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58" r:id="rId6"/>
    <p:sldId id="261" r:id="rId7"/>
    <p:sldId id="267" r:id="rId8"/>
    <p:sldId id="263" r:id="rId9"/>
    <p:sldId id="264" r:id="rId10"/>
    <p:sldId id="265" r:id="rId11"/>
    <p:sldId id="262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8D53-D22F-4AF2-97F2-EA06CA437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9816A-79A8-4843-AD47-957B4B1E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9D44-FA7E-45BF-AE3F-EC80E42B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FA4E-5074-4C1C-A2F2-144D75D9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6830-0F98-485A-BEBE-E029C9FE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1A26-9DD3-47FF-B8F1-8BE0F2F5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82BC3-2A19-4360-8D97-517C6334F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2E8E-A397-4099-B44A-06DAFBC6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4CDFD-3D12-4BA9-B39B-D79EBCFA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F3C1-3CD6-4F5C-9952-D7E7630B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DE10F-FE52-4F75-AD81-452F941D6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8E01B-0AE9-4437-9EE8-8BBF1C79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D2073-AE68-4724-803F-68D0E461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E47E-6912-43A4-9350-D5220088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EECE-41EF-4DC9-ACD5-9BDF787E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864D-C919-4E0C-9A7B-08AA904A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0792-2AF3-428C-A9D1-EC0A0034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5F5A-CB8A-4CE1-BD44-66BBD955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ABBE-4822-4203-92FC-7CDD32BD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A0C6-94B5-48E1-BC10-E9891C72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2777-D0A6-439E-929A-B5471654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3350-31A9-4D9F-9252-0B5CF1DF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EC05-6F33-48EF-A667-6B5B0264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C7C5-F105-4DFA-BBF8-194F0113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799BB-4E31-480B-A69F-3AD494E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6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5915-6861-4B1A-BD52-B80CE71F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A843-9B51-45F8-8C18-6E8FA811C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307E2-81E7-49FE-9679-0735C3FB2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8FD-D563-4308-9B7D-C3BBBEBD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247D5-913E-4A95-8581-064097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D8E46-B2E1-4AD5-8BC3-F57CE54D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6DD6-F58F-412D-8D35-5DB92AE2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AAFBA-2083-4DB2-8DC4-D05BBD75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2E6BD-A22B-4B40-8E39-4D0EA5FAF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2F553-4A31-4505-B8C9-16651EF91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BAC0C-CB87-4649-93F7-BEC469D0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546E4-03E9-4316-A0DB-6606802E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4A738-C72D-4F5E-A196-6710A2DE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366F6-70CB-427E-A195-58F4C8A6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0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5D0B-466E-4774-8A0D-CD93DDAC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9CCD2-56A9-44C6-B950-8B524313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A2E56-3B9F-495E-8AD1-DEC62C0E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398A6-4303-423D-850E-B475CC10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4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76A24-8666-4EF6-AA6B-F2602435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DD7C6-FE15-4616-B114-60652E7E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1FF3A-6ACD-484C-A474-39FD5F72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9702-2666-4AE3-99A1-930B7736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5174-6D87-45D6-BEC3-62C5F2C59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38EF8-610E-4F43-A125-F8E913742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9E639-E76C-4453-A164-923C274B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388B8-7C9E-4789-90D4-54642C06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4B262-2A34-4965-B1C1-FF583060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17E9-99AE-4B63-82C1-BC6B1FE8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C29AD-B072-4001-88F8-19ADA165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F5D72-9F47-47EF-8A6E-4BA8CC0A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05DD3-FAD4-41E7-B79B-31CE5891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B3D16-B814-40A8-B426-2ACFE2C1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EAD1D-7350-417C-B244-82B97740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A05F-8D19-434F-B2CF-61683B74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0E86-D86B-48F3-9A53-73D3C9E3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113C-7C0B-4752-8856-12DB74F3A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9964-05A3-4A56-9E6B-2FD2D00586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4F41-2E54-4E70-9524-B30C82A70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0C13-E830-431C-B02B-9759CC401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4A86-DCA2-499A-87EB-8CC64811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BmbhU_a7t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BF46-215F-4D2B-A9F9-A9FD9D637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386" y="2557758"/>
            <a:ext cx="9144000" cy="1363036"/>
          </a:xfrm>
        </p:spPr>
        <p:txBody>
          <a:bodyPr anchor="ctr">
            <a:normAutofit/>
          </a:bodyPr>
          <a:lstStyle/>
          <a:p>
            <a:r>
              <a:rPr lang="en-US" dirty="0"/>
              <a:t>“May the Force be with you”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5CA8D-2A46-44AD-9466-AD8A1F648913}"/>
              </a:ext>
            </a:extLst>
          </p:cNvPr>
          <p:cNvSpPr txBox="1"/>
          <p:nvPr/>
        </p:nvSpPr>
        <p:spPr>
          <a:xfrm>
            <a:off x="4355496" y="3736128"/>
            <a:ext cx="598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--Obi-Wan Kenobi, Jedi Master</a:t>
            </a:r>
          </a:p>
        </p:txBody>
      </p:sp>
    </p:spTree>
    <p:extLst>
      <p:ext uri="{BB962C8B-B14F-4D97-AF65-F5344CB8AC3E}">
        <p14:creationId xmlns:p14="http://schemas.microsoft.com/office/powerpoint/2010/main" val="318967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839A-9139-40FD-8CC5-2D6156B6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010"/>
          </a:xfrm>
        </p:spPr>
        <p:txBody>
          <a:bodyPr/>
          <a:lstStyle/>
          <a:p>
            <a:pPr algn="ctr"/>
            <a:r>
              <a:rPr lang="en-US" dirty="0"/>
              <a:t>Forces At A Distance – (Electric) – Part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ABF2E-804A-47D2-97F0-8779D5C0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4937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839A-9139-40FD-8CC5-2D6156B6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010"/>
          </a:xfrm>
        </p:spPr>
        <p:txBody>
          <a:bodyPr/>
          <a:lstStyle/>
          <a:p>
            <a:pPr algn="ctr"/>
            <a:r>
              <a:rPr lang="en-US" dirty="0"/>
              <a:t>Forces At A Distance – (Electric) – Part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3FC8-4713-4B79-8302-373E687D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0541"/>
            <a:ext cx="10515600" cy="14773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72F41-9A56-4D1B-85A9-F94AE4473228}"/>
              </a:ext>
            </a:extLst>
          </p:cNvPr>
          <p:cNvSpPr/>
          <p:nvPr/>
        </p:nvSpPr>
        <p:spPr>
          <a:xfrm>
            <a:off x="3890010" y="6203870"/>
            <a:ext cx="4411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Van de Graaff Electrostatic Generator (Video)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79AF9-617A-4CA7-B534-A6E044A8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230" y="1700552"/>
            <a:ext cx="4257539" cy="43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0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839A-9139-40FD-8CC5-2D6156B6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010"/>
          </a:xfrm>
        </p:spPr>
        <p:txBody>
          <a:bodyPr/>
          <a:lstStyle/>
          <a:p>
            <a:pPr algn="ctr"/>
            <a:r>
              <a:rPr lang="en-US" dirty="0"/>
              <a:t>Forces At A Distance – (Electric) – Part 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6674A-A5AF-4906-9757-6A1AF1DD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47" y="1329518"/>
            <a:ext cx="6866164" cy="51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7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839A-9139-40FD-8CC5-2D6156B6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Forces At A Distance – (Magnetic)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3FC8-4713-4B79-8302-373E687D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0541"/>
            <a:ext cx="10515600" cy="14773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0FC1DD-8AB2-4626-A438-60B93F62D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29" y="1150024"/>
            <a:ext cx="42291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AD43A-6BE4-4C07-830E-F8ED63A34191}"/>
              </a:ext>
            </a:extLst>
          </p:cNvPr>
          <p:cNvSpPr txBox="1"/>
          <p:nvPr/>
        </p:nvSpPr>
        <p:spPr>
          <a:xfrm>
            <a:off x="3879800" y="3988474"/>
            <a:ext cx="40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Lines of Magnetic Force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70EAF-B051-4519-8B46-5CEE25289FBE}"/>
              </a:ext>
            </a:extLst>
          </p:cNvPr>
          <p:cNvSpPr txBox="1"/>
          <p:nvPr/>
        </p:nvSpPr>
        <p:spPr>
          <a:xfrm>
            <a:off x="2067909" y="4609883"/>
            <a:ext cx="8705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Magnetic force is polarized, with a North (N) pole and a South (S) pole.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poles repel, unlike poles attract.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the electric force, the magnetic force is much stronger than the gravitational 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naturally occurring magnetic materials (such as iron, nickel, cobalt and some alloys of rare earth metals, such as neodymium).  These materials have a fixed orientation of electrons.</a:t>
            </a:r>
          </a:p>
        </p:txBody>
      </p:sp>
    </p:spTree>
    <p:extLst>
      <p:ext uri="{BB962C8B-B14F-4D97-AF65-F5344CB8AC3E}">
        <p14:creationId xmlns:p14="http://schemas.microsoft.com/office/powerpoint/2010/main" val="263840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CA49C4-377B-4B4E-B42C-B69E825E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71" y="145928"/>
            <a:ext cx="8754857" cy="65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0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2D00-9EFD-49A5-BE00-EEB10CCF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dirty="0"/>
              <a:t>Newton’s Laws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6E9CE-65CB-4330-9844-1E6B60573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1417"/>
                <a:ext cx="10515600" cy="4775546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body at rest or in uniform motion in a straight line continues in that state unless acted upon by an outside force.</a:t>
                </a:r>
                <a:br>
                  <a:rPr lang="en-US" dirty="0"/>
                </a:b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Force is equal to the change in momentum per unit time.  For a constant mass, force =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acceleration.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For every action, there is an equal and opposite reaction.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6E9CE-65CB-4330-9844-1E6B60573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1417"/>
                <a:ext cx="10515600" cy="4775546"/>
              </a:xfrm>
              <a:blipFill>
                <a:blip r:embed="rId2"/>
                <a:stretch>
                  <a:fillRect l="-1217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02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4A5E-322E-4714-B7BE-3804A37D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pPr algn="ctr"/>
            <a:r>
              <a:rPr lang="en-US" dirty="0"/>
              <a:t>Newton’s Force Formula</a:t>
            </a:r>
          </a:p>
        </p:txBody>
      </p:sp>
      <p:pic>
        <p:nvPicPr>
          <p:cNvPr id="1026" name="Picture 2" descr="Force Formula: Definition, Explanation, Solved Examples">
            <a:extLst>
              <a:ext uri="{FF2B5EF4-FFF2-40B4-BE49-F238E27FC236}">
                <a16:creationId xmlns:a16="http://schemas.microsoft.com/office/drawing/2014/main" id="{A8C6A90D-192B-4579-9006-BBB90B66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1744"/>
            <a:ext cx="4887876" cy="32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12D2A-BE41-46BF-927E-08DDDBDE0817}"/>
              </a:ext>
            </a:extLst>
          </p:cNvPr>
          <p:cNvSpPr txBox="1"/>
          <p:nvPr/>
        </p:nvSpPr>
        <p:spPr>
          <a:xfrm>
            <a:off x="6096000" y="2171375"/>
            <a:ext cx="5642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(System International) Unit of Force = </a:t>
            </a:r>
            <a:r>
              <a:rPr lang="en-US" i="1" dirty="0"/>
              <a:t>Newton </a:t>
            </a:r>
            <a:r>
              <a:rPr lang="en-US" dirty="0"/>
              <a:t>(N)</a:t>
            </a:r>
            <a:endParaRPr lang="en-US" i="1" dirty="0"/>
          </a:p>
          <a:p>
            <a:endParaRPr lang="en-US" i="1" dirty="0"/>
          </a:p>
          <a:p>
            <a:pPr lvl="1"/>
            <a:r>
              <a:rPr lang="en-US" i="1" dirty="0"/>
              <a:t>1 Newton = 1 kg x 1 meter / sec²</a:t>
            </a:r>
          </a:p>
          <a:p>
            <a:pPr lvl="1"/>
            <a:endParaRPr lang="en-US" i="1" dirty="0"/>
          </a:p>
          <a:p>
            <a:r>
              <a:rPr lang="en-US" dirty="0"/>
              <a:t>US Customary (Imperial) Unit of Force = </a:t>
            </a:r>
            <a:r>
              <a:rPr lang="en-US" i="1" dirty="0"/>
              <a:t>Pound-Force</a:t>
            </a:r>
            <a:r>
              <a:rPr lang="en-US" dirty="0"/>
              <a:t> (lbf)</a:t>
            </a:r>
          </a:p>
          <a:p>
            <a:endParaRPr lang="en-US" dirty="0"/>
          </a:p>
          <a:p>
            <a:pPr lvl="1"/>
            <a:r>
              <a:rPr lang="en-US" dirty="0"/>
              <a:t>1 lbf = 1 avoirdupois </a:t>
            </a:r>
            <a:r>
              <a:rPr lang="en-US" dirty="0" err="1"/>
              <a:t>lb</a:t>
            </a:r>
            <a:r>
              <a:rPr lang="en-US" dirty="0"/>
              <a:t> x g, where</a:t>
            </a:r>
          </a:p>
          <a:p>
            <a:pPr lvl="1"/>
            <a:r>
              <a:rPr lang="en-US" dirty="0"/>
              <a:t>1 avoirdupois </a:t>
            </a:r>
            <a:r>
              <a:rPr lang="en-US" dirty="0" err="1"/>
              <a:t>lb</a:t>
            </a:r>
            <a:r>
              <a:rPr lang="en-US" dirty="0"/>
              <a:t> = 0.45359237 kg,</a:t>
            </a:r>
          </a:p>
          <a:p>
            <a:pPr lvl="1"/>
            <a:r>
              <a:rPr lang="en-US" dirty="0"/>
              <a:t>g = 32.174049 ft / sec²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So, 1 lbf = 4.4482216152605 Newtons</a:t>
            </a:r>
          </a:p>
        </p:txBody>
      </p:sp>
    </p:spTree>
    <p:extLst>
      <p:ext uri="{BB962C8B-B14F-4D97-AF65-F5344CB8AC3E}">
        <p14:creationId xmlns:p14="http://schemas.microsoft.com/office/powerpoint/2010/main" val="2889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839A-9139-40FD-8CC5-2D6156B6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Forces At A Distance – (Gravity)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3FC8-4713-4B79-8302-373E687D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D869D0-9BD3-4820-AD2F-528710FCC775}"/>
                  </a:ext>
                </a:extLst>
              </p:cNvPr>
              <p:cNvSpPr txBox="1"/>
              <p:nvPr/>
            </p:nvSpPr>
            <p:spPr>
              <a:xfrm>
                <a:off x="3198628" y="1825625"/>
                <a:ext cx="5794744" cy="2749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𝑁𝑒𝑤𝑡𝑜𝑛𝑠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=6.674 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𝑚𝑒𝑡𝑒𝑟𝑠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𝑐𝑒𝑛𝑡𝑒𝑟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𝑚𝑎𝑠𝑠𝑒𝑠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D869D0-9BD3-4820-AD2F-528710FC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28" y="1825625"/>
                <a:ext cx="5794744" cy="2749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61754EE-D8A4-43CC-A12D-3441E9C2C6A4}"/>
              </a:ext>
            </a:extLst>
          </p:cNvPr>
          <p:cNvSpPr txBox="1"/>
          <p:nvPr/>
        </p:nvSpPr>
        <p:spPr>
          <a:xfrm>
            <a:off x="2096814" y="4914556"/>
            <a:ext cx="799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of gravity always attracts.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is weak unless masses are very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weakens as the square of the distance between the masses.</a:t>
            </a:r>
          </a:p>
        </p:txBody>
      </p:sp>
    </p:spTree>
    <p:extLst>
      <p:ext uri="{BB962C8B-B14F-4D97-AF65-F5344CB8AC3E}">
        <p14:creationId xmlns:p14="http://schemas.microsoft.com/office/powerpoint/2010/main" val="355568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839A-9139-40FD-8CC5-2D6156B6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010"/>
          </a:xfrm>
        </p:spPr>
        <p:txBody>
          <a:bodyPr/>
          <a:lstStyle/>
          <a:p>
            <a:pPr algn="ctr"/>
            <a:r>
              <a:rPr lang="en-US" dirty="0"/>
              <a:t>Forces At A Distance – (Electric)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3FC8-4713-4B79-8302-373E687D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0541"/>
            <a:ext cx="10515600" cy="14773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54EE-D8A4-43CC-A12D-3441E9C2C6A4}"/>
              </a:ext>
            </a:extLst>
          </p:cNvPr>
          <p:cNvSpPr txBox="1"/>
          <p:nvPr/>
        </p:nvSpPr>
        <p:spPr>
          <a:xfrm>
            <a:off x="2096814" y="4632751"/>
            <a:ext cx="7998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Certain subatomic particles possess an electric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Protons have positive (+) charge, electrons have negative (-)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electron (or one proton) contains one unit of electric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electric field surrounds a charged particle.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Like charges repel, unlike charges attract.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AD43A-6BE4-4C07-830E-F8ED63A34191}"/>
              </a:ext>
            </a:extLst>
          </p:cNvPr>
          <p:cNvSpPr txBox="1"/>
          <p:nvPr/>
        </p:nvSpPr>
        <p:spPr>
          <a:xfrm>
            <a:off x="4085521" y="3531947"/>
            <a:ext cx="402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Lines of Electric Force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98729-03EA-4B4E-AD75-24B86289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07" y="1774645"/>
            <a:ext cx="22860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A99F0-1222-4B49-86DD-C0517026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4645"/>
            <a:ext cx="4876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6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839A-9139-40FD-8CC5-2D6156B6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US" dirty="0"/>
              <a:t>Forces At A Distance – (Electric)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3FC8-4713-4B79-8302-373E687D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D869D0-9BD3-4820-AD2F-528710FCC775}"/>
                  </a:ext>
                </a:extLst>
              </p:cNvPr>
              <p:cNvSpPr txBox="1"/>
              <p:nvPr/>
            </p:nvSpPr>
            <p:spPr>
              <a:xfrm>
                <a:off x="3198627" y="1307382"/>
                <a:ext cx="5794744" cy="199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∙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𝑓𝑜𝑟𝑐𝑒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𝑁𝑒𝑤𝑡𝑜𝑛𝑠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𝐸𝑙𝑒𝑐𝑡𝑟𝑜𝑠𝑡𝑎𝑡𝑖𝑐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𝐶𝑜𝑛𝑠𝑡𝑎𝑛𝑡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𝑐h𝑎𝑟𝑔𝑒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𝐶𝑜𝑢𝑙𝑜𝑚𝑏𝑠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𝑐h𝑎𝑟𝑔𝑒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𝐶𝑜𝑢𝑙𝑜𝑚𝑏𝑠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𝑚𝑒𝑡𝑒𝑟𝑠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𝑐𝑒𝑛𝑡𝑒𝑟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𝑐h𝑎𝑟𝑔𝑒𝑠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D869D0-9BD3-4820-AD2F-528710FC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27" y="1307382"/>
                <a:ext cx="5794744" cy="1991379"/>
              </a:xfrm>
              <a:prstGeom prst="rect">
                <a:avLst/>
              </a:prstGeom>
              <a:blipFill>
                <a:blip r:embed="rId2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754EE-D8A4-43CC-A12D-3441E9C2C6A4}"/>
                  </a:ext>
                </a:extLst>
              </p:cNvPr>
              <p:cNvSpPr txBox="1"/>
              <p:nvPr/>
            </p:nvSpPr>
            <p:spPr>
              <a:xfrm>
                <a:off x="1579179" y="3473897"/>
                <a:ext cx="9033641" cy="2373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sz="1600" dirty="0"/>
                  <a:t> value is different for different mediums.  For a vacuum: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=9 ∙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𝑛𝑒𝑤𝑡𝑜𝑛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𝑚𝑒𝑡𝑒𝑟𝑠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𝑐𝑜𝑢𝑙𝑜𝑚𝑏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1600" dirty="0"/>
                </a:b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force weakens as the square of the distance between the charges.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One Coulomb is the charge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6.242 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1600" dirty="0"/>
                  <a:t> electrons (or protons).</a:t>
                </a:r>
              </a:p>
              <a:p>
                <a:endParaRPr lang="en-US" sz="1600" dirty="0">
                  <a:ea typeface="Cambria Math" panose="02040503050406030204" pitchFamily="18" charset="0"/>
                </a:endParaRPr>
              </a:p>
              <a:p>
                <a:r>
                  <a:rPr lang="en-US" sz="1600" b="1" dirty="0">
                    <a:ea typeface="Cambria Math" panose="02040503050406030204" pitchFamily="18" charset="0"/>
                  </a:rPr>
                  <a:t>Note: </a:t>
                </a:r>
                <a:r>
                  <a:rPr lang="en-US" sz="1600" b="0" dirty="0">
                    <a:ea typeface="Cambria Math" panose="02040503050406030204" pitchFamily="18" charset="0"/>
                  </a:rPr>
                  <a:t>The relative magnitude of the Coulomb constant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 ∙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and the gravitational constant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=6.67 ∙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</m:t>
                        </m:r>
                      </m:sup>
                    </m:sSup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) is an indication of the relative strengths of the two forces.  </a:t>
                </a:r>
                <a:r>
                  <a:rPr lang="en-US" sz="1600" b="0">
                    <a:ea typeface="Cambria Math" panose="02040503050406030204" pitchFamily="18" charset="0"/>
                  </a:rPr>
                  <a:t>The electric </a:t>
                </a:r>
                <a:r>
                  <a:rPr lang="en-US" sz="1600" b="0" dirty="0">
                    <a:ea typeface="Cambria Math" panose="02040503050406030204" pitchFamily="18" charset="0"/>
                  </a:rPr>
                  <a:t>force is much, much stronger than the gravitational force.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754EE-D8A4-43CC-A12D-3441E9C2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179" y="3473897"/>
                <a:ext cx="9033641" cy="2373920"/>
              </a:xfrm>
              <a:prstGeom prst="rect">
                <a:avLst/>
              </a:prstGeom>
              <a:blipFill>
                <a:blip r:embed="rId3"/>
                <a:stretch>
                  <a:fillRect l="-337" t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0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839A-9139-40FD-8CC5-2D6156B6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010"/>
          </a:xfrm>
        </p:spPr>
        <p:txBody>
          <a:bodyPr/>
          <a:lstStyle/>
          <a:p>
            <a:pPr algn="ctr"/>
            <a:r>
              <a:rPr lang="en-US" dirty="0"/>
              <a:t>Forces At A Distance – (Electric) – Part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15F69-8085-4FA6-836C-1D9FE568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conductive materials (such as many metals), many electrons are free to leave their atoms and move around, thus electric charge can easily flow.</a:t>
            </a:r>
          </a:p>
          <a:p>
            <a:r>
              <a:rPr lang="en-US" dirty="0"/>
              <a:t>In insulators (such as glass, plastic or rubber) electrons are bound more tightly to their atoms and aren’t free to move around.  It’s very difficult for electric charge to flow.</a:t>
            </a:r>
          </a:p>
          <a:p>
            <a:r>
              <a:rPr lang="en-US" dirty="0"/>
              <a:t>While not as good as metal, your body is a conductor.</a:t>
            </a:r>
          </a:p>
          <a:p>
            <a:r>
              <a:rPr lang="en-US" dirty="0"/>
              <a:t>Many carpets (especially less expensive home carpets) have plastic fibers in them, so they are basically insulators.</a:t>
            </a:r>
          </a:p>
        </p:txBody>
      </p:sp>
    </p:spTree>
    <p:extLst>
      <p:ext uri="{BB962C8B-B14F-4D97-AF65-F5344CB8AC3E}">
        <p14:creationId xmlns:p14="http://schemas.microsoft.com/office/powerpoint/2010/main" val="170203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839A-9139-40FD-8CC5-2D6156B6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010"/>
          </a:xfrm>
        </p:spPr>
        <p:txBody>
          <a:bodyPr/>
          <a:lstStyle/>
          <a:p>
            <a:pPr algn="ctr"/>
            <a:r>
              <a:rPr lang="en-US" dirty="0"/>
              <a:t>Forces At A Distance – (Electric) – Part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59D6B-ABFA-489C-91AD-F2C65663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71" y="1525749"/>
            <a:ext cx="10124257" cy="50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699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“May the Force be with you”</vt:lpstr>
      <vt:lpstr>PowerPoint Presentation</vt:lpstr>
      <vt:lpstr>Newton’s Laws of Motion</vt:lpstr>
      <vt:lpstr>Newton’s Force Formula</vt:lpstr>
      <vt:lpstr>Forces At A Distance – (Gravity)</vt:lpstr>
      <vt:lpstr>Forces At A Distance – (Electric) – Part 1</vt:lpstr>
      <vt:lpstr>Forces At A Distance – (Electric) – Part 2</vt:lpstr>
      <vt:lpstr>Forces At A Distance – (Electric) – Part 3</vt:lpstr>
      <vt:lpstr>Forces At A Distance – (Electric) – Part 4</vt:lpstr>
      <vt:lpstr>Forces At A Distance – (Electric) – Part 5</vt:lpstr>
      <vt:lpstr>Forces At A Distance – (Electric) – Part 6</vt:lpstr>
      <vt:lpstr>Forces At A Distance – (Electric) – Part 7</vt:lpstr>
      <vt:lpstr>Forces At A Distance – (Magnetic)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“May the Force be with you”</dc:title>
  <dc:creator>Wayne</dc:creator>
  <cp:lastModifiedBy>Wall, Wayne</cp:lastModifiedBy>
  <cp:revision>37</cp:revision>
  <dcterms:created xsi:type="dcterms:W3CDTF">2021-01-20T22:08:47Z</dcterms:created>
  <dcterms:modified xsi:type="dcterms:W3CDTF">2022-01-16T19:51:08Z</dcterms:modified>
</cp:coreProperties>
</file>