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7" autoAdjust="0"/>
    <p:restoredTop sz="94660"/>
  </p:normalViewPr>
  <p:slideViewPr>
    <p:cSldViewPr snapToGrid="0">
      <p:cViewPr varScale="1">
        <p:scale>
          <a:sx n="111" d="100"/>
          <a:sy n="111" d="100"/>
        </p:scale>
        <p:origin x="12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2F48-1A55-4EAC-9B0E-AD6C4F4DF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28BA16-0F4E-4884-A672-AFD98F1D9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ED361A-A3BA-437E-B3CD-5D89B0E2AE26}"/>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5" name="Footer Placeholder 4">
            <a:extLst>
              <a:ext uri="{FF2B5EF4-FFF2-40B4-BE49-F238E27FC236}">
                <a16:creationId xmlns:a16="http://schemas.microsoft.com/office/drawing/2014/main" id="{5FF9D1BA-16A4-40AA-AC97-CC8DA0CF7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5640E-75E6-4A58-85D0-31CB6AF34659}"/>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231201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EA29-4BD1-4961-A42F-08A6DF0D0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D30D3-8C4C-46B3-BF38-81609F1E1A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CF830-5D33-4C15-844B-FE652AEE2915}"/>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5" name="Footer Placeholder 4">
            <a:extLst>
              <a:ext uri="{FF2B5EF4-FFF2-40B4-BE49-F238E27FC236}">
                <a16:creationId xmlns:a16="http://schemas.microsoft.com/office/drawing/2014/main" id="{25867F66-08C9-434E-B6F5-9EBDE1330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89048-2C6D-4821-81F1-DD20549B045F}"/>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356937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EC5F8-35BA-4DEA-9DA7-6436E85799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D582EF-DF04-462E-AD91-5C2AC96CA2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7E87D-30B1-44C4-A44C-700ECE1ED0D3}"/>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5" name="Footer Placeholder 4">
            <a:extLst>
              <a:ext uri="{FF2B5EF4-FFF2-40B4-BE49-F238E27FC236}">
                <a16:creationId xmlns:a16="http://schemas.microsoft.com/office/drawing/2014/main" id="{F663D874-4981-4DD5-A753-4E91938A3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1468A-5872-460B-8B04-58756BEB7E71}"/>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58920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AC8B-BBE2-4977-B64A-26982BF4E3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6EC7D-6932-41B0-9BF5-C72832F461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3FC8D-A71F-432C-8067-4E83E413FD2D}"/>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5" name="Footer Placeholder 4">
            <a:extLst>
              <a:ext uri="{FF2B5EF4-FFF2-40B4-BE49-F238E27FC236}">
                <a16:creationId xmlns:a16="http://schemas.microsoft.com/office/drawing/2014/main" id="{6D97BCE0-22C7-4D3A-9176-585BE8C86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ECFA-9C48-4B03-9CF7-24276C7342EB}"/>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276992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715E-A24D-4EDD-956D-CBBE1F89D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6AB93-A714-4316-9FF5-37E5392E6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6E11E0-BA69-4118-A36A-D186B33F6E2D}"/>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5" name="Footer Placeholder 4">
            <a:extLst>
              <a:ext uri="{FF2B5EF4-FFF2-40B4-BE49-F238E27FC236}">
                <a16:creationId xmlns:a16="http://schemas.microsoft.com/office/drawing/2014/main" id="{93C7A40C-7DB9-4FA6-A7DE-BA2E04F53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06C67-B5FE-4BBC-864A-F2D95143401A}"/>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253736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B69E-9412-4F35-8830-B870E67292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A6E0E-388D-4AB3-8CD5-2C9946C2F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098FF0-5FE5-4A89-9EF5-E832CF55B5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9EF712-2646-4A5F-A826-252F2393CB3C}"/>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6" name="Footer Placeholder 5">
            <a:extLst>
              <a:ext uri="{FF2B5EF4-FFF2-40B4-BE49-F238E27FC236}">
                <a16:creationId xmlns:a16="http://schemas.microsoft.com/office/drawing/2014/main" id="{62E9E020-85AD-4F68-AC3A-17BC79FE8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B58E2-FBA6-46F1-9F98-7371DAB6F10E}"/>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144066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2CC7-5A72-49D0-9AE9-230F0627AC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2D05D-E32A-48F8-8BD8-06E16C0B2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AEB411-6C9F-4E47-9528-113295A27A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0DA70E-25C9-4E27-A8A5-631C0CFF3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FE41B-27E3-4F38-9D40-4A3C7887A2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332DE8-2614-4115-B044-8F74CBD8A856}"/>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8" name="Footer Placeholder 7">
            <a:extLst>
              <a:ext uri="{FF2B5EF4-FFF2-40B4-BE49-F238E27FC236}">
                <a16:creationId xmlns:a16="http://schemas.microsoft.com/office/drawing/2014/main" id="{D6D7C5CC-E1CC-4975-863A-2829F11666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AB3688-4148-4AE1-9C8E-ED90565DA758}"/>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78970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E49-678F-499A-9916-F2AFED71C7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FB261F-7417-4EA3-8E03-E4873D5391F3}"/>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4" name="Footer Placeholder 3">
            <a:extLst>
              <a:ext uri="{FF2B5EF4-FFF2-40B4-BE49-F238E27FC236}">
                <a16:creationId xmlns:a16="http://schemas.microsoft.com/office/drawing/2014/main" id="{0347A593-EC98-4193-83E6-F5F66791C1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023BDF-D584-42F0-9E7B-24E3CF395FE9}"/>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38757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BB0642-9520-4266-994F-D2F7D13344D9}"/>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3" name="Footer Placeholder 2">
            <a:extLst>
              <a:ext uri="{FF2B5EF4-FFF2-40B4-BE49-F238E27FC236}">
                <a16:creationId xmlns:a16="http://schemas.microsoft.com/office/drawing/2014/main" id="{99DA3E6A-4586-474F-B374-0FB4DEC24F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B46FAF-4A5E-4007-881B-E9DA4C3105EB}"/>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51950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A43D-F1EE-4AD1-81D3-3799AD56B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7CD5B7-994E-49AE-8BCF-F768447123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F28360-4AB0-4C76-ABC1-F90985BD1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359A1-DECF-4F3D-9E5B-F852921B1023}"/>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6" name="Footer Placeholder 5">
            <a:extLst>
              <a:ext uri="{FF2B5EF4-FFF2-40B4-BE49-F238E27FC236}">
                <a16:creationId xmlns:a16="http://schemas.microsoft.com/office/drawing/2014/main" id="{ED25215C-2958-4EE4-AE35-358585524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380CE1-D17A-432C-B79D-73075C24F693}"/>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183335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D912-CD52-44AB-A0C7-879F95E0D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99024-A475-45C8-B1B1-0A466FAEA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5385B9-12B7-43B4-A4B5-A8F246F97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92C81-CEA9-454B-81C0-A1CCB8FE28EC}"/>
              </a:ext>
            </a:extLst>
          </p:cNvPr>
          <p:cNvSpPr>
            <a:spLocks noGrp="1"/>
          </p:cNvSpPr>
          <p:nvPr>
            <p:ph type="dt" sz="half" idx="10"/>
          </p:nvPr>
        </p:nvSpPr>
        <p:spPr/>
        <p:txBody>
          <a:bodyPr/>
          <a:lstStyle/>
          <a:p>
            <a:fld id="{46F92266-C5A9-470C-9942-1FAE5136E60B}" type="datetimeFigureOut">
              <a:rPr lang="en-US" smtClean="0"/>
              <a:t>8/22/2022</a:t>
            </a:fld>
            <a:endParaRPr lang="en-US"/>
          </a:p>
        </p:txBody>
      </p:sp>
      <p:sp>
        <p:nvSpPr>
          <p:cNvPr id="6" name="Footer Placeholder 5">
            <a:extLst>
              <a:ext uri="{FF2B5EF4-FFF2-40B4-BE49-F238E27FC236}">
                <a16:creationId xmlns:a16="http://schemas.microsoft.com/office/drawing/2014/main" id="{EEB3E1C5-2672-4B32-AD68-15C6AF0E7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BF680-0D95-4992-B1F4-BBA8CFDB7975}"/>
              </a:ext>
            </a:extLst>
          </p:cNvPr>
          <p:cNvSpPr>
            <a:spLocks noGrp="1"/>
          </p:cNvSpPr>
          <p:nvPr>
            <p:ph type="sldNum" sz="quarter" idx="12"/>
          </p:nvPr>
        </p:nvSpPr>
        <p:spPr/>
        <p:txBody>
          <a:bodyPr/>
          <a:lstStyle/>
          <a:p>
            <a:fld id="{EE1CD3E3-A264-4EE6-8450-2BAA3E76BC06}" type="slidenum">
              <a:rPr lang="en-US" smtClean="0"/>
              <a:t>‹#›</a:t>
            </a:fld>
            <a:endParaRPr lang="en-US"/>
          </a:p>
        </p:txBody>
      </p:sp>
    </p:spTree>
    <p:extLst>
      <p:ext uri="{BB962C8B-B14F-4D97-AF65-F5344CB8AC3E}">
        <p14:creationId xmlns:p14="http://schemas.microsoft.com/office/powerpoint/2010/main" val="4717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DEF69-A290-45CA-AAFF-9F012EDAC5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DE703A-3789-459D-9C22-6A0DE69A79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3841E-AEC9-4EB1-8ACD-88E1C03654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92266-C5A9-470C-9942-1FAE5136E60B}" type="datetimeFigureOut">
              <a:rPr lang="en-US" smtClean="0"/>
              <a:t>8/22/2022</a:t>
            </a:fld>
            <a:endParaRPr lang="en-US"/>
          </a:p>
        </p:txBody>
      </p:sp>
      <p:sp>
        <p:nvSpPr>
          <p:cNvPr id="5" name="Footer Placeholder 4">
            <a:extLst>
              <a:ext uri="{FF2B5EF4-FFF2-40B4-BE49-F238E27FC236}">
                <a16:creationId xmlns:a16="http://schemas.microsoft.com/office/drawing/2014/main" id="{30A8E972-57CB-4F76-83E4-F856958E5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88CF06-09F3-4E56-8080-5DC7D6D6C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CD3E3-A264-4EE6-8450-2BAA3E76BC06}" type="slidenum">
              <a:rPr lang="en-US" smtClean="0"/>
              <a:t>‹#›</a:t>
            </a:fld>
            <a:endParaRPr lang="en-US"/>
          </a:p>
        </p:txBody>
      </p:sp>
    </p:spTree>
    <p:extLst>
      <p:ext uri="{BB962C8B-B14F-4D97-AF65-F5344CB8AC3E}">
        <p14:creationId xmlns:p14="http://schemas.microsoft.com/office/powerpoint/2010/main" val="1267529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oloradomesa.edu/covid-19/masking.html" TargetMode="External"/><Relationship Id="rId2" Type="http://schemas.openxmlformats.org/officeDocument/2006/relationships/hyperlink" Target="http://www.coloradomesa.edu/covid-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7AFF-D6BA-4785-A77A-A5539E72A9B6}"/>
              </a:ext>
            </a:extLst>
          </p:cNvPr>
          <p:cNvSpPr>
            <a:spLocks noGrp="1"/>
          </p:cNvSpPr>
          <p:nvPr>
            <p:ph type="ctrTitle"/>
          </p:nvPr>
        </p:nvSpPr>
        <p:spPr>
          <a:xfrm>
            <a:off x="1524000" y="322730"/>
            <a:ext cx="9144000" cy="6154982"/>
          </a:xfrm>
        </p:spPr>
        <p:txBody>
          <a:bodyPr anchor="ctr">
            <a:normAutofit/>
          </a:bodyPr>
          <a:lstStyle/>
          <a:p>
            <a:r>
              <a:rPr lang="en-US" b="1" dirty="0"/>
              <a:t>CSCI241-001-21763</a:t>
            </a:r>
            <a:br>
              <a:rPr lang="en-US" dirty="0"/>
            </a:br>
            <a:r>
              <a:rPr lang="en-US" b="1" dirty="0">
                <a:solidFill>
                  <a:srgbClr val="FF0000"/>
                </a:solidFill>
              </a:rPr>
              <a:t>Computer Architecture and Assembly Language</a:t>
            </a:r>
            <a:br>
              <a:rPr lang="en-US" b="1" dirty="0">
                <a:solidFill>
                  <a:srgbClr val="FF0000"/>
                </a:solidFill>
              </a:rPr>
            </a:br>
            <a:r>
              <a:rPr lang="en-US" b="1" dirty="0"/>
              <a:t>(Fall 2022)</a:t>
            </a:r>
          </a:p>
        </p:txBody>
      </p:sp>
      <p:sp>
        <p:nvSpPr>
          <p:cNvPr id="3" name="Content Placeholder 2">
            <a:extLst>
              <a:ext uri="{FF2B5EF4-FFF2-40B4-BE49-F238E27FC236}">
                <a16:creationId xmlns:a16="http://schemas.microsoft.com/office/drawing/2014/main" id="{397AEBC7-794F-4701-93AD-81E34744174B}"/>
              </a:ext>
            </a:extLst>
          </p:cNvPr>
          <p:cNvSpPr txBox="1">
            <a:spLocks/>
          </p:cNvSpPr>
          <p:nvPr/>
        </p:nvSpPr>
        <p:spPr>
          <a:xfrm>
            <a:off x="838200" y="2721685"/>
            <a:ext cx="10515600" cy="24742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Tree>
    <p:extLst>
      <p:ext uri="{BB962C8B-B14F-4D97-AF65-F5344CB8AC3E}">
        <p14:creationId xmlns:p14="http://schemas.microsoft.com/office/powerpoint/2010/main" val="151292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455B-38CF-4F5E-A84B-AFC37C4B10AC}"/>
              </a:ext>
            </a:extLst>
          </p:cNvPr>
          <p:cNvSpPr>
            <a:spLocks noGrp="1"/>
          </p:cNvSpPr>
          <p:nvPr>
            <p:ph type="title"/>
          </p:nvPr>
        </p:nvSpPr>
        <p:spPr>
          <a:xfrm>
            <a:off x="838200" y="365125"/>
            <a:ext cx="10515600" cy="560033"/>
          </a:xfrm>
        </p:spPr>
        <p:txBody>
          <a:bodyPr>
            <a:normAutofit fontScale="90000"/>
          </a:bodyPr>
          <a:lstStyle/>
          <a:p>
            <a:pPr algn="ctr"/>
            <a:r>
              <a:rPr lang="en-US" b="1" dirty="0">
                <a:solidFill>
                  <a:srgbClr val="FF0000"/>
                </a:solidFill>
              </a:rPr>
              <a:t>Covid-19 Information</a:t>
            </a:r>
          </a:p>
        </p:txBody>
      </p:sp>
      <p:sp>
        <p:nvSpPr>
          <p:cNvPr id="3" name="Content Placeholder 2">
            <a:extLst>
              <a:ext uri="{FF2B5EF4-FFF2-40B4-BE49-F238E27FC236}">
                <a16:creationId xmlns:a16="http://schemas.microsoft.com/office/drawing/2014/main" id="{D1AB2699-0911-4601-BFED-35C877B5807C}"/>
              </a:ext>
            </a:extLst>
          </p:cNvPr>
          <p:cNvSpPr>
            <a:spLocks noGrp="1"/>
          </p:cNvSpPr>
          <p:nvPr>
            <p:ph idx="1"/>
          </p:nvPr>
        </p:nvSpPr>
        <p:spPr>
          <a:xfrm>
            <a:off x="487110" y="1108038"/>
            <a:ext cx="11220628" cy="5574773"/>
          </a:xfrm>
        </p:spPr>
        <p:txBody>
          <a:bodyPr>
            <a:normAutofit/>
          </a:bodyPr>
          <a:lstStyle/>
          <a:p>
            <a:r>
              <a:rPr lang="en-US" dirty="0"/>
              <a:t>Review CMU Covid-19 information at </a:t>
            </a:r>
            <a:r>
              <a:rPr lang="en-US" dirty="0">
                <a:hlinkClick r:id="rId2"/>
              </a:rPr>
              <a:t>www.coloradomesa.edu/covid-19</a:t>
            </a:r>
            <a:r>
              <a:rPr lang="en-US" dirty="0"/>
              <a:t> and follow the guidelines.  Mask Guidelines can be found at </a:t>
            </a:r>
            <a:r>
              <a:rPr lang="en-US" dirty="0">
                <a:hlinkClick r:id="rId3"/>
              </a:rPr>
              <a:t>https://www.coloradomesa.edu/covid-19/masking.html</a:t>
            </a:r>
            <a:r>
              <a:rPr lang="en-US" dirty="0"/>
              <a:t>.</a:t>
            </a:r>
          </a:p>
          <a:p>
            <a:r>
              <a:rPr lang="en-US" dirty="0"/>
              <a:t>Currently, wearing masks and/or social distancing in class is NOT required, but is an individual decision.</a:t>
            </a:r>
          </a:p>
          <a:p>
            <a:r>
              <a:rPr lang="en-US" dirty="0"/>
              <a:t>Please respect each person’s decision concerning masking and/or </a:t>
            </a:r>
            <a:r>
              <a:rPr lang="en-US"/>
              <a:t>social distancing.</a:t>
            </a:r>
            <a:endParaRPr lang="en-US" dirty="0"/>
          </a:p>
          <a:p>
            <a:r>
              <a:rPr lang="en-US" dirty="0"/>
              <a:t>Disinfectant wipes are available so you may optionally disinfect your hands and workspace.</a:t>
            </a:r>
          </a:p>
          <a:p>
            <a:r>
              <a:rPr lang="en-US" dirty="0"/>
              <a:t>Be considerate of others and don’t attend class if you are exhibiting symptoms of </a:t>
            </a:r>
            <a:r>
              <a:rPr lang="en-US" i="1" dirty="0"/>
              <a:t>any</a:t>
            </a:r>
            <a:r>
              <a:rPr lang="en-US" dirty="0"/>
              <a:t> communicable illness.</a:t>
            </a:r>
          </a:p>
        </p:txBody>
      </p:sp>
    </p:spTree>
    <p:extLst>
      <p:ext uri="{BB962C8B-B14F-4D97-AF65-F5344CB8AC3E}">
        <p14:creationId xmlns:p14="http://schemas.microsoft.com/office/powerpoint/2010/main" val="345240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5534-0555-42F8-989B-6628D4BB53B8}"/>
              </a:ext>
            </a:extLst>
          </p:cNvPr>
          <p:cNvSpPr>
            <a:spLocks noGrp="1"/>
          </p:cNvSpPr>
          <p:nvPr>
            <p:ph type="title"/>
          </p:nvPr>
        </p:nvSpPr>
        <p:spPr>
          <a:xfrm>
            <a:off x="838200" y="365126"/>
            <a:ext cx="10515600" cy="764428"/>
          </a:xfrm>
        </p:spPr>
        <p:txBody>
          <a:bodyPr/>
          <a:lstStyle/>
          <a:p>
            <a:pPr algn="ctr"/>
            <a:r>
              <a:rPr lang="en-US" b="1" dirty="0">
                <a:solidFill>
                  <a:srgbClr val="FF0000"/>
                </a:solidFill>
              </a:rPr>
              <a:t>Coincidence?</a:t>
            </a:r>
          </a:p>
        </p:txBody>
      </p:sp>
      <p:pic>
        <p:nvPicPr>
          <p:cNvPr id="1028" name="Picture 4" descr="Coronavirus">
            <a:extLst>
              <a:ext uri="{FF2B5EF4-FFF2-40B4-BE49-F238E27FC236}">
                <a16:creationId xmlns:a16="http://schemas.microsoft.com/office/drawing/2014/main" id="{C8A86F10-F604-4833-8C58-5F6669590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80069"/>
            <a:ext cx="4526535" cy="25413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a Mines in Amphibious Operations | RealClearDefense">
            <a:extLst>
              <a:ext uri="{FF2B5EF4-FFF2-40B4-BE49-F238E27FC236}">
                <a16:creationId xmlns:a16="http://schemas.microsoft.com/office/drawing/2014/main" id="{7F72282E-A2FD-4249-9476-2A4DCBF3A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829" y="1553048"/>
            <a:ext cx="5678971" cy="3195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B0F379-B4E9-46F7-A9C3-29AC219128F3}"/>
              </a:ext>
            </a:extLst>
          </p:cNvPr>
          <p:cNvSpPr txBox="1"/>
          <p:nvPr/>
        </p:nvSpPr>
        <p:spPr>
          <a:xfrm>
            <a:off x="7599912" y="5171909"/>
            <a:ext cx="1828804" cy="584775"/>
          </a:xfrm>
          <a:prstGeom prst="rect">
            <a:avLst/>
          </a:prstGeom>
          <a:noFill/>
        </p:spPr>
        <p:txBody>
          <a:bodyPr wrap="square" rtlCol="0">
            <a:spAutoFit/>
          </a:bodyPr>
          <a:lstStyle/>
          <a:p>
            <a:r>
              <a:rPr lang="en-US" sz="3200" dirty="0"/>
              <a:t>Sea Mine</a:t>
            </a:r>
          </a:p>
        </p:txBody>
      </p:sp>
      <p:sp>
        <p:nvSpPr>
          <p:cNvPr id="8" name="TextBox 7">
            <a:extLst>
              <a:ext uri="{FF2B5EF4-FFF2-40B4-BE49-F238E27FC236}">
                <a16:creationId xmlns:a16="http://schemas.microsoft.com/office/drawing/2014/main" id="{182C34A9-622D-4C0A-99F2-AEB4FEC794F3}"/>
              </a:ext>
            </a:extLst>
          </p:cNvPr>
          <p:cNvSpPr txBox="1"/>
          <p:nvPr/>
        </p:nvSpPr>
        <p:spPr>
          <a:xfrm>
            <a:off x="1882267" y="5171910"/>
            <a:ext cx="2438400" cy="584775"/>
          </a:xfrm>
          <a:prstGeom prst="rect">
            <a:avLst/>
          </a:prstGeom>
          <a:noFill/>
        </p:spPr>
        <p:txBody>
          <a:bodyPr wrap="square" rtlCol="0">
            <a:spAutoFit/>
          </a:bodyPr>
          <a:lstStyle/>
          <a:p>
            <a:r>
              <a:rPr lang="en-US" sz="3200" dirty="0"/>
              <a:t>Coronavirus</a:t>
            </a:r>
          </a:p>
        </p:txBody>
      </p:sp>
    </p:spTree>
    <p:extLst>
      <p:ext uri="{BB962C8B-B14F-4D97-AF65-F5344CB8AC3E}">
        <p14:creationId xmlns:p14="http://schemas.microsoft.com/office/powerpoint/2010/main" val="380577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698F59-E3AE-4B7E-9956-638F3DABFEAE}"/>
              </a:ext>
            </a:extLst>
          </p:cNvPr>
          <p:cNvPicPr>
            <a:picLocks noChangeAspect="1"/>
          </p:cNvPicPr>
          <p:nvPr/>
        </p:nvPicPr>
        <p:blipFill>
          <a:blip r:embed="rId2"/>
          <a:stretch>
            <a:fillRect/>
          </a:stretch>
        </p:blipFill>
        <p:spPr>
          <a:xfrm>
            <a:off x="3428999" y="100584"/>
            <a:ext cx="5381625" cy="6716268"/>
          </a:xfrm>
          <a:prstGeom prst="rect">
            <a:avLst/>
          </a:prstGeom>
        </p:spPr>
      </p:pic>
    </p:spTree>
    <p:extLst>
      <p:ext uri="{BB962C8B-B14F-4D97-AF65-F5344CB8AC3E}">
        <p14:creationId xmlns:p14="http://schemas.microsoft.com/office/powerpoint/2010/main" val="351387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7EB3-A647-4783-B746-B617A48D6843}"/>
              </a:ext>
            </a:extLst>
          </p:cNvPr>
          <p:cNvSpPr>
            <a:spLocks noGrp="1"/>
          </p:cNvSpPr>
          <p:nvPr>
            <p:ph type="title"/>
          </p:nvPr>
        </p:nvSpPr>
        <p:spPr>
          <a:xfrm>
            <a:off x="838200" y="365126"/>
            <a:ext cx="10515600" cy="695924"/>
          </a:xfrm>
        </p:spPr>
        <p:txBody>
          <a:bodyPr/>
          <a:lstStyle/>
          <a:p>
            <a:pPr algn="ctr"/>
            <a:r>
              <a:rPr lang="en-US" b="1" dirty="0">
                <a:solidFill>
                  <a:srgbClr val="FF0000"/>
                </a:solidFill>
              </a:rPr>
              <a:t>Daily Classroom Procedures</a:t>
            </a:r>
          </a:p>
        </p:txBody>
      </p:sp>
      <p:sp>
        <p:nvSpPr>
          <p:cNvPr id="3" name="Content Placeholder 2">
            <a:extLst>
              <a:ext uri="{FF2B5EF4-FFF2-40B4-BE49-F238E27FC236}">
                <a16:creationId xmlns:a16="http://schemas.microsoft.com/office/drawing/2014/main" id="{ABDA62CB-F33F-48C5-A08E-F9A82B77CE11}"/>
              </a:ext>
            </a:extLst>
          </p:cNvPr>
          <p:cNvSpPr>
            <a:spLocks noGrp="1"/>
          </p:cNvSpPr>
          <p:nvPr>
            <p:ph idx="1"/>
          </p:nvPr>
        </p:nvSpPr>
        <p:spPr>
          <a:xfrm>
            <a:off x="838200" y="1147313"/>
            <a:ext cx="10515600" cy="5029650"/>
          </a:xfrm>
        </p:spPr>
        <p:txBody>
          <a:bodyPr/>
          <a:lstStyle/>
          <a:p>
            <a:r>
              <a:rPr lang="en-US" dirty="0"/>
              <a:t>Daily attendance is mandatory.  Class will begin promptly at 12:00 pm via roll call.  Unless a legitimate excuse is presented prior to the next class, non-attendance will be dealt with according to CMU policy.</a:t>
            </a:r>
          </a:p>
          <a:p>
            <a:r>
              <a:rPr lang="en-US" dirty="0"/>
              <a:t>Those who enter after roll call begins have the responsibility of notifying the instructor immediately after class that they were present.  Otherwise, they will be considered absent.</a:t>
            </a:r>
          </a:p>
          <a:p>
            <a:r>
              <a:rPr lang="en-US" dirty="0"/>
              <a:t>Food may be quietly consumed during class and your area must be left clean when you leave.</a:t>
            </a:r>
          </a:p>
          <a:p>
            <a:r>
              <a:rPr lang="en-US" dirty="0"/>
              <a:t>Cell phones must be muted and their usage inside the classroom is prohibited.  If you must deal with an urgent text or call, leave the room and proceed quietly in the hallway.</a:t>
            </a:r>
          </a:p>
        </p:txBody>
      </p:sp>
    </p:spTree>
    <p:extLst>
      <p:ext uri="{BB962C8B-B14F-4D97-AF65-F5344CB8AC3E}">
        <p14:creationId xmlns:p14="http://schemas.microsoft.com/office/powerpoint/2010/main" val="70328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5A54-BD1A-42C2-A2CE-C6CF6517617A}"/>
              </a:ext>
            </a:extLst>
          </p:cNvPr>
          <p:cNvSpPr>
            <a:spLocks noGrp="1"/>
          </p:cNvSpPr>
          <p:nvPr>
            <p:ph type="title"/>
          </p:nvPr>
        </p:nvSpPr>
        <p:spPr>
          <a:xfrm>
            <a:off x="838200" y="365125"/>
            <a:ext cx="10515600" cy="861247"/>
          </a:xfrm>
        </p:spPr>
        <p:txBody>
          <a:bodyPr>
            <a:normAutofit/>
          </a:bodyPr>
          <a:lstStyle/>
          <a:p>
            <a:pPr algn="ctr"/>
            <a:r>
              <a:rPr lang="en-US" b="1" dirty="0">
                <a:solidFill>
                  <a:srgbClr val="FF0000"/>
                </a:solidFill>
              </a:rPr>
              <a:t>D2L (Desire2Learn)</a:t>
            </a:r>
          </a:p>
        </p:txBody>
      </p:sp>
      <p:sp>
        <p:nvSpPr>
          <p:cNvPr id="3" name="Content Placeholder 2">
            <a:extLst>
              <a:ext uri="{FF2B5EF4-FFF2-40B4-BE49-F238E27FC236}">
                <a16:creationId xmlns:a16="http://schemas.microsoft.com/office/drawing/2014/main" id="{E2BD4AC9-A428-43EC-962B-F75FFA1C6261}"/>
              </a:ext>
            </a:extLst>
          </p:cNvPr>
          <p:cNvSpPr>
            <a:spLocks noGrp="1"/>
          </p:cNvSpPr>
          <p:nvPr>
            <p:ph idx="1"/>
          </p:nvPr>
        </p:nvSpPr>
        <p:spPr>
          <a:xfrm>
            <a:off x="408791" y="1502894"/>
            <a:ext cx="11274014" cy="5145331"/>
          </a:xfrm>
        </p:spPr>
        <p:txBody>
          <a:bodyPr/>
          <a:lstStyle/>
          <a:p>
            <a:r>
              <a:rPr lang="en-US" dirty="0"/>
              <a:t>CMU’s online LMS (Learning Management System) (</a:t>
            </a:r>
            <a:r>
              <a:rPr lang="en-US" dirty="0" err="1"/>
              <a:t>a.k.a</a:t>
            </a:r>
            <a:r>
              <a:rPr lang="en-US" dirty="0"/>
              <a:t>, Brightspace)</a:t>
            </a:r>
          </a:p>
          <a:p>
            <a:r>
              <a:rPr lang="en-US" dirty="0"/>
              <a:t>Gateway to all aspects of this course.</a:t>
            </a:r>
          </a:p>
          <a:p>
            <a:r>
              <a:rPr lang="en-US" dirty="0"/>
              <a:t>You’ll be using D2L multiple times every day.</a:t>
            </a:r>
          </a:p>
          <a:p>
            <a:r>
              <a:rPr lang="en-US" dirty="0"/>
              <a:t>Important course announcements will appear on D2L, often in addition to CMU email (which you should check multiple times a day).  You can install the Outlook app on your phone and get notifications whenever you receive a CMU email.  (I highly recommend doing this.)</a:t>
            </a:r>
          </a:p>
        </p:txBody>
      </p:sp>
    </p:spTree>
    <p:extLst>
      <p:ext uri="{BB962C8B-B14F-4D97-AF65-F5344CB8AC3E}">
        <p14:creationId xmlns:p14="http://schemas.microsoft.com/office/powerpoint/2010/main" val="3434576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334</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CSCI241-001-21763 Computer Architecture and Assembly Language (Fall 2022)</vt:lpstr>
      <vt:lpstr>Covid-19 Information</vt:lpstr>
      <vt:lpstr>Coincidence?</vt:lpstr>
      <vt:lpstr>PowerPoint Presentation</vt:lpstr>
      <vt:lpstr>Daily Classroom Procedures</vt:lpstr>
      <vt:lpstr>D2L (Desire2Learn)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CSCI130-001-22425 Introduction to Engineering Computer Science</dc:title>
  <dc:creator>Wayne</dc:creator>
  <cp:lastModifiedBy>Wall, Wayne</cp:lastModifiedBy>
  <cp:revision>32</cp:revision>
  <dcterms:created xsi:type="dcterms:W3CDTF">2020-08-16T01:40:57Z</dcterms:created>
  <dcterms:modified xsi:type="dcterms:W3CDTF">2022-08-22T13:44:06Z</dcterms:modified>
</cp:coreProperties>
</file>