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97" r:id="rId2"/>
    <p:sldId id="298" r:id="rId3"/>
    <p:sldId id="301" r:id="rId4"/>
    <p:sldId id="307" r:id="rId5"/>
    <p:sldId id="300" r:id="rId6"/>
    <p:sldId id="302" r:id="rId7"/>
    <p:sldId id="303" r:id="rId8"/>
    <p:sldId id="304" r:id="rId9"/>
    <p:sldId id="308" r:id="rId10"/>
    <p:sldId id="309" r:id="rId11"/>
    <p:sldId id="310" r:id="rId12"/>
    <p:sldId id="311" r:id="rId13"/>
    <p:sldId id="312" r:id="rId14"/>
    <p:sldId id="313" r:id="rId15"/>
    <p:sldId id="31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12AD1-906E-F848-B4B5-F79EBD2F6339}" v="65" dt="2023-12-07T03:57:15.633"/>
    <p1510:client id="{D7D31DBA-BFB2-6949-BF3C-DB1C4AD8D2C1}" v="2" dt="2023-12-07T19:47:25.764"/>
  </p1510:revLst>
</p1510:revInfo>
</file>

<file path=ppt/tableStyles.xml><?xml version="1.0" encoding="utf-8"?>
<a:tblStyleLst xmlns:a="http://schemas.openxmlformats.org/drawingml/2006/main" def="{8E1E2B01-A54D-4823-9767-7B7E24E7D44F}">
  <a:tblStyle styleId="{8E1E2B01-A54D-4823-9767-7B7E24E7D4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E03E4D-5708-4F69-8BA4-DE6C4F7F355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SunOS" TargetMode="External"/><Relationship Id="rId7" Type="http://schemas.openxmlformats.org/officeDocument/2006/relationships/hyperlink" Target="https://en.wikipedia.org/wiki/ZF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DTrace" TargetMode="External"/><Relationship Id="rId5" Type="http://schemas.openxmlformats.org/officeDocument/2006/relationships/hyperlink" Target="https://en.wikipedia.org/wiki/SPARC" TargetMode="External"/><Relationship Id="rId4" Type="http://schemas.openxmlformats.org/officeDocument/2006/relationships/hyperlink" Target="https://en.wikipedia.org/wiki/Scalabilit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unOS" TargetMode="External"/><Relationship Id="rId7" Type="http://schemas.openxmlformats.org/officeDocument/2006/relationships/hyperlink" Target="https://en.wikipedia.org/wiki/ZF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DTrace" TargetMode="External"/><Relationship Id="rId5" Type="http://schemas.openxmlformats.org/officeDocument/2006/relationships/hyperlink" Target="https://en.wikipedia.org/wiki/SPARC" TargetMode="External"/><Relationship Id="rId4" Type="http://schemas.openxmlformats.org/officeDocument/2006/relationships/hyperlink" Target="https://en.wikipedia.org/wiki/Scalabilit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Oracle_Solaris#cite_note-9" TargetMode="External"/><Relationship Id="rId3" Type="http://schemas.openxmlformats.org/officeDocument/2006/relationships/hyperlink" Target="https://en.wikipedia.org/wiki/Proprietary_software" TargetMode="External"/><Relationship Id="rId7" Type="http://schemas.openxmlformats.org/officeDocument/2006/relationships/hyperlink" Target="https://en.wikipedia.org/wiki/Open-source_softwar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OpenSolaris" TargetMode="External"/><Relationship Id="rId11" Type="http://schemas.openxmlformats.org/officeDocument/2006/relationships/hyperlink" Target="https://en.wikipedia.org/wiki/Closed_source" TargetMode="External"/><Relationship Id="rId5" Type="http://schemas.openxmlformats.org/officeDocument/2006/relationships/hyperlink" Target="https://en.wikipedia.org/wiki/CDDL" TargetMode="External"/><Relationship Id="rId10" Type="http://schemas.openxmlformats.org/officeDocument/2006/relationships/hyperlink" Target="https://en.wikipedia.org/wiki/Oracle_Solaris#cite_note-mail.opensolaris.org-11" TargetMode="External"/><Relationship Id="rId4" Type="http://schemas.openxmlformats.org/officeDocument/2006/relationships/hyperlink" Target="https://en.wikipedia.org/wiki/Codebase" TargetMode="External"/><Relationship Id="rId9" Type="http://schemas.openxmlformats.org/officeDocument/2006/relationships/hyperlink" Target="https://en.wikipedia.org/wiki/Oracle_Solaris#cite_note-1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howtogeek.com/175159/an-introduction-to-the-z-file-system-zfs-for-linux/?ref=itsfoss.com" TargetMode="External"/><Relationship Id="rId3" Type="http://schemas.openxmlformats.org/officeDocument/2006/relationships/hyperlink" Target="https://en.wikipedia.org/wiki/File_system" TargetMode="External"/><Relationship Id="rId7" Type="http://schemas.openxmlformats.org/officeDocument/2006/relationships/hyperlink" Target="https://en.wikipedia.org/wiki/Operating_syste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Solaris_(operating_system)" TargetMode="External"/><Relationship Id="rId5" Type="http://schemas.openxmlformats.org/officeDocument/2006/relationships/hyperlink" Target="https://en.wikipedia.org/wiki/Sun_Microsystems" TargetMode="External"/><Relationship Id="rId4" Type="http://schemas.openxmlformats.org/officeDocument/2006/relationships/hyperlink" Target="https://en.wikipedia.org/wiki/Volume_manag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Solaris superseded the company's earlier </a:t>
            </a:r>
            <a:r>
              <a:rPr lang="en-US" b="0" i="0" u="none" strike="noStrike">
                <a:solidFill>
                  <a:srgbClr val="3366CC"/>
                </a:solidFill>
                <a:effectLst/>
                <a:latin typeface="Arial" panose="020B0604020202020204" pitchFamily="34" charset="0"/>
                <a:hlinkClick r:id="rId3" tooltip="SunOS"/>
              </a:rPr>
              <a:t>SunOS</a:t>
            </a:r>
            <a:r>
              <a:rPr lang="en-US" b="0" i="0">
                <a:solidFill>
                  <a:srgbClr val="202122"/>
                </a:solidFill>
                <a:effectLst/>
                <a:latin typeface="Arial" panose="020B0604020202020204" pitchFamily="34" charset="0"/>
              </a:rPr>
              <a:t> in 1993, and became known for its </a:t>
            </a:r>
            <a:r>
              <a:rPr lang="en-US" b="0" i="0" u="none" strike="noStrike">
                <a:solidFill>
                  <a:srgbClr val="3366CC"/>
                </a:solidFill>
                <a:effectLst/>
                <a:latin typeface="Arial" panose="020B0604020202020204" pitchFamily="34" charset="0"/>
                <a:hlinkClick r:id="rId4" tooltip="Scalability"/>
              </a:rPr>
              <a:t>scalability</a:t>
            </a:r>
            <a:r>
              <a:rPr lang="en-US" b="0" i="0">
                <a:solidFill>
                  <a:srgbClr val="202122"/>
                </a:solidFill>
                <a:effectLst/>
                <a:latin typeface="Arial" panose="020B0604020202020204" pitchFamily="34" charset="0"/>
              </a:rPr>
              <a:t>, especially on </a:t>
            </a:r>
            <a:r>
              <a:rPr lang="en-US" b="0" i="0" u="none" strike="noStrike">
                <a:solidFill>
                  <a:srgbClr val="3366CC"/>
                </a:solidFill>
                <a:effectLst/>
                <a:latin typeface="Arial" panose="020B0604020202020204" pitchFamily="34" charset="0"/>
                <a:hlinkClick r:id="rId5" tooltip="SPARC"/>
              </a:rPr>
              <a:t>SPARC</a:t>
            </a:r>
            <a:r>
              <a:rPr lang="en-US" b="0" i="0">
                <a:solidFill>
                  <a:srgbClr val="202122"/>
                </a:solidFill>
                <a:effectLst/>
                <a:latin typeface="Arial" panose="020B0604020202020204" pitchFamily="34" charset="0"/>
              </a:rPr>
              <a:t> systems, and for originating many innovative features such as </a:t>
            </a:r>
            <a:r>
              <a:rPr lang="en-US" b="0" i="0" u="none" strike="noStrike">
                <a:solidFill>
                  <a:srgbClr val="3366CC"/>
                </a:solidFill>
                <a:effectLst/>
                <a:latin typeface="Arial" panose="020B0604020202020204" pitchFamily="34" charset="0"/>
                <a:hlinkClick r:id="rId6" tooltip="DTrace"/>
              </a:rPr>
              <a:t>DTrace</a:t>
            </a:r>
            <a:r>
              <a:rPr lang="en-US" b="0" i="0">
                <a:solidFill>
                  <a:srgbClr val="202122"/>
                </a:solidFill>
                <a:effectLst/>
                <a:latin typeface="Arial" panose="020B0604020202020204" pitchFamily="34" charset="0"/>
              </a:rPr>
              <a:t>, </a:t>
            </a:r>
            <a:r>
              <a:rPr lang="en-US" b="0" i="0" u="none" strike="noStrike">
                <a:solidFill>
                  <a:srgbClr val="3366CC"/>
                </a:solidFill>
                <a:effectLst/>
                <a:latin typeface="Arial" panose="020B0604020202020204" pitchFamily="34" charset="0"/>
                <a:hlinkClick r:id="rId7" tooltip="ZFS"/>
              </a:rPr>
              <a:t>ZFS</a:t>
            </a:r>
            <a:r>
              <a:rPr lang="en-US" b="0" i="0">
                <a:solidFill>
                  <a:srgbClr val="202122"/>
                </a:solidFill>
                <a:effectLst/>
                <a:latin typeface="Arial" panose="020B0604020202020204" pitchFamily="34" charset="0"/>
              </a:rPr>
              <a:t> and Time Slider.</a:t>
            </a:r>
            <a:endParaRPr lang="en-US"/>
          </a:p>
        </p:txBody>
      </p:sp>
    </p:spTree>
    <p:extLst>
      <p:ext uri="{BB962C8B-B14F-4D97-AF65-F5344CB8AC3E}">
        <p14:creationId xmlns:p14="http://schemas.microsoft.com/office/powerpoint/2010/main" val="3190688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b="0" i="0">
              <a:solidFill>
                <a:srgbClr val="D1D5DB"/>
              </a:solidFill>
              <a:effectLst/>
              <a:latin typeface="Söhne"/>
            </a:endParaRPr>
          </a:p>
        </p:txBody>
      </p:sp>
    </p:spTree>
    <p:extLst>
      <p:ext uri="{BB962C8B-B14F-4D97-AF65-F5344CB8AC3E}">
        <p14:creationId xmlns:p14="http://schemas.microsoft.com/office/powerpoint/2010/main" val="606168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a:solidFill>
                  <a:srgbClr val="D1D5DB"/>
                </a:solidFill>
                <a:effectLst/>
                <a:latin typeface="Söhne"/>
              </a:rPr>
              <a:t>Overwrite some memory – a part of disk or a file, etc.</a:t>
            </a:r>
          </a:p>
          <a:p>
            <a:pPr algn="l"/>
            <a:r>
              <a:rPr lang="en-US" b="0" i="0">
                <a:solidFill>
                  <a:srgbClr val="D1D5DB"/>
                </a:solidFill>
                <a:effectLst/>
                <a:latin typeface="Söhne"/>
              </a:rPr>
              <a:t>Should detect it and then scrub should solve it. -&gt; Notice the incorrect checksum values compared to the previous screenshot. </a:t>
            </a:r>
          </a:p>
        </p:txBody>
      </p:sp>
    </p:spTree>
    <p:extLst>
      <p:ext uri="{BB962C8B-B14F-4D97-AF65-F5344CB8AC3E}">
        <p14:creationId xmlns:p14="http://schemas.microsoft.com/office/powerpoint/2010/main" val="1138948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000" b="0" i="0">
              <a:solidFill>
                <a:srgbClr val="202122"/>
              </a:solidFill>
              <a:effectLst/>
              <a:latin typeface="Arial" panose="020B0604020202020204" pitchFamily="34" charset="0"/>
            </a:endParaRPr>
          </a:p>
          <a:p>
            <a:r>
              <a:rPr lang="en-US" sz="2000" b="0" i="0">
                <a:solidFill>
                  <a:srgbClr val="202122"/>
                </a:solidFill>
                <a:effectLst/>
                <a:latin typeface="Arial" panose="020B0604020202020204" pitchFamily="34" charset="0"/>
              </a:rPr>
              <a:t>Solaris superseded the company's earlier </a:t>
            </a:r>
            <a:r>
              <a:rPr lang="en-US" sz="2000" b="0" i="0" u="none" strike="noStrike">
                <a:solidFill>
                  <a:srgbClr val="3366CC"/>
                </a:solidFill>
                <a:effectLst/>
                <a:latin typeface="Arial" panose="020B0604020202020204" pitchFamily="34" charset="0"/>
                <a:hlinkClick r:id="rId3" tooltip="SunOS"/>
              </a:rPr>
              <a:t>SunOS</a:t>
            </a:r>
            <a:r>
              <a:rPr lang="en-US" sz="2000" b="0" i="0">
                <a:solidFill>
                  <a:srgbClr val="202122"/>
                </a:solidFill>
                <a:effectLst/>
                <a:latin typeface="Arial" panose="020B0604020202020204" pitchFamily="34" charset="0"/>
              </a:rPr>
              <a:t> in 1993, and became known for its </a:t>
            </a:r>
            <a:r>
              <a:rPr lang="en-US" sz="2000" b="0" i="0" u="none" strike="noStrike">
                <a:solidFill>
                  <a:srgbClr val="3366CC"/>
                </a:solidFill>
                <a:effectLst/>
                <a:latin typeface="Arial" panose="020B0604020202020204" pitchFamily="34" charset="0"/>
                <a:hlinkClick r:id="rId4" tooltip="Scalability"/>
              </a:rPr>
              <a:t>scalability</a:t>
            </a:r>
            <a:r>
              <a:rPr lang="en-US" sz="2000" b="0" i="0">
                <a:solidFill>
                  <a:srgbClr val="202122"/>
                </a:solidFill>
                <a:effectLst/>
                <a:latin typeface="Arial" panose="020B0604020202020204" pitchFamily="34" charset="0"/>
              </a:rPr>
              <a:t>, especially on </a:t>
            </a:r>
            <a:r>
              <a:rPr lang="en-US" sz="2000" b="0" i="0" u="none" strike="noStrike">
                <a:solidFill>
                  <a:srgbClr val="3366CC"/>
                </a:solidFill>
                <a:effectLst/>
                <a:latin typeface="Arial" panose="020B0604020202020204" pitchFamily="34" charset="0"/>
                <a:hlinkClick r:id="rId5" tooltip="SPARC"/>
              </a:rPr>
              <a:t>SPARC</a:t>
            </a:r>
            <a:r>
              <a:rPr lang="en-US" sz="2000" b="0" i="0">
                <a:solidFill>
                  <a:srgbClr val="202122"/>
                </a:solidFill>
                <a:effectLst/>
                <a:latin typeface="Arial" panose="020B0604020202020204" pitchFamily="34" charset="0"/>
              </a:rPr>
              <a:t> systems, and for originating many innovative features such as </a:t>
            </a:r>
            <a:r>
              <a:rPr lang="en-US" sz="2000" b="0" i="0" u="none" strike="noStrike">
                <a:solidFill>
                  <a:srgbClr val="3366CC"/>
                </a:solidFill>
                <a:effectLst/>
                <a:latin typeface="Arial" panose="020B0604020202020204" pitchFamily="34" charset="0"/>
                <a:hlinkClick r:id="rId6" tooltip="DTrace"/>
              </a:rPr>
              <a:t>DTrace</a:t>
            </a:r>
            <a:r>
              <a:rPr lang="en-US" sz="2000" b="0" i="0">
                <a:solidFill>
                  <a:srgbClr val="202122"/>
                </a:solidFill>
                <a:effectLst/>
                <a:latin typeface="Arial" panose="020B0604020202020204" pitchFamily="34" charset="0"/>
              </a:rPr>
              <a:t>, </a:t>
            </a:r>
            <a:r>
              <a:rPr lang="en-US" sz="2000" b="0" i="0" u="none" strike="noStrike">
                <a:solidFill>
                  <a:srgbClr val="3366CC"/>
                </a:solidFill>
                <a:effectLst/>
                <a:latin typeface="Arial" panose="020B0604020202020204" pitchFamily="34" charset="0"/>
                <a:hlinkClick r:id="rId7" tooltip="ZFS"/>
              </a:rPr>
              <a:t>ZFS</a:t>
            </a:r>
            <a:r>
              <a:rPr lang="en-US" sz="2000" b="0" i="0">
                <a:solidFill>
                  <a:srgbClr val="202122"/>
                </a:solidFill>
                <a:effectLst/>
                <a:latin typeface="Arial" panose="020B0604020202020204" pitchFamily="34" charset="0"/>
              </a:rPr>
              <a:t> and Time Slider. (SPARC = RISC instruction set architecture developed by Sun Microsystems) </a:t>
            </a:r>
          </a:p>
          <a:p>
            <a:r>
              <a:rPr lang="en-US" sz="3000" b="0" i="0">
                <a:solidFill>
                  <a:srgbClr val="202122"/>
                </a:solidFill>
                <a:effectLst/>
                <a:latin typeface="Arial" panose="020B0604020202020204" pitchFamily="34" charset="0"/>
              </a:rPr>
              <a:t>Solaris also shares roots with the BSD kernel and the UNIX kernel. </a:t>
            </a:r>
            <a:endParaRPr lang="en-US" sz="3000" b="0"/>
          </a:p>
        </p:txBody>
      </p:sp>
    </p:spTree>
    <p:extLst>
      <p:ext uri="{BB962C8B-B14F-4D97-AF65-F5344CB8AC3E}">
        <p14:creationId xmlns:p14="http://schemas.microsoft.com/office/powerpoint/2010/main" val="2277129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https://</a:t>
            </a:r>
            <a:r>
              <a:rPr lang="en-US" err="1"/>
              <a:t>techbreakthroughs.info</a:t>
            </a:r>
            <a:r>
              <a:rPr lang="en-US"/>
              <a:t>/</a:t>
            </a:r>
            <a:r>
              <a:rPr lang="en-US" err="1"/>
              <a:t>solaris</a:t>
            </a:r>
            <a:r>
              <a:rPr lang="en-US"/>
              <a:t>-vs-</a:t>
            </a:r>
            <a:r>
              <a:rPr lang="en-US" err="1"/>
              <a:t>linux</a:t>
            </a:r>
            <a:r>
              <a:rPr lang="en-US"/>
              <a:t>/ </a:t>
            </a:r>
          </a:p>
          <a:p>
            <a:endParaRPr lang="en-US"/>
          </a:p>
          <a:p>
            <a:pPr algn="l" fontAlgn="base"/>
            <a:r>
              <a:rPr lang="en-US" b="0" i="0">
                <a:solidFill>
                  <a:srgbClr val="444444"/>
                </a:solidFill>
                <a:effectLst/>
                <a:latin typeface="Pandora-Book"/>
              </a:rPr>
              <a:t>At first answer might seem to be that it is not. But answer is far more complex than a simple ‘yes’ or ‘no’.</a:t>
            </a:r>
          </a:p>
          <a:p>
            <a:pPr algn="l" fontAlgn="base"/>
            <a:r>
              <a:rPr lang="en-US" b="0" i="0">
                <a:solidFill>
                  <a:srgbClr val="444444"/>
                </a:solidFill>
                <a:effectLst/>
                <a:latin typeface="Pandora-Book"/>
              </a:rPr>
              <a:t>Both are stable and secure, but they have significant differences in their architecture and functionality.</a:t>
            </a:r>
          </a:p>
          <a:p>
            <a:pPr algn="l" fontAlgn="base"/>
            <a:r>
              <a:rPr lang="en-US" b="0" i="0">
                <a:solidFill>
                  <a:srgbClr val="444444"/>
                </a:solidFill>
                <a:effectLst/>
                <a:latin typeface="Pandora-Book"/>
              </a:rPr>
              <a:t>It depends, as always, on your needs and experience. Solaris is an operating system based on Oracle, while Linux is an open source OS. Therefore, Solaris is much more expensive than Linux, but it implies that Solaris offers better support for enterprise environments and high-performance applications.</a:t>
            </a:r>
          </a:p>
          <a:p>
            <a:pPr algn="l" fontAlgn="base"/>
            <a:r>
              <a:rPr lang="en-US" b="0" i="0">
                <a:solidFill>
                  <a:srgbClr val="444444"/>
                </a:solidFill>
                <a:effectLst/>
                <a:latin typeface="Pandora-Book"/>
              </a:rPr>
              <a:t>On the other hand, Linux is more versatile and is updated more frequently, making it ideal for first-time users or web hosts.</a:t>
            </a:r>
          </a:p>
          <a:p>
            <a:pPr algn="l" fontAlgn="base"/>
            <a:r>
              <a:rPr lang="en-US" b="0" i="0">
                <a:solidFill>
                  <a:srgbClr val="444444"/>
                </a:solidFill>
                <a:effectLst/>
                <a:latin typeface="Pandora-Book"/>
              </a:rPr>
              <a:t>So, the choice will depend on your needs, your budget and your knowledge.</a:t>
            </a:r>
          </a:p>
          <a:p>
            <a:r>
              <a:rPr lang="en-US"/>
              <a:t>https://</a:t>
            </a:r>
            <a:r>
              <a:rPr lang="en-US" err="1"/>
              <a:t>pandorafms.com</a:t>
            </a:r>
            <a:r>
              <a:rPr lang="en-US"/>
              <a:t>/blog/</a:t>
            </a:r>
            <a:r>
              <a:rPr lang="en-US" err="1"/>
              <a:t>solaris</a:t>
            </a:r>
            <a:r>
              <a:rPr lang="en-US"/>
              <a:t>-operating-system/</a:t>
            </a:r>
          </a:p>
          <a:p>
            <a:r>
              <a:rPr lang="en-US"/>
              <a:t>https://</a:t>
            </a:r>
            <a:r>
              <a:rPr lang="en-US" err="1"/>
              <a:t>www.geeksforgeeks.org</a:t>
            </a:r>
            <a:r>
              <a:rPr lang="en-US"/>
              <a:t>/difference-between-</a:t>
            </a:r>
            <a:r>
              <a:rPr lang="en-US" err="1"/>
              <a:t>linux</a:t>
            </a:r>
            <a:r>
              <a:rPr lang="en-US"/>
              <a:t>-and-</a:t>
            </a:r>
            <a:r>
              <a:rPr lang="en-US" err="1"/>
              <a:t>solaris</a:t>
            </a:r>
            <a:r>
              <a:rPr lang="en-US"/>
              <a:t>/</a:t>
            </a:r>
          </a:p>
          <a:p>
            <a:endParaRPr lang="en-US"/>
          </a:p>
          <a:p>
            <a:endParaRPr lang="en-US"/>
          </a:p>
        </p:txBody>
      </p:sp>
    </p:spTree>
    <p:extLst>
      <p:ext uri="{BB962C8B-B14F-4D97-AF65-F5344CB8AC3E}">
        <p14:creationId xmlns:p14="http://schemas.microsoft.com/office/powerpoint/2010/main" val="218720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Historically, Solaris was developed as </a:t>
            </a:r>
            <a:r>
              <a:rPr lang="en-US" b="0" i="0" u="none" strike="noStrike">
                <a:solidFill>
                  <a:srgbClr val="3366CC"/>
                </a:solidFill>
                <a:effectLst/>
                <a:latin typeface="Arial" panose="020B0604020202020204" pitchFamily="34" charset="0"/>
                <a:hlinkClick r:id="rId3" tooltip="Proprietary software"/>
              </a:rPr>
              <a:t>proprietary software</a:t>
            </a:r>
            <a:r>
              <a:rPr lang="en-US" b="0" i="0">
                <a:solidFill>
                  <a:srgbClr val="202122"/>
                </a:solidFill>
                <a:effectLst/>
                <a:latin typeface="Arial" panose="020B0604020202020204" pitchFamily="34" charset="0"/>
              </a:rPr>
              <a:t>. In June 2005, Sun Microsystems released most of the </a:t>
            </a:r>
            <a:r>
              <a:rPr lang="en-US" b="0" i="0" u="none" strike="noStrike">
                <a:solidFill>
                  <a:srgbClr val="3366CC"/>
                </a:solidFill>
                <a:effectLst/>
                <a:latin typeface="Arial" panose="020B0604020202020204" pitchFamily="34" charset="0"/>
                <a:hlinkClick r:id="rId4" tooltip="Codebase"/>
              </a:rPr>
              <a:t>codebase</a:t>
            </a:r>
            <a:r>
              <a:rPr lang="en-US" b="0" i="0">
                <a:solidFill>
                  <a:srgbClr val="202122"/>
                </a:solidFill>
                <a:effectLst/>
                <a:latin typeface="Arial" panose="020B0604020202020204" pitchFamily="34" charset="0"/>
              </a:rPr>
              <a:t> under the </a:t>
            </a:r>
            <a:r>
              <a:rPr lang="en-US" b="0" i="0" u="none" strike="noStrike">
                <a:solidFill>
                  <a:srgbClr val="3366CC"/>
                </a:solidFill>
                <a:effectLst/>
                <a:latin typeface="Arial" panose="020B0604020202020204" pitchFamily="34" charset="0"/>
                <a:hlinkClick r:id="rId5" tooltip="CDDL"/>
              </a:rPr>
              <a:t>CDDL</a:t>
            </a:r>
            <a:r>
              <a:rPr lang="en-US" b="0" i="0">
                <a:solidFill>
                  <a:srgbClr val="202122"/>
                </a:solidFill>
                <a:effectLst/>
                <a:latin typeface="Arial" panose="020B0604020202020204" pitchFamily="34" charset="0"/>
              </a:rPr>
              <a:t> license, (Common Development and Distribution License) and founded the </a:t>
            </a:r>
            <a:r>
              <a:rPr lang="en-US" b="0" i="0" u="none" strike="noStrike">
                <a:solidFill>
                  <a:srgbClr val="3366CC"/>
                </a:solidFill>
                <a:effectLst/>
                <a:latin typeface="Arial" panose="020B0604020202020204" pitchFamily="34" charset="0"/>
                <a:hlinkClick r:id="rId6" tooltip="OpenSolaris"/>
              </a:rPr>
              <a:t>OpenSolaris</a:t>
            </a:r>
            <a:r>
              <a:rPr lang="en-US" b="0" i="0">
                <a:solidFill>
                  <a:srgbClr val="202122"/>
                </a:solidFill>
                <a:effectLst/>
                <a:latin typeface="Arial" panose="020B0604020202020204" pitchFamily="34" charset="0"/>
              </a:rPr>
              <a:t> </a:t>
            </a:r>
            <a:r>
              <a:rPr lang="en-US" b="0" i="0" u="none" strike="noStrike">
                <a:solidFill>
                  <a:srgbClr val="3366CC"/>
                </a:solidFill>
                <a:effectLst/>
                <a:latin typeface="Arial" panose="020B0604020202020204" pitchFamily="34" charset="0"/>
                <a:hlinkClick r:id="rId7" tooltip="Open-source software"/>
              </a:rPr>
              <a:t>open-source</a:t>
            </a:r>
            <a:r>
              <a:rPr lang="en-US" b="0" i="0">
                <a:solidFill>
                  <a:srgbClr val="202122"/>
                </a:solidFill>
                <a:effectLst/>
                <a:latin typeface="Arial" panose="020B0604020202020204" pitchFamily="34" charset="0"/>
              </a:rPr>
              <a:t> project.</a:t>
            </a:r>
            <a:r>
              <a:rPr lang="en-US" b="0" i="0" u="none" strike="noStrike" baseline="30000">
                <a:solidFill>
                  <a:srgbClr val="3366CC"/>
                </a:solidFill>
                <a:effectLst/>
                <a:latin typeface="Arial" panose="020B0604020202020204" pitchFamily="34" charset="0"/>
                <a:hlinkClick r:id="rId8"/>
              </a:rPr>
              <a:t>[9]</a:t>
            </a:r>
            <a:r>
              <a:rPr lang="en-US" b="0" i="0">
                <a:solidFill>
                  <a:srgbClr val="202122"/>
                </a:solidFill>
                <a:effectLst/>
                <a:latin typeface="Arial" panose="020B0604020202020204" pitchFamily="34" charset="0"/>
              </a:rPr>
              <a:t> </a:t>
            </a:r>
          </a:p>
          <a:p>
            <a:r>
              <a:rPr lang="en-US" b="0" i="0">
                <a:solidFill>
                  <a:srgbClr val="202122"/>
                </a:solidFill>
                <a:effectLst/>
                <a:latin typeface="Arial" panose="020B0604020202020204" pitchFamily="34" charset="0"/>
              </a:rPr>
              <a:t>With </a:t>
            </a:r>
            <a:r>
              <a:rPr lang="en-US" b="0" i="0" err="1">
                <a:solidFill>
                  <a:srgbClr val="202122"/>
                </a:solidFill>
                <a:effectLst/>
                <a:latin typeface="Arial" panose="020B0604020202020204" pitchFamily="34" charset="0"/>
              </a:rPr>
              <a:t>OpenSolaris</a:t>
            </a:r>
            <a:r>
              <a:rPr lang="en-US" b="0" i="0">
                <a:solidFill>
                  <a:srgbClr val="202122"/>
                </a:solidFill>
                <a:effectLst/>
                <a:latin typeface="Arial" panose="020B0604020202020204" pitchFamily="34" charset="0"/>
              </a:rPr>
              <a:t>, Sun wanted to build a developer and user community around the software. </a:t>
            </a:r>
          </a:p>
          <a:p>
            <a:r>
              <a:rPr lang="en-US" b="0" i="0">
                <a:solidFill>
                  <a:srgbClr val="202122"/>
                </a:solidFill>
                <a:effectLst/>
                <a:latin typeface="Arial" panose="020B0604020202020204" pitchFamily="34" charset="0"/>
              </a:rPr>
              <a:t>After the acquisition of Sun Microsystems in January 2010, Oracle decided to discontinue the </a:t>
            </a:r>
            <a:r>
              <a:rPr lang="en-US" b="0" i="0" err="1">
                <a:solidFill>
                  <a:srgbClr val="202122"/>
                </a:solidFill>
                <a:effectLst/>
                <a:latin typeface="Arial" panose="020B0604020202020204" pitchFamily="34" charset="0"/>
              </a:rPr>
              <a:t>OpenSolaris</a:t>
            </a:r>
            <a:r>
              <a:rPr lang="en-US" b="0" i="0">
                <a:solidFill>
                  <a:srgbClr val="202122"/>
                </a:solidFill>
                <a:effectLst/>
                <a:latin typeface="Arial" panose="020B0604020202020204" pitchFamily="34" charset="0"/>
              </a:rPr>
              <a:t> distribution and the development model.</a:t>
            </a:r>
            <a:r>
              <a:rPr lang="en-US" b="0" i="0" u="none" strike="noStrike" baseline="30000">
                <a:solidFill>
                  <a:srgbClr val="3366CC"/>
                </a:solidFill>
                <a:effectLst/>
                <a:latin typeface="Arial" panose="020B0604020202020204" pitchFamily="34" charset="0"/>
                <a:hlinkClick r:id="rId9"/>
              </a:rPr>
              <a:t>[10]</a:t>
            </a:r>
            <a:r>
              <a:rPr lang="en-US" b="0" i="0" u="none" strike="noStrike" baseline="30000">
                <a:solidFill>
                  <a:srgbClr val="3366CC"/>
                </a:solidFill>
                <a:effectLst/>
                <a:latin typeface="Arial" panose="020B0604020202020204" pitchFamily="34" charset="0"/>
                <a:hlinkClick r:id="rId10"/>
              </a:rPr>
              <a:t>[11]</a:t>
            </a:r>
            <a:r>
              <a:rPr lang="en-US" b="0" i="0">
                <a:solidFill>
                  <a:srgbClr val="202122"/>
                </a:solidFill>
                <a:effectLst/>
                <a:latin typeface="Arial" panose="020B0604020202020204" pitchFamily="34" charset="0"/>
              </a:rPr>
              <a:t> In August 2010, Oracle discontinued providing public updates to the source code of the Solaris kernel, effectively turning Solaris 11 back into a </a:t>
            </a:r>
            <a:r>
              <a:rPr lang="en-US" b="0" i="0" u="none" strike="noStrike">
                <a:solidFill>
                  <a:srgbClr val="3366CC"/>
                </a:solidFill>
                <a:effectLst/>
                <a:latin typeface="Arial" panose="020B0604020202020204" pitchFamily="34" charset="0"/>
                <a:hlinkClick r:id="rId11" tooltip="Closed source"/>
              </a:rPr>
              <a:t>closed source</a:t>
            </a:r>
            <a:r>
              <a:rPr lang="en-US" b="0" i="0">
                <a:solidFill>
                  <a:srgbClr val="202122"/>
                </a:solidFill>
                <a:effectLst/>
                <a:latin typeface="Arial" panose="020B0604020202020204" pitchFamily="34" charset="0"/>
              </a:rPr>
              <a:t> </a:t>
            </a:r>
            <a:r>
              <a:rPr lang="en-US" b="0" i="0" u="none" strike="noStrike">
                <a:solidFill>
                  <a:srgbClr val="3366CC"/>
                </a:solidFill>
                <a:effectLst/>
                <a:latin typeface="Arial" panose="020B0604020202020204" pitchFamily="34" charset="0"/>
                <a:hlinkClick r:id="rId3" tooltip="Proprietary software"/>
              </a:rPr>
              <a:t>proprietary</a:t>
            </a:r>
            <a:r>
              <a:rPr lang="en-US" b="0" i="0">
                <a:solidFill>
                  <a:srgbClr val="202122"/>
                </a:solidFill>
                <a:effectLst/>
                <a:latin typeface="Arial" panose="020B0604020202020204" pitchFamily="34" charset="0"/>
              </a:rPr>
              <a:t> operating system</a:t>
            </a:r>
            <a:endParaRPr lang="en-US"/>
          </a:p>
        </p:txBody>
      </p:sp>
    </p:spTree>
    <p:extLst>
      <p:ext uri="{BB962C8B-B14F-4D97-AF65-F5344CB8AC3E}">
        <p14:creationId xmlns:p14="http://schemas.microsoft.com/office/powerpoint/2010/main" val="325457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292929"/>
                </a:solidFill>
                <a:effectLst/>
                <a:latin typeface="Jost"/>
              </a:rPr>
              <a:t>Solaris, often hailed as the crown jewel of Sun Microsystems, initially targeted Sun’s SPARC hardware architecture. However, with the advancement of technology and the need for widespread compatibility, Solaris extended its support to various other hardware platforms.</a:t>
            </a:r>
          </a:p>
          <a:p>
            <a:endParaRPr lang="en-US" b="0" i="0">
              <a:solidFill>
                <a:srgbClr val="292929"/>
              </a:solidFill>
              <a:effectLst/>
              <a:latin typeface="Jost"/>
            </a:endParaRPr>
          </a:p>
          <a:p>
            <a:r>
              <a:rPr lang="en-US" b="1" i="0">
                <a:solidFill>
                  <a:srgbClr val="444444"/>
                </a:solidFill>
                <a:effectLst/>
                <a:latin typeface="Pandora-Book"/>
              </a:rPr>
              <a:t>Solaris uses a common code base for architecture that supports SPARC and x86</a:t>
            </a:r>
            <a:r>
              <a:rPr lang="en-US" b="0" i="0">
                <a:solidFill>
                  <a:srgbClr val="444444"/>
                </a:solidFill>
                <a:effectLst/>
                <a:latin typeface="Pandora-Book"/>
              </a:rPr>
              <a:t>. This architecture can support a large number of devices, deserving the reputation of being </a:t>
            </a:r>
            <a:r>
              <a:rPr lang="en-US" b="1" i="0">
                <a:solidFill>
                  <a:srgbClr val="444444"/>
                </a:solidFill>
                <a:effectLst/>
                <a:latin typeface="Pandora-Book"/>
              </a:rPr>
              <a:t>very competent for symmetric multiprocessing (SMP)</a:t>
            </a:r>
            <a:r>
              <a:rPr lang="en-US" b="0" i="0">
                <a:solidFill>
                  <a:srgbClr val="444444"/>
                </a:solidFill>
                <a:effectLst/>
                <a:latin typeface="Pandora-Book"/>
              </a:rPr>
              <a:t>. (The Solaris 10 version has been designed with AMD64 in mind, allowing for more virtual and physical memory than before).</a:t>
            </a:r>
          </a:p>
          <a:p>
            <a:endParaRPr lang="en-US" b="0" i="0">
              <a:solidFill>
                <a:srgbClr val="444444"/>
              </a:solidFill>
              <a:effectLst/>
              <a:latin typeface="Pandora-Book"/>
            </a:endParaRPr>
          </a:p>
          <a:p>
            <a:pPr algn="l" fontAlgn="base"/>
            <a:r>
              <a:rPr lang="en-US" b="1" i="0">
                <a:solidFill>
                  <a:srgbClr val="444444"/>
                </a:solidFill>
                <a:effectLst/>
                <a:latin typeface="Pandora-Book"/>
              </a:rPr>
              <a:t>Along with scalability and interoperability, portability is one of the greatest advantages of the Solaris Operating Environment.</a:t>
            </a:r>
            <a:endParaRPr lang="en-US" b="0" i="0">
              <a:solidFill>
                <a:srgbClr val="444444"/>
              </a:solidFill>
              <a:effectLst/>
              <a:latin typeface="Pandora-Book"/>
            </a:endParaRPr>
          </a:p>
          <a:p>
            <a:pPr algn="l" fontAlgn="base"/>
            <a:r>
              <a:rPr lang="en-US" b="0" i="0">
                <a:solidFill>
                  <a:srgbClr val="444444"/>
                </a:solidFill>
                <a:effectLst/>
                <a:latin typeface="Pandora-Book"/>
              </a:rPr>
              <a:t>Solaris stands out for having a binary interface application (ABI), which runs the software on </a:t>
            </a:r>
            <a:r>
              <a:rPr lang="en-US" b="1" i="0">
                <a:solidFill>
                  <a:srgbClr val="444444"/>
                </a:solidFill>
                <a:effectLst/>
                <a:latin typeface="Pandora-Book"/>
              </a:rPr>
              <a:t>any operating system that has an identical microprocessor architecture</a:t>
            </a:r>
            <a:r>
              <a:rPr lang="en-US" b="0" i="0">
                <a:solidFill>
                  <a:srgbClr val="444444"/>
                </a:solidFill>
                <a:effectLst/>
                <a:latin typeface="Pandora-Book"/>
              </a:rPr>
              <a:t>. All this causes the application developers to reduce the software development cost, managing to have the products much faster in the market and </a:t>
            </a:r>
            <a:r>
              <a:rPr lang="en-US" b="1" i="0">
                <a:solidFill>
                  <a:srgbClr val="444444"/>
                </a:solidFill>
                <a:effectLst/>
                <a:latin typeface="Pandora-Book"/>
              </a:rPr>
              <a:t>reducing the conversion costs.</a:t>
            </a:r>
            <a:endParaRPr lang="en-US" b="0" i="0">
              <a:solidFill>
                <a:srgbClr val="444444"/>
              </a:solidFill>
              <a:effectLst/>
              <a:latin typeface="Pandora-Book"/>
            </a:endParaRPr>
          </a:p>
          <a:p>
            <a:endParaRPr lang="en-US" b="0" i="0">
              <a:solidFill>
                <a:srgbClr val="444444"/>
              </a:solidFill>
              <a:effectLst/>
              <a:latin typeface="Pandora-Book"/>
            </a:endParaRPr>
          </a:p>
          <a:p>
            <a:r>
              <a:rPr lang="en-US" b="0" i="0">
                <a:solidFill>
                  <a:srgbClr val="444444"/>
                </a:solidFill>
                <a:effectLst/>
                <a:latin typeface="Pandora-Book"/>
              </a:rPr>
              <a:t>As we discussed earlier, one of Solaris’ strengths is its scalability. It is capable of running on different devices, regardless of whether or not they belong to large environments. So you have the peace of mind that, if you grow or need a more powerful system, Solaris will be very useful for you!</a:t>
            </a:r>
          </a:p>
          <a:p>
            <a:endParaRPr lang="en-US" b="0" i="0">
              <a:solidFill>
                <a:srgbClr val="444444"/>
              </a:solidFill>
              <a:effectLst/>
              <a:latin typeface="Pandora-Book"/>
            </a:endParaRPr>
          </a:p>
          <a:p>
            <a:endParaRPr lang="en-US" b="0" i="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7263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a:solidFill>
                  <a:srgbClr val="292929"/>
                </a:solidFill>
                <a:effectLst/>
                <a:latin typeface="Jost"/>
              </a:rPr>
              <a:t>One distinguishing feature of Solaris lies in its scalability and reliability. It boasts robust fault management capabilities, ensuring the system remains stable even in the face of hardware failures. Furthermore, Solaris delivers impressive performance, making it a preferred choice for enterprise-level applications and large-scale infrastructures.</a:t>
            </a:r>
          </a:p>
          <a:p>
            <a:endParaRPr lang="en-US" b="0" i="0">
              <a:solidFill>
                <a:srgbClr val="292929"/>
              </a:solidFill>
              <a:effectLst/>
              <a:latin typeface="Jost"/>
            </a:endParaRPr>
          </a:p>
          <a:p>
            <a:pPr algn="l">
              <a:buFont typeface="Arial" panose="020B0604020202020204" pitchFamily="34" charset="0"/>
              <a:buChar char="•"/>
            </a:pPr>
            <a:r>
              <a:rPr lang="en-US" b="0" i="0">
                <a:solidFill>
                  <a:srgbClr val="61738E"/>
                </a:solidFill>
                <a:effectLst/>
                <a:latin typeface="__Source_Sans_Pro_fea366"/>
              </a:rPr>
              <a:t>Solaris has an application binary interface </a:t>
            </a:r>
            <a:r>
              <a:rPr lang="en-US" b="1" i="0">
                <a:solidFill>
                  <a:srgbClr val="61738E"/>
                </a:solidFill>
                <a:effectLst/>
                <a:latin typeface="__Source_Sans_Pro_fea366"/>
              </a:rPr>
              <a:t>(ABI)</a:t>
            </a:r>
            <a:r>
              <a:rPr lang="en-US" b="0" i="0">
                <a:solidFill>
                  <a:srgbClr val="61738E"/>
                </a:solidFill>
                <a:effectLst/>
                <a:latin typeface="__Source_Sans_Pro_fea366"/>
              </a:rPr>
              <a:t>, which executes the application software on any operating system with an identical microprocessor architecture. This leads to decreased costs of software development, the faster landing of products in markets, reduced costs of conversion, etc.</a:t>
            </a:r>
          </a:p>
          <a:p>
            <a:pPr algn="l">
              <a:buFont typeface="Arial" panose="020B0604020202020204" pitchFamily="34" charset="0"/>
              <a:buChar char="•"/>
            </a:pPr>
            <a:r>
              <a:rPr lang="en-US" b="0" i="0">
                <a:solidFill>
                  <a:srgbClr val="61738E"/>
                </a:solidFill>
                <a:effectLst/>
                <a:latin typeface="__Source_Sans_Pro_fea366"/>
              </a:rPr>
              <a:t>Solaris is highly </a:t>
            </a:r>
            <a:r>
              <a:rPr lang="en-US" b="1" i="0">
                <a:solidFill>
                  <a:srgbClr val="61738E"/>
                </a:solidFill>
                <a:effectLst/>
                <a:latin typeface="__Source_Sans_Pro_fea366"/>
              </a:rPr>
              <a:t>scalable</a:t>
            </a:r>
            <a:r>
              <a:rPr lang="en-US" b="0" i="0">
                <a:solidFill>
                  <a:srgbClr val="61738E"/>
                </a:solidFill>
                <a:effectLst/>
                <a:latin typeface="__Source_Sans_Pro_fea366"/>
              </a:rPr>
              <a:t>. It’s capable of running on multiple devices, independent of its pertinence to a big environment. This ensures that if the user base grows or needs a more powerful system Solaris can handle the situation well.</a:t>
            </a:r>
          </a:p>
          <a:p>
            <a:pPr algn="l">
              <a:buFont typeface="Arial" panose="020B0604020202020204" pitchFamily="34" charset="0"/>
              <a:buChar char="•"/>
            </a:pPr>
            <a:r>
              <a:rPr lang="en-US" b="1" i="0">
                <a:solidFill>
                  <a:srgbClr val="61738E"/>
                </a:solidFill>
                <a:effectLst/>
                <a:latin typeface="__Source_Sans_Pro_fea366"/>
              </a:rPr>
              <a:t>Enterprise Computing</a:t>
            </a:r>
            <a:r>
              <a:rPr lang="en-US" b="0" i="0">
                <a:solidFill>
                  <a:srgbClr val="61738E"/>
                </a:solidFill>
                <a:effectLst/>
                <a:latin typeface="__Source_Sans_Pro_fea366"/>
              </a:rPr>
              <a:t>: Solaris is widely used in enterprise computing, particularly in large data centers and high-performance computing environments. Its scalability, security features, and ability to handle heavy workloads make it an ideal choice for mission-critical applications.</a:t>
            </a:r>
          </a:p>
          <a:p>
            <a:pPr algn="l">
              <a:buFont typeface="Arial" panose="020B0604020202020204" pitchFamily="34" charset="0"/>
              <a:buChar char="•"/>
            </a:pPr>
            <a:r>
              <a:rPr lang="en-US" b="1" i="0">
                <a:solidFill>
                  <a:srgbClr val="61738E"/>
                </a:solidFill>
                <a:effectLst/>
                <a:latin typeface="__Source_Sans_Pro_fea366"/>
              </a:rPr>
              <a:t>Cloud Computing</a:t>
            </a:r>
            <a:r>
              <a:rPr lang="en-US" b="0" i="0">
                <a:solidFill>
                  <a:srgbClr val="61738E"/>
                </a:solidFill>
                <a:effectLst/>
                <a:latin typeface="__Source_Sans_Pro_fea366"/>
              </a:rPr>
              <a:t>: Solaris is also used in cloud computing environments as a platform for running virtual machines and hosting cloud-based applications. It provides advanced virtualization technologies that allow multiple operating systems and applications to run on a single physical server.</a:t>
            </a:r>
          </a:p>
          <a:p>
            <a:pPr algn="l">
              <a:buFont typeface="Arial" panose="020B0604020202020204" pitchFamily="34" charset="0"/>
              <a:buChar char="•"/>
            </a:pPr>
            <a:r>
              <a:rPr lang="en-US" b="1" i="0">
                <a:solidFill>
                  <a:srgbClr val="61738E"/>
                </a:solidFill>
                <a:effectLst/>
                <a:latin typeface="__Source_Sans_Pro_fea366"/>
              </a:rPr>
              <a:t>Networking</a:t>
            </a:r>
            <a:r>
              <a:rPr lang="en-US" b="0" i="0">
                <a:solidFill>
                  <a:srgbClr val="61738E"/>
                </a:solidFill>
                <a:effectLst/>
                <a:latin typeface="__Source_Sans_Pro_fea366"/>
              </a:rPr>
              <a:t>: Solaris is widely used in networking environments for its advanced networking features, such as support for IPsec, IPv6, and multicast routing. It also provides a number of tools for network management and monitoring.</a:t>
            </a:r>
          </a:p>
          <a:p>
            <a:pPr algn="l">
              <a:buFont typeface="Arial" panose="020B0604020202020204" pitchFamily="34" charset="0"/>
              <a:buChar char="•"/>
            </a:pPr>
            <a:r>
              <a:rPr lang="en-US" b="1" i="0">
                <a:solidFill>
                  <a:srgbClr val="61738E"/>
                </a:solidFill>
                <a:effectLst/>
                <a:latin typeface="__Source_Sans_Pro_fea366"/>
              </a:rPr>
              <a:t>Storage</a:t>
            </a:r>
            <a:r>
              <a:rPr lang="en-US" b="0" i="0">
                <a:solidFill>
                  <a:srgbClr val="61738E"/>
                </a:solidFill>
                <a:effectLst/>
                <a:latin typeface="__Source_Sans_Pro_fea366"/>
              </a:rPr>
              <a:t>: Solaris includes several features that make it a popular choice for storage environments. These include support for file systems like ZFS, which provide advanced data protection and management capabilities, as well as the ability to manage large storage arrays.</a:t>
            </a:r>
          </a:p>
          <a:p>
            <a:pPr algn="l">
              <a:buFont typeface="Arial" panose="020B0604020202020204" pitchFamily="34" charset="0"/>
              <a:buChar char="•"/>
            </a:pPr>
            <a:r>
              <a:rPr lang="en-US" b="1" i="0">
                <a:solidFill>
                  <a:srgbClr val="61738E"/>
                </a:solidFill>
                <a:effectLst/>
                <a:latin typeface="__Source_Sans_Pro_fea366"/>
              </a:rPr>
              <a:t>High-Performance Computing</a:t>
            </a:r>
            <a:r>
              <a:rPr lang="en-US" b="0" i="0">
                <a:solidFill>
                  <a:srgbClr val="61738E"/>
                </a:solidFill>
                <a:effectLst/>
                <a:latin typeface="__Source_Sans_Pro_fea366"/>
              </a:rPr>
              <a:t>: Solaris is used in many high-performance computing environments, such as scientific research and modeling. Its ability to handle large data sets and complex computations makes it an ideal choice for these applications.</a:t>
            </a:r>
          </a:p>
          <a:p>
            <a:pPr algn="l">
              <a:buFont typeface="Arial" panose="020B0604020202020204" pitchFamily="34" charset="0"/>
              <a:buChar char="•"/>
            </a:pPr>
            <a:r>
              <a:rPr lang="en-US" b="1" i="0">
                <a:solidFill>
                  <a:srgbClr val="61738E"/>
                </a:solidFill>
                <a:effectLst/>
                <a:latin typeface="__Source_Sans_Pro_fea366"/>
              </a:rPr>
              <a:t>Financial Services</a:t>
            </a:r>
            <a:r>
              <a:rPr lang="en-US" b="0" i="0">
                <a:solidFill>
                  <a:srgbClr val="61738E"/>
                </a:solidFill>
                <a:effectLst/>
                <a:latin typeface="__Source_Sans_Pro_fea366"/>
              </a:rPr>
              <a:t>: Solaris is used in many financial services applications, such as trading systems and risk management platforms. Its scalability, reliability, and security features make it an ideal platform for these applications.</a:t>
            </a:r>
          </a:p>
          <a:p>
            <a:pPr algn="l">
              <a:buFont typeface="Arial" panose="020B0604020202020204" pitchFamily="34" charset="0"/>
              <a:buChar char="•"/>
            </a:pPr>
            <a:r>
              <a:rPr lang="en-US" b="1" i="0">
                <a:solidFill>
                  <a:srgbClr val="61738E"/>
                </a:solidFill>
                <a:effectLst/>
                <a:latin typeface="__Source_Sans_Pro_fea366"/>
              </a:rPr>
              <a:t>Telecommunications</a:t>
            </a:r>
            <a:r>
              <a:rPr lang="en-US" b="0" i="0">
                <a:solidFill>
                  <a:srgbClr val="61738E"/>
                </a:solidFill>
                <a:effectLst/>
                <a:latin typeface="__Source_Sans_Pro_fea366"/>
              </a:rPr>
              <a:t>: Solaris is used in many telecommunications applications, such as mobile networks and call centers. Its ability to handle high volumes of data and support for advanced networking features make it an ideal platform for these applications.</a:t>
            </a:r>
          </a:p>
          <a:p>
            <a:r>
              <a:rPr lang="en-US" b="0" i="0">
                <a:solidFill>
                  <a:srgbClr val="202122"/>
                </a:solidFill>
                <a:effectLst/>
                <a:latin typeface="Arial" panose="020B0604020202020204" pitchFamily="34" charset="0"/>
              </a:rPr>
              <a:t>https://</a:t>
            </a:r>
            <a:r>
              <a:rPr lang="en-US" b="0" i="0" err="1">
                <a:solidFill>
                  <a:srgbClr val="202122"/>
                </a:solidFill>
                <a:effectLst/>
                <a:latin typeface="Arial" panose="020B0604020202020204" pitchFamily="34" charset="0"/>
              </a:rPr>
              <a:t>www.scaler.com</a:t>
            </a:r>
            <a:r>
              <a:rPr lang="en-US" b="0" i="0">
                <a:solidFill>
                  <a:srgbClr val="202122"/>
                </a:solidFill>
                <a:effectLst/>
                <a:latin typeface="Arial" panose="020B0604020202020204" pitchFamily="34" charset="0"/>
              </a:rPr>
              <a:t>/topics/</a:t>
            </a:r>
            <a:r>
              <a:rPr lang="en-US" b="0" i="0" err="1">
                <a:solidFill>
                  <a:srgbClr val="202122"/>
                </a:solidFill>
                <a:effectLst/>
                <a:latin typeface="Arial" panose="020B0604020202020204" pitchFamily="34" charset="0"/>
              </a:rPr>
              <a:t>solaris</a:t>
            </a:r>
            <a:r>
              <a:rPr lang="en-US" b="0" i="0">
                <a:solidFill>
                  <a:srgbClr val="202122"/>
                </a:solidFill>
                <a:effectLst/>
                <a:latin typeface="Arial" panose="020B0604020202020204" pitchFamily="34" charset="0"/>
              </a:rPr>
              <a:t>-operating-system/</a:t>
            </a:r>
            <a:r>
              <a:rPr lang="en-US" b="0" i="0">
                <a:solidFill>
                  <a:srgbClr val="292929"/>
                </a:solidFill>
                <a:effectLst/>
                <a:latin typeface="Jost"/>
              </a:rPr>
              <a:t> </a:t>
            </a:r>
          </a:p>
          <a:p>
            <a:endParaRPr lang="en-US" b="0" i="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80417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a:solidFill>
                  <a:srgbClr val="202122"/>
                </a:solidFill>
                <a:effectLst/>
                <a:latin typeface="Arial" panose="020B0604020202020204" pitchFamily="34" charset="0"/>
              </a:rPr>
              <a:t>ZFS</a:t>
            </a:r>
            <a:r>
              <a:rPr lang="en-US" b="0" i="0">
                <a:solidFill>
                  <a:srgbClr val="202122"/>
                </a:solidFill>
                <a:effectLst/>
                <a:latin typeface="Arial" panose="020B0604020202020204" pitchFamily="34" charset="0"/>
              </a:rPr>
              <a:t> (previously: </a:t>
            </a:r>
            <a:r>
              <a:rPr lang="en-US" b="1" i="0">
                <a:solidFill>
                  <a:srgbClr val="202122"/>
                </a:solidFill>
                <a:effectLst/>
                <a:latin typeface="Arial" panose="020B0604020202020204" pitchFamily="34" charset="0"/>
              </a:rPr>
              <a:t>Zettabyte File System</a:t>
            </a:r>
            <a:r>
              <a:rPr lang="en-US" b="0" i="0">
                <a:solidFill>
                  <a:srgbClr val="202122"/>
                </a:solidFill>
                <a:effectLst/>
                <a:latin typeface="Arial" panose="020B0604020202020204" pitchFamily="34" charset="0"/>
              </a:rPr>
              <a:t>) is a </a:t>
            </a:r>
            <a:r>
              <a:rPr lang="en-US" b="0" i="0" u="none" strike="noStrike">
                <a:solidFill>
                  <a:srgbClr val="3366CC"/>
                </a:solidFill>
                <a:effectLst/>
                <a:latin typeface="Arial" panose="020B0604020202020204" pitchFamily="34" charset="0"/>
                <a:hlinkClick r:id="rId3" tooltip="File system"/>
              </a:rPr>
              <a:t>file system</a:t>
            </a:r>
            <a:r>
              <a:rPr lang="en-US" b="0" i="0">
                <a:solidFill>
                  <a:srgbClr val="202122"/>
                </a:solidFill>
                <a:effectLst/>
                <a:latin typeface="Arial" panose="020B0604020202020204" pitchFamily="34" charset="0"/>
              </a:rPr>
              <a:t> with </a:t>
            </a:r>
            <a:r>
              <a:rPr lang="en-US" b="0" i="0" u="none" strike="noStrike">
                <a:solidFill>
                  <a:srgbClr val="3366CC"/>
                </a:solidFill>
                <a:effectLst/>
                <a:latin typeface="Arial" panose="020B0604020202020204" pitchFamily="34" charset="0"/>
                <a:hlinkClick r:id="rId4" tooltip="Volume manager"/>
              </a:rPr>
              <a:t>volume management</a:t>
            </a:r>
            <a:r>
              <a:rPr lang="en-US" b="0" i="0">
                <a:solidFill>
                  <a:srgbClr val="202122"/>
                </a:solidFill>
                <a:effectLst/>
                <a:latin typeface="Arial" panose="020B0604020202020204" pitchFamily="34" charset="0"/>
              </a:rPr>
              <a:t> capabilities. It began as part of the </a:t>
            </a:r>
            <a:r>
              <a:rPr lang="en-US" b="0" i="0" u="none" strike="noStrike">
                <a:solidFill>
                  <a:srgbClr val="3366CC"/>
                </a:solidFill>
                <a:effectLst/>
                <a:latin typeface="Arial" panose="020B0604020202020204" pitchFamily="34" charset="0"/>
                <a:hlinkClick r:id="rId5" tooltip="Sun Microsystems"/>
              </a:rPr>
              <a:t>Sun Microsystems</a:t>
            </a:r>
            <a:r>
              <a:rPr lang="en-US" b="0" i="0">
                <a:solidFill>
                  <a:srgbClr val="202122"/>
                </a:solidFill>
                <a:effectLst/>
                <a:latin typeface="Arial" panose="020B0604020202020204" pitchFamily="34" charset="0"/>
              </a:rPr>
              <a:t> </a:t>
            </a:r>
            <a:r>
              <a:rPr lang="en-US" b="0" i="0" u="none" strike="noStrike">
                <a:solidFill>
                  <a:srgbClr val="3366CC"/>
                </a:solidFill>
                <a:effectLst/>
                <a:latin typeface="Arial" panose="020B0604020202020204" pitchFamily="34" charset="0"/>
                <a:hlinkClick r:id="rId6" tooltip="Solaris (operating system)"/>
              </a:rPr>
              <a:t>Solaris</a:t>
            </a:r>
            <a:r>
              <a:rPr lang="en-US" b="0" i="0">
                <a:solidFill>
                  <a:srgbClr val="202122"/>
                </a:solidFill>
                <a:effectLst/>
                <a:latin typeface="Arial" panose="020B0604020202020204" pitchFamily="34" charset="0"/>
              </a:rPr>
              <a:t> </a:t>
            </a:r>
            <a:r>
              <a:rPr lang="en-US" b="0" i="0" u="none" strike="noStrike">
                <a:solidFill>
                  <a:srgbClr val="3366CC"/>
                </a:solidFill>
                <a:effectLst/>
                <a:latin typeface="Arial" panose="020B0604020202020204" pitchFamily="34" charset="0"/>
                <a:hlinkClick r:id="rId7" tooltip="Operating system"/>
              </a:rPr>
              <a:t>operating system</a:t>
            </a:r>
            <a:r>
              <a:rPr lang="en-US" b="0" i="0">
                <a:solidFill>
                  <a:srgbClr val="202122"/>
                </a:solidFill>
                <a:effectLst/>
                <a:latin typeface="Arial" panose="020B0604020202020204" pitchFamily="34" charset="0"/>
              </a:rPr>
              <a:t> in 2001.</a:t>
            </a: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Management of stored data has two aspects</a:t>
            </a:r>
          </a:p>
          <a:p>
            <a:r>
              <a:rPr lang="en-US" b="0" i="0">
                <a:solidFill>
                  <a:srgbClr val="202122"/>
                </a:solidFill>
                <a:effectLst/>
                <a:latin typeface="Arial" panose="020B0604020202020204" pitchFamily="34" charset="0"/>
              </a:rPr>
              <a:t>1. physical volume management of block storage devices (hard drives, SD cards, </a:t>
            </a:r>
            <a:r>
              <a:rPr lang="en-US" b="0" i="0" err="1">
                <a:solidFill>
                  <a:srgbClr val="202122"/>
                </a:solidFill>
                <a:effectLst/>
                <a:latin typeface="Arial" panose="020B0604020202020204" pitchFamily="34" charset="0"/>
              </a:rPr>
              <a:t>etc</a:t>
            </a:r>
            <a:r>
              <a:rPr lang="en-US" b="0" i="0">
                <a:solidFill>
                  <a:srgbClr val="202122"/>
                </a:solidFill>
                <a:effectLst/>
                <a:latin typeface="Arial" panose="020B0604020202020204" pitchFamily="34" charset="0"/>
              </a:rPr>
              <a:t>)</a:t>
            </a:r>
          </a:p>
          <a:p>
            <a:r>
              <a:rPr lang="en-US" b="0" i="0">
                <a:solidFill>
                  <a:srgbClr val="202122"/>
                </a:solidFill>
                <a:effectLst/>
                <a:latin typeface="Arial" panose="020B0604020202020204" pitchFamily="34" charset="0"/>
              </a:rPr>
              <a:t>2. management of data and files that are stored on the block devices (file system)</a:t>
            </a:r>
          </a:p>
          <a:p>
            <a:endParaRPr lang="en-US" b="0" i="0">
              <a:solidFill>
                <a:srgbClr val="202122"/>
              </a:solidFill>
              <a:effectLst/>
              <a:latin typeface="Arial" panose="020B0604020202020204" pitchFamily="34" charset="0"/>
            </a:endParaRPr>
          </a:p>
          <a:p>
            <a:endParaRPr lang="en-US" b="0" i="0">
              <a:solidFill>
                <a:srgbClr val="202122"/>
              </a:solidFill>
              <a:effectLst/>
              <a:latin typeface="Arial" panose="020B060402020202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404040"/>
                </a:solidFill>
                <a:effectLst/>
                <a:latin typeface="Figtree"/>
              </a:rPr>
              <a:t>Unlike most files systems, ZFS combines the features of a file system and a volume manager. </a:t>
            </a:r>
            <a:r>
              <a:rPr lang="en-US" b="0" i="0">
                <a:solidFill>
                  <a:srgbClr val="202122"/>
                </a:solidFill>
                <a:effectLst/>
                <a:latin typeface="Arial" panose="020B0604020202020204" pitchFamily="34" charset="0"/>
              </a:rPr>
              <a:t>ZFS has complete knowledge of both the physical disks and volumes and all the files stored on them. </a:t>
            </a:r>
          </a:p>
          <a:p>
            <a:r>
              <a:rPr lang="en-US" b="0" i="0">
                <a:solidFill>
                  <a:srgbClr val="404040"/>
                </a:solidFill>
                <a:effectLst/>
                <a:latin typeface="Figtree"/>
              </a:rPr>
              <a:t>This means that unlike other file systems, ZFS can create a file system that spans across a series of drives or a pool. Not only that but you can add storage to a pool by adding another drive. ZFS will handle </a:t>
            </a:r>
            <a:r>
              <a:rPr lang="en-US" b="0" i="0" u="none" strike="noStrike">
                <a:effectLst/>
                <a:latin typeface="Figtree"/>
                <a:hlinkClick r:id="rId8"/>
              </a:rPr>
              <a:t>partitioning and formatting</a:t>
            </a:r>
            <a:r>
              <a:rPr lang="en-US" b="0" i="0">
                <a:solidFill>
                  <a:srgbClr val="404040"/>
                </a:solidFill>
                <a:effectLst/>
                <a:latin typeface="Figtree"/>
              </a:rPr>
              <a:t>.</a:t>
            </a:r>
          </a:p>
          <a:p>
            <a:endParaRPr lang="en-US" b="0" i="0">
              <a:solidFill>
                <a:srgbClr val="404040"/>
              </a:solidFill>
              <a:effectLst/>
              <a:latin typeface="Figtree"/>
            </a:endParaRPr>
          </a:p>
          <a:p>
            <a:r>
              <a:rPr lang="en-US" b="0" i="0">
                <a:solidFill>
                  <a:srgbClr val="404040"/>
                </a:solidFill>
                <a:effectLst/>
                <a:latin typeface="Figtree"/>
              </a:rPr>
              <a:t>ZFS uses snapshots to track changes in the file system. </a:t>
            </a:r>
          </a:p>
          <a:p>
            <a:r>
              <a:rPr lang="en-US" b="0" i="0">
                <a:solidFill>
                  <a:srgbClr val="404040"/>
                </a:solidFill>
                <a:effectLst/>
                <a:latin typeface="Figtree"/>
              </a:rPr>
              <a:t>The snapshot is the original version of the file system and the live filesystem contains the changes made since the snapshot was taken</a:t>
            </a:r>
          </a:p>
          <a:p>
            <a:r>
              <a:rPr lang="en-US" b="0" i="0">
                <a:solidFill>
                  <a:srgbClr val="404040"/>
                </a:solidFill>
                <a:effectLst/>
                <a:latin typeface="Figtree"/>
              </a:rPr>
              <a:t>No additional space is used and as new data is written to the live file system, new blocks are allocated to store the data.</a:t>
            </a:r>
          </a:p>
          <a:p>
            <a:r>
              <a:rPr lang="en-US" b="0" i="0">
                <a:solidFill>
                  <a:srgbClr val="404040"/>
                </a:solidFill>
                <a:effectLst/>
                <a:latin typeface="Figtree"/>
              </a:rPr>
              <a:t>If a file is deleted, the snapshot reference is removed also</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a:solidFill>
                  <a:srgbClr val="202122"/>
                </a:solidFill>
                <a:effectLst/>
                <a:latin typeface="Arial" panose="020B0604020202020204" pitchFamily="34" charset="0"/>
              </a:rPr>
              <a:t>Snapshots can also be cloned to form new independent file systems</a:t>
            </a:r>
          </a:p>
          <a:p>
            <a:r>
              <a:rPr lang="en-US" b="0" i="0">
                <a:solidFill>
                  <a:srgbClr val="202122"/>
                </a:solidFill>
                <a:effectLst/>
                <a:latin typeface="Arial" panose="020B0604020202020204" pitchFamily="34" charset="0"/>
              </a:rPr>
              <a:t>ZFS also has the ability to take a pool level snapshot(a checkpoint) which allows rollback of operations that may affect the entire pool’s structure or that add or remove entire datasets</a:t>
            </a:r>
          </a:p>
          <a:p>
            <a:endParaRPr lang="en-US" b="0" i="0">
              <a:solidFill>
                <a:srgbClr val="202122"/>
              </a:solidFill>
              <a:effectLst/>
              <a:latin typeface="Arial" panose="020B0604020202020204" pitchFamily="34" charset="0"/>
            </a:endParaRP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https://</a:t>
            </a:r>
            <a:r>
              <a:rPr lang="en-US" b="0" i="0" err="1">
                <a:solidFill>
                  <a:srgbClr val="202122"/>
                </a:solidFill>
                <a:effectLst/>
                <a:latin typeface="Arial" panose="020B0604020202020204" pitchFamily="34" charset="0"/>
              </a:rPr>
              <a:t>itsfoss.com</a:t>
            </a:r>
            <a:r>
              <a:rPr lang="en-US" b="0" i="0">
                <a:solidFill>
                  <a:srgbClr val="202122"/>
                </a:solidFill>
                <a:effectLst/>
                <a:latin typeface="Arial" panose="020B0604020202020204" pitchFamily="34" charset="0"/>
              </a:rPr>
              <a:t>/what-is-</a:t>
            </a:r>
            <a:r>
              <a:rPr lang="en-US" b="0" i="0" err="1">
                <a:solidFill>
                  <a:srgbClr val="202122"/>
                </a:solidFill>
                <a:effectLst/>
                <a:latin typeface="Arial" panose="020B0604020202020204" pitchFamily="34" charset="0"/>
              </a:rPr>
              <a:t>zfs</a:t>
            </a:r>
            <a:r>
              <a:rPr lang="en-US" b="0" i="0">
                <a:solidFill>
                  <a:srgbClr val="202122"/>
                </a:solidFill>
                <a:effectLst/>
                <a:latin typeface="Arial" panose="020B0604020202020204" pitchFamily="34" charset="0"/>
              </a:rPr>
              <a:t>/ </a:t>
            </a:r>
          </a:p>
          <a:p>
            <a:r>
              <a:rPr lang="en-US" b="0" i="0">
                <a:solidFill>
                  <a:srgbClr val="202122"/>
                </a:solidFill>
                <a:effectLst/>
                <a:latin typeface="Arial" panose="020B0604020202020204" pitchFamily="34" charset="0"/>
              </a:rPr>
              <a:t>https://</a:t>
            </a:r>
            <a:r>
              <a:rPr lang="en-US" b="0" i="0" err="1">
                <a:solidFill>
                  <a:srgbClr val="202122"/>
                </a:solidFill>
                <a:effectLst/>
                <a:latin typeface="Arial" panose="020B0604020202020204" pitchFamily="34" charset="0"/>
              </a:rPr>
              <a:t>hetmanrecovery.com</a:t>
            </a:r>
            <a:r>
              <a:rPr lang="en-US" b="0" i="0">
                <a:solidFill>
                  <a:srgbClr val="202122"/>
                </a:solidFill>
                <a:effectLst/>
                <a:latin typeface="Arial" panose="020B0604020202020204" pitchFamily="34" charset="0"/>
              </a:rPr>
              <a:t>/pic/blog/a299/en-01-zfs.webp </a:t>
            </a:r>
          </a:p>
          <a:p>
            <a:endParaRPr lang="en-US" b="0" i="0">
              <a:solidFill>
                <a:srgbClr val="202122"/>
              </a:solidFill>
              <a:effectLst/>
              <a:latin typeface="Arial" panose="020B0604020202020204" pitchFamily="34" charset="0"/>
            </a:endParaRPr>
          </a:p>
          <a:p>
            <a:endParaRPr lang="en-US" b="0" i="0">
              <a:solidFill>
                <a:srgbClr val="202122"/>
              </a:solidFill>
              <a:effectLst/>
              <a:latin typeface="Arial" panose="020B0604020202020204" pitchFamily="34" charset="0"/>
            </a:endParaRPr>
          </a:p>
          <a:p>
            <a:endParaRPr lang="en-US" b="0" i="0">
              <a:solidFill>
                <a:srgbClr val="202122"/>
              </a:solidFill>
              <a:effectLst/>
              <a:latin typeface="Arial" panose="020B0604020202020204" pitchFamily="34" charset="0"/>
            </a:endParaRPr>
          </a:p>
          <a:p>
            <a:endParaRPr lang="en-US" b="0" i="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97842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If you go to Oracle’s website you can find an ISO for an x86 Solaris image that can be virtualized with VirtualBox (had issues with UTM).</a:t>
            </a:r>
          </a:p>
          <a:p>
            <a:r>
              <a:rPr lang="en-US"/>
              <a:t>The first thing that we did was take a snapshot, create a clone from the snapshot, and then rollback the state of the filesystem to the state that was saved in the snapshot.</a:t>
            </a:r>
          </a:p>
          <a:p>
            <a:r>
              <a:rPr lang="en-US"/>
              <a:t>The first thing that we need to do is create a ZFS pool. A </a:t>
            </a:r>
            <a:r>
              <a:rPr lang="en-US" err="1"/>
              <a:t>zpool</a:t>
            </a:r>
            <a:r>
              <a:rPr lang="en-US"/>
              <a:t> is a collection of physical devices that ZFS manages as a single unit. Unlike traditional file systems that are built on top of single disk partitions, ZFS pools can span across multiple disks, combining their storage capabilities. </a:t>
            </a:r>
          </a:p>
          <a:p>
            <a:endParaRPr lang="en-US"/>
          </a:p>
        </p:txBody>
      </p:sp>
    </p:spTree>
    <p:extLst>
      <p:ext uri="{BB962C8B-B14F-4D97-AF65-F5344CB8AC3E}">
        <p14:creationId xmlns:p14="http://schemas.microsoft.com/office/powerpoint/2010/main" val="409774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a:solidFill>
                  <a:srgbClr val="D1D5DB"/>
                </a:solidFill>
                <a:effectLst/>
                <a:latin typeface="Söhne"/>
              </a:rPr>
              <a:t>Scrubbing is the process of reading all the data in a pool to detect and correct any errors.</a:t>
            </a:r>
          </a:p>
          <a:p>
            <a:pPr algn="l"/>
            <a:r>
              <a:rPr lang="en-US" b="0" i="0">
                <a:solidFill>
                  <a:srgbClr val="D1D5DB"/>
                </a:solidFill>
                <a:effectLst/>
                <a:latin typeface="Söhne"/>
              </a:rPr>
              <a:t>A scrub operation in ZFS reads through all the data in the pool and verifies it against its checksums to detect and correct any discovered errors. This is particularly effective in a setup with redundancy (like RAIDZ or mirroring).</a:t>
            </a:r>
          </a:p>
        </p:txBody>
      </p:sp>
    </p:spTree>
    <p:extLst>
      <p:ext uri="{BB962C8B-B14F-4D97-AF65-F5344CB8AC3E}">
        <p14:creationId xmlns:p14="http://schemas.microsoft.com/office/powerpoint/2010/main" val="30371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713225" y="3274400"/>
            <a:ext cx="43836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5" name="Google Shape;45;p3"/>
          <p:cNvSpPr txBox="1">
            <a:spLocks noGrp="1"/>
          </p:cNvSpPr>
          <p:nvPr>
            <p:ph type="title" idx="2" hasCustomPrompt="1"/>
          </p:nvPr>
        </p:nvSpPr>
        <p:spPr>
          <a:xfrm>
            <a:off x="832300" y="2423600"/>
            <a:ext cx="1235700" cy="919200"/>
          </a:xfrm>
          <a:prstGeom prst="rect">
            <a:avLst/>
          </a:prstGeom>
          <a:solidFill>
            <a:schemeClr val="accent1"/>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46" name="Google Shape;46;p3"/>
          <p:cNvGrpSpPr/>
          <p:nvPr/>
        </p:nvGrpSpPr>
        <p:grpSpPr>
          <a:xfrm>
            <a:off x="269209" y="364875"/>
            <a:ext cx="8605147" cy="4413775"/>
            <a:chOff x="338850" y="364863"/>
            <a:chExt cx="8466300" cy="4413775"/>
          </a:xfrm>
        </p:grpSpPr>
        <p:cxnSp>
          <p:nvCxnSpPr>
            <p:cNvPr id="47" name="Google Shape;47;p3"/>
            <p:cNvCxnSpPr/>
            <p:nvPr/>
          </p:nvCxnSpPr>
          <p:spPr>
            <a:xfrm>
              <a:off x="338850" y="364863"/>
              <a:ext cx="8466300" cy="0"/>
            </a:xfrm>
            <a:prstGeom prst="straightConnector1">
              <a:avLst/>
            </a:prstGeom>
            <a:noFill/>
            <a:ln w="9525" cap="flat" cmpd="sng">
              <a:solidFill>
                <a:schemeClr val="accent1"/>
              </a:solidFill>
              <a:prstDash val="solid"/>
              <a:round/>
              <a:headEnd type="none" w="med" len="med"/>
              <a:tailEnd type="none" w="med" len="med"/>
            </a:ln>
          </p:spPr>
        </p:cxnSp>
        <p:cxnSp>
          <p:nvCxnSpPr>
            <p:cNvPr id="48" name="Google Shape;48;p3"/>
            <p:cNvCxnSpPr/>
            <p:nvPr/>
          </p:nvCxnSpPr>
          <p:spPr>
            <a:xfrm>
              <a:off x="338850" y="4778638"/>
              <a:ext cx="8466300" cy="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91"/>
        <p:cNvGrpSpPr/>
        <p:nvPr/>
      </p:nvGrpSpPr>
      <p:grpSpPr>
        <a:xfrm>
          <a:off x="0" y="0"/>
          <a:ext cx="0" cy="0"/>
          <a:chOff x="0" y="0"/>
          <a:chExt cx="0" cy="0"/>
        </a:xfrm>
      </p:grpSpPr>
      <p:grpSp>
        <p:nvGrpSpPr>
          <p:cNvPr id="592" name="Google Shape;592;p23"/>
          <p:cNvGrpSpPr/>
          <p:nvPr/>
        </p:nvGrpSpPr>
        <p:grpSpPr>
          <a:xfrm>
            <a:off x="269209" y="364875"/>
            <a:ext cx="8605147" cy="4413775"/>
            <a:chOff x="338850" y="364863"/>
            <a:chExt cx="8466300" cy="4413775"/>
          </a:xfrm>
        </p:grpSpPr>
        <p:cxnSp>
          <p:nvCxnSpPr>
            <p:cNvPr id="593" name="Google Shape;593;p23"/>
            <p:cNvCxnSpPr/>
            <p:nvPr/>
          </p:nvCxnSpPr>
          <p:spPr>
            <a:xfrm>
              <a:off x="338850" y="364863"/>
              <a:ext cx="8466300" cy="0"/>
            </a:xfrm>
            <a:prstGeom prst="straightConnector1">
              <a:avLst/>
            </a:prstGeom>
            <a:noFill/>
            <a:ln w="9525" cap="flat" cmpd="sng">
              <a:solidFill>
                <a:schemeClr val="accent1"/>
              </a:solidFill>
              <a:prstDash val="solid"/>
              <a:round/>
              <a:headEnd type="none" w="med" len="med"/>
              <a:tailEnd type="none" w="med" len="med"/>
            </a:ln>
          </p:spPr>
        </p:cxnSp>
        <p:cxnSp>
          <p:nvCxnSpPr>
            <p:cNvPr id="594" name="Google Shape;594;p23"/>
            <p:cNvCxnSpPr/>
            <p:nvPr/>
          </p:nvCxnSpPr>
          <p:spPr>
            <a:xfrm>
              <a:off x="338850" y="4778638"/>
              <a:ext cx="8466300" cy="0"/>
            </a:xfrm>
            <a:prstGeom prst="straightConnector1">
              <a:avLst/>
            </a:prstGeom>
            <a:noFill/>
            <a:ln w="9525" cap="flat" cmpd="sng">
              <a:solidFill>
                <a:schemeClr val="accent1"/>
              </a:solidFill>
              <a:prstDash val="solid"/>
              <a:round/>
              <a:headEnd type="none" w="med" len="med"/>
              <a:tailEnd type="none" w="med" len="med"/>
            </a:ln>
          </p:spPr>
        </p:cxnSp>
      </p:grpSp>
      <p:grpSp>
        <p:nvGrpSpPr>
          <p:cNvPr id="595" name="Google Shape;595;p23"/>
          <p:cNvGrpSpPr/>
          <p:nvPr/>
        </p:nvGrpSpPr>
        <p:grpSpPr>
          <a:xfrm>
            <a:off x="269193" y="3982132"/>
            <a:ext cx="8373020" cy="621873"/>
            <a:chOff x="269193" y="3982132"/>
            <a:chExt cx="8373020" cy="621873"/>
          </a:xfrm>
        </p:grpSpPr>
        <p:grpSp>
          <p:nvGrpSpPr>
            <p:cNvPr id="596" name="Google Shape;596;p23"/>
            <p:cNvGrpSpPr/>
            <p:nvPr/>
          </p:nvGrpSpPr>
          <p:grpSpPr>
            <a:xfrm rot="5400000">
              <a:off x="30106" y="4221220"/>
              <a:ext cx="621873" cy="143698"/>
              <a:chOff x="6866421" y="671425"/>
              <a:chExt cx="1012822" cy="234036"/>
            </a:xfrm>
          </p:grpSpPr>
          <p:grpSp>
            <p:nvGrpSpPr>
              <p:cNvPr id="597" name="Google Shape;597;p23"/>
              <p:cNvGrpSpPr/>
              <p:nvPr/>
            </p:nvGrpSpPr>
            <p:grpSpPr>
              <a:xfrm>
                <a:off x="6866421" y="671425"/>
                <a:ext cx="256664" cy="234036"/>
                <a:chOff x="2574625" y="1658650"/>
                <a:chExt cx="2081625" cy="1898100"/>
              </a:xfrm>
            </p:grpSpPr>
            <p:sp>
              <p:nvSpPr>
                <p:cNvPr id="598" name="Google Shape;598;p23"/>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3"/>
              <p:cNvGrpSpPr/>
              <p:nvPr/>
            </p:nvGrpSpPr>
            <p:grpSpPr>
              <a:xfrm>
                <a:off x="7244500" y="671425"/>
                <a:ext cx="256664" cy="234036"/>
                <a:chOff x="2574625" y="1658650"/>
                <a:chExt cx="2081625" cy="1898100"/>
              </a:xfrm>
            </p:grpSpPr>
            <p:sp>
              <p:nvSpPr>
                <p:cNvPr id="605" name="Google Shape;605;p23"/>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23"/>
              <p:cNvGrpSpPr/>
              <p:nvPr/>
            </p:nvGrpSpPr>
            <p:grpSpPr>
              <a:xfrm>
                <a:off x="7622579" y="671425"/>
                <a:ext cx="256664" cy="234036"/>
                <a:chOff x="2574625" y="1658650"/>
                <a:chExt cx="2081625" cy="1898100"/>
              </a:xfrm>
            </p:grpSpPr>
            <p:sp>
              <p:nvSpPr>
                <p:cNvPr id="612" name="Google Shape;612;p23"/>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8" name="Google Shape;618;p23"/>
            <p:cNvGrpSpPr/>
            <p:nvPr/>
          </p:nvGrpSpPr>
          <p:grpSpPr>
            <a:xfrm>
              <a:off x="8252481" y="4460295"/>
              <a:ext cx="157592" cy="143698"/>
              <a:chOff x="2574625" y="1658650"/>
              <a:chExt cx="2081625" cy="1898100"/>
            </a:xfrm>
          </p:grpSpPr>
          <p:sp>
            <p:nvSpPr>
              <p:cNvPr id="619" name="Google Shape;619;p23"/>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8484621" y="4460295"/>
              <a:ext cx="157592" cy="143698"/>
              <a:chOff x="2574625" y="1658650"/>
              <a:chExt cx="2081625" cy="1898100"/>
            </a:xfrm>
          </p:grpSpPr>
          <p:sp>
            <p:nvSpPr>
              <p:cNvPr id="626" name="Google Shape;626;p23"/>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70"/>
        <p:cNvGrpSpPr/>
        <p:nvPr/>
      </p:nvGrpSpPr>
      <p:grpSpPr>
        <a:xfrm>
          <a:off x="0" y="0"/>
          <a:ext cx="0" cy="0"/>
          <a:chOff x="0" y="0"/>
          <a:chExt cx="0" cy="0"/>
        </a:xfrm>
      </p:grpSpPr>
      <p:sp>
        <p:nvSpPr>
          <p:cNvPr id="71" name="Google Shape;7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2" name="Google Shape;72;p5"/>
          <p:cNvSpPr txBox="1">
            <a:spLocks noGrp="1"/>
          </p:cNvSpPr>
          <p:nvPr>
            <p:ph type="subTitle" idx="1"/>
          </p:nvPr>
        </p:nvSpPr>
        <p:spPr>
          <a:xfrm>
            <a:off x="4287499" y="2518252"/>
            <a:ext cx="2862000" cy="14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5"/>
          <p:cNvSpPr txBox="1">
            <a:spLocks noGrp="1"/>
          </p:cNvSpPr>
          <p:nvPr>
            <p:ph type="subTitle" idx="2"/>
          </p:nvPr>
        </p:nvSpPr>
        <p:spPr>
          <a:xfrm>
            <a:off x="720000" y="2518249"/>
            <a:ext cx="2865300" cy="14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5"/>
          <p:cNvSpPr txBox="1">
            <a:spLocks noGrp="1"/>
          </p:cNvSpPr>
          <p:nvPr>
            <p:ph type="subTitle" idx="3"/>
          </p:nvPr>
        </p:nvSpPr>
        <p:spPr>
          <a:xfrm>
            <a:off x="720000" y="2124500"/>
            <a:ext cx="2865300" cy="43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2pPr>
            <a:lvl3pPr lvl="2"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3pPr>
            <a:lvl4pPr lvl="3"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4pPr>
            <a:lvl5pPr lvl="4"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5pPr>
            <a:lvl6pPr lvl="5"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6pPr>
            <a:lvl7pPr lvl="6"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7pPr>
            <a:lvl8pPr lvl="7"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8pPr>
            <a:lvl9pPr lvl="8"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9pPr>
          </a:lstStyle>
          <a:p>
            <a:endParaRPr/>
          </a:p>
        </p:txBody>
      </p:sp>
      <p:sp>
        <p:nvSpPr>
          <p:cNvPr id="75" name="Google Shape;75;p5"/>
          <p:cNvSpPr txBox="1">
            <a:spLocks noGrp="1"/>
          </p:cNvSpPr>
          <p:nvPr>
            <p:ph type="subTitle" idx="4"/>
          </p:nvPr>
        </p:nvSpPr>
        <p:spPr>
          <a:xfrm>
            <a:off x="4287500" y="2124504"/>
            <a:ext cx="2862000" cy="43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odoni Moda"/>
              <a:buNone/>
              <a:defRPr sz="1800">
                <a:solidFill>
                  <a:schemeClr val="dk1"/>
                </a:solidFill>
                <a:latin typeface="Bodoni Moda Black"/>
                <a:ea typeface="Bodoni Moda Black"/>
                <a:cs typeface="Bodoni Moda Black"/>
                <a:sym typeface="Bodoni Moda Black"/>
              </a:defRPr>
            </a:lvl1pPr>
            <a:lvl2pPr lvl="1"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2pPr>
            <a:lvl3pPr lvl="2"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3pPr>
            <a:lvl4pPr lvl="3"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4pPr>
            <a:lvl5pPr lvl="4"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5pPr>
            <a:lvl6pPr lvl="5"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6pPr>
            <a:lvl7pPr lvl="6"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7pPr>
            <a:lvl8pPr lvl="7"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8pPr>
            <a:lvl9pPr lvl="8" algn="ctr" rtl="0">
              <a:lnSpc>
                <a:spcPct val="100000"/>
              </a:lnSpc>
              <a:spcBef>
                <a:spcPts val="0"/>
              </a:spcBef>
              <a:spcAft>
                <a:spcPts val="0"/>
              </a:spcAft>
              <a:buSzPts val="2400"/>
              <a:buFont typeface="Bodoni Moda"/>
              <a:buNone/>
              <a:defRPr sz="2400" b="1">
                <a:latin typeface="Bodoni Moda"/>
                <a:ea typeface="Bodoni Moda"/>
                <a:cs typeface="Bodoni Moda"/>
                <a:sym typeface="Bodoni Moda"/>
              </a:defRPr>
            </a:lvl9pPr>
          </a:lstStyle>
          <a:p>
            <a:endParaRPr/>
          </a:p>
        </p:txBody>
      </p:sp>
      <p:grpSp>
        <p:nvGrpSpPr>
          <p:cNvPr id="76" name="Google Shape;76;p5"/>
          <p:cNvGrpSpPr/>
          <p:nvPr/>
        </p:nvGrpSpPr>
        <p:grpSpPr>
          <a:xfrm>
            <a:off x="269209" y="364875"/>
            <a:ext cx="8605147" cy="4413775"/>
            <a:chOff x="338850" y="364863"/>
            <a:chExt cx="8466300" cy="4413775"/>
          </a:xfrm>
        </p:grpSpPr>
        <p:cxnSp>
          <p:nvCxnSpPr>
            <p:cNvPr id="77" name="Google Shape;77;p5"/>
            <p:cNvCxnSpPr/>
            <p:nvPr/>
          </p:nvCxnSpPr>
          <p:spPr>
            <a:xfrm>
              <a:off x="338850" y="364863"/>
              <a:ext cx="8466300" cy="0"/>
            </a:xfrm>
            <a:prstGeom prst="straightConnector1">
              <a:avLst/>
            </a:prstGeom>
            <a:noFill/>
            <a:ln w="9525" cap="flat" cmpd="sng">
              <a:solidFill>
                <a:schemeClr val="dk1"/>
              </a:solidFill>
              <a:prstDash val="solid"/>
              <a:round/>
              <a:headEnd type="none" w="med" len="med"/>
              <a:tailEnd type="none" w="med" len="med"/>
            </a:ln>
          </p:spPr>
        </p:cxnSp>
        <p:cxnSp>
          <p:nvCxnSpPr>
            <p:cNvPr id="78" name="Google Shape;78;p5"/>
            <p:cNvCxnSpPr/>
            <p:nvPr/>
          </p:nvCxnSpPr>
          <p:spPr>
            <a:xfrm>
              <a:off x="338850" y="4778638"/>
              <a:ext cx="8466300" cy="0"/>
            </a:xfrm>
            <a:prstGeom prst="straightConnector1">
              <a:avLst/>
            </a:prstGeom>
            <a:noFill/>
            <a:ln w="9525" cap="flat" cmpd="sng">
              <a:solidFill>
                <a:schemeClr val="dk1"/>
              </a:solidFill>
              <a:prstDash val="solid"/>
              <a:round/>
              <a:headEnd type="none" w="med" len="med"/>
              <a:tailEnd type="none" w="med" len="med"/>
            </a:ln>
          </p:spPr>
        </p:cxnSp>
      </p:grpSp>
      <p:grpSp>
        <p:nvGrpSpPr>
          <p:cNvPr id="79" name="Google Shape;79;p5"/>
          <p:cNvGrpSpPr/>
          <p:nvPr/>
        </p:nvGrpSpPr>
        <p:grpSpPr>
          <a:xfrm>
            <a:off x="269205" y="4460284"/>
            <a:ext cx="389720" cy="143686"/>
            <a:chOff x="8041030" y="539484"/>
            <a:chExt cx="389720" cy="143686"/>
          </a:xfrm>
        </p:grpSpPr>
        <p:grpSp>
          <p:nvGrpSpPr>
            <p:cNvPr id="80" name="Google Shape;80;p5"/>
            <p:cNvGrpSpPr/>
            <p:nvPr/>
          </p:nvGrpSpPr>
          <p:grpSpPr>
            <a:xfrm>
              <a:off x="8273171" y="539484"/>
              <a:ext cx="157579" cy="143686"/>
              <a:chOff x="2574625" y="1658650"/>
              <a:chExt cx="2081625" cy="1898100"/>
            </a:xfrm>
          </p:grpSpPr>
          <p:sp>
            <p:nvSpPr>
              <p:cNvPr id="81" name="Google Shape;81;p5"/>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5"/>
            <p:cNvGrpSpPr/>
            <p:nvPr/>
          </p:nvGrpSpPr>
          <p:grpSpPr>
            <a:xfrm>
              <a:off x="8041030" y="539484"/>
              <a:ext cx="157579" cy="143686"/>
              <a:chOff x="2574625" y="1658650"/>
              <a:chExt cx="2081625" cy="1898100"/>
            </a:xfrm>
          </p:grpSpPr>
          <p:sp>
            <p:nvSpPr>
              <p:cNvPr id="88" name="Google Shape;88;p5"/>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6" name="Google Shape;96;p6"/>
          <p:cNvGrpSpPr/>
          <p:nvPr/>
        </p:nvGrpSpPr>
        <p:grpSpPr>
          <a:xfrm>
            <a:off x="269209" y="364875"/>
            <a:ext cx="8605147" cy="4413775"/>
            <a:chOff x="338850" y="364863"/>
            <a:chExt cx="8466300" cy="4413775"/>
          </a:xfrm>
        </p:grpSpPr>
        <p:cxnSp>
          <p:nvCxnSpPr>
            <p:cNvPr id="97" name="Google Shape;97;p6"/>
            <p:cNvCxnSpPr/>
            <p:nvPr/>
          </p:nvCxnSpPr>
          <p:spPr>
            <a:xfrm>
              <a:off x="338850" y="364863"/>
              <a:ext cx="8466300" cy="0"/>
            </a:xfrm>
            <a:prstGeom prst="straightConnector1">
              <a:avLst/>
            </a:prstGeom>
            <a:noFill/>
            <a:ln w="9525" cap="flat" cmpd="sng">
              <a:solidFill>
                <a:schemeClr val="accent1"/>
              </a:solidFill>
              <a:prstDash val="solid"/>
              <a:round/>
              <a:headEnd type="none" w="med" len="med"/>
              <a:tailEnd type="none" w="med" len="med"/>
            </a:ln>
          </p:spPr>
        </p:cxnSp>
        <p:cxnSp>
          <p:nvCxnSpPr>
            <p:cNvPr id="98" name="Google Shape;98;p6"/>
            <p:cNvCxnSpPr/>
            <p:nvPr/>
          </p:nvCxnSpPr>
          <p:spPr>
            <a:xfrm>
              <a:off x="338850" y="4778638"/>
              <a:ext cx="8466300" cy="0"/>
            </a:xfrm>
            <a:prstGeom prst="straightConnector1">
              <a:avLst/>
            </a:prstGeom>
            <a:noFill/>
            <a:ln w="9525" cap="flat" cmpd="sng">
              <a:solidFill>
                <a:schemeClr val="accent1"/>
              </a:solidFill>
              <a:prstDash val="solid"/>
              <a:round/>
              <a:headEnd type="none" w="med" len="med"/>
              <a:tailEnd type="none" w="med" len="med"/>
            </a:ln>
          </p:spPr>
        </p:cxnSp>
      </p:grpSp>
      <p:grpSp>
        <p:nvGrpSpPr>
          <p:cNvPr id="99" name="Google Shape;99;p6"/>
          <p:cNvGrpSpPr/>
          <p:nvPr/>
        </p:nvGrpSpPr>
        <p:grpSpPr>
          <a:xfrm rot="5400000">
            <a:off x="146180" y="662509"/>
            <a:ext cx="389720" cy="143686"/>
            <a:chOff x="8041030" y="4460284"/>
            <a:chExt cx="389720" cy="143686"/>
          </a:xfrm>
        </p:grpSpPr>
        <p:grpSp>
          <p:nvGrpSpPr>
            <p:cNvPr id="100" name="Google Shape;100;p6"/>
            <p:cNvGrpSpPr/>
            <p:nvPr/>
          </p:nvGrpSpPr>
          <p:grpSpPr>
            <a:xfrm>
              <a:off x="8041030" y="4460284"/>
              <a:ext cx="157579" cy="143686"/>
              <a:chOff x="2574625" y="1658650"/>
              <a:chExt cx="2081625" cy="1898100"/>
            </a:xfrm>
          </p:grpSpPr>
          <p:sp>
            <p:nvSpPr>
              <p:cNvPr id="101" name="Google Shape;101;p6"/>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6"/>
            <p:cNvGrpSpPr/>
            <p:nvPr/>
          </p:nvGrpSpPr>
          <p:grpSpPr>
            <a:xfrm>
              <a:off x="8273171" y="4460284"/>
              <a:ext cx="157579" cy="143686"/>
              <a:chOff x="2574625" y="1658650"/>
              <a:chExt cx="2081625" cy="1898100"/>
            </a:xfrm>
          </p:grpSpPr>
          <p:sp>
            <p:nvSpPr>
              <p:cNvPr id="108" name="Google Shape;108;p6"/>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317950" y="2283200"/>
            <a:ext cx="4508100" cy="2211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38" name="Google Shape;138;p8"/>
          <p:cNvGrpSpPr/>
          <p:nvPr/>
        </p:nvGrpSpPr>
        <p:grpSpPr>
          <a:xfrm>
            <a:off x="269209" y="364875"/>
            <a:ext cx="8605147" cy="4413775"/>
            <a:chOff x="338850" y="364863"/>
            <a:chExt cx="8466300" cy="4413775"/>
          </a:xfrm>
        </p:grpSpPr>
        <p:cxnSp>
          <p:nvCxnSpPr>
            <p:cNvPr id="139" name="Google Shape;139;p8"/>
            <p:cNvCxnSpPr/>
            <p:nvPr/>
          </p:nvCxnSpPr>
          <p:spPr>
            <a:xfrm>
              <a:off x="338850" y="364863"/>
              <a:ext cx="8466300" cy="0"/>
            </a:xfrm>
            <a:prstGeom prst="straightConnector1">
              <a:avLst/>
            </a:prstGeom>
            <a:noFill/>
            <a:ln w="9525" cap="flat" cmpd="sng">
              <a:solidFill>
                <a:schemeClr val="dk1"/>
              </a:solidFill>
              <a:prstDash val="solid"/>
              <a:round/>
              <a:headEnd type="none" w="med" len="med"/>
              <a:tailEnd type="none" w="med" len="med"/>
            </a:ln>
          </p:spPr>
        </p:cxnSp>
        <p:cxnSp>
          <p:nvCxnSpPr>
            <p:cNvPr id="140" name="Google Shape;140;p8"/>
            <p:cNvCxnSpPr/>
            <p:nvPr/>
          </p:nvCxnSpPr>
          <p:spPr>
            <a:xfrm>
              <a:off x="338850" y="4778638"/>
              <a:ext cx="8466300" cy="0"/>
            </a:xfrm>
            <a:prstGeom prst="straightConnector1">
              <a:avLst/>
            </a:prstGeom>
            <a:noFill/>
            <a:ln w="9525" cap="flat" cmpd="sng">
              <a:solidFill>
                <a:schemeClr val="dk1"/>
              </a:solidFill>
              <a:prstDash val="solid"/>
              <a:round/>
              <a:headEnd type="none" w="med" len="med"/>
              <a:tailEnd type="none" w="med" len="med"/>
            </a:ln>
          </p:spPr>
        </p:cxnSp>
      </p:grpSp>
      <p:grpSp>
        <p:nvGrpSpPr>
          <p:cNvPr id="141" name="Google Shape;141;p8"/>
          <p:cNvGrpSpPr/>
          <p:nvPr/>
        </p:nvGrpSpPr>
        <p:grpSpPr>
          <a:xfrm>
            <a:off x="3385324" y="457223"/>
            <a:ext cx="2373351" cy="2044932"/>
            <a:chOff x="3432646" y="457223"/>
            <a:chExt cx="2373351" cy="2044932"/>
          </a:xfrm>
        </p:grpSpPr>
        <p:grpSp>
          <p:nvGrpSpPr>
            <p:cNvPr id="142" name="Google Shape;142;p8"/>
            <p:cNvGrpSpPr/>
            <p:nvPr/>
          </p:nvGrpSpPr>
          <p:grpSpPr>
            <a:xfrm rot="3542364">
              <a:off x="4085062" y="754225"/>
              <a:ext cx="1451061" cy="1451061"/>
              <a:chOff x="-455530" y="351567"/>
              <a:chExt cx="1555200" cy="1555200"/>
            </a:xfrm>
          </p:grpSpPr>
          <p:sp>
            <p:nvSpPr>
              <p:cNvPr id="143" name="Google Shape;143;p8"/>
              <p:cNvSpPr/>
              <p:nvPr/>
            </p:nvSpPr>
            <p:spPr>
              <a:xfrm rot="9370420">
                <a:off x="-267584" y="539513"/>
                <a:ext cx="1179308" cy="117930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671950" y="1525900"/>
                <a:ext cx="82500" cy="8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8"/>
            <p:cNvGrpSpPr/>
            <p:nvPr/>
          </p:nvGrpSpPr>
          <p:grpSpPr>
            <a:xfrm rot="-8387701">
              <a:off x="3729581" y="754157"/>
              <a:ext cx="1451064" cy="1451064"/>
              <a:chOff x="-455530" y="351567"/>
              <a:chExt cx="1555200" cy="1555200"/>
            </a:xfrm>
          </p:grpSpPr>
          <p:sp>
            <p:nvSpPr>
              <p:cNvPr id="146" name="Google Shape;146;p8"/>
              <p:cNvSpPr/>
              <p:nvPr/>
            </p:nvSpPr>
            <p:spPr>
              <a:xfrm rot="9370420">
                <a:off x="-267584" y="539513"/>
                <a:ext cx="1179308" cy="117930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671950" y="1525900"/>
                <a:ext cx="82500" cy="8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0" name="Google Shape;15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51" name="Google Shape;151;p9"/>
          <p:cNvGrpSpPr/>
          <p:nvPr/>
        </p:nvGrpSpPr>
        <p:grpSpPr>
          <a:xfrm>
            <a:off x="269209" y="364875"/>
            <a:ext cx="8605147" cy="4413775"/>
            <a:chOff x="338850" y="364863"/>
            <a:chExt cx="8466300" cy="4413775"/>
          </a:xfrm>
        </p:grpSpPr>
        <p:cxnSp>
          <p:nvCxnSpPr>
            <p:cNvPr id="152" name="Google Shape;152;p9"/>
            <p:cNvCxnSpPr/>
            <p:nvPr/>
          </p:nvCxnSpPr>
          <p:spPr>
            <a:xfrm>
              <a:off x="338850" y="364863"/>
              <a:ext cx="8466300" cy="0"/>
            </a:xfrm>
            <a:prstGeom prst="straightConnector1">
              <a:avLst/>
            </a:prstGeom>
            <a:noFill/>
            <a:ln w="9525" cap="flat" cmpd="sng">
              <a:solidFill>
                <a:schemeClr val="dk1"/>
              </a:solidFill>
              <a:prstDash val="solid"/>
              <a:round/>
              <a:headEnd type="none" w="med" len="med"/>
              <a:tailEnd type="none" w="med" len="med"/>
            </a:ln>
          </p:spPr>
        </p:cxnSp>
        <p:cxnSp>
          <p:nvCxnSpPr>
            <p:cNvPr id="153" name="Google Shape;153;p9"/>
            <p:cNvCxnSpPr/>
            <p:nvPr/>
          </p:nvCxnSpPr>
          <p:spPr>
            <a:xfrm>
              <a:off x="338850" y="4778638"/>
              <a:ext cx="8466300" cy="0"/>
            </a:xfrm>
            <a:prstGeom prst="straightConnector1">
              <a:avLst/>
            </a:prstGeom>
            <a:noFill/>
            <a:ln w="9525" cap="flat" cmpd="sng">
              <a:solidFill>
                <a:schemeClr val="dk1"/>
              </a:solidFill>
              <a:prstDash val="solid"/>
              <a:round/>
              <a:headEnd type="none" w="med" len="med"/>
              <a:tailEnd type="none" w="med" len="med"/>
            </a:ln>
          </p:spPr>
        </p:cxnSp>
      </p:grpSp>
      <p:grpSp>
        <p:nvGrpSpPr>
          <p:cNvPr id="154" name="Google Shape;154;p9"/>
          <p:cNvGrpSpPr/>
          <p:nvPr/>
        </p:nvGrpSpPr>
        <p:grpSpPr>
          <a:xfrm>
            <a:off x="8252481" y="4460295"/>
            <a:ext cx="621873" cy="143698"/>
            <a:chOff x="6866421" y="671425"/>
            <a:chExt cx="1012822" cy="234036"/>
          </a:xfrm>
        </p:grpSpPr>
        <p:grpSp>
          <p:nvGrpSpPr>
            <p:cNvPr id="155" name="Google Shape;155;p9"/>
            <p:cNvGrpSpPr/>
            <p:nvPr/>
          </p:nvGrpSpPr>
          <p:grpSpPr>
            <a:xfrm>
              <a:off x="6866421" y="671425"/>
              <a:ext cx="256664" cy="234036"/>
              <a:chOff x="2574625" y="1658650"/>
              <a:chExt cx="2081625" cy="1898100"/>
            </a:xfrm>
          </p:grpSpPr>
          <p:sp>
            <p:nvSpPr>
              <p:cNvPr id="156" name="Google Shape;156;p9"/>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9"/>
            <p:cNvGrpSpPr/>
            <p:nvPr/>
          </p:nvGrpSpPr>
          <p:grpSpPr>
            <a:xfrm>
              <a:off x="7244500" y="671425"/>
              <a:ext cx="256664" cy="234036"/>
              <a:chOff x="2574625" y="1658650"/>
              <a:chExt cx="2081625" cy="1898100"/>
            </a:xfrm>
          </p:grpSpPr>
          <p:sp>
            <p:nvSpPr>
              <p:cNvPr id="163" name="Google Shape;163;p9"/>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9"/>
            <p:cNvGrpSpPr/>
            <p:nvPr/>
          </p:nvGrpSpPr>
          <p:grpSpPr>
            <a:xfrm>
              <a:off x="7622579" y="671425"/>
              <a:ext cx="256664" cy="234036"/>
              <a:chOff x="2574625" y="1658650"/>
              <a:chExt cx="2081625" cy="1898100"/>
            </a:xfrm>
          </p:grpSpPr>
          <p:sp>
            <p:nvSpPr>
              <p:cNvPr id="170" name="Google Shape;170;p9"/>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 name="Google Shape;176;p9"/>
          <p:cNvGrpSpPr/>
          <p:nvPr/>
        </p:nvGrpSpPr>
        <p:grpSpPr>
          <a:xfrm>
            <a:off x="269206" y="539495"/>
            <a:ext cx="621873" cy="143698"/>
            <a:chOff x="6866421" y="671425"/>
            <a:chExt cx="1012822" cy="234036"/>
          </a:xfrm>
        </p:grpSpPr>
        <p:grpSp>
          <p:nvGrpSpPr>
            <p:cNvPr id="177" name="Google Shape;177;p9"/>
            <p:cNvGrpSpPr/>
            <p:nvPr/>
          </p:nvGrpSpPr>
          <p:grpSpPr>
            <a:xfrm>
              <a:off x="6866421" y="671425"/>
              <a:ext cx="256664" cy="234036"/>
              <a:chOff x="2574625" y="1658650"/>
              <a:chExt cx="2081625" cy="1898100"/>
            </a:xfrm>
          </p:grpSpPr>
          <p:sp>
            <p:nvSpPr>
              <p:cNvPr id="178" name="Google Shape;178;p9"/>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9"/>
            <p:cNvGrpSpPr/>
            <p:nvPr/>
          </p:nvGrpSpPr>
          <p:grpSpPr>
            <a:xfrm>
              <a:off x="7244500" y="671425"/>
              <a:ext cx="256664" cy="234036"/>
              <a:chOff x="2574625" y="1658650"/>
              <a:chExt cx="2081625" cy="1898100"/>
            </a:xfrm>
          </p:grpSpPr>
          <p:sp>
            <p:nvSpPr>
              <p:cNvPr id="185" name="Google Shape;185;p9"/>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9"/>
            <p:cNvGrpSpPr/>
            <p:nvPr/>
          </p:nvGrpSpPr>
          <p:grpSpPr>
            <a:xfrm>
              <a:off x="7622579" y="671425"/>
              <a:ext cx="256664" cy="234036"/>
              <a:chOff x="2574625" y="1658650"/>
              <a:chExt cx="2081625" cy="1898100"/>
            </a:xfrm>
          </p:grpSpPr>
          <p:sp>
            <p:nvSpPr>
              <p:cNvPr id="192" name="Google Shape;192;p9"/>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98"/>
        <p:cNvGrpSpPr/>
        <p:nvPr/>
      </p:nvGrpSpPr>
      <p:grpSpPr>
        <a:xfrm>
          <a:off x="0" y="0"/>
          <a:ext cx="0" cy="0"/>
          <a:chOff x="0" y="0"/>
          <a:chExt cx="0" cy="0"/>
        </a:xfrm>
      </p:grpSpPr>
      <p:sp>
        <p:nvSpPr>
          <p:cNvPr id="199" name="Google Shape;199;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2">
    <p:bg>
      <p:bgPr>
        <a:solidFill>
          <a:schemeClr val="accent1"/>
        </a:solidFill>
        <a:effectLst/>
      </p:bgPr>
    </p:bg>
    <p:spTree>
      <p:nvGrpSpPr>
        <p:cNvPr id="1" name="Shape 295"/>
        <p:cNvGrpSpPr/>
        <p:nvPr/>
      </p:nvGrpSpPr>
      <p:grpSpPr>
        <a:xfrm>
          <a:off x="0" y="0"/>
          <a:ext cx="0" cy="0"/>
          <a:chOff x="0" y="0"/>
          <a:chExt cx="0" cy="0"/>
        </a:xfrm>
      </p:grpSpPr>
      <p:sp>
        <p:nvSpPr>
          <p:cNvPr id="296" name="Google Shape;29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97" name="Google Shape;297;p15"/>
          <p:cNvGrpSpPr/>
          <p:nvPr/>
        </p:nvGrpSpPr>
        <p:grpSpPr>
          <a:xfrm>
            <a:off x="269209" y="364875"/>
            <a:ext cx="8605147" cy="4413775"/>
            <a:chOff x="338850" y="364863"/>
            <a:chExt cx="8466300" cy="4413775"/>
          </a:xfrm>
        </p:grpSpPr>
        <p:cxnSp>
          <p:nvCxnSpPr>
            <p:cNvPr id="298" name="Google Shape;298;p15"/>
            <p:cNvCxnSpPr/>
            <p:nvPr/>
          </p:nvCxnSpPr>
          <p:spPr>
            <a:xfrm>
              <a:off x="338850" y="364863"/>
              <a:ext cx="8466300" cy="0"/>
            </a:xfrm>
            <a:prstGeom prst="straightConnector1">
              <a:avLst/>
            </a:prstGeom>
            <a:noFill/>
            <a:ln w="9525" cap="flat" cmpd="sng">
              <a:solidFill>
                <a:schemeClr val="dk1"/>
              </a:solidFill>
              <a:prstDash val="solid"/>
              <a:round/>
              <a:headEnd type="none" w="med" len="med"/>
              <a:tailEnd type="none" w="med" len="med"/>
            </a:ln>
          </p:spPr>
        </p:cxnSp>
        <p:cxnSp>
          <p:nvCxnSpPr>
            <p:cNvPr id="299" name="Google Shape;299;p15"/>
            <p:cNvCxnSpPr/>
            <p:nvPr/>
          </p:nvCxnSpPr>
          <p:spPr>
            <a:xfrm>
              <a:off x="338850" y="4778638"/>
              <a:ext cx="8466300" cy="0"/>
            </a:xfrm>
            <a:prstGeom prst="straightConnector1">
              <a:avLst/>
            </a:prstGeom>
            <a:noFill/>
            <a:ln w="9525" cap="flat" cmpd="sng">
              <a:solidFill>
                <a:schemeClr val="dk1"/>
              </a:solidFill>
              <a:prstDash val="solid"/>
              <a:round/>
              <a:headEnd type="none" w="med" len="med"/>
              <a:tailEnd type="none" w="med" len="med"/>
            </a:ln>
          </p:spPr>
        </p:cxnSp>
      </p:grpSp>
      <p:grpSp>
        <p:nvGrpSpPr>
          <p:cNvPr id="300" name="Google Shape;300;p15"/>
          <p:cNvGrpSpPr/>
          <p:nvPr/>
        </p:nvGrpSpPr>
        <p:grpSpPr>
          <a:xfrm>
            <a:off x="269205" y="539484"/>
            <a:ext cx="8605120" cy="4064511"/>
            <a:chOff x="269205" y="539484"/>
            <a:chExt cx="8605120" cy="4064511"/>
          </a:xfrm>
        </p:grpSpPr>
        <p:grpSp>
          <p:nvGrpSpPr>
            <p:cNvPr id="301" name="Google Shape;301;p15"/>
            <p:cNvGrpSpPr/>
            <p:nvPr/>
          </p:nvGrpSpPr>
          <p:grpSpPr>
            <a:xfrm>
              <a:off x="8484605" y="539484"/>
              <a:ext cx="389720" cy="143686"/>
              <a:chOff x="8484605" y="539484"/>
              <a:chExt cx="389720" cy="143686"/>
            </a:xfrm>
          </p:grpSpPr>
          <p:grpSp>
            <p:nvGrpSpPr>
              <p:cNvPr id="302" name="Google Shape;302;p15"/>
              <p:cNvGrpSpPr/>
              <p:nvPr/>
            </p:nvGrpSpPr>
            <p:grpSpPr>
              <a:xfrm>
                <a:off x="8484605" y="539484"/>
                <a:ext cx="157579" cy="143686"/>
                <a:chOff x="2574625" y="1658650"/>
                <a:chExt cx="2081625" cy="1898100"/>
              </a:xfrm>
            </p:grpSpPr>
            <p:sp>
              <p:nvSpPr>
                <p:cNvPr id="303" name="Google Shape;303;p15"/>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5"/>
              <p:cNvGrpSpPr/>
              <p:nvPr/>
            </p:nvGrpSpPr>
            <p:grpSpPr>
              <a:xfrm>
                <a:off x="8716746" y="539484"/>
                <a:ext cx="157579" cy="143686"/>
                <a:chOff x="2574625" y="1658650"/>
                <a:chExt cx="2081625" cy="1898100"/>
              </a:xfrm>
            </p:grpSpPr>
            <p:sp>
              <p:nvSpPr>
                <p:cNvPr id="310" name="Google Shape;310;p15"/>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6" name="Google Shape;316;p15"/>
            <p:cNvGrpSpPr/>
            <p:nvPr/>
          </p:nvGrpSpPr>
          <p:grpSpPr>
            <a:xfrm>
              <a:off x="269205" y="4460309"/>
              <a:ext cx="389720" cy="143686"/>
              <a:chOff x="8484605" y="539484"/>
              <a:chExt cx="389720" cy="143686"/>
            </a:xfrm>
          </p:grpSpPr>
          <p:grpSp>
            <p:nvGrpSpPr>
              <p:cNvPr id="317" name="Google Shape;317;p15"/>
              <p:cNvGrpSpPr/>
              <p:nvPr/>
            </p:nvGrpSpPr>
            <p:grpSpPr>
              <a:xfrm>
                <a:off x="8484605" y="539484"/>
                <a:ext cx="157579" cy="143686"/>
                <a:chOff x="2574625" y="1658650"/>
                <a:chExt cx="2081625" cy="1898100"/>
              </a:xfrm>
            </p:grpSpPr>
            <p:sp>
              <p:nvSpPr>
                <p:cNvPr id="318" name="Google Shape;318;p15"/>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15"/>
              <p:cNvGrpSpPr/>
              <p:nvPr/>
            </p:nvGrpSpPr>
            <p:grpSpPr>
              <a:xfrm>
                <a:off x="8716746" y="539484"/>
                <a:ext cx="157579" cy="143686"/>
                <a:chOff x="2574625" y="1658650"/>
                <a:chExt cx="2081625" cy="1898100"/>
              </a:xfrm>
            </p:grpSpPr>
            <p:sp>
              <p:nvSpPr>
                <p:cNvPr id="325" name="Google Shape;325;p15"/>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accent1"/>
        </a:solidFill>
        <a:effectLst/>
      </p:bgPr>
    </p:bg>
    <p:spTree>
      <p:nvGrpSpPr>
        <p:cNvPr id="1" name="Shape 558"/>
        <p:cNvGrpSpPr/>
        <p:nvPr/>
      </p:nvGrpSpPr>
      <p:grpSpPr>
        <a:xfrm>
          <a:off x="0" y="0"/>
          <a:ext cx="0" cy="0"/>
          <a:chOff x="0" y="0"/>
          <a:chExt cx="0" cy="0"/>
        </a:xfrm>
      </p:grpSpPr>
      <p:grpSp>
        <p:nvGrpSpPr>
          <p:cNvPr id="559" name="Google Shape;559;p22"/>
          <p:cNvGrpSpPr/>
          <p:nvPr/>
        </p:nvGrpSpPr>
        <p:grpSpPr>
          <a:xfrm>
            <a:off x="269209" y="364875"/>
            <a:ext cx="8605147" cy="4413775"/>
            <a:chOff x="338850" y="364863"/>
            <a:chExt cx="8466300" cy="4413775"/>
          </a:xfrm>
        </p:grpSpPr>
        <p:cxnSp>
          <p:nvCxnSpPr>
            <p:cNvPr id="560" name="Google Shape;560;p22"/>
            <p:cNvCxnSpPr/>
            <p:nvPr/>
          </p:nvCxnSpPr>
          <p:spPr>
            <a:xfrm>
              <a:off x="338850" y="364863"/>
              <a:ext cx="8466300" cy="0"/>
            </a:xfrm>
            <a:prstGeom prst="straightConnector1">
              <a:avLst/>
            </a:prstGeom>
            <a:noFill/>
            <a:ln w="9525" cap="flat" cmpd="sng">
              <a:solidFill>
                <a:schemeClr val="dk1"/>
              </a:solidFill>
              <a:prstDash val="solid"/>
              <a:round/>
              <a:headEnd type="none" w="med" len="med"/>
              <a:tailEnd type="none" w="med" len="med"/>
            </a:ln>
          </p:spPr>
        </p:cxnSp>
        <p:cxnSp>
          <p:nvCxnSpPr>
            <p:cNvPr id="561" name="Google Shape;561;p22"/>
            <p:cNvCxnSpPr/>
            <p:nvPr/>
          </p:nvCxnSpPr>
          <p:spPr>
            <a:xfrm>
              <a:off x="338850" y="4778638"/>
              <a:ext cx="8466300" cy="0"/>
            </a:xfrm>
            <a:prstGeom prst="straightConnector1">
              <a:avLst/>
            </a:prstGeom>
            <a:noFill/>
            <a:ln w="9525" cap="flat" cmpd="sng">
              <a:solidFill>
                <a:schemeClr val="dk1"/>
              </a:solidFill>
              <a:prstDash val="solid"/>
              <a:round/>
              <a:headEnd type="none" w="med" len="med"/>
              <a:tailEnd type="none" w="med" len="med"/>
            </a:ln>
          </p:spPr>
        </p:cxnSp>
      </p:grpSp>
      <p:grpSp>
        <p:nvGrpSpPr>
          <p:cNvPr id="562" name="Google Shape;562;p22"/>
          <p:cNvGrpSpPr/>
          <p:nvPr/>
        </p:nvGrpSpPr>
        <p:grpSpPr>
          <a:xfrm>
            <a:off x="35197" y="2988812"/>
            <a:ext cx="2119447" cy="1859864"/>
            <a:chOff x="294347" y="549787"/>
            <a:chExt cx="2119447" cy="1859864"/>
          </a:xfrm>
        </p:grpSpPr>
        <p:grpSp>
          <p:nvGrpSpPr>
            <p:cNvPr id="563" name="Google Shape;563;p22"/>
            <p:cNvGrpSpPr/>
            <p:nvPr/>
          </p:nvGrpSpPr>
          <p:grpSpPr>
            <a:xfrm rot="6600372">
              <a:off x="758360" y="754217"/>
              <a:ext cx="1451004" cy="1451004"/>
              <a:chOff x="-455530" y="351567"/>
              <a:chExt cx="1555200" cy="1555200"/>
            </a:xfrm>
          </p:grpSpPr>
          <p:sp>
            <p:nvSpPr>
              <p:cNvPr id="564" name="Google Shape;564;p22"/>
              <p:cNvSpPr/>
              <p:nvPr/>
            </p:nvSpPr>
            <p:spPr>
              <a:xfrm rot="9370420">
                <a:off x="-267584" y="539513"/>
                <a:ext cx="1179308" cy="117930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671950" y="1525900"/>
                <a:ext cx="82500" cy="8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2"/>
            <p:cNvGrpSpPr/>
            <p:nvPr/>
          </p:nvGrpSpPr>
          <p:grpSpPr>
            <a:xfrm rot="-5962590">
              <a:off x="402849" y="754273"/>
              <a:ext cx="1450948" cy="1450948"/>
              <a:chOff x="-455530" y="351567"/>
              <a:chExt cx="1555200" cy="1555200"/>
            </a:xfrm>
          </p:grpSpPr>
          <p:sp>
            <p:nvSpPr>
              <p:cNvPr id="567" name="Google Shape;567;p22"/>
              <p:cNvSpPr/>
              <p:nvPr/>
            </p:nvSpPr>
            <p:spPr>
              <a:xfrm rot="9370420">
                <a:off x="-267584" y="539513"/>
                <a:ext cx="1179308" cy="117930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671950" y="1525900"/>
                <a:ext cx="82500" cy="8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9" name="Google Shape;569;p22"/>
          <p:cNvGrpSpPr/>
          <p:nvPr/>
        </p:nvGrpSpPr>
        <p:grpSpPr>
          <a:xfrm rot="5400000">
            <a:off x="8491556" y="778595"/>
            <a:ext cx="621873" cy="143698"/>
            <a:chOff x="6866421" y="671425"/>
            <a:chExt cx="1012822" cy="234036"/>
          </a:xfrm>
        </p:grpSpPr>
        <p:grpSp>
          <p:nvGrpSpPr>
            <p:cNvPr id="570" name="Google Shape;570;p22"/>
            <p:cNvGrpSpPr/>
            <p:nvPr/>
          </p:nvGrpSpPr>
          <p:grpSpPr>
            <a:xfrm>
              <a:off x="6866421" y="671425"/>
              <a:ext cx="256664" cy="234036"/>
              <a:chOff x="2574625" y="1658650"/>
              <a:chExt cx="2081625" cy="1898100"/>
            </a:xfrm>
          </p:grpSpPr>
          <p:sp>
            <p:nvSpPr>
              <p:cNvPr id="571" name="Google Shape;571;p22"/>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244500" y="671425"/>
              <a:ext cx="256664" cy="234036"/>
              <a:chOff x="2574625" y="1658650"/>
              <a:chExt cx="2081625" cy="1898100"/>
            </a:xfrm>
          </p:grpSpPr>
          <p:sp>
            <p:nvSpPr>
              <p:cNvPr id="578" name="Google Shape;578;p22"/>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2"/>
            <p:cNvGrpSpPr/>
            <p:nvPr/>
          </p:nvGrpSpPr>
          <p:grpSpPr>
            <a:xfrm>
              <a:off x="7622579" y="671425"/>
              <a:ext cx="256664" cy="234036"/>
              <a:chOff x="2574625" y="1658650"/>
              <a:chExt cx="2081625" cy="1898100"/>
            </a:xfrm>
          </p:grpSpPr>
          <p:sp>
            <p:nvSpPr>
              <p:cNvPr id="585" name="Google Shape;585;p22"/>
              <p:cNvSpPr/>
              <p:nvPr/>
            </p:nvSpPr>
            <p:spPr>
              <a:xfrm>
                <a:off x="3713125" y="2406325"/>
                <a:ext cx="943125" cy="404450"/>
              </a:xfrm>
              <a:custGeom>
                <a:avLst/>
                <a:gdLst/>
                <a:ahLst/>
                <a:cxnLst/>
                <a:rect l="l" t="t" r="r" b="b"/>
                <a:pathLst>
                  <a:path w="37725" h="16178" extrusionOk="0">
                    <a:moveTo>
                      <a:pt x="28888" y="15226"/>
                    </a:moveTo>
                    <a:lnTo>
                      <a:pt x="1" y="8089"/>
                    </a:lnTo>
                    <a:lnTo>
                      <a:pt x="28888" y="952"/>
                    </a:lnTo>
                    <a:cubicBezTo>
                      <a:pt x="33510" y="1"/>
                      <a:pt x="37725" y="3467"/>
                      <a:pt x="37725" y="8089"/>
                    </a:cubicBezTo>
                    <a:cubicBezTo>
                      <a:pt x="37725" y="12643"/>
                      <a:pt x="33510" y="16178"/>
                      <a:pt x="28888" y="152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3665550" y="1660350"/>
                <a:ext cx="593075" cy="864950"/>
              </a:xfrm>
              <a:custGeom>
                <a:avLst/>
                <a:gdLst/>
                <a:ahLst/>
                <a:cxnLst/>
                <a:rect l="l" t="t" r="r" b="b"/>
                <a:pathLst>
                  <a:path w="23723" h="34598" extrusionOk="0">
                    <a:moveTo>
                      <a:pt x="20664" y="13323"/>
                    </a:moveTo>
                    <a:lnTo>
                      <a:pt x="0" y="34598"/>
                    </a:lnTo>
                    <a:lnTo>
                      <a:pt x="8293" y="6322"/>
                    </a:lnTo>
                    <a:cubicBezTo>
                      <a:pt x="9720" y="1972"/>
                      <a:pt x="14886" y="1"/>
                      <a:pt x="18896" y="2312"/>
                    </a:cubicBezTo>
                    <a:cubicBezTo>
                      <a:pt x="22907" y="4555"/>
                      <a:pt x="23722" y="9856"/>
                      <a:pt x="20664" y="133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2972250" y="2691800"/>
                <a:ext cx="594775" cy="864950"/>
              </a:xfrm>
              <a:custGeom>
                <a:avLst/>
                <a:gdLst/>
                <a:ahLst/>
                <a:cxnLst/>
                <a:rect l="l" t="t" r="r" b="b"/>
                <a:pathLst>
                  <a:path w="23791" h="34598" extrusionOk="0">
                    <a:moveTo>
                      <a:pt x="4894" y="32355"/>
                    </a:moveTo>
                    <a:cubicBezTo>
                      <a:pt x="952" y="30044"/>
                      <a:pt x="0" y="24674"/>
                      <a:pt x="3127" y="21208"/>
                    </a:cubicBezTo>
                    <a:lnTo>
                      <a:pt x="23790" y="1"/>
                    </a:lnTo>
                    <a:lnTo>
                      <a:pt x="15566" y="28277"/>
                    </a:lnTo>
                    <a:cubicBezTo>
                      <a:pt x="14070" y="32695"/>
                      <a:pt x="8905" y="34598"/>
                      <a:pt x="4894" y="323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972250" y="1658650"/>
                <a:ext cx="594775" cy="864950"/>
              </a:xfrm>
              <a:custGeom>
                <a:avLst/>
                <a:gdLst/>
                <a:ahLst/>
                <a:cxnLst/>
                <a:rect l="l" t="t" r="r" b="b"/>
                <a:pathLst>
                  <a:path w="23791" h="34598" extrusionOk="0">
                    <a:moveTo>
                      <a:pt x="4894" y="2312"/>
                    </a:moveTo>
                    <a:cubicBezTo>
                      <a:pt x="8905" y="1"/>
                      <a:pt x="14070" y="1972"/>
                      <a:pt x="15566" y="6322"/>
                    </a:cubicBezTo>
                    <a:lnTo>
                      <a:pt x="23790" y="34598"/>
                    </a:lnTo>
                    <a:lnTo>
                      <a:pt x="3127" y="13323"/>
                    </a:lnTo>
                    <a:cubicBezTo>
                      <a:pt x="0" y="9924"/>
                      <a:pt x="816" y="4623"/>
                      <a:pt x="4894" y="23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2574625" y="2406325"/>
                <a:ext cx="943100" cy="404450"/>
              </a:xfrm>
              <a:custGeom>
                <a:avLst/>
                <a:gdLst/>
                <a:ahLst/>
                <a:cxnLst/>
                <a:rect l="l" t="t" r="r" b="b"/>
                <a:pathLst>
                  <a:path w="37724" h="16178" extrusionOk="0">
                    <a:moveTo>
                      <a:pt x="8836" y="15226"/>
                    </a:moveTo>
                    <a:cubicBezTo>
                      <a:pt x="4282" y="16178"/>
                      <a:pt x="0" y="12643"/>
                      <a:pt x="0" y="8089"/>
                    </a:cubicBezTo>
                    <a:cubicBezTo>
                      <a:pt x="0" y="3467"/>
                      <a:pt x="4282" y="1"/>
                      <a:pt x="8836" y="952"/>
                    </a:cubicBezTo>
                    <a:lnTo>
                      <a:pt x="37724" y="808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3663850" y="2693500"/>
                <a:ext cx="594775" cy="863250"/>
              </a:xfrm>
              <a:custGeom>
                <a:avLst/>
                <a:gdLst/>
                <a:ahLst/>
                <a:cxnLst/>
                <a:rect l="l" t="t" r="r" b="b"/>
                <a:pathLst>
                  <a:path w="23791" h="34530" extrusionOk="0">
                    <a:moveTo>
                      <a:pt x="18896" y="32287"/>
                    </a:moveTo>
                    <a:cubicBezTo>
                      <a:pt x="14886" y="34530"/>
                      <a:pt x="9720" y="32627"/>
                      <a:pt x="8293" y="28277"/>
                    </a:cubicBezTo>
                    <a:lnTo>
                      <a:pt x="1" y="1"/>
                    </a:lnTo>
                    <a:lnTo>
                      <a:pt x="20664" y="21208"/>
                    </a:lnTo>
                    <a:cubicBezTo>
                      <a:pt x="23790" y="24606"/>
                      <a:pt x="22975" y="29976"/>
                      <a:pt x="18896" y="322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odoni Moda Black"/>
              <a:buNone/>
              <a:defRPr sz="3000">
                <a:solidFill>
                  <a:schemeClr val="dk1"/>
                </a:solidFill>
                <a:latin typeface="Bodoni Moda Black"/>
                <a:ea typeface="Bodoni Moda Black"/>
                <a:cs typeface="Bodoni Moda Black"/>
                <a:sym typeface="Bodoni Moda Black"/>
              </a:defRPr>
            </a:lvl1pPr>
            <a:lvl2pPr lvl="1" rtl="0">
              <a:spcBef>
                <a:spcPts val="0"/>
              </a:spcBef>
              <a:spcAft>
                <a:spcPts val="0"/>
              </a:spcAft>
              <a:buClr>
                <a:schemeClr val="dk1"/>
              </a:buClr>
              <a:buSzPts val="3000"/>
              <a:buFont typeface="Bodoni Moda"/>
              <a:buNone/>
              <a:defRPr sz="3000" b="1">
                <a:solidFill>
                  <a:schemeClr val="dk1"/>
                </a:solidFill>
                <a:latin typeface="Bodoni Moda"/>
                <a:ea typeface="Bodoni Moda"/>
                <a:cs typeface="Bodoni Moda"/>
                <a:sym typeface="Bodoni Moda"/>
              </a:defRPr>
            </a:lvl2pPr>
            <a:lvl3pPr lvl="2" rtl="0">
              <a:spcBef>
                <a:spcPts val="0"/>
              </a:spcBef>
              <a:spcAft>
                <a:spcPts val="0"/>
              </a:spcAft>
              <a:buClr>
                <a:schemeClr val="dk1"/>
              </a:buClr>
              <a:buSzPts val="3000"/>
              <a:buFont typeface="Bodoni Moda"/>
              <a:buNone/>
              <a:defRPr sz="3000" b="1">
                <a:solidFill>
                  <a:schemeClr val="dk1"/>
                </a:solidFill>
                <a:latin typeface="Bodoni Moda"/>
                <a:ea typeface="Bodoni Moda"/>
                <a:cs typeface="Bodoni Moda"/>
                <a:sym typeface="Bodoni Moda"/>
              </a:defRPr>
            </a:lvl3pPr>
            <a:lvl4pPr lvl="3" rtl="0">
              <a:spcBef>
                <a:spcPts val="0"/>
              </a:spcBef>
              <a:spcAft>
                <a:spcPts val="0"/>
              </a:spcAft>
              <a:buClr>
                <a:schemeClr val="dk1"/>
              </a:buClr>
              <a:buSzPts val="3000"/>
              <a:buFont typeface="Bodoni Moda"/>
              <a:buNone/>
              <a:defRPr sz="3000" b="1">
                <a:solidFill>
                  <a:schemeClr val="dk1"/>
                </a:solidFill>
                <a:latin typeface="Bodoni Moda"/>
                <a:ea typeface="Bodoni Moda"/>
                <a:cs typeface="Bodoni Moda"/>
                <a:sym typeface="Bodoni Moda"/>
              </a:defRPr>
            </a:lvl4pPr>
            <a:lvl5pPr lvl="4" rtl="0">
              <a:spcBef>
                <a:spcPts val="0"/>
              </a:spcBef>
              <a:spcAft>
                <a:spcPts val="0"/>
              </a:spcAft>
              <a:buClr>
                <a:schemeClr val="dk1"/>
              </a:buClr>
              <a:buSzPts val="3000"/>
              <a:buFont typeface="Bodoni Moda"/>
              <a:buNone/>
              <a:defRPr sz="3000" b="1">
                <a:solidFill>
                  <a:schemeClr val="dk1"/>
                </a:solidFill>
                <a:latin typeface="Bodoni Moda"/>
                <a:ea typeface="Bodoni Moda"/>
                <a:cs typeface="Bodoni Moda"/>
                <a:sym typeface="Bodoni Moda"/>
              </a:defRPr>
            </a:lvl5pPr>
            <a:lvl6pPr lvl="5" rtl="0">
              <a:spcBef>
                <a:spcPts val="0"/>
              </a:spcBef>
              <a:spcAft>
                <a:spcPts val="0"/>
              </a:spcAft>
              <a:buClr>
                <a:schemeClr val="dk1"/>
              </a:buClr>
              <a:buSzPts val="3000"/>
              <a:buFont typeface="Bodoni Moda"/>
              <a:buNone/>
              <a:defRPr sz="3000" b="1">
                <a:solidFill>
                  <a:schemeClr val="dk1"/>
                </a:solidFill>
                <a:latin typeface="Bodoni Moda"/>
                <a:ea typeface="Bodoni Moda"/>
                <a:cs typeface="Bodoni Moda"/>
                <a:sym typeface="Bodoni Moda"/>
              </a:defRPr>
            </a:lvl6pPr>
            <a:lvl7pPr lvl="6" rtl="0">
              <a:spcBef>
                <a:spcPts val="0"/>
              </a:spcBef>
              <a:spcAft>
                <a:spcPts val="0"/>
              </a:spcAft>
              <a:buClr>
                <a:schemeClr val="dk1"/>
              </a:buClr>
              <a:buSzPts val="3000"/>
              <a:buFont typeface="Bodoni Moda"/>
              <a:buNone/>
              <a:defRPr sz="3000" b="1">
                <a:solidFill>
                  <a:schemeClr val="dk1"/>
                </a:solidFill>
                <a:latin typeface="Bodoni Moda"/>
                <a:ea typeface="Bodoni Moda"/>
                <a:cs typeface="Bodoni Moda"/>
                <a:sym typeface="Bodoni Moda"/>
              </a:defRPr>
            </a:lvl7pPr>
            <a:lvl8pPr lvl="7" rtl="0">
              <a:spcBef>
                <a:spcPts val="0"/>
              </a:spcBef>
              <a:spcAft>
                <a:spcPts val="0"/>
              </a:spcAft>
              <a:buClr>
                <a:schemeClr val="dk1"/>
              </a:buClr>
              <a:buSzPts val="3000"/>
              <a:buFont typeface="Bodoni Moda"/>
              <a:buNone/>
              <a:defRPr sz="3000" b="1">
                <a:solidFill>
                  <a:schemeClr val="dk1"/>
                </a:solidFill>
                <a:latin typeface="Bodoni Moda"/>
                <a:ea typeface="Bodoni Moda"/>
                <a:cs typeface="Bodoni Moda"/>
                <a:sym typeface="Bodoni Moda"/>
              </a:defRPr>
            </a:lvl8pPr>
            <a:lvl9pPr lvl="8" rtl="0">
              <a:spcBef>
                <a:spcPts val="0"/>
              </a:spcBef>
              <a:spcAft>
                <a:spcPts val="0"/>
              </a:spcAft>
              <a:buClr>
                <a:schemeClr val="dk1"/>
              </a:buClr>
              <a:buSzPts val="3000"/>
              <a:buFont typeface="Bodoni Moda"/>
              <a:buNone/>
              <a:defRPr sz="3000" b="1">
                <a:solidFill>
                  <a:schemeClr val="dk1"/>
                </a:solidFill>
                <a:latin typeface="Bodoni Moda"/>
                <a:ea typeface="Bodoni Moda"/>
                <a:cs typeface="Bodoni Moda"/>
                <a:sym typeface="Bodoni Mod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1pPr>
            <a:lvl2pPr marL="914400" lvl="1"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2pPr>
            <a:lvl3pPr marL="1371600" lvl="2"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3pPr>
            <a:lvl4pPr marL="1828800" lvl="3"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4pPr>
            <a:lvl5pPr marL="2286000" lvl="4"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5pPr>
            <a:lvl6pPr marL="2743200" lvl="5"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6pPr>
            <a:lvl7pPr marL="3200400" lvl="6"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7pPr>
            <a:lvl8pPr marL="3657600" lvl="7"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8pPr>
            <a:lvl9pPr marL="4114800" lvl="8" indent="-304800">
              <a:lnSpc>
                <a:spcPct val="100000"/>
              </a:lnSpc>
              <a:spcBef>
                <a:spcPts val="0"/>
              </a:spcBef>
              <a:spcAft>
                <a:spcPts val="0"/>
              </a:spcAft>
              <a:buClr>
                <a:schemeClr val="dk1"/>
              </a:buClr>
              <a:buSzPts val="1200"/>
              <a:buFont typeface="Chivo"/>
              <a:buChar char="■"/>
              <a:defRPr sz="1200">
                <a:solidFill>
                  <a:schemeClr val="dk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8" r:id="rId7"/>
    <p:sldLayoutId id="2147483661"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serverfault.com/questions/658819/zfs-recover-or-repair-a-corrupted-file-in-a-snapshot-from-backup" TargetMode="External"/><Relationship Id="rId2" Type="http://schemas.openxmlformats.org/officeDocument/2006/relationships/hyperlink" Target="https://docs.oracle.com/cd/E23824_01/html/821-1453/gexkw.html" TargetMode="External"/><Relationship Id="rId1" Type="http://schemas.openxmlformats.org/officeDocument/2006/relationships/slideLayout" Target="../slideLayouts/slideLayout2.xml"/><Relationship Id="rId6" Type="http://schemas.openxmlformats.org/officeDocument/2006/relationships/hyperlink" Target="https://itsfoss.com/what-is-zfs/" TargetMode="External"/><Relationship Id="rId5" Type="http://schemas.openxmlformats.org/officeDocument/2006/relationships/hyperlink" Target="https://docs.oracle.com/en/operating-systems/solaris.html" TargetMode="External"/><Relationship Id="rId4" Type="http://schemas.openxmlformats.org/officeDocument/2006/relationships/hyperlink" Target="https://techbreakthroughs.info/solaris-vs-linu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2;p27">
            <a:extLst>
              <a:ext uri="{FF2B5EF4-FFF2-40B4-BE49-F238E27FC236}">
                <a16:creationId xmlns:a16="http://schemas.microsoft.com/office/drawing/2014/main" id="{509585C7-FADC-F23A-934B-06BBE44ACAA1}"/>
              </a:ext>
            </a:extLst>
          </p:cNvPr>
          <p:cNvSpPr txBox="1">
            <a:spLocks/>
          </p:cNvSpPr>
          <p:nvPr/>
        </p:nvSpPr>
        <p:spPr>
          <a:xfrm>
            <a:off x="1601694" y="1335676"/>
            <a:ext cx="5940611" cy="14899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odoni Moda Black"/>
              <a:buNone/>
              <a:defRPr sz="5000" b="0" i="0" u="none" strike="noStrike" cap="none">
                <a:solidFill>
                  <a:schemeClr val="dk1"/>
                </a:solidFill>
                <a:latin typeface="Bodoni Moda Black"/>
                <a:ea typeface="Bodoni Moda Black"/>
                <a:cs typeface="Bodoni Moda Black"/>
                <a:sym typeface="Bodoni Moda Black"/>
              </a:defRPr>
            </a:lvl1pPr>
            <a:lvl2pPr marR="0" lvl="1" algn="ctr" rtl="0">
              <a:lnSpc>
                <a:spcPct val="100000"/>
              </a:lnSpc>
              <a:spcBef>
                <a:spcPts val="0"/>
              </a:spcBef>
              <a:spcAft>
                <a:spcPts val="0"/>
              </a:spcAft>
              <a:buClr>
                <a:schemeClr val="dk1"/>
              </a:buClr>
              <a:buSzPts val="3600"/>
              <a:buFont typeface="Bodoni Moda"/>
              <a:buNone/>
              <a:defRPr sz="3600" b="1" i="0" u="none" strike="noStrike" cap="none">
                <a:solidFill>
                  <a:schemeClr val="dk1"/>
                </a:solidFill>
                <a:latin typeface="Bodoni Moda"/>
                <a:ea typeface="Bodoni Moda"/>
                <a:cs typeface="Bodoni Moda"/>
                <a:sym typeface="Bodoni Moda"/>
              </a:defRPr>
            </a:lvl2pPr>
            <a:lvl3pPr marR="0" lvl="2" algn="ctr" rtl="0">
              <a:lnSpc>
                <a:spcPct val="100000"/>
              </a:lnSpc>
              <a:spcBef>
                <a:spcPts val="0"/>
              </a:spcBef>
              <a:spcAft>
                <a:spcPts val="0"/>
              </a:spcAft>
              <a:buClr>
                <a:schemeClr val="dk1"/>
              </a:buClr>
              <a:buSzPts val="3600"/>
              <a:buFont typeface="Bodoni Moda"/>
              <a:buNone/>
              <a:defRPr sz="3600" b="1" i="0" u="none" strike="noStrike" cap="none">
                <a:solidFill>
                  <a:schemeClr val="dk1"/>
                </a:solidFill>
                <a:latin typeface="Bodoni Moda"/>
                <a:ea typeface="Bodoni Moda"/>
                <a:cs typeface="Bodoni Moda"/>
                <a:sym typeface="Bodoni Moda"/>
              </a:defRPr>
            </a:lvl3pPr>
            <a:lvl4pPr marR="0" lvl="3" algn="ctr" rtl="0">
              <a:lnSpc>
                <a:spcPct val="100000"/>
              </a:lnSpc>
              <a:spcBef>
                <a:spcPts val="0"/>
              </a:spcBef>
              <a:spcAft>
                <a:spcPts val="0"/>
              </a:spcAft>
              <a:buClr>
                <a:schemeClr val="dk1"/>
              </a:buClr>
              <a:buSzPts val="3600"/>
              <a:buFont typeface="Bodoni Moda"/>
              <a:buNone/>
              <a:defRPr sz="3600" b="1" i="0" u="none" strike="noStrike" cap="none">
                <a:solidFill>
                  <a:schemeClr val="dk1"/>
                </a:solidFill>
                <a:latin typeface="Bodoni Moda"/>
                <a:ea typeface="Bodoni Moda"/>
                <a:cs typeface="Bodoni Moda"/>
                <a:sym typeface="Bodoni Moda"/>
              </a:defRPr>
            </a:lvl4pPr>
            <a:lvl5pPr marR="0" lvl="4" algn="ctr" rtl="0">
              <a:lnSpc>
                <a:spcPct val="100000"/>
              </a:lnSpc>
              <a:spcBef>
                <a:spcPts val="0"/>
              </a:spcBef>
              <a:spcAft>
                <a:spcPts val="0"/>
              </a:spcAft>
              <a:buClr>
                <a:schemeClr val="dk1"/>
              </a:buClr>
              <a:buSzPts val="3600"/>
              <a:buFont typeface="Bodoni Moda"/>
              <a:buNone/>
              <a:defRPr sz="3600" b="1" i="0" u="none" strike="noStrike" cap="none">
                <a:solidFill>
                  <a:schemeClr val="dk1"/>
                </a:solidFill>
                <a:latin typeface="Bodoni Moda"/>
                <a:ea typeface="Bodoni Moda"/>
                <a:cs typeface="Bodoni Moda"/>
                <a:sym typeface="Bodoni Moda"/>
              </a:defRPr>
            </a:lvl5pPr>
            <a:lvl6pPr marR="0" lvl="5" algn="ctr" rtl="0">
              <a:lnSpc>
                <a:spcPct val="100000"/>
              </a:lnSpc>
              <a:spcBef>
                <a:spcPts val="0"/>
              </a:spcBef>
              <a:spcAft>
                <a:spcPts val="0"/>
              </a:spcAft>
              <a:buClr>
                <a:schemeClr val="dk1"/>
              </a:buClr>
              <a:buSzPts val="3600"/>
              <a:buFont typeface="Bodoni Moda"/>
              <a:buNone/>
              <a:defRPr sz="3600" b="1" i="0" u="none" strike="noStrike" cap="none">
                <a:solidFill>
                  <a:schemeClr val="dk1"/>
                </a:solidFill>
                <a:latin typeface="Bodoni Moda"/>
                <a:ea typeface="Bodoni Moda"/>
                <a:cs typeface="Bodoni Moda"/>
                <a:sym typeface="Bodoni Moda"/>
              </a:defRPr>
            </a:lvl6pPr>
            <a:lvl7pPr marR="0" lvl="6" algn="ctr" rtl="0">
              <a:lnSpc>
                <a:spcPct val="100000"/>
              </a:lnSpc>
              <a:spcBef>
                <a:spcPts val="0"/>
              </a:spcBef>
              <a:spcAft>
                <a:spcPts val="0"/>
              </a:spcAft>
              <a:buClr>
                <a:schemeClr val="dk1"/>
              </a:buClr>
              <a:buSzPts val="3600"/>
              <a:buFont typeface="Bodoni Moda"/>
              <a:buNone/>
              <a:defRPr sz="3600" b="1" i="0" u="none" strike="noStrike" cap="none">
                <a:solidFill>
                  <a:schemeClr val="dk1"/>
                </a:solidFill>
                <a:latin typeface="Bodoni Moda"/>
                <a:ea typeface="Bodoni Moda"/>
                <a:cs typeface="Bodoni Moda"/>
                <a:sym typeface="Bodoni Moda"/>
              </a:defRPr>
            </a:lvl7pPr>
            <a:lvl8pPr marR="0" lvl="7" algn="ctr" rtl="0">
              <a:lnSpc>
                <a:spcPct val="100000"/>
              </a:lnSpc>
              <a:spcBef>
                <a:spcPts val="0"/>
              </a:spcBef>
              <a:spcAft>
                <a:spcPts val="0"/>
              </a:spcAft>
              <a:buClr>
                <a:schemeClr val="dk1"/>
              </a:buClr>
              <a:buSzPts val="3600"/>
              <a:buFont typeface="Bodoni Moda"/>
              <a:buNone/>
              <a:defRPr sz="3600" b="1" i="0" u="none" strike="noStrike" cap="none">
                <a:solidFill>
                  <a:schemeClr val="dk1"/>
                </a:solidFill>
                <a:latin typeface="Bodoni Moda"/>
                <a:ea typeface="Bodoni Moda"/>
                <a:cs typeface="Bodoni Moda"/>
                <a:sym typeface="Bodoni Moda"/>
              </a:defRPr>
            </a:lvl8pPr>
            <a:lvl9pPr marR="0" lvl="8" algn="ctr" rtl="0">
              <a:lnSpc>
                <a:spcPct val="100000"/>
              </a:lnSpc>
              <a:spcBef>
                <a:spcPts val="0"/>
              </a:spcBef>
              <a:spcAft>
                <a:spcPts val="0"/>
              </a:spcAft>
              <a:buClr>
                <a:schemeClr val="dk1"/>
              </a:buClr>
              <a:buSzPts val="3600"/>
              <a:buFont typeface="Bodoni Moda"/>
              <a:buNone/>
              <a:defRPr sz="3600" b="1" i="0" u="none" strike="noStrike" cap="none">
                <a:solidFill>
                  <a:schemeClr val="dk1"/>
                </a:solidFill>
                <a:latin typeface="Bodoni Moda"/>
                <a:ea typeface="Bodoni Moda"/>
                <a:cs typeface="Bodoni Moda"/>
                <a:sym typeface="Bodoni Moda"/>
              </a:defRPr>
            </a:lvl9pPr>
          </a:lstStyle>
          <a:p>
            <a:r>
              <a:rPr lang="en-US">
                <a:solidFill>
                  <a:schemeClr val="tx1"/>
                </a:solidFill>
              </a:rPr>
              <a:t>Oracle Solaris</a:t>
            </a:r>
          </a:p>
        </p:txBody>
      </p:sp>
      <p:sp>
        <p:nvSpPr>
          <p:cNvPr id="5" name="Google Shape;643;p27">
            <a:extLst>
              <a:ext uri="{FF2B5EF4-FFF2-40B4-BE49-F238E27FC236}">
                <a16:creationId xmlns:a16="http://schemas.microsoft.com/office/drawing/2014/main" id="{34D77E8B-C3FD-869E-B795-5E3A478A484F}"/>
              </a:ext>
            </a:extLst>
          </p:cNvPr>
          <p:cNvSpPr txBox="1">
            <a:spLocks/>
          </p:cNvSpPr>
          <p:nvPr/>
        </p:nvSpPr>
        <p:spPr>
          <a:xfrm>
            <a:off x="2307599" y="2714014"/>
            <a:ext cx="4528800" cy="475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Operating Systems Design</a:t>
            </a:r>
          </a:p>
          <a:p>
            <a:pPr algn="ctr"/>
            <a:r>
              <a:rPr lang="en-US"/>
              <a:t>Brandon Kamplain &amp; Mia Weber</a:t>
            </a:r>
          </a:p>
        </p:txBody>
      </p:sp>
      <p:pic>
        <p:nvPicPr>
          <p:cNvPr id="1026" name="Picture 2" descr="Solaris OS logo - TuxNews.it">
            <a:extLst>
              <a:ext uri="{FF2B5EF4-FFF2-40B4-BE49-F238E27FC236}">
                <a16:creationId xmlns:a16="http://schemas.microsoft.com/office/drawing/2014/main" id="{7BBF354C-EB3D-DEB7-A195-F803FD0B7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81" y="2714014"/>
            <a:ext cx="3651673" cy="17916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llpaper Solaris Os posted by Brittany Craig">
            <a:extLst>
              <a:ext uri="{FF2B5EF4-FFF2-40B4-BE49-F238E27FC236}">
                <a16:creationId xmlns:a16="http://schemas.microsoft.com/office/drawing/2014/main" id="{74FC5D1E-5821-4BE7-B7FF-D86BA8E46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44" y="2714014"/>
            <a:ext cx="2171975" cy="196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73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26B5-6D24-41D7-8BF4-5C742E07CABE}"/>
              </a:ext>
            </a:extLst>
          </p:cNvPr>
          <p:cNvSpPr>
            <a:spLocks noGrp="1"/>
          </p:cNvSpPr>
          <p:nvPr>
            <p:ph type="title"/>
          </p:nvPr>
        </p:nvSpPr>
        <p:spPr/>
        <p:txBody>
          <a:bodyPr/>
          <a:lstStyle/>
          <a:p>
            <a:r>
              <a:rPr lang="en-US"/>
              <a:t>Demo -  Snapshots</a:t>
            </a:r>
          </a:p>
        </p:txBody>
      </p:sp>
      <p:pic>
        <p:nvPicPr>
          <p:cNvPr id="5122" name="Picture 2" descr="Image preview">
            <a:extLst>
              <a:ext uri="{FF2B5EF4-FFF2-40B4-BE49-F238E27FC236}">
                <a16:creationId xmlns:a16="http://schemas.microsoft.com/office/drawing/2014/main" id="{927DB2C7-80D3-13E2-D326-B4F6A47A0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55" y="899195"/>
            <a:ext cx="5391090" cy="4436661"/>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97;p32">
            <a:extLst>
              <a:ext uri="{FF2B5EF4-FFF2-40B4-BE49-F238E27FC236}">
                <a16:creationId xmlns:a16="http://schemas.microsoft.com/office/drawing/2014/main" id="{CF5D3962-9726-BA1A-75F2-1358B5F8C109}"/>
              </a:ext>
            </a:extLst>
          </p:cNvPr>
          <p:cNvSpPr txBox="1">
            <a:spLocks/>
          </p:cNvSpPr>
          <p:nvPr/>
        </p:nvSpPr>
        <p:spPr>
          <a:xfrm>
            <a:off x="242329" y="1380196"/>
            <a:ext cx="1900370" cy="2967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US"/>
              <a:t>Create files</a:t>
            </a:r>
          </a:p>
          <a:p>
            <a:pPr marL="342900" indent="-342900">
              <a:buFont typeface="+mj-lt"/>
              <a:buAutoNum type="arabicPeriod"/>
            </a:pPr>
            <a:endParaRPr lang="en-US"/>
          </a:p>
          <a:p>
            <a:pPr marL="342900" indent="-342900">
              <a:buFont typeface="+mj-lt"/>
              <a:buAutoNum type="arabicPeriod"/>
            </a:pPr>
            <a:r>
              <a:rPr lang="en-US"/>
              <a:t>Take snapshot</a:t>
            </a:r>
          </a:p>
          <a:p>
            <a:pPr marL="342900" indent="-342900">
              <a:buFont typeface="+mj-lt"/>
              <a:buAutoNum type="arabicPeriod"/>
            </a:pPr>
            <a:endParaRPr lang="en-US"/>
          </a:p>
          <a:p>
            <a:pPr marL="342900" indent="-342900">
              <a:buFont typeface="+mj-lt"/>
              <a:buAutoNum type="arabicPeriod"/>
            </a:pPr>
            <a:r>
              <a:rPr lang="en-US"/>
              <a:t>List snapshots</a:t>
            </a:r>
          </a:p>
          <a:p>
            <a:pPr marL="342900" indent="-342900">
              <a:buFont typeface="+mj-lt"/>
              <a:buAutoNum type="arabicPeriod"/>
            </a:pPr>
            <a:endParaRPr lang="en-US"/>
          </a:p>
          <a:p>
            <a:pPr marL="342900" indent="-342900">
              <a:buFont typeface="+mj-lt"/>
              <a:buAutoNum type="arabicPeriod"/>
            </a:pPr>
            <a:r>
              <a:rPr lang="en-US"/>
              <a:t>Create a clone from snapshot (writable copy)</a:t>
            </a:r>
          </a:p>
          <a:p>
            <a:pPr marL="342900" indent="-342900">
              <a:buFont typeface="+mj-lt"/>
              <a:buAutoNum type="arabicPeriod"/>
            </a:pPr>
            <a:endParaRPr lang="en-US"/>
          </a:p>
          <a:p>
            <a:pPr marL="342900" indent="-342900">
              <a:buFont typeface="+mj-lt"/>
              <a:buAutoNum type="arabicPeriod"/>
            </a:pPr>
            <a:r>
              <a:rPr lang="en-US"/>
              <a:t>List ZFS snapshots and file systems</a:t>
            </a:r>
          </a:p>
        </p:txBody>
      </p:sp>
    </p:spTree>
    <p:extLst>
      <p:ext uri="{BB962C8B-B14F-4D97-AF65-F5344CB8AC3E}">
        <p14:creationId xmlns:p14="http://schemas.microsoft.com/office/powerpoint/2010/main" val="222619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26B5-6D24-41D7-8BF4-5C742E07CABE}"/>
              </a:ext>
            </a:extLst>
          </p:cNvPr>
          <p:cNvSpPr>
            <a:spLocks noGrp="1"/>
          </p:cNvSpPr>
          <p:nvPr>
            <p:ph type="title"/>
          </p:nvPr>
        </p:nvSpPr>
        <p:spPr/>
        <p:txBody>
          <a:bodyPr/>
          <a:lstStyle/>
          <a:p>
            <a:r>
              <a:rPr lang="en-US"/>
              <a:t>Demo -  Snapshots</a:t>
            </a:r>
          </a:p>
        </p:txBody>
      </p:sp>
      <p:pic>
        <p:nvPicPr>
          <p:cNvPr id="7170" name="Picture 2" descr="Image preview">
            <a:extLst>
              <a:ext uri="{FF2B5EF4-FFF2-40B4-BE49-F238E27FC236}">
                <a16:creationId xmlns:a16="http://schemas.microsoft.com/office/drawing/2014/main" id="{0F34603F-D52D-7964-5709-C285E0AF91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342"/>
          <a:stretch/>
        </p:blipFill>
        <p:spPr bwMode="auto">
          <a:xfrm>
            <a:off x="1705324" y="1273322"/>
            <a:ext cx="7574706" cy="259685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97;p32">
            <a:extLst>
              <a:ext uri="{FF2B5EF4-FFF2-40B4-BE49-F238E27FC236}">
                <a16:creationId xmlns:a16="http://schemas.microsoft.com/office/drawing/2014/main" id="{6BF5FF08-E6F5-EF66-17E9-1FF0DD051250}"/>
              </a:ext>
            </a:extLst>
          </p:cNvPr>
          <p:cNvSpPr txBox="1">
            <a:spLocks/>
          </p:cNvSpPr>
          <p:nvPr/>
        </p:nvSpPr>
        <p:spPr>
          <a:xfrm>
            <a:off x="242329" y="1380196"/>
            <a:ext cx="1900370" cy="2967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US"/>
              <a:t>Create a new file</a:t>
            </a:r>
          </a:p>
          <a:p>
            <a:pPr marL="342900" indent="-342900">
              <a:buFont typeface="+mj-lt"/>
              <a:buAutoNum type="arabicPeriod"/>
            </a:pPr>
            <a:endParaRPr lang="en-US"/>
          </a:p>
          <a:p>
            <a:pPr marL="342900" indent="-342900">
              <a:buFont typeface="+mj-lt"/>
              <a:buAutoNum type="arabicPeriod"/>
            </a:pPr>
            <a:r>
              <a:rPr lang="en-US"/>
              <a:t>Rollback to snapshot</a:t>
            </a:r>
          </a:p>
          <a:p>
            <a:pPr marL="342900" indent="-342900">
              <a:buFont typeface="+mj-lt"/>
              <a:buAutoNum type="arabicPeriod"/>
            </a:pPr>
            <a:endParaRPr lang="en-US"/>
          </a:p>
          <a:p>
            <a:pPr marL="342900" indent="-342900">
              <a:buFont typeface="+mj-lt"/>
              <a:buAutoNum type="arabicPeriod"/>
            </a:pPr>
            <a:r>
              <a:rPr lang="en-US"/>
              <a:t>New file is gone</a:t>
            </a:r>
          </a:p>
          <a:p>
            <a:pPr marL="342900" indent="-342900">
              <a:buFont typeface="+mj-lt"/>
              <a:buAutoNum type="arabicPeriod"/>
            </a:pPr>
            <a:endParaRPr lang="en-US"/>
          </a:p>
          <a:p>
            <a:r>
              <a:rPr lang="en-US"/>
              <a:t>* You can also send a receive snapshots between pools </a:t>
            </a:r>
          </a:p>
        </p:txBody>
      </p:sp>
    </p:spTree>
    <p:extLst>
      <p:ext uri="{BB962C8B-B14F-4D97-AF65-F5344CB8AC3E}">
        <p14:creationId xmlns:p14="http://schemas.microsoft.com/office/powerpoint/2010/main" val="427348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26B5-6D24-41D7-8BF4-5C742E07CABE}"/>
              </a:ext>
            </a:extLst>
          </p:cNvPr>
          <p:cNvSpPr>
            <a:spLocks noGrp="1"/>
          </p:cNvSpPr>
          <p:nvPr>
            <p:ph type="title"/>
          </p:nvPr>
        </p:nvSpPr>
        <p:spPr/>
        <p:txBody>
          <a:bodyPr/>
          <a:lstStyle/>
          <a:p>
            <a:r>
              <a:rPr lang="en-US"/>
              <a:t>Demo – Scrubbing</a:t>
            </a:r>
          </a:p>
        </p:txBody>
      </p:sp>
      <p:sp>
        <p:nvSpPr>
          <p:cNvPr id="3" name="Google Shape;697;p32">
            <a:extLst>
              <a:ext uri="{FF2B5EF4-FFF2-40B4-BE49-F238E27FC236}">
                <a16:creationId xmlns:a16="http://schemas.microsoft.com/office/drawing/2014/main" id="{6BF5FF08-E6F5-EF66-17E9-1FF0DD051250}"/>
              </a:ext>
            </a:extLst>
          </p:cNvPr>
          <p:cNvSpPr txBox="1">
            <a:spLocks/>
          </p:cNvSpPr>
          <p:nvPr/>
        </p:nvSpPr>
        <p:spPr>
          <a:xfrm>
            <a:off x="242329" y="1380196"/>
            <a:ext cx="1900370" cy="2967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endParaRPr lang="en-US"/>
          </a:p>
        </p:txBody>
      </p:sp>
      <p:sp>
        <p:nvSpPr>
          <p:cNvPr id="4" name="Google Shape;697;p32">
            <a:extLst>
              <a:ext uri="{FF2B5EF4-FFF2-40B4-BE49-F238E27FC236}">
                <a16:creationId xmlns:a16="http://schemas.microsoft.com/office/drawing/2014/main" id="{BA12FE35-616F-44FC-BB80-235E3BE4AF6C}"/>
              </a:ext>
            </a:extLst>
          </p:cNvPr>
          <p:cNvSpPr txBox="1">
            <a:spLocks/>
          </p:cNvSpPr>
          <p:nvPr/>
        </p:nvSpPr>
        <p:spPr>
          <a:xfrm>
            <a:off x="242329" y="1411035"/>
            <a:ext cx="1519807" cy="2967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US"/>
              <a:t>Set up redundant ZFS pool</a:t>
            </a:r>
          </a:p>
          <a:p>
            <a:pPr marL="342900" indent="-342900">
              <a:buFont typeface="+mj-lt"/>
              <a:buAutoNum type="arabicPeriod"/>
            </a:pPr>
            <a:endParaRPr lang="en-US"/>
          </a:p>
          <a:p>
            <a:pPr marL="342900" indent="-342900">
              <a:buFont typeface="+mj-lt"/>
              <a:buAutoNum type="arabicPeriod"/>
            </a:pPr>
            <a:r>
              <a:rPr lang="en-US"/>
              <a:t>Create file system in pool</a:t>
            </a:r>
          </a:p>
          <a:p>
            <a:pPr marL="342900" indent="-342900">
              <a:buFont typeface="+mj-lt"/>
              <a:buAutoNum type="arabicPeriod"/>
            </a:pPr>
            <a:endParaRPr lang="en-US"/>
          </a:p>
          <a:p>
            <a:pPr marL="342900" indent="-342900">
              <a:buFont typeface="+mj-lt"/>
              <a:buAutoNum type="arabicPeriod"/>
            </a:pPr>
            <a:r>
              <a:rPr lang="en-US"/>
              <a:t>Add files </a:t>
            </a:r>
          </a:p>
        </p:txBody>
      </p:sp>
      <p:pic>
        <p:nvPicPr>
          <p:cNvPr id="9218" name="Picture 2" descr="Image preview">
            <a:extLst>
              <a:ext uri="{FF2B5EF4-FFF2-40B4-BE49-F238E27FC236}">
                <a16:creationId xmlns:a16="http://schemas.microsoft.com/office/drawing/2014/main" id="{FD0F551C-68D6-6A97-00F9-D3AE6FAFF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088" y="796224"/>
            <a:ext cx="5533823" cy="455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26B5-6D24-41D7-8BF4-5C742E07CABE}"/>
              </a:ext>
            </a:extLst>
          </p:cNvPr>
          <p:cNvSpPr>
            <a:spLocks noGrp="1"/>
          </p:cNvSpPr>
          <p:nvPr>
            <p:ph type="title"/>
          </p:nvPr>
        </p:nvSpPr>
        <p:spPr/>
        <p:txBody>
          <a:bodyPr/>
          <a:lstStyle/>
          <a:p>
            <a:r>
              <a:rPr lang="en-US"/>
              <a:t>Demo – Scrubbing</a:t>
            </a:r>
          </a:p>
        </p:txBody>
      </p:sp>
      <p:sp>
        <p:nvSpPr>
          <p:cNvPr id="3" name="Google Shape;697;p32">
            <a:extLst>
              <a:ext uri="{FF2B5EF4-FFF2-40B4-BE49-F238E27FC236}">
                <a16:creationId xmlns:a16="http://schemas.microsoft.com/office/drawing/2014/main" id="{6BF5FF08-E6F5-EF66-17E9-1FF0DD051250}"/>
              </a:ext>
            </a:extLst>
          </p:cNvPr>
          <p:cNvSpPr txBox="1">
            <a:spLocks/>
          </p:cNvSpPr>
          <p:nvPr/>
        </p:nvSpPr>
        <p:spPr>
          <a:xfrm>
            <a:off x="242329" y="1380196"/>
            <a:ext cx="1900370" cy="2967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endParaRPr lang="en-US"/>
          </a:p>
        </p:txBody>
      </p:sp>
      <p:sp>
        <p:nvSpPr>
          <p:cNvPr id="4" name="Google Shape;697;p32">
            <a:extLst>
              <a:ext uri="{FF2B5EF4-FFF2-40B4-BE49-F238E27FC236}">
                <a16:creationId xmlns:a16="http://schemas.microsoft.com/office/drawing/2014/main" id="{BA12FE35-616F-44FC-BB80-235E3BE4AF6C}"/>
              </a:ext>
            </a:extLst>
          </p:cNvPr>
          <p:cNvSpPr txBox="1">
            <a:spLocks/>
          </p:cNvSpPr>
          <p:nvPr/>
        </p:nvSpPr>
        <p:spPr>
          <a:xfrm>
            <a:off x="336289" y="1477502"/>
            <a:ext cx="1900370" cy="2967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US"/>
              <a:t>Simulate disk corruption (overwrite small part of disk)</a:t>
            </a:r>
          </a:p>
          <a:p>
            <a:pPr marL="342900" indent="-342900">
              <a:buFont typeface="+mj-lt"/>
              <a:buAutoNum type="arabicPeriod"/>
            </a:pPr>
            <a:endParaRPr lang="en-US"/>
          </a:p>
          <a:p>
            <a:pPr marL="342900" indent="-342900">
              <a:buFont typeface="+mj-lt"/>
              <a:buAutoNum type="arabicPeriod"/>
            </a:pPr>
            <a:r>
              <a:rPr lang="en-US"/>
              <a:t>Perform ZFS scrub</a:t>
            </a:r>
          </a:p>
          <a:p>
            <a:pPr marL="342900" indent="-342900">
              <a:buFont typeface="+mj-lt"/>
              <a:buAutoNum type="arabicPeriod"/>
            </a:pPr>
            <a:endParaRPr lang="en-US"/>
          </a:p>
        </p:txBody>
      </p:sp>
      <p:pic>
        <p:nvPicPr>
          <p:cNvPr id="11266" name="Picture 2" descr="Image preview">
            <a:extLst>
              <a:ext uri="{FF2B5EF4-FFF2-40B4-BE49-F238E27FC236}">
                <a16:creationId xmlns:a16="http://schemas.microsoft.com/office/drawing/2014/main" id="{74742FC7-468E-F1BC-7E40-5AE1C155A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744" y="796224"/>
            <a:ext cx="5568512" cy="458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14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26B5-6D24-41D7-8BF4-5C742E07CABE}"/>
              </a:ext>
            </a:extLst>
          </p:cNvPr>
          <p:cNvSpPr>
            <a:spLocks noGrp="1"/>
          </p:cNvSpPr>
          <p:nvPr>
            <p:ph type="title"/>
          </p:nvPr>
        </p:nvSpPr>
        <p:spPr/>
        <p:txBody>
          <a:bodyPr/>
          <a:lstStyle/>
          <a:p>
            <a:r>
              <a:rPr lang="en-US"/>
              <a:t>Demo – Alternative Results</a:t>
            </a:r>
          </a:p>
        </p:txBody>
      </p:sp>
      <p:sp>
        <p:nvSpPr>
          <p:cNvPr id="3" name="Google Shape;697;p32">
            <a:extLst>
              <a:ext uri="{FF2B5EF4-FFF2-40B4-BE49-F238E27FC236}">
                <a16:creationId xmlns:a16="http://schemas.microsoft.com/office/drawing/2014/main" id="{6BF5FF08-E6F5-EF66-17E9-1FF0DD051250}"/>
              </a:ext>
            </a:extLst>
          </p:cNvPr>
          <p:cNvSpPr txBox="1">
            <a:spLocks/>
          </p:cNvSpPr>
          <p:nvPr/>
        </p:nvSpPr>
        <p:spPr>
          <a:xfrm>
            <a:off x="1096979" y="1278278"/>
            <a:ext cx="6950041"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dd if=/dev/zero of=</a:t>
            </a:r>
            <a:r>
              <a:rPr lang="en-US" err="1"/>
              <a:t>zfs</a:t>
            </a:r>
            <a:r>
              <a:rPr lang="en-US"/>
              <a:t>-test/</a:t>
            </a:r>
            <a:r>
              <a:rPr lang="en-US" err="1"/>
              <a:t>tank-file$i</a:t>
            </a:r>
            <a:r>
              <a:rPr lang="en-US"/>
              <a:t> bs=1G count=1 &amp;&gt; /dev/null; done</a:t>
            </a:r>
          </a:p>
        </p:txBody>
      </p:sp>
      <p:pic>
        <p:nvPicPr>
          <p:cNvPr id="6" name="Picture 5" descr="A screenshot of a computer error&#10;&#10;Description automatically generated">
            <a:extLst>
              <a:ext uri="{FF2B5EF4-FFF2-40B4-BE49-F238E27FC236}">
                <a16:creationId xmlns:a16="http://schemas.microsoft.com/office/drawing/2014/main" id="{66CFBD77-6B28-E891-6042-A79A8ECE45EA}"/>
              </a:ext>
            </a:extLst>
          </p:cNvPr>
          <p:cNvPicPr>
            <a:picLocks noChangeAspect="1"/>
          </p:cNvPicPr>
          <p:nvPr/>
        </p:nvPicPr>
        <p:blipFill>
          <a:blip r:embed="rId3"/>
          <a:stretch>
            <a:fillRect/>
          </a:stretch>
        </p:blipFill>
        <p:spPr>
          <a:xfrm>
            <a:off x="1639166" y="1755443"/>
            <a:ext cx="5865666" cy="2847497"/>
          </a:xfrm>
          <a:prstGeom prst="rect">
            <a:avLst/>
          </a:prstGeom>
        </p:spPr>
      </p:pic>
    </p:spTree>
    <p:extLst>
      <p:ext uri="{BB962C8B-B14F-4D97-AF65-F5344CB8AC3E}">
        <p14:creationId xmlns:p14="http://schemas.microsoft.com/office/powerpoint/2010/main" val="139176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4A8C-3FA3-1589-FEFA-B7F663C00A5D}"/>
              </a:ext>
            </a:extLst>
          </p:cNvPr>
          <p:cNvSpPr>
            <a:spLocks noGrp="1"/>
          </p:cNvSpPr>
          <p:nvPr>
            <p:ph type="title"/>
          </p:nvPr>
        </p:nvSpPr>
        <p:spPr/>
        <p:txBody>
          <a:bodyPr/>
          <a:lstStyle/>
          <a:p>
            <a:r>
              <a:rPr lang="en-US"/>
              <a:t>Works Cited</a:t>
            </a:r>
          </a:p>
        </p:txBody>
      </p:sp>
      <p:sp>
        <p:nvSpPr>
          <p:cNvPr id="4" name="Subtitle 3">
            <a:extLst>
              <a:ext uri="{FF2B5EF4-FFF2-40B4-BE49-F238E27FC236}">
                <a16:creationId xmlns:a16="http://schemas.microsoft.com/office/drawing/2014/main" id="{3AA1045C-4A70-2A97-8A16-38FE3A7A7BF7}"/>
              </a:ext>
            </a:extLst>
          </p:cNvPr>
          <p:cNvSpPr>
            <a:spLocks noGrp="1"/>
          </p:cNvSpPr>
          <p:nvPr>
            <p:ph type="subTitle" idx="2"/>
          </p:nvPr>
        </p:nvSpPr>
        <p:spPr>
          <a:xfrm>
            <a:off x="719999" y="1453724"/>
            <a:ext cx="7427713" cy="2572366"/>
          </a:xfrm>
        </p:spPr>
        <p:txBody>
          <a:bodyPr/>
          <a:lstStyle/>
          <a:p>
            <a:r>
              <a:rPr lang="en-US">
                <a:hlinkClick r:id="rId2"/>
              </a:rPr>
              <a:t>https://docs.oracle.com/cd/E23824_01/html/821-1453/gexkw.html</a:t>
            </a:r>
            <a:endParaRPr lang="en-US"/>
          </a:p>
          <a:p>
            <a:endParaRPr lang="en-US"/>
          </a:p>
          <a:p>
            <a:r>
              <a:rPr lang="en-US">
                <a:hlinkClick r:id="rId3"/>
              </a:rPr>
              <a:t>https://serverfault.com/questions/658819/zfs-recover-or-repair-a-corrupted-file-in-a-snapshot-from-backup</a:t>
            </a:r>
            <a:endParaRPr lang="en-US"/>
          </a:p>
          <a:p>
            <a:endParaRPr lang="en-US"/>
          </a:p>
          <a:p>
            <a:r>
              <a:rPr lang="en-US">
                <a:hlinkClick r:id="rId4"/>
              </a:rPr>
              <a:t>https://techbreakthroughs.info/solaris-vs-linux/</a:t>
            </a:r>
            <a:endParaRPr lang="en-US"/>
          </a:p>
          <a:p>
            <a:endParaRPr lang="en-US"/>
          </a:p>
          <a:p>
            <a:r>
              <a:rPr lang="en-US">
                <a:hlinkClick r:id="rId4"/>
              </a:rPr>
              <a:t>https://techbreakthroughs.info/solaris-vs-linux/</a:t>
            </a:r>
            <a:endParaRPr lang="en-US"/>
          </a:p>
          <a:p>
            <a:endParaRPr lang="en-US"/>
          </a:p>
          <a:p>
            <a:r>
              <a:rPr lang="en-US">
                <a:hlinkClick r:id="rId5"/>
              </a:rPr>
              <a:t>https://docs.oracle.com/en/operating-systems/solaris.html</a:t>
            </a:r>
            <a:r>
              <a:rPr lang="en-US"/>
              <a:t> </a:t>
            </a:r>
          </a:p>
          <a:p>
            <a:endParaRPr lang="en-US"/>
          </a:p>
          <a:p>
            <a:r>
              <a:rPr lang="en-US">
                <a:hlinkClick r:id="rId6"/>
              </a:rPr>
              <a:t>https://itsfoss.com/what-is-zfs/</a:t>
            </a:r>
            <a:r>
              <a:rPr lang="en-US"/>
              <a:t> </a:t>
            </a:r>
          </a:p>
          <a:p>
            <a:endParaRPr lang="en-US"/>
          </a:p>
        </p:txBody>
      </p:sp>
    </p:spTree>
    <p:extLst>
      <p:ext uri="{BB962C8B-B14F-4D97-AF65-F5344CB8AC3E}">
        <p14:creationId xmlns:p14="http://schemas.microsoft.com/office/powerpoint/2010/main" val="351377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6F44-0260-31A1-50D7-5920CFB63423}"/>
              </a:ext>
            </a:extLst>
          </p:cNvPr>
          <p:cNvSpPr>
            <a:spLocks noGrp="1"/>
          </p:cNvSpPr>
          <p:nvPr>
            <p:ph type="title"/>
          </p:nvPr>
        </p:nvSpPr>
        <p:spPr/>
        <p:txBody>
          <a:bodyPr/>
          <a:lstStyle/>
          <a:p>
            <a:r>
              <a:rPr lang="en-US"/>
              <a:t>What is Oracle Solaris? </a:t>
            </a:r>
          </a:p>
        </p:txBody>
      </p:sp>
      <p:sp>
        <p:nvSpPr>
          <p:cNvPr id="3" name="Google Shape;697;p32">
            <a:extLst>
              <a:ext uri="{FF2B5EF4-FFF2-40B4-BE49-F238E27FC236}">
                <a16:creationId xmlns:a16="http://schemas.microsoft.com/office/drawing/2014/main" id="{7CF354B3-7619-E23E-C7E5-8854B8800044}"/>
              </a:ext>
            </a:extLst>
          </p:cNvPr>
          <p:cNvSpPr txBox="1">
            <a:spLocks/>
          </p:cNvSpPr>
          <p:nvPr/>
        </p:nvSpPr>
        <p:spPr>
          <a:xfrm>
            <a:off x="629298" y="1374954"/>
            <a:ext cx="7794702" cy="23935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t>Solaris is a Unix-like OS originally developed by Sun Microsystems as a successor to SunOS.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Solaris is an officially approved Unix system and works on SPARC and X86 architectures for servers and workstations.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Solaris superseded SunOS in 1993.</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Became known for its scalability and for originating many innovative features such as </a:t>
            </a:r>
            <a:r>
              <a:rPr lang="en-US" err="1"/>
              <a:t>Dtrace</a:t>
            </a:r>
            <a:r>
              <a:rPr lang="en-US"/>
              <a:t>, ZFS, and Time Slider. </a:t>
            </a:r>
          </a:p>
        </p:txBody>
      </p:sp>
    </p:spTree>
    <p:extLst>
      <p:ext uri="{BB962C8B-B14F-4D97-AF65-F5344CB8AC3E}">
        <p14:creationId xmlns:p14="http://schemas.microsoft.com/office/powerpoint/2010/main" val="62622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itHub - EG-tech/digipres-posters">
            <a:extLst>
              <a:ext uri="{FF2B5EF4-FFF2-40B4-BE49-F238E27FC236}">
                <a16:creationId xmlns:a16="http://schemas.microsoft.com/office/drawing/2014/main" id="{11521305-005F-0F34-C483-09883FE3F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18" y="511993"/>
            <a:ext cx="7419763" cy="411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62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4A55D8D-D265-E1D7-1CB2-BFFAC1CA1CBD}"/>
              </a:ext>
            </a:extLst>
          </p:cNvPr>
          <p:cNvGraphicFramePr>
            <a:graphicFrameLocks noGrp="1"/>
          </p:cNvGraphicFramePr>
          <p:nvPr>
            <p:extLst>
              <p:ext uri="{D42A27DB-BD31-4B8C-83A1-F6EECF244321}">
                <p14:modId xmlns:p14="http://schemas.microsoft.com/office/powerpoint/2010/main" val="4036549353"/>
              </p:ext>
            </p:extLst>
          </p:nvPr>
        </p:nvGraphicFramePr>
        <p:xfrm>
          <a:off x="167425" y="857531"/>
          <a:ext cx="8809149" cy="3840944"/>
        </p:xfrm>
        <a:graphic>
          <a:graphicData uri="http://schemas.openxmlformats.org/drawingml/2006/table">
            <a:tbl>
              <a:tblPr firstRow="1" bandRow="1">
                <a:tableStyleId>{8E1E2B01-A54D-4823-9767-7B7E24E7D44F}</a:tableStyleId>
              </a:tblPr>
              <a:tblGrid>
                <a:gridCol w="2936383">
                  <a:extLst>
                    <a:ext uri="{9D8B030D-6E8A-4147-A177-3AD203B41FA5}">
                      <a16:colId xmlns:a16="http://schemas.microsoft.com/office/drawing/2014/main" val="171421271"/>
                    </a:ext>
                  </a:extLst>
                </a:gridCol>
                <a:gridCol w="2936383">
                  <a:extLst>
                    <a:ext uri="{9D8B030D-6E8A-4147-A177-3AD203B41FA5}">
                      <a16:colId xmlns:a16="http://schemas.microsoft.com/office/drawing/2014/main" val="2786029166"/>
                    </a:ext>
                  </a:extLst>
                </a:gridCol>
                <a:gridCol w="2936383">
                  <a:extLst>
                    <a:ext uri="{9D8B030D-6E8A-4147-A177-3AD203B41FA5}">
                      <a16:colId xmlns:a16="http://schemas.microsoft.com/office/drawing/2014/main" val="3656416637"/>
                    </a:ext>
                  </a:extLst>
                </a:gridCol>
              </a:tblGrid>
              <a:tr h="365992">
                <a:tc>
                  <a:txBody>
                    <a:bodyPr/>
                    <a:lstStyle/>
                    <a:p>
                      <a:endParaRPr lang="en-US"/>
                    </a:p>
                  </a:txBody>
                  <a:tcPr/>
                </a:tc>
                <a:tc>
                  <a:txBody>
                    <a:bodyPr/>
                    <a:lstStyle/>
                    <a:p>
                      <a:r>
                        <a:rPr lang="en-US" b="1"/>
                        <a:t>Linux</a:t>
                      </a:r>
                    </a:p>
                  </a:txBody>
                  <a:tcPr/>
                </a:tc>
                <a:tc>
                  <a:txBody>
                    <a:bodyPr/>
                    <a:lstStyle/>
                    <a:p>
                      <a:r>
                        <a:rPr lang="en-US" b="1"/>
                        <a:t>Solaris</a:t>
                      </a:r>
                    </a:p>
                  </a:txBody>
                  <a:tcPr/>
                </a:tc>
                <a:extLst>
                  <a:ext uri="{0D108BD9-81ED-4DB2-BD59-A6C34878D82A}">
                    <a16:rowId xmlns:a16="http://schemas.microsoft.com/office/drawing/2014/main" val="287171173"/>
                  </a:ext>
                </a:extLst>
              </a:tr>
              <a:tr h="365992">
                <a:tc>
                  <a:txBody>
                    <a:bodyPr/>
                    <a:lstStyle/>
                    <a:p>
                      <a:r>
                        <a:rPr lang="en-US" b="1"/>
                        <a:t>Used for</a:t>
                      </a:r>
                    </a:p>
                  </a:txBody>
                  <a:tcPr/>
                </a:tc>
                <a:tc>
                  <a:txBody>
                    <a:bodyPr/>
                    <a:lstStyle/>
                    <a:p>
                      <a:r>
                        <a:rPr lang="en-US"/>
                        <a:t>Mobile phones and embedded tablets</a:t>
                      </a:r>
                    </a:p>
                  </a:txBody>
                  <a:tcPr/>
                </a:tc>
                <a:tc>
                  <a:txBody>
                    <a:bodyPr/>
                    <a:lstStyle/>
                    <a:p>
                      <a:r>
                        <a:rPr lang="en-US"/>
                        <a:t>Service management</a:t>
                      </a:r>
                    </a:p>
                  </a:txBody>
                  <a:tcPr/>
                </a:tc>
                <a:extLst>
                  <a:ext uri="{0D108BD9-81ED-4DB2-BD59-A6C34878D82A}">
                    <a16:rowId xmlns:a16="http://schemas.microsoft.com/office/drawing/2014/main" val="4073438881"/>
                  </a:ext>
                </a:extLst>
              </a:tr>
              <a:tr h="365992">
                <a:tc>
                  <a:txBody>
                    <a:bodyPr/>
                    <a:lstStyle/>
                    <a:p>
                      <a:r>
                        <a:rPr lang="en-US" b="1"/>
                        <a:t>Developed with</a:t>
                      </a:r>
                    </a:p>
                  </a:txBody>
                  <a:tcPr/>
                </a:tc>
                <a:tc>
                  <a:txBody>
                    <a:bodyPr/>
                    <a:lstStyle/>
                    <a:p>
                      <a:r>
                        <a:rPr lang="en-US"/>
                        <a:t>C</a:t>
                      </a:r>
                    </a:p>
                  </a:txBody>
                  <a:tcPr/>
                </a:tc>
                <a:tc>
                  <a:txBody>
                    <a:bodyPr/>
                    <a:lstStyle/>
                    <a:p>
                      <a:r>
                        <a:rPr lang="en-US"/>
                        <a:t>C and C++</a:t>
                      </a:r>
                    </a:p>
                  </a:txBody>
                  <a:tcPr/>
                </a:tc>
                <a:extLst>
                  <a:ext uri="{0D108BD9-81ED-4DB2-BD59-A6C34878D82A}">
                    <a16:rowId xmlns:a16="http://schemas.microsoft.com/office/drawing/2014/main" val="1030491471"/>
                  </a:ext>
                </a:extLst>
              </a:tr>
              <a:tr h="365992">
                <a:tc>
                  <a:txBody>
                    <a:bodyPr/>
                    <a:lstStyle/>
                    <a:p>
                      <a:r>
                        <a:rPr lang="en-US" b="1"/>
                        <a:t>Throughput</a:t>
                      </a:r>
                    </a:p>
                  </a:txBody>
                  <a:tcPr/>
                </a:tc>
                <a:tc>
                  <a:txBody>
                    <a:bodyPr/>
                    <a:lstStyle/>
                    <a:p>
                      <a:r>
                        <a:rPr lang="en-US"/>
                        <a:t>Linux has decent throughput</a:t>
                      </a:r>
                    </a:p>
                  </a:txBody>
                  <a:tcPr/>
                </a:tc>
                <a:tc>
                  <a:txBody>
                    <a:bodyPr/>
                    <a:lstStyle/>
                    <a:p>
                      <a:r>
                        <a:rPr lang="en-US"/>
                        <a:t>Solaris has an excellent throughput</a:t>
                      </a:r>
                    </a:p>
                  </a:txBody>
                  <a:tcPr/>
                </a:tc>
                <a:extLst>
                  <a:ext uri="{0D108BD9-81ED-4DB2-BD59-A6C34878D82A}">
                    <a16:rowId xmlns:a16="http://schemas.microsoft.com/office/drawing/2014/main" val="4154117949"/>
                  </a:ext>
                </a:extLst>
              </a:tr>
              <a:tr h="365992">
                <a:tc>
                  <a:txBody>
                    <a:bodyPr/>
                    <a:lstStyle/>
                    <a:p>
                      <a:r>
                        <a:rPr lang="en-US" b="1"/>
                        <a:t>License Required</a:t>
                      </a:r>
                    </a:p>
                  </a:txBody>
                  <a:tcPr/>
                </a:tc>
                <a:tc>
                  <a:txBody>
                    <a:bodyPr/>
                    <a:lstStyle/>
                    <a:p>
                      <a:r>
                        <a:rPr lang="en-US"/>
                        <a:t>Open-source OS with no such requirement</a:t>
                      </a:r>
                    </a:p>
                  </a:txBody>
                  <a:tcPr/>
                </a:tc>
                <a:tc>
                  <a:txBody>
                    <a:bodyPr/>
                    <a:lstStyle/>
                    <a:p>
                      <a:r>
                        <a:rPr lang="en-US"/>
                        <a:t>Licensed after Oracle purchased Sun Microsystems</a:t>
                      </a:r>
                    </a:p>
                  </a:txBody>
                  <a:tcPr/>
                </a:tc>
                <a:extLst>
                  <a:ext uri="{0D108BD9-81ED-4DB2-BD59-A6C34878D82A}">
                    <a16:rowId xmlns:a16="http://schemas.microsoft.com/office/drawing/2014/main" val="3473467297"/>
                  </a:ext>
                </a:extLst>
              </a:tr>
              <a:tr h="365992">
                <a:tc>
                  <a:txBody>
                    <a:bodyPr/>
                    <a:lstStyle/>
                    <a:p>
                      <a:r>
                        <a:rPr lang="en-US" b="1"/>
                        <a:t>Installation</a:t>
                      </a:r>
                    </a:p>
                  </a:txBody>
                  <a:tcPr/>
                </a:tc>
                <a:tc>
                  <a:txBody>
                    <a:bodyPr/>
                    <a:lstStyle/>
                    <a:p>
                      <a:r>
                        <a:rPr lang="en-US"/>
                        <a:t>Simple with Kickstart Instillation</a:t>
                      </a:r>
                    </a:p>
                  </a:txBody>
                  <a:tcPr/>
                </a:tc>
                <a:tc>
                  <a:txBody>
                    <a:bodyPr/>
                    <a:lstStyle/>
                    <a:p>
                      <a:r>
                        <a:rPr lang="en-US"/>
                        <a:t>Requires an automated installer before installing the OS</a:t>
                      </a:r>
                    </a:p>
                  </a:txBody>
                  <a:tcPr/>
                </a:tc>
                <a:extLst>
                  <a:ext uri="{0D108BD9-81ED-4DB2-BD59-A6C34878D82A}">
                    <a16:rowId xmlns:a16="http://schemas.microsoft.com/office/drawing/2014/main" val="2780996361"/>
                  </a:ext>
                </a:extLst>
              </a:tr>
              <a:tr h="365992">
                <a:tc>
                  <a:txBody>
                    <a:bodyPr/>
                    <a:lstStyle/>
                    <a:p>
                      <a:r>
                        <a:rPr lang="en-US" b="1"/>
                        <a:t>Support</a:t>
                      </a:r>
                    </a:p>
                  </a:txBody>
                  <a:tcPr/>
                </a:tc>
                <a:tc>
                  <a:txBody>
                    <a:bodyPr/>
                    <a:lstStyle/>
                    <a:p>
                      <a:r>
                        <a:rPr lang="en-US"/>
                        <a:t>Wide support with regular updates</a:t>
                      </a:r>
                    </a:p>
                  </a:txBody>
                  <a:tcPr/>
                </a:tc>
                <a:tc>
                  <a:txBody>
                    <a:bodyPr/>
                    <a:lstStyle/>
                    <a:p>
                      <a:r>
                        <a:rPr lang="en-US"/>
                        <a:t>Software updates and is released in batch</a:t>
                      </a:r>
                    </a:p>
                  </a:txBody>
                  <a:tcPr/>
                </a:tc>
                <a:extLst>
                  <a:ext uri="{0D108BD9-81ED-4DB2-BD59-A6C34878D82A}">
                    <a16:rowId xmlns:a16="http://schemas.microsoft.com/office/drawing/2014/main" val="302940474"/>
                  </a:ext>
                </a:extLst>
              </a:tr>
              <a:tr h="365992">
                <a:tc>
                  <a:txBody>
                    <a:bodyPr/>
                    <a:lstStyle/>
                    <a:p>
                      <a:r>
                        <a:rPr lang="en-US" b="1"/>
                        <a:t>Management</a:t>
                      </a:r>
                    </a:p>
                  </a:txBody>
                  <a:tcPr/>
                </a:tc>
                <a:tc>
                  <a:txBody>
                    <a:bodyPr/>
                    <a:lstStyle/>
                    <a:p>
                      <a:r>
                        <a:rPr lang="en-US"/>
                        <a:t>Does not have a management facility</a:t>
                      </a:r>
                    </a:p>
                  </a:txBody>
                  <a:tcPr/>
                </a:tc>
                <a:tc>
                  <a:txBody>
                    <a:bodyPr/>
                    <a:lstStyle/>
                    <a:p>
                      <a:r>
                        <a:rPr lang="en-US"/>
                        <a:t>System Management Facility (SMF)</a:t>
                      </a:r>
                    </a:p>
                  </a:txBody>
                  <a:tcPr/>
                </a:tc>
                <a:extLst>
                  <a:ext uri="{0D108BD9-81ED-4DB2-BD59-A6C34878D82A}">
                    <a16:rowId xmlns:a16="http://schemas.microsoft.com/office/drawing/2014/main" val="570639377"/>
                  </a:ext>
                </a:extLst>
              </a:tr>
            </a:tbl>
          </a:graphicData>
        </a:graphic>
      </p:graphicFrame>
      <p:sp>
        <p:nvSpPr>
          <p:cNvPr id="7" name="Title 1">
            <a:extLst>
              <a:ext uri="{FF2B5EF4-FFF2-40B4-BE49-F238E27FC236}">
                <a16:creationId xmlns:a16="http://schemas.microsoft.com/office/drawing/2014/main" id="{432C294F-DA0F-828A-5670-A2BC8BE6D6DB}"/>
              </a:ext>
            </a:extLst>
          </p:cNvPr>
          <p:cNvSpPr txBox="1">
            <a:spLocks/>
          </p:cNvSpPr>
          <p:nvPr/>
        </p:nvSpPr>
        <p:spPr>
          <a:xfrm>
            <a:off x="540913" y="1586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odoni Moda Black"/>
              <a:buNone/>
              <a:defRPr sz="3000" b="0" i="0" u="none" strike="noStrike" cap="none">
                <a:solidFill>
                  <a:schemeClr val="dk1"/>
                </a:solidFill>
                <a:latin typeface="Bodoni Moda Black"/>
                <a:ea typeface="Bodoni Moda Black"/>
                <a:cs typeface="Bodoni Moda Black"/>
                <a:sym typeface="Bodoni Moda Black"/>
              </a:defRPr>
            </a:lvl1pPr>
            <a:lvl2pPr marR="0" lvl="1" algn="l" rtl="0">
              <a:lnSpc>
                <a:spcPct val="100000"/>
              </a:lnSpc>
              <a:spcBef>
                <a:spcPts val="0"/>
              </a:spcBef>
              <a:spcAft>
                <a:spcPts val="0"/>
              </a:spcAft>
              <a:buClr>
                <a:schemeClr val="dk1"/>
              </a:buClr>
              <a:buSzPts val="3000"/>
              <a:buFont typeface="Bodoni Moda"/>
              <a:buNone/>
              <a:defRPr sz="3000" b="1" i="0" u="none" strike="noStrike" cap="none">
                <a:solidFill>
                  <a:schemeClr val="dk1"/>
                </a:solidFill>
                <a:latin typeface="Bodoni Moda"/>
                <a:ea typeface="Bodoni Moda"/>
                <a:cs typeface="Bodoni Moda"/>
                <a:sym typeface="Bodoni Moda"/>
              </a:defRPr>
            </a:lvl2pPr>
            <a:lvl3pPr marR="0" lvl="2" algn="l" rtl="0">
              <a:lnSpc>
                <a:spcPct val="100000"/>
              </a:lnSpc>
              <a:spcBef>
                <a:spcPts val="0"/>
              </a:spcBef>
              <a:spcAft>
                <a:spcPts val="0"/>
              </a:spcAft>
              <a:buClr>
                <a:schemeClr val="dk1"/>
              </a:buClr>
              <a:buSzPts val="3000"/>
              <a:buFont typeface="Bodoni Moda"/>
              <a:buNone/>
              <a:defRPr sz="3000" b="1" i="0" u="none" strike="noStrike" cap="none">
                <a:solidFill>
                  <a:schemeClr val="dk1"/>
                </a:solidFill>
                <a:latin typeface="Bodoni Moda"/>
                <a:ea typeface="Bodoni Moda"/>
                <a:cs typeface="Bodoni Moda"/>
                <a:sym typeface="Bodoni Moda"/>
              </a:defRPr>
            </a:lvl3pPr>
            <a:lvl4pPr marR="0" lvl="3" algn="l" rtl="0">
              <a:lnSpc>
                <a:spcPct val="100000"/>
              </a:lnSpc>
              <a:spcBef>
                <a:spcPts val="0"/>
              </a:spcBef>
              <a:spcAft>
                <a:spcPts val="0"/>
              </a:spcAft>
              <a:buClr>
                <a:schemeClr val="dk1"/>
              </a:buClr>
              <a:buSzPts val="3000"/>
              <a:buFont typeface="Bodoni Moda"/>
              <a:buNone/>
              <a:defRPr sz="3000" b="1" i="0" u="none" strike="noStrike" cap="none">
                <a:solidFill>
                  <a:schemeClr val="dk1"/>
                </a:solidFill>
                <a:latin typeface="Bodoni Moda"/>
                <a:ea typeface="Bodoni Moda"/>
                <a:cs typeface="Bodoni Moda"/>
                <a:sym typeface="Bodoni Moda"/>
              </a:defRPr>
            </a:lvl4pPr>
            <a:lvl5pPr marR="0" lvl="4" algn="l" rtl="0">
              <a:lnSpc>
                <a:spcPct val="100000"/>
              </a:lnSpc>
              <a:spcBef>
                <a:spcPts val="0"/>
              </a:spcBef>
              <a:spcAft>
                <a:spcPts val="0"/>
              </a:spcAft>
              <a:buClr>
                <a:schemeClr val="dk1"/>
              </a:buClr>
              <a:buSzPts val="3000"/>
              <a:buFont typeface="Bodoni Moda"/>
              <a:buNone/>
              <a:defRPr sz="3000" b="1" i="0" u="none" strike="noStrike" cap="none">
                <a:solidFill>
                  <a:schemeClr val="dk1"/>
                </a:solidFill>
                <a:latin typeface="Bodoni Moda"/>
                <a:ea typeface="Bodoni Moda"/>
                <a:cs typeface="Bodoni Moda"/>
                <a:sym typeface="Bodoni Moda"/>
              </a:defRPr>
            </a:lvl5pPr>
            <a:lvl6pPr marR="0" lvl="5" algn="l" rtl="0">
              <a:lnSpc>
                <a:spcPct val="100000"/>
              </a:lnSpc>
              <a:spcBef>
                <a:spcPts val="0"/>
              </a:spcBef>
              <a:spcAft>
                <a:spcPts val="0"/>
              </a:spcAft>
              <a:buClr>
                <a:schemeClr val="dk1"/>
              </a:buClr>
              <a:buSzPts val="3000"/>
              <a:buFont typeface="Bodoni Moda"/>
              <a:buNone/>
              <a:defRPr sz="3000" b="1" i="0" u="none" strike="noStrike" cap="none">
                <a:solidFill>
                  <a:schemeClr val="dk1"/>
                </a:solidFill>
                <a:latin typeface="Bodoni Moda"/>
                <a:ea typeface="Bodoni Moda"/>
                <a:cs typeface="Bodoni Moda"/>
                <a:sym typeface="Bodoni Moda"/>
              </a:defRPr>
            </a:lvl6pPr>
            <a:lvl7pPr marR="0" lvl="6" algn="l" rtl="0">
              <a:lnSpc>
                <a:spcPct val="100000"/>
              </a:lnSpc>
              <a:spcBef>
                <a:spcPts val="0"/>
              </a:spcBef>
              <a:spcAft>
                <a:spcPts val="0"/>
              </a:spcAft>
              <a:buClr>
                <a:schemeClr val="dk1"/>
              </a:buClr>
              <a:buSzPts val="3000"/>
              <a:buFont typeface="Bodoni Moda"/>
              <a:buNone/>
              <a:defRPr sz="3000" b="1" i="0" u="none" strike="noStrike" cap="none">
                <a:solidFill>
                  <a:schemeClr val="dk1"/>
                </a:solidFill>
                <a:latin typeface="Bodoni Moda"/>
                <a:ea typeface="Bodoni Moda"/>
                <a:cs typeface="Bodoni Moda"/>
                <a:sym typeface="Bodoni Moda"/>
              </a:defRPr>
            </a:lvl7pPr>
            <a:lvl8pPr marR="0" lvl="7" algn="l" rtl="0">
              <a:lnSpc>
                <a:spcPct val="100000"/>
              </a:lnSpc>
              <a:spcBef>
                <a:spcPts val="0"/>
              </a:spcBef>
              <a:spcAft>
                <a:spcPts val="0"/>
              </a:spcAft>
              <a:buClr>
                <a:schemeClr val="dk1"/>
              </a:buClr>
              <a:buSzPts val="3000"/>
              <a:buFont typeface="Bodoni Moda"/>
              <a:buNone/>
              <a:defRPr sz="3000" b="1" i="0" u="none" strike="noStrike" cap="none">
                <a:solidFill>
                  <a:schemeClr val="dk1"/>
                </a:solidFill>
                <a:latin typeface="Bodoni Moda"/>
                <a:ea typeface="Bodoni Moda"/>
                <a:cs typeface="Bodoni Moda"/>
                <a:sym typeface="Bodoni Moda"/>
              </a:defRPr>
            </a:lvl8pPr>
            <a:lvl9pPr marR="0" lvl="8" algn="l" rtl="0">
              <a:lnSpc>
                <a:spcPct val="100000"/>
              </a:lnSpc>
              <a:spcBef>
                <a:spcPts val="0"/>
              </a:spcBef>
              <a:spcAft>
                <a:spcPts val="0"/>
              </a:spcAft>
              <a:buClr>
                <a:schemeClr val="dk1"/>
              </a:buClr>
              <a:buSzPts val="3000"/>
              <a:buFont typeface="Bodoni Moda"/>
              <a:buNone/>
              <a:defRPr sz="3000" b="1" i="0" u="none" strike="noStrike" cap="none">
                <a:solidFill>
                  <a:schemeClr val="dk1"/>
                </a:solidFill>
                <a:latin typeface="Bodoni Moda"/>
                <a:ea typeface="Bodoni Moda"/>
                <a:cs typeface="Bodoni Moda"/>
                <a:sym typeface="Bodoni Moda"/>
              </a:defRPr>
            </a:lvl9pPr>
          </a:lstStyle>
          <a:p>
            <a:r>
              <a:rPr lang="en-US"/>
              <a:t>Solaris vs Linux</a:t>
            </a:r>
          </a:p>
        </p:txBody>
      </p:sp>
    </p:spTree>
    <p:extLst>
      <p:ext uri="{BB962C8B-B14F-4D97-AF65-F5344CB8AC3E}">
        <p14:creationId xmlns:p14="http://schemas.microsoft.com/office/powerpoint/2010/main" val="60014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021A-1796-5993-CFB7-483579B3CAB5}"/>
              </a:ext>
            </a:extLst>
          </p:cNvPr>
          <p:cNvSpPr>
            <a:spLocks noGrp="1"/>
          </p:cNvSpPr>
          <p:nvPr>
            <p:ph type="title"/>
          </p:nvPr>
        </p:nvSpPr>
        <p:spPr/>
        <p:txBody>
          <a:bodyPr/>
          <a:lstStyle/>
          <a:p>
            <a:r>
              <a:rPr lang="en-US"/>
              <a:t>History of Solaris</a:t>
            </a:r>
          </a:p>
        </p:txBody>
      </p:sp>
      <p:sp>
        <p:nvSpPr>
          <p:cNvPr id="3" name="Subtitle 2">
            <a:extLst>
              <a:ext uri="{FF2B5EF4-FFF2-40B4-BE49-F238E27FC236}">
                <a16:creationId xmlns:a16="http://schemas.microsoft.com/office/drawing/2014/main" id="{ED083B9F-EE3E-3F9D-766C-FF4F3F37FEC3}"/>
              </a:ext>
            </a:extLst>
          </p:cNvPr>
          <p:cNvSpPr>
            <a:spLocks noGrp="1"/>
          </p:cNvSpPr>
          <p:nvPr>
            <p:ph type="subTitle" idx="1"/>
          </p:nvPr>
        </p:nvSpPr>
        <p:spPr>
          <a:xfrm>
            <a:off x="5017950" y="2681002"/>
            <a:ext cx="2862000" cy="1482900"/>
          </a:xfrm>
        </p:spPr>
        <p:txBody>
          <a:bodyPr/>
          <a:lstStyle/>
          <a:p>
            <a:pPr>
              <a:buFont typeface="Arial" panose="020B0604020202020204" pitchFamily="34" charset="0"/>
              <a:buChar char="•"/>
            </a:pPr>
            <a:r>
              <a:rPr lang="en-US"/>
              <a:t>Oracle acquisition &amp; discontinue </a:t>
            </a:r>
            <a:r>
              <a:rPr lang="en-US" err="1"/>
              <a:t>OpenSolaris</a:t>
            </a:r>
            <a:r>
              <a:rPr lang="en-US"/>
              <a:t> 2010-present </a:t>
            </a:r>
          </a:p>
          <a:p>
            <a:endParaRPr lang="en-US"/>
          </a:p>
          <a:p>
            <a:pPr>
              <a:buFont typeface="Arial" panose="020B0604020202020204" pitchFamily="34" charset="0"/>
              <a:buChar char="•"/>
            </a:pPr>
            <a:r>
              <a:rPr lang="en-US"/>
              <a:t>Oracle discontinued providing public updates to source code of Solaris kernel</a:t>
            </a:r>
          </a:p>
        </p:txBody>
      </p:sp>
      <p:sp>
        <p:nvSpPr>
          <p:cNvPr id="4" name="Subtitle 3">
            <a:extLst>
              <a:ext uri="{FF2B5EF4-FFF2-40B4-BE49-F238E27FC236}">
                <a16:creationId xmlns:a16="http://schemas.microsoft.com/office/drawing/2014/main" id="{08C96869-CA7D-74B3-2767-15BCD2AAA927}"/>
              </a:ext>
            </a:extLst>
          </p:cNvPr>
          <p:cNvSpPr>
            <a:spLocks noGrp="1"/>
          </p:cNvSpPr>
          <p:nvPr>
            <p:ph type="subTitle" idx="2"/>
          </p:nvPr>
        </p:nvSpPr>
        <p:spPr>
          <a:xfrm>
            <a:off x="1054850" y="2693370"/>
            <a:ext cx="2865300" cy="1482900"/>
          </a:xfrm>
        </p:spPr>
        <p:txBody>
          <a:bodyPr/>
          <a:lstStyle/>
          <a:p>
            <a:pPr>
              <a:buFont typeface="Arial" panose="020B0604020202020204" pitchFamily="34" charset="0"/>
              <a:buChar char="•"/>
            </a:pPr>
            <a:r>
              <a:rPr lang="en-US"/>
              <a:t>Originally proprietary software 1992-2004</a:t>
            </a:r>
          </a:p>
          <a:p>
            <a:pPr>
              <a:buFont typeface="Arial" panose="020B0604020202020204" pitchFamily="34" charset="0"/>
              <a:buChar char="•"/>
            </a:pPr>
            <a:endParaRPr lang="en-US"/>
          </a:p>
          <a:p>
            <a:pPr>
              <a:buFont typeface="Arial" panose="020B0604020202020204" pitchFamily="34" charset="0"/>
              <a:buChar char="•"/>
            </a:pPr>
            <a:r>
              <a:rPr lang="en-US" err="1"/>
              <a:t>OpenSolaris</a:t>
            </a:r>
            <a:r>
              <a:rPr lang="en-US"/>
              <a:t> - Sun Microsystems released the codebase under the CDDL license 2005-2010</a:t>
            </a:r>
          </a:p>
        </p:txBody>
      </p:sp>
      <p:sp>
        <p:nvSpPr>
          <p:cNvPr id="5" name="Subtitle 4">
            <a:extLst>
              <a:ext uri="{FF2B5EF4-FFF2-40B4-BE49-F238E27FC236}">
                <a16:creationId xmlns:a16="http://schemas.microsoft.com/office/drawing/2014/main" id="{FB3EEF5E-9DE3-0CE0-220B-1CF5249754B0}"/>
              </a:ext>
            </a:extLst>
          </p:cNvPr>
          <p:cNvSpPr>
            <a:spLocks noGrp="1"/>
          </p:cNvSpPr>
          <p:nvPr>
            <p:ph type="subTitle" idx="3"/>
          </p:nvPr>
        </p:nvSpPr>
        <p:spPr>
          <a:xfrm>
            <a:off x="1707411" y="2186357"/>
            <a:ext cx="1301983" cy="436800"/>
          </a:xfrm>
        </p:spPr>
        <p:txBody>
          <a:bodyPr/>
          <a:lstStyle/>
          <a:p>
            <a:pPr algn="just"/>
            <a:r>
              <a:rPr lang="en-US"/>
              <a:t>Solaris</a:t>
            </a:r>
          </a:p>
        </p:txBody>
      </p:sp>
      <p:sp>
        <p:nvSpPr>
          <p:cNvPr id="6" name="Subtitle 5">
            <a:extLst>
              <a:ext uri="{FF2B5EF4-FFF2-40B4-BE49-F238E27FC236}">
                <a16:creationId xmlns:a16="http://schemas.microsoft.com/office/drawing/2014/main" id="{9EE5DBA5-EE9B-26C0-7E14-2FFF4DEF10EA}"/>
              </a:ext>
            </a:extLst>
          </p:cNvPr>
          <p:cNvSpPr>
            <a:spLocks noGrp="1"/>
          </p:cNvSpPr>
          <p:nvPr>
            <p:ph type="subTitle" idx="4"/>
          </p:nvPr>
        </p:nvSpPr>
        <p:spPr>
          <a:xfrm>
            <a:off x="5461311" y="2228363"/>
            <a:ext cx="1975278" cy="436800"/>
          </a:xfrm>
        </p:spPr>
        <p:txBody>
          <a:bodyPr/>
          <a:lstStyle/>
          <a:p>
            <a:pPr algn="just"/>
            <a:r>
              <a:rPr lang="en-US"/>
              <a:t>Oracle Solaris</a:t>
            </a:r>
          </a:p>
        </p:txBody>
      </p:sp>
      <p:pic>
        <p:nvPicPr>
          <p:cNvPr id="1026" name="Picture 2">
            <a:extLst>
              <a:ext uri="{FF2B5EF4-FFF2-40B4-BE49-F238E27FC236}">
                <a16:creationId xmlns:a16="http://schemas.microsoft.com/office/drawing/2014/main" id="{CDBFADB8-2FBC-70A8-6938-20CAF31B7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264" y="1254539"/>
            <a:ext cx="1694276" cy="7370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A317D92-637A-A5E4-46D6-F7F0DD0BC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950" y="1438894"/>
            <a:ext cx="2794000" cy="36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16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6F44-0260-31A1-50D7-5920CFB63423}"/>
              </a:ext>
            </a:extLst>
          </p:cNvPr>
          <p:cNvSpPr>
            <a:spLocks noGrp="1"/>
          </p:cNvSpPr>
          <p:nvPr>
            <p:ph type="title"/>
          </p:nvPr>
        </p:nvSpPr>
        <p:spPr/>
        <p:txBody>
          <a:bodyPr/>
          <a:lstStyle/>
          <a:p>
            <a:r>
              <a:rPr lang="en-US"/>
              <a:t>Platforms</a:t>
            </a:r>
          </a:p>
        </p:txBody>
      </p:sp>
      <p:sp>
        <p:nvSpPr>
          <p:cNvPr id="3" name="Google Shape;697;p32">
            <a:extLst>
              <a:ext uri="{FF2B5EF4-FFF2-40B4-BE49-F238E27FC236}">
                <a16:creationId xmlns:a16="http://schemas.microsoft.com/office/drawing/2014/main" id="{7CF354B3-7619-E23E-C7E5-8854B8800044}"/>
              </a:ext>
            </a:extLst>
          </p:cNvPr>
          <p:cNvSpPr txBox="1">
            <a:spLocks/>
          </p:cNvSpPr>
          <p:nvPr/>
        </p:nvSpPr>
        <p:spPr>
          <a:xfrm>
            <a:off x="629298" y="1315524"/>
            <a:ext cx="7794702" cy="12562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a:p>
        </p:txBody>
      </p:sp>
      <p:sp>
        <p:nvSpPr>
          <p:cNvPr id="4" name="Google Shape;697;p32">
            <a:extLst>
              <a:ext uri="{FF2B5EF4-FFF2-40B4-BE49-F238E27FC236}">
                <a16:creationId xmlns:a16="http://schemas.microsoft.com/office/drawing/2014/main" id="{6A468FDB-FCE6-59FF-2CA2-FE8CB69CBAED}"/>
              </a:ext>
            </a:extLst>
          </p:cNvPr>
          <p:cNvSpPr txBox="1">
            <a:spLocks/>
          </p:cNvSpPr>
          <p:nvPr/>
        </p:nvSpPr>
        <p:spPr>
          <a:xfrm>
            <a:off x="720000" y="1315524"/>
            <a:ext cx="7794702" cy="32305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t>Initially targeted Sun’s SPARC hardware architecture and later expanded support to other hardware platforms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Uses a common code base that supports SPARC and x86 (Solaris 10 designed with AMD64 in mind)</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Very competent for symmetric multiprocessing (SMP)</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Scalability, interoperability, and portability are advantages of Solaris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Stands out for having a binary interface application (ABI) which runs the software on any OS that has an identical microprocessor architecture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Capable of running on different devices, even if they belong to large environments</a:t>
            </a:r>
          </a:p>
        </p:txBody>
      </p:sp>
      <p:pic>
        <p:nvPicPr>
          <p:cNvPr id="2050" name="Picture 2">
            <a:extLst>
              <a:ext uri="{FF2B5EF4-FFF2-40B4-BE49-F238E27FC236}">
                <a16:creationId xmlns:a16="http://schemas.microsoft.com/office/drawing/2014/main" id="{2524DA12-87AB-A6F1-4D06-C4B20B619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563" y="445025"/>
            <a:ext cx="1912155" cy="96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42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6F44-0260-31A1-50D7-5920CFB63423}"/>
              </a:ext>
            </a:extLst>
          </p:cNvPr>
          <p:cNvSpPr>
            <a:spLocks noGrp="1"/>
          </p:cNvSpPr>
          <p:nvPr>
            <p:ph type="title"/>
          </p:nvPr>
        </p:nvSpPr>
        <p:spPr/>
        <p:txBody>
          <a:bodyPr/>
          <a:lstStyle/>
          <a:p>
            <a:r>
              <a:rPr lang="en-US"/>
              <a:t>Features</a:t>
            </a:r>
          </a:p>
        </p:txBody>
      </p:sp>
      <p:sp>
        <p:nvSpPr>
          <p:cNvPr id="3" name="Google Shape;697;p32">
            <a:extLst>
              <a:ext uri="{FF2B5EF4-FFF2-40B4-BE49-F238E27FC236}">
                <a16:creationId xmlns:a16="http://schemas.microsoft.com/office/drawing/2014/main" id="{7CF354B3-7619-E23E-C7E5-8854B8800044}"/>
              </a:ext>
            </a:extLst>
          </p:cNvPr>
          <p:cNvSpPr txBox="1">
            <a:spLocks/>
          </p:cNvSpPr>
          <p:nvPr/>
        </p:nvSpPr>
        <p:spPr>
          <a:xfrm>
            <a:off x="629298" y="1315524"/>
            <a:ext cx="7794702" cy="12562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a:p>
        </p:txBody>
      </p:sp>
      <p:sp>
        <p:nvSpPr>
          <p:cNvPr id="5" name="Google Shape;697;p32">
            <a:extLst>
              <a:ext uri="{FF2B5EF4-FFF2-40B4-BE49-F238E27FC236}">
                <a16:creationId xmlns:a16="http://schemas.microsoft.com/office/drawing/2014/main" id="{363994F1-773B-0792-1395-465F3F93B54A}"/>
              </a:ext>
            </a:extLst>
          </p:cNvPr>
          <p:cNvSpPr txBox="1">
            <a:spLocks/>
          </p:cNvSpPr>
          <p:nvPr/>
        </p:nvSpPr>
        <p:spPr>
          <a:xfrm>
            <a:off x="720000" y="1045362"/>
            <a:ext cx="7794702" cy="33829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t>Robust fault management capabilities, ensuring system remains stable in the face of hardware failures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ABI leads to decreased costs of software development, faster landing of products in markets, reduced costs of conversion and more</a:t>
            </a:r>
          </a:p>
          <a:p>
            <a:endParaRPr lang="en-US"/>
          </a:p>
          <a:p>
            <a:pPr marL="285750" indent="-285750">
              <a:buFont typeface="Arial" panose="020B0604020202020204" pitchFamily="34" charset="0"/>
              <a:buChar char="•"/>
            </a:pPr>
            <a:r>
              <a:rPr lang="en-US"/>
              <a:t>Widely used in enterprise computing – large data centers and high-performance computing environments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Provides advanced virtualization technologies that allow multiple OS and applications to run on a single physical server</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Has many tools for network management and monitoring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Support for file systems like ZFS for advanced data protection and management capabilities and the ability to manage large storage arrays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646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6F44-0260-31A1-50D7-5920CFB63423}"/>
              </a:ext>
            </a:extLst>
          </p:cNvPr>
          <p:cNvSpPr>
            <a:spLocks noGrp="1"/>
          </p:cNvSpPr>
          <p:nvPr>
            <p:ph type="title"/>
          </p:nvPr>
        </p:nvSpPr>
        <p:spPr/>
        <p:txBody>
          <a:bodyPr/>
          <a:lstStyle/>
          <a:p>
            <a:r>
              <a:rPr lang="en-US"/>
              <a:t>ZFS</a:t>
            </a:r>
          </a:p>
        </p:txBody>
      </p:sp>
      <p:sp>
        <p:nvSpPr>
          <p:cNvPr id="3" name="Google Shape;697;p32">
            <a:extLst>
              <a:ext uri="{FF2B5EF4-FFF2-40B4-BE49-F238E27FC236}">
                <a16:creationId xmlns:a16="http://schemas.microsoft.com/office/drawing/2014/main" id="{7CF354B3-7619-E23E-C7E5-8854B8800044}"/>
              </a:ext>
            </a:extLst>
          </p:cNvPr>
          <p:cNvSpPr txBox="1">
            <a:spLocks/>
          </p:cNvSpPr>
          <p:nvPr/>
        </p:nvSpPr>
        <p:spPr>
          <a:xfrm>
            <a:off x="629298" y="1315524"/>
            <a:ext cx="7794702" cy="125622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endParaRPr lang="en-US"/>
          </a:p>
        </p:txBody>
      </p:sp>
      <p:sp>
        <p:nvSpPr>
          <p:cNvPr id="4" name="Google Shape;697;p32">
            <a:extLst>
              <a:ext uri="{FF2B5EF4-FFF2-40B4-BE49-F238E27FC236}">
                <a16:creationId xmlns:a16="http://schemas.microsoft.com/office/drawing/2014/main" id="{CF3BB9B2-599E-7941-E0B2-4E5FD40036FC}"/>
              </a:ext>
            </a:extLst>
          </p:cNvPr>
          <p:cNvSpPr txBox="1">
            <a:spLocks/>
          </p:cNvSpPr>
          <p:nvPr/>
        </p:nvSpPr>
        <p:spPr>
          <a:xfrm>
            <a:off x="674649" y="1017725"/>
            <a:ext cx="7794702" cy="379411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t>Began as part of the Solaris OS version 10</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Combines features of a file system and a volume manager</a:t>
            </a:r>
          </a:p>
          <a:p>
            <a:endParaRPr lang="en-US"/>
          </a:p>
          <a:p>
            <a:pPr marL="285750" indent="-285750">
              <a:buFont typeface="Arial" panose="020B0604020202020204" pitchFamily="34" charset="0"/>
              <a:buChar char="•"/>
            </a:pPr>
            <a:r>
              <a:rPr lang="en-US"/>
              <a:t>Uses snapshots to track changes made to the file system</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Snapshot is the original version of the file system and live </a:t>
            </a:r>
          </a:p>
          <a:p>
            <a:r>
              <a:rPr lang="en-US"/>
              <a:t>filesystem contains the changes made since snapshot was taken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No additional space is used. As new data is written, new blocks are allocated</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Snapshots can be cloned to form new independent file systems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Has the ability to take a pool snapshot (called a checkpoint) which allows rollback of operations that affect the file structure</a:t>
            </a:r>
          </a:p>
        </p:txBody>
      </p:sp>
      <p:pic>
        <p:nvPicPr>
          <p:cNvPr id="1026" name="Picture 2" descr="Why is ZFS File System in Linux Ubuntu So Good?">
            <a:extLst>
              <a:ext uri="{FF2B5EF4-FFF2-40B4-BE49-F238E27FC236}">
                <a16:creationId xmlns:a16="http://schemas.microsoft.com/office/drawing/2014/main" id="{CF049975-5A08-1087-3708-18F7E8911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3376" y="339448"/>
            <a:ext cx="3220260" cy="209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24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26B5-6D24-41D7-8BF4-5C742E07CABE}"/>
              </a:ext>
            </a:extLst>
          </p:cNvPr>
          <p:cNvSpPr>
            <a:spLocks noGrp="1"/>
          </p:cNvSpPr>
          <p:nvPr>
            <p:ph type="title"/>
          </p:nvPr>
        </p:nvSpPr>
        <p:spPr/>
        <p:txBody>
          <a:bodyPr/>
          <a:lstStyle/>
          <a:p>
            <a:r>
              <a:rPr lang="en-US"/>
              <a:t>Demo -  Snapshots</a:t>
            </a:r>
          </a:p>
        </p:txBody>
      </p:sp>
      <p:pic>
        <p:nvPicPr>
          <p:cNvPr id="3074" name="Picture 2" descr="Image preview">
            <a:extLst>
              <a:ext uri="{FF2B5EF4-FFF2-40B4-BE49-F238E27FC236}">
                <a16:creationId xmlns:a16="http://schemas.microsoft.com/office/drawing/2014/main" id="{B585380D-6FEB-F00C-4D73-D9428ABD3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500" y="867944"/>
            <a:ext cx="5527000" cy="454850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97;p32">
            <a:extLst>
              <a:ext uri="{FF2B5EF4-FFF2-40B4-BE49-F238E27FC236}">
                <a16:creationId xmlns:a16="http://schemas.microsoft.com/office/drawing/2014/main" id="{9150C499-F441-FC54-5C6C-AAB7317984BC}"/>
              </a:ext>
            </a:extLst>
          </p:cNvPr>
          <p:cNvSpPr txBox="1">
            <a:spLocks/>
          </p:cNvSpPr>
          <p:nvPr/>
        </p:nvSpPr>
        <p:spPr>
          <a:xfrm>
            <a:off x="242329" y="1380196"/>
            <a:ext cx="1900370" cy="2967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en-US"/>
              <a:t> Create </a:t>
            </a:r>
            <a:r>
              <a:rPr lang="en-US" err="1"/>
              <a:t>zpool</a:t>
            </a:r>
            <a:endParaRPr lang="en-US"/>
          </a:p>
          <a:p>
            <a:pPr marL="342900" indent="-342900">
              <a:buFont typeface="+mj-lt"/>
              <a:buAutoNum type="arabicPeriod"/>
            </a:pPr>
            <a:endParaRPr lang="en-US"/>
          </a:p>
          <a:p>
            <a:pPr marL="342900" indent="-342900">
              <a:buFont typeface="+mj-lt"/>
              <a:buAutoNum type="arabicPeriod"/>
            </a:pPr>
            <a:r>
              <a:rPr lang="en-US"/>
              <a:t>Create ZFS file system in pool</a:t>
            </a:r>
          </a:p>
          <a:p>
            <a:pPr marL="342900" indent="-342900">
              <a:buFont typeface="+mj-lt"/>
              <a:buAutoNum type="arabicPeriod"/>
            </a:pPr>
            <a:endParaRPr lang="en-US"/>
          </a:p>
          <a:p>
            <a:pPr marL="342900" indent="-342900">
              <a:buFont typeface="+mj-lt"/>
              <a:buAutoNum type="arabicPeriod"/>
            </a:pPr>
            <a:r>
              <a:rPr lang="en-US"/>
              <a:t>Set properties</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571379051"/>
      </p:ext>
    </p:extLst>
  </p:cSld>
  <p:clrMapOvr>
    <a:masterClrMapping/>
  </p:clrMapOvr>
</p:sld>
</file>

<file path=ppt/theme/theme1.xml><?xml version="1.0" encoding="utf-8"?>
<a:theme xmlns:a="http://schemas.openxmlformats.org/drawingml/2006/main" name="Lavender and White Pitch Deck by Slidesgo">
  <a:themeElements>
    <a:clrScheme name="Simple Light">
      <a:dk1>
        <a:srgbClr val="320E6E"/>
      </a:dk1>
      <a:lt1>
        <a:srgbClr val="D4BEE9"/>
      </a:lt1>
      <a:dk2>
        <a:srgbClr val="F0E8F8"/>
      </a:dk2>
      <a:lt2>
        <a:srgbClr val="785AA3"/>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11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Lavender and White Pitch Deck by Slidesgo</vt:lpstr>
      <vt:lpstr>PowerPoint Presentation</vt:lpstr>
      <vt:lpstr>What is Oracle Solaris? </vt:lpstr>
      <vt:lpstr>PowerPoint Presentation</vt:lpstr>
      <vt:lpstr>PowerPoint Presentation</vt:lpstr>
      <vt:lpstr>History of Solaris</vt:lpstr>
      <vt:lpstr>Platforms</vt:lpstr>
      <vt:lpstr>Features</vt:lpstr>
      <vt:lpstr>ZFS</vt:lpstr>
      <vt:lpstr>Demo -  Snapshots</vt:lpstr>
      <vt:lpstr>Demo -  Snapshots</vt:lpstr>
      <vt:lpstr>Demo -  Snapshots</vt:lpstr>
      <vt:lpstr>Demo – Scrubbing</vt:lpstr>
      <vt:lpstr>Demo – Scrubbing</vt:lpstr>
      <vt:lpstr>Demo – Alternative Results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cp:revision>
  <dcterms:modified xsi:type="dcterms:W3CDTF">2023-12-07T20:35:48Z</dcterms:modified>
</cp:coreProperties>
</file>