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ontserrat"/>
      <p:regular r:id="rId23"/>
      <p:bold r:id="rId24"/>
      <p:italic r:id="rId25"/>
      <p:boldItalic r:id="rId26"/>
    </p:embeddedFont>
    <p:embeddedFont>
      <p:font typeface="Lato"/>
      <p:regular r:id="rId27"/>
      <p:bold r:id="rId28"/>
      <p:italic r:id="rId29"/>
      <p:boldItalic r:id="rId30"/>
    </p:embeddedFont>
    <p:embeddedFont>
      <p:font typeface="Montserrat Medium"/>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MontserratMedium-italic.fntdata"/><Relationship Id="rId10" Type="http://schemas.openxmlformats.org/officeDocument/2006/relationships/slide" Target="slides/slide5.xml"/><Relationship Id="rId32" Type="http://schemas.openxmlformats.org/officeDocument/2006/relationships/font" Target="fonts/MontserratMedium-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ontserratMedium-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4e935de0a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4e935de0a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4e935de0a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4e935de0a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4e935de0a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d4e935de0a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d4e935de0a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d4e935de0a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4e935de0a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4e935de0a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4e935de0a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4e935de0a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4e935de0a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4e935de0a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4e935de0a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4e935de0a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4e935de0a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4e935de0a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4e935de0a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4e935de0a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4e935de0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4e935de0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4e935de0a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4e935de0a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hyperlink" Target="https://colab.research.google.com/drive/1UKay0iNLFPl-Mn0csa_rJiqYTIy_st92#scrollTo=Qa4nSU_NHkr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44055"/>
            </a:gs>
            <a:gs pos="100000">
              <a:srgbClr val="030304"/>
            </a:gs>
          </a:gsLst>
          <a:path path="circle">
            <a:fillToRect b="50%" l="50%" r="50%" t="50%"/>
          </a:path>
          <a:tileRect/>
        </a:gra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157225" y="4579300"/>
            <a:ext cx="7158600" cy="4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1800">
                <a:latin typeface="Montserrat Medium"/>
                <a:ea typeface="Montserrat Medium"/>
                <a:cs typeface="Montserrat Medium"/>
                <a:sym typeface="Montserrat Medium"/>
              </a:rPr>
              <a:t>Data Science II : Machine Learning para Ciencia de Datos</a:t>
            </a:r>
            <a:endParaRPr sz="1800">
              <a:latin typeface="Montserrat Medium"/>
              <a:ea typeface="Montserrat Medium"/>
              <a:cs typeface="Montserrat Medium"/>
              <a:sym typeface="Montserrat Medium"/>
            </a:endParaRPr>
          </a:p>
        </p:txBody>
      </p:sp>
      <p:sp>
        <p:nvSpPr>
          <p:cNvPr id="135" name="Google Shape;135;p13"/>
          <p:cNvSpPr txBox="1"/>
          <p:nvPr>
            <p:ph idx="1" type="subTitle"/>
          </p:nvPr>
        </p:nvSpPr>
        <p:spPr>
          <a:xfrm>
            <a:off x="4572000" y="3123625"/>
            <a:ext cx="428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es-419" sz="1912">
                <a:latin typeface="Montserrat Medium"/>
                <a:ea typeface="Montserrat Medium"/>
                <a:cs typeface="Montserrat Medium"/>
                <a:sym typeface="Montserrat Medium"/>
              </a:rPr>
              <a:t>Alumna </a:t>
            </a:r>
            <a:r>
              <a:rPr lang="es-419" sz="1912">
                <a:latin typeface="Montserrat Medium"/>
                <a:ea typeface="Montserrat Medium"/>
                <a:cs typeface="Montserrat Medium"/>
                <a:sym typeface="Montserrat Medium"/>
              </a:rPr>
              <a:t>- Casanovas Di Sera Mia</a:t>
            </a:r>
            <a:endParaRPr sz="1912">
              <a:latin typeface="Montserrat Medium"/>
              <a:ea typeface="Montserrat Medium"/>
              <a:cs typeface="Montserrat Medium"/>
              <a:sym typeface="Montserrat Medium"/>
            </a:endParaRPr>
          </a:p>
          <a:p>
            <a:pPr indent="0" lvl="0" marL="0" rtl="0" algn="l">
              <a:lnSpc>
                <a:spcPct val="80000"/>
              </a:lnSpc>
              <a:spcBef>
                <a:spcPts val="0"/>
              </a:spcBef>
              <a:spcAft>
                <a:spcPts val="0"/>
              </a:spcAft>
              <a:buSzPts val="688"/>
              <a:buNone/>
            </a:pPr>
            <a:r>
              <a:rPr lang="es-419" sz="1912">
                <a:latin typeface="Montserrat Medium"/>
                <a:ea typeface="Montserrat Medium"/>
                <a:cs typeface="Montserrat Medium"/>
                <a:sym typeface="Montserrat Medium"/>
              </a:rPr>
              <a:t>Tutor - Vilela Silvia </a:t>
            </a:r>
            <a:endParaRPr sz="1912">
              <a:latin typeface="Montserrat Medium"/>
              <a:ea typeface="Montserrat Medium"/>
              <a:cs typeface="Montserrat Medium"/>
              <a:sym typeface="Montserrat Medium"/>
            </a:endParaRPr>
          </a:p>
          <a:p>
            <a:pPr indent="0" lvl="0" marL="0" rtl="0" algn="l">
              <a:lnSpc>
                <a:spcPct val="80000"/>
              </a:lnSpc>
              <a:spcBef>
                <a:spcPts val="0"/>
              </a:spcBef>
              <a:spcAft>
                <a:spcPts val="0"/>
              </a:spcAft>
              <a:buSzPts val="688"/>
              <a:buNone/>
            </a:pPr>
            <a:r>
              <a:rPr lang="es-419" sz="1912">
                <a:latin typeface="Montserrat Medium"/>
                <a:ea typeface="Montserrat Medium"/>
                <a:cs typeface="Montserrat Medium"/>
                <a:sym typeface="Montserrat Medium"/>
              </a:rPr>
              <a:t>Profesor - Rodriguez German </a:t>
            </a:r>
            <a:endParaRPr sz="1912">
              <a:latin typeface="Montserrat Medium"/>
              <a:ea typeface="Montserrat Medium"/>
              <a:cs typeface="Montserrat Medium"/>
              <a:sym typeface="Montserrat Medium"/>
            </a:endParaRPr>
          </a:p>
        </p:txBody>
      </p:sp>
      <p:sp>
        <p:nvSpPr>
          <p:cNvPr id="136" name="Google Shape;136;p13"/>
          <p:cNvSpPr txBox="1"/>
          <p:nvPr/>
        </p:nvSpPr>
        <p:spPr>
          <a:xfrm>
            <a:off x="4137250" y="1278750"/>
            <a:ext cx="6199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3600">
                <a:solidFill>
                  <a:schemeClr val="lt1"/>
                </a:solidFill>
                <a:latin typeface="Montserrat"/>
                <a:ea typeface="Montserrat"/>
                <a:cs typeface="Montserrat"/>
                <a:sym typeface="Montserrat"/>
              </a:rPr>
              <a:t>Pre - Entrega </a:t>
            </a:r>
            <a:endParaRPr b="1" sz="3600">
              <a:solidFill>
                <a:schemeClr val="lt1"/>
              </a:solidFill>
              <a:latin typeface="Montserrat"/>
              <a:ea typeface="Montserrat"/>
              <a:cs typeface="Montserrat"/>
              <a:sym typeface="Montserrat"/>
            </a:endParaRPr>
          </a:p>
          <a:p>
            <a:pPr indent="0" lvl="0" marL="0" rtl="0" algn="l">
              <a:spcBef>
                <a:spcPts val="0"/>
              </a:spcBef>
              <a:spcAft>
                <a:spcPts val="0"/>
              </a:spcAft>
              <a:buNone/>
            </a:pPr>
            <a:r>
              <a:rPr b="1" lang="es-419" sz="3600">
                <a:solidFill>
                  <a:schemeClr val="lt1"/>
                </a:solidFill>
                <a:latin typeface="Montserrat"/>
                <a:ea typeface="Montserrat"/>
                <a:cs typeface="Montserrat"/>
                <a:sym typeface="Montserrat"/>
              </a:rPr>
              <a:t>Proyecto Final</a:t>
            </a:r>
            <a:endParaRPr b="1" sz="3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idx="1" type="body"/>
          </p:nvPr>
        </p:nvSpPr>
        <p:spPr>
          <a:xfrm>
            <a:off x="812725" y="1280850"/>
            <a:ext cx="6936000" cy="258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sz="1800">
                <a:latin typeface="Montserrat Medium"/>
                <a:ea typeface="Montserrat Medium"/>
                <a:cs typeface="Montserrat Medium"/>
                <a:sym typeface="Montserrat Medium"/>
              </a:rPr>
              <a:t>¿Hay alguna variable que pueda ser identificada como </a:t>
            </a:r>
            <a:r>
              <a:rPr lang="es-419" sz="1800">
                <a:latin typeface="Montserrat Medium"/>
                <a:ea typeface="Montserrat Medium"/>
                <a:cs typeface="Montserrat Medium"/>
                <a:sym typeface="Montserrat Medium"/>
              </a:rPr>
              <a:t>condición</a:t>
            </a:r>
            <a:r>
              <a:rPr lang="es-419" sz="1800">
                <a:latin typeface="Montserrat Medium"/>
                <a:ea typeface="Montserrat Medium"/>
                <a:cs typeface="Montserrat Medium"/>
                <a:sym typeface="Montserrat Medium"/>
              </a:rPr>
              <a:t> excluyente a la hora de predecir si un individuo puede o no obtener </a:t>
            </a:r>
            <a:r>
              <a:rPr lang="es-419" sz="1800">
                <a:latin typeface="Montserrat Medium"/>
                <a:ea typeface="Montserrat Medium"/>
                <a:cs typeface="Montserrat Medium"/>
                <a:sym typeface="Montserrat Medium"/>
              </a:rPr>
              <a:t>crédito</a:t>
            </a:r>
            <a:r>
              <a:rPr lang="es-419" sz="1800">
                <a:latin typeface="Montserrat Medium"/>
                <a:ea typeface="Montserrat Medium"/>
                <a:cs typeface="Montserrat Medium"/>
                <a:sym typeface="Montserrat Medium"/>
              </a:rPr>
              <a:t>?</a:t>
            </a:r>
            <a:endParaRPr sz="1800">
              <a:latin typeface="Montserrat Medium"/>
              <a:ea typeface="Montserrat Medium"/>
              <a:cs typeface="Montserrat Medium"/>
              <a:sym typeface="Montserrat Medium"/>
            </a:endParaRPr>
          </a:p>
          <a:p>
            <a:pPr indent="0" lvl="0" marL="0" rtl="0" algn="l">
              <a:spcBef>
                <a:spcPts val="0"/>
              </a:spcBef>
              <a:spcAft>
                <a:spcPts val="0"/>
              </a:spcAft>
              <a:buNone/>
            </a:pPr>
            <a:r>
              <a:t/>
            </a:r>
            <a:endParaRPr sz="1800">
              <a:latin typeface="Montserrat Medium"/>
              <a:ea typeface="Montserrat Medium"/>
              <a:cs typeface="Montserrat Medium"/>
              <a:sym typeface="Montserrat Medium"/>
            </a:endParaRPr>
          </a:p>
          <a:p>
            <a:pPr indent="0" lvl="0" marL="0" rtl="0" algn="l">
              <a:spcBef>
                <a:spcPts val="0"/>
              </a:spcBef>
              <a:spcAft>
                <a:spcPts val="0"/>
              </a:spcAft>
              <a:buNone/>
            </a:pPr>
            <a:r>
              <a:rPr lang="es-419" sz="1800">
                <a:latin typeface="Montserrat Medium"/>
                <a:ea typeface="Montserrat Medium"/>
                <a:cs typeface="Montserrat Medium"/>
                <a:sym typeface="Montserrat Medium"/>
              </a:rPr>
              <a:t>Todas las variables que hayan sido seleccionadas para entrenar y trabajar con el algoritmo tienen la misma relevancia a la hora de predecir la variable Target. Se </a:t>
            </a:r>
            <a:r>
              <a:rPr lang="es-419" sz="1800">
                <a:latin typeface="Montserrat Medium"/>
                <a:ea typeface="Montserrat Medium"/>
                <a:cs typeface="Montserrat Medium"/>
                <a:sym typeface="Montserrat Medium"/>
              </a:rPr>
              <a:t>podría</a:t>
            </a:r>
            <a:r>
              <a:rPr lang="es-419" sz="1800">
                <a:latin typeface="Montserrat Medium"/>
                <a:ea typeface="Montserrat Medium"/>
                <a:cs typeface="Montserrat Medium"/>
                <a:sym typeface="Montserrat Medium"/>
              </a:rPr>
              <a:t> decir que se complementan.</a:t>
            </a:r>
            <a:endParaRPr sz="1800">
              <a:latin typeface="Montserrat Medium"/>
              <a:ea typeface="Montserrat Medium"/>
              <a:cs typeface="Montserrat Medium"/>
              <a:sym typeface="Montserrat Medium"/>
            </a:endParaRPr>
          </a:p>
        </p:txBody>
      </p:sp>
      <p:sp>
        <p:nvSpPr>
          <p:cNvPr id="190" name="Google Shape;190;p22"/>
          <p:cNvSpPr txBox="1"/>
          <p:nvPr/>
        </p:nvSpPr>
        <p:spPr>
          <a:xfrm>
            <a:off x="812725" y="423600"/>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3700">
                <a:solidFill>
                  <a:schemeClr val="lt1"/>
                </a:solidFill>
                <a:latin typeface="Lato"/>
                <a:ea typeface="Lato"/>
                <a:cs typeface="Lato"/>
                <a:sym typeface="Lato"/>
              </a:rPr>
              <a:t>Hipótesis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317675" y="488425"/>
            <a:ext cx="30363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2700">
                <a:latin typeface="Montserrat Medium"/>
                <a:ea typeface="Montserrat Medium"/>
                <a:cs typeface="Montserrat Medium"/>
                <a:sym typeface="Montserrat Medium"/>
              </a:rPr>
              <a:t>Análisis</a:t>
            </a:r>
            <a:endParaRPr sz="2700">
              <a:latin typeface="Montserrat Medium"/>
              <a:ea typeface="Montserrat Medium"/>
              <a:cs typeface="Montserrat Medium"/>
              <a:sym typeface="Montserrat Medium"/>
            </a:endParaRPr>
          </a:p>
          <a:p>
            <a:pPr indent="0" lvl="0" marL="0" rtl="0" algn="l">
              <a:spcBef>
                <a:spcPts val="0"/>
              </a:spcBef>
              <a:spcAft>
                <a:spcPts val="0"/>
              </a:spcAft>
              <a:buNone/>
            </a:pPr>
            <a:r>
              <a:rPr lang="es-419" sz="2700">
                <a:latin typeface="Montserrat Medium"/>
                <a:ea typeface="Montserrat Medium"/>
                <a:cs typeface="Montserrat Medium"/>
                <a:sym typeface="Montserrat Medium"/>
              </a:rPr>
              <a:t>Estadístico</a:t>
            </a:r>
            <a:endParaRPr sz="2700">
              <a:latin typeface="Montserrat Medium"/>
              <a:ea typeface="Montserrat Medium"/>
              <a:cs typeface="Montserrat Medium"/>
              <a:sym typeface="Montserrat Medium"/>
            </a:endParaRPr>
          </a:p>
        </p:txBody>
      </p:sp>
      <p:sp>
        <p:nvSpPr>
          <p:cNvPr id="196" name="Google Shape;196;p23"/>
          <p:cNvSpPr txBox="1"/>
          <p:nvPr>
            <p:ph idx="1" type="subTitle"/>
          </p:nvPr>
        </p:nvSpPr>
        <p:spPr>
          <a:xfrm>
            <a:off x="309150" y="1696600"/>
            <a:ext cx="3036300" cy="234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70"/>
              <a:buNone/>
            </a:pPr>
            <a:r>
              <a:rPr lang="es-419" sz="1410">
                <a:latin typeface="Montserrat"/>
                <a:ea typeface="Montserrat"/>
                <a:cs typeface="Montserrat"/>
                <a:sym typeface="Montserrat"/>
              </a:rPr>
              <a:t>Podemos ver que, si bien hay muchos outliers pertenecientes al Target y al no Target, el </a:t>
            </a:r>
            <a:r>
              <a:rPr lang="es-419" sz="1410">
                <a:latin typeface="Montserrat"/>
                <a:ea typeface="Montserrat"/>
                <a:cs typeface="Montserrat"/>
                <a:sym typeface="Montserrat"/>
              </a:rPr>
              <a:t>gráfico</a:t>
            </a:r>
            <a:r>
              <a:rPr lang="es-419" sz="1410">
                <a:latin typeface="Montserrat"/>
                <a:ea typeface="Montserrat"/>
                <a:cs typeface="Montserrat"/>
                <a:sym typeface="Montserrat"/>
              </a:rPr>
              <a:t> de BoxPlot nos ayuda a observar que las cajas comparten la mediana. A su vez, este </a:t>
            </a:r>
            <a:r>
              <a:rPr lang="es-419" sz="1410">
                <a:latin typeface="Montserrat"/>
                <a:ea typeface="Montserrat"/>
                <a:cs typeface="Montserrat"/>
                <a:sym typeface="Montserrat"/>
              </a:rPr>
              <a:t>gráfico</a:t>
            </a:r>
            <a:r>
              <a:rPr lang="es-419" sz="1410">
                <a:latin typeface="Montserrat"/>
                <a:ea typeface="Montserrat"/>
                <a:cs typeface="Montserrat"/>
                <a:sym typeface="Montserrat"/>
              </a:rPr>
              <a:t> no evidencia que haya una </a:t>
            </a:r>
            <a:r>
              <a:rPr lang="es-419" sz="1410">
                <a:latin typeface="Montserrat"/>
                <a:ea typeface="Montserrat"/>
                <a:cs typeface="Montserrat"/>
                <a:sym typeface="Montserrat"/>
              </a:rPr>
              <a:t>relación</a:t>
            </a:r>
            <a:r>
              <a:rPr lang="es-419" sz="1410">
                <a:latin typeface="Montserrat"/>
                <a:ea typeface="Montserrat"/>
                <a:cs typeface="Montserrat"/>
                <a:sym typeface="Montserrat"/>
              </a:rPr>
              <a:t> directa entre la variable </a:t>
            </a:r>
            <a:r>
              <a:rPr lang="es-419" sz="1410">
                <a:latin typeface="Montserrat"/>
                <a:ea typeface="Montserrat"/>
                <a:cs typeface="Montserrat"/>
                <a:sym typeface="Montserrat"/>
              </a:rPr>
              <a:t>clasificatoria</a:t>
            </a:r>
            <a:r>
              <a:rPr lang="es-419" sz="1410">
                <a:latin typeface="Montserrat"/>
                <a:ea typeface="Montserrat"/>
                <a:cs typeface="Montserrat"/>
                <a:sym typeface="Montserrat"/>
              </a:rPr>
              <a:t> Target y la variable Total_income (ingresos totales).</a:t>
            </a:r>
            <a:endParaRPr sz="1410">
              <a:latin typeface="Montserrat"/>
              <a:ea typeface="Montserrat"/>
              <a:cs typeface="Montserrat"/>
              <a:sym typeface="Montserrat"/>
            </a:endParaRPr>
          </a:p>
          <a:p>
            <a:pPr indent="0" lvl="0" marL="0" rtl="0" algn="l">
              <a:spcBef>
                <a:spcPts val="0"/>
              </a:spcBef>
              <a:spcAft>
                <a:spcPts val="0"/>
              </a:spcAft>
              <a:buSzPts val="770"/>
              <a:buNone/>
            </a:pPr>
            <a:r>
              <a:rPr lang="es-419" sz="1410">
                <a:latin typeface="Montserrat"/>
                <a:ea typeface="Montserrat"/>
                <a:cs typeface="Montserrat"/>
                <a:sym typeface="Montserrat"/>
              </a:rPr>
              <a:t>Queda descartada la </a:t>
            </a:r>
            <a:r>
              <a:rPr lang="es-419" sz="1410">
                <a:latin typeface="Montserrat"/>
                <a:ea typeface="Montserrat"/>
                <a:cs typeface="Montserrat"/>
                <a:sym typeface="Montserrat"/>
              </a:rPr>
              <a:t>hipótesis.</a:t>
            </a:r>
            <a:r>
              <a:rPr lang="es-419" sz="1410">
                <a:latin typeface="Montserrat"/>
                <a:ea typeface="Montserrat"/>
                <a:cs typeface="Montserrat"/>
                <a:sym typeface="Montserrat"/>
              </a:rPr>
              <a:t> </a:t>
            </a:r>
            <a:endParaRPr sz="1610">
              <a:latin typeface="Montserrat"/>
              <a:ea typeface="Montserrat"/>
              <a:cs typeface="Montserrat"/>
              <a:sym typeface="Montserrat"/>
            </a:endParaRPr>
          </a:p>
        </p:txBody>
      </p:sp>
      <p:sp>
        <p:nvSpPr>
          <p:cNvPr id="197" name="Google Shape;197;p23"/>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419" sz="3700"/>
              <a:t>Hipótesis </a:t>
            </a:r>
            <a:endParaRPr/>
          </a:p>
        </p:txBody>
      </p:sp>
      <p:pic>
        <p:nvPicPr>
          <p:cNvPr id="198" name="Google Shape;198;p23"/>
          <p:cNvPicPr preferRelativeResize="0"/>
          <p:nvPr/>
        </p:nvPicPr>
        <p:blipFill>
          <a:blip r:embed="rId3">
            <a:alphaModFix/>
          </a:blip>
          <a:stretch>
            <a:fillRect/>
          </a:stretch>
        </p:blipFill>
        <p:spPr>
          <a:xfrm>
            <a:off x="3783912" y="488425"/>
            <a:ext cx="5122975" cy="404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idx="1" type="subTitle"/>
          </p:nvPr>
        </p:nvSpPr>
        <p:spPr>
          <a:xfrm>
            <a:off x="470550" y="330850"/>
            <a:ext cx="3036300" cy="16338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lang="es-419" sz="1207">
                <a:latin typeface="Montserrat Medium"/>
                <a:ea typeface="Montserrat Medium"/>
                <a:cs typeface="Montserrat Medium"/>
                <a:sym typeface="Montserrat Medium"/>
              </a:rPr>
              <a:t>Podemos observar que englobando ciertas </a:t>
            </a:r>
            <a:r>
              <a:rPr lang="es-419" sz="1207">
                <a:latin typeface="Montserrat Medium"/>
                <a:ea typeface="Montserrat Medium"/>
                <a:cs typeface="Montserrat Medium"/>
                <a:sym typeface="Montserrat Medium"/>
              </a:rPr>
              <a:t>características</a:t>
            </a:r>
            <a:r>
              <a:rPr lang="es-419" sz="1207">
                <a:latin typeface="Montserrat Medium"/>
                <a:ea typeface="Montserrat Medium"/>
                <a:cs typeface="Montserrat Medium"/>
                <a:sym typeface="Montserrat Medium"/>
              </a:rPr>
              <a:t> como Years_employed (años de aportes) y Total_income (ingresos totales) o Account_Length (‘edad’ de la cuenta bancaria)  e Years_employed, se puede llegar a concluir en que el individuo debe llegar a cumplir con ciertas </a:t>
            </a:r>
            <a:r>
              <a:rPr lang="es-419" sz="1207">
                <a:latin typeface="Montserrat Medium"/>
                <a:ea typeface="Montserrat Medium"/>
                <a:cs typeface="Montserrat Medium"/>
                <a:sym typeface="Montserrat Medium"/>
              </a:rPr>
              <a:t>características</a:t>
            </a:r>
            <a:r>
              <a:rPr lang="es-419" sz="1207">
                <a:latin typeface="Montserrat Medium"/>
                <a:ea typeface="Montserrat Medium"/>
                <a:cs typeface="Montserrat Medium"/>
                <a:sym typeface="Montserrat Medium"/>
              </a:rPr>
              <a:t> a la hora de obtener credito. Este </a:t>
            </a:r>
            <a:r>
              <a:rPr lang="es-419" sz="1207">
                <a:latin typeface="Montserrat Medium"/>
                <a:ea typeface="Montserrat Medium"/>
                <a:cs typeface="Montserrat Medium"/>
                <a:sym typeface="Montserrat Medium"/>
              </a:rPr>
              <a:t>gráfico</a:t>
            </a:r>
            <a:r>
              <a:rPr lang="es-419" sz="1207">
                <a:latin typeface="Montserrat Medium"/>
                <a:ea typeface="Montserrat Medium"/>
                <a:cs typeface="Montserrat Medium"/>
                <a:sym typeface="Montserrat Medium"/>
              </a:rPr>
              <a:t> deja en evidencia que muchas de estas condiciones o criterios rondan al rededor de years_employed. Viendo la fila Years_employed se observa como todos los datos pertenecientes al Target se acumulan en el principio del </a:t>
            </a:r>
            <a:r>
              <a:rPr lang="es-419" sz="1207">
                <a:latin typeface="Montserrat Medium"/>
                <a:ea typeface="Montserrat Medium"/>
                <a:cs typeface="Montserrat Medium"/>
                <a:sym typeface="Montserrat Medium"/>
              </a:rPr>
              <a:t>índice</a:t>
            </a:r>
            <a:r>
              <a:rPr lang="es-419" sz="1207">
                <a:latin typeface="Montserrat Medium"/>
                <a:ea typeface="Montserrat Medium"/>
                <a:cs typeface="Montserrat Medium"/>
                <a:sym typeface="Montserrat Medium"/>
              </a:rPr>
              <a:t>. Asimismo se observa comparando las dimensiones de las curvas del </a:t>
            </a:r>
            <a:r>
              <a:rPr lang="es-419" sz="1207">
                <a:latin typeface="Montserrat Medium"/>
                <a:ea typeface="Montserrat Medium"/>
                <a:cs typeface="Montserrat Medium"/>
                <a:sym typeface="Montserrat Medium"/>
              </a:rPr>
              <a:t>gráfico</a:t>
            </a:r>
            <a:r>
              <a:rPr lang="es-419" sz="1207">
                <a:latin typeface="Montserrat Medium"/>
                <a:ea typeface="Montserrat Medium"/>
                <a:cs typeface="Montserrat Medium"/>
                <a:sym typeface="Montserrat Medium"/>
              </a:rPr>
              <a:t> Years_employed/Years_employed. Una es abismal y otra demasiado reducida, con los datos totalmente acumulados. Aun </a:t>
            </a:r>
            <a:r>
              <a:rPr lang="es-419" sz="1207">
                <a:latin typeface="Montserrat Medium"/>
                <a:ea typeface="Montserrat Medium"/>
                <a:cs typeface="Montserrat Medium"/>
                <a:sym typeface="Montserrat Medium"/>
              </a:rPr>
              <a:t>así</a:t>
            </a:r>
            <a:r>
              <a:rPr lang="es-419" sz="1207">
                <a:latin typeface="Montserrat Medium"/>
                <a:ea typeface="Montserrat Medium"/>
                <a:cs typeface="Montserrat Medium"/>
                <a:sym typeface="Montserrat Medium"/>
              </a:rPr>
              <a:t>, observamos que el grafico, explicitamente la curva de los datos pertenecientes al Target, presenta muchos outliers. Por lo tanto, no puedo concluir en que sea una variable excluyente y mi </a:t>
            </a:r>
            <a:r>
              <a:rPr lang="es-419" sz="1207">
                <a:latin typeface="Montserrat Medium"/>
                <a:ea typeface="Montserrat Medium"/>
                <a:cs typeface="Montserrat Medium"/>
                <a:sym typeface="Montserrat Medium"/>
              </a:rPr>
              <a:t>hipótesis</a:t>
            </a:r>
            <a:r>
              <a:rPr lang="es-419" sz="1207">
                <a:latin typeface="Montserrat Medium"/>
                <a:ea typeface="Montserrat Medium"/>
                <a:cs typeface="Montserrat Medium"/>
                <a:sym typeface="Montserrat Medium"/>
              </a:rPr>
              <a:t> se sostiene por ahora.</a:t>
            </a:r>
            <a:endParaRPr sz="1207">
              <a:latin typeface="Montserrat Medium"/>
              <a:ea typeface="Montserrat Medium"/>
              <a:cs typeface="Montserrat Medium"/>
              <a:sym typeface="Montserrat Medium"/>
            </a:endParaRPr>
          </a:p>
        </p:txBody>
      </p:sp>
      <p:sp>
        <p:nvSpPr>
          <p:cNvPr id="204" name="Google Shape;204;p24"/>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5" name="Google Shape;205;p24"/>
          <p:cNvPicPr preferRelativeResize="0"/>
          <p:nvPr/>
        </p:nvPicPr>
        <p:blipFill>
          <a:blip r:embed="rId3">
            <a:alphaModFix/>
          </a:blip>
          <a:stretch>
            <a:fillRect/>
          </a:stretch>
        </p:blipFill>
        <p:spPr>
          <a:xfrm>
            <a:off x="3708009" y="0"/>
            <a:ext cx="5435981"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2344350" y="393775"/>
            <a:ext cx="44553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3400">
                <a:latin typeface="Montserrat Medium"/>
                <a:ea typeface="Montserrat Medium"/>
                <a:cs typeface="Montserrat Medium"/>
                <a:sym typeface="Montserrat Medium"/>
              </a:rPr>
              <a:t>Análisis</a:t>
            </a:r>
            <a:r>
              <a:rPr lang="es-419" sz="3400">
                <a:latin typeface="Montserrat Medium"/>
                <a:ea typeface="Montserrat Medium"/>
                <a:cs typeface="Montserrat Medium"/>
                <a:sym typeface="Montserrat Medium"/>
              </a:rPr>
              <a:t> </a:t>
            </a:r>
            <a:r>
              <a:rPr lang="es-419" sz="3400">
                <a:latin typeface="Montserrat Medium"/>
                <a:ea typeface="Montserrat Medium"/>
                <a:cs typeface="Montserrat Medium"/>
                <a:sym typeface="Montserrat Medium"/>
              </a:rPr>
              <a:t>Estadístico</a:t>
            </a:r>
            <a:endParaRPr sz="3400">
              <a:latin typeface="Montserrat Medium"/>
              <a:ea typeface="Montserrat Medium"/>
              <a:cs typeface="Montserrat Medium"/>
              <a:sym typeface="Montserrat Medium"/>
            </a:endParaRPr>
          </a:p>
        </p:txBody>
      </p:sp>
      <p:sp>
        <p:nvSpPr>
          <p:cNvPr id="211" name="Google Shape;211;p25"/>
          <p:cNvSpPr txBox="1"/>
          <p:nvPr>
            <p:ph idx="1" type="body"/>
          </p:nvPr>
        </p:nvSpPr>
        <p:spPr>
          <a:xfrm>
            <a:off x="189450" y="1567550"/>
            <a:ext cx="31911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419" sz="1350">
                <a:solidFill>
                  <a:srgbClr val="D4D4D4"/>
                </a:solidFill>
                <a:highlight>
                  <a:srgbClr val="1E1E1E"/>
                </a:highlight>
                <a:latin typeface="Montserrat Medium"/>
                <a:ea typeface="Montserrat Medium"/>
                <a:cs typeface="Montserrat Medium"/>
                <a:sym typeface="Montserrat Medium"/>
              </a:rPr>
              <a:t>No hay evidencia suficiente para concluir en que el sexo tiene influencia a la hora de predecir si un individuo puede obtener credito.</a:t>
            </a:r>
            <a:endParaRPr sz="1350">
              <a:solidFill>
                <a:srgbClr val="D4D4D4"/>
              </a:solidFill>
              <a:highlight>
                <a:srgbClr val="1E1E1E"/>
              </a:highlight>
              <a:latin typeface="Montserrat Medium"/>
              <a:ea typeface="Montserrat Medium"/>
              <a:cs typeface="Montserrat Medium"/>
              <a:sym typeface="Montserrat Medium"/>
            </a:endParaRPr>
          </a:p>
          <a:p>
            <a:pPr indent="0" lvl="0" marL="0" rtl="0" algn="l">
              <a:spcBef>
                <a:spcPts val="0"/>
              </a:spcBef>
              <a:spcAft>
                <a:spcPts val="1200"/>
              </a:spcAft>
              <a:buNone/>
            </a:pPr>
            <a:r>
              <a:t/>
            </a:r>
            <a:endParaRPr/>
          </a:p>
        </p:txBody>
      </p:sp>
      <p:pic>
        <p:nvPicPr>
          <p:cNvPr id="212" name="Google Shape;212;p25"/>
          <p:cNvPicPr preferRelativeResize="0"/>
          <p:nvPr/>
        </p:nvPicPr>
        <p:blipFill>
          <a:blip r:embed="rId3">
            <a:alphaModFix/>
          </a:blip>
          <a:stretch>
            <a:fillRect/>
          </a:stretch>
        </p:blipFill>
        <p:spPr>
          <a:xfrm>
            <a:off x="3380538" y="1567550"/>
            <a:ext cx="5610225" cy="2762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823850" y="1284675"/>
            <a:ext cx="47760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3600"/>
              <a:t>Aprobación</a:t>
            </a:r>
            <a:r>
              <a:rPr lang="es-419" sz="3600"/>
              <a:t> Crediticia </a:t>
            </a:r>
            <a:endParaRPr sz="3600"/>
          </a:p>
        </p:txBody>
      </p:sp>
      <p:sp>
        <p:nvSpPr>
          <p:cNvPr id="142" name="Google Shape;142;p14"/>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419" sz="1600">
                <a:latin typeface="Nunito"/>
                <a:ea typeface="Nunito"/>
                <a:cs typeface="Nunito"/>
                <a:sym typeface="Nunito"/>
              </a:rPr>
              <a:t>El fin de este proyecto es generar un Modelo de Predicción para Bancos.</a:t>
            </a:r>
            <a:endParaRPr sz="1600">
              <a:latin typeface="Nunito"/>
              <a:ea typeface="Nunito"/>
              <a:cs typeface="Nunito"/>
              <a:sym typeface="Nunito"/>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2929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t>Abstract</a:t>
            </a:r>
            <a:endParaRPr b="1"/>
          </a:p>
        </p:txBody>
      </p:sp>
      <p:sp>
        <p:nvSpPr>
          <p:cNvPr id="148" name="Google Shape;148;p15"/>
          <p:cNvSpPr txBox="1"/>
          <p:nvPr>
            <p:ph idx="1" type="body"/>
          </p:nvPr>
        </p:nvSpPr>
        <p:spPr>
          <a:xfrm>
            <a:off x="1297500" y="831000"/>
            <a:ext cx="7621800" cy="43125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523"/>
              <a:buNone/>
            </a:pPr>
            <a:r>
              <a:rPr lang="es-419">
                <a:solidFill>
                  <a:srgbClr val="D4D4D4"/>
                </a:solidFill>
                <a:highlight>
                  <a:srgbClr val="1E1E1E"/>
                </a:highlight>
                <a:latin typeface="Montserrat"/>
                <a:ea typeface="Montserrat"/>
                <a:cs typeface="Montserrat"/>
                <a:sym typeface="Montserrat"/>
              </a:rPr>
              <a:t>El conjunto de datos de </a:t>
            </a:r>
            <a:r>
              <a:rPr lang="es-419">
                <a:solidFill>
                  <a:srgbClr val="D4D4D4"/>
                </a:solidFill>
                <a:highlight>
                  <a:srgbClr val="1E1E1E"/>
                </a:highlight>
                <a:latin typeface="Montserrat"/>
                <a:ea typeface="Montserrat"/>
                <a:cs typeface="Montserrat"/>
                <a:sym typeface="Montserrat"/>
              </a:rPr>
              <a:t>elegibilidad</a:t>
            </a:r>
            <a:r>
              <a:rPr lang="es-419">
                <a:solidFill>
                  <a:srgbClr val="D4D4D4"/>
                </a:solidFill>
                <a:highlight>
                  <a:srgbClr val="1E1E1E"/>
                </a:highlight>
                <a:latin typeface="Montserrat"/>
                <a:ea typeface="Montserrat"/>
                <a:cs typeface="Montserrat"/>
                <a:sym typeface="Montserrat"/>
              </a:rPr>
              <a:t> de tarjetas de </a:t>
            </a:r>
            <a:r>
              <a:rPr lang="es-419">
                <a:solidFill>
                  <a:srgbClr val="D4D4D4"/>
                </a:solidFill>
                <a:highlight>
                  <a:srgbClr val="1E1E1E"/>
                </a:highlight>
                <a:latin typeface="Montserrat"/>
                <a:ea typeface="Montserrat"/>
                <a:cs typeface="Montserrat"/>
                <a:sym typeface="Montserrat"/>
              </a:rPr>
              <a:t>crédito</a:t>
            </a:r>
            <a:r>
              <a:rPr lang="es-419">
                <a:solidFill>
                  <a:srgbClr val="D4D4D4"/>
                </a:solidFill>
                <a:highlight>
                  <a:srgbClr val="1E1E1E"/>
                </a:highlight>
                <a:latin typeface="Montserrat"/>
                <a:ea typeface="Montserrat"/>
                <a:cs typeface="Montserrat"/>
                <a:sym typeface="Montserrat"/>
              </a:rPr>
              <a:t> proporciona </a:t>
            </a:r>
            <a:r>
              <a:rPr lang="es-419">
                <a:solidFill>
                  <a:srgbClr val="D4D4D4"/>
                </a:solidFill>
                <a:highlight>
                  <a:srgbClr val="1E1E1E"/>
                </a:highlight>
                <a:latin typeface="Montserrat"/>
                <a:ea typeface="Montserrat"/>
                <a:cs typeface="Montserrat"/>
                <a:sym typeface="Montserrat"/>
              </a:rPr>
              <a:t>información</a:t>
            </a:r>
            <a:r>
              <a:rPr lang="es-419">
                <a:solidFill>
                  <a:srgbClr val="D4D4D4"/>
                </a:solidFill>
                <a:highlight>
                  <a:srgbClr val="1E1E1E"/>
                </a:highlight>
                <a:latin typeface="Montserrat"/>
                <a:ea typeface="Montserrat"/>
                <a:cs typeface="Montserrat"/>
                <a:sym typeface="Montserrat"/>
              </a:rPr>
              <a:t> para comprender los factores que influyen en la elegibilidad de un individuo para obtener crédito. La base de datos  contiene una variedad de criterios o </a:t>
            </a:r>
            <a:r>
              <a:rPr lang="es-419">
                <a:solidFill>
                  <a:srgbClr val="D4D4D4"/>
                </a:solidFill>
                <a:highlight>
                  <a:srgbClr val="1E1E1E"/>
                </a:highlight>
                <a:latin typeface="Montserrat"/>
                <a:ea typeface="Montserrat"/>
                <a:cs typeface="Montserrat"/>
                <a:sym typeface="Montserrat"/>
              </a:rPr>
              <a:t>características</a:t>
            </a:r>
            <a:r>
              <a:rPr lang="es-419">
                <a:solidFill>
                  <a:srgbClr val="D4D4D4"/>
                </a:solidFill>
                <a:highlight>
                  <a:srgbClr val="1E1E1E"/>
                </a:highlight>
                <a:latin typeface="Montserrat"/>
                <a:ea typeface="Montserrat"/>
                <a:cs typeface="Montserrat"/>
                <a:sym typeface="Montserrat"/>
              </a:rPr>
              <a:t> </a:t>
            </a:r>
            <a:r>
              <a:rPr lang="es-419">
                <a:solidFill>
                  <a:srgbClr val="D4D4D4"/>
                </a:solidFill>
                <a:highlight>
                  <a:srgbClr val="1E1E1E"/>
                </a:highlight>
                <a:latin typeface="Montserrat"/>
                <a:ea typeface="Montserrat"/>
                <a:cs typeface="Montserrat"/>
                <a:sym typeface="Montserrat"/>
              </a:rPr>
              <a:t>demográficas</a:t>
            </a:r>
            <a:r>
              <a:rPr lang="es-419">
                <a:solidFill>
                  <a:srgbClr val="D4D4D4"/>
                </a:solidFill>
                <a:highlight>
                  <a:srgbClr val="1E1E1E"/>
                </a:highlight>
                <a:latin typeface="Montserrat"/>
                <a:ea typeface="Montserrat"/>
                <a:cs typeface="Montserrat"/>
                <a:sym typeface="Montserrat"/>
              </a:rPr>
              <a:t>, personales y financieras que, generalmente, las instituciones financieras consideran al evaluar la </a:t>
            </a:r>
            <a:r>
              <a:rPr lang="es-419">
                <a:solidFill>
                  <a:srgbClr val="D4D4D4"/>
                </a:solidFill>
                <a:highlight>
                  <a:srgbClr val="1E1E1E"/>
                </a:highlight>
                <a:latin typeface="Montserrat"/>
                <a:ea typeface="Montserrat"/>
                <a:cs typeface="Montserrat"/>
                <a:sym typeface="Montserrat"/>
              </a:rPr>
              <a:t>cuestión</a:t>
            </a:r>
            <a:r>
              <a:rPr lang="es-419">
                <a:solidFill>
                  <a:srgbClr val="D4D4D4"/>
                </a:solidFill>
                <a:highlight>
                  <a:srgbClr val="1E1E1E"/>
                </a:highlight>
                <a:latin typeface="Montserrat"/>
                <a:ea typeface="Montserrat"/>
                <a:cs typeface="Montserrat"/>
                <a:sym typeface="Montserrat"/>
              </a:rPr>
              <a:t> a analizar.</a:t>
            </a:r>
            <a:endParaRPr>
              <a:solidFill>
                <a:srgbClr val="D4D4D4"/>
              </a:solidFill>
              <a:highlight>
                <a:srgbClr val="1E1E1E"/>
              </a:highlight>
              <a:latin typeface="Montserrat"/>
              <a:ea typeface="Montserrat"/>
              <a:cs typeface="Montserrat"/>
              <a:sym typeface="Montserrat"/>
            </a:endParaRPr>
          </a:p>
          <a:p>
            <a:pPr indent="0" lvl="0" marL="0" rtl="0" algn="l">
              <a:lnSpc>
                <a:spcPct val="135714"/>
              </a:lnSpc>
              <a:spcBef>
                <a:spcPts val="0"/>
              </a:spcBef>
              <a:spcAft>
                <a:spcPts val="0"/>
              </a:spcAft>
              <a:buSzPts val="523"/>
              <a:buNone/>
            </a:pPr>
            <a:r>
              <a:t/>
            </a:r>
            <a:endParaRPr>
              <a:solidFill>
                <a:srgbClr val="D4D4D4"/>
              </a:solidFill>
              <a:highlight>
                <a:srgbClr val="1E1E1E"/>
              </a:highlight>
              <a:latin typeface="Montserrat"/>
              <a:ea typeface="Montserrat"/>
              <a:cs typeface="Montserrat"/>
              <a:sym typeface="Montserrat"/>
            </a:endParaRPr>
          </a:p>
          <a:p>
            <a:pPr indent="0" lvl="0" marL="0" rtl="0" algn="l">
              <a:lnSpc>
                <a:spcPct val="135714"/>
              </a:lnSpc>
              <a:spcBef>
                <a:spcPts val="0"/>
              </a:spcBef>
              <a:spcAft>
                <a:spcPts val="0"/>
              </a:spcAft>
              <a:buNone/>
            </a:pPr>
            <a:r>
              <a:rPr lang="es-419">
                <a:solidFill>
                  <a:srgbClr val="D4D4D4"/>
                </a:solidFill>
                <a:highlight>
                  <a:srgbClr val="1E1E1E"/>
                </a:highlight>
                <a:latin typeface="Montserrat"/>
                <a:ea typeface="Montserrat"/>
                <a:cs typeface="Montserrat"/>
                <a:sym typeface="Montserrat"/>
              </a:rPr>
              <a:t>Los investigadores, analistas e instituciones financieras pueden aprovechar el algoritmo que voy a crear en base al conjunto de datos para evaluar y predecir, </a:t>
            </a:r>
            <a:r>
              <a:rPr lang="es-419">
                <a:solidFill>
                  <a:srgbClr val="D4D4D4"/>
                </a:solidFill>
                <a:highlight>
                  <a:srgbClr val="1E1E1E"/>
                </a:highlight>
                <a:latin typeface="Montserrat"/>
                <a:ea typeface="Montserrat"/>
                <a:cs typeface="Montserrat"/>
                <a:sym typeface="Montserrat"/>
              </a:rPr>
              <a:t>según</a:t>
            </a:r>
            <a:r>
              <a:rPr lang="es-419">
                <a:solidFill>
                  <a:srgbClr val="D4D4D4"/>
                </a:solidFill>
                <a:highlight>
                  <a:srgbClr val="1E1E1E"/>
                </a:highlight>
                <a:latin typeface="Montserrat"/>
                <a:ea typeface="Montserrat"/>
                <a:cs typeface="Montserrat"/>
                <a:sym typeface="Montserrat"/>
              </a:rPr>
              <a:t> las </a:t>
            </a:r>
            <a:r>
              <a:rPr lang="es-419">
                <a:solidFill>
                  <a:srgbClr val="D4D4D4"/>
                </a:solidFill>
                <a:highlight>
                  <a:srgbClr val="1E1E1E"/>
                </a:highlight>
                <a:latin typeface="Montserrat"/>
                <a:ea typeface="Montserrat"/>
                <a:cs typeface="Montserrat"/>
                <a:sym typeface="Montserrat"/>
              </a:rPr>
              <a:t>características</a:t>
            </a:r>
            <a:r>
              <a:rPr lang="es-419">
                <a:solidFill>
                  <a:srgbClr val="D4D4D4"/>
                </a:solidFill>
                <a:highlight>
                  <a:srgbClr val="1E1E1E"/>
                </a:highlight>
                <a:latin typeface="Montserrat"/>
                <a:ea typeface="Montserrat"/>
                <a:cs typeface="Montserrat"/>
                <a:sym typeface="Montserrat"/>
              </a:rPr>
              <a:t> de un </a:t>
            </a:r>
            <a:r>
              <a:rPr lang="es-419">
                <a:solidFill>
                  <a:srgbClr val="D4D4D4"/>
                </a:solidFill>
                <a:highlight>
                  <a:srgbClr val="1E1E1E"/>
                </a:highlight>
                <a:latin typeface="Montserrat"/>
                <a:ea typeface="Montserrat"/>
                <a:cs typeface="Montserrat"/>
                <a:sym typeface="Montserrat"/>
              </a:rPr>
              <a:t>individuo</a:t>
            </a:r>
            <a:r>
              <a:rPr lang="es-419">
                <a:solidFill>
                  <a:srgbClr val="D4D4D4"/>
                </a:solidFill>
                <a:highlight>
                  <a:srgbClr val="1E1E1E"/>
                </a:highlight>
                <a:latin typeface="Montserrat"/>
                <a:ea typeface="Montserrat"/>
                <a:cs typeface="Montserrat"/>
                <a:sym typeface="Montserrat"/>
              </a:rPr>
              <a:t>, si es capaz de obtener </a:t>
            </a:r>
            <a:r>
              <a:rPr lang="es-419">
                <a:solidFill>
                  <a:srgbClr val="D4D4D4"/>
                </a:solidFill>
                <a:highlight>
                  <a:srgbClr val="1E1E1E"/>
                </a:highlight>
                <a:latin typeface="Montserrat"/>
                <a:ea typeface="Montserrat"/>
                <a:cs typeface="Montserrat"/>
                <a:sym typeface="Montserrat"/>
              </a:rPr>
              <a:t>crédito</a:t>
            </a:r>
            <a:r>
              <a:rPr lang="es-419">
                <a:solidFill>
                  <a:srgbClr val="D4D4D4"/>
                </a:solidFill>
                <a:highlight>
                  <a:srgbClr val="1E1E1E"/>
                </a:highlight>
                <a:latin typeface="Montserrat"/>
                <a:ea typeface="Montserrat"/>
                <a:cs typeface="Montserrat"/>
                <a:sym typeface="Montserrat"/>
              </a:rPr>
              <a:t> o no. Este trabajo ayuda a entender acerca de los factores clave que influyen en la elegibilidad de las tarjetas de crédito y desarrollar modelos predictivos que ayuden a automatizar el proceso de evaluación crediticia. Al comprender la relación entre varios atributos y la elegibilidad de las tarjetas de crédito, las partes interesadas pueden tomar decisiones más informadas, mejorar las estrategias de evaluación de riesgos y mejorar los esfuerzos de segmentación y orientación de los clientes.</a:t>
            </a:r>
            <a:endParaRPr>
              <a:solidFill>
                <a:srgbClr val="D4D4D4"/>
              </a:solidFill>
              <a:highlight>
                <a:srgbClr val="1E1E1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sz="1200">
              <a:solidFill>
                <a:srgbClr val="D4D4D4"/>
              </a:solidFill>
              <a:highlight>
                <a:srgbClr val="1E1E1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sz="1000">
              <a:solidFill>
                <a:srgbClr val="D4D4D4"/>
              </a:solidFill>
              <a:highlight>
                <a:srgbClr val="1E1E1E"/>
              </a:highlight>
              <a:latin typeface="Montserrat"/>
              <a:ea typeface="Montserrat"/>
              <a:cs typeface="Montserrat"/>
              <a:sym typeface="Montserrat"/>
            </a:endParaRPr>
          </a:p>
          <a:p>
            <a:pPr indent="0" lvl="0" marL="0" rtl="0" algn="l">
              <a:lnSpc>
                <a:spcPct val="135714"/>
              </a:lnSpc>
              <a:spcBef>
                <a:spcPts val="0"/>
              </a:spcBef>
              <a:spcAft>
                <a:spcPts val="0"/>
              </a:spcAft>
              <a:buSzPts val="523"/>
              <a:buNone/>
            </a:pPr>
            <a:r>
              <a:t/>
            </a:r>
            <a:endParaRPr sz="1333">
              <a:solidFill>
                <a:srgbClr val="D4D4D4"/>
              </a:solidFill>
              <a:highlight>
                <a:srgbClr val="1E1E1E"/>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Además</a:t>
            </a:r>
            <a:r>
              <a:rPr lang="es-419"/>
              <a:t>..</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lang="es-419" sz="1350">
                <a:solidFill>
                  <a:srgbClr val="D4D4D4"/>
                </a:solidFill>
                <a:highlight>
                  <a:srgbClr val="1E1E1E"/>
                </a:highlight>
                <a:latin typeface="Montserrat"/>
                <a:ea typeface="Montserrat"/>
                <a:cs typeface="Montserrat"/>
                <a:sym typeface="Montserrat"/>
              </a:rPr>
              <a:t>Este conjunto de datos es valioso para una amplia gama de aplicaciones dentro de la industria financiera, incluida la gestión del riesgo crediticio, la gestión de las relaciones con los clientes y el análisis de marketing. Además, proporciona un recurso valioso para la investigación académica y con fines educativos, permitiendo a estudiantes e investigadores explorar la intrincada dinámica de la determinación de la elegibilidad para tarjetas de crédito.</a:t>
            </a:r>
            <a:endParaRPr sz="1350">
              <a:solidFill>
                <a:srgbClr val="D4D4D4"/>
              </a:solidFill>
              <a:highlight>
                <a:srgbClr val="1E1E1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sz="1350">
              <a:solidFill>
                <a:srgbClr val="D4D4D4"/>
              </a:solidFill>
              <a:highlight>
                <a:srgbClr val="1E1E1E"/>
              </a:highlight>
              <a:latin typeface="Montserrat"/>
              <a:ea typeface="Montserrat"/>
              <a:cs typeface="Montserrat"/>
              <a:sym typeface="Montserrat"/>
            </a:endParaRPr>
          </a:p>
          <a:p>
            <a:pPr indent="0" lvl="0" marL="0" rtl="0" algn="l">
              <a:lnSpc>
                <a:spcPct val="135714"/>
              </a:lnSpc>
              <a:spcBef>
                <a:spcPts val="0"/>
              </a:spcBef>
              <a:spcAft>
                <a:spcPts val="0"/>
              </a:spcAft>
              <a:buNone/>
            </a:pPr>
            <a:r>
              <a:rPr lang="es-419" sz="1358">
                <a:solidFill>
                  <a:srgbClr val="D4D4D4"/>
                </a:solidFill>
                <a:highlight>
                  <a:srgbClr val="1E1E1E"/>
                </a:highlight>
                <a:latin typeface="Montserrat"/>
                <a:ea typeface="Montserrat"/>
                <a:cs typeface="Montserrat"/>
                <a:sym typeface="Montserrat"/>
              </a:rPr>
              <a:t>Conjunto de datos obtenido de: https://www.kaggle.com/datasets/rohit265/credit-card-eligibility-data-determining-factors</a:t>
            </a:r>
            <a:endParaRPr sz="1358">
              <a:solidFill>
                <a:srgbClr val="D4D4D4"/>
              </a:solidFill>
              <a:highlight>
                <a:srgbClr val="1E1E1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sz="1350">
              <a:solidFill>
                <a:srgbClr val="D4D4D4"/>
              </a:solidFill>
              <a:highlight>
                <a:srgbClr val="1E1E1E"/>
              </a:highlight>
              <a:latin typeface="Montserrat"/>
              <a:ea typeface="Montserrat"/>
              <a:cs typeface="Montserrat"/>
              <a:sym typeface="Montserrat"/>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Metadata:</a:t>
            </a:r>
            <a:endParaRPr/>
          </a:p>
        </p:txBody>
      </p:sp>
      <p:sp>
        <p:nvSpPr>
          <p:cNvPr id="160" name="Google Shape;160;p17"/>
          <p:cNvSpPr txBox="1"/>
          <p:nvPr>
            <p:ph idx="1" type="body"/>
          </p:nvPr>
        </p:nvSpPr>
        <p:spPr>
          <a:xfrm>
            <a:off x="1415225" y="1080025"/>
            <a:ext cx="5708400" cy="24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70"/>
              <a:buNone/>
            </a:pPr>
            <a:r>
              <a:rPr lang="es-419" sz="1360">
                <a:latin typeface="Montserrat"/>
                <a:ea typeface="Montserrat"/>
                <a:cs typeface="Montserrat"/>
                <a:sym typeface="Montserrat"/>
              </a:rPr>
              <a:t>El DataFrame cuenta con 9709 filas y 20 columnas.</a:t>
            </a:r>
            <a:endParaRPr sz="1360">
              <a:latin typeface="Montserrat"/>
              <a:ea typeface="Montserrat"/>
              <a:cs typeface="Montserrat"/>
              <a:sym typeface="Montserrat"/>
            </a:endParaRPr>
          </a:p>
          <a:p>
            <a:pPr indent="0" lvl="0" marL="0" rtl="0" algn="l">
              <a:lnSpc>
                <a:spcPct val="135714"/>
              </a:lnSpc>
              <a:spcBef>
                <a:spcPts val="1200"/>
              </a:spcBef>
              <a:spcAft>
                <a:spcPts val="0"/>
              </a:spcAft>
              <a:buSzPts val="770"/>
              <a:buNone/>
            </a:pPr>
            <a:r>
              <a:rPr lang="es-419" sz="1335">
                <a:solidFill>
                  <a:srgbClr val="D4D4D4"/>
                </a:solidFill>
                <a:highlight>
                  <a:srgbClr val="1E1E1E"/>
                </a:highlight>
                <a:latin typeface="Montserrat"/>
                <a:ea typeface="Montserrat"/>
                <a:cs typeface="Montserrat"/>
                <a:sym typeface="Montserrat"/>
              </a:rPr>
              <a:t>Cada fila del conjunto de datos representa un individuo </a:t>
            </a:r>
            <a:r>
              <a:rPr lang="es-419" sz="1335">
                <a:solidFill>
                  <a:srgbClr val="D4D4D4"/>
                </a:solidFill>
                <a:highlight>
                  <a:srgbClr val="1E1E1E"/>
                </a:highlight>
                <a:latin typeface="Montserrat"/>
                <a:ea typeface="Montserrat"/>
                <a:cs typeface="Montserrat"/>
                <a:sym typeface="Montserrat"/>
              </a:rPr>
              <a:t>único</a:t>
            </a:r>
            <a:r>
              <a:rPr lang="es-419" sz="1335">
                <a:solidFill>
                  <a:srgbClr val="D4D4D4"/>
                </a:solidFill>
                <a:highlight>
                  <a:srgbClr val="1E1E1E"/>
                </a:highlight>
                <a:latin typeface="Montserrat"/>
                <a:ea typeface="Montserrat"/>
                <a:cs typeface="Montserrat"/>
                <a:sym typeface="Montserrat"/>
              </a:rPr>
              <a:t>, con una </a:t>
            </a:r>
            <a:r>
              <a:rPr lang="es-419" sz="1335">
                <a:solidFill>
                  <a:srgbClr val="D4D4D4"/>
                </a:solidFill>
                <a:highlight>
                  <a:srgbClr val="1E1E1E"/>
                </a:highlight>
                <a:latin typeface="Montserrat"/>
                <a:ea typeface="Montserrat"/>
                <a:cs typeface="Montserrat"/>
                <a:sym typeface="Montserrat"/>
              </a:rPr>
              <a:t>identificación</a:t>
            </a:r>
            <a:r>
              <a:rPr lang="es-419" sz="1335">
                <a:solidFill>
                  <a:srgbClr val="D4D4D4"/>
                </a:solidFill>
                <a:highlight>
                  <a:srgbClr val="1E1E1E"/>
                </a:highlight>
                <a:latin typeface="Montserrat"/>
                <a:ea typeface="Montserrat"/>
                <a:cs typeface="Montserrat"/>
                <a:sym typeface="Montserrat"/>
              </a:rPr>
              <a:t> </a:t>
            </a:r>
            <a:r>
              <a:rPr lang="es-419" sz="1335">
                <a:solidFill>
                  <a:srgbClr val="D4D4D4"/>
                </a:solidFill>
                <a:highlight>
                  <a:srgbClr val="1E1E1E"/>
                </a:highlight>
                <a:latin typeface="Montserrat"/>
                <a:ea typeface="Montserrat"/>
                <a:cs typeface="Montserrat"/>
                <a:sym typeface="Montserrat"/>
              </a:rPr>
              <a:t>única</a:t>
            </a:r>
            <a:r>
              <a:rPr lang="es-419" sz="1335">
                <a:solidFill>
                  <a:srgbClr val="D4D4D4"/>
                </a:solidFill>
                <a:highlight>
                  <a:srgbClr val="1E1E1E"/>
                </a:highlight>
                <a:latin typeface="Montserrat"/>
                <a:ea typeface="Montserrat"/>
                <a:cs typeface="Montserrat"/>
                <a:sym typeface="Montserrat"/>
              </a:rPr>
              <a:t> 'Id'. Cada columna representa los criterios con  los que voy a trabajar el </a:t>
            </a:r>
            <a:r>
              <a:rPr lang="es-419" sz="1335">
                <a:solidFill>
                  <a:srgbClr val="D4D4D4"/>
                </a:solidFill>
                <a:highlight>
                  <a:srgbClr val="1E1E1E"/>
                </a:highlight>
                <a:latin typeface="Montserrat"/>
                <a:ea typeface="Montserrat"/>
                <a:cs typeface="Montserrat"/>
                <a:sym typeface="Montserrat"/>
              </a:rPr>
              <a:t>análisis</a:t>
            </a:r>
            <a:r>
              <a:rPr lang="es-419" sz="1335">
                <a:solidFill>
                  <a:srgbClr val="D4D4D4"/>
                </a:solidFill>
                <a:highlight>
                  <a:srgbClr val="1E1E1E"/>
                </a:highlight>
                <a:latin typeface="Montserrat"/>
                <a:ea typeface="Montserrat"/>
                <a:cs typeface="Montserrat"/>
                <a:sym typeface="Montserrat"/>
              </a:rPr>
              <a:t> que van desde </a:t>
            </a:r>
            <a:r>
              <a:rPr lang="es-419" sz="1335">
                <a:solidFill>
                  <a:srgbClr val="D4D4D4"/>
                </a:solidFill>
                <a:highlight>
                  <a:srgbClr val="1E1E1E"/>
                </a:highlight>
                <a:latin typeface="Montserrat"/>
                <a:ea typeface="Montserrat"/>
                <a:cs typeface="Montserrat"/>
                <a:sym typeface="Montserrat"/>
              </a:rPr>
              <a:t>información</a:t>
            </a:r>
            <a:r>
              <a:rPr lang="es-419" sz="1335">
                <a:solidFill>
                  <a:srgbClr val="D4D4D4"/>
                </a:solidFill>
                <a:highlight>
                  <a:srgbClr val="1E1E1E"/>
                </a:highlight>
                <a:latin typeface="Montserrat"/>
                <a:ea typeface="Montserrat"/>
                <a:cs typeface="Montserrat"/>
                <a:sym typeface="Montserrat"/>
              </a:rPr>
              <a:t> </a:t>
            </a:r>
            <a:r>
              <a:rPr lang="es-419" sz="1335">
                <a:solidFill>
                  <a:srgbClr val="D4D4D4"/>
                </a:solidFill>
                <a:highlight>
                  <a:srgbClr val="1E1E1E"/>
                </a:highlight>
                <a:latin typeface="Montserrat"/>
                <a:ea typeface="Montserrat"/>
                <a:cs typeface="Montserrat"/>
                <a:sym typeface="Montserrat"/>
              </a:rPr>
              <a:t>demográfica</a:t>
            </a:r>
            <a:r>
              <a:rPr lang="es-419" sz="1335">
                <a:solidFill>
                  <a:srgbClr val="D4D4D4"/>
                </a:solidFill>
                <a:highlight>
                  <a:srgbClr val="1E1E1E"/>
                </a:highlight>
                <a:latin typeface="Montserrat"/>
                <a:ea typeface="Montserrat"/>
                <a:cs typeface="Montserrat"/>
                <a:sym typeface="Montserrat"/>
              </a:rPr>
              <a:t> </a:t>
            </a:r>
            <a:r>
              <a:rPr lang="es-419" sz="1335">
                <a:solidFill>
                  <a:srgbClr val="D4D4D4"/>
                </a:solidFill>
                <a:highlight>
                  <a:srgbClr val="1E1E1E"/>
                </a:highlight>
                <a:latin typeface="Montserrat"/>
                <a:ea typeface="Montserrat"/>
                <a:cs typeface="Montserrat"/>
                <a:sym typeface="Montserrat"/>
              </a:rPr>
              <a:t>básica</a:t>
            </a:r>
            <a:r>
              <a:rPr lang="es-419" sz="1335">
                <a:solidFill>
                  <a:srgbClr val="D4D4D4"/>
                </a:solidFill>
                <a:highlight>
                  <a:srgbClr val="1E1E1E"/>
                </a:highlight>
                <a:latin typeface="Montserrat"/>
                <a:ea typeface="Montserrat"/>
                <a:cs typeface="Montserrat"/>
                <a:sym typeface="Montserrat"/>
              </a:rPr>
              <a:t>, como </a:t>
            </a:r>
            <a:r>
              <a:rPr lang="es-419" sz="1335">
                <a:solidFill>
                  <a:srgbClr val="D4D4D4"/>
                </a:solidFill>
                <a:highlight>
                  <a:srgbClr val="1E1E1E"/>
                </a:highlight>
                <a:latin typeface="Montserrat"/>
                <a:ea typeface="Montserrat"/>
                <a:cs typeface="Montserrat"/>
                <a:sym typeface="Montserrat"/>
              </a:rPr>
              <a:t>género</a:t>
            </a:r>
            <a:r>
              <a:rPr lang="es-419" sz="1335">
                <a:solidFill>
                  <a:srgbClr val="D4D4D4"/>
                </a:solidFill>
                <a:highlight>
                  <a:srgbClr val="1E1E1E"/>
                </a:highlight>
                <a:latin typeface="Montserrat"/>
                <a:ea typeface="Montserrat"/>
                <a:cs typeface="Montserrat"/>
                <a:sym typeface="Montserrat"/>
              </a:rPr>
              <a:t> y edad, hasta caracteristicas financieras como trabajo, ingresos totales, </a:t>
            </a:r>
            <a:r>
              <a:rPr lang="es-419" sz="1335">
                <a:solidFill>
                  <a:srgbClr val="D4D4D4"/>
                </a:solidFill>
                <a:highlight>
                  <a:srgbClr val="1E1E1E"/>
                </a:highlight>
                <a:latin typeface="Montserrat"/>
                <a:ea typeface="Montserrat"/>
                <a:cs typeface="Montserrat"/>
                <a:sym typeface="Montserrat"/>
              </a:rPr>
              <a:t>situación</a:t>
            </a:r>
            <a:r>
              <a:rPr lang="es-419" sz="1335">
                <a:solidFill>
                  <a:srgbClr val="D4D4D4"/>
                </a:solidFill>
                <a:highlight>
                  <a:srgbClr val="1E1E1E"/>
                </a:highlight>
                <a:latin typeface="Montserrat"/>
                <a:ea typeface="Montserrat"/>
                <a:cs typeface="Montserrat"/>
                <a:sym typeface="Montserrat"/>
              </a:rPr>
              <a:t> laboral y demas. Aparte de esto la base de datos </a:t>
            </a:r>
            <a:r>
              <a:rPr lang="es-419" sz="1335">
                <a:solidFill>
                  <a:srgbClr val="D4D4D4"/>
                </a:solidFill>
                <a:highlight>
                  <a:srgbClr val="1E1E1E"/>
                </a:highlight>
                <a:latin typeface="Montserrat"/>
                <a:ea typeface="Montserrat"/>
                <a:cs typeface="Montserrat"/>
                <a:sym typeface="Montserrat"/>
              </a:rPr>
              <a:t>también</a:t>
            </a:r>
            <a:r>
              <a:rPr lang="es-419" sz="1335">
                <a:solidFill>
                  <a:srgbClr val="D4D4D4"/>
                </a:solidFill>
                <a:highlight>
                  <a:srgbClr val="1E1E1E"/>
                </a:highlight>
                <a:latin typeface="Montserrat"/>
                <a:ea typeface="Montserrat"/>
                <a:cs typeface="Montserrat"/>
                <a:sym typeface="Montserrat"/>
              </a:rPr>
              <a:t> contiene </a:t>
            </a:r>
            <a:r>
              <a:rPr lang="es-419" sz="1335">
                <a:solidFill>
                  <a:srgbClr val="D4D4D4"/>
                </a:solidFill>
                <a:highlight>
                  <a:srgbClr val="1E1E1E"/>
                </a:highlight>
                <a:latin typeface="Montserrat"/>
                <a:ea typeface="Montserrat"/>
                <a:cs typeface="Montserrat"/>
                <a:sym typeface="Montserrat"/>
              </a:rPr>
              <a:t>características</a:t>
            </a:r>
            <a:r>
              <a:rPr lang="es-419" sz="1335">
                <a:solidFill>
                  <a:srgbClr val="D4D4D4"/>
                </a:solidFill>
                <a:highlight>
                  <a:srgbClr val="1E1E1E"/>
                </a:highlight>
                <a:latin typeface="Montserrat"/>
                <a:ea typeface="Montserrat"/>
                <a:cs typeface="Montserrat"/>
                <a:sym typeface="Montserrat"/>
              </a:rPr>
              <a:t> personales tanto como la cantidad de hijos, estado civil, </a:t>
            </a:r>
            <a:r>
              <a:rPr lang="es-419" sz="1335">
                <a:solidFill>
                  <a:srgbClr val="D4D4D4"/>
                </a:solidFill>
                <a:highlight>
                  <a:srgbClr val="1E1E1E"/>
                </a:highlight>
                <a:latin typeface="Montserrat"/>
                <a:ea typeface="Montserrat"/>
                <a:cs typeface="Montserrat"/>
                <a:sym typeface="Montserrat"/>
              </a:rPr>
              <a:t>ocupación</a:t>
            </a:r>
            <a:r>
              <a:rPr lang="es-419" sz="1335">
                <a:solidFill>
                  <a:srgbClr val="D4D4D4"/>
                </a:solidFill>
                <a:highlight>
                  <a:srgbClr val="1E1E1E"/>
                </a:highlight>
                <a:latin typeface="Montserrat"/>
                <a:ea typeface="Montserrat"/>
                <a:cs typeface="Montserrat"/>
                <a:sym typeface="Montserrat"/>
              </a:rPr>
              <a:t> y </a:t>
            </a:r>
            <a:r>
              <a:rPr lang="es-419" sz="1335">
                <a:solidFill>
                  <a:srgbClr val="D4D4D4"/>
                </a:solidFill>
                <a:highlight>
                  <a:srgbClr val="1E1E1E"/>
                </a:highlight>
                <a:latin typeface="Montserrat"/>
                <a:ea typeface="Montserrat"/>
                <a:cs typeface="Montserrat"/>
                <a:sym typeface="Montserrat"/>
              </a:rPr>
              <a:t>educación</a:t>
            </a:r>
            <a:r>
              <a:rPr lang="es-419" sz="1335">
                <a:solidFill>
                  <a:srgbClr val="D4D4D4"/>
                </a:solidFill>
                <a:highlight>
                  <a:srgbClr val="1E1E1E"/>
                </a:highlight>
                <a:latin typeface="Montserrat"/>
                <a:ea typeface="Montserrat"/>
                <a:cs typeface="Montserrat"/>
                <a:sym typeface="Montserrat"/>
              </a:rPr>
              <a:t>, lo cual nos brinda conocimiento acerca de los antecedentes y </a:t>
            </a:r>
            <a:r>
              <a:rPr lang="es-419" sz="1335">
                <a:solidFill>
                  <a:srgbClr val="D4D4D4"/>
                </a:solidFill>
                <a:highlight>
                  <a:srgbClr val="1E1E1E"/>
                </a:highlight>
                <a:latin typeface="Montserrat"/>
                <a:ea typeface="Montserrat"/>
                <a:cs typeface="Montserrat"/>
                <a:sym typeface="Montserrat"/>
              </a:rPr>
              <a:t>situación</a:t>
            </a:r>
            <a:r>
              <a:rPr lang="es-419" sz="1335">
                <a:solidFill>
                  <a:srgbClr val="D4D4D4"/>
                </a:solidFill>
                <a:highlight>
                  <a:srgbClr val="1E1E1E"/>
                </a:highlight>
                <a:latin typeface="Montserrat"/>
                <a:ea typeface="Montserrat"/>
                <a:cs typeface="Montserrat"/>
                <a:sym typeface="Montserrat"/>
              </a:rPr>
              <a:t> de cada individuo en </a:t>
            </a:r>
            <a:r>
              <a:rPr lang="es-419" sz="1335">
                <a:solidFill>
                  <a:srgbClr val="D4D4D4"/>
                </a:solidFill>
                <a:highlight>
                  <a:srgbClr val="1E1E1E"/>
                </a:highlight>
                <a:latin typeface="Montserrat"/>
                <a:ea typeface="Montserrat"/>
                <a:cs typeface="Montserrat"/>
                <a:sym typeface="Montserrat"/>
              </a:rPr>
              <a:t>cuestión</a:t>
            </a:r>
            <a:r>
              <a:rPr lang="es-419" sz="1335">
                <a:solidFill>
                  <a:srgbClr val="D4D4D4"/>
                </a:solidFill>
                <a:highlight>
                  <a:srgbClr val="1E1E1E"/>
                </a:highlight>
                <a:latin typeface="Montserrat"/>
                <a:ea typeface="Montserrat"/>
                <a:cs typeface="Montserrat"/>
                <a:sym typeface="Montserrat"/>
              </a:rPr>
              <a:t>.</a:t>
            </a:r>
            <a:endParaRPr sz="1335">
              <a:solidFill>
                <a:srgbClr val="D4D4D4"/>
              </a:solidFill>
              <a:highlight>
                <a:srgbClr val="1E1E1E"/>
              </a:highlight>
              <a:latin typeface="Montserrat"/>
              <a:ea typeface="Montserrat"/>
              <a:cs typeface="Montserrat"/>
              <a:sym typeface="Montserrat"/>
            </a:endParaRPr>
          </a:p>
          <a:p>
            <a:pPr indent="0" lvl="0" marL="0" rtl="0" algn="l">
              <a:spcBef>
                <a:spcPts val="0"/>
              </a:spcBef>
              <a:spcAft>
                <a:spcPts val="1200"/>
              </a:spcAft>
              <a:buSzPts val="770"/>
              <a:buNone/>
            </a:pPr>
            <a:r>
              <a:t/>
            </a:r>
            <a:endParaRPr sz="126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317700" y="0"/>
            <a:ext cx="47778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Diccionario de Datos ‘Variables’ :</a:t>
            </a:r>
            <a:endParaRPr/>
          </a:p>
        </p:txBody>
      </p:sp>
      <p:sp>
        <p:nvSpPr>
          <p:cNvPr id="166" name="Google Shape;166;p18"/>
          <p:cNvSpPr txBox="1"/>
          <p:nvPr>
            <p:ph idx="2" type="body"/>
          </p:nvPr>
        </p:nvSpPr>
        <p:spPr>
          <a:xfrm>
            <a:off x="1133600" y="867325"/>
            <a:ext cx="9144000" cy="30891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SzPts val="275"/>
              <a:buNone/>
            </a:pPr>
            <a:r>
              <a:rPr lang="es-419" sz="1054">
                <a:solidFill>
                  <a:srgbClr val="D4D4D4"/>
                </a:solidFill>
                <a:highlight>
                  <a:srgbClr val="1E1E1E"/>
                </a:highlight>
                <a:latin typeface="Montserrat"/>
                <a:ea typeface="Montserrat"/>
                <a:cs typeface="Montserrat"/>
                <a:sym typeface="Montserrat"/>
              </a:rPr>
              <a:t>ID: Identidad </a:t>
            </a:r>
            <a:r>
              <a:rPr lang="es-419" sz="1054">
                <a:solidFill>
                  <a:srgbClr val="D4D4D4"/>
                </a:solidFill>
                <a:highlight>
                  <a:srgbClr val="1E1E1E"/>
                </a:highlight>
                <a:latin typeface="Montserrat"/>
                <a:ea typeface="Montserrat"/>
                <a:cs typeface="Montserrat"/>
                <a:sym typeface="Montserrat"/>
              </a:rPr>
              <a:t>única</a:t>
            </a:r>
            <a:r>
              <a:rPr lang="es-419" sz="1054">
                <a:solidFill>
                  <a:srgbClr val="D4D4D4"/>
                </a:solidFill>
                <a:highlight>
                  <a:srgbClr val="1E1E1E"/>
                </a:highlight>
                <a:latin typeface="Montserrat"/>
                <a:ea typeface="Montserrat"/>
                <a:cs typeface="Montserrat"/>
                <a:sym typeface="Montserrat"/>
              </a:rPr>
              <a:t> para cada </a:t>
            </a:r>
            <a:r>
              <a:rPr lang="es-419" sz="1054">
                <a:solidFill>
                  <a:srgbClr val="D4D4D4"/>
                </a:solidFill>
                <a:highlight>
                  <a:srgbClr val="1E1E1E"/>
                </a:highlight>
                <a:latin typeface="Montserrat"/>
                <a:ea typeface="Montserrat"/>
                <a:cs typeface="Montserrat"/>
                <a:sym typeface="Montserrat"/>
              </a:rPr>
              <a:t>individuo</a:t>
            </a:r>
            <a:r>
              <a:rPr lang="es-419" sz="1054">
                <a:solidFill>
                  <a:srgbClr val="D4D4D4"/>
                </a:solidFill>
                <a:highlight>
                  <a:srgbClr val="1E1E1E"/>
                </a:highlight>
                <a:latin typeface="Montserrat"/>
                <a:ea typeface="Montserrat"/>
                <a:cs typeface="Montserrat"/>
                <a:sym typeface="Montserrat"/>
              </a:rPr>
              <a:t> 'cliente'.</a:t>
            </a:r>
            <a:endParaRPr sz="1054">
              <a:solidFill>
                <a:srgbClr val="D4D4D4"/>
              </a:solidFill>
              <a:highlight>
                <a:srgbClr val="1E1E1E"/>
              </a:highlight>
              <a:latin typeface="Montserrat"/>
              <a:ea typeface="Montserrat"/>
              <a:cs typeface="Montserrat"/>
              <a:sym typeface="Montserrat"/>
            </a:endParaRPr>
          </a:p>
          <a:p>
            <a:pPr indent="0" lvl="0" marL="0" rtl="0" algn="l">
              <a:lnSpc>
                <a:spcPct val="115714"/>
              </a:lnSpc>
              <a:spcBef>
                <a:spcPts val="0"/>
              </a:spcBef>
              <a:spcAft>
                <a:spcPts val="0"/>
              </a:spcAft>
              <a:buSzPts val="275"/>
              <a:buNone/>
            </a:pPr>
            <a:r>
              <a:rPr lang="es-419" sz="1054">
                <a:solidFill>
                  <a:srgbClr val="D4D4D4"/>
                </a:solidFill>
                <a:highlight>
                  <a:srgbClr val="1E1E1E"/>
                </a:highlight>
                <a:latin typeface="Montserrat"/>
                <a:ea typeface="Montserrat"/>
                <a:cs typeface="Montserrat"/>
                <a:sym typeface="Montserrat"/>
              </a:rPr>
              <a:t> Gender: Sexo del individuo. 0:hombre, 1:mujer.</a:t>
            </a:r>
            <a:endParaRPr sz="1054">
              <a:solidFill>
                <a:srgbClr val="D4D4D4"/>
              </a:solidFill>
              <a:highlight>
                <a:srgbClr val="1E1E1E"/>
              </a:highlight>
              <a:latin typeface="Montserrat"/>
              <a:ea typeface="Montserrat"/>
              <a:cs typeface="Montserrat"/>
              <a:sym typeface="Montserrat"/>
            </a:endParaRPr>
          </a:p>
          <a:p>
            <a:pPr indent="0" lvl="0" marL="0" rtl="0" algn="l">
              <a:lnSpc>
                <a:spcPct val="115714"/>
              </a:lnSpc>
              <a:spcBef>
                <a:spcPts val="0"/>
              </a:spcBef>
              <a:spcAft>
                <a:spcPts val="0"/>
              </a:spcAft>
              <a:buSzPts val="275"/>
              <a:buNone/>
            </a:pPr>
            <a:r>
              <a:rPr lang="es-419" sz="1054">
                <a:solidFill>
                  <a:srgbClr val="D4D4D4"/>
                </a:solidFill>
                <a:highlight>
                  <a:srgbClr val="1E1E1E"/>
                </a:highlight>
                <a:latin typeface="Montserrat"/>
                <a:ea typeface="Montserrat"/>
                <a:cs typeface="Montserrat"/>
                <a:sym typeface="Montserrat"/>
              </a:rPr>
              <a:t>Own_car: </a:t>
            </a:r>
            <a:r>
              <a:rPr lang="es-419" sz="1054">
                <a:solidFill>
                  <a:srgbClr val="D4D4D4"/>
                </a:solidFill>
                <a:highlight>
                  <a:srgbClr val="1E1E1E"/>
                </a:highlight>
                <a:latin typeface="Montserrat"/>
                <a:ea typeface="Montserrat"/>
                <a:cs typeface="Montserrat"/>
                <a:sym typeface="Montserrat"/>
              </a:rPr>
              <a:t>Característica</a:t>
            </a:r>
            <a:r>
              <a:rPr lang="es-419" sz="1054">
                <a:solidFill>
                  <a:srgbClr val="D4D4D4"/>
                </a:solidFill>
                <a:highlight>
                  <a:srgbClr val="1E1E1E"/>
                </a:highlight>
                <a:latin typeface="Montserrat"/>
                <a:ea typeface="Montserrat"/>
                <a:cs typeface="Montserrat"/>
                <a:sym typeface="Montserrat"/>
              </a:rPr>
              <a:t> binaria que indica si el individuo tiene o no auto. 0 = no tiene ; 1 = si tiene.</a:t>
            </a:r>
            <a:endParaRPr sz="1054">
              <a:solidFill>
                <a:srgbClr val="D4D4D4"/>
              </a:solidFill>
              <a:highlight>
                <a:srgbClr val="1E1E1E"/>
              </a:highlight>
              <a:latin typeface="Montserrat"/>
              <a:ea typeface="Montserrat"/>
              <a:cs typeface="Montserrat"/>
              <a:sym typeface="Montserrat"/>
            </a:endParaRPr>
          </a:p>
          <a:p>
            <a:pPr indent="0" lvl="0" marL="0" rtl="0" algn="l">
              <a:lnSpc>
                <a:spcPct val="115714"/>
              </a:lnSpc>
              <a:spcBef>
                <a:spcPts val="0"/>
              </a:spcBef>
              <a:spcAft>
                <a:spcPts val="0"/>
              </a:spcAft>
              <a:buSzPts val="275"/>
              <a:buNone/>
            </a:pPr>
            <a:r>
              <a:rPr lang="es-419" sz="1054">
                <a:solidFill>
                  <a:srgbClr val="D4D4D4"/>
                </a:solidFill>
                <a:highlight>
                  <a:srgbClr val="1E1E1E"/>
                </a:highlight>
                <a:latin typeface="Montserrat"/>
                <a:ea typeface="Montserrat"/>
                <a:cs typeface="Montserrat"/>
                <a:sym typeface="Montserrat"/>
              </a:rPr>
              <a:t>Own_property: </a:t>
            </a:r>
            <a:r>
              <a:rPr lang="es-419" sz="1054">
                <a:solidFill>
                  <a:srgbClr val="D4D4D4"/>
                </a:solidFill>
                <a:highlight>
                  <a:srgbClr val="1E1E1E"/>
                </a:highlight>
                <a:latin typeface="Montserrat"/>
                <a:ea typeface="Montserrat"/>
                <a:cs typeface="Montserrat"/>
                <a:sym typeface="Montserrat"/>
              </a:rPr>
              <a:t>Característica</a:t>
            </a:r>
            <a:r>
              <a:rPr lang="es-419" sz="1054">
                <a:solidFill>
                  <a:srgbClr val="D4D4D4"/>
                </a:solidFill>
                <a:highlight>
                  <a:srgbClr val="1E1E1E"/>
                </a:highlight>
                <a:latin typeface="Montserrat"/>
                <a:ea typeface="Montserrat"/>
                <a:cs typeface="Montserrat"/>
                <a:sym typeface="Montserrat"/>
              </a:rPr>
              <a:t> binaria que indica si el individuo es dueño de una </a:t>
            </a:r>
            <a:endParaRPr sz="1054">
              <a:solidFill>
                <a:srgbClr val="D4D4D4"/>
              </a:solidFill>
              <a:highlight>
                <a:srgbClr val="1E1E1E"/>
              </a:highlight>
              <a:latin typeface="Montserrat"/>
              <a:ea typeface="Montserrat"/>
              <a:cs typeface="Montserrat"/>
              <a:sym typeface="Montserrat"/>
            </a:endParaRPr>
          </a:p>
          <a:p>
            <a:pPr indent="0" lvl="0" marL="0" rtl="0" algn="l">
              <a:lnSpc>
                <a:spcPct val="115714"/>
              </a:lnSpc>
              <a:spcBef>
                <a:spcPts val="0"/>
              </a:spcBef>
              <a:spcAft>
                <a:spcPts val="0"/>
              </a:spcAft>
              <a:buSzPts val="275"/>
              <a:buNone/>
            </a:pPr>
            <a:r>
              <a:rPr lang="es-419" sz="1054">
                <a:solidFill>
                  <a:srgbClr val="D4D4D4"/>
                </a:solidFill>
                <a:highlight>
                  <a:srgbClr val="1E1E1E"/>
                </a:highlight>
                <a:latin typeface="Montserrat"/>
                <a:ea typeface="Montserrat"/>
                <a:cs typeface="Montserrat"/>
                <a:sym typeface="Montserrat"/>
              </a:rPr>
              <a:t>propiedad o no. 0 = no; 1 = </a:t>
            </a:r>
            <a:r>
              <a:rPr lang="es-419" sz="1054">
                <a:solidFill>
                  <a:srgbClr val="D4D4D4"/>
                </a:solidFill>
                <a:highlight>
                  <a:srgbClr val="1E1E1E"/>
                </a:highlight>
                <a:latin typeface="Montserrat"/>
                <a:ea typeface="Montserrat"/>
                <a:cs typeface="Montserrat"/>
                <a:sym typeface="Montserrat"/>
              </a:rPr>
              <a:t>sí</a:t>
            </a:r>
            <a:r>
              <a:rPr lang="es-419" sz="1054">
                <a:solidFill>
                  <a:srgbClr val="D4D4D4"/>
                </a:solidFill>
                <a:highlight>
                  <a:srgbClr val="1E1E1E"/>
                </a:highlight>
                <a:latin typeface="Montserrat"/>
                <a:ea typeface="Montserrat"/>
                <a:cs typeface="Montserrat"/>
                <a:sym typeface="Montserrat"/>
              </a:rPr>
              <a:t>.</a:t>
            </a:r>
            <a:endParaRPr sz="1054">
              <a:solidFill>
                <a:srgbClr val="D4D4D4"/>
              </a:solidFill>
              <a:highlight>
                <a:srgbClr val="1E1E1E"/>
              </a:highlight>
              <a:latin typeface="Montserrat"/>
              <a:ea typeface="Montserrat"/>
              <a:cs typeface="Montserrat"/>
              <a:sym typeface="Montserrat"/>
            </a:endParaRPr>
          </a:p>
          <a:p>
            <a:pPr indent="0" lvl="0" marL="0" rtl="0" algn="l">
              <a:lnSpc>
                <a:spcPct val="115714"/>
              </a:lnSpc>
              <a:spcBef>
                <a:spcPts val="0"/>
              </a:spcBef>
              <a:spcAft>
                <a:spcPts val="0"/>
              </a:spcAft>
              <a:buSzPts val="275"/>
              <a:buNone/>
            </a:pPr>
            <a:r>
              <a:rPr lang="es-419" sz="1054">
                <a:solidFill>
                  <a:srgbClr val="D4D4D4"/>
                </a:solidFill>
                <a:highlight>
                  <a:srgbClr val="1E1E1E"/>
                </a:highlight>
                <a:latin typeface="Montserrat"/>
                <a:ea typeface="Montserrat"/>
                <a:cs typeface="Montserrat"/>
                <a:sym typeface="Montserrat"/>
              </a:rPr>
              <a:t> Work_phone: Característica binaria que indica si la persona tiene un teléfono del trabajo. 0 = no; 1 = </a:t>
            </a:r>
            <a:r>
              <a:rPr lang="es-419" sz="1054">
                <a:solidFill>
                  <a:srgbClr val="D4D4D4"/>
                </a:solidFill>
                <a:highlight>
                  <a:srgbClr val="1E1E1E"/>
                </a:highlight>
                <a:latin typeface="Montserrat"/>
                <a:ea typeface="Montserrat"/>
                <a:cs typeface="Montserrat"/>
                <a:sym typeface="Montserrat"/>
              </a:rPr>
              <a:t>sí</a:t>
            </a:r>
            <a:r>
              <a:rPr lang="es-419" sz="1054">
                <a:solidFill>
                  <a:srgbClr val="D4D4D4"/>
                </a:solidFill>
                <a:highlight>
                  <a:srgbClr val="1E1E1E"/>
                </a:highlight>
                <a:latin typeface="Montserrat"/>
                <a:ea typeface="Montserrat"/>
                <a:cs typeface="Montserrat"/>
                <a:sym typeface="Montserrat"/>
              </a:rPr>
              <a:t>.</a:t>
            </a:r>
            <a:endParaRPr sz="1054">
              <a:solidFill>
                <a:srgbClr val="D4D4D4"/>
              </a:solidFill>
              <a:highlight>
                <a:srgbClr val="1E1E1E"/>
              </a:highlight>
              <a:latin typeface="Montserrat"/>
              <a:ea typeface="Montserrat"/>
              <a:cs typeface="Montserrat"/>
              <a:sym typeface="Montserrat"/>
            </a:endParaRPr>
          </a:p>
          <a:p>
            <a:pPr indent="0" lvl="0" marL="0" rtl="0" algn="l">
              <a:lnSpc>
                <a:spcPct val="115714"/>
              </a:lnSpc>
              <a:spcBef>
                <a:spcPts val="0"/>
              </a:spcBef>
              <a:spcAft>
                <a:spcPts val="0"/>
              </a:spcAft>
              <a:buSzPts val="275"/>
              <a:buNone/>
            </a:pPr>
            <a:r>
              <a:rPr lang="es-419" sz="1054">
                <a:solidFill>
                  <a:srgbClr val="D4D4D4"/>
                </a:solidFill>
                <a:highlight>
                  <a:srgbClr val="1E1E1E"/>
                </a:highlight>
                <a:latin typeface="Montserrat"/>
                <a:ea typeface="Montserrat"/>
                <a:cs typeface="Montserrat"/>
                <a:sym typeface="Montserrat"/>
              </a:rPr>
              <a:t>Phone: </a:t>
            </a:r>
            <a:r>
              <a:rPr lang="es-419" sz="1054">
                <a:solidFill>
                  <a:srgbClr val="D4D4D4"/>
                </a:solidFill>
                <a:highlight>
                  <a:srgbClr val="1E1E1E"/>
                </a:highlight>
                <a:latin typeface="Montserrat"/>
                <a:ea typeface="Montserrat"/>
                <a:cs typeface="Montserrat"/>
                <a:sym typeface="Montserrat"/>
              </a:rPr>
              <a:t>Característica</a:t>
            </a:r>
            <a:r>
              <a:rPr lang="es-419" sz="1054">
                <a:solidFill>
                  <a:srgbClr val="D4D4D4"/>
                </a:solidFill>
                <a:highlight>
                  <a:srgbClr val="1E1E1E"/>
                </a:highlight>
                <a:latin typeface="Montserrat"/>
                <a:ea typeface="Montserrat"/>
                <a:cs typeface="Montserrat"/>
                <a:sym typeface="Montserrat"/>
              </a:rPr>
              <a:t> </a:t>
            </a:r>
            <a:r>
              <a:rPr lang="es-419" sz="1054">
                <a:solidFill>
                  <a:srgbClr val="D4D4D4"/>
                </a:solidFill>
                <a:highlight>
                  <a:srgbClr val="1E1E1E"/>
                </a:highlight>
                <a:latin typeface="Montserrat"/>
                <a:ea typeface="Montserrat"/>
                <a:cs typeface="Montserrat"/>
                <a:sym typeface="Montserrat"/>
              </a:rPr>
              <a:t>binaria</a:t>
            </a:r>
            <a:r>
              <a:rPr lang="es-419" sz="1054">
                <a:solidFill>
                  <a:srgbClr val="D4D4D4"/>
                </a:solidFill>
                <a:highlight>
                  <a:srgbClr val="1E1E1E"/>
                </a:highlight>
                <a:latin typeface="Montserrat"/>
                <a:ea typeface="Montserrat"/>
                <a:cs typeface="Montserrat"/>
                <a:sym typeface="Montserrat"/>
              </a:rPr>
              <a:t> que indica si el individuo tiene </a:t>
            </a:r>
            <a:r>
              <a:rPr lang="es-419" sz="1054">
                <a:solidFill>
                  <a:srgbClr val="D4D4D4"/>
                </a:solidFill>
                <a:highlight>
                  <a:srgbClr val="1E1E1E"/>
                </a:highlight>
                <a:latin typeface="Montserrat"/>
                <a:ea typeface="Montserrat"/>
                <a:cs typeface="Montserrat"/>
                <a:sym typeface="Montserrat"/>
              </a:rPr>
              <a:t>teléfono</a:t>
            </a:r>
            <a:r>
              <a:rPr lang="es-419" sz="1054">
                <a:solidFill>
                  <a:srgbClr val="D4D4D4"/>
                </a:solidFill>
                <a:highlight>
                  <a:srgbClr val="1E1E1E"/>
                </a:highlight>
                <a:latin typeface="Montserrat"/>
                <a:ea typeface="Montserrat"/>
                <a:cs typeface="Montserrat"/>
                <a:sym typeface="Montserrat"/>
              </a:rPr>
              <a:t> o no. 0 = no; 1 = </a:t>
            </a:r>
            <a:r>
              <a:rPr lang="es-419" sz="1054">
                <a:solidFill>
                  <a:srgbClr val="D4D4D4"/>
                </a:solidFill>
                <a:highlight>
                  <a:srgbClr val="1E1E1E"/>
                </a:highlight>
                <a:latin typeface="Montserrat"/>
                <a:ea typeface="Montserrat"/>
                <a:cs typeface="Montserrat"/>
                <a:sym typeface="Montserrat"/>
              </a:rPr>
              <a:t>sí</a:t>
            </a:r>
            <a:r>
              <a:rPr lang="es-419" sz="1054">
                <a:solidFill>
                  <a:srgbClr val="D4D4D4"/>
                </a:solidFill>
                <a:highlight>
                  <a:srgbClr val="1E1E1E"/>
                </a:highlight>
                <a:latin typeface="Montserrat"/>
                <a:ea typeface="Montserrat"/>
                <a:cs typeface="Montserrat"/>
                <a:sym typeface="Montserrat"/>
              </a:rPr>
              <a:t>.</a:t>
            </a:r>
            <a:endParaRPr sz="1054">
              <a:solidFill>
                <a:srgbClr val="D4D4D4"/>
              </a:solidFill>
              <a:highlight>
                <a:srgbClr val="1E1E1E"/>
              </a:highlight>
              <a:latin typeface="Montserrat"/>
              <a:ea typeface="Montserrat"/>
              <a:cs typeface="Montserrat"/>
              <a:sym typeface="Montserrat"/>
            </a:endParaRPr>
          </a:p>
          <a:p>
            <a:pPr indent="0" lvl="0" marL="0" rtl="0" algn="l">
              <a:lnSpc>
                <a:spcPct val="115714"/>
              </a:lnSpc>
              <a:spcBef>
                <a:spcPts val="0"/>
              </a:spcBef>
              <a:spcAft>
                <a:spcPts val="0"/>
              </a:spcAft>
              <a:buSzPts val="275"/>
              <a:buNone/>
            </a:pPr>
            <a:r>
              <a:rPr lang="es-419" sz="1054">
                <a:solidFill>
                  <a:srgbClr val="D4D4D4"/>
                </a:solidFill>
                <a:highlight>
                  <a:srgbClr val="1E1E1E"/>
                </a:highlight>
                <a:latin typeface="Montserrat"/>
                <a:ea typeface="Montserrat"/>
                <a:cs typeface="Montserrat"/>
                <a:sym typeface="Montserrat"/>
              </a:rPr>
              <a:t>Email: Característica binaria que indica si el individuo ha proporcionado una dirección de correo electrónico. </a:t>
            </a:r>
            <a:endParaRPr sz="1054">
              <a:solidFill>
                <a:srgbClr val="D4D4D4"/>
              </a:solidFill>
              <a:highlight>
                <a:srgbClr val="1E1E1E"/>
              </a:highlight>
              <a:latin typeface="Montserrat"/>
              <a:ea typeface="Montserrat"/>
              <a:cs typeface="Montserrat"/>
              <a:sym typeface="Montserrat"/>
            </a:endParaRPr>
          </a:p>
          <a:p>
            <a:pPr indent="0" lvl="0" marL="0" rtl="0" algn="l">
              <a:lnSpc>
                <a:spcPct val="115714"/>
              </a:lnSpc>
              <a:spcBef>
                <a:spcPts val="0"/>
              </a:spcBef>
              <a:spcAft>
                <a:spcPts val="0"/>
              </a:spcAft>
              <a:buSzPts val="275"/>
              <a:buNone/>
            </a:pPr>
            <a:r>
              <a:rPr lang="es-419" sz="1054">
                <a:solidFill>
                  <a:srgbClr val="D4D4D4"/>
                </a:solidFill>
                <a:highlight>
                  <a:srgbClr val="1E1E1E"/>
                </a:highlight>
                <a:latin typeface="Montserrat"/>
                <a:ea typeface="Montserrat"/>
                <a:cs typeface="Montserrat"/>
                <a:sym typeface="Montserrat"/>
              </a:rPr>
              <a:t>0 = no; 1 = </a:t>
            </a:r>
            <a:r>
              <a:rPr lang="es-419" sz="1054">
                <a:solidFill>
                  <a:srgbClr val="D4D4D4"/>
                </a:solidFill>
                <a:highlight>
                  <a:srgbClr val="1E1E1E"/>
                </a:highlight>
                <a:latin typeface="Montserrat"/>
                <a:ea typeface="Montserrat"/>
                <a:cs typeface="Montserrat"/>
                <a:sym typeface="Montserrat"/>
              </a:rPr>
              <a:t>sí</a:t>
            </a:r>
            <a:r>
              <a:rPr lang="es-419" sz="1054">
                <a:solidFill>
                  <a:srgbClr val="D4D4D4"/>
                </a:solidFill>
                <a:highlight>
                  <a:srgbClr val="1E1E1E"/>
                </a:highlight>
                <a:latin typeface="Montserrat"/>
                <a:ea typeface="Montserrat"/>
                <a:cs typeface="Montserrat"/>
                <a:sym typeface="Montserrat"/>
              </a:rPr>
              <a:t>.</a:t>
            </a:r>
            <a:endParaRPr sz="1054">
              <a:solidFill>
                <a:srgbClr val="D4D4D4"/>
              </a:solidFill>
              <a:highlight>
                <a:srgbClr val="1E1E1E"/>
              </a:highlight>
              <a:latin typeface="Montserrat"/>
              <a:ea typeface="Montserrat"/>
              <a:cs typeface="Montserrat"/>
              <a:sym typeface="Montserrat"/>
            </a:endParaRPr>
          </a:p>
          <a:p>
            <a:pPr indent="0" lvl="0" marL="0" rtl="0" algn="l">
              <a:lnSpc>
                <a:spcPct val="115714"/>
              </a:lnSpc>
              <a:spcBef>
                <a:spcPts val="0"/>
              </a:spcBef>
              <a:spcAft>
                <a:spcPts val="0"/>
              </a:spcAft>
              <a:buSzPts val="275"/>
              <a:buNone/>
            </a:pPr>
            <a:r>
              <a:rPr lang="es-419" sz="1054">
                <a:solidFill>
                  <a:srgbClr val="D4D4D4"/>
                </a:solidFill>
                <a:highlight>
                  <a:srgbClr val="1E1E1E"/>
                </a:highlight>
                <a:latin typeface="Montserrat"/>
                <a:ea typeface="Montserrat"/>
                <a:cs typeface="Montserrat"/>
                <a:sym typeface="Montserrat"/>
              </a:rPr>
              <a:t>Unemployed: </a:t>
            </a:r>
            <a:r>
              <a:rPr lang="es-419" sz="1054">
                <a:solidFill>
                  <a:srgbClr val="D4D4D4"/>
                </a:solidFill>
                <a:highlight>
                  <a:srgbClr val="1E1E1E"/>
                </a:highlight>
                <a:latin typeface="Montserrat"/>
                <a:ea typeface="Montserrat"/>
                <a:cs typeface="Montserrat"/>
                <a:sym typeface="Montserrat"/>
              </a:rPr>
              <a:t>Característica</a:t>
            </a:r>
            <a:r>
              <a:rPr lang="es-419" sz="1054">
                <a:solidFill>
                  <a:srgbClr val="D4D4D4"/>
                </a:solidFill>
                <a:highlight>
                  <a:srgbClr val="1E1E1E"/>
                </a:highlight>
                <a:latin typeface="Montserrat"/>
                <a:ea typeface="Montserrat"/>
                <a:cs typeface="Montserrat"/>
                <a:sym typeface="Montserrat"/>
              </a:rPr>
              <a:t> binaria que indica si el individuo es desempleado. 0 = no; 1 = </a:t>
            </a:r>
            <a:r>
              <a:rPr lang="es-419" sz="1054">
                <a:solidFill>
                  <a:srgbClr val="D4D4D4"/>
                </a:solidFill>
                <a:highlight>
                  <a:srgbClr val="1E1E1E"/>
                </a:highlight>
                <a:latin typeface="Montserrat"/>
                <a:ea typeface="Montserrat"/>
                <a:cs typeface="Montserrat"/>
                <a:sym typeface="Montserrat"/>
              </a:rPr>
              <a:t>sí</a:t>
            </a:r>
            <a:r>
              <a:rPr lang="es-419" sz="1054">
                <a:solidFill>
                  <a:srgbClr val="D4D4D4"/>
                </a:solidFill>
                <a:highlight>
                  <a:srgbClr val="1E1E1E"/>
                </a:highlight>
                <a:latin typeface="Montserrat"/>
                <a:ea typeface="Montserrat"/>
                <a:cs typeface="Montserrat"/>
                <a:sym typeface="Montserrat"/>
              </a:rPr>
              <a:t>.</a:t>
            </a:r>
            <a:endParaRPr sz="1054">
              <a:solidFill>
                <a:srgbClr val="D4D4D4"/>
              </a:solidFill>
              <a:highlight>
                <a:srgbClr val="1E1E1E"/>
              </a:highlight>
              <a:latin typeface="Montserrat"/>
              <a:ea typeface="Montserrat"/>
              <a:cs typeface="Montserrat"/>
              <a:sym typeface="Montserrat"/>
            </a:endParaRPr>
          </a:p>
          <a:p>
            <a:pPr indent="0" lvl="0" marL="0" rtl="0" algn="l">
              <a:lnSpc>
                <a:spcPct val="115714"/>
              </a:lnSpc>
              <a:spcBef>
                <a:spcPts val="0"/>
              </a:spcBef>
              <a:spcAft>
                <a:spcPts val="0"/>
              </a:spcAft>
              <a:buSzPts val="275"/>
              <a:buNone/>
            </a:pPr>
            <a:r>
              <a:rPr lang="es-419" sz="1054">
                <a:solidFill>
                  <a:srgbClr val="D4D4D4"/>
                </a:solidFill>
                <a:highlight>
                  <a:srgbClr val="1E1E1E"/>
                </a:highlight>
                <a:latin typeface="Montserrat"/>
                <a:ea typeface="Montserrat"/>
                <a:cs typeface="Montserrat"/>
                <a:sym typeface="Montserrat"/>
              </a:rPr>
              <a:t>Num_children: Cantidad de hijos por individuo.</a:t>
            </a:r>
            <a:endParaRPr sz="1054">
              <a:solidFill>
                <a:srgbClr val="D4D4D4"/>
              </a:solidFill>
              <a:highlight>
                <a:srgbClr val="1E1E1E"/>
              </a:highlight>
              <a:latin typeface="Montserrat"/>
              <a:ea typeface="Montserrat"/>
              <a:cs typeface="Montserrat"/>
              <a:sym typeface="Montserrat"/>
            </a:endParaRPr>
          </a:p>
          <a:p>
            <a:pPr indent="0" lvl="0" marL="0" rtl="0" algn="l">
              <a:lnSpc>
                <a:spcPct val="115714"/>
              </a:lnSpc>
              <a:spcBef>
                <a:spcPts val="0"/>
              </a:spcBef>
              <a:spcAft>
                <a:spcPts val="0"/>
              </a:spcAft>
              <a:buSzPts val="275"/>
              <a:buNone/>
            </a:pPr>
            <a:r>
              <a:rPr lang="es-419" sz="1054">
                <a:solidFill>
                  <a:srgbClr val="D4D4D4"/>
                </a:solidFill>
                <a:highlight>
                  <a:srgbClr val="1E1E1E"/>
                </a:highlight>
                <a:latin typeface="Montserrat"/>
                <a:ea typeface="Montserrat"/>
                <a:cs typeface="Montserrat"/>
                <a:sym typeface="Montserrat"/>
              </a:rPr>
              <a:t>Num_family: Cantidad de familiares que el individuo tiene.</a:t>
            </a:r>
            <a:endParaRPr sz="1054">
              <a:solidFill>
                <a:srgbClr val="D4D4D4"/>
              </a:solidFill>
              <a:highlight>
                <a:srgbClr val="1E1E1E"/>
              </a:highlight>
              <a:latin typeface="Montserrat"/>
              <a:ea typeface="Montserrat"/>
              <a:cs typeface="Montserrat"/>
              <a:sym typeface="Montserrat"/>
            </a:endParaRPr>
          </a:p>
          <a:p>
            <a:pPr indent="0" lvl="0" marL="0" rtl="0" algn="l">
              <a:lnSpc>
                <a:spcPct val="115714"/>
              </a:lnSpc>
              <a:spcBef>
                <a:spcPts val="0"/>
              </a:spcBef>
              <a:spcAft>
                <a:spcPts val="0"/>
              </a:spcAft>
              <a:buSzPts val="275"/>
              <a:buNone/>
            </a:pPr>
            <a:r>
              <a:rPr lang="es-419" sz="1054">
                <a:solidFill>
                  <a:srgbClr val="D4D4D4"/>
                </a:solidFill>
                <a:highlight>
                  <a:srgbClr val="1E1E1E"/>
                </a:highlight>
                <a:latin typeface="Montserrat"/>
                <a:ea typeface="Montserrat"/>
                <a:cs typeface="Montserrat"/>
                <a:sym typeface="Montserrat"/>
              </a:rPr>
              <a:t>Account_length: Duración de la cuenta del individuo en un banco o institución financiera.</a:t>
            </a:r>
            <a:endParaRPr sz="1054">
              <a:solidFill>
                <a:srgbClr val="D4D4D4"/>
              </a:solidFill>
              <a:highlight>
                <a:srgbClr val="1E1E1E"/>
              </a:highlight>
              <a:latin typeface="Montserrat"/>
              <a:ea typeface="Montserrat"/>
              <a:cs typeface="Montserrat"/>
              <a:sym typeface="Montserrat"/>
            </a:endParaRPr>
          </a:p>
          <a:p>
            <a:pPr indent="0" lvl="0" marL="0" rtl="0" algn="l">
              <a:lnSpc>
                <a:spcPct val="115714"/>
              </a:lnSpc>
              <a:spcBef>
                <a:spcPts val="0"/>
              </a:spcBef>
              <a:spcAft>
                <a:spcPts val="0"/>
              </a:spcAft>
              <a:buSzPts val="275"/>
              <a:buNone/>
            </a:pPr>
            <a:r>
              <a:rPr lang="es-419" sz="1054">
                <a:solidFill>
                  <a:srgbClr val="D4D4D4"/>
                </a:solidFill>
                <a:highlight>
                  <a:srgbClr val="1E1E1E"/>
                </a:highlight>
                <a:latin typeface="Montserrat"/>
                <a:ea typeface="Montserrat"/>
                <a:cs typeface="Montserrat"/>
                <a:sym typeface="Montserrat"/>
              </a:rPr>
              <a:t>Total_income: Ingresos totales del individuo.</a:t>
            </a:r>
            <a:endParaRPr sz="1054">
              <a:solidFill>
                <a:srgbClr val="D4D4D4"/>
              </a:solidFill>
              <a:highlight>
                <a:srgbClr val="1E1E1E"/>
              </a:highlight>
              <a:latin typeface="Montserrat"/>
              <a:ea typeface="Montserrat"/>
              <a:cs typeface="Montserrat"/>
              <a:sym typeface="Montserrat"/>
            </a:endParaRPr>
          </a:p>
          <a:p>
            <a:pPr indent="0" lvl="0" marL="0" rtl="0" algn="l">
              <a:lnSpc>
                <a:spcPct val="115714"/>
              </a:lnSpc>
              <a:spcBef>
                <a:spcPts val="0"/>
              </a:spcBef>
              <a:spcAft>
                <a:spcPts val="0"/>
              </a:spcAft>
              <a:buSzPts val="275"/>
              <a:buNone/>
            </a:pPr>
            <a:r>
              <a:rPr lang="es-419" sz="1054">
                <a:solidFill>
                  <a:srgbClr val="D4D4D4"/>
                </a:solidFill>
                <a:highlight>
                  <a:srgbClr val="1E1E1E"/>
                </a:highlight>
                <a:latin typeface="Montserrat"/>
                <a:ea typeface="Montserrat"/>
                <a:cs typeface="Montserrat"/>
                <a:sym typeface="Montserrat"/>
              </a:rPr>
              <a:t>Age: Edad del individuo.</a:t>
            </a:r>
            <a:endParaRPr sz="1054">
              <a:solidFill>
                <a:srgbClr val="D4D4D4"/>
              </a:solidFill>
              <a:highlight>
                <a:srgbClr val="1E1E1E"/>
              </a:highlight>
              <a:latin typeface="Montserrat"/>
              <a:ea typeface="Montserrat"/>
              <a:cs typeface="Montserrat"/>
              <a:sym typeface="Montserrat"/>
            </a:endParaRPr>
          </a:p>
          <a:p>
            <a:pPr indent="0" lvl="0" marL="0" rtl="0" algn="l">
              <a:lnSpc>
                <a:spcPct val="115714"/>
              </a:lnSpc>
              <a:spcBef>
                <a:spcPts val="0"/>
              </a:spcBef>
              <a:spcAft>
                <a:spcPts val="0"/>
              </a:spcAft>
              <a:buSzPts val="275"/>
              <a:buNone/>
            </a:pPr>
            <a:r>
              <a:rPr lang="es-419" sz="1054">
                <a:solidFill>
                  <a:srgbClr val="D4D4D4"/>
                </a:solidFill>
                <a:highlight>
                  <a:srgbClr val="1E1E1E"/>
                </a:highlight>
                <a:latin typeface="Montserrat"/>
                <a:ea typeface="Montserrat"/>
                <a:cs typeface="Montserrat"/>
                <a:sym typeface="Montserrat"/>
              </a:rPr>
              <a:t>Years_employed: Cantidad de años que el individuo ha sido empleado.</a:t>
            </a:r>
            <a:endParaRPr sz="1054">
              <a:solidFill>
                <a:srgbClr val="D4D4D4"/>
              </a:solidFill>
              <a:highlight>
                <a:srgbClr val="1E1E1E"/>
              </a:highlight>
              <a:latin typeface="Montserrat"/>
              <a:ea typeface="Montserrat"/>
              <a:cs typeface="Montserrat"/>
              <a:sym typeface="Montserrat"/>
            </a:endParaRPr>
          </a:p>
          <a:p>
            <a:pPr indent="0" lvl="0" marL="0" rtl="0" algn="l">
              <a:lnSpc>
                <a:spcPct val="115714"/>
              </a:lnSpc>
              <a:spcBef>
                <a:spcPts val="0"/>
              </a:spcBef>
              <a:spcAft>
                <a:spcPts val="0"/>
              </a:spcAft>
              <a:buSzPts val="275"/>
              <a:buNone/>
            </a:pPr>
            <a:r>
              <a:rPr lang="es-419" sz="1054">
                <a:solidFill>
                  <a:srgbClr val="D4D4D4"/>
                </a:solidFill>
                <a:highlight>
                  <a:srgbClr val="1E1E1E"/>
                </a:highlight>
                <a:latin typeface="Montserrat"/>
                <a:ea typeface="Montserrat"/>
                <a:cs typeface="Montserrat"/>
                <a:sym typeface="Montserrat"/>
              </a:rPr>
              <a:t>Income_type: Tipos de ingresos.</a:t>
            </a:r>
            <a:endParaRPr sz="1054">
              <a:solidFill>
                <a:srgbClr val="D4D4D4"/>
              </a:solidFill>
              <a:highlight>
                <a:srgbClr val="1E1E1E"/>
              </a:highlight>
              <a:latin typeface="Montserrat"/>
              <a:ea typeface="Montserrat"/>
              <a:cs typeface="Montserrat"/>
              <a:sym typeface="Montserrat"/>
            </a:endParaRPr>
          </a:p>
          <a:p>
            <a:pPr indent="0" lvl="0" marL="0" rtl="0" algn="l">
              <a:lnSpc>
                <a:spcPct val="115714"/>
              </a:lnSpc>
              <a:spcBef>
                <a:spcPts val="0"/>
              </a:spcBef>
              <a:spcAft>
                <a:spcPts val="0"/>
              </a:spcAft>
              <a:buSzPts val="275"/>
              <a:buNone/>
            </a:pPr>
            <a:r>
              <a:rPr lang="es-419" sz="1054">
                <a:solidFill>
                  <a:srgbClr val="D4D4D4"/>
                </a:solidFill>
                <a:highlight>
                  <a:srgbClr val="1E1E1E"/>
                </a:highlight>
                <a:latin typeface="Montserrat"/>
                <a:ea typeface="Montserrat"/>
                <a:cs typeface="Montserrat"/>
                <a:sym typeface="Montserrat"/>
              </a:rPr>
              <a:t>Education_type: Nivel de </a:t>
            </a:r>
            <a:r>
              <a:rPr lang="es-419" sz="1054">
                <a:solidFill>
                  <a:srgbClr val="D4D4D4"/>
                </a:solidFill>
                <a:highlight>
                  <a:srgbClr val="1E1E1E"/>
                </a:highlight>
                <a:latin typeface="Montserrat"/>
                <a:ea typeface="Montserrat"/>
                <a:cs typeface="Montserrat"/>
                <a:sym typeface="Montserrat"/>
              </a:rPr>
              <a:t>educación</a:t>
            </a:r>
            <a:r>
              <a:rPr lang="es-419" sz="1054">
                <a:solidFill>
                  <a:srgbClr val="D4D4D4"/>
                </a:solidFill>
                <a:highlight>
                  <a:srgbClr val="1E1E1E"/>
                </a:highlight>
                <a:latin typeface="Montserrat"/>
                <a:ea typeface="Montserrat"/>
                <a:cs typeface="Montserrat"/>
                <a:sym typeface="Montserrat"/>
              </a:rPr>
              <a:t> del individuo.</a:t>
            </a:r>
            <a:endParaRPr sz="1354">
              <a:solidFill>
                <a:srgbClr val="D4D4D4"/>
              </a:solidFill>
              <a:highlight>
                <a:srgbClr val="1E1E1E"/>
              </a:highlight>
              <a:latin typeface="Montserrat"/>
              <a:ea typeface="Montserrat"/>
              <a:cs typeface="Montserrat"/>
              <a:sym typeface="Montserrat"/>
            </a:endParaRPr>
          </a:p>
          <a:p>
            <a:pPr indent="0" lvl="0" marL="0" rtl="0" algn="l">
              <a:lnSpc>
                <a:spcPct val="115714"/>
              </a:lnSpc>
              <a:spcBef>
                <a:spcPts val="0"/>
              </a:spcBef>
              <a:spcAft>
                <a:spcPts val="0"/>
              </a:spcAft>
              <a:buSzPts val="275"/>
              <a:buNone/>
            </a:pPr>
            <a:r>
              <a:rPr lang="es-419" sz="1054">
                <a:solidFill>
                  <a:srgbClr val="D4D4D4"/>
                </a:solidFill>
                <a:highlight>
                  <a:srgbClr val="1E1E1E"/>
                </a:highlight>
                <a:latin typeface="Montserrat"/>
                <a:ea typeface="Montserrat"/>
                <a:cs typeface="Montserrat"/>
                <a:sym typeface="Montserrat"/>
              </a:rPr>
              <a:t>Family_status: Estado civil del individuo.</a:t>
            </a:r>
            <a:endParaRPr sz="1054">
              <a:solidFill>
                <a:srgbClr val="D4D4D4"/>
              </a:solidFill>
              <a:highlight>
                <a:srgbClr val="1E1E1E"/>
              </a:highlight>
              <a:latin typeface="Montserrat"/>
              <a:ea typeface="Montserrat"/>
              <a:cs typeface="Montserrat"/>
              <a:sym typeface="Montserrat"/>
            </a:endParaRPr>
          </a:p>
          <a:p>
            <a:pPr indent="0" lvl="0" marL="0" rtl="0" algn="l">
              <a:lnSpc>
                <a:spcPct val="115714"/>
              </a:lnSpc>
              <a:spcBef>
                <a:spcPts val="0"/>
              </a:spcBef>
              <a:spcAft>
                <a:spcPts val="0"/>
              </a:spcAft>
              <a:buSzPts val="275"/>
              <a:buNone/>
            </a:pPr>
            <a:r>
              <a:rPr lang="es-419" sz="1054">
                <a:solidFill>
                  <a:srgbClr val="D4D4D4"/>
                </a:solidFill>
                <a:highlight>
                  <a:srgbClr val="1E1E1E"/>
                </a:highlight>
                <a:latin typeface="Montserrat"/>
                <a:ea typeface="Montserrat"/>
                <a:cs typeface="Montserrat"/>
                <a:sym typeface="Montserrat"/>
              </a:rPr>
              <a:t>Housing_type: Tipo de hogar en el que vive el individuo.</a:t>
            </a:r>
            <a:endParaRPr sz="1054">
              <a:solidFill>
                <a:srgbClr val="D4D4D4"/>
              </a:solidFill>
              <a:highlight>
                <a:srgbClr val="1E1E1E"/>
              </a:highlight>
              <a:latin typeface="Montserrat"/>
              <a:ea typeface="Montserrat"/>
              <a:cs typeface="Montserrat"/>
              <a:sym typeface="Montserrat"/>
            </a:endParaRPr>
          </a:p>
          <a:p>
            <a:pPr indent="0" lvl="0" marL="0" rtl="0" algn="l">
              <a:lnSpc>
                <a:spcPct val="115714"/>
              </a:lnSpc>
              <a:spcBef>
                <a:spcPts val="0"/>
              </a:spcBef>
              <a:spcAft>
                <a:spcPts val="0"/>
              </a:spcAft>
              <a:buSzPts val="275"/>
              <a:buNone/>
            </a:pPr>
            <a:r>
              <a:rPr lang="es-419" sz="1054">
                <a:solidFill>
                  <a:srgbClr val="D4D4D4"/>
                </a:solidFill>
                <a:highlight>
                  <a:srgbClr val="1E1E1E"/>
                </a:highlight>
                <a:latin typeface="Montserrat"/>
                <a:ea typeface="Montserrat"/>
                <a:cs typeface="Montserrat"/>
                <a:sym typeface="Montserrat"/>
              </a:rPr>
              <a:t>Occupation_type: Tipo de </a:t>
            </a:r>
            <a:r>
              <a:rPr lang="es-419" sz="1054">
                <a:solidFill>
                  <a:srgbClr val="D4D4D4"/>
                </a:solidFill>
                <a:highlight>
                  <a:srgbClr val="1E1E1E"/>
                </a:highlight>
                <a:latin typeface="Montserrat"/>
                <a:ea typeface="Montserrat"/>
                <a:cs typeface="Montserrat"/>
                <a:sym typeface="Montserrat"/>
              </a:rPr>
              <a:t>ocupación</a:t>
            </a:r>
            <a:r>
              <a:rPr lang="es-419" sz="1054">
                <a:solidFill>
                  <a:srgbClr val="D4D4D4"/>
                </a:solidFill>
                <a:highlight>
                  <a:srgbClr val="1E1E1E"/>
                </a:highlight>
                <a:latin typeface="Montserrat"/>
                <a:ea typeface="Montserrat"/>
                <a:cs typeface="Montserrat"/>
                <a:sym typeface="Montserrat"/>
              </a:rPr>
              <a:t> que desempeña el individuo.</a:t>
            </a:r>
            <a:endParaRPr sz="1054">
              <a:solidFill>
                <a:srgbClr val="D4D4D4"/>
              </a:solidFill>
              <a:highlight>
                <a:srgbClr val="1E1E1E"/>
              </a:highlight>
              <a:latin typeface="Montserrat"/>
              <a:ea typeface="Montserrat"/>
              <a:cs typeface="Montserrat"/>
              <a:sym typeface="Montserrat"/>
            </a:endParaRPr>
          </a:p>
          <a:p>
            <a:pPr indent="0" lvl="0" marL="0" rtl="0" algn="l">
              <a:lnSpc>
                <a:spcPct val="115714"/>
              </a:lnSpc>
              <a:spcBef>
                <a:spcPts val="0"/>
              </a:spcBef>
              <a:spcAft>
                <a:spcPts val="0"/>
              </a:spcAft>
              <a:buSzPts val="275"/>
              <a:buNone/>
            </a:pPr>
            <a:r>
              <a:rPr lang="es-419" sz="1054">
                <a:solidFill>
                  <a:srgbClr val="D4D4D4"/>
                </a:solidFill>
                <a:highlight>
                  <a:srgbClr val="1E1E1E"/>
                </a:highlight>
                <a:latin typeface="Montserrat"/>
                <a:ea typeface="Montserrat"/>
                <a:cs typeface="Montserrat"/>
                <a:sym typeface="Montserrat"/>
              </a:rPr>
              <a:t>Target: Variable objetiva que indica si el individuo es elegible para una tarjeta de crédito.</a:t>
            </a:r>
            <a:endParaRPr sz="1054">
              <a:solidFill>
                <a:srgbClr val="D4D4D4"/>
              </a:solidFill>
              <a:highlight>
                <a:srgbClr val="1E1E1E"/>
              </a:highlight>
              <a:latin typeface="Montserrat"/>
              <a:ea typeface="Montserrat"/>
              <a:cs typeface="Montserrat"/>
              <a:sym typeface="Montserrat"/>
            </a:endParaRPr>
          </a:p>
          <a:p>
            <a:pPr indent="0" lvl="0" marL="0" rtl="0" algn="l">
              <a:lnSpc>
                <a:spcPct val="95000"/>
              </a:lnSpc>
              <a:spcBef>
                <a:spcPts val="0"/>
              </a:spcBef>
              <a:spcAft>
                <a:spcPts val="1200"/>
              </a:spcAft>
              <a:buSzPts val="275"/>
              <a:buNone/>
            </a:pPr>
            <a:r>
              <a:t/>
            </a:r>
            <a:endParaRPr sz="62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23850" y="1284675"/>
            <a:ext cx="4776000" cy="130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Colab</a:t>
            </a:r>
            <a:endParaRPr/>
          </a:p>
        </p:txBody>
      </p:sp>
      <p:sp>
        <p:nvSpPr>
          <p:cNvPr id="172" name="Google Shape;172;p19"/>
          <p:cNvSpPr txBox="1"/>
          <p:nvPr>
            <p:ph idx="1" type="body"/>
          </p:nvPr>
        </p:nvSpPr>
        <p:spPr>
          <a:xfrm>
            <a:off x="823850" y="2643126"/>
            <a:ext cx="6401400" cy="212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2200" u="sng">
                <a:solidFill>
                  <a:schemeClr val="hlink"/>
                </a:solidFill>
                <a:hlinkClick r:id="rId3"/>
              </a:rPr>
              <a:t>PrediccionCrediticia-CasanovasDiSera</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idx="1" type="body"/>
          </p:nvPr>
        </p:nvSpPr>
        <p:spPr>
          <a:xfrm>
            <a:off x="790675" y="50427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sz="3700"/>
              <a:t>Hipótesis</a:t>
            </a:r>
            <a:r>
              <a:rPr lang="es-419" sz="3700"/>
              <a:t> </a:t>
            </a:r>
            <a:endParaRPr sz="3700"/>
          </a:p>
        </p:txBody>
      </p:sp>
      <p:sp>
        <p:nvSpPr>
          <p:cNvPr id="178" name="Google Shape;178;p20"/>
          <p:cNvSpPr txBox="1"/>
          <p:nvPr/>
        </p:nvSpPr>
        <p:spPr>
          <a:xfrm>
            <a:off x="790675" y="1258650"/>
            <a:ext cx="6575700" cy="32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lt1"/>
                </a:solidFill>
                <a:latin typeface="Montserrat Medium"/>
                <a:ea typeface="Montserrat Medium"/>
                <a:cs typeface="Montserrat Medium"/>
                <a:sym typeface="Montserrat Medium"/>
              </a:rPr>
              <a:t>¿Hay alguna variable que </a:t>
            </a:r>
            <a:r>
              <a:rPr lang="es-419" sz="1800">
                <a:solidFill>
                  <a:schemeClr val="lt1"/>
                </a:solidFill>
                <a:latin typeface="Montserrat Medium"/>
                <a:ea typeface="Montserrat Medium"/>
                <a:cs typeface="Montserrat Medium"/>
                <a:sym typeface="Montserrat Medium"/>
              </a:rPr>
              <a:t>esté</a:t>
            </a:r>
            <a:r>
              <a:rPr lang="es-419" sz="1800">
                <a:solidFill>
                  <a:schemeClr val="lt1"/>
                </a:solidFill>
                <a:latin typeface="Montserrat Medium"/>
                <a:ea typeface="Montserrat Medium"/>
                <a:cs typeface="Montserrat Medium"/>
                <a:sym typeface="Montserrat Medium"/>
              </a:rPr>
              <a:t> asociada directamente con la variable objetivo (Target)?</a:t>
            </a:r>
            <a:endParaRPr sz="18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rPr lang="es-419" sz="1800">
                <a:solidFill>
                  <a:schemeClr val="lt1"/>
                </a:solidFill>
                <a:latin typeface="Montserrat Medium"/>
                <a:ea typeface="Montserrat Medium"/>
                <a:cs typeface="Montserrat Medium"/>
                <a:sym typeface="Montserrat Medium"/>
              </a:rPr>
              <a:t>Sabiendo que el hecho, de que el individuo es  capaz de obtener </a:t>
            </a:r>
            <a:r>
              <a:rPr lang="es-419" sz="1800">
                <a:solidFill>
                  <a:schemeClr val="lt1"/>
                </a:solidFill>
                <a:latin typeface="Montserrat Medium"/>
                <a:ea typeface="Montserrat Medium"/>
                <a:cs typeface="Montserrat Medium"/>
                <a:sym typeface="Montserrat Medium"/>
              </a:rPr>
              <a:t>crédito, está asociado a que</a:t>
            </a:r>
            <a:r>
              <a:rPr lang="es-419" sz="1800">
                <a:solidFill>
                  <a:schemeClr val="lt1"/>
                </a:solidFill>
                <a:latin typeface="Montserrat Medium"/>
                <a:ea typeface="Montserrat Medium"/>
                <a:cs typeface="Montserrat Medium"/>
                <a:sym typeface="Montserrat Medium"/>
              </a:rPr>
              <a:t> el mismo cumple con una cantidad de requisitos, es decir, llega a un valor aproximado y </a:t>
            </a:r>
            <a:r>
              <a:rPr lang="es-419" sz="1800">
                <a:solidFill>
                  <a:schemeClr val="lt1"/>
                </a:solidFill>
                <a:latin typeface="Montserrat Medium"/>
                <a:ea typeface="Montserrat Medium"/>
                <a:cs typeface="Montserrat Medium"/>
                <a:sym typeface="Montserrat Medium"/>
              </a:rPr>
              <a:t>óptimo</a:t>
            </a:r>
            <a:r>
              <a:rPr lang="es-419" sz="1800">
                <a:solidFill>
                  <a:schemeClr val="lt1"/>
                </a:solidFill>
                <a:latin typeface="Montserrat Medium"/>
                <a:ea typeface="Montserrat Medium"/>
                <a:cs typeface="Montserrat Medium"/>
                <a:sym typeface="Montserrat Medium"/>
              </a:rPr>
              <a:t> de ciertas variables o cumple con tales criterios; la variable Target </a:t>
            </a:r>
            <a:r>
              <a:rPr lang="es-419" sz="1800">
                <a:solidFill>
                  <a:schemeClr val="lt1"/>
                </a:solidFill>
                <a:latin typeface="Montserrat Medium"/>
                <a:ea typeface="Montserrat Medium"/>
                <a:cs typeface="Montserrat Medium"/>
                <a:sym typeface="Montserrat Medium"/>
              </a:rPr>
              <a:t>está</a:t>
            </a:r>
            <a:r>
              <a:rPr lang="es-419" sz="1800">
                <a:solidFill>
                  <a:schemeClr val="lt1"/>
                </a:solidFill>
                <a:latin typeface="Montserrat Medium"/>
                <a:ea typeface="Montserrat Medium"/>
                <a:cs typeface="Montserrat Medium"/>
                <a:sym typeface="Montserrat Medium"/>
              </a:rPr>
              <a:t> asociada y tendra alguna </a:t>
            </a:r>
            <a:r>
              <a:rPr lang="es-419" sz="1800">
                <a:solidFill>
                  <a:schemeClr val="lt1"/>
                </a:solidFill>
                <a:latin typeface="Montserrat Medium"/>
                <a:ea typeface="Montserrat Medium"/>
                <a:cs typeface="Montserrat Medium"/>
                <a:sym typeface="Montserrat Medium"/>
              </a:rPr>
              <a:t>relación</a:t>
            </a:r>
            <a:r>
              <a:rPr lang="es-419" sz="1800">
                <a:solidFill>
                  <a:schemeClr val="lt1"/>
                </a:solidFill>
                <a:latin typeface="Montserrat Medium"/>
                <a:ea typeface="Montserrat Medium"/>
                <a:cs typeface="Montserrat Medium"/>
                <a:sym typeface="Montserrat Medium"/>
              </a:rPr>
              <a:t> directa con la variable Total_income.</a:t>
            </a:r>
            <a:endParaRPr sz="1800">
              <a:solidFill>
                <a:schemeClr val="lt1"/>
              </a:solidFill>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idx="1" type="body"/>
          </p:nvPr>
        </p:nvSpPr>
        <p:spPr>
          <a:xfrm>
            <a:off x="812725" y="1199100"/>
            <a:ext cx="6936000" cy="3306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sz="1800">
                <a:latin typeface="Montserrat Medium"/>
                <a:ea typeface="Montserrat Medium"/>
                <a:cs typeface="Montserrat Medium"/>
                <a:sym typeface="Montserrat Medium"/>
              </a:rPr>
              <a:t>¿</a:t>
            </a:r>
            <a:r>
              <a:rPr lang="es-419" sz="1800">
                <a:latin typeface="Montserrat Medium"/>
                <a:ea typeface="Montserrat Medium"/>
                <a:cs typeface="Montserrat Medium"/>
                <a:sym typeface="Montserrat Medium"/>
              </a:rPr>
              <a:t>El sexo es relevante a la hora de predecir si un individuo puede o no obtener credito?</a:t>
            </a:r>
            <a:endParaRPr sz="1800">
              <a:latin typeface="Montserrat Medium"/>
              <a:ea typeface="Montserrat Medium"/>
              <a:cs typeface="Montserrat Medium"/>
              <a:sym typeface="Montserrat Medium"/>
            </a:endParaRPr>
          </a:p>
          <a:p>
            <a:pPr indent="0" lvl="0" marL="0" rtl="0" algn="l">
              <a:spcBef>
                <a:spcPts val="0"/>
              </a:spcBef>
              <a:spcAft>
                <a:spcPts val="0"/>
              </a:spcAft>
              <a:buNone/>
            </a:pPr>
            <a:r>
              <a:t/>
            </a:r>
            <a:endParaRPr sz="1800">
              <a:latin typeface="Montserrat Medium"/>
              <a:ea typeface="Montserrat Medium"/>
              <a:cs typeface="Montserrat Medium"/>
              <a:sym typeface="Montserrat Medium"/>
            </a:endParaRPr>
          </a:p>
          <a:p>
            <a:pPr indent="0" lvl="0" marL="0" rtl="0" algn="l">
              <a:spcBef>
                <a:spcPts val="0"/>
              </a:spcBef>
              <a:spcAft>
                <a:spcPts val="0"/>
              </a:spcAft>
              <a:buNone/>
            </a:pPr>
            <a:r>
              <a:rPr lang="es-419" sz="1800">
                <a:latin typeface="Montserrat Medium"/>
                <a:ea typeface="Montserrat Medium"/>
                <a:cs typeface="Montserrat Medium"/>
                <a:sym typeface="Montserrat Medium"/>
              </a:rPr>
              <a:t>El sexo no deberia tener influencia a la hora de analizar la variable objetivo.</a:t>
            </a:r>
            <a:endParaRPr sz="1800">
              <a:latin typeface="Montserrat Medium"/>
              <a:ea typeface="Montserrat Medium"/>
              <a:cs typeface="Montserrat Medium"/>
              <a:sym typeface="Montserrat Medium"/>
            </a:endParaRPr>
          </a:p>
          <a:p>
            <a:pPr indent="0" lvl="0" marL="0" rtl="0" algn="l">
              <a:spcBef>
                <a:spcPts val="0"/>
              </a:spcBef>
              <a:spcAft>
                <a:spcPts val="0"/>
              </a:spcAft>
              <a:buNone/>
            </a:pPr>
            <a:r>
              <a:t/>
            </a:r>
            <a:endParaRPr sz="1800">
              <a:latin typeface="Montserrat Medium"/>
              <a:ea typeface="Montserrat Medium"/>
              <a:cs typeface="Montserrat Medium"/>
              <a:sym typeface="Montserrat Medium"/>
            </a:endParaRPr>
          </a:p>
        </p:txBody>
      </p:sp>
      <p:sp>
        <p:nvSpPr>
          <p:cNvPr id="184" name="Google Shape;184;p21"/>
          <p:cNvSpPr txBox="1"/>
          <p:nvPr/>
        </p:nvSpPr>
        <p:spPr>
          <a:xfrm>
            <a:off x="812725" y="363075"/>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3700">
                <a:solidFill>
                  <a:schemeClr val="lt1"/>
                </a:solidFill>
                <a:latin typeface="Lato"/>
                <a:ea typeface="Lato"/>
                <a:cs typeface="Lato"/>
                <a:sym typeface="Lato"/>
              </a:rPr>
              <a:t>Hipótesis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