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loodjournal.hematologylibrary.org/search?author1=Julie+Bergeron&amp;sortspec=date&amp;submit=Subm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ubmed?term=%22Rubnitz%20JE%22%5bAuthor%5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17.xml"/><Relationship Id="rId26" Type="http://schemas.openxmlformats.org/officeDocument/2006/relationships/slide" Target="slide25.xml"/><Relationship Id="rId3" Type="http://schemas.openxmlformats.org/officeDocument/2006/relationships/slide" Target="slide4.xml"/><Relationship Id="rId21" Type="http://schemas.openxmlformats.org/officeDocument/2006/relationships/slide" Target="slide20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6.xml"/><Relationship Id="rId25" Type="http://schemas.openxmlformats.org/officeDocument/2006/relationships/slide" Target="slide24.xml"/><Relationship Id="rId2" Type="http://schemas.openxmlformats.org/officeDocument/2006/relationships/slide" Target="slide3.xml"/><Relationship Id="rId16" Type="http://schemas.openxmlformats.org/officeDocument/2006/relationships/slide" Target="slide30.xml"/><Relationship Id="rId20" Type="http://schemas.openxmlformats.org/officeDocument/2006/relationships/slide" Target="slide19.xml"/><Relationship Id="rId29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24" Type="http://schemas.openxmlformats.org/officeDocument/2006/relationships/slide" Target="slide23.xml"/><Relationship Id="rId32" Type="http://schemas.openxmlformats.org/officeDocument/2006/relationships/slide" Target="slide33.xml"/><Relationship Id="rId5" Type="http://schemas.openxmlformats.org/officeDocument/2006/relationships/slide" Target="slide6.xml"/><Relationship Id="rId15" Type="http://schemas.openxmlformats.org/officeDocument/2006/relationships/slide" Target="slide32.xml"/><Relationship Id="rId23" Type="http://schemas.openxmlformats.org/officeDocument/2006/relationships/slide" Target="slide22.xml"/><Relationship Id="rId28" Type="http://schemas.openxmlformats.org/officeDocument/2006/relationships/slide" Target="slide27.xml"/><Relationship Id="rId10" Type="http://schemas.openxmlformats.org/officeDocument/2006/relationships/slide" Target="slide11.xml"/><Relationship Id="rId19" Type="http://schemas.openxmlformats.org/officeDocument/2006/relationships/slide" Target="slide18.xml"/><Relationship Id="rId31" Type="http://schemas.openxmlformats.org/officeDocument/2006/relationships/slide" Target="slide3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slide" Target="slide21.xml"/><Relationship Id="rId27" Type="http://schemas.openxmlformats.org/officeDocument/2006/relationships/slide" Target="slide26.xml"/><Relationship Id="rId30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29</a:t>
            </a:r>
            <a:r>
              <a:rPr lang="zh-CN" altLang="en-US" dirty="0" smtClean="0"/>
              <a:t>种融合基因及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种原癌基因的意义及相关</a:t>
            </a:r>
            <a:r>
              <a:rPr lang="zh-CN" altLang="en-US" dirty="0" smtClean="0"/>
              <a:t>预后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SIL/TAL1:</a:t>
            </a:r>
            <a:r>
              <a:rPr lang="zh-CN" altLang="en-US" sz="2400" dirty="0" smtClean="0"/>
              <a:t>位于染色体</a:t>
            </a:r>
            <a:r>
              <a:rPr lang="en-US" altLang="zh-CN" sz="2400" dirty="0" smtClean="0"/>
              <a:t>1p32</a:t>
            </a:r>
            <a:r>
              <a:rPr lang="zh-CN" altLang="en-US" sz="2400" dirty="0" smtClean="0"/>
              <a:t>上的</a:t>
            </a:r>
            <a:r>
              <a:rPr lang="en-US" altLang="zh-CN" sz="2400" dirty="0" smtClean="0"/>
              <a:t>TAL1</a:t>
            </a:r>
            <a:r>
              <a:rPr lang="zh-CN" altLang="en-US" sz="2400" dirty="0" smtClean="0"/>
              <a:t>基因可以通过多种遗传变异导致在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细胞中异常表达。其中最常见的重组方式是</a:t>
            </a:r>
            <a:r>
              <a:rPr lang="en-US" altLang="zh-CN" sz="2400" dirty="0" smtClean="0"/>
              <a:t>TAL1</a:t>
            </a:r>
            <a:r>
              <a:rPr lang="zh-CN" altLang="en-US" sz="2400" dirty="0" smtClean="0"/>
              <a:t>基因上游约</a:t>
            </a:r>
            <a:r>
              <a:rPr lang="en-US" altLang="zh-CN" sz="2400" dirty="0" smtClean="0"/>
              <a:t>90kb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DNA</a:t>
            </a:r>
            <a:r>
              <a:rPr lang="zh-CN" altLang="en-US" sz="2400" dirty="0" smtClean="0"/>
              <a:t>缺失，导致</a:t>
            </a:r>
            <a:r>
              <a:rPr lang="en-US" altLang="zh-CN" sz="2400" dirty="0" smtClean="0"/>
              <a:t>SIL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TAL1</a:t>
            </a:r>
            <a:r>
              <a:rPr lang="zh-CN" altLang="en-US" sz="2400" dirty="0" smtClean="0"/>
              <a:t>融合，这种染色体内微缺失全部出现在</a:t>
            </a:r>
            <a:r>
              <a:rPr lang="en-US" altLang="zh-CN" sz="2400" dirty="0" smtClean="0"/>
              <a:t>T-ALL</a:t>
            </a:r>
            <a:r>
              <a:rPr lang="zh-CN" altLang="en-US" sz="2400" dirty="0" smtClean="0"/>
              <a:t>病例中。</a:t>
            </a:r>
            <a:r>
              <a:rPr lang="en-US" altLang="zh-CN" sz="2400" dirty="0" smtClean="0"/>
              <a:t> SIL/TAL1</a:t>
            </a:r>
            <a:r>
              <a:rPr lang="zh-CN" altLang="en-US" sz="2400" dirty="0" smtClean="0"/>
              <a:t>融合基因与</a:t>
            </a:r>
            <a:r>
              <a:rPr lang="en-US" altLang="zh-CN" sz="2400" dirty="0" smtClean="0"/>
              <a:t>T-ALL</a:t>
            </a:r>
            <a:r>
              <a:rPr lang="zh-CN" altLang="en-US" sz="2400" dirty="0" smtClean="0"/>
              <a:t>的免疫表型密切相关。</a:t>
            </a:r>
            <a:r>
              <a:rPr lang="en-US" altLang="zh-CN" sz="2400" dirty="0" smtClean="0"/>
              <a:t> SIL/TAL1</a:t>
            </a:r>
            <a:r>
              <a:rPr lang="zh-CN" altLang="en-US" sz="2400" dirty="0" smtClean="0"/>
              <a:t>融合基因可以在</a:t>
            </a:r>
            <a:r>
              <a:rPr lang="en-US" altLang="zh-CN" sz="2400" dirty="0" smtClean="0"/>
              <a:t>26%</a:t>
            </a:r>
            <a:r>
              <a:rPr lang="zh-CN" altLang="en-US" sz="2400" dirty="0" smtClean="0"/>
              <a:t>的儿童</a:t>
            </a:r>
            <a:r>
              <a:rPr lang="en-US" altLang="zh-CN" sz="2400" dirty="0" smtClean="0"/>
              <a:t>T-ALL</a:t>
            </a:r>
            <a:r>
              <a:rPr lang="zh-CN" altLang="en-US" sz="2400" dirty="0" smtClean="0"/>
              <a:t>病例和</a:t>
            </a:r>
            <a:r>
              <a:rPr lang="en-US" altLang="zh-CN" sz="2400" dirty="0" smtClean="0"/>
              <a:t>16%</a:t>
            </a:r>
            <a:r>
              <a:rPr lang="zh-CN" altLang="en-US" sz="2400" dirty="0" smtClean="0"/>
              <a:t>的成人（主要是年轻成人）</a:t>
            </a:r>
            <a:r>
              <a:rPr lang="en-US" altLang="zh-CN" sz="2400" dirty="0" smtClean="0"/>
              <a:t>T-ALL</a:t>
            </a:r>
            <a:r>
              <a:rPr lang="zh-CN" altLang="en-US" sz="2400" dirty="0" smtClean="0"/>
              <a:t>病例检测到。</a:t>
            </a:r>
            <a:endParaRPr lang="en-US" altLang="zh-CN" sz="2400" dirty="0" smtClean="0"/>
          </a:p>
          <a:p>
            <a:r>
              <a:rPr lang="en-US" altLang="zh-CN" sz="2400" dirty="0" smtClean="0"/>
              <a:t>SIL/TAL1</a:t>
            </a:r>
            <a:r>
              <a:rPr lang="zh-CN" altLang="en-US" sz="2400" dirty="0" smtClean="0"/>
              <a:t>融合基因与</a:t>
            </a:r>
            <a:r>
              <a:rPr lang="en-US" altLang="zh-CN" sz="2400" dirty="0" smtClean="0"/>
              <a:t>T-ALL</a:t>
            </a:r>
            <a:r>
              <a:rPr lang="zh-CN" altLang="en-US" sz="2400" dirty="0" smtClean="0"/>
              <a:t>预后的关系还不是很清楚。该融合基因可以用于</a:t>
            </a:r>
            <a:r>
              <a:rPr lang="en-US" altLang="zh-CN" sz="2400" dirty="0" smtClean="0"/>
              <a:t>T-ALL</a:t>
            </a:r>
            <a:r>
              <a:rPr lang="zh-CN" altLang="en-US" sz="2400" dirty="0" smtClean="0"/>
              <a:t>的辅助诊断，该融合基因还可以用于疗效监测和微小残留的检测。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EVI1</a:t>
            </a:r>
            <a:r>
              <a:rPr lang="zh-CN" altLang="en-US" sz="2400" dirty="0" smtClean="0"/>
              <a:t>：定位于染色体</a:t>
            </a:r>
            <a:r>
              <a:rPr lang="en-US" altLang="zh-CN" sz="2400" dirty="0" smtClean="0"/>
              <a:t>3q26</a:t>
            </a:r>
            <a:r>
              <a:rPr lang="zh-CN" altLang="en-US" sz="2400" dirty="0" smtClean="0"/>
              <a:t>。在小鼠逆转录病毒诱发的急性髓系白血病模型中，</a:t>
            </a:r>
            <a:r>
              <a:rPr lang="en-US" altLang="zh-CN" sz="2400" dirty="0" smtClean="0"/>
              <a:t>EVI1</a:t>
            </a:r>
            <a:r>
              <a:rPr lang="zh-CN" altLang="en-US" sz="2400" dirty="0" smtClean="0"/>
              <a:t>是病毒常见的插入位点。</a:t>
            </a:r>
            <a:r>
              <a:rPr lang="en-US" altLang="zh-CN" sz="2400" dirty="0" smtClean="0"/>
              <a:t>EVI1</a:t>
            </a:r>
            <a:r>
              <a:rPr lang="zh-CN" altLang="en-US" sz="2400" dirty="0" smtClean="0"/>
              <a:t>编码一个能结合</a:t>
            </a:r>
            <a:r>
              <a:rPr lang="en-US" altLang="zh-CN" sz="2400" dirty="0" smtClean="0"/>
              <a:t>DNA</a:t>
            </a:r>
            <a:r>
              <a:rPr lang="zh-CN" altLang="en-US" sz="2400" dirty="0" smtClean="0"/>
              <a:t>的锌指蛋白，其过度表达在髓系恶性肿瘤的发生和发展中起重要作用。与其表达相关的还有</a:t>
            </a:r>
            <a:r>
              <a:rPr lang="en-US" altLang="zh-CN" sz="2400" dirty="0" smtClean="0"/>
              <a:t>MDS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CML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现阶段的研究表明</a:t>
            </a:r>
            <a:r>
              <a:rPr lang="en-US" altLang="zh-CN" sz="2400" dirty="0" smtClean="0"/>
              <a:t>EVI1</a:t>
            </a:r>
            <a:r>
              <a:rPr lang="zh-CN" altLang="en-US" sz="2400" dirty="0" smtClean="0"/>
              <a:t>高表达的患者的预后不良，但其机制尚未清晰。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HOX11</a:t>
            </a:r>
            <a:r>
              <a:rPr lang="zh-CN" altLang="en-US" sz="2400" smtClean="0"/>
              <a:t>：据细胞</a:t>
            </a:r>
            <a:r>
              <a:rPr lang="zh-CN" altLang="en-US" sz="2400" dirty="0" smtClean="0"/>
              <a:t>基因学研究，</a:t>
            </a:r>
            <a:r>
              <a:rPr lang="en-US" altLang="zh-CN" sz="2400" dirty="0" smtClean="0"/>
              <a:t>4-7%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T-ALL</a:t>
            </a:r>
            <a:r>
              <a:rPr lang="zh-CN" altLang="en-US" sz="2400" dirty="0" smtClean="0"/>
              <a:t>中涉及染色体</a:t>
            </a:r>
            <a:r>
              <a:rPr lang="en-US" altLang="zh-CN" sz="2400" dirty="0" smtClean="0"/>
              <a:t>10q24</a:t>
            </a:r>
            <a:r>
              <a:rPr lang="zh-CN" altLang="en-US" sz="2400" dirty="0" smtClean="0"/>
              <a:t>的易位。</a:t>
            </a:r>
            <a:r>
              <a:rPr lang="en-US" altLang="zh-CN" sz="2400" dirty="0" smtClean="0"/>
              <a:t>HOX11</a:t>
            </a:r>
            <a:r>
              <a:rPr lang="zh-CN" altLang="en-US" sz="2400" dirty="0" smtClean="0"/>
              <a:t>正是定位在</a:t>
            </a:r>
            <a:r>
              <a:rPr lang="en-US" altLang="zh-CN" sz="2400" dirty="0" smtClean="0"/>
              <a:t>10q24</a:t>
            </a:r>
            <a:r>
              <a:rPr lang="zh-CN" altLang="en-US" sz="2400" dirty="0" smtClean="0"/>
              <a:t>上，并被</a:t>
            </a:r>
            <a:r>
              <a:rPr lang="en-US" altLang="zh-CN" sz="2400" dirty="0" smtClean="0"/>
              <a:t>t(10;14)(q24;q11)</a:t>
            </a:r>
            <a:r>
              <a:rPr lang="zh-CN" altLang="en-US" sz="2400" dirty="0" smtClean="0"/>
              <a:t>易位以及</a:t>
            </a:r>
            <a:r>
              <a:rPr lang="en-US" altLang="zh-CN" sz="2400" dirty="0" smtClean="0"/>
              <a:t>t(7;10)(q35;q24)</a:t>
            </a:r>
            <a:r>
              <a:rPr lang="zh-CN" altLang="en-US" sz="2400" dirty="0" smtClean="0"/>
              <a:t>易位激活。</a:t>
            </a:r>
            <a:r>
              <a:rPr lang="en-US" altLang="zh-CN" sz="2400" dirty="0" smtClean="0"/>
              <a:t>B-ALL</a:t>
            </a:r>
            <a:r>
              <a:rPr lang="zh-CN" altLang="en-US" sz="2400" dirty="0" smtClean="0"/>
              <a:t>中无</a:t>
            </a:r>
            <a:r>
              <a:rPr lang="en-US" altLang="zh-CN" sz="2400" dirty="0" smtClean="0"/>
              <a:t>HOX11</a:t>
            </a:r>
            <a:r>
              <a:rPr lang="zh-CN" altLang="en-US" sz="2400" dirty="0" smtClean="0"/>
              <a:t>的发现。</a:t>
            </a:r>
            <a:endParaRPr lang="en-US" altLang="zh-CN" sz="2400" dirty="0" smtClean="0"/>
          </a:p>
          <a:p>
            <a:r>
              <a:rPr lang="zh-CN" altLang="en-US" sz="2400" dirty="0" smtClean="0"/>
              <a:t>在现阶段的文献报道中，</a:t>
            </a:r>
            <a:r>
              <a:rPr lang="en-US" altLang="zh-CN" sz="2400" dirty="0" smtClean="0"/>
              <a:t>HOX11</a:t>
            </a:r>
            <a:r>
              <a:rPr lang="zh-CN" altLang="en-US" sz="2400" dirty="0" smtClean="0"/>
              <a:t>高表达的儿童</a:t>
            </a:r>
            <a:r>
              <a:rPr lang="en-US" altLang="zh-CN" sz="2400" dirty="0" smtClean="0"/>
              <a:t>T-ALL</a:t>
            </a:r>
            <a:r>
              <a:rPr lang="zh-CN" altLang="en-US" sz="2400" dirty="0" smtClean="0"/>
              <a:t>的预后较阴性者有优势</a:t>
            </a:r>
            <a:r>
              <a:rPr lang="en-US" altLang="zh-CN" sz="2400" baseline="30000" dirty="0" smtClean="0"/>
              <a:t>1</a:t>
            </a:r>
            <a:r>
              <a:rPr lang="zh-CN" altLang="en-US" sz="2400" dirty="0" smtClean="0"/>
              <a:t>。成人中也有相似的论断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。低表达的</a:t>
            </a:r>
            <a:r>
              <a:rPr lang="en-US" altLang="zh-CN" sz="2400" dirty="0" smtClean="0"/>
              <a:t>HOX11</a:t>
            </a:r>
            <a:r>
              <a:rPr lang="zh-CN" altLang="en-US" sz="2400" dirty="0" smtClean="0"/>
              <a:t>与阴性者无统计学差异</a:t>
            </a:r>
            <a:r>
              <a:rPr lang="en-US" altLang="zh-CN" sz="2400" baseline="30000" dirty="0" smtClean="0"/>
              <a:t>3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1800" dirty="0" smtClean="0"/>
              <a:t>1</a:t>
            </a:r>
            <a:r>
              <a:rPr lang="en-US" altLang="zh-CN" sz="2400" dirty="0" smtClean="0"/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Expression of HOX11 in childhood T-lineage acute lymphoblastic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leukaemia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can occur in the absence of cytogenetic aberration at 10q24: a study from the Children’s Cancer Group (CCG) .</a:t>
            </a:r>
            <a:r>
              <a:rPr lang="nl-NL" altLang="zh-CN" sz="1800" dirty="0" smtClean="0">
                <a:latin typeface="Times New Roman" pitchFamily="18" charset="0"/>
                <a:cs typeface="Times New Roman" pitchFamily="18" charset="0"/>
              </a:rPr>
              <a:t> UR Kees, NA Heerema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et,2003</a:t>
            </a:r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2 Prognostic importance of TLX1 (HOX11) 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oncogene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expression in adults with T-cell acute lymphoblastic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leukaemia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 Adolfo A 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Ferrando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MD et,2004</a:t>
            </a:r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3 Prognostic and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oncogenic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relevance ofTLX1/HOX11 expression level in T-ALLs.</a:t>
            </a:r>
            <a:r>
              <a:rPr lang="en-US" altLang="zh-CN" sz="1800" b="1" dirty="0" smtClean="0">
                <a:hlinkClick r:id="rId2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Julie Bergeron et,2007</a:t>
            </a:r>
          </a:p>
          <a:p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MLL/AF10:MLL/AF10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相关，染色体上表现为</a:t>
            </a:r>
            <a:r>
              <a:rPr lang="en-US" altLang="zh-CN" sz="2400" dirty="0" smtClean="0"/>
              <a:t>t(10;11)(p12;q23)</a:t>
            </a:r>
            <a:r>
              <a:rPr lang="zh-CN" altLang="en-US" sz="2400" dirty="0" smtClean="0"/>
              <a:t>的易位，主要见于</a:t>
            </a:r>
            <a:r>
              <a:rPr lang="en-US" altLang="zh-CN" sz="2400" dirty="0" smtClean="0"/>
              <a:t>AML-M5</a:t>
            </a:r>
            <a:r>
              <a:rPr lang="zh-CN" altLang="en-US" sz="2400" dirty="0" smtClean="0"/>
              <a:t>型患者，儿童多见，</a:t>
            </a:r>
            <a:r>
              <a:rPr lang="en-US" altLang="zh-CN" sz="2400" dirty="0" smtClean="0"/>
              <a:t>80%</a:t>
            </a:r>
            <a:r>
              <a:rPr lang="zh-CN" altLang="en-US" sz="2400" dirty="0" smtClean="0"/>
              <a:t>的患者小于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岁。</a:t>
            </a:r>
            <a:endParaRPr lang="en-US" altLang="zh-CN" sz="2400" dirty="0" smtClean="0"/>
          </a:p>
          <a:p>
            <a:r>
              <a:rPr lang="en-US" altLang="zh-CN" sz="2400" dirty="0" smtClean="0"/>
              <a:t>MLL/AF10</a:t>
            </a:r>
            <a:r>
              <a:rPr lang="zh-CN" altLang="en-US" sz="2400" dirty="0" smtClean="0"/>
              <a:t>阳性的患者的预后差</a:t>
            </a:r>
            <a:r>
              <a:rPr lang="en-US" altLang="zh-CN" sz="2400" baseline="30000" dirty="0" smtClean="0"/>
              <a:t>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1800" dirty="0" smtClean="0"/>
              <a:t>1</a:t>
            </a:r>
            <a:r>
              <a:rPr lang="en-US" altLang="zh-CN" sz="2400" dirty="0" smtClean="0"/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AML with 11q23/MLL abnormalities as defined by the WHO classification: incidence, partner chromosomes, FAB subtype, age distribution, and prognostic impact in an unselected series of 1897 cytogenetically analyzed AML cases.</a:t>
            </a:r>
            <a:r>
              <a:rPr lang="en-US" altLang="zh-CN" sz="2400" dirty="0" smtClean="0"/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Claudia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Schoch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, Susanne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Schnittger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et,2003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MLL-AF9:t(9;11)(p22;q23)</a:t>
            </a:r>
            <a:r>
              <a:rPr lang="zh-CN" altLang="en-US" sz="2400" dirty="0" smtClean="0"/>
              <a:t>易位主要发生在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t(11q23)</a:t>
            </a:r>
            <a:r>
              <a:rPr lang="zh-CN" altLang="en-US" sz="2400" dirty="0" smtClean="0"/>
              <a:t>最常见的易位形式。</a:t>
            </a:r>
            <a:endParaRPr lang="en-US" altLang="zh-CN" sz="2400" dirty="0" smtClean="0"/>
          </a:p>
          <a:p>
            <a:r>
              <a:rPr lang="en-US" altLang="zh-CN" sz="2400" dirty="0" smtClean="0"/>
              <a:t>MLL-AF9</a:t>
            </a:r>
            <a:r>
              <a:rPr lang="zh-CN" altLang="en-US" sz="2400" dirty="0" smtClean="0"/>
              <a:t>的病人的预后较差</a:t>
            </a:r>
            <a:r>
              <a:rPr lang="en-US" altLang="zh-CN" sz="2400" baseline="30000" dirty="0" smtClean="0"/>
              <a:t>1,2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 Microenvironment Determines Lineage Fate in a Human Model of MLL-AF9 Leukemia.</a:t>
            </a:r>
            <a:r>
              <a:rPr lang="de-DE" altLang="zh-CN" sz="1800" dirty="0" smtClean="0">
                <a:latin typeface="Times New Roman" pitchFamily="18" charset="0"/>
                <a:cs typeface="Times New Roman" pitchFamily="18" charset="0"/>
              </a:rPr>
              <a:t> Junping Wei,Mark Wunderlich et,2008</a:t>
            </a:r>
          </a:p>
          <a:p>
            <a:r>
              <a:rPr lang="de-DE" altLang="zh-CN" sz="18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The prognostic value of MLL-AF9 detection in patients with t(9;11)(p22;q23)-positive acute myeloid leukemia. Claudia Scholl et,2005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MLL/</a:t>
            </a:r>
            <a:r>
              <a:rPr lang="en-US" altLang="zh-CN" sz="2400" dirty="0" err="1" smtClean="0"/>
              <a:t>ENL:t</a:t>
            </a:r>
            <a:r>
              <a:rPr lang="en-US" altLang="zh-CN" sz="2400" dirty="0" smtClean="0"/>
              <a:t>(11;19)(q23;p13.3)</a:t>
            </a:r>
            <a:r>
              <a:rPr lang="zh-CN" altLang="en-US" sz="2400" dirty="0" smtClean="0"/>
              <a:t>易位可见于</a:t>
            </a:r>
            <a:r>
              <a:rPr lang="en-US" altLang="zh-CN" sz="2400" dirty="0" smtClean="0"/>
              <a:t>ALL,AML-M4,M5,M1,M2</a:t>
            </a:r>
            <a:r>
              <a:rPr lang="zh-CN" altLang="en-US" sz="2400" dirty="0" smtClean="0"/>
              <a:t>。以小于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岁的婴儿多见，中位生存期为</a:t>
            </a:r>
            <a:r>
              <a:rPr lang="en-US" altLang="zh-CN" sz="2400" dirty="0" smtClean="0"/>
              <a:t>17.6</a:t>
            </a:r>
            <a:r>
              <a:rPr lang="zh-CN" altLang="en-US" sz="2400" dirty="0" smtClean="0"/>
              <a:t>月。易位导致</a:t>
            </a:r>
            <a:r>
              <a:rPr lang="en-US" altLang="zh-CN" sz="2400" dirty="0" smtClean="0"/>
              <a:t>MLL-ENL</a:t>
            </a:r>
            <a:r>
              <a:rPr lang="zh-CN" altLang="en-US" sz="2400" dirty="0" smtClean="0"/>
              <a:t>融合基因形成。</a:t>
            </a:r>
            <a:endParaRPr lang="en-US" altLang="zh-CN" sz="2400" dirty="0" smtClean="0"/>
          </a:p>
          <a:p>
            <a:r>
              <a:rPr lang="zh-CN" altLang="en-US" sz="2400" dirty="0" smtClean="0"/>
              <a:t>预后尚无确切说明，与年龄，免疫表型相关</a:t>
            </a:r>
            <a:r>
              <a:rPr lang="en-US" altLang="zh-CN" sz="2400" baseline="30000" dirty="0" smtClean="0"/>
              <a:t>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1800" dirty="0" smtClean="0"/>
              <a:t>1 Childhood acute lymphoblastic leukemia with the MLL-ENL fusion and t(11;19)(q23;p13.3) translocation.</a:t>
            </a:r>
            <a:r>
              <a:rPr lang="en-US" altLang="zh-CN" sz="1800" u="sng" dirty="0" smtClean="0">
                <a:hlinkClick r:id="rId2"/>
              </a:rPr>
              <a:t> </a:t>
            </a:r>
            <a:r>
              <a:rPr lang="en-US" altLang="zh-CN" sz="1800" dirty="0" smtClean="0"/>
              <a:t>Rubnitz JE et,1999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MLL/ELL: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t(11;19)(q23;p13.1)</a:t>
            </a:r>
            <a:r>
              <a:rPr lang="zh-CN" altLang="en-US" sz="2400" dirty="0" smtClean="0"/>
              <a:t>占</a:t>
            </a:r>
            <a:r>
              <a:rPr lang="en-US" altLang="zh-CN" sz="2400" dirty="0" smtClean="0"/>
              <a:t>11q23</a:t>
            </a:r>
            <a:r>
              <a:rPr lang="zh-CN" altLang="en-US" sz="2400" dirty="0" smtClean="0"/>
              <a:t>异常的</a:t>
            </a:r>
            <a:r>
              <a:rPr lang="en-US" altLang="zh-CN" sz="2400" dirty="0" smtClean="0"/>
              <a:t>3.8%</a:t>
            </a:r>
            <a:r>
              <a:rPr lang="zh-CN" altLang="en-US" sz="2400" dirty="0" smtClean="0"/>
              <a:t>，为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特征性异常，年龄以成人为主。白细胞 </a:t>
            </a:r>
            <a:r>
              <a:rPr lang="en-US" altLang="zh-CN" sz="2400" dirty="0" smtClean="0"/>
              <a:t>20×10</a:t>
            </a:r>
            <a:r>
              <a:rPr lang="en-US" altLang="zh-CN" sz="2400" baseline="30000" dirty="0" smtClean="0"/>
              <a:t>9</a:t>
            </a:r>
            <a:r>
              <a:rPr lang="en-US" altLang="zh-CN" sz="2400" dirty="0" smtClean="0"/>
              <a:t>/L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FAB</a:t>
            </a:r>
            <a:r>
              <a:rPr lang="zh-CN" altLang="en-US" sz="2400" dirty="0" smtClean="0"/>
              <a:t>分型</a:t>
            </a:r>
            <a:r>
              <a:rPr lang="en-US" altLang="zh-CN" sz="2400" dirty="0" smtClean="0"/>
              <a:t>M4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M5</a:t>
            </a:r>
            <a:r>
              <a:rPr lang="zh-CN" altLang="en-US" sz="2400" dirty="0" smtClean="0"/>
              <a:t>，免疫表型为</a:t>
            </a:r>
            <a:r>
              <a:rPr lang="en-US" altLang="zh-CN" sz="2400" dirty="0" smtClean="0"/>
              <a:t>CD13CD33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CD14CD15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CD11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HLA-DR</a:t>
            </a:r>
            <a:r>
              <a:rPr lang="zh-CN" altLang="en-US" sz="2400" dirty="0" smtClean="0"/>
              <a:t>表达阳性。易位导致</a:t>
            </a:r>
            <a:r>
              <a:rPr lang="en-US" altLang="zh-CN" sz="2400" dirty="0" smtClean="0"/>
              <a:t>MLL-ELL</a:t>
            </a:r>
            <a:r>
              <a:rPr lang="zh-CN" altLang="en-US" sz="2400" dirty="0" smtClean="0"/>
              <a:t>融合基因形成。</a:t>
            </a:r>
            <a:endParaRPr lang="en-US" altLang="zh-CN" sz="2400" dirty="0" smtClean="0"/>
          </a:p>
          <a:p>
            <a:r>
              <a:rPr lang="zh-CN" altLang="en-US" sz="2400" dirty="0" smtClean="0"/>
              <a:t>预后不良，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年无病生存率</a:t>
            </a:r>
            <a:r>
              <a:rPr lang="en-US" altLang="zh-CN" sz="2400" dirty="0" smtClean="0"/>
              <a:t>50%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MLL/</a:t>
            </a:r>
            <a:r>
              <a:rPr lang="en-US" altLang="zh-CN" sz="2400" dirty="0" err="1" smtClean="0"/>
              <a:t>AFX</a:t>
            </a:r>
            <a:r>
              <a:rPr lang="en-US" altLang="zh-CN" sz="2400" dirty="0" err="1" smtClean="0">
                <a:sym typeface="Wingdings" pitchFamily="2" charset="2"/>
              </a:rPr>
              <a:t>:t</a:t>
            </a:r>
            <a:r>
              <a:rPr lang="en-US" altLang="zh-CN" sz="2400" dirty="0" smtClean="0">
                <a:sym typeface="Wingdings" pitchFamily="2" charset="2"/>
              </a:rPr>
              <a:t>(X;11)(q13;q23)</a:t>
            </a:r>
            <a:r>
              <a:rPr lang="zh-CN" altLang="en-US" sz="2400" dirty="0" smtClean="0">
                <a:sym typeface="Wingdings" pitchFamily="2" charset="2"/>
              </a:rPr>
              <a:t>易位仅有体外分子的一些研究研究表明</a:t>
            </a:r>
            <a:r>
              <a:rPr lang="en-US" altLang="zh-CN" sz="2400" dirty="0" smtClean="0">
                <a:sym typeface="Wingdings" pitchFamily="2" charset="2"/>
              </a:rPr>
              <a:t>MLL-AFX</a:t>
            </a:r>
            <a:r>
              <a:rPr lang="zh-CN" altLang="en-US" sz="2400" dirty="0" smtClean="0">
                <a:sym typeface="Wingdings" pitchFamily="2" charset="2"/>
              </a:rPr>
              <a:t>可以增强造血干细胞的自我更新并阻止它们成熟</a:t>
            </a:r>
            <a:r>
              <a:rPr lang="en-US" altLang="zh-CN" sz="2400" baseline="30000" dirty="0" smtClean="0">
                <a:sym typeface="Wingdings" pitchFamily="2" charset="2"/>
              </a:rPr>
              <a:t>1</a:t>
            </a:r>
            <a:r>
              <a:rPr lang="zh-CN" altLang="en-US" sz="2400" dirty="0" smtClean="0">
                <a:sym typeface="Wingdings" pitchFamily="2" charset="2"/>
              </a:rPr>
              <a:t>。</a:t>
            </a:r>
            <a:endParaRPr lang="en-US" altLang="zh-CN" sz="2400" dirty="0" smtClean="0">
              <a:sym typeface="Wingdings" pitchFamily="2" charset="2"/>
            </a:endParaRPr>
          </a:p>
          <a:p>
            <a:r>
              <a:rPr lang="zh-CN" altLang="en-US" sz="2400" dirty="0" smtClean="0">
                <a:sym typeface="Wingdings" pitchFamily="2" charset="2"/>
              </a:rPr>
              <a:t>无预后相关资料。</a:t>
            </a:r>
            <a:endParaRPr lang="en-US" altLang="zh-CN" sz="2400" dirty="0" smtClean="0">
              <a:sym typeface="Wingdings" pitchFamily="2" charset="2"/>
            </a:endParaRPr>
          </a:p>
          <a:p>
            <a:pPr fontAlgn="base"/>
            <a:r>
              <a:rPr lang="en-US" altLang="zh-CN" sz="1800" dirty="0" smtClean="0">
                <a:sym typeface="Wingdings" pitchFamily="2" charset="2"/>
              </a:rPr>
              <a:t>1 MLL-AFX Requires the Transcriptional </a:t>
            </a:r>
            <a:r>
              <a:rPr lang="en-US" altLang="zh-CN" sz="1800" dirty="0" err="1" smtClean="0">
                <a:sym typeface="Wingdings" pitchFamily="2" charset="2"/>
              </a:rPr>
              <a:t>Effector</a:t>
            </a:r>
            <a:r>
              <a:rPr lang="en-US" altLang="zh-CN" sz="1800" dirty="0" smtClean="0">
                <a:sym typeface="Wingdings" pitchFamily="2" charset="2"/>
              </a:rPr>
              <a:t> Domains of AFX To Transform Myeloid Progenitors and </a:t>
            </a:r>
            <a:r>
              <a:rPr lang="en-US" altLang="zh-CN" sz="1800" dirty="0" err="1" smtClean="0">
                <a:sym typeface="Wingdings" pitchFamily="2" charset="2"/>
              </a:rPr>
              <a:t>Transdominantly</a:t>
            </a:r>
            <a:r>
              <a:rPr lang="en-US" altLang="zh-CN" sz="1800" dirty="0" smtClean="0">
                <a:sym typeface="Wingdings" pitchFamily="2" charset="2"/>
              </a:rPr>
              <a:t> Interfere with </a:t>
            </a:r>
            <a:r>
              <a:rPr lang="en-US" altLang="zh-CN" sz="1800" dirty="0" err="1" smtClean="0">
                <a:sym typeface="Wingdings" pitchFamily="2" charset="2"/>
              </a:rPr>
              <a:t>Forkhead</a:t>
            </a:r>
            <a:r>
              <a:rPr lang="en-US" altLang="zh-CN" sz="1800" dirty="0" smtClean="0">
                <a:sym typeface="Wingdings" pitchFamily="2" charset="2"/>
              </a:rPr>
              <a:t> Protein Function. Chi </a:t>
            </a:r>
            <a:r>
              <a:rPr lang="en-US" altLang="zh-CN" sz="1800" dirty="0" err="1" smtClean="0">
                <a:sym typeface="Wingdings" pitchFamily="2" charset="2"/>
              </a:rPr>
              <a:t>Wai</a:t>
            </a:r>
            <a:r>
              <a:rPr lang="en-US" altLang="zh-CN" sz="1800" dirty="0" smtClean="0">
                <a:sym typeface="Wingdings" pitchFamily="2" charset="2"/>
              </a:rPr>
              <a:t> So and Michael L. Cleary,2002</a:t>
            </a:r>
          </a:p>
          <a:p>
            <a:endParaRPr lang="en-US" altLang="zh-CN" sz="2400" b="1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MLL/AF1q:t(1;11)(q21;q23)</a:t>
            </a:r>
            <a:r>
              <a:rPr lang="zh-CN" altLang="en-US" sz="2400" dirty="0" smtClean="0"/>
              <a:t>易位，多发于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关于</a:t>
            </a:r>
            <a:r>
              <a:rPr lang="en-US" altLang="zh-CN" sz="2400" dirty="0" smtClean="0"/>
              <a:t>MLL/AF1q</a:t>
            </a:r>
            <a:r>
              <a:rPr lang="zh-CN" altLang="en-US" sz="2400" dirty="0" smtClean="0"/>
              <a:t>的预后说法存在争论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：在一项研究中，高表达的</a:t>
            </a:r>
            <a:r>
              <a:rPr lang="en-US" altLang="zh-CN" sz="2400" dirty="0" smtClean="0"/>
              <a:t>AF1q</a:t>
            </a:r>
            <a:r>
              <a:rPr lang="zh-CN" altLang="en-US" sz="2400" dirty="0" smtClean="0"/>
              <a:t>是一个独立的不良预后因子</a:t>
            </a:r>
            <a:r>
              <a:rPr lang="en-US" altLang="zh-CN" sz="2400" baseline="30000" dirty="0" smtClean="0"/>
              <a:t>1</a:t>
            </a:r>
            <a:r>
              <a:rPr lang="zh-CN" altLang="en-US" sz="2400" dirty="0" smtClean="0"/>
              <a:t>；另一项研究表明</a:t>
            </a:r>
            <a:r>
              <a:rPr lang="en-US" altLang="zh-CN" sz="2400" dirty="0" smtClean="0"/>
              <a:t>MLL-AF1q</a:t>
            </a:r>
            <a:r>
              <a:rPr lang="zh-CN" altLang="en-US" sz="2400" dirty="0" smtClean="0"/>
              <a:t>阳性的患者预后良好，是否因为</a:t>
            </a:r>
            <a:r>
              <a:rPr lang="en-US" altLang="zh-CN" sz="2400" dirty="0" smtClean="0"/>
              <a:t>MLL-AF1q</a:t>
            </a:r>
            <a:r>
              <a:rPr lang="zh-CN" altLang="en-US" sz="2400" dirty="0" smtClean="0"/>
              <a:t>的形成改变了</a:t>
            </a:r>
            <a:r>
              <a:rPr lang="en-US" altLang="zh-CN" sz="2400" dirty="0" smtClean="0"/>
              <a:t>AF1q</a:t>
            </a:r>
            <a:r>
              <a:rPr lang="zh-CN" altLang="en-US" sz="2400" dirty="0" smtClean="0"/>
              <a:t>的表达还不得而知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 Elevated expression of the AF1q gene, an MLL fusion partner, is an independent adverse prognostic factor in pediatric acute myeloid leukemia. William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Tse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et,2004</a:t>
            </a:r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2 Novel prognostic subgroups in childhood 11q23/MLL-rearranged acute myeloid leukemia: results of an international retrospective study. Brian V et,2009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MLL/AF1p:t(1;11)(p32;q23)</a:t>
            </a:r>
            <a:r>
              <a:rPr lang="zh-CN" altLang="en-US" sz="2400" dirty="0" smtClean="0"/>
              <a:t>易位，</a:t>
            </a:r>
            <a:r>
              <a:rPr lang="en-US" altLang="zh-CN" sz="2400" dirty="0" smtClean="0"/>
              <a:t>ALL,AML,MDS</a:t>
            </a:r>
            <a:r>
              <a:rPr lang="zh-CN" altLang="en-US" sz="2400" dirty="0" smtClean="0"/>
              <a:t>中均有发现。</a:t>
            </a:r>
            <a:endParaRPr lang="en-US" altLang="zh-CN" sz="2400" dirty="0" smtClean="0"/>
          </a:p>
          <a:p>
            <a:r>
              <a:rPr lang="zh-CN" altLang="en-US" sz="2400" dirty="0" smtClean="0"/>
              <a:t>中位生存期为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个月。预后与性别及分型相关，女性的中位生存期可达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个月，而男性为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个月。缺乏关于预后的相关文献。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4210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700" dirty="0" smtClean="0">
                <a:hlinkClick r:id="rId2" action="ppaction://hlinksldjump"/>
              </a:rPr>
              <a:t>CBFB/MYH11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3" action="ppaction://hlinksldjump"/>
              </a:rPr>
              <a:t>AML1/ETO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4" action="ppaction://hlinksldjump"/>
              </a:rPr>
              <a:t>PML/</a:t>
            </a:r>
            <a:r>
              <a:rPr lang="en-US" altLang="zh-CN" sz="1700" dirty="0" err="1" smtClean="0">
                <a:hlinkClick r:id="rId4" action="ppaction://hlinksldjump"/>
              </a:rPr>
              <a:t>RARa</a:t>
            </a:r>
            <a:endParaRPr lang="en-US" altLang="zh-CN" sz="1700" dirty="0" smtClean="0">
              <a:hlinkClick r:id="rId4" action="ppaction://hlinksldjump"/>
            </a:endParaRPr>
          </a:p>
          <a:p>
            <a:r>
              <a:rPr lang="en-US" altLang="zh-CN" sz="1700" dirty="0" smtClean="0">
                <a:hlinkClick r:id="rId5" action="ppaction://hlinksldjump"/>
              </a:rPr>
              <a:t>E2A/PBX1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6" action="ppaction://hlinksldjump"/>
              </a:rPr>
              <a:t>MLL/AF4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7" action="ppaction://hlinksldjump"/>
              </a:rPr>
              <a:t>BCR/ABL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8" action="ppaction://hlinksldjump"/>
              </a:rPr>
              <a:t>TEL/AML1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9" action="ppaction://hlinksldjump"/>
              </a:rPr>
              <a:t>SIL/TAL1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10" action="ppaction://hlinksldjump"/>
              </a:rPr>
              <a:t>EVI1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11" action="ppaction://hlinksldjump"/>
              </a:rPr>
              <a:t>HOX11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12" action="ppaction://hlinksldjump"/>
              </a:rPr>
              <a:t>MLL/AF10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13" action="ppaction://hlinksldjump"/>
              </a:rPr>
              <a:t>MLL-AF9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14" action="ppaction://hlinksldjump"/>
              </a:rPr>
              <a:t>MLL/ENL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15" action="ppaction://hlinksldjump"/>
              </a:rPr>
              <a:t>NPM1/ALK</a:t>
            </a:r>
            <a:endParaRPr lang="en-US" altLang="zh-CN" sz="1700" dirty="0" smtClean="0"/>
          </a:p>
          <a:p>
            <a:r>
              <a:rPr lang="en-US" altLang="zh-CN" sz="1700" dirty="0" smtClean="0">
                <a:hlinkClick r:id="rId16" action="ppaction://hlinksldjump"/>
              </a:rPr>
              <a:t>NPM/MLF1</a:t>
            </a:r>
            <a:endParaRPr lang="en-US" altLang="zh-CN" sz="17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>
              <a:hlinkClick r:id="rId4" action="ppaction://hlinksldjump"/>
            </a:endParaRPr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6016" y="1628800"/>
            <a:ext cx="4114800" cy="4505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17" action="ppaction://hlinksldjump"/>
              </a:rPr>
              <a:t>MLL/ELL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18" action="ppaction://hlinksldjump"/>
              </a:rPr>
              <a:t>MLL/AFX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19" action="ppaction://hlinksldjump"/>
              </a:rPr>
              <a:t>MLL/AF1q</a:t>
            </a:r>
            <a:r>
              <a:rPr lang="en-US" altLang="zh-CN" sz="2200" dirty="0" smtClean="0">
                <a:hlinkClick r:id="rId12" action="ppaction://hlinksldjump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20" action="ppaction://hlinksldjump"/>
              </a:rPr>
              <a:t>MLL/AF1p</a:t>
            </a:r>
            <a:r>
              <a:rPr lang="en-US" altLang="zh-CN" sz="2200" dirty="0" smtClean="0">
                <a:hlinkClick r:id="rId12" action="ppaction://hlinksldjump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21" action="ppaction://hlinksldjump"/>
              </a:rPr>
              <a:t>PLZF/</a:t>
            </a:r>
            <a:r>
              <a:rPr lang="en-US" altLang="zh-CN" sz="2200" dirty="0" err="1" smtClean="0">
                <a:hlinkClick r:id="rId21" action="ppaction://hlinksldjump"/>
              </a:rPr>
              <a:t>RARa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22" action="ppaction://hlinksldjump"/>
              </a:rPr>
              <a:t>MLL/AF6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23" action="ppaction://hlinksldjump"/>
              </a:rPr>
              <a:t>MLL/MLL</a:t>
            </a:r>
            <a:r>
              <a:rPr lang="zh-CN" altLang="en-US" sz="2200" dirty="0" smtClean="0">
                <a:hlinkClick r:id="rId12" action="ppaction://hlinksldjump"/>
              </a:rPr>
              <a:t>（</a:t>
            </a:r>
            <a:r>
              <a:rPr lang="en-US" altLang="zh-CN" sz="2200" dirty="0" err="1" smtClean="0">
                <a:hlinkClick r:id="rId12" action="ppaction://hlinksldjump"/>
              </a:rPr>
              <a:t>dupMLL</a:t>
            </a:r>
            <a:r>
              <a:rPr lang="zh-CN" altLang="en-US" sz="2200" dirty="0" smtClean="0">
                <a:hlinkClick r:id="rId12" action="ppaction://hlinksldjump"/>
              </a:rPr>
              <a:t>）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24" action="ppaction://hlinksldjump"/>
              </a:rPr>
              <a:t>TLS/ERG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25" action="ppaction://hlinksldjump"/>
              </a:rPr>
              <a:t>TEL/PDGFR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26" action="ppaction://hlinksldjump"/>
              </a:rPr>
              <a:t>TEL/ABL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27" action="ppaction://hlinksldjump"/>
              </a:rPr>
              <a:t>SET/CAN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28" action="ppaction://hlinksldjump"/>
              </a:rPr>
              <a:t>DEK/CAN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29" action="ppaction://hlinksldjump"/>
              </a:rPr>
              <a:t>MLL/AF17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30" action="ppaction://hlinksldjump"/>
              </a:rPr>
              <a:t>E2A/HLF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31" action="ppaction://hlinksldjump"/>
              </a:rPr>
              <a:t>NPM/</a:t>
            </a:r>
            <a:r>
              <a:rPr lang="en-US" altLang="zh-CN" sz="2200" dirty="0" err="1" smtClean="0">
                <a:hlinkClick r:id="rId31" action="ppaction://hlinksldjump"/>
              </a:rPr>
              <a:t>RARa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00" dirty="0" smtClean="0">
                <a:hlinkClick r:id="rId32" action="ppaction://hlinksldjump"/>
              </a:rPr>
              <a:t>AML1/MDS1</a:t>
            </a:r>
            <a:endParaRPr lang="en-US" altLang="zh-CN" sz="2200" dirty="0" smtClean="0">
              <a:hlinkClick r:id="rId12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dirty="0" smtClean="0">
              <a:hlinkClick r:id="rId24" action="ppaction://hlinksldjump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hlinkClick r:id="rId4" action="ppaction://hlinksldjump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PLZF/</a:t>
            </a:r>
            <a:r>
              <a:rPr lang="en-US" altLang="zh-CN" sz="2400" dirty="0" err="1" smtClean="0"/>
              <a:t>RARa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t(11;17)(q23;q21)</a:t>
            </a:r>
            <a:r>
              <a:rPr lang="zh-CN" altLang="en-US" sz="2400" dirty="0" smtClean="0"/>
              <a:t>易位，特定的在急性早幼粒白血病或急性非淋巴细胞白血病</a:t>
            </a:r>
            <a:r>
              <a:rPr lang="en-US" altLang="zh-CN" sz="2400" dirty="0" smtClean="0"/>
              <a:t>M3</a:t>
            </a:r>
            <a:r>
              <a:rPr lang="zh-CN" altLang="en-US" sz="2400" dirty="0" smtClean="0"/>
              <a:t>型中发现。功能尚不明确。</a:t>
            </a:r>
            <a:endParaRPr lang="en-US" altLang="zh-CN" sz="2400" dirty="0" smtClean="0"/>
          </a:p>
          <a:p>
            <a:r>
              <a:rPr lang="zh-CN" altLang="en-US" sz="2400" dirty="0" smtClean="0"/>
              <a:t>预后明显差与有</a:t>
            </a:r>
            <a:r>
              <a:rPr lang="en-US" altLang="zh-CN" sz="2400" dirty="0" smtClean="0"/>
              <a:t>t(15;17)</a:t>
            </a:r>
            <a:r>
              <a:rPr lang="zh-CN" altLang="en-US" sz="2400" dirty="0" smtClean="0"/>
              <a:t>易位的</a:t>
            </a:r>
            <a:r>
              <a:rPr lang="en-US" altLang="zh-CN" sz="2400" dirty="0" smtClean="0"/>
              <a:t>ANLL M3</a:t>
            </a:r>
            <a:r>
              <a:rPr lang="zh-CN" altLang="en-US" sz="2400" dirty="0" smtClean="0"/>
              <a:t>型，其对</a:t>
            </a:r>
            <a:r>
              <a:rPr lang="en-US" altLang="zh-CN" sz="2400" dirty="0" smtClean="0"/>
              <a:t>ATRA</a:t>
            </a:r>
            <a:r>
              <a:rPr lang="zh-CN" altLang="en-US" sz="2400" dirty="0" smtClean="0"/>
              <a:t>的化疗无反应。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MLL/AF6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t(6;11)(q27;q23)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11q23</a:t>
            </a:r>
            <a:r>
              <a:rPr lang="zh-CN" altLang="en-US" sz="2400" dirty="0" smtClean="0"/>
              <a:t>中常见的易位，长发与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，特别是</a:t>
            </a:r>
            <a:r>
              <a:rPr lang="en-US" altLang="zh-CN" sz="2400" dirty="0" smtClean="0"/>
              <a:t>M4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M5</a:t>
            </a:r>
            <a:r>
              <a:rPr lang="zh-CN" altLang="en-US" sz="2400" dirty="0" smtClean="0"/>
              <a:t>中，在</a:t>
            </a:r>
            <a:r>
              <a:rPr lang="en-US" altLang="zh-CN" sz="2400" dirty="0" smtClean="0"/>
              <a:t>T-ALL</a:t>
            </a:r>
            <a:r>
              <a:rPr lang="zh-CN" altLang="en-US" sz="2400" dirty="0" smtClean="0"/>
              <a:t>中也有发现。</a:t>
            </a:r>
            <a:endParaRPr lang="en-US" altLang="zh-CN" sz="2400" dirty="0" smtClean="0"/>
          </a:p>
          <a:p>
            <a:r>
              <a:rPr lang="zh-CN" altLang="en-US" sz="2400" dirty="0" smtClean="0"/>
              <a:t>预后非常差</a:t>
            </a:r>
            <a:r>
              <a:rPr lang="en-US" altLang="zh-CN" sz="2400" baseline="30000" dirty="0" smtClean="0"/>
              <a:t>1</a:t>
            </a:r>
            <a:r>
              <a:rPr lang="zh-CN" altLang="en-US" sz="2400" dirty="0" smtClean="0"/>
              <a:t>，几乎无缓解，生存期短。</a:t>
            </a:r>
            <a:endParaRPr lang="en-US" altLang="zh-CN" sz="2400" dirty="0" smtClean="0"/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 Monitoring of minimal residual disease in patients with MLL-AF6-positive acute myeloid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leukaemia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by reverse transcriptase polymerase chain reaction.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Gerlinde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Mitterbauer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et,2000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MLL/MLL:11q23</a:t>
            </a:r>
            <a:r>
              <a:rPr lang="zh-CN" altLang="en-US" sz="2400" dirty="0" smtClean="0"/>
              <a:t>的部分串联重复（</a:t>
            </a:r>
            <a:r>
              <a:rPr lang="en-US" altLang="zh-CN" sz="2400" dirty="0" smtClean="0"/>
              <a:t>MLL-PTD</a:t>
            </a:r>
            <a:r>
              <a:rPr lang="zh-CN" altLang="en-US" sz="2400" dirty="0" smtClean="0"/>
              <a:t>），已经在</a:t>
            </a:r>
            <a:r>
              <a:rPr lang="en-US" altLang="zh-CN" sz="2400" dirty="0" smtClean="0"/>
              <a:t>10%</a:t>
            </a:r>
            <a:r>
              <a:rPr lang="zh-CN" altLang="en-US" sz="2400" dirty="0" smtClean="0"/>
              <a:t>的正常核型的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中检测出</a:t>
            </a:r>
            <a:r>
              <a:rPr lang="en-US" altLang="zh-CN" sz="2400" dirty="0" smtClean="0"/>
              <a:t>MLL-PTD</a:t>
            </a:r>
            <a:r>
              <a:rPr lang="zh-CN" altLang="en-US" sz="2400" dirty="0" smtClean="0"/>
              <a:t>，可以作为稳定的</a:t>
            </a:r>
            <a:r>
              <a:rPr lang="en-US" altLang="zh-CN" sz="2400" dirty="0" smtClean="0"/>
              <a:t>MRD</a:t>
            </a:r>
            <a:r>
              <a:rPr lang="zh-CN" altLang="en-US" sz="2400" dirty="0" smtClean="0"/>
              <a:t>的监测标记。</a:t>
            </a:r>
            <a:endParaRPr lang="en-US" altLang="zh-CN" sz="2400" dirty="0" smtClean="0"/>
          </a:p>
          <a:p>
            <a:r>
              <a:rPr lang="zh-CN" altLang="en-US" sz="2400" dirty="0" smtClean="0"/>
              <a:t>预后差，临床缓解率低</a:t>
            </a:r>
            <a:r>
              <a:rPr lang="en-US" altLang="zh-CN" sz="2400" baseline="30000" dirty="0" smtClean="0"/>
              <a:t>1,2,3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 Clinical and biological implications of partial tandem duplication of the MLL gene in acute myeloid leukemia without chromosomal abnormalities at 11q23. H-S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Shiah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et,2002</a:t>
            </a:r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2 Prognostic Significance of Partial Tandem Duplications of the MLL Gene in Adult Patients 16 to 60 Years Old With Acute Myeloid Leukemia and Normal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Cytogenetics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: A Study of the Acute Myeloid Leukemia Study Group Ulm.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Konstanze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Do¨hner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et,2002</a:t>
            </a:r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3 Risk assessment by monitoring expression levels of partial tandem duplications in the MLL gene in acute myeloid leukemia during therapy. Martin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Weisser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et,2005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TLS/</a:t>
            </a:r>
            <a:r>
              <a:rPr lang="en-US" altLang="zh-CN" sz="2400" dirty="0" err="1" smtClean="0"/>
              <a:t>ERG:t</a:t>
            </a:r>
            <a:r>
              <a:rPr lang="en-US" altLang="zh-CN" sz="2400" dirty="0" smtClean="0"/>
              <a:t>(16;21)(p11;q22)</a:t>
            </a:r>
            <a:r>
              <a:rPr lang="zh-CN" altLang="en-US" sz="2400" dirty="0" smtClean="0"/>
              <a:t>易位多见于年轻患者，</a:t>
            </a:r>
            <a:r>
              <a:rPr lang="en-US" altLang="zh-CN" sz="2400" dirty="0" smtClean="0"/>
              <a:t>FAB</a:t>
            </a:r>
            <a:r>
              <a:rPr lang="zh-CN" altLang="en-US" sz="2400" dirty="0" smtClean="0"/>
              <a:t>各亚型均见。</a:t>
            </a:r>
            <a:endParaRPr lang="en-US" altLang="zh-CN" sz="2400" dirty="0" smtClean="0"/>
          </a:p>
          <a:p>
            <a:r>
              <a:rPr lang="zh-CN" altLang="en-US" sz="2400" dirty="0" smtClean="0"/>
              <a:t>预后不良</a:t>
            </a:r>
            <a:r>
              <a:rPr lang="en-US" altLang="zh-CN" sz="2400" baseline="30000" dirty="0" smtClean="0"/>
              <a:t>1</a:t>
            </a:r>
            <a:r>
              <a:rPr lang="zh-CN" altLang="en-US" sz="2400" dirty="0" smtClean="0"/>
              <a:t>，可能不能达到完全缓解，一年内的复发率高，中位生存期为</a:t>
            </a:r>
            <a:r>
              <a:rPr lang="en-US" altLang="zh-CN" sz="2400" dirty="0" smtClean="0"/>
              <a:t>22</a:t>
            </a:r>
            <a:r>
              <a:rPr lang="zh-CN" altLang="en-US" sz="2400" dirty="0" smtClean="0"/>
              <a:t>个月。</a:t>
            </a:r>
            <a:endParaRPr lang="en-US" altLang="zh-CN" sz="2400" dirty="0" smtClean="0"/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 Relapse of Acute Myeloid Leukemia with t(16;21)(p11;q22) Mimicking Autoimmune Pancreatitis after Second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Allogeneic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Bone Marrow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Transplantation.Yuhei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Kamada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2011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TEL/</a:t>
            </a:r>
            <a:r>
              <a:rPr lang="en-US" altLang="zh-CN" sz="2400" dirty="0" err="1" smtClean="0">
                <a:latin typeface="+mn-ea"/>
              </a:rPr>
              <a:t>PDGFR:t</a:t>
            </a:r>
            <a:r>
              <a:rPr lang="en-US" altLang="zh-CN" sz="2400" dirty="0" smtClean="0">
                <a:latin typeface="+mn-ea"/>
              </a:rPr>
              <a:t>(5;12)(q33;p13)</a:t>
            </a:r>
            <a:r>
              <a:rPr lang="zh-CN" altLang="en-US" sz="2400" dirty="0" smtClean="0">
                <a:latin typeface="+mn-ea"/>
              </a:rPr>
              <a:t>易位形成的融合基因，与</a:t>
            </a:r>
            <a:r>
              <a:rPr lang="en-US" altLang="zh-CN" sz="2400" dirty="0" err="1" smtClean="0">
                <a:latin typeface="+mn-ea"/>
              </a:rPr>
              <a:t>Ras</a:t>
            </a:r>
            <a:r>
              <a:rPr lang="en-US" altLang="zh-CN" sz="2400" dirty="0" smtClean="0">
                <a:latin typeface="+mn-ea"/>
              </a:rPr>
              <a:t>/ERK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STAT5</a:t>
            </a:r>
            <a:r>
              <a:rPr lang="zh-CN" altLang="en-US" sz="2400" dirty="0" smtClean="0">
                <a:latin typeface="+mn-ea"/>
              </a:rPr>
              <a:t>信号传导通路相关，诱导干细胞的分化</a:t>
            </a:r>
            <a:r>
              <a:rPr lang="en-US" altLang="zh-CN" sz="2400" baseline="30000" dirty="0" smtClean="0">
                <a:latin typeface="+mn-ea"/>
              </a:rPr>
              <a:t>1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r>
              <a:rPr lang="zh-CN" altLang="en-US" sz="2400" dirty="0" smtClean="0">
                <a:latin typeface="+mn-ea"/>
              </a:rPr>
              <a:t>预后尚不明确，中位生存期</a:t>
            </a:r>
            <a:r>
              <a:rPr lang="en-US" altLang="zh-CN" sz="2400" dirty="0" smtClean="0">
                <a:latin typeface="+mn-ea"/>
              </a:rPr>
              <a:t>&lt;20</a:t>
            </a:r>
            <a:r>
              <a:rPr lang="zh-CN" altLang="en-US" sz="2400" dirty="0" smtClean="0">
                <a:latin typeface="+mn-ea"/>
              </a:rPr>
              <a:t>个月（</a:t>
            </a:r>
            <a:r>
              <a:rPr lang="en-US" altLang="zh-CN" sz="2400" dirty="0" smtClean="0">
                <a:latin typeface="+mn-ea"/>
              </a:rPr>
              <a:t>n=11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 Tel/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PDGFRβ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induces stem cell differentiation via the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Ras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/ERK and STAT5 signaling pathways. Edwina Dobbin et,2008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TEL/</a:t>
            </a:r>
            <a:r>
              <a:rPr lang="en-US" altLang="zh-CN" sz="2400" dirty="0" err="1" smtClean="0"/>
              <a:t>ABL:t</a:t>
            </a:r>
            <a:r>
              <a:rPr lang="en-US" altLang="zh-CN" sz="2400" dirty="0" smtClean="0"/>
              <a:t>(9;12)(q34;p13)</a:t>
            </a:r>
            <a:r>
              <a:rPr lang="zh-CN" altLang="en-US" sz="2400" dirty="0" smtClean="0"/>
              <a:t>易位罕见，至</a:t>
            </a:r>
            <a:r>
              <a:rPr lang="en-US" altLang="zh-CN" sz="2400" dirty="0" smtClean="0"/>
              <a:t>2010</a:t>
            </a:r>
            <a:r>
              <a:rPr lang="zh-CN" altLang="en-US" sz="2400" dirty="0" smtClean="0"/>
              <a:t>年只有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例被报道于</a:t>
            </a:r>
            <a:r>
              <a:rPr lang="en-US" altLang="zh-CN" sz="2400" dirty="0" smtClean="0"/>
              <a:t>CML,AML,ALL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数量少，从报道的病例上看，预后不良</a:t>
            </a:r>
            <a:r>
              <a:rPr lang="en-US" altLang="zh-CN" sz="2400" baseline="30000" dirty="0" smtClean="0"/>
              <a:t>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1800" dirty="0" smtClean="0"/>
              <a:t>1 Acute </a:t>
            </a:r>
            <a:r>
              <a:rPr lang="en-US" altLang="zh-CN" sz="1800" dirty="0" err="1" smtClean="0"/>
              <a:t>leukemias</a:t>
            </a:r>
            <a:r>
              <a:rPr lang="en-US" altLang="zh-CN" sz="1800" dirty="0" smtClean="0"/>
              <a:t> with ETV6/ABL1 (TEL/ABL) fusion: Poor prognosis and prenatal origin. Jan </a:t>
            </a:r>
            <a:r>
              <a:rPr lang="en-US" altLang="zh-CN" sz="1800" dirty="0" err="1" smtClean="0"/>
              <a:t>Zuna</a:t>
            </a:r>
            <a:r>
              <a:rPr lang="en-US" altLang="zh-CN" sz="1800" dirty="0" smtClean="0"/>
              <a:t> et,2010</a:t>
            </a:r>
          </a:p>
          <a:p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SET/</a:t>
            </a:r>
            <a:r>
              <a:rPr lang="en-US" altLang="zh-CN" sz="2400" dirty="0" err="1" smtClean="0"/>
              <a:t>CAN:t</a:t>
            </a:r>
            <a:r>
              <a:rPr lang="en-US" altLang="zh-CN" sz="2400" dirty="0" smtClean="0"/>
              <a:t>(9;9)(q34;q34)</a:t>
            </a:r>
            <a:r>
              <a:rPr lang="zh-CN" altLang="en-US" sz="2400" dirty="0" smtClean="0"/>
              <a:t>易位，罕见，作用不明</a:t>
            </a:r>
            <a:endParaRPr lang="en-US" altLang="zh-CN" sz="2400" dirty="0" smtClean="0"/>
          </a:p>
          <a:p>
            <a:r>
              <a:rPr lang="zh-CN" altLang="en-US" sz="2400" dirty="0" smtClean="0"/>
              <a:t>有文献报道称</a:t>
            </a:r>
            <a:r>
              <a:rPr lang="en-US" altLang="zh-CN" sz="2400" dirty="0" smtClean="0"/>
              <a:t>SET-CAN</a:t>
            </a:r>
            <a:r>
              <a:rPr lang="zh-CN" altLang="en-US" sz="2400" dirty="0" smtClean="0"/>
              <a:t>可以抑制增生，促分化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1800" dirty="0" smtClean="0"/>
              <a:t>1 Effects of SET and SET-CAN on the differentiation of the human </a:t>
            </a:r>
            <a:r>
              <a:rPr lang="en-US" altLang="zh-CN" sz="1800" dirty="0" err="1" smtClean="0"/>
              <a:t>promonocytic</a:t>
            </a:r>
            <a:r>
              <a:rPr lang="en-US" altLang="zh-CN" sz="1800" dirty="0" smtClean="0"/>
              <a:t> cell line U937. A </a:t>
            </a:r>
            <a:r>
              <a:rPr lang="en-US" altLang="zh-CN" sz="1800" dirty="0" err="1" smtClean="0"/>
              <a:t>Kandilci</a:t>
            </a:r>
            <a:r>
              <a:rPr lang="en-US" altLang="zh-CN" sz="1800" dirty="0" smtClean="0"/>
              <a:t> et,2004</a:t>
            </a:r>
          </a:p>
          <a:p>
            <a:endParaRPr lang="zh-CN" altLang="en-US" sz="2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DEK/</a:t>
            </a:r>
            <a:r>
              <a:rPr lang="en-US" altLang="zh-CN" sz="2400" dirty="0" err="1" smtClean="0"/>
              <a:t>CAN:t</a:t>
            </a:r>
            <a:r>
              <a:rPr lang="en-US" altLang="zh-CN" sz="2400" dirty="0" smtClean="0"/>
              <a:t>(6;9)(p23;q34)</a:t>
            </a:r>
            <a:r>
              <a:rPr lang="zh-CN" altLang="en-US" sz="2400" dirty="0" smtClean="0"/>
              <a:t>易位，由位于</a:t>
            </a:r>
            <a:r>
              <a:rPr lang="en-US" altLang="zh-CN" sz="2400" dirty="0" smtClean="0"/>
              <a:t>9q34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基因与</a:t>
            </a:r>
            <a:r>
              <a:rPr lang="en-US" altLang="zh-CN" sz="2400" dirty="0" smtClean="0"/>
              <a:t>6q23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DEK</a:t>
            </a:r>
            <a:r>
              <a:rPr lang="zh-CN" altLang="en-US" sz="2400" dirty="0" smtClean="0"/>
              <a:t>基因融合，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基因是产物核孔复合物的一部分，能够运送</a:t>
            </a:r>
            <a:r>
              <a:rPr lang="en-US" altLang="zh-CN" sz="2400" dirty="0" smtClean="0"/>
              <a:t>RNA</a:t>
            </a:r>
            <a:r>
              <a:rPr lang="zh-CN" altLang="en-US" sz="2400" dirty="0" smtClean="0"/>
              <a:t>及蛋白质穿过核膜。在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中占</a:t>
            </a:r>
            <a:r>
              <a:rPr lang="en-US" altLang="zh-CN" sz="2400" dirty="0" smtClean="0"/>
              <a:t>2%</a:t>
            </a:r>
            <a:r>
              <a:rPr lang="zh-CN" altLang="en-US" sz="2400" dirty="0" smtClean="0"/>
              <a:t>，主要为</a:t>
            </a:r>
            <a:r>
              <a:rPr lang="en-US" altLang="zh-CN" sz="2400" dirty="0" smtClean="0"/>
              <a:t>M2</a:t>
            </a:r>
            <a:r>
              <a:rPr lang="zh-CN" altLang="en-US" sz="2400" dirty="0" smtClean="0"/>
              <a:t>型，其次为</a:t>
            </a:r>
            <a:r>
              <a:rPr lang="en-US" altLang="zh-CN" sz="2400" dirty="0" smtClean="0"/>
              <a:t>M4</a:t>
            </a:r>
            <a:r>
              <a:rPr lang="zh-CN" altLang="en-US" sz="2400" dirty="0" smtClean="0"/>
              <a:t>。最初描述是以骨髓中正常嗜碱粒细胞增多为特征</a:t>
            </a:r>
            <a:r>
              <a:rPr lang="en-US" altLang="zh-CN" sz="2400" dirty="0" smtClean="0"/>
              <a:t>20%</a:t>
            </a:r>
            <a:r>
              <a:rPr lang="zh-CN" altLang="en-US" sz="2400" dirty="0" smtClean="0"/>
              <a:t>患者有既往</a:t>
            </a:r>
            <a:r>
              <a:rPr lang="en-US" altLang="zh-CN" sz="2400" dirty="0" smtClean="0"/>
              <a:t>MDS</a:t>
            </a:r>
            <a:r>
              <a:rPr lang="zh-CN" altLang="en-US" sz="2400" dirty="0" smtClean="0"/>
              <a:t>病史。年轻患者</a:t>
            </a:r>
            <a:r>
              <a:rPr lang="en-US" altLang="zh-CN" sz="2400" dirty="0" smtClean="0"/>
              <a:t>(20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岁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预后差</a:t>
            </a:r>
            <a:r>
              <a:rPr lang="en-US" altLang="zh-CN" sz="2400" baseline="30000" dirty="0" smtClean="0"/>
              <a:t>1,2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 DEK-CAN molecular monitoring of myeloid malignancies could aid therapeutic stratification. L 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Garçon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et,2005</a:t>
            </a:r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2 Development of a D-FISH method to detect DEK/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CANfusion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resulting from t(6;9)(p23;q34) in patients with acute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myelogenous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leukemia. L 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Garçon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et,2005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MLL/AF17:t(11;17)(q23;q12-21)</a:t>
            </a:r>
            <a:r>
              <a:rPr lang="zh-CN" altLang="en-US" sz="2400" dirty="0" smtClean="0"/>
              <a:t>易位，发现于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数据不足，无预后相关文献。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E2A/</a:t>
            </a:r>
            <a:r>
              <a:rPr lang="en-US" altLang="zh-CN" sz="2400" dirty="0" err="1" smtClean="0"/>
              <a:t>HLF:t</a:t>
            </a:r>
            <a:r>
              <a:rPr lang="en-US" altLang="zh-CN" sz="2400" dirty="0" smtClean="0"/>
              <a:t>(17;19)(q22;p13)</a:t>
            </a:r>
            <a:r>
              <a:rPr lang="zh-CN" altLang="en-US" sz="2400" dirty="0" smtClean="0"/>
              <a:t>易位产生</a:t>
            </a:r>
            <a:r>
              <a:rPr lang="en-US" altLang="zh-CN" sz="2400" dirty="0" smtClean="0"/>
              <a:t>E2A/HLF</a:t>
            </a:r>
            <a:r>
              <a:rPr lang="zh-CN" altLang="en-US" sz="2400" dirty="0" smtClean="0"/>
              <a:t>融合基因，发生在其少数的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病例中。</a:t>
            </a:r>
            <a:endParaRPr lang="en-US" altLang="zh-CN" sz="2400" dirty="0" smtClean="0"/>
          </a:p>
          <a:p>
            <a:r>
              <a:rPr lang="zh-CN" altLang="en-US" sz="2400" dirty="0" smtClean="0"/>
              <a:t>预后差，对密集化疗无反应，生存期短</a:t>
            </a:r>
            <a:r>
              <a:rPr lang="en-US" altLang="zh-CN" sz="2400" baseline="30000" dirty="0" smtClean="0"/>
              <a:t>1,2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 Adult Precursor-B Acute Lymphoblastic Leukemia with Translocations Involving Chromosome Band 19p13 is Associated with Poor Prognosis.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S 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Khalidi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et,1999</a:t>
            </a:r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2 E2A/HLF fusion gene in an acute lymphoblastic leukemia patient with disseminated intravascular coagulation and a normal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karyotype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 Laurence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DaheÂron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et,2002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CBFB/MYH11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latin typeface="+mn-ea"/>
              </a:rPr>
              <a:t>Inv(16)(p13q22)</a:t>
            </a:r>
            <a:r>
              <a:rPr lang="zh-CN" altLang="zh-CN" sz="2400" dirty="0" smtClean="0">
                <a:latin typeface="+mn-ea"/>
              </a:rPr>
              <a:t>是急性髓系白血病</a:t>
            </a:r>
            <a:r>
              <a:rPr lang="en-US" altLang="zh-CN" sz="2400" dirty="0" smtClean="0">
                <a:latin typeface="+mn-ea"/>
              </a:rPr>
              <a:t>(AML)</a:t>
            </a:r>
            <a:r>
              <a:rPr lang="zh-CN" altLang="zh-CN" sz="2400" dirty="0" smtClean="0">
                <a:latin typeface="+mn-ea"/>
              </a:rPr>
              <a:t>特征性染色体异常，通常见于</a:t>
            </a:r>
            <a:r>
              <a:rPr lang="en-US" altLang="zh-CN" sz="2400" dirty="0" smtClean="0">
                <a:latin typeface="+mn-ea"/>
              </a:rPr>
              <a:t>AML-M4Eo</a:t>
            </a:r>
            <a:r>
              <a:rPr lang="zh-CN" altLang="zh-CN" sz="2400" dirty="0" smtClean="0">
                <a:latin typeface="+mn-ea"/>
              </a:rPr>
              <a:t>亚型，占总</a:t>
            </a:r>
            <a:r>
              <a:rPr lang="en-US" altLang="zh-CN" sz="2400" dirty="0" smtClean="0">
                <a:latin typeface="+mn-ea"/>
              </a:rPr>
              <a:t>AML</a:t>
            </a:r>
            <a:r>
              <a:rPr lang="zh-CN" altLang="zh-CN" sz="2400" dirty="0" smtClean="0">
                <a:latin typeface="+mn-ea"/>
              </a:rPr>
              <a:t>患者的</a:t>
            </a:r>
            <a:r>
              <a:rPr lang="en-US" altLang="zh-CN" sz="2400" dirty="0" smtClean="0">
                <a:latin typeface="+mn-ea"/>
              </a:rPr>
              <a:t>10%</a:t>
            </a:r>
            <a:r>
              <a:rPr lang="zh-CN" altLang="zh-CN" sz="2400" dirty="0" smtClean="0">
                <a:latin typeface="+mn-ea"/>
              </a:rPr>
              <a:t>，其中</a:t>
            </a:r>
            <a:r>
              <a:rPr lang="en-US" altLang="zh-CN" sz="2400" dirty="0" smtClean="0">
                <a:latin typeface="+mn-ea"/>
              </a:rPr>
              <a:t>50</a:t>
            </a:r>
            <a:r>
              <a:rPr lang="zh-CN" altLang="zh-CN" sz="2400" dirty="0" smtClean="0">
                <a:latin typeface="+mn-ea"/>
              </a:rPr>
              <a:t>％发生在</a:t>
            </a:r>
            <a:r>
              <a:rPr lang="en-US" altLang="zh-CN" sz="2400" dirty="0" smtClean="0">
                <a:latin typeface="+mn-ea"/>
              </a:rPr>
              <a:t>AML-M4Eo</a:t>
            </a:r>
            <a:r>
              <a:rPr lang="zh-CN" altLang="zh-CN" sz="2400" dirty="0" smtClean="0">
                <a:latin typeface="+mn-ea"/>
              </a:rPr>
              <a:t>中。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zh-CN" sz="2400" dirty="0" smtClean="0">
                <a:latin typeface="+mn-ea"/>
              </a:rPr>
              <a:t>带有</a:t>
            </a:r>
            <a:r>
              <a:rPr lang="en-US" altLang="zh-CN" sz="2400" dirty="0" smtClean="0">
                <a:latin typeface="+mn-ea"/>
              </a:rPr>
              <a:t>Inv(16)(p13q22)</a:t>
            </a:r>
            <a:r>
              <a:rPr lang="zh-CN" altLang="zh-CN" sz="2400" dirty="0" smtClean="0">
                <a:latin typeface="+mn-ea"/>
              </a:rPr>
              <a:t>的病人通常有较好的预后。该基因阳性的病人，可用于疗效监测和微小残留的检测。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NPM/MLF1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t(3;5)(q25.1;q34)</a:t>
            </a:r>
            <a:r>
              <a:rPr lang="zh-CN" altLang="en-US" sz="2400" dirty="0" smtClean="0"/>
              <a:t>易位，在</a:t>
            </a:r>
            <a:r>
              <a:rPr lang="en-US" altLang="zh-CN" sz="2400" dirty="0" smtClean="0"/>
              <a:t>MPS,MDS,ANLL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M2,M4,M6</a:t>
            </a:r>
            <a:r>
              <a:rPr lang="zh-CN" altLang="en-US" sz="2400" dirty="0" smtClean="0"/>
              <a:t>）中有发现。</a:t>
            </a:r>
            <a:endParaRPr lang="en-US" altLang="zh-CN" sz="2400" dirty="0" smtClean="0"/>
          </a:p>
          <a:p>
            <a:r>
              <a:rPr lang="zh-CN" altLang="en-US" sz="2400" dirty="0" smtClean="0"/>
              <a:t>预后非常差</a:t>
            </a:r>
            <a:r>
              <a:rPr lang="en-US" altLang="zh-CN" sz="2400" baseline="30000" dirty="0" smtClean="0"/>
              <a:t>1</a:t>
            </a:r>
            <a:r>
              <a:rPr lang="zh-CN" altLang="en-US" sz="2400" dirty="0" smtClean="0"/>
              <a:t>，中位生存期少于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年。</a:t>
            </a:r>
            <a:endParaRPr lang="en-US" altLang="zh-CN" sz="2400" dirty="0" smtClean="0"/>
          </a:p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 NPM1 deletion is associated with gross chromosomal rearrangements in leukemia. R La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Starza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et,2010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NPM/</a:t>
            </a:r>
            <a:r>
              <a:rPr lang="en-US" altLang="zh-CN" sz="2400" dirty="0" err="1" smtClean="0"/>
              <a:t>RARa:t</a:t>
            </a:r>
            <a:r>
              <a:rPr lang="en-US" altLang="zh-CN" sz="2400" dirty="0" smtClean="0"/>
              <a:t>(5;17)(q35;q22)</a:t>
            </a:r>
            <a:r>
              <a:rPr lang="zh-CN" altLang="en-US" sz="2400" dirty="0" smtClean="0"/>
              <a:t>易位发生于急性非淋巴细胞白血病，见于</a:t>
            </a:r>
            <a:r>
              <a:rPr lang="en-US" altLang="zh-CN" sz="2400" dirty="0" smtClean="0"/>
              <a:t>M3</a:t>
            </a:r>
            <a:r>
              <a:rPr lang="zh-CN" altLang="en-US" sz="2400" dirty="0" smtClean="0"/>
              <a:t>，即急性早幼粒细胞白血病。</a:t>
            </a:r>
            <a:endParaRPr lang="en-US" altLang="zh-CN" sz="2400" dirty="0" smtClean="0"/>
          </a:p>
          <a:p>
            <a:r>
              <a:rPr lang="zh-CN" altLang="en-US" sz="2400" dirty="0" smtClean="0"/>
              <a:t>病例少，有记载的只有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例儿童病例，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例的复发时间都短，预后可能不乐观。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NPM1/ALK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t(2;5)(p23;q35)</a:t>
            </a:r>
            <a:r>
              <a:rPr lang="zh-CN" altLang="en-US" sz="2400" dirty="0" smtClean="0"/>
              <a:t>易位，</a:t>
            </a:r>
            <a:r>
              <a:rPr lang="en-US" altLang="zh-CN" sz="2400" dirty="0" smtClean="0"/>
              <a:t>2p23</a:t>
            </a:r>
            <a:r>
              <a:rPr lang="zh-CN" altLang="en-US" sz="2400" dirty="0" smtClean="0"/>
              <a:t>的易位发生在超过一半的间变性大细胞淋巴瘤</a:t>
            </a:r>
            <a:r>
              <a:rPr lang="en-US" altLang="zh-CN" sz="2400" dirty="0" smtClean="0"/>
              <a:t>(ALCL)</a:t>
            </a:r>
            <a:r>
              <a:rPr lang="zh-CN" altLang="en-US" sz="2400" dirty="0" smtClean="0"/>
              <a:t>中，一种高级的非霍奇森淋巴瘤。</a:t>
            </a:r>
            <a:endParaRPr lang="en-US" altLang="zh-CN" sz="2400" dirty="0" smtClean="0"/>
          </a:p>
          <a:p>
            <a:r>
              <a:rPr lang="zh-CN" altLang="en-US" sz="2400" dirty="0" smtClean="0"/>
              <a:t>虽然发生于高等级的侵袭性肿瘤中，但</a:t>
            </a:r>
            <a:r>
              <a:rPr lang="en-US" altLang="zh-CN" sz="2400" dirty="0" smtClean="0"/>
              <a:t>80%</a:t>
            </a:r>
            <a:r>
              <a:rPr lang="zh-CN" altLang="en-US" sz="2400" dirty="0" smtClean="0"/>
              <a:t>患者的生存期长于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年。</a:t>
            </a:r>
            <a:r>
              <a:rPr lang="en-US" altLang="zh-CN" sz="2400" dirty="0" smtClean="0"/>
              <a:t>	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AML1/MDS1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t(3;21)(q26;q22)</a:t>
            </a:r>
            <a:r>
              <a:rPr lang="zh-CN" altLang="en-US" sz="2400" dirty="0" smtClean="0"/>
              <a:t>易位发生于</a:t>
            </a:r>
            <a:r>
              <a:rPr lang="en-US" altLang="zh-CN" sz="2400" dirty="0" smtClean="0"/>
              <a:t>CML(</a:t>
            </a:r>
            <a:r>
              <a:rPr lang="zh-CN" altLang="en-US" sz="2400" dirty="0" smtClean="0"/>
              <a:t>约占</a:t>
            </a:r>
            <a:r>
              <a:rPr lang="en-US" altLang="zh-CN" sz="2400" dirty="0" smtClean="0"/>
              <a:t>1%)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ANLL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MDS</a:t>
            </a:r>
            <a:r>
              <a:rPr lang="zh-CN" altLang="en-US" sz="2400" dirty="0" smtClean="0"/>
              <a:t>中，通常与治疗相关。</a:t>
            </a:r>
            <a:endParaRPr lang="en-US" altLang="zh-CN" sz="2400" dirty="0" smtClean="0"/>
          </a:p>
          <a:p>
            <a:r>
              <a:rPr lang="zh-CN" altLang="en-US" sz="2400" dirty="0" smtClean="0"/>
              <a:t>预后不良，生存率低。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AML1/ETO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t(8,21)(q22;q22)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1973</a:t>
            </a:r>
            <a:r>
              <a:rPr lang="zh-CN" altLang="en-US" sz="2400" dirty="0" smtClean="0"/>
              <a:t>年首次报道。</a:t>
            </a:r>
            <a:r>
              <a:rPr lang="en-US" altLang="zh-CN" sz="2400" dirty="0" smtClean="0"/>
              <a:t>AML1/ETO</a:t>
            </a:r>
            <a:r>
              <a:rPr lang="zh-CN" altLang="en-US" sz="2400" dirty="0" smtClean="0"/>
              <a:t>融合基因出现在所有的</a:t>
            </a:r>
            <a:r>
              <a:rPr lang="en-US" altLang="zh-CN" sz="2400" dirty="0" smtClean="0"/>
              <a:t>t(8,21)</a:t>
            </a:r>
            <a:r>
              <a:rPr lang="zh-CN" altLang="en-US" sz="2400" dirty="0" smtClean="0"/>
              <a:t>阳性的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中， 同时也出现在具有复杂移位的</a:t>
            </a:r>
            <a:r>
              <a:rPr lang="en-US" altLang="zh-CN" sz="2400" dirty="0" smtClean="0"/>
              <a:t>t(8,21)</a:t>
            </a:r>
            <a:r>
              <a:rPr lang="zh-CN" altLang="en-US" sz="2400" dirty="0" smtClean="0"/>
              <a:t>阴性的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病例中。</a:t>
            </a:r>
            <a:r>
              <a:rPr lang="en-US" altLang="zh-CN" sz="2400" dirty="0" smtClean="0"/>
              <a:t> t(8,21)</a:t>
            </a:r>
            <a:r>
              <a:rPr lang="zh-CN" altLang="en-US" sz="2400" dirty="0" smtClean="0"/>
              <a:t>出现在大约</a:t>
            </a:r>
            <a:r>
              <a:rPr lang="en-US" altLang="zh-CN" sz="2400" dirty="0" smtClean="0"/>
              <a:t>7%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病例中，在年轻的患者中更为常见。其主要出现在</a:t>
            </a:r>
            <a:r>
              <a:rPr lang="en-US" altLang="zh-CN" sz="2400" dirty="0" smtClean="0"/>
              <a:t>AML-M2</a:t>
            </a:r>
            <a:r>
              <a:rPr lang="zh-CN" altLang="en-US" sz="2400" dirty="0" smtClean="0"/>
              <a:t>这一亚型中，大约有</a:t>
            </a:r>
            <a:r>
              <a:rPr lang="en-US" altLang="zh-CN" sz="2400" dirty="0" smtClean="0"/>
              <a:t>20-40%</a:t>
            </a:r>
            <a:r>
              <a:rPr lang="zh-CN" altLang="en-US" sz="2400" dirty="0" smtClean="0"/>
              <a:t>病例具有</a:t>
            </a:r>
            <a:r>
              <a:rPr lang="en-US" altLang="zh-CN" sz="2400" dirty="0" smtClean="0"/>
              <a:t>t(8,21)</a:t>
            </a:r>
            <a:r>
              <a:rPr lang="zh-CN" altLang="en-US" sz="2400" dirty="0" smtClean="0"/>
              <a:t>。在非常少见的</a:t>
            </a:r>
            <a:r>
              <a:rPr lang="en-US" altLang="zh-CN" sz="2400" dirty="0" smtClean="0"/>
              <a:t>AML-M1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AML-M4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t-AML</a:t>
            </a:r>
            <a:r>
              <a:rPr lang="zh-CN" altLang="en-US" sz="2400" dirty="0" smtClean="0"/>
              <a:t>中也有报道。</a:t>
            </a:r>
            <a:endParaRPr lang="en-US" altLang="zh-CN" sz="2400" dirty="0" smtClean="0"/>
          </a:p>
          <a:p>
            <a:r>
              <a:rPr lang="en-US" altLang="zh-CN" sz="2400" dirty="0" smtClean="0"/>
              <a:t>t(8,21)</a:t>
            </a:r>
            <a:r>
              <a:rPr lang="zh-CN" altLang="en-US" sz="2400" dirty="0" smtClean="0"/>
              <a:t>异位是一个较好的标志，它的存在使这类病例对一些药物有较好的反应。因此基于细胞遗传学和分子遗传学的检测结果，可以为病人选择风险低的较好的治疗方案。该基因阳性的病人，可用于疗效监测和微小残留的检测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PML/</a:t>
            </a:r>
            <a:r>
              <a:rPr lang="en-US" altLang="zh-CN" sz="2400" dirty="0" err="1" smtClean="0"/>
              <a:t>RARa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t(15,17)</a:t>
            </a:r>
            <a:r>
              <a:rPr lang="zh-CN" altLang="en-US" sz="2400" dirty="0" smtClean="0"/>
              <a:t>易位是</a:t>
            </a:r>
            <a:r>
              <a:rPr lang="en-US" altLang="zh-CN" sz="2400" dirty="0" smtClean="0"/>
              <a:t>APL</a:t>
            </a:r>
            <a:r>
              <a:rPr lang="zh-CN" altLang="en-US" sz="2400" dirty="0" smtClean="0"/>
              <a:t>的一个典型标志，其易位造成了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号染色体上的</a:t>
            </a:r>
            <a:r>
              <a:rPr lang="en-US" altLang="zh-CN" sz="2400" dirty="0" smtClean="0"/>
              <a:t>PML</a:t>
            </a:r>
            <a:r>
              <a:rPr lang="zh-CN" altLang="en-US" sz="2400" dirty="0" smtClean="0"/>
              <a:t>基因和</a:t>
            </a:r>
            <a:r>
              <a:rPr lang="en-US" altLang="zh-CN" sz="2400" dirty="0" smtClean="0"/>
              <a:t>17</a:t>
            </a:r>
            <a:r>
              <a:rPr lang="zh-CN" altLang="en-US" sz="2400" dirty="0" smtClean="0"/>
              <a:t>号染色体上的</a:t>
            </a:r>
            <a:r>
              <a:rPr lang="en-US" altLang="zh-CN" sz="2400" dirty="0" err="1" smtClean="0"/>
              <a:t>RARa</a:t>
            </a:r>
            <a:r>
              <a:rPr lang="zh-CN" altLang="en-US" sz="2400" dirty="0" smtClean="0"/>
              <a:t>基因的融合，产生了一个融合基因</a:t>
            </a:r>
            <a:r>
              <a:rPr lang="en-US" altLang="zh-CN" sz="2400" dirty="0" smtClean="0"/>
              <a:t>PML/</a:t>
            </a:r>
            <a:r>
              <a:rPr lang="en-US" altLang="zh-CN" sz="2400" dirty="0" err="1" smtClean="0"/>
              <a:t>RARa</a:t>
            </a:r>
            <a:r>
              <a:rPr lang="zh-CN" altLang="en-US" sz="2400" dirty="0" smtClean="0"/>
              <a:t>。由于</a:t>
            </a:r>
            <a:r>
              <a:rPr lang="en-US" altLang="zh-CN" sz="2400" dirty="0" smtClean="0"/>
              <a:t>PML</a:t>
            </a:r>
            <a:r>
              <a:rPr lang="zh-CN" altLang="en-US" sz="2400" dirty="0" smtClean="0"/>
              <a:t>基因上融合位点的不同，</a:t>
            </a:r>
            <a:r>
              <a:rPr lang="en-US" altLang="zh-CN" sz="2400" dirty="0" smtClean="0"/>
              <a:t>PML/</a:t>
            </a:r>
            <a:r>
              <a:rPr lang="en-US" altLang="zh-CN" sz="2400" dirty="0" err="1" smtClean="0"/>
              <a:t>RARa</a:t>
            </a:r>
            <a:r>
              <a:rPr lang="zh-CN" altLang="en-US" sz="2400" dirty="0" smtClean="0"/>
              <a:t>有三种融合型，即</a:t>
            </a:r>
            <a:r>
              <a:rPr lang="en-US" altLang="zh-CN" sz="2400" dirty="0" smtClean="0"/>
              <a:t>:bcr1(55%),bcr2(5%),bcr3(40%)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检测</a:t>
            </a:r>
            <a:r>
              <a:rPr lang="en-US" altLang="zh-CN" sz="2400" dirty="0" smtClean="0"/>
              <a:t>PML/</a:t>
            </a:r>
            <a:r>
              <a:rPr lang="en-US" altLang="zh-CN" sz="2400" dirty="0" err="1" smtClean="0"/>
              <a:t>RARa</a:t>
            </a:r>
            <a:r>
              <a:rPr lang="zh-CN" altLang="en-US" sz="2400" dirty="0" smtClean="0"/>
              <a:t>融合基因的存在与否，对</a:t>
            </a:r>
            <a:r>
              <a:rPr lang="en-US" altLang="zh-CN" sz="2400" dirty="0" smtClean="0"/>
              <a:t>APL</a:t>
            </a:r>
            <a:r>
              <a:rPr lang="zh-CN" altLang="en-US" sz="2400" dirty="0" smtClean="0"/>
              <a:t>的诊断，判断</a:t>
            </a:r>
            <a:r>
              <a:rPr lang="en-US" altLang="zh-CN" sz="2400" dirty="0" smtClean="0"/>
              <a:t>ATRA</a:t>
            </a:r>
            <a:r>
              <a:rPr lang="zh-CN" altLang="en-US" sz="2400" dirty="0" smtClean="0"/>
              <a:t>的疗效和预后复发都非常重要。</a:t>
            </a:r>
            <a:r>
              <a:rPr lang="en-US" altLang="zh-CN" sz="2400" dirty="0" smtClean="0"/>
              <a:t>PML/</a:t>
            </a:r>
            <a:r>
              <a:rPr lang="en-US" altLang="zh-CN" sz="2400" dirty="0" err="1" smtClean="0"/>
              <a:t>RARa</a:t>
            </a:r>
            <a:r>
              <a:rPr lang="zh-CN" altLang="en-US" sz="2400" dirty="0" smtClean="0"/>
              <a:t>阳性强烈预示着复发的可能，而其持续性阴性则预示病人有更长的生存期。该基因阳性的病人，可用于疗效监测和微小残留的检测。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E2A/PBX1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t(1:19)</a:t>
            </a:r>
            <a:r>
              <a:rPr lang="zh-CN" altLang="en-US" sz="2400" dirty="0" smtClean="0"/>
              <a:t>导致了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号染色体上的</a:t>
            </a:r>
            <a:r>
              <a:rPr lang="en-US" altLang="zh-CN" sz="2400" dirty="0" smtClean="0"/>
              <a:t>E2A</a:t>
            </a:r>
            <a:r>
              <a:rPr lang="zh-CN" altLang="en-US" sz="2400" dirty="0" smtClean="0"/>
              <a:t>基因和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号染色体上的</a:t>
            </a:r>
            <a:r>
              <a:rPr lang="en-US" altLang="zh-CN" sz="2400" dirty="0" smtClean="0"/>
              <a:t>PBX1</a:t>
            </a:r>
            <a:r>
              <a:rPr lang="zh-CN" altLang="en-US" sz="2400" dirty="0" smtClean="0"/>
              <a:t>基因的融合，产生了融合基因</a:t>
            </a:r>
            <a:r>
              <a:rPr lang="en-US" altLang="zh-CN" sz="2400" dirty="0" smtClean="0"/>
              <a:t>E2A/RBX1</a:t>
            </a:r>
            <a:r>
              <a:rPr lang="zh-CN" altLang="en-US" sz="2400" dirty="0" smtClean="0"/>
              <a:t>，在</a:t>
            </a:r>
            <a:r>
              <a:rPr lang="en-US" altLang="zh-CN" sz="2400" dirty="0" smtClean="0"/>
              <a:t>5-6%</a:t>
            </a:r>
            <a:r>
              <a:rPr lang="zh-CN" altLang="en-US" sz="2400" dirty="0" smtClean="0"/>
              <a:t>的儿童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3%</a:t>
            </a:r>
            <a:r>
              <a:rPr lang="zh-CN" altLang="en-US" sz="2400" dirty="0" smtClean="0"/>
              <a:t>的成人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检测到，几乎全部出现在前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细胞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病例中。</a:t>
            </a:r>
            <a:endParaRPr lang="en-US" altLang="zh-CN" sz="2400" dirty="0" smtClean="0"/>
          </a:p>
          <a:p>
            <a:r>
              <a:rPr lang="zh-CN" altLang="en-US" sz="2400" dirty="0" smtClean="0"/>
              <a:t>携带有该易位的病人，其临床症状都比较凶险。该基因阳性的病人，可用于疗效监测和微小残留的检测。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MLL/AF4</a:t>
            </a:r>
            <a:r>
              <a:rPr lang="zh-CN" altLang="en-US" sz="2400" dirty="0" smtClean="0"/>
              <a:t>：在</a:t>
            </a:r>
            <a:r>
              <a:rPr lang="en-US" altLang="zh-CN" sz="2400" dirty="0" smtClean="0"/>
              <a:t>50-70%</a:t>
            </a:r>
            <a:r>
              <a:rPr lang="zh-CN" altLang="en-US" sz="2400" dirty="0" smtClean="0"/>
              <a:t>的婴幼儿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和将近</a:t>
            </a:r>
            <a:r>
              <a:rPr lang="en-US" altLang="zh-CN" sz="2400" dirty="0" smtClean="0"/>
              <a:t>5%</a:t>
            </a:r>
            <a:r>
              <a:rPr lang="zh-CN" altLang="en-US" sz="2400" dirty="0" smtClean="0"/>
              <a:t>的小儿和成人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病例中有</a:t>
            </a:r>
            <a:r>
              <a:rPr lang="en-US" altLang="zh-CN" sz="2400" dirty="0" smtClean="0"/>
              <a:t>MLL/AF4</a:t>
            </a:r>
            <a:r>
              <a:rPr lang="zh-CN" altLang="en-US" sz="2400" dirty="0" smtClean="0"/>
              <a:t>融合基因。</a:t>
            </a:r>
            <a:r>
              <a:rPr lang="en-US" altLang="zh-CN" sz="2400" dirty="0" smtClean="0"/>
              <a:t>t(4,11)(q21;q23)</a:t>
            </a:r>
            <a:r>
              <a:rPr lang="zh-CN" altLang="en-US" sz="2400" dirty="0" smtClean="0"/>
              <a:t>与前</a:t>
            </a:r>
            <a:r>
              <a:rPr lang="en-US" altLang="zh-CN" sz="2400" dirty="0" smtClean="0"/>
              <a:t>B-ALL(CD79A+,CD19+,CD10-,CD24-)</a:t>
            </a:r>
            <a:r>
              <a:rPr lang="zh-CN" altLang="en-US" sz="2400" dirty="0" smtClean="0"/>
              <a:t>相关，同时与粒系分化抗原</a:t>
            </a:r>
            <a:r>
              <a:rPr lang="en-US" altLang="zh-CN" sz="2400" dirty="0" smtClean="0"/>
              <a:t>CD16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CD65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NG2</a:t>
            </a:r>
            <a:r>
              <a:rPr lang="zh-CN" altLang="en-US" sz="2400" dirty="0" smtClean="0"/>
              <a:t>抗原共表达。</a:t>
            </a:r>
            <a:r>
              <a:rPr lang="en-US" altLang="zh-CN" sz="2400" dirty="0" smtClean="0"/>
              <a:t>MLL/AF4</a:t>
            </a:r>
            <a:r>
              <a:rPr lang="zh-CN" altLang="en-US" sz="2400" dirty="0" smtClean="0"/>
              <a:t>融合基因在所有</a:t>
            </a:r>
            <a:r>
              <a:rPr lang="en-US" altLang="zh-CN" sz="2400" dirty="0" smtClean="0"/>
              <a:t>t(4;11)</a:t>
            </a:r>
            <a:r>
              <a:rPr lang="zh-CN" altLang="en-US" sz="2400" dirty="0" smtClean="0"/>
              <a:t>移位的病例中存在，也存在于相当一部分细胞遗传学没有检测到</a:t>
            </a:r>
            <a:r>
              <a:rPr lang="en-US" altLang="zh-CN" sz="2400" dirty="0" smtClean="0"/>
              <a:t>t(4;11)</a:t>
            </a:r>
            <a:r>
              <a:rPr lang="zh-CN" altLang="en-US" sz="2400" dirty="0" smtClean="0"/>
              <a:t>移位的病例中。</a:t>
            </a:r>
            <a:endParaRPr lang="en-US" altLang="zh-CN" sz="2400" dirty="0" smtClean="0"/>
          </a:p>
          <a:p>
            <a:r>
              <a:rPr lang="zh-CN" altLang="en-US" sz="2400" dirty="0" smtClean="0"/>
              <a:t>在婴幼儿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MLL/AF4</a:t>
            </a:r>
            <a:r>
              <a:rPr lang="zh-CN" altLang="en-US" sz="2400" dirty="0" smtClean="0"/>
              <a:t>融合基因被认为是预后不良的标志。在成人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中也是一个不良的标志，但对于成人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，该融合基因的存在似乎能增强高剂量的</a:t>
            </a:r>
            <a:r>
              <a:rPr lang="en-US" altLang="zh-CN" sz="2400" dirty="0" err="1" smtClean="0"/>
              <a:t>Ara</a:t>
            </a:r>
            <a:r>
              <a:rPr lang="en-US" altLang="zh-CN" sz="2400" dirty="0" smtClean="0"/>
              <a:t>-C</a:t>
            </a:r>
            <a:r>
              <a:rPr lang="zh-CN" altLang="en-US" sz="2400" dirty="0" smtClean="0"/>
              <a:t>的疗效。该基因阳性的病人，可用于疗效监测和</a:t>
            </a:r>
            <a:r>
              <a:rPr lang="zh-CN" altLang="en-US" sz="2400" dirty="0" smtClean="0"/>
              <a:t>微小残留</a:t>
            </a:r>
            <a:r>
              <a:rPr lang="zh-CN" altLang="en-US" sz="2400" dirty="0" smtClean="0"/>
              <a:t>的检测。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BCR/ABL</a:t>
            </a:r>
            <a:r>
              <a:rPr lang="zh-CN" altLang="en-US" sz="2400" dirty="0" smtClean="0"/>
              <a:t>：在超过</a:t>
            </a:r>
            <a:r>
              <a:rPr lang="en-US" altLang="zh-CN" sz="2400" dirty="0" smtClean="0"/>
              <a:t>95%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CML</a:t>
            </a:r>
            <a:r>
              <a:rPr lang="zh-CN" altLang="en-US" sz="2400" dirty="0" smtClean="0"/>
              <a:t>病人的白血病细胞中，</a:t>
            </a:r>
            <a:r>
              <a:rPr lang="en-US" altLang="zh-CN" sz="2400" dirty="0" smtClean="0"/>
              <a:t>30%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20-50%</a:t>
            </a:r>
            <a:r>
              <a:rPr lang="zh-CN" altLang="en-US" sz="2400" dirty="0" smtClean="0"/>
              <a:t>）的成人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2-10%</a:t>
            </a:r>
            <a:r>
              <a:rPr lang="zh-CN" altLang="en-US" sz="2400" dirty="0" smtClean="0"/>
              <a:t>的儿童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中，以及小于</a:t>
            </a:r>
            <a:r>
              <a:rPr lang="en-US" altLang="zh-CN" sz="2400" dirty="0" smtClean="0"/>
              <a:t>2%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AML</a:t>
            </a:r>
            <a:r>
              <a:rPr lang="zh-CN" altLang="en-US" sz="2400" dirty="0" smtClean="0"/>
              <a:t>（淋巴瘤和骨髓瘤）的病例中有</a:t>
            </a:r>
            <a:r>
              <a:rPr lang="en-US" altLang="zh-CN" sz="2400" dirty="0" smtClean="0"/>
              <a:t>BCR/ABL</a:t>
            </a:r>
            <a:r>
              <a:rPr lang="zh-CN" altLang="en-US" sz="2400" dirty="0" smtClean="0"/>
              <a:t>融合基因。在</a:t>
            </a:r>
            <a:r>
              <a:rPr lang="en-US" altLang="zh-CN" sz="2400" dirty="0" smtClean="0"/>
              <a:t>CML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BCR/ABL</a:t>
            </a:r>
            <a:r>
              <a:rPr lang="zh-CN" altLang="en-US" sz="2400" dirty="0" smtClean="0"/>
              <a:t>融合基因都是</a:t>
            </a:r>
            <a:r>
              <a:rPr lang="en-US" altLang="zh-CN" sz="2400" dirty="0" smtClean="0"/>
              <a:t>p210</a:t>
            </a:r>
            <a:r>
              <a:rPr lang="zh-CN" altLang="en-US" sz="2400" dirty="0" smtClean="0"/>
              <a:t>型的，在</a:t>
            </a:r>
            <a:r>
              <a:rPr lang="en-US" altLang="zh-CN" sz="2400" dirty="0" smtClean="0"/>
              <a:t>CML</a:t>
            </a:r>
            <a:r>
              <a:rPr lang="zh-CN" altLang="en-US" sz="2400" dirty="0" smtClean="0"/>
              <a:t>病例中有</a:t>
            </a:r>
            <a:r>
              <a:rPr lang="en-US" altLang="zh-CN" sz="2400" dirty="0" smtClean="0"/>
              <a:t>55%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b3-a2</a:t>
            </a:r>
            <a:r>
              <a:rPr lang="zh-CN" altLang="en-US" sz="2400" dirty="0" smtClean="0"/>
              <a:t>型，</a:t>
            </a:r>
            <a:r>
              <a:rPr lang="en-US" altLang="zh-CN" sz="2400" dirty="0" smtClean="0"/>
              <a:t>40%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b2-a2</a:t>
            </a:r>
            <a:r>
              <a:rPr lang="zh-CN" altLang="en-US" sz="2400" dirty="0" smtClean="0"/>
              <a:t>型。在</a:t>
            </a:r>
            <a:r>
              <a:rPr lang="en-US" altLang="zh-CN" sz="2400" dirty="0" smtClean="0"/>
              <a:t>5%</a:t>
            </a:r>
            <a:r>
              <a:rPr lang="zh-CN" altLang="en-US" sz="2400" dirty="0" smtClean="0"/>
              <a:t>的病例中</a:t>
            </a:r>
            <a:r>
              <a:rPr lang="en-US" altLang="zh-CN" sz="2400" dirty="0" smtClean="0"/>
              <a:t>b3-a2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b2-a2</a:t>
            </a:r>
            <a:r>
              <a:rPr lang="zh-CN" altLang="en-US" sz="2400" dirty="0" smtClean="0"/>
              <a:t>型由于剪接的不同同时存在。另外，在非常少的</a:t>
            </a:r>
            <a:r>
              <a:rPr lang="en-US" altLang="zh-CN" sz="2400" dirty="0" smtClean="0"/>
              <a:t>ph+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CML</a:t>
            </a:r>
            <a:r>
              <a:rPr lang="zh-CN" altLang="en-US" sz="2400" dirty="0" smtClean="0"/>
              <a:t>病人中存在一种大的</a:t>
            </a:r>
            <a:r>
              <a:rPr lang="en-US" altLang="zh-CN" sz="2400" dirty="0" smtClean="0"/>
              <a:t>BCR/ABL</a:t>
            </a:r>
            <a:r>
              <a:rPr lang="zh-CN" altLang="en-US" sz="2400" dirty="0" smtClean="0"/>
              <a:t>融合基因</a:t>
            </a:r>
            <a:r>
              <a:rPr lang="en-US" altLang="zh-CN" sz="2400" dirty="0" smtClean="0"/>
              <a:t>e19-a2</a:t>
            </a:r>
            <a:r>
              <a:rPr lang="zh-CN" altLang="en-US" sz="2400" dirty="0" smtClean="0"/>
              <a:t>，即</a:t>
            </a:r>
            <a:r>
              <a:rPr lang="en-US" altLang="zh-CN" sz="2400" dirty="0" smtClean="0"/>
              <a:t>u-bcr,p230</a:t>
            </a:r>
            <a:r>
              <a:rPr lang="zh-CN" altLang="en-US" sz="2400" dirty="0" smtClean="0"/>
              <a:t>型</a:t>
            </a:r>
            <a:r>
              <a:rPr lang="en-US" altLang="zh-CN" sz="2400" dirty="0" smtClean="0"/>
              <a:t>BCR/ABL</a:t>
            </a:r>
            <a:r>
              <a:rPr lang="zh-CN" altLang="en-US" sz="2400" dirty="0" smtClean="0"/>
              <a:t>融合基因。在</a:t>
            </a:r>
            <a:r>
              <a:rPr lang="en-US" altLang="zh-CN" sz="2400" dirty="0" smtClean="0"/>
              <a:t>30-50%</a:t>
            </a:r>
            <a:r>
              <a:rPr lang="zh-CN" altLang="en-US" sz="2400" dirty="0" smtClean="0"/>
              <a:t>的成人</a:t>
            </a:r>
            <a:r>
              <a:rPr lang="en-US" altLang="zh-CN" sz="2400" dirty="0" smtClean="0"/>
              <a:t>ph+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20-30%</a:t>
            </a:r>
            <a:r>
              <a:rPr lang="zh-CN" altLang="en-US" sz="2400" dirty="0" smtClean="0"/>
              <a:t>儿童</a:t>
            </a:r>
            <a:r>
              <a:rPr lang="en-US" altLang="zh-CN" sz="2400" dirty="0" smtClean="0"/>
              <a:t>ph+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病例中</a:t>
            </a:r>
            <a:r>
              <a:rPr lang="en-US" altLang="zh-CN" sz="2400" dirty="0" smtClean="0"/>
              <a:t>BCR/ABL</a:t>
            </a:r>
            <a:r>
              <a:rPr lang="zh-CN" altLang="en-US" sz="2400" dirty="0" smtClean="0"/>
              <a:t>融合基因是</a:t>
            </a:r>
            <a:r>
              <a:rPr lang="en-US" altLang="zh-CN" sz="2400" dirty="0" smtClean="0"/>
              <a:t>p210</a:t>
            </a:r>
            <a:r>
              <a:rPr lang="zh-CN" altLang="en-US" sz="2400" dirty="0" smtClean="0"/>
              <a:t>型的。还有</a:t>
            </a:r>
            <a:r>
              <a:rPr lang="en-US" altLang="zh-CN" sz="2400" dirty="0" smtClean="0"/>
              <a:t>60%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ph+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患者的</a:t>
            </a:r>
            <a:r>
              <a:rPr lang="en-US" altLang="zh-CN" sz="2400" dirty="0" smtClean="0"/>
              <a:t>BCR/ABL</a:t>
            </a:r>
            <a:r>
              <a:rPr lang="zh-CN" altLang="en-US" sz="2400" dirty="0" smtClean="0"/>
              <a:t>融合基因是</a:t>
            </a:r>
            <a:r>
              <a:rPr lang="en-US" altLang="zh-CN" sz="2400" dirty="0" smtClean="0"/>
              <a:t>p190</a:t>
            </a:r>
            <a:r>
              <a:rPr lang="zh-CN" altLang="en-US" sz="2400" dirty="0" smtClean="0"/>
              <a:t>型的 。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Ph</a:t>
            </a:r>
            <a:r>
              <a:rPr lang="zh-CN" altLang="en-US" sz="2400" dirty="0" smtClean="0"/>
              <a:t>阳性和随之出现的</a:t>
            </a:r>
            <a:r>
              <a:rPr lang="en-US" altLang="zh-CN" sz="2400" dirty="0" smtClean="0"/>
              <a:t>BCR/ABL</a:t>
            </a:r>
            <a:r>
              <a:rPr lang="zh-CN" altLang="en-US" sz="2400" dirty="0" smtClean="0"/>
              <a:t>融合基因是一个非常不好的标志，它影响着病人血相的完全缓解率和可能的生成率。该基因阳性的病人，可用格列卫进行治疗，并可进行疗效监测和微小残留的检测。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TEL/AML1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t(12;21)(p13;q22)</a:t>
            </a:r>
            <a:r>
              <a:rPr lang="zh-CN" altLang="en-US" sz="2400" dirty="0" smtClean="0"/>
              <a:t>易位最早在</a:t>
            </a:r>
            <a:r>
              <a:rPr lang="en-US" altLang="zh-CN" sz="2400" dirty="0" smtClean="0"/>
              <a:t>1995</a:t>
            </a:r>
            <a:r>
              <a:rPr lang="zh-CN" altLang="en-US" sz="2400" dirty="0" smtClean="0"/>
              <a:t>年被报道。随后的报道发现这种普通遗传学无法检测的易位，是儿童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中最为常见的易位。几乎</a:t>
            </a:r>
            <a:r>
              <a:rPr lang="en-US" altLang="zh-CN" sz="2400" dirty="0" smtClean="0"/>
              <a:t>25%</a:t>
            </a:r>
            <a:r>
              <a:rPr lang="zh-CN" altLang="en-US" sz="2400" dirty="0" smtClean="0"/>
              <a:t>的小儿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有该易位。其主要的阳性病人出现在</a:t>
            </a:r>
            <a:r>
              <a:rPr lang="en-US" altLang="zh-CN" sz="2400" dirty="0" smtClean="0"/>
              <a:t>1-12</a:t>
            </a:r>
            <a:r>
              <a:rPr lang="zh-CN" altLang="en-US" sz="2400" dirty="0" smtClean="0"/>
              <a:t>岁之间，其中最多的在</a:t>
            </a:r>
            <a:r>
              <a:rPr lang="en-US" altLang="zh-CN" sz="2400" dirty="0" smtClean="0"/>
              <a:t>2-5</a:t>
            </a:r>
            <a:r>
              <a:rPr lang="zh-CN" altLang="en-US" sz="2400" dirty="0" smtClean="0"/>
              <a:t>岁的这个年龄段。所有的病例其免疫分型都是前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细胞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。另外，这类病人的另一个特征是其白细胞比较低。</a:t>
            </a:r>
            <a:endParaRPr lang="en-US" altLang="zh-CN" sz="2400" dirty="0" smtClean="0"/>
          </a:p>
          <a:p>
            <a:r>
              <a:rPr lang="en-US" altLang="zh-CN" sz="2400" dirty="0" smtClean="0"/>
              <a:t>t (12;21)</a:t>
            </a:r>
            <a:r>
              <a:rPr lang="zh-CN" altLang="en-US" sz="2400" dirty="0" smtClean="0"/>
              <a:t>阳性的病人都有较好的预后，其复发的时间也会较晚。该基因阳性的病人，可用于疗效监测和微小残留的检测。</a:t>
            </a:r>
            <a:r>
              <a:rPr lang="en-US" altLang="zh-CN" sz="2400" dirty="0" smtClean="0"/>
              <a:t>	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2524</Words>
  <Application>Microsoft Office PowerPoint</Application>
  <PresentationFormat>全屏显示(4:3)</PresentationFormat>
  <Paragraphs>127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29种融合基因及2种原癌基因的意义及相关预后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29种融合基因及2种原癌基因的意义及相关预后</dc:title>
  <cp:lastModifiedBy>yegui</cp:lastModifiedBy>
  <cp:revision>122</cp:revision>
  <dcterms:modified xsi:type="dcterms:W3CDTF">2011-11-10T08:35:21Z</dcterms:modified>
</cp:coreProperties>
</file>