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59" r:id="rId5"/>
    <p:sldId id="262" r:id="rId6"/>
    <p:sldId id="263" r:id="rId7"/>
    <p:sldId id="260"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p:restoredTop sz="87418"/>
  </p:normalViewPr>
  <p:slideViewPr>
    <p:cSldViewPr snapToGrid="0">
      <p:cViewPr varScale="1">
        <p:scale>
          <a:sx n="140" d="100"/>
          <a:sy n="140" d="100"/>
        </p:scale>
        <p:origin x="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FE5CC-9DED-A848-892C-636C43942CD0}" type="datetimeFigureOut">
              <a:rPr lang="en-BE" smtClean="0"/>
              <a:t>18/04/2023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FC29B-6557-9645-8C03-A532EF87FEC0}" type="slidenum">
              <a:rPr lang="en-BE" smtClean="0"/>
              <a:t>‹#›</a:t>
            </a:fld>
            <a:endParaRPr lang="en-BE"/>
          </a:p>
        </p:txBody>
      </p:sp>
    </p:spTree>
    <p:extLst>
      <p:ext uri="{BB962C8B-B14F-4D97-AF65-F5344CB8AC3E}">
        <p14:creationId xmlns:p14="http://schemas.microsoft.com/office/powerpoint/2010/main" val="308865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BE" dirty="0"/>
              <a:t>Violins of delays per train number per year, per NB type and respective PTCAR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BE" dirty="0"/>
              <a:t>We removed negative delays,    --------      why do we have these in the first place? -------</a:t>
            </a:r>
          </a:p>
          <a:p>
            <a:pPr marL="171450" indent="-171450">
              <a:buFontTx/>
              <a:buChar char="-"/>
            </a:pPr>
            <a:r>
              <a:rPr lang="en-BE" dirty="0"/>
              <a:t>We used a cutoff for outliers of median + three times IQR</a:t>
            </a:r>
          </a:p>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3</a:t>
            </a:fld>
            <a:endParaRPr lang="en-BE"/>
          </a:p>
        </p:txBody>
      </p:sp>
    </p:spTree>
    <p:extLst>
      <p:ext uri="{BB962C8B-B14F-4D97-AF65-F5344CB8AC3E}">
        <p14:creationId xmlns:p14="http://schemas.microsoft.com/office/powerpoint/2010/main" val="263460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0080"/>
                </a:solidFill>
                <a:effectLst/>
                <a:latin typeface="Menlo" panose="020B0609030804020204" pitchFamily="49" charset="0"/>
              </a:rPr>
              <a:t>**Interpretation:**</a:t>
            </a:r>
            <a:r>
              <a:rPr lang="en-GB" b="0" dirty="0">
                <a:solidFill>
                  <a:srgbClr val="000000"/>
                </a:solidFill>
                <a:effectLst/>
                <a:latin typeface="Menlo" panose="020B0609030804020204" pitchFamily="49" charset="0"/>
              </a:rPr>
              <a:t> here we see the distribution of punctuality scores for both NB types, per year. We note that the reduction in travellers because of COVID-19 in 2020 translated into punctuality from brussels trains moving closer to other trains. In 2023 we see indications of second modes forming in the distribution. This may be too early to generalise, as 2023 is only </a:t>
            </a:r>
            <a:r>
              <a:rPr lang="en-GB" b="0" dirty="0" err="1">
                <a:solidFill>
                  <a:srgbClr val="000000"/>
                </a:solidFill>
                <a:effectLst/>
                <a:latin typeface="Menlo" panose="020B0609030804020204" pitchFamily="49" charset="0"/>
              </a:rPr>
              <a:t>halway</a:t>
            </a:r>
            <a:r>
              <a:rPr lang="en-GB" b="0" dirty="0">
                <a:solidFill>
                  <a:srgbClr val="000000"/>
                </a:solidFill>
                <a:effectLst/>
                <a:latin typeface="Menlo" panose="020B0609030804020204" pitchFamily="49" charset="0"/>
              </a:rPr>
              <a:t> over (w/ regards to seasonality and completeness).</a:t>
            </a:r>
          </a:p>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4</a:t>
            </a:fld>
            <a:endParaRPr lang="en-BE"/>
          </a:p>
        </p:txBody>
      </p:sp>
    </p:spTree>
    <p:extLst>
      <p:ext uri="{BB962C8B-B14F-4D97-AF65-F5344CB8AC3E}">
        <p14:creationId xmlns:p14="http://schemas.microsoft.com/office/powerpoint/2010/main" val="11231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5</a:t>
            </a:fld>
            <a:endParaRPr lang="en-BE"/>
          </a:p>
        </p:txBody>
      </p:sp>
    </p:spTree>
    <p:extLst>
      <p:ext uri="{BB962C8B-B14F-4D97-AF65-F5344CB8AC3E}">
        <p14:creationId xmlns:p14="http://schemas.microsoft.com/office/powerpoint/2010/main" val="233059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for normal trains</a:t>
            </a:r>
          </a:p>
          <a:p>
            <a:pPr lvl="1"/>
            <a:r>
              <a:rPr lang="en-GB" dirty="0"/>
              <a:t>Need departure times</a:t>
            </a:r>
          </a:p>
          <a:p>
            <a:pPr lvl="2"/>
            <a:r>
              <a:rPr lang="en-GB" dirty="0"/>
              <a:t>We want to compare normal and P-trains in same hours</a:t>
            </a:r>
          </a:p>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9</a:t>
            </a:fld>
            <a:endParaRPr lang="en-BE"/>
          </a:p>
        </p:txBody>
      </p:sp>
    </p:spTree>
    <p:extLst>
      <p:ext uri="{BB962C8B-B14F-4D97-AF65-F5344CB8AC3E}">
        <p14:creationId xmlns:p14="http://schemas.microsoft.com/office/powerpoint/2010/main" val="393522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800000"/>
                </a:solidFill>
                <a:effectLst/>
                <a:latin typeface="Menlo" panose="020B0609030804020204" pitchFamily="49" charset="0"/>
              </a:rPr>
              <a:t>## </a:t>
            </a:r>
            <a:r>
              <a:rPr lang="en-GB" b="1" dirty="0">
                <a:solidFill>
                  <a:srgbClr val="000080"/>
                </a:solidFill>
                <a:effectLst/>
                <a:latin typeface="Menlo" panose="020B0609030804020204" pitchFamily="49" charset="0"/>
              </a:rPr>
              <a:t>**</a:t>
            </a:r>
            <a:r>
              <a:rPr lang="en-GB" b="1" dirty="0" err="1">
                <a:solidFill>
                  <a:srgbClr val="000080"/>
                </a:solidFill>
                <a:effectLst/>
                <a:latin typeface="Menlo" panose="020B0609030804020204" pitchFamily="49" charset="0"/>
              </a:rPr>
              <a:t>Intepretation</a:t>
            </a:r>
            <a:r>
              <a:rPr lang="en-GB" b="1" dirty="0">
                <a:solidFill>
                  <a:srgbClr val="000080"/>
                </a:solidFill>
                <a:effectLst/>
                <a:latin typeface="Menlo" panose="020B0609030804020204" pitchFamily="49" charset="0"/>
              </a:rPr>
              <a:t>:**</a:t>
            </a:r>
            <a:r>
              <a:rPr lang="en-GB" b="1" dirty="0">
                <a:solidFill>
                  <a:srgbClr val="800000"/>
                </a:solidFill>
                <a:effectLst/>
                <a:latin typeface="Menlo" panose="020B0609030804020204" pitchFamily="49" charset="0"/>
              </a:rPr>
              <a:t> we made this graph to compare 2022 and 2023 more specifically to 2019 (last pre-corona year). We see that in general the distribution of total impact of P-trains has more variance for both Brussels and non-Brussels P-trains.</a:t>
            </a:r>
            <a:endParaRPr lang="en-GB" b="0" dirty="0">
              <a:solidFill>
                <a:srgbClr val="000000"/>
              </a:solidFill>
              <a:effectLst/>
              <a:latin typeface="Menlo" panose="020B0609030804020204" pitchFamily="49" charset="0"/>
            </a:endParaRPr>
          </a:p>
          <a:p>
            <a:br>
              <a:rPr lang="en-GB" b="0" dirty="0">
                <a:solidFill>
                  <a:srgbClr val="000000"/>
                </a:solidFill>
                <a:effectLst/>
                <a:latin typeface="Menlo" panose="020B0609030804020204" pitchFamily="49" charset="0"/>
              </a:rPr>
            </a:br>
            <a:r>
              <a:rPr lang="en-GB" b="1" dirty="0">
                <a:solidFill>
                  <a:srgbClr val="800000"/>
                </a:solidFill>
                <a:effectLst/>
                <a:latin typeface="Menlo" panose="020B0609030804020204" pitchFamily="49" charset="0"/>
              </a:rPr>
              <a:t>### non-Brussels trains evolution:</a:t>
            </a:r>
            <a:endParaRPr lang="en-GB" b="0" dirty="0">
              <a:solidFill>
                <a:srgbClr val="000000"/>
              </a:solidFill>
              <a:effectLst/>
              <a:latin typeface="Menlo" panose="020B0609030804020204" pitchFamily="49" charset="0"/>
            </a:endParaRPr>
          </a:p>
          <a:p>
            <a:r>
              <a:rPr lang="en-GB" b="0" dirty="0">
                <a:solidFill>
                  <a:srgbClr val="000000"/>
                </a:solidFill>
                <a:effectLst/>
                <a:latin typeface="Menlo" panose="020B0609030804020204" pitchFamily="49" charset="0"/>
              </a:rPr>
              <a:t>The mean, average and deviations seem to have deteriorated for the non-brussels trains. Only the mode has improved (more observations closer to 0).</a:t>
            </a:r>
          </a:p>
          <a:p>
            <a:r>
              <a:rPr lang="en-GB" b="0" dirty="0">
                <a:solidFill>
                  <a:srgbClr val="000000"/>
                </a:solidFill>
                <a:effectLst/>
                <a:latin typeface="Menlo" panose="020B0609030804020204" pitchFamily="49" charset="0"/>
              </a:rPr>
              <a:t>With regards to outliers, they are less common than before 2019 (~1% compared to 1.5% before) but they are more severe (higher total impact). This can just be because the higher variance caused a higher </a:t>
            </a:r>
            <a:r>
              <a:rPr lang="en-GB" b="0" dirty="0" err="1">
                <a:solidFill>
                  <a:srgbClr val="000000"/>
                </a:solidFill>
                <a:effectLst/>
                <a:latin typeface="Menlo" panose="020B0609030804020204" pitchFamily="49" charset="0"/>
              </a:rPr>
              <a:t>cutoff</a:t>
            </a:r>
            <a:r>
              <a:rPr lang="en-GB" b="0" dirty="0">
                <a:solidFill>
                  <a:srgbClr val="000000"/>
                </a:solidFill>
                <a:effectLst/>
                <a:latin typeface="Menlo" panose="020B0609030804020204" pitchFamily="49" charset="0"/>
              </a:rPr>
              <a:t> value and thus less trains are truncated.</a:t>
            </a:r>
          </a:p>
          <a:p>
            <a:br>
              <a:rPr lang="en-GB" b="0" dirty="0">
                <a:solidFill>
                  <a:srgbClr val="000000"/>
                </a:solidFill>
                <a:effectLst/>
                <a:latin typeface="Menlo" panose="020B0609030804020204" pitchFamily="49" charset="0"/>
              </a:rPr>
            </a:br>
            <a:r>
              <a:rPr lang="en-GB" b="1" dirty="0">
                <a:solidFill>
                  <a:srgbClr val="800000"/>
                </a:solidFill>
                <a:effectLst/>
                <a:latin typeface="Menlo" panose="020B0609030804020204" pitchFamily="49" charset="0"/>
              </a:rPr>
              <a:t>### Brussels trains evolution:</a:t>
            </a:r>
            <a:endParaRPr lang="en-GB" b="0" dirty="0">
              <a:solidFill>
                <a:srgbClr val="000000"/>
              </a:solidFill>
              <a:effectLst/>
              <a:latin typeface="Menlo" panose="020B0609030804020204" pitchFamily="49" charset="0"/>
            </a:endParaRPr>
          </a:p>
          <a:p>
            <a:r>
              <a:rPr lang="en-GB" b="0" dirty="0">
                <a:solidFill>
                  <a:srgbClr val="000000"/>
                </a:solidFill>
                <a:effectLst/>
                <a:latin typeface="Menlo" panose="020B0609030804020204" pitchFamily="49" charset="0"/>
              </a:rPr>
              <a:t>The variance in total impact of Brussels trains has gotten worse by around 50 and 100% in 2022 and 2023 compared to 2019. Unlike the non-Brussels trains, the proportion of outliers seems not to decrease proportionally with the increased variance. We went from 0.4% in 2019 to 0.35 and 0.25% in 2022.</a:t>
            </a:r>
          </a:p>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10</a:t>
            </a:fld>
            <a:endParaRPr lang="en-BE"/>
          </a:p>
        </p:txBody>
      </p:sp>
    </p:spTree>
    <p:extLst>
      <p:ext uri="{BB962C8B-B14F-4D97-AF65-F5344CB8AC3E}">
        <p14:creationId xmlns:p14="http://schemas.microsoft.com/office/powerpoint/2010/main" val="3303123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800000"/>
                </a:solidFill>
                <a:effectLst/>
                <a:latin typeface="Menlo" panose="020B0609030804020204" pitchFamily="49" charset="0"/>
              </a:rPr>
              <a:t>## </a:t>
            </a:r>
            <a:r>
              <a:rPr lang="en-GB" b="1" dirty="0">
                <a:solidFill>
                  <a:srgbClr val="000080"/>
                </a:solidFill>
                <a:effectLst/>
                <a:latin typeface="Menlo" panose="020B0609030804020204" pitchFamily="49" charset="0"/>
              </a:rPr>
              <a:t>**</a:t>
            </a:r>
            <a:r>
              <a:rPr lang="en-GB" b="1" dirty="0" err="1">
                <a:solidFill>
                  <a:srgbClr val="000080"/>
                </a:solidFill>
                <a:effectLst/>
                <a:latin typeface="Menlo" panose="020B0609030804020204" pitchFamily="49" charset="0"/>
              </a:rPr>
              <a:t>Intepretation</a:t>
            </a:r>
            <a:r>
              <a:rPr lang="en-GB" b="1" dirty="0">
                <a:solidFill>
                  <a:srgbClr val="000080"/>
                </a:solidFill>
                <a:effectLst/>
                <a:latin typeface="Menlo" panose="020B0609030804020204" pitchFamily="49" charset="0"/>
              </a:rPr>
              <a:t>:**</a:t>
            </a:r>
            <a:r>
              <a:rPr lang="en-GB" b="1" dirty="0">
                <a:solidFill>
                  <a:srgbClr val="800000"/>
                </a:solidFill>
                <a:effectLst/>
                <a:latin typeface="Menlo" panose="020B0609030804020204" pitchFamily="49" charset="0"/>
              </a:rPr>
              <a:t> we made this graph to compare 2022 and 2023 more specifically to 2019 (last pre-corona year). We see that in general the distribution of total impact of P-trains has more variance for both Brussels and non-Brussels P-trains.</a:t>
            </a:r>
            <a:endParaRPr lang="en-GB" b="0" dirty="0">
              <a:solidFill>
                <a:srgbClr val="000000"/>
              </a:solidFill>
              <a:effectLst/>
              <a:latin typeface="Menlo" panose="020B0609030804020204" pitchFamily="49" charset="0"/>
            </a:endParaRPr>
          </a:p>
          <a:p>
            <a:br>
              <a:rPr lang="en-GB" b="0" dirty="0">
                <a:solidFill>
                  <a:srgbClr val="000000"/>
                </a:solidFill>
                <a:effectLst/>
                <a:latin typeface="Menlo" panose="020B0609030804020204" pitchFamily="49" charset="0"/>
              </a:rPr>
            </a:br>
            <a:r>
              <a:rPr lang="en-GB" b="1" dirty="0">
                <a:solidFill>
                  <a:srgbClr val="800000"/>
                </a:solidFill>
                <a:effectLst/>
                <a:latin typeface="Menlo" panose="020B0609030804020204" pitchFamily="49" charset="0"/>
              </a:rPr>
              <a:t>### non-Brussels trains evolution:</a:t>
            </a:r>
            <a:endParaRPr lang="en-GB" b="0" dirty="0">
              <a:solidFill>
                <a:srgbClr val="000000"/>
              </a:solidFill>
              <a:effectLst/>
              <a:latin typeface="Menlo" panose="020B0609030804020204" pitchFamily="49" charset="0"/>
            </a:endParaRPr>
          </a:p>
          <a:p>
            <a:r>
              <a:rPr lang="en-GB" b="0" dirty="0">
                <a:solidFill>
                  <a:srgbClr val="000000"/>
                </a:solidFill>
                <a:effectLst/>
                <a:latin typeface="Menlo" panose="020B0609030804020204" pitchFamily="49" charset="0"/>
              </a:rPr>
              <a:t>The mean, average and deviations seem to have deteriorated for the non-brussels trains. Only the mode has improved (more observations closer to 0).</a:t>
            </a:r>
          </a:p>
          <a:p>
            <a:r>
              <a:rPr lang="en-GB" b="0" dirty="0">
                <a:solidFill>
                  <a:srgbClr val="000000"/>
                </a:solidFill>
                <a:effectLst/>
                <a:latin typeface="Menlo" panose="020B0609030804020204" pitchFamily="49" charset="0"/>
              </a:rPr>
              <a:t>With regards to outliers, they are less common than before 2019 (~1% compared to 1.5% before) but they are more severe (higher total impact). This can just be because the higher variance caused a higher </a:t>
            </a:r>
            <a:r>
              <a:rPr lang="en-GB" b="0" dirty="0" err="1">
                <a:solidFill>
                  <a:srgbClr val="000000"/>
                </a:solidFill>
                <a:effectLst/>
                <a:latin typeface="Menlo" panose="020B0609030804020204" pitchFamily="49" charset="0"/>
              </a:rPr>
              <a:t>cutoff</a:t>
            </a:r>
            <a:r>
              <a:rPr lang="en-GB" b="0" dirty="0">
                <a:solidFill>
                  <a:srgbClr val="000000"/>
                </a:solidFill>
                <a:effectLst/>
                <a:latin typeface="Menlo" panose="020B0609030804020204" pitchFamily="49" charset="0"/>
              </a:rPr>
              <a:t> value and thus less trains are truncated.</a:t>
            </a:r>
          </a:p>
          <a:p>
            <a:br>
              <a:rPr lang="en-GB" b="0" dirty="0">
                <a:solidFill>
                  <a:srgbClr val="000000"/>
                </a:solidFill>
                <a:effectLst/>
                <a:latin typeface="Menlo" panose="020B0609030804020204" pitchFamily="49" charset="0"/>
              </a:rPr>
            </a:br>
            <a:r>
              <a:rPr lang="en-GB" b="1" dirty="0">
                <a:solidFill>
                  <a:srgbClr val="800000"/>
                </a:solidFill>
                <a:effectLst/>
                <a:latin typeface="Menlo" panose="020B0609030804020204" pitchFamily="49" charset="0"/>
              </a:rPr>
              <a:t>### Brussels trains evolution:</a:t>
            </a:r>
            <a:endParaRPr lang="en-GB" b="0" dirty="0">
              <a:solidFill>
                <a:srgbClr val="000000"/>
              </a:solidFill>
              <a:effectLst/>
              <a:latin typeface="Menlo" panose="020B0609030804020204" pitchFamily="49" charset="0"/>
            </a:endParaRPr>
          </a:p>
          <a:p>
            <a:r>
              <a:rPr lang="en-GB" b="0" dirty="0">
                <a:solidFill>
                  <a:srgbClr val="000000"/>
                </a:solidFill>
                <a:effectLst/>
                <a:latin typeface="Menlo" panose="020B0609030804020204" pitchFamily="49" charset="0"/>
              </a:rPr>
              <a:t>The variance in total impact of Brussels trains has gotten worse by around 50 and 100% in 2022 and 2023 compared to 2019. Unlike the non-Brussels trains, the proportion of outliers seems not to decrease proportionally with the increased variance. We went from 0.4% in 2019 to 0.35 and 0.25% in 2022.</a:t>
            </a:r>
          </a:p>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11</a:t>
            </a:fld>
            <a:endParaRPr lang="en-BE"/>
          </a:p>
        </p:txBody>
      </p:sp>
    </p:spTree>
    <p:extLst>
      <p:ext uri="{BB962C8B-B14F-4D97-AF65-F5344CB8AC3E}">
        <p14:creationId xmlns:p14="http://schemas.microsoft.com/office/powerpoint/2010/main" val="298429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3FFC29B-6557-9645-8C03-A532EF87FEC0}" type="slidenum">
              <a:rPr lang="en-BE" smtClean="0"/>
              <a:t>15</a:t>
            </a:fld>
            <a:endParaRPr lang="en-BE"/>
          </a:p>
        </p:txBody>
      </p:sp>
    </p:spTree>
    <p:extLst>
      <p:ext uri="{BB962C8B-B14F-4D97-AF65-F5344CB8AC3E}">
        <p14:creationId xmlns:p14="http://schemas.microsoft.com/office/powerpoint/2010/main" val="423824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9772-0D57-2E02-A231-D682C5476CA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3251160-0682-E38A-0F7E-69EC3E423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6B99BD0-9C21-B45A-80FA-1BAB83CE7A9C}"/>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5" name="Footer Placeholder 4">
            <a:extLst>
              <a:ext uri="{FF2B5EF4-FFF2-40B4-BE49-F238E27FC236}">
                <a16:creationId xmlns:a16="http://schemas.microsoft.com/office/drawing/2014/main" id="{79C7B040-E270-AFF5-ECA7-43A5B45A14C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51CE96D-BB4A-963F-8BD2-D8C455A1D70F}"/>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410395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CDBA-4B4F-3EC9-C398-1723CBABDCCD}"/>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F539D1EC-1D3F-A150-D74B-56CAE590AA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DFE46645-0B3B-4131-A9AB-EE61C8C9826F}"/>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5" name="Footer Placeholder 4">
            <a:extLst>
              <a:ext uri="{FF2B5EF4-FFF2-40B4-BE49-F238E27FC236}">
                <a16:creationId xmlns:a16="http://schemas.microsoft.com/office/drawing/2014/main" id="{9922336E-76FD-F315-A3D1-6F222C21E21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0AA883A-870A-64CD-541C-5124A592545B}"/>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72157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D9478-EEBF-CD48-FBC7-0F9DFC3720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399E63A6-3009-1819-810D-4B5F8395A8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B4BEECA-0B5D-8307-AB02-E3B572931B29}"/>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5" name="Footer Placeholder 4">
            <a:extLst>
              <a:ext uri="{FF2B5EF4-FFF2-40B4-BE49-F238E27FC236}">
                <a16:creationId xmlns:a16="http://schemas.microsoft.com/office/drawing/2014/main" id="{6900B319-30E0-08C9-A6BF-584EACBD7F0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F3C7E7C-2693-5B6B-938D-5002471C66A6}"/>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332722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3ED9-F61C-6627-376D-27FDDA9FA8B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301539D-8AF7-9F80-0511-7F647356CF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8FA60B4-716E-C552-9011-FB46670FEF4C}"/>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5" name="Footer Placeholder 4">
            <a:extLst>
              <a:ext uri="{FF2B5EF4-FFF2-40B4-BE49-F238E27FC236}">
                <a16:creationId xmlns:a16="http://schemas.microsoft.com/office/drawing/2014/main" id="{3B375273-85C1-2997-F595-D4214D3CDB0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99DD927-F184-D3EB-671D-EC8D585A5B53}"/>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394101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D4C9-5E17-BAC8-E231-1C1C691B21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68AAD20D-53C7-2C38-F0F7-B3EE472B4B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558CB4-7E17-C6C4-6B40-5F471C0C6071}"/>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5" name="Footer Placeholder 4">
            <a:extLst>
              <a:ext uri="{FF2B5EF4-FFF2-40B4-BE49-F238E27FC236}">
                <a16:creationId xmlns:a16="http://schemas.microsoft.com/office/drawing/2014/main" id="{A4AA7FDF-471C-50C4-8EE1-7AE3CD255C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3EBD3BC-10D8-8ED1-002E-70C3E24C80B8}"/>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408200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754F-3D4D-3307-8770-50E55A054D03}"/>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37A2F93-889E-D689-5DDA-3E44795739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63F1BC8-1242-3BC2-DA10-8FF0BD4302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AE1FF0DE-765F-9831-E1DC-34F5A2593EC8}"/>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6" name="Footer Placeholder 5">
            <a:extLst>
              <a:ext uri="{FF2B5EF4-FFF2-40B4-BE49-F238E27FC236}">
                <a16:creationId xmlns:a16="http://schemas.microsoft.com/office/drawing/2014/main" id="{24F96329-07B5-1073-7067-EEBD90F4E04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5B1C31-9989-46B0-7558-CDC078BD5DE0}"/>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34432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BDD2-1EE3-FD1C-76D9-775700DDB9A5}"/>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0946293-D4D2-6E48-7710-F055A02CC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2F36CF9-1152-EA14-B2B9-76481F06EE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5A2A6964-119C-3DB2-7102-7DF7BFE7A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071B843-BB45-BBA4-AA66-45323BCAA9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8CFC9703-CB23-E1A4-566B-D3D2EB73E3F0}"/>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8" name="Footer Placeholder 7">
            <a:extLst>
              <a:ext uri="{FF2B5EF4-FFF2-40B4-BE49-F238E27FC236}">
                <a16:creationId xmlns:a16="http://schemas.microsoft.com/office/drawing/2014/main" id="{BACB7193-288B-DE8C-9209-F8C318968823}"/>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9A27F1D-6C32-9056-1FBD-4A84BF250070}"/>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146335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FC60-54C7-16BD-71F3-FF10E3F813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ED26371-5EFC-9233-B490-1EDE6227231D}"/>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4" name="Footer Placeholder 3">
            <a:extLst>
              <a:ext uri="{FF2B5EF4-FFF2-40B4-BE49-F238E27FC236}">
                <a16:creationId xmlns:a16="http://schemas.microsoft.com/office/drawing/2014/main" id="{46CD4A32-5B17-F258-CA27-4DDE8AFAC33B}"/>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CDAE1A2-F81A-E8B3-A06D-AE944D92A0B2}"/>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403719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994C-5E8E-7EC0-A856-8466E771EA8E}"/>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3" name="Footer Placeholder 2">
            <a:extLst>
              <a:ext uri="{FF2B5EF4-FFF2-40B4-BE49-F238E27FC236}">
                <a16:creationId xmlns:a16="http://schemas.microsoft.com/office/drawing/2014/main" id="{3F7D3DEF-98BD-44DA-A190-FFD892A34360}"/>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2A44F3E4-0B1C-A9E4-A2E8-D6701362F893}"/>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104333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1E28-97E7-89DF-F360-95EB1B69D4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C41C0773-8A49-C64F-A1EB-2C0EBA9F4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7F54200C-6C03-6ADC-5AE0-52FB3BDD7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C64826-8C8F-C939-29CE-F0B8EE892F47}"/>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6" name="Footer Placeholder 5">
            <a:extLst>
              <a:ext uri="{FF2B5EF4-FFF2-40B4-BE49-F238E27FC236}">
                <a16:creationId xmlns:a16="http://schemas.microsoft.com/office/drawing/2014/main" id="{889C80B4-2E83-7D6E-DA51-62DA96A23F7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23200D5-3E00-B970-B3AF-00E58C875004}"/>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214992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F8C9-AD4E-4982-6180-6A22E999B5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9A840C65-770F-8FCA-654E-3A359FAB9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91F44A49-6F10-EB44-9BE5-054BA474E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F7CEEB-706D-1610-C303-95C693755428}"/>
              </a:ext>
            </a:extLst>
          </p:cNvPr>
          <p:cNvSpPr>
            <a:spLocks noGrp="1"/>
          </p:cNvSpPr>
          <p:nvPr>
            <p:ph type="dt" sz="half" idx="10"/>
          </p:nvPr>
        </p:nvSpPr>
        <p:spPr/>
        <p:txBody>
          <a:bodyPr/>
          <a:lstStyle/>
          <a:p>
            <a:fld id="{AD435D5F-007A-8748-910E-C177D9121F56}" type="datetimeFigureOut">
              <a:rPr lang="en-BE" smtClean="0"/>
              <a:t>18/04/2023</a:t>
            </a:fld>
            <a:endParaRPr lang="en-BE"/>
          </a:p>
        </p:txBody>
      </p:sp>
      <p:sp>
        <p:nvSpPr>
          <p:cNvPr id="6" name="Footer Placeholder 5">
            <a:extLst>
              <a:ext uri="{FF2B5EF4-FFF2-40B4-BE49-F238E27FC236}">
                <a16:creationId xmlns:a16="http://schemas.microsoft.com/office/drawing/2014/main" id="{20985E69-7CC2-E194-172C-D80957F2233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FB1E692-BE1D-A3C7-DEB3-0110FEFA0DEE}"/>
              </a:ext>
            </a:extLst>
          </p:cNvPr>
          <p:cNvSpPr>
            <a:spLocks noGrp="1"/>
          </p:cNvSpPr>
          <p:nvPr>
            <p:ph type="sldNum" sz="quarter" idx="12"/>
          </p:nvPr>
        </p:nvSpPr>
        <p:spPr/>
        <p:txBody>
          <a:bodyPr/>
          <a:lstStyle/>
          <a:p>
            <a:fld id="{8B67CCEF-FEF5-BC4F-AD07-3006EC054279}" type="slidenum">
              <a:rPr lang="en-BE" smtClean="0"/>
              <a:t>‹#›</a:t>
            </a:fld>
            <a:endParaRPr lang="en-BE"/>
          </a:p>
        </p:txBody>
      </p:sp>
    </p:spTree>
    <p:extLst>
      <p:ext uri="{BB962C8B-B14F-4D97-AF65-F5344CB8AC3E}">
        <p14:creationId xmlns:p14="http://schemas.microsoft.com/office/powerpoint/2010/main" val="62464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6EC4C3-B4ED-D8B9-6442-0FA81A001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EC72CA2-42EE-6E55-6A43-3BD0B699E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D186D21-6B48-0546-54D1-D718BA6DB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35D5F-007A-8748-910E-C177D9121F56}" type="datetimeFigureOut">
              <a:rPr lang="en-BE" smtClean="0"/>
              <a:t>18/04/2023</a:t>
            </a:fld>
            <a:endParaRPr lang="en-BE"/>
          </a:p>
        </p:txBody>
      </p:sp>
      <p:sp>
        <p:nvSpPr>
          <p:cNvPr id="5" name="Footer Placeholder 4">
            <a:extLst>
              <a:ext uri="{FF2B5EF4-FFF2-40B4-BE49-F238E27FC236}">
                <a16:creationId xmlns:a16="http://schemas.microsoft.com/office/drawing/2014/main" id="{7F5E2E79-3B9B-B765-E4D7-7E391FDD1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97329F2-6B47-EBA3-A555-C4BFFF354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7CCEF-FEF5-BC4F-AD07-3006EC054279}" type="slidenum">
              <a:rPr lang="en-BE" smtClean="0"/>
              <a:t>‹#›</a:t>
            </a:fld>
            <a:endParaRPr lang="en-BE"/>
          </a:p>
        </p:txBody>
      </p:sp>
    </p:spTree>
    <p:extLst>
      <p:ext uri="{BB962C8B-B14F-4D97-AF65-F5344CB8AC3E}">
        <p14:creationId xmlns:p14="http://schemas.microsoft.com/office/powerpoint/2010/main" val="293737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520B-FDBD-5232-463A-C0BF3F80F7D6}"/>
              </a:ext>
            </a:extLst>
          </p:cNvPr>
          <p:cNvSpPr>
            <a:spLocks noGrp="1"/>
          </p:cNvSpPr>
          <p:nvPr>
            <p:ph type="ctrTitle"/>
          </p:nvPr>
        </p:nvSpPr>
        <p:spPr/>
        <p:txBody>
          <a:bodyPr/>
          <a:lstStyle/>
          <a:p>
            <a:r>
              <a:rPr lang="en-BE" dirty="0"/>
              <a:t>First update NMBS Project</a:t>
            </a:r>
          </a:p>
        </p:txBody>
      </p:sp>
      <p:sp>
        <p:nvSpPr>
          <p:cNvPr id="3" name="Subtitle 2">
            <a:extLst>
              <a:ext uri="{FF2B5EF4-FFF2-40B4-BE49-F238E27FC236}">
                <a16:creationId xmlns:a16="http://schemas.microsoft.com/office/drawing/2014/main" id="{C7B7D365-24A8-A72A-207B-C477956F8DAC}"/>
              </a:ext>
            </a:extLst>
          </p:cNvPr>
          <p:cNvSpPr>
            <a:spLocks noGrp="1"/>
          </p:cNvSpPr>
          <p:nvPr>
            <p:ph type="subTitle" idx="1"/>
          </p:nvPr>
        </p:nvSpPr>
        <p:spPr/>
        <p:txBody>
          <a:bodyPr/>
          <a:lstStyle/>
          <a:p>
            <a:r>
              <a:rPr lang="en-BE" dirty="0"/>
              <a:t>Tuyen Nguyen</a:t>
            </a:r>
          </a:p>
          <a:p>
            <a:r>
              <a:rPr lang="en-BE" dirty="0"/>
              <a:t>Miek Adriaens</a:t>
            </a:r>
          </a:p>
        </p:txBody>
      </p:sp>
    </p:spTree>
    <p:extLst>
      <p:ext uri="{BB962C8B-B14F-4D97-AF65-F5344CB8AC3E}">
        <p14:creationId xmlns:p14="http://schemas.microsoft.com/office/powerpoint/2010/main" val="407015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2CB-0813-C044-2325-4D5C1DC5E852}"/>
              </a:ext>
            </a:extLst>
          </p:cNvPr>
          <p:cNvSpPr>
            <a:spLocks noGrp="1"/>
          </p:cNvSpPr>
          <p:nvPr>
            <p:ph type="title"/>
          </p:nvPr>
        </p:nvSpPr>
        <p:spPr>
          <a:xfrm>
            <a:off x="0" y="1"/>
            <a:ext cx="10378440" cy="420624"/>
          </a:xfrm>
        </p:spPr>
        <p:txBody>
          <a:bodyPr>
            <a:normAutofit fontScale="90000"/>
          </a:bodyPr>
          <a:lstStyle/>
          <a:p>
            <a:r>
              <a:rPr lang="en-GB" sz="4000" dirty="0"/>
              <a:t>Distribution of total impact of P-trains per year</a:t>
            </a:r>
            <a:endParaRPr lang="en-BE" sz="4000" dirty="0"/>
          </a:p>
        </p:txBody>
      </p:sp>
      <p:pic>
        <p:nvPicPr>
          <p:cNvPr id="4" name="Picture 3">
            <a:extLst>
              <a:ext uri="{FF2B5EF4-FFF2-40B4-BE49-F238E27FC236}">
                <a16:creationId xmlns:a16="http://schemas.microsoft.com/office/drawing/2014/main" id="{38F3B506-3F27-0F17-6DF0-9D0450F2E095}"/>
              </a:ext>
            </a:extLst>
          </p:cNvPr>
          <p:cNvPicPr>
            <a:picLocks noChangeAspect="1"/>
          </p:cNvPicPr>
          <p:nvPr/>
        </p:nvPicPr>
        <p:blipFill>
          <a:blip r:embed="rId3"/>
          <a:srcRect/>
          <a:stretch/>
        </p:blipFill>
        <p:spPr>
          <a:xfrm>
            <a:off x="701297" y="420625"/>
            <a:ext cx="10789405" cy="6437375"/>
          </a:xfrm>
          <a:prstGeom prst="rect">
            <a:avLst/>
          </a:prstGeom>
        </p:spPr>
      </p:pic>
    </p:spTree>
    <p:extLst>
      <p:ext uri="{BB962C8B-B14F-4D97-AF65-F5344CB8AC3E}">
        <p14:creationId xmlns:p14="http://schemas.microsoft.com/office/powerpoint/2010/main" val="150250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2CB-0813-C044-2325-4D5C1DC5E852}"/>
              </a:ext>
            </a:extLst>
          </p:cNvPr>
          <p:cNvSpPr>
            <a:spLocks noGrp="1"/>
          </p:cNvSpPr>
          <p:nvPr>
            <p:ph type="title"/>
          </p:nvPr>
        </p:nvSpPr>
        <p:spPr>
          <a:xfrm>
            <a:off x="0" y="1"/>
            <a:ext cx="12192000" cy="420624"/>
          </a:xfrm>
        </p:spPr>
        <p:txBody>
          <a:bodyPr>
            <a:normAutofit fontScale="90000"/>
          </a:bodyPr>
          <a:lstStyle/>
          <a:p>
            <a:r>
              <a:rPr lang="en-GB" sz="4000" dirty="0"/>
              <a:t>Distribution of total impact of </a:t>
            </a:r>
            <a:r>
              <a:rPr lang="en-GB" sz="4000" b="1" dirty="0">
                <a:solidFill>
                  <a:srgbClr val="FF0000"/>
                </a:solidFill>
              </a:rPr>
              <a:t>ALL</a:t>
            </a:r>
            <a:r>
              <a:rPr lang="en-GB" sz="4000" dirty="0"/>
              <a:t> normal trains per year</a:t>
            </a:r>
            <a:endParaRPr lang="en-BE" sz="4000" dirty="0"/>
          </a:p>
        </p:txBody>
      </p:sp>
      <p:pic>
        <p:nvPicPr>
          <p:cNvPr id="4" name="Picture 3">
            <a:extLst>
              <a:ext uri="{FF2B5EF4-FFF2-40B4-BE49-F238E27FC236}">
                <a16:creationId xmlns:a16="http://schemas.microsoft.com/office/drawing/2014/main" id="{38F3B506-3F27-0F17-6DF0-9D0450F2E095}"/>
              </a:ext>
            </a:extLst>
          </p:cNvPr>
          <p:cNvPicPr>
            <a:picLocks noChangeAspect="1"/>
          </p:cNvPicPr>
          <p:nvPr/>
        </p:nvPicPr>
        <p:blipFill>
          <a:blip r:embed="rId3"/>
          <a:srcRect/>
          <a:stretch/>
        </p:blipFill>
        <p:spPr>
          <a:xfrm>
            <a:off x="701298" y="420625"/>
            <a:ext cx="10789403" cy="6437375"/>
          </a:xfrm>
          <a:prstGeom prst="rect">
            <a:avLst/>
          </a:prstGeom>
        </p:spPr>
      </p:pic>
      <p:sp>
        <p:nvSpPr>
          <p:cNvPr id="3" name="TextBox 2">
            <a:extLst>
              <a:ext uri="{FF2B5EF4-FFF2-40B4-BE49-F238E27FC236}">
                <a16:creationId xmlns:a16="http://schemas.microsoft.com/office/drawing/2014/main" id="{8D863688-A716-D0B4-0A16-DE63DB6ED76A}"/>
              </a:ext>
            </a:extLst>
          </p:cNvPr>
          <p:cNvSpPr txBox="1"/>
          <p:nvPr/>
        </p:nvSpPr>
        <p:spPr>
          <a:xfrm>
            <a:off x="6684264" y="5888736"/>
            <a:ext cx="5440680" cy="523220"/>
          </a:xfrm>
          <a:prstGeom prst="rect">
            <a:avLst/>
          </a:prstGeom>
          <a:noFill/>
        </p:spPr>
        <p:txBody>
          <a:bodyPr wrap="square" rtlCol="0">
            <a:spAutoFit/>
          </a:bodyPr>
          <a:lstStyle/>
          <a:p>
            <a:pPr marL="285750" indent="-285750">
              <a:buFont typeface="Arial" panose="020B0604020202020204" pitchFamily="34" charset="0"/>
              <a:buChar char="•"/>
            </a:pPr>
            <a:r>
              <a:rPr lang="en-BE" sz="1400" dirty="0"/>
              <a:t>Need for departure times:</a:t>
            </a:r>
          </a:p>
          <a:p>
            <a:pPr marL="742950" lvl="1" indent="-285750">
              <a:buFont typeface="Arial" panose="020B0604020202020204" pitchFamily="34" charset="0"/>
              <a:buChar char="•"/>
            </a:pPr>
            <a:r>
              <a:rPr lang="en-BE" sz="1400" dirty="0"/>
              <a:t>We want to compare to P-trains in same hours</a:t>
            </a:r>
          </a:p>
        </p:txBody>
      </p:sp>
    </p:spTree>
    <p:extLst>
      <p:ext uri="{BB962C8B-B14F-4D97-AF65-F5344CB8AC3E}">
        <p14:creationId xmlns:p14="http://schemas.microsoft.com/office/powerpoint/2010/main" val="172210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6254-4981-4828-F4F0-A523FDA4C8FF}"/>
              </a:ext>
            </a:extLst>
          </p:cNvPr>
          <p:cNvSpPr>
            <a:spLocks noGrp="1"/>
          </p:cNvSpPr>
          <p:nvPr>
            <p:ph type="title"/>
          </p:nvPr>
        </p:nvSpPr>
        <p:spPr/>
        <p:txBody>
          <a:bodyPr/>
          <a:lstStyle/>
          <a:p>
            <a:r>
              <a:rPr lang="en-BE" dirty="0"/>
              <a:t>Questions</a:t>
            </a:r>
          </a:p>
        </p:txBody>
      </p:sp>
      <p:sp>
        <p:nvSpPr>
          <p:cNvPr id="3" name="Content Placeholder 2">
            <a:extLst>
              <a:ext uri="{FF2B5EF4-FFF2-40B4-BE49-F238E27FC236}">
                <a16:creationId xmlns:a16="http://schemas.microsoft.com/office/drawing/2014/main" id="{F9BE4018-F995-04A5-32B8-1D16EB5F8FD7}"/>
              </a:ext>
            </a:extLst>
          </p:cNvPr>
          <p:cNvSpPr>
            <a:spLocks noGrp="1"/>
          </p:cNvSpPr>
          <p:nvPr>
            <p:ph idx="1"/>
          </p:nvPr>
        </p:nvSpPr>
        <p:spPr/>
        <p:txBody>
          <a:bodyPr>
            <a:normAutofit fontScale="92500" lnSpcReduction="20000"/>
          </a:bodyPr>
          <a:lstStyle/>
          <a:p>
            <a:r>
              <a:rPr lang="en-GB" dirty="0"/>
              <a:t>Why do we have negative delay? Can we have a justification for non-delayed trains?</a:t>
            </a:r>
          </a:p>
          <a:p>
            <a:endParaRPr lang="en-GB" dirty="0"/>
          </a:p>
          <a:p>
            <a:r>
              <a:rPr lang="en-GB" dirty="0"/>
              <a:t>To compare the differences in performance between peak and normal trains, we need to analyse normal trains during peak hours. However, we don't have departure times to filter by hour.</a:t>
            </a:r>
          </a:p>
          <a:p>
            <a:pPr lvl="1"/>
            <a:r>
              <a:rPr lang="en-GB" dirty="0"/>
              <a:t>Can we have this or could you tell us the proportion of delays caused by P-trains and normal trains?</a:t>
            </a:r>
          </a:p>
          <a:p>
            <a:endParaRPr lang="en-GB" dirty="0"/>
          </a:p>
          <a:p>
            <a:r>
              <a:rPr lang="en-GB" dirty="0"/>
              <a:t>How long have peak trains been in operation?</a:t>
            </a:r>
          </a:p>
          <a:p>
            <a:r>
              <a:rPr lang="en-GB" dirty="0"/>
              <a:t>How can we model routes that always have peak trains?</a:t>
            </a:r>
          </a:p>
          <a:p>
            <a:pPr lvl="1"/>
            <a:r>
              <a:rPr lang="en-GB" dirty="0"/>
              <a:t>Are peak trains allocated every day?</a:t>
            </a:r>
            <a:endParaRPr lang="en-BE" dirty="0"/>
          </a:p>
        </p:txBody>
      </p:sp>
    </p:spTree>
    <p:extLst>
      <p:ext uri="{BB962C8B-B14F-4D97-AF65-F5344CB8AC3E}">
        <p14:creationId xmlns:p14="http://schemas.microsoft.com/office/powerpoint/2010/main" val="424813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6254-4981-4828-F4F0-A523FDA4C8FF}"/>
              </a:ext>
            </a:extLst>
          </p:cNvPr>
          <p:cNvSpPr>
            <a:spLocks noGrp="1"/>
          </p:cNvSpPr>
          <p:nvPr>
            <p:ph type="title"/>
          </p:nvPr>
        </p:nvSpPr>
        <p:spPr/>
        <p:txBody>
          <a:bodyPr/>
          <a:lstStyle/>
          <a:p>
            <a:r>
              <a:rPr lang="en-BE" dirty="0"/>
              <a:t>Questions (2)</a:t>
            </a:r>
          </a:p>
        </p:txBody>
      </p:sp>
      <p:sp>
        <p:nvSpPr>
          <p:cNvPr id="3" name="Content Placeholder 2">
            <a:extLst>
              <a:ext uri="{FF2B5EF4-FFF2-40B4-BE49-F238E27FC236}">
                <a16:creationId xmlns:a16="http://schemas.microsoft.com/office/drawing/2014/main" id="{F9BE4018-F995-04A5-32B8-1D16EB5F8FD7}"/>
              </a:ext>
            </a:extLst>
          </p:cNvPr>
          <p:cNvSpPr>
            <a:spLocks noGrp="1"/>
          </p:cNvSpPr>
          <p:nvPr>
            <p:ph idx="1"/>
          </p:nvPr>
        </p:nvSpPr>
        <p:spPr/>
        <p:txBody>
          <a:bodyPr>
            <a:normAutofit/>
          </a:bodyPr>
          <a:lstStyle/>
          <a:p>
            <a:r>
              <a:rPr lang="en-GB" dirty="0"/>
              <a:t>Is there a dataset with routes and their respective departure station and ending station?</a:t>
            </a:r>
          </a:p>
          <a:p>
            <a:pPr lvl="1"/>
            <a:r>
              <a:rPr lang="en-GB" dirty="0"/>
              <a:t>Or all stops a route makes</a:t>
            </a:r>
          </a:p>
          <a:p>
            <a:r>
              <a:rPr lang="en-GB" dirty="0"/>
              <a:t>Justifications:</a:t>
            </a:r>
          </a:p>
          <a:p>
            <a:pPr lvl="1"/>
            <a:r>
              <a:rPr lang="en-GB" dirty="0"/>
              <a:t>Is any delay justified or is there a minimum?</a:t>
            </a:r>
          </a:p>
          <a:p>
            <a:pPr lvl="1"/>
            <a:r>
              <a:rPr lang="en-GB" dirty="0"/>
              <a:t>What is REF_DOSSIER?</a:t>
            </a:r>
          </a:p>
          <a:p>
            <a:pPr lvl="1"/>
            <a:r>
              <a:rPr lang="en-GB" dirty="0"/>
              <a:t>REF_JUSTIFICATION_NO relation with REF_JUS_ID?</a:t>
            </a:r>
          </a:p>
          <a:p>
            <a:pPr lvl="1"/>
            <a:r>
              <a:rPr lang="en-GB" dirty="0"/>
              <a:t>Could you explain DISTURBANCE_DT?</a:t>
            </a:r>
          </a:p>
          <a:p>
            <a:pPr lvl="1"/>
            <a:endParaRPr lang="en-BE" dirty="0"/>
          </a:p>
        </p:txBody>
      </p:sp>
    </p:spTree>
    <p:extLst>
      <p:ext uri="{BB962C8B-B14F-4D97-AF65-F5344CB8AC3E}">
        <p14:creationId xmlns:p14="http://schemas.microsoft.com/office/powerpoint/2010/main" val="373821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2499-59E6-E07E-DC57-DF39FEDA477A}"/>
              </a:ext>
            </a:extLst>
          </p:cNvPr>
          <p:cNvSpPr>
            <a:spLocks noGrp="1"/>
          </p:cNvSpPr>
          <p:nvPr>
            <p:ph type="title"/>
          </p:nvPr>
        </p:nvSpPr>
        <p:spPr/>
        <p:txBody>
          <a:bodyPr/>
          <a:lstStyle/>
          <a:p>
            <a:r>
              <a:rPr lang="en-BE" dirty="0"/>
              <a:t>Next steps</a:t>
            </a:r>
          </a:p>
        </p:txBody>
      </p:sp>
      <p:sp>
        <p:nvSpPr>
          <p:cNvPr id="3" name="Content Placeholder 2">
            <a:extLst>
              <a:ext uri="{FF2B5EF4-FFF2-40B4-BE49-F238E27FC236}">
                <a16:creationId xmlns:a16="http://schemas.microsoft.com/office/drawing/2014/main" id="{9479FF40-6371-6B69-7EFA-6654F8CE6770}"/>
              </a:ext>
            </a:extLst>
          </p:cNvPr>
          <p:cNvSpPr>
            <a:spLocks noGrp="1"/>
          </p:cNvSpPr>
          <p:nvPr>
            <p:ph idx="1"/>
          </p:nvPr>
        </p:nvSpPr>
        <p:spPr/>
        <p:txBody>
          <a:bodyPr/>
          <a:lstStyle/>
          <a:p>
            <a:r>
              <a:rPr lang="en-BE" dirty="0"/>
              <a:t>We will do some more EDA on geographical location</a:t>
            </a:r>
          </a:p>
          <a:p>
            <a:r>
              <a:rPr lang="en-BE" dirty="0"/>
              <a:t>With routes list, we will start modelling on the route-level</a:t>
            </a:r>
          </a:p>
          <a:p>
            <a:pPr lvl="1"/>
            <a:r>
              <a:rPr lang="en-BE" dirty="0"/>
              <a:t>Either categorical based on starting en ending station</a:t>
            </a:r>
            <a:br>
              <a:rPr lang="en-BE" dirty="0"/>
            </a:br>
            <a:r>
              <a:rPr lang="en-BE" dirty="0"/>
              <a:t>or one-hot with all stations stopped</a:t>
            </a:r>
          </a:p>
          <a:p>
            <a:pPr lvl="1"/>
            <a:r>
              <a:rPr lang="en-BE" dirty="0"/>
              <a:t>Number of P-trains on this unique route as variable</a:t>
            </a:r>
          </a:p>
          <a:p>
            <a:pPr lvl="2"/>
            <a:r>
              <a:rPr lang="en-GB" dirty="0"/>
              <a:t>T</a:t>
            </a:r>
            <a:r>
              <a:rPr lang="en-BE" dirty="0"/>
              <a:t>o see their impact</a:t>
            </a:r>
          </a:p>
          <a:p>
            <a:endParaRPr lang="en-BE" dirty="0"/>
          </a:p>
        </p:txBody>
      </p:sp>
    </p:spTree>
    <p:extLst>
      <p:ext uri="{BB962C8B-B14F-4D97-AF65-F5344CB8AC3E}">
        <p14:creationId xmlns:p14="http://schemas.microsoft.com/office/powerpoint/2010/main" val="229656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5C09857-4A44-46E6-884E-EB45110777CF}"/>
              </a:ext>
            </a:extLst>
          </p:cNvPr>
          <p:cNvGraphicFramePr>
            <a:graphicFrameLocks noGrp="1"/>
          </p:cNvGraphicFramePr>
          <p:nvPr>
            <p:ph idx="1"/>
            <p:extLst>
              <p:ext uri="{D42A27DB-BD31-4B8C-83A1-F6EECF244321}">
                <p14:modId xmlns:p14="http://schemas.microsoft.com/office/powerpoint/2010/main" val="2054423321"/>
              </p:ext>
            </p:extLst>
          </p:nvPr>
        </p:nvGraphicFramePr>
        <p:xfrm>
          <a:off x="1439231" y="404636"/>
          <a:ext cx="7499977" cy="6453363"/>
        </p:xfrm>
        <a:graphic>
          <a:graphicData uri="http://schemas.openxmlformats.org/drawingml/2006/table">
            <a:tbl>
              <a:tblPr>
                <a:tableStyleId>{5C22544A-7EE6-4342-B048-85BDC9FD1C3A}</a:tableStyleId>
              </a:tblPr>
              <a:tblGrid>
                <a:gridCol w="1515714">
                  <a:extLst>
                    <a:ext uri="{9D8B030D-6E8A-4147-A177-3AD203B41FA5}">
                      <a16:colId xmlns:a16="http://schemas.microsoft.com/office/drawing/2014/main" val="1361582549"/>
                    </a:ext>
                  </a:extLst>
                </a:gridCol>
                <a:gridCol w="2672147">
                  <a:extLst>
                    <a:ext uri="{9D8B030D-6E8A-4147-A177-3AD203B41FA5}">
                      <a16:colId xmlns:a16="http://schemas.microsoft.com/office/drawing/2014/main" val="1533526177"/>
                    </a:ext>
                  </a:extLst>
                </a:gridCol>
                <a:gridCol w="1852539">
                  <a:extLst>
                    <a:ext uri="{9D8B030D-6E8A-4147-A177-3AD203B41FA5}">
                      <a16:colId xmlns:a16="http://schemas.microsoft.com/office/drawing/2014/main" val="1057602932"/>
                    </a:ext>
                  </a:extLst>
                </a:gridCol>
                <a:gridCol w="1459577">
                  <a:extLst>
                    <a:ext uri="{9D8B030D-6E8A-4147-A177-3AD203B41FA5}">
                      <a16:colId xmlns:a16="http://schemas.microsoft.com/office/drawing/2014/main" val="1201753548"/>
                    </a:ext>
                  </a:extLst>
                </a:gridCol>
              </a:tblGrid>
              <a:tr h="175900">
                <a:tc>
                  <a:txBody>
                    <a:bodyPr/>
                    <a:lstStyle/>
                    <a:p>
                      <a:pPr algn="l" fontAlgn="ctr"/>
                      <a:r>
                        <a:rPr lang="en-GB" sz="1100" u="none" strike="noStrike" dirty="0">
                          <a:effectLst/>
                        </a:rPr>
                        <a:t>Type</a:t>
                      </a:r>
                      <a:endParaRPr lang="en-GB" sz="1100" b="0" i="0" u="none" strike="noStrike" dirty="0">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Feature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762340928"/>
                  </a:ext>
                </a:extLst>
              </a:tr>
              <a:tr h="186893">
                <a:tc>
                  <a:txBody>
                    <a:bodyPr/>
                    <a:lstStyle/>
                    <a:p>
                      <a:pPr algn="l" fontAlgn="ctr"/>
                      <a:r>
                        <a:rPr lang="en-GB" sz="1100" u="none" strike="noStrike">
                          <a:effectLst/>
                        </a:rPr>
                        <a:t>Train specific</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Train capacity</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1751592835"/>
                  </a:ext>
                </a:extLst>
              </a:tr>
              <a:tr h="175900">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Train type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294116565"/>
                  </a:ext>
                </a:extLst>
              </a:tr>
              <a:tr h="560681">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How often a train is running (daily, only Saturday and Sunday</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2067214125"/>
                  </a:ext>
                </a:extLst>
              </a:tr>
              <a:tr h="373788">
                <a:tc>
                  <a:txBody>
                    <a:bodyPr/>
                    <a:lstStyle/>
                    <a:p>
                      <a:pPr algn="l" fontAlgn="ctr"/>
                      <a:endParaRPr lang="en-BE" sz="1100" b="0" i="0" u="none" strike="noStrike" dirty="0">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dirty="0">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Indicates if the railroad is a single-track or a double-track</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806336307"/>
                  </a:ext>
                </a:extLst>
              </a:tr>
              <a:tr h="324865">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Route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Line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the railroad taken by the trail</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047415735"/>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dirty="0">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Specific stop</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Dummy</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057649019"/>
                  </a:ext>
                </a:extLst>
              </a:tr>
              <a:tr h="373788">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The number of stops between the departure and final stop</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2669963141"/>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Length of train routes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1461654084"/>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Speed</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3857383496"/>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Incoming train</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Binary</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2607571550"/>
                  </a:ext>
                </a:extLst>
              </a:tr>
              <a:tr h="186893">
                <a:tc>
                  <a:txBody>
                    <a:bodyPr/>
                    <a:lstStyle/>
                    <a:p>
                      <a:pPr algn="l" fontAlgn="ctr"/>
                      <a:r>
                        <a:rPr lang="en-GB" sz="1100" u="none" strike="noStrike">
                          <a:effectLst/>
                        </a:rPr>
                        <a:t>Station related</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escalators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2393125620"/>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elevator platforms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2651695048"/>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elevator platforms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368817052"/>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boarding</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ctr"/>
                </a:tc>
                <a:extLst>
                  <a:ext uri="{0D108BD9-81ED-4DB2-BD59-A6C34878D82A}">
                    <a16:rowId xmlns:a16="http://schemas.microsoft.com/office/drawing/2014/main" val="924453928"/>
                  </a:ext>
                </a:extLst>
              </a:tr>
              <a:tr h="186893">
                <a:tc>
                  <a:txBody>
                    <a:bodyPr/>
                    <a:lstStyle/>
                    <a:p>
                      <a:pPr algn="l" fontAlgn="ctr"/>
                      <a:r>
                        <a:rPr lang="en-GB" sz="1100" u="none" strike="noStrike">
                          <a:effectLst/>
                        </a:rPr>
                        <a:t>Infrastructure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Obstackes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track swithes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2186938002"/>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crossings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1698850044"/>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Number of lights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373121371"/>
                  </a:ext>
                </a:extLst>
              </a:tr>
              <a:tr h="175900">
                <a:tc>
                  <a:txBody>
                    <a:bodyPr/>
                    <a:lstStyle/>
                    <a:p>
                      <a:pPr algn="l" fontAlgn="ctr"/>
                      <a:r>
                        <a:rPr lang="en-GB" sz="1100" u="none" strike="noStrike">
                          <a:effectLst/>
                        </a:rPr>
                        <a:t>Network related</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2663747129"/>
                  </a:ext>
                </a:extLst>
              </a:tr>
              <a:tr h="175900">
                <a:tc>
                  <a:txBody>
                    <a:bodyPr/>
                    <a:lstStyle/>
                    <a:p>
                      <a:pPr algn="l" fontAlgn="ctr"/>
                      <a:r>
                        <a:rPr lang="en-GB" sz="1100" u="none" strike="noStrike">
                          <a:effectLst/>
                        </a:rPr>
                        <a:t>Passenger-related</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Total number of passengers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90857102"/>
                  </a:ext>
                </a:extLst>
              </a:tr>
              <a:tr h="186893">
                <a:tc>
                  <a:txBody>
                    <a:bodyPr/>
                    <a:lstStyle/>
                    <a:p>
                      <a:pPr algn="l" fontAlgn="ctr"/>
                      <a:r>
                        <a:rPr lang="en-GB" sz="1100" u="none" strike="noStrike">
                          <a:effectLst/>
                        </a:rPr>
                        <a:t>External </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Weather features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wind, snow, rain, storm, etc</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Categorical</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521243043"/>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Calendar features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Workdays/weekdays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Binary</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4025251791"/>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Hours of a day</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229548576"/>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Months of the year</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383870440"/>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Days of the year</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1430747363"/>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Season</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endParaRPr lang="en-BE"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1167852400"/>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Holiday features </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Federal/regional/holidays </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Binary</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1167058066"/>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Date before/after the holidays</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Numeric</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1712607943"/>
                  </a:ext>
                </a:extLst>
              </a:tr>
              <a:tr h="186893">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Roadworks and maintenance related</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Types of maintenance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Categorical</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3765647976"/>
                  </a:ext>
                </a:extLst>
              </a:tr>
              <a:tr h="175900">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endParaRPr lang="en-BE"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ctr"/>
                      <a:r>
                        <a:rPr lang="en-GB" sz="1100" u="none" strike="noStrike">
                          <a:effectLst/>
                        </a:rPr>
                        <a:t>Strike</a:t>
                      </a:r>
                      <a:endParaRPr lang="en-GB" sz="1100" b="0" i="0" u="none" strike="noStrike">
                        <a:solidFill>
                          <a:srgbClr val="000000"/>
                        </a:solidFill>
                        <a:effectLst/>
                        <a:latin typeface="Calibri" panose="020F0502020204030204" pitchFamily="34" charset="0"/>
                      </a:endParaRPr>
                    </a:p>
                  </a:txBody>
                  <a:tcPr marL="5573" marR="5573" marT="5573" marB="0" anchor="ctr"/>
                </a:tc>
                <a:tc>
                  <a:txBody>
                    <a:bodyPr/>
                    <a:lstStyle/>
                    <a:p>
                      <a:pPr algn="l" fontAlgn="b"/>
                      <a:r>
                        <a:rPr lang="en-GB" sz="1100" u="none" strike="noStrike" dirty="0">
                          <a:effectLst/>
                        </a:rPr>
                        <a:t>Binary</a:t>
                      </a:r>
                      <a:endParaRPr lang="en-GB" sz="1100" b="0" i="0" u="none" strike="noStrike" dirty="0">
                        <a:solidFill>
                          <a:srgbClr val="000000"/>
                        </a:solidFill>
                        <a:effectLst/>
                        <a:latin typeface="Calibri" panose="020F0502020204030204" pitchFamily="34" charset="0"/>
                      </a:endParaRPr>
                    </a:p>
                  </a:txBody>
                  <a:tcPr marL="5573" marR="5573" marT="5573" marB="0" anchor="b"/>
                </a:tc>
                <a:extLst>
                  <a:ext uri="{0D108BD9-81ED-4DB2-BD59-A6C34878D82A}">
                    <a16:rowId xmlns:a16="http://schemas.microsoft.com/office/drawing/2014/main" val="698508777"/>
                  </a:ext>
                </a:extLst>
              </a:tr>
            </a:tbl>
          </a:graphicData>
        </a:graphic>
      </p:graphicFrame>
      <p:sp>
        <p:nvSpPr>
          <p:cNvPr id="5" name="Title 1">
            <a:extLst>
              <a:ext uri="{FF2B5EF4-FFF2-40B4-BE49-F238E27FC236}">
                <a16:creationId xmlns:a16="http://schemas.microsoft.com/office/drawing/2014/main" id="{853ABC68-347A-141C-A3AB-625F583A599F}"/>
              </a:ext>
            </a:extLst>
          </p:cNvPr>
          <p:cNvSpPr txBox="1">
            <a:spLocks/>
          </p:cNvSpPr>
          <p:nvPr/>
        </p:nvSpPr>
        <p:spPr>
          <a:xfrm>
            <a:off x="0" y="1"/>
            <a:ext cx="10378440" cy="42062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Proposed variables for modeling</a:t>
            </a:r>
          </a:p>
        </p:txBody>
      </p:sp>
    </p:spTree>
    <p:extLst>
      <p:ext uri="{BB962C8B-B14F-4D97-AF65-F5344CB8AC3E}">
        <p14:creationId xmlns:p14="http://schemas.microsoft.com/office/powerpoint/2010/main" val="4953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980D-BB74-6174-1102-2347F3ECF273}"/>
              </a:ext>
            </a:extLst>
          </p:cNvPr>
          <p:cNvSpPr>
            <a:spLocks noGrp="1"/>
          </p:cNvSpPr>
          <p:nvPr>
            <p:ph type="title"/>
          </p:nvPr>
        </p:nvSpPr>
        <p:spPr/>
        <p:txBody>
          <a:bodyPr/>
          <a:lstStyle/>
          <a:p>
            <a:r>
              <a:rPr lang="en-BE" dirty="0"/>
              <a:t>EDA: Train number level-of-analysis</a:t>
            </a:r>
          </a:p>
        </p:txBody>
      </p:sp>
      <p:sp>
        <p:nvSpPr>
          <p:cNvPr id="3" name="Content Placeholder 2">
            <a:extLst>
              <a:ext uri="{FF2B5EF4-FFF2-40B4-BE49-F238E27FC236}">
                <a16:creationId xmlns:a16="http://schemas.microsoft.com/office/drawing/2014/main" id="{46575D81-8660-A361-F0A9-7CC85AD4BD07}"/>
              </a:ext>
            </a:extLst>
          </p:cNvPr>
          <p:cNvSpPr>
            <a:spLocks noGrp="1"/>
          </p:cNvSpPr>
          <p:nvPr>
            <p:ph idx="1"/>
          </p:nvPr>
        </p:nvSpPr>
        <p:spPr/>
        <p:txBody>
          <a:bodyPr/>
          <a:lstStyle/>
          <a:p>
            <a:endParaRPr lang="en-BE"/>
          </a:p>
        </p:txBody>
      </p:sp>
      <p:pic>
        <p:nvPicPr>
          <p:cNvPr id="5" name="Picture 4">
            <a:extLst>
              <a:ext uri="{FF2B5EF4-FFF2-40B4-BE49-F238E27FC236}">
                <a16:creationId xmlns:a16="http://schemas.microsoft.com/office/drawing/2014/main" id="{99D74CE6-6E79-D639-9091-2C59322B63A3}"/>
              </a:ext>
            </a:extLst>
          </p:cNvPr>
          <p:cNvPicPr>
            <a:picLocks noChangeAspect="1"/>
          </p:cNvPicPr>
          <p:nvPr/>
        </p:nvPicPr>
        <p:blipFill rotWithShape="1">
          <a:blip r:embed="rId2"/>
          <a:srcRect t="15135"/>
          <a:stretch/>
        </p:blipFill>
        <p:spPr>
          <a:xfrm>
            <a:off x="838200" y="1764903"/>
            <a:ext cx="6350000" cy="4472781"/>
          </a:xfrm>
          <a:prstGeom prst="rect">
            <a:avLst/>
          </a:prstGeom>
        </p:spPr>
      </p:pic>
    </p:spTree>
    <p:extLst>
      <p:ext uri="{BB962C8B-B14F-4D97-AF65-F5344CB8AC3E}">
        <p14:creationId xmlns:p14="http://schemas.microsoft.com/office/powerpoint/2010/main" val="379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1BBEB5-2132-492E-4A32-B93EA8620540}"/>
              </a:ext>
            </a:extLst>
          </p:cNvPr>
          <p:cNvPicPr>
            <a:picLocks noGrp="1" noChangeAspect="1"/>
          </p:cNvPicPr>
          <p:nvPr>
            <p:ph idx="1"/>
          </p:nvPr>
        </p:nvPicPr>
        <p:blipFill>
          <a:blip r:embed="rId3"/>
          <a:srcRect/>
          <a:stretch/>
        </p:blipFill>
        <p:spPr>
          <a:xfrm>
            <a:off x="898071" y="0"/>
            <a:ext cx="10395857" cy="6865190"/>
          </a:xfrm>
          <a:prstGeom prst="rect">
            <a:avLst/>
          </a:prstGeom>
        </p:spPr>
      </p:pic>
    </p:spTree>
    <p:extLst>
      <p:ext uri="{BB962C8B-B14F-4D97-AF65-F5344CB8AC3E}">
        <p14:creationId xmlns:p14="http://schemas.microsoft.com/office/powerpoint/2010/main" val="108874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B0BB-9608-11BC-E831-EFA43153E34D}"/>
              </a:ext>
            </a:extLst>
          </p:cNvPr>
          <p:cNvSpPr>
            <a:spLocks noGrp="1"/>
          </p:cNvSpPr>
          <p:nvPr>
            <p:ph type="title"/>
          </p:nvPr>
        </p:nvSpPr>
        <p:spPr>
          <a:xfrm>
            <a:off x="0" y="0"/>
            <a:ext cx="10515600" cy="346074"/>
          </a:xfrm>
        </p:spPr>
        <p:txBody>
          <a:bodyPr>
            <a:noAutofit/>
          </a:bodyPr>
          <a:lstStyle/>
          <a:p>
            <a:r>
              <a:rPr lang="en-BE" sz="2800" dirty="0"/>
              <a:t>EDA: Distribution of agg scores per year per NB</a:t>
            </a:r>
          </a:p>
        </p:txBody>
      </p:sp>
      <p:pic>
        <p:nvPicPr>
          <p:cNvPr id="4" name="Picture 3">
            <a:extLst>
              <a:ext uri="{FF2B5EF4-FFF2-40B4-BE49-F238E27FC236}">
                <a16:creationId xmlns:a16="http://schemas.microsoft.com/office/drawing/2014/main" id="{37075BF7-D137-58AF-C040-F71F91BC3F61}"/>
              </a:ext>
            </a:extLst>
          </p:cNvPr>
          <p:cNvPicPr>
            <a:picLocks noChangeAspect="1"/>
          </p:cNvPicPr>
          <p:nvPr/>
        </p:nvPicPr>
        <p:blipFill>
          <a:blip r:embed="rId3"/>
          <a:stretch>
            <a:fillRect/>
          </a:stretch>
        </p:blipFill>
        <p:spPr>
          <a:xfrm>
            <a:off x="1744572" y="346074"/>
            <a:ext cx="8702855" cy="6511927"/>
          </a:xfrm>
          <a:prstGeom prst="rect">
            <a:avLst/>
          </a:prstGeom>
        </p:spPr>
      </p:pic>
    </p:spTree>
    <p:extLst>
      <p:ext uri="{BB962C8B-B14F-4D97-AF65-F5344CB8AC3E}">
        <p14:creationId xmlns:p14="http://schemas.microsoft.com/office/powerpoint/2010/main" val="424310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980D-BB74-6174-1102-2347F3ECF273}"/>
              </a:ext>
            </a:extLst>
          </p:cNvPr>
          <p:cNvSpPr>
            <a:spLocks noGrp="1"/>
          </p:cNvSpPr>
          <p:nvPr>
            <p:ph type="title"/>
          </p:nvPr>
        </p:nvSpPr>
        <p:spPr/>
        <p:txBody>
          <a:bodyPr>
            <a:normAutofit/>
          </a:bodyPr>
          <a:lstStyle/>
          <a:p>
            <a:r>
              <a:rPr lang="en-BE" sz="4000" dirty="0"/>
              <a:t>EDA - justification &amp; punctuality: P-train impacts</a:t>
            </a:r>
          </a:p>
        </p:txBody>
      </p:sp>
      <p:sp>
        <p:nvSpPr>
          <p:cNvPr id="3" name="Content Placeholder 2">
            <a:extLst>
              <a:ext uri="{FF2B5EF4-FFF2-40B4-BE49-F238E27FC236}">
                <a16:creationId xmlns:a16="http://schemas.microsoft.com/office/drawing/2014/main" id="{46575D81-8660-A361-F0A9-7CC85AD4BD07}"/>
              </a:ext>
            </a:extLst>
          </p:cNvPr>
          <p:cNvSpPr>
            <a:spLocks noGrp="1"/>
          </p:cNvSpPr>
          <p:nvPr>
            <p:ph idx="1"/>
          </p:nvPr>
        </p:nvSpPr>
        <p:spPr/>
        <p:txBody>
          <a:bodyPr>
            <a:normAutofit/>
          </a:bodyPr>
          <a:lstStyle/>
          <a:p>
            <a:r>
              <a:rPr lang="en-BE" dirty="0"/>
              <a:t>We merged on REF_TOD_IMPACTED_TRAIN (=TRAIN_ID?)</a:t>
            </a:r>
            <a:br>
              <a:rPr lang="en-BE" dirty="0"/>
            </a:br>
            <a:r>
              <a:rPr lang="en-BE" dirty="0"/>
              <a:t> and TRAIN_NUMBER</a:t>
            </a:r>
          </a:p>
          <a:p>
            <a:r>
              <a:rPr lang="en-BE" dirty="0"/>
              <a:t>We grouped on </a:t>
            </a:r>
            <a:r>
              <a:rPr lang="en-GB" dirty="0"/>
              <a:t>'</a:t>
            </a:r>
            <a:r>
              <a:rPr lang="en-GB" dirty="0" err="1"/>
              <a:t>trno_resp</a:t>
            </a:r>
            <a:r>
              <a:rPr lang="en-GB" dirty="0"/>
              <a:t>', '</a:t>
            </a:r>
            <a:r>
              <a:rPr lang="en-GB" dirty="0" err="1"/>
              <a:t>TRAIN_ID_resp</a:t>
            </a:r>
            <a:r>
              <a:rPr lang="en-GB" dirty="0"/>
              <a:t>', 'YEAR_DEP', 'NB’</a:t>
            </a:r>
          </a:p>
          <a:p>
            <a:pPr lvl="1"/>
            <a:r>
              <a:rPr lang="en-GB" dirty="0"/>
              <a:t>We wanted to know the impacts a single P-train caused in a day</a:t>
            </a:r>
          </a:p>
          <a:p>
            <a:pPr lvl="1"/>
            <a:endParaRPr lang="en-GB" dirty="0"/>
          </a:p>
          <a:p>
            <a:r>
              <a:rPr lang="en-GB" dirty="0"/>
              <a:t>Justifications data:</a:t>
            </a:r>
          </a:p>
          <a:p>
            <a:pPr lvl="1"/>
            <a:r>
              <a:rPr lang="en-GB" dirty="0"/>
              <a:t>What is: JUSTIFIED_DIFFERENTIAL_DELAY?</a:t>
            </a:r>
          </a:p>
          <a:p>
            <a:pPr lvl="2"/>
            <a:r>
              <a:rPr lang="en-GB" dirty="0"/>
              <a:t>How does it work with to retard_1pointage and retard_2pointage?</a:t>
            </a:r>
          </a:p>
          <a:p>
            <a:pPr lvl="1"/>
            <a:endParaRPr lang="en-BE" dirty="0"/>
          </a:p>
        </p:txBody>
      </p:sp>
    </p:spTree>
    <p:extLst>
      <p:ext uri="{BB962C8B-B14F-4D97-AF65-F5344CB8AC3E}">
        <p14:creationId xmlns:p14="http://schemas.microsoft.com/office/powerpoint/2010/main" val="371727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EBC62A-6083-769B-90FD-6EAEE506E9A3}"/>
              </a:ext>
            </a:extLst>
          </p:cNvPr>
          <p:cNvPicPr>
            <a:picLocks noChangeAspect="1"/>
          </p:cNvPicPr>
          <p:nvPr/>
        </p:nvPicPr>
        <p:blipFill>
          <a:blip r:embed="rId2"/>
          <a:stretch>
            <a:fillRect/>
          </a:stretch>
        </p:blipFill>
        <p:spPr>
          <a:xfrm>
            <a:off x="0" y="838200"/>
            <a:ext cx="12211595" cy="6019800"/>
          </a:xfrm>
          <a:prstGeom prst="rect">
            <a:avLst/>
          </a:prstGeom>
        </p:spPr>
      </p:pic>
      <p:sp>
        <p:nvSpPr>
          <p:cNvPr id="5" name="Title 1">
            <a:extLst>
              <a:ext uri="{FF2B5EF4-FFF2-40B4-BE49-F238E27FC236}">
                <a16:creationId xmlns:a16="http://schemas.microsoft.com/office/drawing/2014/main" id="{E5E382AF-4F54-1C79-A619-5D04F5C035BD}"/>
              </a:ext>
            </a:extLst>
          </p:cNvPr>
          <p:cNvSpPr>
            <a:spLocks noGrp="1"/>
          </p:cNvSpPr>
          <p:nvPr>
            <p:ph type="title"/>
          </p:nvPr>
        </p:nvSpPr>
        <p:spPr>
          <a:xfrm>
            <a:off x="0" y="0"/>
            <a:ext cx="11898086" cy="346074"/>
          </a:xfrm>
        </p:spPr>
        <p:txBody>
          <a:bodyPr>
            <a:noAutofit/>
          </a:bodyPr>
          <a:lstStyle/>
          <a:p>
            <a:r>
              <a:rPr lang="en-BE" sz="2800" dirty="0"/>
              <a:t>EDA: quick aggregation of total and average impacts (seconds) by P-trains</a:t>
            </a:r>
          </a:p>
        </p:txBody>
      </p:sp>
    </p:spTree>
    <p:extLst>
      <p:ext uri="{BB962C8B-B14F-4D97-AF65-F5344CB8AC3E}">
        <p14:creationId xmlns:p14="http://schemas.microsoft.com/office/powerpoint/2010/main" val="354760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2CB-0813-C044-2325-4D5C1DC5E852}"/>
              </a:ext>
            </a:extLst>
          </p:cNvPr>
          <p:cNvSpPr>
            <a:spLocks noGrp="1"/>
          </p:cNvSpPr>
          <p:nvPr>
            <p:ph type="title"/>
          </p:nvPr>
        </p:nvSpPr>
        <p:spPr>
          <a:xfrm>
            <a:off x="0" y="0"/>
            <a:ext cx="10515600" cy="1325563"/>
          </a:xfrm>
        </p:spPr>
        <p:txBody>
          <a:bodyPr>
            <a:normAutofit/>
          </a:bodyPr>
          <a:lstStyle/>
          <a:p>
            <a:r>
              <a:rPr lang="en-BE" sz="4000" dirty="0"/>
              <a:t>How many trains did P-trains impact</a:t>
            </a:r>
          </a:p>
        </p:txBody>
      </p:sp>
      <p:pic>
        <p:nvPicPr>
          <p:cNvPr id="4" name="Picture 3">
            <a:extLst>
              <a:ext uri="{FF2B5EF4-FFF2-40B4-BE49-F238E27FC236}">
                <a16:creationId xmlns:a16="http://schemas.microsoft.com/office/drawing/2014/main" id="{38F3B506-3F27-0F17-6DF0-9D0450F2E095}"/>
              </a:ext>
            </a:extLst>
          </p:cNvPr>
          <p:cNvPicPr>
            <a:picLocks noChangeAspect="1"/>
          </p:cNvPicPr>
          <p:nvPr/>
        </p:nvPicPr>
        <p:blipFill>
          <a:blip r:embed="rId2"/>
          <a:stretch>
            <a:fillRect/>
          </a:stretch>
        </p:blipFill>
        <p:spPr>
          <a:xfrm>
            <a:off x="1810513" y="877217"/>
            <a:ext cx="8280544" cy="5996941"/>
          </a:xfrm>
          <a:prstGeom prst="rect">
            <a:avLst/>
          </a:prstGeom>
        </p:spPr>
      </p:pic>
    </p:spTree>
    <p:extLst>
      <p:ext uri="{BB962C8B-B14F-4D97-AF65-F5344CB8AC3E}">
        <p14:creationId xmlns:p14="http://schemas.microsoft.com/office/powerpoint/2010/main" val="150819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2CB-0813-C044-2325-4D5C1DC5E852}"/>
              </a:ext>
            </a:extLst>
          </p:cNvPr>
          <p:cNvSpPr>
            <a:spLocks noGrp="1"/>
          </p:cNvSpPr>
          <p:nvPr>
            <p:ph type="title"/>
          </p:nvPr>
        </p:nvSpPr>
        <p:spPr>
          <a:xfrm>
            <a:off x="0" y="1"/>
            <a:ext cx="10378440" cy="420624"/>
          </a:xfrm>
        </p:spPr>
        <p:txBody>
          <a:bodyPr>
            <a:normAutofit fontScale="90000"/>
          </a:bodyPr>
          <a:lstStyle/>
          <a:p>
            <a:r>
              <a:rPr lang="en-GB" sz="4000" dirty="0"/>
              <a:t>Distribution of average impact of P-trains per year</a:t>
            </a:r>
            <a:endParaRPr lang="en-BE" sz="4000" dirty="0"/>
          </a:p>
        </p:txBody>
      </p:sp>
      <p:pic>
        <p:nvPicPr>
          <p:cNvPr id="4" name="Picture 3">
            <a:extLst>
              <a:ext uri="{FF2B5EF4-FFF2-40B4-BE49-F238E27FC236}">
                <a16:creationId xmlns:a16="http://schemas.microsoft.com/office/drawing/2014/main" id="{38F3B506-3F27-0F17-6DF0-9D0450F2E095}"/>
              </a:ext>
            </a:extLst>
          </p:cNvPr>
          <p:cNvPicPr>
            <a:picLocks noChangeAspect="1"/>
          </p:cNvPicPr>
          <p:nvPr/>
        </p:nvPicPr>
        <p:blipFill>
          <a:blip r:embed="rId2"/>
          <a:srcRect/>
          <a:stretch/>
        </p:blipFill>
        <p:spPr>
          <a:xfrm>
            <a:off x="809244" y="368017"/>
            <a:ext cx="8759952" cy="6489982"/>
          </a:xfrm>
          <a:prstGeom prst="rect">
            <a:avLst/>
          </a:prstGeom>
        </p:spPr>
      </p:pic>
      <p:pic>
        <p:nvPicPr>
          <p:cNvPr id="3" name="Picture 2">
            <a:extLst>
              <a:ext uri="{FF2B5EF4-FFF2-40B4-BE49-F238E27FC236}">
                <a16:creationId xmlns:a16="http://schemas.microsoft.com/office/drawing/2014/main" id="{FFFC0EA1-E8F2-94FB-49B8-A0018CEBDC3C}"/>
              </a:ext>
            </a:extLst>
          </p:cNvPr>
          <p:cNvPicPr>
            <a:picLocks noChangeAspect="1"/>
          </p:cNvPicPr>
          <p:nvPr/>
        </p:nvPicPr>
        <p:blipFill>
          <a:blip r:embed="rId3"/>
          <a:stretch>
            <a:fillRect/>
          </a:stretch>
        </p:blipFill>
        <p:spPr>
          <a:xfrm>
            <a:off x="9525000" y="1264412"/>
            <a:ext cx="2667000" cy="4749800"/>
          </a:xfrm>
          <a:prstGeom prst="rect">
            <a:avLst/>
          </a:prstGeom>
        </p:spPr>
      </p:pic>
    </p:spTree>
    <p:extLst>
      <p:ext uri="{BB962C8B-B14F-4D97-AF65-F5344CB8AC3E}">
        <p14:creationId xmlns:p14="http://schemas.microsoft.com/office/powerpoint/2010/main" val="308595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2CB-0813-C044-2325-4D5C1DC5E852}"/>
              </a:ext>
            </a:extLst>
          </p:cNvPr>
          <p:cNvSpPr>
            <a:spLocks noGrp="1"/>
          </p:cNvSpPr>
          <p:nvPr>
            <p:ph type="title"/>
          </p:nvPr>
        </p:nvSpPr>
        <p:spPr>
          <a:xfrm>
            <a:off x="0" y="1"/>
            <a:ext cx="12124944" cy="420624"/>
          </a:xfrm>
        </p:spPr>
        <p:txBody>
          <a:bodyPr>
            <a:normAutofit fontScale="90000"/>
          </a:bodyPr>
          <a:lstStyle/>
          <a:p>
            <a:r>
              <a:rPr lang="en-GB" sz="4000" dirty="0"/>
              <a:t>Distribution of average impact of </a:t>
            </a:r>
            <a:r>
              <a:rPr lang="en-GB" sz="4000" b="1" u="sng" dirty="0">
                <a:solidFill>
                  <a:srgbClr val="FF0000"/>
                </a:solidFill>
              </a:rPr>
              <a:t>ALL</a:t>
            </a:r>
            <a:r>
              <a:rPr lang="en-GB" sz="4000" b="1" u="sng" dirty="0"/>
              <a:t> </a:t>
            </a:r>
            <a:r>
              <a:rPr lang="en-GB" sz="4000" dirty="0"/>
              <a:t>normal trains per year</a:t>
            </a:r>
            <a:endParaRPr lang="en-BE" sz="4000" dirty="0"/>
          </a:p>
        </p:txBody>
      </p:sp>
      <p:pic>
        <p:nvPicPr>
          <p:cNvPr id="4" name="Picture 3">
            <a:extLst>
              <a:ext uri="{FF2B5EF4-FFF2-40B4-BE49-F238E27FC236}">
                <a16:creationId xmlns:a16="http://schemas.microsoft.com/office/drawing/2014/main" id="{38F3B506-3F27-0F17-6DF0-9D0450F2E095}"/>
              </a:ext>
            </a:extLst>
          </p:cNvPr>
          <p:cNvPicPr>
            <a:picLocks noChangeAspect="1"/>
          </p:cNvPicPr>
          <p:nvPr/>
        </p:nvPicPr>
        <p:blipFill>
          <a:blip r:embed="rId3"/>
          <a:srcRect/>
          <a:stretch/>
        </p:blipFill>
        <p:spPr>
          <a:xfrm>
            <a:off x="841222" y="368018"/>
            <a:ext cx="8683778" cy="6489982"/>
          </a:xfrm>
          <a:prstGeom prst="rect">
            <a:avLst/>
          </a:prstGeom>
        </p:spPr>
      </p:pic>
      <p:pic>
        <p:nvPicPr>
          <p:cNvPr id="3" name="Picture 2">
            <a:extLst>
              <a:ext uri="{FF2B5EF4-FFF2-40B4-BE49-F238E27FC236}">
                <a16:creationId xmlns:a16="http://schemas.microsoft.com/office/drawing/2014/main" id="{FFFC0EA1-E8F2-94FB-49B8-A0018CEBDC3C}"/>
              </a:ext>
            </a:extLst>
          </p:cNvPr>
          <p:cNvPicPr>
            <a:picLocks noChangeAspect="1"/>
          </p:cNvPicPr>
          <p:nvPr/>
        </p:nvPicPr>
        <p:blipFill>
          <a:blip r:embed="rId4"/>
          <a:srcRect/>
          <a:stretch/>
        </p:blipFill>
        <p:spPr>
          <a:xfrm>
            <a:off x="9525000" y="1264412"/>
            <a:ext cx="2667000" cy="4749800"/>
          </a:xfrm>
          <a:prstGeom prst="rect">
            <a:avLst/>
          </a:prstGeom>
        </p:spPr>
      </p:pic>
      <p:sp>
        <p:nvSpPr>
          <p:cNvPr id="5" name="TextBox 4">
            <a:extLst>
              <a:ext uri="{FF2B5EF4-FFF2-40B4-BE49-F238E27FC236}">
                <a16:creationId xmlns:a16="http://schemas.microsoft.com/office/drawing/2014/main" id="{0ABD707F-1428-045A-0C30-B47D9967E4E6}"/>
              </a:ext>
            </a:extLst>
          </p:cNvPr>
          <p:cNvSpPr txBox="1"/>
          <p:nvPr/>
        </p:nvSpPr>
        <p:spPr>
          <a:xfrm>
            <a:off x="6684264" y="5888736"/>
            <a:ext cx="5440680" cy="646331"/>
          </a:xfrm>
          <a:prstGeom prst="rect">
            <a:avLst/>
          </a:prstGeom>
          <a:noFill/>
        </p:spPr>
        <p:txBody>
          <a:bodyPr wrap="square" rtlCol="0">
            <a:spAutoFit/>
          </a:bodyPr>
          <a:lstStyle/>
          <a:p>
            <a:pPr marL="285750" indent="-285750">
              <a:buFont typeface="Arial" panose="020B0604020202020204" pitchFamily="34" charset="0"/>
              <a:buChar char="•"/>
            </a:pPr>
            <a:r>
              <a:rPr lang="en-BE" dirty="0"/>
              <a:t>Need for departure times:</a:t>
            </a:r>
          </a:p>
          <a:p>
            <a:pPr marL="742950" lvl="1" indent="-285750">
              <a:buFont typeface="Arial" panose="020B0604020202020204" pitchFamily="34" charset="0"/>
              <a:buChar char="•"/>
            </a:pPr>
            <a:r>
              <a:rPr lang="en-BE" dirty="0"/>
              <a:t>We want to compare to P-trains in same hours</a:t>
            </a:r>
          </a:p>
        </p:txBody>
      </p:sp>
    </p:spTree>
    <p:extLst>
      <p:ext uri="{BB962C8B-B14F-4D97-AF65-F5344CB8AC3E}">
        <p14:creationId xmlns:p14="http://schemas.microsoft.com/office/powerpoint/2010/main" val="364938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1105</Words>
  <Application>Microsoft Macintosh PowerPoint</Application>
  <PresentationFormat>Widescreen</PresentationFormat>
  <Paragraphs>134</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Menlo</vt:lpstr>
      <vt:lpstr>Office Theme</vt:lpstr>
      <vt:lpstr>First update NMBS Project</vt:lpstr>
      <vt:lpstr>EDA: Train number level-of-analysis</vt:lpstr>
      <vt:lpstr>PowerPoint Presentation</vt:lpstr>
      <vt:lpstr>EDA: Distribution of agg scores per year per NB</vt:lpstr>
      <vt:lpstr>EDA - justification &amp; punctuality: P-train impacts</vt:lpstr>
      <vt:lpstr>EDA: quick aggregation of total and average impacts (seconds) by P-trains</vt:lpstr>
      <vt:lpstr>How many trains did P-trains impact</vt:lpstr>
      <vt:lpstr>Distribution of average impact of P-trains per year</vt:lpstr>
      <vt:lpstr>Distribution of average impact of ALL normal trains per year</vt:lpstr>
      <vt:lpstr>Distribution of total impact of P-trains per year</vt:lpstr>
      <vt:lpstr>Distribution of total impact of ALL normal trains per year</vt:lpstr>
      <vt:lpstr>Questions</vt:lpstr>
      <vt:lpstr>Questions (2)</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update NMBS Project</dc:title>
  <dc:creator>Miek Adriaens</dc:creator>
  <cp:lastModifiedBy>Miek Adriaens</cp:lastModifiedBy>
  <cp:revision>3</cp:revision>
  <dcterms:created xsi:type="dcterms:W3CDTF">2023-04-17T14:34:49Z</dcterms:created>
  <dcterms:modified xsi:type="dcterms:W3CDTF">2023-04-18T08:16:26Z</dcterms:modified>
</cp:coreProperties>
</file>