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59" r:id="rId7"/>
    <p:sldId id="267" r:id="rId8"/>
    <p:sldId id="268" r:id="rId9"/>
    <p:sldId id="265" r:id="rId10"/>
    <p:sldId id="266" r:id="rId11"/>
    <p:sldId id="263" r:id="rId12"/>
    <p:sldId id="269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/>
    <p:restoredTop sz="87387"/>
  </p:normalViewPr>
  <p:slideViewPr>
    <p:cSldViewPr snapToGrid="0">
      <p:cViewPr varScale="1">
        <p:scale>
          <a:sx n="100" d="100"/>
          <a:sy n="100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E5CC-9DED-A848-892C-636C43942CD0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29B-6557-9645-8C03-A532EF87FEC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865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BE" dirty="0"/>
              <a:t>Proposed alternative for small_delay_prop_total:</a:t>
            </a:r>
          </a:p>
          <a:p>
            <a:pPr marL="628650" lvl="1" indent="-171450">
              <a:buFontTx/>
              <a:buChar char="-"/>
            </a:pPr>
            <a:r>
              <a:rPr lang="en-BE" dirty="0"/>
              <a:t>Delays in the last three stops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FC29B-6557-9645-8C03-A532EF87FEC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9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9772-0D57-2E02-A231-D682C547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51160-0682-E38A-0F7E-69EC3E42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9BD0-9C21-B45A-80FA-1BAB83CE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B040-E270-AFF5-ECA7-43A5B45A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E96D-BB4A-963F-8BD2-D8C455A1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39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DBA-4B4F-3EC9-C398-1723CBA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9D1EC-1D3F-A150-D74B-56CAE590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6645-0B3B-4131-A9AB-EE61C8C9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336E-76FD-F315-A3D1-6F222C21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883A-870A-64CD-541C-5124A592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15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D9478-EEBF-CD48-FBC7-0F9DFC372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63A6-3009-1819-810D-4B5F8395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EECA-0B5D-8307-AB02-E3B57293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B319-30E0-08C9-A6BF-584EACBD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7E7C-2693-5B6B-938D-5002471C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722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3ED9-F61C-6627-376D-27FDDA9F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539D-8AF7-9F80-0511-7F647356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60B4-716E-C552-9011-FB46670F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5273-85C1-2997-F595-D4214D3C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D927-F184-D3EB-671D-EC8D585A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0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D4C9-5E17-BAC8-E231-1C1C691B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D20D-53C7-2C38-F0F7-B3EE472B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8CB4-7E17-C6C4-6B40-5F471C0C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7FDF-471C-50C4-8EE1-7AE3CD25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D3BC-10D8-8ED1-002E-70C3E24C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2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54F-3D4D-3307-8770-50E55A0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2F93-889E-D689-5DDA-3E447957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1BC8-1242-3BC2-DA10-8FF0BD43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F0DE-765F-9831-E1DC-34F5A25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6329-07B5-1073-7067-EEBD90F4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1C31-9989-46B0-7558-CDC078BD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24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BDD2-1EE3-FD1C-76D9-775700DD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6293-D4D2-6E48-7710-F055A02C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36CF9-1152-EA14-B2B9-76481F06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A6964-119C-3DB2-7102-7DF7BFE7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1B843-BB45-BBA4-AA66-45323BCAA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9703-CB23-E1A4-566B-D3D2EB7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B7193-288B-DE8C-9209-F8C31896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27F1D-6C32-9056-1FBD-4A84BF25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3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FC60-54C7-16BD-71F3-FF10E3F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26371-5EFC-9233-B490-1EDE6227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D4A32-5B17-F258-CA27-4DDE8AFA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AE1A2-F81A-E8B3-A06D-AE944D92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1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8994C-5E8E-7EC0-A856-8466E771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DEF-98BD-44DA-A190-FFD892A3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F3E4-0B1C-A9E4-A2E8-D670136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33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1E28-97E7-89DF-F360-95EB1B69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0773-8A49-C64F-A1EB-2C0EBA9F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200C-6C03-6ADC-5AE0-52FB3BDD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4826-8C8F-C939-29CE-F0B8EE89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80B4-2E83-7D6E-DA51-62DA96A2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00D5-3E00-B970-B3AF-00E58C8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92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F8C9-AD4E-4982-6180-6A22E999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0C65-770F-8FCA-654E-3A359FAB9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44A49-6F10-EB44-9BE5-054BA474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CEEB-706D-1610-C303-95C6937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5E69-7CC2-E194-172C-D80957F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E692-BE1D-A3C7-DEB3-0110FEFA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46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EC4C3-B4ED-D8B9-6442-0FA81A00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2CA2-42EE-6E55-6A43-3BD0B699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6D21-6B48-0546-54D1-D718BA6D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5D5F-007A-8748-910E-C177D9121F56}" type="datetimeFigureOut">
              <a:rPr lang="en-BE" smtClean="0"/>
              <a:t>02/05/2023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2E79-3B9B-B765-E4D7-7E391FDD1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29F2-6B47-EBA3-A555-C4BFFF35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7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B6B9-DD61-5752-D2A8-A4089CF45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P-train project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033B-8B91-7FB5-BEA7-58D295561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Tuyen Nguyen</a:t>
            </a:r>
          </a:p>
          <a:p>
            <a:r>
              <a:rPr lang="en-BE" dirty="0"/>
              <a:t>Miek Adriaens</a:t>
            </a:r>
          </a:p>
        </p:txBody>
      </p:sp>
    </p:spTree>
    <p:extLst>
      <p:ext uri="{BB962C8B-B14F-4D97-AF65-F5344CB8AC3E}">
        <p14:creationId xmlns:p14="http://schemas.microsoft.com/office/powerpoint/2010/main" val="417186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39E1-64AA-F2DB-1CE4-6F0678F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Data leakage of using complete journeys?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E45D-86BE-083E-8443-F7B70221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Small delay proportion and number of justifications</a:t>
            </a:r>
          </a:p>
          <a:p>
            <a:pPr lvl="1"/>
            <a:r>
              <a:rPr lang="nl-BE" dirty="0"/>
              <a:t>Features highly predictive for not meeting service level</a:t>
            </a:r>
            <a:endParaRPr lang="en-BE" dirty="0"/>
          </a:p>
          <a:p>
            <a:pPr lvl="1"/>
            <a:r>
              <a:rPr lang="en-GB" dirty="0"/>
              <a:t>Associated with s</a:t>
            </a:r>
            <a:r>
              <a:rPr lang="en-BE" dirty="0"/>
              <a:t>mall delays, which </a:t>
            </a:r>
            <a:r>
              <a:rPr lang="nl-BE" dirty="0"/>
              <a:t>are </a:t>
            </a:r>
            <a:r>
              <a:rPr lang="en-GB" dirty="0"/>
              <a:t>associated</a:t>
            </a:r>
            <a:r>
              <a:rPr lang="en-BE" dirty="0"/>
              <a:t> with larger delay</a:t>
            </a:r>
          </a:p>
          <a:p>
            <a:r>
              <a:rPr lang="en-BE" dirty="0"/>
              <a:t>Data leakage</a:t>
            </a:r>
          </a:p>
          <a:p>
            <a:pPr lvl="1"/>
            <a:r>
              <a:rPr lang="en-BE" dirty="0"/>
              <a:t>We train with data on completed journeys</a:t>
            </a:r>
          </a:p>
          <a:p>
            <a:pPr lvl="2"/>
            <a:r>
              <a:rPr lang="en-BE" dirty="0"/>
              <a:t>In production setting we cannot know this in advance, only react as they happen</a:t>
            </a:r>
          </a:p>
          <a:p>
            <a:pPr lvl="2"/>
            <a:r>
              <a:rPr lang="en-BE" dirty="0"/>
              <a:t>This does give us an indication of how much your chance of timeliness reduces with a single additional impact.</a:t>
            </a:r>
          </a:p>
        </p:txBody>
      </p:sp>
    </p:spTree>
    <p:extLst>
      <p:ext uri="{BB962C8B-B14F-4D97-AF65-F5344CB8AC3E}">
        <p14:creationId xmlns:p14="http://schemas.microsoft.com/office/powerpoint/2010/main" val="331058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791-9AE4-EEB6-1A3F-A8E509F0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Upcoming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26F5-E64E-C118-5349-2ED20346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BE" dirty="0"/>
              <a:t>opulation in station locations</a:t>
            </a:r>
          </a:p>
          <a:p>
            <a:r>
              <a:rPr lang="en-BE" dirty="0"/>
              <a:t>Line characteristics from Jens</a:t>
            </a:r>
          </a:p>
          <a:p>
            <a:pPr lvl="1"/>
            <a:r>
              <a:rPr lang="en-BE" dirty="0"/>
              <a:t>Additionally: % of the line single track / double track</a:t>
            </a:r>
          </a:p>
          <a:p>
            <a:r>
              <a:rPr lang="en-BE" dirty="0"/>
              <a:t>Weather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3764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CB9F3-0B54-DD87-C2E9-71E6673E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27" y="0"/>
            <a:ext cx="570147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DF8D0-9A1C-A9C3-5AA6-2C70032F1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81" y="4746419"/>
            <a:ext cx="1625600" cy="153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E4C262-F202-25BA-1E23-5FFDC619D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93"/>
          <a:stretch/>
        </p:blipFill>
        <p:spPr>
          <a:xfrm>
            <a:off x="0" y="-18509"/>
            <a:ext cx="4983481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27345-852F-7BDF-3403-F90984427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681" y="4746419"/>
            <a:ext cx="1625600" cy="153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65CBC2-8476-94BF-068D-0855C42A9700}"/>
              </a:ext>
            </a:extLst>
          </p:cNvPr>
          <p:cNvSpPr txBox="1"/>
          <p:nvPr/>
        </p:nvSpPr>
        <p:spPr>
          <a:xfrm>
            <a:off x="-1" y="0"/>
            <a:ext cx="463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small_delay_prop included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294DF-2390-D6AF-DC87-727ACABA015A}"/>
              </a:ext>
            </a:extLst>
          </p:cNvPr>
          <p:cNvSpPr txBox="1"/>
          <p:nvPr/>
        </p:nvSpPr>
        <p:spPr>
          <a:xfrm>
            <a:off x="6490527" y="0"/>
            <a:ext cx="463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small_delay_prop excluded</a:t>
            </a:r>
          </a:p>
        </p:txBody>
      </p:sp>
    </p:spTree>
    <p:extLst>
      <p:ext uri="{BB962C8B-B14F-4D97-AF65-F5344CB8AC3E}">
        <p14:creationId xmlns:p14="http://schemas.microsoft.com/office/powerpoint/2010/main" val="78696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B33-E442-3C79-724C-5C84BA7F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Planning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766A-0ABD-D5F9-2E22-337568C1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143A5-A7D0-2A26-1F6A-F8834EB38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r="1"/>
          <a:stretch/>
        </p:blipFill>
        <p:spPr>
          <a:xfrm>
            <a:off x="765464" y="1568145"/>
            <a:ext cx="10661072" cy="5258682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9DA50624-060F-7AC6-6BC8-E5EDE09E746B}"/>
              </a:ext>
            </a:extLst>
          </p:cNvPr>
          <p:cNvSpPr/>
          <p:nvPr/>
        </p:nvSpPr>
        <p:spPr>
          <a:xfrm>
            <a:off x="2498044" y="2875207"/>
            <a:ext cx="716973" cy="1107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A0850-D154-7614-202E-47A944B8E5FE}"/>
              </a:ext>
            </a:extLst>
          </p:cNvPr>
          <p:cNvSpPr/>
          <p:nvPr/>
        </p:nvSpPr>
        <p:spPr>
          <a:xfrm>
            <a:off x="109728" y="3008376"/>
            <a:ext cx="1737360" cy="58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F0072-778B-BDF3-3EEA-ABFB55466F1C}"/>
              </a:ext>
            </a:extLst>
          </p:cNvPr>
          <p:cNvSpPr txBox="1"/>
          <p:nvPr/>
        </p:nvSpPr>
        <p:spPr>
          <a:xfrm>
            <a:off x="1873550" y="2394827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dirty="0">
                <a:solidFill>
                  <a:schemeClr val="accent1">
                    <a:lumMod val="75000"/>
                  </a:schemeClr>
                </a:solidFill>
              </a:rPr>
              <a:t>Now</a:t>
            </a:r>
            <a:endParaRPr lang="en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2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B33-E442-3C79-724C-5C84BA7F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Planning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766A-0ABD-D5F9-2E22-337568C1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sz="2000" dirty="0"/>
              <a:t>May 1-7:</a:t>
            </a:r>
          </a:p>
          <a:p>
            <a:pPr lvl="1"/>
            <a:r>
              <a:rPr lang="en-BE" sz="1800" dirty="0"/>
              <a:t>XGBoost continuation, refine, add new features (Graph-NN, SVM?)</a:t>
            </a:r>
          </a:p>
          <a:p>
            <a:pPr lvl="1"/>
            <a:r>
              <a:rPr lang="en-BE" sz="1800" dirty="0"/>
              <a:t>Compare pre-, during-, and post-covid periods</a:t>
            </a:r>
          </a:p>
          <a:p>
            <a:r>
              <a:rPr lang="en-BE" sz="2000" dirty="0"/>
              <a:t>May 8-14:</a:t>
            </a:r>
          </a:p>
          <a:p>
            <a:pPr lvl="1"/>
            <a:r>
              <a:rPr lang="en-BE" sz="1600" dirty="0"/>
              <a:t>Calibration testing, Exploring feasability of percolation, forestfire and simulation models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May 15-21: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May 22-28: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May-June 29-4: </a:t>
            </a:r>
            <a:r>
              <a:rPr lang="en-BE" sz="2000" dirty="0"/>
              <a:t>Mid term presentation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June 5-11: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June 12-18: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June 19-25: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June-July 26-30: finalising</a:t>
            </a:r>
          </a:p>
          <a:p>
            <a:r>
              <a:rPr lang="en-BE" sz="2000" dirty="0">
                <a:solidFill>
                  <a:schemeClr val="bg1">
                    <a:lumMod val="65000"/>
                  </a:schemeClr>
                </a:solidFill>
              </a:rPr>
              <a:t>July 3-7: </a:t>
            </a:r>
            <a:r>
              <a:rPr lang="en-BE" sz="2000" dirty="0"/>
              <a:t>Defence</a:t>
            </a:r>
          </a:p>
        </p:txBody>
      </p:sp>
    </p:spTree>
    <p:extLst>
      <p:ext uri="{BB962C8B-B14F-4D97-AF65-F5344CB8AC3E}">
        <p14:creationId xmlns:p14="http://schemas.microsoft.com/office/powerpoint/2010/main" val="36554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192B-B1B8-42C4-3038-C00E95FE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Current model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3558-53AF-7089-A47F-39B50803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Level-of-analysis:</a:t>
            </a:r>
          </a:p>
          <a:p>
            <a:pPr lvl="1"/>
            <a:r>
              <a:rPr lang="en-BE" dirty="0"/>
              <a:t>all trains that passed on the line during a rush period on a day:</a:t>
            </a:r>
            <a:br>
              <a:rPr lang="en-BE" dirty="0"/>
            </a:br>
            <a:r>
              <a:rPr lang="en-BE" dirty="0"/>
              <a:t>	how many were on time?</a:t>
            </a:r>
          </a:p>
          <a:p>
            <a:r>
              <a:rPr lang="en-BE" dirty="0"/>
              <a:t>Label:</a:t>
            </a:r>
          </a:p>
          <a:p>
            <a:pPr lvl="1"/>
            <a:r>
              <a:rPr lang="en-GB" dirty="0"/>
              <a:t>I</a:t>
            </a:r>
            <a:r>
              <a:rPr lang="en-BE" dirty="0"/>
              <a:t>f 90% of trains were on time, label = 1. </a:t>
            </a:r>
            <a:r>
              <a:rPr lang="en-BE" dirty="0">
                <a:solidFill>
                  <a:srgbClr val="C00000"/>
                </a:solidFill>
              </a:rPr>
              <a:t>What is the desired service level?</a:t>
            </a:r>
          </a:p>
        </p:txBody>
      </p:sp>
    </p:spTree>
    <p:extLst>
      <p:ext uri="{BB962C8B-B14F-4D97-AF65-F5344CB8AC3E}">
        <p14:creationId xmlns:p14="http://schemas.microsoft.com/office/powerpoint/2010/main" val="325723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6A2C-4EC3-E454-DD94-21B53275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BE" dirty="0"/>
              <a:t>Variables: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7FB0D3-DAD4-FBA8-DBBA-861DA338D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79920"/>
              </p:ext>
            </p:extLst>
          </p:nvPr>
        </p:nvGraphicFramePr>
        <p:xfrm>
          <a:off x="0" y="1044774"/>
          <a:ext cx="12192000" cy="581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79117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5323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5896438"/>
                    </a:ext>
                  </a:extLst>
                </a:gridCol>
              </a:tblGrid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Train, Station and Journey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79938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>
                          <a:latin typeface="+mn-lt"/>
                        </a:rPr>
                        <a:t>Season_Fall/Winter/Spring/Summer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latin typeface="+mn-lt"/>
                        </a:rPr>
                        <a:t>LINE_XX</a:t>
                      </a:r>
                    </a:p>
                    <a:p>
                      <a:pPr algn="ctr"/>
                      <a:endParaRPr lang="en-B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endParaRPr lang="en-GB" sz="1600" b="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52424434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>
                          <a:latin typeface="+mn-lt"/>
                        </a:rPr>
                        <a:t>Year_Dep_2019/20/…/23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line_importance</a:t>
                      </a:r>
                      <a:endParaRPr lang="en-GB" sz="1600" b="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algn="ctr"/>
                      <a:endParaRPr lang="en-B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Betweenness</a:t>
                      </a:r>
                      <a:endParaRPr lang="en-BE" sz="16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995166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>
                          <a:latin typeface="+mn-lt"/>
                        </a:rPr>
                        <a:t>Month_1/2/.../12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normal_train_count</a:t>
                      </a:r>
                      <a:endParaRPr lang="en-BE" sz="1600" b="0" dirty="0">
                        <a:latin typeface="+mn-lt"/>
                      </a:endParaRPr>
                    </a:p>
                    <a:p>
                      <a:pPr algn="ctr"/>
                      <a:endParaRPr lang="en-B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Centrality</a:t>
                      </a:r>
                      <a:endParaRPr lang="en-BE" sz="16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709240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>
                          <a:latin typeface="+mn-lt"/>
                        </a:rPr>
                        <a:t>Weekend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latin typeface="+mn-lt"/>
                        </a:rPr>
                        <a:t>normal_justif_count_total</a:t>
                      </a:r>
                      <a:endParaRPr lang="en-B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en-BE" sz="16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3753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>
                          <a:latin typeface="+mn-lt"/>
                        </a:rPr>
                        <a:t>Holiday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latin typeface="+mn-lt"/>
                        </a:rPr>
                        <a:t>P-train_count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BE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717358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morning_rush</a:t>
                      </a:r>
                      <a:endParaRPr lang="en-BE" sz="1600" b="0" dirty="0"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latin typeface="+mn-lt"/>
                        </a:rPr>
                        <a:t>p_justif_count_total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BE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60465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highlight>
                            <a:srgbClr val="FFFF00"/>
                          </a:highlight>
                          <a:latin typeface="+mn-lt"/>
                        </a:rPr>
                        <a:t>s</a:t>
                      </a:r>
                      <a:r>
                        <a:rPr lang="en-BE" sz="1600" b="0" dirty="0">
                          <a:highlight>
                            <a:srgbClr val="FFFF00"/>
                          </a:highlight>
                          <a:latin typeface="+mn-lt"/>
                        </a:rPr>
                        <a:t>mall_delay_prop_total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highlight>
                            <a:srgbClr val="FFFF00"/>
                          </a:highlight>
                          <a:latin typeface="+mn-lt"/>
                        </a:rPr>
                        <a:t>avg_stations_count</a:t>
                      </a:r>
                      <a:endParaRPr lang="en-GB" sz="16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BE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494558"/>
                  </a:ext>
                </a:extLst>
              </a:tr>
              <a:tr h="645914">
                <a:tc>
                  <a:txBody>
                    <a:bodyPr/>
                    <a:lstStyle/>
                    <a:p>
                      <a:pPr algn="ctr"/>
                      <a:endParaRPr lang="en-BE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highlight>
                            <a:srgbClr val="FFFF00"/>
                          </a:highlight>
                          <a:latin typeface="+mn-lt"/>
                        </a:rPr>
                        <a:t>brussels_prop</a:t>
                      </a:r>
                      <a:endParaRPr lang="en-GB" sz="16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BE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30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6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8A0-A9C7-82B6-5AB4-A6D65F0D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1"/>
            <a:ext cx="10515600" cy="1325563"/>
          </a:xfrm>
        </p:spPr>
        <p:txBody>
          <a:bodyPr/>
          <a:lstStyle/>
          <a:p>
            <a:r>
              <a:rPr lang="en-BE" dirty="0"/>
              <a:t>Network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BA960-0F20-B6A9-9741-4F8D1A555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0" t="6995" r="6780" b="6158"/>
          <a:stretch/>
        </p:blipFill>
        <p:spPr>
          <a:xfrm>
            <a:off x="0" y="849851"/>
            <a:ext cx="8891411" cy="59997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04FB10-98C2-7283-A90B-3760A4B0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256" y="1825625"/>
            <a:ext cx="3590544" cy="4351338"/>
          </a:xfrm>
        </p:spPr>
        <p:txBody>
          <a:bodyPr>
            <a:normAutofit/>
          </a:bodyPr>
          <a:lstStyle/>
          <a:p>
            <a:r>
              <a:rPr lang="nl-BE" sz="2400" dirty="0"/>
              <a:t>Nodes: Lines</a:t>
            </a:r>
          </a:p>
          <a:p>
            <a:r>
              <a:rPr lang="nl-BE" sz="2400" dirty="0"/>
              <a:t>Edge: a train switched from one line to another</a:t>
            </a:r>
            <a:br>
              <a:rPr lang="nl-BE" sz="2400" dirty="0"/>
            </a:br>
            <a:r>
              <a:rPr lang="nl-BE" sz="2400" dirty="0"/>
              <a:t>(= real switches)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5353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39E1-64AA-F2DB-1CE4-6F0678F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Network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E45D-86BE-083E-8443-F7B70221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690688"/>
            <a:ext cx="10515600" cy="5059807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Degree</a:t>
            </a:r>
          </a:p>
          <a:p>
            <a:pPr lvl="1"/>
            <a:r>
              <a:rPr lang="nl-BE" sz="2000" dirty="0"/>
              <a:t>number of connections that</a:t>
            </a:r>
            <a:br>
              <a:rPr lang="nl-BE" sz="2000" dirty="0"/>
            </a:br>
            <a:r>
              <a:rPr lang="nl-BE" sz="2000" dirty="0"/>
              <a:t>a line has with other lines</a:t>
            </a:r>
          </a:p>
          <a:p>
            <a:r>
              <a:rPr lang="nl-BE" sz="2400" dirty="0"/>
              <a:t>Betweenness</a:t>
            </a:r>
          </a:p>
          <a:p>
            <a:pPr lvl="1"/>
            <a:r>
              <a:rPr lang="nl-BE" sz="2000" dirty="0"/>
              <a:t>How much does a line lie on</a:t>
            </a:r>
            <a:br>
              <a:rPr lang="nl-BE" sz="2000" dirty="0"/>
            </a:br>
            <a:r>
              <a:rPr lang="nl-BE" sz="2000" dirty="0"/>
              <a:t>the shortest path between</a:t>
            </a:r>
            <a:br>
              <a:rPr lang="nl-BE" sz="2000" dirty="0"/>
            </a:br>
            <a:r>
              <a:rPr lang="nl-BE" sz="2000" dirty="0"/>
              <a:t>other lines</a:t>
            </a:r>
            <a:br>
              <a:rPr lang="nl-BE" sz="2000" dirty="0"/>
            </a:br>
            <a:r>
              <a:rPr lang="nl-BE" sz="2000" dirty="0"/>
              <a:t>(bridge between lines)</a:t>
            </a:r>
          </a:p>
          <a:p>
            <a:r>
              <a:rPr lang="nl-BE" sz="2400" dirty="0"/>
              <a:t>Centrality</a:t>
            </a:r>
          </a:p>
          <a:p>
            <a:pPr lvl="1"/>
            <a:r>
              <a:rPr lang="nl-BE" sz="2000" dirty="0"/>
              <a:t>Measures average of shortest paths</a:t>
            </a:r>
            <a:br>
              <a:rPr lang="nl-BE" sz="2000" dirty="0"/>
            </a:br>
            <a:r>
              <a:rPr lang="nl-BE" sz="2000" dirty="0"/>
              <a:t> to every other line</a:t>
            </a:r>
          </a:p>
          <a:p>
            <a:r>
              <a:rPr lang="nl-BE" sz="2400" dirty="0"/>
              <a:t>Pagerank</a:t>
            </a:r>
          </a:p>
          <a:p>
            <a:pPr lvl="1"/>
            <a:r>
              <a:rPr lang="nl-BE" sz="2000" dirty="0"/>
              <a:t>Lines that are connected to many other important lines are more important themselves. This method is used to determine which lines are most important for facilitating travel between different locations.</a:t>
            </a:r>
          </a:p>
          <a:p>
            <a:endParaRPr lang="nl-B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5510B-AA90-FD50-2A8B-1E342BEC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52" y="0"/>
            <a:ext cx="5690616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39E1-64AA-F2DB-1CE4-6F0678F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Network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E45D-86BE-083E-8443-F7B70221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690688"/>
            <a:ext cx="10515600" cy="5059807"/>
          </a:xfrm>
        </p:spPr>
        <p:txBody>
          <a:bodyPr>
            <a:normAutofit/>
          </a:bodyPr>
          <a:lstStyle/>
          <a:p>
            <a:pPr lvl="1"/>
            <a:r>
              <a:rPr lang="nl-BE" sz="2000" dirty="0"/>
              <a:t>Line 27: Brussels.N – Antwerp</a:t>
            </a:r>
          </a:p>
          <a:p>
            <a:pPr lvl="1"/>
            <a:r>
              <a:rPr lang="nl-BE" sz="2000" dirty="0"/>
              <a:t>Line 0: Brussels.N – Brussels.S</a:t>
            </a:r>
            <a:endParaRPr lang="nl-BE" sz="1600" dirty="0"/>
          </a:p>
          <a:p>
            <a:pPr lvl="1"/>
            <a:r>
              <a:rPr lang="nl-BE" sz="2000" dirty="0"/>
              <a:t>Line 36: Burssels.N – Liege</a:t>
            </a:r>
          </a:p>
          <a:p>
            <a:pPr lvl="1"/>
            <a:r>
              <a:rPr lang="nl-BE" sz="2000" dirty="0"/>
              <a:t>Line 34: Hasselt - Liege</a:t>
            </a:r>
          </a:p>
          <a:p>
            <a:pPr lvl="1"/>
            <a:r>
              <a:rPr lang="nl-BE" sz="2000" dirty="0"/>
              <a:t>Line 50: Brussels.N - Oostende</a:t>
            </a:r>
          </a:p>
          <a:p>
            <a:pPr lvl="1"/>
            <a:r>
              <a:rPr lang="nl-BE" sz="2000" dirty="0"/>
              <a:t>Line 130: Namur - Charleroi</a:t>
            </a:r>
          </a:p>
          <a:p>
            <a:r>
              <a:rPr lang="nl-BE" sz="2400" dirty="0"/>
              <a:t>Degree	   Betweenness	   Centrality	     Pagerank	</a:t>
            </a:r>
          </a:p>
          <a:p>
            <a:endParaRPr lang="nl-B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5510B-AA90-FD50-2A8B-1E342BEC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73952" y="0"/>
            <a:ext cx="5718048" cy="3863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D22E9-3FD6-12C0-D3DF-9BF55C737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0" b="5603"/>
          <a:stretch/>
        </p:blipFill>
        <p:spPr>
          <a:xfrm>
            <a:off x="5362364" y="4315316"/>
            <a:ext cx="1640914" cy="1703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9029C-90FF-1D38-F6BF-4DD065287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8" b="8165"/>
          <a:stretch/>
        </p:blipFill>
        <p:spPr>
          <a:xfrm>
            <a:off x="838200" y="4366121"/>
            <a:ext cx="1640913" cy="1602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B0EB3-C335-8EE7-05EE-C221BD07B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40" b="5750"/>
          <a:stretch/>
        </p:blipFill>
        <p:spPr>
          <a:xfrm>
            <a:off x="2698140" y="4341217"/>
            <a:ext cx="1812177" cy="1627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7F154-3869-B67D-5D18-23C88DE51C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67" t="-1" b="2526"/>
          <a:stretch/>
        </p:blipFill>
        <p:spPr>
          <a:xfrm>
            <a:off x="7311125" y="4291033"/>
            <a:ext cx="1640914" cy="17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39E1-64AA-F2DB-1CE4-6F0678F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Delay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E45D-86BE-083E-8443-F7B70221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small_delay_prop_total</a:t>
            </a:r>
          </a:p>
          <a:p>
            <a:pPr lvl="1"/>
            <a:r>
              <a:rPr lang="en-GB" dirty="0"/>
              <a:t>O</a:t>
            </a:r>
            <a:r>
              <a:rPr lang="en-BE" dirty="0"/>
              <a:t>f all the stops that the trains in a row make, how many had a &gt;90s delay?</a:t>
            </a:r>
          </a:p>
          <a:p>
            <a:r>
              <a:rPr lang="nl-BE" dirty="0"/>
              <a:t>normal_justif_count_total / p_justif_count_total</a:t>
            </a:r>
          </a:p>
          <a:p>
            <a:pPr lvl="1"/>
            <a:r>
              <a:rPr lang="nl-BE" dirty="0"/>
              <a:t>How many times were the trains delayed by another (P-) train</a:t>
            </a:r>
            <a:r>
              <a:rPr lang="en-BE" dirty="0"/>
              <a:t>?</a:t>
            </a:r>
          </a:p>
          <a:p>
            <a:r>
              <a:rPr lang="en-BE" dirty="0"/>
              <a:t>Data leakage?</a:t>
            </a:r>
          </a:p>
        </p:txBody>
      </p:sp>
    </p:spTree>
    <p:extLst>
      <p:ext uri="{BB962C8B-B14F-4D97-AF65-F5344CB8AC3E}">
        <p14:creationId xmlns:p14="http://schemas.microsoft.com/office/powerpoint/2010/main" val="193103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574</Words>
  <Application>Microsoft Macintosh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P-train project update 3</vt:lpstr>
      <vt:lpstr>Planning (1)</vt:lpstr>
      <vt:lpstr>Planning (2)</vt:lpstr>
      <vt:lpstr>Current model approach:</vt:lpstr>
      <vt:lpstr>Variables:</vt:lpstr>
      <vt:lpstr>Network Characteristics</vt:lpstr>
      <vt:lpstr>Network features</vt:lpstr>
      <vt:lpstr>Network features</vt:lpstr>
      <vt:lpstr>Delay features</vt:lpstr>
      <vt:lpstr>Data leakage of using complete journeys?</vt:lpstr>
      <vt:lpstr>Upcoming features: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update NMBS Project</dc:title>
  <dc:creator>Miek Adriaens</dc:creator>
  <cp:lastModifiedBy>Tuyen Nguyen</cp:lastModifiedBy>
  <cp:revision>11</cp:revision>
  <dcterms:created xsi:type="dcterms:W3CDTF">2023-04-17T14:34:49Z</dcterms:created>
  <dcterms:modified xsi:type="dcterms:W3CDTF">2023-05-02T07:48:36Z</dcterms:modified>
</cp:coreProperties>
</file>