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5"/>
    <p:restoredTop sz="95569"/>
  </p:normalViewPr>
  <p:slideViewPr>
    <p:cSldViewPr snapToGrid="0">
      <p:cViewPr varScale="1">
        <p:scale>
          <a:sx n="203" d="100"/>
          <a:sy n="203" d="100"/>
        </p:scale>
        <p:origin x="18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482f3ce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482f3ce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a3392d94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a3392d94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3392d9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3392d9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a3392d9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a3392d9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a3392d94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a3392d94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6c33a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6c33a2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82f3ce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82f3ce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482f3ceb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482f3ceb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482f3ceb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482f3ceb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82f3ce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82f3ceb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/>
              <a:t>P-train project update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Tuyen Nguyen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Miek Adriaens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420"/>
              <a:t>Force Plots: Model Prediction Motivations</a:t>
            </a:r>
            <a:endParaRPr sz="242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7"/>
            <a:ext cx="9144003" cy="127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6077"/>
            <a:ext cx="9144003" cy="1276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 rot="10800000">
            <a:off x="200525" y="2829650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/>
          <p:nvPr/>
        </p:nvCxnSpPr>
        <p:spPr>
          <a:xfrm rot="10800000">
            <a:off x="200525" y="1248450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2"/>
          <p:cNvSpPr txBox="1"/>
          <p:nvPr/>
        </p:nvSpPr>
        <p:spPr>
          <a:xfrm>
            <a:off x="644750" y="1048350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reality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44750" y="2629550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reality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609800" y="20962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prediction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13175" y="39930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prediction</a:t>
            </a:r>
            <a:endParaRPr/>
          </a:p>
        </p:txBody>
      </p:sp>
      <p:cxnSp>
        <p:nvCxnSpPr>
          <p:cNvPr id="139" name="Google Shape;139;p22"/>
          <p:cNvCxnSpPr>
            <a:stCxn id="138" idx="0"/>
          </p:cNvCxnSpPr>
          <p:nvPr/>
        </p:nvCxnSpPr>
        <p:spPr>
          <a:xfrm rot="10800000" flipH="1">
            <a:off x="1361475" y="3481525"/>
            <a:ext cx="264600" cy="5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2"/>
          <p:cNvCxnSpPr>
            <a:stCxn id="137" idx="0"/>
          </p:cNvCxnSpPr>
          <p:nvPr/>
        </p:nvCxnSpPr>
        <p:spPr>
          <a:xfrm rot="10800000">
            <a:off x="7665000" y="1884125"/>
            <a:ext cx="59310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Closing: Q&amp;A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Ideas on computation and memory issues?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What are your views on the newest variables?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Which variables do you think are good/bad?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Which variables do you think we can add?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Our next steps: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Find a way to wrangle our large files to have split trains_ahead for the commercial stations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more variables (population, # tracks, # signals, # Y-splits / crossings)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can we get raw data for signals / tracks / weather?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packages have you used for this in the past?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(1)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08550" cy="3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950" y="1599925"/>
            <a:ext cx="861700" cy="1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(2)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900" i="1">
                <a:solidFill>
                  <a:schemeClr val="dk1"/>
                </a:solidFill>
              </a:rPr>
              <a:t>May 8-14:</a:t>
            </a:r>
            <a:endParaRPr sz="1900" i="1">
              <a:solidFill>
                <a:schemeClr val="dk1"/>
              </a:solidFill>
            </a:endParaRPr>
          </a:p>
          <a:p>
            <a:pPr marL="914400" lvl="1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nl" sz="1900" i="1">
                <a:solidFill>
                  <a:schemeClr val="dk1"/>
                </a:solidFill>
              </a:rPr>
              <a:t>Implementing dynamic/personalised features for the P-trains</a:t>
            </a:r>
            <a:endParaRPr sz="1900" i="1">
              <a:solidFill>
                <a:schemeClr val="dk1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nl" sz="1900">
                <a:solidFill>
                  <a:srgbClr val="4A86E8"/>
                </a:solidFill>
              </a:rPr>
              <a:t>May 15-21:</a:t>
            </a:r>
            <a:endParaRPr sz="1900">
              <a:solidFill>
                <a:srgbClr val="4A86E8"/>
              </a:solidFill>
            </a:endParaRPr>
          </a:p>
          <a:p>
            <a:pPr marL="914400" lvl="1" indent="-340201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nl" sz="1900" i="1">
                <a:solidFill>
                  <a:srgbClr val="4A86E8"/>
                </a:solidFill>
              </a:rPr>
              <a:t>Implementing dynamic/personalised features (continuation)</a:t>
            </a:r>
            <a:endParaRPr sz="1900" i="1">
              <a:solidFill>
                <a:srgbClr val="4A86E8"/>
              </a:solidFill>
            </a:endParaRPr>
          </a:p>
          <a:p>
            <a:pPr marL="914400" lvl="1" indent="-340201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nl" sz="1900" i="1">
                <a:solidFill>
                  <a:srgbClr val="4A86E8"/>
                </a:solidFill>
              </a:rPr>
              <a:t>feature selection</a:t>
            </a:r>
            <a:endParaRPr sz="1900" i="1">
              <a:solidFill>
                <a:srgbClr val="4A86E8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900">
                <a:solidFill>
                  <a:srgbClr val="CCCCCC"/>
                </a:solidFill>
              </a:rPr>
              <a:t>May 22-28:</a:t>
            </a:r>
            <a:endParaRPr sz="1900">
              <a:solidFill>
                <a:srgbClr val="CCCCCC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900">
                <a:solidFill>
                  <a:schemeClr val="dk1"/>
                </a:solidFill>
              </a:rPr>
              <a:t>May-June 29-4: Mid term presentation</a:t>
            </a:r>
            <a:endParaRPr sz="1900">
              <a:solidFill>
                <a:schemeClr val="dk1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nl" sz="1900">
                <a:solidFill>
                  <a:srgbClr val="CCCCCC"/>
                </a:solidFill>
              </a:rPr>
              <a:t>June 5-11:</a:t>
            </a:r>
            <a:endParaRPr sz="1900">
              <a:solidFill>
                <a:srgbClr val="CCCCCC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nl" sz="1900">
                <a:solidFill>
                  <a:srgbClr val="CCCCCC"/>
                </a:solidFill>
              </a:rPr>
              <a:t>June 12-18:</a:t>
            </a:r>
            <a:endParaRPr sz="1900">
              <a:solidFill>
                <a:srgbClr val="CCCCCC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nl" sz="1900">
                <a:solidFill>
                  <a:srgbClr val="CCCCCC"/>
                </a:solidFill>
              </a:rPr>
              <a:t>June 19-25:</a:t>
            </a:r>
            <a:endParaRPr sz="1900">
              <a:solidFill>
                <a:srgbClr val="CCCCCC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Char char="●"/>
            </a:pPr>
            <a:r>
              <a:rPr lang="nl" sz="1900">
                <a:solidFill>
                  <a:srgbClr val="CCCCCC"/>
                </a:solidFill>
              </a:rPr>
              <a:t>June-July 26-30: finalising</a:t>
            </a:r>
            <a:endParaRPr sz="1900">
              <a:solidFill>
                <a:srgbClr val="CCCCCC"/>
              </a:solidFill>
            </a:endParaRPr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nl" sz="1900">
                <a:solidFill>
                  <a:schemeClr val="dk1"/>
                </a:solidFill>
              </a:rPr>
              <a:t>July 3-7: Defence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P-train Punctuality Project Recap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We are working with the trains punctuality and journey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Central questions: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impacts do P-trains have?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good P-train?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bad P-train?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If we create a new P-train, will it be good or bad?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model: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Did a P-train make at least 1 other train late (&gt;= 6 mins delay)?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Newest Features: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Individualised: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trains_ahead: How many times a trains was 3 minutes ahead of a P-train at a particular PTCAR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trains_behind: How many times a trains was 3 minutes behind a P-train at a particular PTCAR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For both the commercial stops (stations) and intermediate PTCARS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>
                <a:solidFill>
                  <a:schemeClr val="dk1"/>
                </a:solidFill>
              </a:rPr>
              <a:t>visual explanation —&gt;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Trains_ahead and Trains_behind: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034475" y="1790900"/>
            <a:ext cx="4061700" cy="24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764425" y="2914250"/>
            <a:ext cx="601800" cy="16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7001</a:t>
            </a:r>
            <a:endParaRPr sz="1100"/>
          </a:p>
        </p:txBody>
      </p:sp>
      <p:sp>
        <p:nvSpPr>
          <p:cNvPr id="89" name="Google Shape;89;p18"/>
          <p:cNvSpPr txBox="1"/>
          <p:nvPr/>
        </p:nvSpPr>
        <p:spPr>
          <a:xfrm>
            <a:off x="3764425" y="3910675"/>
            <a:ext cx="601800" cy="16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3001</a:t>
            </a:r>
            <a:endParaRPr sz="1100"/>
          </a:p>
        </p:txBody>
      </p:sp>
      <p:sp>
        <p:nvSpPr>
          <p:cNvPr id="90" name="Google Shape;90;p18"/>
          <p:cNvSpPr txBox="1"/>
          <p:nvPr/>
        </p:nvSpPr>
        <p:spPr>
          <a:xfrm>
            <a:off x="5017025" y="3910675"/>
            <a:ext cx="601800" cy="16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3002</a:t>
            </a:r>
            <a:endParaRPr sz="1100"/>
          </a:p>
        </p:txBody>
      </p:sp>
      <p:sp>
        <p:nvSpPr>
          <p:cNvPr id="91" name="Google Shape;91;p18"/>
          <p:cNvSpPr txBox="1"/>
          <p:nvPr/>
        </p:nvSpPr>
        <p:spPr>
          <a:xfrm>
            <a:off x="3764425" y="1917825"/>
            <a:ext cx="601800" cy="16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2001</a:t>
            </a:r>
            <a:endParaRPr sz="1100"/>
          </a:p>
        </p:txBody>
      </p:sp>
      <p:sp>
        <p:nvSpPr>
          <p:cNvPr id="92" name="Google Shape;92;p18"/>
          <p:cNvSpPr/>
          <p:nvPr/>
        </p:nvSpPr>
        <p:spPr>
          <a:xfrm>
            <a:off x="2034475" y="1404075"/>
            <a:ext cx="4061700" cy="38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PTCAR 237: Y.LUCHTBAL</a:t>
            </a:r>
            <a:endParaRPr/>
          </a:p>
        </p:txBody>
      </p:sp>
      <p:cxnSp>
        <p:nvCxnSpPr>
          <p:cNvPr id="93" name="Google Shape;93;p18"/>
          <p:cNvCxnSpPr>
            <a:stCxn id="88" idx="0"/>
            <a:endCxn id="91" idx="2"/>
          </p:cNvCxnSpPr>
          <p:nvPr/>
        </p:nvCxnSpPr>
        <p:spPr>
          <a:xfrm rot="10800000">
            <a:off x="4065325" y="2085350"/>
            <a:ext cx="0" cy="8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8"/>
          <p:cNvCxnSpPr>
            <a:stCxn id="89" idx="0"/>
            <a:endCxn id="88" idx="2"/>
          </p:cNvCxnSpPr>
          <p:nvPr/>
        </p:nvCxnSpPr>
        <p:spPr>
          <a:xfrm rot="10800000">
            <a:off x="4065325" y="3081775"/>
            <a:ext cx="0" cy="8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8"/>
          <p:cNvCxnSpPr>
            <a:stCxn id="90" idx="0"/>
            <a:endCxn id="88" idx="2"/>
          </p:cNvCxnSpPr>
          <p:nvPr/>
        </p:nvCxnSpPr>
        <p:spPr>
          <a:xfrm rot="10800000">
            <a:off x="4065425" y="3081775"/>
            <a:ext cx="1252500" cy="8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8"/>
          <p:cNvSpPr txBox="1"/>
          <p:nvPr/>
        </p:nvSpPr>
        <p:spPr>
          <a:xfrm>
            <a:off x="5017025" y="1917825"/>
            <a:ext cx="601800" cy="16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2002</a:t>
            </a:r>
            <a:endParaRPr sz="1100"/>
          </a:p>
        </p:txBody>
      </p:sp>
      <p:cxnSp>
        <p:nvCxnSpPr>
          <p:cNvPr id="97" name="Google Shape;97;p18"/>
          <p:cNvCxnSpPr>
            <a:stCxn id="88" idx="0"/>
            <a:endCxn id="96" idx="2"/>
          </p:cNvCxnSpPr>
          <p:nvPr/>
        </p:nvCxnSpPr>
        <p:spPr>
          <a:xfrm rot="10800000" flipH="1">
            <a:off x="4065325" y="2085350"/>
            <a:ext cx="1252500" cy="8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6597725" y="2005775"/>
            <a:ext cx="3438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8"/>
          <p:cNvSpPr txBox="1"/>
          <p:nvPr/>
        </p:nvSpPr>
        <p:spPr>
          <a:xfrm>
            <a:off x="6999000" y="180927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= within 3 minutes of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017750" y="1809275"/>
            <a:ext cx="161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THR_ARR: 9:03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017750" y="2801775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THR_ARR: 9:06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017750" y="3794275"/>
            <a:ext cx="16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THR_ARR: 9:09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30975" y="4462950"/>
            <a:ext cx="69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P-train 7001 has 2 trains ahead and 2 trains behind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Execution problems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nl">
                <a:solidFill>
                  <a:schemeClr val="accent2"/>
                </a:solidFill>
              </a:rPr>
              <a:t>Trains behind: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l">
                <a:solidFill>
                  <a:schemeClr val="accent2"/>
                </a:solidFill>
              </a:rPr>
              <a:t>Commercial station PTCARS: individual, for interpretability</a:t>
            </a:r>
            <a:endParaRPr>
              <a:solidFill>
                <a:schemeClr val="accent2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l">
                <a:solidFill>
                  <a:schemeClr val="accent2"/>
                </a:solidFill>
              </a:rPr>
              <a:t>currently grouped out of necessity, 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l">
                <a:solidFill>
                  <a:schemeClr val="accent2"/>
                </a:solidFill>
              </a:rPr>
              <a:t>Intermediate PTCARS: grouped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nl">
                <a:solidFill>
                  <a:schemeClr val="accent2"/>
                </a:solidFill>
              </a:rPr>
              <a:t>Compution: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l">
                <a:solidFill>
                  <a:schemeClr val="accent2"/>
                </a:solidFill>
              </a:rPr>
              <a:t>lots of crashing, memory issues</a:t>
            </a:r>
            <a:endParaRPr>
              <a:solidFill>
                <a:schemeClr val="accent2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nl">
                <a:solidFill>
                  <a:schemeClr val="accent2"/>
                </a:solidFill>
              </a:rPr>
              <a:t>Can we run on cloud?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Metrics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l="6114" t="2237" r="6158" b="2948"/>
          <a:stretch/>
        </p:blipFill>
        <p:spPr>
          <a:xfrm>
            <a:off x="243550" y="1017725"/>
            <a:ext cx="1922632" cy="37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03" y="0"/>
            <a:ext cx="67682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2411525" y="347400"/>
            <a:ext cx="3340800" cy="4448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SHAP Feature Importances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>
                <a:solidFill>
                  <a:schemeClr val="tx1"/>
                </a:solidFill>
              </a:rPr>
              <a:t>Having a high number of trains planned</a:t>
            </a:r>
            <a:br>
              <a:rPr lang="nl" dirty="0">
                <a:solidFill>
                  <a:schemeClr val="tx1"/>
                </a:solidFill>
              </a:rPr>
            </a:br>
            <a:r>
              <a:rPr lang="nl" dirty="0">
                <a:solidFill>
                  <a:schemeClr val="tx1"/>
                </a:solidFill>
              </a:rPr>
              <a:t>to cross a PTCAR right before a P-train</a:t>
            </a:r>
            <a:br>
              <a:rPr lang="nl" dirty="0">
                <a:solidFill>
                  <a:schemeClr val="tx1"/>
                </a:solidFill>
              </a:rPr>
            </a:br>
            <a:r>
              <a:rPr lang="nl" dirty="0">
                <a:solidFill>
                  <a:schemeClr val="tx1"/>
                </a:solidFill>
              </a:rPr>
              <a:t>is now most predictive for P-train causing</a:t>
            </a:r>
            <a:br>
              <a:rPr lang="nl" dirty="0">
                <a:solidFill>
                  <a:schemeClr val="tx1"/>
                </a:solidFill>
              </a:rPr>
            </a:br>
            <a:r>
              <a:rPr lang="nl" dirty="0">
                <a:solidFill>
                  <a:schemeClr val="tx1"/>
                </a:solidFill>
              </a:rPr>
              <a:t>delay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>
                <a:solidFill>
                  <a:schemeClr val="tx1"/>
                </a:solidFill>
              </a:rPr>
              <a:t>Problematic stations remain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>
                <a:solidFill>
                  <a:schemeClr val="tx1"/>
                </a:solidFill>
              </a:rPr>
              <a:t>Months: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dirty="0">
                <a:solidFill>
                  <a:schemeClr val="tx1"/>
                </a:solidFill>
              </a:rPr>
              <a:t>Fall/Winter has issues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dirty="0">
                <a:solidFill>
                  <a:schemeClr val="tx1"/>
                </a:solidFill>
              </a:rPr>
              <a:t>Summer smooth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dirty="0">
                <a:solidFill>
                  <a:schemeClr val="tx1"/>
                </a:solidFill>
              </a:rPr>
              <a:t>Days: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dirty="0">
                <a:solidFill>
                  <a:schemeClr val="tx1"/>
                </a:solidFill>
              </a:rPr>
              <a:t>Wednesdays and Fridays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55" y="0"/>
            <a:ext cx="4306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P-train project update 5</vt:lpstr>
      <vt:lpstr>Planning (1)</vt:lpstr>
      <vt:lpstr>Planning (2)</vt:lpstr>
      <vt:lpstr>P-train Punctuality Project Recap</vt:lpstr>
      <vt:lpstr>Our model:</vt:lpstr>
      <vt:lpstr>Trains_ahead and Trains_behind:</vt:lpstr>
      <vt:lpstr>Execution problems</vt:lpstr>
      <vt:lpstr>Metrics</vt:lpstr>
      <vt:lpstr>SHAP Feature Importances</vt:lpstr>
      <vt:lpstr>Force Plots: Model Prediction Motivations</vt:lpstr>
      <vt:lpstr>Closing: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P-train project update 5</dc:title>
  <cp:lastModifiedBy>Miek Adriaens</cp:lastModifiedBy>
  <cp:revision>1</cp:revision>
  <dcterms:modified xsi:type="dcterms:W3CDTF">2023-05-16T09:23:26Z</dcterms:modified>
</cp:coreProperties>
</file>