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d2008e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d2008e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d2008e4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ed2008e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a3392d9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a3392d9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a3392d9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a3392d9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3392d9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3392d9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d2008e4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ed2008e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6c33a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6c33a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d2008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ed2008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d2008e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ed2008e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d2008e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ed2008e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/>
              <a:t>P-train project update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Tuyen Nguyen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Miek Adriaens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413200" y="4804800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Predictor Importances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611" y="0"/>
            <a:ext cx="49412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rgbClr val="000000"/>
                </a:solidFill>
              </a:rPr>
              <a:t>Closing: Q&amp;A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nl" sz="1800">
                <a:solidFill>
                  <a:srgbClr val="000000"/>
                </a:solidFill>
              </a:rPr>
              <a:t>Our next steps: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Integrating feedback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Tuning model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nl"/>
              <a:t>Extra meeting with Jelena &amp; Jens?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Working on the final paper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Preparing final presentation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(1)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08550" cy="3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150" y="1606925"/>
            <a:ext cx="861700" cy="1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13200" y="4804800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(2)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nl" sz="1900">
                <a:solidFill>
                  <a:schemeClr val="dk1"/>
                </a:solidFill>
              </a:rPr>
              <a:t>May-June 29-4: Mid term presentation, new target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nl" sz="1900">
                <a:solidFill>
                  <a:schemeClr val="dk1"/>
                </a:solidFill>
              </a:rPr>
              <a:t>June 5-11: hyperparameter tuning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nl" sz="1900">
                <a:solidFill>
                  <a:srgbClr val="CCCCCC"/>
                </a:solidFill>
              </a:rPr>
              <a:t>June 12-18: preparing presentation and paper</a:t>
            </a:r>
            <a:endParaRPr sz="1900">
              <a:solidFill>
                <a:srgbClr val="CCCCC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nl" sz="1900">
                <a:solidFill>
                  <a:srgbClr val="CCCCCC"/>
                </a:solidFill>
              </a:rPr>
              <a:t>June 19-25: </a:t>
            </a:r>
            <a:r>
              <a:rPr lang="nl" sz="1900">
                <a:solidFill>
                  <a:srgbClr val="CCCCCC"/>
                </a:solidFill>
              </a:rPr>
              <a:t>preparing presentation and paper</a:t>
            </a:r>
            <a:endParaRPr sz="1900">
              <a:solidFill>
                <a:srgbClr val="CCCCC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nl" sz="1900">
                <a:solidFill>
                  <a:srgbClr val="CCCCCC"/>
                </a:solidFill>
              </a:rPr>
              <a:t>June-July 26-30: finalising</a:t>
            </a:r>
            <a:endParaRPr sz="1900">
              <a:solidFill>
                <a:srgbClr val="CCCCC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nl" sz="1900">
                <a:solidFill>
                  <a:schemeClr val="dk1"/>
                </a:solidFill>
              </a:rPr>
              <a:t>July 3-7: Defence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P-train Punctuality Project Recap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We are working with the trains punctuality and journey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Central questions: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impacts do P-trains have?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makes a good P-train?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makes a bad P-train?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If we create a new P-train, will it be good or bad?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Mid-term Recap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Feedback: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change label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use igraph for weighted pagerank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do variable selection and/or hyperparameter tuning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Add to presentation: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dummy </a:t>
            </a:r>
            <a:r>
              <a:rPr lang="nl">
                <a:solidFill>
                  <a:schemeClr val="dk1"/>
                </a:solidFill>
              </a:rPr>
              <a:t>examples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difference between adding 100 trains in the morning and in the evening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show characteristics of good and bad P-trains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network capacity (if feasible)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model: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Target update: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Was a P-train part of a justifications chain that made a train late (&gt;= 6 mins delay)?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Features: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t</a:t>
            </a:r>
            <a:r>
              <a:rPr lang="nl">
                <a:solidFill>
                  <a:schemeClr val="dk1"/>
                </a:solidFill>
              </a:rPr>
              <a:t>ime</a:t>
            </a:r>
            <a:r>
              <a:rPr lang="nl">
                <a:solidFill>
                  <a:schemeClr val="dk1"/>
                </a:solidFill>
              </a:rPr>
              <a:t>s_ahead: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How many times a P-train was 5 minutes ahead of another train on a specific line section, travelling in the same direction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times_behind: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How many times a P-train was 5 minutes behind another train on a specific line section, travelling in the same direction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pagerank: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Importance in the network, where trains are connected by sharing a line section and direction (weighted by times they share a section)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Target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Previous Target: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We give the label 1 (=had impact) if a train was at the </a:t>
            </a:r>
            <a:r>
              <a:rPr lang="nl" u="sng">
                <a:solidFill>
                  <a:schemeClr val="dk1"/>
                </a:solidFill>
              </a:rPr>
              <a:t>start of the chain</a:t>
            </a:r>
            <a:r>
              <a:rPr lang="nl">
                <a:solidFill>
                  <a:schemeClr val="dk1"/>
                </a:solidFill>
              </a:rPr>
              <a:t> of justifications that caused a train to be late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New Target: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We give the label 1 (= had impact) if a train is </a:t>
            </a:r>
            <a:r>
              <a:rPr lang="nl" u="sng">
                <a:solidFill>
                  <a:schemeClr val="dk1"/>
                </a:solidFill>
              </a:rPr>
              <a:t>any part of the chain</a:t>
            </a:r>
            <a:r>
              <a:rPr lang="nl">
                <a:solidFill>
                  <a:schemeClr val="dk1"/>
                </a:solidFill>
              </a:rPr>
              <a:t> of justifications that caused a train to be late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75" y="2103000"/>
            <a:ext cx="93750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463" y="2107387"/>
            <a:ext cx="937500" cy="9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550" y="2103000"/>
            <a:ext cx="93750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638" y="2107387"/>
            <a:ext cx="937500" cy="928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>
            <a:stCxn id="102" idx="1"/>
            <a:endCxn id="101" idx="3"/>
          </p:cNvCxnSpPr>
          <p:nvPr/>
        </p:nvCxnSpPr>
        <p:spPr>
          <a:xfrm rot="10800000">
            <a:off x="2239963" y="2571756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3" idx="1"/>
            <a:endCxn id="102" idx="3"/>
          </p:cNvCxnSpPr>
          <p:nvPr/>
        </p:nvCxnSpPr>
        <p:spPr>
          <a:xfrm rot="10800000">
            <a:off x="3899050" y="2571750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4" idx="1"/>
            <a:endCxn id="103" idx="3"/>
          </p:cNvCxnSpPr>
          <p:nvPr/>
        </p:nvCxnSpPr>
        <p:spPr>
          <a:xfrm rot="10800000">
            <a:off x="5558138" y="2571756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25" y="4044775"/>
            <a:ext cx="93750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513" y="4049162"/>
            <a:ext cx="937500" cy="9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600" y="4044775"/>
            <a:ext cx="937500" cy="9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688" y="4049162"/>
            <a:ext cx="937500" cy="928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>
            <a:stCxn id="109" idx="1"/>
            <a:endCxn id="108" idx="3"/>
          </p:cNvCxnSpPr>
          <p:nvPr/>
        </p:nvCxnSpPr>
        <p:spPr>
          <a:xfrm rot="10800000">
            <a:off x="2240013" y="4513531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10" idx="1"/>
            <a:endCxn id="109" idx="3"/>
          </p:cNvCxnSpPr>
          <p:nvPr/>
        </p:nvCxnSpPr>
        <p:spPr>
          <a:xfrm rot="10800000">
            <a:off x="3899100" y="4513525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11" idx="1"/>
            <a:endCxn id="110" idx="3"/>
          </p:cNvCxnSpPr>
          <p:nvPr/>
        </p:nvCxnSpPr>
        <p:spPr>
          <a:xfrm rot="10800000">
            <a:off x="5558188" y="4513531"/>
            <a:ext cx="7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 txBox="1"/>
          <p:nvPr/>
        </p:nvSpPr>
        <p:spPr>
          <a:xfrm>
            <a:off x="7237125" y="2883250"/>
            <a:ext cx="19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9700" y="2263950"/>
            <a:ext cx="122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999999"/>
                </a:solidFill>
              </a:rPr>
              <a:t>if delayed by ≥6 mins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021012" y="20233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label: 0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680112" y="20574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label: 0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279662" y="20574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label: 1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108212" y="397607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label: 1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767312" y="40102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label: 1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366862" y="40102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label: 1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9700" y="4205725"/>
            <a:ext cx="122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999999"/>
                </a:solidFill>
              </a:rPr>
              <a:t>if delayed by ≥6 mins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5200" y="2267475"/>
            <a:ext cx="2174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5225" y="4205725"/>
            <a:ext cx="2174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New Target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237125" y="2883250"/>
            <a:ext cx="19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45784" l="0" r="0" t="0"/>
          <a:stretch/>
        </p:blipFill>
        <p:spPr>
          <a:xfrm>
            <a:off x="4572000" y="109214"/>
            <a:ext cx="2090100" cy="27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54214"/>
          <a:stretch/>
        </p:blipFill>
        <p:spPr>
          <a:xfrm>
            <a:off x="6844750" y="415247"/>
            <a:ext cx="2090100" cy="23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Justifications chain: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has to happen within 5 minutes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Distribution of number of trains: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Class Imbalance: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Positive class is now 35%, up from 13% with previous target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Performance: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Our model: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Random model: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413200" y="4804800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0" y="1076262"/>
            <a:ext cx="4202750" cy="147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500" y="2564550"/>
            <a:ext cx="4202751" cy="44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500" y="3145325"/>
            <a:ext cx="4202750" cy="151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2500" y="4627425"/>
            <a:ext cx="4202751" cy="506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1"/>
          <p:cNvCxnSpPr/>
          <p:nvPr/>
        </p:nvCxnSpPr>
        <p:spPr>
          <a:xfrm flipH="1">
            <a:off x="94025" y="2984675"/>
            <a:ext cx="89397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1"/>
          <p:cNvSpPr/>
          <p:nvPr/>
        </p:nvSpPr>
        <p:spPr>
          <a:xfrm>
            <a:off x="5273925" y="4353775"/>
            <a:ext cx="1579200" cy="21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226971" y="2281886"/>
            <a:ext cx="1579200" cy="21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