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ed2008e4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ed2008e4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ed2008e4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ed2008e4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16d461bf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16d461bf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ed2008e4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ed2008e4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a3392d94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a3392d94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a3392d94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a3392d94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a3392d94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a3392d94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ed2008e4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ed2008e4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46c33a2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46c33a2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16d461b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16d461b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16d461bf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16d461bf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16d461bf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16d461bf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6000"/>
              <a:t>P-train project update 8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n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Tuyen Nguyen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n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Miek Adriaens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8413200" y="4804800"/>
            <a:ext cx="73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Performance: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nl">
                <a:solidFill>
                  <a:schemeClr val="dk1"/>
                </a:solidFill>
              </a:rPr>
              <a:t>Our model: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nl">
                <a:solidFill>
                  <a:schemeClr val="dk1"/>
                </a:solidFill>
              </a:rPr>
              <a:t>Random model: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8413200" y="4804800"/>
            <a:ext cx="73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2500" y="2564550"/>
            <a:ext cx="4202751" cy="44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2500" y="3145325"/>
            <a:ext cx="4202750" cy="1517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2500" y="4627425"/>
            <a:ext cx="4202751" cy="5069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2"/>
          <p:cNvCxnSpPr/>
          <p:nvPr/>
        </p:nvCxnSpPr>
        <p:spPr>
          <a:xfrm flipH="1">
            <a:off x="94025" y="2984675"/>
            <a:ext cx="89397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22"/>
          <p:cNvSpPr/>
          <p:nvPr/>
        </p:nvSpPr>
        <p:spPr>
          <a:xfrm>
            <a:off x="5273925" y="4353775"/>
            <a:ext cx="1579200" cy="215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0425" y="1054400"/>
            <a:ext cx="4226904" cy="151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/>
          <p:nvPr/>
        </p:nvSpPr>
        <p:spPr>
          <a:xfrm>
            <a:off x="5273921" y="2289761"/>
            <a:ext cx="1579200" cy="215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Predictor Importances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option A: times_ahead and</a:t>
            </a:r>
            <a:br>
              <a:rPr lang="nl"/>
            </a:br>
            <a:r>
              <a:rPr lang="nl"/>
              <a:t>		 times_behind</a:t>
            </a:r>
            <a:endParaRPr/>
          </a:p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b="5051" l="0" r="0" t="0"/>
          <a:stretch/>
        </p:blipFill>
        <p:spPr>
          <a:xfrm>
            <a:off x="3577430" y="0"/>
            <a:ext cx="520424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Predictor Importances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option B: pagerank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note: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flanders rises to 3rd</a:t>
            </a:r>
            <a:endParaRPr/>
          </a:p>
        </p:txBody>
      </p:sp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 rotWithShape="1">
          <a:blip r:embed="rId3">
            <a:alphaModFix/>
          </a:blip>
          <a:srcRect b="4743" l="0" r="0" t="0"/>
          <a:stretch/>
        </p:blipFill>
        <p:spPr>
          <a:xfrm>
            <a:off x="3536650" y="0"/>
            <a:ext cx="5238850" cy="51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800">
                <a:solidFill>
                  <a:srgbClr val="000000"/>
                </a:solidFill>
              </a:rPr>
              <a:t>Closing: Q&amp;A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nl" sz="1800"/>
              <a:t>Our next steps:</a:t>
            </a:r>
            <a:endParaRPr sz="18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nl"/>
              <a:t>More hyperparameter tuning and/or further feature selection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nl"/>
              <a:t>we lock features for now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nl"/>
              <a:t>Working on the final paper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nl"/>
              <a:t>Preparing final presentation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nl" sz="1800"/>
              <a:t>Questions: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nl" sz="1800"/>
              <a:t>Final presentation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nl" sz="1800"/>
              <a:t>Date?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nl" sz="1800"/>
              <a:t>Location?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nl" sz="1800"/>
              <a:t>Code sharing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nl" sz="1800"/>
              <a:t>practical steps?</a:t>
            </a:r>
            <a:endParaRPr sz="1800"/>
          </a:p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Planning (1)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708550" cy="380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6525" y="1638425"/>
            <a:ext cx="861700" cy="12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413200" y="4804800"/>
            <a:ext cx="73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Planning (2)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i="1" lang="nl" sz="1900">
                <a:solidFill>
                  <a:schemeClr val="dk1"/>
                </a:solidFill>
              </a:rPr>
              <a:t>June 5-11: integrated technical feedback, added and refined features</a:t>
            </a:r>
            <a:endParaRPr i="1"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900"/>
              <a:buChar char="●"/>
            </a:pPr>
            <a:r>
              <a:rPr lang="nl" sz="1900">
                <a:solidFill>
                  <a:srgbClr val="4A86E8"/>
                </a:solidFill>
              </a:rPr>
              <a:t>June 12-18: preparing presentation and paper</a:t>
            </a:r>
            <a:endParaRPr sz="1900">
              <a:solidFill>
                <a:srgbClr val="4A86E8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900"/>
              <a:buChar char="●"/>
            </a:pPr>
            <a:r>
              <a:rPr lang="nl" sz="1900">
                <a:solidFill>
                  <a:srgbClr val="CCCCCC"/>
                </a:solidFill>
              </a:rPr>
              <a:t>June 19-25: </a:t>
            </a:r>
            <a:r>
              <a:rPr lang="nl" sz="1900">
                <a:solidFill>
                  <a:srgbClr val="CCCCCC"/>
                </a:solidFill>
              </a:rPr>
              <a:t>preparing presentation and paper</a:t>
            </a:r>
            <a:endParaRPr sz="1900">
              <a:solidFill>
                <a:srgbClr val="CCCCCC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900"/>
              <a:buChar char="●"/>
            </a:pPr>
            <a:r>
              <a:rPr lang="nl" sz="1900">
                <a:solidFill>
                  <a:srgbClr val="CCCCCC"/>
                </a:solidFill>
              </a:rPr>
              <a:t>June-July 26-30: final presentation</a:t>
            </a:r>
            <a:endParaRPr sz="1900">
              <a:solidFill>
                <a:srgbClr val="CCCCCC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nl" sz="1900">
                <a:solidFill>
                  <a:schemeClr val="dk1"/>
                </a:solidFill>
              </a:rPr>
              <a:t>July 3-7: Defence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P-train Punctuality Project Recap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nl">
                <a:solidFill>
                  <a:schemeClr val="dk1"/>
                </a:solidFill>
              </a:rPr>
              <a:t>We are working with the trains punctuality and journey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nl">
                <a:solidFill>
                  <a:schemeClr val="dk1"/>
                </a:solidFill>
              </a:rPr>
              <a:t>Central questions: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What impacts do P-trains have?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What makes a good P-train?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What makes a bad P-train?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If we create a new P-train, will it be good or bad?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Technical Session Recap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nl">
                <a:solidFill>
                  <a:schemeClr val="dk1"/>
                </a:solidFill>
              </a:rPr>
              <a:t>Feedback: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PCA on network features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simplify months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add region variables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reduce days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weather variables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PCA on Network Features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nl">
                <a:solidFill>
                  <a:schemeClr val="dk1"/>
                </a:solidFill>
              </a:rPr>
              <a:t>Features: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t</a:t>
            </a:r>
            <a:r>
              <a:rPr lang="nl">
                <a:solidFill>
                  <a:schemeClr val="dk1"/>
                </a:solidFill>
              </a:rPr>
              <a:t>ime</a:t>
            </a:r>
            <a:r>
              <a:rPr lang="nl">
                <a:solidFill>
                  <a:schemeClr val="dk1"/>
                </a:solidFill>
              </a:rPr>
              <a:t>s_ahead: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How many times a P-train was 5 minutes ahead of another train on a specific line section, travelling in the same direction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times_behind: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How many times a P-train was 5 minutes behind another train on a specific line section, travelling in the same direction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pagerank: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Importance in the network, where trains are connected by sharing a line section and direction (weighted by times they share a section)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nl">
                <a:solidFill>
                  <a:schemeClr val="dk1"/>
                </a:solidFill>
              </a:rPr>
              <a:t>Issue: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correlations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3 PC’s did not improve model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keep original variables for interpretability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Simplified date features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Months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leaves_falling: 22 </a:t>
            </a:r>
            <a:r>
              <a:rPr lang="nl"/>
              <a:t>sep</a:t>
            </a:r>
            <a:r>
              <a:rPr lang="nl"/>
              <a:t> - 21 dec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summer_vacation: 16 jun - 31 aug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original months removed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Days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only wednesday and friday significant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others removed</a:t>
            </a:r>
            <a:endParaRPr/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66615" l="0" r="20735" t="28330"/>
          <a:stretch/>
        </p:blipFill>
        <p:spPr>
          <a:xfrm>
            <a:off x="4390075" y="1504450"/>
            <a:ext cx="4753925" cy="3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42167" l="0" r="20735" t="52778"/>
          <a:stretch/>
        </p:blipFill>
        <p:spPr>
          <a:xfrm>
            <a:off x="4390075" y="1819950"/>
            <a:ext cx="4753925" cy="31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27410" l="0" r="20735" t="62482"/>
          <a:stretch/>
        </p:blipFill>
        <p:spPr>
          <a:xfrm>
            <a:off x="4390075" y="2850500"/>
            <a:ext cx="4753925" cy="63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Region Variables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Account for differences in the regions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flanders: </a:t>
            </a:r>
            <a:r>
              <a:rPr lang="nl"/>
              <a:t>1 if the P-train makes at least 1 stop in Flanders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wallonia: 1 if the P-train makes at least 1 stop in Wallonia</a:t>
            </a:r>
            <a:endParaRPr/>
          </a:p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57019" l="0" r="37059" t="37620"/>
          <a:stretch/>
        </p:blipFill>
        <p:spPr>
          <a:xfrm>
            <a:off x="4777725" y="1394200"/>
            <a:ext cx="4398650" cy="38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37213" l="0" r="37059" t="57426"/>
          <a:stretch/>
        </p:blipFill>
        <p:spPr>
          <a:xfrm>
            <a:off x="4777725" y="1784075"/>
            <a:ext cx="4398650" cy="38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Weather</a:t>
            </a:r>
            <a:r>
              <a:rPr lang="nl"/>
              <a:t> Variables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Temperature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Humidity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Windspeed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Precipitation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18220" l="0" r="8550" t="77491"/>
          <a:stretch/>
        </p:blipFill>
        <p:spPr>
          <a:xfrm>
            <a:off x="3216100" y="2306618"/>
            <a:ext cx="5432244" cy="265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 rotWithShape="1">
          <a:blip r:embed="rId3">
            <a:alphaModFix/>
          </a:blip>
          <a:srcRect b="47166" l="0" r="8550" t="42726"/>
          <a:stretch/>
        </p:blipFill>
        <p:spPr>
          <a:xfrm>
            <a:off x="3216100" y="1615385"/>
            <a:ext cx="5432244" cy="624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 b="61821" l="0" r="8550" t="33124"/>
          <a:stretch/>
        </p:blipFill>
        <p:spPr>
          <a:xfrm>
            <a:off x="3216100" y="1236650"/>
            <a:ext cx="5432244" cy="312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