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4" r:id="rId3"/>
    <p:sldId id="257" r:id="rId4"/>
    <p:sldId id="277" r:id="rId5"/>
    <p:sldId id="270" r:id="rId6"/>
    <p:sldId id="281" r:id="rId7"/>
    <p:sldId id="271" r:id="rId8"/>
    <p:sldId id="273" r:id="rId9"/>
    <p:sldId id="272" r:id="rId10"/>
    <p:sldId id="280" r:id="rId11"/>
    <p:sldId id="258" r:id="rId12"/>
    <p:sldId id="269" r:id="rId13"/>
    <p:sldId id="259" r:id="rId14"/>
    <p:sldId id="284" r:id="rId15"/>
    <p:sldId id="265" r:id="rId16"/>
    <p:sldId id="275" r:id="rId17"/>
    <p:sldId id="260" r:id="rId18"/>
    <p:sldId id="278" r:id="rId19"/>
    <p:sldId id="283" r:id="rId20"/>
    <p:sldId id="268" r:id="rId21"/>
    <p:sldId id="266" r:id="rId22"/>
    <p:sldId id="282" r:id="rId23"/>
    <p:sldId id="26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260" autoAdjust="0"/>
  </p:normalViewPr>
  <p:slideViewPr>
    <p:cSldViewPr snapToGrid="0">
      <p:cViewPr varScale="1">
        <p:scale>
          <a:sx n="52" d="100"/>
          <a:sy n="52" d="100"/>
        </p:scale>
        <p:origin x="12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E832A-5E0C-4A27-8A3D-EBE4FF41306D}" type="datetimeFigureOut">
              <a:rPr lang="fr-FR" smtClean="0"/>
              <a:t>19/05/2017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3D8F5-C3B1-4C8E-BD9A-782F954D67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189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5C71A-F2C6-4457-A88E-5795560B2E04}" type="datetimeFigureOut">
              <a:rPr lang="fr-FR" smtClean="0"/>
              <a:t>19/05/2017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5212E-9FEF-43BA-BDB4-5B7A1B1066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935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Alice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5212E-9FEF-43BA-BDB4-5B7A1B10668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208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Alice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5212E-9FEF-43BA-BDB4-5B7A1B10668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25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Audrey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5212E-9FEF-43BA-BDB4-5B7A1B10668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127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Audrey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5212E-9FEF-43BA-BDB4-5B7A1B10668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775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Coraline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5212E-9FEF-43BA-BDB4-5B7A1B10668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134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Coraline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5212E-9FEF-43BA-BDB4-5B7A1B10668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416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Audrey</a:t>
            </a:r>
          </a:p>
          <a:p>
            <a:r>
              <a:rPr lang="fr-FR" dirty="0"/>
              <a:t>Back end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5212E-9FEF-43BA-BDB4-5B7A1B10668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557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Coraline</a:t>
            </a:r>
          </a:p>
          <a:p>
            <a:r>
              <a:rPr lang="fr-FR" dirty="0"/>
              <a:t>Back end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5212E-9FEF-43BA-BDB4-5B7A1B10668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919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Camille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5212E-9FEF-43BA-BDB4-5B7A1B10668A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809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Camille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5212E-9FEF-43BA-BDB4-5B7A1B10668A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221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Camille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5212E-9FEF-43BA-BDB4-5B7A1B10668A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275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Alice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5212E-9FEF-43BA-BDB4-5B7A1B10668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760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Alice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5212E-9FEF-43BA-BDB4-5B7A1B10668A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076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Audrey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5212E-9FEF-43BA-BDB4-5B7A1B10668A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1486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Alice 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5212E-9FEF-43BA-BDB4-5B7A1B10668A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467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Alice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5212E-9FEF-43BA-BDB4-5B7A1B10668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164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Mélody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5212E-9FEF-43BA-BDB4-5B7A1B10668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48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Alice</a:t>
            </a:r>
          </a:p>
          <a:p>
            <a:r>
              <a:rPr lang="fr-FR" dirty="0"/>
              <a:t>Méthode Agile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5212E-9FEF-43BA-BDB4-5B7A1B10668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846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Alice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5212E-9FEF-43BA-BDB4-5B7A1B10668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51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Coraline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5212E-9FEF-43BA-BDB4-5B7A1B10668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34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Coraline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5212E-9FEF-43BA-BDB4-5B7A1B10668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011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Audrey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F5212E-9FEF-43BA-BDB4-5B7A1B10668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386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5A54-3CB4-45CA-810E-EE750C3C86E2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46F9-17A6-443A-8C8B-3FA2FFA7D771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6C2F-9D26-4353-8ACD-04AC95699DE5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EB8F-707D-4315-A274-DE3BEEE863EF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0885-8C2D-4EDA-B011-13D790F39BDB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41FB-AD08-4DD6-89F6-73CAB7A638B5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5327-357E-4CE0-BA63-C6E46629FE25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A8DC-3F34-4A3D-949A-6D7F74C5606B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321E-2625-4EF7-AE2D-64A724A6CD18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E11E-78C8-436B-A165-43BAE2D6F203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06FEBEF-232E-4A9A-9380-B471E8FF9B3E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3FD66-AFC7-43D5-834F-B71CC51D9588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Bibliothèque numérique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962706" cy="977621"/>
          </a:xfrm>
        </p:spPr>
        <p:txBody>
          <a:bodyPr/>
          <a:lstStyle/>
          <a:p>
            <a:r>
              <a:rPr lang="fr-FR" dirty="0"/>
              <a:t>Coraline bouri – Alice pottier – camille leuregans – audrey stephan  melody galmiche</a:t>
            </a:r>
          </a:p>
        </p:txBody>
      </p:sp>
    </p:spTree>
    <p:extLst>
      <p:ext uri="{BB962C8B-B14F-4D97-AF65-F5344CB8AC3E}">
        <p14:creationId xmlns:p14="http://schemas.microsoft.com/office/powerpoint/2010/main" val="3980140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difficultés rencontrées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829014"/>
          </a:xfrm>
        </p:spPr>
        <p:txBody>
          <a:bodyPr/>
          <a:lstStyle/>
          <a:p>
            <a:r>
              <a:rPr lang="fr-FR" dirty="0"/>
              <a:t>Les difficultés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Gestion à distance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Personnalités fortes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Différents niveaux techniques</a:t>
            </a:r>
          </a:p>
          <a:p>
            <a:r>
              <a:rPr lang="fr-FR" dirty="0"/>
              <a:t>Les solutions</a:t>
            </a:r>
          </a:p>
          <a:p>
            <a:pPr lvl="1"/>
            <a:r>
              <a:rPr lang="fr-FR" dirty="0"/>
              <a:t>Réorganisation en cours de projet </a:t>
            </a:r>
          </a:p>
          <a:p>
            <a:pPr lvl="1"/>
            <a:r>
              <a:rPr lang="fr-FR" dirty="0"/>
              <a:t>Gestion personnelle de chaque caractère </a:t>
            </a:r>
          </a:p>
          <a:p>
            <a:pPr lvl="1"/>
            <a:r>
              <a:rPr lang="fr-FR" dirty="0"/>
              <a:t>Communication quotidienne </a:t>
            </a:r>
          </a:p>
          <a:p>
            <a:pPr lvl="1"/>
            <a:r>
              <a:rPr lang="fr-FR" dirty="0"/>
              <a:t>Répartition des tâches par l’équipe</a:t>
            </a:r>
            <a:r>
              <a:rPr lang="fr-FR" dirty="0">
                <a:sym typeface="Wingdings" panose="05000000000000000000" pitchFamily="2" charset="2"/>
              </a:rPr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2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9" y="2831282"/>
            <a:ext cx="9291215" cy="1049235"/>
          </a:xfrm>
        </p:spPr>
        <p:txBody>
          <a:bodyPr/>
          <a:lstStyle/>
          <a:p>
            <a:r>
              <a:rPr lang="fr-FR" dirty="0"/>
              <a:t>La technique … </a:t>
            </a:r>
          </a:p>
        </p:txBody>
      </p:sp>
      <p:pic>
        <p:nvPicPr>
          <p:cNvPr id="6" name="Image 5" descr="Une image contenant chose&#10;&#10;Description générée avec un niveau de confiance élevé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478" y="3575228"/>
            <a:ext cx="3809524" cy="2857143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09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4057522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Travail collaboratif</a:t>
            </a:r>
          </a:p>
          <a:p>
            <a:r>
              <a:rPr lang="fr-FR" dirty="0"/>
              <a:t>Pour le versionning </a:t>
            </a:r>
            <a:r>
              <a:rPr lang="fr-FR" dirty="0">
                <a:sym typeface="Wingdings" panose="05000000000000000000" pitchFamily="2" charset="2"/>
              </a:rPr>
              <a:t> 4 branches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Master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Dev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Travis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OldVersion</a:t>
            </a:r>
          </a:p>
          <a:p>
            <a:r>
              <a:rPr lang="fr-FR" dirty="0">
                <a:sym typeface="Wingdings" panose="05000000000000000000" pitchFamily="2" charset="2"/>
              </a:rPr>
              <a:t>Wiki  rassemble toutes les informations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Cahier des charges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Liens importants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Etudes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Users stories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3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88859" y="83159"/>
            <a:ext cx="9291215" cy="1049235"/>
          </a:xfrm>
        </p:spPr>
        <p:txBody>
          <a:bodyPr/>
          <a:lstStyle/>
          <a:p>
            <a:r>
              <a:rPr lang="fr-FR" dirty="0"/>
              <a:t>Le workflow</a:t>
            </a:r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911" y="1132394"/>
            <a:ext cx="8811555" cy="5029605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140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 d’architecture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3031" y="2307431"/>
            <a:ext cx="6867525" cy="2867025"/>
          </a:xfrm>
        </p:spPr>
      </p:pic>
    </p:spTree>
    <p:extLst>
      <p:ext uri="{BB962C8B-B14F-4D97-AF65-F5344CB8AC3E}">
        <p14:creationId xmlns:p14="http://schemas.microsoft.com/office/powerpoint/2010/main" val="1768021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bases de données (1/2)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Firebase </a:t>
            </a:r>
            <a:r>
              <a:rPr lang="fr-FR" dirty="0">
                <a:sym typeface="Wingdings" panose="05000000000000000000" pitchFamily="2" charset="2"/>
              </a:rPr>
              <a:t> base de données externe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Plateforme dédiée au développement mobile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Gestion des utilisateurs (inscription et connexion)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API : manipulation, stockage, synchronisation</a:t>
            </a:r>
          </a:p>
          <a:p>
            <a:pPr marL="457200" lvl="1" indent="0">
              <a:buNone/>
            </a:pPr>
            <a:endParaRPr lang="fr-FR" dirty="0">
              <a:sym typeface="Wingdings" panose="05000000000000000000" pitchFamily="2" charset="2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720" y="3328542"/>
            <a:ext cx="5598160" cy="2869057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37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bases de données (2/2)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Realm  base de données interne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Plus rapide que SQLite</a:t>
            </a:r>
          </a:p>
          <a:p>
            <a:pPr lvl="1"/>
            <a:r>
              <a:rPr lang="fr-FR" dirty="0"/>
              <a:t>Facile à utiliser</a:t>
            </a:r>
          </a:p>
          <a:p>
            <a:pPr lvl="1"/>
            <a:r>
              <a:rPr lang="fr-FR" dirty="0"/>
              <a:t>Relation </a:t>
            </a:r>
            <a:r>
              <a:rPr lang="fr-FR" dirty="0" err="1"/>
              <a:t>OnetoMany</a:t>
            </a:r>
            <a:r>
              <a:rPr lang="fr-FR" dirty="0"/>
              <a:t> et </a:t>
            </a:r>
            <a:r>
              <a:rPr lang="fr-FR" dirty="0" err="1"/>
              <a:t>ManytoMany</a:t>
            </a:r>
            <a:r>
              <a:rPr lang="fr-FR" dirty="0"/>
              <a:t> possible</a:t>
            </a:r>
          </a:p>
          <a:p>
            <a:pPr lvl="1"/>
            <a:r>
              <a:rPr lang="fr-FR" dirty="0"/>
              <a:t>Possibilité de créer ses propres classes</a:t>
            </a:r>
          </a:p>
        </p:txBody>
      </p:sp>
      <p:pic>
        <p:nvPicPr>
          <p:cNvPr id="4" name="Graphique 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8831" y="4059211"/>
            <a:ext cx="6492558" cy="2065501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575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outils utilisés (1/2)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50392" y="1767244"/>
            <a:ext cx="9291215" cy="3450613"/>
          </a:xfrm>
        </p:spPr>
        <p:txBody>
          <a:bodyPr/>
          <a:lstStyle/>
          <a:p>
            <a:r>
              <a:rPr lang="fr-FR" dirty="0"/>
              <a:t>Travis</a:t>
            </a:r>
          </a:p>
          <a:p>
            <a:pPr lvl="1"/>
            <a:r>
              <a:rPr lang="fr-FR" dirty="0"/>
              <a:t>Logiciel libre et service en ligne </a:t>
            </a:r>
            <a:r>
              <a:rPr lang="fr-FR" dirty="0">
                <a:sym typeface="Wingdings" panose="05000000000000000000" pitchFamily="2" charset="2"/>
              </a:rPr>
              <a:t> en lien avec </a:t>
            </a:r>
            <a:r>
              <a:rPr lang="fr-FR" dirty="0" err="1">
                <a:sym typeface="Wingdings" panose="05000000000000000000" pitchFamily="2" charset="2"/>
              </a:rPr>
              <a:t>GItHub</a:t>
            </a:r>
            <a:endParaRPr lang="fr-FR" dirty="0">
              <a:sym typeface="Wingdings" panose="05000000000000000000" pitchFamily="2" charset="2"/>
            </a:endParaRPr>
          </a:p>
          <a:p>
            <a:pPr lvl="1"/>
            <a:r>
              <a:rPr lang="fr-FR" dirty="0">
                <a:sym typeface="Wingdings" panose="05000000000000000000" pitchFamily="2" charset="2"/>
              </a:rPr>
              <a:t>Compiler, tester et déployer </a:t>
            </a:r>
            <a:endParaRPr lang="fr-FR" dirty="0"/>
          </a:p>
          <a:p>
            <a:pPr lvl="1"/>
            <a:r>
              <a:rPr lang="fr-FR" dirty="0">
                <a:sym typeface="Wingdings" panose="05000000000000000000" pitchFamily="2" charset="2"/>
              </a:rPr>
              <a:t>Tests unitaires automatisés, tests fonctionnels  pas dans la version gratuite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35052"/>
            <a:ext cx="12192000" cy="3322948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3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outils utilisés (2/2)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Analyse de code</a:t>
            </a:r>
          </a:p>
          <a:p>
            <a:pPr lvl="1"/>
            <a:r>
              <a:rPr lang="fr-FR" dirty="0"/>
              <a:t>MetricsReloaded </a:t>
            </a:r>
          </a:p>
          <a:p>
            <a:pPr lvl="2"/>
            <a:r>
              <a:rPr lang="fr-FR" dirty="0"/>
              <a:t>Complexité de code</a:t>
            </a:r>
          </a:p>
          <a:p>
            <a:pPr lvl="1"/>
            <a:r>
              <a:rPr lang="fr-FR" dirty="0" err="1"/>
              <a:t>CodeCov</a:t>
            </a:r>
            <a:r>
              <a:rPr lang="fr-FR" dirty="0"/>
              <a:t> et </a:t>
            </a:r>
            <a:r>
              <a:rPr lang="fr-FR" dirty="0" err="1"/>
              <a:t>JUnit</a:t>
            </a:r>
            <a:endParaRPr lang="fr-FR" dirty="0"/>
          </a:p>
          <a:p>
            <a:pPr lvl="2"/>
            <a:r>
              <a:rPr lang="fr-FR" dirty="0"/>
              <a:t>Couverture de code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917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Couverture de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99" y="2013810"/>
            <a:ext cx="11358016" cy="2754318"/>
          </a:xfrm>
          <a:prstGeom prst="rect">
            <a:avLst/>
          </a:prstGeom>
        </p:spPr>
      </p:pic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975" y="2202655"/>
            <a:ext cx="9291638" cy="307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1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1578" y="172923"/>
            <a:ext cx="9291215" cy="1049235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51578" y="933255"/>
            <a:ext cx="9291215" cy="5118754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Le concept</a:t>
            </a:r>
          </a:p>
          <a:p>
            <a:r>
              <a:rPr lang="fr-FR" dirty="0"/>
              <a:t>Analyse du marché</a:t>
            </a:r>
          </a:p>
          <a:p>
            <a:r>
              <a:rPr lang="fr-FR" dirty="0"/>
              <a:t>La gestion de projet</a:t>
            </a:r>
          </a:p>
          <a:p>
            <a:pPr lvl="1"/>
            <a:r>
              <a:rPr lang="fr-FR" dirty="0"/>
              <a:t>Répartition des tâches</a:t>
            </a:r>
          </a:p>
          <a:p>
            <a:pPr lvl="1"/>
            <a:r>
              <a:rPr lang="fr-FR" dirty="0"/>
              <a:t>Une organisation Agile</a:t>
            </a:r>
          </a:p>
          <a:p>
            <a:pPr lvl="1"/>
            <a:r>
              <a:rPr lang="fr-FR" dirty="0"/>
              <a:t>Sprints avec GitHub</a:t>
            </a:r>
          </a:p>
          <a:p>
            <a:pPr lvl="1"/>
            <a:r>
              <a:rPr lang="fr-FR" dirty="0"/>
              <a:t>Les difficultés rencontrées</a:t>
            </a:r>
          </a:p>
          <a:p>
            <a:r>
              <a:rPr lang="fr-FR" dirty="0"/>
              <a:t>La technique</a:t>
            </a:r>
          </a:p>
          <a:p>
            <a:pPr lvl="1"/>
            <a:r>
              <a:rPr lang="fr-FR" dirty="0"/>
              <a:t>GitHub</a:t>
            </a:r>
          </a:p>
          <a:p>
            <a:pPr lvl="1"/>
            <a:r>
              <a:rPr lang="fr-FR" dirty="0"/>
              <a:t>Le workflow</a:t>
            </a:r>
          </a:p>
          <a:p>
            <a:pPr lvl="1"/>
            <a:r>
              <a:rPr lang="fr-FR" dirty="0"/>
              <a:t>Schéma d’architecture</a:t>
            </a:r>
          </a:p>
          <a:p>
            <a:pPr lvl="1"/>
            <a:r>
              <a:rPr lang="fr-FR" dirty="0"/>
              <a:t>Les bases de données </a:t>
            </a:r>
          </a:p>
          <a:p>
            <a:pPr lvl="1"/>
            <a:r>
              <a:rPr lang="fr-FR" dirty="0"/>
              <a:t>Les outils utilisés</a:t>
            </a:r>
          </a:p>
          <a:p>
            <a:pPr lvl="1"/>
            <a:r>
              <a:rPr lang="fr-FR" dirty="0"/>
              <a:t>Les tests</a:t>
            </a:r>
          </a:p>
          <a:p>
            <a:r>
              <a:rPr lang="fr-FR" dirty="0"/>
              <a:t>Démonstration de l’application Android </a:t>
            </a:r>
          </a:p>
          <a:p>
            <a:r>
              <a:rPr lang="fr-FR" dirty="0"/>
              <a:t>Bilan général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36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tests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Tests unitaires </a:t>
            </a:r>
          </a:p>
          <a:p>
            <a:pPr lvl="1"/>
            <a:r>
              <a:rPr lang="fr-FR" dirty="0"/>
              <a:t>Vérification du bon fonctionnement de notre application Android</a:t>
            </a:r>
          </a:p>
          <a:p>
            <a:pPr lvl="2"/>
            <a:r>
              <a:rPr lang="fr-FR" dirty="0" err="1"/>
              <a:t>JUnit</a:t>
            </a:r>
            <a:endParaRPr lang="fr-FR" dirty="0"/>
          </a:p>
          <a:p>
            <a:pPr lvl="2"/>
            <a:r>
              <a:rPr lang="fr-FR" dirty="0"/>
              <a:t>Tests toutes les classes</a:t>
            </a:r>
          </a:p>
          <a:p>
            <a:pPr lvl="2"/>
            <a:r>
              <a:rPr lang="fr-FR" dirty="0"/>
              <a:t> Couverture du code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coverage</a:t>
            </a:r>
            <a:r>
              <a:rPr lang="fr-FR" dirty="0">
                <a:sym typeface="Wingdings" panose="05000000000000000000" pitchFamily="2" charset="2"/>
              </a:rPr>
              <a:t> </a:t>
            </a:r>
            <a:endParaRPr lang="fr-FR" dirty="0"/>
          </a:p>
          <a:p>
            <a:r>
              <a:rPr lang="fr-FR" dirty="0"/>
              <a:t>Tests fonctionnels</a:t>
            </a:r>
          </a:p>
          <a:p>
            <a:pPr lvl="1"/>
            <a:r>
              <a:rPr lang="fr-FR" dirty="0"/>
              <a:t>Validation de notre application sur l’aspect fonctionnel </a:t>
            </a:r>
          </a:p>
          <a:p>
            <a:pPr lvl="2"/>
            <a:r>
              <a:rPr lang="fr-FR" dirty="0"/>
              <a:t>Tests par fonctionnalité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Image 4" descr="Une image contenant chose, objet&#10;&#10;Description générée avec un niveau de confiance élevé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344" y="3741038"/>
            <a:ext cx="2022423" cy="229283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5074" y="1302551"/>
            <a:ext cx="1542961" cy="193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3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61006" y="2746441"/>
            <a:ext cx="9291215" cy="1049235"/>
          </a:xfrm>
        </p:spPr>
        <p:txBody>
          <a:bodyPr/>
          <a:lstStyle/>
          <a:p>
            <a:r>
              <a:rPr lang="fr-FR" dirty="0"/>
              <a:t>Démonstration de l’application Android avec Screen Meet</a:t>
            </a:r>
          </a:p>
        </p:txBody>
      </p:sp>
      <p:pic>
        <p:nvPicPr>
          <p:cNvPr id="4" name="Image 3" descr="Une image contenant objet, chose&#10;&#10;Description générée avec un niveau de confiance élevé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80" y="3795676"/>
            <a:ext cx="4193540" cy="1744513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78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général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51579" y="1621411"/>
            <a:ext cx="9291215" cy="4449451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Travail d’équipe </a:t>
            </a:r>
          </a:p>
          <a:p>
            <a:r>
              <a:rPr lang="fr-FR" dirty="0"/>
              <a:t>Montée en compétence </a:t>
            </a:r>
          </a:p>
          <a:p>
            <a:pPr lvl="1"/>
            <a:r>
              <a:rPr lang="fr-FR" dirty="0"/>
              <a:t>Android</a:t>
            </a:r>
          </a:p>
          <a:p>
            <a:pPr lvl="1"/>
            <a:r>
              <a:rPr lang="fr-FR" dirty="0"/>
              <a:t>Android Studio</a:t>
            </a:r>
          </a:p>
          <a:p>
            <a:pPr lvl="1"/>
            <a:r>
              <a:rPr lang="fr-FR" dirty="0"/>
              <a:t>Gestion de projet</a:t>
            </a:r>
          </a:p>
          <a:p>
            <a:pPr lvl="1"/>
            <a:r>
              <a:rPr lang="fr-FR" dirty="0"/>
              <a:t>GitHub</a:t>
            </a:r>
          </a:p>
          <a:p>
            <a:r>
              <a:rPr lang="fr-FR" dirty="0"/>
              <a:t>Découverte et prise en main</a:t>
            </a:r>
          </a:p>
          <a:p>
            <a:pPr lvl="1"/>
            <a:r>
              <a:rPr lang="fr-FR" dirty="0"/>
              <a:t>Firebase</a:t>
            </a:r>
          </a:p>
          <a:p>
            <a:pPr lvl="1"/>
            <a:r>
              <a:rPr lang="fr-FR" dirty="0"/>
              <a:t>Realm</a:t>
            </a:r>
          </a:p>
          <a:p>
            <a:pPr lvl="1"/>
            <a:r>
              <a:rPr lang="fr-FR" dirty="0"/>
              <a:t>Travis</a:t>
            </a:r>
          </a:p>
          <a:p>
            <a:pPr lvl="1"/>
            <a:r>
              <a:rPr lang="fr-FR" dirty="0"/>
              <a:t>Espresso</a:t>
            </a:r>
          </a:p>
          <a:p>
            <a:pPr lvl="1"/>
            <a:r>
              <a:rPr lang="fr-FR" dirty="0"/>
              <a:t>Codecov/</a:t>
            </a:r>
            <a:r>
              <a:rPr lang="fr-FR" dirty="0" err="1"/>
              <a:t>JaCoCo</a:t>
            </a:r>
            <a:endParaRPr lang="fr-FR" dirty="0"/>
          </a:p>
          <a:p>
            <a:r>
              <a:rPr lang="fr-FR" dirty="0"/>
              <a:t>Apprentissage de la gestion du projet avec quelques difficultés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35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19604" y="2708734"/>
            <a:ext cx="9291215" cy="1049235"/>
          </a:xfrm>
        </p:spPr>
        <p:txBody>
          <a:bodyPr/>
          <a:lstStyle/>
          <a:p>
            <a:r>
              <a:rPr lang="fr-FR" dirty="0"/>
              <a:t>Merci de nous avoir écouté, avez-vous des questions ?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4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concept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« Est-ce que j’ai ce livre … ? » </a:t>
            </a:r>
          </a:p>
          <a:p>
            <a:r>
              <a:rPr lang="fr-FR" dirty="0"/>
              <a:t>Application Android</a:t>
            </a:r>
          </a:p>
          <a:p>
            <a:r>
              <a:rPr lang="fr-FR" dirty="0"/>
              <a:t>Avec un scan de code barre </a:t>
            </a:r>
          </a:p>
          <a:p>
            <a:pPr lvl="1"/>
            <a:r>
              <a:rPr lang="fr-FR" dirty="0"/>
              <a:t>Vérifier si un livre est déjà en notre possession</a:t>
            </a:r>
          </a:p>
          <a:p>
            <a:pPr lvl="1"/>
            <a:r>
              <a:rPr lang="fr-FR" dirty="0"/>
              <a:t>Gérer sa bibliothèque </a:t>
            </a:r>
          </a:p>
        </p:txBody>
      </p:sp>
      <p:pic>
        <p:nvPicPr>
          <p:cNvPr id="7" name="Image 6" descr="Une image contenant ipod&#10;&#10;Description générée avec un niveau de confiance élevé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280" y="1979144"/>
            <a:ext cx="538480" cy="538480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1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du marché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QCM </a:t>
            </a:r>
            <a:r>
              <a:rPr lang="fr-FR" dirty="0">
                <a:sym typeface="Wingdings" panose="05000000000000000000" pitchFamily="2" charset="2"/>
              </a:rPr>
              <a:t> 202 réponses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Conséquences  forte demande pour le concept : validation </a:t>
            </a:r>
            <a:br>
              <a:rPr lang="fr-FR" dirty="0">
                <a:sym typeface="Wingdings" panose="05000000000000000000" pitchFamily="2" charset="2"/>
              </a:rPr>
            </a:br>
            <a:r>
              <a:rPr lang="fr-FR" dirty="0">
                <a:sym typeface="Wingdings" panose="05000000000000000000" pitchFamily="2" charset="2"/>
              </a:rPr>
              <a:t>                             affinage et priorisation des fonctionnalités</a:t>
            </a:r>
          </a:p>
          <a:p>
            <a:r>
              <a:rPr lang="fr-FR" dirty="0">
                <a:sym typeface="Wingdings" panose="05000000000000000000" pitchFamily="2" charset="2"/>
              </a:rPr>
              <a:t>Comparaison des applications existantes 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Conséquences  se démarquer : wishlist et mode offline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 Critiques existantes  à éviter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2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10176" y="2765294"/>
            <a:ext cx="9291215" cy="1049235"/>
          </a:xfrm>
        </p:spPr>
        <p:txBody>
          <a:bodyPr/>
          <a:lstStyle/>
          <a:p>
            <a:r>
              <a:rPr lang="fr-FR" dirty="0"/>
              <a:t>La gestion de projet …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2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1578" y="0"/>
            <a:ext cx="9291215" cy="1049235"/>
          </a:xfrm>
        </p:spPr>
        <p:txBody>
          <a:bodyPr/>
          <a:lstStyle/>
          <a:p>
            <a:r>
              <a:rPr lang="fr-FR" dirty="0"/>
              <a:t>Répartition des tâches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51579" y="867266"/>
            <a:ext cx="9291215" cy="5288437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Alice</a:t>
            </a:r>
          </a:p>
          <a:p>
            <a:pPr lvl="1"/>
            <a:r>
              <a:rPr lang="fr-FR" dirty="0"/>
              <a:t>Product </a:t>
            </a:r>
            <a:r>
              <a:rPr lang="fr-FR" dirty="0" err="1"/>
              <a:t>owner</a:t>
            </a:r>
            <a:endParaRPr lang="fr-FR" dirty="0"/>
          </a:p>
          <a:p>
            <a:pPr lvl="1"/>
            <a:r>
              <a:rPr lang="fr-FR" dirty="0"/>
              <a:t>Scrum master</a:t>
            </a:r>
          </a:p>
          <a:p>
            <a:pPr lvl="1"/>
            <a:r>
              <a:rPr lang="fr-FR" dirty="0"/>
              <a:t>Développeur </a:t>
            </a:r>
          </a:p>
          <a:p>
            <a:r>
              <a:rPr lang="fr-FR" dirty="0"/>
              <a:t>Coraline</a:t>
            </a:r>
          </a:p>
          <a:p>
            <a:pPr lvl="1"/>
            <a:r>
              <a:rPr lang="fr-FR" dirty="0"/>
              <a:t>Product </a:t>
            </a:r>
            <a:r>
              <a:rPr lang="fr-FR" dirty="0" err="1"/>
              <a:t>owner</a:t>
            </a:r>
            <a:r>
              <a:rPr lang="fr-FR" dirty="0"/>
              <a:t> assistant</a:t>
            </a:r>
          </a:p>
          <a:p>
            <a:pPr lvl="1"/>
            <a:r>
              <a:rPr lang="fr-FR" dirty="0"/>
              <a:t>Développeur</a:t>
            </a:r>
          </a:p>
          <a:p>
            <a:pPr lvl="1"/>
            <a:r>
              <a:rPr lang="fr-FR" dirty="0"/>
              <a:t>Responsable BDD</a:t>
            </a:r>
          </a:p>
          <a:p>
            <a:r>
              <a:rPr lang="fr-FR" dirty="0"/>
              <a:t>Audrey</a:t>
            </a:r>
          </a:p>
          <a:p>
            <a:pPr lvl="1"/>
            <a:r>
              <a:rPr lang="fr-FR" dirty="0"/>
              <a:t>Product </a:t>
            </a:r>
            <a:r>
              <a:rPr lang="fr-FR" dirty="0" err="1"/>
              <a:t>owner</a:t>
            </a:r>
            <a:r>
              <a:rPr lang="fr-FR" dirty="0"/>
              <a:t> assistant</a:t>
            </a:r>
          </a:p>
          <a:p>
            <a:pPr lvl="1"/>
            <a:r>
              <a:rPr lang="fr-FR" dirty="0"/>
              <a:t>Développeur</a:t>
            </a:r>
          </a:p>
          <a:p>
            <a:pPr lvl="1"/>
            <a:r>
              <a:rPr lang="fr-FR" dirty="0"/>
              <a:t>Responsable BDD </a:t>
            </a:r>
          </a:p>
          <a:p>
            <a:r>
              <a:rPr lang="fr-FR" dirty="0"/>
              <a:t>Camille</a:t>
            </a:r>
          </a:p>
          <a:p>
            <a:pPr lvl="1"/>
            <a:r>
              <a:rPr lang="fr-FR" dirty="0"/>
              <a:t>Product </a:t>
            </a:r>
            <a:r>
              <a:rPr lang="fr-FR" dirty="0" err="1"/>
              <a:t>owner</a:t>
            </a:r>
            <a:r>
              <a:rPr lang="fr-FR" dirty="0"/>
              <a:t> assistant </a:t>
            </a:r>
          </a:p>
          <a:p>
            <a:pPr lvl="1"/>
            <a:r>
              <a:rPr lang="fr-FR" dirty="0"/>
              <a:t>Responsable intégration continue ( tests unitaires et fonctionnels)</a:t>
            </a:r>
          </a:p>
          <a:p>
            <a:pPr lvl="1"/>
            <a:r>
              <a:rPr lang="fr-FR" dirty="0"/>
              <a:t>Correcteur orthographique</a:t>
            </a:r>
          </a:p>
          <a:p>
            <a:r>
              <a:rPr lang="fr-FR" dirty="0"/>
              <a:t>Melody</a:t>
            </a:r>
          </a:p>
          <a:p>
            <a:pPr lvl="1"/>
            <a:r>
              <a:rPr lang="fr-FR" dirty="0"/>
              <a:t>Graphiste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organisation Agile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51578" y="1695220"/>
            <a:ext cx="9291215" cy="3450613"/>
          </a:xfrm>
        </p:spPr>
        <p:txBody>
          <a:bodyPr/>
          <a:lstStyle/>
          <a:p>
            <a:r>
              <a:rPr lang="fr-FR" dirty="0"/>
              <a:t>Analyse des besoins </a:t>
            </a:r>
            <a:r>
              <a:rPr lang="fr-FR" dirty="0">
                <a:sym typeface="Wingdings" panose="05000000000000000000" pitchFamily="2" charset="2"/>
              </a:rPr>
              <a:t> QCM</a:t>
            </a:r>
            <a:endParaRPr lang="fr-FR" dirty="0"/>
          </a:p>
          <a:p>
            <a:r>
              <a:rPr lang="fr-FR" dirty="0"/>
              <a:t>Organisation en Sprint par semaine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strike="sngStrike" dirty="0">
                <a:sym typeface="Wingdings" panose="05000000000000000000" pitchFamily="2" charset="2"/>
              </a:rPr>
              <a:t>Trello</a:t>
            </a:r>
            <a:r>
              <a:rPr lang="fr-FR" dirty="0">
                <a:sym typeface="Wingdings" panose="05000000000000000000" pitchFamily="2" charset="2"/>
              </a:rPr>
              <a:t>  GitHub</a:t>
            </a:r>
          </a:p>
          <a:p>
            <a:r>
              <a:rPr lang="fr-FR" dirty="0">
                <a:sym typeface="Wingdings" panose="05000000000000000000" pitchFamily="2" charset="2"/>
              </a:rPr>
              <a:t>Point en début et en fin de séance</a:t>
            </a:r>
          </a:p>
          <a:p>
            <a:r>
              <a:rPr lang="fr-FR" dirty="0">
                <a:sym typeface="Wingdings" panose="05000000000000000000" pitchFamily="2" charset="2"/>
              </a:rPr>
              <a:t>Retour sur les problèmes rencontrés</a:t>
            </a:r>
          </a:p>
          <a:p>
            <a:r>
              <a:rPr lang="fr-FR" dirty="0"/>
              <a:t>Interactions avec GitHub </a:t>
            </a:r>
          </a:p>
          <a:p>
            <a:r>
              <a:rPr lang="fr-FR" dirty="0"/>
              <a:t>Méthode MOSCOW </a:t>
            </a:r>
            <a:r>
              <a:rPr lang="fr-FR" dirty="0">
                <a:sym typeface="Wingdings" panose="05000000000000000000" pitchFamily="2" charset="2"/>
              </a:rPr>
              <a:t> M</a:t>
            </a:r>
            <a:r>
              <a:rPr lang="fr-FR" dirty="0"/>
              <a:t>ust, Should, Could et Won’t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295" y="4668418"/>
            <a:ext cx="4451985" cy="1243749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9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3450613"/>
          </a:xfrm>
        </p:spPr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51" y="944880"/>
            <a:ext cx="9927697" cy="5913120"/>
          </a:xfrm>
          <a:prstGeom prst="rect">
            <a:avLst/>
          </a:prstGeom>
        </p:spPr>
      </p:pic>
      <p:sp>
        <p:nvSpPr>
          <p:cNvPr id="25" name="Espace réservé du contenu 2"/>
          <p:cNvSpPr txBox="1">
            <a:spLocks/>
          </p:cNvSpPr>
          <p:nvPr/>
        </p:nvSpPr>
        <p:spPr>
          <a:xfrm>
            <a:off x="1132151" y="290425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Notre organisation, MOSCOW :</a:t>
            </a:r>
          </a:p>
          <a:p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30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/>
          <a:lstStyle/>
          <a:p>
            <a:r>
              <a:rPr lang="fr-FR" dirty="0"/>
              <a:t>Sprints avec </a:t>
            </a:r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51578" y="1751782"/>
            <a:ext cx="9291215" cy="3450613"/>
          </a:xfrm>
        </p:spPr>
        <p:txBody>
          <a:bodyPr/>
          <a:lstStyle/>
          <a:p>
            <a:r>
              <a:rPr lang="fr-FR" dirty="0"/>
              <a:t>Exemple d’un de nos sprints :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" y="2398219"/>
            <a:ext cx="12192000" cy="445978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157" y="38839"/>
            <a:ext cx="3261168" cy="2087147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989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1200</TotalTime>
  <Words>535</Words>
  <Application>Microsoft Office PowerPoint</Application>
  <PresentationFormat>Grand écran</PresentationFormat>
  <Paragraphs>204</Paragraphs>
  <Slides>23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Calibri</vt:lpstr>
      <vt:lpstr>Rockwell</vt:lpstr>
      <vt:lpstr>Wingdings</vt:lpstr>
      <vt:lpstr>Galerie</vt:lpstr>
      <vt:lpstr>Bibliothèque numérique</vt:lpstr>
      <vt:lpstr>Sommaire</vt:lpstr>
      <vt:lpstr>Le concept</vt:lpstr>
      <vt:lpstr>Analyse du marché</vt:lpstr>
      <vt:lpstr>La gestion de projet …</vt:lpstr>
      <vt:lpstr>Répartition des tâches</vt:lpstr>
      <vt:lpstr>Une organisation Agile</vt:lpstr>
      <vt:lpstr>Présentation PowerPoint</vt:lpstr>
      <vt:lpstr>Sprints avec GitHUb</vt:lpstr>
      <vt:lpstr>Les difficultés rencontrées</vt:lpstr>
      <vt:lpstr>La technique … </vt:lpstr>
      <vt:lpstr>GitHub</vt:lpstr>
      <vt:lpstr>Le workflow</vt:lpstr>
      <vt:lpstr>Schéma d’architecture</vt:lpstr>
      <vt:lpstr>Les bases de données (1/2)</vt:lpstr>
      <vt:lpstr>Les bases de données (2/2)</vt:lpstr>
      <vt:lpstr>Les outils utilisés (1/2)</vt:lpstr>
      <vt:lpstr>Les outils utilisés (2/2)</vt:lpstr>
      <vt:lpstr>Couverture de code</vt:lpstr>
      <vt:lpstr>Les tests</vt:lpstr>
      <vt:lpstr>Démonstration de l’application Android avec Screen Meet</vt:lpstr>
      <vt:lpstr>Bilan général</vt:lpstr>
      <vt:lpstr>Merci de nous avoir écouté, avez-vous 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Bibliothèque numérique</dc:title>
  <dc:creator>Audrey Stephan</dc:creator>
  <cp:lastModifiedBy>Audrey Stephan</cp:lastModifiedBy>
  <cp:revision>60</cp:revision>
  <dcterms:created xsi:type="dcterms:W3CDTF">2017-05-11T12:04:39Z</dcterms:created>
  <dcterms:modified xsi:type="dcterms:W3CDTF">2017-05-19T11:54:25Z</dcterms:modified>
</cp:coreProperties>
</file>