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1" r:id="rId4"/>
    <p:sldId id="260" r:id="rId5"/>
    <p:sldId id="272" r:id="rId6"/>
    <p:sldId id="281" r:id="rId7"/>
    <p:sldId id="279" r:id="rId8"/>
    <p:sldId id="280" r:id="rId9"/>
    <p:sldId id="282" r:id="rId10"/>
    <p:sldId id="277" r:id="rId11"/>
    <p:sldId id="267" r:id="rId12"/>
    <p:sldId id="283" r:id="rId13"/>
    <p:sldId id="292" r:id="rId14"/>
    <p:sldId id="278" r:id="rId15"/>
    <p:sldId id="270" r:id="rId16"/>
    <p:sldId id="293" r:id="rId17"/>
    <p:sldId id="284" r:id="rId18"/>
    <p:sldId id="285" r:id="rId19"/>
    <p:sldId id="273" r:id="rId20"/>
    <p:sldId id="275" r:id="rId21"/>
    <p:sldId id="266" r:id="rId22"/>
    <p:sldId id="287" r:id="rId23"/>
    <p:sldId id="288" r:id="rId24"/>
    <p:sldId id="289" r:id="rId25"/>
    <p:sldId id="29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93" autoAdjust="0"/>
  </p:normalViewPr>
  <p:slideViewPr>
    <p:cSldViewPr snapToGrid="0">
      <p:cViewPr varScale="1">
        <p:scale>
          <a:sx n="52" d="100"/>
          <a:sy n="52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3B8A-CC01-4327-BCC8-3614DBAA6EC8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132D-AA9B-408D-9AC5-BBAD2A021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06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82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0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0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8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8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2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Plusieurs paramètre d’analyse de code nous on a choisi de regarder </a:t>
            </a:r>
            <a:r>
              <a:rPr lang="fr-FR" dirty="0" err="1"/>
              <a:t>Chidamber</a:t>
            </a:r>
            <a:r>
              <a:rPr lang="fr-FR" dirty="0"/>
              <a:t> &amp; </a:t>
            </a:r>
            <a:r>
              <a:rPr lang="fr-FR" dirty="0" err="1"/>
              <a:t>kemerer</a:t>
            </a:r>
            <a:br>
              <a:rPr lang="fr-FR" dirty="0"/>
            </a:br>
            <a:r>
              <a:rPr lang="fr-FR" dirty="0"/>
              <a:t>on a vu sur internet qu’il y a 6 différentes de calcul comme le montre le screen</a:t>
            </a:r>
          </a:p>
          <a:p>
            <a:r>
              <a:rPr lang="fr-FR" dirty="0"/>
              <a:t>On regarde CBO (</a:t>
            </a:r>
            <a:r>
              <a:rPr lang="fr-FR" b="0" dirty="0" err="1"/>
              <a:t>Coupling</a:t>
            </a:r>
            <a:r>
              <a:rPr lang="fr-FR" b="0" dirty="0"/>
              <a:t> </a:t>
            </a:r>
            <a:r>
              <a:rPr lang="fr-FR" b="0" dirty="0" err="1"/>
              <a:t>between</a:t>
            </a:r>
            <a:r>
              <a:rPr lang="fr-FR" b="0" dirty="0"/>
              <a:t> Object Classes = couplage entre des classes).</a:t>
            </a:r>
          </a:p>
          <a:p>
            <a:r>
              <a:rPr lang="fr-FR" b="0" dirty="0"/>
              <a:t>On voit qu’il doit être au-dessus de 14 = pas bon</a:t>
            </a:r>
          </a:p>
          <a:p>
            <a:r>
              <a:rPr lang="fr-FR" b="0" dirty="0"/>
              <a:t>Il existe plusieurs métriques mais on c’est intéressé qu’à celle là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2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3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Alice, Camille, Audrey et 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68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Mélody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95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Mélody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1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Mélody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98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Mélody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Mélody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71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9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Melody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60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2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60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80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0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132D-AA9B-408D-9AC5-BBAD2A021F9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385-43C0-475B-9A6F-3BC956035DC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0494-C683-4468-881C-6834BB29BC24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313E-D178-4209-A3F0-B24EE8A096E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7A4B-4641-4F27-ACE7-9D3CE5F2CCE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C907-DECF-45E7-95D0-A9297086203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C875-62D1-405A-9B37-9F7D642DCF3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CDC8-5A8C-485E-B1EE-1AD3CF30E38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FE58-B1C9-468B-8081-D602ED3802B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2B9-E4FF-4AB9-8407-1315F6BC1F63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F3C4-C158-4CB7-84A0-126205D47BB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C46ECE-7A51-4DB3-A462-5DD300C9EFA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0336-11E4-4876-9959-AB5747C2C437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Bibliothèque numérique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962706" cy="977621"/>
          </a:xfrm>
        </p:spPr>
        <p:txBody>
          <a:bodyPr/>
          <a:lstStyle/>
          <a:p>
            <a:r>
              <a:rPr lang="fr-FR" dirty="0"/>
              <a:t>Coraline bouri – Alice pottier – camille leuregans – audrey stephan  melody galmiche</a:t>
            </a:r>
          </a:p>
        </p:txBody>
      </p:sp>
    </p:spTree>
    <p:extLst>
      <p:ext uri="{BB962C8B-B14F-4D97-AF65-F5344CB8AC3E}">
        <p14:creationId xmlns:p14="http://schemas.microsoft.com/office/powerpoint/2010/main" val="398014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0482" y="2931270"/>
            <a:ext cx="9291215" cy="1049235"/>
          </a:xfrm>
        </p:spPr>
        <p:txBody>
          <a:bodyPr/>
          <a:lstStyle/>
          <a:p>
            <a:r>
              <a:rPr lang="fr-FR" dirty="0"/>
              <a:t>La modélisation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4000"/>
                  <a:satMod val="80000"/>
                  <a:lumMod val="106000"/>
                </a:schemeClr>
              </a:gs>
              <a:gs pos="100000">
                <a:schemeClr val="bg1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9" name="Rect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73276"/>
            <a:ext cx="3757538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Schéma d’architecture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96046" y="1695524"/>
            <a:ext cx="6521081" cy="2722393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4" name="Espace réservé du contenu 16" descr="Une image contenant capture d’écran, carte&#10;&#10;Description générée avec un niveau de confiance élevé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271" y="78980"/>
            <a:ext cx="10983074" cy="669967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cycle pour une user story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9642" y="2187146"/>
            <a:ext cx="1705233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 sprint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876" y="2570205"/>
            <a:ext cx="1583726" cy="90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Clôture du sprint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4488" y="4580237"/>
            <a:ext cx="1820562" cy="99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Clôtures des users stories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7915" y="2724665"/>
            <a:ext cx="1777316" cy="76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Users stories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8451" y="4380560"/>
            <a:ext cx="1993559" cy="84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 des users stories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9642" y="5099221"/>
            <a:ext cx="1865871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 sur chaque users stories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538151" y="2706310"/>
            <a:ext cx="729049" cy="230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425514" y="2724665"/>
            <a:ext cx="976183" cy="32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8699157" y="3719384"/>
            <a:ext cx="284205" cy="50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610865" y="5099222"/>
            <a:ext cx="1383957" cy="32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3249827" y="5099222"/>
            <a:ext cx="1075038" cy="32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</p:cNvCxnSpPr>
          <p:nvPr/>
        </p:nvCxnSpPr>
        <p:spPr>
          <a:xfrm flipV="1">
            <a:off x="2302477" y="3676164"/>
            <a:ext cx="81346" cy="70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0757" y="2992915"/>
            <a:ext cx="9291215" cy="1049235"/>
          </a:xfrm>
        </p:spPr>
        <p:txBody>
          <a:bodyPr/>
          <a:lstStyle/>
          <a:p>
            <a:r>
              <a:rPr lang="fr-FR" dirty="0"/>
              <a:t>Les tests et le développement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correction grâce à un test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762" y="1853754"/>
            <a:ext cx="8225702" cy="1279554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88" y="3766602"/>
            <a:ext cx="11449050" cy="1400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220" y="1988062"/>
            <a:ext cx="8440785" cy="961365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vec un niveau de confiance élevé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88" y="3814525"/>
            <a:ext cx="11449050" cy="136298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fonctionnels</a:t>
            </a:r>
          </a:p>
        </p:txBody>
      </p:sp>
      <p:pic>
        <p:nvPicPr>
          <p:cNvPr id="6" name="Espace réservé du contenu 5" descr="Une image contenant capture d’écran, moniteur&#10;&#10;Description générée avec un niveau de confiance très élevé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" y="2545492"/>
            <a:ext cx="11440934" cy="20335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9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unitaires </a:t>
            </a:r>
          </a:p>
          <a:p>
            <a:pPr lvl="1"/>
            <a:r>
              <a:rPr lang="fr-FR" dirty="0"/>
              <a:t>Vérification du bon fonctionnement de notre application Android</a:t>
            </a:r>
          </a:p>
          <a:p>
            <a:pPr lvl="2"/>
            <a:r>
              <a:rPr lang="fr-FR" dirty="0" err="1"/>
              <a:t>JUnit</a:t>
            </a:r>
            <a:endParaRPr lang="fr-FR" dirty="0"/>
          </a:p>
          <a:p>
            <a:pPr lvl="2"/>
            <a:r>
              <a:rPr lang="fr-FR" dirty="0"/>
              <a:t>Tests toutes les classes</a:t>
            </a:r>
          </a:p>
          <a:p>
            <a:pPr lvl="2"/>
            <a:r>
              <a:rPr lang="fr-FR" dirty="0"/>
              <a:t> Couverture du code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coverage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r>
              <a:rPr lang="fr-FR" dirty="0"/>
              <a:t>Tests fonctionnels</a:t>
            </a:r>
          </a:p>
          <a:p>
            <a:pPr lvl="1"/>
            <a:r>
              <a:rPr lang="fr-FR" dirty="0"/>
              <a:t>Validation de notre application sur l’aspect fonctionnel </a:t>
            </a:r>
          </a:p>
          <a:p>
            <a:pPr lvl="2"/>
            <a:r>
              <a:rPr lang="fr-FR" dirty="0"/>
              <a:t>Tests par fonctionnalité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chose, objet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44" y="3741038"/>
            <a:ext cx="2022423" cy="22928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074" y="1302551"/>
            <a:ext cx="1542961" cy="19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</a:t>
            </a:r>
            <a:r>
              <a:rPr lang="fr-FR" dirty="0" err="1"/>
              <a:t>Reloaded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1" dirty="0"/>
              <a:t>Analyse du code </a:t>
            </a:r>
            <a:r>
              <a:rPr lang="fr-FR" sz="1800" b="1" dirty="0">
                <a:sym typeface="Wingdings" panose="05000000000000000000" pitchFamily="2" charset="2"/>
              </a:rPr>
              <a:t> </a:t>
            </a:r>
            <a:r>
              <a:rPr lang="fr-FR" sz="1800" b="1" dirty="0" err="1"/>
              <a:t>Chidamber</a:t>
            </a:r>
            <a:r>
              <a:rPr lang="fr-FR" sz="1800" b="1" dirty="0"/>
              <a:t> &amp; </a:t>
            </a:r>
            <a:r>
              <a:rPr lang="fr-FR" sz="1800" b="1" dirty="0" err="1"/>
              <a:t>Kemerer</a:t>
            </a:r>
            <a:r>
              <a:rPr lang="fr-FR" sz="1800" b="1" dirty="0"/>
              <a:t> </a:t>
            </a:r>
            <a:r>
              <a:rPr lang="fr-FR" sz="1800" b="1" dirty="0" err="1"/>
              <a:t>metrics</a:t>
            </a:r>
            <a:br>
              <a:rPr lang="fr-FR" sz="1800" b="1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 5" descr="Une image contenant ordinateur, intérieur, capture d’écran, équipement électronique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1" y="2681416"/>
            <a:ext cx="10264289" cy="31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0392" y="1767244"/>
            <a:ext cx="9291215" cy="3450613"/>
          </a:xfrm>
        </p:spPr>
        <p:txBody>
          <a:bodyPr/>
          <a:lstStyle/>
          <a:p>
            <a:pPr lvl="1"/>
            <a:r>
              <a:rPr lang="fr-FR" dirty="0"/>
              <a:t>Logiciel libre et service en ligne</a:t>
            </a:r>
          </a:p>
          <a:p>
            <a:pPr lvl="1"/>
            <a:r>
              <a:rPr lang="fr-FR" dirty="0"/>
              <a:t>En lien avec GitHub</a:t>
            </a:r>
          </a:p>
          <a:p>
            <a:pPr lvl="1"/>
            <a:r>
              <a:rPr lang="fr-FR" dirty="0"/>
              <a:t>Utilisé </a:t>
            </a:r>
            <a:r>
              <a:rPr lang="fr-FR" dirty="0">
                <a:sym typeface="Wingdings" panose="05000000000000000000" pitchFamily="2" charset="2"/>
              </a:rPr>
              <a:t> compiler, tester et déployer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7714"/>
            <a:ext cx="12192000" cy="32802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3551" y="85328"/>
            <a:ext cx="9291215" cy="1049235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0755" y="503435"/>
            <a:ext cx="9291215" cy="5612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concept</a:t>
            </a:r>
          </a:p>
          <a:p>
            <a:r>
              <a:rPr lang="fr-FR" dirty="0"/>
              <a:t>La gestion de projet</a:t>
            </a:r>
          </a:p>
          <a:p>
            <a:pPr lvl="1"/>
            <a:r>
              <a:rPr lang="fr-FR" dirty="0"/>
              <a:t>Une organisation agile</a:t>
            </a:r>
          </a:p>
          <a:p>
            <a:pPr lvl="1"/>
            <a:r>
              <a:rPr lang="fr-FR" dirty="0"/>
              <a:t>Les users stories</a:t>
            </a:r>
          </a:p>
          <a:p>
            <a:pPr lvl="1"/>
            <a:r>
              <a:rPr lang="fr-FR" dirty="0"/>
              <a:t>Notre organisation : MOSCOW</a:t>
            </a:r>
          </a:p>
          <a:p>
            <a:pPr lvl="1"/>
            <a:r>
              <a:rPr lang="fr-FR" dirty="0"/>
              <a:t>Exemple de sprint</a:t>
            </a:r>
          </a:p>
          <a:p>
            <a:pPr lvl="1"/>
            <a:r>
              <a:rPr lang="fr-FR" dirty="0"/>
              <a:t>Les issues</a:t>
            </a:r>
          </a:p>
          <a:p>
            <a:r>
              <a:rPr lang="fr-FR" dirty="0"/>
              <a:t>La modélisation</a:t>
            </a:r>
          </a:p>
          <a:p>
            <a:pPr lvl="1"/>
            <a:r>
              <a:rPr lang="fr-FR" dirty="0"/>
              <a:t>Schéma d’architecture</a:t>
            </a:r>
          </a:p>
          <a:p>
            <a:pPr lvl="1"/>
            <a:r>
              <a:rPr lang="fr-FR" dirty="0"/>
              <a:t>Diagramme de séquence</a:t>
            </a:r>
          </a:p>
          <a:p>
            <a:pPr lvl="1"/>
            <a:r>
              <a:rPr lang="fr-FR" dirty="0"/>
              <a:t>Exemple d’un cycle pour une user storie</a:t>
            </a:r>
          </a:p>
          <a:p>
            <a:r>
              <a:rPr lang="fr-FR" dirty="0"/>
              <a:t>Les tests et le développement</a:t>
            </a:r>
          </a:p>
          <a:p>
            <a:pPr lvl="1"/>
            <a:r>
              <a:rPr lang="fr-FR" dirty="0"/>
              <a:t>Exemple de cycle pour un test</a:t>
            </a:r>
          </a:p>
          <a:p>
            <a:pPr lvl="1"/>
            <a:r>
              <a:rPr lang="fr-FR" dirty="0"/>
              <a:t>Les tests </a:t>
            </a:r>
          </a:p>
          <a:p>
            <a:pPr lvl="1"/>
            <a:r>
              <a:rPr lang="fr-FR" dirty="0"/>
              <a:t>Espresso</a:t>
            </a:r>
          </a:p>
          <a:p>
            <a:pPr lvl="1"/>
            <a:r>
              <a:rPr lang="fr-FR" dirty="0"/>
              <a:t>Travis</a:t>
            </a:r>
          </a:p>
          <a:p>
            <a:r>
              <a:rPr lang="fr-FR" dirty="0"/>
              <a:t>Démonstration sur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1747" y="2614147"/>
            <a:ext cx="9291215" cy="1049235"/>
          </a:xfrm>
        </p:spPr>
        <p:txBody>
          <a:bodyPr/>
          <a:lstStyle/>
          <a:p>
            <a:r>
              <a:rPr lang="fr-FR" dirty="0"/>
              <a:t>Démonstrations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3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69865"/>
            <a:ext cx="12192000" cy="174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t>21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291079" y="2654834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L’agilité à travers de nouvelles méthodes d’organisations et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41479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t>22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8684" y="487909"/>
            <a:ext cx="8369449" cy="68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fr-FR" sz="2800" dirty="0">
                <a:solidFill>
                  <a:srgbClr val="199EB9"/>
                </a:solidFill>
              </a:rPr>
              <a:t>L’agilité dans une équipe</a:t>
            </a:r>
          </a:p>
        </p:txBody>
      </p:sp>
      <p:sp>
        <p:nvSpPr>
          <p:cNvPr id="7" name="Ellipse 6"/>
          <p:cNvSpPr/>
          <p:nvPr/>
        </p:nvSpPr>
        <p:spPr>
          <a:xfrm>
            <a:off x="4323644" y="1749778"/>
            <a:ext cx="3127023" cy="1162755"/>
          </a:xfrm>
          <a:prstGeom prst="ellipse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Communication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7761110" y="2842641"/>
            <a:ext cx="3127023" cy="1162755"/>
          </a:xfrm>
          <a:prstGeom prst="ellipse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Feedback</a:t>
            </a:r>
          </a:p>
        </p:txBody>
      </p:sp>
      <p:sp>
        <p:nvSpPr>
          <p:cNvPr id="9" name="Ellipse 8"/>
          <p:cNvSpPr/>
          <p:nvPr/>
        </p:nvSpPr>
        <p:spPr>
          <a:xfrm>
            <a:off x="6491110" y="4580075"/>
            <a:ext cx="3127023" cy="1162755"/>
          </a:xfrm>
          <a:prstGeom prst="ellipse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Confiance</a:t>
            </a:r>
          </a:p>
        </p:txBody>
      </p:sp>
      <p:sp>
        <p:nvSpPr>
          <p:cNvPr id="10" name="Ellipse 9"/>
          <p:cNvSpPr/>
          <p:nvPr/>
        </p:nvSpPr>
        <p:spPr>
          <a:xfrm>
            <a:off x="2562576" y="4581682"/>
            <a:ext cx="3127023" cy="1162755"/>
          </a:xfrm>
          <a:prstGeom prst="ellipse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Courage</a:t>
            </a:r>
          </a:p>
        </p:txBody>
      </p:sp>
      <p:sp>
        <p:nvSpPr>
          <p:cNvPr id="11" name="Ellipse 10"/>
          <p:cNvSpPr/>
          <p:nvPr/>
        </p:nvSpPr>
        <p:spPr>
          <a:xfrm>
            <a:off x="1049865" y="2842641"/>
            <a:ext cx="3127023" cy="1162755"/>
          </a:xfrm>
          <a:prstGeom prst="ellipse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Respect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3082066"/>
            <a:ext cx="1981200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66218"/>
            <a:ext cx="12192000" cy="380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t>23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9096" y="487909"/>
            <a:ext cx="10049037" cy="68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199EB9"/>
                </a:solidFill>
              </a:rPr>
              <a:t>Méthode </a:t>
            </a:r>
            <a:r>
              <a:rPr lang="fr-FR" sz="2800" dirty="0" err="1">
                <a:solidFill>
                  <a:srgbClr val="199EB9"/>
                </a:solidFill>
              </a:rPr>
              <a:t>Scrum</a:t>
            </a:r>
            <a:endParaRPr lang="fr-FR" sz="2800" dirty="0">
              <a:solidFill>
                <a:srgbClr val="199EB9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3682">
            <a:off x="10656712" y="4891580"/>
            <a:ext cx="834672" cy="83467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24"/>
            <a:ext cx="12159492" cy="365421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75" b="100000" l="10000" r="92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78" y="5023555"/>
            <a:ext cx="1597378" cy="159737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79" b="89918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27" y="5222964"/>
            <a:ext cx="2552918" cy="14517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65" y="5023555"/>
            <a:ext cx="1286935" cy="1544321"/>
          </a:xfrm>
          <a:prstGeom prst="rect">
            <a:avLst/>
          </a:prstGeom>
        </p:spPr>
      </p:pic>
      <p:sp>
        <p:nvSpPr>
          <p:cNvPr id="18" name="Flèche droite 17"/>
          <p:cNvSpPr/>
          <p:nvPr/>
        </p:nvSpPr>
        <p:spPr>
          <a:xfrm>
            <a:off x="4470400" y="5644444"/>
            <a:ext cx="835378" cy="496712"/>
          </a:xfrm>
          <a:prstGeom prst="rightArrow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8103794" y="5644444"/>
            <a:ext cx="835378" cy="496712"/>
          </a:xfrm>
          <a:prstGeom prst="rightArrow">
            <a:avLst/>
          </a:prstGeom>
          <a:solidFill>
            <a:srgbClr val="199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7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t>24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2123" y="2607166"/>
            <a:ext cx="3485346" cy="68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199EB9"/>
                </a:solidFill>
              </a:rPr>
              <a:t>Les Tests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t="2296" r="50860" b="24222"/>
          <a:stretch/>
        </p:blipFill>
        <p:spPr>
          <a:xfrm>
            <a:off x="4038600" y="0"/>
            <a:ext cx="8153400" cy="68580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813502"/>
            <a:ext cx="2949691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t>25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173506" y="362272"/>
            <a:ext cx="5411096" cy="68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199EB9"/>
                </a:solidFill>
              </a:rPr>
              <a:t>La couverture de code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b="8987"/>
          <a:stretch/>
        </p:blipFill>
        <p:spPr>
          <a:xfrm>
            <a:off x="786901" y="1302551"/>
            <a:ext cx="10533855" cy="53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7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1079" y="2521680"/>
            <a:ext cx="9291215" cy="1049235"/>
          </a:xfrm>
        </p:spPr>
        <p:txBody>
          <a:bodyPr/>
          <a:lstStyle/>
          <a:p>
            <a:r>
              <a:rPr lang="fr-FR" dirty="0"/>
              <a:t>Merci de nous avoir écouté, avez-vous des question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7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« Est-ce que j’ai ce livre … ? »</a:t>
            </a:r>
          </a:p>
          <a:p>
            <a:pPr marL="0" indent="0" algn="ctr">
              <a:buNone/>
            </a:pPr>
            <a:r>
              <a:rPr lang="fr-FR" dirty="0"/>
              <a:t>  </a:t>
            </a:r>
          </a:p>
          <a:p>
            <a:r>
              <a:rPr lang="fr-FR" dirty="0"/>
              <a:t>Application Android</a:t>
            </a:r>
          </a:p>
          <a:p>
            <a:r>
              <a:rPr lang="fr-FR" dirty="0"/>
              <a:t>Avec un scan de code barre </a:t>
            </a:r>
          </a:p>
          <a:p>
            <a:pPr lvl="1"/>
            <a:r>
              <a:rPr lang="fr-FR" dirty="0"/>
              <a:t>Vérifier si un livre est déjà en notre possession</a:t>
            </a:r>
          </a:p>
          <a:p>
            <a:pPr lvl="1"/>
            <a:r>
              <a:rPr lang="fr-FR" dirty="0"/>
              <a:t>Gérer sa bibliothèque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2944403"/>
            <a:ext cx="9291215" cy="1049235"/>
          </a:xfrm>
        </p:spPr>
        <p:txBody>
          <a:bodyPr/>
          <a:lstStyle/>
          <a:p>
            <a:r>
              <a:rPr lang="fr-FR" dirty="0"/>
              <a:t>La gestion de projet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organisation Agile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8" y="1695220"/>
            <a:ext cx="9291215" cy="3450613"/>
          </a:xfrm>
        </p:spPr>
        <p:txBody>
          <a:bodyPr/>
          <a:lstStyle/>
          <a:p>
            <a:r>
              <a:rPr lang="fr-FR" dirty="0"/>
              <a:t>Analyse des besoins </a:t>
            </a:r>
            <a:r>
              <a:rPr lang="fr-FR" dirty="0">
                <a:sym typeface="Wingdings" panose="05000000000000000000" pitchFamily="2" charset="2"/>
              </a:rPr>
              <a:t> QCM</a:t>
            </a:r>
            <a:endParaRPr lang="fr-FR" dirty="0"/>
          </a:p>
          <a:p>
            <a:r>
              <a:rPr lang="fr-FR" dirty="0"/>
              <a:t>Organisation en Sprint par semaine </a:t>
            </a:r>
            <a:r>
              <a:rPr lang="fr-FR" dirty="0">
                <a:sym typeface="Wingdings" panose="05000000000000000000" pitchFamily="2" charset="2"/>
              </a:rPr>
              <a:t> GitHub</a:t>
            </a:r>
          </a:p>
          <a:p>
            <a:r>
              <a:rPr lang="fr-FR" dirty="0">
                <a:sym typeface="Wingdings" panose="05000000000000000000" pitchFamily="2" charset="2"/>
              </a:rPr>
              <a:t>Point en début et en fin de séance</a:t>
            </a:r>
          </a:p>
          <a:p>
            <a:r>
              <a:rPr lang="fr-FR" dirty="0">
                <a:sym typeface="Wingdings" panose="05000000000000000000" pitchFamily="2" charset="2"/>
              </a:rPr>
              <a:t>Retour sur les problèmes rencontré</a:t>
            </a:r>
          </a:p>
          <a:p>
            <a:r>
              <a:rPr lang="fr-FR" dirty="0"/>
              <a:t>Interaction avec GitHub </a:t>
            </a:r>
          </a:p>
          <a:p>
            <a:r>
              <a:rPr lang="fr-FR" dirty="0"/>
              <a:t>Méthode MOSCOW </a:t>
            </a:r>
            <a:r>
              <a:rPr lang="fr-FR" dirty="0">
                <a:sym typeface="Wingdings" panose="05000000000000000000" pitchFamily="2" charset="2"/>
              </a:rPr>
              <a:t> M</a:t>
            </a:r>
            <a:r>
              <a:rPr lang="fr-FR" dirty="0"/>
              <a:t>ust, Should, Could et Won’t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95" y="4668418"/>
            <a:ext cx="4451985" cy="124374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users stories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7846" y="1853754"/>
            <a:ext cx="7450006" cy="472799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51" y="944880"/>
            <a:ext cx="9927697" cy="5913120"/>
          </a:xfrm>
          <a:prstGeom prst="rect">
            <a:avLst/>
          </a:prstGeom>
        </p:spPr>
      </p:pic>
      <p:sp>
        <p:nvSpPr>
          <p:cNvPr id="25" name="Espace réservé du contenu 2"/>
          <p:cNvSpPr txBox="1">
            <a:spLocks/>
          </p:cNvSpPr>
          <p:nvPr/>
        </p:nvSpPr>
        <p:spPr>
          <a:xfrm>
            <a:off x="1132151" y="290425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32151" y="114151"/>
            <a:ext cx="9291215" cy="1049235"/>
          </a:xfrm>
        </p:spPr>
        <p:txBody>
          <a:bodyPr/>
          <a:lstStyle/>
          <a:p>
            <a:r>
              <a:rPr lang="fr-FR" dirty="0"/>
              <a:t>Notre organisation, MOSCOW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 rot="19935813">
            <a:off x="1655805" y="3323968"/>
            <a:ext cx="2434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9" name="ZoneTexte 8"/>
          <p:cNvSpPr txBox="1"/>
          <p:nvPr/>
        </p:nvSpPr>
        <p:spPr>
          <a:xfrm rot="19935813">
            <a:off x="4978141" y="3187040"/>
            <a:ext cx="2434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rgbClr val="FF0000"/>
                </a:solidFill>
              </a:rPr>
              <a:t>73%</a:t>
            </a:r>
          </a:p>
        </p:txBody>
      </p:sp>
      <p:sp>
        <p:nvSpPr>
          <p:cNvPr id="10" name="ZoneTexte 9"/>
          <p:cNvSpPr txBox="1"/>
          <p:nvPr/>
        </p:nvSpPr>
        <p:spPr>
          <a:xfrm rot="19935813">
            <a:off x="8189346" y="3323967"/>
            <a:ext cx="2434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rgbClr val="FF0000"/>
                </a:solidFill>
              </a:rPr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12147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fr-FR" dirty="0"/>
              <a:t>Exemple de sprint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754"/>
            <a:ext cx="12192000" cy="44597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issues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6088" y="1756882"/>
            <a:ext cx="8249195" cy="473629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7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565</TotalTime>
  <Words>383</Words>
  <Application>Microsoft Office PowerPoint</Application>
  <PresentationFormat>Grand écran</PresentationFormat>
  <Paragraphs>159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Rockwell</vt:lpstr>
      <vt:lpstr>Wingdings</vt:lpstr>
      <vt:lpstr>Galerie</vt:lpstr>
      <vt:lpstr>Bibliothèque numérique</vt:lpstr>
      <vt:lpstr>sommaire</vt:lpstr>
      <vt:lpstr>Le concept</vt:lpstr>
      <vt:lpstr>La gestion de projet …</vt:lpstr>
      <vt:lpstr>Une organisation Agile</vt:lpstr>
      <vt:lpstr>Les users stories</vt:lpstr>
      <vt:lpstr>Notre organisation, MOSCOW </vt:lpstr>
      <vt:lpstr>Exemple de sprint</vt:lpstr>
      <vt:lpstr>Les issues</vt:lpstr>
      <vt:lpstr>La modélisation …</vt:lpstr>
      <vt:lpstr>Schéma d’architecture</vt:lpstr>
      <vt:lpstr>Diagramme de séquence</vt:lpstr>
      <vt:lpstr>Exemple d’un cycle pour une user story</vt:lpstr>
      <vt:lpstr>Les tests et le développement …</vt:lpstr>
      <vt:lpstr>exemple de correction grâce à un test</vt:lpstr>
      <vt:lpstr>Tests fonctionnels</vt:lpstr>
      <vt:lpstr>Les tests</vt:lpstr>
      <vt:lpstr>Metrics Reloaded</vt:lpstr>
      <vt:lpstr>Travis</vt:lpstr>
      <vt:lpstr>Démonstrations</vt:lpstr>
      <vt:lpstr>L’agilité à travers de nouvelles méthodes d’organisations et de développement</vt:lpstr>
      <vt:lpstr>Présentation PowerPoint</vt:lpstr>
      <vt:lpstr>Présentation PowerPoint</vt:lpstr>
      <vt:lpstr>Présentation PowerPoint</vt:lpstr>
      <vt:lpstr>Présentation PowerPoint</vt:lpstr>
      <vt:lpstr>Merci de nous avoir écouté, avez-vous des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Bibliothèque numérique</dc:title>
  <dc:creator>Audrey Stephan</dc:creator>
  <cp:lastModifiedBy>Audrey Stephan</cp:lastModifiedBy>
  <cp:revision>41</cp:revision>
  <dcterms:created xsi:type="dcterms:W3CDTF">2017-05-11T12:40:05Z</dcterms:created>
  <dcterms:modified xsi:type="dcterms:W3CDTF">2017-05-19T11:44:42Z</dcterms:modified>
</cp:coreProperties>
</file>