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854600"/>
            <a:ext cx="1102932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232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104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81040" y="4541400"/>
            <a:ext cx="11029320" cy="60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81040" y="3043800"/>
            <a:ext cx="11029320" cy="2097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8104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4541400"/>
            <a:ext cx="11029320" cy="60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232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81040" y="4854600"/>
            <a:ext cx="1102896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81040" y="4854600"/>
            <a:ext cx="1102932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232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8104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81040" y="4541400"/>
            <a:ext cx="11029320" cy="600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81040" y="3043800"/>
            <a:ext cx="11029320" cy="2097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8104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232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81040" y="4854600"/>
            <a:ext cx="1102896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81040" y="4854600"/>
            <a:ext cx="1102932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232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8104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3043800"/>
            <a:ext cx="11029320" cy="2097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104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2320" y="48546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6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320" y="4541400"/>
            <a:ext cx="538200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854600"/>
            <a:ext cx="11028960" cy="2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1a3260"/>
          </a:solidFill>
        </p:spPr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</p:spPr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4590b8"/>
          </a:solidFill>
        </p:spPr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rgbClr val="1a3260"/>
          </a:solidFill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1a3260"/>
                </a:solidFill>
                <a:latin typeface="Gill Sans MT"/>
              </a:rPr>
              <a:t>Cliquez pour éditer le format du texte-titreModifiez le style du titre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2f5aac"/>
                </a:solidFill>
                <a:latin typeface="Gill Sans MT"/>
              </a:rPr>
              <a:t>16/12/2015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A1E1B1-7121-4121-9191-C171E151A17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1a3260"/>
          </a:solidFill>
        </p:spPr>
      </p:sp>
      <p:sp>
        <p:nvSpPr>
          <p:cNvPr id="42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</p:spPr>
      </p:sp>
      <p:sp>
        <p:nvSpPr>
          <p:cNvPr id="43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4590b8"/>
          </a:solidFill>
        </p:spPr>
      </p:sp>
      <p:sp>
        <p:nvSpPr>
          <p:cNvPr id="44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rgbClr val="1a3260"/>
          </a:solidFill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Cliquez pour éditer le format du texte-titreModifiez le style du titre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3d3d3d"/>
                </a:solidFill>
                <a:latin typeface="Gill Sans MT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3d3d3d"/>
                </a:solidFill>
                <a:latin typeface="Gill Sans MT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3d3d3d"/>
                </a:solidFill>
                <a:latin typeface="Gill Sans MT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3d3d3d"/>
                </a:solidFill>
                <a:latin typeface="Gill Sans MT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3d3d3d"/>
                </a:solidFill>
                <a:latin typeface="Gill Sans MT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3d3d3d"/>
                </a:solidFill>
                <a:latin typeface="Gill Sans MT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Septième niveau de planModifier les styles du texte du masque</a:t>
            </a:r>
            <a:endParaRPr/>
          </a:p>
          <a:p>
            <a:pPr lvl="1"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Deuxième niveau</a:t>
            </a:r>
            <a:endParaRPr/>
          </a:p>
          <a:p>
            <a:pPr lvl="1">
              <a:buSzPct val="92000"/>
              <a:buFont charset="2" typeface="Wingdings 2"/>
              <a:buChar char=""/>
            </a:pPr>
            <a:r>
              <a:rPr lang="en-US" sz="1400">
                <a:solidFill>
                  <a:srgbClr val="3d3d3d"/>
                </a:solidFill>
                <a:latin typeface="Gill Sans MT"/>
              </a:rPr>
              <a:t>Troisième niveau</a:t>
            </a:r>
            <a:endParaRPr/>
          </a:p>
          <a:p>
            <a:pPr lvl="2">
              <a:buSzPct val="92000"/>
              <a:buFont charset="2" typeface="Wingdings 2"/>
              <a:buChar char=""/>
            </a:pPr>
            <a:r>
              <a:rPr lang="en-US" sz="1200">
                <a:solidFill>
                  <a:srgbClr val="3d3d3d"/>
                </a:solidFill>
                <a:latin typeface="Gill Sans MT"/>
              </a:rPr>
              <a:t>Quatrième niveau</a:t>
            </a:r>
            <a:endParaRPr/>
          </a:p>
          <a:p>
            <a:pPr lvl="3">
              <a:buSzPct val="92000"/>
              <a:buFont charset="2" typeface="Wingdings 2"/>
              <a:buChar char=""/>
            </a:pPr>
            <a:r>
              <a:rPr lang="en-US" sz="1200">
                <a:solidFill>
                  <a:srgbClr val="3d3d3d"/>
                </a:solidFill>
                <a:latin typeface="Gill Sans MT"/>
              </a:rPr>
              <a:t>Cinquième niveau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Gill Sans MT"/>
              </a:rPr>
              <a:t>16/12/2015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1181D1-F141-41B1-81C1-31115151E191}" type="slidenum">
              <a:rPr lang="fr-FR">
                <a:solidFill>
                  <a:srgbClr val="000000"/>
                </a:solidFill>
                <a:latin typeface="Gill Sans MT"/>
              </a:rPr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1a3260"/>
          </a:solidFill>
        </p:spPr>
      </p:sp>
      <p:sp>
        <p:nvSpPr>
          <p:cNvPr id="83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</p:spPr>
      </p:sp>
      <p:sp>
        <p:nvSpPr>
          <p:cNvPr id="84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rgbClr val="4590b8"/>
          </a:solidFill>
        </p:spPr>
      </p:sp>
      <p:sp>
        <p:nvSpPr>
          <p:cNvPr id="85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rgbClr val="1a3260"/>
          </a:solidFill>
        </p:spPr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1a3260"/>
                </a:solidFill>
                <a:latin typeface="Gill Sans MT"/>
              </a:rPr>
              <a:t>Cliquez pour éditer le format du texte-titreModifiez le style du titre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590b8"/>
                </a:solidFill>
                <a:latin typeface="Gill Sans MT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590b8"/>
                </a:solidFill>
                <a:latin typeface="Gill Sans MT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590b8"/>
                </a:solidFill>
                <a:latin typeface="Gill Sans MT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590b8"/>
                </a:solidFill>
                <a:latin typeface="Gill Sans MT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590b8"/>
                </a:solidFill>
                <a:latin typeface="Gill Sans MT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590b8"/>
                </a:solidFill>
                <a:latin typeface="Gill Sans MT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590b8"/>
                </a:solidFill>
                <a:latin typeface="Gill Sans MT"/>
              </a:rPr>
              <a:t>Septième niveau de planModifier les styles du texte du masque</a:t>
            </a:r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2f5aac"/>
                </a:solidFill>
                <a:latin typeface="Gill Sans MT"/>
              </a:rPr>
              <a:t>16/12/2015</a:t>
            </a:r>
            <a:endParaRPr/>
          </a:p>
        </p:txBody>
      </p:sp>
      <p:sp>
        <p:nvSpPr>
          <p:cNvPr id="89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0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C15131-3161-4181-B171-01A10181415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1a3260"/>
                </a:solidFill>
                <a:latin typeface="Gill Sans MT"/>
              </a:rPr>
              <a:t>PROJET de compilation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581040" y="2495520"/>
            <a:ext cx="10993320" cy="678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1600">
                <a:solidFill>
                  <a:srgbClr val="4590b8"/>
                </a:solidFill>
                <a:latin typeface="Gill Sans MT"/>
              </a:rPr>
              <a:t>M1-COMP4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581040" y="5738760"/>
            <a:ext cx="10993320" cy="6462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1600">
                <a:solidFill>
                  <a:srgbClr val="8fbdd5"/>
                </a:solidFill>
                <a:latin typeface="Gill Sans MT"/>
              </a:rPr>
              <a:t>Clément godey – Léo frances – Aymeric Cretin – Mehdi AZIZI – ANTHONY Casagrande – Pierre wargnier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6" name="TextShape 4"/>
          <p:cNvSpPr txBox="1"/>
          <p:nvPr/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F14191-7161-4101-8141-B1812191B1A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1a3260"/>
                </a:solidFill>
                <a:latin typeface="Gill Sans MT"/>
              </a:rPr>
              <a:t>IV – Interpréteur JajaCode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C17151-6181-41F1-B1C1-2171F11131E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1a3260"/>
                </a:solidFill>
                <a:latin typeface="Gill Sans MT"/>
              </a:rPr>
              <a:t>V – Contrôle de type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01D191-8171-4191-A1A1-01E1D131D11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1a3260"/>
                </a:solidFill>
                <a:latin typeface="Gill Sans MT"/>
              </a:rPr>
              <a:t>VI – Mémoire : Pile/Tas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413121-A151-4161-B1A1-51F1812171B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Mémoire : Pile/Tas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91D1F1-7131-41F1-A121-B1413141E121}" type="slidenum">
              <a:rPr lang="fr-FR">
                <a:solidFill>
                  <a:srgbClr val="000000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1a3260"/>
                </a:solidFill>
                <a:latin typeface="Gill Sans MT"/>
              </a:rPr>
              <a:t>VII – Interface graphique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11A1B1-6111-41E1-A131-0101E1A1E16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Interface graphique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D121E1-41F1-41A1-B111-E1617131C121}" type="slidenum">
              <a:rPr lang="fr-FR">
                <a:solidFill>
                  <a:srgbClr val="000000"/>
                </a:solidFill>
                <a:latin typeface="Gill Sans MT"/>
              </a:rPr>
              <a:t>&lt;numéro&gt;</a:t>
            </a:fld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Gill Sans MT"/>
              </a:rPr>
              <a:t>COMMUNICATION AVEC LES MODULES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Interface graphique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714101-A171-41B1-A1E1-E1C1F1511141}" type="slidenum">
              <a:rPr lang="fr-FR">
                <a:solidFill>
                  <a:srgbClr val="000000"/>
                </a:solidFill>
                <a:latin typeface="Gill Sans MT"/>
              </a:rPr>
              <a:t>&lt;numéro&gt;</a:t>
            </a:fld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Gill Sans MT"/>
              </a:rPr>
              <a:t>RENDU GRAPHIQUE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1a3260"/>
                </a:solidFill>
                <a:latin typeface="Gill Sans MT"/>
              </a:rPr>
              <a:t>conclusion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C10001-81D1-41A1-9191-E13121E1311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Gill Sans MT"/>
              </a:rPr>
              <a:t>Sommaire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581040" y="2180520"/>
            <a:ext cx="11029320" cy="450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Présentation du projet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Structure du logiciel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I –  Analyseur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II –  Interpréteur MiniJaja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III – Interpréteur JajaCode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IV –  Compilateur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V –  Contrôle de type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VI –  Mémoire : Pile/Tas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VII –  Interface graphique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Conclusion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512131-F1E1-4181-81C1-71B1A111B101}" type="slidenum">
              <a:rPr lang="fr-FR">
                <a:solidFill>
                  <a:srgbClr val="000000"/>
                </a:solidFill>
                <a:latin typeface="Gill Sans MT"/>
              </a:rPr>
              <a:t>&lt;numéro&gt;</a:t>
            </a:fld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3825720" y="1817280"/>
            <a:ext cx="3152880" cy="4503600"/>
          </a:xfrm>
          <a:prstGeom prst="rect">
            <a:avLst/>
          </a:prstGeom>
          <a:solidFill>
            <a:srgbClr val="f2f2f2"/>
          </a:solidFill>
        </p:spPr>
        <p:txBody>
          <a:bodyPr anchor="ctr"/>
          <a:p>
            <a:pPr algn="ctr">
              <a:lnSpc>
                <a:spcPct val="100000"/>
              </a:lnSpc>
            </a:pPr>
            <a:r>
              <a:rPr i="1" lang="fr-FR">
                <a:solidFill>
                  <a:srgbClr val="b0b0b0"/>
                </a:solidFill>
                <a:latin typeface="Gill Sans MT"/>
              </a:rPr>
              <a:t>A SUPPRIMER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b0b0b0"/>
                </a:solidFill>
                <a:latin typeface="Gill Sans MT"/>
              </a:rPr>
              <a:t>// Mehdi – </a:t>
            </a:r>
            <a:r>
              <a:rPr b="1" lang="fr-FR">
                <a:solidFill>
                  <a:srgbClr val="b0b0b0"/>
                </a:solidFill>
                <a:latin typeface="Gill Sans MT"/>
              </a:rPr>
              <a:t>1min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b0b0b0"/>
                </a:solidFill>
                <a:latin typeface="Gill Sans MT"/>
              </a:rPr>
              <a:t>// Aymeric – </a:t>
            </a:r>
            <a:r>
              <a:rPr b="1" lang="fr-FR">
                <a:solidFill>
                  <a:srgbClr val="b0b0b0"/>
                </a:solidFill>
                <a:latin typeface="Gill Sans MT"/>
              </a:rPr>
              <a:t>2min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b0b0b0"/>
                </a:solidFill>
                <a:latin typeface="Gill Sans MT"/>
              </a:rPr>
              <a:t>// Clément et Anthony – </a:t>
            </a:r>
            <a:r>
              <a:rPr b="1" lang="fr-FR">
                <a:solidFill>
                  <a:srgbClr val="b0b0b0"/>
                </a:solidFill>
                <a:latin typeface="Gill Sans MT"/>
              </a:rPr>
              <a:t>3min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b0b0b0"/>
                </a:solidFill>
                <a:latin typeface="Gill Sans MT"/>
              </a:rPr>
              <a:t>// Anthony – </a:t>
            </a:r>
            <a:r>
              <a:rPr b="1" lang="fr-FR">
                <a:solidFill>
                  <a:srgbClr val="b0b0b0"/>
                </a:solidFill>
                <a:latin typeface="Gill Sans MT"/>
              </a:rPr>
              <a:t>1min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b0b0b0"/>
                </a:solidFill>
                <a:latin typeface="Gill Sans MT"/>
              </a:rPr>
              <a:t>// Pierre – </a:t>
            </a:r>
            <a:r>
              <a:rPr b="1" lang="fr-FR">
                <a:solidFill>
                  <a:srgbClr val="b0b0b0"/>
                </a:solidFill>
                <a:latin typeface="Gill Sans MT"/>
              </a:rPr>
              <a:t>1min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b0b0b0"/>
                </a:solidFill>
                <a:latin typeface="Gill Sans MT"/>
              </a:rPr>
              <a:t>// Mehdi – </a:t>
            </a:r>
            <a:r>
              <a:rPr b="1" lang="fr-FR">
                <a:solidFill>
                  <a:srgbClr val="b0b0b0"/>
                </a:solidFill>
                <a:latin typeface="Gill Sans MT"/>
              </a:rPr>
              <a:t>1min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b0b0b0"/>
                </a:solidFill>
                <a:latin typeface="Gill Sans MT"/>
              </a:rPr>
              <a:t>// Léo – </a:t>
            </a:r>
            <a:r>
              <a:rPr b="1" lang="fr-FR">
                <a:solidFill>
                  <a:srgbClr val="b0b0b0"/>
                </a:solidFill>
                <a:latin typeface="Gill Sans MT"/>
              </a:rPr>
              <a:t>4min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b0b0b0"/>
                </a:solidFill>
                <a:latin typeface="Gill Sans MT"/>
              </a:rPr>
              <a:t>// Clément – </a:t>
            </a:r>
            <a:r>
              <a:rPr b="1" lang="fr-FR">
                <a:solidFill>
                  <a:srgbClr val="b0b0b0"/>
                </a:solidFill>
                <a:latin typeface="Gill Sans MT"/>
              </a:rPr>
              <a:t>4min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b0b0b0"/>
                </a:solidFill>
                <a:latin typeface="Gill Sans MT"/>
              </a:rPr>
              <a:t>// Aymeric – </a:t>
            </a:r>
            <a:r>
              <a:rPr b="1" lang="fr-FR">
                <a:solidFill>
                  <a:srgbClr val="b0b0b0"/>
                </a:solidFill>
                <a:latin typeface="Gill Sans MT"/>
              </a:rPr>
              <a:t>2min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b0b0b0"/>
                </a:solidFill>
                <a:latin typeface="Gill Sans MT"/>
              </a:rPr>
              <a:t>// Pierre – </a:t>
            </a:r>
            <a:r>
              <a:rPr b="1" lang="fr-FR">
                <a:solidFill>
                  <a:srgbClr val="b0b0b0"/>
                </a:solidFill>
                <a:latin typeface="Gill Sans MT"/>
              </a:rPr>
              <a:t>1min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81040" y="717840"/>
            <a:ext cx="11029320" cy="101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ffffff"/>
                </a:solidFill>
                <a:latin typeface="Gill Sans MT"/>
              </a:rPr>
              <a:t>Présentation du Projet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91B151-D1F1-4181-8101-2101F1113181}" type="slidenum">
              <a:rPr lang="fr-FR">
                <a:solidFill>
                  <a:srgbClr val="000000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Présentation du Projet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7151C1-5111-41E1-8161-A1C1D1818141}" type="slidenum">
              <a:rPr lang="fr-FR">
                <a:solidFill>
                  <a:srgbClr val="000000"/>
                </a:solidFill>
                <a:latin typeface="Gill Sans MT"/>
              </a:rPr>
              <a:t>&lt;numéro&gt;</a:t>
            </a:fld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581040" y="717840"/>
            <a:ext cx="11029320" cy="1013400"/>
          </a:xfrm>
          <a:prstGeom prst="rect">
            <a:avLst/>
          </a:prstGeom>
        </p:spPr>
      </p:sp>
      <p:sp>
        <p:nvSpPr>
          <p:cNvPr id="136" name="TextShape 4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Membres : Godey Clément, Frances Léo,  Azizi Mehdi, Wargnier Pierre, Cretin Aymeric, Casagrande Anthony </a:t>
            </a:r>
            <a:endParaRPr/>
          </a:p>
          <a:p>
            <a:pPr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>
                <a:solidFill>
                  <a:srgbClr val="3d3d3d"/>
                </a:solidFill>
                <a:latin typeface="Gill Sans MT"/>
              </a:rPr>
              <a:t>Répartition :  </a:t>
            </a:r>
            <a:endParaRPr/>
          </a:p>
          <a:p>
            <a:pPr lvl="1"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Analyseurs :  Clément, Pierre &amp; Léo</a:t>
            </a:r>
            <a:endParaRPr/>
          </a:p>
          <a:p>
            <a:pPr lvl="1"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Mémoire :  Anthony, Pierre, Léo &amp; Clément</a:t>
            </a:r>
            <a:endParaRPr/>
          </a:p>
          <a:p>
            <a:pPr lvl="1"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Interpréteurs : Clément</a:t>
            </a:r>
            <a:endParaRPr/>
          </a:p>
          <a:p>
            <a:pPr lvl="1"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Compilateur : Aymeric &amp; Clément</a:t>
            </a:r>
            <a:endParaRPr/>
          </a:p>
          <a:p>
            <a:pPr lvl="1"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Interface graphique : Aymeric &amp; Mehdi</a:t>
            </a:r>
            <a:endParaRPr/>
          </a:p>
          <a:p>
            <a:pPr lvl="1">
              <a:lnSpc>
                <a:spcPct val="100000"/>
              </a:lnSpc>
              <a:buSzPct val="92000"/>
              <a:buFont charset="2" typeface="Wingdings 2"/>
              <a:buChar char=""/>
            </a:pPr>
            <a:r>
              <a:rPr lang="en-US" sz="1600">
                <a:solidFill>
                  <a:srgbClr val="3d3d3d"/>
                </a:solidFill>
                <a:latin typeface="Gill Sans MT"/>
              </a:rPr>
              <a:t>Tests unitaires : Clément, Anthony &amp; Mehdi</a:t>
            </a:r>
            <a:endParaRPr/>
          </a:p>
        </p:txBody>
      </p:sp>
      <p:sp>
        <p:nvSpPr>
          <p:cNvPr id="137" name="CustomShape 5"/>
          <p:cNvSpPr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Gill Sans MT"/>
              </a:rPr>
              <a:t>Membres et répartition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Présentation du Projet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9161D1-B1A1-4151-9131-E101A1D14171}" type="slidenum">
              <a:rPr lang="fr-FR">
                <a:solidFill>
                  <a:srgbClr val="000000"/>
                </a:solidFill>
                <a:latin typeface="Gill Sans MT"/>
              </a:rPr>
              <a:t>&lt;numéro&gt;</a:t>
            </a:fld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81040" y="717840"/>
            <a:ext cx="11029320" cy="1013400"/>
          </a:xfrm>
          <a:prstGeom prst="rect">
            <a:avLst/>
          </a:prstGeom>
        </p:spPr>
      </p:sp>
      <p:sp>
        <p:nvSpPr>
          <p:cNvPr id="141" name="CustomShape 4"/>
          <p:cNvSpPr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Gill Sans MT"/>
              </a:rPr>
              <a:t>Besoins fonctionnelles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81040" y="717840"/>
            <a:ext cx="11029320" cy="101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>
                <a:solidFill>
                  <a:srgbClr val="ffffff"/>
                </a:solidFill>
                <a:latin typeface="Gill Sans MT"/>
              </a:rPr>
              <a:t>STRUCTURE DU LOGICIEL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119181-41C1-4191-91E1-E1F1F1C1C141}" type="slidenum">
              <a:rPr lang="fr-FR">
                <a:solidFill>
                  <a:srgbClr val="000000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1a3260"/>
                </a:solidFill>
                <a:latin typeface="Gill Sans MT"/>
              </a:rPr>
              <a:t>I - Analyseur 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A16191-B1E1-4111-9161-11B1311181B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1a3260"/>
                </a:solidFill>
                <a:latin typeface="Gill Sans MT"/>
              </a:rPr>
              <a:t>Ii - Interpréteur MiniJaja 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E1B191-2171-41A1-8191-7161D1C111F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000">
                <a:solidFill>
                  <a:srgbClr val="1a3260"/>
                </a:solidFill>
                <a:latin typeface="Gill Sans MT"/>
              </a:rPr>
              <a:t>Iii - Compilateur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2161F1-81B1-41D1-A141-713101D11191}" type="slidenum">
              <a:rPr lang="fr-FR">
                <a:solidFill>
                  <a:srgbClr val="2f5aac"/>
                </a:solidFill>
                <a:latin typeface="Gill Sans MT"/>
              </a:rPr>
              <a:t>&lt;numéro&gt;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