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Overloc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9" name="Elodie Bernar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11" Type="http://schemas.openxmlformats.org/officeDocument/2006/relationships/slide" Target="slides/slide6.xml"/><Relationship Id="rId22" Type="http://schemas.openxmlformats.org/officeDocument/2006/relationships/font" Target="fonts/Overlock-boldItalic.fntdata"/><Relationship Id="rId10" Type="http://schemas.openxmlformats.org/officeDocument/2006/relationships/slide" Target="slides/slide5.xml"/><Relationship Id="rId21" Type="http://schemas.openxmlformats.org/officeDocument/2006/relationships/font" Target="fonts/Overloc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verlo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Expliquer ici juste comment Dimacs permet de formaliser les contraintes (clause, variable, et, ou, négation)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Expliquer la contrainte une dame par ligne, lien entre une clause du problème de satisfaisabilité et son code DIMACS
Une reine en 1, ou en 2 ou en 3 ou en 4 et une reine en 5 ou en 6 ou en 7 ou en 8 et etc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Page 5 (maintenant 7), montrer aussi la contrainte de la page 3 correspondante
Oralement, expliquer pourquoi cela correspond.</p:text>
  </p:cm>
  <p:cm authorId="0" idx="4">
    <p:pos x="6000" y="100"/>
    <p:text>Contrainte :  Il n'y a pas deux reines sur la même ligne.
Λ1≤i,j,k≤n, j≠k(¬ri,jV¬ri,k)
Expliquer la formation des contraintes via boucle de l'algo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Vérifier que j'ai mis la bonne contrainte (montante/descendante)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Vérifier que j'ai mis la bonne contrainte (montante/descendante)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7">
    <p:pos x="6000" y="0"/>
    <p:text>orthographe : 
nombre de reine -&gt; reines
temps en secondes -&gt; seconde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>
    <p:pos x="6000" y="0"/>
    <p:text>Dire il n'y a pas de reine en case 1 , reine en case 2 , pas en case 3, 4 etc</p:text>
  </p:cm>
  <p:cm authorId="0" idx="9">
    <p:pos x="6000" y="100"/>
    <p:text>Page 9 (12), expliquer le décodage de la solution trouvée.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7.xml"/><Relationship Id="rId4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Relationship Id="rId4" Type="http://schemas.openxmlformats.org/officeDocument/2006/relationships/image" Target="../media/image03.png"/><Relationship Id="rId5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161150" y="1459675"/>
            <a:ext cx="108684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69850" lvl="0" marL="0" marR="0" rt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Optimisation et Complexité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161145" y="245106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-FR" sz="3600">
                <a:latin typeface="Arial"/>
                <a:ea typeface="Arial"/>
                <a:cs typeface="Arial"/>
                <a:sym typeface="Arial"/>
              </a:rPr>
              <a:t>« Problème des reines en SAT »</a:t>
            </a:r>
          </a:p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t/>
            </a:r>
            <a:endParaRPr sz="36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777200" y="5912110"/>
            <a:ext cx="7911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rgbClr val="5B9BD5"/>
                </a:solidFill>
              </a:rPr>
              <a:t>Avec la Participitation de :</a:t>
            </a:r>
          </a:p>
          <a:p>
            <a:pPr lvl="0" rtl="0" algn="ctr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r-FR" sz="1100">
                <a:solidFill>
                  <a:srgbClr val="0D0D0D"/>
                </a:solidFill>
              </a:rPr>
              <a:t>Mehdi Azizi, Elodie Bernard, Mathieu Briland, Anthony Casagrande, Benoit Crivelli</a:t>
            </a:r>
            <a:r>
              <a:rPr lang="fr-FR" sz="1100">
                <a:solidFill>
                  <a:schemeClr val="dk1"/>
                </a:solidFill>
              </a:rPr>
              <a:t>, Wentian Huang, Vianney Lotoy Bendenge, Yassin Ousleveh Bileh, Simon Pallais, Cédric Petetin, Alexis Plumet, Pierre Wargnier </a:t>
            </a:r>
          </a:p>
          <a:p>
            <a:pPr indent="-6985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</a:endParaRPr>
          </a:p>
        </p:txBody>
      </p:sp>
      <p:pic>
        <p:nvPicPr>
          <p:cNvPr descr="ufclogo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6675"/>
            <a:ext cx="1355225" cy="105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475" y="3378824"/>
            <a:ext cx="2549699" cy="25567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355225" y="6312300"/>
            <a:ext cx="112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fr-FR" sz="1200">
                <a:solidFill>
                  <a:schemeClr val="dk1"/>
                </a:solidFill>
              </a:rPr>
              <a:t>Année 2016/2017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157125" y="3047000"/>
            <a:ext cx="3237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fr-FR">
                <a:solidFill>
                  <a:srgbClr val="5B9BD5"/>
                </a:solidFill>
              </a:rPr>
              <a:t> </a:t>
            </a:r>
            <a:r>
              <a:rPr b="1" lang="fr-FR" sz="1100">
                <a:solidFill>
                  <a:srgbClr val="595959"/>
                </a:solidFill>
              </a:rPr>
              <a:t> 	</a:t>
            </a:r>
            <a:r>
              <a:rPr b="1" lang="fr-FR" sz="1200">
                <a:solidFill>
                  <a:schemeClr val="dk1"/>
                </a:solidFill>
              </a:rPr>
              <a:t>Enseignant : Alain Giorgetti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699325" y="536200"/>
            <a:ext cx="104928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6000"/>
              <a:t>4. Programmation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71250" y="2084775"/>
            <a:ext cx="111669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/>
              <a:t>Exemple : </a:t>
            </a:r>
            <a:r>
              <a:rPr lang="fr-FR" sz="2100"/>
              <a:t>n = 4, Il n'y a pas deux reines sur la même (petite) diagonale descendante: </a:t>
            </a:r>
            <a:r>
              <a:rPr lang="fr-FR" sz="2200"/>
              <a:t> 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1≤i,j≤n-1, 1≤k≤n-i, 1≤k≤j-2 (¬ri,j </a:t>
            </a:r>
            <a:r>
              <a:rPr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¬ri+k,j-k)</a:t>
            </a:r>
          </a:p>
        </p:txBody>
      </p:sp>
      <p:sp>
        <p:nvSpPr>
          <p:cNvPr id="177" name="Shape 177"/>
          <p:cNvSpPr/>
          <p:nvPr/>
        </p:nvSpPr>
        <p:spPr>
          <a:xfrm>
            <a:off x="3562200" y="4172450"/>
            <a:ext cx="5067600" cy="16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788975"/>
            <a:ext cx="5860049" cy="58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586275" y="788975"/>
            <a:ext cx="2898000" cy="280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-FR" sz="2000">
                <a:solidFill>
                  <a:srgbClr val="00000A"/>
                </a:solidFill>
              </a:rPr>
              <a:t>-2 -7 0               -5 -10 0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000">
                <a:solidFill>
                  <a:srgbClr val="00000A"/>
                </a:solidFill>
              </a:rPr>
              <a:t>-2 -12 0             -5 -15 0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000">
                <a:solidFill>
                  <a:srgbClr val="00000A"/>
                </a:solidFill>
              </a:rPr>
              <a:t>-7 -12 0           -10 -15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00000A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fr-FR" sz="2000">
                <a:solidFill>
                  <a:srgbClr val="00000A"/>
                </a:solidFill>
              </a:rPr>
              <a:t>-3 -8 0	             -9 -14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00000A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6275" y="3689900"/>
            <a:ext cx="2932525" cy="29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1715300" y="743475"/>
            <a:ext cx="1011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fr-F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0" lang="fr-FR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fr-F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xpérimentation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108420" y="2497651"/>
            <a:ext cx="9144000" cy="16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C0C0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624520" y="280838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C0C0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224" y="1992325"/>
            <a:ext cx="9143999" cy="46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2477" l="2056" r="0" t="0"/>
          <a:stretch/>
        </p:blipFill>
        <p:spPr>
          <a:xfrm>
            <a:off x="1547225" y="2389200"/>
            <a:ext cx="3439424" cy="34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038700" y="2389200"/>
            <a:ext cx="68511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600"/>
              <a:t>Solution trouvée pour n=4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3600"/>
              <a:t>  </a:t>
            </a:r>
          </a:p>
          <a:p>
            <a:pPr lvl="0" algn="ctr">
              <a:spcBef>
                <a:spcPts val="0"/>
              </a:spcBef>
              <a:buNone/>
            </a:pPr>
            <a:r>
              <a:rPr lang="fr-FR" sz="3600"/>
              <a:t> 	</a:t>
            </a:r>
            <a:r>
              <a:rPr lang="fr-FR" sz="2000"/>
              <a:t>-1 2 -3 -4 -5 -6 -7 8 9 -10 -11 -12 -13 -14 15 -16 0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>
            <p:ph idx="4294967295" type="ctrTitle"/>
          </p:nvPr>
        </p:nvSpPr>
        <p:spPr>
          <a:xfrm>
            <a:off x="1715300" y="743475"/>
            <a:ext cx="1011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fr-FR" sz="6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Solution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4157274" y="4155599"/>
            <a:ext cx="6524130" cy="1458238"/>
          </a:xfrm>
          <a:custGeom>
            <a:pathLst>
              <a:path extrusionOk="0" h="16387" w="75256">
                <a:moveTo>
                  <a:pt x="0" y="16387"/>
                </a:moveTo>
                <a:cubicBezTo>
                  <a:pt x="25630" y="14908"/>
                  <a:pt x="57102" y="18153"/>
                  <a:pt x="75256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207" name="Shape 207"/>
          <p:cNvSpPr/>
          <p:nvPr/>
        </p:nvSpPr>
        <p:spPr>
          <a:xfrm>
            <a:off x="2488299" y="4155600"/>
            <a:ext cx="5704901" cy="699634"/>
          </a:xfrm>
          <a:custGeom>
            <a:pathLst>
              <a:path extrusionOk="0" h="15988" w="98318">
                <a:moveTo>
                  <a:pt x="0" y="11532"/>
                </a:moveTo>
                <a:cubicBezTo>
                  <a:pt x="32795" y="15175"/>
                  <a:pt x="74985" y="23332"/>
                  <a:pt x="98318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208" name="Shape 208"/>
          <p:cNvSpPr/>
          <p:nvPr/>
        </p:nvSpPr>
        <p:spPr>
          <a:xfrm>
            <a:off x="4900750" y="4005550"/>
            <a:ext cx="3080025" cy="227600"/>
          </a:xfrm>
          <a:custGeom>
            <a:pathLst>
              <a:path extrusionOk="0" h="9104" w="123201">
                <a:moveTo>
                  <a:pt x="0" y="0"/>
                </a:moveTo>
                <a:cubicBezTo>
                  <a:pt x="24932" y="6106"/>
                  <a:pt x="50799" y="9104"/>
                  <a:pt x="76469" y="9104"/>
                </a:cubicBezTo>
                <a:cubicBezTo>
                  <a:pt x="92177" y="9104"/>
                  <a:pt x="108616" y="8868"/>
                  <a:pt x="123201" y="303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209" name="Shape 209"/>
          <p:cNvSpPr/>
          <p:nvPr/>
        </p:nvSpPr>
        <p:spPr>
          <a:xfrm>
            <a:off x="3262475" y="2806926"/>
            <a:ext cx="3080097" cy="940703"/>
          </a:xfrm>
          <a:custGeom>
            <a:pathLst>
              <a:path extrusionOk="0" h="31837" w="123823">
                <a:moveTo>
                  <a:pt x="0" y="2099"/>
                </a:moveTo>
                <a:cubicBezTo>
                  <a:pt x="29123" y="1188"/>
                  <a:pt x="59048" y="-2829"/>
                  <a:pt x="87394" y="3919"/>
                </a:cubicBezTo>
                <a:cubicBezTo>
                  <a:pt x="100087" y="6940"/>
                  <a:pt x="112711" y="13588"/>
                  <a:pt x="121381" y="23340"/>
                </a:cubicBezTo>
                <a:cubicBezTo>
                  <a:pt x="123282" y="25478"/>
                  <a:pt x="124975" y="30249"/>
                  <a:pt x="122595" y="3183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24000" y="1122368"/>
            <a:ext cx="9144000" cy="117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/>
              <a:t>Introduction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1524000" y="3214398"/>
            <a:ext cx="9144000" cy="30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-FR"/>
              <a:t>Problème inspiré des échecs -&gt; proposé en 1848 par Max Bassel</a:t>
            </a:r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-FR"/>
              <a:t>Disposer n reines sur un échiquier n x 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Char char="-"/>
            </a:pPr>
            <a:r>
              <a:rPr lang="fr-FR"/>
              <a:t>Problème de décision</a:t>
            </a:r>
          </a:p>
          <a:p>
            <a:pPr indent="-228600" lvl="0" marL="457200" algn="l">
              <a:spcBef>
                <a:spcPts val="0"/>
              </a:spcBef>
              <a:buChar char="-"/>
            </a:pPr>
            <a:r>
              <a:rPr lang="fr-FR"/>
              <a:t>But : Expérimenter les techniques SAT en utilisant MiniSAT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9144725" y="630865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307623" y="576545"/>
            <a:ext cx="64731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fr-F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972175" y="2535512"/>
            <a:ext cx="9144000" cy="3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Formalisation</a:t>
            </a:r>
          </a:p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Problème de satisfaisabilité</a:t>
            </a:r>
          </a:p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Représentation DIMACS</a:t>
            </a:r>
          </a:p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Programmation</a:t>
            </a:r>
          </a:p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Expérimentation</a:t>
            </a:r>
          </a:p>
          <a:p>
            <a:pPr indent="-457200" lvl="0" marL="45720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100000"/>
              <a:buFont typeface="Overlock"/>
              <a:buAutoNum type="arabicPeriod"/>
            </a:pPr>
            <a:r>
              <a:rPr lang="fr-FR" sz="3600">
                <a:solidFill>
                  <a:srgbClr val="0C0C0C"/>
                </a:solidFill>
                <a:latin typeface="Overlock"/>
                <a:ea typeface="Overlock"/>
                <a:cs typeface="Overlock"/>
                <a:sym typeface="Overlock"/>
              </a:rPr>
              <a:t>Solution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955800" y="-672125"/>
            <a:ext cx="11236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fr-F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fr-FR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fr-F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ormalisation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624520" y="280838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C0C0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96" y="2081717"/>
            <a:ext cx="4522500" cy="4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927485" y="2216151"/>
            <a:ext cx="7007157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1≤i,j,k≤n, j</a:t>
            </a:r>
            <a:r>
              <a:rPr lang="fr-FR" sz="1600">
                <a:solidFill>
                  <a:srgbClr val="0C0C0C"/>
                </a:solidFill>
              </a:rPr>
              <a:t>&lt;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(r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i,k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1≤i,j,k≤n, i</a:t>
            </a:r>
            <a:r>
              <a:rPr lang="fr-FR" sz="1600">
                <a:solidFill>
                  <a:srgbClr val="0C0C0C"/>
                </a:solidFill>
              </a:rPr>
              <a:t>&lt;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(r</a:t>
            </a:r>
            <a:r>
              <a:rPr lang="fr-FR" sz="2400">
                <a:solidFill>
                  <a:srgbClr val="0C0C0C"/>
                </a:solidFill>
              </a:rPr>
              <a:t>i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,j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fr-FR" sz="2400">
                <a:solidFill>
                  <a:srgbClr val="0C0C0C"/>
                </a:solidFill>
              </a:rPr>
              <a:t>k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,j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1≤i,j≤n-1, 1≤k≤n-i, </a:t>
            </a:r>
            <a:r>
              <a:rPr lang="fr-FR" sz="1600">
                <a:solidFill>
                  <a:srgbClr val="0C0C0C"/>
                </a:solidFill>
              </a:rPr>
              <a:t>1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≤k≤n-j</a:t>
            </a:r>
            <a:r>
              <a:rPr lang="fr-FR" sz="1600">
                <a:solidFill>
                  <a:srgbClr val="0C0C0C"/>
                </a:solidFill>
              </a:rPr>
              <a:t> 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i+k,j</a:t>
            </a:r>
            <a:r>
              <a:rPr lang="fr-FR" sz="2400">
                <a:solidFill>
                  <a:srgbClr val="0C0C0C"/>
                </a:solidFill>
              </a:rPr>
              <a:t>+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1≤i,j≤n-1, 1≤k≤n-i, </a:t>
            </a:r>
            <a:r>
              <a:rPr lang="fr-FR" sz="1600">
                <a:solidFill>
                  <a:srgbClr val="0C0C0C"/>
                </a:solidFill>
              </a:rPr>
              <a:t>1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≤k≤</a:t>
            </a:r>
            <a:r>
              <a:rPr lang="fr-FR" sz="1600">
                <a:solidFill>
                  <a:srgbClr val="0C0C0C"/>
                </a:solidFill>
              </a:rPr>
              <a:t>j-2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(r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0" i="0" lang="fr-FR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i+k,j-k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1≤i≤n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fr-FR" sz="4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fr-FR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1≤j≤n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(r</a:t>
            </a:r>
            <a:r>
              <a:rPr b="0" i="0" lang="fr-F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fr-FR" sz="3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subTitle"/>
          </p:nvPr>
        </p:nvSpPr>
        <p:spPr>
          <a:xfrm>
            <a:off x="2351750" y="2710501"/>
            <a:ext cx="11404200" cy="41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3600">
                <a:solidFill>
                  <a:srgbClr val="000000"/>
                </a:solidFill>
              </a:rPr>
              <a:t>Φ =</a:t>
            </a:r>
            <a:r>
              <a:rPr lang="fr-FR" sz="4800">
                <a:solidFill>
                  <a:srgbClr val="000000"/>
                </a:solidFill>
              </a:rPr>
              <a:t>Λ</a:t>
            </a:r>
            <a:r>
              <a:rPr lang="fr-FR">
                <a:solidFill>
                  <a:srgbClr val="000000"/>
                </a:solidFill>
              </a:rPr>
              <a:t>1≤i,j,k≤n, j≠k(¬ri,j</a:t>
            </a:r>
            <a:r>
              <a:rPr lang="fr-FR" sz="3600">
                <a:solidFill>
                  <a:srgbClr val="000000"/>
                </a:solidFill>
              </a:rPr>
              <a:t>V</a:t>
            </a:r>
            <a:r>
              <a:rPr lang="fr-FR">
                <a:solidFill>
                  <a:srgbClr val="000000"/>
                </a:solidFill>
              </a:rPr>
              <a:t>¬ri,k)</a:t>
            </a:r>
            <a:r>
              <a:rPr lang="fr-FR" sz="3600">
                <a:solidFill>
                  <a:srgbClr val="000000"/>
                </a:solidFill>
              </a:rPr>
              <a:t> 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800">
                <a:solidFill>
                  <a:srgbClr val="000000"/>
                </a:solidFill>
              </a:rPr>
              <a:t> Λ</a:t>
            </a:r>
            <a:r>
              <a:rPr lang="fr-FR">
                <a:solidFill>
                  <a:srgbClr val="000000"/>
                </a:solidFill>
              </a:rPr>
              <a:t>1≤i,j,k≤n, j≠k(¬ri,j</a:t>
            </a:r>
            <a:r>
              <a:rPr lang="fr-FR" sz="3600">
                <a:solidFill>
                  <a:srgbClr val="000000"/>
                </a:solidFill>
              </a:rPr>
              <a:t>V</a:t>
            </a:r>
            <a:r>
              <a:rPr lang="fr-FR">
                <a:solidFill>
                  <a:srgbClr val="000000"/>
                </a:solidFill>
              </a:rPr>
              <a:t>¬rk,j) </a:t>
            </a:r>
            <a:r>
              <a:rPr lang="fr-FR" sz="1200">
                <a:solidFill>
                  <a:srgbClr val="000000"/>
                </a:solidFill>
              </a:rPr>
              <a:t> 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800">
                <a:solidFill>
                  <a:srgbClr val="000000"/>
                </a:solidFill>
              </a:rPr>
              <a:t> Λ</a:t>
            </a:r>
            <a:r>
              <a:rPr lang="fr-FR" sz="1200">
                <a:solidFill>
                  <a:srgbClr val="000000"/>
                </a:solidFill>
              </a:rPr>
              <a:t> </a:t>
            </a:r>
            <a:r>
              <a:rPr lang="fr-FR">
                <a:solidFill>
                  <a:srgbClr val="000000"/>
                </a:solidFill>
              </a:rPr>
              <a:t>1≤i,j≤n-1, 1≤k≤n-i, 1≤k≤n-j (¬ri,j</a:t>
            </a:r>
            <a:r>
              <a:rPr lang="fr-FR" sz="3600">
                <a:solidFill>
                  <a:srgbClr val="000000"/>
                </a:solidFill>
              </a:rPr>
              <a:t>V</a:t>
            </a:r>
            <a:r>
              <a:rPr lang="fr-FR">
                <a:solidFill>
                  <a:srgbClr val="000000"/>
                </a:solidFill>
              </a:rPr>
              <a:t>¬ri+k,j+k) </a:t>
            </a:r>
          </a:p>
          <a:p>
            <a:pPr indent="4572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800">
                <a:solidFill>
                  <a:srgbClr val="000000"/>
                </a:solidFill>
              </a:rPr>
              <a:t> Λ</a:t>
            </a:r>
            <a:r>
              <a:rPr lang="fr-FR">
                <a:solidFill>
                  <a:srgbClr val="000000"/>
                </a:solidFill>
              </a:rPr>
              <a:t> 1≤i,j≤n-1, 1≤k≤n-i, 1≤k≤j-2 (¬ri,j</a:t>
            </a:r>
            <a:r>
              <a:rPr lang="fr-FR" sz="3600">
                <a:solidFill>
                  <a:srgbClr val="000000"/>
                </a:solidFill>
              </a:rPr>
              <a:t>V</a:t>
            </a:r>
            <a:r>
              <a:rPr lang="fr-FR">
                <a:solidFill>
                  <a:srgbClr val="000000"/>
                </a:solidFill>
              </a:rPr>
              <a:t>¬ri+k,j-k) </a:t>
            </a:r>
          </a:p>
          <a:p>
            <a:pPr indent="387350" lv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4800">
                <a:solidFill>
                  <a:srgbClr val="000000"/>
                </a:solidFill>
              </a:rPr>
              <a:t> Λ</a:t>
            </a:r>
            <a:r>
              <a:rPr lang="fr-FR">
                <a:solidFill>
                  <a:srgbClr val="000000"/>
                </a:solidFill>
              </a:rPr>
              <a:t>1≤i≤n (</a:t>
            </a:r>
            <a:r>
              <a:rPr lang="fr-FR" sz="3600">
                <a:solidFill>
                  <a:srgbClr val="000000"/>
                </a:solidFill>
              </a:rPr>
              <a:t>V</a:t>
            </a:r>
            <a:r>
              <a:rPr lang="fr-FR">
                <a:solidFill>
                  <a:srgbClr val="000000"/>
                </a:solidFill>
              </a:rPr>
              <a:t>1≤j≤n (ri,j))</a:t>
            </a:r>
          </a:p>
        </p:txBody>
      </p:sp>
      <p:sp>
        <p:nvSpPr>
          <p:cNvPr id="127" name="Shape 127"/>
          <p:cNvSpPr txBox="1"/>
          <p:nvPr>
            <p:ph type="ctrTitle"/>
          </p:nvPr>
        </p:nvSpPr>
        <p:spPr>
          <a:xfrm>
            <a:off x="2201075" y="-76050"/>
            <a:ext cx="10309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Arial"/>
              <a:buNone/>
            </a:pPr>
            <a:r>
              <a:rPr lang="fr-FR" sz="5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Problème de satisfaisabilité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9191250" y="6292100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573525" y="639875"/>
            <a:ext cx="12192000" cy="148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5800">
                <a:latin typeface="Arial"/>
                <a:ea typeface="Arial"/>
                <a:cs typeface="Arial"/>
                <a:sym typeface="Arial"/>
              </a:rPr>
              <a:t>3. Représentation DIMACS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844300" y="2353974"/>
            <a:ext cx="9144000" cy="46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Représentation Dimacs dans un fichier .CNF pour n = 4: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p cnf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80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1 2 3 4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5 6 7 8 0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9 10 11 12 0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13 14 15 16 0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b="1" lang="fr-FR">
                <a:solidFill>
                  <a:srgbClr val="4B4F5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1 -2 0</a:t>
            </a:r>
            <a:b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-1 -3 0</a:t>
            </a:r>
            <a:b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-1 -4 0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415200" y="3201475"/>
            <a:ext cx="7282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-FR" sz="2200"/>
              <a:t>16</a:t>
            </a:r>
            <a:r>
              <a:rPr lang="fr-FR" sz="2200"/>
              <a:t> = Le nombre de variables (les 16 cases de </a:t>
            </a:r>
            <a:r>
              <a:rPr lang="fr-FR" sz="2200"/>
              <a:t>l'échiquier</a:t>
            </a:r>
            <a:r>
              <a:rPr lang="fr-FR" sz="2200"/>
              <a:t>) </a:t>
            </a:r>
          </a:p>
          <a:p>
            <a:pPr lvl="0">
              <a:spcBef>
                <a:spcPts val="0"/>
              </a:spcBef>
              <a:buNone/>
            </a:pPr>
            <a:r>
              <a:rPr b="1" lang="fr-FR" sz="2200"/>
              <a:t>80</a:t>
            </a:r>
            <a:r>
              <a:rPr lang="fr-FR" sz="2200"/>
              <a:t> = le nombre de clauses </a:t>
            </a:r>
          </a:p>
          <a:p>
            <a:pPr lvl="0">
              <a:spcBef>
                <a:spcPts val="0"/>
              </a:spcBef>
              <a:buNone/>
            </a:pPr>
            <a:r>
              <a:rPr b="1" lang="fr-FR" sz="2200"/>
              <a:t>0</a:t>
            </a:r>
            <a:r>
              <a:rPr lang="fr-FR" sz="2200"/>
              <a:t>   = représente un ET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-FR" sz="2200"/>
              <a:t>‘ ‘ </a:t>
            </a:r>
            <a:r>
              <a:rPr lang="fr-FR" sz="2200"/>
              <a:t> </a:t>
            </a:r>
            <a:r>
              <a:rPr lang="fr-FR" sz="2200"/>
              <a:t>= </a:t>
            </a:r>
            <a:r>
              <a:rPr lang="fr-FR" sz="2200"/>
              <a:t>représente</a:t>
            </a:r>
            <a:r>
              <a:rPr lang="fr-FR" sz="2200"/>
              <a:t> un OU 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200"/>
              <a:t> </a:t>
            </a:r>
            <a:r>
              <a:rPr b="1" lang="fr-FR" sz="2200"/>
              <a:t>-</a:t>
            </a:r>
            <a:r>
              <a:rPr lang="fr-FR" sz="2200"/>
              <a:t>   = représente une négation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1411025" y="2063475"/>
            <a:ext cx="10165500" cy="52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3600">
                <a:latin typeface="Arial"/>
                <a:ea typeface="Arial"/>
                <a:cs typeface="Arial"/>
                <a:sym typeface="Arial"/>
              </a:rPr>
              <a:t>Exemple :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n = 4, contrainte : </a:t>
            </a:r>
            <a:r>
              <a:rPr lang="fr-FR"/>
              <a:t>Au plus une dame par ligne</a:t>
            </a:r>
            <a:r>
              <a:rPr lang="fr-FR" sz="1800"/>
              <a:t> :  </a:t>
            </a:r>
            <a:r>
              <a:rPr lang="fr-FR" sz="4800"/>
              <a:t>Λ</a:t>
            </a:r>
            <a:r>
              <a:rPr lang="fr-FR"/>
              <a:t>1≤i,j,k≤n, j≠k(¬ri,j</a:t>
            </a:r>
            <a:r>
              <a:rPr lang="fr-FR" sz="3600"/>
              <a:t>V</a:t>
            </a:r>
            <a:r>
              <a:rPr lang="fr-FR"/>
              <a:t>¬ri,k)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latin typeface="Arial"/>
                <a:ea typeface="Arial"/>
                <a:cs typeface="Arial"/>
                <a:sym typeface="Arial"/>
              </a:rPr>
              <a:t>p cnf 16 80</a:t>
            </a:r>
            <a:br>
              <a:rPr lang="fr-FR">
                <a:latin typeface="Arial"/>
                <a:ea typeface="Arial"/>
                <a:cs typeface="Arial"/>
                <a:sym typeface="Arial"/>
              </a:rPr>
            </a:br>
            <a:r>
              <a:rPr b="1" lang="fr-FR">
                <a:latin typeface="Arial"/>
                <a:ea typeface="Arial"/>
                <a:cs typeface="Arial"/>
                <a:sym typeface="Arial"/>
              </a:rPr>
              <a:t>1 2 3 4 0          				1 </a:t>
            </a:r>
            <a:r>
              <a:rPr lang="fr-FR" sz="3600"/>
              <a:t>V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fr-FR" sz="3600"/>
              <a:t>Λ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           </a:t>
            </a:r>
            <a:br>
              <a:rPr b="1" lang="fr-FR">
                <a:latin typeface="Arial"/>
                <a:ea typeface="Arial"/>
                <a:cs typeface="Arial"/>
                <a:sym typeface="Arial"/>
              </a:rPr>
            </a:br>
            <a:r>
              <a:rPr b="1" lang="fr-FR">
                <a:latin typeface="Arial"/>
                <a:ea typeface="Arial"/>
                <a:cs typeface="Arial"/>
                <a:sym typeface="Arial"/>
              </a:rPr>
              <a:t>5 6 7 8 0						5 </a:t>
            </a:r>
            <a:r>
              <a:rPr lang="fr-FR" sz="3600"/>
              <a:t>V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6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7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8 </a:t>
            </a:r>
            <a:r>
              <a:rPr lang="fr-FR" sz="3600"/>
              <a:t>Λ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1" lang="fr-FR">
                <a:latin typeface="Arial"/>
                <a:ea typeface="Arial"/>
                <a:cs typeface="Arial"/>
                <a:sym typeface="Arial"/>
              </a:rPr>
            </a:br>
            <a:r>
              <a:rPr b="1" lang="fr-FR">
                <a:latin typeface="Arial"/>
                <a:ea typeface="Arial"/>
                <a:cs typeface="Arial"/>
                <a:sym typeface="Arial"/>
              </a:rPr>
              <a:t>9 10 11 12 0					9 </a:t>
            </a:r>
            <a:r>
              <a:rPr lang="fr-FR" sz="3600"/>
              <a:t>V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11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12 </a:t>
            </a:r>
            <a:r>
              <a:rPr lang="fr-FR" sz="3600"/>
              <a:t>Λ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fr-FR">
                <a:latin typeface="Arial"/>
                <a:ea typeface="Arial"/>
                <a:cs typeface="Arial"/>
                <a:sym typeface="Arial"/>
              </a:rPr>
            </a:br>
            <a:r>
              <a:rPr b="1" lang="fr-FR">
                <a:latin typeface="Arial"/>
                <a:ea typeface="Arial"/>
                <a:cs typeface="Arial"/>
                <a:sym typeface="Arial"/>
              </a:rPr>
              <a:t>13 14 15 16 0				13 </a:t>
            </a:r>
            <a:r>
              <a:rPr lang="fr-FR" sz="3600"/>
              <a:t>V 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14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15 </a:t>
            </a:r>
            <a:r>
              <a:rPr lang="fr-FR" sz="3600"/>
              <a:t>V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16 </a:t>
            </a:r>
            <a:r>
              <a:rPr lang="fr-FR" sz="3600"/>
              <a:t>Λ</a:t>
            </a:r>
            <a:r>
              <a:rPr b="1" lang="fr-FR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fr-FR">
                <a:latin typeface="Arial"/>
                <a:ea typeface="Arial"/>
                <a:cs typeface="Arial"/>
                <a:sym typeface="Arial"/>
              </a:rPr>
            </a:br>
            <a:r>
              <a:rPr lang="fr-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>
            <p:ph type="ctrTitle"/>
          </p:nvPr>
        </p:nvSpPr>
        <p:spPr>
          <a:xfrm>
            <a:off x="1573525" y="639875"/>
            <a:ext cx="12192000" cy="148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5800">
                <a:latin typeface="Arial"/>
                <a:ea typeface="Arial"/>
                <a:cs typeface="Arial"/>
                <a:sym typeface="Arial"/>
              </a:rPr>
              <a:t>3. Représentation DIMACS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699325" y="536200"/>
            <a:ext cx="104928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6000"/>
              <a:t>4. Programmation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 amt="99000"/>
          </a:blip>
          <a:stretch>
            <a:fillRect/>
          </a:stretch>
        </p:blipFill>
        <p:spPr>
          <a:xfrm>
            <a:off x="1483650" y="3231750"/>
            <a:ext cx="4675999" cy="36262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54" name="Shape 154"/>
          <p:cNvSpPr/>
          <p:nvPr/>
        </p:nvSpPr>
        <p:spPr>
          <a:xfrm>
            <a:off x="6768487" y="4536600"/>
            <a:ext cx="940800" cy="5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362275" y="2084775"/>
            <a:ext cx="111669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3000"/>
              <a:t>Exemple : </a:t>
            </a:r>
          </a:p>
          <a:p>
            <a:pPr lvl="0">
              <a:spcBef>
                <a:spcPts val="0"/>
              </a:spcBef>
              <a:buNone/>
            </a:pPr>
            <a:r>
              <a:rPr lang="fr-FR" sz="2200"/>
              <a:t>n = 4, Il n'y a pas deux reines sur la même ligne : </a:t>
            </a:r>
            <a:r>
              <a:rPr lang="fr-FR" sz="3000"/>
              <a:t>Λ</a:t>
            </a:r>
            <a:r>
              <a:rPr lang="fr-FR" sz="2200"/>
              <a:t>1≤i,j,k≤n, j≠k(¬ri,j</a:t>
            </a:r>
            <a:r>
              <a:rPr lang="fr-FR" sz="3000"/>
              <a:t>V</a:t>
            </a:r>
            <a:r>
              <a:rPr lang="fr-FR" sz="2200"/>
              <a:t>¬ri,k)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6" name="Shape 156"/>
          <p:cNvSpPr txBox="1"/>
          <p:nvPr/>
        </p:nvSpPr>
        <p:spPr>
          <a:xfrm>
            <a:off x="8318125" y="3231750"/>
            <a:ext cx="2560500" cy="36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-1 -2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-1 -3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-1 -4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-2 -3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-2 -4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-3 -4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...</a:t>
            </a:r>
            <a:br>
              <a:rPr lang="fr-FR" sz="1800">
                <a:solidFill>
                  <a:srgbClr val="00000A"/>
                </a:solidFill>
              </a:rPr>
            </a:br>
            <a:r>
              <a:rPr lang="fr-FR" sz="1800">
                <a:solidFill>
                  <a:srgbClr val="00000A"/>
                </a:solidFill>
              </a:rPr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-14 -15 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1800">
                <a:solidFill>
                  <a:srgbClr val="00000A"/>
                </a:solidFill>
              </a:rPr>
              <a:t>-14 -16 0</a:t>
            </a:r>
          </a:p>
          <a:p>
            <a:pPr lv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800">
                <a:solidFill>
                  <a:srgbClr val="00000A"/>
                </a:solidFill>
              </a:rPr>
              <a:t>-15 -16 0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B4F5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699325" y="536200"/>
            <a:ext cx="104928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6000"/>
              <a:t>4. Programmation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9146600" y="629567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 sz="18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4591787" y="4915925"/>
            <a:ext cx="940800" cy="5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271250" y="2084775"/>
            <a:ext cx="111669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000"/>
              <a:t>Exemple : </a:t>
            </a:r>
            <a:r>
              <a:rPr lang="fr-FR" sz="2100"/>
              <a:t>n = 4, Il n'y a pas deux reines sur la même (grande) diagonale descendante: </a:t>
            </a:r>
            <a:r>
              <a:rPr lang="fr-FR" sz="2200"/>
              <a:t> </a:t>
            </a:r>
          </a:p>
          <a:p>
            <a:pPr indent="387350" lvl="0" rtl="0" algn="just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1≤i,j≤n-1, 1≤k≤n-i, 1≤k≤j-2 (¬ri,j </a:t>
            </a:r>
            <a:r>
              <a:rPr lang="fr-F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¬ri+k,j-k)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00" y="3853875"/>
            <a:ext cx="3881724" cy="2700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7" name="Shape 167"/>
          <p:cNvSpPr txBox="1"/>
          <p:nvPr/>
        </p:nvSpPr>
        <p:spPr>
          <a:xfrm>
            <a:off x="5913937" y="3793925"/>
            <a:ext cx="2139300" cy="282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-1 -6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-1 -11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-1 -16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-6 -11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-6 -16 0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rgbClr val="00000A"/>
                </a:solidFill>
              </a:rPr>
              <a:t>-11 -16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rande_Diagonale.jpg"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4587" y="3799287"/>
            <a:ext cx="28003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