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0" r:id="rId3"/>
    <p:sldId id="281" r:id="rId4"/>
    <p:sldId id="282" r:id="rId5"/>
    <p:sldId id="257" r:id="rId6"/>
    <p:sldId id="258" r:id="rId7"/>
    <p:sldId id="260" r:id="rId8"/>
    <p:sldId id="259" r:id="rId9"/>
    <p:sldId id="262" r:id="rId10"/>
    <p:sldId id="265" r:id="rId11"/>
    <p:sldId id="261" r:id="rId12"/>
    <p:sldId id="264" r:id="rId13"/>
    <p:sldId id="267" r:id="rId14"/>
    <p:sldId id="269" r:id="rId15"/>
    <p:sldId id="272" r:id="rId16"/>
    <p:sldId id="271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9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600976" cy="14700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Burrows-Wheeler Transformation Review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Reversible Procedures of BWT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214446" y="1781124"/>
            <a:ext cx="7143800" cy="135732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Algorithm </a:t>
            </a:r>
            <a:r>
              <a:rPr lang="en-US" dirty="0" err="1" smtClean="0">
                <a:solidFill>
                  <a:schemeClr val="tx1"/>
                </a:solidFill>
              </a:rPr>
              <a:t>BWT_reverse</a:t>
            </a:r>
            <a:r>
              <a:rPr lang="en-US" dirty="0" smtClean="0">
                <a:solidFill>
                  <a:schemeClr val="tx1"/>
                </a:solidFill>
              </a:rPr>
              <a:t>(L)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=0;                             //M[0]=$S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2. for j=N-1 to 0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3.   S[j]=L[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4.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Occ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]+C[L[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]]; //compute the LF-mapping array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80" y="3281322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	S’=</a:t>
            </a:r>
            <a:r>
              <a:rPr lang="en-US" altLang="zh-CN" dirty="0" err="1" smtClean="0"/>
              <a:t>abraca</a:t>
            </a:r>
            <a:r>
              <a:rPr lang="en-US" altLang="zh-CN" dirty="0" smtClean="0"/>
              <a:t>$          I=0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	a        	c</a:t>
            </a:r>
            <a:r>
              <a:rPr lang="en-US" altLang="zh-CN" dirty="0" smtClean="0"/>
              <a:t>a	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ca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dirty="0" err="1" smtClean="0"/>
              <a:t>aca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r>
              <a:rPr lang="en-US" altLang="zh-CN" dirty="0" err="1" smtClean="0"/>
              <a:t>raca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braca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0    $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abrac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/>
              <a:t>$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abrac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$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abrac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$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abrac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$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abrac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$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abrac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$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abrac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pPr marL="342900" indent="-342900">
              <a:buAutoNum type="arabicPlain"/>
            </a:pP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$abra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$abra</a:t>
            </a:r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$abra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$abra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$abra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$abra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$abra</a:t>
            </a:r>
            <a:r>
              <a:rPr lang="en-US" altLang="zh-CN" dirty="0" err="1" smtClean="0"/>
              <a:t>c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braca</a:t>
            </a:r>
            <a:r>
              <a:rPr lang="en-US" altLang="zh-CN" dirty="0" smtClean="0"/>
              <a:t>$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braca</a:t>
            </a:r>
            <a:r>
              <a:rPr lang="en-US" altLang="zh-CN" dirty="0" smtClean="0"/>
              <a:t>$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braca</a:t>
            </a:r>
            <a:r>
              <a:rPr lang="en-US" altLang="zh-CN" dirty="0" smtClean="0"/>
              <a:t>$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braca</a:t>
            </a:r>
            <a:r>
              <a:rPr lang="en-US" altLang="zh-CN" dirty="0" smtClean="0"/>
              <a:t>$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braca</a:t>
            </a:r>
            <a:r>
              <a:rPr lang="en-US" altLang="zh-CN" dirty="0" smtClean="0"/>
              <a:t>$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braca</a:t>
            </a:r>
            <a:r>
              <a:rPr lang="en-US" altLang="zh-CN" dirty="0" smtClean="0"/>
              <a:t>$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braca</a:t>
            </a:r>
            <a:r>
              <a:rPr lang="en-US" altLang="zh-CN" dirty="0" smtClean="0">
                <a:solidFill>
                  <a:srgbClr val="FF0000"/>
                </a:solidFill>
              </a:rPr>
              <a:t>$</a:t>
            </a:r>
          </a:p>
          <a:p>
            <a:pPr marL="342900" indent="-342900">
              <a:buAutoNum type="arabicPlain"/>
            </a:pP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ca$ab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ca$ab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ca$ab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ca$ab</a:t>
            </a:r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ca$ab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ca$ab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ca$ab</a:t>
            </a:r>
            <a:r>
              <a:rPr lang="en-US" altLang="zh-CN" dirty="0" err="1" smtClean="0"/>
              <a:t>r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en-US" altLang="zh-CN" dirty="0" err="1" smtClean="0"/>
              <a:t>b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raca$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raca$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raca$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raca$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raca$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raca$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raca$</a:t>
            </a:r>
            <a:r>
              <a:rPr lang="en-US" altLang="zh-CN" dirty="0" err="1" smtClean="0"/>
              <a:t>a</a:t>
            </a:r>
            <a:endParaRPr lang="en-US" altLang="zh-CN" dirty="0" smtClean="0"/>
          </a:p>
          <a:p>
            <a:pPr marL="342900" indent="-342900">
              <a:buFontTx/>
              <a:buAutoNum type="arabicPlain"/>
            </a:pPr>
            <a:r>
              <a:rPr lang="en-US" altLang="zh-CN" dirty="0" err="1" smtClean="0"/>
              <a:t>c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a$abr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a$abr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a$abr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a$abr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a$abr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a$abr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a$abr</a:t>
            </a:r>
            <a:r>
              <a:rPr lang="en-US" altLang="zh-CN" dirty="0" err="1" smtClean="0"/>
              <a:t>a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aca$a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aca$a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aca$a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aca$a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aca$a</a:t>
            </a:r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aca$a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aca$a</a:t>
            </a:r>
            <a:r>
              <a:rPr lang="en-US" altLang="zh-CN" dirty="0" err="1" smtClean="0"/>
              <a:t>b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S[5]=a           S[4]=c        S[3]=a        S[2]=r        S[1]=b        S[0]=a      End!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2214579" y="4071966"/>
            <a:ext cx="571503" cy="2094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52259" y="4281454"/>
            <a:ext cx="576699" cy="16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3107554" y="4531490"/>
            <a:ext cx="1000133" cy="6429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357586" y="5424462"/>
            <a:ext cx="57150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>
            <a:off x="4357718" y="4924396"/>
            <a:ext cx="571504" cy="5000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52523" y="4857784"/>
            <a:ext cx="576699" cy="16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5286413" y="4924397"/>
            <a:ext cx="785819" cy="6429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52655" y="5713452"/>
            <a:ext cx="576699" cy="16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6357982" y="5210148"/>
            <a:ext cx="571504" cy="5000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24225" y="5143536"/>
            <a:ext cx="576699" cy="16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7358118" y="4638646"/>
            <a:ext cx="642939" cy="500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424357" y="4572032"/>
            <a:ext cx="576699" cy="16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标注 17"/>
          <p:cNvSpPr/>
          <p:nvPr/>
        </p:nvSpPr>
        <p:spPr>
          <a:xfrm>
            <a:off x="8208226" y="3709950"/>
            <a:ext cx="935806" cy="884018"/>
          </a:xfrm>
          <a:prstGeom prst="wedgeRectCallout">
            <a:avLst>
              <a:gd name="adj1" fmla="val -61776"/>
              <a:gd name="adj2" fmla="val 458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End with meeting$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Burrows-Wheeler Transformation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Procedures of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What is FM-index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FM-index and 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Conclusion </a:t>
            </a:r>
            <a:endParaRPr lang="zh-CN" altLang="en-US" dirty="0" smtClean="0">
              <a:solidFill>
                <a:srgbClr val="AA9F94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07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319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Compression based on BWT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BWT itself don’t compress data, so compression based on BWT combined the BWT with currently compression techniques.</a:t>
            </a:r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107917" y="4071943"/>
            <a:ext cx="2000264" cy="1285880"/>
            <a:chOff x="2357422" y="3935846"/>
            <a:chExt cx="1857388" cy="1013119"/>
          </a:xfrm>
        </p:grpSpPr>
        <p:sp>
          <p:nvSpPr>
            <p:cNvPr id="19" name="矩形 18"/>
            <p:cNvSpPr/>
            <p:nvPr/>
          </p:nvSpPr>
          <p:spPr>
            <a:xfrm>
              <a:off x="2357422" y="4228524"/>
              <a:ext cx="1857388" cy="72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Huffman coding/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Entropy coding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3145405" y="4076557"/>
              <a:ext cx="28142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28596" y="2750339"/>
            <a:ext cx="8322527" cy="1357322"/>
            <a:chOff x="428596" y="2750339"/>
            <a:chExt cx="8322527" cy="1357322"/>
          </a:xfrm>
        </p:grpSpPr>
        <p:grpSp>
          <p:nvGrpSpPr>
            <p:cNvPr id="5" name="组合 4"/>
            <p:cNvGrpSpPr/>
            <p:nvPr/>
          </p:nvGrpSpPr>
          <p:grpSpPr>
            <a:xfrm>
              <a:off x="428596" y="2750339"/>
              <a:ext cx="8322527" cy="1357322"/>
              <a:chOff x="535753" y="2750339"/>
              <a:chExt cx="8322527" cy="1357322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607191" y="3393281"/>
                <a:ext cx="8572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/>
              <p:cNvSpPr/>
              <p:nvPr/>
            </p:nvSpPr>
            <p:spPr>
              <a:xfrm>
                <a:off x="1464447" y="2750339"/>
                <a:ext cx="1143008" cy="13573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BWT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07521" y="2750339"/>
                <a:ext cx="1107289" cy="13573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GST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14876" y="2750339"/>
                <a:ext cx="1143008" cy="13573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RLE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429388" y="2750339"/>
                <a:ext cx="1071570" cy="13573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/>
                  <a:t>EC</a:t>
                </a:r>
                <a:endParaRPr lang="zh-CN" altLang="en-US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2607455" y="3393281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35753" y="2893215"/>
                <a:ext cx="857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 smtClean="0"/>
                  <a:t>Input data</a:t>
                </a:r>
                <a:endParaRPr lang="zh-CN" altLang="en-US" sz="1600" dirty="0"/>
              </a:p>
            </p:txBody>
          </p:sp>
          <p:cxnSp>
            <p:nvCxnSpPr>
              <p:cNvPr id="13" name="直接箭头连接符 12"/>
              <p:cNvCxnSpPr>
                <a:stCxn id="8" idx="3"/>
                <a:endCxn id="9" idx="1"/>
              </p:cNvCxnSpPr>
              <p:nvPr/>
            </p:nvCxnSpPr>
            <p:spPr>
              <a:xfrm>
                <a:off x="4214810" y="3429000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5929322" y="3393281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429520" y="2947570"/>
                <a:ext cx="1428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 smtClean="0"/>
                  <a:t>Output data</a:t>
                </a:r>
                <a:endParaRPr lang="zh-CN" altLang="en-US" sz="1600" dirty="0"/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7429520" y="3355974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393141" y="4107662"/>
            <a:ext cx="2000264" cy="1250162"/>
            <a:chOff x="2393141" y="4107662"/>
            <a:chExt cx="2000264" cy="1250162"/>
          </a:xfrm>
        </p:grpSpPr>
        <p:sp>
          <p:nvSpPr>
            <p:cNvPr id="16" name="矩形 15"/>
            <p:cNvSpPr/>
            <p:nvPr/>
          </p:nvSpPr>
          <p:spPr>
            <a:xfrm>
              <a:off x="2393141" y="4428483"/>
              <a:ext cx="2000264" cy="9293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Move to Front(MTF)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8" idx="2"/>
            </p:cNvCxnSpPr>
            <p:nvPr/>
          </p:nvCxnSpPr>
          <p:spPr>
            <a:xfrm rot="5400000">
              <a:off x="3384343" y="4259467"/>
              <a:ext cx="321472" cy="178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393405" y="4107660"/>
            <a:ext cx="1714512" cy="1250166"/>
            <a:chOff x="4393405" y="4107660"/>
            <a:chExt cx="1714512" cy="1250166"/>
          </a:xfrm>
        </p:grpSpPr>
        <p:sp>
          <p:nvSpPr>
            <p:cNvPr id="17" name="矩形 16"/>
            <p:cNvSpPr/>
            <p:nvPr/>
          </p:nvSpPr>
          <p:spPr>
            <a:xfrm>
              <a:off x="4393405" y="4429132"/>
              <a:ext cx="1714512" cy="9286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Run length Encoding(RLE)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5063137" y="4259465"/>
              <a:ext cx="321472" cy="178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Burrows-Wheeler Transformation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Procedures of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FM-index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FM-index and 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Conclusion </a:t>
            </a:r>
            <a:endParaRPr lang="zh-CN" altLang="en-US" dirty="0" smtClean="0">
              <a:solidFill>
                <a:srgbClr val="AA9F94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03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FM-index based on BWT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4000504"/>
            <a:ext cx="8229600" cy="171451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FM-index combines the BWT-based compression algorithm with suffix array data structure, and achieves effective random accesses to the compressed data without uncompressing all of them at query time.</a:t>
            </a:r>
            <a:endParaRPr lang="zh-CN" altLang="en-US" sz="2400" dirty="0"/>
          </a:p>
        </p:txBody>
      </p:sp>
      <p:grpSp>
        <p:nvGrpSpPr>
          <p:cNvPr id="4" name="组合 6"/>
          <p:cNvGrpSpPr/>
          <p:nvPr/>
        </p:nvGrpSpPr>
        <p:grpSpPr>
          <a:xfrm>
            <a:off x="1785918" y="1643050"/>
            <a:ext cx="4214842" cy="2000264"/>
            <a:chOff x="1500166" y="1214422"/>
            <a:chExt cx="4214842" cy="2000264"/>
          </a:xfrm>
        </p:grpSpPr>
        <p:pic>
          <p:nvPicPr>
            <p:cNvPr id="5" name="图片 4" descr="小人——how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4810" y="1214422"/>
              <a:ext cx="1500198" cy="20002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0166" y="1857364"/>
              <a:ext cx="4071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What is  FM-index</a:t>
              </a:r>
              <a:r>
                <a:rPr lang="zh-CN" altLang="en-US" sz="2400" dirty="0" smtClean="0"/>
                <a:t>？</a:t>
              </a:r>
              <a:endParaRPr lang="zh-CN" altLang="en-US" sz="2400" dirty="0"/>
            </a:p>
          </p:txBody>
        </p:sp>
      </p:grpSp>
      <p:grpSp>
        <p:nvGrpSpPr>
          <p:cNvPr id="7" name="组合 7"/>
          <p:cNvGrpSpPr/>
          <p:nvPr/>
        </p:nvGrpSpPr>
        <p:grpSpPr>
          <a:xfrm>
            <a:off x="1785918" y="1643050"/>
            <a:ext cx="4572032" cy="2000264"/>
            <a:chOff x="1500166" y="1214422"/>
            <a:chExt cx="4214842" cy="2000264"/>
          </a:xfrm>
        </p:grpSpPr>
        <p:pic>
          <p:nvPicPr>
            <p:cNvPr id="9" name="图片 8" descr="小人——how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4810" y="1214422"/>
              <a:ext cx="1500198" cy="20002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00166" y="1857364"/>
              <a:ext cx="3161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How FM-index Works</a:t>
              </a:r>
              <a:r>
                <a:rPr lang="zh-CN" altLang="en-US" sz="2400" dirty="0" smtClean="0"/>
                <a:t>？</a:t>
              </a:r>
              <a:endParaRPr lang="zh-CN" altLang="en-US" sz="2400" dirty="0"/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485804" y="4000504"/>
            <a:ext cx="8229600" cy="171451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Char char="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FM-index consists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steps: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lang="en-US" altLang="zh-CN" sz="2400" baseline="0" dirty="0" smtClean="0"/>
              <a:t>1)Counting</a:t>
            </a:r>
            <a:r>
              <a:rPr lang="en-US" altLang="zh-CN" sz="2400" dirty="0" smtClean="0"/>
              <a:t> the </a:t>
            </a:r>
            <a:r>
              <a:rPr lang="en-US" altLang="zh-CN" sz="2400" dirty="0" err="1" smtClean="0"/>
              <a:t>occurences</a:t>
            </a:r>
            <a:r>
              <a:rPr lang="en-US" altLang="zh-CN" sz="2400" dirty="0" smtClean="0"/>
              <a:t> of </a:t>
            </a:r>
            <a:r>
              <a:rPr lang="en-US" altLang="zh-CN" sz="2400" dirty="0" err="1" smtClean="0"/>
              <a:t>te</a:t>
            </a:r>
            <a:r>
              <a:rPr lang="en-US" altLang="zh-CN" sz="2400" dirty="0" smtClean="0"/>
              <a:t> matching pattern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2)Locating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occurrences.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35851" y="1357298"/>
          <a:ext cx="3178959" cy="2428892"/>
        </p:xfrm>
        <a:graphic>
          <a:graphicData uri="http://schemas.openxmlformats.org/drawingml/2006/table">
            <a:tbl>
              <a:tblPr/>
              <a:tblGrid>
                <a:gridCol w="3178959"/>
              </a:tblGrid>
              <a:tr h="2428892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Algorithm counting(P[0,p-1])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c=P[p-1], 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=p-1;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sp=C[c], 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ep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=C[c+1]-1;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while((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sp≤ep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)&amp;&amp;(i≥1)) do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    c=P[i-1];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    sp=C[c]+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Occ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c,sp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ep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=C[c]+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Occ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c,ep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=i-1;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if(</a:t>
                      </a:r>
                      <a:r>
                        <a:rPr lang="en-US" sz="1600" kern="100" dirty="0" err="1">
                          <a:latin typeface="+mn-lt"/>
                          <a:ea typeface="宋体"/>
                          <a:cs typeface="Times New Roman"/>
                        </a:rPr>
                        <a:t>ep</a:t>
                      </a: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&lt;sp)  return 0;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9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latin typeface="+mn-lt"/>
                          <a:ea typeface="宋体"/>
                          <a:cs typeface="Times New Roman"/>
                        </a:rPr>
                        <a:t>else      return ep-sp+1;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893503" y="1357298"/>
          <a:ext cx="3178959" cy="2428892"/>
        </p:xfrm>
        <a:graphic>
          <a:graphicData uri="http://schemas.openxmlformats.org/drawingml/2006/table">
            <a:tbl>
              <a:tblPr/>
              <a:tblGrid>
                <a:gridCol w="3178959"/>
              </a:tblGrid>
              <a:tr h="2428892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+mn-lt"/>
                          <a:ea typeface="宋体"/>
                          <a:cs typeface="Times New Roman"/>
                        </a:rPr>
                        <a:t>C[c] means the number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 of char which has a lower order than c.</a:t>
                      </a:r>
                    </a:p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Occ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c,i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) means the occurrences of c in prefix L[0…i-1].</a:t>
                      </a:r>
                    </a:p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In the </a:t>
                      </a: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i-th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 iteration:</a:t>
                      </a:r>
                    </a:p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sp points to the start </a:t>
                      </a: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postion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 of pattern P[</a:t>
                      </a: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, p-1].</a:t>
                      </a:r>
                    </a:p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ep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 points to the end </a:t>
                      </a: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postion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 of pattern P[</a:t>
                      </a:r>
                      <a:r>
                        <a:rPr lang="en-US" altLang="zh-CN" sz="1600" kern="100" baseline="0" dirty="0" err="1" smtClean="0">
                          <a:latin typeface="+mn-lt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altLang="zh-CN" sz="1600" kern="100" baseline="0" dirty="0" smtClean="0">
                          <a:latin typeface="+mn-lt"/>
                          <a:ea typeface="宋体"/>
                          <a:cs typeface="Times New Roman"/>
                        </a:rPr>
                        <a:t>, p-1] 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" name="组合 27"/>
          <p:cNvGrpSpPr/>
          <p:nvPr/>
        </p:nvGrpSpPr>
        <p:grpSpPr>
          <a:xfrm>
            <a:off x="928662" y="3571876"/>
            <a:ext cx="7072362" cy="2862322"/>
            <a:chOff x="1000100" y="3786190"/>
            <a:chExt cx="7072362" cy="2862322"/>
          </a:xfrm>
        </p:grpSpPr>
        <p:sp>
          <p:nvSpPr>
            <p:cNvPr id="15" name="TextBox 6"/>
            <p:cNvSpPr txBox="1"/>
            <p:nvPr/>
          </p:nvSpPr>
          <p:spPr>
            <a:xfrm>
              <a:off x="1142976" y="3786190"/>
              <a:ext cx="69294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S=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   P=</a:t>
              </a:r>
              <a:r>
                <a:rPr lang="en-US" altLang="zh-CN" dirty="0" err="1" smtClean="0"/>
                <a:t>aca</a:t>
              </a:r>
              <a:endParaRPr lang="en-US" altLang="zh-CN" dirty="0" smtClean="0"/>
            </a:p>
            <a:p>
              <a:r>
                <a:rPr lang="en-US" altLang="zh-CN" dirty="0" smtClean="0"/>
                <a:t>                                  		sp                </a:t>
              </a:r>
              <a:r>
                <a:rPr lang="en-US" altLang="zh-CN" dirty="0" err="1" smtClean="0"/>
                <a:t>ep</a:t>
              </a:r>
              <a:r>
                <a:rPr lang="en-US" altLang="zh-CN" dirty="0" smtClean="0"/>
                <a:t>               </a:t>
              </a:r>
            </a:p>
            <a:p>
              <a:r>
                <a:rPr lang="en-US" altLang="zh-CN" sz="1200" dirty="0" smtClean="0"/>
                <a:t>                          </a:t>
              </a:r>
              <a:r>
                <a:rPr lang="en-US" altLang="zh-CN" dirty="0" err="1" smtClean="0"/>
                <a:t>ac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	       	         </a:t>
              </a:r>
              <a:r>
                <a:rPr lang="en-US" altLang="zh-CN" dirty="0" err="1" smtClean="0"/>
                <a:t>a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ca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			        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aca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/>
                <a:t>  0     $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		 $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			 $</a:t>
              </a:r>
              <a:r>
                <a:rPr lang="en-US" altLang="zh-CN" dirty="0" err="1" smtClean="0"/>
                <a:t>abraca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1    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</a:t>
              </a:r>
              <a:r>
                <a:rPr lang="en-US" altLang="zh-CN" dirty="0" err="1" smtClean="0"/>
                <a:t>$abrac</a:t>
              </a:r>
              <a:r>
                <a:rPr lang="en-US" altLang="zh-CN" dirty="0" smtClean="0"/>
                <a:t>	 	 </a:t>
              </a:r>
              <a:r>
                <a:rPr lang="en-US" altLang="zh-CN" dirty="0" err="1" smtClean="0"/>
                <a:t>a$abrac</a:t>
              </a:r>
              <a:r>
                <a:rPr lang="en-US" altLang="zh-CN" dirty="0" smtClean="0"/>
                <a:t>			 </a:t>
              </a:r>
              <a:r>
                <a:rPr lang="en-US" altLang="zh-CN" dirty="0" err="1" smtClean="0"/>
                <a:t>a$abrac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2    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</a:t>
              </a:r>
              <a:r>
                <a:rPr lang="en-US" altLang="zh-CN" dirty="0" err="1" smtClean="0"/>
                <a:t>braca</a:t>
              </a:r>
              <a:r>
                <a:rPr lang="en-US" altLang="zh-CN" dirty="0" smtClean="0"/>
                <a:t>$		 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$			 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$</a:t>
              </a:r>
            </a:p>
            <a:p>
              <a:pPr marL="342900" indent="-342900"/>
              <a:r>
                <a:rPr lang="en-US" altLang="zh-CN" dirty="0" smtClean="0"/>
                <a:t>  3    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</a:t>
              </a:r>
              <a:r>
                <a:rPr lang="en-US" altLang="zh-CN" dirty="0" err="1" smtClean="0"/>
                <a:t>ca$abr</a:t>
              </a:r>
              <a:r>
                <a:rPr lang="en-US" altLang="zh-CN" dirty="0" smtClean="0"/>
                <a:t>	 	</a:t>
              </a:r>
              <a:r>
                <a:rPr lang="en-US" altLang="zh-CN" dirty="0" err="1" smtClean="0"/>
                <a:t>aca$abr</a:t>
              </a:r>
              <a:r>
                <a:rPr lang="en-US" altLang="zh-CN" dirty="0" smtClean="0"/>
                <a:t>			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aca</a:t>
              </a:r>
              <a:r>
                <a:rPr lang="en-US" altLang="zh-CN" dirty="0" err="1" smtClean="0"/>
                <a:t>$abr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4     </a:t>
              </a:r>
              <a:r>
                <a:rPr lang="en-US" altLang="zh-CN" dirty="0" err="1" smtClean="0"/>
                <a:t>braca$a</a:t>
              </a:r>
              <a:r>
                <a:rPr lang="en-US" altLang="zh-CN" dirty="0" smtClean="0"/>
                <a:t>	 	 </a:t>
              </a:r>
              <a:r>
                <a:rPr lang="en-US" altLang="zh-CN" dirty="0" err="1" smtClean="0"/>
                <a:t>braca$a</a:t>
              </a:r>
              <a:r>
                <a:rPr lang="en-US" altLang="zh-CN" dirty="0" smtClean="0"/>
                <a:t>			 </a:t>
              </a:r>
              <a:r>
                <a:rPr lang="en-US" altLang="zh-CN" dirty="0" err="1" smtClean="0"/>
                <a:t>braca$a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5     </a:t>
              </a:r>
              <a:r>
                <a:rPr lang="en-US" altLang="zh-CN" dirty="0" err="1" smtClean="0"/>
                <a:t>ca$abra</a:t>
              </a:r>
              <a:r>
                <a:rPr lang="en-US" altLang="zh-CN" dirty="0" smtClean="0"/>
                <a:t>		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ca</a:t>
              </a:r>
              <a:r>
                <a:rPr lang="en-US" altLang="zh-CN" dirty="0" err="1" smtClean="0"/>
                <a:t>$abra</a:t>
              </a:r>
              <a:r>
                <a:rPr lang="en-US" altLang="zh-CN" dirty="0" smtClean="0"/>
                <a:t>			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err="1" smtClean="0"/>
                <a:t>ca$abra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6     </a:t>
              </a:r>
              <a:r>
                <a:rPr lang="en-US" altLang="zh-CN" dirty="0" err="1" smtClean="0"/>
                <a:t>raca$ab</a:t>
              </a:r>
              <a:r>
                <a:rPr lang="en-US" altLang="zh-CN" dirty="0" smtClean="0"/>
                <a:t>		 </a:t>
              </a:r>
              <a:r>
                <a:rPr lang="en-US" altLang="zh-CN" dirty="0" err="1" smtClean="0"/>
                <a:t>raca$ab</a:t>
              </a:r>
              <a:r>
                <a:rPr lang="en-US" altLang="zh-CN" dirty="0" smtClean="0"/>
                <a:t>			 </a:t>
              </a:r>
              <a:r>
                <a:rPr lang="en-US" altLang="zh-CN" dirty="0" err="1" smtClean="0"/>
                <a:t>raca$ab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000100" y="507207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00100" y="5641990"/>
              <a:ext cx="28575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4214810" y="4286256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286380" y="4284668"/>
              <a:ext cx="28575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571736" y="5643578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4"/>
            <p:cNvSpPr txBox="1"/>
            <p:nvPr/>
          </p:nvSpPr>
          <p:spPr>
            <a:xfrm>
              <a:off x="2571736" y="4786322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sp=C[c]+</a:t>
              </a:r>
              <a:r>
                <a:rPr lang="en-US" altLang="zh-CN" sz="1200" b="1" dirty="0" err="1" smtClean="0"/>
                <a:t>Occ</a:t>
              </a:r>
              <a:r>
                <a:rPr lang="en-US" altLang="zh-CN" sz="1200" b="1" dirty="0" smtClean="0"/>
                <a:t>(c,1)=5+0=5</a:t>
              </a:r>
            </a:p>
            <a:p>
              <a:r>
                <a:rPr lang="en-US" altLang="zh-CN" sz="1200" b="1" dirty="0" err="1" smtClean="0"/>
                <a:t>ep</a:t>
              </a:r>
              <a:r>
                <a:rPr lang="en-US" altLang="zh-CN" sz="1200" b="1" dirty="0" smtClean="0"/>
                <a:t>=C[c]+</a:t>
              </a:r>
              <a:r>
                <a:rPr lang="en-US" altLang="zh-CN" sz="1200" b="1" dirty="0" err="1" smtClean="0"/>
                <a:t>Occ</a:t>
              </a:r>
              <a:r>
                <a:rPr lang="en-US" altLang="zh-CN" sz="1200" b="1" dirty="0" smtClean="0"/>
                <a:t>(c,3)        =5+0=5</a:t>
              </a:r>
              <a:endParaRPr lang="zh-CN" altLang="en-US" sz="12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714744" y="614364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714744" y="6286520"/>
              <a:ext cx="28575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072066" y="5572140"/>
              <a:ext cx="114300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9"/>
            <p:cNvSpPr txBox="1"/>
            <p:nvPr/>
          </p:nvSpPr>
          <p:spPr>
            <a:xfrm>
              <a:off x="5000628" y="4714884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sp=C[a]+</a:t>
              </a:r>
              <a:r>
                <a:rPr lang="en-US" altLang="zh-CN" sz="1200" b="1" dirty="0" err="1" smtClean="0"/>
                <a:t>Occ</a:t>
              </a:r>
              <a:r>
                <a:rPr lang="en-US" altLang="zh-CN" sz="1200" b="1" dirty="0" smtClean="0"/>
                <a:t>(a,5)=1+2=3</a:t>
              </a:r>
            </a:p>
            <a:p>
              <a:r>
                <a:rPr lang="en-US" altLang="zh-CN" sz="1200" b="1" dirty="0" err="1" smtClean="0"/>
                <a:t>ep</a:t>
              </a:r>
              <a:r>
                <a:rPr lang="en-US" altLang="zh-CN" sz="1200" b="1" dirty="0" smtClean="0"/>
                <a:t>=C[a]+</a:t>
              </a:r>
              <a:r>
                <a:rPr lang="en-US" altLang="zh-CN" sz="1200" b="1" dirty="0" err="1" smtClean="0"/>
                <a:t>Occ</a:t>
              </a:r>
              <a:r>
                <a:rPr lang="en-US" altLang="zh-CN" sz="1200" b="1" dirty="0" smtClean="0"/>
                <a:t>(a,5)=1+2=3</a:t>
              </a:r>
              <a:endParaRPr lang="zh-CN" altLang="en-US" sz="1200" b="1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429388" y="5572140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429388" y="5715016"/>
              <a:ext cx="28575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1000100" y="1428736"/>
            <a:ext cx="7143800" cy="571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Step 2:Locating  the occurrences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41"/>
          <p:cNvGrpSpPr/>
          <p:nvPr/>
        </p:nvGrpSpPr>
        <p:grpSpPr>
          <a:xfrm>
            <a:off x="714348" y="2500306"/>
            <a:ext cx="7858180" cy="2862322"/>
            <a:chOff x="392877" y="1997839"/>
            <a:chExt cx="8358246" cy="2862322"/>
          </a:xfrm>
        </p:grpSpPr>
        <p:sp>
          <p:nvSpPr>
            <p:cNvPr id="31" name="TextBox 3"/>
            <p:cNvSpPr txBox="1"/>
            <p:nvPr/>
          </p:nvSpPr>
          <p:spPr>
            <a:xfrm>
              <a:off x="392877" y="1997839"/>
              <a:ext cx="83582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S’=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$   P=</a:t>
              </a:r>
              <a:r>
                <a:rPr lang="en-US" altLang="zh-CN" dirty="0" err="1" smtClean="0"/>
                <a:t>aca</a:t>
              </a:r>
              <a:endParaRPr lang="en-US" altLang="zh-CN" dirty="0" smtClean="0"/>
            </a:p>
            <a:p>
              <a:r>
                <a:rPr lang="en-US" altLang="zh-CN" dirty="0" smtClean="0"/>
                <a:t>                                  sp                </a:t>
              </a:r>
              <a:r>
                <a:rPr lang="en-US" altLang="zh-CN" dirty="0" err="1" smtClean="0"/>
                <a:t>ep</a:t>
              </a:r>
              <a:r>
                <a:rPr lang="en-US" altLang="zh-CN" dirty="0" smtClean="0"/>
                <a:t>               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	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aca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    </a:t>
              </a:r>
              <a:r>
                <a:rPr lang="en-US" altLang="zh-CN" sz="1400" dirty="0" smtClean="0"/>
                <a:t>suffix array</a:t>
              </a:r>
            </a:p>
            <a:p>
              <a:r>
                <a:rPr lang="en-US" altLang="zh-CN" dirty="0" smtClean="0"/>
                <a:t>  0     $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  	6		    $</a:t>
              </a:r>
              <a:r>
                <a:rPr lang="en-US" altLang="zh-CN" dirty="0" err="1" smtClean="0"/>
                <a:t>abraca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1     </a:t>
              </a:r>
              <a:r>
                <a:rPr lang="en-US" altLang="zh-CN" dirty="0" err="1" smtClean="0"/>
                <a:t>a$abrac</a:t>
              </a:r>
              <a:r>
                <a:rPr lang="en-US" altLang="zh-CN" dirty="0" smtClean="0"/>
                <a:t>  	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r>
                <a:rPr lang="en-US" altLang="zh-CN" dirty="0" smtClean="0"/>
                <a:t>		    </a:t>
              </a:r>
              <a:r>
                <a:rPr lang="en-US" altLang="zh-CN" dirty="0" err="1" smtClean="0"/>
                <a:t>a$abrac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2     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$ 	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en-US" altLang="zh-CN" dirty="0" smtClean="0"/>
                <a:t>		    </a:t>
              </a:r>
              <a:r>
                <a:rPr lang="en-US" altLang="zh-CN" dirty="0" err="1" smtClean="0"/>
                <a:t>abraca</a:t>
              </a:r>
              <a:r>
                <a:rPr lang="en-US" altLang="zh-CN" dirty="0" smtClean="0"/>
                <a:t>$</a:t>
              </a:r>
            </a:p>
            <a:p>
              <a:pPr marL="342900" indent="-342900"/>
              <a:r>
                <a:rPr lang="en-US" altLang="zh-CN" dirty="0" smtClean="0"/>
                <a:t>  3    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aca</a:t>
              </a:r>
              <a:r>
                <a:rPr lang="en-US" altLang="zh-CN" dirty="0" err="1" smtClean="0"/>
                <a:t>$abr</a:t>
              </a:r>
              <a:r>
                <a:rPr lang="en-US" altLang="zh-CN" dirty="0" smtClean="0"/>
                <a:t>	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en-US" altLang="zh-CN" dirty="0" smtClean="0"/>
                <a:t>		    </a:t>
              </a:r>
              <a:r>
                <a:rPr lang="en-US" altLang="zh-CN" dirty="0" err="1" smtClean="0"/>
                <a:t>aca$abr</a:t>
              </a:r>
              <a:r>
                <a:rPr lang="en-US" altLang="zh-CN" dirty="0" smtClean="0"/>
                <a:t>	</a:t>
              </a:r>
            </a:p>
            <a:p>
              <a:pPr marL="342900" indent="-342900"/>
              <a:r>
                <a:rPr lang="en-US" altLang="zh-CN" dirty="0" smtClean="0"/>
                <a:t>  4     </a:t>
              </a:r>
              <a:r>
                <a:rPr lang="en-US" altLang="zh-CN" dirty="0" err="1" smtClean="0"/>
                <a:t>braca$a</a:t>
              </a:r>
              <a:r>
                <a:rPr lang="en-US" altLang="zh-CN" dirty="0" smtClean="0"/>
                <a:t>  	1		    </a:t>
              </a:r>
              <a:r>
                <a:rPr lang="en-US" altLang="zh-CN" dirty="0" err="1" smtClean="0"/>
                <a:t>braca$a</a:t>
              </a:r>
              <a:endParaRPr lang="en-US" altLang="zh-CN" dirty="0" smtClean="0"/>
            </a:p>
            <a:p>
              <a:pPr marL="342900" indent="-342900"/>
              <a:r>
                <a:rPr lang="en-US" altLang="zh-CN" dirty="0" smtClean="0"/>
                <a:t>  5     </a:t>
              </a:r>
              <a:r>
                <a:rPr lang="en-US" altLang="zh-CN" dirty="0" err="1" smtClean="0"/>
                <a:t>ca$abra</a:t>
              </a:r>
              <a:r>
                <a:rPr lang="en-US" altLang="zh-CN" dirty="0" smtClean="0"/>
                <a:t>  	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r>
                <a:rPr lang="en-US" altLang="zh-CN" dirty="0" smtClean="0"/>
                <a:t>		    </a:t>
              </a:r>
              <a:r>
                <a:rPr lang="en-US" altLang="zh-CN" dirty="0" err="1" smtClean="0"/>
                <a:t>ca$abra</a:t>
              </a:r>
              <a:r>
                <a:rPr lang="en-US" altLang="zh-CN" dirty="0" smtClean="0"/>
                <a:t>    </a:t>
              </a:r>
            </a:p>
            <a:p>
              <a:pPr marL="342900" indent="-342900"/>
              <a:r>
                <a:rPr lang="en-US" altLang="zh-CN" dirty="0" smtClean="0"/>
                <a:t>  6     </a:t>
              </a:r>
              <a:r>
                <a:rPr lang="en-US" altLang="zh-CN" dirty="0" err="1" smtClean="0"/>
                <a:t>raca$ab</a:t>
              </a:r>
              <a:r>
                <a:rPr lang="en-US" altLang="zh-CN" dirty="0" smtClean="0"/>
                <a:t> 	2		    </a:t>
              </a:r>
              <a:r>
                <a:rPr lang="en-US" altLang="zh-CN" dirty="0" err="1" smtClean="0"/>
                <a:t>raca$ab</a:t>
              </a:r>
              <a:r>
                <a:rPr lang="en-US" altLang="zh-CN" dirty="0" smtClean="0"/>
                <a:t>   pos(6)=2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678629" y="3783789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78629" y="3926665"/>
              <a:ext cx="28575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2607455" y="2497905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798088" y="2500282"/>
              <a:ext cx="28575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750331" y="3712351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0"/>
            <p:cNvSpPr txBox="1"/>
            <p:nvPr/>
          </p:nvSpPr>
          <p:spPr>
            <a:xfrm>
              <a:off x="2750331" y="3283723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LF-mapping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4617460" y="3926665"/>
              <a:ext cx="785818" cy="642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矩形标注 38"/>
            <p:cNvSpPr/>
            <p:nvPr/>
          </p:nvSpPr>
          <p:spPr>
            <a:xfrm>
              <a:off x="5607851" y="3283723"/>
              <a:ext cx="2678925" cy="1143008"/>
            </a:xfrm>
            <a:prstGeom prst="wedgeRectCallout">
              <a:avLst>
                <a:gd name="adj1" fmla="val -43263"/>
                <a:gd name="adj2" fmla="val 5854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M[6] is a marked row.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Set pos(3)=pos(6)+1=3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4286248" y="3783789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286248" y="3926665"/>
              <a:ext cx="285752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71472" y="2571744"/>
            <a:ext cx="428624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Full-text ,minute-space index.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1" grpId="0" build="p"/>
      <p:bldP spid="11" grpId="1" build="p"/>
      <p:bldP spid="29" grpId="0" animBg="1"/>
      <p:bldP spid="42" grpId="0"/>
      <p:bldP spid="4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Burrows-Wheeler Transformation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Procedures of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FM-index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FM-index and 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Conclusion </a:t>
            </a:r>
            <a:endParaRPr lang="zh-CN" altLang="en-US" dirty="0" smtClean="0">
              <a:solidFill>
                <a:srgbClr val="AA9F94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03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Relationship</a:t>
            </a:r>
            <a:endParaRPr lang="zh-CN" altLang="en-US" dirty="0"/>
          </a:p>
        </p:txBody>
      </p:sp>
      <p:grpSp>
        <p:nvGrpSpPr>
          <p:cNvPr id="3" name="组合 27"/>
          <p:cNvGrpSpPr/>
          <p:nvPr/>
        </p:nvGrpSpPr>
        <p:grpSpPr>
          <a:xfrm>
            <a:off x="535753" y="1928802"/>
            <a:ext cx="8072494" cy="4000528"/>
            <a:chOff x="535753" y="1428736"/>
            <a:chExt cx="8072494" cy="4000528"/>
          </a:xfrm>
        </p:grpSpPr>
        <p:sp>
          <p:nvSpPr>
            <p:cNvPr id="4" name="矩形 3"/>
            <p:cNvSpPr/>
            <p:nvPr/>
          </p:nvSpPr>
          <p:spPr>
            <a:xfrm>
              <a:off x="1464447" y="2071678"/>
              <a:ext cx="990607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BWT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107521" y="2071678"/>
              <a:ext cx="928694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GST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822033" y="2071678"/>
              <a:ext cx="990607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RLE0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65107" y="2071678"/>
              <a:ext cx="928694" cy="10715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EC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455054" y="2571744"/>
              <a:ext cx="65246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036215" y="2571744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812640" y="2571744"/>
              <a:ext cx="65246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35753" y="1428736"/>
              <a:ext cx="8072494" cy="1785950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2607454" y="1500174"/>
              <a:ext cx="432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Compression algorithm based on BWT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4" idx="2"/>
            </p:cNvCxnSpPr>
            <p:nvPr/>
          </p:nvCxnSpPr>
          <p:spPr>
            <a:xfrm rot="16200000" flipH="1">
              <a:off x="1640661" y="3462338"/>
              <a:ext cx="642942" cy="47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6607983" y="3500438"/>
              <a:ext cx="71438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4607719" y="3929066"/>
              <a:ext cx="1428760" cy="85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Auxiliary information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21571" y="3786190"/>
              <a:ext cx="1357322" cy="85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Partition the BWT result into buckets</a:t>
              </a:r>
              <a:endParaRPr lang="zh-CN" altLang="en-US" sz="1600" dirty="0"/>
            </a:p>
          </p:txBody>
        </p:sp>
        <p:cxnSp>
          <p:nvCxnSpPr>
            <p:cNvPr id="17" name="形状 54"/>
            <p:cNvCxnSpPr>
              <a:stCxn id="16" idx="3"/>
              <a:endCxn id="5" idx="2"/>
            </p:cNvCxnSpPr>
            <p:nvPr/>
          </p:nvCxnSpPr>
          <p:spPr>
            <a:xfrm flipV="1">
              <a:off x="2678893" y="3143248"/>
              <a:ext cx="892975" cy="107157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形状 57"/>
            <p:cNvCxnSpPr/>
            <p:nvPr/>
          </p:nvCxnSpPr>
          <p:spPr>
            <a:xfrm>
              <a:off x="4036215" y="2786058"/>
              <a:ext cx="78581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形状 57"/>
            <p:cNvCxnSpPr/>
            <p:nvPr/>
          </p:nvCxnSpPr>
          <p:spPr>
            <a:xfrm>
              <a:off x="5822165" y="2784470"/>
              <a:ext cx="64294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形状 57"/>
            <p:cNvCxnSpPr/>
            <p:nvPr/>
          </p:nvCxnSpPr>
          <p:spPr>
            <a:xfrm>
              <a:off x="6036479" y="4357694"/>
              <a:ext cx="57150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607983" y="3857628"/>
              <a:ext cx="1428760" cy="85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FM-index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5753" y="3429000"/>
              <a:ext cx="8072494" cy="200026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69"/>
            <p:cNvSpPr txBox="1"/>
            <p:nvPr/>
          </p:nvSpPr>
          <p:spPr>
            <a:xfrm>
              <a:off x="2750331" y="4988494"/>
              <a:ext cx="385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FM-index  based on BWT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607191" y="2571744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1"/>
            <p:cNvSpPr txBox="1"/>
            <p:nvPr/>
          </p:nvSpPr>
          <p:spPr>
            <a:xfrm>
              <a:off x="607191" y="1928802"/>
              <a:ext cx="857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Input data</a:t>
              </a:r>
              <a:endParaRPr lang="zh-CN" altLang="en-US" sz="16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7393801" y="2570156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3"/>
            <p:cNvSpPr txBox="1"/>
            <p:nvPr/>
          </p:nvSpPr>
          <p:spPr>
            <a:xfrm>
              <a:off x="7393801" y="1986969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Output data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Burrows-Wheeler Transformation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Procedures of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FM-index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FM-index and Compression based on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Conclusion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03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BWT is a data transformation method.</a:t>
            </a:r>
          </a:p>
          <a:p>
            <a:r>
              <a:rPr lang="en-US" altLang="zh-CN" dirty="0" smtClean="0"/>
              <a:t>Both Compression techniques and FM-Index based on BWT achieve good results at  low time cost.</a:t>
            </a:r>
          </a:p>
          <a:p>
            <a:r>
              <a:rPr lang="en-US" altLang="zh-CN" dirty="0" smtClean="0"/>
              <a:t>Dynamic FM-index will be an interest topic.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2071678"/>
            <a:ext cx="8229600" cy="192882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6000" i="1" dirty="0" smtClean="0"/>
              <a:t>The end!</a:t>
            </a:r>
          </a:p>
          <a:p>
            <a:pPr algn="ctr">
              <a:buNone/>
            </a:pPr>
            <a:r>
              <a:rPr lang="en-US" altLang="zh-CN" sz="6000" i="1" dirty="0" smtClean="0"/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9"/>
            <a:ext cx="8229600" cy="79608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Compress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Lossless:</a:t>
            </a:r>
          </a:p>
          <a:p>
            <a:pPr lvl="1"/>
            <a:r>
              <a:rPr lang="en-US" altLang="zh-CN" dirty="0" smtClean="0"/>
              <a:t>Huffman coding</a:t>
            </a:r>
          </a:p>
          <a:p>
            <a:pPr lvl="1"/>
            <a:r>
              <a:rPr lang="en-US" altLang="zh-CN" dirty="0" smtClean="0"/>
              <a:t>Run-length coding(rle)</a:t>
            </a:r>
          </a:p>
          <a:p>
            <a:pPr lvl="1"/>
            <a:r>
              <a:rPr lang="en-US" altLang="zh-CN" dirty="0" smtClean="0"/>
              <a:t>Lempel-</a:t>
            </a:r>
            <a:r>
              <a:rPr lang="en-US" altLang="zh-CN" dirty="0" err="1" smtClean="0"/>
              <a:t>ziv</a:t>
            </a:r>
            <a:r>
              <a:rPr lang="en-US" altLang="zh-CN" dirty="0" smtClean="0"/>
              <a:t> (lz77)</a:t>
            </a:r>
          </a:p>
          <a:p>
            <a:pPr lvl="1"/>
            <a:r>
              <a:rPr lang="en-US" altLang="zh-CN" dirty="0" smtClean="0"/>
              <a:t>Burrows-wheeler </a:t>
            </a:r>
            <a:r>
              <a:rPr lang="en-US" altLang="zh-CN" dirty="0" err="1" smtClean="0"/>
              <a:t>transfom</a:t>
            </a:r>
            <a:r>
              <a:rPr lang="en-US" altLang="zh-CN" dirty="0" smtClean="0"/>
              <a:t>(BWT)</a:t>
            </a:r>
          </a:p>
          <a:p>
            <a:r>
              <a:rPr lang="en-US" altLang="zh-CN" dirty="0" err="1" smtClean="0"/>
              <a:t>Lossy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Used to handle audio, image and video.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0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9"/>
            <a:ext cx="8229600" cy="79608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send a telegram with a content of ‘a b a c 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d a’, for there are four different </a:t>
            </a:r>
            <a:r>
              <a:rPr lang="en-US" altLang="zh-CN" dirty="0" err="1" smtClean="0"/>
              <a:t>charaters</a:t>
            </a:r>
            <a:r>
              <a:rPr lang="en-US" altLang="zh-CN" dirty="0" smtClean="0"/>
              <a:t>, we can use two bits to code them.</a:t>
            </a:r>
          </a:p>
          <a:p>
            <a:r>
              <a:rPr lang="en-US" altLang="zh-CN" dirty="0" smtClean="0"/>
              <a:t>00:a   01:b   10:c     11:d </a:t>
            </a:r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abaccda</a:t>
            </a:r>
            <a:r>
              <a:rPr lang="en-US" altLang="zh-CN" dirty="0" smtClean="0"/>
              <a:t>” can be coded as ‘00010010101100’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9"/>
            <a:ext cx="8229600" cy="79608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Run-length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To encoding the data, rle transform a sequence of same data into a specific data format.</a:t>
            </a:r>
          </a:p>
          <a:p>
            <a:r>
              <a:rPr lang="en-US" altLang="zh-CN" dirty="0" smtClean="0"/>
              <a:t>Input={ 1,1,1,1,1,1 };</a:t>
            </a:r>
          </a:p>
          <a:p>
            <a:r>
              <a:rPr lang="en-US" altLang="zh-CN" dirty="0" smtClean="0"/>
              <a:t>Output={ 6,1 }</a:t>
            </a:r>
          </a:p>
          <a:p>
            <a:r>
              <a:rPr lang="en-US" altLang="zh-CN" dirty="0" smtClean="0"/>
              <a:t>Input={ 6,1,0,1,1,1,1,1,1 };</a:t>
            </a:r>
          </a:p>
          <a:p>
            <a:r>
              <a:rPr lang="en-US" altLang="zh-CN" dirty="0" smtClean="0"/>
              <a:t>Output={6,1,0,6,1}</a:t>
            </a:r>
          </a:p>
          <a:p>
            <a:r>
              <a:rPr lang="en-US" altLang="zh-CN" dirty="0" smtClean="0"/>
              <a:t>So we need a control code(can use the least occurrence  code)!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714877" y="3786191"/>
            <a:ext cx="3000396" cy="428628"/>
          </a:xfrm>
          <a:prstGeom prst="wedgeRoundRectCallout">
            <a:avLst>
              <a:gd name="adj1" fmla="val -98475"/>
              <a:gd name="adj2" fmla="val 1183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 6,1 means what?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9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Burrows-Wheeler Transformation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Procedures of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Compression based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What is FM-index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FM-index and Compression based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Conclusion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07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9F9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9F9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9F9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9F9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9F9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9F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Burrows-Wheeler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Burrows-Wheeler Transformation(BWT) is first proposed by Burrows and Wheeler in 1994.</a:t>
            </a:r>
          </a:p>
          <a:p>
            <a:r>
              <a:rPr lang="en-US" altLang="zh-CN" sz="2800" dirty="0" smtClean="0"/>
              <a:t>Properties: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/>
              <a:t>BWT Compression deals with data block, not data stream.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/>
              <a:t>BWT itself don’t  compress data , it changes the data permutation to make data compressible.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/>
              <a:t>BWT Compression can achieve good results in a competitive time cost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u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Burrows-Wheeler Transformation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Procedures of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Compression based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What is FM-index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FM-index and Compression based BWT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Experiment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AA9F94"/>
                </a:solidFill>
              </a:rPr>
              <a:t>Conclusion </a:t>
            </a:r>
            <a:endParaRPr lang="zh-CN" altLang="en-US" dirty="0" smtClean="0">
              <a:solidFill>
                <a:srgbClr val="AA9F94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07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Procedures of BWT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steps: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400" dirty="0" smtClean="0"/>
              <a:t>Cyclically shifting block data  with length N. 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400" dirty="0" smtClean="0"/>
              <a:t>Sorting results of step </a:t>
            </a:r>
            <a:r>
              <a:rPr lang="zh-CN" altLang="en-US" sz="2400" dirty="0" smtClean="0"/>
              <a:t>① </a:t>
            </a:r>
            <a:r>
              <a:rPr lang="en-US" altLang="zh-CN" sz="2400" dirty="0" smtClean="0"/>
              <a:t>and get matrix M.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400" dirty="0" smtClean="0"/>
              <a:t>Output the last column L and the index of  original string  in M.</a:t>
            </a:r>
          </a:p>
          <a:p>
            <a:pPr lvl="1"/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642910" y="4643446"/>
            <a:ext cx="1785950" cy="928694"/>
          </a:xfrm>
          <a:prstGeom prst="flowChartProcess">
            <a:avLst/>
          </a:prstGeom>
          <a:solidFill>
            <a:schemeClr val="bg2">
              <a:lumMod val="75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tx1"/>
                </a:solidFill>
              </a:rPr>
              <a:t>S=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abraca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428860" y="4464861"/>
            <a:ext cx="1285884" cy="678651"/>
            <a:chOff x="2428860" y="4786322"/>
            <a:chExt cx="1357322" cy="678651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2428860" y="5464971"/>
              <a:ext cx="1357322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28860" y="4786322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Cyclically shifts</a:t>
              </a:r>
              <a:endParaRPr lang="zh-CN" altLang="en-US" dirty="0"/>
            </a:p>
          </p:txBody>
        </p:sp>
      </p:grpSp>
      <p:sp>
        <p:nvSpPr>
          <p:cNvPr id="17" name="流程图: 过程 16"/>
          <p:cNvSpPr/>
          <p:nvPr/>
        </p:nvSpPr>
        <p:spPr>
          <a:xfrm>
            <a:off x="3714744" y="3857628"/>
            <a:ext cx="2000264" cy="25717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index	results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0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abraca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1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bracaa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2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racaab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3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acaabr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4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caabra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5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aabrac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28860" y="4572008"/>
            <a:ext cx="1285884" cy="573092"/>
            <a:chOff x="2428860" y="4786322"/>
            <a:chExt cx="1357322" cy="573092"/>
          </a:xfrm>
        </p:grpSpPr>
        <p:cxnSp>
          <p:nvCxnSpPr>
            <p:cNvPr id="23" name="直接箭头连接符 22"/>
            <p:cNvCxnSpPr>
              <a:endCxn id="25" idx="1"/>
            </p:cNvCxnSpPr>
            <p:nvPr/>
          </p:nvCxnSpPr>
          <p:spPr>
            <a:xfrm>
              <a:off x="2428860" y="5357826"/>
              <a:ext cx="13573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28860" y="478632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Sort</a:t>
              </a:r>
              <a:endParaRPr lang="zh-CN" altLang="en-US" dirty="0"/>
            </a:p>
          </p:txBody>
        </p:sp>
      </p:grpSp>
      <p:sp>
        <p:nvSpPr>
          <p:cNvPr id="25" name="流程图: 过程 24"/>
          <p:cNvSpPr/>
          <p:nvPr/>
        </p:nvSpPr>
        <p:spPr>
          <a:xfrm>
            <a:off x="3714744" y="3857628"/>
            <a:ext cx="2000264" cy="25717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index	result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0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aabrac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1	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abraca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chemeClr val="tx1"/>
                </a:solidFill>
              </a:rPr>
              <a:t> 2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acaabr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chemeClr val="tx1"/>
                </a:solidFill>
              </a:rPr>
              <a:t> 3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bracaa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chemeClr val="tx1"/>
                </a:solidFill>
              </a:rPr>
              <a:t> 4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caabra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chemeClr val="tx1"/>
                </a:solidFill>
              </a:rPr>
              <a:t> 5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racaab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715008" y="4714882"/>
            <a:ext cx="1000132" cy="428630"/>
            <a:chOff x="2428860" y="4786322"/>
            <a:chExt cx="1357322" cy="428630"/>
          </a:xfrm>
        </p:grpSpPr>
        <p:cxnSp>
          <p:nvCxnSpPr>
            <p:cNvPr id="27" name="直接箭头连接符 26"/>
            <p:cNvCxnSpPr>
              <a:endCxn id="29" idx="1"/>
            </p:cNvCxnSpPr>
            <p:nvPr/>
          </p:nvCxnSpPr>
          <p:spPr>
            <a:xfrm flipV="1">
              <a:off x="2428860" y="5214950"/>
              <a:ext cx="1357322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28861" y="4786322"/>
              <a:ext cx="1357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Output</a:t>
              </a:r>
              <a:endParaRPr lang="zh-CN" altLang="en-US" dirty="0"/>
            </a:p>
          </p:txBody>
        </p:sp>
      </p:grpSp>
      <p:sp>
        <p:nvSpPr>
          <p:cNvPr id="29" name="流程图: 过程 28"/>
          <p:cNvSpPr/>
          <p:nvPr/>
        </p:nvSpPr>
        <p:spPr>
          <a:xfrm>
            <a:off x="6715140" y="4572008"/>
            <a:ext cx="1857388" cy="10001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L=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caraab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Index=1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579 L -0.35417 -0.008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5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Reversible Procedures of BWT</a:t>
            </a:r>
            <a:endParaRPr lang="zh-CN" altLang="en-US" dirty="0"/>
          </a:p>
        </p:txBody>
      </p:sp>
      <p:pic>
        <p:nvPicPr>
          <p:cNvPr id="4" name="内容占位符 3" descr="内容讲解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928802"/>
            <a:ext cx="7210425" cy="4048931"/>
          </a:xfrm>
        </p:spPr>
      </p:pic>
      <p:sp>
        <p:nvSpPr>
          <p:cNvPr id="5" name="流程图: 过程 4"/>
          <p:cNvSpPr/>
          <p:nvPr/>
        </p:nvSpPr>
        <p:spPr>
          <a:xfrm>
            <a:off x="2571736" y="3571876"/>
            <a:ext cx="4929222" cy="221457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Last-to-First mapping (LF-mapping). Let L[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=c and let 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r>
              <a:rPr lang="en-US" dirty="0" smtClean="0">
                <a:solidFill>
                  <a:schemeClr val="tx1"/>
                </a:solidFill>
              </a:rPr>
              <a:t> be the number of occurrences of c in the prefix L[0,i-1]. Let M[j] be the </a:t>
            </a:r>
            <a:r>
              <a:rPr lang="en-US" dirty="0" err="1" smtClean="0">
                <a:solidFill>
                  <a:schemeClr val="tx1"/>
                </a:solidFill>
              </a:rPr>
              <a:t>ri-th</a:t>
            </a:r>
            <a:r>
              <a:rPr lang="en-US" dirty="0" smtClean="0">
                <a:solidFill>
                  <a:schemeClr val="tx1"/>
                </a:solidFill>
              </a:rPr>
              <a:t> row of the M starting with c. Then the character F[j] in the first column corresponds to L[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in the last column and set LF-mapping array LF[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]=j, meaning that F[j] and L[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are the same character in original string.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2571736" y="2285992"/>
            <a:ext cx="4929222" cy="13572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For simplicity,  for any character, it have the same relative position in F and L. let us see an example: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929058" y="3786190"/>
            <a:ext cx="2071702" cy="1571636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6000760" y="4071942"/>
            <a:ext cx="1785950" cy="9286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three rows  are in order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4744" y="33575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2857488" y="3643314"/>
            <a:ext cx="2286016" cy="21431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index	sorting result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0	$</a:t>
            </a:r>
            <a:r>
              <a:rPr lang="en-US" altLang="zh-CN" dirty="0" err="1" smtClean="0">
                <a:solidFill>
                  <a:schemeClr val="tx1"/>
                </a:solidFill>
              </a:rPr>
              <a:t>abraca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		  $</a:t>
            </a:r>
            <a:r>
              <a:rPr lang="en-US" altLang="zh-CN" dirty="0" err="1" smtClean="0">
                <a:solidFill>
                  <a:schemeClr val="tx1"/>
                </a:solidFill>
              </a:rPr>
              <a:t>abrac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2		  </a:t>
            </a:r>
            <a:r>
              <a:rPr lang="en-US" altLang="zh-CN" dirty="0" err="1" smtClean="0">
                <a:solidFill>
                  <a:schemeClr val="tx1"/>
                </a:solidFill>
              </a:rPr>
              <a:t>braca</a:t>
            </a:r>
            <a:r>
              <a:rPr lang="en-US" altLang="zh-CN" dirty="0" smtClean="0">
                <a:solidFill>
                  <a:schemeClr val="tx1"/>
                </a:solidFill>
              </a:rPr>
              <a:t>$</a:t>
            </a: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3		  </a:t>
            </a:r>
            <a:r>
              <a:rPr lang="en-US" altLang="zh-CN" dirty="0" err="1" smtClean="0">
                <a:solidFill>
                  <a:schemeClr val="tx1"/>
                </a:solidFill>
              </a:rPr>
              <a:t>ca$abr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tx1"/>
                </a:solidFill>
              </a:rPr>
              <a:t>4		</a:t>
            </a:r>
            <a:r>
              <a:rPr lang="en-US" altLang="zh-CN" dirty="0" err="1" smtClean="0">
                <a:solidFill>
                  <a:schemeClr val="tx1"/>
                </a:solidFill>
              </a:rPr>
              <a:t>braca$a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chemeClr val="tx1"/>
                </a:solidFill>
              </a:rPr>
              <a:t>5		</a:t>
            </a:r>
            <a:r>
              <a:rPr lang="en-US" altLang="zh-CN" dirty="0" err="1" smtClean="0">
                <a:solidFill>
                  <a:schemeClr val="tx1"/>
                </a:solidFill>
              </a:rPr>
              <a:t>ca$abra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lain" startAt="6"/>
            </a:pPr>
            <a:r>
              <a:rPr lang="en-US" altLang="zh-CN" dirty="0" smtClean="0">
                <a:solidFill>
                  <a:schemeClr val="tx1"/>
                </a:solidFill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raca$ab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8611" y="4077306"/>
            <a:ext cx="35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aa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en-US" altLang="zh-CN" dirty="0" smtClean="0"/>
          </a:p>
        </p:txBody>
      </p:sp>
      <p:sp>
        <p:nvSpPr>
          <p:cNvPr id="12" name="流程图: 过程 11"/>
          <p:cNvSpPr/>
          <p:nvPr/>
        </p:nvSpPr>
        <p:spPr>
          <a:xfrm>
            <a:off x="6000760" y="4071942"/>
            <a:ext cx="1785950" cy="9286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three rows  are still in order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2571736" y="2285992"/>
            <a:ext cx="4929222" cy="8572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compute the LF array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57520" y="3214686"/>
            <a:ext cx="3643306" cy="2357454"/>
            <a:chOff x="5429256" y="214290"/>
            <a:chExt cx="3643306" cy="2357454"/>
          </a:xfrm>
        </p:grpSpPr>
        <p:sp>
          <p:nvSpPr>
            <p:cNvPr id="15" name="流程图: 过程 14"/>
            <p:cNvSpPr/>
            <p:nvPr/>
          </p:nvSpPr>
          <p:spPr>
            <a:xfrm>
              <a:off x="5429256" y="214290"/>
              <a:ext cx="3500462" cy="23574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index	          sort results</a:t>
              </a:r>
            </a:p>
            <a:p>
              <a:pPr marL="342900" indent="-342900"/>
              <a:r>
                <a:rPr lang="en-US" altLang="zh-CN" dirty="0" smtClean="0">
                  <a:solidFill>
                    <a:schemeClr val="tx1"/>
                  </a:solidFill>
                </a:rPr>
                <a:t>0		          $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abraca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dirty="0" smtClean="0">
                  <a:solidFill>
                    <a:schemeClr val="tx1"/>
                  </a:solidFill>
                </a:rPr>
                <a:t>1		         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a$abrac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dirty="0" smtClean="0">
                  <a:solidFill>
                    <a:schemeClr val="tx1"/>
                  </a:solidFill>
                </a:rPr>
                <a:t>2		         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abraca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$</a:t>
              </a:r>
            </a:p>
            <a:p>
              <a:pPr marL="342900" indent="-342900"/>
              <a:r>
                <a:rPr lang="en-US" altLang="zh-CN" dirty="0" smtClean="0">
                  <a:solidFill>
                    <a:schemeClr val="tx1"/>
                  </a:solidFill>
                </a:rPr>
                <a:t>3	                    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aca$abr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dirty="0" smtClean="0">
                  <a:solidFill>
                    <a:schemeClr val="tx1"/>
                  </a:solidFill>
                </a:rPr>
                <a:t>4		         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braca$a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dirty="0" smtClean="0">
                  <a:solidFill>
                    <a:schemeClr val="tx1"/>
                  </a:solidFill>
                </a:rPr>
                <a:t>5		         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ca$abra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dirty="0" smtClean="0">
                  <a:solidFill>
                    <a:schemeClr val="tx1"/>
                  </a:solidFill>
                </a:rPr>
                <a:t>6		         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raca$ab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715272" y="2119962"/>
              <a:ext cx="250033" cy="2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58148" y="1978215"/>
              <a:ext cx="1214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L[5]== M[?]</a:t>
              </a:r>
              <a:endParaRPr lang="zh-CN" altLang="en-US" sz="14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715272" y="714356"/>
              <a:ext cx="571504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715272" y="1855776"/>
              <a:ext cx="571504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7644628" y="928670"/>
              <a:ext cx="427834" cy="79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7675982" y="1674404"/>
              <a:ext cx="365126" cy="79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643834" y="1142984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Occ</a:t>
              </a:r>
              <a:r>
                <a:rPr lang="en-US" altLang="zh-CN" sz="1400" dirty="0" smtClean="0"/>
                <a:t>(5)</a:t>
              </a:r>
              <a:endParaRPr lang="zh-CN" altLang="en-US" sz="14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>
              <a:off x="6572264" y="712769"/>
              <a:ext cx="357190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143636" y="549455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C[a]</a:t>
              </a:r>
              <a:endParaRPr lang="zh-CN" altLang="en-US" sz="1400" dirty="0"/>
            </a:p>
          </p:txBody>
        </p:sp>
        <p:sp>
          <p:nvSpPr>
            <p:cNvPr id="25" name="左大括号 24"/>
            <p:cNvSpPr/>
            <p:nvPr/>
          </p:nvSpPr>
          <p:spPr>
            <a:xfrm>
              <a:off x="6786578" y="928671"/>
              <a:ext cx="142876" cy="428628"/>
            </a:xfrm>
            <a:prstGeom prst="leftBrace">
              <a:avLst>
                <a:gd name="adj1" fmla="val 8333"/>
                <a:gd name="adj2" fmla="val 5316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978083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Occ</a:t>
              </a:r>
              <a:r>
                <a:rPr lang="en-US" altLang="zh-CN" sz="1400" dirty="0" smtClean="0"/>
                <a:t>(5)</a:t>
              </a:r>
              <a:endParaRPr lang="zh-CN" altLang="en-US" sz="14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10800000">
            <a:off x="4429156" y="4572008"/>
            <a:ext cx="642942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071670" y="1214422"/>
            <a:ext cx="5786478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Occ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 means occurrences of L[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 in the prefix L[0…i-1]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C[c] means numbers of char c which has a lower order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LF[5]=C[a]+</a:t>
            </a:r>
            <a:r>
              <a:rPr lang="en-US" altLang="zh-CN" dirty="0" err="1" smtClean="0">
                <a:solidFill>
                  <a:schemeClr val="tx1"/>
                </a:solidFill>
              </a:rPr>
              <a:t>Occ</a:t>
            </a:r>
            <a:r>
              <a:rPr lang="en-US" altLang="zh-CN" dirty="0" smtClean="0">
                <a:solidFill>
                  <a:schemeClr val="tx1"/>
                </a:solidFill>
              </a:rPr>
              <a:t>(5)=1+2=3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380" y="5286388"/>
            <a:ext cx="121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L[5]== M[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30" name="流程图: 过程 29"/>
          <p:cNvSpPr/>
          <p:nvPr/>
        </p:nvSpPr>
        <p:spPr>
          <a:xfrm>
            <a:off x="2571736" y="2285992"/>
            <a:ext cx="4929222" cy="12858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It will be critical  to understand the following two properties of matrix M.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2571736" y="3571876"/>
            <a:ext cx="4929222" cy="164307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For the </a:t>
            </a:r>
            <a:r>
              <a:rPr lang="en-US" sz="2000" dirty="0" err="1" smtClean="0">
                <a:solidFill>
                  <a:schemeClr val="tx1"/>
                </a:solidFill>
              </a:rPr>
              <a:t>i-th</a:t>
            </a:r>
            <a:r>
              <a:rPr lang="en-US" sz="2000" dirty="0" smtClean="0">
                <a:solidFill>
                  <a:schemeClr val="tx1"/>
                </a:solidFill>
              </a:rPr>
              <a:t> row of M, the last character L[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] precedes the first character F[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] in the original string S, namely …L[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]F[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] and F is the first column of M and can be obtained by sorting L.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55412E-6 L 0.08646 0.0067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/>
      <p:bldP spid="11" grpId="1"/>
      <p:bldP spid="11" grpId="2"/>
      <p:bldP spid="12" grpId="0" animBg="1"/>
      <p:bldP spid="12" grpId="1" animBg="1"/>
      <p:bldP spid="13" grpId="0" animBg="1"/>
      <p:bldP spid="28" grpId="0" animBg="1"/>
      <p:bldP spid="29" grpId="0"/>
      <p:bldP spid="30" grpId="1" animBg="1"/>
      <p:bldP spid="30" grpId="2" animBg="1"/>
      <p:bldP spid="31" grpId="2" animBg="1"/>
      <p:bldP spid="31" grpId="3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267</TotalTime>
  <Words>969</Words>
  <Application>Microsoft Office PowerPoint</Application>
  <PresentationFormat>全屏显示(4:3)</PresentationFormat>
  <Paragraphs>233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Maiandra GD</vt:lpstr>
      <vt:lpstr>华文楷体</vt:lpstr>
      <vt:lpstr>楷体</vt:lpstr>
      <vt:lpstr>隶书</vt:lpstr>
      <vt:lpstr>宋体</vt:lpstr>
      <vt:lpstr>Arial</vt:lpstr>
      <vt:lpstr>Cambria</vt:lpstr>
      <vt:lpstr>Times New Roman</vt:lpstr>
      <vt:lpstr>Wingdings</vt:lpstr>
      <vt:lpstr>Wingdings 2</vt:lpstr>
      <vt:lpstr>龙腾四海</vt:lpstr>
      <vt:lpstr>Burrows-Wheeler Transformation Review</vt:lpstr>
      <vt:lpstr>Compress techniques</vt:lpstr>
      <vt:lpstr>Huffman coding</vt:lpstr>
      <vt:lpstr>Run-length encoding</vt:lpstr>
      <vt:lpstr>Outline</vt:lpstr>
      <vt:lpstr>Burrows-Wheeler Transformation</vt:lpstr>
      <vt:lpstr>Outline</vt:lpstr>
      <vt:lpstr>Procedures of BWT </vt:lpstr>
      <vt:lpstr>Reversible Procedures of BWT</vt:lpstr>
      <vt:lpstr>Reversible Procedures of BWT</vt:lpstr>
      <vt:lpstr>Outline</vt:lpstr>
      <vt:lpstr>Compression based on BWT</vt:lpstr>
      <vt:lpstr>Outline</vt:lpstr>
      <vt:lpstr>FM-index based on BWT</vt:lpstr>
      <vt:lpstr>Outline</vt:lpstr>
      <vt:lpstr>Relationship</vt:lpstr>
      <vt:lpstr>Outline</vt:lpstr>
      <vt:lpstr>Conclusion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Burrows-Wheeler Transformation Review</dc:title>
  <dc:creator>zhangdengfeng</dc:creator>
  <cp:lastModifiedBy>Xiaodong</cp:lastModifiedBy>
  <cp:revision>21</cp:revision>
  <dcterms:created xsi:type="dcterms:W3CDTF">2013-10-27T14:36:18Z</dcterms:created>
  <dcterms:modified xsi:type="dcterms:W3CDTF">2017-12-01T04:45:56Z</dcterms:modified>
</cp:coreProperties>
</file>