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1"/>
  </p:notesMasterIdLst>
  <p:handoutMasterIdLst>
    <p:handoutMasterId r:id="rId82"/>
  </p:handoutMasterIdLst>
  <p:sldIdLst>
    <p:sldId id="256" r:id="rId2"/>
    <p:sldId id="341" r:id="rId3"/>
    <p:sldId id="259" r:id="rId4"/>
    <p:sldId id="260" r:id="rId5"/>
    <p:sldId id="352" r:id="rId6"/>
    <p:sldId id="355" r:id="rId7"/>
    <p:sldId id="356" r:id="rId8"/>
    <p:sldId id="353" r:id="rId9"/>
    <p:sldId id="266" r:id="rId10"/>
    <p:sldId id="359" r:id="rId11"/>
    <p:sldId id="357" r:id="rId12"/>
    <p:sldId id="358" r:id="rId13"/>
    <p:sldId id="264" r:id="rId14"/>
    <p:sldId id="265" r:id="rId15"/>
    <p:sldId id="372" r:id="rId16"/>
    <p:sldId id="268" r:id="rId17"/>
    <p:sldId id="269" r:id="rId18"/>
    <p:sldId id="270" r:id="rId19"/>
    <p:sldId id="271" r:id="rId20"/>
    <p:sldId id="272" r:id="rId21"/>
    <p:sldId id="273" r:id="rId22"/>
    <p:sldId id="274" r:id="rId23"/>
    <p:sldId id="328" r:id="rId24"/>
    <p:sldId id="329" r:id="rId25"/>
    <p:sldId id="348" r:id="rId26"/>
    <p:sldId id="330" r:id="rId27"/>
    <p:sldId id="331" r:id="rId28"/>
    <p:sldId id="345" r:id="rId29"/>
    <p:sldId id="349" r:id="rId30"/>
    <p:sldId id="332" r:id="rId31"/>
    <p:sldId id="339" r:id="rId32"/>
    <p:sldId id="365" r:id="rId33"/>
    <p:sldId id="362" r:id="rId34"/>
    <p:sldId id="363" r:id="rId35"/>
    <p:sldId id="366" r:id="rId36"/>
    <p:sldId id="368" r:id="rId37"/>
    <p:sldId id="333" r:id="rId38"/>
    <p:sldId id="334" r:id="rId39"/>
    <p:sldId id="335" r:id="rId40"/>
    <p:sldId id="336" r:id="rId41"/>
    <p:sldId id="337" r:id="rId42"/>
    <p:sldId id="338" r:id="rId43"/>
    <p:sldId id="369" r:id="rId44"/>
    <p:sldId id="371" r:id="rId45"/>
    <p:sldId id="350" r:id="rId46"/>
    <p:sldId id="297" r:id="rId47"/>
    <p:sldId id="298" r:id="rId48"/>
    <p:sldId id="375"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77" r:id="rId63"/>
    <p:sldId id="314" r:id="rId64"/>
    <p:sldId id="315" r:id="rId65"/>
    <p:sldId id="316" r:id="rId66"/>
    <p:sldId id="317" r:id="rId67"/>
    <p:sldId id="376" r:id="rId68"/>
    <p:sldId id="319" r:id="rId69"/>
    <p:sldId id="320" r:id="rId70"/>
    <p:sldId id="321" r:id="rId71"/>
    <p:sldId id="354" r:id="rId72"/>
    <p:sldId id="322" r:id="rId73"/>
    <p:sldId id="373" r:id="rId74"/>
    <p:sldId id="323" r:id="rId75"/>
    <p:sldId id="324" r:id="rId76"/>
    <p:sldId id="325" r:id="rId77"/>
    <p:sldId id="326" r:id="rId78"/>
    <p:sldId id="374" r:id="rId79"/>
    <p:sldId id="327" r:id="rId80"/>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3" initials="A3" lastIdx="1" clrIdx="0"/>
  <p:cmAuthor id="2" name="Author 4" initials="A4"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5ADB"/>
    <a:srgbClr val="484276"/>
    <a:srgbClr val="CCA500"/>
    <a:srgbClr val="7DB1FD"/>
    <a:srgbClr val="045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64" d="100"/>
          <a:sy n="164" d="100"/>
        </p:scale>
        <p:origin x="1737"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9.xml"/><Relationship Id="rId7" Type="http://schemas.openxmlformats.org/officeDocument/2006/relationships/slide" Target="slides/slide77.xml"/><Relationship Id="rId2" Type="http://schemas.openxmlformats.org/officeDocument/2006/relationships/slide" Target="slides/slide46.xml"/><Relationship Id="rId1" Type="http://schemas.openxmlformats.org/officeDocument/2006/relationships/slide" Target="slides/slide34.xml"/><Relationship Id="rId6" Type="http://schemas.openxmlformats.org/officeDocument/2006/relationships/slide" Target="slides/slide74.xml"/><Relationship Id="rId5" Type="http://schemas.openxmlformats.org/officeDocument/2006/relationships/slide" Target="slides/slide66.xml"/><Relationship Id="rId4"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8.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0547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0547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0547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503A05F-8F19-4E47-AF78-2C603E4C0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993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93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93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080036-5C55-46DF-A1BD-7ECED5C53AD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r>
              <a:rPr lang="zh-CN" altLang="en-US" dirty="0"/>
              <a:t>本门课程内容十分丰富</a:t>
            </a:r>
            <a:r>
              <a:rPr lang="en-US" altLang="zh-CN" dirty="0"/>
              <a:t>,</a:t>
            </a:r>
            <a:r>
              <a:rPr lang="zh-CN" altLang="en-US" dirty="0"/>
              <a:t>而且有趣</a:t>
            </a:r>
            <a:r>
              <a:rPr lang="en-US" altLang="zh-CN" dirty="0"/>
              <a:t>.</a:t>
            </a:r>
            <a:endParaRPr lang="zh-CN" altLang="en-US" dirty="0"/>
          </a:p>
        </p:txBody>
      </p:sp>
      <p:sp>
        <p:nvSpPr>
          <p:cNvPr id="53252" name="灯片编号占位符 3"/>
          <p:cNvSpPr>
            <a:spLocks noGrp="1"/>
          </p:cNvSpPr>
          <p:nvPr>
            <p:ph type="sldNum" sz="quarter" idx="5"/>
          </p:nvPr>
        </p:nvSpPr>
        <p:spPr>
          <a:noFill/>
        </p:spPr>
        <p:txBody>
          <a:bodyPr/>
          <a:lstStyle/>
          <a:p>
            <a:fld id="{026AC3E6-2DC2-4EFE-988C-C700033F89A4}" type="slidenum">
              <a:rPr lang="en-US" altLang="zh-CN" smtClean="0"/>
              <a:pPr/>
              <a:t>2</a:t>
            </a:fld>
            <a:endParaRPr lang="en-US" altLang="zh-CN"/>
          </a:p>
        </p:txBody>
      </p:sp>
    </p:spTree>
    <p:extLst>
      <p:ext uri="{BB962C8B-B14F-4D97-AF65-F5344CB8AC3E}">
        <p14:creationId xmlns:p14="http://schemas.microsoft.com/office/powerpoint/2010/main" val="341681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4FC60DBC-9AB9-4125-A836-2F7B14BC50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eaLnBrk="1" hangingPunct="1"/>
            <a:fld id="{703FDD53-2FD8-4779-B734-2A78AB6BAFB2}" type="slidenum">
              <a:rPr lang="en-US" altLang="zh-CN" sz="1200" i="0"/>
              <a:pPr eaLnBrk="1" hangingPunct="1"/>
              <a:t>33</a:t>
            </a:fld>
            <a:endParaRPr lang="en-US" altLang="zh-CN" sz="1200" i="0"/>
          </a:p>
        </p:txBody>
      </p:sp>
      <p:sp>
        <p:nvSpPr>
          <p:cNvPr id="22530" name="Rectangle 2">
            <a:extLst>
              <a:ext uri="{FF2B5EF4-FFF2-40B4-BE49-F238E27FC236}">
                <a16:creationId xmlns:a16="http://schemas.microsoft.com/office/drawing/2014/main" id="{76A281F7-CE2F-4BBC-B8FA-9E9F232F71D0}"/>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3B979741-6B93-4E4A-B166-3ED14B1C9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b="1"/>
          </a:p>
        </p:txBody>
      </p:sp>
    </p:spTree>
    <p:extLst>
      <p:ext uri="{BB962C8B-B14F-4D97-AF65-F5344CB8AC3E}">
        <p14:creationId xmlns:p14="http://schemas.microsoft.com/office/powerpoint/2010/main" val="282884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9D81BA8-8A85-400D-9AAE-5B7759C88B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eaLnBrk="1" hangingPunct="1"/>
            <a:fld id="{989A194E-98D0-4A38-A3A0-D0E34E21FD0D}" type="slidenum">
              <a:rPr lang="en-US" altLang="zh-CN" sz="1200" i="0"/>
              <a:pPr eaLnBrk="1" hangingPunct="1"/>
              <a:t>34</a:t>
            </a:fld>
            <a:endParaRPr lang="en-US" altLang="zh-CN" sz="1200" i="0"/>
          </a:p>
        </p:txBody>
      </p:sp>
      <p:sp>
        <p:nvSpPr>
          <p:cNvPr id="24578" name="Rectangle 2">
            <a:extLst>
              <a:ext uri="{FF2B5EF4-FFF2-40B4-BE49-F238E27FC236}">
                <a16:creationId xmlns:a16="http://schemas.microsoft.com/office/drawing/2014/main" id="{CF82BA06-22E9-4417-9603-0E38F2BCF845}"/>
              </a:ext>
            </a:extLst>
          </p:cNvPr>
          <p:cNvSpPr>
            <a:spLocks noGrp="1" noRot="1" noChangeAspect="1" noChangeArrowheads="1" noTextEdit="1"/>
          </p:cNvSpPr>
          <p:nvPr>
            <p:ph type="sldImg"/>
          </p:nvPr>
        </p:nvSpPr>
        <p:spPr>
          <a:xfrm>
            <a:off x="920750" y="744538"/>
            <a:ext cx="4972050" cy="3729037"/>
          </a:xfrm>
          <a:ln/>
        </p:spPr>
      </p:sp>
      <p:sp>
        <p:nvSpPr>
          <p:cNvPr id="24579" name="Rectangle 3">
            <a:extLst>
              <a:ext uri="{FF2B5EF4-FFF2-40B4-BE49-F238E27FC236}">
                <a16:creationId xmlns:a16="http://schemas.microsoft.com/office/drawing/2014/main" id="{F870E21A-8DE4-4692-822D-7C3C44ADF427}"/>
              </a:ext>
            </a:extLst>
          </p:cNvPr>
          <p:cNvSpPr>
            <a:spLocks noGrp="1" noChangeArrowheads="1"/>
          </p:cNvSpPr>
          <p:nvPr>
            <p:ph type="body" idx="1"/>
          </p:nvPr>
        </p:nvSpPr>
        <p:spPr>
          <a:xfrm>
            <a:off x="908050" y="4722813"/>
            <a:ext cx="4995863" cy="4475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1346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思考算法的设计和分析问题，</a:t>
            </a:r>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1450B79C-8CDB-49EA-88DC-2A26A6079D2B}" type="slidenum">
              <a:rPr lang="en-US" altLang="zh-CN" sz="1200" smtClean="0"/>
              <a:pPr/>
              <a:t>8</a:t>
            </a:fld>
            <a:endParaRPr lang="en-US" altLang="zh-CN" sz="1200"/>
          </a:p>
        </p:txBody>
      </p:sp>
    </p:spTree>
    <p:extLst>
      <p:ext uri="{BB962C8B-B14F-4D97-AF65-F5344CB8AC3E}">
        <p14:creationId xmlns:p14="http://schemas.microsoft.com/office/powerpoint/2010/main" val="287867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r>
              <a:rPr lang="zh-CN" altLang="en-US"/>
              <a:t>“一个人接受科技教育的最大收获，是那些能够受用一生的通用智能工具</a:t>
            </a:r>
            <a:r>
              <a:rPr lang="en-US" altLang="zh-CN"/>
              <a:t>”——George Forsythe, What to do till the computer scientist comes, 1968</a:t>
            </a:r>
          </a:p>
          <a:p>
            <a:endParaRPr lang="en-US" altLang="zh-CN"/>
          </a:p>
          <a:p>
            <a:r>
              <a:rPr lang="en-US" altLang="zh-CN"/>
              <a:t>“</a:t>
            </a:r>
            <a:r>
              <a:rPr lang="zh-CN" altLang="en-US"/>
              <a:t>科技殿堂里陈列着两颗</a:t>
            </a:r>
            <a:r>
              <a:rPr lang="en-US" altLang="zh-CN"/>
              <a:t>”</a:t>
            </a:r>
            <a:endParaRPr lang="zh-CN" altLang="en-US"/>
          </a:p>
        </p:txBody>
      </p:sp>
      <p:sp>
        <p:nvSpPr>
          <p:cNvPr id="54276" name="灯片编号占位符 3"/>
          <p:cNvSpPr>
            <a:spLocks noGrp="1"/>
          </p:cNvSpPr>
          <p:nvPr>
            <p:ph type="sldNum" sz="quarter" idx="5"/>
          </p:nvPr>
        </p:nvSpPr>
        <p:spPr>
          <a:noFill/>
        </p:spPr>
        <p:txBody>
          <a:bodyPr/>
          <a:lstStyle/>
          <a:p>
            <a:fld id="{E41FEDFD-2452-44FC-A3DB-2140E19D9527}" type="slidenum">
              <a:rPr lang="en-US" altLang="zh-CN" smtClean="0"/>
              <a:pPr/>
              <a:t>10</a:t>
            </a:fld>
            <a:endParaRPr lang="en-US" altLang="zh-CN"/>
          </a:p>
        </p:txBody>
      </p:sp>
    </p:spTree>
    <p:extLst>
      <p:ext uri="{BB962C8B-B14F-4D97-AF65-F5344CB8AC3E}">
        <p14:creationId xmlns:p14="http://schemas.microsoft.com/office/powerpoint/2010/main" val="312617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FBF71CFD-4E87-4235-A627-C2D1EF1AAEFA}" type="slidenum">
              <a:rPr lang="en-US" altLang="zh-CN" sz="1300" b="0">
                <a:solidFill>
                  <a:schemeClr val="tx1"/>
                </a:solidFill>
              </a:rPr>
              <a:pPr eaLnBrk="1" hangingPunct="1"/>
              <a:t>16</a:t>
            </a:fld>
            <a:endParaRPr lang="en-US" altLang="zh-CN" sz="1300" b="0">
              <a:solidFill>
                <a:schemeClr val="tx1"/>
              </a:solidFill>
            </a:endParaRPr>
          </a:p>
        </p:txBody>
      </p:sp>
    </p:spTree>
    <p:extLst>
      <p:ext uri="{BB962C8B-B14F-4D97-AF65-F5344CB8AC3E}">
        <p14:creationId xmlns:p14="http://schemas.microsoft.com/office/powerpoint/2010/main" val="3333977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3E7A00C-5F55-48AF-9D56-335D278C5FC4}" type="slidenum">
              <a:rPr lang="en-US" altLang="zh-CN" sz="1300" b="0">
                <a:solidFill>
                  <a:schemeClr val="tx1"/>
                </a:solidFill>
              </a:rPr>
              <a:pPr eaLnBrk="1" hangingPunct="1"/>
              <a:t>19</a:t>
            </a:fld>
            <a:endParaRPr lang="en-US" altLang="zh-CN" sz="1300" b="0">
              <a:solidFill>
                <a:schemeClr val="tx1"/>
              </a:solidFill>
            </a:endParaRPr>
          </a:p>
        </p:txBody>
      </p:sp>
    </p:spTree>
    <p:extLst>
      <p:ext uri="{BB962C8B-B14F-4D97-AF65-F5344CB8AC3E}">
        <p14:creationId xmlns:p14="http://schemas.microsoft.com/office/powerpoint/2010/main" val="350443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7D790968-6B58-4572-B11A-63E58CD4C4A4}" type="slidenum">
              <a:rPr lang="en-US" altLang="zh-CN" sz="1300" b="0">
                <a:solidFill>
                  <a:schemeClr val="tx1"/>
                </a:solidFill>
              </a:rPr>
              <a:pPr eaLnBrk="1" hangingPunct="1"/>
              <a:t>22</a:t>
            </a:fld>
            <a:endParaRPr lang="en-US" altLang="zh-CN" sz="1300" b="0">
              <a:solidFill>
                <a:schemeClr val="tx1"/>
              </a:solidFill>
            </a:endParaRPr>
          </a:p>
        </p:txBody>
      </p:sp>
    </p:spTree>
    <p:extLst>
      <p:ext uri="{BB962C8B-B14F-4D97-AF65-F5344CB8AC3E}">
        <p14:creationId xmlns:p14="http://schemas.microsoft.com/office/powerpoint/2010/main" val="3892909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3B1305A0-6F9A-42D6-AF0D-7E002BB63CB1}" type="slidenum">
              <a:rPr lang="en-US" altLang="zh-CN" sz="1300" b="0">
                <a:solidFill>
                  <a:schemeClr val="tx1"/>
                </a:solidFill>
              </a:rPr>
              <a:pPr eaLnBrk="1" hangingPunct="1"/>
              <a:t>23</a:t>
            </a:fld>
            <a:endParaRPr lang="en-US" altLang="zh-CN" sz="1300" b="0">
              <a:solidFill>
                <a:schemeClr val="tx1"/>
              </a:solidFill>
            </a:endParaRPr>
          </a:p>
        </p:txBody>
      </p:sp>
    </p:spTree>
    <p:extLst>
      <p:ext uri="{BB962C8B-B14F-4D97-AF65-F5344CB8AC3E}">
        <p14:creationId xmlns:p14="http://schemas.microsoft.com/office/powerpoint/2010/main" val="156595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9B927884-C4C0-45C3-8877-352D730EFD28}" type="slidenum">
              <a:rPr lang="en-US" altLang="zh-CN" sz="1300" b="0">
                <a:solidFill>
                  <a:schemeClr val="tx1"/>
                </a:solidFill>
              </a:rPr>
              <a:pPr eaLnBrk="1" hangingPunct="1"/>
              <a:t>26</a:t>
            </a:fld>
            <a:endParaRPr lang="en-US" altLang="zh-CN" sz="1300" b="0">
              <a:solidFill>
                <a:schemeClr val="tx1"/>
              </a:solidFill>
            </a:endParaRPr>
          </a:p>
        </p:txBody>
      </p:sp>
    </p:spTree>
    <p:extLst>
      <p:ext uri="{BB962C8B-B14F-4D97-AF65-F5344CB8AC3E}">
        <p14:creationId xmlns:p14="http://schemas.microsoft.com/office/powerpoint/2010/main" val="234297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9B927884-C4C0-45C3-8877-352D730EFD28}" type="slidenum">
              <a:rPr lang="en-US" altLang="zh-CN" sz="1300" b="0">
                <a:solidFill>
                  <a:schemeClr val="tx1"/>
                </a:solidFill>
              </a:rPr>
              <a:pPr eaLnBrk="1" hangingPunct="1"/>
              <a:t>27</a:t>
            </a:fld>
            <a:endParaRPr lang="en-US" altLang="zh-CN" sz="1300" b="0">
              <a:solidFill>
                <a:schemeClr val="tx1"/>
              </a:solidFill>
            </a:endParaRPr>
          </a:p>
        </p:txBody>
      </p:sp>
    </p:spTree>
    <p:extLst>
      <p:ext uri="{BB962C8B-B14F-4D97-AF65-F5344CB8AC3E}">
        <p14:creationId xmlns:p14="http://schemas.microsoft.com/office/powerpoint/2010/main" val="189141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639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163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E2D6374F-F2D4-49A1-B42F-AE3F9A29A363}" type="datetime1">
              <a:rPr lang="zh-CN" altLang="en-US" smtClean="0"/>
              <a:t>2017/9/14</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9DC62FF-61E4-4686-841F-7F6FD28D1228}" type="slidenum">
              <a:rPr lang="en-US" altLang="zh-CN"/>
              <a:pPr>
                <a:defRPr/>
              </a:pPr>
              <a:t>‹#›</a:t>
            </a:fld>
            <a:endParaRPr lang="en-US" altLang="zh-CN"/>
          </a:p>
        </p:txBody>
      </p:sp>
    </p:spTree>
    <p:extLst>
      <p:ext uri="{BB962C8B-B14F-4D97-AF65-F5344CB8AC3E}">
        <p14:creationId xmlns:p14="http://schemas.microsoft.com/office/powerpoint/2010/main" val="3313979829"/>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CB291705-703E-4A7A-99BD-11B905EC0DA5}" type="datetime1">
              <a:rPr lang="zh-CN" altLang="en-US" smtClean="0"/>
              <a:t>2017/9/14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1C0D7AFA-E64B-4115-93D6-88F2A6B2A58F}"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C1C1288-30F1-40C4-9784-C6B7D4896DA4}" type="slidenum">
              <a:rPr lang="en-US" altLang="zh-CN"/>
              <a:pPr>
                <a:defRPr/>
              </a:pPr>
              <a:t>‹#›</a:t>
            </a:fld>
            <a:endParaRPr lang="en-US" altLang="zh-CN"/>
          </a:p>
        </p:txBody>
      </p:sp>
    </p:spTree>
    <p:extLst>
      <p:ext uri="{BB962C8B-B14F-4D97-AF65-F5344CB8AC3E}">
        <p14:creationId xmlns:p14="http://schemas.microsoft.com/office/powerpoint/2010/main" val="3746431959"/>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2913" y="617538"/>
            <a:ext cx="2238375" cy="567055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76200" y="617538"/>
            <a:ext cx="6564313" cy="56705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7484AA2-3F57-4CF6-848C-777C763BBD97}" type="datetime1">
              <a:rPr lang="zh-CN" altLang="en-US" smtClean="0"/>
              <a:t>2017/9/14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EEEFE86F-6313-4B0E-A198-16E0B904C20A}"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BA9012-793E-4052-88CF-9200F72BC2D5}" type="slidenum">
              <a:rPr lang="en-US" altLang="zh-CN"/>
              <a:pPr>
                <a:defRPr/>
              </a:pPr>
              <a:t>‹#›</a:t>
            </a:fld>
            <a:endParaRPr lang="en-US" altLang="zh-CN"/>
          </a:p>
        </p:txBody>
      </p:sp>
    </p:spTree>
    <p:extLst>
      <p:ext uri="{BB962C8B-B14F-4D97-AF65-F5344CB8AC3E}">
        <p14:creationId xmlns:p14="http://schemas.microsoft.com/office/powerpoint/2010/main" val="100256197"/>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76200" y="1981200"/>
            <a:ext cx="8955088" cy="4306888"/>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B063A87D-BDA2-4E8C-8596-B3705636CB0D}" type="datetime1">
              <a:rPr lang="zh-CN" altLang="en-US" smtClean="0"/>
              <a:t>2017/9/14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3C7F89F9-B19F-48E2-9018-4A13D574AAC6}"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6C38F51-97B7-44D4-A4C7-E7DD02E16D93}" type="slidenum">
              <a:rPr lang="en-US" altLang="zh-CN"/>
              <a:pPr>
                <a:defRPr/>
              </a:pPr>
              <a:t>‹#›</a:t>
            </a:fld>
            <a:endParaRPr lang="en-US" altLang="zh-CN"/>
          </a:p>
        </p:txBody>
      </p:sp>
    </p:spTree>
    <p:extLst>
      <p:ext uri="{BB962C8B-B14F-4D97-AF65-F5344CB8AC3E}">
        <p14:creationId xmlns:p14="http://schemas.microsoft.com/office/powerpoint/2010/main" val="1159283730"/>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09600"/>
          </a:xfrm>
        </p:spPr>
        <p:txBody>
          <a:bodyPr/>
          <a:lstStyle/>
          <a:p>
            <a:r>
              <a:rPr lang="en-US"/>
              <a:t>Click to edit Master title style</a:t>
            </a:r>
          </a:p>
        </p:txBody>
      </p:sp>
      <p:sp>
        <p:nvSpPr>
          <p:cNvPr id="3" name="Content Placeholder 2"/>
          <p:cNvSpPr>
            <a:spLocks noGrp="1"/>
          </p:cNvSpPr>
          <p:nvPr>
            <p:ph sz="half" idx="1"/>
          </p:nvPr>
        </p:nvSpPr>
        <p:spPr>
          <a:xfrm>
            <a:off x="533400" y="1295400"/>
            <a:ext cx="80772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3848100"/>
            <a:ext cx="80772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4FFD25C-AA7A-45B4-BD98-FC096BD824F2}"/>
              </a:ext>
            </a:extLst>
          </p:cNvPr>
          <p:cNvSpPr>
            <a:spLocks noGrp="1" noChangeArrowheads="1"/>
          </p:cNvSpPr>
          <p:nvPr>
            <p:ph type="dt" sz="half" idx="10"/>
          </p:nvPr>
        </p:nvSpPr>
        <p:spPr>
          <a:ln/>
        </p:spPr>
        <p:txBody>
          <a:bodyPr/>
          <a:lstStyle>
            <a:lvl1pPr>
              <a:defRPr/>
            </a:lvl1pPr>
          </a:lstStyle>
          <a:p>
            <a:pPr>
              <a:defRPr/>
            </a:pPr>
            <a:r>
              <a:rPr lang="en-US"/>
              <a:t>Lars Arge</a:t>
            </a:r>
          </a:p>
        </p:txBody>
      </p:sp>
      <p:sp>
        <p:nvSpPr>
          <p:cNvPr id="6" name="Rectangle 5">
            <a:extLst>
              <a:ext uri="{FF2B5EF4-FFF2-40B4-BE49-F238E27FC236}">
                <a16:creationId xmlns:a16="http://schemas.microsoft.com/office/drawing/2014/main" id="{8BE2E903-9594-43C9-9C38-919CE195E7BA}"/>
              </a:ext>
            </a:extLst>
          </p:cNvPr>
          <p:cNvSpPr>
            <a:spLocks noGrp="1" noChangeArrowheads="1"/>
          </p:cNvSpPr>
          <p:nvPr>
            <p:ph type="ftr" sz="quarter" idx="11"/>
          </p:nvPr>
        </p:nvSpPr>
        <p:spPr>
          <a:ln/>
        </p:spPr>
        <p:txBody>
          <a:bodyPr/>
          <a:lstStyle>
            <a:lvl1pPr>
              <a:defRPr/>
            </a:lvl1pPr>
          </a:lstStyle>
          <a:p>
            <a:pPr>
              <a:defRPr/>
            </a:pPr>
            <a:r>
              <a:rPr lang="en-US"/>
              <a:t>I/O-Algorithms (spring 2007)</a:t>
            </a:r>
          </a:p>
        </p:txBody>
      </p:sp>
      <p:sp>
        <p:nvSpPr>
          <p:cNvPr id="7" name="Rectangle 6">
            <a:extLst>
              <a:ext uri="{FF2B5EF4-FFF2-40B4-BE49-F238E27FC236}">
                <a16:creationId xmlns:a16="http://schemas.microsoft.com/office/drawing/2014/main" id="{C3CBEDA8-34A1-46E5-B40B-9EF73E6A5EDC}"/>
              </a:ext>
            </a:extLst>
          </p:cNvPr>
          <p:cNvSpPr>
            <a:spLocks noGrp="1" noChangeArrowheads="1"/>
          </p:cNvSpPr>
          <p:nvPr>
            <p:ph type="sldNum" sz="quarter" idx="12"/>
          </p:nvPr>
        </p:nvSpPr>
        <p:spPr>
          <a:ln/>
        </p:spPr>
        <p:txBody>
          <a:bodyPr/>
          <a:lstStyle>
            <a:lvl1pPr>
              <a:defRPr/>
            </a:lvl1pPr>
          </a:lstStyle>
          <a:p>
            <a:fld id="{3DA4CE75-5044-49BB-B21C-84E1B9960E27}" type="slidenum">
              <a:rPr lang="en-US" altLang="zh-CN"/>
              <a:pPr/>
              <a:t>‹#›</a:t>
            </a:fld>
            <a:endParaRPr lang="en-US" altLang="zh-CN"/>
          </a:p>
        </p:txBody>
      </p:sp>
    </p:spTree>
    <p:extLst>
      <p:ext uri="{BB962C8B-B14F-4D97-AF65-F5344CB8AC3E}">
        <p14:creationId xmlns:p14="http://schemas.microsoft.com/office/powerpoint/2010/main" val="18982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8B853E9-F4EC-41BD-8C63-6522B225F3FA}" type="datetime1">
              <a:rPr lang="zh-CN" altLang="en-US" smtClean="0"/>
              <a:t>2017/9/14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9ACE5C9E-0836-4797-BB90-30868DDCBEF8}"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6A0C645-9BD3-47E5-8E11-364E151CC5DE}" type="slidenum">
              <a:rPr lang="en-US" altLang="zh-CN"/>
              <a:pPr>
                <a:defRPr/>
              </a:pPr>
              <a:t>‹#›</a:t>
            </a:fld>
            <a:endParaRPr lang="en-US" altLang="zh-CN"/>
          </a:p>
        </p:txBody>
      </p:sp>
    </p:spTree>
    <p:extLst>
      <p:ext uri="{BB962C8B-B14F-4D97-AF65-F5344CB8AC3E}">
        <p14:creationId xmlns:p14="http://schemas.microsoft.com/office/powerpoint/2010/main" val="2336520804"/>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61AA8D93-32F5-4A68-9BB4-AAFAF772EEBB}" type="datetime1">
              <a:rPr lang="zh-CN" altLang="en-US" smtClean="0"/>
              <a:t>2017/9/14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92F9D078-C680-415A-AE06-C8B23CB2DC16}"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ED9826-64F6-42CE-8026-41E078C97C46}" type="slidenum">
              <a:rPr lang="en-US" altLang="zh-CN"/>
              <a:pPr>
                <a:defRPr/>
              </a:pPr>
              <a:t>‹#›</a:t>
            </a:fld>
            <a:endParaRPr lang="en-US" altLang="zh-CN"/>
          </a:p>
        </p:txBody>
      </p:sp>
    </p:spTree>
    <p:extLst>
      <p:ext uri="{BB962C8B-B14F-4D97-AF65-F5344CB8AC3E}">
        <p14:creationId xmlns:p14="http://schemas.microsoft.com/office/powerpoint/2010/main" val="4276209123"/>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6200" y="1981200"/>
            <a:ext cx="4400550" cy="4306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29150" y="1981200"/>
            <a:ext cx="4402138" cy="4306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4B99633C-C886-4CEA-9B79-C388678F0D59}" type="datetime1">
              <a:rPr lang="zh-CN" altLang="en-US" smtClean="0"/>
              <a:t>2017/9/14</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B9A0B4A1-9EEE-4560-B38B-3544522D4AEF}"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1AAB3D6-8C07-4DDD-8F2B-690E2F244A7B}" type="slidenum">
              <a:rPr lang="en-US" altLang="zh-CN"/>
              <a:pPr>
                <a:defRPr/>
              </a:pPr>
              <a:t>‹#›</a:t>
            </a:fld>
            <a:endParaRPr lang="en-US" altLang="zh-CN"/>
          </a:p>
        </p:txBody>
      </p:sp>
    </p:spTree>
    <p:extLst>
      <p:ext uri="{BB962C8B-B14F-4D97-AF65-F5344CB8AC3E}">
        <p14:creationId xmlns:p14="http://schemas.microsoft.com/office/powerpoint/2010/main" val="2789596784"/>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D2EFBF3B-E149-40E2-998F-230301EF0421}" type="datetime1">
              <a:rPr lang="zh-CN" altLang="en-US" smtClean="0"/>
              <a:t>2017/9/14</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fld id="{6E314F73-99B5-40CB-8F70-8D42856A571A}" type="slidenum">
              <a:rPr lang="en-US" altLang="zh-CN"/>
              <a:pPr>
                <a:defRPr/>
              </a:pPr>
              <a:t>‹#›</a:t>
            </a:fld>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7A6CEADF-1774-45E3-94C0-79A52E6AC607}" type="slidenum">
              <a:rPr lang="en-US" altLang="zh-CN"/>
              <a:pPr>
                <a:defRPr/>
              </a:pPr>
              <a:t>‹#›</a:t>
            </a:fld>
            <a:endParaRPr lang="en-US" altLang="zh-CN"/>
          </a:p>
        </p:txBody>
      </p:sp>
    </p:spTree>
    <p:extLst>
      <p:ext uri="{BB962C8B-B14F-4D97-AF65-F5344CB8AC3E}">
        <p14:creationId xmlns:p14="http://schemas.microsoft.com/office/powerpoint/2010/main" val="1868356177"/>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8221B950-BB11-48BD-AB74-12DD7A23077B}" type="datetime1">
              <a:rPr lang="zh-CN" altLang="en-US" smtClean="0"/>
              <a:t>2017/9/14</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fld id="{CDE334A7-8092-4E79-B40C-DA18939DFF4F}" type="slidenum">
              <a:rPr lang="en-US" altLang="zh-CN"/>
              <a:pPr>
                <a:defRPr/>
              </a:pPr>
              <a:t>‹#›</a:t>
            </a:fld>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78105A5-055F-42B8-8A85-A1932192AE2C}" type="slidenum">
              <a:rPr lang="en-US" altLang="zh-CN"/>
              <a:pPr>
                <a:defRPr/>
              </a:pPr>
              <a:t>‹#›</a:t>
            </a:fld>
            <a:endParaRPr lang="en-US" altLang="zh-CN"/>
          </a:p>
        </p:txBody>
      </p:sp>
    </p:spTree>
    <p:extLst>
      <p:ext uri="{BB962C8B-B14F-4D97-AF65-F5344CB8AC3E}">
        <p14:creationId xmlns:p14="http://schemas.microsoft.com/office/powerpoint/2010/main" val="1427367621"/>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E2DB28F-B1F1-4150-9165-90967911FEE1}" type="datetime1">
              <a:rPr lang="zh-CN" altLang="en-US" smtClean="0"/>
              <a:t>2017/9/14</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fld id="{04B53015-CB4E-4875-9503-D57983F75220}" type="slidenum">
              <a:rPr lang="en-US" altLang="zh-CN"/>
              <a:pPr>
                <a:defRPr/>
              </a:pPr>
              <a:t>‹#›</a:t>
            </a:fld>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51DE376D-5E6C-470A-B177-20993EDC72AB}" type="slidenum">
              <a:rPr lang="en-US" altLang="zh-CN"/>
              <a:pPr>
                <a:defRPr/>
              </a:pPr>
              <a:t>‹#›</a:t>
            </a:fld>
            <a:endParaRPr lang="en-US" altLang="zh-CN"/>
          </a:p>
        </p:txBody>
      </p:sp>
    </p:spTree>
    <p:extLst>
      <p:ext uri="{BB962C8B-B14F-4D97-AF65-F5344CB8AC3E}">
        <p14:creationId xmlns:p14="http://schemas.microsoft.com/office/powerpoint/2010/main" val="4214646979"/>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E494452-D68C-4422-AFC6-24411905057E}" type="datetime1">
              <a:rPr lang="zh-CN" altLang="en-US" smtClean="0"/>
              <a:t>2017/9/14</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6F50C56B-1ED3-45E9-925C-7B0FC35AC2EA}"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A92A7B0-3386-4B4E-858E-22B0BBFFD771}" type="slidenum">
              <a:rPr lang="en-US" altLang="zh-CN"/>
              <a:pPr>
                <a:defRPr/>
              </a:pPr>
              <a:t>‹#›</a:t>
            </a:fld>
            <a:endParaRPr lang="en-US" altLang="zh-CN"/>
          </a:p>
        </p:txBody>
      </p:sp>
    </p:spTree>
    <p:extLst>
      <p:ext uri="{BB962C8B-B14F-4D97-AF65-F5344CB8AC3E}">
        <p14:creationId xmlns:p14="http://schemas.microsoft.com/office/powerpoint/2010/main" val="313495544"/>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6D48791-A2E9-4C2F-B901-53C3ED4E5FF2}" type="datetime1">
              <a:rPr lang="zh-CN" altLang="en-US" smtClean="0"/>
              <a:t>2017/9/14</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FF5D77AD-BCFB-4C92-999E-45754572D8A3}"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9008CC4-D891-4E07-A2F9-D7C3242890CA}" type="slidenum">
              <a:rPr lang="en-US" altLang="zh-CN"/>
              <a:pPr>
                <a:defRPr/>
              </a:pPr>
              <a:t>‹#›</a:t>
            </a:fld>
            <a:endParaRPr lang="en-US" altLang="zh-CN"/>
          </a:p>
        </p:txBody>
      </p:sp>
    </p:spTree>
    <p:extLst>
      <p:ext uri="{BB962C8B-B14F-4D97-AF65-F5344CB8AC3E}">
        <p14:creationId xmlns:p14="http://schemas.microsoft.com/office/powerpoint/2010/main" val="3245019316"/>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76200" y="1981200"/>
            <a:ext cx="8955088"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7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lvl1pPr>
          </a:lstStyle>
          <a:p>
            <a:pPr>
              <a:defRPr/>
            </a:pPr>
            <a:fld id="{3D3375B1-AE93-43B2-AB47-04134005DF7A}" type="datetime1">
              <a:rPr lang="zh-CN" altLang="en-US" smtClean="0"/>
              <a:t>2017/9/14</a:t>
            </a:fld>
            <a:endParaRPr lang="en-US" altLang="zh-CN"/>
          </a:p>
        </p:txBody>
      </p:sp>
      <p:sp>
        <p:nvSpPr>
          <p:cNvPr id="1537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lvl1pPr>
          </a:lstStyle>
          <a:p>
            <a:pPr>
              <a:defRPr/>
            </a:pPr>
            <a:fld id="{CE90C51F-E0C8-4618-BBD1-4C5E264A24E1}" type="slidenum">
              <a:rPr lang="en-US" altLang="zh-CN"/>
              <a:pPr>
                <a:defRPr/>
              </a:pPr>
              <a:t>‹#›</a:t>
            </a:fld>
            <a:endParaRPr lang="en-US" altLang="zh-CN"/>
          </a:p>
        </p:txBody>
      </p:sp>
      <p:sp>
        <p:nvSpPr>
          <p:cNvPr id="15373" name="Rectangle 13"/>
          <p:cNvSpPr>
            <a:spLocks noGrp="1" noChangeArrowheads="1"/>
          </p:cNvSpPr>
          <p:nvPr>
            <p:ph type="sldNum" sz="quarter" idx="4"/>
          </p:nvPr>
        </p:nvSpPr>
        <p:spPr bwMode="auto">
          <a:xfrm>
            <a:off x="71628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0"/>
            </a:lvl1pPr>
          </a:lstStyle>
          <a:p>
            <a:pPr>
              <a:defRPr/>
            </a:pPr>
            <a:fld id="{7DA8D212-89D0-4E2A-9082-277D529AF4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3"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4" r:id="rId13"/>
  </p:sldLayoutIdLst>
  <p:transition spd="slow">
    <p:random/>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3" Type="http://schemas.openxmlformats.org/officeDocument/2006/relationships/notesSlide" Target="../notesSlides/notesSlide6.xml"/><Relationship Id="rId7" Type="http://schemas.openxmlformats.org/officeDocument/2006/relationships/image" Target="../media/image8.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 Id="rId1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11.bin"/><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11.bin"/><Relationship Id="rId10" Type="http://schemas.openxmlformats.org/officeDocument/2006/relationships/image" Target="file:///E:\songyou\&#25945;&#23398;\&#31639;&#27861;&#23548;&#35770;-2004-2-3\introduction-to-algorithms\book6\3_a.gif" TargetMode="External"/><Relationship Id="rId4" Type="http://schemas.openxmlformats.org/officeDocument/2006/relationships/image" Target="../media/image4.wmf"/><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hyperlink" Target="http://open.163.com/special/opencourse/algorithms.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file:///E:\songyou\&#25945;&#23398;\&#31639;&#27861;&#23548;&#35770;-2004-2-3\introduction-to-algorithms\book6\3_a.gif" TargetMode="Externa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file:///E:\songyou\&#25945;&#23398;\&#31639;&#27861;&#23548;&#35770;-2004-2-3\introduction-to-algorithms\book6\3_a.gif" TargetMode="External"/><Relationship Id="rId5" Type="http://schemas.openxmlformats.org/officeDocument/2006/relationships/image" Target="../media/image14.png"/><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2.wmf"/><Relationship Id="rId4" Type="http://schemas.openxmlformats.org/officeDocument/2006/relationships/image" Target="../media/image18.wmf"/><Relationship Id="rId9"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5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8.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3.bin"/><Relationship Id="rId14" Type="http://schemas.openxmlformats.org/officeDocument/2006/relationships/image" Target="../media/image42.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3.wmf"/></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6.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0.bin"/><Relationship Id="rId14" Type="http://schemas.openxmlformats.org/officeDocument/2006/relationships/image" Target="../media/image5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1.wmf"/></Relationships>
</file>

<file path=ppt/slides/_rels/slide75.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3.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7.bin"/><Relationship Id="rId14" Type="http://schemas.openxmlformats.org/officeDocument/2006/relationships/image" Target="../media/image57.wmf"/></Relationships>
</file>

<file path=ppt/slides/_rels/slide76.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2.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59.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3.bin"/><Relationship Id="rId14" Type="http://schemas.openxmlformats.org/officeDocument/2006/relationships/image" Target="../media/image6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8595AF-2A48-440F-9131-BA1020704ECA}" type="slidenum">
              <a:rPr kumimoji="0" lang="en-US" altLang="zh-CN" sz="1400" smtClean="0"/>
              <a:pPr>
                <a:spcBef>
                  <a:spcPct val="0"/>
                </a:spcBef>
                <a:buClrTx/>
                <a:buSzTx/>
                <a:buFontTx/>
                <a:buNone/>
              </a:pPr>
              <a:t>1</a:t>
            </a:fld>
            <a:endParaRPr kumimoji="0" lang="en-US" altLang="zh-CN" sz="1400"/>
          </a:p>
        </p:txBody>
      </p:sp>
      <p:sp>
        <p:nvSpPr>
          <p:cNvPr id="5123"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算法分析与设计</a:t>
            </a:r>
          </a:p>
        </p:txBody>
      </p:sp>
      <p:sp>
        <p:nvSpPr>
          <p:cNvPr id="5124" name="Rectangle 3"/>
          <p:cNvSpPr>
            <a:spLocks noGrp="1" noChangeArrowheads="1"/>
          </p:cNvSpPr>
          <p:nvPr>
            <p:ph type="body" idx="1"/>
          </p:nvPr>
        </p:nvSpPr>
        <p:spPr>
          <a:xfrm>
            <a:off x="76200" y="1981200"/>
            <a:ext cx="8955088" cy="4876800"/>
          </a:xfrm>
        </p:spPr>
        <p:txBody>
          <a:bodyPr/>
          <a:lstStyle/>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主讲：魏哲巍</a:t>
            </a:r>
          </a:p>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上课地点：</a:t>
            </a:r>
            <a:r>
              <a:rPr lang="en-US" altLang="zh-CN" dirty="0">
                <a:solidFill>
                  <a:srgbClr val="484276"/>
                </a:solidFill>
                <a:latin typeface="隶书" panose="02010509060101010101" pitchFamily="49" charset="-122"/>
                <a:ea typeface="隶书" panose="02010509060101010101" pitchFamily="49" charset="-122"/>
              </a:rPr>
              <a:t>4107</a:t>
            </a:r>
          </a:p>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上课时间：周五上午 </a:t>
            </a:r>
            <a:r>
              <a:rPr lang="en-US" altLang="zh-CN" dirty="0">
                <a:solidFill>
                  <a:srgbClr val="484276"/>
                </a:solidFill>
                <a:latin typeface="隶书" panose="02010509060101010101" pitchFamily="49" charset="-122"/>
                <a:ea typeface="隶书" panose="02010509060101010101" pitchFamily="49" charset="-122"/>
              </a:rPr>
              <a:t>1-3</a:t>
            </a:r>
            <a:r>
              <a:rPr lang="zh-CN" altLang="en-US" dirty="0">
                <a:solidFill>
                  <a:srgbClr val="484276"/>
                </a:solidFill>
                <a:latin typeface="隶书" panose="02010509060101010101" pitchFamily="49" charset="-122"/>
                <a:ea typeface="隶书" panose="02010509060101010101" pitchFamily="49" charset="-122"/>
              </a:rPr>
              <a:t>节 </a:t>
            </a:r>
            <a:endParaRPr lang="en-US" altLang="zh-CN" dirty="0">
              <a:solidFill>
                <a:srgbClr val="484276"/>
              </a:solidFill>
              <a:latin typeface="隶书" panose="02010509060101010101" pitchFamily="49" charset="-122"/>
              <a:ea typeface="隶书" panose="02010509060101010101" pitchFamily="49" charset="-122"/>
            </a:endParaRPr>
          </a:p>
          <a:p>
            <a:pPr algn="ctr" eaLnBrk="1" hangingPunct="1">
              <a:buFont typeface="Wingdings" panose="05000000000000000000" pitchFamily="2" charset="2"/>
              <a:buNone/>
            </a:pPr>
            <a:r>
              <a:rPr lang="en-US" altLang="zh-CN" dirty="0">
                <a:solidFill>
                  <a:srgbClr val="484276"/>
                </a:solidFill>
                <a:latin typeface="隶书" panose="02010509060101010101" pitchFamily="49" charset="-122"/>
                <a:ea typeface="隶书" panose="02010509060101010101" pitchFamily="49" charset="-122"/>
              </a:rPr>
              <a:t>8:00-8:45</a:t>
            </a:r>
          </a:p>
          <a:p>
            <a:pPr algn="ctr" eaLnBrk="1" hangingPunct="1">
              <a:buFont typeface="Wingdings" panose="05000000000000000000" pitchFamily="2" charset="2"/>
              <a:buNone/>
            </a:pPr>
            <a:r>
              <a:rPr lang="en-US" altLang="zh-CN" dirty="0">
                <a:solidFill>
                  <a:srgbClr val="484276"/>
                </a:solidFill>
                <a:latin typeface="隶书" panose="02010509060101010101" pitchFamily="49" charset="-122"/>
                <a:ea typeface="隶书" panose="02010509060101010101" pitchFamily="49" charset="-122"/>
              </a:rPr>
              <a:t>8:50-9:35</a:t>
            </a:r>
          </a:p>
          <a:p>
            <a:pPr algn="ctr" eaLnBrk="1" hangingPunct="1">
              <a:buFont typeface="Wingdings" panose="05000000000000000000" pitchFamily="2" charset="2"/>
              <a:buNone/>
            </a:pPr>
            <a:r>
              <a:rPr lang="en-US" altLang="zh-CN" dirty="0">
                <a:solidFill>
                  <a:srgbClr val="484276"/>
                </a:solidFill>
                <a:latin typeface="隶书" panose="02010509060101010101" pitchFamily="49" charset="-122"/>
                <a:ea typeface="隶书" panose="02010509060101010101" pitchFamily="49" charset="-122"/>
              </a:rPr>
              <a:t>9:40-10:25</a:t>
            </a:r>
          </a:p>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上机时间：周五下午</a:t>
            </a:r>
            <a:r>
              <a:rPr lang="en-US" altLang="zh-CN" dirty="0">
                <a:solidFill>
                  <a:srgbClr val="484276"/>
                </a:solidFill>
                <a:latin typeface="隶书" panose="02010509060101010101" pitchFamily="49" charset="-122"/>
                <a:ea typeface="隶书" panose="02010509060101010101" pitchFamily="49" charset="-122"/>
              </a:rPr>
              <a:t>2:00-4:30</a:t>
            </a:r>
          </a:p>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上机地点：理工配楼二层机房</a:t>
            </a:r>
            <a:endParaRPr lang="en-US" altLang="zh-CN" dirty="0">
              <a:solidFill>
                <a:srgbClr val="484276"/>
              </a:solidFill>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endParaRPr lang="en-US" altLang="zh-CN" dirty="0">
              <a:solidFill>
                <a:srgbClr val="CCA500"/>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6"/>
          <p:cNvSpPr>
            <a:spLocks noGrp="1"/>
          </p:cNvSpPr>
          <p:nvPr>
            <p:ph type="title"/>
          </p:nvPr>
        </p:nvSpPr>
        <p:spPr/>
        <p:txBody>
          <a:bodyPr/>
          <a:lstStyle/>
          <a:p>
            <a:r>
              <a:rPr lang="zh-CN" altLang="en-US" dirty="0"/>
              <a:t>为什么要学习算法</a:t>
            </a:r>
          </a:p>
        </p:txBody>
      </p:sp>
      <p:sp>
        <p:nvSpPr>
          <p:cNvPr id="27651" name="内容占位符 7"/>
          <p:cNvSpPr>
            <a:spLocks noGrp="1"/>
          </p:cNvSpPr>
          <p:nvPr>
            <p:ph idx="1"/>
          </p:nvPr>
        </p:nvSpPr>
        <p:spPr>
          <a:xfrm>
            <a:off x="971600" y="1882755"/>
            <a:ext cx="7772400" cy="4953000"/>
          </a:xfrm>
        </p:spPr>
        <p:txBody>
          <a:bodyPr/>
          <a:lstStyle/>
          <a:p>
            <a:r>
              <a:rPr lang="zh-CN" altLang="en-US" dirty="0"/>
              <a:t>算法是计算机科学的基石，是改造世界的有力工具！</a:t>
            </a:r>
            <a:endParaRPr lang="en-US" altLang="zh-CN" dirty="0"/>
          </a:p>
          <a:p>
            <a:pPr>
              <a:buFont typeface="Wingdings" pitchFamily="2" charset="2"/>
              <a:buNone/>
            </a:pPr>
            <a:endParaRPr lang="en-US" altLang="zh-CN" sz="1600" dirty="0"/>
          </a:p>
          <a:p>
            <a:pPr>
              <a:buFont typeface="Wingdings" pitchFamily="2" charset="2"/>
              <a:buNone/>
            </a:pPr>
            <a:endParaRPr lang="en-US" altLang="zh-CN" sz="1600" dirty="0"/>
          </a:p>
          <a:p>
            <a:pPr>
              <a:buFont typeface="Wingdings" pitchFamily="2" charset="2"/>
              <a:buNone/>
            </a:pPr>
            <a:r>
              <a:rPr lang="en-US" altLang="zh-CN" dirty="0"/>
              <a:t>     </a:t>
            </a:r>
            <a:r>
              <a:rPr lang="zh-CN" altLang="en-US" sz="1600" dirty="0">
                <a:latin typeface="华文楷体" pitchFamily="2" charset="-122"/>
                <a:ea typeface="华文楷体" pitchFamily="2" charset="-122"/>
              </a:rPr>
              <a:t>互联网是</a:t>
            </a:r>
            <a:r>
              <a:rPr lang="en-US" altLang="zh-CN" sz="1600" dirty="0">
                <a:latin typeface="华文楷体" pitchFamily="2" charset="-122"/>
                <a:ea typeface="华文楷体" pitchFamily="2" charset="-122"/>
              </a:rPr>
              <a:t>20</a:t>
            </a:r>
            <a:r>
              <a:rPr lang="zh-CN" altLang="en-US" sz="1600" dirty="0">
                <a:latin typeface="华文楷体" pitchFamily="2" charset="-122"/>
                <a:ea typeface="华文楷体" pitchFamily="2" charset="-122"/>
              </a:rPr>
              <a:t>世纪最伟大的发明之一，改变了世界，改变了我们的生活！各种算法在支撑着整个互联网的正常运行，互联网的信息传输需要路由选择算法，互联网的信息安全需要加密算法，互联网的信息检索需要模式匹配算法，互联网的信息存储需要排序算法，</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，没有算法也就没有互联网！</a:t>
            </a:r>
            <a:endParaRPr lang="en-US" altLang="zh-CN" dirty="0">
              <a:latin typeface="华文楷体" pitchFamily="2" charset="-122"/>
              <a:ea typeface="华文楷体" pitchFamily="2" charset="-122"/>
            </a:endParaRPr>
          </a:p>
          <a:p>
            <a:r>
              <a:rPr lang="zh-CN" altLang="en-US" dirty="0"/>
              <a:t>学习算法可以开发人们的分析能力</a:t>
            </a:r>
            <a:endParaRPr lang="en-US" altLang="zh-CN" dirty="0"/>
          </a:p>
          <a:p>
            <a:pPr>
              <a:buFont typeface="Wingdings" pitchFamily="2" charset="2"/>
              <a:buNone/>
            </a:pPr>
            <a:r>
              <a:rPr lang="zh-CN" altLang="en-US" sz="1600" dirty="0"/>
              <a:t> </a:t>
            </a:r>
            <a:r>
              <a:rPr lang="zh-CN" altLang="en-US" sz="1600" dirty="0">
                <a:latin typeface="华文楷体" pitchFamily="2" charset="-122"/>
                <a:ea typeface="华文楷体" pitchFamily="2" charset="-122"/>
              </a:rPr>
              <a:t>      算法是解决问题的一类特殊方法，它是经过对问题的准确理解和定义获取答案的过程。</a:t>
            </a:r>
            <a:endParaRPr lang="en-US" altLang="zh-CN" sz="1600" dirty="0">
              <a:latin typeface="华文楷体" pitchFamily="2" charset="-122"/>
              <a:ea typeface="华文楷体" pitchFamily="2" charset="-122"/>
            </a:endParaRPr>
          </a:p>
          <a:p>
            <a:r>
              <a:rPr lang="zh-CN" altLang="en-US" dirty="0"/>
              <a:t>是你获得高薪职位的敲门砖！</a:t>
            </a:r>
            <a:endParaRPr lang="en-US" altLang="zh-CN" dirty="0"/>
          </a:p>
        </p:txBody>
      </p:sp>
      <p:sp>
        <p:nvSpPr>
          <p:cNvPr id="27653" name="灯片编号占位符 3"/>
          <p:cNvSpPr>
            <a:spLocks noGrp="1"/>
          </p:cNvSpPr>
          <p:nvPr>
            <p:ph type="sldNum" sz="quarter" idx="12"/>
          </p:nvPr>
        </p:nvSpPr>
        <p:spPr>
          <a:noFill/>
        </p:spPr>
        <p:txBody>
          <a:bodyPr/>
          <a:lstStyle/>
          <a:p>
            <a:fld id="{3CCFAFBF-08A8-4115-8C82-27220052A7C1}" type="slidenum">
              <a:rPr lang="en-US" altLang="zh-CN" smtClean="0"/>
              <a:pPr/>
              <a:t>10</a:t>
            </a:fld>
            <a:endParaRPr lang="en-US" altLang="zh-CN"/>
          </a:p>
        </p:txBody>
      </p:sp>
      <p:sp>
        <p:nvSpPr>
          <p:cNvPr id="6" name="矩形 5"/>
          <p:cNvSpPr/>
          <p:nvPr/>
        </p:nvSpPr>
        <p:spPr bwMode="auto">
          <a:xfrm>
            <a:off x="1332706" y="2996952"/>
            <a:ext cx="7429500" cy="642938"/>
          </a:xfrm>
          <a:prstGeom prst="rect">
            <a:avLst/>
          </a:prstGeom>
          <a:solidFill>
            <a:schemeClr val="accent2">
              <a:lumMod val="40000"/>
              <a:lumOff val="60000"/>
            </a:schemeClr>
          </a:solidFill>
          <a:ln w="19050" cap="flat" cmpd="sng" algn="ctr">
            <a:solidFill>
              <a:srgbClr val="000066"/>
            </a:solidFill>
            <a:prstDash val="solid"/>
            <a:round/>
            <a:headEnd type="none" w="med" len="med"/>
            <a:tailEnd type="none" w="med" len="med"/>
          </a:ln>
          <a:effectLst/>
        </p:spPr>
        <p:txBody>
          <a:bodyPr/>
          <a:lstStyle/>
          <a:p>
            <a:pPr>
              <a:defRPr/>
            </a:pPr>
            <a:r>
              <a:rPr lang="zh-CN" altLang="en-US" sz="1600" b="0" dirty="0">
                <a:solidFill>
                  <a:srgbClr val="FF0000"/>
                </a:solidFill>
                <a:latin typeface="华文楷体" pitchFamily="2" charset="-122"/>
                <a:ea typeface="华文楷体" pitchFamily="2" charset="-122"/>
              </a:rPr>
              <a:t>“微积分以及在微积分基础上建立起来的数学分析体系成就了现代科学，而算法则成就了现代世界” </a:t>
            </a:r>
            <a:r>
              <a:rPr lang="en-US" altLang="zh-CN" sz="1600" b="0" dirty="0">
                <a:solidFill>
                  <a:srgbClr val="FF0000"/>
                </a:solidFill>
                <a:latin typeface="华文楷体" pitchFamily="2" charset="-122"/>
                <a:ea typeface="华文楷体" pitchFamily="2" charset="-122"/>
              </a:rPr>
              <a:t>—— David </a:t>
            </a:r>
            <a:r>
              <a:rPr lang="en-US" altLang="zh-CN" sz="1600" b="0" dirty="0" err="1">
                <a:solidFill>
                  <a:srgbClr val="FF0000"/>
                </a:solidFill>
                <a:latin typeface="华文楷体" pitchFamily="2" charset="-122"/>
                <a:ea typeface="华文楷体" pitchFamily="2" charset="-122"/>
              </a:rPr>
              <a:t>Berlinski</a:t>
            </a:r>
            <a:r>
              <a:rPr lang="en-US" altLang="zh-CN" sz="1600" b="0" dirty="0">
                <a:solidFill>
                  <a:srgbClr val="FF0000"/>
                </a:solidFill>
                <a:latin typeface="华文楷体" pitchFamily="2" charset="-122"/>
                <a:ea typeface="华文楷体" pitchFamily="2" charset="-122"/>
              </a:rPr>
              <a:t>,  2000</a:t>
            </a:r>
          </a:p>
          <a:p>
            <a:pPr algn="ctr">
              <a:defRPr/>
            </a:pPr>
            <a:endParaRPr lang="zh-CN" altLang="en-US" dirty="0"/>
          </a:p>
        </p:txBody>
      </p:sp>
    </p:spTree>
    <p:extLst>
      <p:ext uri="{BB962C8B-B14F-4D97-AF65-F5344CB8AC3E}">
        <p14:creationId xmlns:p14="http://schemas.microsoft.com/office/powerpoint/2010/main" val="221240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5BBB2-C20D-4651-B1E6-14028909817B}"/>
              </a:ext>
            </a:extLst>
          </p:cNvPr>
          <p:cNvSpPr>
            <a:spLocks noGrp="1"/>
          </p:cNvSpPr>
          <p:nvPr>
            <p:ph type="title"/>
          </p:nvPr>
        </p:nvSpPr>
        <p:spPr/>
        <p:txBody>
          <a:bodyPr/>
          <a:lstStyle/>
          <a:p>
            <a:r>
              <a:rPr lang="zh-CN" altLang="en-US" dirty="0"/>
              <a:t>思考题：小鸡啄米</a:t>
            </a:r>
          </a:p>
        </p:txBody>
      </p:sp>
      <p:sp>
        <p:nvSpPr>
          <p:cNvPr id="3" name="内容占位符 2">
            <a:extLst>
              <a:ext uri="{FF2B5EF4-FFF2-40B4-BE49-F238E27FC236}">
                <a16:creationId xmlns:a16="http://schemas.microsoft.com/office/drawing/2014/main" id="{F9B5470D-5874-4C09-B66B-3251A90D1E10}"/>
              </a:ext>
            </a:extLst>
          </p:cNvPr>
          <p:cNvSpPr>
            <a:spLocks noGrp="1"/>
          </p:cNvSpPr>
          <p:nvPr>
            <p:ph idx="1"/>
          </p:nvPr>
        </p:nvSpPr>
        <p:spPr/>
        <p:txBody>
          <a:bodyPr/>
          <a:lstStyle/>
          <a:p>
            <a:r>
              <a:rPr lang="zh-CN" altLang="en-US" dirty="0"/>
              <a:t>输入：一个</a:t>
            </a:r>
            <a:r>
              <a:rPr lang="en-US" altLang="zh-CN" dirty="0"/>
              <a:t>m*n</a:t>
            </a:r>
            <a:r>
              <a:rPr lang="zh-CN" altLang="en-US" dirty="0"/>
              <a:t>的矩阵</a:t>
            </a:r>
            <a:r>
              <a:rPr lang="en-US" altLang="zh-CN" dirty="0"/>
              <a:t>A</a:t>
            </a:r>
            <a:r>
              <a:rPr lang="zh-CN" altLang="en-US" dirty="0"/>
              <a:t>，矩阵的每一个元素都是一个非负整数，代表该位置的米数；</a:t>
            </a:r>
            <a:endParaRPr lang="en-US" altLang="zh-CN" dirty="0"/>
          </a:p>
          <a:p>
            <a:r>
              <a:rPr lang="zh-CN" altLang="en-US" dirty="0"/>
              <a:t>有一只小鸡从左上角</a:t>
            </a:r>
            <a:r>
              <a:rPr lang="en-US" altLang="zh-CN" dirty="0"/>
              <a:t>A[1][1]</a:t>
            </a:r>
            <a:r>
              <a:rPr lang="zh-CN" altLang="en-US" dirty="0"/>
              <a:t>出发，每次往右或者往下走一步，走到右下角</a:t>
            </a:r>
            <a:r>
              <a:rPr lang="en-US" altLang="zh-CN" dirty="0"/>
              <a:t>A[m][n]</a:t>
            </a:r>
            <a:r>
              <a:rPr lang="zh-CN" altLang="en-US" dirty="0"/>
              <a:t>停止；小鸡会将途中经过的所有米粒都吃掉；</a:t>
            </a:r>
            <a:endParaRPr lang="en-US" altLang="zh-CN" dirty="0"/>
          </a:p>
          <a:p>
            <a:r>
              <a:rPr lang="zh-CN" altLang="en-US" dirty="0"/>
              <a:t>设计一个算法，计算出小鸡应该如何走保证吃到的米粒最多。</a:t>
            </a:r>
            <a:endParaRPr lang="en-US" altLang="zh-CN" dirty="0"/>
          </a:p>
          <a:p>
            <a:r>
              <a:rPr lang="zh-CN" altLang="en-US" dirty="0"/>
              <a:t>分析算法时间复杂度。</a:t>
            </a:r>
            <a:endParaRPr lang="en-US" altLang="zh-CN" dirty="0"/>
          </a:p>
        </p:txBody>
      </p:sp>
      <p:sp>
        <p:nvSpPr>
          <p:cNvPr id="4" name="灯片编号占位符 3">
            <a:extLst>
              <a:ext uri="{FF2B5EF4-FFF2-40B4-BE49-F238E27FC236}">
                <a16:creationId xmlns:a16="http://schemas.microsoft.com/office/drawing/2014/main" id="{A5F745A7-CACF-42DA-8520-6E06CF4728A1}"/>
              </a:ext>
            </a:extLst>
          </p:cNvPr>
          <p:cNvSpPr>
            <a:spLocks noGrp="1"/>
          </p:cNvSpPr>
          <p:nvPr>
            <p:ph type="sldNum" sz="quarter" idx="12"/>
          </p:nvPr>
        </p:nvSpPr>
        <p:spPr/>
        <p:txBody>
          <a:bodyPr/>
          <a:lstStyle/>
          <a:p>
            <a:pPr>
              <a:defRPr/>
            </a:pPr>
            <a:fld id="{76A0C645-9BD3-47E5-8E11-364E151CC5DE}" type="slidenum">
              <a:rPr lang="en-US" altLang="zh-CN" smtClean="0"/>
              <a:pPr>
                <a:defRPr/>
              </a:pPr>
              <a:t>11</a:t>
            </a:fld>
            <a:endParaRPr lang="en-US" altLang="zh-CN"/>
          </a:p>
        </p:txBody>
      </p:sp>
    </p:spTree>
    <p:extLst>
      <p:ext uri="{BB962C8B-B14F-4D97-AF65-F5344CB8AC3E}">
        <p14:creationId xmlns:p14="http://schemas.microsoft.com/office/powerpoint/2010/main" val="134729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5BBB2-C20D-4651-B1E6-14028909817B}"/>
              </a:ext>
            </a:extLst>
          </p:cNvPr>
          <p:cNvSpPr>
            <a:spLocks noGrp="1"/>
          </p:cNvSpPr>
          <p:nvPr>
            <p:ph type="title"/>
          </p:nvPr>
        </p:nvSpPr>
        <p:spPr/>
        <p:txBody>
          <a:bodyPr/>
          <a:lstStyle/>
          <a:p>
            <a:r>
              <a:rPr lang="zh-CN" altLang="en-US" dirty="0"/>
              <a:t>思考题：小鸡啄米</a:t>
            </a:r>
          </a:p>
        </p:txBody>
      </p:sp>
      <p:sp>
        <p:nvSpPr>
          <p:cNvPr id="3" name="内容占位符 2">
            <a:extLst>
              <a:ext uri="{FF2B5EF4-FFF2-40B4-BE49-F238E27FC236}">
                <a16:creationId xmlns:a16="http://schemas.microsoft.com/office/drawing/2014/main" id="{F9B5470D-5874-4C09-B66B-3251A90D1E10}"/>
              </a:ext>
            </a:extLst>
          </p:cNvPr>
          <p:cNvSpPr>
            <a:spLocks noGrp="1"/>
          </p:cNvSpPr>
          <p:nvPr>
            <p:ph idx="1"/>
          </p:nvPr>
        </p:nvSpPr>
        <p:spPr/>
        <p:txBody>
          <a:bodyPr/>
          <a:lstStyle/>
          <a:p>
            <a:r>
              <a:rPr lang="zh-CN" altLang="en-US" dirty="0"/>
              <a:t>假设有两只小鸡从左上角</a:t>
            </a:r>
            <a:r>
              <a:rPr lang="en-US" altLang="zh-CN" dirty="0"/>
              <a:t>A[1][1]</a:t>
            </a:r>
            <a:r>
              <a:rPr lang="zh-CN" altLang="en-US" dirty="0"/>
              <a:t>出发，都要走到右下角</a:t>
            </a:r>
            <a:r>
              <a:rPr lang="en-US" altLang="zh-CN" dirty="0"/>
              <a:t>A[m][n]</a:t>
            </a:r>
            <a:r>
              <a:rPr lang="zh-CN" altLang="en-US" dirty="0"/>
              <a:t>，都只能向下或者向右移动；</a:t>
            </a:r>
            <a:endParaRPr lang="en-US" altLang="zh-CN" dirty="0"/>
          </a:p>
          <a:p>
            <a:r>
              <a:rPr lang="zh-CN" altLang="en-US" dirty="0"/>
              <a:t>两只小鸡移动的先后顺序不做限制，但是先到某个位置的小鸡会将该位置米粒吃完；</a:t>
            </a:r>
            <a:endParaRPr lang="en-US" altLang="zh-CN" dirty="0"/>
          </a:p>
          <a:p>
            <a:r>
              <a:rPr lang="zh-CN" altLang="en-US" dirty="0"/>
              <a:t>问如何安排两只小鸡的移动顺序与轨迹，使得两只小鸡吃到的米粒数之和最多？</a:t>
            </a:r>
            <a:endParaRPr lang="en-US" altLang="zh-CN" dirty="0"/>
          </a:p>
          <a:p>
            <a:r>
              <a:rPr lang="zh-CN" altLang="en-US" dirty="0"/>
              <a:t>如果有</a:t>
            </a:r>
            <a:r>
              <a:rPr lang="en-US" altLang="zh-CN" dirty="0"/>
              <a:t>k</a:t>
            </a:r>
            <a:r>
              <a:rPr lang="zh-CN" altLang="en-US" dirty="0"/>
              <a:t>只小鸡呢？</a:t>
            </a:r>
            <a:endParaRPr lang="en-US" altLang="zh-CN" dirty="0"/>
          </a:p>
        </p:txBody>
      </p:sp>
      <p:sp>
        <p:nvSpPr>
          <p:cNvPr id="4" name="灯片编号占位符 3">
            <a:extLst>
              <a:ext uri="{FF2B5EF4-FFF2-40B4-BE49-F238E27FC236}">
                <a16:creationId xmlns:a16="http://schemas.microsoft.com/office/drawing/2014/main" id="{A5F745A7-CACF-42DA-8520-6E06CF4728A1}"/>
              </a:ext>
            </a:extLst>
          </p:cNvPr>
          <p:cNvSpPr>
            <a:spLocks noGrp="1"/>
          </p:cNvSpPr>
          <p:nvPr>
            <p:ph type="sldNum" sz="quarter" idx="12"/>
          </p:nvPr>
        </p:nvSpPr>
        <p:spPr/>
        <p:txBody>
          <a:bodyPr/>
          <a:lstStyle/>
          <a:p>
            <a:pPr>
              <a:defRPr/>
            </a:pPr>
            <a:fld id="{76A0C645-9BD3-47E5-8E11-364E151CC5DE}" type="slidenum">
              <a:rPr lang="en-US" altLang="zh-CN" smtClean="0"/>
              <a:pPr>
                <a:defRPr/>
              </a:pPr>
              <a:t>12</a:t>
            </a:fld>
            <a:endParaRPr lang="en-US" altLang="zh-CN"/>
          </a:p>
        </p:txBody>
      </p:sp>
    </p:spTree>
    <p:extLst>
      <p:ext uri="{BB962C8B-B14F-4D97-AF65-F5344CB8AC3E}">
        <p14:creationId xmlns:p14="http://schemas.microsoft.com/office/powerpoint/2010/main" val="1689553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AE7A93-29C9-4AE6-BD3B-7743EBFDFE79}" type="slidenum">
              <a:rPr kumimoji="0" lang="en-US" altLang="zh-CN" sz="1400" smtClean="0"/>
              <a:pPr>
                <a:spcBef>
                  <a:spcPct val="0"/>
                </a:spcBef>
                <a:buClrTx/>
                <a:buSzTx/>
                <a:buFontTx/>
                <a:buNone/>
              </a:pPr>
              <a:t>13</a:t>
            </a:fld>
            <a:endParaRPr kumimoji="0" lang="en-US" altLang="zh-CN" sz="1400"/>
          </a:p>
        </p:txBody>
      </p:sp>
      <p:sp>
        <p:nvSpPr>
          <p:cNvPr id="14339"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为什么要分析算法效率？</a:t>
            </a:r>
          </a:p>
        </p:txBody>
      </p:sp>
      <mc:AlternateContent xmlns:mc="http://schemas.openxmlformats.org/markup-compatibility/2006" xmlns:a14="http://schemas.microsoft.com/office/drawing/2010/main">
        <mc:Choice Requires="a14">
          <p:sp>
            <p:nvSpPr>
              <p:cNvPr id="14340" name="Rectangle 3"/>
              <p:cNvSpPr>
                <a:spLocks noGrp="1" noChangeArrowheads="1"/>
              </p:cNvSpPr>
              <p:nvPr>
                <p:ph type="body" idx="1"/>
              </p:nvPr>
            </p:nvSpPr>
            <p:spPr>
              <a:xfrm>
                <a:off x="457200" y="2057400"/>
                <a:ext cx="8077200" cy="3886200"/>
              </a:xfrm>
            </p:spPr>
            <p:txBody>
              <a:bodyPr/>
              <a:lstStyle/>
              <a:p>
                <a:pPr eaLnBrk="1" hangingPunct="1"/>
                <a:r>
                  <a:rPr lang="zh-CN" altLang="en-US" dirty="0"/>
                  <a:t>写程序比效率更重要的因素</a:t>
                </a:r>
                <a:endParaRPr lang="en-US" altLang="zh-CN" dirty="0"/>
              </a:p>
              <a:p>
                <a:pPr lvl="1" eaLnBrk="1" hangingPunct="1"/>
                <a:r>
                  <a:rPr lang="zh-CN" altLang="en-US" dirty="0"/>
                  <a:t>可复用性、界面友好度、可扩展性、易读性、安全性。。。</a:t>
                </a:r>
                <a:endParaRPr lang="en-US" altLang="zh-CN" dirty="0"/>
              </a:p>
              <a:p>
                <a:pPr eaLnBrk="1" hangingPunct="1"/>
                <a:r>
                  <a:rPr lang="zh-CN" altLang="en-US" dirty="0"/>
                  <a:t>效率是可不可行的判断标准</a:t>
                </a:r>
                <a:endParaRPr lang="en-US" altLang="zh-CN" dirty="0"/>
              </a:p>
              <a:p>
                <a:pPr lvl="1" eaLnBrk="1" hangingPunct="1"/>
                <a:r>
                  <a:rPr lang="zh-CN" altLang="en-US" dirty="0"/>
                  <a:t>指数级算法 </a:t>
                </a:r>
                <a:r>
                  <a:rPr lang="en-US" altLang="zh-CN" dirty="0"/>
                  <a:t>vs. </a:t>
                </a:r>
                <a:r>
                  <a:rPr lang="zh-CN" altLang="en-US" dirty="0"/>
                  <a:t>多项式时间算法</a:t>
                </a:r>
                <a:endParaRPr lang="en-US" altLang="zh-CN" dirty="0"/>
              </a:p>
              <a:p>
                <a:pPr lvl="1" eaLnBrk="1" hangingPunct="1"/>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𝑣𝑠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pPr eaLnBrk="1" hangingPunct="1"/>
                <a:r>
                  <a:rPr lang="zh-CN" altLang="en-US" dirty="0"/>
                  <a:t>效率就是金钱</a:t>
                </a:r>
                <a:endParaRPr lang="en-US" altLang="zh-CN" dirty="0"/>
              </a:p>
              <a:p>
                <a:pPr lvl="1" eaLnBrk="1" hangingPunct="1"/>
                <a:r>
                  <a:rPr lang="en-US" altLang="zh-CN" dirty="0"/>
                  <a:t>Java vs. C</a:t>
                </a:r>
              </a:p>
              <a:p>
                <a:pPr eaLnBrk="1" hangingPunct="1"/>
                <a:endParaRPr lang="en-US" altLang="zh-CN" dirty="0"/>
              </a:p>
            </p:txBody>
          </p:sp>
        </mc:Choice>
        <mc:Fallback xmlns="">
          <p:sp>
            <p:nvSpPr>
              <p:cNvPr id="14340" name="Rectangle 3"/>
              <p:cNvSpPr>
                <a:spLocks noGrp="1" noRot="1" noChangeAspect="1" noMove="1" noResize="1" noEditPoints="1" noAdjustHandles="1" noChangeArrowheads="1" noChangeShapeType="1" noTextEdit="1"/>
              </p:cNvSpPr>
              <p:nvPr>
                <p:ph type="body" idx="1"/>
              </p:nvPr>
            </p:nvSpPr>
            <p:spPr>
              <a:xfrm>
                <a:off x="457200" y="2057400"/>
                <a:ext cx="8077200" cy="3886200"/>
              </a:xfrm>
              <a:blipFill>
                <a:blip r:embed="rId2"/>
                <a:stretch>
                  <a:fillRect l="-528" t="-2355" r="-679" b="-1303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41E142-1EA8-41CF-9416-E0C20F14E97A}" type="slidenum">
              <a:rPr kumimoji="0" lang="en-US" altLang="zh-CN" sz="1400" smtClean="0"/>
              <a:pPr>
                <a:spcBef>
                  <a:spcPct val="0"/>
                </a:spcBef>
                <a:buClrTx/>
                <a:buSzTx/>
                <a:buFontTx/>
                <a:buNone/>
              </a:pPr>
              <a:t>14</a:t>
            </a:fld>
            <a:endParaRPr kumimoji="0" lang="en-US" altLang="zh-CN" sz="1400"/>
          </a:p>
        </p:txBody>
      </p:sp>
      <p:sp>
        <p:nvSpPr>
          <p:cNvPr id="15363" name="Rectangle 2"/>
          <p:cNvSpPr>
            <a:spLocks noGrp="1" noChangeArrowheads="1"/>
          </p:cNvSpPr>
          <p:nvPr>
            <p:ph type="title"/>
          </p:nvPr>
        </p:nvSpPr>
        <p:spPr/>
        <p:txBody>
          <a:bodyPr/>
          <a:lstStyle/>
          <a:p>
            <a:pPr eaLnBrk="1" hangingPunct="1"/>
            <a:r>
              <a:rPr lang="zh-CN" altLang="en-US">
                <a:latin typeface="宋体" panose="02010600030101010101" pitchFamily="2" charset="-122"/>
              </a:rPr>
              <a:t>算法效率的各个方面</a:t>
            </a:r>
          </a:p>
        </p:txBody>
      </p:sp>
      <p:sp>
        <p:nvSpPr>
          <p:cNvPr id="15364" name="Rectangle 3"/>
          <p:cNvSpPr>
            <a:spLocks noGrp="1" noChangeArrowheads="1"/>
          </p:cNvSpPr>
          <p:nvPr>
            <p:ph type="body" idx="1"/>
          </p:nvPr>
        </p:nvSpPr>
        <p:spPr>
          <a:xfrm>
            <a:off x="457200" y="2057400"/>
            <a:ext cx="8077200" cy="3886200"/>
          </a:xfrm>
        </p:spPr>
        <p:txBody>
          <a:bodyPr/>
          <a:lstStyle/>
          <a:p>
            <a:pPr eaLnBrk="1" hangingPunct="1"/>
            <a:r>
              <a:rPr lang="zh-CN" altLang="en-US" dirty="0"/>
              <a:t>时间效率</a:t>
            </a:r>
            <a:endParaRPr lang="en-US" altLang="zh-CN" dirty="0"/>
          </a:p>
          <a:p>
            <a:pPr lvl="1" eaLnBrk="1" hangingPunct="1"/>
            <a:r>
              <a:rPr lang="zh-CN" altLang="en-US" dirty="0"/>
              <a:t>排序算法效率</a:t>
            </a:r>
            <a:endParaRPr lang="en-US" altLang="zh-CN" dirty="0"/>
          </a:p>
          <a:p>
            <a:pPr eaLnBrk="1" hangingPunct="1"/>
            <a:r>
              <a:rPr lang="zh-CN" altLang="en-US" dirty="0"/>
              <a:t>空间效率</a:t>
            </a:r>
            <a:endParaRPr lang="en-US" altLang="zh-CN" dirty="0"/>
          </a:p>
          <a:p>
            <a:pPr lvl="1" eaLnBrk="1" hangingPunct="1"/>
            <a:r>
              <a:rPr lang="zh-CN" altLang="en-US" dirty="0"/>
              <a:t>路由器与布隆过滤器（</a:t>
            </a:r>
            <a:r>
              <a:rPr lang="en-US" altLang="zh-CN" dirty="0"/>
              <a:t>bloom filter</a:t>
            </a:r>
            <a:r>
              <a:rPr lang="zh-CN" altLang="en-US" dirty="0"/>
              <a:t>）</a:t>
            </a:r>
            <a:endParaRPr lang="en-US" altLang="zh-CN" dirty="0"/>
          </a:p>
          <a:p>
            <a:pPr eaLnBrk="1" hangingPunct="1"/>
            <a:r>
              <a:rPr lang="zh-CN" altLang="en-US" dirty="0"/>
              <a:t>通讯量效率</a:t>
            </a:r>
            <a:endParaRPr lang="en-US" altLang="zh-CN" dirty="0"/>
          </a:p>
          <a:p>
            <a:pPr lvl="1" eaLnBrk="1" hangingPunct="1"/>
            <a:r>
              <a:rPr lang="zh-CN" altLang="en-US" dirty="0"/>
              <a:t>比特币与稀疏恢复</a:t>
            </a:r>
            <a:endParaRPr lang="en-US" altLang="zh-CN" dirty="0"/>
          </a:p>
          <a:p>
            <a:pPr lvl="1" eaLnBrk="1" hangingPunct="1"/>
            <a:r>
              <a:rPr lang="en-US" altLang="zh-CN" dirty="0"/>
              <a:t>MapReduce</a:t>
            </a:r>
            <a:r>
              <a:rPr lang="zh-CN" altLang="en-US" dirty="0"/>
              <a:t>与</a:t>
            </a:r>
            <a:r>
              <a:rPr lang="en-US" altLang="zh-CN" dirty="0"/>
              <a:t>DSP</a:t>
            </a:r>
            <a:r>
              <a:rPr lang="zh-CN" altLang="en-US" dirty="0"/>
              <a:t>模型</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15</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为什么学习算法？</a:t>
            </a:r>
            <a:endParaRPr lang="en-US" altLang="zh-CN" dirty="0">
              <a:latin typeface="黑体" panose="02010609060101010101" pitchFamily="49" charset="-122"/>
              <a:ea typeface="黑体" panose="02010609060101010101" pitchFamily="49" charset="-122"/>
            </a:endParaRPr>
          </a:p>
          <a:p>
            <a:pPr lvl="1" eaLnBrk="1" hangingPunct="1"/>
            <a:r>
              <a:rPr lang="en-US" altLang="zh-CN" dirty="0">
                <a:solidFill>
                  <a:srgbClr val="FF0000"/>
                </a:solidFill>
                <a:latin typeface="黑体" panose="02010609060101010101" pitchFamily="49" charset="-122"/>
                <a:ea typeface="黑体" panose="02010609060101010101" pitchFamily="49" charset="-122"/>
              </a:rPr>
              <a:t>1.2 </a:t>
            </a:r>
            <a:r>
              <a:rPr lang="zh-CN" altLang="en-US" dirty="0">
                <a:solidFill>
                  <a:srgbClr val="FF0000"/>
                </a:solidFill>
                <a:latin typeface="黑体" panose="02010609060101010101" pitchFamily="49" charset="-122"/>
                <a:ea typeface="黑体" panose="02010609060101010101" pitchFamily="49" charset="-122"/>
              </a:rPr>
              <a:t>算法的定义</a:t>
            </a:r>
            <a:endParaRPr lang="en-US" altLang="zh-CN" dirty="0">
              <a:solidFill>
                <a:srgbClr val="FF0000"/>
              </a:solidFill>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如何描述一个算法？</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04866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什么是算法？</a:t>
            </a:r>
          </a:p>
        </p:txBody>
      </p:sp>
      <p:sp>
        <p:nvSpPr>
          <p:cNvPr id="28675" name="内容占位符 2"/>
          <p:cNvSpPr>
            <a:spLocks noGrp="1"/>
          </p:cNvSpPr>
          <p:nvPr>
            <p:ph idx="1"/>
          </p:nvPr>
        </p:nvSpPr>
        <p:spPr>
          <a:xfrm>
            <a:off x="971600" y="1844824"/>
            <a:ext cx="7772400" cy="4953000"/>
          </a:xfrm>
        </p:spPr>
        <p:txBody>
          <a:bodyPr/>
          <a:lstStyle/>
          <a:p>
            <a:pPr>
              <a:defRPr/>
            </a:pPr>
            <a:r>
              <a:rPr lang="zh-CN" altLang="en-US" sz="2000" b="1" dirty="0">
                <a:solidFill>
                  <a:schemeClr val="accent5">
                    <a:lumMod val="25000"/>
                  </a:schemeClr>
                </a:solidFill>
                <a:latin typeface="+mn-ea"/>
              </a:rPr>
              <a:t>简单说来，</a:t>
            </a:r>
            <a:r>
              <a:rPr lang="zh-CN" altLang="en-US" sz="2000" b="1" dirty="0">
                <a:solidFill>
                  <a:srgbClr val="FF0000"/>
                </a:solidFill>
                <a:latin typeface="+mn-ea"/>
              </a:rPr>
              <a:t>算法就是问题的程序化解决方案。</a:t>
            </a:r>
            <a:endParaRPr lang="en-US" altLang="zh-CN" sz="2000" b="1" dirty="0">
              <a:solidFill>
                <a:srgbClr val="FF0000"/>
              </a:solidFill>
              <a:latin typeface="+mn-ea"/>
            </a:endParaRPr>
          </a:p>
          <a:p>
            <a:pPr>
              <a:lnSpc>
                <a:spcPct val="100000"/>
              </a:lnSpc>
              <a:defRPr/>
            </a:pPr>
            <a:r>
              <a:rPr lang="zh-CN" altLang="en-US" sz="2000" b="1" dirty="0">
                <a:solidFill>
                  <a:srgbClr val="FF0000"/>
                </a:solidFill>
                <a:latin typeface="+mn-ea"/>
              </a:rPr>
              <a:t>定义：</a:t>
            </a:r>
            <a:r>
              <a:rPr lang="zh-CN" altLang="en-US" sz="2000" dirty="0">
                <a:latin typeface="+mn-ea"/>
              </a:rPr>
              <a:t>算法就是一个定义良好的可计算过程，它取一个或者一组值作为输入，并产生出一个或者一组值作为输出。即，算法就是一系列的计算步骤，用来将输入数据转换成输出结果。</a:t>
            </a:r>
          </a:p>
        </p:txBody>
      </p:sp>
      <p:grpSp>
        <p:nvGrpSpPr>
          <p:cNvPr id="28678" name="组合 31"/>
          <p:cNvGrpSpPr>
            <a:grpSpLocks/>
          </p:cNvGrpSpPr>
          <p:nvPr/>
        </p:nvGrpSpPr>
        <p:grpSpPr bwMode="auto">
          <a:xfrm>
            <a:off x="1928813" y="3386088"/>
            <a:ext cx="5572125" cy="1285875"/>
            <a:chOff x="1785918" y="2786058"/>
            <a:chExt cx="6215056" cy="1643074"/>
          </a:xfrm>
        </p:grpSpPr>
        <p:sp>
          <p:nvSpPr>
            <p:cNvPr id="28690" name="Oval 1028"/>
            <p:cNvSpPr>
              <a:spLocks noChangeArrowheads="1"/>
            </p:cNvSpPr>
            <p:nvPr/>
          </p:nvSpPr>
          <p:spPr bwMode="auto">
            <a:xfrm>
              <a:off x="1785918" y="2786058"/>
              <a:ext cx="6215056" cy="1643074"/>
            </a:xfrm>
            <a:prstGeom prst="ellipse">
              <a:avLst/>
            </a:prstGeom>
            <a:solidFill>
              <a:srgbClr val="FFCC99"/>
            </a:solidFill>
            <a:ln w="9525">
              <a:solidFill>
                <a:schemeClr val="tx1"/>
              </a:solidFill>
              <a:round/>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endParaRPr lang="en-US" altLang="zh-CN" sz="1800"/>
            </a:p>
            <a:p>
              <a:pPr algn="ctr" eaLnBrk="1" hangingPunct="1"/>
              <a:endParaRPr lang="en-US" altLang="zh-CN" sz="1800"/>
            </a:p>
            <a:p>
              <a:pPr algn="ctr" eaLnBrk="1" hangingPunct="1"/>
              <a:endParaRPr lang="en-US" altLang="zh-CN" sz="1800"/>
            </a:p>
            <a:p>
              <a:pPr algn="ctr" eaLnBrk="1" hangingPunct="1"/>
              <a:r>
                <a:rPr lang="en-US" altLang="zh-CN" sz="1800">
                  <a:solidFill>
                    <a:srgbClr val="6600CC"/>
                  </a:solidFill>
                </a:rPr>
                <a:t>algorithm</a:t>
              </a:r>
            </a:p>
          </p:txBody>
        </p:sp>
        <p:grpSp>
          <p:nvGrpSpPr>
            <p:cNvPr id="28691" name="组合 30"/>
            <p:cNvGrpSpPr>
              <a:grpSpLocks/>
            </p:cNvGrpSpPr>
            <p:nvPr/>
          </p:nvGrpSpPr>
          <p:grpSpPr bwMode="auto">
            <a:xfrm>
              <a:off x="2214546" y="3142187"/>
              <a:ext cx="5443934" cy="747214"/>
              <a:chOff x="2214546" y="3142187"/>
              <a:chExt cx="5443934" cy="747214"/>
            </a:xfrm>
          </p:grpSpPr>
          <p:sp>
            <p:nvSpPr>
              <p:cNvPr id="28692" name="Text Box 1029"/>
              <p:cNvSpPr txBox="1">
                <a:spLocks noChangeArrowheads="1"/>
              </p:cNvSpPr>
              <p:nvPr/>
            </p:nvSpPr>
            <p:spPr bwMode="auto">
              <a:xfrm>
                <a:off x="2214546" y="3310845"/>
                <a:ext cx="874040" cy="471925"/>
              </a:xfrm>
              <a:prstGeom prst="rect">
                <a:avLst/>
              </a:prstGeom>
              <a:solidFill>
                <a:srgbClr val="CCFFCC"/>
              </a:solidFill>
              <a:ln w="9525">
                <a:solidFill>
                  <a:schemeClr val="tx1"/>
                </a:solidFill>
                <a:miter lim="800000"/>
                <a:headEnd/>
                <a:tailEnd/>
              </a:ln>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Input</a:t>
                </a:r>
              </a:p>
            </p:txBody>
          </p:sp>
          <p:sp>
            <p:nvSpPr>
              <p:cNvPr id="28693" name="Text Box 1030"/>
              <p:cNvSpPr txBox="1">
                <a:spLocks noChangeArrowheads="1"/>
              </p:cNvSpPr>
              <p:nvPr/>
            </p:nvSpPr>
            <p:spPr bwMode="auto">
              <a:xfrm>
                <a:off x="3864316" y="3142187"/>
                <a:ext cx="1967744" cy="747214"/>
              </a:xfrm>
              <a:prstGeom prst="rect">
                <a:avLst/>
              </a:prstGeom>
              <a:solidFill>
                <a:srgbClr val="CCFFFF"/>
              </a:solidFill>
              <a:ln w="9525">
                <a:solidFill>
                  <a:schemeClr val="tx1"/>
                </a:solidFill>
                <a:miter lim="800000"/>
                <a:headEnd/>
                <a:tailEnd/>
              </a:ln>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solidFill>
                      <a:srgbClr val="FF3300"/>
                    </a:solidFill>
                  </a:rPr>
                  <a:t>Computational Procedure</a:t>
                </a:r>
              </a:p>
            </p:txBody>
          </p:sp>
          <p:sp>
            <p:nvSpPr>
              <p:cNvPr id="28694" name="Text Box 1031"/>
              <p:cNvSpPr txBox="1">
                <a:spLocks noChangeArrowheads="1"/>
              </p:cNvSpPr>
              <p:nvPr/>
            </p:nvSpPr>
            <p:spPr bwMode="auto">
              <a:xfrm>
                <a:off x="6620077" y="3342129"/>
                <a:ext cx="1038403" cy="471926"/>
              </a:xfrm>
              <a:prstGeom prst="rect">
                <a:avLst/>
              </a:prstGeom>
              <a:solidFill>
                <a:srgbClr val="CCFFCC"/>
              </a:solidFill>
              <a:ln w="9525">
                <a:solidFill>
                  <a:schemeClr val="tx1"/>
                </a:solidFill>
                <a:miter lim="800000"/>
                <a:headEnd/>
                <a:tailEnd/>
              </a:ln>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Output</a:t>
                </a:r>
              </a:p>
            </p:txBody>
          </p:sp>
          <p:sp>
            <p:nvSpPr>
              <p:cNvPr id="28695" name="Line 1032"/>
              <p:cNvSpPr>
                <a:spLocks noChangeShapeType="1"/>
              </p:cNvSpPr>
              <p:nvPr/>
            </p:nvSpPr>
            <p:spPr bwMode="auto">
              <a:xfrm>
                <a:off x="3179216" y="3508068"/>
                <a:ext cx="49001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6" name="Line 1033"/>
              <p:cNvSpPr>
                <a:spLocks noChangeShapeType="1"/>
              </p:cNvSpPr>
              <p:nvPr/>
            </p:nvSpPr>
            <p:spPr bwMode="auto">
              <a:xfrm>
                <a:off x="6027143" y="3508068"/>
                <a:ext cx="49001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 name="Group 1034"/>
          <p:cNvGrpSpPr>
            <a:grpSpLocks/>
          </p:cNvGrpSpPr>
          <p:nvPr/>
        </p:nvGrpSpPr>
        <p:grpSpPr bwMode="auto">
          <a:xfrm>
            <a:off x="1285875" y="4886275"/>
            <a:ext cx="7462838" cy="1643063"/>
            <a:chOff x="535" y="2633"/>
            <a:chExt cx="4775" cy="1174"/>
          </a:xfrm>
        </p:grpSpPr>
        <p:sp>
          <p:nvSpPr>
            <p:cNvPr id="28681" name="Rectangle 1035"/>
            <p:cNvSpPr>
              <a:spLocks noChangeArrowheads="1"/>
            </p:cNvSpPr>
            <p:nvPr/>
          </p:nvSpPr>
          <p:spPr bwMode="auto">
            <a:xfrm>
              <a:off x="2047" y="2633"/>
              <a:ext cx="1643" cy="1174"/>
            </a:xfrm>
            <a:prstGeom prst="rect">
              <a:avLst/>
            </a:prstGeom>
            <a:solidFill>
              <a:srgbClr val="FFCC99"/>
            </a:solidFill>
            <a:ln w="9525">
              <a:solidFill>
                <a:schemeClr val="tx1"/>
              </a:solidFill>
              <a:miter lim="800000"/>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28682" name="Rectangle 1036" descr="Rectangle: Click to edit Master text styles&#10;Second level&#10;Third level&#10;Fourth level&#10;Fifth level"/>
            <p:cNvSpPr>
              <a:spLocks noChangeArrowheads="1"/>
            </p:cNvSpPr>
            <p:nvPr/>
          </p:nvSpPr>
          <p:spPr bwMode="auto">
            <a:xfrm>
              <a:off x="535" y="2762"/>
              <a:ext cx="146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 31,41,59,26,12,58 &gt;</a:t>
              </a:r>
            </a:p>
          </p:txBody>
        </p:sp>
        <p:sp>
          <p:nvSpPr>
            <p:cNvPr id="28683" name="Rectangle 1037" descr="Rectangle: Click to edit Master text styles&#10;Second level&#10;Third level&#10;Fourth level&#10;Fifth level"/>
            <p:cNvSpPr>
              <a:spLocks noChangeArrowheads="1"/>
            </p:cNvSpPr>
            <p:nvPr/>
          </p:nvSpPr>
          <p:spPr bwMode="auto">
            <a:xfrm>
              <a:off x="2171" y="3008"/>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&lt;31,41,26,12,58,</a:t>
              </a:r>
              <a:r>
                <a:rPr lang="en-US" altLang="zh-CN" sz="1600">
                  <a:solidFill>
                    <a:srgbClr val="FF3300"/>
                  </a:solidFill>
                  <a:ea typeface="黑体" panose="02010609060101010101" pitchFamily="49" charset="-122"/>
                </a:rPr>
                <a:t>59</a:t>
              </a:r>
              <a:r>
                <a:rPr lang="en-US" altLang="zh-CN" sz="1600">
                  <a:solidFill>
                    <a:srgbClr val="000000"/>
                  </a:solidFill>
                  <a:ea typeface="黑体" panose="02010609060101010101" pitchFamily="49" charset="-122"/>
                </a:rPr>
                <a:t>&gt;</a:t>
              </a:r>
              <a:endParaRPr lang="en-US" altLang="zh-CN" sz="1800">
                <a:solidFill>
                  <a:srgbClr val="000000"/>
                </a:solidFill>
                <a:ea typeface="黑体" panose="02010609060101010101" pitchFamily="49" charset="-122"/>
              </a:endParaRPr>
            </a:p>
          </p:txBody>
        </p:sp>
        <p:sp>
          <p:nvSpPr>
            <p:cNvPr id="28684" name="Rectangle 1038" descr="Rectangle: Click to edit Master text styles&#10;Second level&#10;Third level&#10;Fourth level&#10;Fifth level"/>
            <p:cNvSpPr>
              <a:spLocks noChangeArrowheads="1"/>
            </p:cNvSpPr>
            <p:nvPr/>
          </p:nvSpPr>
          <p:spPr bwMode="auto">
            <a:xfrm>
              <a:off x="2134" y="2690"/>
              <a:ext cx="155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 31,41,59,26,12,58 &gt;</a:t>
              </a:r>
              <a:endParaRPr lang="en-US" altLang="zh-CN" sz="1800">
                <a:solidFill>
                  <a:srgbClr val="000000"/>
                </a:solidFill>
                <a:ea typeface="黑体" panose="02010609060101010101" pitchFamily="49" charset="-122"/>
              </a:endParaRPr>
            </a:p>
          </p:txBody>
        </p:sp>
        <p:sp>
          <p:nvSpPr>
            <p:cNvPr id="28685" name="Rectangle 1039" descr="Rectangle: Click to edit Master text styles&#10;Second level&#10;Third level&#10;Fourth level&#10;Fifth level"/>
            <p:cNvSpPr>
              <a:spLocks noChangeArrowheads="1"/>
            </p:cNvSpPr>
            <p:nvPr/>
          </p:nvSpPr>
          <p:spPr bwMode="auto">
            <a:xfrm>
              <a:off x="2171" y="3326"/>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&lt;31,26,12,41,</a:t>
              </a:r>
              <a:r>
                <a:rPr lang="en-US" altLang="zh-CN" sz="1600">
                  <a:solidFill>
                    <a:srgbClr val="FF3300"/>
                  </a:solidFill>
                  <a:ea typeface="黑体" panose="02010609060101010101" pitchFamily="49" charset="-122"/>
                </a:rPr>
                <a:t>58</a:t>
              </a:r>
              <a:r>
                <a:rPr lang="en-US" altLang="zh-CN" sz="1600">
                  <a:solidFill>
                    <a:srgbClr val="000000"/>
                  </a:solidFill>
                  <a:ea typeface="黑体" panose="02010609060101010101" pitchFamily="49" charset="-122"/>
                </a:rPr>
                <a:t>,</a:t>
              </a:r>
              <a:r>
                <a:rPr lang="en-US" altLang="zh-CN" sz="1600">
                  <a:solidFill>
                    <a:srgbClr val="FF3300"/>
                  </a:solidFill>
                  <a:ea typeface="黑体" panose="02010609060101010101" pitchFamily="49" charset="-122"/>
                </a:rPr>
                <a:t>59</a:t>
              </a:r>
              <a:r>
                <a:rPr lang="en-US" altLang="zh-CN" sz="1600">
                  <a:solidFill>
                    <a:srgbClr val="000000"/>
                  </a:solidFill>
                  <a:ea typeface="黑体" panose="02010609060101010101" pitchFamily="49" charset="-122"/>
                </a:rPr>
                <a:t>&gt;</a:t>
              </a:r>
              <a:endParaRPr lang="en-US" altLang="zh-CN" sz="1800">
                <a:solidFill>
                  <a:srgbClr val="000000"/>
                </a:solidFill>
                <a:ea typeface="黑体" panose="02010609060101010101" pitchFamily="49" charset="-122"/>
              </a:endParaRPr>
            </a:p>
          </p:txBody>
        </p:sp>
        <p:sp>
          <p:nvSpPr>
            <p:cNvPr id="28686" name="Rectangle 1040" descr="Rectangle: Click to edit Master text styles&#10;Second level&#10;Third level&#10;Fourth level&#10;Fifth level"/>
            <p:cNvSpPr>
              <a:spLocks noChangeArrowheads="1"/>
            </p:cNvSpPr>
            <p:nvPr/>
          </p:nvSpPr>
          <p:spPr bwMode="auto">
            <a:xfrm>
              <a:off x="2171" y="3447"/>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0000"/>
                <a:buFont typeface="Wingdings" panose="05000000000000000000" pitchFamily="2" charset="2"/>
                <a:buNone/>
              </a:pPr>
              <a:r>
                <a:rPr lang="en-US" altLang="zh-CN" sz="1800">
                  <a:solidFill>
                    <a:srgbClr val="000000"/>
                  </a:solidFill>
                  <a:ea typeface="黑体" panose="02010609060101010101" pitchFamily="49" charset="-122"/>
                </a:rPr>
                <a:t>……</a:t>
              </a:r>
            </a:p>
          </p:txBody>
        </p:sp>
        <p:sp>
          <p:nvSpPr>
            <p:cNvPr id="28687" name="Rectangle 1041" descr="Rectangle: Click to edit Master text styles&#10;Second level&#10;Third level&#10;Fourth level&#10;Fifth level"/>
            <p:cNvSpPr>
              <a:spLocks noChangeArrowheads="1"/>
            </p:cNvSpPr>
            <p:nvPr/>
          </p:nvSpPr>
          <p:spPr bwMode="auto">
            <a:xfrm>
              <a:off x="3827" y="3501"/>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&lt;12,26,31,41,58,59&gt;</a:t>
              </a:r>
              <a:endParaRPr lang="en-US" altLang="zh-CN" sz="1800">
                <a:solidFill>
                  <a:srgbClr val="000000"/>
                </a:solidFill>
                <a:ea typeface="黑体" panose="02010609060101010101" pitchFamily="49" charset="-122"/>
              </a:endParaRPr>
            </a:p>
          </p:txBody>
        </p:sp>
        <p:sp>
          <p:nvSpPr>
            <p:cNvPr id="28688" name="Line 1042"/>
            <p:cNvSpPr>
              <a:spLocks noChangeShapeType="1"/>
            </p:cNvSpPr>
            <p:nvPr/>
          </p:nvSpPr>
          <p:spPr bwMode="auto">
            <a:xfrm>
              <a:off x="3781" y="3313"/>
              <a:ext cx="338" cy="21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9" name="Line 1043"/>
            <p:cNvSpPr>
              <a:spLocks noChangeShapeType="1"/>
            </p:cNvSpPr>
            <p:nvPr/>
          </p:nvSpPr>
          <p:spPr bwMode="auto">
            <a:xfrm>
              <a:off x="1599" y="3084"/>
              <a:ext cx="356" cy="173"/>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0" name="AutoShape 1045"/>
          <p:cNvSpPr>
            <a:spLocks noChangeArrowheads="1"/>
          </p:cNvSpPr>
          <p:nvPr/>
        </p:nvSpPr>
        <p:spPr bwMode="auto">
          <a:xfrm>
            <a:off x="7072313" y="4743400"/>
            <a:ext cx="1714500" cy="785813"/>
          </a:xfrm>
          <a:prstGeom prst="wedgeRoundRectCallout">
            <a:avLst>
              <a:gd name="adj1" fmla="val -91769"/>
              <a:gd name="adj2" fmla="val 57458"/>
              <a:gd name="adj3" fmla="val 16667"/>
            </a:avLst>
          </a:prstGeom>
          <a:solidFill>
            <a:schemeClr val="accent1"/>
          </a:solidFill>
          <a:ln w="9525">
            <a:solidFill>
              <a:schemeClr val="tx1"/>
            </a:solidFill>
            <a:miter lim="800000"/>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en-US" altLang="zh-CN" sz="1600"/>
              <a:t>“</a:t>
            </a:r>
            <a:r>
              <a:rPr lang="zh-CN" altLang="en-US" sz="1600"/>
              <a:t>冒泡”排序是个计算过程</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16</a:t>
            </a:fld>
            <a:endParaRPr lang="en-US" altLang="zh-CN"/>
          </a:p>
        </p:txBody>
      </p:sp>
    </p:spTree>
    <p:extLst>
      <p:ext uri="{BB962C8B-B14F-4D97-AF65-F5344CB8AC3E}">
        <p14:creationId xmlns:p14="http://schemas.microsoft.com/office/powerpoint/2010/main" val="3535771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ou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什么是算法？</a:t>
            </a:r>
          </a:p>
        </p:txBody>
      </p:sp>
      <p:sp>
        <p:nvSpPr>
          <p:cNvPr id="29699" name="内容占位符 2"/>
          <p:cNvSpPr>
            <a:spLocks noGrp="1"/>
          </p:cNvSpPr>
          <p:nvPr>
            <p:ph idx="1"/>
          </p:nvPr>
        </p:nvSpPr>
        <p:spPr>
          <a:xfrm>
            <a:off x="971600" y="2060848"/>
            <a:ext cx="7772400" cy="4995863"/>
          </a:xfrm>
        </p:spPr>
        <p:txBody>
          <a:bodyPr/>
          <a:lstStyle/>
          <a:p>
            <a:pPr eaLnBrk="1" hangingPunct="1"/>
            <a:r>
              <a:rPr lang="zh-CN" altLang="en-US" sz="2000" b="1" dirty="0">
                <a:latin typeface="+mn-ea"/>
              </a:rPr>
              <a:t>一个算法通常具有如下特征：</a:t>
            </a:r>
            <a:endParaRPr lang="en-US" altLang="zh-CN" sz="2000" b="1"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输    入：</a:t>
            </a:r>
            <a:r>
              <a:rPr lang="zh-CN" altLang="en-US" sz="1800" dirty="0">
                <a:latin typeface="+mn-ea"/>
              </a:rPr>
              <a:t>一个算法具有零个或者多个取自指定集合的输入值；</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输    出：</a:t>
            </a:r>
            <a:r>
              <a:rPr lang="zh-CN" altLang="en-US" sz="1800" dirty="0">
                <a:latin typeface="+mn-ea"/>
              </a:rPr>
              <a:t>对算法的每一次输入，算法具有一个或多个与输入值相联系的输出值；</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确定性：</a:t>
            </a:r>
            <a:r>
              <a:rPr lang="zh-CN" altLang="en-US" sz="1800" dirty="0">
                <a:latin typeface="+mn-ea"/>
              </a:rPr>
              <a:t>算法的每一个指令步骤都是明确的；</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有限性：</a:t>
            </a:r>
            <a:r>
              <a:rPr lang="zh-CN" altLang="en-US" sz="1800" dirty="0">
                <a:latin typeface="+mn-ea"/>
              </a:rPr>
              <a:t>对算法的每一次输入，算法都必须在有限步骤（即有限时间）内结束；</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正确性：</a:t>
            </a:r>
            <a:r>
              <a:rPr lang="zh-CN" altLang="en-US" sz="1800" dirty="0">
                <a:latin typeface="+mn-ea"/>
              </a:rPr>
              <a:t>对每一次输入，算法应产生出正确的输出值；</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通用性：</a:t>
            </a:r>
            <a:r>
              <a:rPr lang="zh-CN" altLang="en-US" sz="1800" dirty="0">
                <a:latin typeface="+mn-ea"/>
              </a:rPr>
              <a:t>算法的执行过程可应用于所有同类求解问题，而不是仅适用于特殊的输入。</a:t>
            </a:r>
            <a:endParaRPr lang="en-US" altLang="zh-CN" sz="1800" dirty="0">
              <a:latin typeface="+mn-ea"/>
            </a:endParaRPr>
          </a:p>
          <a:p>
            <a:endParaRPr lang="zh-CN" altLang="en-US" sz="2000" dirty="0">
              <a:latin typeface="+mn-ea"/>
            </a:endParaRPr>
          </a:p>
        </p:txBody>
      </p:sp>
      <p:sp>
        <p:nvSpPr>
          <p:cNvPr id="297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63A05FC1-EA36-4319-8096-1EF9F8E0F8A1}" type="slidenum">
              <a:rPr lang="en-US" altLang="zh-CN" sz="1400" b="0">
                <a:solidFill>
                  <a:srgbClr val="2B2B83"/>
                </a:solidFill>
              </a:rPr>
              <a:pPr eaLnBrk="1" hangingPunct="1"/>
              <a:t>17</a:t>
            </a:fld>
            <a:endParaRPr lang="en-US" altLang="zh-CN" sz="1400" b="0">
              <a:solidFill>
                <a:srgbClr val="2B2B83"/>
              </a:solidFill>
            </a:endParaRPr>
          </a:p>
        </p:txBody>
      </p:sp>
    </p:spTree>
    <p:extLst>
      <p:ext uri="{BB962C8B-B14F-4D97-AF65-F5344CB8AC3E}">
        <p14:creationId xmlns:p14="http://schemas.microsoft.com/office/powerpoint/2010/main" val="595460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p:txBody>
          <a:bodyPr/>
          <a:lstStyle/>
          <a:p>
            <a:r>
              <a:rPr lang="zh-CN" altLang="en-US"/>
              <a:t>相关概念：问题和问题实例</a:t>
            </a:r>
          </a:p>
        </p:txBody>
      </p:sp>
      <p:sp>
        <p:nvSpPr>
          <p:cNvPr id="4102" name="内容占位符 2"/>
          <p:cNvSpPr>
            <a:spLocks noGrp="1"/>
          </p:cNvSpPr>
          <p:nvPr>
            <p:ph idx="1"/>
          </p:nvPr>
        </p:nvSpPr>
        <p:spPr>
          <a:xfrm>
            <a:off x="1063592" y="1988840"/>
            <a:ext cx="7772400" cy="4953000"/>
          </a:xfrm>
        </p:spPr>
        <p:txBody>
          <a:bodyPr/>
          <a:lstStyle/>
          <a:p>
            <a:pPr eaLnBrk="1" hangingPunct="1"/>
            <a:r>
              <a:rPr lang="zh-CN" altLang="en-US" sz="2000" b="1" dirty="0">
                <a:latin typeface="宋体" panose="02010600030101010101" pitchFamily="2" charset="-122"/>
              </a:rPr>
              <a:t>问题（</a:t>
            </a:r>
            <a:r>
              <a:rPr lang="en-US" altLang="zh-CN" sz="2000" b="1" dirty="0">
                <a:latin typeface="宋体" panose="02010600030101010101" pitchFamily="2" charset="-122"/>
              </a:rPr>
              <a:t>Problem</a:t>
            </a:r>
            <a:r>
              <a:rPr lang="zh-CN" altLang="en-US" sz="2000" b="1" dirty="0">
                <a:latin typeface="宋体" panose="02010600030101010101" pitchFamily="2" charset="-122"/>
              </a:rPr>
              <a:t>）</a:t>
            </a:r>
            <a:r>
              <a:rPr lang="zh-CN" altLang="en-US" sz="2000" dirty="0">
                <a:latin typeface="宋体" panose="02010600030101010101" pitchFamily="2" charset="-122"/>
              </a:rPr>
              <a:t>：规定了输入与输出之间的关系，可以用通用语言来描述；</a:t>
            </a:r>
            <a:endParaRPr lang="en-US" altLang="zh-CN" sz="2000" dirty="0">
              <a:latin typeface="宋体" panose="02010600030101010101" pitchFamily="2" charset="-122"/>
            </a:endParaRPr>
          </a:p>
          <a:p>
            <a:pPr eaLnBrk="1" hangingPunct="1"/>
            <a:r>
              <a:rPr lang="zh-CN" altLang="en-US" sz="2000" b="1" dirty="0">
                <a:latin typeface="宋体" panose="02010600030101010101" pitchFamily="2" charset="-122"/>
              </a:rPr>
              <a:t>问题实例</a:t>
            </a:r>
            <a:r>
              <a:rPr lang="zh-CN" altLang="en-US" sz="2000" dirty="0">
                <a:latin typeface="宋体" panose="02010600030101010101" pitchFamily="2" charset="-122"/>
              </a:rPr>
              <a:t>：某一个问题的实例包含了求解该问题所需的输入；</a:t>
            </a:r>
            <a:endParaRPr lang="en-US" altLang="zh-CN" sz="2000" dirty="0">
              <a:latin typeface="宋体" panose="02010600030101010101" pitchFamily="2" charset="-122"/>
            </a:endParaRPr>
          </a:p>
          <a:p>
            <a:pPr eaLnBrk="1" hangingPunct="1"/>
            <a:endParaRPr lang="en-US" altLang="zh-CN" sz="2000" dirty="0">
              <a:latin typeface="宋体" panose="02010600030101010101" pitchFamily="2" charset="-122"/>
            </a:endParaRPr>
          </a:p>
          <a:p>
            <a:pPr>
              <a:spcBef>
                <a:spcPct val="50000"/>
              </a:spcBef>
            </a:pPr>
            <a:r>
              <a:rPr lang="zh-CN" altLang="en-US" sz="2000" dirty="0">
                <a:latin typeface="华文新魏" panose="02010800040101010101" pitchFamily="2" charset="-122"/>
                <a:ea typeface="华文新魏" panose="02010800040101010101" pitchFamily="2" charset="-122"/>
              </a:rPr>
              <a:t>排序问题</a:t>
            </a:r>
            <a:r>
              <a:rPr lang="en-US" altLang="zh-CN" sz="2000" dirty="0">
                <a:latin typeface="宋体" panose="02010600030101010101" pitchFamily="2" charset="-122"/>
              </a:rPr>
              <a:t>——</a:t>
            </a:r>
            <a:r>
              <a:rPr lang="zh-CN" altLang="en-US" sz="2000" dirty="0">
                <a:latin typeface="宋体" panose="02010600030101010101" pitchFamily="2" charset="-122"/>
              </a:rPr>
              <a:t>将一系列数按非降顺序进行排序</a:t>
            </a:r>
            <a:endParaRPr lang="en-US" altLang="zh-CN" sz="2000" dirty="0">
              <a:latin typeface="宋体" panose="02010600030101010101" pitchFamily="2" charset="-122"/>
            </a:endParaRPr>
          </a:p>
          <a:p>
            <a:pPr>
              <a:lnSpc>
                <a:spcPct val="100000"/>
              </a:lnSpc>
              <a:spcBef>
                <a:spcPct val="50000"/>
              </a:spcBef>
              <a:buFont typeface="Wingdings" pitchFamily="2" charset="2"/>
              <a:buNone/>
            </a:pPr>
            <a:endParaRPr lang="en-US" altLang="zh-CN" sz="2000" dirty="0">
              <a:latin typeface="宋体" panose="02010600030101010101" pitchFamily="2" charset="-122"/>
            </a:endParaRPr>
          </a:p>
          <a:p>
            <a:pPr>
              <a:lnSpc>
                <a:spcPct val="100000"/>
              </a:lnSpc>
              <a:spcBef>
                <a:spcPct val="50000"/>
              </a:spcBef>
              <a:buFont typeface="Wingdings" pitchFamily="2" charset="2"/>
              <a:buNone/>
            </a:pPr>
            <a:endParaRPr lang="en-US" altLang="zh-CN" sz="2000" dirty="0">
              <a:latin typeface="宋体" panose="02010600030101010101" pitchFamily="2" charset="-122"/>
            </a:endParaRPr>
          </a:p>
          <a:p>
            <a:pPr>
              <a:spcBef>
                <a:spcPct val="50000"/>
              </a:spcBef>
            </a:pPr>
            <a:r>
              <a:rPr lang="zh-CN" altLang="en-US" sz="2000" dirty="0">
                <a:latin typeface="华文新魏" panose="02010800040101010101" pitchFamily="2" charset="-122"/>
                <a:ea typeface="华文新魏" panose="02010800040101010101" pitchFamily="2" charset="-122"/>
              </a:rPr>
              <a:t>排序问题的一个</a:t>
            </a:r>
            <a:r>
              <a:rPr lang="zh-CN" altLang="en-US" sz="2000" dirty="0">
                <a:solidFill>
                  <a:srgbClr val="FF0000"/>
                </a:solidFill>
                <a:latin typeface="华文新魏" panose="02010800040101010101" pitchFamily="2" charset="-122"/>
                <a:ea typeface="华文新魏" panose="02010800040101010101" pitchFamily="2" charset="-122"/>
              </a:rPr>
              <a:t>实例：</a:t>
            </a:r>
            <a:endParaRPr lang="en-US" altLang="zh-CN" sz="2000" dirty="0">
              <a:latin typeface="华文新魏" panose="02010800040101010101" pitchFamily="2" charset="-122"/>
              <a:ea typeface="华文新魏" panose="02010800040101010101" pitchFamily="2" charset="-122"/>
            </a:endParaRPr>
          </a:p>
          <a:p>
            <a:pPr>
              <a:spcBef>
                <a:spcPct val="50000"/>
              </a:spcBef>
            </a:pPr>
            <a:endParaRPr lang="zh-CN" altLang="en-US" sz="2000" dirty="0">
              <a:latin typeface="宋体" panose="02010600030101010101" pitchFamily="2" charset="-122"/>
            </a:endParaRPr>
          </a:p>
        </p:txBody>
      </p:sp>
      <p:sp>
        <p:nvSpPr>
          <p:cNvPr id="410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B521AFD1-FD5F-45E6-8DF3-1CA816175371}" type="slidenum">
              <a:rPr lang="en-US" altLang="zh-CN" sz="1400" b="0">
                <a:solidFill>
                  <a:srgbClr val="2B2B83"/>
                </a:solidFill>
              </a:rPr>
              <a:pPr eaLnBrk="1" hangingPunct="1"/>
              <a:t>18</a:t>
            </a:fld>
            <a:endParaRPr lang="en-US" altLang="zh-CN" sz="1400" b="0">
              <a:solidFill>
                <a:srgbClr val="2B2B83"/>
              </a:solidFill>
            </a:endParaRPr>
          </a:p>
        </p:txBody>
      </p:sp>
      <p:sp>
        <p:nvSpPr>
          <p:cNvPr id="4105" name="Text Box 1060"/>
          <p:cNvSpPr txBox="1">
            <a:spLocks noChangeArrowheads="1"/>
          </p:cNvSpPr>
          <p:nvPr/>
        </p:nvSpPr>
        <p:spPr bwMode="auto">
          <a:xfrm>
            <a:off x="1285875" y="3929063"/>
            <a:ext cx="7643813" cy="784225"/>
          </a:xfrm>
          <a:prstGeom prst="rect">
            <a:avLst/>
          </a:prstGeom>
          <a:solidFill>
            <a:srgbClr val="99CCFF"/>
          </a:solidFill>
          <a:ln w="9525">
            <a:solidFill>
              <a:schemeClr val="tx1"/>
            </a:solidFill>
            <a:miter lim="800000"/>
            <a:headEnd/>
            <a:tailEnd/>
          </a:ln>
        </p:spPr>
        <p:txBody>
          <a:bodyPr>
            <a:spAutoFit/>
          </a:bodyPr>
          <a:lstStyle>
            <a:lvl1pPr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0000"/>
                </a:solidFill>
              </a:rPr>
              <a:t>输入</a:t>
            </a:r>
            <a:r>
              <a:rPr lang="en-US" altLang="zh-CN" sz="1800"/>
              <a:t>: </a:t>
            </a:r>
            <a:r>
              <a:rPr lang="zh-CN" altLang="en-US" sz="1800"/>
              <a:t>由</a:t>
            </a:r>
            <a:r>
              <a:rPr lang="en-US" altLang="zh-CN" sz="1800"/>
              <a:t>n</a:t>
            </a:r>
            <a:r>
              <a:rPr lang="zh-CN" altLang="en-US" sz="1800"/>
              <a:t>个数组成的一个序列</a:t>
            </a:r>
            <a:endParaRPr lang="en-US" altLang="zh-CN" sz="1800"/>
          </a:p>
          <a:p>
            <a:pPr eaLnBrk="1" hangingPunct="1">
              <a:spcBef>
                <a:spcPct val="50000"/>
              </a:spcBef>
            </a:pPr>
            <a:r>
              <a:rPr lang="zh-CN" altLang="en-US" sz="1800">
                <a:solidFill>
                  <a:srgbClr val="FF0000"/>
                </a:solidFill>
              </a:rPr>
              <a:t>输出</a:t>
            </a:r>
            <a:r>
              <a:rPr lang="en-US" altLang="zh-CN" sz="1800"/>
              <a:t>: </a:t>
            </a:r>
            <a:r>
              <a:rPr lang="zh-CN" altLang="en-US" sz="1800"/>
              <a:t>对输入系列的一个排列</a:t>
            </a:r>
            <a:r>
              <a:rPr lang="en-US" altLang="zh-CN" sz="1800"/>
              <a:t>(</a:t>
            </a:r>
            <a:r>
              <a:rPr lang="zh-CN" altLang="en-US" sz="1800"/>
              <a:t>重排）                         ，使得</a:t>
            </a:r>
            <a:endParaRPr lang="en-US" altLang="zh-CN" sz="1800"/>
          </a:p>
        </p:txBody>
      </p:sp>
      <p:graphicFrame>
        <p:nvGraphicFramePr>
          <p:cNvPr id="4098" name="Object 1024"/>
          <p:cNvGraphicFramePr>
            <a:graphicFrameLocks noChangeAspect="1"/>
          </p:cNvGraphicFramePr>
          <p:nvPr/>
        </p:nvGraphicFramePr>
        <p:xfrm>
          <a:off x="4643438" y="3998913"/>
          <a:ext cx="1473200" cy="357187"/>
        </p:xfrm>
        <a:graphic>
          <a:graphicData uri="http://schemas.openxmlformats.org/presentationml/2006/ole">
            <mc:AlternateContent xmlns:mc="http://schemas.openxmlformats.org/markup-compatibility/2006">
              <mc:Choice xmlns:v="urn:schemas-microsoft-com:vml" Requires="v">
                <p:oleObj spid="_x0000_s30995" name="Equation" r:id="rId3" imgW="914400" imgH="228600" progId="">
                  <p:embed/>
                </p:oleObj>
              </mc:Choice>
              <mc:Fallback>
                <p:oleObj name="Equation" r:id="rId3" imgW="914400" imgH="228600" progId="">
                  <p:embed/>
                  <p:pic>
                    <p:nvPicPr>
                      <p:cNvPr id="4098"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998913"/>
                        <a:ext cx="14732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025"/>
          <p:cNvGraphicFramePr>
            <a:graphicFrameLocks noChangeAspect="1"/>
          </p:cNvGraphicFramePr>
          <p:nvPr/>
        </p:nvGraphicFramePr>
        <p:xfrm>
          <a:off x="5000625" y="4356100"/>
          <a:ext cx="1500188" cy="382588"/>
        </p:xfrm>
        <a:graphic>
          <a:graphicData uri="http://schemas.openxmlformats.org/presentationml/2006/ole">
            <mc:AlternateContent xmlns:mc="http://schemas.openxmlformats.org/markup-compatibility/2006">
              <mc:Choice xmlns:v="urn:schemas-microsoft-com:vml" Requires="v">
                <p:oleObj spid="_x0000_s30996" name="Equation" r:id="rId5" imgW="914400" imgH="241200" progId="">
                  <p:embed/>
                </p:oleObj>
              </mc:Choice>
              <mc:Fallback>
                <p:oleObj name="Equation" r:id="rId5" imgW="914400" imgH="241200" progId="">
                  <p:embed/>
                  <p:pic>
                    <p:nvPicPr>
                      <p:cNvPr id="4099"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5" y="4356100"/>
                        <a:ext cx="1500188"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026"/>
          <p:cNvGraphicFramePr>
            <a:graphicFrameLocks noChangeAspect="1"/>
          </p:cNvGraphicFramePr>
          <p:nvPr/>
        </p:nvGraphicFramePr>
        <p:xfrm>
          <a:off x="7215188" y="4333875"/>
          <a:ext cx="1643062" cy="379413"/>
        </p:xfrm>
        <a:graphic>
          <a:graphicData uri="http://schemas.openxmlformats.org/presentationml/2006/ole">
            <mc:AlternateContent xmlns:mc="http://schemas.openxmlformats.org/markup-compatibility/2006">
              <mc:Choice xmlns:v="urn:schemas-microsoft-com:vml" Requires="v">
                <p:oleObj spid="_x0000_s30997" name="Equation" r:id="rId7" imgW="1002960" imgH="241200" progId="">
                  <p:embed/>
                </p:oleObj>
              </mc:Choice>
              <mc:Fallback>
                <p:oleObj name="Equation" r:id="rId7" imgW="1002960" imgH="241200" progId="">
                  <p:embed/>
                  <p:pic>
                    <p:nvPicPr>
                      <p:cNvPr id="410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5188" y="4333875"/>
                        <a:ext cx="1643062"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64"/>
          <p:cNvSpPr txBox="1">
            <a:spLocks noChangeArrowheads="1"/>
          </p:cNvSpPr>
          <p:nvPr/>
        </p:nvSpPr>
        <p:spPr bwMode="auto">
          <a:xfrm>
            <a:off x="1357313" y="5416550"/>
            <a:ext cx="7399337" cy="369888"/>
          </a:xfrm>
          <a:prstGeom prst="rect">
            <a:avLst/>
          </a:prstGeom>
          <a:solidFill>
            <a:srgbClr val="FFCC99"/>
          </a:solidFill>
          <a:ln w="9525">
            <a:solidFill>
              <a:schemeClr val="tx1"/>
            </a:solidFill>
            <a:miter lim="800000"/>
            <a:headEnd/>
            <a:tailEnd/>
          </a:ln>
        </p:spPr>
        <p:txBody>
          <a:bodyPr>
            <a:spAutoFit/>
          </a:bodyPr>
          <a:lstStyle>
            <a:lvl1pPr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Input: &lt;31,41,59,26,41,58&gt;      ——    Output: &lt;26,31,41,41,58,59&gt;</a:t>
            </a:r>
          </a:p>
        </p:txBody>
      </p:sp>
    </p:spTree>
    <p:extLst>
      <p:ext uri="{BB962C8B-B14F-4D97-AF65-F5344CB8AC3E}">
        <p14:creationId xmlns:p14="http://schemas.microsoft.com/office/powerpoint/2010/main" val="1709604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相关概念：问题和问题实例</a:t>
            </a:r>
          </a:p>
        </p:txBody>
      </p:sp>
      <p:sp>
        <p:nvSpPr>
          <p:cNvPr id="30723" name="内容占位符 2"/>
          <p:cNvSpPr>
            <a:spLocks noGrp="1"/>
          </p:cNvSpPr>
          <p:nvPr>
            <p:ph idx="1"/>
          </p:nvPr>
        </p:nvSpPr>
        <p:spPr>
          <a:xfrm>
            <a:off x="1259632" y="1988840"/>
            <a:ext cx="7772400" cy="4953000"/>
          </a:xfrm>
        </p:spPr>
        <p:txBody>
          <a:bodyPr/>
          <a:lstStyle/>
          <a:p>
            <a:r>
              <a:rPr lang="zh-CN" altLang="en-US" sz="2000" b="1" dirty="0"/>
              <a:t>算法可求解的问题：</a:t>
            </a:r>
            <a:endParaRPr lang="en-US" altLang="zh-CN" sz="2000" b="1" dirty="0"/>
          </a:p>
          <a:p>
            <a:pPr lvl="1">
              <a:lnSpc>
                <a:spcPct val="150000"/>
              </a:lnSpc>
            </a:pPr>
            <a:r>
              <a:rPr lang="zh-CN" altLang="en-US" sz="1800" dirty="0"/>
              <a:t>人类基因项目</a:t>
            </a:r>
            <a:endParaRPr lang="en-US" altLang="zh-CN" sz="1800" dirty="0"/>
          </a:p>
          <a:p>
            <a:pPr lvl="1">
              <a:lnSpc>
                <a:spcPct val="150000"/>
              </a:lnSpc>
            </a:pPr>
            <a:r>
              <a:rPr lang="zh-CN" altLang="en-US" sz="1800" dirty="0"/>
              <a:t>在电子商务中的应用</a:t>
            </a:r>
            <a:endParaRPr lang="en-US" altLang="zh-CN" sz="1800" dirty="0"/>
          </a:p>
          <a:p>
            <a:pPr lvl="1">
              <a:lnSpc>
                <a:spcPct val="150000"/>
              </a:lnSpc>
            </a:pPr>
            <a:r>
              <a:rPr lang="zh-CN" altLang="en-US" sz="1800" dirty="0"/>
              <a:t>在互联网中的应用（图像检索、视频检索</a:t>
            </a:r>
            <a:r>
              <a:rPr lang="en-US" altLang="zh-CN" sz="1800" dirty="0"/>
              <a:t>……</a:t>
            </a:r>
            <a:r>
              <a:rPr lang="zh-CN" altLang="en-US" sz="1800" dirty="0"/>
              <a:t>）</a:t>
            </a:r>
            <a:endParaRPr lang="en-US" altLang="zh-CN" sz="1800" dirty="0"/>
          </a:p>
          <a:p>
            <a:pPr lvl="1">
              <a:lnSpc>
                <a:spcPct val="150000"/>
              </a:lnSpc>
            </a:pPr>
            <a:r>
              <a:rPr lang="en-US" altLang="zh-CN" sz="1800" dirty="0"/>
              <a:t>…….</a:t>
            </a:r>
          </a:p>
          <a:p>
            <a:pPr lvl="1">
              <a:lnSpc>
                <a:spcPct val="150000"/>
              </a:lnSpc>
            </a:pPr>
            <a:endParaRPr lang="en-US" altLang="zh-CN" sz="1800" dirty="0"/>
          </a:p>
          <a:p>
            <a:r>
              <a:rPr lang="zh-CN" altLang="en-US" sz="2000" b="1" dirty="0"/>
              <a:t>重要问题类型</a:t>
            </a:r>
            <a:r>
              <a:rPr lang="zh-CN" altLang="en-US" sz="2000" dirty="0"/>
              <a:t>：排序、查找、字符串处理、图问题、组合问题、几何问题、数值问题等。</a:t>
            </a:r>
            <a:endParaRPr lang="en-US" altLang="zh-CN" sz="2000" dirty="0"/>
          </a:p>
          <a:p>
            <a:endParaRPr lang="en-US" altLang="zh-CN" sz="2000" dirty="0"/>
          </a:p>
          <a:p>
            <a:endParaRPr lang="en-US" altLang="zh-CN" sz="2000" dirty="0"/>
          </a:p>
          <a:p>
            <a:endParaRPr lang="zh-CN" altLang="en-US" sz="2000" dirty="0"/>
          </a:p>
        </p:txBody>
      </p:sp>
      <p:sp>
        <p:nvSpPr>
          <p:cNvPr id="307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879F92A-F81B-4E8E-BDD0-3569E9394E84}" type="slidenum">
              <a:rPr lang="en-US" altLang="zh-CN" sz="1400" b="0">
                <a:solidFill>
                  <a:srgbClr val="2B2B83"/>
                </a:solidFill>
              </a:rPr>
              <a:pPr eaLnBrk="1" hangingPunct="1"/>
              <a:t>19</a:t>
            </a:fld>
            <a:endParaRPr lang="en-US" altLang="zh-CN" sz="1400" b="0">
              <a:solidFill>
                <a:srgbClr val="2B2B83"/>
              </a:solidFill>
            </a:endParaRPr>
          </a:p>
        </p:txBody>
      </p:sp>
    </p:spTree>
    <p:extLst>
      <p:ext uri="{BB962C8B-B14F-4D97-AF65-F5344CB8AC3E}">
        <p14:creationId xmlns:p14="http://schemas.microsoft.com/office/powerpoint/2010/main" val="1661961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课程信息</a:t>
            </a:r>
          </a:p>
        </p:txBody>
      </p:sp>
      <p:sp>
        <p:nvSpPr>
          <p:cNvPr id="3" name="内容占位符 2"/>
          <p:cNvSpPr>
            <a:spLocks noGrp="1"/>
          </p:cNvSpPr>
          <p:nvPr>
            <p:ph idx="1"/>
          </p:nvPr>
        </p:nvSpPr>
        <p:spPr>
          <a:xfrm>
            <a:off x="1104900" y="1988840"/>
            <a:ext cx="7772400" cy="4953000"/>
          </a:xfrm>
        </p:spPr>
        <p:txBody>
          <a:bodyPr/>
          <a:lstStyle/>
          <a:p>
            <a:pPr eaLnBrk="1" hangingPunct="1">
              <a:spcBef>
                <a:spcPts val="0"/>
              </a:spcBef>
              <a:defRPr/>
            </a:pPr>
            <a:r>
              <a:rPr lang="zh-CN" altLang="en-US" sz="2800" dirty="0"/>
              <a:t>授课形式</a:t>
            </a:r>
            <a:endParaRPr lang="en-US" altLang="zh-CN" sz="2800" dirty="0"/>
          </a:p>
          <a:p>
            <a:pPr lvl="1" eaLnBrk="1" hangingPunct="1">
              <a:lnSpc>
                <a:spcPct val="150000"/>
              </a:lnSpc>
              <a:spcBef>
                <a:spcPts val="0"/>
              </a:spcBef>
              <a:defRPr/>
            </a:pPr>
            <a:r>
              <a:rPr lang="zh-CN" altLang="en-US" sz="1600" b="1" dirty="0"/>
              <a:t>课堂讲解</a:t>
            </a:r>
            <a:r>
              <a:rPr lang="zh-CN" altLang="en-US" sz="1600" dirty="0"/>
              <a:t>（</a:t>
            </a:r>
            <a:r>
              <a:rPr lang="en-US" altLang="zh-CN" sz="1600" dirty="0"/>
              <a:t>54</a:t>
            </a:r>
            <a:r>
              <a:rPr lang="zh-CN" altLang="en-US" sz="1600" dirty="0"/>
              <a:t>学时）：基本理论讲解、基本方法的介绍分析；</a:t>
            </a:r>
            <a:endParaRPr lang="en-US" altLang="zh-CN" sz="1600" dirty="0"/>
          </a:p>
          <a:p>
            <a:pPr lvl="1" eaLnBrk="1" hangingPunct="1">
              <a:lnSpc>
                <a:spcPct val="150000"/>
              </a:lnSpc>
              <a:spcBef>
                <a:spcPts val="0"/>
              </a:spcBef>
              <a:defRPr/>
            </a:pPr>
            <a:r>
              <a:rPr lang="zh-CN" altLang="en-US" sz="1600" b="1" dirty="0"/>
              <a:t>上机</a:t>
            </a:r>
            <a:r>
              <a:rPr lang="zh-CN" altLang="en-US" sz="1600" dirty="0"/>
              <a:t>（</a:t>
            </a:r>
            <a:r>
              <a:rPr lang="en-US" altLang="zh-CN" sz="1600" dirty="0"/>
              <a:t>27</a:t>
            </a:r>
            <a:r>
              <a:rPr lang="zh-CN" altLang="en-US" sz="1600" dirty="0"/>
              <a:t>学时）：</a:t>
            </a:r>
            <a:r>
              <a:rPr lang="en-US" altLang="zh-CN" sz="1600" dirty="0"/>
              <a:t>45</a:t>
            </a:r>
            <a:r>
              <a:rPr lang="zh-CN" altLang="en-US" sz="1600" dirty="0"/>
              <a:t>分钟习题课</a:t>
            </a:r>
            <a:r>
              <a:rPr lang="en-US" altLang="zh-CN" sz="1600" dirty="0"/>
              <a:t>+45</a:t>
            </a:r>
            <a:r>
              <a:rPr lang="zh-CN" altLang="en-US" sz="1600" dirty="0"/>
              <a:t>分钟上机实践</a:t>
            </a:r>
            <a:endParaRPr lang="en-US" altLang="zh-CN" sz="1600" dirty="0"/>
          </a:p>
          <a:p>
            <a:pPr lvl="1" eaLnBrk="1" hangingPunct="1">
              <a:lnSpc>
                <a:spcPct val="150000"/>
              </a:lnSpc>
              <a:spcBef>
                <a:spcPts val="0"/>
              </a:spcBef>
              <a:defRPr/>
            </a:pPr>
            <a:r>
              <a:rPr lang="zh-CN" altLang="en-US" sz="1600" dirty="0"/>
              <a:t>课程作业：每周一次作业</a:t>
            </a:r>
            <a:r>
              <a:rPr lang="en-US" altLang="zh-CN" sz="1600" dirty="0"/>
              <a:t>+</a:t>
            </a:r>
            <a:r>
              <a:rPr lang="zh-CN" altLang="en-US" sz="1600" dirty="0"/>
              <a:t>大作业</a:t>
            </a:r>
            <a:endParaRPr lang="en-US" altLang="zh-CN" sz="1600" dirty="0"/>
          </a:p>
          <a:p>
            <a:pPr eaLnBrk="1" hangingPunct="1">
              <a:spcBef>
                <a:spcPts val="0"/>
              </a:spcBef>
              <a:buFont typeface="Wingdings" pitchFamily="2" charset="2"/>
              <a:buNone/>
              <a:defRPr/>
            </a:pPr>
            <a:endParaRPr lang="en-US" altLang="zh-CN" sz="1000" dirty="0"/>
          </a:p>
          <a:p>
            <a:pPr eaLnBrk="1" hangingPunct="1">
              <a:spcBef>
                <a:spcPts val="0"/>
              </a:spcBef>
              <a:defRPr/>
            </a:pPr>
            <a:r>
              <a:rPr lang="zh-CN" altLang="en-US" sz="2800" dirty="0"/>
              <a:t>考核形式</a:t>
            </a:r>
            <a:endParaRPr lang="en-US" altLang="zh-CN" sz="2800" dirty="0"/>
          </a:p>
          <a:p>
            <a:pPr lvl="1" eaLnBrk="1" hangingPunct="1">
              <a:lnSpc>
                <a:spcPct val="150000"/>
              </a:lnSpc>
              <a:spcBef>
                <a:spcPts val="0"/>
              </a:spcBef>
              <a:defRPr/>
            </a:pPr>
            <a:r>
              <a:rPr lang="zh-CN" altLang="en-US" sz="1600" dirty="0"/>
              <a:t>期末考试</a:t>
            </a:r>
            <a:r>
              <a:rPr lang="zh-CN" altLang="en-US" sz="1600" b="1" dirty="0"/>
              <a:t>（闭卷）</a:t>
            </a:r>
            <a:r>
              <a:rPr lang="zh-CN" altLang="en-US" sz="1600" dirty="0"/>
              <a:t>：</a:t>
            </a:r>
            <a:r>
              <a:rPr lang="en-US" altLang="zh-CN" sz="1600" dirty="0"/>
              <a:t>35%</a:t>
            </a:r>
          </a:p>
          <a:p>
            <a:pPr lvl="1" eaLnBrk="1" hangingPunct="1">
              <a:lnSpc>
                <a:spcPct val="150000"/>
              </a:lnSpc>
              <a:spcBef>
                <a:spcPts val="0"/>
              </a:spcBef>
              <a:defRPr/>
            </a:pPr>
            <a:r>
              <a:rPr lang="zh-CN" altLang="en-US" sz="1600" dirty="0"/>
              <a:t>期中考试</a:t>
            </a:r>
            <a:r>
              <a:rPr lang="zh-CN" altLang="en-US" sz="1600" b="1" dirty="0"/>
              <a:t>（闭卷）</a:t>
            </a:r>
            <a:r>
              <a:rPr lang="zh-CN" altLang="en-US" sz="1600" dirty="0"/>
              <a:t>：</a:t>
            </a:r>
            <a:r>
              <a:rPr lang="en-US" altLang="zh-CN" sz="1600" dirty="0"/>
              <a:t>35%</a:t>
            </a:r>
          </a:p>
          <a:p>
            <a:pPr lvl="1" eaLnBrk="1" hangingPunct="1">
              <a:lnSpc>
                <a:spcPct val="150000"/>
              </a:lnSpc>
              <a:spcBef>
                <a:spcPts val="0"/>
              </a:spcBef>
              <a:defRPr/>
            </a:pPr>
            <a:r>
              <a:rPr lang="zh-CN" altLang="en-US" sz="1600" dirty="0"/>
              <a:t>课程作业（平时</a:t>
            </a:r>
            <a:r>
              <a:rPr lang="en-US" altLang="zh-CN" sz="1600" dirty="0"/>
              <a:t>+</a:t>
            </a:r>
            <a:r>
              <a:rPr lang="zh-CN" altLang="en-US" sz="1600" dirty="0"/>
              <a:t>上机</a:t>
            </a:r>
            <a:r>
              <a:rPr lang="en-US" altLang="zh-CN" sz="1600" dirty="0"/>
              <a:t>+</a:t>
            </a:r>
            <a:r>
              <a:rPr lang="zh-CN" altLang="en-US" sz="1600" dirty="0"/>
              <a:t>大作业）：</a:t>
            </a:r>
            <a:r>
              <a:rPr lang="en-US" altLang="zh-CN" sz="1600" dirty="0"/>
              <a:t>25%</a:t>
            </a:r>
          </a:p>
          <a:p>
            <a:pPr lvl="1" eaLnBrk="1" hangingPunct="1">
              <a:lnSpc>
                <a:spcPct val="150000"/>
              </a:lnSpc>
              <a:spcBef>
                <a:spcPts val="0"/>
              </a:spcBef>
              <a:defRPr/>
            </a:pPr>
            <a:r>
              <a:rPr lang="zh-CN" altLang="en-US" sz="1600" dirty="0"/>
              <a:t>出勤</a:t>
            </a:r>
            <a:r>
              <a:rPr lang="en-US" altLang="zh-CN" sz="1600" dirty="0"/>
              <a:t>+</a:t>
            </a:r>
            <a:r>
              <a:rPr lang="zh-CN" altLang="en-US" sz="1600" dirty="0"/>
              <a:t>随堂测验：</a:t>
            </a:r>
            <a:r>
              <a:rPr lang="en-US" altLang="zh-CN" sz="1600" dirty="0"/>
              <a:t>5%</a:t>
            </a:r>
          </a:p>
          <a:p>
            <a:pPr eaLnBrk="1" hangingPunct="1">
              <a:spcBef>
                <a:spcPts val="0"/>
              </a:spcBef>
              <a:buFont typeface="Wingdings" pitchFamily="2" charset="2"/>
              <a:buNone/>
              <a:defRPr/>
            </a:pPr>
            <a:endParaRPr lang="en-US" altLang="zh-CN" sz="1100" dirty="0"/>
          </a:p>
        </p:txBody>
      </p:sp>
      <p:sp>
        <p:nvSpPr>
          <p:cNvPr id="21509" name="灯片编号占位符 4"/>
          <p:cNvSpPr>
            <a:spLocks noGrp="1"/>
          </p:cNvSpPr>
          <p:nvPr>
            <p:ph type="sldNum" sz="quarter" idx="12"/>
          </p:nvPr>
        </p:nvSpPr>
        <p:spPr>
          <a:noFill/>
        </p:spPr>
        <p:txBody>
          <a:bodyPr/>
          <a:lstStyle/>
          <a:p>
            <a:fld id="{4C2228BC-1250-413E-8826-0DCEB1176104}" type="slidenum">
              <a:rPr lang="en-US" altLang="zh-CN" smtClean="0"/>
              <a:pPr/>
              <a:t>2</a:t>
            </a:fld>
            <a:endParaRPr lang="en-US" altLang="zh-CN"/>
          </a:p>
        </p:txBody>
      </p:sp>
    </p:spTree>
    <p:extLst>
      <p:ext uri="{BB962C8B-B14F-4D97-AF65-F5344CB8AC3E}">
        <p14:creationId xmlns:p14="http://schemas.microsoft.com/office/powerpoint/2010/main" val="3644426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相关概念：输入实例与问题规模</a:t>
            </a:r>
          </a:p>
        </p:txBody>
      </p:sp>
      <p:sp>
        <p:nvSpPr>
          <p:cNvPr id="31747" name="内容占位符 2"/>
          <p:cNvSpPr>
            <a:spLocks noGrp="1"/>
          </p:cNvSpPr>
          <p:nvPr>
            <p:ph idx="1"/>
          </p:nvPr>
        </p:nvSpPr>
        <p:spPr>
          <a:xfrm>
            <a:off x="1171575" y="1988840"/>
            <a:ext cx="7772400" cy="4953000"/>
          </a:xfrm>
        </p:spPr>
        <p:txBody>
          <a:bodyPr/>
          <a:lstStyle/>
          <a:p>
            <a:r>
              <a:rPr lang="zh-CN" altLang="en-US" sz="2400" b="1" dirty="0"/>
              <a:t>输入实例</a:t>
            </a:r>
            <a:r>
              <a:rPr lang="zh-CN" altLang="en-US" sz="2400" dirty="0"/>
              <a:t>：问题的具体计算例子</a:t>
            </a:r>
            <a:endParaRPr lang="en-US" altLang="zh-CN" sz="2400" dirty="0"/>
          </a:p>
          <a:p>
            <a:pPr lvl="1">
              <a:lnSpc>
                <a:spcPct val="125000"/>
              </a:lnSpc>
              <a:buFont typeface="Wingdings 2" panose="05020102010507070707" pitchFamily="18" charset="2"/>
              <a:buNone/>
            </a:pPr>
            <a:r>
              <a:rPr lang="zh-CN" altLang="en-US" sz="2000" dirty="0">
                <a:latin typeface="华文新魏" panose="02010800040101010101" pitchFamily="2" charset="-122"/>
                <a:ea typeface="华文新魏" panose="02010800040101010101" pitchFamily="2" charset="-122"/>
              </a:rPr>
              <a:t>如，排序问题的</a:t>
            </a: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个输入实例：</a:t>
            </a:r>
            <a:endParaRPr lang="en-US" altLang="zh-CN" sz="2000" dirty="0">
              <a:latin typeface="华文新魏" panose="02010800040101010101" pitchFamily="2" charset="-122"/>
              <a:ea typeface="华文新魏" panose="02010800040101010101" pitchFamily="2" charset="-122"/>
            </a:endParaRPr>
          </a:p>
          <a:p>
            <a:pPr marL="1143000" lvl="3" indent="-457200">
              <a:lnSpc>
                <a:spcPct val="125000"/>
              </a:lnSpc>
              <a:buFontTx/>
              <a:buAutoNum type="circleNumDbPlain"/>
            </a:pPr>
            <a:r>
              <a:rPr lang="en-US" altLang="zh-CN" sz="1600" dirty="0">
                <a:latin typeface="华文新魏" panose="02010800040101010101" pitchFamily="2" charset="-122"/>
                <a:ea typeface="华文新魏" panose="02010800040101010101" pitchFamily="2" charset="-122"/>
              </a:rPr>
              <a:t>13,5,6,37,8,92,12</a:t>
            </a:r>
          </a:p>
          <a:p>
            <a:pPr marL="1143000" lvl="3" indent="-457200">
              <a:lnSpc>
                <a:spcPct val="125000"/>
              </a:lnSpc>
              <a:buFontTx/>
              <a:buAutoNum type="circleNumDbPlain"/>
            </a:pPr>
            <a:r>
              <a:rPr lang="en-US" altLang="zh-CN" sz="1600" dirty="0">
                <a:latin typeface="华文新魏" panose="02010800040101010101" pitchFamily="2" charset="-122"/>
                <a:ea typeface="华文新魏" panose="02010800040101010101" pitchFamily="2" charset="-122"/>
              </a:rPr>
              <a:t>43,5,23,76,25</a:t>
            </a:r>
          </a:p>
          <a:p>
            <a:pPr marL="1143000" lvl="3" indent="-457200">
              <a:lnSpc>
                <a:spcPct val="125000"/>
              </a:lnSpc>
              <a:buFontTx/>
              <a:buAutoNum type="circleNumDbPlain"/>
            </a:pPr>
            <a:r>
              <a:rPr lang="en-US" altLang="zh-CN" sz="1600" dirty="0">
                <a:latin typeface="华文新魏" panose="02010800040101010101" pitchFamily="2" charset="-122"/>
                <a:ea typeface="华文新魏" panose="02010800040101010101" pitchFamily="2" charset="-122"/>
              </a:rPr>
              <a:t>53,67,32,42,22,33,4,39,56</a:t>
            </a:r>
          </a:p>
          <a:p>
            <a:pPr marL="1143000" lvl="3" indent="-457200">
              <a:lnSpc>
                <a:spcPct val="125000"/>
              </a:lnSpc>
              <a:buFontTx/>
              <a:buNone/>
            </a:pPr>
            <a:endParaRPr lang="en-US" altLang="zh-CN" sz="1600" dirty="0">
              <a:latin typeface="华文新魏" panose="02010800040101010101" pitchFamily="2" charset="-122"/>
              <a:ea typeface="华文新魏" panose="02010800040101010101" pitchFamily="2" charset="-122"/>
            </a:endParaRPr>
          </a:p>
          <a:p>
            <a:r>
              <a:rPr lang="zh-CN" altLang="en-US" sz="2400" b="1" dirty="0">
                <a:latin typeface="宋体" panose="02010600030101010101" pitchFamily="2" charset="-122"/>
              </a:rPr>
              <a:t>问题规模：</a:t>
            </a:r>
            <a:r>
              <a:rPr lang="zh-CN" altLang="en-US" sz="2400" dirty="0">
                <a:latin typeface="宋体" panose="02010600030101010101" pitchFamily="2" charset="-122"/>
              </a:rPr>
              <a:t>算法的输入实例大小。</a:t>
            </a:r>
            <a:endParaRPr lang="en-US" altLang="zh-CN" sz="2400" dirty="0">
              <a:latin typeface="宋体" panose="02010600030101010101" pitchFamily="2" charset="-122"/>
            </a:endParaRPr>
          </a:p>
          <a:p>
            <a:pPr lvl="1">
              <a:lnSpc>
                <a:spcPct val="125000"/>
              </a:lnSpc>
              <a:buFont typeface="Wingdings 2" panose="05020102010507070707" pitchFamily="18" charset="2"/>
              <a:buNone/>
            </a:pPr>
            <a:r>
              <a:rPr lang="zh-CN" altLang="en-US" sz="2000" dirty="0">
                <a:latin typeface="华文新魏" panose="02010800040101010101" pitchFamily="2" charset="-122"/>
                <a:ea typeface="华文新魏" panose="02010800040101010101" pitchFamily="2" charset="-122"/>
              </a:rPr>
              <a:t>如，上面排序问题的</a:t>
            </a: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个输入实例的规模大小分别为</a:t>
            </a:r>
            <a:r>
              <a:rPr lang="en-US" altLang="zh-CN" sz="2000" dirty="0">
                <a:latin typeface="华文新魏" panose="02010800040101010101" pitchFamily="2" charset="-122"/>
                <a:ea typeface="华文新魏" panose="02010800040101010101" pitchFamily="2" charset="-122"/>
              </a:rPr>
              <a:t>7,5,9</a:t>
            </a:r>
          </a:p>
          <a:p>
            <a:endParaRPr lang="zh-CN" altLang="en-US" sz="2400" dirty="0"/>
          </a:p>
        </p:txBody>
      </p:sp>
      <p:sp>
        <p:nvSpPr>
          <p:cNvPr id="317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24ECAB6-0104-43D1-963A-2D99E6FD143F}" type="slidenum">
              <a:rPr lang="en-US" altLang="zh-CN" sz="1400" b="0">
                <a:solidFill>
                  <a:srgbClr val="2B2B83"/>
                </a:solidFill>
              </a:rPr>
              <a:pPr eaLnBrk="1" hangingPunct="1"/>
              <a:t>20</a:t>
            </a:fld>
            <a:endParaRPr lang="en-US" altLang="zh-CN" sz="1400" b="0">
              <a:solidFill>
                <a:srgbClr val="2B2B83"/>
              </a:solidFill>
            </a:endParaRPr>
          </a:p>
        </p:txBody>
      </p:sp>
    </p:spTree>
    <p:extLst>
      <p:ext uri="{BB962C8B-B14F-4D97-AF65-F5344CB8AC3E}">
        <p14:creationId xmlns:p14="http://schemas.microsoft.com/office/powerpoint/2010/main" val="3532726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相关概念：正确算法与不正确算法</a:t>
            </a:r>
          </a:p>
        </p:txBody>
      </p:sp>
      <p:sp>
        <p:nvSpPr>
          <p:cNvPr id="32771" name="内容占位符 2"/>
          <p:cNvSpPr>
            <a:spLocks noGrp="1"/>
          </p:cNvSpPr>
          <p:nvPr>
            <p:ph idx="1"/>
          </p:nvPr>
        </p:nvSpPr>
        <p:spPr>
          <a:xfrm>
            <a:off x="1182481" y="2132856"/>
            <a:ext cx="7772400" cy="4953000"/>
          </a:xfrm>
        </p:spPr>
        <p:txBody>
          <a:bodyPr/>
          <a:lstStyle/>
          <a:p>
            <a:pPr eaLnBrk="1" hangingPunct="1"/>
            <a:r>
              <a:rPr lang="zh-CN" altLang="en-US" sz="1800" dirty="0">
                <a:solidFill>
                  <a:srgbClr val="FF0000"/>
                </a:solidFill>
                <a:latin typeface="华文新魏" panose="02010800040101010101" pitchFamily="2" charset="-122"/>
                <a:ea typeface="华文新魏" panose="02010800040101010101" pitchFamily="2" charset="-122"/>
              </a:rPr>
              <a:t>正确</a:t>
            </a:r>
            <a:r>
              <a:rPr lang="zh-CN" altLang="en-US" sz="1800" dirty="0">
                <a:latin typeface="华文新魏" panose="02010800040101010101" pitchFamily="2" charset="-122"/>
                <a:ea typeface="华文新魏" panose="02010800040101010101" pitchFamily="2" charset="-122"/>
              </a:rPr>
              <a:t>的算法</a:t>
            </a:r>
            <a:endParaRPr lang="en-US" altLang="zh-CN" sz="1800" dirty="0">
              <a:latin typeface="华文新魏" panose="02010800040101010101" pitchFamily="2" charset="-122"/>
              <a:ea typeface="华文新魏" panose="02010800040101010101" pitchFamily="2" charset="-122"/>
            </a:endParaRPr>
          </a:p>
          <a:p>
            <a:pPr eaLnBrk="1" hangingPunct="1">
              <a:buFont typeface="Wingdings" pitchFamily="2" charset="2"/>
              <a:buNone/>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如果一个算法对问题每一个输入实例，都能输出正确的结果并停止，则称它为正确的。</a:t>
            </a:r>
            <a:endParaRPr lang="en-US" altLang="zh-CN" sz="2400" dirty="0">
              <a:latin typeface="华文新魏" panose="02010800040101010101" pitchFamily="2" charset="-122"/>
              <a:ea typeface="华文新魏" panose="02010800040101010101" pitchFamily="2" charset="-122"/>
            </a:endParaRPr>
          </a:p>
          <a:p>
            <a:pPr eaLnBrk="1" hangingPunct="1">
              <a:buFont typeface="Wingdings 2" panose="05020102010507070707" pitchFamily="18" charset="2"/>
              <a:buNone/>
            </a:pPr>
            <a:endParaRPr lang="en-US" altLang="zh-CN" sz="800" dirty="0">
              <a:latin typeface="华文新魏" panose="02010800040101010101" pitchFamily="2" charset="-122"/>
              <a:ea typeface="华文新魏" panose="02010800040101010101" pitchFamily="2" charset="-122"/>
            </a:endParaRPr>
          </a:p>
          <a:p>
            <a:pPr eaLnBrk="1" hangingPunct="1"/>
            <a:r>
              <a:rPr lang="zh-CN" altLang="en-US" sz="1800" dirty="0">
                <a:solidFill>
                  <a:srgbClr val="FF0000"/>
                </a:solidFill>
                <a:latin typeface="华文新魏" panose="02010800040101010101" pitchFamily="2" charset="-122"/>
                <a:ea typeface="华文新魏" panose="02010800040101010101" pitchFamily="2" charset="-122"/>
              </a:rPr>
              <a:t>不正确</a:t>
            </a:r>
            <a:r>
              <a:rPr lang="zh-CN" altLang="en-US" sz="1800" dirty="0">
                <a:latin typeface="华文新魏" panose="02010800040101010101" pitchFamily="2" charset="-122"/>
                <a:ea typeface="华文新魏" panose="02010800040101010101" pitchFamily="2" charset="-122"/>
              </a:rPr>
              <a:t>的算法</a:t>
            </a:r>
            <a:endParaRPr lang="en-US" altLang="zh-CN" sz="18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ea typeface="华文新魏" panose="02010800040101010101" pitchFamily="2" charset="-122"/>
              </a:rPr>
              <a:t>可能根本不会停止；</a:t>
            </a:r>
            <a:endParaRPr lang="en-US" altLang="zh-CN" sz="20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ea typeface="华文新魏" panose="02010800040101010101" pitchFamily="2" charset="-122"/>
              </a:rPr>
              <a:t>停止时给出的不是预期的结果；</a:t>
            </a:r>
            <a:endParaRPr lang="en-US" altLang="zh-CN" sz="20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ea typeface="华文新魏" panose="02010800040101010101" pitchFamily="2" charset="-122"/>
              </a:rPr>
              <a:t>如果算法的错误率可以控制，也是</a:t>
            </a:r>
            <a:r>
              <a:rPr lang="zh-CN" altLang="en-US" sz="2000" dirty="0">
                <a:solidFill>
                  <a:srgbClr val="FF0000"/>
                </a:solidFill>
                <a:latin typeface="华文新魏" panose="02010800040101010101" pitchFamily="2" charset="-122"/>
                <a:ea typeface="华文新魏" panose="02010800040101010101" pitchFamily="2" charset="-122"/>
              </a:rPr>
              <a:t>有用的。</a:t>
            </a:r>
          </a:p>
        </p:txBody>
      </p:sp>
      <p:sp>
        <p:nvSpPr>
          <p:cNvPr id="32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15CABFDC-B3C2-42FE-8470-43805A035A7F}" type="slidenum">
              <a:rPr lang="en-US" altLang="zh-CN" sz="1400" b="0">
                <a:solidFill>
                  <a:srgbClr val="2B2B83"/>
                </a:solidFill>
              </a:rPr>
              <a:pPr eaLnBrk="1" hangingPunct="1"/>
              <a:t>21</a:t>
            </a:fld>
            <a:endParaRPr lang="en-US" altLang="zh-CN" sz="1400" b="0">
              <a:solidFill>
                <a:srgbClr val="2B2B83"/>
              </a:solidFill>
            </a:endParaRPr>
          </a:p>
        </p:txBody>
      </p:sp>
    </p:spTree>
    <p:extLst>
      <p:ext uri="{BB962C8B-B14F-4D97-AF65-F5344CB8AC3E}">
        <p14:creationId xmlns:p14="http://schemas.microsoft.com/office/powerpoint/2010/main" val="4186368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标题 1"/>
          <p:cNvSpPr>
            <a:spLocks noGrp="1"/>
          </p:cNvSpPr>
          <p:nvPr>
            <p:ph type="title"/>
          </p:nvPr>
        </p:nvSpPr>
        <p:spPr/>
        <p:txBody>
          <a:bodyPr/>
          <a:lstStyle/>
          <a:p>
            <a:r>
              <a:rPr lang="zh-CN" altLang="en-US"/>
              <a:t>作为一种技术的算法</a:t>
            </a:r>
          </a:p>
        </p:txBody>
      </p:sp>
      <p:sp>
        <p:nvSpPr>
          <p:cNvPr id="51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5F929BD0-6E9E-4AFB-9229-E91A39253CFB}" type="slidenum">
              <a:rPr lang="en-US" altLang="zh-CN" sz="1400" b="0">
                <a:solidFill>
                  <a:srgbClr val="2B2B83"/>
                </a:solidFill>
              </a:rPr>
              <a:pPr eaLnBrk="1" hangingPunct="1"/>
              <a:t>22</a:t>
            </a:fld>
            <a:endParaRPr lang="en-US" altLang="zh-CN" sz="1400" b="0">
              <a:solidFill>
                <a:srgbClr val="2B2B83"/>
              </a:solidFill>
            </a:endParaRPr>
          </a:p>
        </p:txBody>
      </p:sp>
      <p:sp>
        <p:nvSpPr>
          <p:cNvPr id="5131" name="内容占位符 2"/>
          <p:cNvSpPr>
            <a:spLocks noGrp="1"/>
          </p:cNvSpPr>
          <p:nvPr>
            <p:ph idx="1"/>
          </p:nvPr>
        </p:nvSpPr>
        <p:spPr>
          <a:xfrm>
            <a:off x="1115616" y="1760538"/>
            <a:ext cx="7772400" cy="4953000"/>
          </a:xfrm>
        </p:spPr>
        <p:txBody>
          <a:bodyPr/>
          <a:lstStyle/>
          <a:p>
            <a:pPr eaLnBrk="1" hangingPunct="1"/>
            <a:r>
              <a:rPr lang="zh-CN" altLang="en-US" sz="2000" dirty="0">
                <a:latin typeface="+mn-ea"/>
              </a:rPr>
              <a:t>如果计算机无限快、存储器都是免费的</a:t>
            </a:r>
            <a:r>
              <a:rPr lang="en-US" altLang="zh-CN" sz="2000" dirty="0">
                <a:latin typeface="+mn-ea"/>
              </a:rPr>
              <a:t>,</a:t>
            </a:r>
            <a:r>
              <a:rPr lang="zh-CN" altLang="en-US" sz="2000" dirty="0">
                <a:latin typeface="+mn-ea"/>
              </a:rPr>
              <a:t>算法研究是否还需要？</a:t>
            </a:r>
            <a:endParaRPr lang="en-US" altLang="zh-CN" sz="2000" dirty="0">
              <a:latin typeface="+mn-ea"/>
            </a:endParaRPr>
          </a:p>
          <a:p>
            <a:pPr marL="776288" lvl="1" indent="-457200" eaLnBrk="1" hangingPunct="1">
              <a:buFontTx/>
              <a:buAutoNum type="circleNumDbPlain"/>
            </a:pPr>
            <a:r>
              <a:rPr lang="en-US" altLang="zh-CN" sz="1800" dirty="0">
                <a:solidFill>
                  <a:srgbClr val="FF0000"/>
                </a:solidFill>
                <a:latin typeface="+mn-ea"/>
              </a:rPr>
              <a:t>Yes</a:t>
            </a:r>
            <a:r>
              <a:rPr lang="zh-CN" altLang="en-US" sz="1800" dirty="0">
                <a:solidFill>
                  <a:srgbClr val="FF0000"/>
                </a:solidFill>
                <a:latin typeface="+mn-ea"/>
              </a:rPr>
              <a:t>！</a:t>
            </a:r>
            <a:r>
              <a:rPr lang="zh-CN" altLang="en-US" sz="1800" dirty="0">
                <a:latin typeface="+mn-ea"/>
              </a:rPr>
              <a:t>证明方案是正确的，可以给出正确结果。</a:t>
            </a:r>
            <a:endParaRPr lang="en-US" altLang="zh-CN" sz="1800" dirty="0">
              <a:latin typeface="+mn-ea"/>
            </a:endParaRPr>
          </a:p>
          <a:p>
            <a:pPr marL="776288" lvl="1" indent="-457200" eaLnBrk="1" hangingPunct="1">
              <a:buFontTx/>
              <a:buAutoNum type="circleNumDbPlain"/>
            </a:pPr>
            <a:r>
              <a:rPr lang="en-US" altLang="zh-CN" sz="1800" dirty="0">
                <a:solidFill>
                  <a:srgbClr val="FF0000"/>
                </a:solidFill>
                <a:latin typeface="+mn-ea"/>
              </a:rPr>
              <a:t>Yes</a:t>
            </a:r>
            <a:r>
              <a:rPr lang="zh-CN" altLang="en-US" sz="1800" dirty="0">
                <a:solidFill>
                  <a:srgbClr val="FF0000"/>
                </a:solidFill>
                <a:latin typeface="+mn-ea"/>
              </a:rPr>
              <a:t>！</a:t>
            </a:r>
            <a:r>
              <a:rPr lang="zh-CN" altLang="en-US" sz="1800" dirty="0">
                <a:latin typeface="+mn-ea"/>
              </a:rPr>
              <a:t>希望自己的实现符合良好的软件工程实践要求，采用最容易的实现方法。</a:t>
            </a:r>
            <a:endParaRPr lang="en-US" altLang="zh-CN" sz="700" dirty="0">
              <a:latin typeface="+mn-ea"/>
            </a:endParaRPr>
          </a:p>
          <a:p>
            <a:pPr eaLnBrk="1" hangingPunct="1"/>
            <a:r>
              <a:rPr lang="zh-CN" altLang="en-US" sz="2000" dirty="0">
                <a:latin typeface="+mn-ea"/>
              </a:rPr>
              <a:t>算法对于当代计算机非常重要！类比硬件与软件的不同，算法的迥异带来的意义可能更明显！比如，对</a:t>
            </a:r>
            <a:r>
              <a:rPr lang="en-US" altLang="zh-CN" sz="2000" dirty="0">
                <a:latin typeface="+mn-ea"/>
              </a:rPr>
              <a:t>100</a:t>
            </a:r>
            <a:r>
              <a:rPr lang="zh-CN" altLang="en-US" sz="2000" dirty="0">
                <a:latin typeface="+mn-ea"/>
              </a:rPr>
              <a:t>万个数字进行排序：</a:t>
            </a:r>
            <a:endParaRPr lang="en-US" altLang="zh-CN" sz="2000" dirty="0">
              <a:latin typeface="+mn-ea"/>
            </a:endParaRPr>
          </a:p>
        </p:txBody>
      </p:sp>
      <p:grpSp>
        <p:nvGrpSpPr>
          <p:cNvPr id="5132" name="组合 19"/>
          <p:cNvGrpSpPr>
            <a:grpSpLocks/>
          </p:cNvGrpSpPr>
          <p:nvPr/>
        </p:nvGrpSpPr>
        <p:grpSpPr bwMode="auto">
          <a:xfrm>
            <a:off x="1428750" y="3786188"/>
            <a:ext cx="3714750" cy="2286000"/>
            <a:chOff x="1571604" y="3857649"/>
            <a:chExt cx="3714776" cy="2285995"/>
          </a:xfrm>
        </p:grpSpPr>
        <p:grpSp>
          <p:nvGrpSpPr>
            <p:cNvPr id="5136" name="组合 18"/>
            <p:cNvGrpSpPr>
              <a:grpSpLocks/>
            </p:cNvGrpSpPr>
            <p:nvPr/>
          </p:nvGrpSpPr>
          <p:grpSpPr bwMode="auto">
            <a:xfrm>
              <a:off x="1571604" y="3857649"/>
              <a:ext cx="3714776" cy="2285995"/>
              <a:chOff x="1285852" y="3857649"/>
              <a:chExt cx="3714776" cy="2285995"/>
            </a:xfrm>
          </p:grpSpPr>
          <p:sp>
            <p:nvSpPr>
              <p:cNvPr id="5137" name="Rectangle 4" descr="Rectangle: Click to edit Master text styles&#10;Second level&#10;Third level&#10;Fourth level&#10;Fifth level"/>
              <p:cNvSpPr>
                <a:spLocks noChangeArrowheads="1"/>
              </p:cNvSpPr>
              <p:nvPr/>
            </p:nvSpPr>
            <p:spPr bwMode="auto">
              <a:xfrm>
                <a:off x="1285852" y="3857649"/>
                <a:ext cx="3357586" cy="1357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128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81280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50000"/>
                  <a:buFont typeface="Wingdings" panose="05000000000000000000" pitchFamily="2" charset="2"/>
                  <a:buChar char="u"/>
                </a:pPr>
                <a:r>
                  <a:rPr lang="zh-CN" altLang="en-US" sz="1800" dirty="0">
                    <a:solidFill>
                      <a:srgbClr val="FF0000"/>
                    </a:solidFill>
                    <a:latin typeface="华文新魏" panose="02010800040101010101" pitchFamily="2" charset="-122"/>
                    <a:ea typeface="华文新魏" panose="02010800040101010101" pitchFamily="2" charset="-122"/>
                  </a:rPr>
                  <a:t>插入排序</a:t>
                </a:r>
                <a:r>
                  <a:rPr lang="en-US" altLang="zh-CN" sz="1800" dirty="0">
                    <a:solidFill>
                      <a:srgbClr val="FF0000"/>
                    </a:solidFill>
                    <a:latin typeface="华文新魏" panose="02010800040101010101" pitchFamily="2" charset="-122"/>
                    <a:ea typeface="华文新魏" panose="02010800040101010101" pitchFamily="2" charset="-122"/>
                  </a:rPr>
                  <a:t>: </a:t>
                </a:r>
              </a:p>
              <a:p>
                <a:pPr lvl="1" eaLnBrk="1" hangingPunct="1">
                  <a:spcBef>
                    <a:spcPct val="20000"/>
                  </a:spcBef>
                  <a:buClr>
                    <a:schemeClr val="folHlink"/>
                  </a:buClr>
                  <a:buSzPct val="5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计算机</a:t>
                </a:r>
                <a:r>
                  <a:rPr lang="en-US" altLang="zh-CN" sz="1800" dirty="0">
                    <a:latin typeface="华文新魏" panose="02010800040101010101" pitchFamily="2" charset="-122"/>
                    <a:ea typeface="华文新魏" panose="02010800040101010101" pitchFamily="2" charset="-122"/>
                  </a:rPr>
                  <a:t>A:  10</a:t>
                </a:r>
                <a:r>
                  <a:rPr lang="en-US" altLang="zh-CN" sz="1800" baseline="30000" dirty="0">
                    <a:latin typeface="华文新魏" panose="02010800040101010101" pitchFamily="2" charset="-122"/>
                    <a:ea typeface="华文新魏" panose="02010800040101010101" pitchFamily="2" charset="-122"/>
                  </a:rPr>
                  <a:t>9 </a:t>
                </a:r>
                <a:r>
                  <a:rPr lang="zh-CN" altLang="en-US" sz="1800" dirty="0">
                    <a:latin typeface="华文新魏" panose="02010800040101010101" pitchFamily="2" charset="-122"/>
                    <a:ea typeface="华文新魏" panose="02010800040101010101" pitchFamily="2" charset="-122"/>
                  </a:rPr>
                  <a:t>指令</a:t>
                </a:r>
                <a:r>
                  <a:rPr lang="en-US" altLang="zh-CN" sz="1800" dirty="0">
                    <a:latin typeface="华文新魏" panose="02010800040101010101" pitchFamily="2" charset="-122"/>
                    <a:ea typeface="华文新魏" panose="02010800040101010101" pitchFamily="2" charset="-122"/>
                  </a:rPr>
                  <a:t>/s</a:t>
                </a:r>
              </a:p>
              <a:p>
                <a:pPr lvl="1" eaLnBrk="1" hangingPunct="1">
                  <a:spcBef>
                    <a:spcPct val="20000"/>
                  </a:spcBef>
                  <a:buClr>
                    <a:schemeClr val="folHlink"/>
                  </a:buClr>
                  <a:buSzPct val="5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世界最好的程序员</a:t>
                </a:r>
                <a:endParaRPr lang="en-US" altLang="zh-CN" sz="1800" dirty="0">
                  <a:latin typeface="华文新魏" panose="02010800040101010101" pitchFamily="2" charset="-122"/>
                  <a:ea typeface="华文新魏" panose="02010800040101010101" pitchFamily="2" charset="-122"/>
                </a:endParaRPr>
              </a:p>
              <a:p>
                <a:pPr lvl="1" eaLnBrk="1" hangingPunct="1">
                  <a:spcBef>
                    <a:spcPct val="20000"/>
                  </a:spcBef>
                  <a:buClr>
                    <a:schemeClr val="folHlink"/>
                  </a:buClr>
                  <a:buSzPct val="5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器语言</a:t>
                </a:r>
                <a:endParaRPr lang="en-US" altLang="zh-CN" sz="1800" dirty="0">
                  <a:latin typeface="华文新魏" panose="02010800040101010101" pitchFamily="2" charset="-122"/>
                  <a:ea typeface="华文新魏" panose="02010800040101010101" pitchFamily="2" charset="-122"/>
                </a:endParaRPr>
              </a:p>
            </p:txBody>
          </p:sp>
          <p:graphicFrame>
            <p:nvGraphicFramePr>
              <p:cNvPr id="5126" name="Object 1028"/>
              <p:cNvGraphicFramePr>
                <a:graphicFrameLocks noChangeAspect="1"/>
              </p:cNvGraphicFramePr>
              <p:nvPr/>
            </p:nvGraphicFramePr>
            <p:xfrm>
              <a:off x="1857356" y="5214950"/>
              <a:ext cx="980021" cy="344481"/>
            </p:xfrm>
            <a:graphic>
              <a:graphicData uri="http://schemas.openxmlformats.org/presentationml/2006/ole">
                <mc:AlternateContent xmlns:mc="http://schemas.openxmlformats.org/markup-compatibility/2006">
                  <mc:Choice xmlns:v="urn:schemas-microsoft-com:vml" Requires="v">
                    <p:oleObj spid="_x0000_s32298" name="Equation" r:id="rId4" imgW="685800" imgH="228600" progId="">
                      <p:embed/>
                    </p:oleObj>
                  </mc:Choice>
                  <mc:Fallback>
                    <p:oleObj name="Equation" r:id="rId4" imgW="685800" imgH="228600" progId="">
                      <p:embed/>
                      <p:pic>
                        <p:nvPicPr>
                          <p:cNvPr id="5126"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5214950"/>
                            <a:ext cx="980021" cy="344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1029"/>
              <p:cNvGraphicFramePr>
                <a:graphicFrameLocks noChangeAspect="1"/>
              </p:cNvGraphicFramePr>
              <p:nvPr/>
            </p:nvGraphicFramePr>
            <p:xfrm>
              <a:off x="1917402" y="5568405"/>
              <a:ext cx="3083226" cy="575239"/>
            </p:xfrm>
            <a:graphic>
              <a:graphicData uri="http://schemas.openxmlformats.org/presentationml/2006/ole">
                <mc:AlternateContent xmlns:mc="http://schemas.openxmlformats.org/markup-compatibility/2006">
                  <mc:Choice xmlns:v="urn:schemas-microsoft-com:vml" Requires="v">
                    <p:oleObj spid="_x0000_s32299" name="Equation" r:id="rId6" imgW="2374560" imgH="419040" progId="">
                      <p:embed/>
                    </p:oleObj>
                  </mc:Choice>
                  <mc:Fallback>
                    <p:oleObj name="Equation" r:id="rId6" imgW="2374560" imgH="419040" progId="">
                      <p:embed/>
                      <p:pic>
                        <p:nvPicPr>
                          <p:cNvPr id="5127" name="Object 10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402" y="5568405"/>
                            <a:ext cx="3083226" cy="575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25" name="Object 1027"/>
            <p:cNvGraphicFramePr>
              <a:graphicFrameLocks noChangeAspect="1"/>
            </p:cNvGraphicFramePr>
            <p:nvPr/>
          </p:nvGraphicFramePr>
          <p:xfrm>
            <a:off x="3179790" y="3857649"/>
            <a:ext cx="1016113" cy="363537"/>
          </p:xfrm>
          <a:graphic>
            <a:graphicData uri="http://schemas.openxmlformats.org/presentationml/2006/ole">
              <mc:AlternateContent xmlns:mc="http://schemas.openxmlformats.org/markup-compatibility/2006">
                <mc:Choice xmlns:v="urn:schemas-microsoft-com:vml" Requires="v">
                  <p:oleObj spid="_x0000_s32300" name="Equation" r:id="rId8" imgW="711000" imgH="241200" progId="">
                    <p:embed/>
                  </p:oleObj>
                </mc:Choice>
                <mc:Fallback>
                  <p:oleObj name="Equation" r:id="rId8" imgW="711000" imgH="241200" progId="">
                    <p:embed/>
                    <p:pic>
                      <p:nvPicPr>
                        <p:cNvPr id="5125"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9790" y="3857649"/>
                          <a:ext cx="1016113"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33" name="组合 20"/>
          <p:cNvGrpSpPr>
            <a:grpSpLocks/>
          </p:cNvGrpSpPr>
          <p:nvPr/>
        </p:nvGrpSpPr>
        <p:grpSpPr bwMode="auto">
          <a:xfrm>
            <a:off x="5143500" y="3775075"/>
            <a:ext cx="3571875" cy="2368550"/>
            <a:chOff x="4929190" y="3714752"/>
            <a:chExt cx="3571900" cy="2368167"/>
          </a:xfrm>
        </p:grpSpPr>
        <p:grpSp>
          <p:nvGrpSpPr>
            <p:cNvPr id="5134" name="组合 17"/>
            <p:cNvGrpSpPr>
              <a:grpSpLocks/>
            </p:cNvGrpSpPr>
            <p:nvPr/>
          </p:nvGrpSpPr>
          <p:grpSpPr bwMode="auto">
            <a:xfrm>
              <a:off x="4929190" y="3714752"/>
              <a:ext cx="3571900" cy="2368167"/>
              <a:chOff x="4929190" y="3714752"/>
              <a:chExt cx="3571900" cy="2368167"/>
            </a:xfrm>
          </p:grpSpPr>
          <p:sp>
            <p:nvSpPr>
              <p:cNvPr id="5135" name="Rectangle 12" descr="Rectangle: Click to edit Master text styles&#10;Second level&#10;Third level&#10;Fourth level&#10;Fifth level"/>
              <p:cNvSpPr>
                <a:spLocks noChangeArrowheads="1"/>
              </p:cNvSpPr>
              <p:nvPr/>
            </p:nvSpPr>
            <p:spPr bwMode="auto">
              <a:xfrm>
                <a:off x="4929190" y="3714752"/>
                <a:ext cx="35719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128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81280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50000"/>
                  <a:buFont typeface="Wingdings" panose="05000000000000000000" pitchFamily="2" charset="2"/>
                  <a:buChar char="u"/>
                </a:pPr>
                <a:r>
                  <a:rPr lang="zh-CN" altLang="en-US" sz="1800">
                    <a:solidFill>
                      <a:srgbClr val="FF0000"/>
                    </a:solidFill>
                    <a:latin typeface="华文新魏" panose="02010800040101010101" pitchFamily="2" charset="-122"/>
                    <a:ea typeface="华文新魏" panose="02010800040101010101" pitchFamily="2" charset="-122"/>
                  </a:rPr>
                  <a:t>归并排序</a:t>
                </a:r>
                <a:r>
                  <a:rPr lang="en-US" altLang="zh-CN" sz="1800">
                    <a:solidFill>
                      <a:srgbClr val="FF0000"/>
                    </a:solidFill>
                    <a:latin typeface="华文新魏" panose="02010800040101010101" pitchFamily="2" charset="-122"/>
                    <a:ea typeface="华文新魏" panose="02010800040101010101" pitchFamily="2" charset="-122"/>
                  </a:rPr>
                  <a:t>: </a:t>
                </a:r>
              </a:p>
              <a:p>
                <a:pPr lvl="1" eaLnBrk="1" hangingPunct="1">
                  <a:spcBef>
                    <a:spcPct val="20000"/>
                  </a:spcBef>
                  <a:buClr>
                    <a:schemeClr val="folHlink"/>
                  </a:buClr>
                  <a:buSzPct val="50000"/>
                  <a:buFont typeface="Wingdings" panose="05000000000000000000" pitchFamily="2" charset="2"/>
                  <a:buChar char="n"/>
                </a:pPr>
                <a:r>
                  <a:rPr lang="zh-CN" altLang="en-US" sz="1800">
                    <a:latin typeface="华文新魏" panose="02010800040101010101" pitchFamily="2" charset="-122"/>
                    <a:ea typeface="华文新魏" panose="02010800040101010101" pitchFamily="2" charset="-122"/>
                  </a:rPr>
                  <a:t>计算机</a:t>
                </a:r>
                <a:r>
                  <a:rPr lang="en-US" altLang="zh-CN" sz="1800">
                    <a:latin typeface="华文新魏" panose="02010800040101010101" pitchFamily="2" charset="-122"/>
                    <a:ea typeface="华文新魏" panose="02010800040101010101" pitchFamily="2" charset="-122"/>
                  </a:rPr>
                  <a:t>B: 10</a:t>
                </a:r>
                <a:r>
                  <a:rPr lang="en-US" altLang="zh-CN" sz="1800" baseline="30000">
                    <a:latin typeface="华文新魏" panose="02010800040101010101" pitchFamily="2" charset="-122"/>
                    <a:ea typeface="华文新魏" panose="02010800040101010101" pitchFamily="2" charset="-122"/>
                  </a:rPr>
                  <a:t>7  </a:t>
                </a:r>
                <a:r>
                  <a:rPr lang="zh-CN" altLang="en-US" sz="1800">
                    <a:latin typeface="华文新魏" panose="02010800040101010101" pitchFamily="2" charset="-122"/>
                    <a:ea typeface="华文新魏" panose="02010800040101010101" pitchFamily="2" charset="-122"/>
                  </a:rPr>
                  <a:t>指令</a:t>
                </a:r>
                <a:r>
                  <a:rPr lang="en-US" altLang="zh-CN" sz="1800">
                    <a:latin typeface="华文新魏" panose="02010800040101010101" pitchFamily="2" charset="-122"/>
                    <a:ea typeface="华文新魏" panose="02010800040101010101" pitchFamily="2" charset="-122"/>
                  </a:rPr>
                  <a:t>/s</a:t>
                </a:r>
              </a:p>
              <a:p>
                <a:pPr lvl="1" eaLnBrk="1" hangingPunct="1">
                  <a:spcBef>
                    <a:spcPct val="20000"/>
                  </a:spcBef>
                  <a:buClr>
                    <a:schemeClr val="folHlink"/>
                  </a:buClr>
                  <a:buSzPct val="50000"/>
                  <a:buFont typeface="Wingdings" panose="05000000000000000000" pitchFamily="2" charset="2"/>
                  <a:buChar char="n"/>
                </a:pPr>
                <a:r>
                  <a:rPr lang="zh-CN" altLang="en-US" sz="1800">
                    <a:latin typeface="华文新魏" panose="02010800040101010101" pitchFamily="2" charset="-122"/>
                    <a:ea typeface="华文新魏" panose="02010800040101010101" pitchFamily="2" charset="-122"/>
                  </a:rPr>
                  <a:t>普通程序员</a:t>
                </a:r>
                <a:endParaRPr lang="en-US" altLang="zh-CN" sz="1800">
                  <a:latin typeface="华文新魏" panose="02010800040101010101" pitchFamily="2" charset="-122"/>
                  <a:ea typeface="华文新魏" panose="02010800040101010101" pitchFamily="2" charset="-122"/>
                </a:endParaRPr>
              </a:p>
              <a:p>
                <a:pPr lvl="1" eaLnBrk="1" hangingPunct="1">
                  <a:spcBef>
                    <a:spcPct val="20000"/>
                  </a:spcBef>
                  <a:buClr>
                    <a:schemeClr val="folHlink"/>
                  </a:buClr>
                  <a:buSzPct val="50000"/>
                  <a:buFont typeface="Wingdings" panose="05000000000000000000" pitchFamily="2" charset="2"/>
                  <a:buChar char="n"/>
                </a:pPr>
                <a:r>
                  <a:rPr lang="zh-CN" altLang="en-US" sz="1800">
                    <a:latin typeface="华文新魏" panose="02010800040101010101" pitchFamily="2" charset="-122"/>
                    <a:ea typeface="华文新魏" panose="02010800040101010101" pitchFamily="2" charset="-122"/>
                  </a:rPr>
                  <a:t>高级语言</a:t>
                </a:r>
                <a:r>
                  <a:rPr lang="en-US" altLang="zh-CN" sz="1800">
                    <a:latin typeface="华文新魏" panose="02010800040101010101" pitchFamily="2" charset="-122"/>
                    <a:ea typeface="华文新魏" panose="02010800040101010101" pitchFamily="2" charset="-122"/>
                  </a:rPr>
                  <a:t>+</a:t>
                </a:r>
                <a:r>
                  <a:rPr lang="zh-CN" altLang="en-US" sz="1800">
                    <a:latin typeface="华文新魏" panose="02010800040101010101" pitchFamily="2" charset="-122"/>
                    <a:ea typeface="华文新魏" panose="02010800040101010101" pitchFamily="2" charset="-122"/>
                  </a:rPr>
                  <a:t>低效编译器</a:t>
                </a:r>
                <a:endParaRPr lang="en-US" altLang="zh-CN" sz="1800">
                  <a:latin typeface="华文新魏" panose="02010800040101010101" pitchFamily="2" charset="-122"/>
                  <a:ea typeface="华文新魏" panose="02010800040101010101" pitchFamily="2" charset="-122"/>
                </a:endParaRPr>
              </a:p>
            </p:txBody>
          </p:sp>
          <p:graphicFrame>
            <p:nvGraphicFramePr>
              <p:cNvPr id="5123" name="Object 1025"/>
              <p:cNvGraphicFramePr>
                <a:graphicFrameLocks noChangeAspect="1"/>
              </p:cNvGraphicFramePr>
              <p:nvPr/>
            </p:nvGraphicFramePr>
            <p:xfrm>
              <a:off x="5530233" y="5124464"/>
              <a:ext cx="1327783" cy="289238"/>
            </p:xfrm>
            <a:graphic>
              <a:graphicData uri="http://schemas.openxmlformats.org/presentationml/2006/ole">
                <mc:AlternateContent xmlns:mc="http://schemas.openxmlformats.org/markup-compatibility/2006">
                  <mc:Choice xmlns:v="urn:schemas-microsoft-com:vml" Requires="v">
                    <p:oleObj spid="_x0000_s32301" name="Equation" r:id="rId10" imgW="939600" imgH="203040" progId="">
                      <p:embed/>
                    </p:oleObj>
                  </mc:Choice>
                  <mc:Fallback>
                    <p:oleObj name="Equation" r:id="rId10" imgW="939600" imgH="203040" progId="">
                      <p:embed/>
                      <p:pic>
                        <p:nvPicPr>
                          <p:cNvPr id="5123" name="Object 10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0233" y="5124464"/>
                            <a:ext cx="1327783" cy="28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026"/>
              <p:cNvGraphicFramePr>
                <a:graphicFrameLocks noChangeAspect="1"/>
              </p:cNvGraphicFramePr>
              <p:nvPr/>
            </p:nvGraphicFramePr>
            <p:xfrm>
              <a:off x="5503654" y="5500691"/>
              <a:ext cx="2783122" cy="582228"/>
            </p:xfrm>
            <a:graphic>
              <a:graphicData uri="http://schemas.openxmlformats.org/presentationml/2006/ole">
                <mc:AlternateContent xmlns:mc="http://schemas.openxmlformats.org/markup-compatibility/2006">
                  <mc:Choice xmlns:v="urn:schemas-microsoft-com:vml" Requires="v">
                    <p:oleObj spid="_x0000_s32302" name="Equation" r:id="rId12" imgW="2031840" imgH="419040" progId="">
                      <p:embed/>
                    </p:oleObj>
                  </mc:Choice>
                  <mc:Fallback>
                    <p:oleObj name="Equation" r:id="rId12" imgW="2031840" imgH="419040" progId="">
                      <p:embed/>
                      <p:pic>
                        <p:nvPicPr>
                          <p:cNvPr id="5124" name="Object 10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3654" y="5500691"/>
                            <a:ext cx="2783122" cy="582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22" name="Object 1024"/>
            <p:cNvGraphicFramePr>
              <a:graphicFrameLocks noChangeAspect="1"/>
            </p:cNvGraphicFramePr>
            <p:nvPr/>
          </p:nvGraphicFramePr>
          <p:xfrm>
            <a:off x="6572264" y="3729040"/>
            <a:ext cx="1355347" cy="342902"/>
          </p:xfrm>
          <a:graphic>
            <a:graphicData uri="http://schemas.openxmlformats.org/presentationml/2006/ole">
              <mc:AlternateContent xmlns:mc="http://schemas.openxmlformats.org/markup-compatibility/2006">
                <mc:Choice xmlns:v="urn:schemas-microsoft-com:vml" Requires="v">
                  <p:oleObj spid="_x0000_s32303" name="Equation" r:id="rId14" imgW="914400" imgH="228600" progId="">
                    <p:embed/>
                  </p:oleObj>
                </mc:Choice>
                <mc:Fallback>
                  <p:oleObj name="Equation" r:id="rId14" imgW="914400" imgH="228600" progId="">
                    <p:embed/>
                    <p:pic>
                      <p:nvPicPr>
                        <p:cNvPr id="5122" name="Object 10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72264" y="3729040"/>
                          <a:ext cx="1355347" cy="3429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762459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问题求解基础</a:t>
            </a:r>
          </a:p>
        </p:txBody>
      </p:sp>
      <p:sp>
        <p:nvSpPr>
          <p:cNvPr id="358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25C010A8-12E1-4A4E-B046-1FC823C43F96}" type="slidenum">
              <a:rPr lang="en-US" altLang="zh-CN" sz="1400" b="0">
                <a:solidFill>
                  <a:srgbClr val="2B2B83"/>
                </a:solidFill>
              </a:rPr>
              <a:pPr eaLnBrk="1" hangingPunct="1"/>
              <a:t>23</a:t>
            </a:fld>
            <a:endParaRPr lang="en-US" altLang="zh-CN" sz="1400" b="0">
              <a:solidFill>
                <a:srgbClr val="2B2B83"/>
              </a:solidFill>
            </a:endParaRPr>
          </a:p>
        </p:txBody>
      </p:sp>
      <p:grpSp>
        <p:nvGrpSpPr>
          <p:cNvPr id="35845" name="组合 79"/>
          <p:cNvGrpSpPr>
            <a:grpSpLocks/>
          </p:cNvGrpSpPr>
          <p:nvPr/>
        </p:nvGrpSpPr>
        <p:grpSpPr bwMode="auto">
          <a:xfrm>
            <a:off x="2357438" y="2393578"/>
            <a:ext cx="4643437" cy="4214812"/>
            <a:chOff x="3000364" y="1285860"/>
            <a:chExt cx="4643470" cy="4214842"/>
          </a:xfrm>
        </p:grpSpPr>
        <p:grpSp>
          <p:nvGrpSpPr>
            <p:cNvPr id="35847" name="组合 78"/>
            <p:cNvGrpSpPr>
              <a:grpSpLocks/>
            </p:cNvGrpSpPr>
            <p:nvPr/>
          </p:nvGrpSpPr>
          <p:grpSpPr bwMode="auto">
            <a:xfrm>
              <a:off x="4143372" y="1285860"/>
              <a:ext cx="2357454" cy="4214842"/>
              <a:chOff x="4143372" y="1285860"/>
              <a:chExt cx="2357454" cy="4214842"/>
            </a:xfrm>
          </p:grpSpPr>
          <p:sp>
            <p:nvSpPr>
              <p:cNvPr id="35860" name="矩形 5"/>
              <p:cNvSpPr>
                <a:spLocks noChangeArrowheads="1"/>
              </p:cNvSpPr>
              <p:nvPr/>
            </p:nvSpPr>
            <p:spPr bwMode="auto">
              <a:xfrm>
                <a:off x="4143372" y="1285860"/>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理解问题</a:t>
                </a:r>
              </a:p>
            </p:txBody>
          </p:sp>
          <p:sp>
            <p:nvSpPr>
              <p:cNvPr id="35861" name="矩形 6"/>
              <p:cNvSpPr>
                <a:spLocks noChangeArrowheads="1"/>
              </p:cNvSpPr>
              <p:nvPr/>
            </p:nvSpPr>
            <p:spPr bwMode="auto">
              <a:xfrm>
                <a:off x="4143372" y="1928802"/>
                <a:ext cx="2357454" cy="857256"/>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r>
                  <a:rPr lang="zh-CN" altLang="en-US" sz="1400"/>
                  <a:t>决定：</a:t>
                </a:r>
                <a:endParaRPr lang="en-US" altLang="zh-CN" sz="1400"/>
              </a:p>
              <a:p>
                <a:pPr eaLnBrk="1" hangingPunct="1"/>
                <a:r>
                  <a:rPr lang="zh-CN" altLang="en-US" sz="1400"/>
                  <a:t>计算方法；精确或近似解法；数据结构；算法设计技术</a:t>
                </a:r>
              </a:p>
            </p:txBody>
          </p:sp>
          <p:cxnSp>
            <p:nvCxnSpPr>
              <p:cNvPr id="35862" name="直接箭头连接符 8"/>
              <p:cNvCxnSpPr>
                <a:cxnSpLocks noChangeShapeType="1"/>
              </p:cNvCxnSpPr>
              <p:nvPr/>
            </p:nvCxnSpPr>
            <p:spPr bwMode="auto">
              <a:xfrm rot="5400000">
                <a:off x="5214942" y="1820851"/>
                <a:ext cx="21431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3" name="矩形 11"/>
              <p:cNvSpPr>
                <a:spLocks noChangeArrowheads="1"/>
              </p:cNvSpPr>
              <p:nvPr/>
            </p:nvSpPr>
            <p:spPr bwMode="auto">
              <a:xfrm>
                <a:off x="4143372" y="3144042"/>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设计算法</a:t>
                </a:r>
              </a:p>
            </p:txBody>
          </p:sp>
          <p:cxnSp>
            <p:nvCxnSpPr>
              <p:cNvPr id="35864" name="直接箭头连接符 12"/>
              <p:cNvCxnSpPr>
                <a:cxnSpLocks noChangeShapeType="1"/>
                <a:stCxn id="35861" idx="2"/>
                <a:endCxn id="35863" idx="0"/>
              </p:cNvCxnSpPr>
              <p:nvPr/>
            </p:nvCxnSpPr>
            <p:spPr bwMode="auto">
              <a:xfrm rot="5400000">
                <a:off x="5143107" y="2965050"/>
                <a:ext cx="35798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5" name="矩形 13"/>
              <p:cNvSpPr>
                <a:spLocks noChangeArrowheads="1"/>
              </p:cNvSpPr>
              <p:nvPr/>
            </p:nvSpPr>
            <p:spPr bwMode="auto">
              <a:xfrm>
                <a:off x="4143372" y="3786984"/>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正确性证明</a:t>
                </a:r>
              </a:p>
            </p:txBody>
          </p:sp>
          <p:cxnSp>
            <p:nvCxnSpPr>
              <p:cNvPr id="35866" name="直接箭头连接符 14"/>
              <p:cNvCxnSpPr>
                <a:cxnSpLocks noChangeShapeType="1"/>
                <a:stCxn id="35863" idx="2"/>
                <a:endCxn id="35865" idx="0"/>
              </p:cNvCxnSpPr>
              <p:nvPr/>
            </p:nvCxnSpPr>
            <p:spPr bwMode="auto">
              <a:xfrm rot="5400000">
                <a:off x="5214942" y="3679827"/>
                <a:ext cx="21431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7" name="矩形 15"/>
              <p:cNvSpPr>
                <a:spLocks noChangeArrowheads="1"/>
              </p:cNvSpPr>
              <p:nvPr/>
            </p:nvSpPr>
            <p:spPr bwMode="auto">
              <a:xfrm>
                <a:off x="4143372" y="4429926"/>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分析算法</a:t>
                </a:r>
              </a:p>
            </p:txBody>
          </p:sp>
          <p:cxnSp>
            <p:nvCxnSpPr>
              <p:cNvPr id="35868" name="直接箭头连接符 16"/>
              <p:cNvCxnSpPr>
                <a:cxnSpLocks noChangeShapeType="1"/>
                <a:stCxn id="35865" idx="2"/>
                <a:endCxn id="35867" idx="0"/>
              </p:cNvCxnSpPr>
              <p:nvPr/>
            </p:nvCxnSpPr>
            <p:spPr bwMode="auto">
              <a:xfrm rot="5400000">
                <a:off x="5214942" y="4322769"/>
                <a:ext cx="21431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9" name="矩形 17"/>
              <p:cNvSpPr>
                <a:spLocks noChangeArrowheads="1"/>
              </p:cNvSpPr>
              <p:nvPr/>
            </p:nvSpPr>
            <p:spPr bwMode="auto">
              <a:xfrm>
                <a:off x="4143372" y="5072074"/>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根据算法写代码</a:t>
                </a:r>
              </a:p>
            </p:txBody>
          </p:sp>
          <p:cxnSp>
            <p:nvCxnSpPr>
              <p:cNvPr id="35870" name="直接箭头连接符 18"/>
              <p:cNvCxnSpPr>
                <a:cxnSpLocks noChangeShapeType="1"/>
                <a:stCxn id="35867" idx="2"/>
                <a:endCxn id="35869" idx="0"/>
              </p:cNvCxnSpPr>
              <p:nvPr/>
            </p:nvCxnSpPr>
            <p:spPr bwMode="auto">
              <a:xfrm rot="5400000">
                <a:off x="5215339" y="4965314"/>
                <a:ext cx="213520"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grpSp>
        <p:grpSp>
          <p:nvGrpSpPr>
            <p:cNvPr id="35848" name="组合 75"/>
            <p:cNvGrpSpPr>
              <a:grpSpLocks/>
            </p:cNvGrpSpPr>
            <p:nvPr/>
          </p:nvGrpSpPr>
          <p:grpSpPr bwMode="auto">
            <a:xfrm>
              <a:off x="3000364" y="2427281"/>
              <a:ext cx="1143009" cy="1574142"/>
              <a:chOff x="3000364" y="2427281"/>
              <a:chExt cx="1143009" cy="1574142"/>
            </a:xfrm>
          </p:grpSpPr>
          <p:cxnSp>
            <p:nvCxnSpPr>
              <p:cNvPr id="35853" name="直接连接符 29"/>
              <p:cNvCxnSpPr>
                <a:cxnSpLocks noChangeShapeType="1"/>
              </p:cNvCxnSpPr>
              <p:nvPr/>
            </p:nvCxnSpPr>
            <p:spPr bwMode="auto">
              <a:xfrm rot="10800000" flipV="1">
                <a:off x="3000366" y="4000504"/>
                <a:ext cx="1143007" cy="919"/>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cxnSp>
            <p:nvCxnSpPr>
              <p:cNvPr id="35854" name="直接连接符 31"/>
              <p:cNvCxnSpPr>
                <a:cxnSpLocks noChangeShapeType="1"/>
              </p:cNvCxnSpPr>
              <p:nvPr/>
            </p:nvCxnSpPr>
            <p:spPr bwMode="auto">
              <a:xfrm rot="5400000" flipH="1" flipV="1">
                <a:off x="2422204" y="3422344"/>
                <a:ext cx="1156321" cy="1"/>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grpSp>
            <p:nvGrpSpPr>
              <p:cNvPr id="35855" name="组合 51"/>
              <p:cNvGrpSpPr>
                <a:grpSpLocks/>
              </p:cNvGrpSpPr>
              <p:nvPr/>
            </p:nvGrpSpPr>
            <p:grpSpPr bwMode="auto">
              <a:xfrm>
                <a:off x="3000364" y="2427281"/>
                <a:ext cx="1143008" cy="858551"/>
                <a:chOff x="2500298" y="2357430"/>
                <a:chExt cx="1143008" cy="715968"/>
              </a:xfrm>
            </p:grpSpPr>
            <p:cxnSp>
              <p:nvCxnSpPr>
                <p:cNvPr id="35856" name="直接连接符 41"/>
                <p:cNvCxnSpPr>
                  <a:cxnSpLocks noChangeShapeType="1"/>
                </p:cNvCxnSpPr>
                <p:nvPr/>
              </p:nvCxnSpPr>
              <p:spPr bwMode="auto">
                <a:xfrm flipV="1">
                  <a:off x="2500298" y="2357430"/>
                  <a:ext cx="500066" cy="357190"/>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cxnSp>
              <p:nvCxnSpPr>
                <p:cNvPr id="35857" name="直接连接符 46"/>
                <p:cNvCxnSpPr>
                  <a:cxnSpLocks noChangeShapeType="1"/>
                </p:cNvCxnSpPr>
                <p:nvPr/>
              </p:nvCxnSpPr>
              <p:spPr bwMode="auto">
                <a:xfrm>
                  <a:off x="2500298" y="2714620"/>
                  <a:ext cx="500066" cy="357190"/>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cxnSp>
              <p:nvCxnSpPr>
                <p:cNvPr id="35858" name="直接箭头连接符 48"/>
                <p:cNvCxnSpPr>
                  <a:cxnSpLocks noChangeShapeType="1"/>
                </p:cNvCxnSpPr>
                <p:nvPr/>
              </p:nvCxnSpPr>
              <p:spPr bwMode="auto">
                <a:xfrm>
                  <a:off x="3000364" y="2357430"/>
                  <a:ext cx="642942"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cxnSp>
              <p:nvCxnSpPr>
                <p:cNvPr id="35859" name="直接箭头连接符 50"/>
                <p:cNvCxnSpPr>
                  <a:cxnSpLocks noChangeShapeType="1"/>
                </p:cNvCxnSpPr>
                <p:nvPr/>
              </p:nvCxnSpPr>
              <p:spPr bwMode="auto">
                <a:xfrm>
                  <a:off x="3000364" y="3071810"/>
                  <a:ext cx="642942"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grpSp>
        </p:grpSp>
        <p:grpSp>
          <p:nvGrpSpPr>
            <p:cNvPr id="35849" name="组合 77"/>
            <p:cNvGrpSpPr>
              <a:grpSpLocks/>
            </p:cNvGrpSpPr>
            <p:nvPr/>
          </p:nvGrpSpPr>
          <p:grpSpPr bwMode="auto">
            <a:xfrm>
              <a:off x="6429388" y="2438393"/>
              <a:ext cx="1214446" cy="2205847"/>
              <a:chOff x="6429388" y="2438393"/>
              <a:chExt cx="1214446" cy="2205847"/>
            </a:xfrm>
          </p:grpSpPr>
          <p:cxnSp>
            <p:nvCxnSpPr>
              <p:cNvPr id="67" name="直接连接符 66"/>
              <p:cNvCxnSpPr/>
              <p:nvPr/>
            </p:nvCxnSpPr>
            <p:spPr bwMode="auto">
              <a:xfrm rot="10800000" flipV="1">
                <a:off x="6500827" y="4643446"/>
                <a:ext cx="1143007" cy="794"/>
              </a:xfrm>
              <a:prstGeom prst="line">
                <a:avLst/>
              </a:prstGeom>
              <a:solidFill>
                <a:schemeClr val="accent1"/>
              </a:solidFill>
              <a:ln w="19050" cap="flat" cmpd="sng" algn="ctr">
                <a:solidFill>
                  <a:srgbClr val="000066"/>
                </a:solidFill>
                <a:prstDash val="solid"/>
                <a:round/>
                <a:headEnd type="none" w="med" len="med"/>
                <a:tailEnd type="none" w="med" len="med"/>
              </a:ln>
              <a:effectLst/>
              <a:scene3d>
                <a:camera prst="orthographicFront">
                  <a:rot lat="0" lon="10800000" rev="0"/>
                </a:camera>
                <a:lightRig rig="threePt" dir="t"/>
              </a:scene3d>
            </p:spPr>
          </p:cxnSp>
          <p:cxnSp>
            <p:nvCxnSpPr>
              <p:cNvPr id="69" name="直接连接符 68"/>
              <p:cNvCxnSpPr/>
              <p:nvPr/>
            </p:nvCxnSpPr>
            <p:spPr bwMode="auto">
              <a:xfrm rot="5400000" flipH="1" flipV="1">
                <a:off x="6750860" y="3750472"/>
                <a:ext cx="1785948" cy="1"/>
              </a:xfrm>
              <a:prstGeom prst="line">
                <a:avLst/>
              </a:prstGeom>
              <a:solidFill>
                <a:schemeClr val="accent1"/>
              </a:solidFill>
              <a:ln w="19050" cap="flat" cmpd="sng" algn="ctr">
                <a:solidFill>
                  <a:srgbClr val="000066"/>
                </a:solidFill>
                <a:prstDash val="solid"/>
                <a:round/>
                <a:headEnd type="none" w="med" len="med"/>
                <a:tailEnd type="none" w="med" len="med"/>
              </a:ln>
              <a:effectLst/>
              <a:scene3d>
                <a:camera prst="orthographicFront">
                  <a:rot lat="0" lon="10800000" rev="0"/>
                </a:camera>
                <a:lightRig rig="threePt" dir="t"/>
              </a:scene3d>
            </p:spPr>
          </p:cxnSp>
          <p:grpSp>
            <p:nvGrpSpPr>
              <p:cNvPr id="7" name="组合 51"/>
              <p:cNvGrpSpPr/>
              <p:nvPr/>
            </p:nvGrpSpPr>
            <p:grpSpPr>
              <a:xfrm>
                <a:off x="6429388" y="2438393"/>
                <a:ext cx="1143008" cy="853214"/>
                <a:chOff x="2500298" y="2357430"/>
                <a:chExt cx="1143008" cy="715968"/>
              </a:xfrm>
              <a:scene3d>
                <a:camera prst="orthographicFront">
                  <a:rot lat="0" lon="10800000" rev="0"/>
                </a:camera>
                <a:lightRig rig="threePt" dir="t"/>
              </a:scene3d>
            </p:grpSpPr>
            <p:cxnSp>
              <p:nvCxnSpPr>
                <p:cNvPr id="71" name="直接连接符 70"/>
                <p:cNvCxnSpPr/>
                <p:nvPr/>
              </p:nvCxnSpPr>
              <p:spPr bwMode="auto">
                <a:xfrm flipV="1">
                  <a:off x="2500298" y="2357430"/>
                  <a:ext cx="500066" cy="357190"/>
                </a:xfrm>
                <a:prstGeom prst="line">
                  <a:avLst/>
                </a:prstGeom>
                <a:solidFill>
                  <a:schemeClr val="accent1"/>
                </a:solidFill>
                <a:ln w="19050" cap="flat" cmpd="sng" algn="ctr">
                  <a:solidFill>
                    <a:srgbClr val="000066"/>
                  </a:solidFill>
                  <a:prstDash val="solid"/>
                  <a:round/>
                  <a:headEnd type="none" w="med" len="med"/>
                  <a:tailEnd type="none" w="med" len="med"/>
                </a:ln>
                <a:effectLst/>
              </p:spPr>
            </p:cxnSp>
            <p:cxnSp>
              <p:nvCxnSpPr>
                <p:cNvPr id="72" name="直接连接符 71"/>
                <p:cNvCxnSpPr/>
                <p:nvPr/>
              </p:nvCxnSpPr>
              <p:spPr bwMode="auto">
                <a:xfrm>
                  <a:off x="2500298" y="2714620"/>
                  <a:ext cx="500066" cy="357190"/>
                </a:xfrm>
                <a:prstGeom prst="line">
                  <a:avLst/>
                </a:prstGeom>
                <a:solidFill>
                  <a:schemeClr val="accent1"/>
                </a:solidFill>
                <a:ln w="19050" cap="flat" cmpd="sng" algn="ctr">
                  <a:solidFill>
                    <a:srgbClr val="000066"/>
                  </a:solidFill>
                  <a:prstDash val="solid"/>
                  <a:round/>
                  <a:headEnd type="none" w="med" len="med"/>
                  <a:tailEnd type="none" w="med" len="med"/>
                </a:ln>
                <a:effectLst/>
              </p:spPr>
            </p:cxnSp>
            <p:cxnSp>
              <p:nvCxnSpPr>
                <p:cNvPr id="73" name="直接箭头连接符 72"/>
                <p:cNvCxnSpPr/>
                <p:nvPr/>
              </p:nvCxnSpPr>
              <p:spPr bwMode="auto">
                <a:xfrm>
                  <a:off x="3000364" y="2357430"/>
                  <a:ext cx="642942" cy="1588"/>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74" name="直接箭头连接符 73"/>
                <p:cNvCxnSpPr/>
                <p:nvPr/>
              </p:nvCxnSpPr>
              <p:spPr bwMode="auto">
                <a:xfrm>
                  <a:off x="3000364" y="3071810"/>
                  <a:ext cx="642942" cy="1588"/>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grpSp>
        </p:grpSp>
      </p:grpSp>
      <p:sp>
        <p:nvSpPr>
          <p:cNvPr id="35846" name="TextBox 80"/>
          <p:cNvSpPr txBox="1">
            <a:spLocks noChangeArrowheads="1"/>
          </p:cNvSpPr>
          <p:nvPr/>
        </p:nvSpPr>
        <p:spPr bwMode="auto">
          <a:xfrm>
            <a:off x="1143000" y="1893515"/>
            <a:ext cx="2827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p"/>
            </a:pPr>
            <a:r>
              <a:rPr lang="zh-CN" altLang="en-US" sz="1800" dirty="0"/>
              <a:t>  </a:t>
            </a:r>
            <a:r>
              <a:rPr lang="zh-CN" altLang="en-US" sz="2000" dirty="0"/>
              <a:t>算法设计和分析过程</a:t>
            </a:r>
          </a:p>
        </p:txBody>
      </p:sp>
    </p:spTree>
    <p:extLst>
      <p:ext uri="{BB962C8B-B14F-4D97-AF65-F5344CB8AC3E}">
        <p14:creationId xmlns:p14="http://schemas.microsoft.com/office/powerpoint/2010/main" val="1434859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t>问题求解基础</a:t>
            </a:r>
          </a:p>
        </p:txBody>
      </p:sp>
      <p:sp>
        <p:nvSpPr>
          <p:cNvPr id="36867" name="内容占位符 2"/>
          <p:cNvSpPr>
            <a:spLocks noGrp="1"/>
          </p:cNvSpPr>
          <p:nvPr>
            <p:ph idx="1"/>
          </p:nvPr>
        </p:nvSpPr>
        <p:spPr>
          <a:xfrm>
            <a:off x="1104900" y="1828800"/>
            <a:ext cx="7772400" cy="4953000"/>
          </a:xfrm>
        </p:spPr>
        <p:txBody>
          <a:bodyPr/>
          <a:lstStyle/>
          <a:p>
            <a:r>
              <a:rPr lang="zh-CN" altLang="en-US" b="1" dirty="0"/>
              <a:t>求解过程说明：</a:t>
            </a:r>
            <a:endParaRPr lang="en-US" altLang="zh-CN" b="1" dirty="0"/>
          </a:p>
          <a:p>
            <a:pPr>
              <a:lnSpc>
                <a:spcPct val="150000"/>
              </a:lnSpc>
              <a:buFont typeface="Wingdings" pitchFamily="2" charset="2"/>
              <a:buChar char="ü"/>
            </a:pPr>
            <a:r>
              <a:rPr lang="zh-CN" altLang="en-US" sz="1800" b="1" dirty="0"/>
              <a:t>理解问题：</a:t>
            </a:r>
            <a:r>
              <a:rPr lang="zh-CN" altLang="en-US" sz="1800" dirty="0"/>
              <a:t>是否属于已知问题？确定算法输入范围；</a:t>
            </a:r>
            <a:endParaRPr lang="en-US" altLang="zh-CN" sz="1800" dirty="0"/>
          </a:p>
          <a:p>
            <a:pPr>
              <a:lnSpc>
                <a:spcPct val="150000"/>
              </a:lnSpc>
              <a:buFont typeface="Wingdings" pitchFamily="2" charset="2"/>
              <a:buChar char="ü"/>
            </a:pPr>
            <a:r>
              <a:rPr lang="zh-CN" altLang="en-US" sz="1800" b="1" dirty="0"/>
              <a:t>了解计算设备的性能</a:t>
            </a:r>
            <a:r>
              <a:rPr lang="zh-CN" altLang="en-US" sz="1800" dirty="0"/>
              <a:t>：清楚速度和计算资源的限制；</a:t>
            </a:r>
            <a:endParaRPr lang="en-US" altLang="zh-CN" sz="1800" dirty="0"/>
          </a:p>
          <a:p>
            <a:pPr>
              <a:lnSpc>
                <a:spcPct val="150000"/>
              </a:lnSpc>
              <a:buFont typeface="Wingdings" pitchFamily="2" charset="2"/>
              <a:buChar char="ü"/>
            </a:pPr>
            <a:r>
              <a:rPr lang="zh-CN" altLang="en-US" sz="1800" b="1" dirty="0"/>
              <a:t>在精确解法和近似解法之间做选择</a:t>
            </a:r>
            <a:r>
              <a:rPr lang="zh-CN" altLang="en-US" sz="1800" dirty="0"/>
              <a:t>：有时近似算法是唯一选择；</a:t>
            </a:r>
            <a:endParaRPr lang="en-US" altLang="zh-CN" sz="1800" dirty="0"/>
          </a:p>
          <a:p>
            <a:pPr>
              <a:lnSpc>
                <a:spcPct val="150000"/>
              </a:lnSpc>
              <a:buFont typeface="Wingdings" pitchFamily="2" charset="2"/>
              <a:buChar char="ü"/>
            </a:pPr>
            <a:r>
              <a:rPr lang="zh-CN" altLang="en-US" sz="1800" b="1" dirty="0"/>
              <a:t>确定适当的数据结构</a:t>
            </a:r>
            <a:endParaRPr lang="en-US" altLang="zh-CN" sz="1800" b="1" dirty="0"/>
          </a:p>
          <a:p>
            <a:pPr>
              <a:lnSpc>
                <a:spcPct val="150000"/>
              </a:lnSpc>
              <a:buFont typeface="Wingdings" pitchFamily="2" charset="2"/>
              <a:buChar char="ü"/>
            </a:pPr>
            <a:r>
              <a:rPr lang="zh-CN" altLang="en-US" sz="1800" b="1" dirty="0"/>
              <a:t>算法的设计技术：</a:t>
            </a:r>
            <a:r>
              <a:rPr lang="zh-CN" altLang="en-US" sz="1800" dirty="0"/>
              <a:t>这是本课程学习重点和目标；</a:t>
            </a:r>
            <a:endParaRPr lang="en-US" altLang="zh-CN" sz="1800" dirty="0"/>
          </a:p>
          <a:p>
            <a:pPr>
              <a:lnSpc>
                <a:spcPct val="150000"/>
              </a:lnSpc>
              <a:buFont typeface="Wingdings" pitchFamily="2" charset="2"/>
              <a:buChar char="ü"/>
            </a:pPr>
            <a:r>
              <a:rPr lang="zh-CN" altLang="en-US" sz="1800" b="1" dirty="0"/>
              <a:t>算法的描述：</a:t>
            </a:r>
            <a:r>
              <a:rPr lang="zh-CN" altLang="en-US" sz="1800" dirty="0"/>
              <a:t>自然语言、流程图、</a:t>
            </a:r>
            <a:r>
              <a:rPr lang="zh-CN" altLang="en-US" sz="1800" b="1" dirty="0"/>
              <a:t>伪代码</a:t>
            </a:r>
            <a:r>
              <a:rPr lang="zh-CN" altLang="en-US" sz="1800" dirty="0"/>
              <a:t>；</a:t>
            </a:r>
            <a:endParaRPr lang="en-US" altLang="zh-CN" sz="1800" dirty="0"/>
          </a:p>
          <a:p>
            <a:pPr>
              <a:lnSpc>
                <a:spcPct val="150000"/>
              </a:lnSpc>
              <a:buFont typeface="Wingdings" pitchFamily="2" charset="2"/>
              <a:buChar char="ü"/>
            </a:pPr>
            <a:r>
              <a:rPr lang="zh-CN" altLang="en-US" sz="1800" b="1" dirty="0"/>
              <a:t>算法的正确性证明：</a:t>
            </a:r>
            <a:r>
              <a:rPr lang="zh-CN" altLang="en-US" sz="1800" dirty="0"/>
              <a:t>证明对于所有合法输入均能产生正确结果；</a:t>
            </a:r>
            <a:endParaRPr lang="en-US" altLang="zh-CN" sz="1800" dirty="0"/>
          </a:p>
          <a:p>
            <a:pPr>
              <a:lnSpc>
                <a:spcPct val="150000"/>
              </a:lnSpc>
              <a:buFont typeface="Wingdings" pitchFamily="2" charset="2"/>
              <a:buChar char="ü"/>
            </a:pPr>
            <a:r>
              <a:rPr lang="zh-CN" altLang="en-US" sz="1800" b="1" dirty="0"/>
              <a:t>算法的分析</a:t>
            </a:r>
            <a:r>
              <a:rPr lang="zh-CN" altLang="en-US" sz="1800" dirty="0"/>
              <a:t>：分析执行效率（</a:t>
            </a:r>
            <a:r>
              <a:rPr lang="zh-CN" altLang="en-US" sz="1800" b="1" dirty="0">
                <a:solidFill>
                  <a:srgbClr val="FF0000"/>
                </a:solidFill>
                <a:latin typeface="华文新魏" panose="02010800040101010101" pitchFamily="2" charset="-122"/>
                <a:ea typeface="华文新魏" panose="02010800040101010101" pitchFamily="2" charset="-122"/>
              </a:rPr>
              <a:t>时间</a:t>
            </a:r>
            <a:r>
              <a:rPr lang="zh-CN" altLang="en-US" sz="1800" dirty="0"/>
              <a:t>和空间）、简单性、一般性；</a:t>
            </a:r>
            <a:endParaRPr lang="en-US" altLang="zh-CN" sz="1800" dirty="0"/>
          </a:p>
          <a:p>
            <a:pPr>
              <a:lnSpc>
                <a:spcPct val="150000"/>
              </a:lnSpc>
              <a:buFont typeface="Wingdings" pitchFamily="2" charset="2"/>
              <a:buChar char="ü"/>
            </a:pPr>
            <a:r>
              <a:rPr lang="zh-CN" altLang="en-US" sz="1800" b="1" dirty="0"/>
              <a:t>为算法写代码：</a:t>
            </a:r>
            <a:r>
              <a:rPr lang="zh-CN" altLang="en-US" sz="1800" dirty="0"/>
              <a:t>利用编程语言以计算机程序行使实现；</a:t>
            </a:r>
            <a:endParaRPr lang="en-US" altLang="zh-CN" sz="1800" dirty="0"/>
          </a:p>
          <a:p>
            <a:endParaRPr lang="zh-CN" altLang="en-US" dirty="0"/>
          </a:p>
        </p:txBody>
      </p:sp>
      <p:sp>
        <p:nvSpPr>
          <p:cNvPr id="368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F91E9504-0E09-4036-B1CC-011A88EB0977}" type="slidenum">
              <a:rPr lang="en-US" altLang="zh-CN" sz="1400" b="0">
                <a:solidFill>
                  <a:srgbClr val="2B2B83"/>
                </a:solidFill>
              </a:rPr>
              <a:pPr eaLnBrk="1" hangingPunct="1"/>
              <a:t>24</a:t>
            </a:fld>
            <a:endParaRPr lang="en-US" altLang="zh-CN" sz="1400" b="0">
              <a:solidFill>
                <a:srgbClr val="2B2B83"/>
              </a:solidFill>
            </a:endParaRPr>
          </a:p>
        </p:txBody>
      </p:sp>
    </p:spTree>
    <p:extLst>
      <p:ext uri="{BB962C8B-B14F-4D97-AF65-F5344CB8AC3E}">
        <p14:creationId xmlns:p14="http://schemas.microsoft.com/office/powerpoint/2010/main" val="2311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25</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solidFill>
                  <a:srgbClr val="FF0000"/>
                </a:solidFill>
                <a:latin typeface="黑体" panose="02010609060101010101" pitchFamily="49" charset="-122"/>
                <a:ea typeface="黑体" panose="02010609060101010101" pitchFamily="49" charset="-122"/>
              </a:rPr>
              <a:t>1.3 </a:t>
            </a:r>
            <a:r>
              <a:rPr lang="zh-CN" altLang="en-US" dirty="0">
                <a:solidFill>
                  <a:srgbClr val="FF0000"/>
                </a:solidFill>
                <a:latin typeface="黑体" panose="02010609060101010101" pitchFamily="49" charset="-122"/>
                <a:ea typeface="黑体" panose="02010609060101010101" pitchFamily="49" charset="-122"/>
              </a:rPr>
              <a:t>算法描述</a:t>
            </a:r>
            <a:endParaRPr lang="en-US" altLang="zh-CN" dirty="0">
              <a:solidFill>
                <a:srgbClr val="FF0000"/>
              </a:solidFill>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506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算法描述方法</a:t>
            </a:r>
          </a:p>
        </p:txBody>
      </p:sp>
      <p:sp>
        <p:nvSpPr>
          <p:cNvPr id="37891" name="内容占位符 2"/>
          <p:cNvSpPr>
            <a:spLocks noGrp="1"/>
          </p:cNvSpPr>
          <p:nvPr>
            <p:ph idx="1"/>
          </p:nvPr>
        </p:nvSpPr>
        <p:spPr>
          <a:xfrm>
            <a:off x="1195561" y="1905000"/>
            <a:ext cx="7772400" cy="4953000"/>
          </a:xfrm>
        </p:spPr>
        <p:txBody>
          <a:bodyPr/>
          <a:lstStyle/>
          <a:p>
            <a:r>
              <a:rPr lang="zh-CN" altLang="en-US" sz="2400" dirty="0"/>
              <a:t>伪代码拥有自然语言和类编程语言特性，经常被用于算法描述；</a:t>
            </a:r>
            <a:endParaRPr lang="en-US" altLang="zh-CN" sz="2400" dirty="0"/>
          </a:p>
          <a:p>
            <a:r>
              <a:rPr lang="zh-CN" altLang="en-US" sz="2400" dirty="0"/>
              <a:t>与真实代码</a:t>
            </a:r>
            <a:r>
              <a:rPr lang="en-US" altLang="zh-CN" sz="2400" dirty="0"/>
              <a:t>(real code)</a:t>
            </a:r>
            <a:r>
              <a:rPr lang="zh-CN" altLang="en-US" sz="2400" dirty="0"/>
              <a:t>的差异</a:t>
            </a:r>
            <a:r>
              <a:rPr lang="en-US" altLang="zh-CN" sz="2400" dirty="0"/>
              <a:t>:</a:t>
            </a:r>
          </a:p>
          <a:p>
            <a:pPr marL="606425" lvl="1" indent="-457200" eaLnBrk="1" hangingPunct="1"/>
            <a:r>
              <a:rPr lang="zh-CN" altLang="en-US" sz="2000" dirty="0">
                <a:latin typeface="宋体" panose="02010600030101010101" pitchFamily="2" charset="-122"/>
              </a:rPr>
              <a:t>对特定算法的描述更加的清晰与精确；</a:t>
            </a:r>
            <a:endParaRPr lang="en-US" altLang="zh-CN" sz="2000" dirty="0">
              <a:latin typeface="宋体" panose="02010600030101010101" pitchFamily="2" charset="-122"/>
            </a:endParaRPr>
          </a:p>
          <a:p>
            <a:pPr marL="606425" lvl="1" indent="-457200" eaLnBrk="1" hangingPunct="1"/>
            <a:r>
              <a:rPr lang="zh-CN" altLang="en-US" sz="2000" dirty="0">
                <a:latin typeface="宋体" panose="02010600030101010101" pitchFamily="2" charset="-122"/>
              </a:rPr>
              <a:t>不需要考虑太多技术细节（数据抽象、模块、错误处理等）；</a:t>
            </a:r>
            <a:endParaRPr lang="en-US" altLang="zh-CN" sz="2000" dirty="0">
              <a:latin typeface="宋体" panose="02010600030101010101" pitchFamily="2" charset="-122"/>
            </a:endParaRPr>
          </a:p>
          <a:p>
            <a:pPr marL="606425" lvl="1" indent="-457200" eaLnBrk="1" hangingPunct="1"/>
            <a:r>
              <a:rPr lang="zh-CN" altLang="en-US" sz="2000" dirty="0">
                <a:latin typeface="宋体" panose="02010600030101010101" pitchFamily="2" charset="-122"/>
              </a:rPr>
              <a:t>用伪代码可以体现算法本质；</a:t>
            </a:r>
            <a:endParaRPr lang="en-US" altLang="zh-CN" sz="2000" dirty="0">
              <a:latin typeface="宋体" panose="02010600030101010101" pitchFamily="2" charset="-122"/>
            </a:endParaRPr>
          </a:p>
          <a:p>
            <a:pPr marL="606425" lvl="1" indent="-457200" eaLnBrk="1" hangingPunct="1"/>
            <a:r>
              <a:rPr lang="zh-CN" altLang="en-US" sz="2000" dirty="0">
                <a:latin typeface="宋体" panose="02010600030101010101" pitchFamily="2" charset="-122"/>
              </a:rPr>
              <a:t>永远不会过时；</a:t>
            </a:r>
            <a:endParaRPr lang="en-US" altLang="zh-CN" sz="2000" dirty="0">
              <a:latin typeface="宋体" panose="02010600030101010101" pitchFamily="2" charset="-122"/>
            </a:endParaRPr>
          </a:p>
        </p:txBody>
      </p:sp>
      <p:sp>
        <p:nvSpPr>
          <p:cNvPr id="378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DCB7ABD-DF74-48D7-89A5-DAF1D52CD09C}" type="slidenum">
              <a:rPr lang="en-US" altLang="zh-CN" sz="1400" b="0">
                <a:solidFill>
                  <a:srgbClr val="2B2B83"/>
                </a:solidFill>
              </a:rPr>
              <a:pPr eaLnBrk="1" hangingPunct="1"/>
              <a:t>26</a:t>
            </a:fld>
            <a:endParaRPr lang="en-US" altLang="zh-CN" sz="1400" b="0">
              <a:solidFill>
                <a:srgbClr val="2B2B83"/>
              </a:solidFill>
            </a:endParaRPr>
          </a:p>
        </p:txBody>
      </p:sp>
    </p:spTree>
    <p:extLst>
      <p:ext uri="{BB962C8B-B14F-4D97-AF65-F5344CB8AC3E}">
        <p14:creationId xmlns:p14="http://schemas.microsoft.com/office/powerpoint/2010/main" val="176489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算法描述方法</a:t>
            </a:r>
          </a:p>
        </p:txBody>
      </p:sp>
      <p:sp>
        <p:nvSpPr>
          <p:cNvPr id="378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DCB7ABD-DF74-48D7-89A5-DAF1D52CD09C}" type="slidenum">
              <a:rPr lang="en-US" altLang="zh-CN" sz="1400" b="0">
                <a:solidFill>
                  <a:srgbClr val="2B2B83"/>
                </a:solidFill>
              </a:rPr>
              <a:pPr eaLnBrk="1" hangingPunct="1"/>
              <a:t>27</a:t>
            </a:fld>
            <a:endParaRPr lang="en-US" altLang="zh-CN" sz="1400" b="0">
              <a:solidFill>
                <a:srgbClr val="2B2B83"/>
              </a:solidFill>
            </a:endParaRPr>
          </a:p>
        </p:txBody>
      </p:sp>
      <p:sp>
        <p:nvSpPr>
          <p:cNvPr id="7" name="内容占位符 8"/>
          <p:cNvSpPr txBox="1">
            <a:spLocks/>
          </p:cNvSpPr>
          <p:nvPr/>
        </p:nvSpPr>
        <p:spPr bwMode="auto">
          <a:xfrm>
            <a:off x="582910" y="1919595"/>
            <a:ext cx="8572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defTabSz="812800">
              <a:lnSpc>
                <a:spcPct val="125000"/>
              </a:lnSpc>
              <a:buSzPct val="70000"/>
              <a:buFont typeface="Wingdings" panose="05000000000000000000" pitchFamily="2" charset="2"/>
              <a:buChar char="p"/>
            </a:pPr>
            <a:r>
              <a:rPr lang="zh-CN" altLang="en-US" sz="2000" b="0" kern="0" dirty="0">
                <a:solidFill>
                  <a:srgbClr val="FF0000"/>
                </a:solidFill>
                <a:latin typeface="+mn-ea"/>
                <a:cs typeface="Times New Roman" panose="02020603050405020304" pitchFamily="18" charset="0"/>
              </a:rPr>
              <a:t>伪代码的一些约定：</a:t>
            </a:r>
            <a:endParaRPr lang="en-US" altLang="zh-CN" sz="2000" b="0" kern="0" dirty="0">
              <a:solidFill>
                <a:srgbClr val="FF0000"/>
              </a:solidFill>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书写上的“缩进”</a:t>
            </a:r>
            <a:r>
              <a:rPr lang="en-US" altLang="zh-CN" sz="1600" b="0" kern="0" dirty="0">
                <a:latin typeface="+mn-ea"/>
                <a:cs typeface="Times New Roman" panose="02020603050405020304" pitchFamily="18" charset="0"/>
              </a:rPr>
              <a:t>(</a:t>
            </a:r>
            <a:r>
              <a:rPr lang="zh-CN" altLang="en-US" sz="1600" b="0" kern="0" dirty="0">
                <a:latin typeface="+mn-ea"/>
                <a:cs typeface="Times New Roman" panose="02020603050405020304" pitchFamily="18" charset="0"/>
              </a:rPr>
              <a:t>缩排</a:t>
            </a:r>
            <a:r>
              <a:rPr lang="en-US" altLang="zh-CN" sz="1600" b="0" kern="0" dirty="0">
                <a:latin typeface="+mn-ea"/>
                <a:cs typeface="Times New Roman" panose="02020603050405020304" pitchFamily="18" charset="0"/>
              </a:rPr>
              <a:t>)</a:t>
            </a:r>
            <a:r>
              <a:rPr lang="zh-CN" altLang="en-US" sz="1600" b="0" kern="0" dirty="0">
                <a:latin typeface="+mn-ea"/>
                <a:cs typeface="Times New Roman" panose="02020603050405020304" pitchFamily="18" charset="0"/>
              </a:rPr>
              <a:t>表示程序中的分程序（程序块）结构；</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循环结构</a:t>
            </a:r>
            <a:r>
              <a:rPr lang="en-US" altLang="zh-CN" sz="1600" b="0" kern="0" dirty="0">
                <a:latin typeface="+mn-ea"/>
                <a:cs typeface="Times New Roman" panose="02020603050405020304" pitchFamily="18" charset="0"/>
              </a:rPr>
              <a:t>(while, for, repeat) </a:t>
            </a:r>
            <a:r>
              <a:rPr lang="zh-CN" altLang="en-US" sz="1600" b="0" kern="0" dirty="0">
                <a:latin typeface="+mn-ea"/>
                <a:cs typeface="Times New Roman" panose="02020603050405020304" pitchFamily="18" charset="0"/>
              </a:rPr>
              <a:t>和条件结构</a:t>
            </a:r>
            <a:r>
              <a:rPr lang="en-US" altLang="zh-CN" sz="1600" b="0" kern="0" dirty="0">
                <a:latin typeface="+mn-ea"/>
                <a:cs typeface="Times New Roman" panose="02020603050405020304" pitchFamily="18" charset="0"/>
              </a:rPr>
              <a:t> (if, then, else) </a:t>
            </a:r>
            <a:r>
              <a:rPr lang="zh-CN" altLang="en-US" sz="1600" b="0" kern="0" dirty="0">
                <a:latin typeface="+mn-ea"/>
                <a:cs typeface="Times New Roman" panose="02020603050405020304" pitchFamily="18" charset="0"/>
              </a:rPr>
              <a:t>与</a:t>
            </a:r>
            <a:r>
              <a:rPr lang="en-US" altLang="zh-CN" sz="1600" b="0" kern="0" dirty="0">
                <a:latin typeface="+mn-ea"/>
                <a:cs typeface="Times New Roman" panose="02020603050405020304" pitchFamily="18" charset="0"/>
              </a:rPr>
              <a:t>Pascal, C</a:t>
            </a:r>
            <a:r>
              <a:rPr lang="zh-CN" altLang="en-US" sz="1600" b="0" kern="0" dirty="0">
                <a:latin typeface="+mn-ea"/>
                <a:cs typeface="Times New Roman" panose="02020603050405020304" pitchFamily="18" charset="0"/>
              </a:rPr>
              <a:t>语言类似；</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en-US" altLang="zh-CN" sz="1600" b="0" kern="0" dirty="0">
                <a:latin typeface="+mn-ea"/>
                <a:cs typeface="Times New Roman" panose="02020603050405020304" pitchFamily="18" charset="0"/>
              </a:rPr>
              <a:t>“// ” or “    ”</a:t>
            </a:r>
            <a:r>
              <a:rPr lang="zh-CN" altLang="en-US" sz="1600" b="0" kern="0" dirty="0">
                <a:latin typeface="+mn-ea"/>
                <a:cs typeface="Times New Roman" panose="02020603050405020304" pitchFamily="18" charset="0"/>
              </a:rPr>
              <a:t>来表示注释；</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利用</a:t>
            </a:r>
            <a:r>
              <a:rPr lang="en-US" altLang="zh-CN" sz="1600" b="0" i="1" kern="0" dirty="0" err="1">
                <a:latin typeface="+mn-ea"/>
                <a:cs typeface="Times New Roman" panose="02020603050405020304" pitchFamily="18" charset="0"/>
              </a:rPr>
              <a:t>i</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j</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e</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来表示多重赋值，等价于</a:t>
            </a:r>
            <a:r>
              <a:rPr lang="en-US" altLang="zh-CN" sz="1600" b="0" kern="0" dirty="0">
                <a:latin typeface="+mn-ea"/>
                <a:cs typeface="Times New Roman" panose="02020603050405020304" pitchFamily="18" charset="0"/>
              </a:rPr>
              <a:t> </a:t>
            </a:r>
            <a:r>
              <a:rPr lang="en-US" altLang="zh-CN" sz="1600" b="0" i="1" kern="0" dirty="0" err="1">
                <a:latin typeface="+mn-ea"/>
                <a:cs typeface="Times New Roman" panose="02020603050405020304" pitchFamily="18" charset="0"/>
              </a:rPr>
              <a:t>j</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e</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和</a:t>
            </a:r>
            <a:r>
              <a:rPr lang="en-US" altLang="zh-CN" sz="1600" b="0" i="1" kern="0" dirty="0" err="1">
                <a:latin typeface="+mn-ea"/>
                <a:cs typeface="Times New Roman" panose="02020603050405020304" pitchFamily="18" charset="0"/>
              </a:rPr>
              <a:t>i</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j</a:t>
            </a:r>
            <a:r>
              <a:rPr lang="en-US" altLang="zh-CN" sz="1600" b="0" i="1" kern="0" dirty="0">
                <a:latin typeface="+mn-ea"/>
                <a:cs typeface="Times New Roman" panose="02020603050405020304" pitchFamily="18" charset="0"/>
              </a:rPr>
              <a:t>.</a:t>
            </a: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变量是局部于给定过程的。</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数组元素的访问方式</a:t>
            </a:r>
            <a:r>
              <a:rPr lang="en-US" altLang="zh-CN" sz="1600" b="0" kern="0" dirty="0">
                <a:latin typeface="+mn-ea"/>
                <a:cs typeface="Times New Roman" panose="02020603050405020304" pitchFamily="18" charset="0"/>
              </a:rPr>
              <a:t>: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a:t>
            </a:r>
            <a:r>
              <a:rPr lang="en-US" altLang="zh-CN" sz="1600" b="0" i="1" kern="0" dirty="0" err="1">
                <a:latin typeface="+mn-ea"/>
                <a:cs typeface="Times New Roman" panose="02020603050405020304" pitchFamily="18" charset="0"/>
              </a:rPr>
              <a:t>i</a:t>
            </a:r>
            <a:r>
              <a:rPr lang="en-US" altLang="zh-CN" sz="1600" b="0" kern="0" dirty="0">
                <a:latin typeface="+mn-ea"/>
                <a:cs typeface="Times New Roman" panose="02020603050405020304" pitchFamily="18" charset="0"/>
              </a:rPr>
              <a:t>] ;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[1 .. </a:t>
            </a:r>
            <a:r>
              <a:rPr lang="en-US" altLang="zh-CN" sz="1600" b="0" i="1" kern="0" dirty="0">
                <a:latin typeface="+mn-ea"/>
                <a:cs typeface="Times New Roman" panose="02020603050405020304" pitchFamily="18" charset="0"/>
              </a:rPr>
              <a:t>j </a:t>
            </a:r>
            <a:r>
              <a:rPr lang="en-US" altLang="zh-CN" sz="1600" b="0" kern="0" dirty="0">
                <a:latin typeface="+mn-ea"/>
                <a:cs typeface="Times New Roman" panose="02020603050405020304" pitchFamily="18" charset="0"/>
              </a:rPr>
              <a:t>] = &lt;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[1],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[2],…,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a:t>
            </a:r>
            <a:r>
              <a:rPr lang="en-US" altLang="zh-CN" sz="1600" b="0" i="1" kern="0" dirty="0" err="1">
                <a:latin typeface="+mn-ea"/>
                <a:cs typeface="Times New Roman" panose="02020603050405020304" pitchFamily="18" charset="0"/>
              </a:rPr>
              <a:t>i</a:t>
            </a:r>
            <a:r>
              <a:rPr lang="en-US" altLang="zh-CN" sz="1600" b="0" kern="0" dirty="0">
                <a:latin typeface="+mn-ea"/>
                <a:cs typeface="Times New Roman" panose="02020603050405020304" pitchFamily="18" charset="0"/>
              </a:rPr>
              <a:t>]&gt;</a:t>
            </a: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符合数据一般组织成对象，由属性（</a:t>
            </a:r>
            <a:r>
              <a:rPr lang="en-US" altLang="zh-CN" sz="1600" b="0" kern="0" dirty="0">
                <a:latin typeface="+mn-ea"/>
                <a:cs typeface="Times New Roman" panose="02020603050405020304" pitchFamily="18" charset="0"/>
              </a:rPr>
              <a:t>attribute</a:t>
            </a:r>
            <a:r>
              <a:rPr lang="zh-CN" altLang="en-US" sz="1600" b="0" kern="0" dirty="0">
                <a:latin typeface="+mn-ea"/>
                <a:cs typeface="Times New Roman" panose="02020603050405020304" pitchFamily="18" charset="0"/>
              </a:rPr>
              <a:t>）或域</a:t>
            </a:r>
            <a:r>
              <a:rPr lang="en-US" altLang="zh-CN" sz="1600" b="0" kern="0" dirty="0">
                <a:latin typeface="+mn-ea"/>
                <a:cs typeface="Times New Roman" panose="02020603050405020304" pitchFamily="18" charset="0"/>
              </a:rPr>
              <a:t>(field)</a:t>
            </a:r>
            <a:r>
              <a:rPr lang="zh-CN" altLang="en-US" sz="1600" b="0" kern="0" dirty="0">
                <a:latin typeface="+mn-ea"/>
                <a:cs typeface="Times New Roman" panose="02020603050405020304" pitchFamily="18" charset="0"/>
              </a:rPr>
              <a:t>所组成；域的访问是由域名后跟方括号括住的对象名形式来表示</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如</a:t>
            </a:r>
            <a:r>
              <a:rPr lang="en-US" altLang="zh-CN" sz="1600" b="0" kern="0" dirty="0">
                <a:latin typeface="+mn-ea"/>
                <a:cs typeface="Times New Roman" panose="02020603050405020304" pitchFamily="18" charset="0"/>
              </a:rPr>
              <a:t>length[A]</a:t>
            </a:r>
            <a:r>
              <a:rPr lang="zh-CN" altLang="en-US" sz="1600" b="0" kern="0" dirty="0">
                <a:latin typeface="+mn-ea"/>
                <a:cs typeface="Times New Roman" panose="02020603050405020304" pitchFamily="18" charset="0"/>
              </a:rPr>
              <a:t>；</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参数采用按值传递方式；</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布尔操作</a:t>
            </a:r>
            <a:r>
              <a:rPr lang="en-US" altLang="zh-CN" sz="1600" b="0" kern="0" dirty="0">
                <a:latin typeface="+mn-ea"/>
                <a:cs typeface="Times New Roman" panose="02020603050405020304" pitchFamily="18" charset="0"/>
              </a:rPr>
              <a:t> “and” </a:t>
            </a:r>
            <a:r>
              <a:rPr lang="zh-CN" altLang="en-US" sz="1600" b="0" kern="0" dirty="0">
                <a:latin typeface="+mn-ea"/>
                <a:cs typeface="Times New Roman" panose="02020603050405020304" pitchFamily="18" charset="0"/>
              </a:rPr>
              <a:t>和</a:t>
            </a:r>
            <a:r>
              <a:rPr lang="en-US" altLang="zh-CN" sz="1600" b="0" kern="0" dirty="0">
                <a:latin typeface="+mn-ea"/>
                <a:cs typeface="Times New Roman" panose="02020603050405020304" pitchFamily="18" charset="0"/>
              </a:rPr>
              <a:t>“or”</a:t>
            </a:r>
            <a:r>
              <a:rPr lang="zh-CN" altLang="en-US" sz="1600" b="0" kern="0" dirty="0">
                <a:latin typeface="+mn-ea"/>
                <a:cs typeface="Times New Roman" panose="02020603050405020304" pitchFamily="18" charset="0"/>
              </a:rPr>
              <a:t>具有短路能力</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如</a:t>
            </a:r>
            <a:r>
              <a:rPr lang="en-US" altLang="zh-CN" sz="1600" b="0" kern="0" dirty="0">
                <a:latin typeface="+mn-ea"/>
                <a:cs typeface="Times New Roman" panose="02020603050405020304" pitchFamily="18" charset="0"/>
              </a:rPr>
              <a:t> “ </a:t>
            </a:r>
            <a:r>
              <a:rPr lang="en-US" altLang="zh-CN" sz="1600" b="0" i="1" kern="0" dirty="0">
                <a:latin typeface="+mn-ea"/>
                <a:cs typeface="Times New Roman" panose="02020603050405020304" pitchFamily="18" charset="0"/>
              </a:rPr>
              <a:t>x</a:t>
            </a:r>
            <a:r>
              <a:rPr lang="en-US" altLang="zh-CN" sz="1600" b="0" kern="0" dirty="0">
                <a:latin typeface="+mn-ea"/>
                <a:cs typeface="Times New Roman" panose="02020603050405020304" pitchFamily="18" charset="0"/>
              </a:rPr>
              <a:t> and (or) </a:t>
            </a:r>
            <a:r>
              <a:rPr lang="en-US" altLang="zh-CN" sz="1600" b="0" i="1" kern="0" dirty="0">
                <a:latin typeface="+mn-ea"/>
                <a:cs typeface="Times New Roman" panose="02020603050405020304" pitchFamily="18" charset="0"/>
              </a:rPr>
              <a:t>y</a:t>
            </a:r>
            <a:r>
              <a:rPr lang="en-US" altLang="zh-CN" sz="1600" b="0" kern="0" dirty="0">
                <a:latin typeface="+mn-ea"/>
                <a:cs typeface="Times New Roman" panose="02020603050405020304" pitchFamily="18" charset="0"/>
              </a:rPr>
              <a:t> ”: </a:t>
            </a:r>
            <a:r>
              <a:rPr lang="zh-CN" altLang="en-US" sz="1600" b="0" kern="0" dirty="0">
                <a:latin typeface="+mn-ea"/>
                <a:cs typeface="Times New Roman" panose="02020603050405020304" pitchFamily="18" charset="0"/>
              </a:rPr>
              <a:t>无论</a:t>
            </a:r>
            <a:r>
              <a:rPr lang="en-US" altLang="zh-CN" sz="1600" b="0" kern="0" dirty="0">
                <a:latin typeface="+mn-ea"/>
                <a:cs typeface="Times New Roman" panose="02020603050405020304" pitchFamily="18" charset="0"/>
              </a:rPr>
              <a:t>y</a:t>
            </a:r>
            <a:r>
              <a:rPr lang="zh-CN" altLang="en-US" sz="1600" b="0" kern="0" dirty="0">
                <a:latin typeface="+mn-ea"/>
                <a:cs typeface="Times New Roman" panose="02020603050405020304" pitchFamily="18" charset="0"/>
              </a:rPr>
              <a:t>的值如何，必须首先计算</a:t>
            </a:r>
            <a:r>
              <a:rPr lang="en-US" altLang="zh-CN" sz="1600" b="0" kern="0" dirty="0">
                <a:latin typeface="+mn-ea"/>
                <a:cs typeface="Times New Roman" panose="02020603050405020304" pitchFamily="18" charset="0"/>
              </a:rPr>
              <a:t>x</a:t>
            </a:r>
            <a:r>
              <a:rPr lang="zh-CN" altLang="en-US" sz="1600" b="0" kern="0" dirty="0">
                <a:latin typeface="+mn-ea"/>
                <a:cs typeface="Times New Roman" panose="02020603050405020304" pitchFamily="18" charset="0"/>
              </a:rPr>
              <a:t>的值。</a:t>
            </a:r>
            <a:endParaRPr lang="en-US" altLang="zh-CN" sz="1600" b="0" kern="0" dirty="0">
              <a:latin typeface="+mn-ea"/>
              <a:cs typeface="Times New Roman" panose="02020603050405020304" pitchFamily="18" charset="0"/>
            </a:endParaRPr>
          </a:p>
          <a:p>
            <a:pPr defTabSz="812800"/>
            <a:endParaRPr lang="en-US" altLang="zh-CN" sz="2000" b="0" kern="0" dirty="0">
              <a:latin typeface="+mn-ea"/>
              <a:cs typeface="Times New Roman" panose="02020603050405020304" pitchFamily="18" charset="0"/>
            </a:endParaRPr>
          </a:p>
        </p:txBody>
      </p:sp>
    </p:spTree>
    <p:extLst>
      <p:ext uri="{BB962C8B-B14F-4D97-AF65-F5344CB8AC3E}">
        <p14:creationId xmlns:p14="http://schemas.microsoft.com/office/powerpoint/2010/main" val="221862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457200" y="214313"/>
            <a:ext cx="8258175" cy="714375"/>
          </a:xfrm>
        </p:spPr>
        <p:txBody>
          <a:bodyPr/>
          <a:lstStyle/>
          <a:p>
            <a:pPr eaLnBrk="1" hangingPunct="1"/>
            <a:r>
              <a:rPr lang="zh-CN" altLang="en-US" dirty="0"/>
              <a:t>插入排序的伪代码</a:t>
            </a:r>
          </a:p>
        </p:txBody>
      </p:sp>
      <p:sp>
        <p:nvSpPr>
          <p:cNvPr id="6151" name="Text Box 16"/>
          <p:cNvSpPr>
            <a:spLocks noGrp="1" noChangeArrowheads="1"/>
          </p:cNvSpPr>
          <p:nvPr>
            <p:ph sz="quarter" idx="1"/>
          </p:nvPr>
        </p:nvSpPr>
        <p:spPr>
          <a:xfrm>
            <a:off x="1214438" y="1371600"/>
            <a:ext cx="7715250" cy="1200150"/>
          </a:xfrm>
          <a:solidFill>
            <a:srgbClr val="CFDBFD"/>
          </a:solidFill>
          <a:ln>
            <a:solidFill>
              <a:schemeClr val="tx2"/>
            </a:solidFill>
            <a:miter lim="800000"/>
            <a:headEnd/>
            <a:tailEnd/>
          </a:ln>
        </p:spPr>
        <p:txBody>
          <a:bodyPr>
            <a:spAutoFit/>
          </a:bodyPr>
          <a:lstStyle/>
          <a:p>
            <a:pPr defTabSz="261938">
              <a:lnSpc>
                <a:spcPct val="100000"/>
              </a:lnSpc>
              <a:spcBef>
                <a:spcPct val="50000"/>
              </a:spcBef>
              <a:buFont typeface="Wingdings 2" panose="05020102010507070707" pitchFamily="18" charset="2"/>
              <a:buNone/>
            </a:pPr>
            <a:r>
              <a:rPr lang="zh-CN" altLang="en-US" sz="1800" b="1" dirty="0">
                <a:solidFill>
                  <a:srgbClr val="FF0000"/>
                </a:solidFill>
                <a:latin typeface="Times New Roman" panose="02020603050405020304" pitchFamily="18" charset="0"/>
              </a:rPr>
              <a:t>问题</a:t>
            </a:r>
            <a:r>
              <a:rPr lang="en-US" altLang="zh-CN" sz="1800" b="1" dirty="0">
                <a:solidFill>
                  <a:srgbClr val="FF0000"/>
                </a:solidFill>
                <a:latin typeface="Times New Roman" panose="02020603050405020304" pitchFamily="18" charset="0"/>
              </a:rPr>
              <a:t>: </a:t>
            </a:r>
            <a:r>
              <a:rPr lang="en-US" altLang="zh-CN" sz="1800" dirty="0">
                <a:solidFill>
                  <a:srgbClr val="FF0000"/>
                </a:solidFill>
                <a:latin typeface="Times New Roman" panose="02020603050405020304" pitchFamily="18" charset="0"/>
              </a:rPr>
              <a:t>  </a:t>
            </a:r>
            <a:r>
              <a:rPr lang="zh-CN" altLang="en-US" sz="1800" dirty="0">
                <a:latin typeface="Times New Roman" panose="02020603050405020304" pitchFamily="18" charset="0"/>
              </a:rPr>
              <a:t>把一系列数据按非降序的顺序排列</a:t>
            </a:r>
            <a:endParaRPr lang="en-US" altLang="zh-CN" sz="1800" dirty="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dirty="0">
                <a:latin typeface="Times New Roman" panose="02020603050405020304" pitchFamily="18" charset="0"/>
              </a:rPr>
              <a:t>输入</a:t>
            </a:r>
            <a:r>
              <a:rPr lang="en-US" altLang="zh-CN" sz="1800" b="1" dirty="0">
                <a:latin typeface="Times New Roman" panose="02020603050405020304" pitchFamily="18" charset="0"/>
              </a:rPr>
              <a:t>:   </a:t>
            </a:r>
            <a:r>
              <a:rPr lang="en-US" altLang="zh-CN" sz="1800" dirty="0">
                <a:latin typeface="Times New Roman" panose="02020603050405020304" pitchFamily="18" charset="0"/>
              </a:rPr>
              <a:t>n </a:t>
            </a:r>
            <a:r>
              <a:rPr lang="zh-CN" altLang="en-US" sz="1800" dirty="0">
                <a:latin typeface="Times New Roman" panose="02020603050405020304" pitchFamily="18" charset="0"/>
              </a:rPr>
              <a:t>个输入数</a:t>
            </a:r>
            <a:endParaRPr lang="en-US" altLang="zh-CN" sz="1800" dirty="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dirty="0">
                <a:latin typeface="Times New Roman" panose="02020603050405020304" pitchFamily="18" charset="0"/>
              </a:rPr>
              <a:t>输出</a:t>
            </a:r>
            <a:r>
              <a:rPr lang="en-US" altLang="zh-CN" sz="1800" b="1" dirty="0">
                <a:latin typeface="Times New Roman" panose="02020603050405020304" pitchFamily="18" charset="0"/>
              </a:rPr>
              <a:t>:   </a:t>
            </a:r>
            <a:r>
              <a:rPr lang="zh-CN" altLang="en-US" sz="1800" dirty="0">
                <a:latin typeface="Times New Roman" panose="02020603050405020304" pitchFamily="18" charset="0"/>
              </a:rPr>
              <a:t>输入系列的一个排序                         ，使得</a:t>
            </a:r>
            <a:endParaRPr lang="en-US" altLang="zh-CN" dirty="0">
              <a:latin typeface="Times New Roman" panose="02020603050405020304" pitchFamily="18" charset="0"/>
            </a:endParaRPr>
          </a:p>
        </p:txBody>
      </p:sp>
      <p:graphicFrame>
        <p:nvGraphicFramePr>
          <p:cNvPr id="6146" name="Object 17"/>
          <p:cNvGraphicFramePr>
            <a:graphicFrameLocks noChangeAspect="1"/>
          </p:cNvGraphicFramePr>
          <p:nvPr/>
        </p:nvGraphicFramePr>
        <p:xfrm>
          <a:off x="3143250" y="1800225"/>
          <a:ext cx="1512888" cy="377825"/>
        </p:xfrm>
        <a:graphic>
          <a:graphicData uri="http://schemas.openxmlformats.org/presentationml/2006/ole">
            <mc:AlternateContent xmlns:mc="http://schemas.openxmlformats.org/markup-compatibility/2006">
              <mc:Choice xmlns:v="urn:schemas-microsoft-com:vml" Requires="v">
                <p:oleObj spid="_x0000_s46316" name="Equation" r:id="rId3" imgW="914400" imgH="228600" progId="">
                  <p:embed/>
                </p:oleObj>
              </mc:Choice>
              <mc:Fallback>
                <p:oleObj name="Equation" r:id="rId3" imgW="914400" imgH="228600" progId="">
                  <p:embed/>
                  <p:pic>
                    <p:nvPicPr>
                      <p:cNvPr id="6146"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800225"/>
                        <a:ext cx="15128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8"/>
          <p:cNvGraphicFramePr>
            <a:graphicFrameLocks noChangeAspect="1"/>
          </p:cNvGraphicFramePr>
          <p:nvPr/>
        </p:nvGraphicFramePr>
        <p:xfrm>
          <a:off x="4071938" y="2197100"/>
          <a:ext cx="1428750" cy="374650"/>
        </p:xfrm>
        <a:graphic>
          <a:graphicData uri="http://schemas.openxmlformats.org/presentationml/2006/ole">
            <mc:AlternateContent xmlns:mc="http://schemas.openxmlformats.org/markup-compatibility/2006">
              <mc:Choice xmlns:v="urn:schemas-microsoft-com:vml" Requires="v">
                <p:oleObj spid="_x0000_s46317" name="Equation" r:id="rId5" imgW="914400" imgH="241200" progId="">
                  <p:embed/>
                </p:oleObj>
              </mc:Choice>
              <mc:Fallback>
                <p:oleObj name="Equation" r:id="rId5" imgW="914400" imgH="241200" progId="">
                  <p:embed/>
                  <p:pic>
                    <p:nvPicPr>
                      <p:cNvPr id="6147"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2197100"/>
                        <a:ext cx="14287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9"/>
          <p:cNvGraphicFramePr>
            <a:graphicFrameLocks noChangeAspect="1"/>
          </p:cNvGraphicFramePr>
          <p:nvPr/>
        </p:nvGraphicFramePr>
        <p:xfrm>
          <a:off x="6196013" y="2143125"/>
          <a:ext cx="1590675" cy="381000"/>
        </p:xfrm>
        <a:graphic>
          <a:graphicData uri="http://schemas.openxmlformats.org/presentationml/2006/ole">
            <mc:AlternateContent xmlns:mc="http://schemas.openxmlformats.org/markup-compatibility/2006">
              <mc:Choice xmlns:v="urn:schemas-microsoft-com:vml" Requires="v">
                <p:oleObj spid="_x0000_s46318" name="Equation" r:id="rId7" imgW="1002960" imgH="241200" progId="">
                  <p:embed/>
                </p:oleObj>
              </mc:Choice>
              <mc:Fallback>
                <p:oleObj name="Equation" r:id="rId7" imgW="1002960" imgH="241200" progId="">
                  <p:embed/>
                  <p:pic>
                    <p:nvPicPr>
                      <p:cNvPr id="6148"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6013" y="2143125"/>
                        <a:ext cx="15906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4"/>
          <p:cNvSpPr txBox="1">
            <a:spLocks noChangeArrowheads="1"/>
          </p:cNvSpPr>
          <p:nvPr/>
        </p:nvSpPr>
        <p:spPr bwMode="auto">
          <a:xfrm>
            <a:off x="1763688" y="3061123"/>
            <a:ext cx="5307013" cy="2332946"/>
          </a:xfrm>
          <a:prstGeom prst="rect">
            <a:avLst/>
          </a:prstGeom>
          <a:solidFill>
            <a:srgbClr val="CCECFF"/>
          </a:solidFill>
          <a:ln w="9525">
            <a:solidFill>
              <a:srgbClr val="FF9900"/>
            </a:solidFill>
            <a:miter lim="800000"/>
            <a:headEnd/>
            <a:tailEnd/>
          </a:ln>
        </p:spPr>
        <p:txBody>
          <a:bodyPr>
            <a:spAutoFit/>
          </a:bodyPr>
          <a:lstStyle>
            <a:lvl1pPr marL="457200" indent="-457200"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1600" dirty="0">
                <a:solidFill>
                  <a:schemeClr val="tx2"/>
                </a:solidFill>
              </a:rPr>
              <a:t>INSERTION-SORT(</a:t>
            </a:r>
            <a:r>
              <a:rPr lang="en-US" altLang="zh-CN" sz="1600" i="1" dirty="0">
                <a:solidFill>
                  <a:schemeClr val="tx2"/>
                </a:solidFill>
              </a:rPr>
              <a:t>A</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1	for( </a:t>
            </a:r>
            <a:r>
              <a:rPr lang="en-US" altLang="zh-CN" sz="1600" i="1" dirty="0">
                <a:solidFill>
                  <a:schemeClr val="tx2"/>
                </a:solidFill>
              </a:rPr>
              <a:t>j </a:t>
            </a:r>
            <a:r>
              <a:rPr lang="en-US" altLang="zh-CN" sz="1600" dirty="0">
                <a:solidFill>
                  <a:schemeClr val="tx2"/>
                </a:solidFill>
              </a:rPr>
              <a:t>= 2; </a:t>
            </a:r>
            <a:r>
              <a:rPr lang="en-US" altLang="zh-CN" sz="1600" i="1" dirty="0">
                <a:solidFill>
                  <a:schemeClr val="tx2"/>
                </a:solidFill>
              </a:rPr>
              <a:t>j</a:t>
            </a:r>
            <a:r>
              <a:rPr lang="en-US" altLang="zh-CN" sz="1600" dirty="0">
                <a:solidFill>
                  <a:schemeClr val="tx2"/>
                </a:solidFill>
              </a:rPr>
              <a:t> &lt;=</a:t>
            </a:r>
            <a:r>
              <a:rPr lang="en-US" altLang="zh-CN" sz="1600" i="1" dirty="0">
                <a:solidFill>
                  <a:schemeClr val="tx2"/>
                </a:solidFill>
              </a:rPr>
              <a:t>length</a:t>
            </a:r>
            <a:r>
              <a:rPr lang="en-US" altLang="zh-CN" sz="1600" dirty="0">
                <a:solidFill>
                  <a:schemeClr val="tx2"/>
                </a:solidFill>
              </a:rPr>
              <a:t>[</a:t>
            </a:r>
            <a:r>
              <a:rPr lang="en-US" altLang="zh-CN" sz="1600" i="1" dirty="0">
                <a:solidFill>
                  <a:schemeClr val="tx2"/>
                </a:solidFill>
              </a:rPr>
              <a:t>A</a:t>
            </a:r>
            <a:r>
              <a:rPr lang="en-US" altLang="zh-CN" sz="1600" dirty="0">
                <a:solidFill>
                  <a:schemeClr val="tx2"/>
                </a:solidFill>
              </a:rPr>
              <a:t>]; </a:t>
            </a:r>
            <a:r>
              <a:rPr lang="en-US" altLang="zh-CN" sz="1600" i="1" dirty="0" err="1">
                <a:solidFill>
                  <a:schemeClr val="tx2"/>
                </a:solidFill>
              </a:rPr>
              <a:t>j</a:t>
            </a:r>
            <a:r>
              <a:rPr lang="en-US" altLang="zh-CN" sz="1600" dirty="0" err="1">
                <a:solidFill>
                  <a:schemeClr val="tx2"/>
                </a:solidFill>
              </a:rPr>
              <a:t>++</a:t>
            </a:r>
            <a:r>
              <a:rPr lang="en-US" altLang="zh-CN" sz="1600" dirty="0">
                <a:solidFill>
                  <a:schemeClr val="tx2"/>
                </a:solidFill>
              </a:rPr>
              <a:t>) </a:t>
            </a:r>
          </a:p>
          <a:p>
            <a:pPr eaLnBrk="1" hangingPunct="1">
              <a:lnSpc>
                <a:spcPct val="70000"/>
              </a:lnSpc>
              <a:spcBef>
                <a:spcPct val="50000"/>
              </a:spcBef>
            </a:pPr>
            <a:r>
              <a:rPr lang="en-US" altLang="zh-CN" sz="1600" dirty="0">
                <a:solidFill>
                  <a:schemeClr val="tx2"/>
                </a:solidFill>
              </a:rPr>
              <a:t>2				</a:t>
            </a:r>
            <a:r>
              <a:rPr lang="en-US" altLang="zh-CN" sz="1600" i="1" dirty="0">
                <a:solidFill>
                  <a:schemeClr val="tx2"/>
                </a:solidFill>
              </a:rPr>
              <a:t>key</a:t>
            </a:r>
            <a:r>
              <a:rPr lang="en-US" altLang="zh-CN" sz="1600" dirty="0">
                <a:solidFill>
                  <a:schemeClr val="tx2"/>
                </a:solidFill>
              </a:rPr>
              <a:t> =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3				</a:t>
            </a:r>
            <a:r>
              <a:rPr lang="en-US" altLang="zh-CN" sz="1600" i="1" dirty="0">
                <a:solidFill>
                  <a:schemeClr val="tx2"/>
                </a:solidFill>
              </a:rPr>
              <a:t>i</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-1</a:t>
            </a:r>
          </a:p>
          <a:p>
            <a:pPr eaLnBrk="1" hangingPunct="1">
              <a:lnSpc>
                <a:spcPct val="70000"/>
              </a:lnSpc>
              <a:spcBef>
                <a:spcPct val="50000"/>
              </a:spcBef>
            </a:pPr>
            <a:r>
              <a:rPr lang="en-US" altLang="zh-CN" sz="1600" dirty="0">
                <a:solidFill>
                  <a:schemeClr val="tx2"/>
                </a:solidFill>
              </a:rPr>
              <a:t>4				while( </a:t>
            </a:r>
            <a:r>
              <a:rPr lang="en-US" altLang="zh-CN" sz="1600" i="1" dirty="0" err="1">
                <a:solidFill>
                  <a:schemeClr val="tx2"/>
                </a:solidFill>
              </a:rPr>
              <a:t>i</a:t>
            </a:r>
            <a:r>
              <a:rPr lang="en-US" altLang="zh-CN" sz="1600" i="1" dirty="0">
                <a:solidFill>
                  <a:schemeClr val="tx2"/>
                </a:solidFill>
              </a:rPr>
              <a:t> </a:t>
            </a:r>
            <a:r>
              <a:rPr lang="en-US" altLang="zh-CN" sz="1600" dirty="0">
                <a:solidFill>
                  <a:schemeClr val="tx2"/>
                </a:solidFill>
              </a:rPr>
              <a:t>&gt; 0 &amp;&amp;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 &gt; </a:t>
            </a:r>
            <a:r>
              <a:rPr lang="en-US" altLang="zh-CN" sz="1600" i="1" dirty="0">
                <a:solidFill>
                  <a:schemeClr val="tx2"/>
                </a:solidFill>
              </a:rPr>
              <a:t>key</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5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6						</a:t>
            </a:r>
            <a:r>
              <a:rPr lang="en-US" altLang="zh-CN" sz="1600" i="1" dirty="0" err="1">
                <a:solidFill>
                  <a:schemeClr val="tx2"/>
                </a:solidFill>
              </a:rPr>
              <a:t>i</a:t>
            </a:r>
            <a:r>
              <a:rPr lang="en-US" altLang="zh-CN" sz="1600" dirty="0">
                <a:solidFill>
                  <a:schemeClr val="tx2"/>
                </a:solidFill>
              </a:rPr>
              <a:t> = </a:t>
            </a:r>
            <a:r>
              <a:rPr lang="en-US" altLang="zh-CN" sz="1600" i="1" dirty="0">
                <a:solidFill>
                  <a:schemeClr val="tx2"/>
                </a:solidFill>
              </a:rPr>
              <a:t>i</a:t>
            </a:r>
            <a:r>
              <a:rPr lang="en-US" altLang="zh-CN" sz="1600" dirty="0">
                <a:solidFill>
                  <a:schemeClr val="tx2"/>
                </a:solidFill>
              </a:rPr>
              <a:t>-1				</a:t>
            </a:r>
          </a:p>
          <a:p>
            <a:pPr eaLnBrk="1" hangingPunct="1">
              <a:lnSpc>
                <a:spcPct val="70000"/>
              </a:lnSpc>
              <a:spcBef>
                <a:spcPct val="50000"/>
              </a:spcBef>
            </a:pPr>
            <a:r>
              <a:rPr lang="en-US" altLang="zh-CN" sz="1600" dirty="0">
                <a:solidFill>
                  <a:schemeClr val="tx2"/>
                </a:solidFill>
              </a:rPr>
              <a:t>7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key</a:t>
            </a:r>
          </a:p>
        </p:txBody>
      </p:sp>
      <p:sp>
        <p:nvSpPr>
          <p:cNvPr id="3" name="灯片编号占位符 2"/>
          <p:cNvSpPr>
            <a:spLocks noGrp="1"/>
          </p:cNvSpPr>
          <p:nvPr>
            <p:ph type="sldNum" sz="quarter" idx="12"/>
          </p:nvPr>
        </p:nvSpPr>
        <p:spPr/>
        <p:txBody>
          <a:bodyPr/>
          <a:lstStyle/>
          <a:p>
            <a:pPr>
              <a:defRPr/>
            </a:pPr>
            <a:fld id="{76A0C645-9BD3-47E5-8E11-364E151CC5DE}" type="slidenum">
              <a:rPr lang="en-US" altLang="zh-CN" smtClean="0"/>
              <a:pPr>
                <a:defRPr/>
              </a:pPr>
              <a:t>28</a:t>
            </a:fld>
            <a:endParaRPr lang="en-US" altLang="zh-CN"/>
          </a:p>
        </p:txBody>
      </p:sp>
    </p:spTree>
    <p:extLst>
      <p:ext uri="{BB962C8B-B14F-4D97-AF65-F5344CB8AC3E}">
        <p14:creationId xmlns:p14="http://schemas.microsoft.com/office/powerpoint/2010/main" val="2712801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29</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算法描述</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solidFill>
                  <a:srgbClr val="FF0000"/>
                </a:solidFill>
                <a:latin typeface="黑体" panose="02010609060101010101" pitchFamily="49" charset="-122"/>
                <a:ea typeface="黑体" panose="02010609060101010101" pitchFamily="49" charset="-122"/>
              </a:rPr>
              <a:t>2	</a:t>
            </a:r>
            <a:r>
              <a:rPr lang="zh-CN" altLang="en-US" dirty="0">
                <a:solidFill>
                  <a:srgbClr val="FF0000"/>
                </a:solidFill>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00815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B0DC68-743C-4D29-AA7B-CDC945CDB060}" type="slidenum">
              <a:rPr kumimoji="0" lang="en-US" altLang="zh-CN" sz="1400" smtClean="0"/>
              <a:pPr>
                <a:spcBef>
                  <a:spcPct val="0"/>
                </a:spcBef>
                <a:buClrTx/>
                <a:buSzTx/>
                <a:buFontTx/>
                <a:buNone/>
              </a:pPr>
              <a:t>3</a:t>
            </a:fld>
            <a:endParaRPr kumimoji="0" lang="en-US" altLang="zh-CN" sz="1400"/>
          </a:p>
        </p:txBody>
      </p:sp>
      <p:sp>
        <p:nvSpPr>
          <p:cNvPr id="8195"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教材与参考书</a:t>
            </a:r>
          </a:p>
        </p:txBody>
      </p:sp>
      <p:sp>
        <p:nvSpPr>
          <p:cNvPr id="8196" name="Rectangle 3"/>
          <p:cNvSpPr>
            <a:spLocks noGrp="1" noChangeArrowheads="1"/>
          </p:cNvSpPr>
          <p:nvPr>
            <p:ph type="body" idx="1"/>
          </p:nvPr>
        </p:nvSpPr>
        <p:spPr>
          <a:xfrm>
            <a:off x="76200" y="1981200"/>
            <a:ext cx="9067800" cy="1376363"/>
          </a:xfrm>
        </p:spPr>
        <p:txBody>
          <a:bodyPr/>
          <a:lstStyle/>
          <a:p>
            <a:pPr eaLnBrk="1" hangingPunct="1">
              <a:buFont typeface="Wingdings" panose="05000000000000000000" pitchFamily="2" charset="2"/>
              <a:buNone/>
            </a:pPr>
            <a:r>
              <a:rPr lang="zh-CN" altLang="en-US" sz="2800">
                <a:latin typeface="隶书" panose="02010509060101010101" pitchFamily="49" charset="-122"/>
                <a:ea typeface="隶书" panose="02010509060101010101" pitchFamily="49" charset="-122"/>
              </a:rPr>
              <a:t>教材：  </a:t>
            </a:r>
            <a:r>
              <a:rPr lang="zh-CN" altLang="en-US">
                <a:solidFill>
                  <a:schemeClr val="tx2"/>
                </a:solidFill>
                <a:latin typeface="隶书" panose="02010509060101010101" pitchFamily="49" charset="-122"/>
                <a:ea typeface="隶书" panose="02010509060101010101" pitchFamily="49" charset="-122"/>
              </a:rPr>
              <a:t>算法导论</a:t>
            </a:r>
            <a:r>
              <a:rPr lang="zh-CN" altLang="en-US" sz="2800">
                <a:latin typeface="隶书" panose="02010509060101010101" pitchFamily="49" charset="-122"/>
                <a:ea typeface="隶书" panose="02010509060101010101" pitchFamily="49" charset="-122"/>
              </a:rPr>
              <a:t> 机械工业出版社</a:t>
            </a:r>
            <a:endParaRPr lang="en-US" altLang="zh-CN" sz="2800">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r>
              <a:rPr lang="zh-CN" altLang="en-US" sz="2800">
                <a:solidFill>
                  <a:schemeClr val="tx2"/>
                </a:solidFill>
                <a:latin typeface="隶书" panose="02010509060101010101" pitchFamily="49" charset="-122"/>
                <a:ea typeface="隶书" panose="02010509060101010101" pitchFamily="49" charset="-122"/>
              </a:rPr>
              <a:t>        </a:t>
            </a:r>
            <a:r>
              <a:rPr lang="en-US" altLang="zh-CN" sz="2800">
                <a:solidFill>
                  <a:schemeClr val="tx2"/>
                </a:solidFill>
                <a:latin typeface="隶书" panose="02010509060101010101" pitchFamily="49" charset="-122"/>
                <a:ea typeface="隶书" panose="02010509060101010101" pitchFamily="49" charset="-122"/>
              </a:rPr>
              <a:t>Introduction to Algorithms</a:t>
            </a:r>
            <a:endParaRPr lang="en-US" altLang="zh-CN" sz="2800">
              <a:latin typeface="隶书" panose="02010509060101010101" pitchFamily="49" charset="-122"/>
              <a:ea typeface="隶书" panose="02010509060101010101" pitchFamily="49" charset="-122"/>
            </a:endParaRPr>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162300"/>
            <a:ext cx="2808287"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162300"/>
            <a:ext cx="2517775"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算法分析框架</a:t>
            </a:r>
          </a:p>
        </p:txBody>
      </p:sp>
      <p:sp>
        <p:nvSpPr>
          <p:cNvPr id="39939" name="内容占位符 2"/>
          <p:cNvSpPr>
            <a:spLocks noGrp="1"/>
          </p:cNvSpPr>
          <p:nvPr>
            <p:ph idx="1"/>
          </p:nvPr>
        </p:nvSpPr>
        <p:spPr>
          <a:xfrm>
            <a:off x="1150938" y="1844824"/>
            <a:ext cx="7772400" cy="4953000"/>
          </a:xfrm>
        </p:spPr>
        <p:txBody>
          <a:bodyPr/>
          <a:lstStyle/>
          <a:p>
            <a:r>
              <a:rPr lang="zh-CN" altLang="en-US" sz="2400" b="1" dirty="0"/>
              <a:t>算法分析是指对一个算法所需要的资源进行预测，通常是对</a:t>
            </a:r>
            <a:r>
              <a:rPr lang="zh-CN" altLang="en-US" sz="2400" b="1" dirty="0">
                <a:solidFill>
                  <a:srgbClr val="FF0000"/>
                </a:solidFill>
              </a:rPr>
              <a:t>计算时间和空间</a:t>
            </a:r>
            <a:r>
              <a:rPr lang="zh-CN" altLang="en-US" sz="2400" b="1" dirty="0"/>
              <a:t>的预测。</a:t>
            </a:r>
            <a:r>
              <a:rPr lang="zh-CN" altLang="en-US" sz="2400" dirty="0"/>
              <a:t>算法分析的目的是为了从多个候选算法中选择一个最有效的算法，或去掉较差的算法。</a:t>
            </a:r>
            <a:endParaRPr lang="en-US" altLang="zh-CN" sz="2400" dirty="0"/>
          </a:p>
          <a:p>
            <a:endParaRPr lang="en-US" altLang="zh-CN" sz="2400" dirty="0"/>
          </a:p>
          <a:p>
            <a:r>
              <a:rPr lang="zh-CN" altLang="en-US" sz="2400" dirty="0"/>
              <a:t>进行算法分析之前，首先要确立有关实现技术的模型，通常采用</a:t>
            </a:r>
            <a:r>
              <a:rPr lang="zh-CN" altLang="en-US" sz="2400" b="1" dirty="0">
                <a:solidFill>
                  <a:srgbClr val="FF0000"/>
                </a:solidFill>
              </a:rPr>
              <a:t>随机存取机（</a:t>
            </a:r>
            <a:r>
              <a:rPr lang="en-US" altLang="zh-CN" sz="2400" b="1" dirty="0">
                <a:solidFill>
                  <a:srgbClr val="FF0000"/>
                </a:solidFill>
              </a:rPr>
              <a:t>RAM</a:t>
            </a:r>
            <a:r>
              <a:rPr lang="zh-CN" altLang="en-US" sz="2400" b="1" dirty="0">
                <a:solidFill>
                  <a:srgbClr val="FF0000"/>
                </a:solidFill>
              </a:rPr>
              <a:t>）</a:t>
            </a:r>
            <a:r>
              <a:rPr lang="zh-CN" altLang="en-US" sz="2400" dirty="0"/>
              <a:t>计算模型。</a:t>
            </a:r>
            <a:endParaRPr lang="en-US" altLang="zh-CN" sz="2400" dirty="0"/>
          </a:p>
          <a:p>
            <a:endParaRPr lang="en-US" altLang="zh-CN" sz="2400" dirty="0"/>
          </a:p>
          <a:p>
            <a:r>
              <a:rPr lang="zh-CN" altLang="en-US" sz="2400" dirty="0"/>
              <a:t>默认情况下，算法分析一般是指对算法时间效率的分析。</a:t>
            </a:r>
          </a:p>
        </p:txBody>
      </p:sp>
      <p:sp>
        <p:nvSpPr>
          <p:cNvPr id="399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EE617E22-C9D3-4A5C-8D03-CD198A68F271}" type="slidenum">
              <a:rPr lang="en-US" altLang="zh-CN" sz="1400" b="0">
                <a:solidFill>
                  <a:srgbClr val="2B2B83"/>
                </a:solidFill>
              </a:rPr>
              <a:pPr eaLnBrk="1" hangingPunct="1"/>
              <a:t>30</a:t>
            </a:fld>
            <a:endParaRPr lang="en-US" altLang="zh-CN" sz="1400" b="0">
              <a:solidFill>
                <a:srgbClr val="2B2B83"/>
              </a:solidFill>
            </a:endParaRPr>
          </a:p>
        </p:txBody>
      </p:sp>
    </p:spTree>
    <p:extLst>
      <p:ext uri="{BB962C8B-B14F-4D97-AF65-F5344CB8AC3E}">
        <p14:creationId xmlns:p14="http://schemas.microsoft.com/office/powerpoint/2010/main" val="23246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dirty="0"/>
              <a:t>RAM</a:t>
            </a:r>
            <a:r>
              <a:rPr lang="zh-CN" altLang="en-US" dirty="0"/>
              <a:t>模型</a:t>
            </a:r>
          </a:p>
        </p:txBody>
      </p:sp>
      <mc:AlternateContent xmlns:mc="http://schemas.openxmlformats.org/markup-compatibility/2006" xmlns:a14="http://schemas.microsoft.com/office/drawing/2010/main">
        <mc:Choice Requires="a14">
          <p:sp>
            <p:nvSpPr>
              <p:cNvPr id="41987" name="内容占位符 8"/>
              <p:cNvSpPr>
                <a:spLocks noGrp="1"/>
              </p:cNvSpPr>
              <p:nvPr>
                <p:ph idx="1"/>
              </p:nvPr>
            </p:nvSpPr>
            <p:spPr>
              <a:xfrm>
                <a:off x="1232693" y="1916832"/>
                <a:ext cx="7629525" cy="5000625"/>
              </a:xfrm>
            </p:spPr>
            <p:txBody>
              <a:bodyPr/>
              <a:lstStyle/>
              <a:p>
                <a:r>
                  <a:rPr lang="en-US" altLang="zh-CN" sz="2000" dirty="0">
                    <a:latin typeface="+mj-ea"/>
                    <a:ea typeface="+mj-ea"/>
                  </a:rPr>
                  <a:t>RAM</a:t>
                </a:r>
                <a:r>
                  <a:rPr lang="zh-CN" altLang="en-US" sz="2000" dirty="0">
                    <a:latin typeface="+mj-ea"/>
                    <a:ea typeface="+mj-ea"/>
                  </a:rPr>
                  <a:t>（</a:t>
                </a:r>
                <a:r>
                  <a:rPr lang="en-US" altLang="zh-CN" sz="2000" dirty="0">
                    <a:latin typeface="+mj-ea"/>
                    <a:ea typeface="+mj-ea"/>
                  </a:rPr>
                  <a:t>Random Access machine</a:t>
                </a:r>
                <a:r>
                  <a:rPr lang="zh-CN" altLang="en-US" sz="2000" dirty="0">
                    <a:latin typeface="+mj-ea"/>
                    <a:ea typeface="+mj-ea"/>
                  </a:rPr>
                  <a:t>）：随机访问机</a:t>
                </a:r>
                <a:endParaRPr lang="en-US" altLang="zh-CN" sz="2000" dirty="0">
                  <a:latin typeface="+mj-ea"/>
                  <a:ea typeface="+mj-ea"/>
                </a:endParaRPr>
              </a:p>
              <a:p>
                <a:pPr marL="776288" lvl="1" indent="-457200"/>
                <a:r>
                  <a:rPr lang="zh-CN" altLang="en-US" sz="1800" dirty="0">
                    <a:latin typeface="+mj-ea"/>
                    <a:ea typeface="+mj-ea"/>
                  </a:rPr>
                  <a:t>算术指令：加法、减法、乘法、除法、取余、取整</a:t>
                </a:r>
                <a:endParaRPr lang="en-US" altLang="zh-CN" sz="1800" dirty="0">
                  <a:latin typeface="+mj-ea"/>
                  <a:ea typeface="+mj-ea"/>
                </a:endParaRPr>
              </a:p>
              <a:p>
                <a:pPr marL="776288" lvl="1" indent="-457200"/>
                <a:r>
                  <a:rPr lang="zh-CN" altLang="en-US" sz="1800" dirty="0">
                    <a:latin typeface="+mj-ea"/>
                    <a:ea typeface="+mj-ea"/>
                  </a:rPr>
                  <a:t>数据移动指令：装入、存储、复制</a:t>
                </a:r>
                <a:endParaRPr lang="en-US" altLang="zh-CN" sz="1800" dirty="0">
                  <a:latin typeface="+mj-ea"/>
                  <a:ea typeface="+mj-ea"/>
                </a:endParaRPr>
              </a:p>
              <a:p>
                <a:pPr marL="776288" lvl="1" indent="-457200"/>
                <a:r>
                  <a:rPr lang="zh-CN" altLang="en-US" sz="1800" dirty="0">
                    <a:latin typeface="+mj-ea"/>
                    <a:ea typeface="+mj-ea"/>
                  </a:rPr>
                  <a:t>控制指令：条件与无条件转移、子程序调用与返回</a:t>
                </a:r>
                <a:endParaRPr lang="en-US" altLang="zh-CN" sz="1800" dirty="0">
                  <a:latin typeface="+mj-ea"/>
                  <a:ea typeface="+mj-ea"/>
                </a:endParaRPr>
              </a:p>
              <a:p>
                <a:pPr marL="776288" lvl="1" indent="-457200"/>
                <a:r>
                  <a:rPr lang="zh-CN" altLang="en-US" sz="1800" dirty="0">
                    <a:latin typeface="+mj-ea"/>
                    <a:ea typeface="+mj-ea"/>
                  </a:rPr>
                  <a:t>单条指令的代价均为常数</a:t>
                </a:r>
                <a:endParaRPr lang="en-US" altLang="zh-CN" sz="1800" dirty="0">
                  <a:latin typeface="+mj-ea"/>
                  <a:ea typeface="+mj-ea"/>
                </a:endParaRPr>
              </a:p>
              <a:p>
                <a:pPr marL="776288" lvl="1" indent="-457200"/>
                <a:endParaRPr lang="en-US" altLang="zh-CN" sz="1800" dirty="0">
                  <a:latin typeface="+mj-ea"/>
                  <a:ea typeface="+mj-ea"/>
                </a:endParaRPr>
              </a:p>
              <a:p>
                <a:r>
                  <a:rPr lang="zh-CN" altLang="en-US" sz="2000" dirty="0">
                    <a:latin typeface="+mj-ea"/>
                    <a:ea typeface="+mj-ea"/>
                  </a:rPr>
                  <a:t>数据类型（期望运行时间）</a:t>
                </a:r>
                <a:endParaRPr lang="en-US" altLang="zh-CN" sz="2000" dirty="0">
                  <a:latin typeface="+mj-ea"/>
                  <a:ea typeface="+mj-ea"/>
                </a:endParaRPr>
              </a:p>
              <a:p>
                <a:pPr marL="776288" lvl="1" indent="-457200"/>
                <a:r>
                  <a:rPr lang="zh-CN" altLang="en-US" sz="1800" dirty="0">
                    <a:latin typeface="+mj-ea"/>
                    <a:ea typeface="+mj-ea"/>
                  </a:rPr>
                  <a:t>整数型 </a:t>
                </a:r>
                <a:r>
                  <a:rPr lang="en-US" altLang="zh-CN" sz="1800" dirty="0">
                    <a:latin typeface="+mj-ea"/>
                    <a:ea typeface="+mj-ea"/>
                  </a:rPr>
                  <a:t>vs. </a:t>
                </a:r>
                <a:r>
                  <a:rPr lang="zh-CN" altLang="en-US" sz="1800" dirty="0">
                    <a:latin typeface="+mj-ea"/>
                    <a:ea typeface="+mj-ea"/>
                  </a:rPr>
                  <a:t>浮点实数型</a:t>
                </a:r>
                <a:r>
                  <a:rPr lang="en-US" altLang="zh-CN" sz="1800" dirty="0">
                    <a:latin typeface="+mj-ea"/>
                    <a:ea typeface="+mj-ea"/>
                  </a:rPr>
                  <a:t> </a:t>
                </a:r>
              </a:p>
              <a:p>
                <a:pPr marL="776288" lvl="1" indent="-457200"/>
                <a:r>
                  <a:rPr lang="zh-CN" altLang="en-US" sz="1800" dirty="0">
                    <a:latin typeface="+mj-ea"/>
                    <a:ea typeface="+mj-ea"/>
                  </a:rPr>
                  <a:t>数据规模为</a:t>
                </a:r>
                <a:r>
                  <a:rPr lang="en-US" altLang="zh-CN" sz="1800" dirty="0">
                    <a:latin typeface="+mj-ea"/>
                    <a:ea typeface="+mj-ea"/>
                  </a:rPr>
                  <a:t>n</a:t>
                </a:r>
                <a:r>
                  <a:rPr lang="zh-CN" altLang="en-US" sz="1800" dirty="0">
                    <a:latin typeface="+mj-ea"/>
                    <a:ea typeface="+mj-ea"/>
                  </a:rPr>
                  <a:t>时，单个数据由</a:t>
                </a:r>
                <a:r>
                  <a:rPr lang="en-US" altLang="zh-CN" sz="1800" dirty="0">
                    <a:latin typeface="+mj-ea"/>
                    <a:ea typeface="+mj-ea"/>
                  </a:rPr>
                  <a:t>c*log n</a:t>
                </a:r>
                <a:r>
                  <a:rPr lang="zh-CN" altLang="en-US" sz="1800" dirty="0">
                    <a:latin typeface="+mj-ea"/>
                    <a:ea typeface="+mj-ea"/>
                  </a:rPr>
                  <a:t>位比特表示</a:t>
                </a:r>
                <a:endParaRPr lang="en-US" altLang="zh-CN" sz="1800" dirty="0">
                  <a:latin typeface="+mj-ea"/>
                  <a:ea typeface="+mj-ea"/>
                </a:endParaRPr>
              </a:p>
              <a:p>
                <a:pPr marL="776288" lvl="1" indent="-457200"/>
                <a:endParaRPr lang="en-US" altLang="zh-CN" sz="1800" dirty="0">
                  <a:latin typeface="+mj-ea"/>
                  <a:ea typeface="+mj-ea"/>
                </a:endParaRPr>
              </a:p>
              <a:p>
                <a:r>
                  <a:rPr lang="zh-CN" altLang="en-US" sz="2000" dirty="0">
                    <a:latin typeface="+mj-ea"/>
                    <a:ea typeface="+mj-ea"/>
                  </a:rPr>
                  <a:t>其他指令</a:t>
                </a:r>
                <a:endParaRPr lang="en-US" altLang="zh-CN" sz="2000" dirty="0">
                  <a:latin typeface="+mj-ea"/>
                  <a:ea typeface="+mj-ea"/>
                </a:endParaRPr>
              </a:p>
              <a:p>
                <a:pPr marL="776288" lvl="1" indent="-457200"/>
                <a:r>
                  <a:rPr lang="zh-CN" altLang="en-US" sz="1800" dirty="0">
                    <a:latin typeface="+mj-ea"/>
                    <a:ea typeface="+mj-ea"/>
                  </a:rPr>
                  <a:t>指数运算：</a:t>
                </a:r>
                <a14:m>
                  <m:oMath xmlns:m="http://schemas.openxmlformats.org/officeDocument/2006/math">
                    <m:sSup>
                      <m:sSupPr>
                        <m:ctrlPr>
                          <a:rPr lang="en-US" altLang="zh-CN" sz="1800" i="1" smtClean="0">
                            <a:latin typeface="Cambria Math" panose="02040503050406030204" pitchFamily="18" charset="0"/>
                            <a:ea typeface="+mj-ea"/>
                          </a:rPr>
                        </m:ctrlPr>
                      </m:sSupPr>
                      <m:e>
                        <m:r>
                          <a:rPr lang="en-US" altLang="zh-CN" sz="1800" b="0" i="1" smtClean="0">
                            <a:latin typeface="Cambria Math" panose="02040503050406030204" pitchFamily="18" charset="0"/>
                            <a:ea typeface="+mj-ea"/>
                          </a:rPr>
                          <m:t>𝑥</m:t>
                        </m:r>
                      </m:e>
                      <m:sup>
                        <m:r>
                          <a:rPr lang="en-US" altLang="zh-CN" sz="1800" b="0" i="1" smtClean="0">
                            <a:latin typeface="Cambria Math" panose="02040503050406030204" pitchFamily="18" charset="0"/>
                            <a:ea typeface="+mj-ea"/>
                          </a:rPr>
                          <m:t>𝑦</m:t>
                        </m:r>
                      </m:sup>
                    </m:sSup>
                  </m:oMath>
                </a14:m>
                <a:r>
                  <a:rPr lang="zh-CN" altLang="en-US" sz="1800" dirty="0">
                    <a:latin typeface="+mj-ea"/>
                    <a:ea typeface="+mj-ea"/>
                  </a:rPr>
                  <a:t>不是常数时间指令，</a:t>
                </a:r>
                <a14:m>
                  <m:oMath xmlns:m="http://schemas.openxmlformats.org/officeDocument/2006/math">
                    <m:sSup>
                      <m:sSupPr>
                        <m:ctrlPr>
                          <a:rPr lang="en-US" altLang="zh-CN" sz="1800" i="1" smtClean="0">
                            <a:latin typeface="Cambria Math" panose="02040503050406030204" pitchFamily="18" charset="0"/>
                            <a:ea typeface="+mj-ea"/>
                          </a:rPr>
                        </m:ctrlPr>
                      </m:sSupPr>
                      <m:e>
                        <m:r>
                          <a:rPr lang="en-US" altLang="zh-CN" sz="1800" b="0" i="1" smtClean="0">
                            <a:latin typeface="Cambria Math" panose="02040503050406030204" pitchFamily="18" charset="0"/>
                            <a:ea typeface="+mj-ea"/>
                          </a:rPr>
                          <m:t>2</m:t>
                        </m:r>
                      </m:e>
                      <m:sup>
                        <m:r>
                          <a:rPr lang="en-US" altLang="zh-CN" sz="1800" b="0" i="1" smtClean="0">
                            <a:latin typeface="Cambria Math" panose="02040503050406030204" pitchFamily="18" charset="0"/>
                            <a:ea typeface="+mj-ea"/>
                          </a:rPr>
                          <m:t>𝑘</m:t>
                        </m:r>
                      </m:sup>
                    </m:sSup>
                  </m:oMath>
                </a14:m>
                <a:r>
                  <a:rPr lang="zh-CN" altLang="en-US" sz="1800" dirty="0">
                    <a:latin typeface="+mj-ea"/>
                    <a:ea typeface="+mj-ea"/>
                  </a:rPr>
                  <a:t>是常数时间指令</a:t>
                </a:r>
                <a:endParaRPr lang="en-US" altLang="zh-CN" sz="1800" dirty="0">
                  <a:latin typeface="+mj-ea"/>
                  <a:ea typeface="+mj-ea"/>
                </a:endParaRPr>
              </a:p>
            </p:txBody>
          </p:sp>
        </mc:Choice>
        <mc:Fallback xmlns="">
          <p:sp>
            <p:nvSpPr>
              <p:cNvPr id="41987" name="内容占位符 8"/>
              <p:cNvSpPr>
                <a:spLocks noGrp="1" noRot="1" noChangeAspect="1" noMove="1" noResize="1" noEditPoints="1" noAdjustHandles="1" noChangeArrowheads="1" noChangeShapeType="1" noTextEdit="1"/>
              </p:cNvSpPr>
              <p:nvPr>
                <p:ph idx="1"/>
              </p:nvPr>
            </p:nvSpPr>
            <p:spPr>
              <a:xfrm>
                <a:off x="1232693" y="1916832"/>
                <a:ext cx="7629525" cy="5000625"/>
              </a:xfrm>
              <a:blipFill>
                <a:blip r:embed="rId2"/>
                <a:stretch>
                  <a:fillRect t="-609"/>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31</a:t>
            </a:fld>
            <a:endParaRPr lang="en-US" altLang="zh-CN"/>
          </a:p>
        </p:txBody>
      </p:sp>
    </p:spTree>
    <p:extLst>
      <p:ext uri="{BB962C8B-B14F-4D97-AF65-F5344CB8AC3E}">
        <p14:creationId xmlns:p14="http://schemas.microsoft.com/office/powerpoint/2010/main" val="4195066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dirty="0"/>
              <a:t>RAM</a:t>
            </a:r>
            <a:r>
              <a:rPr lang="zh-CN" altLang="en-US" dirty="0"/>
              <a:t>模型（内存模型）</a:t>
            </a:r>
          </a:p>
        </p:txBody>
      </p:sp>
      <p:sp>
        <p:nvSpPr>
          <p:cNvPr id="41987" name="内容占位符 8"/>
          <p:cNvSpPr>
            <a:spLocks noGrp="1"/>
          </p:cNvSpPr>
          <p:nvPr>
            <p:ph idx="1"/>
          </p:nvPr>
        </p:nvSpPr>
        <p:spPr>
          <a:xfrm>
            <a:off x="1232693" y="1916833"/>
            <a:ext cx="7629525" cy="1008111"/>
          </a:xfrm>
        </p:spPr>
        <p:txBody>
          <a:bodyPr/>
          <a:lstStyle/>
          <a:p>
            <a:r>
              <a:rPr lang="en-US" altLang="zh-CN" sz="2000" dirty="0">
                <a:latin typeface="+mj-ea"/>
                <a:ea typeface="+mj-ea"/>
              </a:rPr>
              <a:t>RAM</a:t>
            </a:r>
            <a:r>
              <a:rPr lang="zh-CN" altLang="en-US" sz="2000" dirty="0">
                <a:latin typeface="+mj-ea"/>
                <a:ea typeface="+mj-ea"/>
              </a:rPr>
              <a:t>（</a:t>
            </a:r>
            <a:r>
              <a:rPr lang="en-US" altLang="zh-CN" sz="2000" dirty="0">
                <a:latin typeface="+mj-ea"/>
                <a:ea typeface="+mj-ea"/>
              </a:rPr>
              <a:t>Random Access machine</a:t>
            </a:r>
            <a:r>
              <a:rPr lang="zh-CN" altLang="en-US" sz="2000" dirty="0">
                <a:latin typeface="+mj-ea"/>
                <a:ea typeface="+mj-ea"/>
              </a:rPr>
              <a:t>）：随机访问机</a:t>
            </a:r>
            <a:endParaRPr lang="en-US" altLang="zh-CN" sz="2000" dirty="0">
              <a:latin typeface="+mj-ea"/>
              <a:ea typeface="+mj-ea"/>
            </a:endParaRPr>
          </a:p>
          <a:p>
            <a:pPr marL="776288" lvl="1" indent="-457200"/>
            <a:r>
              <a:rPr lang="en-US" altLang="zh-CN" sz="1800" dirty="0">
                <a:latin typeface="+mj-ea"/>
                <a:ea typeface="+mj-ea"/>
              </a:rPr>
              <a:t>Unit cost assumption</a:t>
            </a:r>
          </a:p>
          <a:p>
            <a:pPr marL="776288" lvl="1" indent="-457200"/>
            <a:r>
              <a:rPr lang="zh-CN" altLang="en-US" sz="1800" dirty="0">
                <a:latin typeface="+mj-ea"/>
                <a:ea typeface="+mj-ea"/>
              </a:rPr>
              <a:t>模型简单，应用广泛</a:t>
            </a:r>
            <a:endParaRPr lang="en-US" altLang="zh-CN" sz="1800" dirty="0">
              <a:latin typeface="+mj-ea"/>
              <a:ea typeface="+mj-ea"/>
            </a:endParaRP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32</a:t>
            </a:fld>
            <a:endParaRPr lang="en-US" altLang="zh-CN"/>
          </a:p>
        </p:txBody>
      </p:sp>
      <p:sp>
        <p:nvSpPr>
          <p:cNvPr id="5" name="CPU">
            <a:extLst>
              <a:ext uri="{FF2B5EF4-FFF2-40B4-BE49-F238E27FC236}">
                <a16:creationId xmlns:a16="http://schemas.microsoft.com/office/drawing/2014/main" id="{022981DA-4272-470B-9D61-84DC51AD1DF5}"/>
              </a:ext>
            </a:extLst>
          </p:cNvPr>
          <p:cNvSpPr/>
          <p:nvPr/>
        </p:nvSpPr>
        <p:spPr>
          <a:xfrm>
            <a:off x="2320156" y="3966344"/>
            <a:ext cx="863600" cy="952500"/>
          </a:xfrm>
          <a:prstGeom prst="roundRect">
            <a:avLst>
              <a:gd name="adj" fmla="val 22059"/>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50800" tIns="50800" rIns="50800" bIns="50800" anchor="ctr"/>
          <a:lstStyle>
            <a:lvl1pPr defTabSz="800100">
              <a:defRPr sz="2400">
                <a:effectLst>
                  <a:outerShdw blurRad="25400" dist="23998" dir="2700000" rotWithShape="0">
                    <a:srgbClr val="000000">
                      <a:alpha val="31034"/>
                    </a:srgbClr>
                  </a:outerShdw>
                </a:effectLst>
              </a:defRPr>
            </a:lvl1pPr>
          </a:lstStyle>
          <a:p>
            <a:r>
              <a:t>CPU</a:t>
            </a:r>
          </a:p>
        </p:txBody>
      </p:sp>
      <p:sp>
        <p:nvSpPr>
          <p:cNvPr id="6" name="Double Arrow">
            <a:extLst>
              <a:ext uri="{FF2B5EF4-FFF2-40B4-BE49-F238E27FC236}">
                <a16:creationId xmlns:a16="http://schemas.microsoft.com/office/drawing/2014/main" id="{16AD7499-8B47-4FE4-8F28-B5B3FA3A3298}"/>
              </a:ext>
            </a:extLst>
          </p:cNvPr>
          <p:cNvSpPr/>
          <p:nvPr/>
        </p:nvSpPr>
        <p:spPr>
          <a:xfrm>
            <a:off x="3298056" y="4131444"/>
            <a:ext cx="1511300" cy="622300"/>
          </a:xfrm>
          <a:prstGeom prst="leftRightArrow">
            <a:avLst>
              <a:gd name="adj1" fmla="val 32000"/>
              <a:gd name="adj2" fmla="val 89796"/>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p:spPr>
        <p:txBody>
          <a:bodyPr lIns="50800" tIns="50800" rIns="50800" bIns="50800" anchor="ctr"/>
          <a:lstStyle/>
          <a:p>
            <a:pPr defTabSz="800100">
              <a:defRPr sz="2400">
                <a:effectLst>
                  <a:outerShdw blurRad="25400" dist="23998" dir="2700000" rotWithShape="0">
                    <a:srgbClr val="000000">
                      <a:alpha val="31034"/>
                    </a:srgbClr>
                  </a:outerShdw>
                </a:effectLst>
              </a:defRPr>
            </a:pPr>
            <a:endParaRPr/>
          </a:p>
        </p:txBody>
      </p:sp>
      <p:sp>
        <p:nvSpPr>
          <p:cNvPr id="7" name="Memory">
            <a:extLst>
              <a:ext uri="{FF2B5EF4-FFF2-40B4-BE49-F238E27FC236}">
                <a16:creationId xmlns:a16="http://schemas.microsoft.com/office/drawing/2014/main" id="{22639EDD-9C56-4044-814D-B5F7D6D844B7}"/>
              </a:ext>
            </a:extLst>
          </p:cNvPr>
          <p:cNvSpPr/>
          <p:nvPr/>
        </p:nvSpPr>
        <p:spPr>
          <a:xfrm>
            <a:off x="5076056" y="2924944"/>
            <a:ext cx="1181100" cy="3035300"/>
          </a:xfrm>
          <a:prstGeom prst="roundRect">
            <a:avLst>
              <a:gd name="adj" fmla="val 16129"/>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50800" tIns="50800" rIns="50800" bIns="50800" anchor="ctr"/>
          <a:lstStyle>
            <a:lvl1pPr defTabSz="800100">
              <a:defRPr sz="2400">
                <a:effectLst>
                  <a:outerShdw blurRad="25400" dist="23998" dir="2700000" rotWithShape="0">
                    <a:srgbClr val="000000">
                      <a:alpha val="31034"/>
                    </a:srgbClr>
                  </a:outerShdw>
                </a:effectLst>
              </a:defRPr>
            </a:lvl1pPr>
          </a:lstStyle>
          <a:p>
            <a:pPr algn="ctr"/>
            <a:r>
              <a:rPr lang="zh-CN" altLang="en-US" dirty="0"/>
              <a:t>内存</a:t>
            </a:r>
            <a:endParaRPr dirty="0"/>
          </a:p>
        </p:txBody>
      </p:sp>
    </p:spTree>
    <p:extLst>
      <p:ext uri="{BB962C8B-B14F-4D97-AF65-F5344CB8AC3E}">
        <p14:creationId xmlns:p14="http://schemas.microsoft.com/office/powerpoint/2010/main" val="1738459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997BCD8A-1692-41EB-BC6F-3553278E38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eaLnBrk="1" hangingPunct="1"/>
            <a:fld id="{0F72D0E9-996D-4637-83E4-3750EAE0B1C4}" type="slidenum">
              <a:rPr lang="en-US" altLang="zh-CN" sz="1400" i="0"/>
              <a:pPr eaLnBrk="1" hangingPunct="1"/>
              <a:t>33</a:t>
            </a:fld>
            <a:endParaRPr lang="en-US" altLang="zh-CN" sz="1400" i="0"/>
          </a:p>
        </p:txBody>
      </p:sp>
      <p:sp>
        <p:nvSpPr>
          <p:cNvPr id="21506" name="Rectangle 2">
            <a:extLst>
              <a:ext uri="{FF2B5EF4-FFF2-40B4-BE49-F238E27FC236}">
                <a16:creationId xmlns:a16="http://schemas.microsoft.com/office/drawing/2014/main" id="{370B2FF1-401B-42A5-9C87-A3DD5B8171E7}"/>
              </a:ext>
            </a:extLst>
          </p:cNvPr>
          <p:cNvSpPr>
            <a:spLocks noGrp="1" noChangeArrowheads="1"/>
          </p:cNvSpPr>
          <p:nvPr>
            <p:ph type="title"/>
          </p:nvPr>
        </p:nvSpPr>
        <p:spPr/>
        <p:txBody>
          <a:bodyPr/>
          <a:lstStyle/>
          <a:p>
            <a:pPr eaLnBrk="1" hangingPunct="1"/>
            <a:r>
              <a:rPr lang="zh-CN" altLang="en-US" dirty="0"/>
              <a:t>内存层级</a:t>
            </a:r>
            <a:endParaRPr lang="en-US" altLang="zh-CN" dirty="0"/>
          </a:p>
        </p:txBody>
      </p:sp>
      <p:sp>
        <p:nvSpPr>
          <p:cNvPr id="21507" name="Rectangle 3">
            <a:extLst>
              <a:ext uri="{FF2B5EF4-FFF2-40B4-BE49-F238E27FC236}">
                <a16:creationId xmlns:a16="http://schemas.microsoft.com/office/drawing/2014/main" id="{0512722C-6B3D-478D-A60B-2B18767F2769}"/>
              </a:ext>
            </a:extLst>
          </p:cNvPr>
          <p:cNvSpPr>
            <a:spLocks noGrp="1" noChangeArrowheads="1"/>
          </p:cNvSpPr>
          <p:nvPr>
            <p:ph type="body" idx="1"/>
          </p:nvPr>
        </p:nvSpPr>
        <p:spPr>
          <a:xfrm>
            <a:off x="531813" y="3741738"/>
            <a:ext cx="8077200" cy="2532062"/>
          </a:xfrm>
        </p:spPr>
        <p:txBody>
          <a:bodyPr/>
          <a:lstStyle/>
          <a:p>
            <a:pPr eaLnBrk="1" hangingPunct="1"/>
            <a:endParaRPr lang="en-US" altLang="zh-CN" dirty="0"/>
          </a:p>
          <a:p>
            <a:pPr eaLnBrk="1" hangingPunct="1"/>
            <a:r>
              <a:rPr lang="zh-CN" altLang="en-US" dirty="0"/>
              <a:t>现代计算机的存储由多层级组成</a:t>
            </a:r>
            <a:r>
              <a:rPr lang="en-US" altLang="zh-CN" dirty="0"/>
              <a:t>hierarchy</a:t>
            </a:r>
          </a:p>
          <a:p>
            <a:pPr lvl="1" eaLnBrk="1" hangingPunct="1"/>
            <a:r>
              <a:rPr lang="zh-CN" altLang="en-US" dirty="0"/>
              <a:t>层级离</a:t>
            </a:r>
            <a:r>
              <a:rPr lang="en-US" altLang="zh-CN" dirty="0"/>
              <a:t>CPU</a:t>
            </a:r>
            <a:r>
              <a:rPr lang="zh-CN" altLang="en-US" dirty="0"/>
              <a:t>越远，速度越慢，存储容量越大</a:t>
            </a:r>
            <a:endParaRPr lang="en-US" altLang="zh-CN" dirty="0"/>
          </a:p>
          <a:p>
            <a:pPr lvl="1" eaLnBrk="1" hangingPunct="1"/>
            <a:r>
              <a:rPr lang="zh-CN" altLang="en-US" dirty="0"/>
              <a:t>不同层级之间以</a:t>
            </a:r>
            <a:r>
              <a:rPr lang="zh-CN" altLang="en-US" dirty="0">
                <a:solidFill>
                  <a:srgbClr val="FF0000"/>
                </a:solidFill>
              </a:rPr>
              <a:t>块（</a:t>
            </a:r>
            <a:r>
              <a:rPr lang="en-US" altLang="zh-CN" dirty="0">
                <a:solidFill>
                  <a:srgbClr val="FF0000"/>
                </a:solidFill>
              </a:rPr>
              <a:t>block</a:t>
            </a:r>
            <a:r>
              <a:rPr lang="zh-CN" altLang="en-US" dirty="0">
                <a:solidFill>
                  <a:srgbClr val="FF0000"/>
                </a:solidFill>
              </a:rPr>
              <a:t>）</a:t>
            </a:r>
            <a:r>
              <a:rPr lang="zh-CN" altLang="en-US" dirty="0"/>
              <a:t>的形式移动数据</a:t>
            </a:r>
            <a:endParaRPr lang="en-US" altLang="zh-CN" dirty="0"/>
          </a:p>
          <a:p>
            <a:pPr lvl="1" eaLnBrk="1" hangingPunct="1">
              <a:buFontTx/>
              <a:buNone/>
            </a:pPr>
            <a:endParaRPr lang="en-US" altLang="zh-CN" dirty="0"/>
          </a:p>
        </p:txBody>
      </p:sp>
      <p:grpSp>
        <p:nvGrpSpPr>
          <p:cNvPr id="21508" name="Group 4">
            <a:extLst>
              <a:ext uri="{FF2B5EF4-FFF2-40B4-BE49-F238E27FC236}">
                <a16:creationId xmlns:a16="http://schemas.microsoft.com/office/drawing/2014/main" id="{C6E714F4-AD9F-408C-83F6-19FED9C48B97}"/>
              </a:ext>
            </a:extLst>
          </p:cNvPr>
          <p:cNvGrpSpPr>
            <a:grpSpLocks/>
          </p:cNvGrpSpPr>
          <p:nvPr/>
        </p:nvGrpSpPr>
        <p:grpSpPr bwMode="auto">
          <a:xfrm>
            <a:off x="2051720" y="1988840"/>
            <a:ext cx="5137150" cy="1939925"/>
            <a:chOff x="1206" y="921"/>
            <a:chExt cx="3236" cy="1222"/>
          </a:xfrm>
        </p:grpSpPr>
        <p:sp>
          <p:nvSpPr>
            <p:cNvPr id="21509" name="Rectangle 5">
              <a:extLst>
                <a:ext uri="{FF2B5EF4-FFF2-40B4-BE49-F238E27FC236}">
                  <a16:creationId xmlns:a16="http://schemas.microsoft.com/office/drawing/2014/main" id="{EAF6945E-785A-4360-AC0B-45FB163DBA84}"/>
                </a:ext>
              </a:extLst>
            </p:cNvPr>
            <p:cNvSpPr>
              <a:spLocks noChangeArrowheads="1"/>
            </p:cNvSpPr>
            <p:nvPr/>
          </p:nvSpPr>
          <p:spPr bwMode="auto">
            <a:xfrm>
              <a:off x="3835" y="1430"/>
              <a:ext cx="460" cy="19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1510" name="Rectangle 6">
              <a:extLst>
                <a:ext uri="{FF2B5EF4-FFF2-40B4-BE49-F238E27FC236}">
                  <a16:creationId xmlns:a16="http://schemas.microsoft.com/office/drawing/2014/main" id="{3035B768-E165-4769-81D3-D03EE80D1D1B}"/>
                </a:ext>
              </a:extLst>
            </p:cNvPr>
            <p:cNvSpPr>
              <a:spLocks noChangeArrowheads="1"/>
            </p:cNvSpPr>
            <p:nvPr/>
          </p:nvSpPr>
          <p:spPr bwMode="auto">
            <a:xfrm>
              <a:off x="1898" y="1318"/>
              <a:ext cx="138" cy="428"/>
            </a:xfrm>
            <a:prstGeom prst="rect">
              <a:avLst/>
            </a:prstGeom>
            <a:solidFill>
              <a:srgbClr val="FFFF00"/>
            </a:solidFill>
            <a:ln w="12700">
              <a:solidFill>
                <a:srgbClr val="000000"/>
              </a:solidFill>
              <a:miter lim="800000"/>
              <a:headEnd/>
              <a:tailEnd/>
            </a:ln>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1511" name="Rectangle 7">
              <a:extLst>
                <a:ext uri="{FF2B5EF4-FFF2-40B4-BE49-F238E27FC236}">
                  <a16:creationId xmlns:a16="http://schemas.microsoft.com/office/drawing/2014/main" id="{07799B41-41BA-4A9B-82AC-1DBF4B38CCD2}"/>
                </a:ext>
              </a:extLst>
            </p:cNvPr>
            <p:cNvSpPr>
              <a:spLocks noChangeArrowheads="1"/>
            </p:cNvSpPr>
            <p:nvPr/>
          </p:nvSpPr>
          <p:spPr bwMode="auto">
            <a:xfrm>
              <a:off x="2312" y="1226"/>
              <a:ext cx="277" cy="612"/>
            </a:xfrm>
            <a:prstGeom prst="rect">
              <a:avLst/>
            </a:prstGeom>
            <a:solidFill>
              <a:srgbClr val="FFFF00"/>
            </a:solidFill>
            <a:ln w="12700">
              <a:solidFill>
                <a:srgbClr val="000000"/>
              </a:solidFill>
              <a:miter lim="800000"/>
              <a:headEnd/>
              <a:tailEnd/>
            </a:ln>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1512" name="Rectangle 8">
              <a:extLst>
                <a:ext uri="{FF2B5EF4-FFF2-40B4-BE49-F238E27FC236}">
                  <a16:creationId xmlns:a16="http://schemas.microsoft.com/office/drawing/2014/main" id="{C4FF1994-7688-49E9-8C8B-1B33EA256E8D}"/>
                </a:ext>
              </a:extLst>
            </p:cNvPr>
            <p:cNvSpPr>
              <a:spLocks noChangeArrowheads="1"/>
            </p:cNvSpPr>
            <p:nvPr/>
          </p:nvSpPr>
          <p:spPr bwMode="auto">
            <a:xfrm>
              <a:off x="2866" y="921"/>
              <a:ext cx="553" cy="1222"/>
            </a:xfrm>
            <a:prstGeom prst="rect">
              <a:avLst/>
            </a:prstGeom>
            <a:solidFill>
              <a:srgbClr val="FFFF00"/>
            </a:solidFill>
            <a:ln w="12700">
              <a:solidFill>
                <a:srgbClr val="000000"/>
              </a:solidFill>
              <a:miter lim="800000"/>
              <a:headEnd/>
              <a:tailEnd/>
            </a:ln>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en-US" altLang="zh-CN" dirty="0"/>
            </a:p>
            <a:p>
              <a:pPr algn="ctr" eaLnBrk="1" hangingPunct="1">
                <a:spcBef>
                  <a:spcPct val="20000"/>
                </a:spcBef>
              </a:pPr>
              <a:endParaRPr lang="en-US" altLang="zh-CN" dirty="0"/>
            </a:p>
            <a:p>
              <a:pPr algn="ctr" eaLnBrk="1" hangingPunct="1">
                <a:spcBef>
                  <a:spcPct val="20000"/>
                </a:spcBef>
              </a:pPr>
              <a:r>
                <a:rPr lang="zh-CN" altLang="en-US" dirty="0"/>
                <a:t>内存</a:t>
              </a:r>
              <a:endParaRPr lang="zh-CN" altLang="zh-CN" dirty="0"/>
            </a:p>
          </p:txBody>
        </p:sp>
        <p:sp>
          <p:nvSpPr>
            <p:cNvPr id="21513" name="Line 9">
              <a:extLst>
                <a:ext uri="{FF2B5EF4-FFF2-40B4-BE49-F238E27FC236}">
                  <a16:creationId xmlns:a16="http://schemas.microsoft.com/office/drawing/2014/main" id="{020352C7-42E6-4F1E-A4A9-7CB9A6C81AFE}"/>
                </a:ext>
              </a:extLst>
            </p:cNvPr>
            <p:cNvSpPr>
              <a:spLocks noChangeShapeType="1"/>
            </p:cNvSpPr>
            <p:nvPr/>
          </p:nvSpPr>
          <p:spPr bwMode="auto">
            <a:xfrm>
              <a:off x="2036" y="1532"/>
              <a:ext cx="27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 name="Line 10">
              <a:extLst>
                <a:ext uri="{FF2B5EF4-FFF2-40B4-BE49-F238E27FC236}">
                  <a16:creationId xmlns:a16="http://schemas.microsoft.com/office/drawing/2014/main" id="{BD30155C-2994-44C0-BD11-4CD4206275AF}"/>
                </a:ext>
              </a:extLst>
            </p:cNvPr>
            <p:cNvSpPr>
              <a:spLocks noChangeShapeType="1"/>
            </p:cNvSpPr>
            <p:nvPr/>
          </p:nvSpPr>
          <p:spPr bwMode="auto">
            <a:xfrm>
              <a:off x="2589" y="1532"/>
              <a:ext cx="27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Freeform 11">
              <a:extLst>
                <a:ext uri="{FF2B5EF4-FFF2-40B4-BE49-F238E27FC236}">
                  <a16:creationId xmlns:a16="http://schemas.microsoft.com/office/drawing/2014/main" id="{7F87F678-64DF-4C4B-84A3-B7F9CF6EC277}"/>
                </a:ext>
              </a:extLst>
            </p:cNvPr>
            <p:cNvSpPr>
              <a:spLocks/>
            </p:cNvSpPr>
            <p:nvPr/>
          </p:nvSpPr>
          <p:spPr bwMode="auto">
            <a:xfrm>
              <a:off x="3834" y="1322"/>
              <a:ext cx="470" cy="173"/>
            </a:xfrm>
            <a:custGeom>
              <a:avLst/>
              <a:gdLst>
                <a:gd name="T0" fmla="*/ 1265 w 408"/>
                <a:gd name="T1" fmla="*/ 436 h 136"/>
                <a:gd name="T2" fmla="*/ 1216 w 408"/>
                <a:gd name="T3" fmla="*/ 279 h 136"/>
                <a:gd name="T4" fmla="*/ 1066 w 408"/>
                <a:gd name="T5" fmla="*/ 107 h 136"/>
                <a:gd name="T6" fmla="*/ 617 w 408"/>
                <a:gd name="T7" fmla="*/ 0 h 136"/>
                <a:gd name="T8" fmla="*/ 174 w 408"/>
                <a:gd name="T9" fmla="*/ 107 h 136"/>
                <a:gd name="T10" fmla="*/ 50 w 408"/>
                <a:gd name="T11" fmla="*/ 279 h 136"/>
                <a:gd name="T12" fmla="*/ 0 w 408"/>
                <a:gd name="T13" fmla="*/ 436 h 136"/>
                <a:gd name="T14" fmla="*/ 50 w 408"/>
                <a:gd name="T15" fmla="*/ 656 h 136"/>
                <a:gd name="T16" fmla="*/ 174 w 408"/>
                <a:gd name="T17" fmla="*/ 767 h 136"/>
                <a:gd name="T18" fmla="*/ 617 w 408"/>
                <a:gd name="T19" fmla="*/ 932 h 136"/>
                <a:gd name="T20" fmla="*/ 1066 w 408"/>
                <a:gd name="T21" fmla="*/ 767 h 136"/>
                <a:gd name="T22" fmla="*/ 1216 w 408"/>
                <a:gd name="T23" fmla="*/ 656 h 136"/>
                <a:gd name="T24" fmla="*/ 1265 w 408"/>
                <a:gd name="T25" fmla="*/ 436 h 1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8"/>
                <a:gd name="T40" fmla="*/ 0 h 136"/>
                <a:gd name="T41" fmla="*/ 408 w 408"/>
                <a:gd name="T42" fmla="*/ 136 h 1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8" h="136">
                  <a:moveTo>
                    <a:pt x="408" y="64"/>
                  </a:moveTo>
                  <a:lnTo>
                    <a:pt x="392" y="40"/>
                  </a:lnTo>
                  <a:lnTo>
                    <a:pt x="344" y="16"/>
                  </a:lnTo>
                  <a:lnTo>
                    <a:pt x="200" y="0"/>
                  </a:lnTo>
                  <a:lnTo>
                    <a:pt x="56" y="16"/>
                  </a:lnTo>
                  <a:lnTo>
                    <a:pt x="16" y="40"/>
                  </a:lnTo>
                  <a:lnTo>
                    <a:pt x="0" y="64"/>
                  </a:lnTo>
                  <a:lnTo>
                    <a:pt x="16" y="96"/>
                  </a:lnTo>
                  <a:lnTo>
                    <a:pt x="56" y="112"/>
                  </a:lnTo>
                  <a:lnTo>
                    <a:pt x="200" y="136"/>
                  </a:lnTo>
                  <a:lnTo>
                    <a:pt x="344" y="112"/>
                  </a:lnTo>
                  <a:lnTo>
                    <a:pt x="392" y="96"/>
                  </a:lnTo>
                  <a:lnTo>
                    <a:pt x="408" y="64"/>
                  </a:lnTo>
                  <a:close/>
                </a:path>
              </a:pathLst>
            </a:custGeom>
            <a:solidFill>
              <a:srgbClr val="FFFF00"/>
            </a:solidFill>
            <a:ln w="12700">
              <a:solidFill>
                <a:srgbClr val="000000"/>
              </a:solidFill>
              <a:round/>
              <a:headEnd/>
              <a:tailEnd/>
            </a:ln>
          </p:spPr>
          <p:txBody>
            <a:bodyPr/>
            <a:lstStyle/>
            <a:p>
              <a:endParaRPr lang="zh-CN" altLang="en-US"/>
            </a:p>
          </p:txBody>
        </p:sp>
        <p:sp>
          <p:nvSpPr>
            <p:cNvPr id="21516" name="Rectangle 12">
              <a:extLst>
                <a:ext uri="{FF2B5EF4-FFF2-40B4-BE49-F238E27FC236}">
                  <a16:creationId xmlns:a16="http://schemas.microsoft.com/office/drawing/2014/main" id="{9C4C40D7-7949-4CB3-AD28-207735F018C4}"/>
                </a:ext>
              </a:extLst>
            </p:cNvPr>
            <p:cNvSpPr>
              <a:spLocks noChangeArrowheads="1"/>
            </p:cNvSpPr>
            <p:nvPr/>
          </p:nvSpPr>
          <p:spPr bwMode="auto">
            <a:xfrm>
              <a:off x="3668" y="2001"/>
              <a:ext cx="774"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1517" name="Line 13">
              <a:extLst>
                <a:ext uri="{FF2B5EF4-FFF2-40B4-BE49-F238E27FC236}">
                  <a16:creationId xmlns:a16="http://schemas.microsoft.com/office/drawing/2014/main" id="{0A2CEBDF-8E2F-4168-9E49-18597FDA61D0}"/>
                </a:ext>
              </a:extLst>
            </p:cNvPr>
            <p:cNvSpPr>
              <a:spLocks noChangeShapeType="1"/>
            </p:cNvSpPr>
            <p:nvPr/>
          </p:nvSpPr>
          <p:spPr bwMode="auto">
            <a:xfrm>
              <a:off x="3834" y="1410"/>
              <a:ext cx="1" cy="2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14">
              <a:extLst>
                <a:ext uri="{FF2B5EF4-FFF2-40B4-BE49-F238E27FC236}">
                  <a16:creationId xmlns:a16="http://schemas.microsoft.com/office/drawing/2014/main" id="{D4FD91C8-F61C-41CF-92FB-54A89D854B0A}"/>
                </a:ext>
              </a:extLst>
            </p:cNvPr>
            <p:cNvSpPr>
              <a:spLocks noChangeShapeType="1"/>
            </p:cNvSpPr>
            <p:nvPr/>
          </p:nvSpPr>
          <p:spPr bwMode="auto">
            <a:xfrm>
              <a:off x="4295" y="1430"/>
              <a:ext cx="1" cy="2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15">
              <a:extLst>
                <a:ext uri="{FF2B5EF4-FFF2-40B4-BE49-F238E27FC236}">
                  <a16:creationId xmlns:a16="http://schemas.microsoft.com/office/drawing/2014/main" id="{2F6FA66D-9348-4E39-915F-F69F9C43E343}"/>
                </a:ext>
              </a:extLst>
            </p:cNvPr>
            <p:cNvSpPr>
              <a:spLocks noChangeShapeType="1"/>
            </p:cNvSpPr>
            <p:nvPr/>
          </p:nvSpPr>
          <p:spPr bwMode="auto">
            <a:xfrm>
              <a:off x="3419" y="1532"/>
              <a:ext cx="4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Freeform 16">
              <a:extLst>
                <a:ext uri="{FF2B5EF4-FFF2-40B4-BE49-F238E27FC236}">
                  <a16:creationId xmlns:a16="http://schemas.microsoft.com/office/drawing/2014/main" id="{8D363DCE-D353-4F82-88FF-56E61370EE68}"/>
                </a:ext>
              </a:extLst>
            </p:cNvPr>
            <p:cNvSpPr>
              <a:spLocks/>
            </p:cNvSpPr>
            <p:nvPr/>
          </p:nvSpPr>
          <p:spPr bwMode="auto">
            <a:xfrm>
              <a:off x="1206" y="1379"/>
              <a:ext cx="443" cy="306"/>
            </a:xfrm>
            <a:custGeom>
              <a:avLst/>
              <a:gdLst>
                <a:gd name="T0" fmla="*/ 0 w 384"/>
                <a:gd name="T1" fmla="*/ 0 h 240"/>
                <a:gd name="T2" fmla="*/ 373 w 384"/>
                <a:gd name="T3" fmla="*/ 0 h 240"/>
                <a:gd name="T4" fmla="*/ 601 w 384"/>
                <a:gd name="T5" fmla="*/ 838 h 240"/>
                <a:gd name="T6" fmla="*/ 829 w 384"/>
                <a:gd name="T7" fmla="*/ 0 h 240"/>
                <a:gd name="T8" fmla="*/ 1207 w 384"/>
                <a:gd name="T9" fmla="*/ 0 h 240"/>
                <a:gd name="T10" fmla="*/ 829 w 384"/>
                <a:gd name="T11" fmla="*/ 1674 h 240"/>
                <a:gd name="T12" fmla="*/ 373 w 384"/>
                <a:gd name="T13" fmla="*/ 1674 h 240"/>
                <a:gd name="T14" fmla="*/ 0 w 384"/>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240"/>
                <a:gd name="T26" fmla="*/ 384 w 384"/>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240">
                  <a:moveTo>
                    <a:pt x="0" y="0"/>
                  </a:moveTo>
                  <a:lnTo>
                    <a:pt x="120" y="0"/>
                  </a:lnTo>
                  <a:lnTo>
                    <a:pt x="192" y="120"/>
                  </a:lnTo>
                  <a:lnTo>
                    <a:pt x="264" y="0"/>
                  </a:lnTo>
                  <a:lnTo>
                    <a:pt x="384" y="0"/>
                  </a:lnTo>
                  <a:lnTo>
                    <a:pt x="264" y="240"/>
                  </a:lnTo>
                  <a:lnTo>
                    <a:pt x="120" y="240"/>
                  </a:lnTo>
                  <a:lnTo>
                    <a:pt x="0" y="0"/>
                  </a:lnTo>
                  <a:close/>
                </a:path>
              </a:pathLst>
            </a:custGeom>
            <a:solidFill>
              <a:srgbClr val="FFFF00"/>
            </a:solidFill>
            <a:ln w="12700">
              <a:solidFill>
                <a:srgbClr val="000000"/>
              </a:solidFill>
              <a:round/>
              <a:headEnd/>
              <a:tailEnd/>
            </a:ln>
          </p:spPr>
          <p:txBody>
            <a:bodyPr/>
            <a:lstStyle/>
            <a:p>
              <a:endParaRPr lang="zh-CN" altLang="en-US"/>
            </a:p>
          </p:txBody>
        </p:sp>
        <p:sp>
          <p:nvSpPr>
            <p:cNvPr id="21521" name="Line 17">
              <a:extLst>
                <a:ext uri="{FF2B5EF4-FFF2-40B4-BE49-F238E27FC236}">
                  <a16:creationId xmlns:a16="http://schemas.microsoft.com/office/drawing/2014/main" id="{A205129C-95B8-49B3-BF91-532C3608F799}"/>
                </a:ext>
              </a:extLst>
            </p:cNvPr>
            <p:cNvSpPr>
              <a:spLocks noChangeShapeType="1"/>
            </p:cNvSpPr>
            <p:nvPr/>
          </p:nvSpPr>
          <p:spPr bwMode="auto">
            <a:xfrm>
              <a:off x="1593" y="1532"/>
              <a:ext cx="30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Rectangle 18">
              <a:extLst>
                <a:ext uri="{FF2B5EF4-FFF2-40B4-BE49-F238E27FC236}">
                  <a16:creationId xmlns:a16="http://schemas.microsoft.com/office/drawing/2014/main" id="{D8A076E6-D64A-4D9E-8F44-0D5555A56083}"/>
                </a:ext>
              </a:extLst>
            </p:cNvPr>
            <p:cNvSpPr>
              <a:spLocks noChangeArrowheads="1"/>
            </p:cNvSpPr>
            <p:nvPr/>
          </p:nvSpPr>
          <p:spPr bwMode="auto">
            <a:xfrm>
              <a:off x="3835" y="1495"/>
              <a:ext cx="46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1523" name="Freeform 19">
              <a:extLst>
                <a:ext uri="{FF2B5EF4-FFF2-40B4-BE49-F238E27FC236}">
                  <a16:creationId xmlns:a16="http://schemas.microsoft.com/office/drawing/2014/main" id="{2FA11EFB-96EE-4EF7-BF73-CC4BB4060223}"/>
                </a:ext>
              </a:extLst>
            </p:cNvPr>
            <p:cNvSpPr>
              <a:spLocks/>
            </p:cNvSpPr>
            <p:nvPr/>
          </p:nvSpPr>
          <p:spPr bwMode="auto">
            <a:xfrm>
              <a:off x="3835" y="1533"/>
              <a:ext cx="462" cy="177"/>
            </a:xfrm>
            <a:custGeom>
              <a:avLst/>
              <a:gdLst>
                <a:gd name="T0" fmla="*/ 1102 w 408"/>
                <a:gd name="T1" fmla="*/ 527 h 136"/>
                <a:gd name="T2" fmla="*/ 1060 w 408"/>
                <a:gd name="T3" fmla="*/ 333 h 136"/>
                <a:gd name="T4" fmla="*/ 953 w 408"/>
                <a:gd name="T5" fmla="*/ 133 h 136"/>
                <a:gd name="T6" fmla="*/ 562 w 408"/>
                <a:gd name="T7" fmla="*/ 0 h 136"/>
                <a:gd name="T8" fmla="*/ 173 w 408"/>
                <a:gd name="T9" fmla="*/ 133 h 136"/>
                <a:gd name="T10" fmla="*/ 42 w 408"/>
                <a:gd name="T11" fmla="*/ 333 h 136"/>
                <a:gd name="T12" fmla="*/ 0 w 408"/>
                <a:gd name="T13" fmla="*/ 527 h 136"/>
                <a:gd name="T14" fmla="*/ 42 w 408"/>
                <a:gd name="T15" fmla="*/ 791 h 136"/>
                <a:gd name="T16" fmla="*/ 173 w 408"/>
                <a:gd name="T17" fmla="*/ 921 h 136"/>
                <a:gd name="T18" fmla="*/ 562 w 408"/>
                <a:gd name="T19" fmla="*/ 1117 h 136"/>
                <a:gd name="T20" fmla="*/ 953 w 408"/>
                <a:gd name="T21" fmla="*/ 921 h 136"/>
                <a:gd name="T22" fmla="*/ 1060 w 408"/>
                <a:gd name="T23" fmla="*/ 791 h 136"/>
                <a:gd name="T24" fmla="*/ 1102 w 408"/>
                <a:gd name="T25" fmla="*/ 527 h 1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8"/>
                <a:gd name="T40" fmla="*/ 0 h 136"/>
                <a:gd name="T41" fmla="*/ 408 w 408"/>
                <a:gd name="T42" fmla="*/ 136 h 1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8" h="136">
                  <a:moveTo>
                    <a:pt x="408" y="64"/>
                  </a:moveTo>
                  <a:lnTo>
                    <a:pt x="392" y="40"/>
                  </a:lnTo>
                  <a:lnTo>
                    <a:pt x="352" y="16"/>
                  </a:lnTo>
                  <a:lnTo>
                    <a:pt x="208" y="0"/>
                  </a:lnTo>
                  <a:lnTo>
                    <a:pt x="64" y="16"/>
                  </a:lnTo>
                  <a:lnTo>
                    <a:pt x="16" y="40"/>
                  </a:lnTo>
                  <a:lnTo>
                    <a:pt x="0" y="64"/>
                  </a:lnTo>
                  <a:lnTo>
                    <a:pt x="16" y="96"/>
                  </a:lnTo>
                  <a:lnTo>
                    <a:pt x="64" y="112"/>
                  </a:lnTo>
                  <a:lnTo>
                    <a:pt x="208" y="136"/>
                  </a:lnTo>
                  <a:lnTo>
                    <a:pt x="352" y="112"/>
                  </a:lnTo>
                  <a:lnTo>
                    <a:pt x="392" y="96"/>
                  </a:lnTo>
                  <a:lnTo>
                    <a:pt x="408" y="64"/>
                  </a:lnTo>
                  <a:close/>
                </a:path>
              </a:pathLst>
            </a:custGeom>
            <a:solidFill>
              <a:srgbClr val="FFFF00"/>
            </a:solidFill>
            <a:ln w="12700">
              <a:solidFill>
                <a:srgbClr val="000000"/>
              </a:solidFill>
              <a:round/>
              <a:headEnd/>
              <a:tailEnd/>
            </a:ln>
          </p:spPr>
          <p:txBody>
            <a:bodyPr/>
            <a:lstStyle/>
            <a:p>
              <a:endParaRPr lang="zh-CN" altLang="en-US"/>
            </a:p>
          </p:txBody>
        </p:sp>
        <p:sp>
          <p:nvSpPr>
            <p:cNvPr id="21524" name="Rectangle 20">
              <a:extLst>
                <a:ext uri="{FF2B5EF4-FFF2-40B4-BE49-F238E27FC236}">
                  <a16:creationId xmlns:a16="http://schemas.microsoft.com/office/drawing/2014/main" id="{AE870553-4807-4B78-83AB-3035983689DA}"/>
                </a:ext>
              </a:extLst>
            </p:cNvPr>
            <p:cNvSpPr>
              <a:spLocks noChangeArrowheads="1"/>
            </p:cNvSpPr>
            <p:nvPr/>
          </p:nvSpPr>
          <p:spPr bwMode="auto">
            <a:xfrm>
              <a:off x="3834" y="1495"/>
              <a:ext cx="46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1525" name="Text Box 21">
              <a:extLst>
                <a:ext uri="{FF2B5EF4-FFF2-40B4-BE49-F238E27FC236}">
                  <a16:creationId xmlns:a16="http://schemas.microsoft.com/office/drawing/2014/main" id="{DAF98916-1464-4409-8456-E2FF7BEC5846}"/>
                </a:ext>
              </a:extLst>
            </p:cNvPr>
            <p:cNvSpPr txBox="1">
              <a:spLocks noChangeArrowheads="1"/>
            </p:cNvSpPr>
            <p:nvPr/>
          </p:nvSpPr>
          <p:spPr bwMode="auto">
            <a:xfrm>
              <a:off x="1863" y="1326"/>
              <a:ext cx="23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sz="1600" i="0"/>
                <a:t>L</a:t>
              </a:r>
            </a:p>
            <a:p>
              <a:pPr algn="ctr" eaLnBrk="1" hangingPunct="1">
                <a:spcBef>
                  <a:spcPct val="20000"/>
                </a:spcBef>
              </a:pPr>
              <a:r>
                <a:rPr lang="en-US" altLang="zh-CN" sz="1600" i="0"/>
                <a:t>1</a:t>
              </a:r>
            </a:p>
          </p:txBody>
        </p:sp>
        <p:sp>
          <p:nvSpPr>
            <p:cNvPr id="21526" name="Text Box 22">
              <a:extLst>
                <a:ext uri="{FF2B5EF4-FFF2-40B4-BE49-F238E27FC236}">
                  <a16:creationId xmlns:a16="http://schemas.microsoft.com/office/drawing/2014/main" id="{1FDDB85B-1D64-4D0D-B49F-F1DA2756BCA3}"/>
                </a:ext>
              </a:extLst>
            </p:cNvPr>
            <p:cNvSpPr txBox="1">
              <a:spLocks noChangeArrowheads="1"/>
            </p:cNvSpPr>
            <p:nvPr/>
          </p:nvSpPr>
          <p:spPr bwMode="auto">
            <a:xfrm>
              <a:off x="2330" y="1326"/>
              <a:ext cx="235"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sz="1600" i="0"/>
                <a:t>L</a:t>
              </a:r>
            </a:p>
            <a:p>
              <a:pPr algn="ctr" eaLnBrk="1" hangingPunct="1">
                <a:spcBef>
                  <a:spcPct val="20000"/>
                </a:spcBef>
              </a:pPr>
              <a:r>
                <a:rPr lang="en-US" altLang="zh-CN" sz="1600" i="0"/>
                <a:t>2</a:t>
              </a:r>
            </a:p>
          </p:txBody>
        </p:sp>
        <p:sp>
          <p:nvSpPr>
            <p:cNvPr id="21528" name="Line 24">
              <a:extLst>
                <a:ext uri="{FF2B5EF4-FFF2-40B4-BE49-F238E27FC236}">
                  <a16:creationId xmlns:a16="http://schemas.microsoft.com/office/drawing/2014/main" id="{518382FB-DFE7-4F5A-8E2D-C22E043BD6CC}"/>
                </a:ext>
              </a:extLst>
            </p:cNvPr>
            <p:cNvSpPr>
              <a:spLocks noChangeShapeType="1"/>
            </p:cNvSpPr>
            <p:nvPr/>
          </p:nvSpPr>
          <p:spPr bwMode="auto">
            <a:xfrm>
              <a:off x="2179" y="1165"/>
              <a:ext cx="0" cy="741"/>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25">
              <a:extLst>
                <a:ext uri="{FF2B5EF4-FFF2-40B4-BE49-F238E27FC236}">
                  <a16:creationId xmlns:a16="http://schemas.microsoft.com/office/drawing/2014/main" id="{43B32A00-6AC3-4BE6-8B40-59122AA9B8BC}"/>
                </a:ext>
              </a:extLst>
            </p:cNvPr>
            <p:cNvSpPr>
              <a:spLocks noChangeShapeType="1"/>
            </p:cNvSpPr>
            <p:nvPr/>
          </p:nvSpPr>
          <p:spPr bwMode="auto">
            <a:xfrm>
              <a:off x="2735" y="1165"/>
              <a:ext cx="0" cy="741"/>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26">
              <a:extLst>
                <a:ext uri="{FF2B5EF4-FFF2-40B4-BE49-F238E27FC236}">
                  <a16:creationId xmlns:a16="http://schemas.microsoft.com/office/drawing/2014/main" id="{FF89DA6C-FD7F-4172-B6D8-9821CE8087D1}"/>
                </a:ext>
              </a:extLst>
            </p:cNvPr>
            <p:cNvSpPr>
              <a:spLocks noChangeShapeType="1"/>
            </p:cNvSpPr>
            <p:nvPr/>
          </p:nvSpPr>
          <p:spPr bwMode="auto">
            <a:xfrm>
              <a:off x="3656" y="1168"/>
              <a:ext cx="0" cy="741"/>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607832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6">
            <a:extLst>
              <a:ext uri="{FF2B5EF4-FFF2-40B4-BE49-F238E27FC236}">
                <a16:creationId xmlns:a16="http://schemas.microsoft.com/office/drawing/2014/main" id="{311A586E-4E71-4E96-8CE4-FB6211C333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eaLnBrk="1" hangingPunct="1"/>
            <a:fld id="{62EE970F-6F64-4692-AA53-6862CACE4BB9}" type="slidenum">
              <a:rPr lang="en-US" altLang="zh-CN" sz="1400" i="0"/>
              <a:pPr eaLnBrk="1" hangingPunct="1"/>
              <a:t>34</a:t>
            </a:fld>
            <a:endParaRPr lang="en-US" altLang="zh-CN" sz="1400" i="0"/>
          </a:p>
        </p:txBody>
      </p:sp>
      <p:sp>
        <p:nvSpPr>
          <p:cNvPr id="23554" name="Rectangle 2">
            <a:extLst>
              <a:ext uri="{FF2B5EF4-FFF2-40B4-BE49-F238E27FC236}">
                <a16:creationId xmlns:a16="http://schemas.microsoft.com/office/drawing/2014/main" id="{9450C610-B08B-4A3A-974F-FC97A07E9BF9}"/>
              </a:ext>
            </a:extLst>
          </p:cNvPr>
          <p:cNvSpPr>
            <a:spLocks noGrp="1" noChangeArrowheads="1"/>
          </p:cNvSpPr>
          <p:nvPr>
            <p:ph type="title"/>
          </p:nvPr>
        </p:nvSpPr>
        <p:spPr/>
        <p:txBody>
          <a:bodyPr/>
          <a:lstStyle/>
          <a:p>
            <a:pPr eaLnBrk="1" hangingPunct="1"/>
            <a:r>
              <a:rPr lang="en-US" altLang="zh-CN" dirty="0"/>
              <a:t>Slow I/O</a:t>
            </a:r>
          </a:p>
        </p:txBody>
      </p:sp>
      <p:sp>
        <p:nvSpPr>
          <p:cNvPr id="23556" name="Rectangle 4">
            <a:extLst>
              <a:ext uri="{FF2B5EF4-FFF2-40B4-BE49-F238E27FC236}">
                <a16:creationId xmlns:a16="http://schemas.microsoft.com/office/drawing/2014/main" id="{37F37DCA-85C4-45E2-BECA-52B16EE97D9C}"/>
              </a:ext>
            </a:extLst>
          </p:cNvPr>
          <p:cNvSpPr>
            <a:spLocks noChangeArrowheads="1"/>
          </p:cNvSpPr>
          <p:nvPr/>
        </p:nvSpPr>
        <p:spPr bwMode="auto">
          <a:xfrm>
            <a:off x="533400" y="12954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eaLnBrk="1" hangingPunct="1">
              <a:spcBef>
                <a:spcPct val="20000"/>
              </a:spcBef>
              <a:buFontTx/>
              <a:buChar char="•"/>
            </a:pPr>
            <a:r>
              <a:rPr lang="en-US" altLang="zh-CN" i="0" dirty="0"/>
              <a:t>Disk access is 10</a:t>
            </a:r>
            <a:r>
              <a:rPr lang="en-US" altLang="zh-CN" i="0" baseline="30000" dirty="0"/>
              <a:t>6</a:t>
            </a:r>
            <a:r>
              <a:rPr lang="en-US" altLang="zh-CN" i="0" dirty="0"/>
              <a:t> times slower than main memory access</a:t>
            </a:r>
          </a:p>
        </p:txBody>
      </p:sp>
      <p:sp>
        <p:nvSpPr>
          <p:cNvPr id="23557" name="AutoShape 6">
            <a:extLst>
              <a:ext uri="{FF2B5EF4-FFF2-40B4-BE49-F238E27FC236}">
                <a16:creationId xmlns:a16="http://schemas.microsoft.com/office/drawing/2014/main" id="{1046D0EA-3C12-4889-BD38-34E3716599AE}"/>
              </a:ext>
            </a:extLst>
          </p:cNvPr>
          <p:cNvSpPr>
            <a:spLocks noChangeAspect="1" noChangeArrowheads="1" noTextEdit="1"/>
          </p:cNvSpPr>
          <p:nvPr/>
        </p:nvSpPr>
        <p:spPr bwMode="auto">
          <a:xfrm>
            <a:off x="1054100" y="2257425"/>
            <a:ext cx="365760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8" name="Oval 7">
            <a:extLst>
              <a:ext uri="{FF2B5EF4-FFF2-40B4-BE49-F238E27FC236}">
                <a16:creationId xmlns:a16="http://schemas.microsoft.com/office/drawing/2014/main" id="{9FD416B7-90DE-4FA4-89A9-172D230F3E3C}"/>
              </a:ext>
            </a:extLst>
          </p:cNvPr>
          <p:cNvSpPr>
            <a:spLocks noChangeArrowheads="1"/>
          </p:cNvSpPr>
          <p:nvPr/>
        </p:nvSpPr>
        <p:spPr bwMode="auto">
          <a:xfrm>
            <a:off x="1535113" y="2330450"/>
            <a:ext cx="2266950" cy="2265363"/>
          </a:xfrm>
          <a:prstGeom prst="ellipse">
            <a:avLst/>
          </a:prstGeom>
          <a:solidFill>
            <a:srgbClr val="FFFF00"/>
          </a:solidFill>
          <a:ln w="19050">
            <a:solidFill>
              <a:srgbClr val="000000"/>
            </a:solidFill>
            <a:round/>
            <a:headEnd/>
            <a:tailEnd/>
          </a:ln>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3559" name="Freeform 8">
            <a:extLst>
              <a:ext uri="{FF2B5EF4-FFF2-40B4-BE49-F238E27FC236}">
                <a16:creationId xmlns:a16="http://schemas.microsoft.com/office/drawing/2014/main" id="{12995367-1D95-4DAD-8756-A58E37C6B3E4}"/>
              </a:ext>
            </a:extLst>
          </p:cNvPr>
          <p:cNvSpPr>
            <a:spLocks/>
          </p:cNvSpPr>
          <p:nvPr/>
        </p:nvSpPr>
        <p:spPr bwMode="auto">
          <a:xfrm>
            <a:off x="1812925" y="2941638"/>
            <a:ext cx="190500" cy="923925"/>
          </a:xfrm>
          <a:custGeom>
            <a:avLst/>
            <a:gdLst>
              <a:gd name="T0" fmla="*/ 2147483647 w 960"/>
              <a:gd name="T1" fmla="*/ 2147483647 h 4660"/>
              <a:gd name="T2" fmla="*/ 2147483647 w 960"/>
              <a:gd name="T3" fmla="*/ 2147483647 h 4660"/>
              <a:gd name="T4" fmla="*/ 2147483647 w 960"/>
              <a:gd name="T5" fmla="*/ 2147483647 h 4660"/>
              <a:gd name="T6" fmla="*/ 2147483647 w 960"/>
              <a:gd name="T7" fmla="*/ 2147483647 h 4660"/>
              <a:gd name="T8" fmla="*/ 2147483647 w 960"/>
              <a:gd name="T9" fmla="*/ 2147483647 h 4660"/>
              <a:gd name="T10" fmla="*/ 2147483647 w 960"/>
              <a:gd name="T11" fmla="*/ 2147483647 h 4660"/>
              <a:gd name="T12" fmla="*/ 2147483647 w 960"/>
              <a:gd name="T13" fmla="*/ 2147483647 h 4660"/>
              <a:gd name="T14" fmla="*/ 2147483647 w 960"/>
              <a:gd name="T15" fmla="*/ 2147483647 h 4660"/>
              <a:gd name="T16" fmla="*/ 2147483647 w 960"/>
              <a:gd name="T17" fmla="*/ 2147483647 h 4660"/>
              <a:gd name="T18" fmla="*/ 2147483647 w 960"/>
              <a:gd name="T19" fmla="*/ 2147483647 h 4660"/>
              <a:gd name="T20" fmla="*/ 2147483647 w 960"/>
              <a:gd name="T21" fmla="*/ 2147483647 h 4660"/>
              <a:gd name="T22" fmla="*/ 2147483647 w 960"/>
              <a:gd name="T23" fmla="*/ 2147483647 h 4660"/>
              <a:gd name="T24" fmla="*/ 2147483647 w 960"/>
              <a:gd name="T25" fmla="*/ 2147483647 h 4660"/>
              <a:gd name="T26" fmla="*/ 2147483647 w 960"/>
              <a:gd name="T27" fmla="*/ 2147483647 h 4660"/>
              <a:gd name="T28" fmla="*/ 2147483647 w 960"/>
              <a:gd name="T29" fmla="*/ 2147483647 h 4660"/>
              <a:gd name="T30" fmla="*/ 2147483647 w 960"/>
              <a:gd name="T31" fmla="*/ 2147483647 h 4660"/>
              <a:gd name="T32" fmla="*/ 2147483647 w 960"/>
              <a:gd name="T33" fmla="*/ 2147483647 h 4660"/>
              <a:gd name="T34" fmla="*/ 2147483647 w 960"/>
              <a:gd name="T35" fmla="*/ 2147483647 h 4660"/>
              <a:gd name="T36" fmla="*/ 2147483647 w 960"/>
              <a:gd name="T37" fmla="*/ 2147483647 h 4660"/>
              <a:gd name="T38" fmla="*/ 2147483647 w 960"/>
              <a:gd name="T39" fmla="*/ 2147483647 h 4660"/>
              <a:gd name="T40" fmla="*/ 0 w 960"/>
              <a:gd name="T41" fmla="*/ 2147483647 h 4660"/>
              <a:gd name="T42" fmla="*/ 0 w 960"/>
              <a:gd name="T43" fmla="*/ 2147483647 h 4660"/>
              <a:gd name="T44" fmla="*/ 2147483647 w 960"/>
              <a:gd name="T45" fmla="*/ 2147483647 h 4660"/>
              <a:gd name="T46" fmla="*/ 2147483647 w 960"/>
              <a:gd name="T47" fmla="*/ 2147483647 h 4660"/>
              <a:gd name="T48" fmla="*/ 2147483647 w 960"/>
              <a:gd name="T49" fmla="*/ 2147483647 h 4660"/>
              <a:gd name="T50" fmla="*/ 2147483647 w 960"/>
              <a:gd name="T51" fmla="*/ 2147483647 h 4660"/>
              <a:gd name="T52" fmla="*/ 2147483647 w 960"/>
              <a:gd name="T53" fmla="*/ 2147483647 h 4660"/>
              <a:gd name="T54" fmla="*/ 2147483647 w 960"/>
              <a:gd name="T55" fmla="*/ 2147483647 h 4660"/>
              <a:gd name="T56" fmla="*/ 2147483647 w 960"/>
              <a:gd name="T57" fmla="*/ 2147483647 h 4660"/>
              <a:gd name="T58" fmla="*/ 2147483647 w 960"/>
              <a:gd name="T59" fmla="*/ 2147483647 h 4660"/>
              <a:gd name="T60" fmla="*/ 2147483647 w 960"/>
              <a:gd name="T61" fmla="*/ 2147483647 h 4660"/>
              <a:gd name="T62" fmla="*/ 2147483647 w 960"/>
              <a:gd name="T63" fmla="*/ 2147483647 h 4660"/>
              <a:gd name="T64" fmla="*/ 2147483647 w 960"/>
              <a:gd name="T65" fmla="*/ 2147483647 h 4660"/>
              <a:gd name="T66" fmla="*/ 2147483647 w 960"/>
              <a:gd name="T67" fmla="*/ 2147483647 h 4660"/>
              <a:gd name="T68" fmla="*/ 2147483647 w 960"/>
              <a:gd name="T69" fmla="*/ 2147483647 h 4660"/>
              <a:gd name="T70" fmla="*/ 2147483647 w 960"/>
              <a:gd name="T71" fmla="*/ 2147483647 h 4660"/>
              <a:gd name="T72" fmla="*/ 2147483647 w 960"/>
              <a:gd name="T73" fmla="*/ 2147483647 h 4660"/>
              <a:gd name="T74" fmla="*/ 2147483647 w 960"/>
              <a:gd name="T75" fmla="*/ 2147483647 h 4660"/>
              <a:gd name="T76" fmla="*/ 2147483647 w 960"/>
              <a:gd name="T77" fmla="*/ 2147483647 h 46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0"/>
              <a:gd name="T118" fmla="*/ 0 h 4660"/>
              <a:gd name="T119" fmla="*/ 960 w 960"/>
              <a:gd name="T120" fmla="*/ 4660 h 466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0" h="4660">
                <a:moveTo>
                  <a:pt x="960" y="0"/>
                </a:moveTo>
                <a:lnTo>
                  <a:pt x="916" y="49"/>
                </a:lnTo>
                <a:lnTo>
                  <a:pt x="875" y="99"/>
                </a:lnTo>
                <a:lnTo>
                  <a:pt x="833" y="149"/>
                </a:lnTo>
                <a:lnTo>
                  <a:pt x="793" y="201"/>
                </a:lnTo>
                <a:lnTo>
                  <a:pt x="752" y="253"/>
                </a:lnTo>
                <a:lnTo>
                  <a:pt x="714" y="306"/>
                </a:lnTo>
                <a:lnTo>
                  <a:pt x="676" y="359"/>
                </a:lnTo>
                <a:lnTo>
                  <a:pt x="640" y="413"/>
                </a:lnTo>
                <a:lnTo>
                  <a:pt x="604" y="468"/>
                </a:lnTo>
                <a:lnTo>
                  <a:pt x="568" y="523"/>
                </a:lnTo>
                <a:lnTo>
                  <a:pt x="534" y="579"/>
                </a:lnTo>
                <a:lnTo>
                  <a:pt x="501" y="635"/>
                </a:lnTo>
                <a:lnTo>
                  <a:pt x="469" y="691"/>
                </a:lnTo>
                <a:lnTo>
                  <a:pt x="438" y="750"/>
                </a:lnTo>
                <a:lnTo>
                  <a:pt x="408" y="807"/>
                </a:lnTo>
                <a:lnTo>
                  <a:pt x="379" y="866"/>
                </a:lnTo>
                <a:lnTo>
                  <a:pt x="350" y="925"/>
                </a:lnTo>
                <a:lnTo>
                  <a:pt x="323" y="985"/>
                </a:lnTo>
                <a:lnTo>
                  <a:pt x="298" y="1045"/>
                </a:lnTo>
                <a:lnTo>
                  <a:pt x="273" y="1105"/>
                </a:lnTo>
                <a:lnTo>
                  <a:pt x="249" y="1166"/>
                </a:lnTo>
                <a:lnTo>
                  <a:pt x="225" y="1228"/>
                </a:lnTo>
                <a:lnTo>
                  <a:pt x="204" y="1289"/>
                </a:lnTo>
                <a:lnTo>
                  <a:pt x="183" y="1352"/>
                </a:lnTo>
                <a:lnTo>
                  <a:pt x="164" y="1413"/>
                </a:lnTo>
                <a:lnTo>
                  <a:pt x="146" y="1476"/>
                </a:lnTo>
                <a:lnTo>
                  <a:pt x="128" y="1539"/>
                </a:lnTo>
                <a:lnTo>
                  <a:pt x="112" y="1602"/>
                </a:lnTo>
                <a:lnTo>
                  <a:pt x="96" y="1666"/>
                </a:lnTo>
                <a:lnTo>
                  <a:pt x="81" y="1729"/>
                </a:lnTo>
                <a:lnTo>
                  <a:pt x="69" y="1794"/>
                </a:lnTo>
                <a:lnTo>
                  <a:pt x="57" y="1859"/>
                </a:lnTo>
                <a:lnTo>
                  <a:pt x="47" y="1923"/>
                </a:lnTo>
                <a:lnTo>
                  <a:pt x="36" y="1988"/>
                </a:lnTo>
                <a:lnTo>
                  <a:pt x="29" y="2052"/>
                </a:lnTo>
                <a:lnTo>
                  <a:pt x="21" y="2117"/>
                </a:lnTo>
                <a:lnTo>
                  <a:pt x="14" y="2183"/>
                </a:lnTo>
                <a:lnTo>
                  <a:pt x="9" y="2248"/>
                </a:lnTo>
                <a:lnTo>
                  <a:pt x="5" y="2313"/>
                </a:lnTo>
                <a:lnTo>
                  <a:pt x="3" y="2378"/>
                </a:lnTo>
                <a:lnTo>
                  <a:pt x="0" y="2444"/>
                </a:lnTo>
                <a:lnTo>
                  <a:pt x="0" y="2509"/>
                </a:lnTo>
                <a:lnTo>
                  <a:pt x="0" y="2574"/>
                </a:lnTo>
                <a:lnTo>
                  <a:pt x="2" y="2639"/>
                </a:lnTo>
                <a:lnTo>
                  <a:pt x="5" y="2706"/>
                </a:lnTo>
                <a:lnTo>
                  <a:pt x="8" y="2771"/>
                </a:lnTo>
                <a:lnTo>
                  <a:pt x="14" y="2836"/>
                </a:lnTo>
                <a:lnTo>
                  <a:pt x="20" y="2900"/>
                </a:lnTo>
                <a:lnTo>
                  <a:pt x="27" y="2965"/>
                </a:lnTo>
                <a:lnTo>
                  <a:pt x="35" y="3031"/>
                </a:lnTo>
                <a:lnTo>
                  <a:pt x="45" y="3095"/>
                </a:lnTo>
                <a:lnTo>
                  <a:pt x="56" y="3160"/>
                </a:lnTo>
                <a:lnTo>
                  <a:pt x="68" y="3224"/>
                </a:lnTo>
                <a:lnTo>
                  <a:pt x="80" y="3288"/>
                </a:lnTo>
                <a:lnTo>
                  <a:pt x="95" y="3352"/>
                </a:lnTo>
                <a:lnTo>
                  <a:pt x="110" y="3415"/>
                </a:lnTo>
                <a:lnTo>
                  <a:pt x="126" y="3479"/>
                </a:lnTo>
                <a:lnTo>
                  <a:pt x="143" y="3542"/>
                </a:lnTo>
                <a:lnTo>
                  <a:pt x="162" y="3605"/>
                </a:lnTo>
                <a:lnTo>
                  <a:pt x="182" y="3667"/>
                </a:lnTo>
                <a:lnTo>
                  <a:pt x="202" y="3729"/>
                </a:lnTo>
                <a:lnTo>
                  <a:pt x="223" y="3791"/>
                </a:lnTo>
                <a:lnTo>
                  <a:pt x="247" y="3853"/>
                </a:lnTo>
                <a:lnTo>
                  <a:pt x="271" y="3913"/>
                </a:lnTo>
                <a:lnTo>
                  <a:pt x="295" y="3974"/>
                </a:lnTo>
                <a:lnTo>
                  <a:pt x="321" y="4034"/>
                </a:lnTo>
                <a:lnTo>
                  <a:pt x="348" y="4093"/>
                </a:lnTo>
                <a:lnTo>
                  <a:pt x="376" y="4153"/>
                </a:lnTo>
                <a:lnTo>
                  <a:pt x="404" y="4211"/>
                </a:lnTo>
                <a:lnTo>
                  <a:pt x="435" y="4269"/>
                </a:lnTo>
                <a:lnTo>
                  <a:pt x="466" y="4327"/>
                </a:lnTo>
                <a:lnTo>
                  <a:pt x="498" y="4384"/>
                </a:lnTo>
                <a:lnTo>
                  <a:pt x="530" y="4441"/>
                </a:lnTo>
                <a:lnTo>
                  <a:pt x="565" y="4496"/>
                </a:lnTo>
                <a:lnTo>
                  <a:pt x="600" y="4551"/>
                </a:lnTo>
                <a:lnTo>
                  <a:pt x="636" y="4606"/>
                </a:lnTo>
                <a:lnTo>
                  <a:pt x="672" y="46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0" name="Freeform 9">
            <a:extLst>
              <a:ext uri="{FF2B5EF4-FFF2-40B4-BE49-F238E27FC236}">
                <a16:creationId xmlns:a16="http://schemas.microsoft.com/office/drawing/2014/main" id="{D9ED8FA0-21AC-4009-A12E-E7BB1B869BB5}"/>
              </a:ext>
            </a:extLst>
          </p:cNvPr>
          <p:cNvSpPr>
            <a:spLocks/>
          </p:cNvSpPr>
          <p:nvPr/>
        </p:nvSpPr>
        <p:spPr bwMode="auto">
          <a:xfrm>
            <a:off x="1919288" y="3836988"/>
            <a:ext cx="61912" cy="71437"/>
          </a:xfrm>
          <a:custGeom>
            <a:avLst/>
            <a:gdLst>
              <a:gd name="T0" fmla="*/ 2147483647 w 313"/>
              <a:gd name="T1" fmla="*/ 0 h 360"/>
              <a:gd name="T2" fmla="*/ 2147483647 w 313"/>
              <a:gd name="T3" fmla="*/ 2147483647 h 360"/>
              <a:gd name="T4" fmla="*/ 0 w 313"/>
              <a:gd name="T5" fmla="*/ 2147483647 h 360"/>
              <a:gd name="T6" fmla="*/ 2147483647 w 313"/>
              <a:gd name="T7" fmla="*/ 2147483647 h 360"/>
              <a:gd name="T8" fmla="*/ 2147483647 w 313"/>
              <a:gd name="T9" fmla="*/ 0 h 360"/>
              <a:gd name="T10" fmla="*/ 0 60000 65536"/>
              <a:gd name="T11" fmla="*/ 0 60000 65536"/>
              <a:gd name="T12" fmla="*/ 0 60000 65536"/>
              <a:gd name="T13" fmla="*/ 0 60000 65536"/>
              <a:gd name="T14" fmla="*/ 0 60000 65536"/>
              <a:gd name="T15" fmla="*/ 0 w 313"/>
              <a:gd name="T16" fmla="*/ 0 h 360"/>
              <a:gd name="T17" fmla="*/ 313 w 313"/>
              <a:gd name="T18" fmla="*/ 360 h 360"/>
            </a:gdLst>
            <a:ahLst/>
            <a:cxnLst>
              <a:cxn ang="T10">
                <a:pos x="T0" y="T1"/>
              </a:cxn>
              <a:cxn ang="T11">
                <a:pos x="T2" y="T3"/>
              </a:cxn>
              <a:cxn ang="T12">
                <a:pos x="T4" y="T5"/>
              </a:cxn>
              <a:cxn ang="T13">
                <a:pos x="T6" y="T7"/>
              </a:cxn>
              <a:cxn ang="T14">
                <a:pos x="T8" y="T9"/>
              </a:cxn>
            </a:cxnLst>
            <a:rect l="T15" t="T16" r="T17" b="T18"/>
            <a:pathLst>
              <a:path w="313" h="360">
                <a:moveTo>
                  <a:pt x="150" y="0"/>
                </a:moveTo>
                <a:lnTo>
                  <a:pt x="313" y="360"/>
                </a:lnTo>
                <a:lnTo>
                  <a:pt x="0" y="118"/>
                </a:lnTo>
                <a:lnTo>
                  <a:pt x="124" y="120"/>
                </a:lnTo>
                <a:lnTo>
                  <a:pt x="150" y="0"/>
                </a:lnTo>
                <a:close/>
              </a:path>
            </a:pathLst>
          </a:custGeom>
          <a:solidFill>
            <a:srgbClr val="000000"/>
          </a:solidFill>
          <a:ln w="19050">
            <a:solidFill>
              <a:srgbClr val="000000"/>
            </a:solidFill>
            <a:round/>
            <a:headEnd/>
            <a:tailEnd/>
          </a:ln>
        </p:spPr>
        <p:txBody>
          <a:bodyPr/>
          <a:lstStyle/>
          <a:p>
            <a:endParaRPr lang="zh-CN" altLang="en-US"/>
          </a:p>
        </p:txBody>
      </p:sp>
      <p:sp>
        <p:nvSpPr>
          <p:cNvPr id="23561" name="Line 10">
            <a:extLst>
              <a:ext uri="{FF2B5EF4-FFF2-40B4-BE49-F238E27FC236}">
                <a16:creationId xmlns:a16="http://schemas.microsoft.com/office/drawing/2014/main" id="{AD6CBD64-7CD0-4D06-8F3C-A1918AE76096}"/>
              </a:ext>
            </a:extLst>
          </p:cNvPr>
          <p:cNvSpPr>
            <a:spLocks noChangeShapeType="1"/>
          </p:cNvSpPr>
          <p:nvPr/>
        </p:nvSpPr>
        <p:spPr bwMode="auto">
          <a:xfrm flipV="1">
            <a:off x="1570038" y="4240213"/>
            <a:ext cx="549275" cy="165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Freeform 11">
            <a:extLst>
              <a:ext uri="{FF2B5EF4-FFF2-40B4-BE49-F238E27FC236}">
                <a16:creationId xmlns:a16="http://schemas.microsoft.com/office/drawing/2014/main" id="{A9364CFA-A4DD-4B67-B08E-C14079FED6CF}"/>
              </a:ext>
            </a:extLst>
          </p:cNvPr>
          <p:cNvSpPr>
            <a:spLocks/>
          </p:cNvSpPr>
          <p:nvPr/>
        </p:nvSpPr>
        <p:spPr bwMode="auto">
          <a:xfrm>
            <a:off x="2097088" y="4225925"/>
            <a:ext cx="77787" cy="36513"/>
          </a:xfrm>
          <a:custGeom>
            <a:avLst/>
            <a:gdLst>
              <a:gd name="T0" fmla="*/ 0 w 395"/>
              <a:gd name="T1" fmla="*/ 0 h 186"/>
              <a:gd name="T2" fmla="*/ 2147483647 w 395"/>
              <a:gd name="T3" fmla="*/ 2147483647 h 186"/>
              <a:gd name="T4" fmla="*/ 2147483647 w 395"/>
              <a:gd name="T5" fmla="*/ 2147483647 h 186"/>
              <a:gd name="T6" fmla="*/ 0 w 395"/>
              <a:gd name="T7" fmla="*/ 0 h 186"/>
              <a:gd name="T8" fmla="*/ 0 60000 65536"/>
              <a:gd name="T9" fmla="*/ 0 60000 65536"/>
              <a:gd name="T10" fmla="*/ 0 60000 65536"/>
              <a:gd name="T11" fmla="*/ 0 60000 65536"/>
              <a:gd name="T12" fmla="*/ 0 w 395"/>
              <a:gd name="T13" fmla="*/ 0 h 186"/>
              <a:gd name="T14" fmla="*/ 395 w 395"/>
              <a:gd name="T15" fmla="*/ 186 h 186"/>
            </a:gdLst>
            <a:ahLst/>
            <a:cxnLst>
              <a:cxn ang="T8">
                <a:pos x="T0" y="T1"/>
              </a:cxn>
              <a:cxn ang="T9">
                <a:pos x="T2" y="T3"/>
              </a:cxn>
              <a:cxn ang="T10">
                <a:pos x="T4" y="T5"/>
              </a:cxn>
              <a:cxn ang="T11">
                <a:pos x="T6" y="T7"/>
              </a:cxn>
            </a:cxnLst>
            <a:rect l="T12" t="T13" r="T14" b="T15"/>
            <a:pathLst>
              <a:path w="395" h="186">
                <a:moveTo>
                  <a:pt x="0" y="0"/>
                </a:moveTo>
                <a:lnTo>
                  <a:pt x="395" y="7"/>
                </a:lnTo>
                <a:lnTo>
                  <a:pt x="44" y="186"/>
                </a:lnTo>
                <a:lnTo>
                  <a:pt x="0" y="0"/>
                </a:lnTo>
                <a:close/>
              </a:path>
            </a:pathLst>
          </a:custGeom>
          <a:solidFill>
            <a:srgbClr val="000000"/>
          </a:solidFill>
          <a:ln w="9525">
            <a:solidFill>
              <a:srgbClr val="000000"/>
            </a:solidFill>
            <a:round/>
            <a:headEnd/>
            <a:tailEnd/>
          </a:ln>
        </p:spPr>
        <p:txBody>
          <a:bodyPr/>
          <a:lstStyle/>
          <a:p>
            <a:endParaRPr lang="zh-CN" altLang="en-US"/>
          </a:p>
        </p:txBody>
      </p:sp>
      <p:sp>
        <p:nvSpPr>
          <p:cNvPr id="23563" name="Oval 12">
            <a:extLst>
              <a:ext uri="{FF2B5EF4-FFF2-40B4-BE49-F238E27FC236}">
                <a16:creationId xmlns:a16="http://schemas.microsoft.com/office/drawing/2014/main" id="{4E6393C9-C923-4958-A13C-2593BF20CF58}"/>
              </a:ext>
            </a:extLst>
          </p:cNvPr>
          <p:cNvSpPr>
            <a:spLocks noChangeArrowheads="1"/>
          </p:cNvSpPr>
          <p:nvPr/>
        </p:nvSpPr>
        <p:spPr bwMode="auto">
          <a:xfrm>
            <a:off x="2519363" y="3313113"/>
            <a:ext cx="300037" cy="300037"/>
          </a:xfrm>
          <a:prstGeom prst="ellipse">
            <a:avLst/>
          </a:prstGeom>
          <a:solidFill>
            <a:srgbClr val="000000"/>
          </a:solidFill>
          <a:ln w="19050">
            <a:solidFill>
              <a:srgbClr val="000000"/>
            </a:solidFill>
            <a:round/>
            <a:headEnd/>
            <a:tailEnd/>
          </a:ln>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3564" name="Oval 13">
            <a:extLst>
              <a:ext uri="{FF2B5EF4-FFF2-40B4-BE49-F238E27FC236}">
                <a16:creationId xmlns:a16="http://schemas.microsoft.com/office/drawing/2014/main" id="{1962775B-4497-43C2-8285-F1D693BBD069}"/>
              </a:ext>
            </a:extLst>
          </p:cNvPr>
          <p:cNvSpPr>
            <a:spLocks noChangeArrowheads="1"/>
          </p:cNvSpPr>
          <p:nvPr/>
        </p:nvSpPr>
        <p:spPr bwMode="auto">
          <a:xfrm>
            <a:off x="2063750" y="2859088"/>
            <a:ext cx="1209675" cy="1208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23565" name="Line 14">
            <a:extLst>
              <a:ext uri="{FF2B5EF4-FFF2-40B4-BE49-F238E27FC236}">
                <a16:creationId xmlns:a16="http://schemas.microsoft.com/office/drawing/2014/main" id="{10084A7F-748D-4B75-99B2-F4B878297474}"/>
              </a:ext>
            </a:extLst>
          </p:cNvPr>
          <p:cNvSpPr>
            <a:spLocks noChangeShapeType="1"/>
          </p:cNvSpPr>
          <p:nvPr/>
        </p:nvSpPr>
        <p:spPr bwMode="auto">
          <a:xfrm flipH="1" flipV="1">
            <a:off x="3273425" y="3452813"/>
            <a:ext cx="1588"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15">
            <a:extLst>
              <a:ext uri="{FF2B5EF4-FFF2-40B4-BE49-F238E27FC236}">
                <a16:creationId xmlns:a16="http://schemas.microsoft.com/office/drawing/2014/main" id="{6599733B-E8AF-45FA-940D-F6B8C2E7910F}"/>
              </a:ext>
            </a:extLst>
          </p:cNvPr>
          <p:cNvSpPr>
            <a:spLocks noChangeShapeType="1"/>
          </p:cNvSpPr>
          <p:nvPr/>
        </p:nvSpPr>
        <p:spPr bwMode="auto">
          <a:xfrm flipH="1" flipV="1">
            <a:off x="3273425" y="3441700"/>
            <a:ext cx="1588"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16">
            <a:extLst>
              <a:ext uri="{FF2B5EF4-FFF2-40B4-BE49-F238E27FC236}">
                <a16:creationId xmlns:a16="http://schemas.microsoft.com/office/drawing/2014/main" id="{68243C1A-F4D4-440F-9B79-3C137BEBB543}"/>
              </a:ext>
            </a:extLst>
          </p:cNvPr>
          <p:cNvSpPr>
            <a:spLocks noChangeShapeType="1"/>
          </p:cNvSpPr>
          <p:nvPr/>
        </p:nvSpPr>
        <p:spPr bwMode="auto">
          <a:xfrm flipH="1" flipV="1">
            <a:off x="3273425" y="3432175"/>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7">
            <a:extLst>
              <a:ext uri="{FF2B5EF4-FFF2-40B4-BE49-F238E27FC236}">
                <a16:creationId xmlns:a16="http://schemas.microsoft.com/office/drawing/2014/main" id="{D4E38EE3-C53E-4AF5-8B99-F3CF237A754E}"/>
              </a:ext>
            </a:extLst>
          </p:cNvPr>
          <p:cNvSpPr>
            <a:spLocks noChangeShapeType="1"/>
          </p:cNvSpPr>
          <p:nvPr/>
        </p:nvSpPr>
        <p:spPr bwMode="auto">
          <a:xfrm flipH="1" flipV="1">
            <a:off x="3271838" y="3421063"/>
            <a:ext cx="1587"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8">
            <a:extLst>
              <a:ext uri="{FF2B5EF4-FFF2-40B4-BE49-F238E27FC236}">
                <a16:creationId xmlns:a16="http://schemas.microsoft.com/office/drawing/2014/main" id="{3B72C315-178F-4D5A-B3D7-80C1A6F38885}"/>
              </a:ext>
            </a:extLst>
          </p:cNvPr>
          <p:cNvSpPr>
            <a:spLocks noChangeShapeType="1"/>
          </p:cNvSpPr>
          <p:nvPr/>
        </p:nvSpPr>
        <p:spPr bwMode="auto">
          <a:xfrm flipH="1" flipV="1">
            <a:off x="3271838" y="3409950"/>
            <a:ext cx="1587"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9">
            <a:extLst>
              <a:ext uri="{FF2B5EF4-FFF2-40B4-BE49-F238E27FC236}">
                <a16:creationId xmlns:a16="http://schemas.microsoft.com/office/drawing/2014/main" id="{78D9BB0F-BDB8-4326-99E8-47D71EEF1775}"/>
              </a:ext>
            </a:extLst>
          </p:cNvPr>
          <p:cNvSpPr>
            <a:spLocks noChangeShapeType="1"/>
          </p:cNvSpPr>
          <p:nvPr/>
        </p:nvSpPr>
        <p:spPr bwMode="auto">
          <a:xfrm flipH="1" flipV="1">
            <a:off x="3270250" y="3405188"/>
            <a:ext cx="1588"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20">
            <a:extLst>
              <a:ext uri="{FF2B5EF4-FFF2-40B4-BE49-F238E27FC236}">
                <a16:creationId xmlns:a16="http://schemas.microsoft.com/office/drawing/2014/main" id="{7F764102-8695-451C-95ED-768D4BFE0614}"/>
              </a:ext>
            </a:extLst>
          </p:cNvPr>
          <p:cNvSpPr>
            <a:spLocks noChangeShapeType="1"/>
          </p:cNvSpPr>
          <p:nvPr/>
        </p:nvSpPr>
        <p:spPr bwMode="auto">
          <a:xfrm flipH="1" flipV="1">
            <a:off x="3268663" y="3389313"/>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21">
            <a:extLst>
              <a:ext uri="{FF2B5EF4-FFF2-40B4-BE49-F238E27FC236}">
                <a16:creationId xmlns:a16="http://schemas.microsoft.com/office/drawing/2014/main" id="{5C010C4D-CF33-480A-A0EE-E8DDE8A2E3BD}"/>
              </a:ext>
            </a:extLst>
          </p:cNvPr>
          <p:cNvSpPr>
            <a:spLocks noChangeShapeType="1"/>
          </p:cNvSpPr>
          <p:nvPr/>
        </p:nvSpPr>
        <p:spPr bwMode="auto">
          <a:xfrm flipH="1" flipV="1">
            <a:off x="3267075" y="3379788"/>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22">
            <a:extLst>
              <a:ext uri="{FF2B5EF4-FFF2-40B4-BE49-F238E27FC236}">
                <a16:creationId xmlns:a16="http://schemas.microsoft.com/office/drawing/2014/main" id="{830E74B1-61A4-4EFF-A51B-5C941815FCA1}"/>
              </a:ext>
            </a:extLst>
          </p:cNvPr>
          <p:cNvSpPr>
            <a:spLocks noChangeShapeType="1"/>
          </p:cNvSpPr>
          <p:nvPr/>
        </p:nvSpPr>
        <p:spPr bwMode="auto">
          <a:xfrm flipH="1" flipV="1">
            <a:off x="3265488" y="3368675"/>
            <a:ext cx="1587"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3">
            <a:extLst>
              <a:ext uri="{FF2B5EF4-FFF2-40B4-BE49-F238E27FC236}">
                <a16:creationId xmlns:a16="http://schemas.microsoft.com/office/drawing/2014/main" id="{B8A6C504-6F8C-4CF3-A8C2-235A6597B4C0}"/>
              </a:ext>
            </a:extLst>
          </p:cNvPr>
          <p:cNvSpPr>
            <a:spLocks noChangeShapeType="1"/>
          </p:cNvSpPr>
          <p:nvPr/>
        </p:nvSpPr>
        <p:spPr bwMode="auto">
          <a:xfrm flipH="1" flipV="1">
            <a:off x="3263900" y="3359150"/>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24">
            <a:extLst>
              <a:ext uri="{FF2B5EF4-FFF2-40B4-BE49-F238E27FC236}">
                <a16:creationId xmlns:a16="http://schemas.microsoft.com/office/drawing/2014/main" id="{969B35CE-00DA-4C67-8063-ABB80D203CB5}"/>
              </a:ext>
            </a:extLst>
          </p:cNvPr>
          <p:cNvSpPr>
            <a:spLocks noChangeShapeType="1"/>
          </p:cNvSpPr>
          <p:nvPr/>
        </p:nvSpPr>
        <p:spPr bwMode="auto">
          <a:xfrm flipH="1" flipV="1">
            <a:off x="3262313" y="3348038"/>
            <a:ext cx="1587"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Line 25">
            <a:extLst>
              <a:ext uri="{FF2B5EF4-FFF2-40B4-BE49-F238E27FC236}">
                <a16:creationId xmlns:a16="http://schemas.microsoft.com/office/drawing/2014/main" id="{02C9CCA8-03A0-4154-9706-FE5D5506EEA1}"/>
              </a:ext>
            </a:extLst>
          </p:cNvPr>
          <p:cNvSpPr>
            <a:spLocks noChangeShapeType="1"/>
          </p:cNvSpPr>
          <p:nvPr/>
        </p:nvSpPr>
        <p:spPr bwMode="auto">
          <a:xfrm flipH="1" flipV="1">
            <a:off x="3260725" y="3338513"/>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Line 26">
            <a:extLst>
              <a:ext uri="{FF2B5EF4-FFF2-40B4-BE49-F238E27FC236}">
                <a16:creationId xmlns:a16="http://schemas.microsoft.com/office/drawing/2014/main" id="{EEE6BEEC-BC6C-4844-A5D2-5E163B3FAA5A}"/>
              </a:ext>
            </a:extLst>
          </p:cNvPr>
          <p:cNvSpPr>
            <a:spLocks noChangeShapeType="1"/>
          </p:cNvSpPr>
          <p:nvPr/>
        </p:nvSpPr>
        <p:spPr bwMode="auto">
          <a:xfrm flipH="1" flipV="1">
            <a:off x="3259138" y="3333750"/>
            <a:ext cx="1587"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8" name="Line 27">
            <a:extLst>
              <a:ext uri="{FF2B5EF4-FFF2-40B4-BE49-F238E27FC236}">
                <a16:creationId xmlns:a16="http://schemas.microsoft.com/office/drawing/2014/main" id="{95E7CDAF-224F-4D84-8129-6612045CD1C3}"/>
              </a:ext>
            </a:extLst>
          </p:cNvPr>
          <p:cNvSpPr>
            <a:spLocks noChangeShapeType="1"/>
          </p:cNvSpPr>
          <p:nvPr/>
        </p:nvSpPr>
        <p:spPr bwMode="auto">
          <a:xfrm flipH="1" flipV="1">
            <a:off x="3255963" y="3317875"/>
            <a:ext cx="158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Line 28">
            <a:extLst>
              <a:ext uri="{FF2B5EF4-FFF2-40B4-BE49-F238E27FC236}">
                <a16:creationId xmlns:a16="http://schemas.microsoft.com/office/drawing/2014/main" id="{9E7BE258-589E-4642-B129-D3B3D6A7AF1C}"/>
              </a:ext>
            </a:extLst>
          </p:cNvPr>
          <p:cNvSpPr>
            <a:spLocks noChangeShapeType="1"/>
          </p:cNvSpPr>
          <p:nvPr/>
        </p:nvSpPr>
        <p:spPr bwMode="auto">
          <a:xfrm flipH="1" flipV="1">
            <a:off x="3252788" y="3306763"/>
            <a:ext cx="3175"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29">
            <a:extLst>
              <a:ext uri="{FF2B5EF4-FFF2-40B4-BE49-F238E27FC236}">
                <a16:creationId xmlns:a16="http://schemas.microsoft.com/office/drawing/2014/main" id="{D81F6EE7-68D5-48C4-94CB-E6912E293A90}"/>
              </a:ext>
            </a:extLst>
          </p:cNvPr>
          <p:cNvSpPr>
            <a:spLocks noChangeShapeType="1"/>
          </p:cNvSpPr>
          <p:nvPr/>
        </p:nvSpPr>
        <p:spPr bwMode="auto">
          <a:xfrm flipH="1" flipV="1">
            <a:off x="3249613" y="3297238"/>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30">
            <a:extLst>
              <a:ext uri="{FF2B5EF4-FFF2-40B4-BE49-F238E27FC236}">
                <a16:creationId xmlns:a16="http://schemas.microsoft.com/office/drawing/2014/main" id="{21276FDB-A99F-46C5-A62A-6673CB0FFFB8}"/>
              </a:ext>
            </a:extLst>
          </p:cNvPr>
          <p:cNvSpPr>
            <a:spLocks noChangeShapeType="1"/>
          </p:cNvSpPr>
          <p:nvPr/>
        </p:nvSpPr>
        <p:spPr bwMode="auto">
          <a:xfrm flipH="1" flipV="1">
            <a:off x="3246438" y="3286125"/>
            <a:ext cx="3175"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31">
            <a:extLst>
              <a:ext uri="{FF2B5EF4-FFF2-40B4-BE49-F238E27FC236}">
                <a16:creationId xmlns:a16="http://schemas.microsoft.com/office/drawing/2014/main" id="{29BD2B10-49F2-4869-9B35-1E78FDFCC0CD}"/>
              </a:ext>
            </a:extLst>
          </p:cNvPr>
          <p:cNvSpPr>
            <a:spLocks noChangeShapeType="1"/>
          </p:cNvSpPr>
          <p:nvPr/>
        </p:nvSpPr>
        <p:spPr bwMode="auto">
          <a:xfrm flipH="1" flipV="1">
            <a:off x="3243263" y="3276600"/>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32">
            <a:extLst>
              <a:ext uri="{FF2B5EF4-FFF2-40B4-BE49-F238E27FC236}">
                <a16:creationId xmlns:a16="http://schemas.microsoft.com/office/drawing/2014/main" id="{DCD176D8-F6CA-4274-A663-A1C39049E51A}"/>
              </a:ext>
            </a:extLst>
          </p:cNvPr>
          <p:cNvSpPr>
            <a:spLocks noChangeShapeType="1"/>
          </p:cNvSpPr>
          <p:nvPr/>
        </p:nvSpPr>
        <p:spPr bwMode="auto">
          <a:xfrm flipH="1" flipV="1">
            <a:off x="3240088" y="3267075"/>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33">
            <a:extLst>
              <a:ext uri="{FF2B5EF4-FFF2-40B4-BE49-F238E27FC236}">
                <a16:creationId xmlns:a16="http://schemas.microsoft.com/office/drawing/2014/main" id="{E8ABB7B6-9F03-4EF6-AF82-C9A2AB8A768D}"/>
              </a:ext>
            </a:extLst>
          </p:cNvPr>
          <p:cNvSpPr>
            <a:spLocks noChangeShapeType="1"/>
          </p:cNvSpPr>
          <p:nvPr/>
        </p:nvSpPr>
        <p:spPr bwMode="auto">
          <a:xfrm flipH="1" flipV="1">
            <a:off x="3240088" y="3262313"/>
            <a:ext cx="1587"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34">
            <a:extLst>
              <a:ext uri="{FF2B5EF4-FFF2-40B4-BE49-F238E27FC236}">
                <a16:creationId xmlns:a16="http://schemas.microsoft.com/office/drawing/2014/main" id="{23E0637D-F233-4A6E-80D6-61EC3B0F1463}"/>
              </a:ext>
            </a:extLst>
          </p:cNvPr>
          <p:cNvSpPr>
            <a:spLocks noChangeShapeType="1"/>
          </p:cNvSpPr>
          <p:nvPr/>
        </p:nvSpPr>
        <p:spPr bwMode="auto">
          <a:xfrm flipH="1" flipV="1">
            <a:off x="3233738" y="3246438"/>
            <a:ext cx="15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35">
            <a:extLst>
              <a:ext uri="{FF2B5EF4-FFF2-40B4-BE49-F238E27FC236}">
                <a16:creationId xmlns:a16="http://schemas.microsoft.com/office/drawing/2014/main" id="{336020DD-9409-4541-97E6-8B8ED9B84E31}"/>
              </a:ext>
            </a:extLst>
          </p:cNvPr>
          <p:cNvSpPr>
            <a:spLocks noChangeShapeType="1"/>
          </p:cNvSpPr>
          <p:nvPr/>
        </p:nvSpPr>
        <p:spPr bwMode="auto">
          <a:xfrm flipH="1" flipV="1">
            <a:off x="3228975" y="3236913"/>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36">
            <a:extLst>
              <a:ext uri="{FF2B5EF4-FFF2-40B4-BE49-F238E27FC236}">
                <a16:creationId xmlns:a16="http://schemas.microsoft.com/office/drawing/2014/main" id="{2B22A250-71B4-45FC-AAED-18D1728E47B1}"/>
              </a:ext>
            </a:extLst>
          </p:cNvPr>
          <p:cNvSpPr>
            <a:spLocks noChangeShapeType="1"/>
          </p:cNvSpPr>
          <p:nvPr/>
        </p:nvSpPr>
        <p:spPr bwMode="auto">
          <a:xfrm flipH="1" flipV="1">
            <a:off x="3225800" y="3227388"/>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Line 37">
            <a:extLst>
              <a:ext uri="{FF2B5EF4-FFF2-40B4-BE49-F238E27FC236}">
                <a16:creationId xmlns:a16="http://schemas.microsoft.com/office/drawing/2014/main" id="{C614E042-096F-4D41-BF09-6F7D875D9B91}"/>
              </a:ext>
            </a:extLst>
          </p:cNvPr>
          <p:cNvSpPr>
            <a:spLocks noChangeShapeType="1"/>
          </p:cNvSpPr>
          <p:nvPr/>
        </p:nvSpPr>
        <p:spPr bwMode="auto">
          <a:xfrm flipH="1" flipV="1">
            <a:off x="3221038" y="3217863"/>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Line 38">
            <a:extLst>
              <a:ext uri="{FF2B5EF4-FFF2-40B4-BE49-F238E27FC236}">
                <a16:creationId xmlns:a16="http://schemas.microsoft.com/office/drawing/2014/main" id="{C214C454-59AE-4FF3-8022-7A8BFB6FD284}"/>
              </a:ext>
            </a:extLst>
          </p:cNvPr>
          <p:cNvSpPr>
            <a:spLocks noChangeShapeType="1"/>
          </p:cNvSpPr>
          <p:nvPr/>
        </p:nvSpPr>
        <p:spPr bwMode="auto">
          <a:xfrm flipH="1" flipV="1">
            <a:off x="3216275" y="3208338"/>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Line 39">
            <a:extLst>
              <a:ext uri="{FF2B5EF4-FFF2-40B4-BE49-F238E27FC236}">
                <a16:creationId xmlns:a16="http://schemas.microsoft.com/office/drawing/2014/main" id="{E92BF223-8CEE-4144-8C4B-FAAF2E1294A2}"/>
              </a:ext>
            </a:extLst>
          </p:cNvPr>
          <p:cNvSpPr>
            <a:spLocks noChangeShapeType="1"/>
          </p:cNvSpPr>
          <p:nvPr/>
        </p:nvSpPr>
        <p:spPr bwMode="auto">
          <a:xfrm flipH="1" flipV="1">
            <a:off x="3213100" y="3198813"/>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Line 40">
            <a:extLst>
              <a:ext uri="{FF2B5EF4-FFF2-40B4-BE49-F238E27FC236}">
                <a16:creationId xmlns:a16="http://schemas.microsoft.com/office/drawing/2014/main" id="{EDC1277A-8A75-43D3-A607-6C6F0EF048E7}"/>
              </a:ext>
            </a:extLst>
          </p:cNvPr>
          <p:cNvSpPr>
            <a:spLocks noChangeShapeType="1"/>
          </p:cNvSpPr>
          <p:nvPr/>
        </p:nvSpPr>
        <p:spPr bwMode="auto">
          <a:xfrm flipH="1" flipV="1">
            <a:off x="3211513" y="3195638"/>
            <a:ext cx="15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2" name="Line 41">
            <a:extLst>
              <a:ext uri="{FF2B5EF4-FFF2-40B4-BE49-F238E27FC236}">
                <a16:creationId xmlns:a16="http://schemas.microsoft.com/office/drawing/2014/main" id="{C63107F4-8779-44B4-9365-92770BB4064E}"/>
              </a:ext>
            </a:extLst>
          </p:cNvPr>
          <p:cNvSpPr>
            <a:spLocks noChangeShapeType="1"/>
          </p:cNvSpPr>
          <p:nvPr/>
        </p:nvSpPr>
        <p:spPr bwMode="auto">
          <a:xfrm flipH="1" flipV="1">
            <a:off x="3201988" y="3179763"/>
            <a:ext cx="317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3" name="Line 42">
            <a:extLst>
              <a:ext uri="{FF2B5EF4-FFF2-40B4-BE49-F238E27FC236}">
                <a16:creationId xmlns:a16="http://schemas.microsoft.com/office/drawing/2014/main" id="{005510CC-B818-4094-867A-E7348DBCBF59}"/>
              </a:ext>
            </a:extLst>
          </p:cNvPr>
          <p:cNvSpPr>
            <a:spLocks noChangeShapeType="1"/>
          </p:cNvSpPr>
          <p:nvPr/>
        </p:nvSpPr>
        <p:spPr bwMode="auto">
          <a:xfrm flipH="1" flipV="1">
            <a:off x="3197225" y="3170238"/>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4" name="Line 43">
            <a:extLst>
              <a:ext uri="{FF2B5EF4-FFF2-40B4-BE49-F238E27FC236}">
                <a16:creationId xmlns:a16="http://schemas.microsoft.com/office/drawing/2014/main" id="{C18C9FE8-D447-4A50-B1ED-0B0D21FB6D54}"/>
              </a:ext>
            </a:extLst>
          </p:cNvPr>
          <p:cNvSpPr>
            <a:spLocks noChangeShapeType="1"/>
          </p:cNvSpPr>
          <p:nvPr/>
        </p:nvSpPr>
        <p:spPr bwMode="auto">
          <a:xfrm flipH="1" flipV="1">
            <a:off x="3192463" y="3160713"/>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5" name="Line 44">
            <a:extLst>
              <a:ext uri="{FF2B5EF4-FFF2-40B4-BE49-F238E27FC236}">
                <a16:creationId xmlns:a16="http://schemas.microsoft.com/office/drawing/2014/main" id="{45C47BF1-6D51-42E9-AEB5-B2F5B5F3579B}"/>
              </a:ext>
            </a:extLst>
          </p:cNvPr>
          <p:cNvSpPr>
            <a:spLocks noChangeShapeType="1"/>
          </p:cNvSpPr>
          <p:nvPr/>
        </p:nvSpPr>
        <p:spPr bwMode="auto">
          <a:xfrm flipH="1" flipV="1">
            <a:off x="3187700" y="3152775"/>
            <a:ext cx="4763"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6" name="Line 45">
            <a:extLst>
              <a:ext uri="{FF2B5EF4-FFF2-40B4-BE49-F238E27FC236}">
                <a16:creationId xmlns:a16="http://schemas.microsoft.com/office/drawing/2014/main" id="{4E271A89-9644-49AC-88ED-D8E87FA173A5}"/>
              </a:ext>
            </a:extLst>
          </p:cNvPr>
          <p:cNvSpPr>
            <a:spLocks noChangeShapeType="1"/>
          </p:cNvSpPr>
          <p:nvPr/>
        </p:nvSpPr>
        <p:spPr bwMode="auto">
          <a:xfrm flipH="1" flipV="1">
            <a:off x="3181350" y="3143250"/>
            <a:ext cx="635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Line 46">
            <a:extLst>
              <a:ext uri="{FF2B5EF4-FFF2-40B4-BE49-F238E27FC236}">
                <a16:creationId xmlns:a16="http://schemas.microsoft.com/office/drawing/2014/main" id="{125CEB9E-6018-4804-B5E4-EF4770DEBFB7}"/>
              </a:ext>
            </a:extLst>
          </p:cNvPr>
          <p:cNvSpPr>
            <a:spLocks noChangeShapeType="1"/>
          </p:cNvSpPr>
          <p:nvPr/>
        </p:nvSpPr>
        <p:spPr bwMode="auto">
          <a:xfrm flipH="1" flipV="1">
            <a:off x="3176588" y="3133725"/>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8" name="Line 47">
            <a:extLst>
              <a:ext uri="{FF2B5EF4-FFF2-40B4-BE49-F238E27FC236}">
                <a16:creationId xmlns:a16="http://schemas.microsoft.com/office/drawing/2014/main" id="{03BA838A-C5CD-4F64-AD07-E5600E42109A}"/>
              </a:ext>
            </a:extLst>
          </p:cNvPr>
          <p:cNvSpPr>
            <a:spLocks noChangeShapeType="1"/>
          </p:cNvSpPr>
          <p:nvPr/>
        </p:nvSpPr>
        <p:spPr bwMode="auto">
          <a:xfrm flipH="1" flipV="1">
            <a:off x="3175000" y="3132138"/>
            <a:ext cx="158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9" name="Line 48">
            <a:extLst>
              <a:ext uri="{FF2B5EF4-FFF2-40B4-BE49-F238E27FC236}">
                <a16:creationId xmlns:a16="http://schemas.microsoft.com/office/drawing/2014/main" id="{AAEE058D-0D3B-4ADE-BB97-38B25B37A67E}"/>
              </a:ext>
            </a:extLst>
          </p:cNvPr>
          <p:cNvSpPr>
            <a:spLocks noChangeShapeType="1"/>
          </p:cNvSpPr>
          <p:nvPr/>
        </p:nvSpPr>
        <p:spPr bwMode="auto">
          <a:xfrm flipH="1" flipV="1">
            <a:off x="3163888" y="3116263"/>
            <a:ext cx="317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0" name="Line 49">
            <a:extLst>
              <a:ext uri="{FF2B5EF4-FFF2-40B4-BE49-F238E27FC236}">
                <a16:creationId xmlns:a16="http://schemas.microsoft.com/office/drawing/2014/main" id="{25D7E1C6-CAF2-4370-AFE0-06FF22226EBC}"/>
              </a:ext>
            </a:extLst>
          </p:cNvPr>
          <p:cNvSpPr>
            <a:spLocks noChangeShapeType="1"/>
          </p:cNvSpPr>
          <p:nvPr/>
        </p:nvSpPr>
        <p:spPr bwMode="auto">
          <a:xfrm flipH="1" flipV="1">
            <a:off x="3157538" y="3108325"/>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1" name="Line 50">
            <a:extLst>
              <a:ext uri="{FF2B5EF4-FFF2-40B4-BE49-F238E27FC236}">
                <a16:creationId xmlns:a16="http://schemas.microsoft.com/office/drawing/2014/main" id="{FD9EBDAC-681C-4032-B343-63DEFC9E831C}"/>
              </a:ext>
            </a:extLst>
          </p:cNvPr>
          <p:cNvSpPr>
            <a:spLocks noChangeShapeType="1"/>
          </p:cNvSpPr>
          <p:nvPr/>
        </p:nvSpPr>
        <p:spPr bwMode="auto">
          <a:xfrm flipH="1" flipV="1">
            <a:off x="3151188" y="3100388"/>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51">
            <a:extLst>
              <a:ext uri="{FF2B5EF4-FFF2-40B4-BE49-F238E27FC236}">
                <a16:creationId xmlns:a16="http://schemas.microsoft.com/office/drawing/2014/main" id="{F7C8E890-F54D-457C-99F7-A398F8BD79C3}"/>
              </a:ext>
            </a:extLst>
          </p:cNvPr>
          <p:cNvSpPr>
            <a:spLocks noChangeShapeType="1"/>
          </p:cNvSpPr>
          <p:nvPr/>
        </p:nvSpPr>
        <p:spPr bwMode="auto">
          <a:xfrm flipH="1" flipV="1">
            <a:off x="3144838" y="3090863"/>
            <a:ext cx="635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Line 52">
            <a:extLst>
              <a:ext uri="{FF2B5EF4-FFF2-40B4-BE49-F238E27FC236}">
                <a16:creationId xmlns:a16="http://schemas.microsoft.com/office/drawing/2014/main" id="{F71C5992-FDE3-4A45-B31D-C3F5413DB80D}"/>
              </a:ext>
            </a:extLst>
          </p:cNvPr>
          <p:cNvSpPr>
            <a:spLocks noChangeShapeType="1"/>
          </p:cNvSpPr>
          <p:nvPr/>
        </p:nvSpPr>
        <p:spPr bwMode="auto">
          <a:xfrm flipH="1" flipV="1">
            <a:off x="3138488" y="3082925"/>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4" name="Line 53">
            <a:extLst>
              <a:ext uri="{FF2B5EF4-FFF2-40B4-BE49-F238E27FC236}">
                <a16:creationId xmlns:a16="http://schemas.microsoft.com/office/drawing/2014/main" id="{98890254-886A-4ED4-9157-7C6825C1A183}"/>
              </a:ext>
            </a:extLst>
          </p:cNvPr>
          <p:cNvSpPr>
            <a:spLocks noChangeShapeType="1"/>
          </p:cNvSpPr>
          <p:nvPr/>
        </p:nvSpPr>
        <p:spPr bwMode="auto">
          <a:xfrm flipH="1" flipV="1">
            <a:off x="3132138" y="3074988"/>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5" name="Line 54">
            <a:extLst>
              <a:ext uri="{FF2B5EF4-FFF2-40B4-BE49-F238E27FC236}">
                <a16:creationId xmlns:a16="http://schemas.microsoft.com/office/drawing/2014/main" id="{2C8DED2A-B76C-477B-B10D-86855F5AFE1E}"/>
              </a:ext>
            </a:extLst>
          </p:cNvPr>
          <p:cNvSpPr>
            <a:spLocks noChangeShapeType="1"/>
          </p:cNvSpPr>
          <p:nvPr/>
        </p:nvSpPr>
        <p:spPr bwMode="auto">
          <a:xfrm flipH="1" flipV="1">
            <a:off x="3130550" y="3073400"/>
            <a:ext cx="15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6" name="Line 55">
            <a:extLst>
              <a:ext uri="{FF2B5EF4-FFF2-40B4-BE49-F238E27FC236}">
                <a16:creationId xmlns:a16="http://schemas.microsoft.com/office/drawing/2014/main" id="{84A87A1F-1C91-4784-98BB-F154097262A5}"/>
              </a:ext>
            </a:extLst>
          </p:cNvPr>
          <p:cNvSpPr>
            <a:spLocks noChangeShapeType="1"/>
          </p:cNvSpPr>
          <p:nvPr/>
        </p:nvSpPr>
        <p:spPr bwMode="auto">
          <a:xfrm flipH="1" flipV="1">
            <a:off x="3117850" y="3059113"/>
            <a:ext cx="317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7" name="Line 56">
            <a:extLst>
              <a:ext uri="{FF2B5EF4-FFF2-40B4-BE49-F238E27FC236}">
                <a16:creationId xmlns:a16="http://schemas.microsoft.com/office/drawing/2014/main" id="{31C1D584-8B3F-4AB5-A073-5D2F9F7450F0}"/>
              </a:ext>
            </a:extLst>
          </p:cNvPr>
          <p:cNvSpPr>
            <a:spLocks noChangeShapeType="1"/>
          </p:cNvSpPr>
          <p:nvPr/>
        </p:nvSpPr>
        <p:spPr bwMode="auto">
          <a:xfrm flipH="1" flipV="1">
            <a:off x="3111500" y="3051175"/>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57">
            <a:extLst>
              <a:ext uri="{FF2B5EF4-FFF2-40B4-BE49-F238E27FC236}">
                <a16:creationId xmlns:a16="http://schemas.microsoft.com/office/drawing/2014/main" id="{358BEBCC-6849-4443-A10C-806F7D30B596}"/>
              </a:ext>
            </a:extLst>
          </p:cNvPr>
          <p:cNvSpPr>
            <a:spLocks noChangeShapeType="1"/>
          </p:cNvSpPr>
          <p:nvPr/>
        </p:nvSpPr>
        <p:spPr bwMode="auto">
          <a:xfrm flipH="1" flipV="1">
            <a:off x="3103563" y="3043238"/>
            <a:ext cx="7937"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9" name="Line 58">
            <a:extLst>
              <a:ext uri="{FF2B5EF4-FFF2-40B4-BE49-F238E27FC236}">
                <a16:creationId xmlns:a16="http://schemas.microsoft.com/office/drawing/2014/main" id="{AFED2F9C-BA52-4D49-80D4-3A1142E650AA}"/>
              </a:ext>
            </a:extLst>
          </p:cNvPr>
          <p:cNvSpPr>
            <a:spLocks noChangeShapeType="1"/>
          </p:cNvSpPr>
          <p:nvPr/>
        </p:nvSpPr>
        <p:spPr bwMode="auto">
          <a:xfrm flipH="1" flipV="1">
            <a:off x="3097213" y="3035300"/>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0" name="Line 59">
            <a:extLst>
              <a:ext uri="{FF2B5EF4-FFF2-40B4-BE49-F238E27FC236}">
                <a16:creationId xmlns:a16="http://schemas.microsoft.com/office/drawing/2014/main" id="{FA32809C-02AD-47BD-89A7-A314A39A8BC2}"/>
              </a:ext>
            </a:extLst>
          </p:cNvPr>
          <p:cNvSpPr>
            <a:spLocks noChangeShapeType="1"/>
          </p:cNvSpPr>
          <p:nvPr/>
        </p:nvSpPr>
        <p:spPr bwMode="auto">
          <a:xfrm flipH="1" flipV="1">
            <a:off x="3089275" y="3028950"/>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1" name="Line 60">
            <a:extLst>
              <a:ext uri="{FF2B5EF4-FFF2-40B4-BE49-F238E27FC236}">
                <a16:creationId xmlns:a16="http://schemas.microsoft.com/office/drawing/2014/main" id="{A6F47A5C-5489-45CB-BFA3-985BCB5FE9AA}"/>
              </a:ext>
            </a:extLst>
          </p:cNvPr>
          <p:cNvSpPr>
            <a:spLocks noChangeShapeType="1"/>
          </p:cNvSpPr>
          <p:nvPr/>
        </p:nvSpPr>
        <p:spPr bwMode="auto">
          <a:xfrm flipH="1" flipV="1">
            <a:off x="3081338" y="3021013"/>
            <a:ext cx="7937"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2" name="Line 61">
            <a:extLst>
              <a:ext uri="{FF2B5EF4-FFF2-40B4-BE49-F238E27FC236}">
                <a16:creationId xmlns:a16="http://schemas.microsoft.com/office/drawing/2014/main" id="{F6F26783-B7C6-4536-8939-66BB98625C47}"/>
              </a:ext>
            </a:extLst>
          </p:cNvPr>
          <p:cNvSpPr>
            <a:spLocks noChangeShapeType="1"/>
          </p:cNvSpPr>
          <p:nvPr/>
        </p:nvSpPr>
        <p:spPr bwMode="auto">
          <a:xfrm flipH="1" flipV="1">
            <a:off x="3081338" y="3021013"/>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3" name="Line 62">
            <a:extLst>
              <a:ext uri="{FF2B5EF4-FFF2-40B4-BE49-F238E27FC236}">
                <a16:creationId xmlns:a16="http://schemas.microsoft.com/office/drawing/2014/main" id="{D0CDC2F2-EF55-44CF-B90D-864AD97B0168}"/>
              </a:ext>
            </a:extLst>
          </p:cNvPr>
          <p:cNvSpPr>
            <a:spLocks noChangeShapeType="1"/>
          </p:cNvSpPr>
          <p:nvPr/>
        </p:nvSpPr>
        <p:spPr bwMode="auto">
          <a:xfrm flipH="1" flipV="1">
            <a:off x="3065463" y="3006725"/>
            <a:ext cx="4762"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4" name="Line 63">
            <a:extLst>
              <a:ext uri="{FF2B5EF4-FFF2-40B4-BE49-F238E27FC236}">
                <a16:creationId xmlns:a16="http://schemas.microsoft.com/office/drawing/2014/main" id="{C3D2E000-D942-4980-9A5D-6392FBF1AAA8}"/>
              </a:ext>
            </a:extLst>
          </p:cNvPr>
          <p:cNvSpPr>
            <a:spLocks noChangeShapeType="1"/>
          </p:cNvSpPr>
          <p:nvPr/>
        </p:nvSpPr>
        <p:spPr bwMode="auto">
          <a:xfrm flipH="1" flipV="1">
            <a:off x="3057525" y="3000375"/>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5" name="Line 64">
            <a:extLst>
              <a:ext uri="{FF2B5EF4-FFF2-40B4-BE49-F238E27FC236}">
                <a16:creationId xmlns:a16="http://schemas.microsoft.com/office/drawing/2014/main" id="{9BED939F-2EED-4D10-8F33-14503649400A}"/>
              </a:ext>
            </a:extLst>
          </p:cNvPr>
          <p:cNvSpPr>
            <a:spLocks noChangeShapeType="1"/>
          </p:cNvSpPr>
          <p:nvPr/>
        </p:nvSpPr>
        <p:spPr bwMode="auto">
          <a:xfrm flipH="1" flipV="1">
            <a:off x="3049588" y="2994025"/>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6" name="Line 65">
            <a:extLst>
              <a:ext uri="{FF2B5EF4-FFF2-40B4-BE49-F238E27FC236}">
                <a16:creationId xmlns:a16="http://schemas.microsoft.com/office/drawing/2014/main" id="{14FCAA29-C032-49C0-8EB9-B9654ABDA8AA}"/>
              </a:ext>
            </a:extLst>
          </p:cNvPr>
          <p:cNvSpPr>
            <a:spLocks noChangeShapeType="1"/>
          </p:cNvSpPr>
          <p:nvPr/>
        </p:nvSpPr>
        <p:spPr bwMode="auto">
          <a:xfrm flipH="1" flipV="1">
            <a:off x="3041650" y="2987675"/>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7" name="Line 66">
            <a:extLst>
              <a:ext uri="{FF2B5EF4-FFF2-40B4-BE49-F238E27FC236}">
                <a16:creationId xmlns:a16="http://schemas.microsoft.com/office/drawing/2014/main" id="{B2C2A51E-DEA6-469A-8DF6-0B291E4FED56}"/>
              </a:ext>
            </a:extLst>
          </p:cNvPr>
          <p:cNvSpPr>
            <a:spLocks noChangeShapeType="1"/>
          </p:cNvSpPr>
          <p:nvPr/>
        </p:nvSpPr>
        <p:spPr bwMode="auto">
          <a:xfrm flipH="1" flipV="1">
            <a:off x="3032125" y="2981325"/>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8" name="Line 67">
            <a:extLst>
              <a:ext uri="{FF2B5EF4-FFF2-40B4-BE49-F238E27FC236}">
                <a16:creationId xmlns:a16="http://schemas.microsoft.com/office/drawing/2014/main" id="{E15E0670-70D7-482C-9DC7-4CAD62C7DD5D}"/>
              </a:ext>
            </a:extLst>
          </p:cNvPr>
          <p:cNvSpPr>
            <a:spLocks noChangeShapeType="1"/>
          </p:cNvSpPr>
          <p:nvPr/>
        </p:nvSpPr>
        <p:spPr bwMode="auto">
          <a:xfrm flipH="1" flipV="1">
            <a:off x="3024188" y="2974975"/>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9" name="Line 68">
            <a:extLst>
              <a:ext uri="{FF2B5EF4-FFF2-40B4-BE49-F238E27FC236}">
                <a16:creationId xmlns:a16="http://schemas.microsoft.com/office/drawing/2014/main" id="{41B7BBA2-8DD2-4D48-B54D-3E3F5704D281}"/>
              </a:ext>
            </a:extLst>
          </p:cNvPr>
          <p:cNvSpPr>
            <a:spLocks noChangeShapeType="1"/>
          </p:cNvSpPr>
          <p:nvPr/>
        </p:nvSpPr>
        <p:spPr bwMode="auto">
          <a:xfrm flipH="1" flipV="1">
            <a:off x="3006725" y="2962275"/>
            <a:ext cx="63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0" name="Line 69">
            <a:extLst>
              <a:ext uri="{FF2B5EF4-FFF2-40B4-BE49-F238E27FC236}">
                <a16:creationId xmlns:a16="http://schemas.microsoft.com/office/drawing/2014/main" id="{13939CD7-8E1B-4EE2-AC33-8296B25A2C39}"/>
              </a:ext>
            </a:extLst>
          </p:cNvPr>
          <p:cNvSpPr>
            <a:spLocks noChangeShapeType="1"/>
          </p:cNvSpPr>
          <p:nvPr/>
        </p:nvSpPr>
        <p:spPr bwMode="auto">
          <a:xfrm flipH="1" flipV="1">
            <a:off x="2998788" y="2955925"/>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1" name="Line 70">
            <a:extLst>
              <a:ext uri="{FF2B5EF4-FFF2-40B4-BE49-F238E27FC236}">
                <a16:creationId xmlns:a16="http://schemas.microsoft.com/office/drawing/2014/main" id="{C6D332E0-8163-4FBD-A2B2-6BC0A3CA467F}"/>
              </a:ext>
            </a:extLst>
          </p:cNvPr>
          <p:cNvSpPr>
            <a:spLocks noChangeShapeType="1"/>
          </p:cNvSpPr>
          <p:nvPr/>
        </p:nvSpPr>
        <p:spPr bwMode="auto">
          <a:xfrm flipH="1" flipV="1">
            <a:off x="2989263" y="2951163"/>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2" name="Line 71">
            <a:extLst>
              <a:ext uri="{FF2B5EF4-FFF2-40B4-BE49-F238E27FC236}">
                <a16:creationId xmlns:a16="http://schemas.microsoft.com/office/drawing/2014/main" id="{632E889D-0B72-4738-9F55-4EEAE9DA4433}"/>
              </a:ext>
            </a:extLst>
          </p:cNvPr>
          <p:cNvSpPr>
            <a:spLocks noChangeShapeType="1"/>
          </p:cNvSpPr>
          <p:nvPr/>
        </p:nvSpPr>
        <p:spPr bwMode="auto">
          <a:xfrm flipH="1" flipV="1">
            <a:off x="2979738" y="2944813"/>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3" name="Line 72">
            <a:extLst>
              <a:ext uri="{FF2B5EF4-FFF2-40B4-BE49-F238E27FC236}">
                <a16:creationId xmlns:a16="http://schemas.microsoft.com/office/drawing/2014/main" id="{4A5D3AA1-4587-4D95-A25E-CF4EC7920550}"/>
              </a:ext>
            </a:extLst>
          </p:cNvPr>
          <p:cNvSpPr>
            <a:spLocks noChangeShapeType="1"/>
          </p:cNvSpPr>
          <p:nvPr/>
        </p:nvSpPr>
        <p:spPr bwMode="auto">
          <a:xfrm flipH="1" flipV="1">
            <a:off x="2971800" y="2940050"/>
            <a:ext cx="7938"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4" name="Line 73">
            <a:extLst>
              <a:ext uri="{FF2B5EF4-FFF2-40B4-BE49-F238E27FC236}">
                <a16:creationId xmlns:a16="http://schemas.microsoft.com/office/drawing/2014/main" id="{939AFF64-7DFB-4E35-B0E2-46D47C932970}"/>
              </a:ext>
            </a:extLst>
          </p:cNvPr>
          <p:cNvSpPr>
            <a:spLocks noChangeShapeType="1"/>
          </p:cNvSpPr>
          <p:nvPr/>
        </p:nvSpPr>
        <p:spPr bwMode="auto">
          <a:xfrm flipH="1" flipV="1">
            <a:off x="2963863" y="2935288"/>
            <a:ext cx="7937"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5" name="Line 74">
            <a:extLst>
              <a:ext uri="{FF2B5EF4-FFF2-40B4-BE49-F238E27FC236}">
                <a16:creationId xmlns:a16="http://schemas.microsoft.com/office/drawing/2014/main" id="{7688A6AC-F0FB-41B7-A310-B7C73D89D477}"/>
              </a:ext>
            </a:extLst>
          </p:cNvPr>
          <p:cNvSpPr>
            <a:spLocks noChangeShapeType="1"/>
          </p:cNvSpPr>
          <p:nvPr/>
        </p:nvSpPr>
        <p:spPr bwMode="auto">
          <a:xfrm flipH="1" flipV="1">
            <a:off x="2943225" y="2924175"/>
            <a:ext cx="7938"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6" name="Line 75">
            <a:extLst>
              <a:ext uri="{FF2B5EF4-FFF2-40B4-BE49-F238E27FC236}">
                <a16:creationId xmlns:a16="http://schemas.microsoft.com/office/drawing/2014/main" id="{629AEEB0-8632-4D23-B316-2BF67EF5934C}"/>
              </a:ext>
            </a:extLst>
          </p:cNvPr>
          <p:cNvSpPr>
            <a:spLocks noChangeShapeType="1"/>
          </p:cNvSpPr>
          <p:nvPr/>
        </p:nvSpPr>
        <p:spPr bwMode="auto">
          <a:xfrm flipH="1" flipV="1">
            <a:off x="2933700" y="292100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7" name="Line 76">
            <a:extLst>
              <a:ext uri="{FF2B5EF4-FFF2-40B4-BE49-F238E27FC236}">
                <a16:creationId xmlns:a16="http://schemas.microsoft.com/office/drawing/2014/main" id="{5EA665FD-AD05-4F53-AD38-B023A980BC95}"/>
              </a:ext>
            </a:extLst>
          </p:cNvPr>
          <p:cNvSpPr>
            <a:spLocks noChangeShapeType="1"/>
          </p:cNvSpPr>
          <p:nvPr/>
        </p:nvSpPr>
        <p:spPr bwMode="auto">
          <a:xfrm flipH="1" flipV="1">
            <a:off x="2924175" y="2916238"/>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8" name="Line 77">
            <a:extLst>
              <a:ext uri="{FF2B5EF4-FFF2-40B4-BE49-F238E27FC236}">
                <a16:creationId xmlns:a16="http://schemas.microsoft.com/office/drawing/2014/main" id="{16585374-9D6F-4561-A7FF-C3CBC25DD8EA}"/>
              </a:ext>
            </a:extLst>
          </p:cNvPr>
          <p:cNvSpPr>
            <a:spLocks noChangeShapeType="1"/>
          </p:cNvSpPr>
          <p:nvPr/>
        </p:nvSpPr>
        <p:spPr bwMode="auto">
          <a:xfrm flipH="1" flipV="1">
            <a:off x="2914650" y="2911475"/>
            <a:ext cx="95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9" name="Line 78">
            <a:extLst>
              <a:ext uri="{FF2B5EF4-FFF2-40B4-BE49-F238E27FC236}">
                <a16:creationId xmlns:a16="http://schemas.microsoft.com/office/drawing/2014/main" id="{B19B39DC-70B9-43C0-9D5B-40EC7FE5510D}"/>
              </a:ext>
            </a:extLst>
          </p:cNvPr>
          <p:cNvSpPr>
            <a:spLocks noChangeShapeType="1"/>
          </p:cNvSpPr>
          <p:nvPr/>
        </p:nvSpPr>
        <p:spPr bwMode="auto">
          <a:xfrm flipH="1" flipV="1">
            <a:off x="2905125" y="2906713"/>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0" name="Line 79">
            <a:extLst>
              <a:ext uri="{FF2B5EF4-FFF2-40B4-BE49-F238E27FC236}">
                <a16:creationId xmlns:a16="http://schemas.microsoft.com/office/drawing/2014/main" id="{B6EC89A7-8832-497A-ACE2-844D83960C44}"/>
              </a:ext>
            </a:extLst>
          </p:cNvPr>
          <p:cNvSpPr>
            <a:spLocks noChangeShapeType="1"/>
          </p:cNvSpPr>
          <p:nvPr/>
        </p:nvSpPr>
        <p:spPr bwMode="auto">
          <a:xfrm flipH="1" flipV="1">
            <a:off x="2897188" y="2903538"/>
            <a:ext cx="793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1" name="Line 80">
            <a:extLst>
              <a:ext uri="{FF2B5EF4-FFF2-40B4-BE49-F238E27FC236}">
                <a16:creationId xmlns:a16="http://schemas.microsoft.com/office/drawing/2014/main" id="{27BC296A-41A8-47D9-BBFC-1ADA00A5E93D}"/>
              </a:ext>
            </a:extLst>
          </p:cNvPr>
          <p:cNvSpPr>
            <a:spLocks noChangeShapeType="1"/>
          </p:cNvSpPr>
          <p:nvPr/>
        </p:nvSpPr>
        <p:spPr bwMode="auto">
          <a:xfrm flipH="1" flipV="1">
            <a:off x="2874963" y="289560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2" name="Line 81">
            <a:extLst>
              <a:ext uri="{FF2B5EF4-FFF2-40B4-BE49-F238E27FC236}">
                <a16:creationId xmlns:a16="http://schemas.microsoft.com/office/drawing/2014/main" id="{A5818954-0487-4683-A37C-00C389878C15}"/>
              </a:ext>
            </a:extLst>
          </p:cNvPr>
          <p:cNvSpPr>
            <a:spLocks noChangeShapeType="1"/>
          </p:cNvSpPr>
          <p:nvPr/>
        </p:nvSpPr>
        <p:spPr bwMode="auto">
          <a:xfrm flipH="1" flipV="1">
            <a:off x="2865438" y="2892425"/>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3" name="Line 82">
            <a:extLst>
              <a:ext uri="{FF2B5EF4-FFF2-40B4-BE49-F238E27FC236}">
                <a16:creationId xmlns:a16="http://schemas.microsoft.com/office/drawing/2014/main" id="{03018022-8CC7-4801-91BF-7EF95C68F562}"/>
              </a:ext>
            </a:extLst>
          </p:cNvPr>
          <p:cNvSpPr>
            <a:spLocks noChangeShapeType="1"/>
          </p:cNvSpPr>
          <p:nvPr/>
        </p:nvSpPr>
        <p:spPr bwMode="auto">
          <a:xfrm flipH="1" flipV="1">
            <a:off x="2855913" y="288925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4" name="Line 83">
            <a:extLst>
              <a:ext uri="{FF2B5EF4-FFF2-40B4-BE49-F238E27FC236}">
                <a16:creationId xmlns:a16="http://schemas.microsoft.com/office/drawing/2014/main" id="{27AC2844-47FF-4E3F-A54A-F817A01E0275}"/>
              </a:ext>
            </a:extLst>
          </p:cNvPr>
          <p:cNvSpPr>
            <a:spLocks noChangeShapeType="1"/>
          </p:cNvSpPr>
          <p:nvPr/>
        </p:nvSpPr>
        <p:spPr bwMode="auto">
          <a:xfrm flipH="1" flipV="1">
            <a:off x="2846388" y="2886075"/>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5" name="Line 84">
            <a:extLst>
              <a:ext uri="{FF2B5EF4-FFF2-40B4-BE49-F238E27FC236}">
                <a16:creationId xmlns:a16="http://schemas.microsoft.com/office/drawing/2014/main" id="{2751D34B-EDC4-4A1F-80E6-FBF55279374B}"/>
              </a:ext>
            </a:extLst>
          </p:cNvPr>
          <p:cNvSpPr>
            <a:spLocks noChangeShapeType="1"/>
          </p:cNvSpPr>
          <p:nvPr/>
        </p:nvSpPr>
        <p:spPr bwMode="auto">
          <a:xfrm flipH="1" flipV="1">
            <a:off x="2835275" y="2882900"/>
            <a:ext cx="1111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6" name="Line 85">
            <a:extLst>
              <a:ext uri="{FF2B5EF4-FFF2-40B4-BE49-F238E27FC236}">
                <a16:creationId xmlns:a16="http://schemas.microsoft.com/office/drawing/2014/main" id="{39C45EBB-DA88-46E0-9473-81D0473412A2}"/>
              </a:ext>
            </a:extLst>
          </p:cNvPr>
          <p:cNvSpPr>
            <a:spLocks noChangeShapeType="1"/>
          </p:cNvSpPr>
          <p:nvPr/>
        </p:nvSpPr>
        <p:spPr bwMode="auto">
          <a:xfrm flipH="1" flipV="1">
            <a:off x="2828925" y="2879725"/>
            <a:ext cx="63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7" name="Line 86">
            <a:extLst>
              <a:ext uri="{FF2B5EF4-FFF2-40B4-BE49-F238E27FC236}">
                <a16:creationId xmlns:a16="http://schemas.microsoft.com/office/drawing/2014/main" id="{1A895C55-3BC5-459C-934D-7CCD0ED88950}"/>
              </a:ext>
            </a:extLst>
          </p:cNvPr>
          <p:cNvSpPr>
            <a:spLocks noChangeShapeType="1"/>
          </p:cNvSpPr>
          <p:nvPr/>
        </p:nvSpPr>
        <p:spPr bwMode="auto">
          <a:xfrm flipH="1" flipV="1">
            <a:off x="2805113" y="2874963"/>
            <a:ext cx="95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8" name="Line 87">
            <a:extLst>
              <a:ext uri="{FF2B5EF4-FFF2-40B4-BE49-F238E27FC236}">
                <a16:creationId xmlns:a16="http://schemas.microsoft.com/office/drawing/2014/main" id="{51AA2EBB-29C0-4EFB-AADB-1AB1ADD4C4B4}"/>
              </a:ext>
            </a:extLst>
          </p:cNvPr>
          <p:cNvSpPr>
            <a:spLocks noChangeShapeType="1"/>
          </p:cNvSpPr>
          <p:nvPr/>
        </p:nvSpPr>
        <p:spPr bwMode="auto">
          <a:xfrm flipH="1" flipV="1">
            <a:off x="2794000" y="2871788"/>
            <a:ext cx="1111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9" name="Line 88">
            <a:extLst>
              <a:ext uri="{FF2B5EF4-FFF2-40B4-BE49-F238E27FC236}">
                <a16:creationId xmlns:a16="http://schemas.microsoft.com/office/drawing/2014/main" id="{50E19EF4-258C-4276-B51C-E72F2CB3FC93}"/>
              </a:ext>
            </a:extLst>
          </p:cNvPr>
          <p:cNvSpPr>
            <a:spLocks noChangeShapeType="1"/>
          </p:cNvSpPr>
          <p:nvPr/>
        </p:nvSpPr>
        <p:spPr bwMode="auto">
          <a:xfrm flipH="1" flipV="1">
            <a:off x="2784475" y="2870200"/>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0" name="Line 89">
            <a:extLst>
              <a:ext uri="{FF2B5EF4-FFF2-40B4-BE49-F238E27FC236}">
                <a16:creationId xmlns:a16="http://schemas.microsoft.com/office/drawing/2014/main" id="{1563E051-EDDA-41CE-A50B-44918D9C9408}"/>
              </a:ext>
            </a:extLst>
          </p:cNvPr>
          <p:cNvSpPr>
            <a:spLocks noChangeShapeType="1"/>
          </p:cNvSpPr>
          <p:nvPr/>
        </p:nvSpPr>
        <p:spPr bwMode="auto">
          <a:xfrm flipH="1" flipV="1">
            <a:off x="2773363" y="2868613"/>
            <a:ext cx="1111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1" name="Line 90">
            <a:extLst>
              <a:ext uri="{FF2B5EF4-FFF2-40B4-BE49-F238E27FC236}">
                <a16:creationId xmlns:a16="http://schemas.microsoft.com/office/drawing/2014/main" id="{78022B34-EFB7-4915-AB22-0869D57B29B4}"/>
              </a:ext>
            </a:extLst>
          </p:cNvPr>
          <p:cNvSpPr>
            <a:spLocks noChangeShapeType="1"/>
          </p:cNvSpPr>
          <p:nvPr/>
        </p:nvSpPr>
        <p:spPr bwMode="auto">
          <a:xfrm flipH="1" flipV="1">
            <a:off x="2763838" y="2867025"/>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2" name="Line 91">
            <a:extLst>
              <a:ext uri="{FF2B5EF4-FFF2-40B4-BE49-F238E27FC236}">
                <a16:creationId xmlns:a16="http://schemas.microsoft.com/office/drawing/2014/main" id="{B843992D-E575-443D-9CDB-543A7E29B254}"/>
              </a:ext>
            </a:extLst>
          </p:cNvPr>
          <p:cNvSpPr>
            <a:spLocks noChangeShapeType="1"/>
          </p:cNvSpPr>
          <p:nvPr/>
        </p:nvSpPr>
        <p:spPr bwMode="auto">
          <a:xfrm flipH="1" flipV="1">
            <a:off x="2757488" y="2865438"/>
            <a:ext cx="63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3" name="Line 92">
            <a:extLst>
              <a:ext uri="{FF2B5EF4-FFF2-40B4-BE49-F238E27FC236}">
                <a16:creationId xmlns:a16="http://schemas.microsoft.com/office/drawing/2014/main" id="{1765F257-CC8B-48BF-A2D9-21408BBA0617}"/>
              </a:ext>
            </a:extLst>
          </p:cNvPr>
          <p:cNvSpPr>
            <a:spLocks noChangeShapeType="1"/>
          </p:cNvSpPr>
          <p:nvPr/>
        </p:nvSpPr>
        <p:spPr bwMode="auto">
          <a:xfrm flipH="1" flipV="1">
            <a:off x="2732088" y="2862263"/>
            <a:ext cx="1111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4" name="Line 93">
            <a:extLst>
              <a:ext uri="{FF2B5EF4-FFF2-40B4-BE49-F238E27FC236}">
                <a16:creationId xmlns:a16="http://schemas.microsoft.com/office/drawing/2014/main" id="{93038FD0-0026-4528-B2BF-6AD5E2C54983}"/>
              </a:ext>
            </a:extLst>
          </p:cNvPr>
          <p:cNvSpPr>
            <a:spLocks noChangeShapeType="1"/>
          </p:cNvSpPr>
          <p:nvPr/>
        </p:nvSpPr>
        <p:spPr bwMode="auto">
          <a:xfrm flipH="1" flipV="1">
            <a:off x="2720975" y="2860675"/>
            <a:ext cx="1111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5" name="Line 94">
            <a:extLst>
              <a:ext uri="{FF2B5EF4-FFF2-40B4-BE49-F238E27FC236}">
                <a16:creationId xmlns:a16="http://schemas.microsoft.com/office/drawing/2014/main" id="{6467B4A1-2EAD-4BC1-8A81-4B3488D3EA2E}"/>
              </a:ext>
            </a:extLst>
          </p:cNvPr>
          <p:cNvSpPr>
            <a:spLocks noChangeShapeType="1"/>
          </p:cNvSpPr>
          <p:nvPr/>
        </p:nvSpPr>
        <p:spPr bwMode="auto">
          <a:xfrm flipH="1" flipV="1">
            <a:off x="2711450" y="2860675"/>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6" name="Line 95">
            <a:extLst>
              <a:ext uri="{FF2B5EF4-FFF2-40B4-BE49-F238E27FC236}">
                <a16:creationId xmlns:a16="http://schemas.microsoft.com/office/drawing/2014/main" id="{847F4EF8-83F4-41CC-B7AF-8BDA73C4BA8C}"/>
              </a:ext>
            </a:extLst>
          </p:cNvPr>
          <p:cNvSpPr>
            <a:spLocks noChangeShapeType="1"/>
          </p:cNvSpPr>
          <p:nvPr/>
        </p:nvSpPr>
        <p:spPr bwMode="auto">
          <a:xfrm flipH="1" flipV="1">
            <a:off x="2700338" y="2859088"/>
            <a:ext cx="1111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7" name="Line 96">
            <a:extLst>
              <a:ext uri="{FF2B5EF4-FFF2-40B4-BE49-F238E27FC236}">
                <a16:creationId xmlns:a16="http://schemas.microsoft.com/office/drawing/2014/main" id="{99CD60A6-B839-40D1-8AAB-9E644EF8AE8C}"/>
              </a:ext>
            </a:extLst>
          </p:cNvPr>
          <p:cNvSpPr>
            <a:spLocks noChangeShapeType="1"/>
          </p:cNvSpPr>
          <p:nvPr/>
        </p:nvSpPr>
        <p:spPr bwMode="auto">
          <a:xfrm flipH="1" flipV="1">
            <a:off x="2689225" y="2859088"/>
            <a:ext cx="1111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8" name="Line 97">
            <a:extLst>
              <a:ext uri="{FF2B5EF4-FFF2-40B4-BE49-F238E27FC236}">
                <a16:creationId xmlns:a16="http://schemas.microsoft.com/office/drawing/2014/main" id="{F59519DC-E56E-413E-8A74-61F1C449135C}"/>
              </a:ext>
            </a:extLst>
          </p:cNvPr>
          <p:cNvSpPr>
            <a:spLocks noChangeShapeType="1"/>
          </p:cNvSpPr>
          <p:nvPr/>
        </p:nvSpPr>
        <p:spPr bwMode="auto">
          <a:xfrm flipH="1" flipV="1">
            <a:off x="2684463" y="2859088"/>
            <a:ext cx="476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9" name="Line 98">
            <a:extLst>
              <a:ext uri="{FF2B5EF4-FFF2-40B4-BE49-F238E27FC236}">
                <a16:creationId xmlns:a16="http://schemas.microsoft.com/office/drawing/2014/main" id="{76020883-824B-444A-BB90-26845BA5B51D}"/>
              </a:ext>
            </a:extLst>
          </p:cNvPr>
          <p:cNvSpPr>
            <a:spLocks noChangeShapeType="1"/>
          </p:cNvSpPr>
          <p:nvPr/>
        </p:nvSpPr>
        <p:spPr bwMode="auto">
          <a:xfrm flipH="1">
            <a:off x="2668588" y="2859088"/>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0" name="Line 99">
            <a:extLst>
              <a:ext uri="{FF2B5EF4-FFF2-40B4-BE49-F238E27FC236}">
                <a16:creationId xmlns:a16="http://schemas.microsoft.com/office/drawing/2014/main" id="{F4E1CE5D-80D0-4E73-A583-05F5ABD2B360}"/>
              </a:ext>
            </a:extLst>
          </p:cNvPr>
          <p:cNvSpPr>
            <a:spLocks noChangeShapeType="1"/>
          </p:cNvSpPr>
          <p:nvPr/>
        </p:nvSpPr>
        <p:spPr bwMode="auto">
          <a:xfrm flipH="1">
            <a:off x="2659063" y="2859088"/>
            <a:ext cx="95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1" name="Line 100">
            <a:extLst>
              <a:ext uri="{FF2B5EF4-FFF2-40B4-BE49-F238E27FC236}">
                <a16:creationId xmlns:a16="http://schemas.microsoft.com/office/drawing/2014/main" id="{63BE5FBA-CCF3-4137-A472-A67AD749F281}"/>
              </a:ext>
            </a:extLst>
          </p:cNvPr>
          <p:cNvSpPr>
            <a:spLocks noChangeShapeType="1"/>
          </p:cNvSpPr>
          <p:nvPr/>
        </p:nvSpPr>
        <p:spPr bwMode="auto">
          <a:xfrm flipH="1">
            <a:off x="2647950" y="2859088"/>
            <a:ext cx="1111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2" name="Line 101">
            <a:extLst>
              <a:ext uri="{FF2B5EF4-FFF2-40B4-BE49-F238E27FC236}">
                <a16:creationId xmlns:a16="http://schemas.microsoft.com/office/drawing/2014/main" id="{9DE9DA57-A0F7-499B-8F6B-3A22F5EEF89B}"/>
              </a:ext>
            </a:extLst>
          </p:cNvPr>
          <p:cNvSpPr>
            <a:spLocks noChangeShapeType="1"/>
          </p:cNvSpPr>
          <p:nvPr/>
        </p:nvSpPr>
        <p:spPr bwMode="auto">
          <a:xfrm flipH="1">
            <a:off x="2636838" y="2859088"/>
            <a:ext cx="1111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3" name="Line 102">
            <a:extLst>
              <a:ext uri="{FF2B5EF4-FFF2-40B4-BE49-F238E27FC236}">
                <a16:creationId xmlns:a16="http://schemas.microsoft.com/office/drawing/2014/main" id="{EE1C6C76-4DC5-444F-B512-1F84A39A9907}"/>
              </a:ext>
            </a:extLst>
          </p:cNvPr>
          <p:cNvSpPr>
            <a:spLocks noChangeShapeType="1"/>
          </p:cNvSpPr>
          <p:nvPr/>
        </p:nvSpPr>
        <p:spPr bwMode="auto">
          <a:xfrm flipH="1">
            <a:off x="2627313" y="2859088"/>
            <a:ext cx="95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4" name="Line 103">
            <a:extLst>
              <a:ext uri="{FF2B5EF4-FFF2-40B4-BE49-F238E27FC236}">
                <a16:creationId xmlns:a16="http://schemas.microsoft.com/office/drawing/2014/main" id="{B5AECD07-5774-44B4-B0B8-4C268ADB2E58}"/>
              </a:ext>
            </a:extLst>
          </p:cNvPr>
          <p:cNvSpPr>
            <a:spLocks noChangeShapeType="1"/>
          </p:cNvSpPr>
          <p:nvPr/>
        </p:nvSpPr>
        <p:spPr bwMode="auto">
          <a:xfrm flipH="1">
            <a:off x="2616200" y="2860675"/>
            <a:ext cx="1111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5" name="Line 104">
            <a:extLst>
              <a:ext uri="{FF2B5EF4-FFF2-40B4-BE49-F238E27FC236}">
                <a16:creationId xmlns:a16="http://schemas.microsoft.com/office/drawing/2014/main" id="{77D30DA7-5B69-46CA-9285-21C6749BC34A}"/>
              </a:ext>
            </a:extLst>
          </p:cNvPr>
          <p:cNvSpPr>
            <a:spLocks noChangeShapeType="1"/>
          </p:cNvSpPr>
          <p:nvPr/>
        </p:nvSpPr>
        <p:spPr bwMode="auto">
          <a:xfrm flipH="1">
            <a:off x="2611438" y="2860675"/>
            <a:ext cx="476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6" name="Line 105">
            <a:extLst>
              <a:ext uri="{FF2B5EF4-FFF2-40B4-BE49-F238E27FC236}">
                <a16:creationId xmlns:a16="http://schemas.microsoft.com/office/drawing/2014/main" id="{00530D3C-7402-4E69-B27B-8C6A41A4165D}"/>
              </a:ext>
            </a:extLst>
          </p:cNvPr>
          <p:cNvSpPr>
            <a:spLocks noChangeShapeType="1"/>
          </p:cNvSpPr>
          <p:nvPr/>
        </p:nvSpPr>
        <p:spPr bwMode="auto">
          <a:xfrm flipH="1">
            <a:off x="2595563" y="2863850"/>
            <a:ext cx="158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7" name="Line 106">
            <a:extLst>
              <a:ext uri="{FF2B5EF4-FFF2-40B4-BE49-F238E27FC236}">
                <a16:creationId xmlns:a16="http://schemas.microsoft.com/office/drawing/2014/main" id="{72DDAB35-938D-4C08-BF9F-E49BBCD7ADEE}"/>
              </a:ext>
            </a:extLst>
          </p:cNvPr>
          <p:cNvSpPr>
            <a:spLocks noChangeShapeType="1"/>
          </p:cNvSpPr>
          <p:nvPr/>
        </p:nvSpPr>
        <p:spPr bwMode="auto">
          <a:xfrm flipH="1">
            <a:off x="2584450" y="2863850"/>
            <a:ext cx="1111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8" name="Line 107">
            <a:extLst>
              <a:ext uri="{FF2B5EF4-FFF2-40B4-BE49-F238E27FC236}">
                <a16:creationId xmlns:a16="http://schemas.microsoft.com/office/drawing/2014/main" id="{E500D291-E8B5-4170-B519-15E5123E6F60}"/>
              </a:ext>
            </a:extLst>
          </p:cNvPr>
          <p:cNvSpPr>
            <a:spLocks noChangeShapeType="1"/>
          </p:cNvSpPr>
          <p:nvPr/>
        </p:nvSpPr>
        <p:spPr bwMode="auto">
          <a:xfrm flipH="1">
            <a:off x="2574925" y="2865438"/>
            <a:ext cx="95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9" name="Line 108">
            <a:extLst>
              <a:ext uri="{FF2B5EF4-FFF2-40B4-BE49-F238E27FC236}">
                <a16:creationId xmlns:a16="http://schemas.microsoft.com/office/drawing/2014/main" id="{66318252-7B1A-4B33-9F13-F346434467B4}"/>
              </a:ext>
            </a:extLst>
          </p:cNvPr>
          <p:cNvSpPr>
            <a:spLocks noChangeShapeType="1"/>
          </p:cNvSpPr>
          <p:nvPr/>
        </p:nvSpPr>
        <p:spPr bwMode="auto">
          <a:xfrm flipH="1">
            <a:off x="2563813" y="2867025"/>
            <a:ext cx="111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0" name="Line 109">
            <a:extLst>
              <a:ext uri="{FF2B5EF4-FFF2-40B4-BE49-F238E27FC236}">
                <a16:creationId xmlns:a16="http://schemas.microsoft.com/office/drawing/2014/main" id="{DAB3F2D9-FBE0-4C94-838E-081FFA20B14C}"/>
              </a:ext>
            </a:extLst>
          </p:cNvPr>
          <p:cNvSpPr>
            <a:spLocks noChangeShapeType="1"/>
          </p:cNvSpPr>
          <p:nvPr/>
        </p:nvSpPr>
        <p:spPr bwMode="auto">
          <a:xfrm flipH="1">
            <a:off x="2552700" y="2868613"/>
            <a:ext cx="1111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1" name="Line 110">
            <a:extLst>
              <a:ext uri="{FF2B5EF4-FFF2-40B4-BE49-F238E27FC236}">
                <a16:creationId xmlns:a16="http://schemas.microsoft.com/office/drawing/2014/main" id="{81F50E16-F0C9-4F22-8E38-DD81CA513DD8}"/>
              </a:ext>
            </a:extLst>
          </p:cNvPr>
          <p:cNvSpPr>
            <a:spLocks noChangeShapeType="1"/>
          </p:cNvSpPr>
          <p:nvPr/>
        </p:nvSpPr>
        <p:spPr bwMode="auto">
          <a:xfrm flipH="1">
            <a:off x="2543175" y="2870200"/>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2" name="Line 111">
            <a:extLst>
              <a:ext uri="{FF2B5EF4-FFF2-40B4-BE49-F238E27FC236}">
                <a16:creationId xmlns:a16="http://schemas.microsoft.com/office/drawing/2014/main" id="{CE67E37D-3BE4-45FC-9BD7-44BF67DBBAE3}"/>
              </a:ext>
            </a:extLst>
          </p:cNvPr>
          <p:cNvSpPr>
            <a:spLocks noChangeShapeType="1"/>
          </p:cNvSpPr>
          <p:nvPr/>
        </p:nvSpPr>
        <p:spPr bwMode="auto">
          <a:xfrm flipH="1">
            <a:off x="2540000" y="2871788"/>
            <a:ext cx="31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3" name="Line 112">
            <a:extLst>
              <a:ext uri="{FF2B5EF4-FFF2-40B4-BE49-F238E27FC236}">
                <a16:creationId xmlns:a16="http://schemas.microsoft.com/office/drawing/2014/main" id="{C9FCB631-BDE1-4670-A4F5-F50DE8B1C10C}"/>
              </a:ext>
            </a:extLst>
          </p:cNvPr>
          <p:cNvSpPr>
            <a:spLocks noChangeShapeType="1"/>
          </p:cNvSpPr>
          <p:nvPr/>
        </p:nvSpPr>
        <p:spPr bwMode="auto">
          <a:xfrm flipH="1">
            <a:off x="2522538" y="2876550"/>
            <a:ext cx="31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4" name="Line 113">
            <a:extLst>
              <a:ext uri="{FF2B5EF4-FFF2-40B4-BE49-F238E27FC236}">
                <a16:creationId xmlns:a16="http://schemas.microsoft.com/office/drawing/2014/main" id="{C1787CF7-FB75-4673-A4DA-B36A780CCEA7}"/>
              </a:ext>
            </a:extLst>
          </p:cNvPr>
          <p:cNvSpPr>
            <a:spLocks noChangeShapeType="1"/>
          </p:cNvSpPr>
          <p:nvPr/>
        </p:nvSpPr>
        <p:spPr bwMode="auto">
          <a:xfrm flipH="1">
            <a:off x="2513013" y="287655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5" name="Line 114">
            <a:extLst>
              <a:ext uri="{FF2B5EF4-FFF2-40B4-BE49-F238E27FC236}">
                <a16:creationId xmlns:a16="http://schemas.microsoft.com/office/drawing/2014/main" id="{CE4B44AE-1E07-45F0-8BDD-9FD39743D483}"/>
              </a:ext>
            </a:extLst>
          </p:cNvPr>
          <p:cNvSpPr>
            <a:spLocks noChangeShapeType="1"/>
          </p:cNvSpPr>
          <p:nvPr/>
        </p:nvSpPr>
        <p:spPr bwMode="auto">
          <a:xfrm flipH="1">
            <a:off x="2501900" y="2879725"/>
            <a:ext cx="1111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6" name="Line 115">
            <a:extLst>
              <a:ext uri="{FF2B5EF4-FFF2-40B4-BE49-F238E27FC236}">
                <a16:creationId xmlns:a16="http://schemas.microsoft.com/office/drawing/2014/main" id="{565D6680-6B46-4E88-99B9-2ACCB32A2963}"/>
              </a:ext>
            </a:extLst>
          </p:cNvPr>
          <p:cNvSpPr>
            <a:spLocks noChangeShapeType="1"/>
          </p:cNvSpPr>
          <p:nvPr/>
        </p:nvSpPr>
        <p:spPr bwMode="auto">
          <a:xfrm flipH="1">
            <a:off x="2492375" y="288290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7" name="Line 116">
            <a:extLst>
              <a:ext uri="{FF2B5EF4-FFF2-40B4-BE49-F238E27FC236}">
                <a16:creationId xmlns:a16="http://schemas.microsoft.com/office/drawing/2014/main" id="{08C43688-5D33-4EE3-A007-E5CDD911B608}"/>
              </a:ext>
            </a:extLst>
          </p:cNvPr>
          <p:cNvSpPr>
            <a:spLocks noChangeShapeType="1"/>
          </p:cNvSpPr>
          <p:nvPr/>
        </p:nvSpPr>
        <p:spPr bwMode="auto">
          <a:xfrm flipH="1">
            <a:off x="2481263" y="2886075"/>
            <a:ext cx="1111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8" name="Line 117">
            <a:extLst>
              <a:ext uri="{FF2B5EF4-FFF2-40B4-BE49-F238E27FC236}">
                <a16:creationId xmlns:a16="http://schemas.microsoft.com/office/drawing/2014/main" id="{1BB6A9DC-3096-484A-B4BF-25A0EB0D7C1D}"/>
              </a:ext>
            </a:extLst>
          </p:cNvPr>
          <p:cNvSpPr>
            <a:spLocks noChangeShapeType="1"/>
          </p:cNvSpPr>
          <p:nvPr/>
        </p:nvSpPr>
        <p:spPr bwMode="auto">
          <a:xfrm flipH="1">
            <a:off x="2471738" y="288925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9" name="Line 118">
            <a:extLst>
              <a:ext uri="{FF2B5EF4-FFF2-40B4-BE49-F238E27FC236}">
                <a16:creationId xmlns:a16="http://schemas.microsoft.com/office/drawing/2014/main" id="{2E8339B1-630B-4A89-87BD-35EF4088E22D}"/>
              </a:ext>
            </a:extLst>
          </p:cNvPr>
          <p:cNvSpPr>
            <a:spLocks noChangeShapeType="1"/>
          </p:cNvSpPr>
          <p:nvPr/>
        </p:nvSpPr>
        <p:spPr bwMode="auto">
          <a:xfrm flipH="1">
            <a:off x="2468563" y="2892425"/>
            <a:ext cx="31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0" name="Line 119">
            <a:extLst>
              <a:ext uri="{FF2B5EF4-FFF2-40B4-BE49-F238E27FC236}">
                <a16:creationId xmlns:a16="http://schemas.microsoft.com/office/drawing/2014/main" id="{24C66914-793B-493D-A34E-752B38E5BEF3}"/>
              </a:ext>
            </a:extLst>
          </p:cNvPr>
          <p:cNvSpPr>
            <a:spLocks noChangeShapeType="1"/>
          </p:cNvSpPr>
          <p:nvPr/>
        </p:nvSpPr>
        <p:spPr bwMode="auto">
          <a:xfrm flipH="1">
            <a:off x="2452688" y="2897188"/>
            <a:ext cx="31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1" name="Line 120">
            <a:extLst>
              <a:ext uri="{FF2B5EF4-FFF2-40B4-BE49-F238E27FC236}">
                <a16:creationId xmlns:a16="http://schemas.microsoft.com/office/drawing/2014/main" id="{72BC3CAC-B643-4AB6-81EE-B7C878140FD6}"/>
              </a:ext>
            </a:extLst>
          </p:cNvPr>
          <p:cNvSpPr>
            <a:spLocks noChangeShapeType="1"/>
          </p:cNvSpPr>
          <p:nvPr/>
        </p:nvSpPr>
        <p:spPr bwMode="auto">
          <a:xfrm flipH="1">
            <a:off x="2441575" y="2898775"/>
            <a:ext cx="11113"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2" name="Line 121">
            <a:extLst>
              <a:ext uri="{FF2B5EF4-FFF2-40B4-BE49-F238E27FC236}">
                <a16:creationId xmlns:a16="http://schemas.microsoft.com/office/drawing/2014/main" id="{B4142964-E84A-4575-A9BB-7B4610C35786}"/>
              </a:ext>
            </a:extLst>
          </p:cNvPr>
          <p:cNvSpPr>
            <a:spLocks noChangeShapeType="1"/>
          </p:cNvSpPr>
          <p:nvPr/>
        </p:nvSpPr>
        <p:spPr bwMode="auto">
          <a:xfrm flipH="1">
            <a:off x="2432050" y="2903538"/>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3" name="Line 122">
            <a:extLst>
              <a:ext uri="{FF2B5EF4-FFF2-40B4-BE49-F238E27FC236}">
                <a16:creationId xmlns:a16="http://schemas.microsoft.com/office/drawing/2014/main" id="{4E93FD54-6187-48B6-8648-847969C4590E}"/>
              </a:ext>
            </a:extLst>
          </p:cNvPr>
          <p:cNvSpPr>
            <a:spLocks noChangeShapeType="1"/>
          </p:cNvSpPr>
          <p:nvPr/>
        </p:nvSpPr>
        <p:spPr bwMode="auto">
          <a:xfrm flipH="1">
            <a:off x="2422525" y="2906713"/>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4" name="Line 123">
            <a:extLst>
              <a:ext uri="{FF2B5EF4-FFF2-40B4-BE49-F238E27FC236}">
                <a16:creationId xmlns:a16="http://schemas.microsoft.com/office/drawing/2014/main" id="{0C3ED793-A0BA-4E5D-9EC0-85E278DD50AF}"/>
              </a:ext>
            </a:extLst>
          </p:cNvPr>
          <p:cNvSpPr>
            <a:spLocks noChangeShapeType="1"/>
          </p:cNvSpPr>
          <p:nvPr/>
        </p:nvSpPr>
        <p:spPr bwMode="auto">
          <a:xfrm flipH="1">
            <a:off x="2413000" y="2911475"/>
            <a:ext cx="95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5" name="Line 124">
            <a:extLst>
              <a:ext uri="{FF2B5EF4-FFF2-40B4-BE49-F238E27FC236}">
                <a16:creationId xmlns:a16="http://schemas.microsoft.com/office/drawing/2014/main" id="{08BFE0B6-3101-4E67-BD4A-A298A8F3619A}"/>
              </a:ext>
            </a:extLst>
          </p:cNvPr>
          <p:cNvSpPr>
            <a:spLocks noChangeShapeType="1"/>
          </p:cNvSpPr>
          <p:nvPr/>
        </p:nvSpPr>
        <p:spPr bwMode="auto">
          <a:xfrm flipH="1">
            <a:off x="2403475" y="2916238"/>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6" name="Line 125">
            <a:extLst>
              <a:ext uri="{FF2B5EF4-FFF2-40B4-BE49-F238E27FC236}">
                <a16:creationId xmlns:a16="http://schemas.microsoft.com/office/drawing/2014/main" id="{6B36FD5F-1F67-4668-A5F0-E834BFBEE616}"/>
              </a:ext>
            </a:extLst>
          </p:cNvPr>
          <p:cNvSpPr>
            <a:spLocks noChangeShapeType="1"/>
          </p:cNvSpPr>
          <p:nvPr/>
        </p:nvSpPr>
        <p:spPr bwMode="auto">
          <a:xfrm flipH="1">
            <a:off x="2401888" y="2921000"/>
            <a:ext cx="158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7" name="Line 126">
            <a:extLst>
              <a:ext uri="{FF2B5EF4-FFF2-40B4-BE49-F238E27FC236}">
                <a16:creationId xmlns:a16="http://schemas.microsoft.com/office/drawing/2014/main" id="{55C5BD15-EC54-4A4C-BF03-E226B3D0BB78}"/>
              </a:ext>
            </a:extLst>
          </p:cNvPr>
          <p:cNvSpPr>
            <a:spLocks noChangeShapeType="1"/>
          </p:cNvSpPr>
          <p:nvPr/>
        </p:nvSpPr>
        <p:spPr bwMode="auto">
          <a:xfrm flipH="1">
            <a:off x="2384425" y="2927350"/>
            <a:ext cx="47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8" name="Line 127">
            <a:extLst>
              <a:ext uri="{FF2B5EF4-FFF2-40B4-BE49-F238E27FC236}">
                <a16:creationId xmlns:a16="http://schemas.microsoft.com/office/drawing/2014/main" id="{00A7336B-E56D-4693-99F6-DCE2A5D00458}"/>
              </a:ext>
            </a:extLst>
          </p:cNvPr>
          <p:cNvSpPr>
            <a:spLocks noChangeShapeType="1"/>
          </p:cNvSpPr>
          <p:nvPr/>
        </p:nvSpPr>
        <p:spPr bwMode="auto">
          <a:xfrm flipH="1">
            <a:off x="2376488" y="2928938"/>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9" name="Line 128">
            <a:extLst>
              <a:ext uri="{FF2B5EF4-FFF2-40B4-BE49-F238E27FC236}">
                <a16:creationId xmlns:a16="http://schemas.microsoft.com/office/drawing/2014/main" id="{0B5848BD-DC96-42DA-BD6C-60C0ABBF562F}"/>
              </a:ext>
            </a:extLst>
          </p:cNvPr>
          <p:cNvSpPr>
            <a:spLocks noChangeShapeType="1"/>
          </p:cNvSpPr>
          <p:nvPr/>
        </p:nvSpPr>
        <p:spPr bwMode="auto">
          <a:xfrm flipH="1">
            <a:off x="2366963" y="2935288"/>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0" name="Line 129">
            <a:extLst>
              <a:ext uri="{FF2B5EF4-FFF2-40B4-BE49-F238E27FC236}">
                <a16:creationId xmlns:a16="http://schemas.microsoft.com/office/drawing/2014/main" id="{81CE910B-B268-402E-8FA5-0513651CFD57}"/>
              </a:ext>
            </a:extLst>
          </p:cNvPr>
          <p:cNvSpPr>
            <a:spLocks noChangeShapeType="1"/>
          </p:cNvSpPr>
          <p:nvPr/>
        </p:nvSpPr>
        <p:spPr bwMode="auto">
          <a:xfrm flipH="1">
            <a:off x="2357438" y="2940050"/>
            <a:ext cx="95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1" name="Line 130">
            <a:extLst>
              <a:ext uri="{FF2B5EF4-FFF2-40B4-BE49-F238E27FC236}">
                <a16:creationId xmlns:a16="http://schemas.microsoft.com/office/drawing/2014/main" id="{CC4D64B3-8378-42F3-81A5-483F55E502BF}"/>
              </a:ext>
            </a:extLst>
          </p:cNvPr>
          <p:cNvSpPr>
            <a:spLocks noChangeShapeType="1"/>
          </p:cNvSpPr>
          <p:nvPr/>
        </p:nvSpPr>
        <p:spPr bwMode="auto">
          <a:xfrm flipH="1">
            <a:off x="2347913" y="2944813"/>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2" name="Line 131">
            <a:extLst>
              <a:ext uri="{FF2B5EF4-FFF2-40B4-BE49-F238E27FC236}">
                <a16:creationId xmlns:a16="http://schemas.microsoft.com/office/drawing/2014/main" id="{B0E4E2F6-BF45-448F-B6CF-9B4F79DCCC22}"/>
              </a:ext>
            </a:extLst>
          </p:cNvPr>
          <p:cNvSpPr>
            <a:spLocks noChangeShapeType="1"/>
          </p:cNvSpPr>
          <p:nvPr/>
        </p:nvSpPr>
        <p:spPr bwMode="auto">
          <a:xfrm flipH="1">
            <a:off x="2339975" y="2951163"/>
            <a:ext cx="7938"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3" name="Line 132">
            <a:extLst>
              <a:ext uri="{FF2B5EF4-FFF2-40B4-BE49-F238E27FC236}">
                <a16:creationId xmlns:a16="http://schemas.microsoft.com/office/drawing/2014/main" id="{875AFE8F-AC38-4DB6-A65E-AF3C9418405B}"/>
              </a:ext>
            </a:extLst>
          </p:cNvPr>
          <p:cNvSpPr>
            <a:spLocks noChangeShapeType="1"/>
          </p:cNvSpPr>
          <p:nvPr/>
        </p:nvSpPr>
        <p:spPr bwMode="auto">
          <a:xfrm flipH="1">
            <a:off x="2338388" y="2955925"/>
            <a:ext cx="158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4" name="Line 133">
            <a:extLst>
              <a:ext uri="{FF2B5EF4-FFF2-40B4-BE49-F238E27FC236}">
                <a16:creationId xmlns:a16="http://schemas.microsoft.com/office/drawing/2014/main" id="{029394D1-4E02-4EF9-A709-5E9E55AD8EA4}"/>
              </a:ext>
            </a:extLst>
          </p:cNvPr>
          <p:cNvSpPr>
            <a:spLocks noChangeShapeType="1"/>
          </p:cNvSpPr>
          <p:nvPr/>
        </p:nvSpPr>
        <p:spPr bwMode="auto">
          <a:xfrm flipH="1">
            <a:off x="2322513" y="2965450"/>
            <a:ext cx="317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5" name="Line 134">
            <a:extLst>
              <a:ext uri="{FF2B5EF4-FFF2-40B4-BE49-F238E27FC236}">
                <a16:creationId xmlns:a16="http://schemas.microsoft.com/office/drawing/2014/main" id="{6693F477-6467-48A4-B514-34DFB3FBCBA6}"/>
              </a:ext>
            </a:extLst>
          </p:cNvPr>
          <p:cNvSpPr>
            <a:spLocks noChangeShapeType="1"/>
          </p:cNvSpPr>
          <p:nvPr/>
        </p:nvSpPr>
        <p:spPr bwMode="auto">
          <a:xfrm flipH="1">
            <a:off x="2312988" y="2968625"/>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6" name="Line 135">
            <a:extLst>
              <a:ext uri="{FF2B5EF4-FFF2-40B4-BE49-F238E27FC236}">
                <a16:creationId xmlns:a16="http://schemas.microsoft.com/office/drawing/2014/main" id="{D4643C54-5B94-4D66-B585-D9FA0F69564D}"/>
              </a:ext>
            </a:extLst>
          </p:cNvPr>
          <p:cNvSpPr>
            <a:spLocks noChangeShapeType="1"/>
          </p:cNvSpPr>
          <p:nvPr/>
        </p:nvSpPr>
        <p:spPr bwMode="auto">
          <a:xfrm flipH="1">
            <a:off x="2305050" y="2974975"/>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7" name="Line 136">
            <a:extLst>
              <a:ext uri="{FF2B5EF4-FFF2-40B4-BE49-F238E27FC236}">
                <a16:creationId xmlns:a16="http://schemas.microsoft.com/office/drawing/2014/main" id="{583DBAB7-836E-4D48-98AC-5ACAA39D6B3F}"/>
              </a:ext>
            </a:extLst>
          </p:cNvPr>
          <p:cNvSpPr>
            <a:spLocks noChangeShapeType="1"/>
          </p:cNvSpPr>
          <p:nvPr/>
        </p:nvSpPr>
        <p:spPr bwMode="auto">
          <a:xfrm flipH="1">
            <a:off x="2297113" y="2981325"/>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8" name="Line 137">
            <a:extLst>
              <a:ext uri="{FF2B5EF4-FFF2-40B4-BE49-F238E27FC236}">
                <a16:creationId xmlns:a16="http://schemas.microsoft.com/office/drawing/2014/main" id="{4FD31A7B-8E60-4079-80AA-20A944138A13}"/>
              </a:ext>
            </a:extLst>
          </p:cNvPr>
          <p:cNvSpPr>
            <a:spLocks noChangeShapeType="1"/>
          </p:cNvSpPr>
          <p:nvPr/>
        </p:nvSpPr>
        <p:spPr bwMode="auto">
          <a:xfrm flipH="1">
            <a:off x="2287588" y="2987675"/>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9" name="Line 138">
            <a:extLst>
              <a:ext uri="{FF2B5EF4-FFF2-40B4-BE49-F238E27FC236}">
                <a16:creationId xmlns:a16="http://schemas.microsoft.com/office/drawing/2014/main" id="{270193C1-E396-4EAD-9393-DD8525A47F15}"/>
              </a:ext>
            </a:extLst>
          </p:cNvPr>
          <p:cNvSpPr>
            <a:spLocks noChangeShapeType="1"/>
          </p:cNvSpPr>
          <p:nvPr/>
        </p:nvSpPr>
        <p:spPr bwMode="auto">
          <a:xfrm flipH="1">
            <a:off x="2279650" y="2994025"/>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0" name="Line 139">
            <a:extLst>
              <a:ext uri="{FF2B5EF4-FFF2-40B4-BE49-F238E27FC236}">
                <a16:creationId xmlns:a16="http://schemas.microsoft.com/office/drawing/2014/main" id="{8E0DDC38-A211-407C-B222-8F7B6F8775EC}"/>
              </a:ext>
            </a:extLst>
          </p:cNvPr>
          <p:cNvSpPr>
            <a:spLocks noChangeShapeType="1"/>
          </p:cNvSpPr>
          <p:nvPr/>
        </p:nvSpPr>
        <p:spPr bwMode="auto">
          <a:xfrm flipH="1">
            <a:off x="2279650" y="3000375"/>
            <a:ext cx="15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1" name="Line 140">
            <a:extLst>
              <a:ext uri="{FF2B5EF4-FFF2-40B4-BE49-F238E27FC236}">
                <a16:creationId xmlns:a16="http://schemas.microsoft.com/office/drawing/2014/main" id="{EA946A44-C797-4333-82D6-13EA89C32B9F}"/>
              </a:ext>
            </a:extLst>
          </p:cNvPr>
          <p:cNvSpPr>
            <a:spLocks noChangeShapeType="1"/>
          </p:cNvSpPr>
          <p:nvPr/>
        </p:nvSpPr>
        <p:spPr bwMode="auto">
          <a:xfrm flipH="1">
            <a:off x="2263775" y="3009900"/>
            <a:ext cx="4763"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2" name="Line 141">
            <a:extLst>
              <a:ext uri="{FF2B5EF4-FFF2-40B4-BE49-F238E27FC236}">
                <a16:creationId xmlns:a16="http://schemas.microsoft.com/office/drawing/2014/main" id="{EA392029-0D43-4929-AA53-F40108BEB118}"/>
              </a:ext>
            </a:extLst>
          </p:cNvPr>
          <p:cNvSpPr>
            <a:spLocks noChangeShapeType="1"/>
          </p:cNvSpPr>
          <p:nvPr/>
        </p:nvSpPr>
        <p:spPr bwMode="auto">
          <a:xfrm flipH="1">
            <a:off x="2255838" y="3014663"/>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3" name="Line 142">
            <a:extLst>
              <a:ext uri="{FF2B5EF4-FFF2-40B4-BE49-F238E27FC236}">
                <a16:creationId xmlns:a16="http://schemas.microsoft.com/office/drawing/2014/main" id="{A7D93D88-2D81-4721-A2C7-037B6C189503}"/>
              </a:ext>
            </a:extLst>
          </p:cNvPr>
          <p:cNvSpPr>
            <a:spLocks noChangeShapeType="1"/>
          </p:cNvSpPr>
          <p:nvPr/>
        </p:nvSpPr>
        <p:spPr bwMode="auto">
          <a:xfrm flipH="1">
            <a:off x="2249488" y="3021013"/>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4" name="Line 143">
            <a:extLst>
              <a:ext uri="{FF2B5EF4-FFF2-40B4-BE49-F238E27FC236}">
                <a16:creationId xmlns:a16="http://schemas.microsoft.com/office/drawing/2014/main" id="{87423C10-5CD2-4CEA-8A42-3945BE670C75}"/>
              </a:ext>
            </a:extLst>
          </p:cNvPr>
          <p:cNvSpPr>
            <a:spLocks noChangeShapeType="1"/>
          </p:cNvSpPr>
          <p:nvPr/>
        </p:nvSpPr>
        <p:spPr bwMode="auto">
          <a:xfrm flipH="1">
            <a:off x="2241550" y="3028950"/>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5" name="Line 144">
            <a:extLst>
              <a:ext uri="{FF2B5EF4-FFF2-40B4-BE49-F238E27FC236}">
                <a16:creationId xmlns:a16="http://schemas.microsoft.com/office/drawing/2014/main" id="{CBBD82AB-36FD-494B-B52A-371EFB7E6AD6}"/>
              </a:ext>
            </a:extLst>
          </p:cNvPr>
          <p:cNvSpPr>
            <a:spLocks noChangeShapeType="1"/>
          </p:cNvSpPr>
          <p:nvPr/>
        </p:nvSpPr>
        <p:spPr bwMode="auto">
          <a:xfrm flipH="1">
            <a:off x="2233613" y="3035300"/>
            <a:ext cx="7937"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6" name="Line 145">
            <a:extLst>
              <a:ext uri="{FF2B5EF4-FFF2-40B4-BE49-F238E27FC236}">
                <a16:creationId xmlns:a16="http://schemas.microsoft.com/office/drawing/2014/main" id="{A783D307-843A-4812-B4BD-D9E927218B22}"/>
              </a:ext>
            </a:extLst>
          </p:cNvPr>
          <p:cNvSpPr>
            <a:spLocks noChangeShapeType="1"/>
          </p:cNvSpPr>
          <p:nvPr/>
        </p:nvSpPr>
        <p:spPr bwMode="auto">
          <a:xfrm flipH="1">
            <a:off x="2227263" y="3043238"/>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7" name="Line 146">
            <a:extLst>
              <a:ext uri="{FF2B5EF4-FFF2-40B4-BE49-F238E27FC236}">
                <a16:creationId xmlns:a16="http://schemas.microsoft.com/office/drawing/2014/main" id="{00767BCC-98EF-497C-ADEC-F3CF33F0A6EC}"/>
              </a:ext>
            </a:extLst>
          </p:cNvPr>
          <p:cNvSpPr>
            <a:spLocks noChangeShapeType="1"/>
          </p:cNvSpPr>
          <p:nvPr/>
        </p:nvSpPr>
        <p:spPr bwMode="auto">
          <a:xfrm flipH="1">
            <a:off x="2212975" y="3062288"/>
            <a:ext cx="4763"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8" name="Line 147">
            <a:extLst>
              <a:ext uri="{FF2B5EF4-FFF2-40B4-BE49-F238E27FC236}">
                <a16:creationId xmlns:a16="http://schemas.microsoft.com/office/drawing/2014/main" id="{2EC388B4-9FCA-4D04-AD31-B359A24541CB}"/>
              </a:ext>
            </a:extLst>
          </p:cNvPr>
          <p:cNvSpPr>
            <a:spLocks noChangeShapeType="1"/>
          </p:cNvSpPr>
          <p:nvPr/>
        </p:nvSpPr>
        <p:spPr bwMode="auto">
          <a:xfrm flipH="1">
            <a:off x="2205038" y="3067050"/>
            <a:ext cx="7937"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99" name="Line 148">
            <a:extLst>
              <a:ext uri="{FF2B5EF4-FFF2-40B4-BE49-F238E27FC236}">
                <a16:creationId xmlns:a16="http://schemas.microsoft.com/office/drawing/2014/main" id="{F096C9F9-C22D-42B5-87E8-FC27081BE785}"/>
              </a:ext>
            </a:extLst>
          </p:cNvPr>
          <p:cNvSpPr>
            <a:spLocks noChangeShapeType="1"/>
          </p:cNvSpPr>
          <p:nvPr/>
        </p:nvSpPr>
        <p:spPr bwMode="auto">
          <a:xfrm flipH="1">
            <a:off x="2198688" y="3074988"/>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0" name="Line 149">
            <a:extLst>
              <a:ext uri="{FF2B5EF4-FFF2-40B4-BE49-F238E27FC236}">
                <a16:creationId xmlns:a16="http://schemas.microsoft.com/office/drawing/2014/main" id="{68116F94-1CC5-434A-A1FD-9926312FE88E}"/>
              </a:ext>
            </a:extLst>
          </p:cNvPr>
          <p:cNvSpPr>
            <a:spLocks noChangeShapeType="1"/>
          </p:cNvSpPr>
          <p:nvPr/>
        </p:nvSpPr>
        <p:spPr bwMode="auto">
          <a:xfrm flipH="1">
            <a:off x="2192338" y="3082925"/>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1" name="Line 150">
            <a:extLst>
              <a:ext uri="{FF2B5EF4-FFF2-40B4-BE49-F238E27FC236}">
                <a16:creationId xmlns:a16="http://schemas.microsoft.com/office/drawing/2014/main" id="{5357F730-6399-4412-8171-965F26727370}"/>
              </a:ext>
            </a:extLst>
          </p:cNvPr>
          <p:cNvSpPr>
            <a:spLocks noChangeShapeType="1"/>
          </p:cNvSpPr>
          <p:nvPr/>
        </p:nvSpPr>
        <p:spPr bwMode="auto">
          <a:xfrm flipH="1">
            <a:off x="2185988" y="3090863"/>
            <a:ext cx="635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2" name="Line 151">
            <a:extLst>
              <a:ext uri="{FF2B5EF4-FFF2-40B4-BE49-F238E27FC236}">
                <a16:creationId xmlns:a16="http://schemas.microsoft.com/office/drawing/2014/main" id="{5A60B4F1-C821-48AF-90B3-90D30F8A5246}"/>
              </a:ext>
            </a:extLst>
          </p:cNvPr>
          <p:cNvSpPr>
            <a:spLocks noChangeShapeType="1"/>
          </p:cNvSpPr>
          <p:nvPr/>
        </p:nvSpPr>
        <p:spPr bwMode="auto">
          <a:xfrm flipH="1">
            <a:off x="2179638" y="3100388"/>
            <a:ext cx="63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3" name="Line 152">
            <a:extLst>
              <a:ext uri="{FF2B5EF4-FFF2-40B4-BE49-F238E27FC236}">
                <a16:creationId xmlns:a16="http://schemas.microsoft.com/office/drawing/2014/main" id="{D0B9D81F-FA4D-4504-9AB6-014FC4471F4A}"/>
              </a:ext>
            </a:extLst>
          </p:cNvPr>
          <p:cNvSpPr>
            <a:spLocks noChangeShapeType="1"/>
          </p:cNvSpPr>
          <p:nvPr/>
        </p:nvSpPr>
        <p:spPr bwMode="auto">
          <a:xfrm flipH="1">
            <a:off x="2166938" y="3119438"/>
            <a:ext cx="4762"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4" name="Line 153">
            <a:extLst>
              <a:ext uri="{FF2B5EF4-FFF2-40B4-BE49-F238E27FC236}">
                <a16:creationId xmlns:a16="http://schemas.microsoft.com/office/drawing/2014/main" id="{FFAA1271-B09E-4340-BC64-F689ABFAC392}"/>
              </a:ext>
            </a:extLst>
          </p:cNvPr>
          <p:cNvSpPr>
            <a:spLocks noChangeShapeType="1"/>
          </p:cNvSpPr>
          <p:nvPr/>
        </p:nvSpPr>
        <p:spPr bwMode="auto">
          <a:xfrm flipH="1">
            <a:off x="2162175" y="3125788"/>
            <a:ext cx="4763"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7" name="Line 154">
            <a:extLst>
              <a:ext uri="{FF2B5EF4-FFF2-40B4-BE49-F238E27FC236}">
                <a16:creationId xmlns:a16="http://schemas.microsoft.com/office/drawing/2014/main" id="{929E6467-5645-4899-A796-E8446B508F16}"/>
              </a:ext>
            </a:extLst>
          </p:cNvPr>
          <p:cNvSpPr>
            <a:spLocks noChangeShapeType="1"/>
          </p:cNvSpPr>
          <p:nvPr/>
        </p:nvSpPr>
        <p:spPr bwMode="auto">
          <a:xfrm flipH="1">
            <a:off x="2155825" y="3133725"/>
            <a:ext cx="6350" cy="95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algn="ctr">
              <a:spcBef>
                <a:spcPct val="20000"/>
              </a:spcBef>
              <a:defRPr/>
            </a:pPr>
            <a:endParaRPr lang="en-US" sz="1800" i="0" dirty="0">
              <a:solidFill>
                <a:srgbClr val="FF0000"/>
              </a:solidFill>
            </a:endParaRPr>
          </a:p>
        </p:txBody>
      </p:sp>
      <p:sp>
        <p:nvSpPr>
          <p:cNvPr id="23706" name="Line 155">
            <a:extLst>
              <a:ext uri="{FF2B5EF4-FFF2-40B4-BE49-F238E27FC236}">
                <a16:creationId xmlns:a16="http://schemas.microsoft.com/office/drawing/2014/main" id="{8AD3457A-241F-450E-A197-702E8763DA8A}"/>
              </a:ext>
            </a:extLst>
          </p:cNvPr>
          <p:cNvSpPr>
            <a:spLocks noChangeShapeType="1"/>
          </p:cNvSpPr>
          <p:nvPr/>
        </p:nvSpPr>
        <p:spPr bwMode="auto">
          <a:xfrm flipH="1">
            <a:off x="2151063" y="3143250"/>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7" name="Line 156">
            <a:extLst>
              <a:ext uri="{FF2B5EF4-FFF2-40B4-BE49-F238E27FC236}">
                <a16:creationId xmlns:a16="http://schemas.microsoft.com/office/drawing/2014/main" id="{CD9193D5-6D48-4159-8605-66B8DC017215}"/>
              </a:ext>
            </a:extLst>
          </p:cNvPr>
          <p:cNvSpPr>
            <a:spLocks noChangeShapeType="1"/>
          </p:cNvSpPr>
          <p:nvPr/>
        </p:nvSpPr>
        <p:spPr bwMode="auto">
          <a:xfrm flipH="1">
            <a:off x="2144713" y="3152775"/>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8" name="Line 157">
            <a:extLst>
              <a:ext uri="{FF2B5EF4-FFF2-40B4-BE49-F238E27FC236}">
                <a16:creationId xmlns:a16="http://schemas.microsoft.com/office/drawing/2014/main" id="{7724F6C5-200F-4182-B64C-13CB207640F6}"/>
              </a:ext>
            </a:extLst>
          </p:cNvPr>
          <p:cNvSpPr>
            <a:spLocks noChangeShapeType="1"/>
          </p:cNvSpPr>
          <p:nvPr/>
        </p:nvSpPr>
        <p:spPr bwMode="auto">
          <a:xfrm flipH="1">
            <a:off x="2141538" y="3160713"/>
            <a:ext cx="3175"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09" name="Line 158">
            <a:extLst>
              <a:ext uri="{FF2B5EF4-FFF2-40B4-BE49-F238E27FC236}">
                <a16:creationId xmlns:a16="http://schemas.microsoft.com/office/drawing/2014/main" id="{DAA774F3-0244-4EE5-A388-32F2E8F2D462}"/>
              </a:ext>
            </a:extLst>
          </p:cNvPr>
          <p:cNvSpPr>
            <a:spLocks noChangeShapeType="1"/>
          </p:cNvSpPr>
          <p:nvPr/>
        </p:nvSpPr>
        <p:spPr bwMode="auto">
          <a:xfrm flipH="1">
            <a:off x="2130425" y="3181350"/>
            <a:ext cx="317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0" name="Line 159">
            <a:extLst>
              <a:ext uri="{FF2B5EF4-FFF2-40B4-BE49-F238E27FC236}">
                <a16:creationId xmlns:a16="http://schemas.microsoft.com/office/drawing/2014/main" id="{956D6131-A534-44FD-88B0-E7166256126D}"/>
              </a:ext>
            </a:extLst>
          </p:cNvPr>
          <p:cNvSpPr>
            <a:spLocks noChangeShapeType="1"/>
          </p:cNvSpPr>
          <p:nvPr/>
        </p:nvSpPr>
        <p:spPr bwMode="auto">
          <a:xfrm flipH="1">
            <a:off x="2125663" y="3189288"/>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1" name="Line 160">
            <a:extLst>
              <a:ext uri="{FF2B5EF4-FFF2-40B4-BE49-F238E27FC236}">
                <a16:creationId xmlns:a16="http://schemas.microsoft.com/office/drawing/2014/main" id="{40283E15-5716-4F0A-B2C3-835214517D59}"/>
              </a:ext>
            </a:extLst>
          </p:cNvPr>
          <p:cNvSpPr>
            <a:spLocks noChangeShapeType="1"/>
          </p:cNvSpPr>
          <p:nvPr/>
        </p:nvSpPr>
        <p:spPr bwMode="auto">
          <a:xfrm flipH="1">
            <a:off x="2120900" y="3198813"/>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2" name="Line 161">
            <a:extLst>
              <a:ext uri="{FF2B5EF4-FFF2-40B4-BE49-F238E27FC236}">
                <a16:creationId xmlns:a16="http://schemas.microsoft.com/office/drawing/2014/main" id="{4C691B4B-DB36-4F6C-8083-CBDCE45E56D8}"/>
              </a:ext>
            </a:extLst>
          </p:cNvPr>
          <p:cNvSpPr>
            <a:spLocks noChangeShapeType="1"/>
          </p:cNvSpPr>
          <p:nvPr/>
        </p:nvSpPr>
        <p:spPr bwMode="auto">
          <a:xfrm flipH="1">
            <a:off x="2116138" y="3208338"/>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3" name="Line 162">
            <a:extLst>
              <a:ext uri="{FF2B5EF4-FFF2-40B4-BE49-F238E27FC236}">
                <a16:creationId xmlns:a16="http://schemas.microsoft.com/office/drawing/2014/main" id="{D2BB4E5F-B42B-492F-AC82-2F9F8F941520}"/>
              </a:ext>
            </a:extLst>
          </p:cNvPr>
          <p:cNvSpPr>
            <a:spLocks noChangeShapeType="1"/>
          </p:cNvSpPr>
          <p:nvPr/>
        </p:nvSpPr>
        <p:spPr bwMode="auto">
          <a:xfrm flipH="1">
            <a:off x="2111375" y="3217863"/>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4" name="Line 163">
            <a:extLst>
              <a:ext uri="{FF2B5EF4-FFF2-40B4-BE49-F238E27FC236}">
                <a16:creationId xmlns:a16="http://schemas.microsoft.com/office/drawing/2014/main" id="{ED119652-B02A-4D7F-B612-5B91005CE765}"/>
              </a:ext>
            </a:extLst>
          </p:cNvPr>
          <p:cNvSpPr>
            <a:spLocks noChangeShapeType="1"/>
          </p:cNvSpPr>
          <p:nvPr/>
        </p:nvSpPr>
        <p:spPr bwMode="auto">
          <a:xfrm flipH="1">
            <a:off x="2109788" y="3227388"/>
            <a:ext cx="158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5" name="Line 164">
            <a:extLst>
              <a:ext uri="{FF2B5EF4-FFF2-40B4-BE49-F238E27FC236}">
                <a16:creationId xmlns:a16="http://schemas.microsoft.com/office/drawing/2014/main" id="{DE481691-A450-447D-9FFE-1DD0CF5D91C3}"/>
              </a:ext>
            </a:extLst>
          </p:cNvPr>
          <p:cNvSpPr>
            <a:spLocks noChangeShapeType="1"/>
          </p:cNvSpPr>
          <p:nvPr/>
        </p:nvSpPr>
        <p:spPr bwMode="auto">
          <a:xfrm flipH="1">
            <a:off x="2100263" y="3248025"/>
            <a:ext cx="317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6" name="Line 165">
            <a:extLst>
              <a:ext uri="{FF2B5EF4-FFF2-40B4-BE49-F238E27FC236}">
                <a16:creationId xmlns:a16="http://schemas.microsoft.com/office/drawing/2014/main" id="{F4AE3677-9E8C-4007-BA61-96C97F178433}"/>
              </a:ext>
            </a:extLst>
          </p:cNvPr>
          <p:cNvSpPr>
            <a:spLocks noChangeShapeType="1"/>
          </p:cNvSpPr>
          <p:nvPr/>
        </p:nvSpPr>
        <p:spPr bwMode="auto">
          <a:xfrm flipH="1">
            <a:off x="2097088" y="3255963"/>
            <a:ext cx="3175"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7" name="Line 166">
            <a:extLst>
              <a:ext uri="{FF2B5EF4-FFF2-40B4-BE49-F238E27FC236}">
                <a16:creationId xmlns:a16="http://schemas.microsoft.com/office/drawing/2014/main" id="{A1CD361A-8704-4D3C-B557-7358DE1DEC9A}"/>
              </a:ext>
            </a:extLst>
          </p:cNvPr>
          <p:cNvSpPr>
            <a:spLocks noChangeShapeType="1"/>
          </p:cNvSpPr>
          <p:nvPr/>
        </p:nvSpPr>
        <p:spPr bwMode="auto">
          <a:xfrm flipH="1">
            <a:off x="2093913" y="3267075"/>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8" name="Line 167">
            <a:extLst>
              <a:ext uri="{FF2B5EF4-FFF2-40B4-BE49-F238E27FC236}">
                <a16:creationId xmlns:a16="http://schemas.microsoft.com/office/drawing/2014/main" id="{D5BEFEBC-C16E-42DC-BB3B-1D096B06A967}"/>
              </a:ext>
            </a:extLst>
          </p:cNvPr>
          <p:cNvSpPr>
            <a:spLocks noChangeShapeType="1"/>
          </p:cNvSpPr>
          <p:nvPr/>
        </p:nvSpPr>
        <p:spPr bwMode="auto">
          <a:xfrm flipH="1">
            <a:off x="2090738" y="3276600"/>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19" name="Line 168">
            <a:extLst>
              <a:ext uri="{FF2B5EF4-FFF2-40B4-BE49-F238E27FC236}">
                <a16:creationId xmlns:a16="http://schemas.microsoft.com/office/drawing/2014/main" id="{BE8C3DC3-FE25-44D5-A6A6-3A876094C319}"/>
              </a:ext>
            </a:extLst>
          </p:cNvPr>
          <p:cNvSpPr>
            <a:spLocks noChangeShapeType="1"/>
          </p:cNvSpPr>
          <p:nvPr/>
        </p:nvSpPr>
        <p:spPr bwMode="auto">
          <a:xfrm flipH="1">
            <a:off x="2087563" y="3286125"/>
            <a:ext cx="3175"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0" name="Line 169">
            <a:extLst>
              <a:ext uri="{FF2B5EF4-FFF2-40B4-BE49-F238E27FC236}">
                <a16:creationId xmlns:a16="http://schemas.microsoft.com/office/drawing/2014/main" id="{419B686E-F939-4D02-8B00-3C4040DAA1D8}"/>
              </a:ext>
            </a:extLst>
          </p:cNvPr>
          <p:cNvSpPr>
            <a:spLocks noChangeShapeType="1"/>
          </p:cNvSpPr>
          <p:nvPr/>
        </p:nvSpPr>
        <p:spPr bwMode="auto">
          <a:xfrm flipH="1">
            <a:off x="2085975" y="3297238"/>
            <a:ext cx="158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1" name="Line 170">
            <a:extLst>
              <a:ext uri="{FF2B5EF4-FFF2-40B4-BE49-F238E27FC236}">
                <a16:creationId xmlns:a16="http://schemas.microsoft.com/office/drawing/2014/main" id="{38015C27-3A59-4A76-987B-B6F5A86485A2}"/>
              </a:ext>
            </a:extLst>
          </p:cNvPr>
          <p:cNvSpPr>
            <a:spLocks noChangeShapeType="1"/>
          </p:cNvSpPr>
          <p:nvPr/>
        </p:nvSpPr>
        <p:spPr bwMode="auto">
          <a:xfrm flipH="1">
            <a:off x="2079625" y="3317875"/>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2" name="Line 171">
            <a:extLst>
              <a:ext uri="{FF2B5EF4-FFF2-40B4-BE49-F238E27FC236}">
                <a16:creationId xmlns:a16="http://schemas.microsoft.com/office/drawing/2014/main" id="{7167DD6C-575D-48CE-AC59-B42F616F3744}"/>
              </a:ext>
            </a:extLst>
          </p:cNvPr>
          <p:cNvSpPr>
            <a:spLocks noChangeShapeType="1"/>
          </p:cNvSpPr>
          <p:nvPr/>
        </p:nvSpPr>
        <p:spPr bwMode="auto">
          <a:xfrm flipH="1">
            <a:off x="2078038" y="3327400"/>
            <a:ext cx="1587"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3" name="Line 172">
            <a:extLst>
              <a:ext uri="{FF2B5EF4-FFF2-40B4-BE49-F238E27FC236}">
                <a16:creationId xmlns:a16="http://schemas.microsoft.com/office/drawing/2014/main" id="{2989463C-1B2F-4D53-8993-5E2ABFF1108F}"/>
              </a:ext>
            </a:extLst>
          </p:cNvPr>
          <p:cNvSpPr>
            <a:spLocks noChangeShapeType="1"/>
          </p:cNvSpPr>
          <p:nvPr/>
        </p:nvSpPr>
        <p:spPr bwMode="auto">
          <a:xfrm flipH="1">
            <a:off x="2074863" y="3338513"/>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4" name="Line 173">
            <a:extLst>
              <a:ext uri="{FF2B5EF4-FFF2-40B4-BE49-F238E27FC236}">
                <a16:creationId xmlns:a16="http://schemas.microsoft.com/office/drawing/2014/main" id="{0D611CF8-7E99-4119-B1ED-C1F674CE743C}"/>
              </a:ext>
            </a:extLst>
          </p:cNvPr>
          <p:cNvSpPr>
            <a:spLocks noChangeShapeType="1"/>
          </p:cNvSpPr>
          <p:nvPr/>
        </p:nvSpPr>
        <p:spPr bwMode="auto">
          <a:xfrm flipH="1">
            <a:off x="2073275" y="3348038"/>
            <a:ext cx="1588"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5" name="Line 174">
            <a:extLst>
              <a:ext uri="{FF2B5EF4-FFF2-40B4-BE49-F238E27FC236}">
                <a16:creationId xmlns:a16="http://schemas.microsoft.com/office/drawing/2014/main" id="{C35F963D-6318-4FCE-9E64-4022E39C8C79}"/>
              </a:ext>
            </a:extLst>
          </p:cNvPr>
          <p:cNvSpPr>
            <a:spLocks noChangeShapeType="1"/>
          </p:cNvSpPr>
          <p:nvPr/>
        </p:nvSpPr>
        <p:spPr bwMode="auto">
          <a:xfrm flipH="1">
            <a:off x="2071688" y="3359150"/>
            <a:ext cx="1587"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6" name="Line 175">
            <a:extLst>
              <a:ext uri="{FF2B5EF4-FFF2-40B4-BE49-F238E27FC236}">
                <a16:creationId xmlns:a16="http://schemas.microsoft.com/office/drawing/2014/main" id="{9E16D4EF-EC4F-479F-A0D1-E468F121DC9D}"/>
              </a:ext>
            </a:extLst>
          </p:cNvPr>
          <p:cNvSpPr>
            <a:spLocks noChangeShapeType="1"/>
          </p:cNvSpPr>
          <p:nvPr/>
        </p:nvSpPr>
        <p:spPr bwMode="auto">
          <a:xfrm flipH="1">
            <a:off x="2070100" y="3368675"/>
            <a:ext cx="158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7" name="Line 176">
            <a:extLst>
              <a:ext uri="{FF2B5EF4-FFF2-40B4-BE49-F238E27FC236}">
                <a16:creationId xmlns:a16="http://schemas.microsoft.com/office/drawing/2014/main" id="{25D444A1-8251-4456-B3E6-5571B09C4C04}"/>
              </a:ext>
            </a:extLst>
          </p:cNvPr>
          <p:cNvSpPr>
            <a:spLocks noChangeShapeType="1"/>
          </p:cNvSpPr>
          <p:nvPr/>
        </p:nvSpPr>
        <p:spPr bwMode="auto">
          <a:xfrm flipH="1">
            <a:off x="2068513" y="3389313"/>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8" name="Line 177">
            <a:extLst>
              <a:ext uri="{FF2B5EF4-FFF2-40B4-BE49-F238E27FC236}">
                <a16:creationId xmlns:a16="http://schemas.microsoft.com/office/drawing/2014/main" id="{FC533338-5FD7-4D20-9963-B891FFCA3E63}"/>
              </a:ext>
            </a:extLst>
          </p:cNvPr>
          <p:cNvSpPr>
            <a:spLocks noChangeShapeType="1"/>
          </p:cNvSpPr>
          <p:nvPr/>
        </p:nvSpPr>
        <p:spPr bwMode="auto">
          <a:xfrm flipH="1">
            <a:off x="2066925" y="3389313"/>
            <a:ext cx="1588"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9" name="Line 178">
            <a:extLst>
              <a:ext uri="{FF2B5EF4-FFF2-40B4-BE49-F238E27FC236}">
                <a16:creationId xmlns:a16="http://schemas.microsoft.com/office/drawing/2014/main" id="{2A48D1A6-E529-4DBD-86DB-AD31878B17E2}"/>
              </a:ext>
            </a:extLst>
          </p:cNvPr>
          <p:cNvSpPr>
            <a:spLocks noChangeShapeType="1"/>
          </p:cNvSpPr>
          <p:nvPr/>
        </p:nvSpPr>
        <p:spPr bwMode="auto">
          <a:xfrm flipH="1">
            <a:off x="2066925" y="3400425"/>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0" name="Line 179">
            <a:extLst>
              <a:ext uri="{FF2B5EF4-FFF2-40B4-BE49-F238E27FC236}">
                <a16:creationId xmlns:a16="http://schemas.microsoft.com/office/drawing/2014/main" id="{9CD44474-E118-4A39-A002-DD41A6A3C21F}"/>
              </a:ext>
            </a:extLst>
          </p:cNvPr>
          <p:cNvSpPr>
            <a:spLocks noChangeShapeType="1"/>
          </p:cNvSpPr>
          <p:nvPr/>
        </p:nvSpPr>
        <p:spPr bwMode="auto">
          <a:xfrm flipH="1">
            <a:off x="2065338" y="3409950"/>
            <a:ext cx="1587"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1" name="Line 180">
            <a:extLst>
              <a:ext uri="{FF2B5EF4-FFF2-40B4-BE49-F238E27FC236}">
                <a16:creationId xmlns:a16="http://schemas.microsoft.com/office/drawing/2014/main" id="{244B0A2A-478C-40D3-8ECC-027615D246D6}"/>
              </a:ext>
            </a:extLst>
          </p:cNvPr>
          <p:cNvSpPr>
            <a:spLocks noChangeShapeType="1"/>
          </p:cNvSpPr>
          <p:nvPr/>
        </p:nvSpPr>
        <p:spPr bwMode="auto">
          <a:xfrm flipH="1">
            <a:off x="2065338" y="3421063"/>
            <a:ext cx="1587"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2" name="Line 181">
            <a:extLst>
              <a:ext uri="{FF2B5EF4-FFF2-40B4-BE49-F238E27FC236}">
                <a16:creationId xmlns:a16="http://schemas.microsoft.com/office/drawing/2014/main" id="{ABEDB08D-684B-49E7-AC25-153FFA94E2F8}"/>
              </a:ext>
            </a:extLst>
          </p:cNvPr>
          <p:cNvSpPr>
            <a:spLocks noChangeShapeType="1"/>
          </p:cNvSpPr>
          <p:nvPr/>
        </p:nvSpPr>
        <p:spPr bwMode="auto">
          <a:xfrm flipH="1">
            <a:off x="2065338" y="3432175"/>
            <a:ext cx="1587"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3" name="Line 182">
            <a:extLst>
              <a:ext uri="{FF2B5EF4-FFF2-40B4-BE49-F238E27FC236}">
                <a16:creationId xmlns:a16="http://schemas.microsoft.com/office/drawing/2014/main" id="{1CA0183B-21FF-4912-86B3-EDA787B70906}"/>
              </a:ext>
            </a:extLst>
          </p:cNvPr>
          <p:cNvSpPr>
            <a:spLocks noChangeShapeType="1"/>
          </p:cNvSpPr>
          <p:nvPr/>
        </p:nvSpPr>
        <p:spPr bwMode="auto">
          <a:xfrm flipH="1">
            <a:off x="2063750" y="3441700"/>
            <a:ext cx="1588"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4" name="Line 183">
            <a:extLst>
              <a:ext uri="{FF2B5EF4-FFF2-40B4-BE49-F238E27FC236}">
                <a16:creationId xmlns:a16="http://schemas.microsoft.com/office/drawing/2014/main" id="{47050ADE-699D-443B-BA59-D0720577DF6C}"/>
              </a:ext>
            </a:extLst>
          </p:cNvPr>
          <p:cNvSpPr>
            <a:spLocks noChangeShapeType="1"/>
          </p:cNvSpPr>
          <p:nvPr/>
        </p:nvSpPr>
        <p:spPr bwMode="auto">
          <a:xfrm>
            <a:off x="2063750" y="3462338"/>
            <a:ext cx="158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5" name="Line 184">
            <a:extLst>
              <a:ext uri="{FF2B5EF4-FFF2-40B4-BE49-F238E27FC236}">
                <a16:creationId xmlns:a16="http://schemas.microsoft.com/office/drawing/2014/main" id="{4B4853FF-29BF-4F9A-BF20-92D43003899E}"/>
              </a:ext>
            </a:extLst>
          </p:cNvPr>
          <p:cNvSpPr>
            <a:spLocks noChangeShapeType="1"/>
          </p:cNvSpPr>
          <p:nvPr/>
        </p:nvSpPr>
        <p:spPr bwMode="auto">
          <a:xfrm>
            <a:off x="2063750" y="3463925"/>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6" name="Line 185">
            <a:extLst>
              <a:ext uri="{FF2B5EF4-FFF2-40B4-BE49-F238E27FC236}">
                <a16:creationId xmlns:a16="http://schemas.microsoft.com/office/drawing/2014/main" id="{96BFD5CF-8FEC-4FE7-85CE-06E7339EB0F5}"/>
              </a:ext>
            </a:extLst>
          </p:cNvPr>
          <p:cNvSpPr>
            <a:spLocks noChangeShapeType="1"/>
          </p:cNvSpPr>
          <p:nvPr/>
        </p:nvSpPr>
        <p:spPr bwMode="auto">
          <a:xfrm>
            <a:off x="2063750" y="3473450"/>
            <a:ext cx="1588"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7" name="Line 186">
            <a:extLst>
              <a:ext uri="{FF2B5EF4-FFF2-40B4-BE49-F238E27FC236}">
                <a16:creationId xmlns:a16="http://schemas.microsoft.com/office/drawing/2014/main" id="{B25EE195-7856-4942-BB7B-BF0E04EA8CC9}"/>
              </a:ext>
            </a:extLst>
          </p:cNvPr>
          <p:cNvSpPr>
            <a:spLocks noChangeShapeType="1"/>
          </p:cNvSpPr>
          <p:nvPr/>
        </p:nvSpPr>
        <p:spPr bwMode="auto">
          <a:xfrm>
            <a:off x="2065338" y="3484563"/>
            <a:ext cx="1587"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8" name="Line 187">
            <a:extLst>
              <a:ext uri="{FF2B5EF4-FFF2-40B4-BE49-F238E27FC236}">
                <a16:creationId xmlns:a16="http://schemas.microsoft.com/office/drawing/2014/main" id="{3B3C5E94-0832-4437-A0E7-B7C5E5E799DE}"/>
              </a:ext>
            </a:extLst>
          </p:cNvPr>
          <p:cNvSpPr>
            <a:spLocks noChangeShapeType="1"/>
          </p:cNvSpPr>
          <p:nvPr/>
        </p:nvSpPr>
        <p:spPr bwMode="auto">
          <a:xfrm>
            <a:off x="2065338" y="3495675"/>
            <a:ext cx="1587"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9" name="Line 188">
            <a:extLst>
              <a:ext uri="{FF2B5EF4-FFF2-40B4-BE49-F238E27FC236}">
                <a16:creationId xmlns:a16="http://schemas.microsoft.com/office/drawing/2014/main" id="{72FD0DD5-AA98-426E-8B93-9FE7D33C7CC9}"/>
              </a:ext>
            </a:extLst>
          </p:cNvPr>
          <p:cNvSpPr>
            <a:spLocks noChangeShapeType="1"/>
          </p:cNvSpPr>
          <p:nvPr/>
        </p:nvSpPr>
        <p:spPr bwMode="auto">
          <a:xfrm>
            <a:off x="2065338" y="3505200"/>
            <a:ext cx="1587"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0" name="Line 189">
            <a:extLst>
              <a:ext uri="{FF2B5EF4-FFF2-40B4-BE49-F238E27FC236}">
                <a16:creationId xmlns:a16="http://schemas.microsoft.com/office/drawing/2014/main" id="{EEF844CF-4C25-4849-BF19-DBF8A97FFA22}"/>
              </a:ext>
            </a:extLst>
          </p:cNvPr>
          <p:cNvSpPr>
            <a:spLocks noChangeShapeType="1"/>
          </p:cNvSpPr>
          <p:nvPr/>
        </p:nvSpPr>
        <p:spPr bwMode="auto">
          <a:xfrm>
            <a:off x="2066925" y="3516313"/>
            <a:ext cx="1588"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1" name="Line 190">
            <a:extLst>
              <a:ext uri="{FF2B5EF4-FFF2-40B4-BE49-F238E27FC236}">
                <a16:creationId xmlns:a16="http://schemas.microsoft.com/office/drawing/2014/main" id="{986DEB8C-4C28-424B-A8E9-48297A396D56}"/>
              </a:ext>
            </a:extLst>
          </p:cNvPr>
          <p:cNvSpPr>
            <a:spLocks noChangeShapeType="1"/>
          </p:cNvSpPr>
          <p:nvPr/>
        </p:nvSpPr>
        <p:spPr bwMode="auto">
          <a:xfrm>
            <a:off x="2068513" y="3535363"/>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2" name="Line 191">
            <a:extLst>
              <a:ext uri="{FF2B5EF4-FFF2-40B4-BE49-F238E27FC236}">
                <a16:creationId xmlns:a16="http://schemas.microsoft.com/office/drawing/2014/main" id="{52982762-4C6E-4325-9D18-6983D922597D}"/>
              </a:ext>
            </a:extLst>
          </p:cNvPr>
          <p:cNvSpPr>
            <a:spLocks noChangeShapeType="1"/>
          </p:cNvSpPr>
          <p:nvPr/>
        </p:nvSpPr>
        <p:spPr bwMode="auto">
          <a:xfrm>
            <a:off x="2068513" y="3536950"/>
            <a:ext cx="1587"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3" name="Line 192">
            <a:extLst>
              <a:ext uri="{FF2B5EF4-FFF2-40B4-BE49-F238E27FC236}">
                <a16:creationId xmlns:a16="http://schemas.microsoft.com/office/drawing/2014/main" id="{D4D69ADD-B660-45DA-A272-FEDA6C4DB6E8}"/>
              </a:ext>
            </a:extLst>
          </p:cNvPr>
          <p:cNvSpPr>
            <a:spLocks noChangeShapeType="1"/>
          </p:cNvSpPr>
          <p:nvPr/>
        </p:nvSpPr>
        <p:spPr bwMode="auto">
          <a:xfrm>
            <a:off x="2070100" y="3548063"/>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4" name="Line 193">
            <a:extLst>
              <a:ext uri="{FF2B5EF4-FFF2-40B4-BE49-F238E27FC236}">
                <a16:creationId xmlns:a16="http://schemas.microsoft.com/office/drawing/2014/main" id="{8F728413-7AF8-4E07-A714-79EECA4F32D4}"/>
              </a:ext>
            </a:extLst>
          </p:cNvPr>
          <p:cNvSpPr>
            <a:spLocks noChangeShapeType="1"/>
          </p:cNvSpPr>
          <p:nvPr/>
        </p:nvSpPr>
        <p:spPr bwMode="auto">
          <a:xfrm>
            <a:off x="2071688" y="3557588"/>
            <a:ext cx="1587"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5" name="Line 194">
            <a:extLst>
              <a:ext uri="{FF2B5EF4-FFF2-40B4-BE49-F238E27FC236}">
                <a16:creationId xmlns:a16="http://schemas.microsoft.com/office/drawing/2014/main" id="{264ABBFC-912F-4DAF-BD94-C049B56245A7}"/>
              </a:ext>
            </a:extLst>
          </p:cNvPr>
          <p:cNvSpPr>
            <a:spLocks noChangeShapeType="1"/>
          </p:cNvSpPr>
          <p:nvPr/>
        </p:nvSpPr>
        <p:spPr bwMode="auto">
          <a:xfrm>
            <a:off x="2073275" y="3568700"/>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6" name="Line 195">
            <a:extLst>
              <a:ext uri="{FF2B5EF4-FFF2-40B4-BE49-F238E27FC236}">
                <a16:creationId xmlns:a16="http://schemas.microsoft.com/office/drawing/2014/main" id="{A2F10CBF-0836-43FC-AD0D-FDC401F01C14}"/>
              </a:ext>
            </a:extLst>
          </p:cNvPr>
          <p:cNvSpPr>
            <a:spLocks noChangeShapeType="1"/>
          </p:cNvSpPr>
          <p:nvPr/>
        </p:nvSpPr>
        <p:spPr bwMode="auto">
          <a:xfrm>
            <a:off x="2074863" y="3578225"/>
            <a:ext cx="3175"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7" name="Line 196">
            <a:extLst>
              <a:ext uri="{FF2B5EF4-FFF2-40B4-BE49-F238E27FC236}">
                <a16:creationId xmlns:a16="http://schemas.microsoft.com/office/drawing/2014/main" id="{CA0D275B-8F5D-4D21-A7C6-1A223741E381}"/>
              </a:ext>
            </a:extLst>
          </p:cNvPr>
          <p:cNvSpPr>
            <a:spLocks noChangeShapeType="1"/>
          </p:cNvSpPr>
          <p:nvPr/>
        </p:nvSpPr>
        <p:spPr bwMode="auto">
          <a:xfrm>
            <a:off x="2078038" y="3589338"/>
            <a:ext cx="15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8" name="Line 197">
            <a:extLst>
              <a:ext uri="{FF2B5EF4-FFF2-40B4-BE49-F238E27FC236}">
                <a16:creationId xmlns:a16="http://schemas.microsoft.com/office/drawing/2014/main" id="{C5B53891-24E3-4645-AE97-C2C0EF391E85}"/>
              </a:ext>
            </a:extLst>
          </p:cNvPr>
          <p:cNvSpPr>
            <a:spLocks noChangeShapeType="1"/>
          </p:cNvSpPr>
          <p:nvPr/>
        </p:nvSpPr>
        <p:spPr bwMode="auto">
          <a:xfrm>
            <a:off x="2081213" y="3606800"/>
            <a:ext cx="15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9" name="Line 198">
            <a:extLst>
              <a:ext uri="{FF2B5EF4-FFF2-40B4-BE49-F238E27FC236}">
                <a16:creationId xmlns:a16="http://schemas.microsoft.com/office/drawing/2014/main" id="{6C327C3D-B239-48AC-9BA7-4FD53DF0DC74}"/>
              </a:ext>
            </a:extLst>
          </p:cNvPr>
          <p:cNvSpPr>
            <a:spLocks noChangeShapeType="1"/>
          </p:cNvSpPr>
          <p:nvPr/>
        </p:nvSpPr>
        <p:spPr bwMode="auto">
          <a:xfrm>
            <a:off x="2082800" y="3609975"/>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0" name="Line 199">
            <a:extLst>
              <a:ext uri="{FF2B5EF4-FFF2-40B4-BE49-F238E27FC236}">
                <a16:creationId xmlns:a16="http://schemas.microsoft.com/office/drawing/2014/main" id="{CCAC0990-D383-41C4-8D4B-1854C2148821}"/>
              </a:ext>
            </a:extLst>
          </p:cNvPr>
          <p:cNvSpPr>
            <a:spLocks noChangeShapeType="1"/>
          </p:cNvSpPr>
          <p:nvPr/>
        </p:nvSpPr>
        <p:spPr bwMode="auto">
          <a:xfrm>
            <a:off x="2084388" y="3619500"/>
            <a:ext cx="3175"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1" name="Line 200">
            <a:extLst>
              <a:ext uri="{FF2B5EF4-FFF2-40B4-BE49-F238E27FC236}">
                <a16:creationId xmlns:a16="http://schemas.microsoft.com/office/drawing/2014/main" id="{1B0396A8-9DC7-447C-8DEF-7C9487EE8C95}"/>
              </a:ext>
            </a:extLst>
          </p:cNvPr>
          <p:cNvSpPr>
            <a:spLocks noChangeShapeType="1"/>
          </p:cNvSpPr>
          <p:nvPr/>
        </p:nvSpPr>
        <p:spPr bwMode="auto">
          <a:xfrm>
            <a:off x="2087563" y="3630613"/>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2" name="Line 201">
            <a:extLst>
              <a:ext uri="{FF2B5EF4-FFF2-40B4-BE49-F238E27FC236}">
                <a16:creationId xmlns:a16="http://schemas.microsoft.com/office/drawing/2014/main" id="{68F7AC6B-FD43-4B3C-AB40-B7D13698D611}"/>
              </a:ext>
            </a:extLst>
          </p:cNvPr>
          <p:cNvSpPr>
            <a:spLocks noChangeShapeType="1"/>
          </p:cNvSpPr>
          <p:nvPr/>
        </p:nvSpPr>
        <p:spPr bwMode="auto">
          <a:xfrm>
            <a:off x="2090738" y="3640138"/>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3" name="Line 202">
            <a:extLst>
              <a:ext uri="{FF2B5EF4-FFF2-40B4-BE49-F238E27FC236}">
                <a16:creationId xmlns:a16="http://schemas.microsoft.com/office/drawing/2014/main" id="{31B4A9A5-8E03-470B-92F4-ED6394952871}"/>
              </a:ext>
            </a:extLst>
          </p:cNvPr>
          <p:cNvSpPr>
            <a:spLocks noChangeShapeType="1"/>
          </p:cNvSpPr>
          <p:nvPr/>
        </p:nvSpPr>
        <p:spPr bwMode="auto">
          <a:xfrm>
            <a:off x="2093913" y="3649663"/>
            <a:ext cx="3175"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4" name="Line 203">
            <a:extLst>
              <a:ext uri="{FF2B5EF4-FFF2-40B4-BE49-F238E27FC236}">
                <a16:creationId xmlns:a16="http://schemas.microsoft.com/office/drawing/2014/main" id="{B2734667-B94E-4A93-937C-B7E04D6CBF16}"/>
              </a:ext>
            </a:extLst>
          </p:cNvPr>
          <p:cNvSpPr>
            <a:spLocks noChangeShapeType="1"/>
          </p:cNvSpPr>
          <p:nvPr/>
        </p:nvSpPr>
        <p:spPr bwMode="auto">
          <a:xfrm>
            <a:off x="2097088" y="3660775"/>
            <a:ext cx="158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5" name="Line 204">
            <a:extLst>
              <a:ext uri="{FF2B5EF4-FFF2-40B4-BE49-F238E27FC236}">
                <a16:creationId xmlns:a16="http://schemas.microsoft.com/office/drawing/2014/main" id="{37A24007-ACDB-4683-BA00-E78A04A34F84}"/>
              </a:ext>
            </a:extLst>
          </p:cNvPr>
          <p:cNvSpPr>
            <a:spLocks noChangeShapeType="1"/>
          </p:cNvSpPr>
          <p:nvPr/>
        </p:nvSpPr>
        <p:spPr bwMode="auto">
          <a:xfrm>
            <a:off x="2103438" y="3676650"/>
            <a:ext cx="15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6" name="Line 205">
            <a:extLst>
              <a:ext uri="{FF2B5EF4-FFF2-40B4-BE49-F238E27FC236}">
                <a16:creationId xmlns:a16="http://schemas.microsoft.com/office/drawing/2014/main" id="{CE1A0A4A-817B-4208-89DE-E50BF281EB8A}"/>
              </a:ext>
            </a:extLst>
          </p:cNvPr>
          <p:cNvSpPr>
            <a:spLocks noChangeShapeType="1"/>
          </p:cNvSpPr>
          <p:nvPr/>
        </p:nvSpPr>
        <p:spPr bwMode="auto">
          <a:xfrm>
            <a:off x="2105025" y="3679825"/>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7" name="Line 206">
            <a:extLst>
              <a:ext uri="{FF2B5EF4-FFF2-40B4-BE49-F238E27FC236}">
                <a16:creationId xmlns:a16="http://schemas.microsoft.com/office/drawing/2014/main" id="{05DFF65B-8D0B-4F07-9FB6-BFACDD5D12BE}"/>
              </a:ext>
            </a:extLst>
          </p:cNvPr>
          <p:cNvSpPr>
            <a:spLocks noChangeShapeType="1"/>
          </p:cNvSpPr>
          <p:nvPr/>
        </p:nvSpPr>
        <p:spPr bwMode="auto">
          <a:xfrm>
            <a:off x="2108200" y="3689350"/>
            <a:ext cx="3175"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8" name="Line 207">
            <a:extLst>
              <a:ext uri="{FF2B5EF4-FFF2-40B4-BE49-F238E27FC236}">
                <a16:creationId xmlns:a16="http://schemas.microsoft.com/office/drawing/2014/main" id="{8A1709F7-9B0B-4AB0-BEF2-E7977AAEA968}"/>
              </a:ext>
            </a:extLst>
          </p:cNvPr>
          <p:cNvSpPr>
            <a:spLocks noChangeShapeType="1"/>
          </p:cNvSpPr>
          <p:nvPr/>
        </p:nvSpPr>
        <p:spPr bwMode="auto">
          <a:xfrm>
            <a:off x="2111375" y="3700463"/>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9" name="Line 208">
            <a:extLst>
              <a:ext uri="{FF2B5EF4-FFF2-40B4-BE49-F238E27FC236}">
                <a16:creationId xmlns:a16="http://schemas.microsoft.com/office/drawing/2014/main" id="{A83C0EB2-75A0-4983-A9CE-E8079B4FA228}"/>
              </a:ext>
            </a:extLst>
          </p:cNvPr>
          <p:cNvSpPr>
            <a:spLocks noChangeShapeType="1"/>
          </p:cNvSpPr>
          <p:nvPr/>
        </p:nvSpPr>
        <p:spPr bwMode="auto">
          <a:xfrm>
            <a:off x="2116138" y="3709988"/>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0" name="Line 209">
            <a:extLst>
              <a:ext uri="{FF2B5EF4-FFF2-40B4-BE49-F238E27FC236}">
                <a16:creationId xmlns:a16="http://schemas.microsoft.com/office/drawing/2014/main" id="{D781BCB6-A5CD-413A-94DA-52F195D0DA53}"/>
              </a:ext>
            </a:extLst>
          </p:cNvPr>
          <p:cNvSpPr>
            <a:spLocks noChangeShapeType="1"/>
          </p:cNvSpPr>
          <p:nvPr/>
        </p:nvSpPr>
        <p:spPr bwMode="auto">
          <a:xfrm>
            <a:off x="2120900" y="3719513"/>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1" name="Line 210">
            <a:extLst>
              <a:ext uri="{FF2B5EF4-FFF2-40B4-BE49-F238E27FC236}">
                <a16:creationId xmlns:a16="http://schemas.microsoft.com/office/drawing/2014/main" id="{798D28FE-2935-4DD2-83BB-8D1EF808AB33}"/>
              </a:ext>
            </a:extLst>
          </p:cNvPr>
          <p:cNvSpPr>
            <a:spLocks noChangeShapeType="1"/>
          </p:cNvSpPr>
          <p:nvPr/>
        </p:nvSpPr>
        <p:spPr bwMode="auto">
          <a:xfrm>
            <a:off x="2125663" y="3729038"/>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2" name="Line 211">
            <a:extLst>
              <a:ext uri="{FF2B5EF4-FFF2-40B4-BE49-F238E27FC236}">
                <a16:creationId xmlns:a16="http://schemas.microsoft.com/office/drawing/2014/main" id="{82E759E4-E47B-46E3-81F7-946EFB1ED70E}"/>
              </a:ext>
            </a:extLst>
          </p:cNvPr>
          <p:cNvSpPr>
            <a:spLocks noChangeShapeType="1"/>
          </p:cNvSpPr>
          <p:nvPr/>
        </p:nvSpPr>
        <p:spPr bwMode="auto">
          <a:xfrm>
            <a:off x="2132013" y="3743325"/>
            <a:ext cx="317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3" name="Line 212">
            <a:extLst>
              <a:ext uri="{FF2B5EF4-FFF2-40B4-BE49-F238E27FC236}">
                <a16:creationId xmlns:a16="http://schemas.microsoft.com/office/drawing/2014/main" id="{41C8F42B-F01F-4D7C-9F7D-F4F6C045D930}"/>
              </a:ext>
            </a:extLst>
          </p:cNvPr>
          <p:cNvSpPr>
            <a:spLocks noChangeShapeType="1"/>
          </p:cNvSpPr>
          <p:nvPr/>
        </p:nvSpPr>
        <p:spPr bwMode="auto">
          <a:xfrm>
            <a:off x="2135188" y="3746500"/>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4" name="Line 213">
            <a:extLst>
              <a:ext uri="{FF2B5EF4-FFF2-40B4-BE49-F238E27FC236}">
                <a16:creationId xmlns:a16="http://schemas.microsoft.com/office/drawing/2014/main" id="{31EB6C71-56E1-4411-ABA8-E8FEB6EB91E9}"/>
              </a:ext>
            </a:extLst>
          </p:cNvPr>
          <p:cNvSpPr>
            <a:spLocks noChangeShapeType="1"/>
          </p:cNvSpPr>
          <p:nvPr/>
        </p:nvSpPr>
        <p:spPr bwMode="auto">
          <a:xfrm>
            <a:off x="2139950" y="3756025"/>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5" name="Line 214">
            <a:extLst>
              <a:ext uri="{FF2B5EF4-FFF2-40B4-BE49-F238E27FC236}">
                <a16:creationId xmlns:a16="http://schemas.microsoft.com/office/drawing/2014/main" id="{47DD6376-0848-4614-AD14-1A6D1F701739}"/>
              </a:ext>
            </a:extLst>
          </p:cNvPr>
          <p:cNvSpPr>
            <a:spLocks noChangeShapeType="1"/>
          </p:cNvSpPr>
          <p:nvPr/>
        </p:nvSpPr>
        <p:spPr bwMode="auto">
          <a:xfrm>
            <a:off x="2144713" y="3765550"/>
            <a:ext cx="635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6" name="Line 215">
            <a:extLst>
              <a:ext uri="{FF2B5EF4-FFF2-40B4-BE49-F238E27FC236}">
                <a16:creationId xmlns:a16="http://schemas.microsoft.com/office/drawing/2014/main" id="{D52EE248-E70C-47CA-9CED-7736BABABC3E}"/>
              </a:ext>
            </a:extLst>
          </p:cNvPr>
          <p:cNvSpPr>
            <a:spLocks noChangeShapeType="1"/>
          </p:cNvSpPr>
          <p:nvPr/>
        </p:nvSpPr>
        <p:spPr bwMode="auto">
          <a:xfrm>
            <a:off x="2151063" y="3775075"/>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7" name="Line 216">
            <a:extLst>
              <a:ext uri="{FF2B5EF4-FFF2-40B4-BE49-F238E27FC236}">
                <a16:creationId xmlns:a16="http://schemas.microsoft.com/office/drawing/2014/main" id="{E0C7DA88-26FC-4298-A8AB-9572BCF40233}"/>
              </a:ext>
            </a:extLst>
          </p:cNvPr>
          <p:cNvSpPr>
            <a:spLocks noChangeShapeType="1"/>
          </p:cNvSpPr>
          <p:nvPr/>
        </p:nvSpPr>
        <p:spPr bwMode="auto">
          <a:xfrm>
            <a:off x="2155825" y="3784600"/>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8" name="Line 217">
            <a:extLst>
              <a:ext uri="{FF2B5EF4-FFF2-40B4-BE49-F238E27FC236}">
                <a16:creationId xmlns:a16="http://schemas.microsoft.com/office/drawing/2014/main" id="{997B8F3B-3ACB-4A45-A39A-9B846BE5D0C5}"/>
              </a:ext>
            </a:extLst>
          </p:cNvPr>
          <p:cNvSpPr>
            <a:spLocks noChangeShapeType="1"/>
          </p:cNvSpPr>
          <p:nvPr/>
        </p:nvSpPr>
        <p:spPr bwMode="auto">
          <a:xfrm>
            <a:off x="2162175" y="3792538"/>
            <a:ext cx="158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9" name="Line 218">
            <a:extLst>
              <a:ext uri="{FF2B5EF4-FFF2-40B4-BE49-F238E27FC236}">
                <a16:creationId xmlns:a16="http://schemas.microsoft.com/office/drawing/2014/main" id="{01F85EAF-5B8B-4014-B585-65AC6A48AB0D}"/>
              </a:ext>
            </a:extLst>
          </p:cNvPr>
          <p:cNvSpPr>
            <a:spLocks noChangeShapeType="1"/>
          </p:cNvSpPr>
          <p:nvPr/>
        </p:nvSpPr>
        <p:spPr bwMode="auto">
          <a:xfrm>
            <a:off x="2170113" y="3805238"/>
            <a:ext cx="317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0" name="Line 219">
            <a:extLst>
              <a:ext uri="{FF2B5EF4-FFF2-40B4-BE49-F238E27FC236}">
                <a16:creationId xmlns:a16="http://schemas.microsoft.com/office/drawing/2014/main" id="{963C597C-2DE4-496B-A2EE-87056AE9982E}"/>
              </a:ext>
            </a:extLst>
          </p:cNvPr>
          <p:cNvSpPr>
            <a:spLocks noChangeShapeType="1"/>
          </p:cNvSpPr>
          <p:nvPr/>
        </p:nvSpPr>
        <p:spPr bwMode="auto">
          <a:xfrm>
            <a:off x="2173288" y="3810000"/>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1" name="Line 220">
            <a:extLst>
              <a:ext uri="{FF2B5EF4-FFF2-40B4-BE49-F238E27FC236}">
                <a16:creationId xmlns:a16="http://schemas.microsoft.com/office/drawing/2014/main" id="{BEE85B7B-FA8B-456A-B54D-A349C104BED4}"/>
              </a:ext>
            </a:extLst>
          </p:cNvPr>
          <p:cNvSpPr>
            <a:spLocks noChangeShapeType="1"/>
          </p:cNvSpPr>
          <p:nvPr/>
        </p:nvSpPr>
        <p:spPr bwMode="auto">
          <a:xfrm>
            <a:off x="2179638" y="3817938"/>
            <a:ext cx="635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2" name="Line 221">
            <a:extLst>
              <a:ext uri="{FF2B5EF4-FFF2-40B4-BE49-F238E27FC236}">
                <a16:creationId xmlns:a16="http://schemas.microsoft.com/office/drawing/2014/main" id="{C206C568-0739-4235-850C-2824717DEECB}"/>
              </a:ext>
            </a:extLst>
          </p:cNvPr>
          <p:cNvSpPr>
            <a:spLocks noChangeShapeType="1"/>
          </p:cNvSpPr>
          <p:nvPr/>
        </p:nvSpPr>
        <p:spPr bwMode="auto">
          <a:xfrm>
            <a:off x="2185988" y="3827463"/>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3" name="Line 222">
            <a:extLst>
              <a:ext uri="{FF2B5EF4-FFF2-40B4-BE49-F238E27FC236}">
                <a16:creationId xmlns:a16="http://schemas.microsoft.com/office/drawing/2014/main" id="{31479D42-4566-4DA3-82AB-9B30CF7BE67C}"/>
              </a:ext>
            </a:extLst>
          </p:cNvPr>
          <p:cNvSpPr>
            <a:spLocks noChangeShapeType="1"/>
          </p:cNvSpPr>
          <p:nvPr/>
        </p:nvSpPr>
        <p:spPr bwMode="auto">
          <a:xfrm>
            <a:off x="2192338" y="3835400"/>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4" name="Line 223">
            <a:extLst>
              <a:ext uri="{FF2B5EF4-FFF2-40B4-BE49-F238E27FC236}">
                <a16:creationId xmlns:a16="http://schemas.microsoft.com/office/drawing/2014/main" id="{7EC4C72D-033D-40F2-BABD-D2AB19011564}"/>
              </a:ext>
            </a:extLst>
          </p:cNvPr>
          <p:cNvSpPr>
            <a:spLocks noChangeShapeType="1"/>
          </p:cNvSpPr>
          <p:nvPr/>
        </p:nvSpPr>
        <p:spPr bwMode="auto">
          <a:xfrm>
            <a:off x="2198688" y="3843338"/>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5" name="Line 224">
            <a:extLst>
              <a:ext uri="{FF2B5EF4-FFF2-40B4-BE49-F238E27FC236}">
                <a16:creationId xmlns:a16="http://schemas.microsoft.com/office/drawing/2014/main" id="{C47D93CD-D49D-4282-96BA-C37C02B81CF2}"/>
              </a:ext>
            </a:extLst>
          </p:cNvPr>
          <p:cNvSpPr>
            <a:spLocks noChangeShapeType="1"/>
          </p:cNvSpPr>
          <p:nvPr/>
        </p:nvSpPr>
        <p:spPr bwMode="auto">
          <a:xfrm>
            <a:off x="2214563" y="3862388"/>
            <a:ext cx="4762"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6" name="Line 225">
            <a:extLst>
              <a:ext uri="{FF2B5EF4-FFF2-40B4-BE49-F238E27FC236}">
                <a16:creationId xmlns:a16="http://schemas.microsoft.com/office/drawing/2014/main" id="{43285458-9C53-4C68-9C2D-0D50C3696C92}"/>
              </a:ext>
            </a:extLst>
          </p:cNvPr>
          <p:cNvSpPr>
            <a:spLocks noChangeShapeType="1"/>
          </p:cNvSpPr>
          <p:nvPr/>
        </p:nvSpPr>
        <p:spPr bwMode="auto">
          <a:xfrm>
            <a:off x="2219325" y="3868738"/>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7" name="Line 226">
            <a:extLst>
              <a:ext uri="{FF2B5EF4-FFF2-40B4-BE49-F238E27FC236}">
                <a16:creationId xmlns:a16="http://schemas.microsoft.com/office/drawing/2014/main" id="{98A0EE6F-4642-4402-8657-0A6581451B07}"/>
              </a:ext>
            </a:extLst>
          </p:cNvPr>
          <p:cNvSpPr>
            <a:spLocks noChangeShapeType="1"/>
          </p:cNvSpPr>
          <p:nvPr/>
        </p:nvSpPr>
        <p:spPr bwMode="auto">
          <a:xfrm>
            <a:off x="2227263" y="3875088"/>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8" name="Line 227">
            <a:extLst>
              <a:ext uri="{FF2B5EF4-FFF2-40B4-BE49-F238E27FC236}">
                <a16:creationId xmlns:a16="http://schemas.microsoft.com/office/drawing/2014/main" id="{3E90074F-E22E-4BF9-B639-845062F3F7D4}"/>
              </a:ext>
            </a:extLst>
          </p:cNvPr>
          <p:cNvSpPr>
            <a:spLocks noChangeShapeType="1"/>
          </p:cNvSpPr>
          <p:nvPr/>
        </p:nvSpPr>
        <p:spPr bwMode="auto">
          <a:xfrm>
            <a:off x="2233613" y="3883025"/>
            <a:ext cx="7937"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9" name="Line 228">
            <a:extLst>
              <a:ext uri="{FF2B5EF4-FFF2-40B4-BE49-F238E27FC236}">
                <a16:creationId xmlns:a16="http://schemas.microsoft.com/office/drawing/2014/main" id="{5B3D03BE-DC9A-4979-A290-BC0021780784}"/>
              </a:ext>
            </a:extLst>
          </p:cNvPr>
          <p:cNvSpPr>
            <a:spLocks noChangeShapeType="1"/>
          </p:cNvSpPr>
          <p:nvPr/>
        </p:nvSpPr>
        <p:spPr bwMode="auto">
          <a:xfrm>
            <a:off x="2241550" y="3890963"/>
            <a:ext cx="7938"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0" name="Line 229">
            <a:extLst>
              <a:ext uri="{FF2B5EF4-FFF2-40B4-BE49-F238E27FC236}">
                <a16:creationId xmlns:a16="http://schemas.microsoft.com/office/drawing/2014/main" id="{14282365-2653-4334-B518-C11A2B430A75}"/>
              </a:ext>
            </a:extLst>
          </p:cNvPr>
          <p:cNvSpPr>
            <a:spLocks noChangeShapeType="1"/>
          </p:cNvSpPr>
          <p:nvPr/>
        </p:nvSpPr>
        <p:spPr bwMode="auto">
          <a:xfrm>
            <a:off x="2249488" y="3898900"/>
            <a:ext cx="63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1" name="Line 230">
            <a:extLst>
              <a:ext uri="{FF2B5EF4-FFF2-40B4-BE49-F238E27FC236}">
                <a16:creationId xmlns:a16="http://schemas.microsoft.com/office/drawing/2014/main" id="{EC86191E-D4D9-45A8-817C-35ED3EAD4098}"/>
              </a:ext>
            </a:extLst>
          </p:cNvPr>
          <p:cNvSpPr>
            <a:spLocks noChangeShapeType="1"/>
          </p:cNvSpPr>
          <p:nvPr/>
        </p:nvSpPr>
        <p:spPr bwMode="auto">
          <a:xfrm>
            <a:off x="2265363" y="3914775"/>
            <a:ext cx="6350"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2" name="Line 231">
            <a:extLst>
              <a:ext uri="{FF2B5EF4-FFF2-40B4-BE49-F238E27FC236}">
                <a16:creationId xmlns:a16="http://schemas.microsoft.com/office/drawing/2014/main" id="{CA3E5B0B-2A4F-4369-8720-8A97FCAD6456}"/>
              </a:ext>
            </a:extLst>
          </p:cNvPr>
          <p:cNvSpPr>
            <a:spLocks noChangeShapeType="1"/>
          </p:cNvSpPr>
          <p:nvPr/>
        </p:nvSpPr>
        <p:spPr bwMode="auto">
          <a:xfrm>
            <a:off x="2271713" y="3919538"/>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3" name="Line 232">
            <a:extLst>
              <a:ext uri="{FF2B5EF4-FFF2-40B4-BE49-F238E27FC236}">
                <a16:creationId xmlns:a16="http://schemas.microsoft.com/office/drawing/2014/main" id="{D7FBD949-46A8-4CD8-9B20-3AE635896A26}"/>
              </a:ext>
            </a:extLst>
          </p:cNvPr>
          <p:cNvSpPr>
            <a:spLocks noChangeShapeType="1"/>
          </p:cNvSpPr>
          <p:nvPr/>
        </p:nvSpPr>
        <p:spPr bwMode="auto">
          <a:xfrm>
            <a:off x="2279650" y="3925888"/>
            <a:ext cx="7938"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4" name="Line 233">
            <a:extLst>
              <a:ext uri="{FF2B5EF4-FFF2-40B4-BE49-F238E27FC236}">
                <a16:creationId xmlns:a16="http://schemas.microsoft.com/office/drawing/2014/main" id="{C6B79D33-9C68-4DAC-879E-A36EEEB3ABA8}"/>
              </a:ext>
            </a:extLst>
          </p:cNvPr>
          <p:cNvSpPr>
            <a:spLocks noChangeShapeType="1"/>
          </p:cNvSpPr>
          <p:nvPr/>
        </p:nvSpPr>
        <p:spPr bwMode="auto">
          <a:xfrm>
            <a:off x="2287588" y="3933825"/>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5" name="Line 234">
            <a:extLst>
              <a:ext uri="{FF2B5EF4-FFF2-40B4-BE49-F238E27FC236}">
                <a16:creationId xmlns:a16="http://schemas.microsoft.com/office/drawing/2014/main" id="{29D2927F-59E0-473F-9804-196E1C852DD0}"/>
              </a:ext>
            </a:extLst>
          </p:cNvPr>
          <p:cNvSpPr>
            <a:spLocks noChangeShapeType="1"/>
          </p:cNvSpPr>
          <p:nvPr/>
        </p:nvSpPr>
        <p:spPr bwMode="auto">
          <a:xfrm>
            <a:off x="2297113" y="3940175"/>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6" name="Line 235">
            <a:extLst>
              <a:ext uri="{FF2B5EF4-FFF2-40B4-BE49-F238E27FC236}">
                <a16:creationId xmlns:a16="http://schemas.microsoft.com/office/drawing/2014/main" id="{99AD30D3-1EFA-4AAC-9A3D-99E4AFD2B7CD}"/>
              </a:ext>
            </a:extLst>
          </p:cNvPr>
          <p:cNvSpPr>
            <a:spLocks noChangeShapeType="1"/>
          </p:cNvSpPr>
          <p:nvPr/>
        </p:nvSpPr>
        <p:spPr bwMode="auto">
          <a:xfrm>
            <a:off x="2305050" y="3946525"/>
            <a:ext cx="6350"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7" name="Line 236">
            <a:extLst>
              <a:ext uri="{FF2B5EF4-FFF2-40B4-BE49-F238E27FC236}">
                <a16:creationId xmlns:a16="http://schemas.microsoft.com/office/drawing/2014/main" id="{8EC32CA3-19D3-4FCA-BCDC-A6F2337D6F3B}"/>
              </a:ext>
            </a:extLst>
          </p:cNvPr>
          <p:cNvSpPr>
            <a:spLocks noChangeShapeType="1"/>
          </p:cNvSpPr>
          <p:nvPr/>
        </p:nvSpPr>
        <p:spPr bwMode="auto">
          <a:xfrm>
            <a:off x="2324100" y="3959225"/>
            <a:ext cx="6350"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8" name="Line 237">
            <a:extLst>
              <a:ext uri="{FF2B5EF4-FFF2-40B4-BE49-F238E27FC236}">
                <a16:creationId xmlns:a16="http://schemas.microsoft.com/office/drawing/2014/main" id="{790FBA3E-09BD-49C2-BEE9-A3A057FE7FA3}"/>
              </a:ext>
            </a:extLst>
          </p:cNvPr>
          <p:cNvSpPr>
            <a:spLocks noChangeShapeType="1"/>
          </p:cNvSpPr>
          <p:nvPr/>
        </p:nvSpPr>
        <p:spPr bwMode="auto">
          <a:xfrm>
            <a:off x="2330450" y="3963988"/>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9" name="Line 238">
            <a:extLst>
              <a:ext uri="{FF2B5EF4-FFF2-40B4-BE49-F238E27FC236}">
                <a16:creationId xmlns:a16="http://schemas.microsoft.com/office/drawing/2014/main" id="{DB5E7AC6-024A-4042-887C-661BCD1DAE3E}"/>
              </a:ext>
            </a:extLst>
          </p:cNvPr>
          <p:cNvSpPr>
            <a:spLocks noChangeShapeType="1"/>
          </p:cNvSpPr>
          <p:nvPr/>
        </p:nvSpPr>
        <p:spPr bwMode="auto">
          <a:xfrm>
            <a:off x="2339975" y="3970338"/>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0" name="Line 239">
            <a:extLst>
              <a:ext uri="{FF2B5EF4-FFF2-40B4-BE49-F238E27FC236}">
                <a16:creationId xmlns:a16="http://schemas.microsoft.com/office/drawing/2014/main" id="{B3670511-4921-4645-A766-10215968885A}"/>
              </a:ext>
            </a:extLst>
          </p:cNvPr>
          <p:cNvSpPr>
            <a:spLocks noChangeShapeType="1"/>
          </p:cNvSpPr>
          <p:nvPr/>
        </p:nvSpPr>
        <p:spPr bwMode="auto">
          <a:xfrm>
            <a:off x="2347913" y="3976688"/>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1" name="Line 240">
            <a:extLst>
              <a:ext uri="{FF2B5EF4-FFF2-40B4-BE49-F238E27FC236}">
                <a16:creationId xmlns:a16="http://schemas.microsoft.com/office/drawing/2014/main" id="{36DE8F1B-058C-444E-BA2C-98DEB146410F}"/>
              </a:ext>
            </a:extLst>
          </p:cNvPr>
          <p:cNvSpPr>
            <a:spLocks noChangeShapeType="1"/>
          </p:cNvSpPr>
          <p:nvPr/>
        </p:nvSpPr>
        <p:spPr bwMode="auto">
          <a:xfrm>
            <a:off x="2357438" y="3981450"/>
            <a:ext cx="95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2" name="Line 241">
            <a:extLst>
              <a:ext uri="{FF2B5EF4-FFF2-40B4-BE49-F238E27FC236}">
                <a16:creationId xmlns:a16="http://schemas.microsoft.com/office/drawing/2014/main" id="{952A7185-9F08-47A6-B6E4-EE5682247214}"/>
              </a:ext>
            </a:extLst>
          </p:cNvPr>
          <p:cNvSpPr>
            <a:spLocks noChangeShapeType="1"/>
          </p:cNvSpPr>
          <p:nvPr/>
        </p:nvSpPr>
        <p:spPr bwMode="auto">
          <a:xfrm>
            <a:off x="2366963" y="3986213"/>
            <a:ext cx="6350"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3" name="Line 242">
            <a:extLst>
              <a:ext uri="{FF2B5EF4-FFF2-40B4-BE49-F238E27FC236}">
                <a16:creationId xmlns:a16="http://schemas.microsoft.com/office/drawing/2014/main" id="{B6C839A9-68F5-4957-BC0D-A333BB8BC8A5}"/>
              </a:ext>
            </a:extLst>
          </p:cNvPr>
          <p:cNvSpPr>
            <a:spLocks noChangeShapeType="1"/>
          </p:cNvSpPr>
          <p:nvPr/>
        </p:nvSpPr>
        <p:spPr bwMode="auto">
          <a:xfrm>
            <a:off x="2386013" y="3997325"/>
            <a:ext cx="7937"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4" name="Line 243">
            <a:extLst>
              <a:ext uri="{FF2B5EF4-FFF2-40B4-BE49-F238E27FC236}">
                <a16:creationId xmlns:a16="http://schemas.microsoft.com/office/drawing/2014/main" id="{E84902B5-91CB-467B-9309-DD941F6515D9}"/>
              </a:ext>
            </a:extLst>
          </p:cNvPr>
          <p:cNvSpPr>
            <a:spLocks noChangeShapeType="1"/>
          </p:cNvSpPr>
          <p:nvPr/>
        </p:nvSpPr>
        <p:spPr bwMode="auto">
          <a:xfrm>
            <a:off x="2393950" y="4002088"/>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5" name="Line 244">
            <a:extLst>
              <a:ext uri="{FF2B5EF4-FFF2-40B4-BE49-F238E27FC236}">
                <a16:creationId xmlns:a16="http://schemas.microsoft.com/office/drawing/2014/main" id="{5DFBE370-0A09-4C42-BAC4-25B5D1BF47D4}"/>
              </a:ext>
            </a:extLst>
          </p:cNvPr>
          <p:cNvSpPr>
            <a:spLocks noChangeShapeType="1"/>
          </p:cNvSpPr>
          <p:nvPr/>
        </p:nvSpPr>
        <p:spPr bwMode="auto">
          <a:xfrm>
            <a:off x="2403475" y="4006850"/>
            <a:ext cx="95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6" name="Line 245">
            <a:extLst>
              <a:ext uri="{FF2B5EF4-FFF2-40B4-BE49-F238E27FC236}">
                <a16:creationId xmlns:a16="http://schemas.microsoft.com/office/drawing/2014/main" id="{0B2B3462-BC7D-4D31-B08E-555C5644F8B5}"/>
              </a:ext>
            </a:extLst>
          </p:cNvPr>
          <p:cNvSpPr>
            <a:spLocks noChangeShapeType="1"/>
          </p:cNvSpPr>
          <p:nvPr/>
        </p:nvSpPr>
        <p:spPr bwMode="auto">
          <a:xfrm>
            <a:off x="2413000" y="4011613"/>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7" name="Line 246">
            <a:extLst>
              <a:ext uri="{FF2B5EF4-FFF2-40B4-BE49-F238E27FC236}">
                <a16:creationId xmlns:a16="http://schemas.microsoft.com/office/drawing/2014/main" id="{B55E529A-8729-4D6A-811D-AAB6287B5B49}"/>
              </a:ext>
            </a:extLst>
          </p:cNvPr>
          <p:cNvSpPr>
            <a:spLocks noChangeShapeType="1"/>
          </p:cNvSpPr>
          <p:nvPr/>
        </p:nvSpPr>
        <p:spPr bwMode="auto">
          <a:xfrm>
            <a:off x="2422525" y="4016375"/>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8" name="Line 247">
            <a:extLst>
              <a:ext uri="{FF2B5EF4-FFF2-40B4-BE49-F238E27FC236}">
                <a16:creationId xmlns:a16="http://schemas.microsoft.com/office/drawing/2014/main" id="{F66A308F-E532-4CFC-B192-85220EF75AEA}"/>
              </a:ext>
            </a:extLst>
          </p:cNvPr>
          <p:cNvSpPr>
            <a:spLocks noChangeShapeType="1"/>
          </p:cNvSpPr>
          <p:nvPr/>
        </p:nvSpPr>
        <p:spPr bwMode="auto">
          <a:xfrm>
            <a:off x="2432050" y="4019550"/>
            <a:ext cx="63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99" name="Line 248">
            <a:extLst>
              <a:ext uri="{FF2B5EF4-FFF2-40B4-BE49-F238E27FC236}">
                <a16:creationId xmlns:a16="http://schemas.microsoft.com/office/drawing/2014/main" id="{CADD412A-87C5-4A53-9E65-30AFF9A31EBE}"/>
              </a:ext>
            </a:extLst>
          </p:cNvPr>
          <p:cNvSpPr>
            <a:spLocks noChangeShapeType="1"/>
          </p:cNvSpPr>
          <p:nvPr/>
        </p:nvSpPr>
        <p:spPr bwMode="auto">
          <a:xfrm>
            <a:off x="2452688" y="4027488"/>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0" name="Line 249">
            <a:extLst>
              <a:ext uri="{FF2B5EF4-FFF2-40B4-BE49-F238E27FC236}">
                <a16:creationId xmlns:a16="http://schemas.microsoft.com/office/drawing/2014/main" id="{76B5D141-1FF0-4408-8884-7DFA6A530471}"/>
              </a:ext>
            </a:extLst>
          </p:cNvPr>
          <p:cNvSpPr>
            <a:spLocks noChangeShapeType="1"/>
          </p:cNvSpPr>
          <p:nvPr/>
        </p:nvSpPr>
        <p:spPr bwMode="auto">
          <a:xfrm>
            <a:off x="2462213" y="403225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1" name="Line 250">
            <a:extLst>
              <a:ext uri="{FF2B5EF4-FFF2-40B4-BE49-F238E27FC236}">
                <a16:creationId xmlns:a16="http://schemas.microsoft.com/office/drawing/2014/main" id="{0E603087-6DAD-4006-A2CF-AAF54B0D8D93}"/>
              </a:ext>
            </a:extLst>
          </p:cNvPr>
          <p:cNvSpPr>
            <a:spLocks noChangeShapeType="1"/>
          </p:cNvSpPr>
          <p:nvPr/>
        </p:nvSpPr>
        <p:spPr bwMode="auto">
          <a:xfrm>
            <a:off x="2471738" y="4035425"/>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2" name="Line 251">
            <a:extLst>
              <a:ext uri="{FF2B5EF4-FFF2-40B4-BE49-F238E27FC236}">
                <a16:creationId xmlns:a16="http://schemas.microsoft.com/office/drawing/2014/main" id="{0BD55FB3-9646-4199-A185-54504707CB34}"/>
              </a:ext>
            </a:extLst>
          </p:cNvPr>
          <p:cNvSpPr>
            <a:spLocks noChangeShapeType="1"/>
          </p:cNvSpPr>
          <p:nvPr/>
        </p:nvSpPr>
        <p:spPr bwMode="auto">
          <a:xfrm>
            <a:off x="2481263" y="4038600"/>
            <a:ext cx="1111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3" name="Line 252">
            <a:extLst>
              <a:ext uri="{FF2B5EF4-FFF2-40B4-BE49-F238E27FC236}">
                <a16:creationId xmlns:a16="http://schemas.microsoft.com/office/drawing/2014/main" id="{35FCD9DA-63C6-4B87-9494-11DA31A78AE9}"/>
              </a:ext>
            </a:extLst>
          </p:cNvPr>
          <p:cNvSpPr>
            <a:spLocks noChangeShapeType="1"/>
          </p:cNvSpPr>
          <p:nvPr/>
        </p:nvSpPr>
        <p:spPr bwMode="auto">
          <a:xfrm>
            <a:off x="2492375" y="4041775"/>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4" name="Line 253">
            <a:extLst>
              <a:ext uri="{FF2B5EF4-FFF2-40B4-BE49-F238E27FC236}">
                <a16:creationId xmlns:a16="http://schemas.microsoft.com/office/drawing/2014/main" id="{F2F95FEC-C633-4DF2-85AA-D973345CC9EC}"/>
              </a:ext>
            </a:extLst>
          </p:cNvPr>
          <p:cNvSpPr>
            <a:spLocks noChangeShapeType="1"/>
          </p:cNvSpPr>
          <p:nvPr/>
        </p:nvSpPr>
        <p:spPr bwMode="auto">
          <a:xfrm>
            <a:off x="2501900" y="4044950"/>
            <a:ext cx="63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5" name="Line 254">
            <a:extLst>
              <a:ext uri="{FF2B5EF4-FFF2-40B4-BE49-F238E27FC236}">
                <a16:creationId xmlns:a16="http://schemas.microsoft.com/office/drawing/2014/main" id="{8E8FFB91-0F1E-42C0-BCFA-AA88F8AAFE38}"/>
              </a:ext>
            </a:extLst>
          </p:cNvPr>
          <p:cNvSpPr>
            <a:spLocks noChangeShapeType="1"/>
          </p:cNvSpPr>
          <p:nvPr/>
        </p:nvSpPr>
        <p:spPr bwMode="auto">
          <a:xfrm>
            <a:off x="2522538" y="4049713"/>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6" name="Line 255">
            <a:extLst>
              <a:ext uri="{FF2B5EF4-FFF2-40B4-BE49-F238E27FC236}">
                <a16:creationId xmlns:a16="http://schemas.microsoft.com/office/drawing/2014/main" id="{3EE3E453-B2D9-4BB7-8958-8BFD4A869DD4}"/>
              </a:ext>
            </a:extLst>
          </p:cNvPr>
          <p:cNvSpPr>
            <a:spLocks noChangeShapeType="1"/>
          </p:cNvSpPr>
          <p:nvPr/>
        </p:nvSpPr>
        <p:spPr bwMode="auto">
          <a:xfrm>
            <a:off x="2522538" y="4049713"/>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7" name="Line 256">
            <a:extLst>
              <a:ext uri="{FF2B5EF4-FFF2-40B4-BE49-F238E27FC236}">
                <a16:creationId xmlns:a16="http://schemas.microsoft.com/office/drawing/2014/main" id="{F558832C-51AC-4DDE-99BB-FFBB34E8E70B}"/>
              </a:ext>
            </a:extLst>
          </p:cNvPr>
          <p:cNvSpPr>
            <a:spLocks noChangeShapeType="1"/>
          </p:cNvSpPr>
          <p:nvPr/>
        </p:nvSpPr>
        <p:spPr bwMode="auto">
          <a:xfrm>
            <a:off x="2532063" y="4052888"/>
            <a:ext cx="1111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8" name="Line 257">
            <a:extLst>
              <a:ext uri="{FF2B5EF4-FFF2-40B4-BE49-F238E27FC236}">
                <a16:creationId xmlns:a16="http://schemas.microsoft.com/office/drawing/2014/main" id="{FDAD8533-800F-4159-BEA1-F149FDCD8A7D}"/>
              </a:ext>
            </a:extLst>
          </p:cNvPr>
          <p:cNvSpPr>
            <a:spLocks noChangeShapeType="1"/>
          </p:cNvSpPr>
          <p:nvPr/>
        </p:nvSpPr>
        <p:spPr bwMode="auto">
          <a:xfrm>
            <a:off x="2543175" y="4054475"/>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9" name="Line 258">
            <a:extLst>
              <a:ext uri="{FF2B5EF4-FFF2-40B4-BE49-F238E27FC236}">
                <a16:creationId xmlns:a16="http://schemas.microsoft.com/office/drawing/2014/main" id="{440CB7B1-0E7B-4EA2-AC52-FFC25FE1BFA7}"/>
              </a:ext>
            </a:extLst>
          </p:cNvPr>
          <p:cNvSpPr>
            <a:spLocks noChangeShapeType="1"/>
          </p:cNvSpPr>
          <p:nvPr/>
        </p:nvSpPr>
        <p:spPr bwMode="auto">
          <a:xfrm>
            <a:off x="2552700" y="4056063"/>
            <a:ext cx="1111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0" name="Line 259">
            <a:extLst>
              <a:ext uri="{FF2B5EF4-FFF2-40B4-BE49-F238E27FC236}">
                <a16:creationId xmlns:a16="http://schemas.microsoft.com/office/drawing/2014/main" id="{6900E5DD-679E-4E59-AAE9-B0C436E10D48}"/>
              </a:ext>
            </a:extLst>
          </p:cNvPr>
          <p:cNvSpPr>
            <a:spLocks noChangeShapeType="1"/>
          </p:cNvSpPr>
          <p:nvPr/>
        </p:nvSpPr>
        <p:spPr bwMode="auto">
          <a:xfrm>
            <a:off x="2563813" y="4059238"/>
            <a:ext cx="1111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1" name="Line 260">
            <a:extLst>
              <a:ext uri="{FF2B5EF4-FFF2-40B4-BE49-F238E27FC236}">
                <a16:creationId xmlns:a16="http://schemas.microsoft.com/office/drawing/2014/main" id="{0F58AFAF-1467-403A-B318-3D5E88E9FD7E}"/>
              </a:ext>
            </a:extLst>
          </p:cNvPr>
          <p:cNvSpPr>
            <a:spLocks noChangeShapeType="1"/>
          </p:cNvSpPr>
          <p:nvPr/>
        </p:nvSpPr>
        <p:spPr bwMode="auto">
          <a:xfrm>
            <a:off x="2574925" y="4060825"/>
            <a:ext cx="47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2" name="Line 261">
            <a:extLst>
              <a:ext uri="{FF2B5EF4-FFF2-40B4-BE49-F238E27FC236}">
                <a16:creationId xmlns:a16="http://schemas.microsoft.com/office/drawing/2014/main" id="{1266884B-4311-4BB9-90EA-741EF86A61E0}"/>
              </a:ext>
            </a:extLst>
          </p:cNvPr>
          <p:cNvSpPr>
            <a:spLocks noChangeShapeType="1"/>
          </p:cNvSpPr>
          <p:nvPr/>
        </p:nvSpPr>
        <p:spPr bwMode="auto">
          <a:xfrm>
            <a:off x="2593975" y="4064000"/>
            <a:ext cx="15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3" name="Line 262">
            <a:extLst>
              <a:ext uri="{FF2B5EF4-FFF2-40B4-BE49-F238E27FC236}">
                <a16:creationId xmlns:a16="http://schemas.microsoft.com/office/drawing/2014/main" id="{3A153189-3EB3-4D55-A2A4-F3559F32BCC9}"/>
              </a:ext>
            </a:extLst>
          </p:cNvPr>
          <p:cNvSpPr>
            <a:spLocks noChangeShapeType="1"/>
          </p:cNvSpPr>
          <p:nvPr/>
        </p:nvSpPr>
        <p:spPr bwMode="auto">
          <a:xfrm>
            <a:off x="2595563" y="4064000"/>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4" name="Line 263">
            <a:extLst>
              <a:ext uri="{FF2B5EF4-FFF2-40B4-BE49-F238E27FC236}">
                <a16:creationId xmlns:a16="http://schemas.microsoft.com/office/drawing/2014/main" id="{B0619E7F-3011-44AC-8FC4-9DBAE676CF61}"/>
              </a:ext>
            </a:extLst>
          </p:cNvPr>
          <p:cNvSpPr>
            <a:spLocks noChangeShapeType="1"/>
          </p:cNvSpPr>
          <p:nvPr/>
        </p:nvSpPr>
        <p:spPr bwMode="auto">
          <a:xfrm>
            <a:off x="2605088" y="4064000"/>
            <a:ext cx="111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5" name="Line 264">
            <a:extLst>
              <a:ext uri="{FF2B5EF4-FFF2-40B4-BE49-F238E27FC236}">
                <a16:creationId xmlns:a16="http://schemas.microsoft.com/office/drawing/2014/main" id="{286B1BD4-A0AE-4146-AC43-CCCD427D0811}"/>
              </a:ext>
            </a:extLst>
          </p:cNvPr>
          <p:cNvSpPr>
            <a:spLocks noChangeShapeType="1"/>
          </p:cNvSpPr>
          <p:nvPr/>
        </p:nvSpPr>
        <p:spPr bwMode="auto">
          <a:xfrm>
            <a:off x="2616200" y="4065588"/>
            <a:ext cx="1111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6" name="Line 265">
            <a:extLst>
              <a:ext uri="{FF2B5EF4-FFF2-40B4-BE49-F238E27FC236}">
                <a16:creationId xmlns:a16="http://schemas.microsoft.com/office/drawing/2014/main" id="{F1847027-1A51-4248-8AE2-D73299E5F781}"/>
              </a:ext>
            </a:extLst>
          </p:cNvPr>
          <p:cNvSpPr>
            <a:spLocks noChangeShapeType="1"/>
          </p:cNvSpPr>
          <p:nvPr/>
        </p:nvSpPr>
        <p:spPr bwMode="auto">
          <a:xfrm>
            <a:off x="2627313" y="4067175"/>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7" name="Line 266">
            <a:extLst>
              <a:ext uri="{FF2B5EF4-FFF2-40B4-BE49-F238E27FC236}">
                <a16:creationId xmlns:a16="http://schemas.microsoft.com/office/drawing/2014/main" id="{AC33CD49-0EA7-44A6-B955-CCDB2F8C3F90}"/>
              </a:ext>
            </a:extLst>
          </p:cNvPr>
          <p:cNvSpPr>
            <a:spLocks noChangeShapeType="1"/>
          </p:cNvSpPr>
          <p:nvPr/>
        </p:nvSpPr>
        <p:spPr bwMode="auto">
          <a:xfrm>
            <a:off x="2636838" y="4067175"/>
            <a:ext cx="111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8" name="Line 267">
            <a:extLst>
              <a:ext uri="{FF2B5EF4-FFF2-40B4-BE49-F238E27FC236}">
                <a16:creationId xmlns:a16="http://schemas.microsoft.com/office/drawing/2014/main" id="{94690BAE-B206-4B7B-B3BE-0044451DF729}"/>
              </a:ext>
            </a:extLst>
          </p:cNvPr>
          <p:cNvSpPr>
            <a:spLocks noChangeShapeType="1"/>
          </p:cNvSpPr>
          <p:nvPr/>
        </p:nvSpPr>
        <p:spPr bwMode="auto">
          <a:xfrm>
            <a:off x="2647950" y="4067175"/>
            <a:ext cx="31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9" name="Line 268">
            <a:extLst>
              <a:ext uri="{FF2B5EF4-FFF2-40B4-BE49-F238E27FC236}">
                <a16:creationId xmlns:a16="http://schemas.microsoft.com/office/drawing/2014/main" id="{FD8F7144-72ED-4101-85D6-5222F8D2E2A5}"/>
              </a:ext>
            </a:extLst>
          </p:cNvPr>
          <p:cNvSpPr>
            <a:spLocks noChangeShapeType="1"/>
          </p:cNvSpPr>
          <p:nvPr/>
        </p:nvSpPr>
        <p:spPr bwMode="auto">
          <a:xfrm>
            <a:off x="2667000" y="4067175"/>
            <a:ext cx="15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0" name="Line 269">
            <a:extLst>
              <a:ext uri="{FF2B5EF4-FFF2-40B4-BE49-F238E27FC236}">
                <a16:creationId xmlns:a16="http://schemas.microsoft.com/office/drawing/2014/main" id="{1626E486-5BFA-4168-9FE6-C008F8465D82}"/>
              </a:ext>
            </a:extLst>
          </p:cNvPr>
          <p:cNvSpPr>
            <a:spLocks noChangeShapeType="1"/>
          </p:cNvSpPr>
          <p:nvPr/>
        </p:nvSpPr>
        <p:spPr bwMode="auto">
          <a:xfrm flipV="1">
            <a:off x="2668588" y="4067175"/>
            <a:ext cx="111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1" name="Line 270">
            <a:extLst>
              <a:ext uri="{FF2B5EF4-FFF2-40B4-BE49-F238E27FC236}">
                <a16:creationId xmlns:a16="http://schemas.microsoft.com/office/drawing/2014/main" id="{BF481914-6457-4F29-BF4C-7BF333C1B5E6}"/>
              </a:ext>
            </a:extLst>
          </p:cNvPr>
          <p:cNvSpPr>
            <a:spLocks noChangeShapeType="1"/>
          </p:cNvSpPr>
          <p:nvPr/>
        </p:nvSpPr>
        <p:spPr bwMode="auto">
          <a:xfrm flipV="1">
            <a:off x="2679700" y="4067175"/>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2" name="Line 271">
            <a:extLst>
              <a:ext uri="{FF2B5EF4-FFF2-40B4-BE49-F238E27FC236}">
                <a16:creationId xmlns:a16="http://schemas.microsoft.com/office/drawing/2014/main" id="{B08950AE-01A3-4BA9-9B5C-B8F371AFFB5F}"/>
              </a:ext>
            </a:extLst>
          </p:cNvPr>
          <p:cNvSpPr>
            <a:spLocks noChangeShapeType="1"/>
          </p:cNvSpPr>
          <p:nvPr/>
        </p:nvSpPr>
        <p:spPr bwMode="auto">
          <a:xfrm flipV="1">
            <a:off x="2689225" y="4067175"/>
            <a:ext cx="1111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3" name="Line 272">
            <a:extLst>
              <a:ext uri="{FF2B5EF4-FFF2-40B4-BE49-F238E27FC236}">
                <a16:creationId xmlns:a16="http://schemas.microsoft.com/office/drawing/2014/main" id="{72AD617A-CC29-42D8-8700-C4ED011DEACC}"/>
              </a:ext>
            </a:extLst>
          </p:cNvPr>
          <p:cNvSpPr>
            <a:spLocks noChangeShapeType="1"/>
          </p:cNvSpPr>
          <p:nvPr/>
        </p:nvSpPr>
        <p:spPr bwMode="auto">
          <a:xfrm flipV="1">
            <a:off x="2700338" y="4067175"/>
            <a:ext cx="111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4" name="Line 273">
            <a:extLst>
              <a:ext uri="{FF2B5EF4-FFF2-40B4-BE49-F238E27FC236}">
                <a16:creationId xmlns:a16="http://schemas.microsoft.com/office/drawing/2014/main" id="{F6A14EBD-2594-4828-A7D2-4F08CD3A8471}"/>
              </a:ext>
            </a:extLst>
          </p:cNvPr>
          <p:cNvSpPr>
            <a:spLocks noChangeShapeType="1"/>
          </p:cNvSpPr>
          <p:nvPr/>
        </p:nvSpPr>
        <p:spPr bwMode="auto">
          <a:xfrm flipV="1">
            <a:off x="2711450" y="4065588"/>
            <a:ext cx="95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5" name="Line 274">
            <a:extLst>
              <a:ext uri="{FF2B5EF4-FFF2-40B4-BE49-F238E27FC236}">
                <a16:creationId xmlns:a16="http://schemas.microsoft.com/office/drawing/2014/main" id="{4FC64618-DEC5-45F0-8877-D80C8542C789}"/>
              </a:ext>
            </a:extLst>
          </p:cNvPr>
          <p:cNvSpPr>
            <a:spLocks noChangeShapeType="1"/>
          </p:cNvSpPr>
          <p:nvPr/>
        </p:nvSpPr>
        <p:spPr bwMode="auto">
          <a:xfrm flipV="1">
            <a:off x="2720975" y="4065588"/>
            <a:ext cx="31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6" name="Line 275">
            <a:extLst>
              <a:ext uri="{FF2B5EF4-FFF2-40B4-BE49-F238E27FC236}">
                <a16:creationId xmlns:a16="http://schemas.microsoft.com/office/drawing/2014/main" id="{D22B1157-1B99-4F37-A630-302D56DEF4C1}"/>
              </a:ext>
            </a:extLst>
          </p:cNvPr>
          <p:cNvSpPr>
            <a:spLocks noChangeShapeType="1"/>
          </p:cNvSpPr>
          <p:nvPr/>
        </p:nvSpPr>
        <p:spPr bwMode="auto">
          <a:xfrm flipV="1">
            <a:off x="2740025" y="4064000"/>
            <a:ext cx="31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7" name="Line 276">
            <a:extLst>
              <a:ext uri="{FF2B5EF4-FFF2-40B4-BE49-F238E27FC236}">
                <a16:creationId xmlns:a16="http://schemas.microsoft.com/office/drawing/2014/main" id="{AE789DA6-8119-4471-9F6C-B0C8B5133AE5}"/>
              </a:ext>
            </a:extLst>
          </p:cNvPr>
          <p:cNvSpPr>
            <a:spLocks noChangeShapeType="1"/>
          </p:cNvSpPr>
          <p:nvPr/>
        </p:nvSpPr>
        <p:spPr bwMode="auto">
          <a:xfrm flipV="1">
            <a:off x="2743200" y="4062413"/>
            <a:ext cx="95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8" name="Line 277">
            <a:extLst>
              <a:ext uri="{FF2B5EF4-FFF2-40B4-BE49-F238E27FC236}">
                <a16:creationId xmlns:a16="http://schemas.microsoft.com/office/drawing/2014/main" id="{055411F5-F39B-4414-9137-5B7EC9168668}"/>
              </a:ext>
            </a:extLst>
          </p:cNvPr>
          <p:cNvSpPr>
            <a:spLocks noChangeShapeType="1"/>
          </p:cNvSpPr>
          <p:nvPr/>
        </p:nvSpPr>
        <p:spPr bwMode="auto">
          <a:xfrm flipV="1">
            <a:off x="2752725" y="4060825"/>
            <a:ext cx="1111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9" name="Line 278">
            <a:extLst>
              <a:ext uri="{FF2B5EF4-FFF2-40B4-BE49-F238E27FC236}">
                <a16:creationId xmlns:a16="http://schemas.microsoft.com/office/drawing/2014/main" id="{87F60E07-7351-4645-81FF-D2C0636888BA}"/>
              </a:ext>
            </a:extLst>
          </p:cNvPr>
          <p:cNvSpPr>
            <a:spLocks noChangeShapeType="1"/>
          </p:cNvSpPr>
          <p:nvPr/>
        </p:nvSpPr>
        <p:spPr bwMode="auto">
          <a:xfrm flipV="1">
            <a:off x="2763838" y="4059238"/>
            <a:ext cx="95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0" name="Line 279">
            <a:extLst>
              <a:ext uri="{FF2B5EF4-FFF2-40B4-BE49-F238E27FC236}">
                <a16:creationId xmlns:a16="http://schemas.microsoft.com/office/drawing/2014/main" id="{9C39384D-FAEE-4125-840A-005217A1A538}"/>
              </a:ext>
            </a:extLst>
          </p:cNvPr>
          <p:cNvSpPr>
            <a:spLocks noChangeShapeType="1"/>
          </p:cNvSpPr>
          <p:nvPr/>
        </p:nvSpPr>
        <p:spPr bwMode="auto">
          <a:xfrm flipV="1">
            <a:off x="2773363" y="4056063"/>
            <a:ext cx="1111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1" name="Line 280">
            <a:extLst>
              <a:ext uri="{FF2B5EF4-FFF2-40B4-BE49-F238E27FC236}">
                <a16:creationId xmlns:a16="http://schemas.microsoft.com/office/drawing/2014/main" id="{7D24EAD2-681A-4198-AC63-1FA7DDAF0BA0}"/>
              </a:ext>
            </a:extLst>
          </p:cNvPr>
          <p:cNvSpPr>
            <a:spLocks noChangeShapeType="1"/>
          </p:cNvSpPr>
          <p:nvPr/>
        </p:nvSpPr>
        <p:spPr bwMode="auto">
          <a:xfrm flipV="1">
            <a:off x="2784475" y="4054475"/>
            <a:ext cx="95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2" name="Line 281">
            <a:extLst>
              <a:ext uri="{FF2B5EF4-FFF2-40B4-BE49-F238E27FC236}">
                <a16:creationId xmlns:a16="http://schemas.microsoft.com/office/drawing/2014/main" id="{66B32CFA-0FBF-406A-BC13-4B26BD0020BC}"/>
              </a:ext>
            </a:extLst>
          </p:cNvPr>
          <p:cNvSpPr>
            <a:spLocks noChangeShapeType="1"/>
          </p:cNvSpPr>
          <p:nvPr/>
        </p:nvSpPr>
        <p:spPr bwMode="auto">
          <a:xfrm flipV="1">
            <a:off x="2794000" y="4054475"/>
            <a:ext cx="31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3" name="Line 282">
            <a:extLst>
              <a:ext uri="{FF2B5EF4-FFF2-40B4-BE49-F238E27FC236}">
                <a16:creationId xmlns:a16="http://schemas.microsoft.com/office/drawing/2014/main" id="{7673D24F-8AA6-4F2A-8F7E-5A5C1BB52A5C}"/>
              </a:ext>
            </a:extLst>
          </p:cNvPr>
          <p:cNvSpPr>
            <a:spLocks noChangeShapeType="1"/>
          </p:cNvSpPr>
          <p:nvPr/>
        </p:nvSpPr>
        <p:spPr bwMode="auto">
          <a:xfrm flipV="1">
            <a:off x="2811463" y="4049713"/>
            <a:ext cx="31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4" name="Line 283">
            <a:extLst>
              <a:ext uri="{FF2B5EF4-FFF2-40B4-BE49-F238E27FC236}">
                <a16:creationId xmlns:a16="http://schemas.microsoft.com/office/drawing/2014/main" id="{3F6B16A7-A86E-492F-8F6E-3857C8913459}"/>
              </a:ext>
            </a:extLst>
          </p:cNvPr>
          <p:cNvSpPr>
            <a:spLocks noChangeShapeType="1"/>
          </p:cNvSpPr>
          <p:nvPr/>
        </p:nvSpPr>
        <p:spPr bwMode="auto">
          <a:xfrm flipV="1">
            <a:off x="2814638" y="4048125"/>
            <a:ext cx="111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5" name="Line 284">
            <a:extLst>
              <a:ext uri="{FF2B5EF4-FFF2-40B4-BE49-F238E27FC236}">
                <a16:creationId xmlns:a16="http://schemas.microsoft.com/office/drawing/2014/main" id="{9A32AED7-C00D-4C18-8F64-1914D9FC9A92}"/>
              </a:ext>
            </a:extLst>
          </p:cNvPr>
          <p:cNvSpPr>
            <a:spLocks noChangeShapeType="1"/>
          </p:cNvSpPr>
          <p:nvPr/>
        </p:nvSpPr>
        <p:spPr bwMode="auto">
          <a:xfrm flipV="1">
            <a:off x="2825750" y="404495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6" name="Line 285">
            <a:extLst>
              <a:ext uri="{FF2B5EF4-FFF2-40B4-BE49-F238E27FC236}">
                <a16:creationId xmlns:a16="http://schemas.microsoft.com/office/drawing/2014/main" id="{208B8F16-66B0-4E00-A0D8-F1BFBE0830B7}"/>
              </a:ext>
            </a:extLst>
          </p:cNvPr>
          <p:cNvSpPr>
            <a:spLocks noChangeShapeType="1"/>
          </p:cNvSpPr>
          <p:nvPr/>
        </p:nvSpPr>
        <p:spPr bwMode="auto">
          <a:xfrm flipV="1">
            <a:off x="2835275" y="4041775"/>
            <a:ext cx="1111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7" name="Line 286">
            <a:extLst>
              <a:ext uri="{FF2B5EF4-FFF2-40B4-BE49-F238E27FC236}">
                <a16:creationId xmlns:a16="http://schemas.microsoft.com/office/drawing/2014/main" id="{D528F23B-3CFE-4243-B571-FD533AB9F9F9}"/>
              </a:ext>
            </a:extLst>
          </p:cNvPr>
          <p:cNvSpPr>
            <a:spLocks noChangeShapeType="1"/>
          </p:cNvSpPr>
          <p:nvPr/>
        </p:nvSpPr>
        <p:spPr bwMode="auto">
          <a:xfrm flipV="1">
            <a:off x="2846388" y="4038600"/>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8" name="Line 287">
            <a:extLst>
              <a:ext uri="{FF2B5EF4-FFF2-40B4-BE49-F238E27FC236}">
                <a16:creationId xmlns:a16="http://schemas.microsoft.com/office/drawing/2014/main" id="{F3BD3E19-9AF8-48D5-8F2A-BEA819C753BE}"/>
              </a:ext>
            </a:extLst>
          </p:cNvPr>
          <p:cNvSpPr>
            <a:spLocks noChangeShapeType="1"/>
          </p:cNvSpPr>
          <p:nvPr/>
        </p:nvSpPr>
        <p:spPr bwMode="auto">
          <a:xfrm flipV="1">
            <a:off x="2855913" y="4035425"/>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9" name="Line 288">
            <a:extLst>
              <a:ext uri="{FF2B5EF4-FFF2-40B4-BE49-F238E27FC236}">
                <a16:creationId xmlns:a16="http://schemas.microsoft.com/office/drawing/2014/main" id="{75C99445-8CF6-4F09-B738-CAF091664A80}"/>
              </a:ext>
            </a:extLst>
          </p:cNvPr>
          <p:cNvSpPr>
            <a:spLocks noChangeShapeType="1"/>
          </p:cNvSpPr>
          <p:nvPr/>
        </p:nvSpPr>
        <p:spPr bwMode="auto">
          <a:xfrm flipV="1">
            <a:off x="2865438" y="4033838"/>
            <a:ext cx="15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0" name="Line 289">
            <a:extLst>
              <a:ext uri="{FF2B5EF4-FFF2-40B4-BE49-F238E27FC236}">
                <a16:creationId xmlns:a16="http://schemas.microsoft.com/office/drawing/2014/main" id="{22F5F540-8ABF-491F-8F53-69C7D830DA7D}"/>
              </a:ext>
            </a:extLst>
          </p:cNvPr>
          <p:cNvSpPr>
            <a:spLocks noChangeShapeType="1"/>
          </p:cNvSpPr>
          <p:nvPr/>
        </p:nvSpPr>
        <p:spPr bwMode="auto">
          <a:xfrm flipV="1">
            <a:off x="2881313" y="4027488"/>
            <a:ext cx="476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1" name="Line 290">
            <a:extLst>
              <a:ext uri="{FF2B5EF4-FFF2-40B4-BE49-F238E27FC236}">
                <a16:creationId xmlns:a16="http://schemas.microsoft.com/office/drawing/2014/main" id="{6E5131F5-1520-42C1-8647-16FC0F6C2254}"/>
              </a:ext>
            </a:extLst>
          </p:cNvPr>
          <p:cNvSpPr>
            <a:spLocks noChangeShapeType="1"/>
          </p:cNvSpPr>
          <p:nvPr/>
        </p:nvSpPr>
        <p:spPr bwMode="auto">
          <a:xfrm flipV="1">
            <a:off x="2886075" y="4024313"/>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2" name="Line 291">
            <a:extLst>
              <a:ext uri="{FF2B5EF4-FFF2-40B4-BE49-F238E27FC236}">
                <a16:creationId xmlns:a16="http://schemas.microsoft.com/office/drawing/2014/main" id="{0DF7BC57-8132-4F02-8343-6EA250DA1DB3}"/>
              </a:ext>
            </a:extLst>
          </p:cNvPr>
          <p:cNvSpPr>
            <a:spLocks noChangeShapeType="1"/>
          </p:cNvSpPr>
          <p:nvPr/>
        </p:nvSpPr>
        <p:spPr bwMode="auto">
          <a:xfrm flipV="1">
            <a:off x="2895600" y="4019550"/>
            <a:ext cx="95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3" name="Line 292">
            <a:extLst>
              <a:ext uri="{FF2B5EF4-FFF2-40B4-BE49-F238E27FC236}">
                <a16:creationId xmlns:a16="http://schemas.microsoft.com/office/drawing/2014/main" id="{E818ABAD-366C-4B16-8B31-F1F4DFD41673}"/>
              </a:ext>
            </a:extLst>
          </p:cNvPr>
          <p:cNvSpPr>
            <a:spLocks noChangeShapeType="1"/>
          </p:cNvSpPr>
          <p:nvPr/>
        </p:nvSpPr>
        <p:spPr bwMode="auto">
          <a:xfrm flipV="1">
            <a:off x="2905125" y="4016375"/>
            <a:ext cx="952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4" name="Line 293">
            <a:extLst>
              <a:ext uri="{FF2B5EF4-FFF2-40B4-BE49-F238E27FC236}">
                <a16:creationId xmlns:a16="http://schemas.microsoft.com/office/drawing/2014/main" id="{ABF4BD1E-1422-4419-9D93-41DE028E8EF9}"/>
              </a:ext>
            </a:extLst>
          </p:cNvPr>
          <p:cNvSpPr>
            <a:spLocks noChangeShapeType="1"/>
          </p:cNvSpPr>
          <p:nvPr/>
        </p:nvSpPr>
        <p:spPr bwMode="auto">
          <a:xfrm flipV="1">
            <a:off x="2914650" y="4011613"/>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5" name="Line 294">
            <a:extLst>
              <a:ext uri="{FF2B5EF4-FFF2-40B4-BE49-F238E27FC236}">
                <a16:creationId xmlns:a16="http://schemas.microsoft.com/office/drawing/2014/main" id="{BA784379-66D8-4048-B19F-41CD4906BD4A}"/>
              </a:ext>
            </a:extLst>
          </p:cNvPr>
          <p:cNvSpPr>
            <a:spLocks noChangeShapeType="1"/>
          </p:cNvSpPr>
          <p:nvPr/>
        </p:nvSpPr>
        <p:spPr bwMode="auto">
          <a:xfrm flipV="1">
            <a:off x="2924175" y="4006850"/>
            <a:ext cx="95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6" name="Line 295">
            <a:extLst>
              <a:ext uri="{FF2B5EF4-FFF2-40B4-BE49-F238E27FC236}">
                <a16:creationId xmlns:a16="http://schemas.microsoft.com/office/drawing/2014/main" id="{17F6925A-87CD-4A9C-8DCD-B0392E961604}"/>
              </a:ext>
            </a:extLst>
          </p:cNvPr>
          <p:cNvSpPr>
            <a:spLocks noChangeShapeType="1"/>
          </p:cNvSpPr>
          <p:nvPr/>
        </p:nvSpPr>
        <p:spPr bwMode="auto">
          <a:xfrm flipV="1">
            <a:off x="2933700" y="4006850"/>
            <a:ext cx="15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7" name="Line 296">
            <a:extLst>
              <a:ext uri="{FF2B5EF4-FFF2-40B4-BE49-F238E27FC236}">
                <a16:creationId xmlns:a16="http://schemas.microsoft.com/office/drawing/2014/main" id="{2636751B-3F91-4C5E-9B4B-8B4203534D74}"/>
              </a:ext>
            </a:extLst>
          </p:cNvPr>
          <p:cNvSpPr>
            <a:spLocks noChangeShapeType="1"/>
          </p:cNvSpPr>
          <p:nvPr/>
        </p:nvSpPr>
        <p:spPr bwMode="auto">
          <a:xfrm flipV="1">
            <a:off x="2947988" y="3997325"/>
            <a:ext cx="476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8" name="Line 297">
            <a:extLst>
              <a:ext uri="{FF2B5EF4-FFF2-40B4-BE49-F238E27FC236}">
                <a16:creationId xmlns:a16="http://schemas.microsoft.com/office/drawing/2014/main" id="{F8D7AE57-1035-429B-926F-4670A03C2BC0}"/>
              </a:ext>
            </a:extLst>
          </p:cNvPr>
          <p:cNvSpPr>
            <a:spLocks noChangeShapeType="1"/>
          </p:cNvSpPr>
          <p:nvPr/>
        </p:nvSpPr>
        <p:spPr bwMode="auto">
          <a:xfrm flipV="1">
            <a:off x="2952750" y="3992563"/>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9" name="Line 298">
            <a:extLst>
              <a:ext uri="{FF2B5EF4-FFF2-40B4-BE49-F238E27FC236}">
                <a16:creationId xmlns:a16="http://schemas.microsoft.com/office/drawing/2014/main" id="{8FCAB238-06BE-461F-B2C9-B9D2B07B86C3}"/>
              </a:ext>
            </a:extLst>
          </p:cNvPr>
          <p:cNvSpPr>
            <a:spLocks noChangeShapeType="1"/>
          </p:cNvSpPr>
          <p:nvPr/>
        </p:nvSpPr>
        <p:spPr bwMode="auto">
          <a:xfrm flipV="1">
            <a:off x="2962275" y="3986213"/>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0" name="Line 299">
            <a:extLst>
              <a:ext uri="{FF2B5EF4-FFF2-40B4-BE49-F238E27FC236}">
                <a16:creationId xmlns:a16="http://schemas.microsoft.com/office/drawing/2014/main" id="{67BCDD0D-4398-48D9-AEDF-2FF3D50E3F25}"/>
              </a:ext>
            </a:extLst>
          </p:cNvPr>
          <p:cNvSpPr>
            <a:spLocks noChangeShapeType="1"/>
          </p:cNvSpPr>
          <p:nvPr/>
        </p:nvSpPr>
        <p:spPr bwMode="auto">
          <a:xfrm flipV="1">
            <a:off x="2971800" y="3981450"/>
            <a:ext cx="7938"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1" name="Line 300">
            <a:extLst>
              <a:ext uri="{FF2B5EF4-FFF2-40B4-BE49-F238E27FC236}">
                <a16:creationId xmlns:a16="http://schemas.microsoft.com/office/drawing/2014/main" id="{17D0D6EE-2341-403F-B913-5426349943CD}"/>
              </a:ext>
            </a:extLst>
          </p:cNvPr>
          <p:cNvSpPr>
            <a:spLocks noChangeShapeType="1"/>
          </p:cNvSpPr>
          <p:nvPr/>
        </p:nvSpPr>
        <p:spPr bwMode="auto">
          <a:xfrm flipV="1">
            <a:off x="2979738" y="3976688"/>
            <a:ext cx="95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2" name="Line 301">
            <a:extLst>
              <a:ext uri="{FF2B5EF4-FFF2-40B4-BE49-F238E27FC236}">
                <a16:creationId xmlns:a16="http://schemas.microsoft.com/office/drawing/2014/main" id="{BC14AAD3-1A1C-474B-B6C7-062587F7970F}"/>
              </a:ext>
            </a:extLst>
          </p:cNvPr>
          <p:cNvSpPr>
            <a:spLocks noChangeShapeType="1"/>
          </p:cNvSpPr>
          <p:nvPr/>
        </p:nvSpPr>
        <p:spPr bwMode="auto">
          <a:xfrm flipV="1">
            <a:off x="2989263" y="3970338"/>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3" name="Line 302">
            <a:extLst>
              <a:ext uri="{FF2B5EF4-FFF2-40B4-BE49-F238E27FC236}">
                <a16:creationId xmlns:a16="http://schemas.microsoft.com/office/drawing/2014/main" id="{408DAECE-CAE7-45F0-AA45-355998BD4E4F}"/>
              </a:ext>
            </a:extLst>
          </p:cNvPr>
          <p:cNvSpPr>
            <a:spLocks noChangeShapeType="1"/>
          </p:cNvSpPr>
          <p:nvPr/>
        </p:nvSpPr>
        <p:spPr bwMode="auto">
          <a:xfrm flipV="1">
            <a:off x="3009900" y="3959225"/>
            <a:ext cx="63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4" name="Line 303">
            <a:extLst>
              <a:ext uri="{FF2B5EF4-FFF2-40B4-BE49-F238E27FC236}">
                <a16:creationId xmlns:a16="http://schemas.microsoft.com/office/drawing/2014/main" id="{946B2E84-7479-4E0C-B37E-CC78FA79824D}"/>
              </a:ext>
            </a:extLst>
          </p:cNvPr>
          <p:cNvSpPr>
            <a:spLocks noChangeShapeType="1"/>
          </p:cNvSpPr>
          <p:nvPr/>
        </p:nvSpPr>
        <p:spPr bwMode="auto">
          <a:xfrm flipV="1">
            <a:off x="3016250" y="3952875"/>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5" name="Line 304">
            <a:extLst>
              <a:ext uri="{FF2B5EF4-FFF2-40B4-BE49-F238E27FC236}">
                <a16:creationId xmlns:a16="http://schemas.microsoft.com/office/drawing/2014/main" id="{A3537BCC-6679-41D7-8504-F4A9AD2A7C37}"/>
              </a:ext>
            </a:extLst>
          </p:cNvPr>
          <p:cNvSpPr>
            <a:spLocks noChangeShapeType="1"/>
          </p:cNvSpPr>
          <p:nvPr/>
        </p:nvSpPr>
        <p:spPr bwMode="auto">
          <a:xfrm flipV="1">
            <a:off x="3024188" y="3946525"/>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6" name="Line 305">
            <a:extLst>
              <a:ext uri="{FF2B5EF4-FFF2-40B4-BE49-F238E27FC236}">
                <a16:creationId xmlns:a16="http://schemas.microsoft.com/office/drawing/2014/main" id="{8DDBAC13-90B2-4EDF-B11D-67D213DA7269}"/>
              </a:ext>
            </a:extLst>
          </p:cNvPr>
          <p:cNvSpPr>
            <a:spLocks noChangeShapeType="1"/>
          </p:cNvSpPr>
          <p:nvPr/>
        </p:nvSpPr>
        <p:spPr bwMode="auto">
          <a:xfrm flipV="1">
            <a:off x="3032125" y="3940175"/>
            <a:ext cx="9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7" name="Line 306">
            <a:extLst>
              <a:ext uri="{FF2B5EF4-FFF2-40B4-BE49-F238E27FC236}">
                <a16:creationId xmlns:a16="http://schemas.microsoft.com/office/drawing/2014/main" id="{EADE5987-5ABC-4DDD-9272-45DFBB445681}"/>
              </a:ext>
            </a:extLst>
          </p:cNvPr>
          <p:cNvSpPr>
            <a:spLocks noChangeShapeType="1"/>
          </p:cNvSpPr>
          <p:nvPr/>
        </p:nvSpPr>
        <p:spPr bwMode="auto">
          <a:xfrm flipV="1">
            <a:off x="3041650" y="3933825"/>
            <a:ext cx="793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8" name="Line 307">
            <a:extLst>
              <a:ext uri="{FF2B5EF4-FFF2-40B4-BE49-F238E27FC236}">
                <a16:creationId xmlns:a16="http://schemas.microsoft.com/office/drawing/2014/main" id="{102F5028-9681-4EF4-85A1-9BBFD556DE88}"/>
              </a:ext>
            </a:extLst>
          </p:cNvPr>
          <p:cNvSpPr>
            <a:spLocks noChangeShapeType="1"/>
          </p:cNvSpPr>
          <p:nvPr/>
        </p:nvSpPr>
        <p:spPr bwMode="auto">
          <a:xfrm flipV="1">
            <a:off x="3049588" y="3927475"/>
            <a:ext cx="63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9" name="Line 308">
            <a:extLst>
              <a:ext uri="{FF2B5EF4-FFF2-40B4-BE49-F238E27FC236}">
                <a16:creationId xmlns:a16="http://schemas.microsoft.com/office/drawing/2014/main" id="{FD27FF74-967C-473D-84BF-DF77D02E496E}"/>
              </a:ext>
            </a:extLst>
          </p:cNvPr>
          <p:cNvSpPr>
            <a:spLocks noChangeShapeType="1"/>
          </p:cNvSpPr>
          <p:nvPr/>
        </p:nvSpPr>
        <p:spPr bwMode="auto">
          <a:xfrm flipV="1">
            <a:off x="3067050" y="3913188"/>
            <a:ext cx="6350"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0" name="Line 309">
            <a:extLst>
              <a:ext uri="{FF2B5EF4-FFF2-40B4-BE49-F238E27FC236}">
                <a16:creationId xmlns:a16="http://schemas.microsoft.com/office/drawing/2014/main" id="{ADF2E1C2-0171-4CB3-8201-D3B18A150563}"/>
              </a:ext>
            </a:extLst>
          </p:cNvPr>
          <p:cNvSpPr>
            <a:spLocks noChangeShapeType="1"/>
          </p:cNvSpPr>
          <p:nvPr/>
        </p:nvSpPr>
        <p:spPr bwMode="auto">
          <a:xfrm flipV="1">
            <a:off x="3073400" y="3905250"/>
            <a:ext cx="7938"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1" name="Line 310">
            <a:extLst>
              <a:ext uri="{FF2B5EF4-FFF2-40B4-BE49-F238E27FC236}">
                <a16:creationId xmlns:a16="http://schemas.microsoft.com/office/drawing/2014/main" id="{CA8EF3E3-55CC-43AB-A75B-6874745B8A02}"/>
              </a:ext>
            </a:extLst>
          </p:cNvPr>
          <p:cNvSpPr>
            <a:spLocks noChangeShapeType="1"/>
          </p:cNvSpPr>
          <p:nvPr/>
        </p:nvSpPr>
        <p:spPr bwMode="auto">
          <a:xfrm flipV="1">
            <a:off x="3081338" y="3898900"/>
            <a:ext cx="793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2" name="Line 311">
            <a:extLst>
              <a:ext uri="{FF2B5EF4-FFF2-40B4-BE49-F238E27FC236}">
                <a16:creationId xmlns:a16="http://schemas.microsoft.com/office/drawing/2014/main" id="{08365B09-C535-42DC-BEFB-047551188BF9}"/>
              </a:ext>
            </a:extLst>
          </p:cNvPr>
          <p:cNvSpPr>
            <a:spLocks noChangeShapeType="1"/>
          </p:cNvSpPr>
          <p:nvPr/>
        </p:nvSpPr>
        <p:spPr bwMode="auto">
          <a:xfrm flipV="1">
            <a:off x="3089275" y="3890963"/>
            <a:ext cx="7938"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3" name="Line 312">
            <a:extLst>
              <a:ext uri="{FF2B5EF4-FFF2-40B4-BE49-F238E27FC236}">
                <a16:creationId xmlns:a16="http://schemas.microsoft.com/office/drawing/2014/main" id="{4F0CD54C-E3CE-4141-81F0-755339ACB822}"/>
              </a:ext>
            </a:extLst>
          </p:cNvPr>
          <p:cNvSpPr>
            <a:spLocks noChangeShapeType="1"/>
          </p:cNvSpPr>
          <p:nvPr/>
        </p:nvSpPr>
        <p:spPr bwMode="auto">
          <a:xfrm flipV="1">
            <a:off x="3097213" y="3883025"/>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4" name="Line 313">
            <a:extLst>
              <a:ext uri="{FF2B5EF4-FFF2-40B4-BE49-F238E27FC236}">
                <a16:creationId xmlns:a16="http://schemas.microsoft.com/office/drawing/2014/main" id="{39F600B1-2146-43A1-BAE9-2905731A5D6A}"/>
              </a:ext>
            </a:extLst>
          </p:cNvPr>
          <p:cNvSpPr>
            <a:spLocks noChangeShapeType="1"/>
          </p:cNvSpPr>
          <p:nvPr/>
        </p:nvSpPr>
        <p:spPr bwMode="auto">
          <a:xfrm flipV="1">
            <a:off x="3103563" y="3876675"/>
            <a:ext cx="63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5" name="Line 314">
            <a:extLst>
              <a:ext uri="{FF2B5EF4-FFF2-40B4-BE49-F238E27FC236}">
                <a16:creationId xmlns:a16="http://schemas.microsoft.com/office/drawing/2014/main" id="{8A305304-F240-4FDF-BFB5-9290CAD4A69E}"/>
              </a:ext>
            </a:extLst>
          </p:cNvPr>
          <p:cNvSpPr>
            <a:spLocks noChangeShapeType="1"/>
          </p:cNvSpPr>
          <p:nvPr/>
        </p:nvSpPr>
        <p:spPr bwMode="auto">
          <a:xfrm flipV="1">
            <a:off x="3119438" y="3859213"/>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6" name="Line 315">
            <a:extLst>
              <a:ext uri="{FF2B5EF4-FFF2-40B4-BE49-F238E27FC236}">
                <a16:creationId xmlns:a16="http://schemas.microsoft.com/office/drawing/2014/main" id="{A19A55F3-A2CB-43BC-BA0E-3E37E9118C8F}"/>
              </a:ext>
            </a:extLst>
          </p:cNvPr>
          <p:cNvSpPr>
            <a:spLocks noChangeShapeType="1"/>
          </p:cNvSpPr>
          <p:nvPr/>
        </p:nvSpPr>
        <p:spPr bwMode="auto">
          <a:xfrm flipV="1">
            <a:off x="3125788" y="3851275"/>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7" name="Line 316">
            <a:extLst>
              <a:ext uri="{FF2B5EF4-FFF2-40B4-BE49-F238E27FC236}">
                <a16:creationId xmlns:a16="http://schemas.microsoft.com/office/drawing/2014/main" id="{6A506663-9330-4234-B28D-C7631B2D5A88}"/>
              </a:ext>
            </a:extLst>
          </p:cNvPr>
          <p:cNvSpPr>
            <a:spLocks noChangeShapeType="1"/>
          </p:cNvSpPr>
          <p:nvPr/>
        </p:nvSpPr>
        <p:spPr bwMode="auto">
          <a:xfrm flipV="1">
            <a:off x="3132138" y="3843338"/>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8" name="Line 317">
            <a:extLst>
              <a:ext uri="{FF2B5EF4-FFF2-40B4-BE49-F238E27FC236}">
                <a16:creationId xmlns:a16="http://schemas.microsoft.com/office/drawing/2014/main" id="{6C4A8B51-5E3E-4AAB-B5D6-93EAB09580CF}"/>
              </a:ext>
            </a:extLst>
          </p:cNvPr>
          <p:cNvSpPr>
            <a:spLocks noChangeShapeType="1"/>
          </p:cNvSpPr>
          <p:nvPr/>
        </p:nvSpPr>
        <p:spPr bwMode="auto">
          <a:xfrm flipV="1">
            <a:off x="3138488" y="3835400"/>
            <a:ext cx="6350"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69" name="Line 318">
            <a:extLst>
              <a:ext uri="{FF2B5EF4-FFF2-40B4-BE49-F238E27FC236}">
                <a16:creationId xmlns:a16="http://schemas.microsoft.com/office/drawing/2014/main" id="{01FDA688-A592-435A-B753-1B20D6C62EB4}"/>
              </a:ext>
            </a:extLst>
          </p:cNvPr>
          <p:cNvSpPr>
            <a:spLocks noChangeShapeType="1"/>
          </p:cNvSpPr>
          <p:nvPr/>
        </p:nvSpPr>
        <p:spPr bwMode="auto">
          <a:xfrm flipV="1">
            <a:off x="3144838" y="3827463"/>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0" name="Line 319">
            <a:extLst>
              <a:ext uri="{FF2B5EF4-FFF2-40B4-BE49-F238E27FC236}">
                <a16:creationId xmlns:a16="http://schemas.microsoft.com/office/drawing/2014/main" id="{AE6408B7-1EAE-484F-B0F1-D684E92EDBAC}"/>
              </a:ext>
            </a:extLst>
          </p:cNvPr>
          <p:cNvSpPr>
            <a:spLocks noChangeShapeType="1"/>
          </p:cNvSpPr>
          <p:nvPr/>
        </p:nvSpPr>
        <p:spPr bwMode="auto">
          <a:xfrm flipV="1">
            <a:off x="3151188" y="3821113"/>
            <a:ext cx="4762"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1" name="Line 320">
            <a:extLst>
              <a:ext uri="{FF2B5EF4-FFF2-40B4-BE49-F238E27FC236}">
                <a16:creationId xmlns:a16="http://schemas.microsoft.com/office/drawing/2014/main" id="{4D6AF7E5-6AF5-45E2-8445-3D2A10F3654A}"/>
              </a:ext>
            </a:extLst>
          </p:cNvPr>
          <p:cNvSpPr>
            <a:spLocks noChangeShapeType="1"/>
          </p:cNvSpPr>
          <p:nvPr/>
        </p:nvSpPr>
        <p:spPr bwMode="auto">
          <a:xfrm flipV="1">
            <a:off x="3165475" y="3802063"/>
            <a:ext cx="4763"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2" name="Line 321">
            <a:extLst>
              <a:ext uri="{FF2B5EF4-FFF2-40B4-BE49-F238E27FC236}">
                <a16:creationId xmlns:a16="http://schemas.microsoft.com/office/drawing/2014/main" id="{53E59A81-DD60-43D5-A00C-AD52CEB13541}"/>
              </a:ext>
            </a:extLst>
          </p:cNvPr>
          <p:cNvSpPr>
            <a:spLocks noChangeShapeType="1"/>
          </p:cNvSpPr>
          <p:nvPr/>
        </p:nvSpPr>
        <p:spPr bwMode="auto">
          <a:xfrm flipV="1">
            <a:off x="3170238" y="3792538"/>
            <a:ext cx="635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3" name="Line 322">
            <a:extLst>
              <a:ext uri="{FF2B5EF4-FFF2-40B4-BE49-F238E27FC236}">
                <a16:creationId xmlns:a16="http://schemas.microsoft.com/office/drawing/2014/main" id="{B578FBD1-479F-4C23-A521-34813C5F095E}"/>
              </a:ext>
            </a:extLst>
          </p:cNvPr>
          <p:cNvSpPr>
            <a:spLocks noChangeShapeType="1"/>
          </p:cNvSpPr>
          <p:nvPr/>
        </p:nvSpPr>
        <p:spPr bwMode="auto">
          <a:xfrm flipV="1">
            <a:off x="3176588" y="3784600"/>
            <a:ext cx="4762"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4" name="Line 323">
            <a:extLst>
              <a:ext uri="{FF2B5EF4-FFF2-40B4-BE49-F238E27FC236}">
                <a16:creationId xmlns:a16="http://schemas.microsoft.com/office/drawing/2014/main" id="{558FF473-791D-41A6-9704-4BFEAE929D8A}"/>
              </a:ext>
            </a:extLst>
          </p:cNvPr>
          <p:cNvSpPr>
            <a:spLocks noChangeShapeType="1"/>
          </p:cNvSpPr>
          <p:nvPr/>
        </p:nvSpPr>
        <p:spPr bwMode="auto">
          <a:xfrm flipV="1">
            <a:off x="3181350" y="3775075"/>
            <a:ext cx="635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5" name="Line 324">
            <a:extLst>
              <a:ext uri="{FF2B5EF4-FFF2-40B4-BE49-F238E27FC236}">
                <a16:creationId xmlns:a16="http://schemas.microsoft.com/office/drawing/2014/main" id="{A0B0E499-077C-42E5-9C7D-8BE447D5CF57}"/>
              </a:ext>
            </a:extLst>
          </p:cNvPr>
          <p:cNvSpPr>
            <a:spLocks noChangeShapeType="1"/>
          </p:cNvSpPr>
          <p:nvPr/>
        </p:nvSpPr>
        <p:spPr bwMode="auto">
          <a:xfrm flipV="1">
            <a:off x="3187700" y="3765550"/>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6" name="Line 325">
            <a:extLst>
              <a:ext uri="{FF2B5EF4-FFF2-40B4-BE49-F238E27FC236}">
                <a16:creationId xmlns:a16="http://schemas.microsoft.com/office/drawing/2014/main" id="{0C13ABBC-4379-4201-975A-1BC82FB7447B}"/>
              </a:ext>
            </a:extLst>
          </p:cNvPr>
          <p:cNvSpPr>
            <a:spLocks noChangeShapeType="1"/>
          </p:cNvSpPr>
          <p:nvPr/>
        </p:nvSpPr>
        <p:spPr bwMode="auto">
          <a:xfrm flipV="1">
            <a:off x="3192463" y="3759200"/>
            <a:ext cx="317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7" name="Line 326">
            <a:extLst>
              <a:ext uri="{FF2B5EF4-FFF2-40B4-BE49-F238E27FC236}">
                <a16:creationId xmlns:a16="http://schemas.microsoft.com/office/drawing/2014/main" id="{FF509652-0444-4E88-84C2-992C72107AB7}"/>
              </a:ext>
            </a:extLst>
          </p:cNvPr>
          <p:cNvSpPr>
            <a:spLocks noChangeShapeType="1"/>
          </p:cNvSpPr>
          <p:nvPr/>
        </p:nvSpPr>
        <p:spPr bwMode="auto">
          <a:xfrm flipV="1">
            <a:off x="3201988" y="3738563"/>
            <a:ext cx="6350" cy="7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8" name="Line 327">
            <a:extLst>
              <a:ext uri="{FF2B5EF4-FFF2-40B4-BE49-F238E27FC236}">
                <a16:creationId xmlns:a16="http://schemas.microsoft.com/office/drawing/2014/main" id="{865FA12C-F5A1-498A-B319-F94F5CEAEEEC}"/>
              </a:ext>
            </a:extLst>
          </p:cNvPr>
          <p:cNvSpPr>
            <a:spLocks noChangeShapeType="1"/>
          </p:cNvSpPr>
          <p:nvPr/>
        </p:nvSpPr>
        <p:spPr bwMode="auto">
          <a:xfrm flipV="1">
            <a:off x="3208338" y="3729038"/>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79" name="Line 328">
            <a:extLst>
              <a:ext uri="{FF2B5EF4-FFF2-40B4-BE49-F238E27FC236}">
                <a16:creationId xmlns:a16="http://schemas.microsoft.com/office/drawing/2014/main" id="{9DA6C540-B747-4CAB-909A-EA19196D8F60}"/>
              </a:ext>
            </a:extLst>
          </p:cNvPr>
          <p:cNvSpPr>
            <a:spLocks noChangeShapeType="1"/>
          </p:cNvSpPr>
          <p:nvPr/>
        </p:nvSpPr>
        <p:spPr bwMode="auto">
          <a:xfrm flipV="1">
            <a:off x="3213100" y="3719513"/>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0" name="Line 329">
            <a:extLst>
              <a:ext uri="{FF2B5EF4-FFF2-40B4-BE49-F238E27FC236}">
                <a16:creationId xmlns:a16="http://schemas.microsoft.com/office/drawing/2014/main" id="{231ABDA5-22AE-4018-AE9E-DB8019752D0D}"/>
              </a:ext>
            </a:extLst>
          </p:cNvPr>
          <p:cNvSpPr>
            <a:spLocks noChangeShapeType="1"/>
          </p:cNvSpPr>
          <p:nvPr/>
        </p:nvSpPr>
        <p:spPr bwMode="auto">
          <a:xfrm flipV="1">
            <a:off x="3216275" y="3709988"/>
            <a:ext cx="47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1" name="Line 330">
            <a:extLst>
              <a:ext uri="{FF2B5EF4-FFF2-40B4-BE49-F238E27FC236}">
                <a16:creationId xmlns:a16="http://schemas.microsoft.com/office/drawing/2014/main" id="{C1214B06-5D8B-4165-BCEE-84807C719922}"/>
              </a:ext>
            </a:extLst>
          </p:cNvPr>
          <p:cNvSpPr>
            <a:spLocks noChangeShapeType="1"/>
          </p:cNvSpPr>
          <p:nvPr/>
        </p:nvSpPr>
        <p:spPr bwMode="auto">
          <a:xfrm flipV="1">
            <a:off x="3221038" y="3700463"/>
            <a:ext cx="47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2" name="Line 331">
            <a:extLst>
              <a:ext uri="{FF2B5EF4-FFF2-40B4-BE49-F238E27FC236}">
                <a16:creationId xmlns:a16="http://schemas.microsoft.com/office/drawing/2014/main" id="{869E356F-105A-4FE6-95B9-A509335BA246}"/>
              </a:ext>
            </a:extLst>
          </p:cNvPr>
          <p:cNvSpPr>
            <a:spLocks noChangeShapeType="1"/>
          </p:cNvSpPr>
          <p:nvPr/>
        </p:nvSpPr>
        <p:spPr bwMode="auto">
          <a:xfrm flipV="1">
            <a:off x="3225800" y="3694113"/>
            <a:ext cx="1588"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3" name="Line 332">
            <a:extLst>
              <a:ext uri="{FF2B5EF4-FFF2-40B4-BE49-F238E27FC236}">
                <a16:creationId xmlns:a16="http://schemas.microsoft.com/office/drawing/2014/main" id="{7B29A2A9-422F-42CF-8A0E-5135EB963906}"/>
              </a:ext>
            </a:extLst>
          </p:cNvPr>
          <p:cNvSpPr>
            <a:spLocks noChangeShapeType="1"/>
          </p:cNvSpPr>
          <p:nvPr/>
        </p:nvSpPr>
        <p:spPr bwMode="auto">
          <a:xfrm flipV="1">
            <a:off x="3233738" y="3679825"/>
            <a:ext cx="158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4" name="Line 333">
            <a:extLst>
              <a:ext uri="{FF2B5EF4-FFF2-40B4-BE49-F238E27FC236}">
                <a16:creationId xmlns:a16="http://schemas.microsoft.com/office/drawing/2014/main" id="{2FFB808B-45B7-481B-AB59-C1E7BD24AABB}"/>
              </a:ext>
            </a:extLst>
          </p:cNvPr>
          <p:cNvSpPr>
            <a:spLocks noChangeShapeType="1"/>
          </p:cNvSpPr>
          <p:nvPr/>
        </p:nvSpPr>
        <p:spPr bwMode="auto">
          <a:xfrm flipV="1">
            <a:off x="3233738" y="3670300"/>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5" name="Line 334">
            <a:extLst>
              <a:ext uri="{FF2B5EF4-FFF2-40B4-BE49-F238E27FC236}">
                <a16:creationId xmlns:a16="http://schemas.microsoft.com/office/drawing/2014/main" id="{D923480F-A244-4CAE-9750-637F0CF35402}"/>
              </a:ext>
            </a:extLst>
          </p:cNvPr>
          <p:cNvSpPr>
            <a:spLocks noChangeShapeType="1"/>
          </p:cNvSpPr>
          <p:nvPr/>
        </p:nvSpPr>
        <p:spPr bwMode="auto">
          <a:xfrm flipV="1">
            <a:off x="3236913" y="3660775"/>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6" name="Line 335">
            <a:extLst>
              <a:ext uri="{FF2B5EF4-FFF2-40B4-BE49-F238E27FC236}">
                <a16:creationId xmlns:a16="http://schemas.microsoft.com/office/drawing/2014/main" id="{075D7F9C-7D55-4906-A043-65DEEACB1C31}"/>
              </a:ext>
            </a:extLst>
          </p:cNvPr>
          <p:cNvSpPr>
            <a:spLocks noChangeShapeType="1"/>
          </p:cNvSpPr>
          <p:nvPr/>
        </p:nvSpPr>
        <p:spPr bwMode="auto">
          <a:xfrm flipV="1">
            <a:off x="3240088" y="3649663"/>
            <a:ext cx="3175"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7" name="Line 336">
            <a:extLst>
              <a:ext uri="{FF2B5EF4-FFF2-40B4-BE49-F238E27FC236}">
                <a16:creationId xmlns:a16="http://schemas.microsoft.com/office/drawing/2014/main" id="{3A0C9247-0E03-4720-99D7-2A051D3A9C52}"/>
              </a:ext>
            </a:extLst>
          </p:cNvPr>
          <p:cNvSpPr>
            <a:spLocks noChangeShapeType="1"/>
          </p:cNvSpPr>
          <p:nvPr/>
        </p:nvSpPr>
        <p:spPr bwMode="auto">
          <a:xfrm flipV="1">
            <a:off x="3243263" y="3640138"/>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8" name="Line 337">
            <a:extLst>
              <a:ext uri="{FF2B5EF4-FFF2-40B4-BE49-F238E27FC236}">
                <a16:creationId xmlns:a16="http://schemas.microsoft.com/office/drawing/2014/main" id="{B3ACDBB2-D3CC-4BE1-8450-156BA29D4CD9}"/>
              </a:ext>
            </a:extLst>
          </p:cNvPr>
          <p:cNvSpPr>
            <a:spLocks noChangeShapeType="1"/>
          </p:cNvSpPr>
          <p:nvPr/>
        </p:nvSpPr>
        <p:spPr bwMode="auto">
          <a:xfrm flipV="1">
            <a:off x="3246438" y="3630613"/>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89" name="Line 338">
            <a:extLst>
              <a:ext uri="{FF2B5EF4-FFF2-40B4-BE49-F238E27FC236}">
                <a16:creationId xmlns:a16="http://schemas.microsoft.com/office/drawing/2014/main" id="{68BD4EE2-A78D-4C7E-A5B2-2DA5008A423B}"/>
              </a:ext>
            </a:extLst>
          </p:cNvPr>
          <p:cNvSpPr>
            <a:spLocks noChangeShapeType="1"/>
          </p:cNvSpPr>
          <p:nvPr/>
        </p:nvSpPr>
        <p:spPr bwMode="auto">
          <a:xfrm flipV="1">
            <a:off x="3249613" y="3625850"/>
            <a:ext cx="1587"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0" name="Line 339">
            <a:extLst>
              <a:ext uri="{FF2B5EF4-FFF2-40B4-BE49-F238E27FC236}">
                <a16:creationId xmlns:a16="http://schemas.microsoft.com/office/drawing/2014/main" id="{67E7F0C2-12AB-4941-9C51-4202F294F221}"/>
              </a:ext>
            </a:extLst>
          </p:cNvPr>
          <p:cNvSpPr>
            <a:spLocks noChangeShapeType="1"/>
          </p:cNvSpPr>
          <p:nvPr/>
        </p:nvSpPr>
        <p:spPr bwMode="auto">
          <a:xfrm flipV="1">
            <a:off x="3255963" y="3609975"/>
            <a:ext cx="158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1" name="Line 340">
            <a:extLst>
              <a:ext uri="{FF2B5EF4-FFF2-40B4-BE49-F238E27FC236}">
                <a16:creationId xmlns:a16="http://schemas.microsoft.com/office/drawing/2014/main" id="{CEBA1F06-0FA0-43F3-B097-7138A4D9E774}"/>
              </a:ext>
            </a:extLst>
          </p:cNvPr>
          <p:cNvSpPr>
            <a:spLocks noChangeShapeType="1"/>
          </p:cNvSpPr>
          <p:nvPr/>
        </p:nvSpPr>
        <p:spPr bwMode="auto">
          <a:xfrm flipV="1">
            <a:off x="3255963" y="3598863"/>
            <a:ext cx="1587"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2" name="Line 341">
            <a:extLst>
              <a:ext uri="{FF2B5EF4-FFF2-40B4-BE49-F238E27FC236}">
                <a16:creationId xmlns:a16="http://schemas.microsoft.com/office/drawing/2014/main" id="{9AA70F56-72B3-4F5A-B06B-9AA20671E338}"/>
              </a:ext>
            </a:extLst>
          </p:cNvPr>
          <p:cNvSpPr>
            <a:spLocks noChangeShapeType="1"/>
          </p:cNvSpPr>
          <p:nvPr/>
        </p:nvSpPr>
        <p:spPr bwMode="auto">
          <a:xfrm flipV="1">
            <a:off x="3257550" y="3589338"/>
            <a:ext cx="31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3" name="Line 342">
            <a:extLst>
              <a:ext uri="{FF2B5EF4-FFF2-40B4-BE49-F238E27FC236}">
                <a16:creationId xmlns:a16="http://schemas.microsoft.com/office/drawing/2014/main" id="{FC0A0743-26F3-4F99-9821-5DD12177193A}"/>
              </a:ext>
            </a:extLst>
          </p:cNvPr>
          <p:cNvSpPr>
            <a:spLocks noChangeShapeType="1"/>
          </p:cNvSpPr>
          <p:nvPr/>
        </p:nvSpPr>
        <p:spPr bwMode="auto">
          <a:xfrm flipV="1">
            <a:off x="3260725" y="3578225"/>
            <a:ext cx="1588"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4" name="Line 343">
            <a:extLst>
              <a:ext uri="{FF2B5EF4-FFF2-40B4-BE49-F238E27FC236}">
                <a16:creationId xmlns:a16="http://schemas.microsoft.com/office/drawing/2014/main" id="{E4093077-34A6-4127-BDF9-2F9E65FEAC3A}"/>
              </a:ext>
            </a:extLst>
          </p:cNvPr>
          <p:cNvSpPr>
            <a:spLocks noChangeShapeType="1"/>
          </p:cNvSpPr>
          <p:nvPr/>
        </p:nvSpPr>
        <p:spPr bwMode="auto">
          <a:xfrm flipV="1">
            <a:off x="3262313" y="3568700"/>
            <a:ext cx="1587"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5" name="Line 344">
            <a:extLst>
              <a:ext uri="{FF2B5EF4-FFF2-40B4-BE49-F238E27FC236}">
                <a16:creationId xmlns:a16="http://schemas.microsoft.com/office/drawing/2014/main" id="{BCD85F7F-6D60-47D5-9AA1-6732862AB1B1}"/>
              </a:ext>
            </a:extLst>
          </p:cNvPr>
          <p:cNvSpPr>
            <a:spLocks noChangeShapeType="1"/>
          </p:cNvSpPr>
          <p:nvPr/>
        </p:nvSpPr>
        <p:spPr bwMode="auto">
          <a:xfrm flipV="1">
            <a:off x="3263900" y="3557588"/>
            <a:ext cx="1588"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6" name="Line 345">
            <a:extLst>
              <a:ext uri="{FF2B5EF4-FFF2-40B4-BE49-F238E27FC236}">
                <a16:creationId xmlns:a16="http://schemas.microsoft.com/office/drawing/2014/main" id="{42F355EF-2ECD-439C-A228-A1ED4C626DD8}"/>
              </a:ext>
            </a:extLst>
          </p:cNvPr>
          <p:cNvSpPr>
            <a:spLocks noChangeShapeType="1"/>
          </p:cNvSpPr>
          <p:nvPr/>
        </p:nvSpPr>
        <p:spPr bwMode="auto">
          <a:xfrm flipV="1">
            <a:off x="3265488" y="3554413"/>
            <a:ext cx="15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7" name="Line 346">
            <a:extLst>
              <a:ext uri="{FF2B5EF4-FFF2-40B4-BE49-F238E27FC236}">
                <a16:creationId xmlns:a16="http://schemas.microsoft.com/office/drawing/2014/main" id="{4A06B1D5-2349-420C-A8AF-A72A5A2B6397}"/>
              </a:ext>
            </a:extLst>
          </p:cNvPr>
          <p:cNvSpPr>
            <a:spLocks noChangeShapeType="1"/>
          </p:cNvSpPr>
          <p:nvPr/>
        </p:nvSpPr>
        <p:spPr bwMode="auto">
          <a:xfrm flipV="1">
            <a:off x="3268663" y="3536950"/>
            <a:ext cx="15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8" name="Line 347">
            <a:extLst>
              <a:ext uri="{FF2B5EF4-FFF2-40B4-BE49-F238E27FC236}">
                <a16:creationId xmlns:a16="http://schemas.microsoft.com/office/drawing/2014/main" id="{FF7A5202-7ACF-428F-BEA4-9BF79861F016}"/>
              </a:ext>
            </a:extLst>
          </p:cNvPr>
          <p:cNvSpPr>
            <a:spLocks noChangeShapeType="1"/>
          </p:cNvSpPr>
          <p:nvPr/>
        </p:nvSpPr>
        <p:spPr bwMode="auto">
          <a:xfrm flipV="1">
            <a:off x="3268663" y="3525838"/>
            <a:ext cx="1587"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99" name="Line 348">
            <a:extLst>
              <a:ext uri="{FF2B5EF4-FFF2-40B4-BE49-F238E27FC236}">
                <a16:creationId xmlns:a16="http://schemas.microsoft.com/office/drawing/2014/main" id="{66DA70C5-B05C-419A-BF7F-3FE478FA7EB4}"/>
              </a:ext>
            </a:extLst>
          </p:cNvPr>
          <p:cNvSpPr>
            <a:spLocks noChangeShapeType="1"/>
          </p:cNvSpPr>
          <p:nvPr/>
        </p:nvSpPr>
        <p:spPr bwMode="auto">
          <a:xfrm flipV="1">
            <a:off x="3270250" y="3516313"/>
            <a:ext cx="15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00" name="Line 349">
            <a:extLst>
              <a:ext uri="{FF2B5EF4-FFF2-40B4-BE49-F238E27FC236}">
                <a16:creationId xmlns:a16="http://schemas.microsoft.com/office/drawing/2014/main" id="{6F1F8872-5E55-4F7B-B3AB-96C09F160094}"/>
              </a:ext>
            </a:extLst>
          </p:cNvPr>
          <p:cNvSpPr>
            <a:spLocks noChangeShapeType="1"/>
          </p:cNvSpPr>
          <p:nvPr/>
        </p:nvSpPr>
        <p:spPr bwMode="auto">
          <a:xfrm flipV="1">
            <a:off x="3271838" y="3505200"/>
            <a:ext cx="1587"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01" name="Line 350">
            <a:extLst>
              <a:ext uri="{FF2B5EF4-FFF2-40B4-BE49-F238E27FC236}">
                <a16:creationId xmlns:a16="http://schemas.microsoft.com/office/drawing/2014/main" id="{1213E3CE-515C-4B5C-BB7E-EDBE32BD26D4}"/>
              </a:ext>
            </a:extLst>
          </p:cNvPr>
          <p:cNvSpPr>
            <a:spLocks noChangeShapeType="1"/>
          </p:cNvSpPr>
          <p:nvPr/>
        </p:nvSpPr>
        <p:spPr bwMode="auto">
          <a:xfrm flipV="1">
            <a:off x="3271838" y="3495675"/>
            <a:ext cx="1587"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02" name="Line 351">
            <a:extLst>
              <a:ext uri="{FF2B5EF4-FFF2-40B4-BE49-F238E27FC236}">
                <a16:creationId xmlns:a16="http://schemas.microsoft.com/office/drawing/2014/main" id="{96EB54D5-3E22-45B3-802E-D8CBE4CC725D}"/>
              </a:ext>
            </a:extLst>
          </p:cNvPr>
          <p:cNvSpPr>
            <a:spLocks noChangeShapeType="1"/>
          </p:cNvSpPr>
          <p:nvPr/>
        </p:nvSpPr>
        <p:spPr bwMode="auto">
          <a:xfrm flipV="1">
            <a:off x="3273425" y="3484563"/>
            <a:ext cx="1588" cy="11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03" name="Line 352">
            <a:extLst>
              <a:ext uri="{FF2B5EF4-FFF2-40B4-BE49-F238E27FC236}">
                <a16:creationId xmlns:a16="http://schemas.microsoft.com/office/drawing/2014/main" id="{93DBCE97-634E-4D45-9ECF-78AEE99C5408}"/>
              </a:ext>
            </a:extLst>
          </p:cNvPr>
          <p:cNvSpPr>
            <a:spLocks noChangeShapeType="1"/>
          </p:cNvSpPr>
          <p:nvPr/>
        </p:nvSpPr>
        <p:spPr bwMode="auto">
          <a:xfrm flipV="1">
            <a:off x="3273425" y="3481388"/>
            <a:ext cx="1588"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04" name="Line 353">
            <a:extLst>
              <a:ext uri="{FF2B5EF4-FFF2-40B4-BE49-F238E27FC236}">
                <a16:creationId xmlns:a16="http://schemas.microsoft.com/office/drawing/2014/main" id="{0DB3C9D2-6832-4B00-8627-2C48A984844D}"/>
              </a:ext>
            </a:extLst>
          </p:cNvPr>
          <p:cNvSpPr>
            <a:spLocks noChangeShapeType="1"/>
          </p:cNvSpPr>
          <p:nvPr/>
        </p:nvSpPr>
        <p:spPr bwMode="auto">
          <a:xfrm flipV="1">
            <a:off x="3273425" y="3463925"/>
            <a:ext cx="1588"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05" name="Line 355">
            <a:extLst>
              <a:ext uri="{FF2B5EF4-FFF2-40B4-BE49-F238E27FC236}">
                <a16:creationId xmlns:a16="http://schemas.microsoft.com/office/drawing/2014/main" id="{0D9809B4-9D03-4E00-8F5C-1C76FCA27BC1}"/>
              </a:ext>
            </a:extLst>
          </p:cNvPr>
          <p:cNvSpPr>
            <a:spLocks noChangeShapeType="1"/>
          </p:cNvSpPr>
          <p:nvPr/>
        </p:nvSpPr>
        <p:spPr bwMode="auto">
          <a:xfrm>
            <a:off x="1717675" y="2563813"/>
            <a:ext cx="476250" cy="43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06" name="Freeform 356">
            <a:extLst>
              <a:ext uri="{FF2B5EF4-FFF2-40B4-BE49-F238E27FC236}">
                <a16:creationId xmlns:a16="http://schemas.microsoft.com/office/drawing/2014/main" id="{62C460D6-7092-4E77-95CB-3082C577A59B}"/>
              </a:ext>
            </a:extLst>
          </p:cNvPr>
          <p:cNvSpPr>
            <a:spLocks/>
          </p:cNvSpPr>
          <p:nvPr/>
        </p:nvSpPr>
        <p:spPr bwMode="auto">
          <a:xfrm>
            <a:off x="2155825" y="2960688"/>
            <a:ext cx="69850" cy="65087"/>
          </a:xfrm>
          <a:custGeom>
            <a:avLst/>
            <a:gdLst>
              <a:gd name="T0" fmla="*/ 2147483647 w 347"/>
              <a:gd name="T1" fmla="*/ 0 h 328"/>
              <a:gd name="T2" fmla="*/ 2147483647 w 347"/>
              <a:gd name="T3" fmla="*/ 2147483647 h 328"/>
              <a:gd name="T4" fmla="*/ 0 w 347"/>
              <a:gd name="T5" fmla="*/ 2147483647 h 328"/>
              <a:gd name="T6" fmla="*/ 2147483647 w 347"/>
              <a:gd name="T7" fmla="*/ 2147483647 h 328"/>
              <a:gd name="T8" fmla="*/ 2147483647 w 347"/>
              <a:gd name="T9" fmla="*/ 0 h 328"/>
              <a:gd name="T10" fmla="*/ 0 60000 65536"/>
              <a:gd name="T11" fmla="*/ 0 60000 65536"/>
              <a:gd name="T12" fmla="*/ 0 60000 65536"/>
              <a:gd name="T13" fmla="*/ 0 60000 65536"/>
              <a:gd name="T14" fmla="*/ 0 60000 65536"/>
              <a:gd name="T15" fmla="*/ 0 w 347"/>
              <a:gd name="T16" fmla="*/ 0 h 328"/>
              <a:gd name="T17" fmla="*/ 347 w 347"/>
              <a:gd name="T18" fmla="*/ 328 h 328"/>
            </a:gdLst>
            <a:ahLst/>
            <a:cxnLst>
              <a:cxn ang="T10">
                <a:pos x="T0" y="T1"/>
              </a:cxn>
              <a:cxn ang="T11">
                <a:pos x="T2" y="T3"/>
              </a:cxn>
              <a:cxn ang="T12">
                <a:pos x="T4" y="T5"/>
              </a:cxn>
              <a:cxn ang="T13">
                <a:pos x="T6" y="T7"/>
              </a:cxn>
              <a:cxn ang="T14">
                <a:pos x="T8" y="T9"/>
              </a:cxn>
            </a:cxnLst>
            <a:rect l="T15" t="T16" r="T17" b="T18"/>
            <a:pathLst>
              <a:path w="347" h="328">
                <a:moveTo>
                  <a:pt x="128" y="0"/>
                </a:moveTo>
                <a:lnTo>
                  <a:pt x="347" y="328"/>
                </a:lnTo>
                <a:lnTo>
                  <a:pt x="0" y="140"/>
                </a:lnTo>
                <a:lnTo>
                  <a:pt x="121" y="121"/>
                </a:lnTo>
                <a:lnTo>
                  <a:pt x="128" y="0"/>
                </a:lnTo>
                <a:close/>
              </a:path>
            </a:pathLst>
          </a:custGeom>
          <a:solidFill>
            <a:srgbClr val="000000"/>
          </a:solidFill>
          <a:ln w="9525">
            <a:solidFill>
              <a:srgbClr val="000000"/>
            </a:solidFill>
            <a:round/>
            <a:headEnd/>
            <a:tailEnd/>
          </a:ln>
        </p:spPr>
        <p:txBody>
          <a:bodyPr/>
          <a:lstStyle/>
          <a:p>
            <a:endParaRPr lang="zh-CN" altLang="en-US"/>
          </a:p>
        </p:txBody>
      </p:sp>
      <p:sp>
        <p:nvSpPr>
          <p:cNvPr id="23907" name="Rectangle 359">
            <a:extLst>
              <a:ext uri="{FF2B5EF4-FFF2-40B4-BE49-F238E27FC236}">
                <a16:creationId xmlns:a16="http://schemas.microsoft.com/office/drawing/2014/main" id="{7B87E72E-8DD9-4F7C-88AA-62743D85BDDC}"/>
              </a:ext>
            </a:extLst>
          </p:cNvPr>
          <p:cNvSpPr>
            <a:spLocks noChangeArrowheads="1"/>
          </p:cNvSpPr>
          <p:nvPr/>
        </p:nvSpPr>
        <p:spPr bwMode="auto">
          <a:xfrm>
            <a:off x="1239838" y="22987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sz="1800" i="0">
                <a:solidFill>
                  <a:srgbClr val="000000"/>
                </a:solidFill>
              </a:rPr>
              <a:t>track</a:t>
            </a:r>
            <a:endParaRPr lang="en-US" altLang="zh-CN" sz="1800" i="0"/>
          </a:p>
        </p:txBody>
      </p:sp>
      <p:sp>
        <p:nvSpPr>
          <p:cNvPr id="23908" name="Rectangle 360">
            <a:extLst>
              <a:ext uri="{FF2B5EF4-FFF2-40B4-BE49-F238E27FC236}">
                <a16:creationId xmlns:a16="http://schemas.microsoft.com/office/drawing/2014/main" id="{C7DAFF20-DBD6-45E6-94A7-0DBEE76DDD5B}"/>
              </a:ext>
            </a:extLst>
          </p:cNvPr>
          <p:cNvSpPr>
            <a:spLocks noChangeArrowheads="1"/>
          </p:cNvSpPr>
          <p:nvPr/>
        </p:nvSpPr>
        <p:spPr bwMode="auto">
          <a:xfrm>
            <a:off x="590550" y="4405313"/>
            <a:ext cx="1555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sz="1800" i="0">
                <a:solidFill>
                  <a:srgbClr val="000000"/>
                </a:solidFill>
              </a:rPr>
              <a:t>magnetic surface</a:t>
            </a:r>
            <a:endParaRPr lang="en-US" altLang="zh-CN" sz="1800" i="0"/>
          </a:p>
        </p:txBody>
      </p:sp>
      <p:sp>
        <p:nvSpPr>
          <p:cNvPr id="23909" name="Rectangle 361">
            <a:extLst>
              <a:ext uri="{FF2B5EF4-FFF2-40B4-BE49-F238E27FC236}">
                <a16:creationId xmlns:a16="http://schemas.microsoft.com/office/drawing/2014/main" id="{AD9B1495-391F-4FD4-B1ED-892C023FE9D0}"/>
              </a:ext>
            </a:extLst>
          </p:cNvPr>
          <p:cNvSpPr>
            <a:spLocks noChangeArrowheads="1"/>
          </p:cNvSpPr>
          <p:nvPr/>
        </p:nvSpPr>
        <p:spPr bwMode="auto">
          <a:xfrm>
            <a:off x="3965575" y="1862138"/>
            <a:ext cx="1339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sz="1800" i="0">
                <a:solidFill>
                  <a:srgbClr val="000000"/>
                </a:solidFill>
              </a:rPr>
              <a:t>read/write arm</a:t>
            </a:r>
          </a:p>
        </p:txBody>
      </p:sp>
      <p:sp>
        <p:nvSpPr>
          <p:cNvPr id="23910" name="Line 368">
            <a:extLst>
              <a:ext uri="{FF2B5EF4-FFF2-40B4-BE49-F238E27FC236}">
                <a16:creationId xmlns:a16="http://schemas.microsoft.com/office/drawing/2014/main" id="{6CB40A7B-4D1D-460C-98B1-221B0614220D}"/>
              </a:ext>
            </a:extLst>
          </p:cNvPr>
          <p:cNvSpPr>
            <a:spLocks noChangeShapeType="1"/>
          </p:cNvSpPr>
          <p:nvPr/>
        </p:nvSpPr>
        <p:spPr bwMode="auto">
          <a:xfrm flipH="1">
            <a:off x="3781425" y="2163763"/>
            <a:ext cx="177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11" name="Freeform 369">
            <a:extLst>
              <a:ext uri="{FF2B5EF4-FFF2-40B4-BE49-F238E27FC236}">
                <a16:creationId xmlns:a16="http://schemas.microsoft.com/office/drawing/2014/main" id="{CEE1A70A-43BC-4A4C-8788-3068899A55BC}"/>
              </a:ext>
            </a:extLst>
          </p:cNvPr>
          <p:cNvSpPr>
            <a:spLocks/>
          </p:cNvSpPr>
          <p:nvPr/>
        </p:nvSpPr>
        <p:spPr bwMode="auto">
          <a:xfrm>
            <a:off x="3714750" y="2301875"/>
            <a:ext cx="71438" cy="63500"/>
          </a:xfrm>
          <a:custGeom>
            <a:avLst/>
            <a:gdLst>
              <a:gd name="T0" fmla="*/ 2147483647 w 358"/>
              <a:gd name="T1" fmla="*/ 2147483647 h 312"/>
              <a:gd name="T2" fmla="*/ 0 w 358"/>
              <a:gd name="T3" fmla="*/ 2147483647 h 312"/>
              <a:gd name="T4" fmla="*/ 2147483647 w 358"/>
              <a:gd name="T5" fmla="*/ 0 h 312"/>
              <a:gd name="T6" fmla="*/ 2147483647 w 358"/>
              <a:gd name="T7" fmla="*/ 2147483647 h 312"/>
              <a:gd name="T8" fmla="*/ 0 60000 65536"/>
              <a:gd name="T9" fmla="*/ 0 60000 65536"/>
              <a:gd name="T10" fmla="*/ 0 60000 65536"/>
              <a:gd name="T11" fmla="*/ 0 60000 65536"/>
              <a:gd name="T12" fmla="*/ 0 w 358"/>
              <a:gd name="T13" fmla="*/ 0 h 312"/>
              <a:gd name="T14" fmla="*/ 358 w 358"/>
              <a:gd name="T15" fmla="*/ 312 h 312"/>
            </a:gdLst>
            <a:ahLst/>
            <a:cxnLst>
              <a:cxn ang="T8">
                <a:pos x="T0" y="T1"/>
              </a:cxn>
              <a:cxn ang="T9">
                <a:pos x="T2" y="T3"/>
              </a:cxn>
              <a:cxn ang="T10">
                <a:pos x="T4" y="T5"/>
              </a:cxn>
              <a:cxn ang="T11">
                <a:pos x="T6" y="T7"/>
              </a:cxn>
            </a:cxnLst>
            <a:rect l="T12" t="T13" r="T14" b="T15"/>
            <a:pathLst>
              <a:path w="358" h="312">
                <a:moveTo>
                  <a:pt x="358" y="147"/>
                </a:moveTo>
                <a:lnTo>
                  <a:pt x="0" y="312"/>
                </a:lnTo>
                <a:lnTo>
                  <a:pt x="240" y="0"/>
                </a:lnTo>
                <a:lnTo>
                  <a:pt x="358" y="147"/>
                </a:lnTo>
                <a:close/>
              </a:path>
            </a:pathLst>
          </a:custGeom>
          <a:solidFill>
            <a:srgbClr val="000000"/>
          </a:solidFill>
          <a:ln w="9525">
            <a:solidFill>
              <a:srgbClr val="000000"/>
            </a:solidFill>
            <a:round/>
            <a:headEnd/>
            <a:tailEnd/>
          </a:ln>
        </p:spPr>
        <p:txBody>
          <a:bodyPr/>
          <a:lstStyle/>
          <a:p>
            <a:endParaRPr lang="zh-CN" altLang="en-US"/>
          </a:p>
        </p:txBody>
      </p:sp>
      <p:sp>
        <p:nvSpPr>
          <p:cNvPr id="536946" name="Text Box 370">
            <a:extLst>
              <a:ext uri="{FF2B5EF4-FFF2-40B4-BE49-F238E27FC236}">
                <a16:creationId xmlns:a16="http://schemas.microsoft.com/office/drawing/2014/main" id="{ABD94B0E-1AE3-4D68-A355-5BD5949BC9A1}"/>
              </a:ext>
            </a:extLst>
          </p:cNvPr>
          <p:cNvSpPr txBox="1">
            <a:spLocks noChangeArrowheads="1"/>
          </p:cNvSpPr>
          <p:nvPr/>
        </p:nvSpPr>
        <p:spPr bwMode="auto">
          <a:xfrm>
            <a:off x="4648200" y="2238375"/>
            <a:ext cx="3957638"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r" eaLnBrk="1" hangingPunct="1">
              <a:spcBef>
                <a:spcPct val="20000"/>
              </a:spcBef>
            </a:pPr>
            <a:r>
              <a:rPr lang="ja-JP" altLang="en-US" sz="2000" dirty="0">
                <a:solidFill>
                  <a:srgbClr val="660066"/>
                </a:solidFill>
              </a:rPr>
              <a:t>“</a:t>
            </a:r>
            <a:r>
              <a:rPr lang="en-US" altLang="ja-JP" sz="2000" dirty="0">
                <a:solidFill>
                  <a:srgbClr val="660066"/>
                </a:solidFill>
              </a:rPr>
              <a:t>The difference in speed between modern CPU and disk technologies is  analogous to the difference in speed in sharpening a pencil using a sharpener on one</a:t>
            </a:r>
            <a:r>
              <a:rPr lang="ja-JP" altLang="en-US" sz="2000" dirty="0">
                <a:solidFill>
                  <a:srgbClr val="660066"/>
                </a:solidFill>
              </a:rPr>
              <a:t>’</a:t>
            </a:r>
            <a:r>
              <a:rPr lang="en-US" altLang="ja-JP" sz="2000" dirty="0">
                <a:solidFill>
                  <a:srgbClr val="660066"/>
                </a:solidFill>
              </a:rPr>
              <a:t>s desk or by taking an airplane to the other side of the world and using a sharpener on someone else</a:t>
            </a:r>
            <a:r>
              <a:rPr lang="ja-JP" altLang="en-US" sz="2000" dirty="0">
                <a:solidFill>
                  <a:srgbClr val="660066"/>
                </a:solidFill>
              </a:rPr>
              <a:t>’</a:t>
            </a:r>
            <a:r>
              <a:rPr lang="en-US" altLang="ja-JP" sz="2000" dirty="0">
                <a:solidFill>
                  <a:srgbClr val="660066"/>
                </a:solidFill>
              </a:rPr>
              <a:t>s desk.</a:t>
            </a:r>
            <a:r>
              <a:rPr lang="ja-JP" altLang="en-US" sz="2000" dirty="0">
                <a:solidFill>
                  <a:srgbClr val="660066"/>
                </a:solidFill>
              </a:rPr>
              <a:t>”</a:t>
            </a:r>
            <a:r>
              <a:rPr lang="en-US" altLang="ja-JP" sz="2000" dirty="0">
                <a:solidFill>
                  <a:srgbClr val="660066"/>
                </a:solidFill>
              </a:rPr>
              <a:t> </a:t>
            </a:r>
            <a:r>
              <a:rPr lang="en-US" altLang="ja-JP" sz="2000" i="0" dirty="0"/>
              <a:t>(D. Comer)</a:t>
            </a:r>
          </a:p>
          <a:p>
            <a:pPr algn="ctr" eaLnBrk="1" hangingPunct="1">
              <a:spcBef>
                <a:spcPct val="20000"/>
              </a:spcBef>
            </a:pPr>
            <a:endParaRPr lang="en-US" altLang="zh-CN" sz="2000" i="0" dirty="0"/>
          </a:p>
        </p:txBody>
      </p:sp>
      <p:sp>
        <p:nvSpPr>
          <p:cNvPr id="373" name="Rectangle 372">
            <a:extLst>
              <a:ext uri="{FF2B5EF4-FFF2-40B4-BE49-F238E27FC236}">
                <a16:creationId xmlns:a16="http://schemas.microsoft.com/office/drawing/2014/main" id="{1E3CC2A0-14DD-4B55-ACBA-E58F4FCB9D88}"/>
              </a:ext>
            </a:extLst>
          </p:cNvPr>
          <p:cNvSpPr>
            <a:spLocks noChangeArrowheads="1"/>
          </p:cNvSpPr>
          <p:nvPr/>
        </p:nvSpPr>
        <p:spPr bwMode="auto">
          <a:xfrm>
            <a:off x="642938" y="3668713"/>
            <a:ext cx="3036887" cy="423862"/>
          </a:xfrm>
          <a:prstGeom prst="rect">
            <a:avLst/>
          </a:prstGeom>
          <a:solidFill>
            <a:schemeClr val="bg1"/>
          </a:solidFill>
          <a:ln w="17463">
            <a:solidFill>
              <a:srgbClr val="000000"/>
            </a:solidFill>
            <a:round/>
            <a:headEnd/>
            <a:tailEnd/>
          </a:ln>
        </p:spPr>
        <p:txBody>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sz="2400" i="0">
                <a:solidFill>
                  <a:srgbClr val="FF0000"/>
                </a:solidFill>
              </a:rPr>
              <a:t>4835 1915 5748 4125</a:t>
            </a:r>
          </a:p>
          <a:p>
            <a:pPr algn="ctr" eaLnBrk="1" hangingPunct="1">
              <a:spcBef>
                <a:spcPct val="20000"/>
              </a:spcBef>
            </a:pPr>
            <a:endParaRPr lang="en-US" altLang="zh-CN"/>
          </a:p>
        </p:txBody>
      </p:sp>
      <p:sp>
        <p:nvSpPr>
          <p:cNvPr id="3" name="Freeform 354">
            <a:extLst>
              <a:ext uri="{FF2B5EF4-FFF2-40B4-BE49-F238E27FC236}">
                <a16:creationId xmlns:a16="http://schemas.microsoft.com/office/drawing/2014/main" id="{85CE0119-894C-4FA7-AAC2-A3736F772484}"/>
              </a:ext>
            </a:extLst>
          </p:cNvPr>
          <p:cNvSpPr>
            <a:spLocks/>
          </p:cNvSpPr>
          <p:nvPr/>
        </p:nvSpPr>
        <p:spPr bwMode="auto">
          <a:xfrm>
            <a:off x="2566988" y="2355850"/>
            <a:ext cx="1377950" cy="285750"/>
          </a:xfrm>
          <a:custGeom>
            <a:avLst/>
            <a:gdLst>
              <a:gd name="T0" fmla="*/ 0 w 6941"/>
              <a:gd name="T1" fmla="*/ 2147483647 h 1436"/>
              <a:gd name="T2" fmla="*/ 2147483647 w 6941"/>
              <a:gd name="T3" fmla="*/ 0 h 1436"/>
              <a:gd name="T4" fmla="*/ 2147483647 w 6941"/>
              <a:gd name="T5" fmla="*/ 2147483647 h 1436"/>
              <a:gd name="T6" fmla="*/ 0 w 6941"/>
              <a:gd name="T7" fmla="*/ 2147483647 h 1436"/>
              <a:gd name="T8" fmla="*/ 0 60000 65536"/>
              <a:gd name="T9" fmla="*/ 0 60000 65536"/>
              <a:gd name="T10" fmla="*/ 0 60000 65536"/>
              <a:gd name="T11" fmla="*/ 0 60000 65536"/>
              <a:gd name="T12" fmla="*/ 0 w 6941"/>
              <a:gd name="T13" fmla="*/ 0 h 1436"/>
              <a:gd name="T14" fmla="*/ 6941 w 6941"/>
              <a:gd name="T15" fmla="*/ 1436 h 1436"/>
            </a:gdLst>
            <a:ahLst/>
            <a:cxnLst>
              <a:cxn ang="T8">
                <a:pos x="T0" y="T1"/>
              </a:cxn>
              <a:cxn ang="T9">
                <a:pos x="T2" y="T3"/>
              </a:cxn>
              <a:cxn ang="T10">
                <a:pos x="T4" y="T5"/>
              </a:cxn>
              <a:cxn ang="T11">
                <a:pos x="T6" y="T7"/>
              </a:cxn>
            </a:cxnLst>
            <a:rect l="T12" t="T13" r="T14" b="T15"/>
            <a:pathLst>
              <a:path w="6941" h="1436">
                <a:moveTo>
                  <a:pt x="0" y="719"/>
                </a:moveTo>
                <a:lnTo>
                  <a:pt x="6941" y="0"/>
                </a:lnTo>
                <a:lnTo>
                  <a:pt x="6941" y="1436"/>
                </a:lnTo>
                <a:lnTo>
                  <a:pt x="0" y="719"/>
                </a:lnTo>
                <a:close/>
              </a:path>
            </a:pathLst>
          </a:custGeom>
          <a:solidFill>
            <a:srgbClr val="FF0000"/>
          </a:solidFill>
          <a:ln w="19050">
            <a:solidFill>
              <a:srgbClr val="000000"/>
            </a:solidFill>
            <a:round/>
            <a:headEnd/>
            <a:tailEnd/>
          </a:ln>
        </p:spPr>
        <p:txBody>
          <a:bodyPr/>
          <a:lstStyle/>
          <a:p>
            <a:endParaRPr lang="zh-CN" altLang="en-US"/>
          </a:p>
        </p:txBody>
      </p:sp>
      <p:sp>
        <p:nvSpPr>
          <p:cNvPr id="15726" name="Oval 363">
            <a:extLst>
              <a:ext uri="{FF2B5EF4-FFF2-40B4-BE49-F238E27FC236}">
                <a16:creationId xmlns:a16="http://schemas.microsoft.com/office/drawing/2014/main" id="{EDB64FFD-1A93-4374-8802-3CF33D8D3BD4}"/>
              </a:ext>
            </a:extLst>
          </p:cNvPr>
          <p:cNvSpPr>
            <a:spLocks noChangeArrowheads="1"/>
          </p:cNvSpPr>
          <p:nvPr/>
        </p:nvSpPr>
        <p:spPr bwMode="auto">
          <a:xfrm>
            <a:off x="3810000" y="2363788"/>
            <a:ext cx="268288" cy="268287"/>
          </a:xfrm>
          <a:prstGeom prst="ellipse">
            <a:avLst/>
          </a:prstGeom>
          <a:solidFill>
            <a:srgbClr val="FF0000"/>
          </a:solidFill>
          <a:ln w="19050">
            <a:solidFill>
              <a:srgbClr val="000000"/>
            </a:solidFill>
            <a:round/>
            <a:headEnd/>
            <a:tailEnd/>
          </a:ln>
        </p:spPr>
        <p:txBody>
          <a:bodyP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grpSp>
        <p:nvGrpSpPr>
          <p:cNvPr id="379" name="Group 10">
            <a:extLst>
              <a:ext uri="{FF2B5EF4-FFF2-40B4-BE49-F238E27FC236}">
                <a16:creationId xmlns:a16="http://schemas.microsoft.com/office/drawing/2014/main" id="{52CEB426-C5FB-45B2-8866-0CD3B07F16C9}"/>
              </a:ext>
            </a:extLst>
          </p:cNvPr>
          <p:cNvGrpSpPr>
            <a:grpSpLocks/>
          </p:cNvGrpSpPr>
          <p:nvPr/>
        </p:nvGrpSpPr>
        <p:grpSpPr bwMode="auto">
          <a:xfrm>
            <a:off x="618738" y="4770437"/>
            <a:ext cx="3439828" cy="2105026"/>
            <a:chOff x="2662" y="2438"/>
            <a:chExt cx="2735" cy="1585"/>
          </a:xfrm>
        </p:grpSpPr>
        <p:sp>
          <p:nvSpPr>
            <p:cNvPr id="380" name="Rectangle 11">
              <a:extLst>
                <a:ext uri="{FF2B5EF4-FFF2-40B4-BE49-F238E27FC236}">
                  <a16:creationId xmlns:a16="http://schemas.microsoft.com/office/drawing/2014/main" id="{B893681A-9E0C-42E8-9879-8015C56280DC}"/>
                </a:ext>
              </a:extLst>
            </p:cNvPr>
            <p:cNvSpPr>
              <a:spLocks noChangeArrowheads="1"/>
            </p:cNvSpPr>
            <p:nvPr/>
          </p:nvSpPr>
          <p:spPr bwMode="auto">
            <a:xfrm>
              <a:off x="2973" y="2438"/>
              <a:ext cx="2424" cy="13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endParaRPr lang="zh-CN" altLang="zh-CN"/>
            </a:p>
          </p:txBody>
        </p:sp>
        <p:sp>
          <p:nvSpPr>
            <p:cNvPr id="381" name="Text Box 12">
              <a:extLst>
                <a:ext uri="{FF2B5EF4-FFF2-40B4-BE49-F238E27FC236}">
                  <a16:creationId xmlns:a16="http://schemas.microsoft.com/office/drawing/2014/main" id="{EC2036F7-03D7-4D7A-855D-E08E974C5242}"/>
                </a:ext>
              </a:extLst>
            </p:cNvPr>
            <p:cNvSpPr txBox="1">
              <a:spLocks noChangeArrowheads="1"/>
            </p:cNvSpPr>
            <p:nvPr/>
          </p:nvSpPr>
          <p:spPr bwMode="auto">
            <a:xfrm>
              <a:off x="3855" y="3754"/>
              <a:ext cx="7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i="0"/>
                <a:t>data size</a:t>
              </a:r>
            </a:p>
          </p:txBody>
        </p:sp>
        <p:sp>
          <p:nvSpPr>
            <p:cNvPr id="382" name="Text Box 13">
              <a:extLst>
                <a:ext uri="{FF2B5EF4-FFF2-40B4-BE49-F238E27FC236}">
                  <a16:creationId xmlns:a16="http://schemas.microsoft.com/office/drawing/2014/main" id="{3E3FD9B0-B714-4AE1-9297-42F0EB210810}"/>
                </a:ext>
              </a:extLst>
            </p:cNvPr>
            <p:cNvSpPr txBox="1">
              <a:spLocks noChangeArrowheads="1"/>
            </p:cNvSpPr>
            <p:nvPr/>
          </p:nvSpPr>
          <p:spPr bwMode="auto">
            <a:xfrm rot="16200000">
              <a:off x="2286" y="2981"/>
              <a:ext cx="102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7013" indent="-227013" eaLnBrk="0" hangingPunct="0">
                <a:defRPr sz="2200" i="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200" i="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200" i="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200" i="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2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200" i="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20000"/>
                </a:spcBef>
              </a:pPr>
              <a:r>
                <a:rPr lang="en-US" altLang="zh-CN" i="0" dirty="0"/>
                <a:t>running time</a:t>
              </a:r>
            </a:p>
          </p:txBody>
        </p:sp>
      </p:grpSp>
      <p:sp>
        <p:nvSpPr>
          <p:cNvPr id="383" name="Freeform 14">
            <a:extLst>
              <a:ext uri="{FF2B5EF4-FFF2-40B4-BE49-F238E27FC236}">
                <a16:creationId xmlns:a16="http://schemas.microsoft.com/office/drawing/2014/main" id="{04B03123-1ED0-48E0-97AE-108E74E138DF}"/>
              </a:ext>
            </a:extLst>
          </p:cNvPr>
          <p:cNvSpPr>
            <a:spLocks/>
          </p:cNvSpPr>
          <p:nvPr/>
        </p:nvSpPr>
        <p:spPr bwMode="auto">
          <a:xfrm>
            <a:off x="1115098" y="4783405"/>
            <a:ext cx="2281480" cy="1628241"/>
          </a:xfrm>
          <a:custGeom>
            <a:avLst/>
            <a:gdLst>
              <a:gd name="T0" fmla="*/ 0 w 2080"/>
              <a:gd name="T1" fmla="*/ 2147483647 h 1492"/>
              <a:gd name="T2" fmla="*/ 2147483647 w 2080"/>
              <a:gd name="T3" fmla="*/ 2147483647 h 1492"/>
              <a:gd name="T4" fmla="*/ 2147483647 w 2080"/>
              <a:gd name="T5" fmla="*/ 2147483647 h 1492"/>
              <a:gd name="T6" fmla="*/ 2147483647 w 2080"/>
              <a:gd name="T7" fmla="*/ 2147483647 h 1492"/>
              <a:gd name="T8" fmla="*/ 2147483647 w 2080"/>
              <a:gd name="T9" fmla="*/ 2147483647 h 1492"/>
              <a:gd name="T10" fmla="*/ 2147483647 w 2080"/>
              <a:gd name="T11" fmla="*/ 2147483647 h 1492"/>
              <a:gd name="T12" fmla="*/ 2147483647 w 2080"/>
              <a:gd name="T13" fmla="*/ 2147483647 h 1492"/>
              <a:gd name="T14" fmla="*/ 2147483647 w 2080"/>
              <a:gd name="T15" fmla="*/ 2147483647 h 1492"/>
              <a:gd name="T16" fmla="*/ 2147483647 w 2080"/>
              <a:gd name="T17" fmla="*/ 2147483647 h 1492"/>
              <a:gd name="T18" fmla="*/ 2147483647 w 2080"/>
              <a:gd name="T19" fmla="*/ 2147483647 h 1492"/>
              <a:gd name="T20" fmla="*/ 2147483647 w 2080"/>
              <a:gd name="T21" fmla="*/ 0 h 14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0"/>
              <a:gd name="T34" fmla="*/ 0 h 1492"/>
              <a:gd name="T35" fmla="*/ 2080 w 2080"/>
              <a:gd name="T36" fmla="*/ 1492 h 14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0" h="1492">
                <a:moveTo>
                  <a:pt x="0" y="1476"/>
                </a:moveTo>
                <a:cubicBezTo>
                  <a:pt x="120" y="1484"/>
                  <a:pt x="241" y="1492"/>
                  <a:pt x="338" y="1476"/>
                </a:cubicBezTo>
                <a:cubicBezTo>
                  <a:pt x="435" y="1460"/>
                  <a:pt x="491" y="1407"/>
                  <a:pt x="580" y="1379"/>
                </a:cubicBezTo>
                <a:cubicBezTo>
                  <a:pt x="669" y="1351"/>
                  <a:pt x="797" y="1338"/>
                  <a:pt x="870" y="1306"/>
                </a:cubicBezTo>
                <a:cubicBezTo>
                  <a:pt x="943" y="1274"/>
                  <a:pt x="939" y="1217"/>
                  <a:pt x="1016" y="1185"/>
                </a:cubicBezTo>
                <a:cubicBezTo>
                  <a:pt x="1093" y="1153"/>
                  <a:pt x="1250" y="1153"/>
                  <a:pt x="1330" y="1113"/>
                </a:cubicBezTo>
                <a:cubicBezTo>
                  <a:pt x="1410" y="1073"/>
                  <a:pt x="1414" y="983"/>
                  <a:pt x="1499" y="943"/>
                </a:cubicBezTo>
                <a:cubicBezTo>
                  <a:pt x="1584" y="903"/>
                  <a:pt x="1761" y="907"/>
                  <a:pt x="1838" y="871"/>
                </a:cubicBezTo>
                <a:cubicBezTo>
                  <a:pt x="1915" y="835"/>
                  <a:pt x="1923" y="823"/>
                  <a:pt x="1959" y="726"/>
                </a:cubicBezTo>
                <a:cubicBezTo>
                  <a:pt x="1995" y="629"/>
                  <a:pt x="2036" y="411"/>
                  <a:pt x="2056" y="290"/>
                </a:cubicBezTo>
                <a:cubicBezTo>
                  <a:pt x="2076" y="169"/>
                  <a:pt x="2076" y="48"/>
                  <a:pt x="208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4" name="Line 15">
            <a:extLst>
              <a:ext uri="{FF2B5EF4-FFF2-40B4-BE49-F238E27FC236}">
                <a16:creationId xmlns:a16="http://schemas.microsoft.com/office/drawing/2014/main" id="{B222B8A3-6A0B-443C-A6A2-F38C6FD29942}"/>
              </a:ext>
            </a:extLst>
          </p:cNvPr>
          <p:cNvSpPr>
            <a:spLocks noChangeShapeType="1"/>
          </p:cNvSpPr>
          <p:nvPr/>
        </p:nvSpPr>
        <p:spPr bwMode="auto">
          <a:xfrm>
            <a:off x="3928865" y="4826140"/>
            <a:ext cx="0" cy="16388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5" name="Line 39">
            <a:extLst>
              <a:ext uri="{FF2B5EF4-FFF2-40B4-BE49-F238E27FC236}">
                <a16:creationId xmlns:a16="http://schemas.microsoft.com/office/drawing/2014/main" id="{9803A403-E22A-4DD2-AC30-0B3CD082BCC9}"/>
              </a:ext>
            </a:extLst>
          </p:cNvPr>
          <p:cNvSpPr>
            <a:spLocks noChangeShapeType="1"/>
          </p:cNvSpPr>
          <p:nvPr/>
        </p:nvSpPr>
        <p:spPr bwMode="auto">
          <a:xfrm>
            <a:off x="2241550" y="4783405"/>
            <a:ext cx="0" cy="16388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6" name="Line 40">
            <a:extLst>
              <a:ext uri="{FF2B5EF4-FFF2-40B4-BE49-F238E27FC236}">
                <a16:creationId xmlns:a16="http://schemas.microsoft.com/office/drawing/2014/main" id="{1E10DA75-7452-413B-B2AD-233ACA7AD8E7}"/>
              </a:ext>
            </a:extLst>
          </p:cNvPr>
          <p:cNvSpPr>
            <a:spLocks noChangeShapeType="1"/>
          </p:cNvSpPr>
          <p:nvPr/>
        </p:nvSpPr>
        <p:spPr bwMode="auto">
          <a:xfrm>
            <a:off x="3181350" y="4826140"/>
            <a:ext cx="0" cy="16388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7" name="Line 41">
            <a:extLst>
              <a:ext uri="{FF2B5EF4-FFF2-40B4-BE49-F238E27FC236}">
                <a16:creationId xmlns:a16="http://schemas.microsoft.com/office/drawing/2014/main" id="{5696F5DA-C83B-41CF-BA28-A8CF153FF259}"/>
              </a:ext>
            </a:extLst>
          </p:cNvPr>
          <p:cNvSpPr>
            <a:spLocks noChangeShapeType="1"/>
          </p:cNvSpPr>
          <p:nvPr/>
        </p:nvSpPr>
        <p:spPr bwMode="auto">
          <a:xfrm>
            <a:off x="1259632" y="4826140"/>
            <a:ext cx="0" cy="16388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84138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500"/>
                                        <p:tgtEl>
                                          <p:spTgt spid="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grpId="1" nodeType="clickEffect">
                                  <p:stCondLst>
                                    <p:cond delay="0"/>
                                  </p:stCondLst>
                                  <p:childTnLst>
                                    <p:animScale>
                                      <p:cBhvr>
                                        <p:cTn id="11" dur="2000" fill="hold"/>
                                        <p:tgtEl>
                                          <p:spTgt spid="373"/>
                                        </p:tgtEl>
                                      </p:cBhvr>
                                      <p:by x="10000" y="10000"/>
                                    </p:animScale>
                                  </p:childTnLst>
                                </p:cTn>
                              </p:par>
                              <p:par>
                                <p:cTn id="12" presetID="1" presetClass="exit" presetSubtype="0" fill="hold" grpId="2" nodeType="withEffect">
                                  <p:stCondLst>
                                    <p:cond delay="0"/>
                                  </p:stCondLst>
                                  <p:childTnLst>
                                    <p:set>
                                      <p:cBhvr>
                                        <p:cTn id="13" dur="1" fill="hold">
                                          <p:stCondLst>
                                            <p:cond delay="0"/>
                                          </p:stCondLst>
                                        </p:cTn>
                                        <p:tgtEl>
                                          <p:spTgt spid="373"/>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path" presetSubtype="0" accel="50000" decel="50000" fill="hold" grpId="0" nodeType="clickEffect">
                                  <p:stCondLst>
                                    <p:cond delay="0"/>
                                  </p:stCondLst>
                                  <p:childTnLst>
                                    <p:animMotion origin="layout" path="M 0 -3.7037E-7 L -0.00122 0.05556 " pathEditMode="relative" rAng="0" ptsTypes="AA">
                                      <p:cBhvr>
                                        <p:cTn id="17" dur="2000" fill="hold"/>
                                        <p:tgtEl>
                                          <p:spTgt spid="15726"/>
                                        </p:tgtEl>
                                        <p:attrNameLst>
                                          <p:attrName>ppt_x</p:attrName>
                                          <p:attrName>ppt_y</p:attrName>
                                        </p:attrNameLst>
                                      </p:cBhvr>
                                      <p:rCtr x="-100" y="2800"/>
                                    </p:animMotion>
                                  </p:childTnLst>
                                </p:cTn>
                              </p:par>
                              <p:par>
                                <p:cTn id="18" presetID="42" presetClass="path" presetSubtype="0" accel="50000" decel="50000" fill="hold" nodeType="withEffect">
                                  <p:stCondLst>
                                    <p:cond delay="0"/>
                                  </p:stCondLst>
                                  <p:childTnLst>
                                    <p:animMotion origin="layout" path="M 3.61111E-6 -1.85185E-6 L 3.61111E-6 0.05718 " pathEditMode="relative" rAng="0" ptsTypes="AA">
                                      <p:cBhvr>
                                        <p:cTn id="19" dur="2000" fill="hold"/>
                                        <p:tgtEl>
                                          <p:spTgt spid="3"/>
                                        </p:tgtEl>
                                        <p:attrNameLst>
                                          <p:attrName>ppt_x</p:attrName>
                                          <p:attrName>ppt_y</p:attrName>
                                        </p:attrNameLst>
                                      </p:cBhvr>
                                      <p:rCtr x="0" y="280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6946"/>
                                        </p:tgtEl>
                                        <p:attrNameLst>
                                          <p:attrName>style.visibility</p:attrName>
                                        </p:attrNameLst>
                                      </p:cBhvr>
                                      <p:to>
                                        <p:strVal val="visible"/>
                                      </p:to>
                                    </p:set>
                                    <p:animEffect transition="in" filter="fade">
                                      <p:cBhvr>
                                        <p:cTn id="24" dur="500"/>
                                        <p:tgtEl>
                                          <p:spTgt spid="536946"/>
                                        </p:tgtEl>
                                      </p:cBhvr>
                                    </p:animEffect>
                                  </p:childTnLst>
                                </p:cTn>
                              </p:par>
                              <p:par>
                                <p:cTn id="25" presetID="1" presetClass="entr" presetSubtype="0" fill="hold" nodeType="withEffect">
                                  <p:stCondLst>
                                    <p:cond delay="0"/>
                                  </p:stCondLst>
                                  <p:childTnLst>
                                    <p:set>
                                      <p:cBhvr>
                                        <p:cTn id="26" dur="1" fill="hold">
                                          <p:stCondLst>
                                            <p:cond delay="0"/>
                                          </p:stCondLst>
                                        </p:cTn>
                                        <p:tgtEl>
                                          <p:spTgt spid="3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83"/>
                                        </p:tgtEl>
                                        <p:attrNameLst>
                                          <p:attrName>style.visibility</p:attrName>
                                        </p:attrNameLst>
                                      </p:cBhvr>
                                      <p:to>
                                        <p:strVal val="visible"/>
                                      </p:to>
                                    </p:set>
                                    <p:animEffect transition="in" filter="wipe(left)">
                                      <p:cBhvr>
                                        <p:cTn id="31" dur="2000"/>
                                        <p:tgtEl>
                                          <p:spTgt spid="383"/>
                                        </p:tgtEl>
                                      </p:cBhvr>
                                    </p:animEffec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384"/>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0"/>
                                          </p:stCondLst>
                                        </p:cTn>
                                        <p:tgtEl>
                                          <p:spTgt spid="38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946" grpId="0"/>
      <p:bldP spid="373" grpId="0" animBg="1"/>
      <p:bldP spid="373" grpId="1" animBg="1"/>
      <p:bldP spid="373" grpId="2" animBg="1"/>
      <p:bldP spid="157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dirty="0"/>
              <a:t>I/O</a:t>
            </a:r>
            <a:r>
              <a:rPr lang="zh-CN" altLang="en-US" dirty="0"/>
              <a:t>模型（外存模型）</a:t>
            </a:r>
          </a:p>
        </p:txBody>
      </p:sp>
      <p:sp>
        <p:nvSpPr>
          <p:cNvPr id="41987" name="内容占位符 8"/>
          <p:cNvSpPr>
            <a:spLocks noGrp="1"/>
          </p:cNvSpPr>
          <p:nvPr>
            <p:ph idx="1"/>
          </p:nvPr>
        </p:nvSpPr>
        <p:spPr>
          <a:xfrm>
            <a:off x="1232693" y="1916833"/>
            <a:ext cx="7629525" cy="1008111"/>
          </a:xfrm>
        </p:spPr>
        <p:txBody>
          <a:bodyPr/>
          <a:lstStyle/>
          <a:p>
            <a:r>
              <a:rPr lang="zh-CN" altLang="en-US" sz="1800" dirty="0">
                <a:latin typeface="+mj-ea"/>
                <a:ea typeface="+mj-ea"/>
              </a:rPr>
              <a:t>去掉</a:t>
            </a:r>
            <a:r>
              <a:rPr lang="en-US" altLang="zh-CN" sz="1800" dirty="0">
                <a:latin typeface="+mj-ea"/>
                <a:ea typeface="+mj-ea"/>
              </a:rPr>
              <a:t>Unit cost assumption</a:t>
            </a:r>
          </a:p>
          <a:p>
            <a:r>
              <a:rPr lang="zh-CN" altLang="en-US" sz="1800" dirty="0">
                <a:latin typeface="+mj-ea"/>
                <a:ea typeface="+mj-ea"/>
              </a:rPr>
              <a:t>以块（</a:t>
            </a:r>
            <a:r>
              <a:rPr lang="en-US" altLang="zh-CN" sz="1800" dirty="0">
                <a:latin typeface="+mj-ea"/>
                <a:ea typeface="+mj-ea"/>
              </a:rPr>
              <a:t>block</a:t>
            </a:r>
            <a:r>
              <a:rPr lang="zh-CN" altLang="en-US" sz="1800" dirty="0">
                <a:latin typeface="+mj-ea"/>
                <a:ea typeface="+mj-ea"/>
              </a:rPr>
              <a:t>）形式读取磁盘数据</a:t>
            </a:r>
            <a:endParaRPr lang="en-US" altLang="zh-CN" sz="1800" dirty="0">
              <a:latin typeface="+mj-ea"/>
              <a:ea typeface="+mj-ea"/>
            </a:endParaRP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35</a:t>
            </a:fld>
            <a:endParaRPr lang="en-US" altLang="zh-CN"/>
          </a:p>
        </p:txBody>
      </p:sp>
      <p:grpSp>
        <p:nvGrpSpPr>
          <p:cNvPr id="17" name="Group">
            <a:extLst>
              <a:ext uri="{FF2B5EF4-FFF2-40B4-BE49-F238E27FC236}">
                <a16:creationId xmlns:a16="http://schemas.microsoft.com/office/drawing/2014/main" id="{CD66843C-308B-4AA5-A262-D6C5E2B5F233}"/>
              </a:ext>
            </a:extLst>
          </p:cNvPr>
          <p:cNvGrpSpPr/>
          <p:nvPr/>
        </p:nvGrpSpPr>
        <p:grpSpPr>
          <a:xfrm>
            <a:off x="1043608" y="2492896"/>
            <a:ext cx="6477000" cy="4432300"/>
            <a:chOff x="0" y="0"/>
            <a:chExt cx="6477000" cy="4432300"/>
          </a:xfrm>
        </p:grpSpPr>
        <p:sp>
          <p:nvSpPr>
            <p:cNvPr id="18" name="CPU">
              <a:extLst>
                <a:ext uri="{FF2B5EF4-FFF2-40B4-BE49-F238E27FC236}">
                  <a16:creationId xmlns:a16="http://schemas.microsoft.com/office/drawing/2014/main" id="{3E9637C5-EA0B-4916-B22E-D203F695CFD7}"/>
                </a:ext>
              </a:extLst>
            </p:cNvPr>
            <p:cNvSpPr/>
            <p:nvPr/>
          </p:nvSpPr>
          <p:spPr>
            <a:xfrm>
              <a:off x="0" y="1739900"/>
              <a:ext cx="863600" cy="952500"/>
            </a:xfrm>
            <a:prstGeom prst="roundRect">
              <a:avLst>
                <a:gd name="adj" fmla="val 22059"/>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defTabSz="800100">
                <a:defRPr sz="2400">
                  <a:effectLst>
                    <a:outerShdw blurRad="25400" dist="23998" dir="2700000" rotWithShape="0">
                      <a:srgbClr val="000000">
                        <a:alpha val="31034"/>
                      </a:srgbClr>
                    </a:outerShdw>
                  </a:effectLst>
                </a:defRPr>
              </a:lvl1pPr>
            </a:lstStyle>
            <a:p>
              <a:r>
                <a:t>CPU</a:t>
              </a:r>
            </a:p>
          </p:txBody>
        </p:sp>
        <p:sp>
          <p:nvSpPr>
            <p:cNvPr id="19" name="Arrow">
              <a:extLst>
                <a:ext uri="{FF2B5EF4-FFF2-40B4-BE49-F238E27FC236}">
                  <a16:creationId xmlns:a16="http://schemas.microsoft.com/office/drawing/2014/main" id="{83111669-7A3C-4567-AF54-16D557F4C590}"/>
                </a:ext>
              </a:extLst>
            </p:cNvPr>
            <p:cNvSpPr/>
            <p:nvPr/>
          </p:nvSpPr>
          <p:spPr>
            <a:xfrm>
              <a:off x="1003300" y="1905000"/>
              <a:ext cx="1016000" cy="622300"/>
            </a:xfrm>
            <a:prstGeom prst="rightArrow">
              <a:avLst>
                <a:gd name="adj1" fmla="val 32000"/>
                <a:gd name="adj2" fmla="val 89796"/>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p:spPr>
          <p:txBody>
            <a:bodyPr wrap="square" lIns="50800" tIns="50800" rIns="50800" bIns="50800" numCol="1" anchor="ctr">
              <a:noAutofit/>
            </a:bodyPr>
            <a:lstStyle/>
            <a:p>
              <a:pPr defTabSz="800100">
                <a:defRPr sz="2400">
                  <a:effectLst>
                    <a:outerShdw blurRad="25400" dist="23998" dir="2700000" rotWithShape="0">
                      <a:srgbClr val="000000">
                        <a:alpha val="31034"/>
                      </a:srgbClr>
                    </a:outerShdw>
                  </a:effectLst>
                </a:defRPr>
              </a:pPr>
              <a:endParaRPr/>
            </a:p>
          </p:txBody>
        </p:sp>
        <p:sp>
          <p:nvSpPr>
            <p:cNvPr id="20" name="Double Arrow">
              <a:extLst>
                <a:ext uri="{FF2B5EF4-FFF2-40B4-BE49-F238E27FC236}">
                  <a16:creationId xmlns:a16="http://schemas.microsoft.com/office/drawing/2014/main" id="{A46C3355-DFED-45BA-9F4B-0388E8599B48}"/>
                </a:ext>
              </a:extLst>
            </p:cNvPr>
            <p:cNvSpPr/>
            <p:nvPr/>
          </p:nvSpPr>
          <p:spPr>
            <a:xfrm>
              <a:off x="3479800" y="1905000"/>
              <a:ext cx="1511300" cy="622300"/>
            </a:xfrm>
            <a:prstGeom prst="leftRightArrow">
              <a:avLst>
                <a:gd name="adj1" fmla="val 32000"/>
                <a:gd name="adj2" fmla="val 89796"/>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p:spPr>
          <p:txBody>
            <a:bodyPr wrap="square" lIns="50800" tIns="50800" rIns="50800" bIns="50800" numCol="1" anchor="ctr">
              <a:noAutofit/>
            </a:bodyPr>
            <a:lstStyle/>
            <a:p>
              <a:pPr defTabSz="800100">
                <a:defRPr sz="2400">
                  <a:effectLst>
                    <a:outerShdw blurRad="25400" dist="23998" dir="2700000" rotWithShape="0">
                      <a:srgbClr val="000000">
                        <a:alpha val="31034"/>
                      </a:srgbClr>
                    </a:outerShdw>
                  </a:effectLst>
                </a:defRPr>
              </a:pPr>
              <a:endParaRPr/>
            </a:p>
          </p:txBody>
        </p:sp>
        <p:sp>
          <p:nvSpPr>
            <p:cNvPr id="21" name="Disk">
              <a:extLst>
                <a:ext uri="{FF2B5EF4-FFF2-40B4-BE49-F238E27FC236}">
                  <a16:creationId xmlns:a16="http://schemas.microsoft.com/office/drawing/2014/main" id="{781CE8FB-2E70-4FF6-B170-4272C15B893F}"/>
                </a:ext>
              </a:extLst>
            </p:cNvPr>
            <p:cNvSpPr/>
            <p:nvPr/>
          </p:nvSpPr>
          <p:spPr>
            <a:xfrm>
              <a:off x="5130800" y="0"/>
              <a:ext cx="1346200" cy="4432300"/>
            </a:xfrm>
            <a:prstGeom prst="roundRect">
              <a:avLst>
                <a:gd name="adj" fmla="val 14151"/>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defTabSz="800100">
                <a:defRPr sz="2400">
                  <a:effectLst>
                    <a:outerShdw blurRad="25400" dist="23998" dir="2700000" rotWithShape="0">
                      <a:srgbClr val="000000">
                        <a:alpha val="31034"/>
                      </a:srgbClr>
                    </a:outerShdw>
                  </a:effectLst>
                </a:defRPr>
              </a:lvl1pPr>
            </a:lstStyle>
            <a:p>
              <a:pPr algn="ctr"/>
              <a:r>
                <a:rPr lang="zh-CN" altLang="en-US" dirty="0"/>
                <a:t>磁盘</a:t>
              </a:r>
              <a:endParaRPr dirty="0"/>
            </a:p>
          </p:txBody>
        </p:sp>
        <p:sp>
          <p:nvSpPr>
            <p:cNvPr id="22" name="Memory">
              <a:extLst>
                <a:ext uri="{FF2B5EF4-FFF2-40B4-BE49-F238E27FC236}">
                  <a16:creationId xmlns:a16="http://schemas.microsoft.com/office/drawing/2014/main" id="{E8215B29-1FA8-44DB-B52D-E768DF7E1089}"/>
                </a:ext>
              </a:extLst>
            </p:cNvPr>
            <p:cNvSpPr/>
            <p:nvPr/>
          </p:nvSpPr>
          <p:spPr>
            <a:xfrm>
              <a:off x="2159000" y="698500"/>
              <a:ext cx="1181100" cy="3035300"/>
            </a:xfrm>
            <a:prstGeom prst="roundRect">
              <a:avLst>
                <a:gd name="adj" fmla="val 16129"/>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defTabSz="800100">
                <a:defRPr sz="2400">
                  <a:effectLst>
                    <a:outerShdw blurRad="25400" dist="23998" dir="2700000" rotWithShape="0">
                      <a:srgbClr val="000000">
                        <a:alpha val="31034"/>
                      </a:srgbClr>
                    </a:outerShdw>
                  </a:effectLst>
                </a:defRPr>
              </a:lvl1pPr>
            </a:lstStyle>
            <a:p>
              <a:pPr algn="ctr"/>
              <a:r>
                <a:rPr lang="zh-CN" altLang="en-US" dirty="0"/>
                <a:t>内存</a:t>
              </a:r>
              <a:endParaRPr dirty="0"/>
            </a:p>
          </p:txBody>
        </p:sp>
        <p:sp>
          <p:nvSpPr>
            <p:cNvPr id="23" name="Block">
              <a:extLst>
                <a:ext uri="{FF2B5EF4-FFF2-40B4-BE49-F238E27FC236}">
                  <a16:creationId xmlns:a16="http://schemas.microsoft.com/office/drawing/2014/main" id="{9AC16A32-3FDF-43E6-8B69-B537F3CBC996}"/>
                </a:ext>
              </a:extLst>
            </p:cNvPr>
            <p:cNvSpPr/>
            <p:nvPr/>
          </p:nvSpPr>
          <p:spPr>
            <a:xfrm>
              <a:off x="3744416" y="936104"/>
              <a:ext cx="1099244" cy="622300"/>
            </a:xfrm>
            <a:prstGeom prst="roundRect">
              <a:avLst>
                <a:gd name="adj" fmla="val 30612"/>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defTabSz="800100">
                <a:defRPr sz="2400">
                  <a:effectLst>
                    <a:outerShdw blurRad="25400" dist="23998" dir="2700000" rotWithShape="0">
                      <a:srgbClr val="000000">
                        <a:alpha val="31034"/>
                      </a:srgbClr>
                    </a:outerShdw>
                  </a:effectLst>
                </a:defRPr>
              </a:lvl1pPr>
            </a:lstStyle>
            <a:p>
              <a:r>
                <a:t>Block</a:t>
              </a:r>
            </a:p>
          </p:txBody>
        </p:sp>
      </p:grpSp>
    </p:spTree>
    <p:extLst>
      <p:ext uri="{BB962C8B-B14F-4D97-AF65-F5344CB8AC3E}">
        <p14:creationId xmlns:p14="http://schemas.microsoft.com/office/powerpoint/2010/main" val="1280766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数据流模型</a:t>
            </a:r>
          </a:p>
        </p:txBody>
      </p:sp>
      <p:sp>
        <p:nvSpPr>
          <p:cNvPr id="3" name="内容占位符 2"/>
          <p:cNvSpPr>
            <a:spLocks noGrp="1"/>
          </p:cNvSpPr>
          <p:nvPr>
            <p:ph idx="1"/>
          </p:nvPr>
        </p:nvSpPr>
        <p:spPr>
          <a:xfrm>
            <a:off x="628650" y="2120959"/>
            <a:ext cx="7886700" cy="1819383"/>
          </a:xfrm>
        </p:spPr>
        <p:txBody>
          <a:bodyPr>
            <a:normAutofit fontScale="92500" lnSpcReduction="20000"/>
          </a:bodyPr>
          <a:lstStyle/>
          <a:p>
            <a:pPr>
              <a:lnSpc>
                <a:spcPct val="110000"/>
              </a:lnSpc>
            </a:pPr>
            <a:r>
              <a:rPr lang="zh-CN" altLang="en-US" dirty="0"/>
              <a:t>数据流是一个由海量数据组成的数据序列</a:t>
            </a:r>
            <a:endParaRPr lang="en-US" altLang="zh-CN" dirty="0"/>
          </a:p>
          <a:p>
            <a:pPr lvl="1">
              <a:lnSpc>
                <a:spcPct val="110000"/>
              </a:lnSpc>
              <a:buFont typeface="Calibri" panose="020F0502020204030204" pitchFamily="34" charset="0"/>
              <a:buChar char="‐"/>
            </a:pPr>
            <a:r>
              <a:rPr lang="en-US" altLang="zh-CN" dirty="0">
                <a:solidFill>
                  <a:srgbClr val="FF0000"/>
                </a:solidFill>
              </a:rPr>
              <a:t>Single Pass: </a:t>
            </a:r>
            <a:r>
              <a:rPr lang="zh-CN" altLang="en-US" dirty="0"/>
              <a:t>每个数据最多访问一次</a:t>
            </a:r>
            <a:endParaRPr lang="en-US" altLang="zh-CN" dirty="0"/>
          </a:p>
          <a:p>
            <a:pPr lvl="1">
              <a:lnSpc>
                <a:spcPct val="110000"/>
              </a:lnSpc>
              <a:buFont typeface="Calibri" panose="020F0502020204030204" pitchFamily="34" charset="0"/>
              <a:buChar char="‐"/>
            </a:pPr>
            <a:r>
              <a:rPr lang="en-US" altLang="zh-CN" dirty="0">
                <a:solidFill>
                  <a:srgbClr val="FF0000"/>
                </a:solidFill>
              </a:rPr>
              <a:t>Small Space: </a:t>
            </a:r>
            <a:r>
              <a:rPr lang="zh-CN" altLang="en-US" dirty="0"/>
              <a:t>存储空间非常小</a:t>
            </a:r>
            <a:endParaRPr lang="en-US" altLang="zh-CN" dirty="0"/>
          </a:p>
          <a:p>
            <a:pPr lvl="1">
              <a:lnSpc>
                <a:spcPct val="110000"/>
              </a:lnSpc>
              <a:buFont typeface="Calibri" panose="020F0502020204030204" pitchFamily="34" charset="0"/>
              <a:buChar char="‐"/>
            </a:pPr>
            <a:r>
              <a:rPr lang="en-US" altLang="zh-CN" dirty="0">
                <a:solidFill>
                  <a:srgbClr val="FF0000"/>
                </a:solidFill>
              </a:rPr>
              <a:t>Small time: </a:t>
            </a:r>
            <a:r>
              <a:rPr lang="zh-CN" altLang="en-US" dirty="0"/>
              <a:t>更新</a:t>
            </a:r>
            <a:r>
              <a:rPr lang="en-US" altLang="zh-CN" dirty="0"/>
              <a:t>(</a:t>
            </a:r>
            <a:r>
              <a:rPr lang="zh-CN" altLang="en-US" dirty="0"/>
              <a:t>插入删除</a:t>
            </a:r>
            <a:r>
              <a:rPr lang="en-US" altLang="zh-CN" dirty="0"/>
              <a:t>)</a:t>
            </a:r>
            <a:r>
              <a:rPr lang="zh-CN" altLang="en-US" dirty="0"/>
              <a:t>速度快</a:t>
            </a:r>
            <a:endParaRPr lang="en-US" altLang="zh-CN" dirty="0"/>
          </a:p>
        </p:txBody>
      </p:sp>
      <p:sp>
        <p:nvSpPr>
          <p:cNvPr id="4" name="椭圆 3"/>
          <p:cNvSpPr/>
          <p:nvPr/>
        </p:nvSpPr>
        <p:spPr>
          <a:xfrm>
            <a:off x="1309554" y="5203869"/>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椭圆 4"/>
          <p:cNvSpPr/>
          <p:nvPr/>
        </p:nvSpPr>
        <p:spPr>
          <a:xfrm>
            <a:off x="1559082" y="5203869"/>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椭圆 5"/>
          <p:cNvSpPr/>
          <p:nvPr/>
        </p:nvSpPr>
        <p:spPr>
          <a:xfrm>
            <a:off x="1808610" y="5201663"/>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椭圆 6"/>
          <p:cNvSpPr/>
          <p:nvPr/>
        </p:nvSpPr>
        <p:spPr>
          <a:xfrm>
            <a:off x="2058138" y="5199458"/>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椭圆 7"/>
          <p:cNvSpPr/>
          <p:nvPr/>
        </p:nvSpPr>
        <p:spPr>
          <a:xfrm>
            <a:off x="2307666" y="5197252"/>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椭圆 8"/>
          <p:cNvSpPr/>
          <p:nvPr/>
        </p:nvSpPr>
        <p:spPr>
          <a:xfrm>
            <a:off x="2557194" y="5195046"/>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椭圆 9"/>
          <p:cNvSpPr/>
          <p:nvPr/>
        </p:nvSpPr>
        <p:spPr>
          <a:xfrm>
            <a:off x="2806722" y="5192840"/>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椭圆 10"/>
          <p:cNvSpPr/>
          <p:nvPr/>
        </p:nvSpPr>
        <p:spPr>
          <a:xfrm>
            <a:off x="3056250" y="5190635"/>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椭圆 11"/>
          <p:cNvSpPr/>
          <p:nvPr/>
        </p:nvSpPr>
        <p:spPr>
          <a:xfrm>
            <a:off x="3305778" y="5188429"/>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3555306" y="5186223"/>
            <a:ext cx="108000" cy="108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圆角矩形 13"/>
          <p:cNvSpPr/>
          <p:nvPr/>
        </p:nvSpPr>
        <p:spPr>
          <a:xfrm>
            <a:off x="3852500" y="4963852"/>
            <a:ext cx="728830" cy="648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CPU</a:t>
            </a:r>
            <a:endParaRPr lang="zh-CN" altLang="en-US" sz="1800" dirty="0"/>
          </a:p>
        </p:txBody>
      </p:sp>
      <p:sp>
        <p:nvSpPr>
          <p:cNvPr id="15" name="圆角矩形 14"/>
          <p:cNvSpPr/>
          <p:nvPr/>
        </p:nvSpPr>
        <p:spPr>
          <a:xfrm>
            <a:off x="3227747" y="3996256"/>
            <a:ext cx="2031680" cy="434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内存：数据摘要</a:t>
            </a:r>
          </a:p>
        </p:txBody>
      </p:sp>
      <p:sp>
        <p:nvSpPr>
          <p:cNvPr id="16" name="左右箭头 15"/>
          <p:cNvSpPr/>
          <p:nvPr/>
        </p:nvSpPr>
        <p:spPr>
          <a:xfrm rot="5400000">
            <a:off x="4005955" y="4547357"/>
            <a:ext cx="475265" cy="3074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右箭头 16"/>
          <p:cNvSpPr/>
          <p:nvPr/>
        </p:nvSpPr>
        <p:spPr>
          <a:xfrm>
            <a:off x="5428444" y="4071777"/>
            <a:ext cx="869324" cy="2836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文本框 17"/>
          <p:cNvSpPr txBox="1"/>
          <p:nvPr/>
        </p:nvSpPr>
        <p:spPr>
          <a:xfrm>
            <a:off x="6420555" y="4078399"/>
            <a:ext cx="1579278" cy="369332"/>
          </a:xfrm>
          <a:prstGeom prst="rect">
            <a:avLst/>
          </a:prstGeom>
          <a:noFill/>
        </p:spPr>
        <p:txBody>
          <a:bodyPr wrap="none" rtlCol="0">
            <a:spAutoFit/>
          </a:bodyPr>
          <a:lstStyle/>
          <a:p>
            <a:r>
              <a:rPr lang="zh-CN" altLang="en-US" sz="1800" dirty="0"/>
              <a:t>回答近似查询</a:t>
            </a:r>
          </a:p>
        </p:txBody>
      </p:sp>
      <p:sp>
        <p:nvSpPr>
          <p:cNvPr id="19" name="圆角矩形标注 18"/>
          <p:cNvSpPr/>
          <p:nvPr/>
        </p:nvSpPr>
        <p:spPr>
          <a:xfrm>
            <a:off x="6228184" y="5288239"/>
            <a:ext cx="2543933" cy="891863"/>
          </a:xfrm>
          <a:prstGeom prst="wedgeRoundRectCallout">
            <a:avLst>
              <a:gd name="adj1" fmla="val -10425"/>
              <a:gd name="adj2" fmla="val -14696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t>频繁项有哪些</a:t>
            </a:r>
            <a:r>
              <a:rPr lang="en-US" altLang="zh-CN" sz="1800" dirty="0"/>
              <a:t>/</a:t>
            </a:r>
            <a:r>
              <a:rPr lang="zh-CN" altLang="en-US" sz="1800" dirty="0"/>
              <a:t>数据分布是什么</a:t>
            </a:r>
            <a:r>
              <a:rPr lang="en-US" altLang="zh-CN" sz="1800" dirty="0"/>
              <a:t>/Top-K</a:t>
            </a:r>
            <a:r>
              <a:rPr lang="zh-CN" altLang="en-US" sz="1800" dirty="0"/>
              <a:t>是什么？</a:t>
            </a:r>
          </a:p>
        </p:txBody>
      </p:sp>
    </p:spTree>
    <p:extLst>
      <p:ext uri="{BB962C8B-B14F-4D97-AF65-F5344CB8AC3E}">
        <p14:creationId xmlns:p14="http://schemas.microsoft.com/office/powerpoint/2010/main" val="1245639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 presetClass="entr" presetSubtype="0" fill="hold" grpId="1"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算法分析框架</a:t>
            </a:r>
          </a:p>
        </p:txBody>
      </p:sp>
      <p:sp>
        <p:nvSpPr>
          <p:cNvPr id="40963" name="内容占位符 2"/>
          <p:cNvSpPr>
            <a:spLocks noGrp="1"/>
          </p:cNvSpPr>
          <p:nvPr>
            <p:ph idx="1"/>
          </p:nvPr>
        </p:nvSpPr>
        <p:spPr>
          <a:xfrm>
            <a:off x="1171575" y="1988840"/>
            <a:ext cx="7772400" cy="4953000"/>
          </a:xfrm>
        </p:spPr>
        <p:txBody>
          <a:bodyPr/>
          <a:lstStyle/>
          <a:p>
            <a:r>
              <a:rPr lang="zh-CN" altLang="en-US" sz="2000" b="1" dirty="0">
                <a:solidFill>
                  <a:srgbClr val="FF0000"/>
                </a:solidFill>
              </a:rPr>
              <a:t>算法运行时间</a:t>
            </a:r>
            <a:r>
              <a:rPr lang="zh-CN" altLang="en-US" sz="2000" b="1" dirty="0">
                <a:solidFill>
                  <a:schemeClr val="bg2"/>
                </a:solidFill>
              </a:rPr>
              <a:t>是指在特定输入时，所执行的基本操作数。</a:t>
            </a:r>
            <a:endParaRPr lang="en-US" altLang="zh-CN" sz="2000" b="1" dirty="0">
              <a:solidFill>
                <a:schemeClr val="bg2"/>
              </a:solidFill>
            </a:endParaRPr>
          </a:p>
          <a:p>
            <a:pPr lvl="1">
              <a:lnSpc>
                <a:spcPct val="150000"/>
              </a:lnSpc>
            </a:pPr>
            <a:r>
              <a:rPr lang="zh-CN" altLang="en-US" sz="1800" dirty="0"/>
              <a:t>输入数据的</a:t>
            </a:r>
            <a:r>
              <a:rPr lang="zh-CN" altLang="en-US" sz="1800" b="1" dirty="0">
                <a:solidFill>
                  <a:srgbClr val="FF0000"/>
                </a:solidFill>
              </a:rPr>
              <a:t>规模</a:t>
            </a:r>
            <a:r>
              <a:rPr lang="zh-CN" altLang="en-US" sz="1800" dirty="0"/>
              <a:t>和</a:t>
            </a:r>
            <a:r>
              <a:rPr lang="zh-CN" altLang="en-US" sz="1800" b="1" dirty="0">
                <a:solidFill>
                  <a:srgbClr val="FF0000"/>
                </a:solidFill>
              </a:rPr>
              <a:t>分布</a:t>
            </a:r>
            <a:r>
              <a:rPr lang="zh-CN" altLang="en-US" sz="1800" dirty="0"/>
              <a:t>是影响算法运行时间的两个主要因素。</a:t>
            </a:r>
            <a:endParaRPr lang="en-US" altLang="zh-CN" sz="1800" dirty="0"/>
          </a:p>
          <a:p>
            <a:pPr lvl="1"/>
            <a:endParaRPr lang="en-US" altLang="zh-CN" sz="1800" dirty="0"/>
          </a:p>
          <a:p>
            <a:r>
              <a:rPr lang="en-US" altLang="zh-CN" sz="2000" b="1" dirty="0">
                <a:solidFill>
                  <a:schemeClr val="bg2"/>
                </a:solidFill>
              </a:rPr>
              <a:t> </a:t>
            </a:r>
            <a:r>
              <a:rPr lang="zh-CN" altLang="en-US" sz="2000" b="1" dirty="0">
                <a:solidFill>
                  <a:schemeClr val="bg2"/>
                </a:solidFill>
              </a:rPr>
              <a:t>算法时间效率分析框架：</a:t>
            </a:r>
            <a:endParaRPr lang="en-US" altLang="zh-CN" sz="2000" b="1" dirty="0">
              <a:solidFill>
                <a:schemeClr val="bg2"/>
              </a:solidFill>
            </a:endParaRPr>
          </a:p>
          <a:p>
            <a:pPr lvl="1">
              <a:lnSpc>
                <a:spcPct val="150000"/>
              </a:lnSpc>
            </a:pPr>
            <a:r>
              <a:rPr lang="zh-CN" altLang="en-US" sz="1800" dirty="0"/>
              <a:t>算法时间效率用算法输入规模</a:t>
            </a:r>
            <a:r>
              <a:rPr lang="en-US" altLang="zh-CN" sz="1800" dirty="0"/>
              <a:t>n</a:t>
            </a:r>
            <a:r>
              <a:rPr lang="zh-CN" altLang="en-US" sz="1800" dirty="0"/>
              <a:t>为参数的函数来度量；</a:t>
            </a:r>
            <a:endParaRPr lang="en-US" altLang="zh-CN" sz="1800" b="1" dirty="0">
              <a:solidFill>
                <a:srgbClr val="FF0000"/>
              </a:solidFill>
            </a:endParaRPr>
          </a:p>
          <a:p>
            <a:pPr lvl="1">
              <a:lnSpc>
                <a:spcPct val="150000"/>
              </a:lnSpc>
            </a:pPr>
            <a:r>
              <a:rPr lang="zh-CN" altLang="en-US" sz="1800" dirty="0"/>
              <a:t>对输入规模相同情况下，有些算法的时间效率会有明显差异。对于这样的算法要区分</a:t>
            </a:r>
            <a:r>
              <a:rPr lang="zh-CN" altLang="en-US" sz="1800" b="1" dirty="0">
                <a:solidFill>
                  <a:srgbClr val="FF0000"/>
                </a:solidFill>
              </a:rPr>
              <a:t>最坏运行时间</a:t>
            </a:r>
            <a:r>
              <a:rPr lang="zh-CN" altLang="en-US" sz="1800" dirty="0"/>
              <a:t>、最佳运行时间、平均运行时间；</a:t>
            </a:r>
            <a:endParaRPr lang="en-US" altLang="zh-CN" sz="1800" dirty="0"/>
          </a:p>
          <a:p>
            <a:pPr lvl="1">
              <a:lnSpc>
                <a:spcPct val="150000"/>
              </a:lnSpc>
            </a:pPr>
            <a:r>
              <a:rPr lang="zh-CN" altLang="en-US" sz="1800" dirty="0"/>
              <a:t>对于大规模输入，通常只关注运行时间效率</a:t>
            </a:r>
            <a:r>
              <a:rPr lang="zh-CN" altLang="en-US" sz="1800" b="1" dirty="0">
                <a:solidFill>
                  <a:srgbClr val="FF0000"/>
                </a:solidFill>
              </a:rPr>
              <a:t>函数的增长率</a:t>
            </a:r>
            <a:r>
              <a:rPr lang="zh-CN" altLang="en-US" sz="1800" dirty="0"/>
              <a:t>，即只关注函数的高阶项，而忽略低阶项和高阶项系数。</a:t>
            </a:r>
            <a:endParaRPr lang="en-US" altLang="zh-CN" sz="1800" dirty="0"/>
          </a:p>
          <a:p>
            <a:endParaRPr lang="en-US" altLang="zh-CN" sz="2000" dirty="0"/>
          </a:p>
          <a:p>
            <a:endParaRPr lang="en-US" altLang="zh-CN" sz="2000" dirty="0"/>
          </a:p>
          <a:p>
            <a:endParaRPr lang="zh-CN" altLang="en-US" sz="2000" dirty="0"/>
          </a:p>
        </p:txBody>
      </p:sp>
      <p:sp>
        <p:nvSpPr>
          <p:cNvPr id="409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17897762-52F1-4F21-9511-6F10FA2ECBF8}" type="slidenum">
              <a:rPr lang="en-US" altLang="zh-CN" sz="1400" b="0">
                <a:solidFill>
                  <a:srgbClr val="2B2B83"/>
                </a:solidFill>
              </a:rPr>
              <a:pPr eaLnBrk="1" hangingPunct="1"/>
              <a:t>37</a:t>
            </a:fld>
            <a:endParaRPr lang="en-US" altLang="zh-CN" sz="1400" b="0" dirty="0">
              <a:solidFill>
                <a:srgbClr val="2B2B83"/>
              </a:solidFill>
            </a:endParaRPr>
          </a:p>
        </p:txBody>
      </p:sp>
    </p:spTree>
    <p:extLst>
      <p:ext uri="{BB962C8B-B14F-4D97-AF65-F5344CB8AC3E}">
        <p14:creationId xmlns:p14="http://schemas.microsoft.com/office/powerpoint/2010/main" val="3047881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dirty="0"/>
              <a:t>算法分析框架</a:t>
            </a:r>
          </a:p>
        </p:txBody>
      </p:sp>
      <p:sp>
        <p:nvSpPr>
          <p:cNvPr id="41987" name="内容占位符 8"/>
          <p:cNvSpPr>
            <a:spLocks noGrp="1"/>
          </p:cNvSpPr>
          <p:nvPr>
            <p:ph idx="1"/>
          </p:nvPr>
        </p:nvSpPr>
        <p:spPr>
          <a:xfrm>
            <a:off x="1232693" y="1916832"/>
            <a:ext cx="7629525" cy="5000625"/>
          </a:xfrm>
        </p:spPr>
        <p:txBody>
          <a:bodyPr/>
          <a:lstStyle/>
          <a:p>
            <a:r>
              <a:rPr lang="zh-CN" altLang="en-US" sz="2000" dirty="0">
                <a:latin typeface="+mn-ea"/>
              </a:rPr>
              <a:t>对于规模为</a:t>
            </a:r>
            <a:r>
              <a:rPr lang="en-US" altLang="zh-CN" sz="2000" dirty="0">
                <a:latin typeface="+mn-ea"/>
              </a:rPr>
              <a:t>n</a:t>
            </a:r>
            <a:r>
              <a:rPr lang="zh-CN" altLang="en-US" sz="2000" dirty="0">
                <a:latin typeface="+mn-ea"/>
              </a:rPr>
              <a:t>的任何输入，一般考察算法的最坏运行时间：</a:t>
            </a:r>
            <a:endParaRPr lang="en-US" altLang="zh-CN" sz="2000" dirty="0">
              <a:latin typeface="+mn-ea"/>
            </a:endParaRPr>
          </a:p>
          <a:p>
            <a:pPr marL="776288" lvl="1" indent="-457200"/>
            <a:r>
              <a:rPr lang="zh-CN" altLang="en-US" sz="1800" dirty="0">
                <a:latin typeface="+mn-ea"/>
              </a:rPr>
              <a:t>最坏情况运行时间是在任何输入情况下的一个上界；</a:t>
            </a:r>
            <a:endParaRPr lang="en-US" altLang="zh-CN" sz="1800" dirty="0">
              <a:latin typeface="+mn-ea"/>
            </a:endParaRPr>
          </a:p>
          <a:p>
            <a:pPr marL="776288" lvl="1" indent="-457200"/>
            <a:r>
              <a:rPr lang="zh-CN" altLang="en-US" sz="1800" dirty="0">
                <a:latin typeface="+mn-ea"/>
              </a:rPr>
              <a:t>对于某些算法来说，最坏情况出现还是比较频繁的，如信息检索（信息经常不存在）；</a:t>
            </a:r>
            <a:endParaRPr lang="en-US" altLang="zh-CN" sz="1800" dirty="0">
              <a:latin typeface="+mn-ea"/>
            </a:endParaRPr>
          </a:p>
          <a:p>
            <a:pPr marL="776288" lvl="1" indent="-457200"/>
            <a:r>
              <a:rPr lang="zh-CN" altLang="en-US" sz="1800" dirty="0">
                <a:latin typeface="+mn-ea"/>
              </a:rPr>
              <a:t>大致上看，“平均情况”通常和最坏情况一样差。</a:t>
            </a:r>
            <a:endParaRPr lang="en-US" altLang="zh-CN" sz="1800" dirty="0">
              <a:latin typeface="+mn-ea"/>
            </a:endParaRPr>
          </a:p>
          <a:p>
            <a:r>
              <a:rPr lang="zh-CN" altLang="en-US" sz="2000" dirty="0">
                <a:latin typeface="+mn-ea"/>
              </a:rPr>
              <a:t>平均运行时间（期望运行时间）</a:t>
            </a:r>
            <a:endParaRPr lang="en-US" altLang="zh-CN" sz="2000" dirty="0">
              <a:latin typeface="+mn-ea"/>
            </a:endParaRPr>
          </a:p>
          <a:p>
            <a:pPr marL="776288" lvl="1" indent="-457200"/>
            <a:r>
              <a:rPr lang="zh-CN" altLang="en-US" sz="1800" dirty="0">
                <a:latin typeface="+mn-ea"/>
              </a:rPr>
              <a:t>概率分析技术</a:t>
            </a:r>
            <a:r>
              <a:rPr lang="en-US" altLang="zh-CN" sz="1800" dirty="0">
                <a:latin typeface="+mn-ea"/>
              </a:rPr>
              <a:t>( probabilistic analysis ) </a:t>
            </a:r>
          </a:p>
          <a:p>
            <a:pPr marL="776288" lvl="1" indent="-457200"/>
            <a:r>
              <a:rPr lang="zh-CN" altLang="en-US" sz="1800" dirty="0">
                <a:latin typeface="+mn-ea"/>
              </a:rPr>
              <a:t>随机化算法</a:t>
            </a:r>
            <a:r>
              <a:rPr lang="en-US" altLang="zh-CN" sz="1800" dirty="0">
                <a:latin typeface="+mn-ea"/>
              </a:rPr>
              <a:t>( randomized algorithm )</a:t>
            </a:r>
          </a:p>
          <a:p>
            <a:r>
              <a:rPr lang="zh-CN" altLang="en-US" sz="2000" dirty="0">
                <a:latin typeface="+mn-ea"/>
              </a:rPr>
              <a:t>函数的增长率</a:t>
            </a:r>
            <a:endParaRPr lang="en-US" altLang="zh-CN" sz="2000" dirty="0">
              <a:latin typeface="+mn-ea"/>
            </a:endParaRPr>
          </a:p>
          <a:p>
            <a:pPr marL="776288" lvl="1" indent="-457200"/>
            <a:r>
              <a:rPr lang="zh-CN" altLang="en-US" sz="1800" dirty="0">
                <a:latin typeface="+mn-ea"/>
              </a:rPr>
              <a:t>抽象简化。忽略每条语句的真实代价，用常量</a:t>
            </a:r>
            <a:r>
              <a:rPr lang="en-US" altLang="zh-CN" sz="1800">
                <a:latin typeface="+mn-ea"/>
              </a:rPr>
              <a:t>c</a:t>
            </a:r>
            <a:r>
              <a:rPr lang="zh-CN" altLang="en-US" sz="1800">
                <a:latin typeface="+mn-ea"/>
              </a:rPr>
              <a:t>来</a:t>
            </a:r>
            <a:r>
              <a:rPr lang="zh-CN" altLang="en-US" sz="1800" dirty="0">
                <a:latin typeface="+mn-ea"/>
              </a:rPr>
              <a:t>表示；进一步忽略了抽象的代价；</a:t>
            </a:r>
            <a:endParaRPr lang="en-US" altLang="zh-CN" sz="1800" dirty="0">
              <a:latin typeface="+mn-ea"/>
            </a:endParaRPr>
          </a:p>
          <a:p>
            <a:pPr marL="776288" lvl="1" indent="-457200"/>
            <a:r>
              <a:rPr lang="zh-CN" altLang="en-US" sz="1800" dirty="0">
                <a:latin typeface="+mn-ea"/>
              </a:rPr>
              <a:t>增长率或增长量级。只考虑公式中的最高项，忽略最高项系数和低阶项；</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38</a:t>
            </a:fld>
            <a:endParaRPr lang="en-US" altLang="zh-CN"/>
          </a:p>
        </p:txBody>
      </p:sp>
    </p:spTree>
    <p:extLst>
      <p:ext uri="{BB962C8B-B14F-4D97-AF65-F5344CB8AC3E}">
        <p14:creationId xmlns:p14="http://schemas.microsoft.com/office/powerpoint/2010/main" val="2871765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457200" y="214313"/>
            <a:ext cx="8258175" cy="714375"/>
          </a:xfrm>
        </p:spPr>
        <p:txBody>
          <a:bodyPr/>
          <a:lstStyle/>
          <a:p>
            <a:pPr eaLnBrk="1" hangingPunct="1"/>
            <a:r>
              <a:rPr lang="zh-CN" altLang="en-US"/>
              <a:t>插入排序</a:t>
            </a:r>
          </a:p>
        </p:txBody>
      </p:sp>
      <p:sp>
        <p:nvSpPr>
          <p:cNvPr id="6151" name="Text Box 16"/>
          <p:cNvSpPr>
            <a:spLocks noGrp="1" noChangeArrowheads="1"/>
          </p:cNvSpPr>
          <p:nvPr>
            <p:ph sz="quarter" idx="1"/>
          </p:nvPr>
        </p:nvSpPr>
        <p:spPr>
          <a:xfrm>
            <a:off x="1214438" y="1371600"/>
            <a:ext cx="7715250" cy="1200150"/>
          </a:xfrm>
          <a:solidFill>
            <a:srgbClr val="CFDBFD"/>
          </a:solidFill>
          <a:ln>
            <a:solidFill>
              <a:schemeClr val="tx2"/>
            </a:solidFill>
            <a:miter lim="800000"/>
            <a:headEnd/>
            <a:tailEnd/>
          </a:ln>
        </p:spPr>
        <p:txBody>
          <a:bodyPr>
            <a:spAutoFit/>
          </a:bodyPr>
          <a:lstStyle/>
          <a:p>
            <a:pPr defTabSz="261938">
              <a:lnSpc>
                <a:spcPct val="100000"/>
              </a:lnSpc>
              <a:spcBef>
                <a:spcPct val="50000"/>
              </a:spcBef>
              <a:buFont typeface="Wingdings 2" panose="05020102010507070707" pitchFamily="18" charset="2"/>
              <a:buNone/>
            </a:pPr>
            <a:r>
              <a:rPr lang="zh-CN" altLang="en-US" sz="1800" b="1" dirty="0">
                <a:solidFill>
                  <a:srgbClr val="FF0000"/>
                </a:solidFill>
                <a:latin typeface="Times New Roman" panose="02020603050405020304" pitchFamily="18" charset="0"/>
              </a:rPr>
              <a:t>问题</a:t>
            </a:r>
            <a:r>
              <a:rPr lang="en-US" altLang="zh-CN" sz="1800" b="1" dirty="0">
                <a:solidFill>
                  <a:srgbClr val="FF0000"/>
                </a:solidFill>
                <a:latin typeface="Times New Roman" panose="02020603050405020304" pitchFamily="18" charset="0"/>
              </a:rPr>
              <a:t>: </a:t>
            </a:r>
            <a:r>
              <a:rPr lang="en-US" altLang="zh-CN" sz="1800" dirty="0">
                <a:solidFill>
                  <a:srgbClr val="FF0000"/>
                </a:solidFill>
                <a:latin typeface="Times New Roman" panose="02020603050405020304" pitchFamily="18" charset="0"/>
              </a:rPr>
              <a:t>  </a:t>
            </a:r>
            <a:r>
              <a:rPr lang="zh-CN" altLang="en-US" sz="1800">
                <a:latin typeface="Times New Roman" panose="02020603050405020304" pitchFamily="18" charset="0"/>
              </a:rPr>
              <a:t>把一系列数据按非降序的顺序排列</a:t>
            </a:r>
            <a:endParaRPr lang="en-US" altLang="zh-CN" sz="1800" dirty="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dirty="0">
                <a:latin typeface="Times New Roman" panose="02020603050405020304" pitchFamily="18" charset="0"/>
              </a:rPr>
              <a:t>输入</a:t>
            </a:r>
            <a:r>
              <a:rPr lang="en-US" altLang="zh-CN" sz="1800" b="1" dirty="0">
                <a:latin typeface="Times New Roman" panose="02020603050405020304" pitchFamily="18" charset="0"/>
              </a:rPr>
              <a:t>:   </a:t>
            </a:r>
            <a:r>
              <a:rPr lang="en-US" altLang="zh-CN" sz="1800" dirty="0">
                <a:latin typeface="Times New Roman" panose="02020603050405020304" pitchFamily="18" charset="0"/>
              </a:rPr>
              <a:t>n </a:t>
            </a:r>
            <a:r>
              <a:rPr lang="zh-CN" altLang="en-US" sz="1800" dirty="0">
                <a:latin typeface="Times New Roman" panose="02020603050405020304" pitchFamily="18" charset="0"/>
              </a:rPr>
              <a:t>个输入数</a:t>
            </a:r>
            <a:endParaRPr lang="en-US" altLang="zh-CN" sz="1800" dirty="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dirty="0">
                <a:latin typeface="Times New Roman" panose="02020603050405020304" pitchFamily="18" charset="0"/>
              </a:rPr>
              <a:t>输出</a:t>
            </a:r>
            <a:r>
              <a:rPr lang="en-US" altLang="zh-CN" sz="1800" b="1" dirty="0">
                <a:latin typeface="Times New Roman" panose="02020603050405020304" pitchFamily="18" charset="0"/>
              </a:rPr>
              <a:t>:   </a:t>
            </a:r>
            <a:r>
              <a:rPr lang="zh-CN" altLang="en-US" sz="1800" dirty="0">
                <a:latin typeface="Times New Roman" panose="02020603050405020304" pitchFamily="18" charset="0"/>
              </a:rPr>
              <a:t>输入系列的一个排序                         ，使得</a:t>
            </a:r>
            <a:endParaRPr lang="en-US" altLang="zh-CN" dirty="0">
              <a:latin typeface="Times New Roman" panose="02020603050405020304" pitchFamily="18" charset="0"/>
            </a:endParaRPr>
          </a:p>
        </p:txBody>
      </p:sp>
      <p:graphicFrame>
        <p:nvGraphicFramePr>
          <p:cNvPr id="6146" name="Object 17"/>
          <p:cNvGraphicFramePr>
            <a:graphicFrameLocks noChangeAspect="1"/>
          </p:cNvGraphicFramePr>
          <p:nvPr/>
        </p:nvGraphicFramePr>
        <p:xfrm>
          <a:off x="3143250" y="1800225"/>
          <a:ext cx="1512888" cy="377825"/>
        </p:xfrm>
        <a:graphic>
          <a:graphicData uri="http://schemas.openxmlformats.org/presentationml/2006/ole">
            <mc:AlternateContent xmlns:mc="http://schemas.openxmlformats.org/markup-compatibility/2006">
              <mc:Choice xmlns:v="urn:schemas-microsoft-com:vml" Requires="v">
                <p:oleObj spid="_x0000_s43277" name="Equation" r:id="rId3" imgW="914400" imgH="228600" progId="">
                  <p:embed/>
                </p:oleObj>
              </mc:Choice>
              <mc:Fallback>
                <p:oleObj name="Equation" r:id="rId3" imgW="914400" imgH="228600" progId="">
                  <p:embed/>
                  <p:pic>
                    <p:nvPicPr>
                      <p:cNvPr id="6146"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800225"/>
                        <a:ext cx="15128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8"/>
          <p:cNvGraphicFramePr>
            <a:graphicFrameLocks noChangeAspect="1"/>
          </p:cNvGraphicFramePr>
          <p:nvPr/>
        </p:nvGraphicFramePr>
        <p:xfrm>
          <a:off x="4071938" y="2197100"/>
          <a:ext cx="1428750" cy="374650"/>
        </p:xfrm>
        <a:graphic>
          <a:graphicData uri="http://schemas.openxmlformats.org/presentationml/2006/ole">
            <mc:AlternateContent xmlns:mc="http://schemas.openxmlformats.org/markup-compatibility/2006">
              <mc:Choice xmlns:v="urn:schemas-microsoft-com:vml" Requires="v">
                <p:oleObj spid="_x0000_s43278" name="Equation" r:id="rId5" imgW="914400" imgH="241200" progId="">
                  <p:embed/>
                </p:oleObj>
              </mc:Choice>
              <mc:Fallback>
                <p:oleObj name="Equation" r:id="rId5" imgW="914400" imgH="241200" progId="">
                  <p:embed/>
                  <p:pic>
                    <p:nvPicPr>
                      <p:cNvPr id="6147"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2197100"/>
                        <a:ext cx="14287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9"/>
          <p:cNvGraphicFramePr>
            <a:graphicFrameLocks noChangeAspect="1"/>
          </p:cNvGraphicFramePr>
          <p:nvPr/>
        </p:nvGraphicFramePr>
        <p:xfrm>
          <a:off x="6196013" y="2143125"/>
          <a:ext cx="1590675" cy="381000"/>
        </p:xfrm>
        <a:graphic>
          <a:graphicData uri="http://schemas.openxmlformats.org/presentationml/2006/ole">
            <mc:AlternateContent xmlns:mc="http://schemas.openxmlformats.org/markup-compatibility/2006">
              <mc:Choice xmlns:v="urn:schemas-microsoft-com:vml" Requires="v">
                <p:oleObj spid="_x0000_s43279" name="Equation" r:id="rId7" imgW="1002960" imgH="241200" progId="">
                  <p:embed/>
                </p:oleObj>
              </mc:Choice>
              <mc:Fallback>
                <p:oleObj name="Equation" r:id="rId7" imgW="1002960" imgH="241200" progId="">
                  <p:embed/>
                  <p:pic>
                    <p:nvPicPr>
                      <p:cNvPr id="6148"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6013" y="2143125"/>
                        <a:ext cx="15906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2" name="Picture 14" descr="E:\songyou\教学\算法导论-2004-2-3\introduction-to-algorithms\book6\3_a.gif"/>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2928938" y="2928938"/>
            <a:ext cx="3192462"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39</a:t>
            </a:fld>
            <a:endParaRPr lang="en-US" altLang="zh-CN"/>
          </a:p>
        </p:txBody>
      </p:sp>
    </p:spTree>
    <p:extLst>
      <p:ext uri="{BB962C8B-B14F-4D97-AF65-F5344CB8AC3E}">
        <p14:creationId xmlns:p14="http://schemas.microsoft.com/office/powerpoint/2010/main" val="246411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061F82-BFD6-4EAD-AFAE-FD711B6FABD8}" type="slidenum">
              <a:rPr kumimoji="0" lang="en-US" altLang="zh-CN" sz="1400" smtClean="0"/>
              <a:pPr>
                <a:spcBef>
                  <a:spcPct val="0"/>
                </a:spcBef>
                <a:buClrTx/>
                <a:buSzTx/>
                <a:buFontTx/>
                <a:buNone/>
              </a:pPr>
              <a:t>4</a:t>
            </a:fld>
            <a:endParaRPr kumimoji="0" lang="en-US" altLang="zh-CN" sz="1400"/>
          </a:p>
        </p:txBody>
      </p:sp>
      <p:sp>
        <p:nvSpPr>
          <p:cNvPr id="9219"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教材与参考书</a:t>
            </a:r>
          </a:p>
        </p:txBody>
      </p:sp>
      <p:sp>
        <p:nvSpPr>
          <p:cNvPr id="9220" name="Rectangle 3"/>
          <p:cNvSpPr>
            <a:spLocks noGrp="1" noChangeArrowheads="1"/>
          </p:cNvSpPr>
          <p:nvPr>
            <p:ph type="body" idx="1"/>
          </p:nvPr>
        </p:nvSpPr>
        <p:spPr>
          <a:xfrm>
            <a:off x="76200" y="1981200"/>
            <a:ext cx="9067800" cy="4648200"/>
          </a:xfrm>
        </p:spPr>
        <p:txBody>
          <a:bodyPr/>
          <a:lstStyle/>
          <a:p>
            <a:pPr eaLnBrk="1" hangingPunct="1">
              <a:buFont typeface="Wingdings" panose="05000000000000000000" pitchFamily="2" charset="2"/>
              <a:buNone/>
            </a:pPr>
            <a:r>
              <a:rPr lang="zh-CN" altLang="en-US" sz="2400" dirty="0">
                <a:latin typeface="隶书" panose="02010509060101010101" pitchFamily="49" charset="-122"/>
                <a:ea typeface="隶书" panose="02010509060101010101" pitchFamily="49" charset="-122"/>
              </a:rPr>
              <a:t>参考书</a:t>
            </a:r>
            <a:r>
              <a:rPr lang="en-US" altLang="zh-CN" sz="2400" dirty="0">
                <a:latin typeface="隶书" panose="02010509060101010101" pitchFamily="49" charset="-122"/>
                <a:ea typeface="隶书" panose="02010509060101010101" pitchFamily="49" charset="-122"/>
              </a:rPr>
              <a:t>:</a:t>
            </a:r>
            <a:r>
              <a:rPr lang="zh-CN" altLang="zh-CN" sz="2000" dirty="0"/>
              <a:t>计算机程序设计艺术</a:t>
            </a:r>
            <a:r>
              <a:rPr lang="en-US" altLang="zh-CN" sz="2000" dirty="0"/>
              <a:t>(The Art of Computer Programming)</a:t>
            </a:r>
            <a:endParaRPr lang="en-US" altLang="zh-CN" sz="2000" dirty="0">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r>
              <a:rPr lang="en-US" altLang="zh-CN" sz="2000" dirty="0">
                <a:latin typeface="隶书" panose="02010509060101010101" pitchFamily="49" charset="-122"/>
                <a:ea typeface="隶书" panose="02010509060101010101" pitchFamily="49" charset="-122"/>
              </a:rPr>
              <a:t>         </a:t>
            </a:r>
            <a:r>
              <a:rPr lang="en-US" altLang="zh-CN" sz="2000" dirty="0"/>
              <a:t>Don </a:t>
            </a:r>
            <a:r>
              <a:rPr lang="en-US" altLang="zh-CN" sz="2000" dirty="0" err="1"/>
              <a:t>E.Knuth</a:t>
            </a:r>
            <a:r>
              <a:rPr lang="en-US" altLang="zh-CN" sz="2000" dirty="0"/>
              <a:t>  </a:t>
            </a:r>
            <a:r>
              <a:rPr lang="zh-CN" altLang="en-US" sz="2400" dirty="0">
                <a:latin typeface="隶书" panose="02010509060101010101" pitchFamily="49" charset="-122"/>
                <a:ea typeface="隶书" panose="02010509060101010101" pitchFamily="49" charset="-122"/>
              </a:rPr>
              <a:t>机械工业出版社 </a:t>
            </a:r>
            <a:r>
              <a:rPr lang="en-US" altLang="zh-CN" sz="2400" dirty="0">
                <a:latin typeface="隶书" panose="02010509060101010101" pitchFamily="49" charset="-122"/>
                <a:ea typeface="隶书" panose="02010509060101010101" pitchFamily="49" charset="-122"/>
              </a:rPr>
              <a:t>2010</a:t>
            </a:r>
          </a:p>
          <a:p>
            <a:pPr eaLnBrk="1" hangingPunct="1">
              <a:buFont typeface="Wingdings" panose="05000000000000000000" pitchFamily="2" charset="2"/>
              <a:buNone/>
            </a:pPr>
            <a:r>
              <a:rPr lang="en-US" altLang="zh-CN" sz="2400" dirty="0">
                <a:latin typeface="隶书" panose="02010509060101010101" pitchFamily="49" charset="-122"/>
                <a:ea typeface="隶书" panose="02010509060101010101" pitchFamily="49" charset="-122"/>
              </a:rPr>
              <a:t>        </a:t>
            </a:r>
            <a:r>
              <a:rPr lang="zh-CN" altLang="en-US" sz="2400" dirty="0"/>
              <a:t>算法设计与分析基础</a:t>
            </a:r>
          </a:p>
          <a:p>
            <a:pPr eaLnBrk="1" hangingPunct="1">
              <a:buFont typeface="Wingdings" panose="05000000000000000000" pitchFamily="2" charset="2"/>
              <a:buNone/>
            </a:pPr>
            <a:r>
              <a:rPr lang="zh-CN" altLang="en-US" sz="2400" dirty="0">
                <a:latin typeface="隶书" panose="02010509060101010101" pitchFamily="49" charset="-122"/>
                <a:ea typeface="隶书" panose="02010509060101010101" pitchFamily="49" charset="-122"/>
              </a:rPr>
              <a:t>        </a:t>
            </a:r>
            <a:r>
              <a:rPr lang="en-US" altLang="zh-CN" sz="2000" dirty="0" err="1">
                <a:latin typeface="Arial Narrow" panose="020B0606020202030204" pitchFamily="34" charset="0"/>
                <a:ea typeface="隶书" panose="02010509060101010101" pitchFamily="49" charset="-122"/>
              </a:rPr>
              <a:t>Anany</a:t>
            </a:r>
            <a:r>
              <a:rPr lang="en-US" altLang="zh-CN" sz="2000" dirty="0">
                <a:latin typeface="Arial Narrow" panose="020B0606020202030204" pitchFamily="34" charset="0"/>
                <a:ea typeface="隶书" panose="02010509060101010101" pitchFamily="49" charset="-122"/>
              </a:rPr>
              <a:t> Levitin</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潘彦译</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清华大学出版社</a:t>
            </a:r>
            <a:r>
              <a:rPr lang="en-US" altLang="zh-CN" sz="2400" dirty="0">
                <a:latin typeface="隶书" panose="02010509060101010101" pitchFamily="49" charset="-122"/>
                <a:ea typeface="隶书" panose="02010509060101010101" pitchFamily="49" charset="-122"/>
              </a:rPr>
              <a:t>,2004</a:t>
            </a:r>
          </a:p>
          <a:p>
            <a:pPr eaLnBrk="1" hangingPunct="1">
              <a:buNone/>
            </a:pPr>
            <a:r>
              <a:rPr lang="zh-CN" altLang="en-US" sz="2400" dirty="0">
                <a:latin typeface="隶书" panose="02010509060101010101" pitchFamily="49" charset="-122"/>
                <a:ea typeface="隶书" panose="02010509060101010101" pitchFamily="49" charset="-122"/>
              </a:rPr>
              <a:t>网易公开课：</a:t>
            </a:r>
            <a:r>
              <a:rPr lang="en-US" altLang="zh-CN" sz="2400" dirty="0">
                <a:latin typeface="隶书" panose="02010509060101010101" pitchFamily="49" charset="-122"/>
                <a:ea typeface="隶书" panose="02010509060101010101" pitchFamily="49" charset="-122"/>
                <a:hlinkClick r:id="rId2"/>
              </a:rPr>
              <a:t>http://open.163.com/special/opencourse/algorithms.html</a:t>
            </a:r>
            <a:endParaRPr lang="en-US" altLang="zh-CN" sz="2400" dirty="0">
              <a:latin typeface="隶书" panose="02010509060101010101" pitchFamily="49" charset="-122"/>
              <a:ea typeface="隶书" panose="02010509060101010101" pitchFamily="49" charset="-122"/>
            </a:endParaRPr>
          </a:p>
          <a:p>
            <a:pPr eaLnBrk="1" hangingPunct="1">
              <a:buNone/>
            </a:pPr>
            <a:r>
              <a:rPr lang="en-US" altLang="zh-CN" sz="2400" dirty="0">
                <a:latin typeface="隶书" panose="02010509060101010101" pitchFamily="49" charset="-122"/>
                <a:ea typeface="隶书" panose="02010509060101010101" pitchFamily="49" charset="-122"/>
              </a:rPr>
              <a:t>MIT</a:t>
            </a:r>
            <a:r>
              <a:rPr lang="zh-CN" altLang="en-US" sz="2400" dirty="0">
                <a:latin typeface="隶书" panose="02010509060101010101" pitchFamily="49" charset="-122"/>
                <a:ea typeface="隶书" panose="02010509060101010101" pitchFamily="49" charset="-122"/>
              </a:rPr>
              <a:t>公开课：</a:t>
            </a:r>
            <a:r>
              <a:rPr lang="en-US" altLang="zh-CN" sz="2400" dirty="0">
                <a:latin typeface="隶书" panose="02010509060101010101" pitchFamily="49" charset="-122"/>
                <a:ea typeface="隶书" panose="02010509060101010101" pitchFamily="49" charset="-122"/>
              </a:rPr>
              <a:t>http://ocw.mit.edu/courses/electrical-engineering-and-computer-science/6-046j-design-and-analysis-of-algorithms-spring-2015/calendar/</a:t>
            </a:r>
            <a:endParaRPr lang="zh-CN" altLang="en-US" sz="2400" dirty="0">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200" y="2557165"/>
            <a:ext cx="8955088" cy="4306888"/>
          </a:xfrm>
        </p:spPr>
        <p:txBody>
          <a:bodyPr/>
          <a:lstStyle/>
          <a:p>
            <a:endParaRPr lang="zh-CN" altLang="en-US"/>
          </a:p>
        </p:txBody>
      </p:sp>
      <p:pic>
        <p:nvPicPr>
          <p:cNvPr id="11" name="Picture 11" descr="4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38" y="1589336"/>
            <a:ext cx="3001962"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285750" y="3571578"/>
            <a:ext cx="5307013" cy="2628412"/>
          </a:xfrm>
          <a:prstGeom prst="rect">
            <a:avLst/>
          </a:prstGeom>
          <a:solidFill>
            <a:srgbClr val="CCECFF"/>
          </a:solidFill>
          <a:ln w="9525">
            <a:solidFill>
              <a:srgbClr val="FF9900"/>
            </a:solidFill>
            <a:miter lim="800000"/>
            <a:headEnd/>
            <a:tailEnd/>
          </a:ln>
        </p:spPr>
        <p:txBody>
          <a:bodyPr>
            <a:spAutoFit/>
          </a:bodyPr>
          <a:lstStyle>
            <a:lvl1pPr marL="457200" indent="-457200"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1600" dirty="0">
                <a:solidFill>
                  <a:schemeClr val="tx2"/>
                </a:solidFill>
              </a:rPr>
              <a:t>INSERTION-SORT(</a:t>
            </a:r>
            <a:r>
              <a:rPr lang="en-US" altLang="zh-CN" sz="1600" i="1" dirty="0">
                <a:solidFill>
                  <a:schemeClr val="tx2"/>
                </a:solidFill>
              </a:rPr>
              <a:t>A</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1	for( </a:t>
            </a:r>
            <a:r>
              <a:rPr lang="en-US" altLang="zh-CN" sz="1600" i="1" dirty="0">
                <a:solidFill>
                  <a:schemeClr val="tx2"/>
                </a:solidFill>
              </a:rPr>
              <a:t>j </a:t>
            </a:r>
            <a:r>
              <a:rPr lang="en-US" altLang="zh-CN" sz="1600" dirty="0">
                <a:solidFill>
                  <a:schemeClr val="tx2"/>
                </a:solidFill>
              </a:rPr>
              <a:t>= 2; </a:t>
            </a:r>
            <a:r>
              <a:rPr lang="en-US" altLang="zh-CN" sz="1600" i="1" dirty="0">
                <a:solidFill>
                  <a:schemeClr val="tx2"/>
                </a:solidFill>
              </a:rPr>
              <a:t>j</a:t>
            </a:r>
            <a:r>
              <a:rPr lang="en-US" altLang="zh-CN" sz="1600" dirty="0">
                <a:solidFill>
                  <a:schemeClr val="tx2"/>
                </a:solidFill>
              </a:rPr>
              <a:t> &lt;=</a:t>
            </a:r>
            <a:r>
              <a:rPr lang="en-US" altLang="zh-CN" sz="1600" i="1" dirty="0">
                <a:solidFill>
                  <a:schemeClr val="tx2"/>
                </a:solidFill>
              </a:rPr>
              <a:t>length</a:t>
            </a:r>
            <a:r>
              <a:rPr lang="en-US" altLang="zh-CN" sz="1600" dirty="0">
                <a:solidFill>
                  <a:schemeClr val="tx2"/>
                </a:solidFill>
              </a:rPr>
              <a:t>[</a:t>
            </a:r>
            <a:r>
              <a:rPr lang="en-US" altLang="zh-CN" sz="1600" i="1" dirty="0">
                <a:solidFill>
                  <a:schemeClr val="tx2"/>
                </a:solidFill>
              </a:rPr>
              <a:t>A</a:t>
            </a:r>
            <a:r>
              <a:rPr lang="en-US" altLang="zh-CN" sz="1600" dirty="0">
                <a:solidFill>
                  <a:schemeClr val="tx2"/>
                </a:solidFill>
              </a:rPr>
              <a:t>]; </a:t>
            </a:r>
            <a:r>
              <a:rPr lang="en-US" altLang="zh-CN" sz="1600" i="1" dirty="0" err="1">
                <a:solidFill>
                  <a:schemeClr val="tx2"/>
                </a:solidFill>
              </a:rPr>
              <a:t>j</a:t>
            </a:r>
            <a:r>
              <a:rPr lang="en-US" altLang="zh-CN" sz="1600" dirty="0" err="1">
                <a:solidFill>
                  <a:schemeClr val="tx2"/>
                </a:solidFill>
              </a:rPr>
              <a:t>++</a:t>
            </a:r>
            <a:r>
              <a:rPr lang="en-US" altLang="zh-CN" sz="1600" dirty="0">
                <a:solidFill>
                  <a:schemeClr val="tx2"/>
                </a:solidFill>
              </a:rPr>
              <a:t>) // loop header</a:t>
            </a:r>
          </a:p>
          <a:p>
            <a:pPr eaLnBrk="1" hangingPunct="1">
              <a:lnSpc>
                <a:spcPct val="70000"/>
              </a:lnSpc>
              <a:spcBef>
                <a:spcPct val="50000"/>
              </a:spcBef>
            </a:pPr>
            <a:r>
              <a:rPr lang="en-US" altLang="zh-CN" sz="1600" dirty="0">
                <a:solidFill>
                  <a:schemeClr val="tx2"/>
                </a:solidFill>
              </a:rPr>
              <a:t>2				</a:t>
            </a:r>
            <a:r>
              <a:rPr lang="en-US" altLang="zh-CN" sz="1600" i="1" dirty="0">
                <a:solidFill>
                  <a:schemeClr val="tx2"/>
                </a:solidFill>
              </a:rPr>
              <a:t>key</a:t>
            </a:r>
            <a:r>
              <a:rPr lang="en-US" altLang="zh-CN" sz="1600" dirty="0">
                <a:solidFill>
                  <a:schemeClr val="tx2"/>
                </a:solidFill>
              </a:rPr>
              <a:t> =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3				// Insert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 into the sorted sequence </a:t>
            </a:r>
            <a:r>
              <a:rPr lang="en-US" altLang="zh-CN" sz="1600" i="1" dirty="0">
                <a:solidFill>
                  <a:schemeClr val="tx2"/>
                </a:solidFill>
              </a:rPr>
              <a:t>A</a:t>
            </a:r>
            <a:r>
              <a:rPr lang="en-US" altLang="zh-CN" sz="1600" dirty="0">
                <a:solidFill>
                  <a:schemeClr val="tx2"/>
                </a:solidFill>
              </a:rPr>
              <a:t>[1 .. </a:t>
            </a:r>
            <a:r>
              <a:rPr lang="en-US" altLang="zh-CN" sz="1600" i="1" dirty="0">
                <a:solidFill>
                  <a:schemeClr val="tx2"/>
                </a:solidFill>
              </a:rPr>
              <a:t>j</a:t>
            </a:r>
            <a:r>
              <a:rPr lang="en-US" altLang="zh-CN" sz="1600" dirty="0">
                <a:solidFill>
                  <a:schemeClr val="tx2"/>
                </a:solidFill>
              </a:rPr>
              <a:t>-1]</a:t>
            </a:r>
          </a:p>
          <a:p>
            <a:pPr eaLnBrk="1" hangingPunct="1">
              <a:lnSpc>
                <a:spcPct val="70000"/>
              </a:lnSpc>
              <a:spcBef>
                <a:spcPct val="50000"/>
              </a:spcBef>
            </a:pPr>
            <a:r>
              <a:rPr lang="en-US" altLang="zh-CN" sz="1600" dirty="0">
                <a:solidFill>
                  <a:schemeClr val="tx2"/>
                </a:solidFill>
              </a:rPr>
              <a:t>4				</a:t>
            </a:r>
            <a:r>
              <a:rPr lang="en-US" altLang="zh-CN" sz="1600" i="1" dirty="0">
                <a:solidFill>
                  <a:schemeClr val="tx2"/>
                </a:solidFill>
              </a:rPr>
              <a:t>i</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-1</a:t>
            </a:r>
          </a:p>
          <a:p>
            <a:pPr eaLnBrk="1" hangingPunct="1">
              <a:lnSpc>
                <a:spcPct val="70000"/>
              </a:lnSpc>
              <a:spcBef>
                <a:spcPct val="50000"/>
              </a:spcBef>
            </a:pPr>
            <a:r>
              <a:rPr lang="en-US" altLang="zh-CN" sz="1600" dirty="0">
                <a:solidFill>
                  <a:schemeClr val="tx2"/>
                </a:solidFill>
              </a:rPr>
              <a:t>5				while( </a:t>
            </a:r>
            <a:r>
              <a:rPr lang="en-US" altLang="zh-CN" sz="1600" i="1" dirty="0" err="1">
                <a:solidFill>
                  <a:schemeClr val="tx2"/>
                </a:solidFill>
              </a:rPr>
              <a:t>i</a:t>
            </a:r>
            <a:r>
              <a:rPr lang="en-US" altLang="zh-CN" sz="1600" i="1" dirty="0">
                <a:solidFill>
                  <a:schemeClr val="tx2"/>
                </a:solidFill>
              </a:rPr>
              <a:t> </a:t>
            </a:r>
            <a:r>
              <a:rPr lang="en-US" altLang="zh-CN" sz="1600" dirty="0">
                <a:solidFill>
                  <a:schemeClr val="tx2"/>
                </a:solidFill>
              </a:rPr>
              <a:t>&gt; 0 &amp;&amp;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 &gt; </a:t>
            </a:r>
            <a:r>
              <a:rPr lang="en-US" altLang="zh-CN" sz="1600" i="1" dirty="0">
                <a:solidFill>
                  <a:schemeClr val="tx2"/>
                </a:solidFill>
              </a:rPr>
              <a:t>key</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6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7						</a:t>
            </a:r>
            <a:r>
              <a:rPr lang="en-US" altLang="zh-CN" sz="1600" i="1" dirty="0" err="1">
                <a:solidFill>
                  <a:schemeClr val="tx2"/>
                </a:solidFill>
              </a:rPr>
              <a:t>i</a:t>
            </a:r>
            <a:r>
              <a:rPr lang="en-US" altLang="zh-CN" sz="1600" dirty="0">
                <a:solidFill>
                  <a:schemeClr val="tx2"/>
                </a:solidFill>
              </a:rPr>
              <a:t> = </a:t>
            </a:r>
            <a:r>
              <a:rPr lang="en-US" altLang="zh-CN" sz="1600" i="1" dirty="0">
                <a:solidFill>
                  <a:schemeClr val="tx2"/>
                </a:solidFill>
              </a:rPr>
              <a:t>i</a:t>
            </a:r>
            <a:r>
              <a:rPr lang="en-US" altLang="zh-CN" sz="1600" dirty="0">
                <a:solidFill>
                  <a:schemeClr val="tx2"/>
                </a:solidFill>
              </a:rPr>
              <a:t>-1				</a:t>
            </a:r>
          </a:p>
          <a:p>
            <a:pPr eaLnBrk="1" hangingPunct="1">
              <a:lnSpc>
                <a:spcPct val="70000"/>
              </a:lnSpc>
              <a:spcBef>
                <a:spcPct val="50000"/>
              </a:spcBef>
            </a:pPr>
            <a:r>
              <a:rPr lang="en-US" altLang="zh-CN" sz="1600" dirty="0">
                <a:solidFill>
                  <a:schemeClr val="tx2"/>
                </a:solidFill>
              </a:rPr>
              <a:t>8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key</a:t>
            </a:r>
          </a:p>
        </p:txBody>
      </p:sp>
      <p:pic>
        <p:nvPicPr>
          <p:cNvPr id="1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988840"/>
            <a:ext cx="514350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E:\songyou\教学\算法导论-2004-2-3\introduction-to-algorithms\book6\3_a.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715000" y="4147840"/>
            <a:ext cx="20161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2438" y="5576590"/>
            <a:ext cx="733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38"/>
          <p:cNvSpPr>
            <a:spLocks noChangeArrowheads="1"/>
          </p:cNvSpPr>
          <p:nvPr/>
        </p:nvSpPr>
        <p:spPr bwMode="auto">
          <a:xfrm rot="2980537">
            <a:off x="7265988" y="5370215"/>
            <a:ext cx="839788" cy="147637"/>
          </a:xfrm>
          <a:prstGeom prst="leftArrow">
            <a:avLst>
              <a:gd name="adj1" fmla="val 50000"/>
              <a:gd name="adj2" fmla="val 82610"/>
            </a:avLst>
          </a:prstGeom>
          <a:solidFill>
            <a:schemeClr val="accent1"/>
          </a:solidFill>
          <a:ln w="9525">
            <a:solidFill>
              <a:schemeClr val="tx1"/>
            </a:solidFill>
            <a:miter lim="800000"/>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灯片编号占位符 2"/>
          <p:cNvSpPr>
            <a:spLocks noGrp="1"/>
          </p:cNvSpPr>
          <p:nvPr>
            <p:ph type="sldNum" sz="quarter" idx="12"/>
          </p:nvPr>
        </p:nvSpPr>
        <p:spPr/>
        <p:txBody>
          <a:bodyPr/>
          <a:lstStyle/>
          <a:p>
            <a:pPr>
              <a:defRPr/>
            </a:pPr>
            <a:fld id="{76A0C645-9BD3-47E5-8E11-364E151CC5DE}" type="slidenum">
              <a:rPr lang="en-US" altLang="zh-CN" smtClean="0"/>
              <a:pPr>
                <a:defRPr/>
              </a:pPr>
              <a:t>40</a:t>
            </a:fld>
            <a:endParaRPr lang="en-US" altLang="zh-CN"/>
          </a:p>
        </p:txBody>
      </p:sp>
      <p:sp>
        <p:nvSpPr>
          <p:cNvPr id="17" name="标题 1"/>
          <p:cNvSpPr>
            <a:spLocks noGrp="1"/>
          </p:cNvSpPr>
          <p:nvPr>
            <p:ph type="title"/>
          </p:nvPr>
        </p:nvSpPr>
        <p:spPr>
          <a:xfrm>
            <a:off x="1043608" y="980282"/>
            <a:ext cx="8258175" cy="714375"/>
          </a:xfrm>
        </p:spPr>
        <p:txBody>
          <a:bodyPr/>
          <a:lstStyle/>
          <a:p>
            <a:pPr eaLnBrk="1" hangingPunct="1"/>
            <a:r>
              <a:rPr lang="zh-CN" altLang="en-US" dirty="0"/>
              <a:t>插入排序</a:t>
            </a:r>
          </a:p>
        </p:txBody>
      </p:sp>
    </p:spTree>
    <p:extLst>
      <p:ext uri="{BB962C8B-B14F-4D97-AF65-F5344CB8AC3E}">
        <p14:creationId xmlns:p14="http://schemas.microsoft.com/office/powerpoint/2010/main" val="150273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1043608" y="980282"/>
            <a:ext cx="8258175" cy="714375"/>
          </a:xfrm>
        </p:spPr>
        <p:txBody>
          <a:bodyPr/>
          <a:lstStyle/>
          <a:p>
            <a:pPr eaLnBrk="1" hangingPunct="1"/>
            <a:r>
              <a:rPr lang="zh-CN" altLang="en-US" dirty="0"/>
              <a:t>插入排序</a:t>
            </a:r>
          </a:p>
        </p:txBody>
      </p:sp>
      <p:graphicFrame>
        <p:nvGraphicFramePr>
          <p:cNvPr id="17" name="Object 6"/>
          <p:cNvGraphicFramePr>
            <a:graphicFrameLocks noChangeAspect="1"/>
          </p:cNvGraphicFramePr>
          <p:nvPr/>
        </p:nvGraphicFramePr>
        <p:xfrm>
          <a:off x="428625" y="5559425"/>
          <a:ext cx="7759700" cy="727075"/>
        </p:xfrm>
        <a:graphic>
          <a:graphicData uri="http://schemas.openxmlformats.org/presentationml/2006/ole">
            <mc:AlternateContent xmlns:mc="http://schemas.openxmlformats.org/markup-compatibility/2006">
              <mc:Choice xmlns:v="urn:schemas-microsoft-com:vml" Requires="v">
                <p:oleObj spid="_x0000_s44124" name="Equation" r:id="rId3" imgW="4749480" imgH="444240" progId="">
                  <p:embed/>
                </p:oleObj>
              </mc:Choice>
              <mc:Fallback>
                <p:oleObj name="Equation" r:id="rId3" imgW="4749480" imgH="444240" progId="">
                  <p:embed/>
                  <p:pic>
                    <p:nvPicPr>
                      <p:cNvPr id="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5559425"/>
                        <a:ext cx="77597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 name="Picture 14" descr="E:\songyou\教学\算法导论-2004-2-3\introduction-to-algorithms\book6\3_a.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715125" y="1928813"/>
            <a:ext cx="20161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9350" y="4103688"/>
            <a:ext cx="733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38"/>
          <p:cNvSpPr>
            <a:spLocks noChangeArrowheads="1"/>
          </p:cNvSpPr>
          <p:nvPr/>
        </p:nvSpPr>
        <p:spPr bwMode="auto">
          <a:xfrm rot="5400000">
            <a:off x="7519988" y="3651250"/>
            <a:ext cx="611188" cy="166687"/>
          </a:xfrm>
          <a:prstGeom prst="leftArrow">
            <a:avLst>
              <a:gd name="adj1" fmla="val 50000"/>
              <a:gd name="adj2" fmla="val 83027"/>
            </a:avLst>
          </a:prstGeom>
          <a:solidFill>
            <a:schemeClr val="accent1"/>
          </a:solidFill>
          <a:ln w="9525">
            <a:solidFill>
              <a:schemeClr val="tx1"/>
            </a:solidFill>
            <a:miter lim="800000"/>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TextBox 12"/>
          <p:cNvSpPr txBox="1">
            <a:spLocks noChangeArrowheads="1"/>
          </p:cNvSpPr>
          <p:nvPr/>
        </p:nvSpPr>
        <p:spPr bwMode="auto">
          <a:xfrm>
            <a:off x="285750" y="5314950"/>
            <a:ext cx="1857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r>
              <a:rPr lang="zh-CN" altLang="en-US" sz="2000" b="0">
                <a:latin typeface="华文新魏" panose="02010800040101010101" pitchFamily="2" charset="-122"/>
                <a:ea typeface="华文新魏" panose="02010800040101010101" pitchFamily="2" charset="-122"/>
              </a:rPr>
              <a:t>总运行时间：</a:t>
            </a:r>
          </a:p>
        </p:txBody>
      </p:sp>
      <p:sp>
        <p:nvSpPr>
          <p:cNvPr id="23" name="TextBox 9"/>
          <p:cNvSpPr txBox="1">
            <a:spLocks noChangeArrowheads="1"/>
          </p:cNvSpPr>
          <p:nvPr/>
        </p:nvSpPr>
        <p:spPr bwMode="auto">
          <a:xfrm>
            <a:off x="428625" y="1243013"/>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p"/>
            </a:pPr>
            <a:endParaRPr lang="zh-CN" altLang="en-US" dirty="0">
              <a:solidFill>
                <a:srgbClr val="FF0000"/>
              </a:solidFill>
            </a:endParaRPr>
          </a:p>
        </p:txBody>
      </p:sp>
      <p:sp>
        <p:nvSpPr>
          <p:cNvPr id="3" name="灯片编号占位符 2"/>
          <p:cNvSpPr>
            <a:spLocks noGrp="1"/>
          </p:cNvSpPr>
          <p:nvPr>
            <p:ph type="sldNum" sz="quarter" idx="12"/>
          </p:nvPr>
        </p:nvSpPr>
        <p:spPr/>
        <p:txBody>
          <a:bodyPr/>
          <a:lstStyle/>
          <a:p>
            <a:pPr>
              <a:defRPr/>
            </a:pPr>
            <a:fld id="{76A0C645-9BD3-47E5-8E11-364E151CC5DE}" type="slidenum">
              <a:rPr lang="en-US" altLang="zh-CN" smtClean="0"/>
              <a:pPr>
                <a:defRPr/>
              </a:pPr>
              <a:t>41</a:t>
            </a:fld>
            <a:endParaRPr lang="en-US" altLang="zh-CN"/>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810" y="2349766"/>
            <a:ext cx="6211529" cy="2726794"/>
          </a:xfrm>
          <a:prstGeom prst="rect">
            <a:avLst/>
          </a:prstGeom>
        </p:spPr>
      </p:pic>
    </p:spTree>
    <p:extLst>
      <p:ext uri="{BB962C8B-B14F-4D97-AF65-F5344CB8AC3E}">
        <p14:creationId xmlns:p14="http://schemas.microsoft.com/office/powerpoint/2010/main" val="3012651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8"/>
          <p:cNvSpPr>
            <a:spLocks noGrp="1"/>
          </p:cNvSpPr>
          <p:nvPr>
            <p:ph sz="quarter" idx="4294967295"/>
          </p:nvPr>
        </p:nvSpPr>
        <p:spPr>
          <a:xfrm>
            <a:off x="251520" y="1700808"/>
            <a:ext cx="8715375" cy="5286375"/>
          </a:xfrm>
        </p:spPr>
        <p:txBody>
          <a:bodyPr/>
          <a:lstStyle/>
          <a:p>
            <a:endParaRPr lang="en-US" altLang="zh-CN" dirty="0"/>
          </a:p>
          <a:p>
            <a:endParaRPr lang="en-US" altLang="zh-CN" sz="1800" dirty="0">
              <a:latin typeface="华文新魏" panose="02010800040101010101" pitchFamily="2" charset="-122"/>
              <a:ea typeface="华文新魏" panose="02010800040101010101" pitchFamily="2" charset="-122"/>
            </a:endParaRPr>
          </a:p>
          <a:p>
            <a:r>
              <a:rPr lang="zh-CN" altLang="en-US" sz="2000" b="0" dirty="0">
                <a:latin typeface="华文新魏" panose="02010800040101010101" pitchFamily="2" charset="-122"/>
                <a:ea typeface="华文新魏" panose="02010800040101010101" pitchFamily="2" charset="-122"/>
              </a:rPr>
              <a:t>如果数组是排好序的，则会出现</a:t>
            </a:r>
            <a:r>
              <a:rPr lang="zh-CN" altLang="en-US" sz="2000" b="0" dirty="0">
                <a:solidFill>
                  <a:srgbClr val="FF0000"/>
                </a:solidFill>
                <a:latin typeface="华文新魏" panose="02010800040101010101" pitchFamily="2" charset="-122"/>
                <a:ea typeface="华文新魏" panose="02010800040101010101" pitchFamily="2" charset="-122"/>
              </a:rPr>
              <a:t>最好情况</a:t>
            </a:r>
            <a:r>
              <a:rPr lang="zh-CN" altLang="en-US" sz="2000" b="0" dirty="0">
                <a:latin typeface="华文新魏" panose="02010800040101010101" pitchFamily="2" charset="-122"/>
                <a:ea typeface="华文新魏" panose="02010800040101010101" pitchFamily="2" charset="-122"/>
              </a:rPr>
              <a:t>：</a:t>
            </a:r>
            <a:endParaRPr lang="en-US" altLang="zh-CN" sz="2000" b="0" dirty="0">
              <a:latin typeface="华文新魏" panose="02010800040101010101" pitchFamily="2" charset="-122"/>
              <a:ea typeface="华文新魏" panose="02010800040101010101" pitchFamily="2" charset="-122"/>
            </a:endParaRPr>
          </a:p>
          <a:p>
            <a:endParaRPr lang="en-US" altLang="zh-CN" sz="1600" dirty="0">
              <a:latin typeface="华文新魏" panose="02010800040101010101" pitchFamily="2" charset="-122"/>
              <a:ea typeface="华文新魏" panose="02010800040101010101" pitchFamily="2" charset="-122"/>
            </a:endParaRPr>
          </a:p>
          <a:p>
            <a:endParaRPr lang="en-US" altLang="zh-CN" sz="1000" dirty="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r>
              <a:rPr lang="zh-CN" altLang="en-US" sz="2000" b="0" dirty="0">
                <a:latin typeface="华文新魏" panose="02010800040101010101" pitchFamily="2" charset="-122"/>
                <a:ea typeface="华文新魏" panose="02010800040101010101" pitchFamily="2" charset="-122"/>
              </a:rPr>
              <a:t>如果数组是逆序排序的，则会出现</a:t>
            </a:r>
            <a:r>
              <a:rPr lang="zh-CN" altLang="en-US" sz="2000" b="0" dirty="0">
                <a:solidFill>
                  <a:srgbClr val="FF0000"/>
                </a:solidFill>
                <a:latin typeface="华文新魏" panose="02010800040101010101" pitchFamily="2" charset="-122"/>
                <a:ea typeface="华文新魏" panose="02010800040101010101" pitchFamily="2" charset="-122"/>
              </a:rPr>
              <a:t>最差情况</a:t>
            </a:r>
            <a:r>
              <a:rPr lang="zh-CN" altLang="en-US" sz="2000" b="0" dirty="0">
                <a:latin typeface="华文新魏" panose="02010800040101010101" pitchFamily="2" charset="-122"/>
                <a:ea typeface="华文新魏" panose="02010800040101010101" pitchFamily="2" charset="-122"/>
              </a:rPr>
              <a:t>：</a:t>
            </a:r>
            <a:endParaRPr lang="en-US" altLang="zh-CN" sz="2000" b="0" dirty="0">
              <a:latin typeface="华文新魏" panose="02010800040101010101" pitchFamily="2" charset="-122"/>
              <a:ea typeface="华文新魏" panose="02010800040101010101" pitchFamily="2" charset="-122"/>
            </a:endParaRPr>
          </a:p>
          <a:p>
            <a:endParaRPr lang="en-US" altLang="zh-CN" sz="2000" b="0" dirty="0">
              <a:latin typeface="华文新魏" panose="02010800040101010101" pitchFamily="2" charset="-122"/>
              <a:ea typeface="华文新魏" panose="02010800040101010101" pitchFamily="2" charset="-122"/>
            </a:endParaRPr>
          </a:p>
          <a:p>
            <a:endParaRPr lang="en-US" altLang="zh-CN" sz="2000" b="0" dirty="0">
              <a:latin typeface="华文新魏" panose="02010800040101010101" pitchFamily="2" charset="-122"/>
              <a:ea typeface="华文新魏" panose="02010800040101010101" pitchFamily="2" charset="-122"/>
            </a:endParaRPr>
          </a:p>
          <a:p>
            <a:endParaRPr lang="en-US" altLang="zh-CN" sz="2000" b="0"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0" dirty="0">
                <a:latin typeface="华文新魏" panose="02010800040101010101" pitchFamily="2" charset="-122"/>
                <a:ea typeface="华文新魏" panose="02010800040101010101" pitchFamily="2" charset="-122"/>
              </a:rPr>
              <a:t>      </a:t>
            </a:r>
            <a:r>
              <a:rPr lang="zh-CN" altLang="en-US" sz="1800" b="0" dirty="0">
                <a:latin typeface="华文新魏" panose="02010800040101010101" pitchFamily="2" charset="-122"/>
                <a:ea typeface="华文新魏" panose="02010800040101010101" pitchFamily="2" charset="-122"/>
              </a:rPr>
              <a:t>此时必须将每个元素</a:t>
            </a:r>
            <a:r>
              <a:rPr lang="en-US" altLang="zh-CN" sz="1800" b="0" dirty="0">
                <a:latin typeface="华文新魏" panose="02010800040101010101" pitchFamily="2" charset="-122"/>
                <a:ea typeface="华文新魏" panose="02010800040101010101" pitchFamily="2" charset="-122"/>
              </a:rPr>
              <a:t>A[j]</a:t>
            </a:r>
            <a:r>
              <a:rPr lang="zh-CN" altLang="en-US" sz="1800" b="0" dirty="0">
                <a:latin typeface="华文新魏" panose="02010800040101010101" pitchFamily="2" charset="-122"/>
                <a:ea typeface="华文新魏" panose="02010800040101010101" pitchFamily="2" charset="-122"/>
              </a:rPr>
              <a:t>与整个已排序的子数组</a:t>
            </a:r>
            <a:r>
              <a:rPr lang="en-US" altLang="zh-CN" sz="1800" b="0" dirty="0">
                <a:latin typeface="华文新魏" panose="02010800040101010101" pitchFamily="2" charset="-122"/>
                <a:ea typeface="华文新魏" panose="02010800040101010101" pitchFamily="2" charset="-122"/>
              </a:rPr>
              <a:t>A[1..j-1]</a:t>
            </a:r>
            <a:r>
              <a:rPr lang="zh-CN" altLang="en-US" sz="1800" b="0" dirty="0">
                <a:latin typeface="华文新魏" panose="02010800040101010101" pitchFamily="2" charset="-122"/>
                <a:ea typeface="华文新魏" panose="02010800040101010101" pitchFamily="2" charset="-122"/>
              </a:rPr>
              <a:t>中的每一个元素进行比较，对</a:t>
            </a:r>
            <a:r>
              <a:rPr lang="en-US" altLang="zh-CN" sz="1800" b="0" dirty="0">
                <a:latin typeface="华文新魏" panose="02010800040101010101" pitchFamily="2" charset="-122"/>
                <a:ea typeface="华文新魏" panose="02010800040101010101" pitchFamily="2" charset="-122"/>
              </a:rPr>
              <a:t>j=2,3,…,n,</a:t>
            </a:r>
            <a:r>
              <a:rPr lang="zh-CN" altLang="en-US" sz="1800" b="0" dirty="0">
                <a:latin typeface="华文新魏" panose="02010800040101010101" pitchFamily="2" charset="-122"/>
                <a:ea typeface="华文新魏" panose="02010800040101010101" pitchFamily="2" charset="-122"/>
              </a:rPr>
              <a:t>有</a:t>
            </a:r>
            <a:r>
              <a:rPr lang="en-US" altLang="zh-CN" sz="1800" b="0" dirty="0" err="1">
                <a:latin typeface="华文新魏" panose="02010800040101010101" pitchFamily="2" charset="-122"/>
                <a:ea typeface="华文新魏" panose="02010800040101010101" pitchFamily="2" charset="-122"/>
              </a:rPr>
              <a:t>tj</a:t>
            </a:r>
            <a:r>
              <a:rPr lang="en-US" altLang="zh-CN" sz="1800" b="0" dirty="0">
                <a:latin typeface="华文新魏" panose="02010800040101010101" pitchFamily="2" charset="-122"/>
                <a:ea typeface="华文新魏" panose="02010800040101010101" pitchFamily="2" charset="-122"/>
              </a:rPr>
              <a:t>=j.  </a:t>
            </a:r>
            <a:r>
              <a:rPr lang="zh-CN" altLang="en-US" sz="1800" b="0" dirty="0">
                <a:latin typeface="华文新魏" panose="02010800040101010101" pitchFamily="2" charset="-122"/>
                <a:ea typeface="华文新魏" panose="02010800040101010101" pitchFamily="2" charset="-122"/>
              </a:rPr>
              <a:t>则有：</a:t>
            </a:r>
            <a:endParaRPr lang="en-US" altLang="zh-CN" sz="2000" b="0" dirty="0">
              <a:latin typeface="华文新魏" panose="02010800040101010101" pitchFamily="2" charset="-122"/>
              <a:ea typeface="华文新魏" panose="02010800040101010101" pitchFamily="2" charset="-122"/>
            </a:endParaRPr>
          </a:p>
          <a:p>
            <a:endParaRPr lang="en-US" altLang="zh-CN" sz="2000" b="0" dirty="0">
              <a:latin typeface="华文新魏" panose="02010800040101010101" pitchFamily="2" charset="-122"/>
              <a:ea typeface="华文新魏" panose="02010800040101010101" pitchFamily="2" charset="-122"/>
            </a:endParaRPr>
          </a:p>
        </p:txBody>
      </p:sp>
      <p:graphicFrame>
        <p:nvGraphicFramePr>
          <p:cNvPr id="26" name="Object 5"/>
          <p:cNvGraphicFramePr>
            <a:graphicFrameLocks noChangeAspect="1"/>
          </p:cNvGraphicFramePr>
          <p:nvPr>
            <p:extLst>
              <p:ext uri="{D42A27DB-BD31-4B8C-83A1-F6EECF244321}">
                <p14:modId xmlns:p14="http://schemas.microsoft.com/office/powerpoint/2010/main" val="307119303"/>
              </p:ext>
            </p:extLst>
          </p:nvPr>
        </p:nvGraphicFramePr>
        <p:xfrm>
          <a:off x="1180208" y="1792883"/>
          <a:ext cx="7402512" cy="693737"/>
        </p:xfrm>
        <a:graphic>
          <a:graphicData uri="http://schemas.openxmlformats.org/presentationml/2006/ole">
            <mc:AlternateContent xmlns:mc="http://schemas.openxmlformats.org/markup-compatibility/2006">
              <mc:Choice xmlns:v="urn:schemas-microsoft-com:vml" Requires="v">
                <p:oleObj spid="_x0000_s45503" name="Equation" r:id="rId3" imgW="4749480" imgH="444240" progId="">
                  <p:embed/>
                </p:oleObj>
              </mc:Choice>
              <mc:Fallback>
                <p:oleObj name="Equation" r:id="rId3" imgW="4749480" imgH="444240" progId="">
                  <p:embed/>
                  <p:pic>
                    <p:nvPicPr>
                      <p:cNvPr id="81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208" y="1792883"/>
                        <a:ext cx="7402512"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8"/>
          <p:cNvGraphicFramePr>
            <a:graphicFrameLocks noChangeAspect="1"/>
          </p:cNvGraphicFramePr>
          <p:nvPr>
            <p:extLst>
              <p:ext uri="{D42A27DB-BD31-4B8C-83A1-F6EECF244321}">
                <p14:modId xmlns:p14="http://schemas.microsoft.com/office/powerpoint/2010/main" val="2575965492"/>
              </p:ext>
            </p:extLst>
          </p:nvPr>
        </p:nvGraphicFramePr>
        <p:xfrm>
          <a:off x="1680270" y="2967633"/>
          <a:ext cx="5429250" cy="757237"/>
        </p:xfrm>
        <a:graphic>
          <a:graphicData uri="http://schemas.openxmlformats.org/presentationml/2006/ole">
            <mc:AlternateContent xmlns:mc="http://schemas.openxmlformats.org/markup-compatibility/2006">
              <mc:Choice xmlns:v="urn:schemas-microsoft-com:vml" Requires="v">
                <p:oleObj spid="_x0000_s45504" name="Equation" r:id="rId5" imgW="3276360" imgH="457200" progId="">
                  <p:embed/>
                </p:oleObj>
              </mc:Choice>
              <mc:Fallback>
                <p:oleObj name="Equation" r:id="rId5" imgW="3276360" imgH="457200" progId="">
                  <p:embed/>
                  <p:pic>
                    <p:nvPicPr>
                      <p:cNvPr id="819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70" y="2967633"/>
                        <a:ext cx="542925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6"/>
          <p:cNvGraphicFramePr>
            <a:graphicFrameLocks noChangeAspect="1"/>
          </p:cNvGraphicFramePr>
          <p:nvPr>
            <p:extLst>
              <p:ext uri="{D42A27DB-BD31-4B8C-83A1-F6EECF244321}">
                <p14:modId xmlns:p14="http://schemas.microsoft.com/office/powerpoint/2010/main" val="776013366"/>
              </p:ext>
            </p:extLst>
          </p:nvPr>
        </p:nvGraphicFramePr>
        <p:xfrm>
          <a:off x="2431158" y="6058495"/>
          <a:ext cx="1782762" cy="642938"/>
        </p:xfrm>
        <a:graphic>
          <a:graphicData uri="http://schemas.openxmlformats.org/presentationml/2006/ole">
            <mc:AlternateContent xmlns:mc="http://schemas.openxmlformats.org/markup-compatibility/2006">
              <mc:Choice xmlns:v="urn:schemas-microsoft-com:vml" Requires="v">
                <p:oleObj spid="_x0000_s45505" name="Equation" r:id="rId7" imgW="1231560" imgH="444240" progId="">
                  <p:embed/>
                </p:oleObj>
              </mc:Choice>
              <mc:Fallback>
                <p:oleObj name="Equation" r:id="rId7" imgW="1231560" imgH="444240" progId="">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1158" y="6058495"/>
                        <a:ext cx="1782762"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7"/>
          <p:cNvGraphicFramePr>
            <a:graphicFrameLocks noChangeAspect="1"/>
          </p:cNvGraphicFramePr>
          <p:nvPr>
            <p:extLst>
              <p:ext uri="{D42A27DB-BD31-4B8C-83A1-F6EECF244321}">
                <p14:modId xmlns:p14="http://schemas.microsoft.com/office/powerpoint/2010/main" val="4021025235"/>
              </p:ext>
            </p:extLst>
          </p:nvPr>
        </p:nvGraphicFramePr>
        <p:xfrm>
          <a:off x="4537770" y="6091833"/>
          <a:ext cx="1727200" cy="628650"/>
        </p:xfrm>
        <a:graphic>
          <a:graphicData uri="http://schemas.openxmlformats.org/presentationml/2006/ole">
            <mc:AlternateContent xmlns:mc="http://schemas.openxmlformats.org/markup-compatibility/2006">
              <mc:Choice xmlns:v="urn:schemas-microsoft-com:vml" Requires="v">
                <p:oleObj spid="_x0000_s45506" name="Equation" r:id="rId9" imgW="1218960" imgH="444240" progId="">
                  <p:embed/>
                </p:oleObj>
              </mc:Choice>
              <mc:Fallback>
                <p:oleObj name="Equation" r:id="rId9" imgW="1218960" imgH="444240" progId="">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7770" y="6091833"/>
                        <a:ext cx="17272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2495981117"/>
              </p:ext>
            </p:extLst>
          </p:nvPr>
        </p:nvGraphicFramePr>
        <p:xfrm>
          <a:off x="1608833" y="4201120"/>
          <a:ext cx="4827587" cy="1071563"/>
        </p:xfrm>
        <a:graphic>
          <a:graphicData uri="http://schemas.openxmlformats.org/presentationml/2006/ole">
            <mc:AlternateContent xmlns:mc="http://schemas.openxmlformats.org/markup-compatibility/2006">
              <mc:Choice xmlns:v="urn:schemas-microsoft-com:vml" Requires="v">
                <p:oleObj spid="_x0000_s45507" name="Equation" r:id="rId11" imgW="3441600" imgH="812520" progId="">
                  <p:embed/>
                </p:oleObj>
              </mc:Choice>
              <mc:Fallback>
                <p:oleObj name="Equation" r:id="rId11" imgW="3441600" imgH="812520" progId="">
                  <p:embed/>
                  <p:pic>
                    <p:nvPicPr>
                      <p:cNvPr id="819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8833" y="4201120"/>
                        <a:ext cx="4827587"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42</a:t>
            </a:fld>
            <a:endParaRPr lang="en-US" altLang="zh-CN"/>
          </a:p>
        </p:txBody>
      </p:sp>
      <p:sp>
        <p:nvSpPr>
          <p:cNvPr id="11" name="标题 1"/>
          <p:cNvSpPr>
            <a:spLocks noGrp="1"/>
          </p:cNvSpPr>
          <p:nvPr>
            <p:ph type="title"/>
          </p:nvPr>
        </p:nvSpPr>
        <p:spPr>
          <a:xfrm>
            <a:off x="1043608" y="980282"/>
            <a:ext cx="8258175" cy="714375"/>
          </a:xfrm>
        </p:spPr>
        <p:txBody>
          <a:bodyPr/>
          <a:lstStyle/>
          <a:p>
            <a:pPr eaLnBrk="1" hangingPunct="1"/>
            <a:r>
              <a:rPr lang="zh-CN" altLang="en-US" dirty="0"/>
              <a:t>插入排序</a:t>
            </a:r>
          </a:p>
        </p:txBody>
      </p:sp>
    </p:spTree>
    <p:extLst>
      <p:ext uri="{BB962C8B-B14F-4D97-AF65-F5344CB8AC3E}">
        <p14:creationId xmlns:p14="http://schemas.microsoft.com/office/powerpoint/2010/main" val="4074311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6CA4D-B33D-42EA-AAB6-5F9041416189}"/>
              </a:ext>
            </a:extLst>
          </p:cNvPr>
          <p:cNvSpPr>
            <a:spLocks noGrp="1"/>
          </p:cNvSpPr>
          <p:nvPr>
            <p:ph type="title"/>
          </p:nvPr>
        </p:nvSpPr>
        <p:spPr/>
        <p:txBody>
          <a:bodyPr/>
          <a:lstStyle/>
          <a:p>
            <a:r>
              <a:rPr lang="en-US" altLang="zh-CN" dirty="0"/>
              <a:t>DBSCAN</a:t>
            </a:r>
            <a:r>
              <a:rPr lang="zh-CN" altLang="en-US" dirty="0"/>
              <a:t>的故事</a:t>
            </a:r>
          </a:p>
        </p:txBody>
      </p:sp>
      <p:sp>
        <p:nvSpPr>
          <p:cNvPr id="3" name="内容占位符 2">
            <a:extLst>
              <a:ext uri="{FF2B5EF4-FFF2-40B4-BE49-F238E27FC236}">
                <a16:creationId xmlns:a16="http://schemas.microsoft.com/office/drawing/2014/main" id="{4D868A47-036C-4722-9EB3-F40EF35CEB61}"/>
              </a:ext>
            </a:extLst>
          </p:cNvPr>
          <p:cNvSpPr>
            <a:spLocks noGrp="1"/>
          </p:cNvSpPr>
          <p:nvPr>
            <p:ph idx="1"/>
          </p:nvPr>
        </p:nvSpPr>
        <p:spPr>
          <a:xfrm>
            <a:off x="76200" y="1981200"/>
            <a:ext cx="5935960" cy="4306888"/>
          </a:xfrm>
        </p:spPr>
        <p:txBody>
          <a:bodyPr/>
          <a:lstStyle/>
          <a:p>
            <a:r>
              <a:rPr lang="en-US" altLang="zh-CN" sz="2000" dirty="0">
                <a:latin typeface="华文新魏" panose="02010800040101010101" pitchFamily="2" charset="-122"/>
                <a:ea typeface="华文新魏" panose="02010800040101010101" pitchFamily="2" charset="-122"/>
              </a:rPr>
              <a:t>DBSCAN</a:t>
            </a:r>
            <a:r>
              <a:rPr lang="zh-CN" altLang="en-US" sz="2000" dirty="0">
                <a:latin typeface="华文新魏" panose="02010800040101010101" pitchFamily="2" charset="-122"/>
                <a:ea typeface="华文新魏" panose="02010800040101010101" pitchFamily="2" charset="-122"/>
              </a:rPr>
              <a:t>，英文全写为</a:t>
            </a:r>
            <a:r>
              <a:rPr lang="en-US" altLang="zh-CN" sz="2000" dirty="0">
                <a:latin typeface="华文新魏" panose="02010800040101010101" pitchFamily="2" charset="-122"/>
                <a:ea typeface="华文新魏" panose="02010800040101010101" pitchFamily="2" charset="-122"/>
              </a:rPr>
              <a:t>Density-based spatial clustering of applications with noise </a:t>
            </a:r>
            <a:r>
              <a:rPr lang="zh-CN" altLang="en-US" sz="2000" dirty="0">
                <a:latin typeface="华文新魏" panose="02010800040101010101" pitchFamily="2" charset="-122"/>
                <a:ea typeface="华文新魏" panose="02010800040101010101" pitchFamily="2" charset="-122"/>
              </a:rPr>
              <a:t>，是在 </a:t>
            </a:r>
            <a:r>
              <a:rPr lang="en-US" altLang="zh-CN" sz="2000" dirty="0">
                <a:latin typeface="华文新魏" panose="02010800040101010101" pitchFamily="2" charset="-122"/>
                <a:ea typeface="华文新魏" panose="02010800040101010101" pitchFamily="2" charset="-122"/>
              </a:rPr>
              <a:t>1996 </a:t>
            </a:r>
            <a:r>
              <a:rPr lang="zh-CN" altLang="en-US" sz="2000" dirty="0">
                <a:latin typeface="华文新魏" panose="02010800040101010101" pitchFamily="2" charset="-122"/>
                <a:ea typeface="华文新魏" panose="02010800040101010101" pitchFamily="2" charset="-122"/>
              </a:rPr>
              <a:t>年由</a:t>
            </a:r>
            <a:r>
              <a:rPr lang="en-US" altLang="zh-CN" sz="2000" dirty="0">
                <a:latin typeface="华文新魏" panose="02010800040101010101" pitchFamily="2" charset="-122"/>
                <a:ea typeface="华文新魏" panose="02010800040101010101" pitchFamily="2" charset="-122"/>
              </a:rPr>
              <a:t>Martin Ester, Hans-Peter </a:t>
            </a:r>
            <a:r>
              <a:rPr lang="en-US" altLang="zh-CN" sz="2000" dirty="0" err="1">
                <a:latin typeface="华文新魏" panose="02010800040101010101" pitchFamily="2" charset="-122"/>
                <a:ea typeface="华文新魏" panose="02010800040101010101" pitchFamily="2" charset="-122"/>
              </a:rPr>
              <a:t>Kriegel</a:t>
            </a: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Jörg</a:t>
            </a:r>
            <a:r>
              <a:rPr lang="en-US" altLang="zh-CN" sz="2000" dirty="0">
                <a:latin typeface="华文新魏" panose="02010800040101010101" pitchFamily="2" charset="-122"/>
                <a:ea typeface="华文新魏" panose="02010800040101010101" pitchFamily="2" charset="-122"/>
              </a:rPr>
              <a:t> Sander </a:t>
            </a:r>
            <a:r>
              <a:rPr lang="zh-CN" altLang="en-US" sz="2000" dirty="0">
                <a:latin typeface="华文新魏" panose="02010800040101010101" pitchFamily="2" charset="-122"/>
                <a:ea typeface="华文新魏" panose="02010800040101010101" pitchFamily="2" charset="-122"/>
              </a:rPr>
              <a:t>及 </a:t>
            </a:r>
            <a:r>
              <a:rPr lang="en-US" altLang="zh-CN" sz="2000" dirty="0" err="1">
                <a:latin typeface="华文新魏" panose="02010800040101010101" pitchFamily="2" charset="-122"/>
                <a:ea typeface="华文新魏" panose="02010800040101010101" pitchFamily="2" charset="-122"/>
              </a:rPr>
              <a:t>Xiaowei</a:t>
            </a:r>
            <a:r>
              <a:rPr lang="en-US" altLang="zh-CN" sz="2000" dirty="0">
                <a:latin typeface="华文新魏" panose="02010800040101010101" pitchFamily="2" charset="-122"/>
                <a:ea typeface="华文新魏" panose="02010800040101010101" pitchFamily="2" charset="-122"/>
              </a:rPr>
              <a:t> Xu </a:t>
            </a:r>
            <a:r>
              <a:rPr lang="zh-CN" altLang="en-US" sz="2000" dirty="0">
                <a:latin typeface="华文新魏" panose="02010800040101010101" pitchFamily="2" charset="-122"/>
                <a:ea typeface="华文新魏" panose="02010800040101010101" pitchFamily="2" charset="-122"/>
              </a:rPr>
              <a:t>提出的聚类分析算法， </a:t>
            </a:r>
            <a:endParaRPr lang="en-US" altLang="zh-CN"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这个算法是以密度为本的：给定某空间里的一个点集合，这算法能把附近的点分成一组（有很多相邻点的点），并标记出位于低密度区域的局外点（最接近它的点也十分远）</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DBSCAN </a:t>
            </a:r>
            <a:r>
              <a:rPr lang="zh-CN" altLang="en-US" sz="2000" dirty="0">
                <a:latin typeface="华文新魏" panose="02010800040101010101" pitchFamily="2" charset="-122"/>
                <a:ea typeface="华文新魏" panose="02010800040101010101" pitchFamily="2" charset="-122"/>
              </a:rPr>
              <a:t>是其中一个最常用的聚类分析算法，也是其中一个科学文章中最常引用的。</a:t>
            </a:r>
          </a:p>
          <a:p>
            <a:r>
              <a:rPr lang="zh-CN" altLang="en-US" sz="2000" dirty="0">
                <a:latin typeface="华文新魏" panose="02010800040101010101" pitchFamily="2" charset="-122"/>
                <a:ea typeface="华文新魏" panose="02010800040101010101" pitchFamily="2" charset="-122"/>
              </a:rPr>
              <a:t>在 </a:t>
            </a:r>
            <a:r>
              <a:rPr lang="en-US" altLang="zh-CN" sz="2000" dirty="0">
                <a:latin typeface="华文新魏" panose="02010800040101010101" pitchFamily="2" charset="-122"/>
                <a:ea typeface="华文新魏" panose="02010800040101010101" pitchFamily="2" charset="-122"/>
              </a:rPr>
              <a:t>2014 </a:t>
            </a:r>
            <a:r>
              <a:rPr lang="zh-CN" altLang="en-US" sz="2000" dirty="0">
                <a:latin typeface="华文新魏" panose="02010800040101010101" pitchFamily="2" charset="-122"/>
                <a:ea typeface="华文新魏" panose="02010800040101010101" pitchFamily="2" charset="-122"/>
              </a:rPr>
              <a:t>年，这个算法在领头数据挖掘会议</a:t>
            </a:r>
            <a:r>
              <a:rPr lang="en-US" altLang="zh-CN" sz="2000" dirty="0">
                <a:latin typeface="华文新魏" panose="02010800040101010101" pitchFamily="2" charset="-122"/>
                <a:ea typeface="华文新魏" panose="02010800040101010101" pitchFamily="2" charset="-122"/>
              </a:rPr>
              <a:t>ACM SIGKDD </a:t>
            </a:r>
            <a:r>
              <a:rPr lang="zh-CN" altLang="en-US" sz="2000" dirty="0">
                <a:latin typeface="华文新魏" panose="02010800040101010101" pitchFamily="2" charset="-122"/>
                <a:ea typeface="华文新魏" panose="02010800040101010101" pitchFamily="2" charset="-122"/>
              </a:rPr>
              <a:t>上获颁发了 </a:t>
            </a:r>
            <a:r>
              <a:rPr lang="en-US" altLang="zh-CN" sz="2000" dirty="0">
                <a:latin typeface="华文新魏" panose="02010800040101010101" pitchFamily="2" charset="-122"/>
                <a:ea typeface="华文新魏" panose="02010800040101010101" pitchFamily="2" charset="-122"/>
              </a:rPr>
              <a:t>Test of Time award</a:t>
            </a:r>
            <a:r>
              <a:rPr lang="zh-CN" altLang="en-US" sz="2000" dirty="0">
                <a:latin typeface="华文新魏" panose="02010800040101010101" pitchFamily="2" charset="-122"/>
                <a:ea typeface="华文新魏" panose="02010800040101010101" pitchFamily="2" charset="-122"/>
              </a:rPr>
              <a:t>，该奖项是颁发给一些于理论及实际层面均获得持续性的关注的算法。</a:t>
            </a:r>
          </a:p>
          <a:p>
            <a:endParaRPr lang="zh-CN" altLang="en-US" sz="2000"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646088F4-5630-44E5-88E1-B57FDDF61F4F}"/>
              </a:ext>
            </a:extLst>
          </p:cNvPr>
          <p:cNvSpPr>
            <a:spLocks noGrp="1"/>
          </p:cNvSpPr>
          <p:nvPr>
            <p:ph type="sldNum" sz="quarter" idx="12"/>
          </p:nvPr>
        </p:nvSpPr>
        <p:spPr/>
        <p:txBody>
          <a:bodyPr/>
          <a:lstStyle/>
          <a:p>
            <a:pPr>
              <a:defRPr/>
            </a:pPr>
            <a:fld id="{76A0C645-9BD3-47E5-8E11-364E151CC5DE}" type="slidenum">
              <a:rPr lang="en-US" altLang="zh-CN" smtClean="0"/>
              <a:pPr>
                <a:defRPr/>
              </a:pPr>
              <a:t>43</a:t>
            </a:fld>
            <a:endParaRPr lang="en-US" altLang="zh-CN"/>
          </a:p>
        </p:txBody>
      </p:sp>
      <p:pic>
        <p:nvPicPr>
          <p:cNvPr id="6" name="图片 5">
            <a:extLst>
              <a:ext uri="{FF2B5EF4-FFF2-40B4-BE49-F238E27FC236}">
                <a16:creationId xmlns:a16="http://schemas.microsoft.com/office/drawing/2014/main" id="{98923376-54EE-4952-A70A-8E9458F2F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937" y="2780928"/>
            <a:ext cx="2973565" cy="2926258"/>
          </a:xfrm>
          <a:prstGeom prst="rect">
            <a:avLst/>
          </a:prstGeom>
        </p:spPr>
      </p:pic>
    </p:spTree>
    <p:extLst>
      <p:ext uri="{BB962C8B-B14F-4D97-AF65-F5344CB8AC3E}">
        <p14:creationId xmlns:p14="http://schemas.microsoft.com/office/powerpoint/2010/main" val="96188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E05F0-C557-4DF8-920E-A28BB66D3621}"/>
              </a:ext>
            </a:extLst>
          </p:cNvPr>
          <p:cNvSpPr>
            <a:spLocks noGrp="1"/>
          </p:cNvSpPr>
          <p:nvPr>
            <p:ph type="title"/>
          </p:nvPr>
        </p:nvSpPr>
        <p:spPr/>
        <p:txBody>
          <a:bodyPr/>
          <a:lstStyle/>
          <a:p>
            <a:r>
              <a:rPr lang="en-US" altLang="zh-CN" dirty="0"/>
              <a:t>DBSCAN</a:t>
            </a:r>
            <a:r>
              <a:rPr lang="zh-CN" altLang="en-US" dirty="0"/>
              <a:t>的故事</a:t>
            </a:r>
          </a:p>
        </p:txBody>
      </p:sp>
      <p:sp>
        <p:nvSpPr>
          <p:cNvPr id="3" name="内容占位符 2">
            <a:extLst>
              <a:ext uri="{FF2B5EF4-FFF2-40B4-BE49-F238E27FC236}">
                <a16:creationId xmlns:a16="http://schemas.microsoft.com/office/drawing/2014/main" id="{DAC5532F-1A33-4A33-955F-22A25D6CCA6F}"/>
              </a:ext>
            </a:extLst>
          </p:cNvPr>
          <p:cNvSpPr>
            <a:spLocks noGrp="1"/>
          </p:cNvSpPr>
          <p:nvPr>
            <p:ph idx="1"/>
          </p:nvPr>
        </p:nvSpPr>
        <p:spPr/>
        <p:txBody>
          <a:bodyPr/>
          <a:lstStyle/>
          <a:p>
            <a:r>
              <a:rPr lang="en-US" altLang="zh-CN" sz="2000" dirty="0">
                <a:latin typeface="华文新魏" panose="02010800040101010101" pitchFamily="2" charset="-122"/>
                <a:ea typeface="华文新魏" panose="02010800040101010101" pitchFamily="2" charset="-122"/>
              </a:rPr>
              <a:t>2015</a:t>
            </a:r>
            <a:r>
              <a:rPr lang="zh-CN" altLang="en-US" sz="2000" dirty="0">
                <a:latin typeface="华文新魏" panose="02010800040101010101" pitchFamily="2" charset="-122"/>
                <a:ea typeface="华文新魏" panose="02010800040101010101" pitchFamily="2" charset="-122"/>
              </a:rPr>
              <a:t>年的数据库顶级会议</a:t>
            </a:r>
            <a:r>
              <a:rPr lang="en-US" altLang="zh-CN" sz="2000" dirty="0">
                <a:latin typeface="华文新魏" panose="02010800040101010101" pitchFamily="2" charset="-122"/>
                <a:ea typeface="华文新魏" panose="02010800040101010101" pitchFamily="2" charset="-122"/>
              </a:rPr>
              <a:t>ACM SIGMOD</a:t>
            </a:r>
            <a:r>
              <a:rPr lang="zh-CN" altLang="en-US" sz="2000" dirty="0">
                <a:latin typeface="华文新魏" panose="02010800040101010101" pitchFamily="2" charset="-122"/>
                <a:ea typeface="华文新魏" panose="02010800040101010101" pitchFamily="2" charset="-122"/>
              </a:rPr>
              <a:t>的最佳论文“</a:t>
            </a:r>
            <a:r>
              <a:rPr lang="en-US" altLang="zh-CN" sz="2000" dirty="0">
                <a:latin typeface="华文新魏" panose="02010800040101010101" pitchFamily="2" charset="-122"/>
                <a:ea typeface="华文新魏" panose="02010800040101010101" pitchFamily="2" charset="-122"/>
              </a:rPr>
              <a:t>DBSCAN Revisited: </a:t>
            </a:r>
            <a:r>
              <a:rPr lang="en-US" altLang="zh-CN" sz="2000" dirty="0" err="1">
                <a:latin typeface="华文新魏" panose="02010800040101010101" pitchFamily="2" charset="-122"/>
                <a:ea typeface="华文新魏" panose="02010800040101010101" pitchFamily="2" charset="-122"/>
              </a:rPr>
              <a:t>Mis</a:t>
            </a:r>
            <a:r>
              <a:rPr lang="en-US" altLang="zh-CN" sz="2000" dirty="0">
                <a:latin typeface="华文新魏" panose="02010800040101010101" pitchFamily="2" charset="-122"/>
                <a:ea typeface="华文新魏" panose="02010800040101010101" pitchFamily="2" charset="-122"/>
              </a:rPr>
              <a:t>-Claim, Un-Fixability, and Approximation</a:t>
            </a:r>
            <a:r>
              <a:rPr lang="zh-CN" altLang="en-US" sz="2000" dirty="0">
                <a:latin typeface="华文新魏" panose="02010800040101010101" pitchFamily="2" charset="-122"/>
                <a:ea typeface="华文新魏" panose="02010800040101010101" pitchFamily="2" charset="-122"/>
              </a:rPr>
              <a:t>”中，</a:t>
            </a:r>
            <a:r>
              <a:rPr lang="en-US" altLang="zh-CN" sz="2000" dirty="0" err="1">
                <a:latin typeface="华文新魏" panose="02010800040101010101" pitchFamily="2" charset="-122"/>
                <a:ea typeface="华文新魏" panose="02010800040101010101" pitchFamily="2" charset="-122"/>
              </a:rPr>
              <a:t>Junhao</a:t>
            </a:r>
            <a:r>
              <a:rPr lang="en-US" altLang="zh-CN" sz="2000" dirty="0">
                <a:latin typeface="华文新魏" panose="02010800040101010101" pitchFamily="2" charset="-122"/>
                <a:ea typeface="华文新魏" panose="02010800040101010101" pitchFamily="2" charset="-122"/>
              </a:rPr>
              <a:t> Gan</a:t>
            </a:r>
            <a:r>
              <a:rPr lang="zh-CN" altLang="en-US" sz="2000" dirty="0">
                <a:latin typeface="华文新魏" panose="02010800040101010101" pitchFamily="2" charset="-122"/>
                <a:ea typeface="华文新魏" panose="02010800040101010101" pitchFamily="2" charset="-122"/>
              </a:rPr>
              <a:t>和</a:t>
            </a:r>
            <a:r>
              <a:rPr lang="en-US" altLang="zh-CN" sz="2000" dirty="0" err="1">
                <a:latin typeface="华文新魏" panose="02010800040101010101" pitchFamily="2" charset="-122"/>
                <a:ea typeface="华文新魏" panose="02010800040101010101" pitchFamily="2" charset="-122"/>
              </a:rPr>
              <a:t>Yufei</a:t>
            </a:r>
            <a:r>
              <a:rPr lang="en-US" altLang="zh-CN" sz="2000" dirty="0">
                <a:latin typeface="华文新魏" panose="02010800040101010101" pitchFamily="2" charset="-122"/>
                <a:ea typeface="华文新魏" panose="02010800040101010101" pitchFamily="2" charset="-122"/>
              </a:rPr>
              <a:t> Tao</a:t>
            </a:r>
            <a:r>
              <a:rPr lang="zh-CN" altLang="en-US" sz="2000" dirty="0">
                <a:latin typeface="华文新魏" panose="02010800040101010101" pitchFamily="2" charset="-122"/>
                <a:ea typeface="华文新魏" panose="02010800040101010101" pitchFamily="2" charset="-122"/>
              </a:rPr>
              <a:t>发现，</a:t>
            </a:r>
            <a:r>
              <a:rPr lang="en-US" altLang="zh-CN" sz="2000" dirty="0">
                <a:latin typeface="华文新魏" panose="02010800040101010101" pitchFamily="2" charset="-122"/>
                <a:ea typeface="华文新魏" panose="02010800040101010101" pitchFamily="2" charset="-122"/>
              </a:rPr>
              <a:t>DBSCAN</a:t>
            </a:r>
            <a:r>
              <a:rPr lang="zh-CN" altLang="en-US" sz="2000" dirty="0">
                <a:latin typeface="华文新魏" panose="02010800040101010101" pitchFamily="2" charset="-122"/>
                <a:ea typeface="华文新魏" panose="02010800040101010101" pitchFamily="2" charset="-122"/>
              </a:rPr>
              <a:t>的算法时间复杂度有误</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DBSCAN</a:t>
            </a:r>
            <a:r>
              <a:rPr lang="zh-CN" altLang="en-US" sz="2000" dirty="0">
                <a:latin typeface="华文新魏" panose="02010800040101010101" pitchFamily="2" charset="-122"/>
                <a:ea typeface="华文新魏" panose="02010800040101010101" pitchFamily="2" charset="-122"/>
              </a:rPr>
              <a:t>原作者认为算法时间复杂度是</a:t>
            </a:r>
            <a:r>
              <a:rPr lang="en-US" altLang="zh-CN" sz="2000" dirty="0">
                <a:latin typeface="华文新魏" panose="02010800040101010101" pitchFamily="2" charset="-122"/>
                <a:ea typeface="华文新魏" panose="02010800040101010101" pitchFamily="2" charset="-122"/>
              </a:rPr>
              <a:t>O(n log n)</a:t>
            </a:r>
            <a:r>
              <a:rPr lang="zh-CN" altLang="en-US" sz="2000" dirty="0">
                <a:latin typeface="华文新魏" panose="02010800040101010101" pitchFamily="2" charset="-122"/>
                <a:ea typeface="华文新魏" panose="02010800040101010101" pitchFamily="2" charset="-122"/>
              </a:rPr>
              <a:t>的，而实际上是</a:t>
            </a:r>
            <a:r>
              <a:rPr lang="en-US" altLang="zh-CN" sz="2000" dirty="0">
                <a:latin typeface="华文新魏" panose="02010800040101010101" pitchFamily="2" charset="-122"/>
                <a:ea typeface="华文新魏" panose="02010800040101010101" pitchFamily="2" charset="-122"/>
              </a:rPr>
              <a:t>O(n</a:t>
            </a:r>
            <a:r>
              <a:rPr lang="en-US" altLang="zh-CN" sz="2000" baseline="30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a:t>
            </a:r>
          </a:p>
          <a:p>
            <a:r>
              <a:rPr lang="zh-CN" altLang="en-US" sz="2000" dirty="0">
                <a:latin typeface="华文新魏" panose="02010800040101010101" pitchFamily="2" charset="-122"/>
                <a:ea typeface="华文新魏" panose="02010800040101010101" pitchFamily="2" charset="-122"/>
              </a:rPr>
              <a:t>该论文在数据挖掘领域和数据库领域都引起论战</a:t>
            </a:r>
            <a:endParaRPr lang="en-US" altLang="zh-CN"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后来，很多数据挖掘的学者为</a:t>
            </a:r>
            <a:r>
              <a:rPr lang="en-US" altLang="zh-CN" sz="2000" dirty="0">
                <a:latin typeface="华文新魏" panose="02010800040101010101" pitchFamily="2" charset="-122"/>
                <a:ea typeface="华文新魏" panose="02010800040101010101" pitchFamily="2" charset="-122"/>
              </a:rPr>
              <a:t>DBSCAN</a:t>
            </a:r>
            <a:r>
              <a:rPr lang="zh-CN" altLang="en-US" sz="2000" dirty="0">
                <a:latin typeface="华文新魏" panose="02010800040101010101" pitchFamily="2" charset="-122"/>
                <a:ea typeface="华文新魏" panose="02010800040101010101" pitchFamily="2" charset="-122"/>
              </a:rPr>
              <a:t>辩护称，虽然其最坏情况时间复杂度是</a:t>
            </a:r>
            <a:r>
              <a:rPr lang="en-US" altLang="zh-CN" sz="2000" dirty="0">
                <a:latin typeface="华文新魏" panose="02010800040101010101" pitchFamily="2" charset="-122"/>
                <a:ea typeface="华文新魏" panose="02010800040101010101" pitchFamily="2" charset="-122"/>
              </a:rPr>
              <a:t>O(n</a:t>
            </a:r>
            <a:r>
              <a:rPr lang="en-US" altLang="zh-CN" sz="2000" baseline="30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，但是其平均时间复杂度是</a:t>
            </a:r>
            <a:r>
              <a:rPr lang="en-US" altLang="zh-CN" sz="2000" dirty="0">
                <a:latin typeface="华文新魏" panose="02010800040101010101" pitchFamily="2" charset="-122"/>
                <a:ea typeface="华文新魏" panose="02010800040101010101" pitchFamily="2" charset="-122"/>
              </a:rPr>
              <a:t>O(n log n)</a:t>
            </a:r>
            <a:r>
              <a:rPr lang="zh-CN" altLang="en-US" sz="2000" dirty="0">
                <a:latin typeface="华文新魏" panose="02010800040101010101" pitchFamily="2" charset="-122"/>
                <a:ea typeface="华文新魏" panose="02010800040101010101" pitchFamily="2" charset="-122"/>
              </a:rPr>
              <a:t>的</a:t>
            </a:r>
            <a:endParaRPr lang="en-US" altLang="zh-CN" sz="2000" dirty="0">
              <a:latin typeface="华文新魏" panose="02010800040101010101" pitchFamily="2" charset="-122"/>
              <a:ea typeface="华文新魏" panose="02010800040101010101" pitchFamily="2" charset="-122"/>
            </a:endParaRPr>
          </a:p>
          <a:p>
            <a:pPr lvl="1"/>
            <a:r>
              <a:rPr lang="zh-CN" altLang="en-US" sz="1600" dirty="0">
                <a:latin typeface="华文新魏" panose="02010800040101010101" pitchFamily="2" charset="-122"/>
                <a:ea typeface="华文新魏" panose="02010800040101010101" pitchFamily="2" charset="-122"/>
              </a:rPr>
              <a:t>理由：假设所有点是均匀分布的前提下，算法的时间复杂度是</a:t>
            </a:r>
            <a:r>
              <a:rPr lang="en-US" altLang="zh-CN" sz="1600" dirty="0">
                <a:latin typeface="华文新魏" panose="02010800040101010101" pitchFamily="2" charset="-122"/>
                <a:ea typeface="华文新魏" panose="02010800040101010101" pitchFamily="2" charset="-122"/>
              </a:rPr>
              <a:t>O(n log n)</a:t>
            </a:r>
            <a:r>
              <a:rPr lang="zh-CN" altLang="en-US" sz="1600" dirty="0">
                <a:latin typeface="华文新魏" panose="02010800040101010101" pitchFamily="2" charset="-122"/>
                <a:ea typeface="华文新魏" panose="02010800040101010101" pitchFamily="2" charset="-122"/>
              </a:rPr>
              <a:t>的</a:t>
            </a:r>
            <a:endParaRPr lang="en-US" altLang="zh-CN" sz="16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其实这仍然不对，为什么？</a:t>
            </a:r>
            <a:endParaRPr lang="en-US" altLang="zh-CN"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故事的意义：</a:t>
            </a:r>
            <a:endParaRPr lang="en-US" altLang="zh-CN" sz="2000" dirty="0">
              <a:latin typeface="华文新魏" panose="02010800040101010101" pitchFamily="2" charset="-122"/>
              <a:ea typeface="华文新魏" panose="02010800040101010101" pitchFamily="2" charset="-122"/>
            </a:endParaRPr>
          </a:p>
          <a:p>
            <a:pPr lvl="1"/>
            <a:r>
              <a:rPr lang="zh-CN" altLang="en-US" sz="1600" dirty="0">
                <a:latin typeface="华文新魏" panose="02010800040101010101" pitchFamily="2" charset="-122"/>
                <a:ea typeface="华文新魏" panose="02010800040101010101" pitchFamily="2" charset="-122"/>
              </a:rPr>
              <a:t>算法的时间复杂度非常关键，受到研究领域的极大重视</a:t>
            </a:r>
            <a:endParaRPr lang="en-US" altLang="zh-CN" sz="1600" dirty="0">
              <a:latin typeface="华文新魏" panose="02010800040101010101" pitchFamily="2" charset="-122"/>
              <a:ea typeface="华文新魏" panose="02010800040101010101" pitchFamily="2" charset="-122"/>
            </a:endParaRPr>
          </a:p>
          <a:p>
            <a:pPr lvl="1"/>
            <a:r>
              <a:rPr lang="zh-CN" altLang="en-US" sz="1600" dirty="0">
                <a:latin typeface="华文新魏" panose="02010800040101010101" pitchFamily="2" charset="-122"/>
                <a:ea typeface="华文新魏" panose="02010800040101010101" pitchFamily="2" charset="-122"/>
              </a:rPr>
              <a:t>即使一个经典的算法</a:t>
            </a:r>
            <a:r>
              <a:rPr lang="en-US" altLang="zh-CN" sz="1600" dirty="0">
                <a:latin typeface="华文新魏" panose="02010800040101010101" pitchFamily="2" charset="-122"/>
                <a:ea typeface="华文新魏" panose="02010800040101010101" pitchFamily="2" charset="-122"/>
              </a:rPr>
              <a:t>/</a:t>
            </a:r>
            <a:r>
              <a:rPr lang="zh-CN" altLang="en-US" sz="1600" dirty="0">
                <a:latin typeface="华文新魏" panose="02010800040101010101" pitchFamily="2" charset="-122"/>
                <a:ea typeface="华文新魏" panose="02010800040101010101" pitchFamily="2" charset="-122"/>
              </a:rPr>
              <a:t>论文</a:t>
            </a:r>
            <a:r>
              <a:rPr lang="en-US" altLang="zh-CN" sz="1600" dirty="0">
                <a:latin typeface="华文新魏" panose="02010800040101010101" pitchFamily="2" charset="-122"/>
                <a:ea typeface="华文新魏" panose="02010800040101010101" pitchFamily="2" charset="-122"/>
              </a:rPr>
              <a:t>/</a:t>
            </a:r>
            <a:r>
              <a:rPr lang="zh-CN" altLang="en-US" sz="1600" dirty="0">
                <a:latin typeface="华文新魏" panose="02010800040101010101" pitchFamily="2" charset="-122"/>
                <a:ea typeface="华文新魏" panose="02010800040101010101" pitchFamily="2" charset="-122"/>
              </a:rPr>
              <a:t>定理，仍然有出现错误的可能，需要自己多思考</a:t>
            </a:r>
            <a:endParaRPr lang="en-US" altLang="zh-CN" sz="1600" dirty="0">
              <a:latin typeface="华文新魏" panose="02010800040101010101" pitchFamily="2" charset="-122"/>
              <a:ea typeface="华文新魏" panose="02010800040101010101" pitchFamily="2" charset="-122"/>
            </a:endParaRPr>
          </a:p>
          <a:p>
            <a:pPr marL="457200" lvl="1" indent="0">
              <a:buNone/>
            </a:pPr>
            <a:endParaRPr lang="zh-CN" altLang="en-US" sz="1600"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F494748C-DAAC-49A0-99DF-15CC721F361F}"/>
              </a:ext>
            </a:extLst>
          </p:cNvPr>
          <p:cNvSpPr>
            <a:spLocks noGrp="1"/>
          </p:cNvSpPr>
          <p:nvPr>
            <p:ph type="sldNum" sz="quarter" idx="12"/>
          </p:nvPr>
        </p:nvSpPr>
        <p:spPr/>
        <p:txBody>
          <a:bodyPr/>
          <a:lstStyle/>
          <a:p>
            <a:pPr>
              <a:defRPr/>
            </a:pPr>
            <a:fld id="{76A0C645-9BD3-47E5-8E11-364E151CC5DE}" type="slidenum">
              <a:rPr lang="en-US" altLang="zh-CN" smtClean="0"/>
              <a:pPr>
                <a:defRPr/>
              </a:pPr>
              <a:t>44</a:t>
            </a:fld>
            <a:endParaRPr lang="en-US" altLang="zh-CN"/>
          </a:p>
        </p:txBody>
      </p:sp>
    </p:spTree>
    <p:extLst>
      <p:ext uri="{BB962C8B-B14F-4D97-AF65-F5344CB8AC3E}">
        <p14:creationId xmlns:p14="http://schemas.microsoft.com/office/powerpoint/2010/main" val="199016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45</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算法描述</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solidFill>
                  <a:srgbClr val="FF0000"/>
                </a:solidFill>
                <a:latin typeface="黑体" panose="02010609060101010101" pitchFamily="49" charset="-122"/>
                <a:ea typeface="黑体" panose="02010609060101010101" pitchFamily="49" charset="-122"/>
              </a:rPr>
              <a:t>2.2 </a:t>
            </a:r>
            <a:r>
              <a:rPr lang="zh-CN" altLang="en-US" dirty="0">
                <a:solidFill>
                  <a:srgbClr val="FF0000"/>
                </a:solidFill>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070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7164A1F-3BF5-47D4-824A-853B7BECC7E6}" type="slidenum">
              <a:rPr kumimoji="0" lang="en-US" altLang="zh-CN" sz="1400" smtClean="0"/>
              <a:pPr>
                <a:spcBef>
                  <a:spcPct val="0"/>
                </a:spcBef>
                <a:buClrTx/>
                <a:buSzTx/>
                <a:buFontTx/>
                <a:buNone/>
              </a:pPr>
              <a:t>46</a:t>
            </a:fld>
            <a:endParaRPr kumimoji="0" lang="en-US" altLang="zh-CN" sz="1400"/>
          </a:p>
        </p:txBody>
      </p:sp>
      <p:sp>
        <p:nvSpPr>
          <p:cNvPr id="5939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59396" name="Rectangle 3"/>
          <p:cNvSpPr>
            <a:spLocks noGrp="1" noChangeArrowheads="1"/>
          </p:cNvSpPr>
          <p:nvPr>
            <p:ph type="body" idx="1"/>
          </p:nvPr>
        </p:nvSpPr>
        <p:spPr>
          <a:xfrm>
            <a:off x="0" y="1828800"/>
            <a:ext cx="9031288" cy="5029200"/>
          </a:xfrm>
        </p:spPr>
        <p:txBody>
          <a:bodyPr/>
          <a:lstStyle/>
          <a:p>
            <a:pPr>
              <a:buFont typeface="Wingdings" panose="05000000000000000000" pitchFamily="2" charset="2"/>
              <a:buNone/>
            </a:pPr>
            <a:r>
              <a:rPr lang="zh-CN" altLang="en-US" sz="3300" dirty="0"/>
              <a:t>计算时间的渐近表示</a:t>
            </a:r>
          </a:p>
          <a:p>
            <a:pPr eaLnBrk="1" hangingPunct="1">
              <a:lnSpc>
                <a:spcPct val="80000"/>
              </a:lnSpc>
              <a:buFont typeface="Wingdings" panose="05000000000000000000" pitchFamily="2" charset="2"/>
              <a:buNone/>
            </a:pPr>
            <a:r>
              <a:rPr lang="zh-CN" altLang="en-US" sz="3300" dirty="0"/>
              <a:t>记：两个算法的计算时间为函数</a:t>
            </a:r>
            <a:r>
              <a:rPr lang="en-US" altLang="zh-CN" sz="3300" dirty="0"/>
              <a:t>f(n)</a:t>
            </a:r>
            <a:r>
              <a:rPr lang="zh-CN" altLang="en-US" sz="3300" dirty="0"/>
              <a:t>与</a:t>
            </a:r>
            <a:r>
              <a:rPr lang="en-US" altLang="zh-CN" sz="3300" dirty="0"/>
              <a:t>g(n)</a:t>
            </a:r>
          </a:p>
          <a:p>
            <a:pPr eaLnBrk="1" hangingPunct="1">
              <a:lnSpc>
                <a:spcPct val="80000"/>
              </a:lnSpc>
              <a:buFont typeface="Wingdings" panose="05000000000000000000" pitchFamily="2" charset="2"/>
              <a:buNone/>
            </a:pPr>
            <a:r>
              <a:rPr lang="zh-CN" altLang="en-US" sz="3300" dirty="0"/>
              <a:t>其中，</a:t>
            </a:r>
          </a:p>
          <a:p>
            <a:pPr eaLnBrk="1" hangingPunct="1">
              <a:lnSpc>
                <a:spcPct val="80000"/>
              </a:lnSpc>
            </a:pPr>
            <a:r>
              <a:rPr lang="zh-CN" altLang="en-US" sz="2600" dirty="0"/>
              <a:t> </a:t>
            </a:r>
            <a:r>
              <a:rPr lang="en-US" altLang="zh-CN" sz="2600" dirty="0"/>
              <a:t>n </a:t>
            </a:r>
            <a:r>
              <a:rPr lang="zh-CN" altLang="en-US" sz="2600" dirty="0"/>
              <a:t>输入或输出规模的某种测度。</a:t>
            </a:r>
          </a:p>
          <a:p>
            <a:pPr eaLnBrk="1" hangingPunct="1">
              <a:lnSpc>
                <a:spcPct val="80000"/>
              </a:lnSpc>
            </a:pPr>
            <a:r>
              <a:rPr lang="zh-CN" altLang="en-US" sz="2600" dirty="0"/>
              <a:t>以下给出算法执行时间：</a:t>
            </a:r>
            <a:r>
              <a:rPr lang="zh-CN" altLang="en-US" sz="2600" dirty="0">
                <a:solidFill>
                  <a:srgbClr val="FF0066"/>
                </a:solidFill>
              </a:rPr>
              <a:t>上界</a:t>
            </a:r>
            <a:r>
              <a:rPr lang="zh-CN" altLang="en-US" sz="2600" dirty="0"/>
              <a:t>（</a:t>
            </a:r>
            <a:r>
              <a:rPr lang="ru-RU" altLang="zh-CN" sz="2600" dirty="0">
                <a:latin typeface="宋体" panose="02010600030101010101" pitchFamily="2" charset="-122"/>
              </a:rPr>
              <a:t>О</a:t>
            </a:r>
            <a:r>
              <a:rPr lang="zh-CN" altLang="en-US" sz="2600" dirty="0">
                <a:latin typeface="宋体" panose="02010600030101010101" pitchFamily="2" charset="-122"/>
              </a:rPr>
              <a:t>）、</a:t>
            </a:r>
            <a:r>
              <a:rPr lang="zh-CN" altLang="en-US" sz="2600" dirty="0">
                <a:solidFill>
                  <a:srgbClr val="FF0066"/>
                </a:solidFill>
                <a:latin typeface="宋体" panose="02010600030101010101" pitchFamily="2" charset="-122"/>
              </a:rPr>
              <a:t>下界</a:t>
            </a:r>
            <a:r>
              <a:rPr lang="zh-CN" altLang="en-US" sz="2600" dirty="0">
                <a:latin typeface="宋体" panose="02010600030101010101" pitchFamily="2" charset="-122"/>
              </a:rPr>
              <a:t>（</a:t>
            </a:r>
            <a:r>
              <a:rPr lang="el-GR" altLang="zh-CN" sz="2600" dirty="0">
                <a:latin typeface="宋体" panose="02010600030101010101" pitchFamily="2" charset="-122"/>
              </a:rPr>
              <a:t>Ω</a:t>
            </a:r>
            <a:r>
              <a:rPr lang="zh-CN" altLang="en-US" sz="2600" dirty="0">
                <a:latin typeface="宋体" panose="02010600030101010101" pitchFamily="2" charset="-122"/>
              </a:rPr>
              <a:t>）、</a:t>
            </a:r>
            <a:r>
              <a:rPr lang="zh-CN" altLang="en-US" sz="2600" dirty="0">
                <a:solidFill>
                  <a:srgbClr val="FF0066"/>
                </a:solidFill>
                <a:latin typeface="宋体" panose="02010600030101010101" pitchFamily="2" charset="-122"/>
              </a:rPr>
              <a:t>平均</a:t>
            </a:r>
            <a:r>
              <a:rPr lang="zh-CN" altLang="en-US" sz="2600" dirty="0">
                <a:latin typeface="宋体" panose="02010600030101010101" pitchFamily="2" charset="-122"/>
              </a:rPr>
              <a:t>（   ）、</a:t>
            </a:r>
            <a:r>
              <a:rPr lang="zh-CN" altLang="en-US" sz="2600" dirty="0">
                <a:solidFill>
                  <a:srgbClr val="FF0066"/>
                </a:solidFill>
                <a:latin typeface="宋体" panose="02010600030101010101" pitchFamily="2" charset="-122"/>
              </a:rPr>
              <a:t>低阶</a:t>
            </a:r>
            <a:r>
              <a:rPr lang="en-US" altLang="zh-CN" sz="2600" dirty="0">
                <a:latin typeface="宋体" panose="02010600030101010101" pitchFamily="2" charset="-122"/>
              </a:rPr>
              <a:t>(o)</a:t>
            </a:r>
            <a:r>
              <a:rPr lang="zh-CN" altLang="en-US" sz="2600" dirty="0">
                <a:latin typeface="宋体" panose="02010600030101010101" pitchFamily="2" charset="-122"/>
              </a:rPr>
              <a:t>的定义。</a:t>
            </a:r>
            <a:endParaRPr lang="zh-CN" altLang="en-US" sz="2100" b="1" dirty="0"/>
          </a:p>
          <a:p>
            <a:endParaRPr lang="en-US" altLang="zh-CN" sz="2100" b="1" dirty="0"/>
          </a:p>
        </p:txBody>
      </p:sp>
      <p:graphicFrame>
        <p:nvGraphicFramePr>
          <p:cNvPr id="59397" name="Object 1024"/>
          <p:cNvGraphicFramePr>
            <a:graphicFrameLocks noChangeAspect="1"/>
          </p:cNvGraphicFramePr>
          <p:nvPr>
            <p:extLst>
              <p:ext uri="{D42A27DB-BD31-4B8C-83A1-F6EECF244321}">
                <p14:modId xmlns:p14="http://schemas.microsoft.com/office/powerpoint/2010/main" val="1917969489"/>
              </p:ext>
            </p:extLst>
          </p:nvPr>
        </p:nvGraphicFramePr>
        <p:xfrm>
          <a:off x="899592" y="4128293"/>
          <a:ext cx="388938" cy="430213"/>
        </p:xfrm>
        <a:graphic>
          <a:graphicData uri="http://schemas.openxmlformats.org/presentationml/2006/ole">
            <mc:AlternateContent xmlns:mc="http://schemas.openxmlformats.org/markup-compatibility/2006">
              <mc:Choice xmlns:v="urn:schemas-microsoft-com:vml" Requires="v">
                <p:oleObj spid="_x0000_s32861" name="公式" r:id="rId3" imgW="164814" imgH="177492" progId="Equation.3">
                  <p:embed/>
                </p:oleObj>
              </mc:Choice>
              <mc:Fallback>
                <p:oleObj name="公式" r:id="rId3" imgW="164814" imgH="177492" progId="Equation.3">
                  <p:embed/>
                  <p:pic>
                    <p:nvPicPr>
                      <p:cNvPr id="59397"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128293"/>
                        <a:ext cx="3889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027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521A1C-06F9-441D-91F5-944887EC7D45}" type="slidenum">
              <a:rPr kumimoji="0" lang="en-US" altLang="zh-CN" sz="1400" smtClean="0"/>
              <a:pPr>
                <a:spcBef>
                  <a:spcPct val="0"/>
                </a:spcBef>
                <a:buClrTx/>
                <a:buSzTx/>
                <a:buFontTx/>
                <a:buNone/>
              </a:pPr>
              <a:t>47</a:t>
            </a:fld>
            <a:endParaRPr kumimoji="0" lang="en-US" altLang="zh-CN" sz="1400"/>
          </a:p>
        </p:txBody>
      </p:sp>
      <p:sp>
        <p:nvSpPr>
          <p:cNvPr id="60419"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0420" name="Rectangle 3"/>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sz="2800" dirty="0">
                <a:solidFill>
                  <a:schemeClr val="tx2"/>
                </a:solidFill>
              </a:rPr>
              <a:t>1</a:t>
            </a:r>
            <a:r>
              <a:rPr lang="zh-CN" altLang="en-US" sz="2800" dirty="0">
                <a:solidFill>
                  <a:schemeClr val="tx2"/>
                </a:solidFill>
              </a:rPr>
              <a:t>）上界函数</a:t>
            </a:r>
          </a:p>
          <a:p>
            <a:pPr eaLnBrk="1" hangingPunct="1">
              <a:lnSpc>
                <a:spcPct val="125000"/>
              </a:lnSpc>
              <a:buNone/>
            </a:pPr>
            <a:r>
              <a:rPr lang="zh-CN" altLang="en-US" sz="2800" dirty="0"/>
              <a:t>定义</a:t>
            </a:r>
            <a:r>
              <a:rPr lang="en-US" altLang="zh-CN" sz="2800" dirty="0"/>
              <a:t>1.1  </a:t>
            </a:r>
            <a:r>
              <a:rPr lang="zh-CN" altLang="en-US" sz="2800" dirty="0"/>
              <a:t>如果存在两个正常数</a:t>
            </a:r>
            <a:r>
              <a:rPr lang="en-US" altLang="zh-CN" sz="2800" dirty="0"/>
              <a:t>c</a:t>
            </a:r>
            <a:r>
              <a:rPr lang="zh-CN" altLang="en-US" sz="2800" dirty="0"/>
              <a:t>和</a:t>
            </a:r>
            <a:r>
              <a:rPr lang="en-US" altLang="zh-CN" sz="2800" dirty="0"/>
              <a:t>n</a:t>
            </a:r>
            <a:r>
              <a:rPr lang="en-US" altLang="zh-CN" sz="2800" baseline="-25000" dirty="0"/>
              <a:t>0</a:t>
            </a:r>
            <a:r>
              <a:rPr lang="zh-CN" altLang="en-US" sz="2800" dirty="0"/>
              <a:t>，对于所有的</a:t>
            </a:r>
            <a:r>
              <a:rPr lang="en-US" altLang="zh-CN" sz="2800" dirty="0"/>
              <a:t>n</a:t>
            </a:r>
            <a:r>
              <a:rPr lang="en-US" altLang="zh-CN" sz="2800" dirty="0">
                <a:latin typeface="宋体" panose="02010600030101010101" pitchFamily="2" charset="-122"/>
              </a:rPr>
              <a:t>≥n</a:t>
            </a:r>
            <a:r>
              <a:rPr lang="en-US" altLang="zh-CN" sz="2800" baseline="-25000" dirty="0">
                <a:latin typeface="宋体" panose="02010600030101010101" pitchFamily="2" charset="-122"/>
              </a:rPr>
              <a:t>0</a:t>
            </a:r>
            <a:r>
              <a:rPr lang="zh-CN" altLang="en-US" sz="2800" dirty="0">
                <a:latin typeface="宋体" panose="02010600030101010101" pitchFamily="2" charset="-122"/>
              </a:rPr>
              <a:t>，有 </a:t>
            </a:r>
            <a:r>
              <a:rPr lang="en-US" altLang="zh-CN" sz="2800" dirty="0">
                <a:latin typeface="宋体" panose="02010600030101010101" pitchFamily="2" charset="-122"/>
              </a:rPr>
              <a:t>0 ≤</a:t>
            </a:r>
            <a:r>
              <a:rPr lang="zh-CN" altLang="en-US" sz="2800" dirty="0">
                <a:latin typeface="宋体" panose="02010600030101010101" pitchFamily="2" charset="-122"/>
              </a:rPr>
              <a:t> </a:t>
            </a:r>
            <a:r>
              <a:rPr lang="en-US" altLang="zh-CN" sz="2800" dirty="0">
                <a:latin typeface="宋体" panose="02010600030101010101" pitchFamily="2" charset="-122"/>
              </a:rPr>
              <a:t>f(n) ≤ c</a:t>
            </a:r>
            <a:r>
              <a:rPr lang="zh-CN" altLang="en-US" sz="2800" dirty="0">
                <a:latin typeface="宋体" panose="02010600030101010101" pitchFamily="2" charset="-122"/>
              </a:rPr>
              <a:t>*</a:t>
            </a:r>
            <a:r>
              <a:rPr lang="en-US" altLang="zh-CN" sz="2800" dirty="0">
                <a:latin typeface="宋体" panose="02010600030101010101" pitchFamily="2" charset="-122"/>
              </a:rPr>
              <a:t>g(n)</a:t>
            </a:r>
          </a:p>
          <a:p>
            <a:pPr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则记作</a:t>
            </a:r>
            <a:r>
              <a:rPr lang="en-US" altLang="zh-CN" sz="2800" dirty="0">
                <a:solidFill>
                  <a:srgbClr val="0000FF"/>
                </a:solidFill>
                <a:latin typeface="宋体" panose="02010600030101010101" pitchFamily="2" charset="-122"/>
              </a:rPr>
              <a:t>f(n) = </a:t>
            </a:r>
            <a:r>
              <a:rPr lang="el-GR" altLang="zh-CN" sz="2800" dirty="0">
                <a:solidFill>
                  <a:srgbClr val="0000FF"/>
                </a:solidFill>
                <a:latin typeface="宋体" panose="02010600030101010101" pitchFamily="2" charset="-122"/>
              </a:rPr>
              <a:t>Ο</a:t>
            </a:r>
            <a:r>
              <a:rPr lang="en-US" altLang="zh-CN" sz="2800" dirty="0">
                <a:solidFill>
                  <a:srgbClr val="0000FF"/>
                </a:solidFill>
                <a:latin typeface="宋体" panose="02010600030101010101" pitchFamily="2" charset="-122"/>
              </a:rPr>
              <a:t>(g(n))</a:t>
            </a:r>
          </a:p>
          <a:p>
            <a:pPr eaLnBrk="1" hangingPunct="1">
              <a:buFont typeface="Wingdings" panose="05000000000000000000" pitchFamily="2" charset="2"/>
              <a:buNone/>
            </a:pPr>
            <a:r>
              <a:rPr lang="zh-CN" altLang="en-US" sz="2800" dirty="0">
                <a:latin typeface="宋体" panose="02010600030101010101" pitchFamily="2" charset="-122"/>
              </a:rPr>
              <a:t>含义：</a:t>
            </a:r>
          </a:p>
          <a:p>
            <a:pPr eaLnBrk="1" hangingPunct="1"/>
            <a:r>
              <a:rPr lang="zh-CN" altLang="en-US" sz="2600" dirty="0">
                <a:latin typeface="宋体" panose="02010600030101010101" pitchFamily="2" charset="-122"/>
              </a:rPr>
              <a:t>如果算法用 </a:t>
            </a:r>
            <a:r>
              <a:rPr lang="en-US" altLang="zh-CN" sz="2600" dirty="0">
                <a:latin typeface="宋体" panose="02010600030101010101" pitchFamily="2" charset="-122"/>
              </a:rPr>
              <a:t>n </a:t>
            </a:r>
            <a:r>
              <a:rPr lang="zh-CN" altLang="en-US" sz="2600" dirty="0">
                <a:latin typeface="宋体" panose="02010600030101010101" pitchFamily="2" charset="-122"/>
              </a:rPr>
              <a:t>值不变的同一类数据在某台机器上运行时，所用的时间总是小于</a:t>
            </a:r>
            <a:r>
              <a:rPr lang="en-US" altLang="zh-CN" sz="2600" dirty="0">
                <a:latin typeface="宋体" panose="02010600030101010101" pitchFamily="2" charset="-122"/>
              </a:rPr>
              <a:t>|g(n)|</a:t>
            </a:r>
            <a:r>
              <a:rPr lang="zh-CN" altLang="en-US" sz="2600" dirty="0">
                <a:latin typeface="宋体" panose="02010600030101010101" pitchFamily="2" charset="-122"/>
              </a:rPr>
              <a:t>的一个常数倍。则</a:t>
            </a:r>
            <a:r>
              <a:rPr lang="en-US" altLang="zh-CN" sz="2600" dirty="0">
                <a:latin typeface="宋体" panose="02010600030101010101" pitchFamily="2" charset="-122"/>
              </a:rPr>
              <a:t>g(n)</a:t>
            </a:r>
            <a:r>
              <a:rPr lang="zh-CN" altLang="en-US" sz="2600" dirty="0">
                <a:latin typeface="宋体" panose="02010600030101010101" pitchFamily="2" charset="-122"/>
              </a:rPr>
              <a:t>是计算时间</a:t>
            </a:r>
            <a:r>
              <a:rPr lang="en-US" altLang="zh-CN" sz="2600" dirty="0">
                <a:latin typeface="宋体" panose="02010600030101010101" pitchFamily="2" charset="-122"/>
              </a:rPr>
              <a:t>f(n)</a:t>
            </a:r>
            <a:r>
              <a:rPr lang="zh-CN" altLang="en-US" sz="2600" dirty="0">
                <a:latin typeface="宋体" panose="02010600030101010101" pitchFamily="2" charset="-122"/>
              </a:rPr>
              <a:t>的一个</a:t>
            </a:r>
            <a:r>
              <a:rPr lang="zh-CN" altLang="en-US" sz="2600" dirty="0">
                <a:solidFill>
                  <a:srgbClr val="FF0066"/>
                </a:solidFill>
                <a:latin typeface="宋体" panose="02010600030101010101" pitchFamily="2" charset="-122"/>
              </a:rPr>
              <a:t>上界函数</a:t>
            </a:r>
            <a:r>
              <a:rPr lang="zh-CN" altLang="en-US" sz="2600" dirty="0">
                <a:latin typeface="宋体" panose="02010600030101010101" pitchFamily="2" charset="-122"/>
              </a:rPr>
              <a:t>。 </a:t>
            </a:r>
            <a:r>
              <a:rPr lang="en-US" altLang="zh-CN" sz="2600" dirty="0">
                <a:solidFill>
                  <a:srgbClr val="0000FF"/>
                </a:solidFill>
                <a:latin typeface="宋体" panose="02010600030101010101" pitchFamily="2" charset="-122"/>
              </a:rPr>
              <a:t>f(n)</a:t>
            </a:r>
            <a:r>
              <a:rPr lang="zh-CN" altLang="en-US" sz="2600" dirty="0">
                <a:solidFill>
                  <a:srgbClr val="0000FF"/>
                </a:solidFill>
                <a:latin typeface="宋体" panose="02010600030101010101" pitchFamily="2" charset="-122"/>
              </a:rPr>
              <a:t>的数量级就是</a:t>
            </a:r>
            <a:r>
              <a:rPr lang="en-US" altLang="zh-CN" sz="2600" dirty="0">
                <a:solidFill>
                  <a:srgbClr val="0000FF"/>
                </a:solidFill>
                <a:latin typeface="宋体" panose="02010600030101010101" pitchFamily="2" charset="-122"/>
              </a:rPr>
              <a:t>g(n)</a:t>
            </a:r>
            <a:r>
              <a:rPr lang="zh-CN" altLang="en-US" sz="2600" dirty="0">
                <a:solidFill>
                  <a:srgbClr val="0000FF"/>
                </a:solidFill>
                <a:latin typeface="宋体" panose="02010600030101010101" pitchFamily="2" charset="-122"/>
              </a:rPr>
              <a:t>。</a:t>
            </a:r>
          </a:p>
          <a:p>
            <a:pPr eaLnBrk="1" hangingPunct="1"/>
            <a:r>
              <a:rPr lang="zh-CN" altLang="en-US" sz="2600" dirty="0">
                <a:latin typeface="宋体" panose="02010600030101010101" pitchFamily="2" charset="-122"/>
              </a:rPr>
              <a:t>试图求出</a:t>
            </a:r>
            <a:r>
              <a:rPr lang="zh-CN" altLang="en-US" sz="2600" dirty="0">
                <a:solidFill>
                  <a:srgbClr val="0000FF"/>
                </a:solidFill>
                <a:latin typeface="宋体" panose="02010600030101010101" pitchFamily="2" charset="-122"/>
              </a:rPr>
              <a:t>最小</a:t>
            </a:r>
            <a:r>
              <a:rPr lang="zh-CN" altLang="en-US" sz="2600" dirty="0">
                <a:latin typeface="宋体" panose="02010600030101010101" pitchFamily="2" charset="-122"/>
              </a:rPr>
              <a:t>的</a:t>
            </a:r>
            <a:r>
              <a:rPr lang="en-US" altLang="zh-CN" sz="2600" dirty="0">
                <a:latin typeface="宋体" panose="02010600030101010101" pitchFamily="2" charset="-122"/>
              </a:rPr>
              <a:t>g(n)</a:t>
            </a:r>
            <a:r>
              <a:rPr lang="zh-CN" altLang="en-US" sz="2600" dirty="0">
                <a:latin typeface="宋体" panose="02010600030101010101" pitchFamily="2" charset="-122"/>
              </a:rPr>
              <a:t>，使得</a:t>
            </a:r>
            <a:r>
              <a:rPr lang="en-US" altLang="zh-CN" sz="2600" dirty="0">
                <a:latin typeface="宋体" panose="02010600030101010101" pitchFamily="2" charset="-122"/>
              </a:rPr>
              <a:t>f(n) = </a:t>
            </a:r>
            <a:r>
              <a:rPr lang="el-GR" altLang="zh-CN" sz="2600" dirty="0">
                <a:latin typeface="宋体" panose="02010600030101010101" pitchFamily="2" charset="-122"/>
              </a:rPr>
              <a:t>Ο</a:t>
            </a:r>
            <a:r>
              <a:rPr lang="en-US" altLang="zh-CN" sz="2600" dirty="0">
                <a:latin typeface="宋体" panose="02010600030101010101" pitchFamily="2" charset="-122"/>
              </a:rPr>
              <a:t>(g(n))</a:t>
            </a:r>
            <a:r>
              <a:rPr lang="zh-CN" altLang="en-US" sz="2600" dirty="0">
                <a:latin typeface="宋体" panose="02010600030101010101" pitchFamily="2" charset="-122"/>
              </a:rPr>
              <a:t>。</a:t>
            </a:r>
          </a:p>
        </p:txBody>
      </p:sp>
    </p:spTree>
    <p:extLst>
      <p:ext uri="{BB962C8B-B14F-4D97-AF65-F5344CB8AC3E}">
        <p14:creationId xmlns:p14="http://schemas.microsoft.com/office/powerpoint/2010/main" val="17977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48</a:t>
            </a:fld>
            <a:endParaRPr lang="en-US" altLang="zh-CN"/>
          </a:p>
        </p:txBody>
      </p:sp>
      <p:sp>
        <p:nvSpPr>
          <p:cNvPr id="3" name="Text Box 3"/>
          <p:cNvSpPr txBox="1">
            <a:spLocks noChangeArrowheads="1"/>
          </p:cNvSpPr>
          <p:nvPr/>
        </p:nvSpPr>
        <p:spPr bwMode="auto">
          <a:xfrm>
            <a:off x="3419872" y="476672"/>
            <a:ext cx="2819400" cy="6413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3600" b="0" dirty="0">
                <a:solidFill>
                  <a:schemeClr val="tx2"/>
                </a:solidFill>
                <a:effectLst>
                  <a:outerShdw blurRad="38100" dist="38100" dir="2700000" algn="tl">
                    <a:srgbClr val="C0C0C0"/>
                  </a:outerShdw>
                </a:effectLst>
                <a:latin typeface="Impact" pitchFamily="34" charset="0"/>
              </a:rPr>
              <a:t>Big-oh</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657" y="1738076"/>
            <a:ext cx="5185591" cy="5057376"/>
          </a:xfrm>
          <a:prstGeom prst="rect">
            <a:avLst/>
          </a:prstGeom>
        </p:spPr>
      </p:pic>
    </p:spTree>
    <p:extLst>
      <p:ext uri="{BB962C8B-B14F-4D97-AF65-F5344CB8AC3E}">
        <p14:creationId xmlns:p14="http://schemas.microsoft.com/office/powerpoint/2010/main" val="1128100278"/>
      </p:ext>
    </p:extLst>
  </p:cSld>
  <p:clrMapOvr>
    <a:masterClrMapping/>
  </p:clrMapOvr>
  <p:transition spd="slow">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F03DB17-A834-44F1-AF17-9178AF0936DD}" type="slidenum">
              <a:rPr kumimoji="0" lang="en-US" altLang="zh-CN" sz="1400" smtClean="0"/>
              <a:pPr>
                <a:spcBef>
                  <a:spcPct val="0"/>
                </a:spcBef>
                <a:buClrTx/>
                <a:buSzTx/>
                <a:buFontTx/>
                <a:buNone/>
              </a:pPr>
              <a:t>49</a:t>
            </a:fld>
            <a:endParaRPr kumimoji="0" lang="en-US" altLang="zh-CN" sz="1400"/>
          </a:p>
        </p:txBody>
      </p:sp>
      <p:sp>
        <p:nvSpPr>
          <p:cNvPr id="6246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2468" name="Rectangle 3"/>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sz="2800" dirty="0">
                <a:solidFill>
                  <a:schemeClr val="tx2"/>
                </a:solidFill>
              </a:rPr>
              <a:t>1</a:t>
            </a:r>
            <a:r>
              <a:rPr lang="zh-CN" altLang="en-US" sz="2800" dirty="0">
                <a:solidFill>
                  <a:schemeClr val="tx2"/>
                </a:solidFill>
              </a:rPr>
              <a:t>）上界函数</a:t>
            </a:r>
          </a:p>
          <a:p>
            <a:pPr eaLnBrk="1" hangingPunct="1">
              <a:lnSpc>
                <a:spcPct val="125000"/>
              </a:lnSpc>
              <a:buFont typeface="Wingdings" panose="05000000000000000000" pitchFamily="2" charset="2"/>
              <a:buNone/>
            </a:pPr>
            <a:r>
              <a:rPr lang="zh-CN" altLang="en-US" sz="2800" dirty="0"/>
              <a:t>例</a:t>
            </a:r>
            <a:r>
              <a:rPr lang="en-US" altLang="zh-CN" sz="2800" dirty="0"/>
              <a:t>1 [</a:t>
            </a:r>
            <a:r>
              <a:rPr lang="zh-CN" altLang="en-US" sz="2800" dirty="0"/>
              <a:t>线性函数</a:t>
            </a:r>
            <a:r>
              <a:rPr lang="en-US" altLang="zh-CN" sz="2800" dirty="0"/>
              <a:t>] f(n)=3n+2</a:t>
            </a:r>
          </a:p>
          <a:p>
            <a:pPr eaLnBrk="1" hangingPunct="1">
              <a:lnSpc>
                <a:spcPct val="125000"/>
              </a:lnSpc>
              <a:buFont typeface="Wingdings" panose="05000000000000000000" pitchFamily="2" charset="2"/>
              <a:buNone/>
            </a:pPr>
            <a:r>
              <a:rPr lang="en-US" altLang="zh-CN" sz="2800" dirty="0"/>
              <a:t>      </a:t>
            </a:r>
            <a:r>
              <a:rPr lang="zh-CN" altLang="en-US" sz="2800" dirty="0"/>
              <a:t>当</a:t>
            </a:r>
            <a:r>
              <a:rPr lang="en-US" altLang="zh-CN" sz="2800" dirty="0"/>
              <a:t>n</a:t>
            </a:r>
            <a:r>
              <a:rPr lang="en-US" altLang="zh-CN" sz="2800" dirty="0">
                <a:sym typeface="Symbol" panose="05050102010706020507" pitchFamily="18" charset="2"/>
              </a:rPr>
              <a:t></a:t>
            </a:r>
            <a:r>
              <a:rPr lang="en-US" altLang="zh-CN" sz="2800" dirty="0"/>
              <a:t>2</a:t>
            </a:r>
            <a:r>
              <a:rPr lang="zh-CN" altLang="en-US" sz="2800" dirty="0"/>
              <a:t>时， </a:t>
            </a:r>
            <a:r>
              <a:rPr lang="en-US" altLang="zh-CN" sz="2800" dirty="0"/>
              <a:t>3n+2</a:t>
            </a:r>
            <a:r>
              <a:rPr lang="en-US" altLang="zh-CN" sz="2800" dirty="0">
                <a:sym typeface="Symbol" panose="05050102010706020507" pitchFamily="18" charset="2"/>
              </a:rPr>
              <a:t></a:t>
            </a:r>
            <a:r>
              <a:rPr lang="en-US" altLang="zh-CN" sz="2800" dirty="0"/>
              <a:t> 3n+n=4n</a:t>
            </a:r>
            <a:r>
              <a:rPr lang="zh-CN" altLang="en-US" sz="2800" dirty="0"/>
              <a:t>，故</a:t>
            </a:r>
            <a:r>
              <a:rPr lang="en-US" altLang="zh-CN" sz="2800" dirty="0"/>
              <a:t>f(n)=O(n)</a:t>
            </a:r>
          </a:p>
          <a:p>
            <a:pPr eaLnBrk="1" hangingPunct="1">
              <a:lnSpc>
                <a:spcPct val="125000"/>
              </a:lnSpc>
              <a:buFont typeface="Wingdings" panose="05000000000000000000" pitchFamily="2" charset="2"/>
              <a:buNone/>
            </a:pPr>
            <a:r>
              <a:rPr lang="en-US" altLang="zh-CN" sz="2800" dirty="0"/>
              <a:t>      </a:t>
            </a:r>
            <a:r>
              <a:rPr lang="zh-CN" altLang="en-US" sz="2800" dirty="0"/>
              <a:t>当</a:t>
            </a:r>
            <a:r>
              <a:rPr lang="en-US" altLang="zh-CN" sz="2800" dirty="0"/>
              <a:t>n&gt;0</a:t>
            </a:r>
            <a:r>
              <a:rPr lang="zh-CN" altLang="en-US" sz="2800" dirty="0"/>
              <a:t>时， </a:t>
            </a:r>
            <a:r>
              <a:rPr lang="en-US" altLang="zh-CN" sz="2800" dirty="0"/>
              <a:t>3n+2</a:t>
            </a:r>
            <a:r>
              <a:rPr lang="en-US" altLang="zh-CN" sz="2800" dirty="0">
                <a:sym typeface="Symbol" panose="05050102010706020507" pitchFamily="18" charset="2"/>
              </a:rPr>
              <a:t></a:t>
            </a:r>
            <a:r>
              <a:rPr lang="en-US" altLang="zh-CN" sz="2800" dirty="0"/>
              <a:t> 10n</a:t>
            </a:r>
            <a:r>
              <a:rPr lang="zh-CN" altLang="en-US" sz="2800" dirty="0"/>
              <a:t>，故</a:t>
            </a:r>
            <a:r>
              <a:rPr lang="en-US" altLang="zh-CN" sz="2800" dirty="0"/>
              <a:t>f(n)=O(n)</a:t>
            </a:r>
          </a:p>
          <a:p>
            <a:pPr eaLnBrk="1" hangingPunct="1">
              <a:lnSpc>
                <a:spcPct val="125000"/>
              </a:lnSpc>
              <a:buFont typeface="Wingdings" panose="05000000000000000000" pitchFamily="2" charset="2"/>
              <a:buNone/>
            </a:pPr>
            <a:r>
              <a:rPr lang="zh-CN" altLang="en-US" sz="2800" dirty="0"/>
              <a:t>例</a:t>
            </a:r>
            <a:r>
              <a:rPr lang="en-US" altLang="zh-CN" sz="2800" dirty="0"/>
              <a:t>2 [</a:t>
            </a:r>
            <a:r>
              <a:rPr lang="zh-CN" altLang="en-US" sz="2800" dirty="0"/>
              <a:t>平方函数</a:t>
            </a:r>
            <a:r>
              <a:rPr lang="en-US" altLang="zh-CN" sz="2800" dirty="0"/>
              <a:t>] f(n)=10n</a:t>
            </a:r>
            <a:r>
              <a:rPr lang="en-US" altLang="zh-CN" sz="2800" baseline="30000" dirty="0"/>
              <a:t>2 </a:t>
            </a:r>
            <a:r>
              <a:rPr lang="en-US" altLang="zh-CN" sz="2800" dirty="0"/>
              <a:t>+</a:t>
            </a:r>
            <a:r>
              <a:rPr lang="en-US" altLang="zh-CN" sz="2800" baseline="30000" dirty="0"/>
              <a:t> </a:t>
            </a:r>
            <a:r>
              <a:rPr lang="en-US" altLang="zh-CN" sz="2800" dirty="0"/>
              <a:t>4n+2</a:t>
            </a:r>
          </a:p>
          <a:p>
            <a:pPr eaLnBrk="1" hangingPunct="1">
              <a:lnSpc>
                <a:spcPct val="125000"/>
              </a:lnSpc>
              <a:buFont typeface="Wingdings" panose="05000000000000000000" pitchFamily="2" charset="2"/>
              <a:buNone/>
            </a:pPr>
            <a:r>
              <a:rPr lang="en-US" altLang="zh-CN" sz="2800" dirty="0"/>
              <a:t>      </a:t>
            </a:r>
            <a:r>
              <a:rPr lang="zh-CN" altLang="en-US" sz="2800" dirty="0"/>
              <a:t>当</a:t>
            </a:r>
            <a:r>
              <a:rPr lang="en-US" altLang="zh-CN" sz="2800" dirty="0"/>
              <a:t>n </a:t>
            </a:r>
            <a:r>
              <a:rPr lang="en-US" altLang="zh-CN" sz="2800" dirty="0">
                <a:sym typeface="Symbol" panose="05050102010706020507" pitchFamily="18" charset="2"/>
              </a:rPr>
              <a:t></a:t>
            </a:r>
            <a:r>
              <a:rPr lang="en-US" altLang="zh-CN" sz="2800" dirty="0"/>
              <a:t> 2</a:t>
            </a:r>
            <a:r>
              <a:rPr lang="zh-CN" altLang="en-US" sz="2800" dirty="0"/>
              <a:t>时， </a:t>
            </a:r>
            <a:r>
              <a:rPr lang="en-US" altLang="zh-CN" sz="2800" dirty="0"/>
              <a:t>f(n) </a:t>
            </a:r>
            <a:r>
              <a:rPr lang="en-US" altLang="zh-CN" sz="2800" dirty="0">
                <a:sym typeface="Symbol" panose="05050102010706020507" pitchFamily="18" charset="2"/>
              </a:rPr>
              <a:t></a:t>
            </a:r>
            <a:r>
              <a:rPr lang="en-US" altLang="zh-CN" sz="2800" dirty="0"/>
              <a:t> 10n</a:t>
            </a:r>
            <a:r>
              <a:rPr lang="en-US" altLang="zh-CN" sz="2800" baseline="30000" dirty="0"/>
              <a:t>2 </a:t>
            </a:r>
            <a:r>
              <a:rPr lang="en-US" altLang="zh-CN" sz="2800" dirty="0"/>
              <a:t>+</a:t>
            </a:r>
            <a:r>
              <a:rPr lang="en-US" altLang="zh-CN" sz="2800" baseline="30000" dirty="0"/>
              <a:t> </a:t>
            </a:r>
            <a:r>
              <a:rPr lang="en-US" altLang="zh-CN" sz="2800" dirty="0"/>
              <a:t>5n </a:t>
            </a:r>
            <a:r>
              <a:rPr lang="zh-CN" altLang="en-US" sz="2800" dirty="0"/>
              <a:t>，故</a:t>
            </a:r>
            <a:r>
              <a:rPr lang="en-US" altLang="zh-CN" sz="2800" dirty="0"/>
              <a:t>f(n)=O(n</a:t>
            </a:r>
            <a:r>
              <a:rPr lang="en-US" altLang="zh-CN" sz="2800" baseline="30000" dirty="0"/>
              <a:t>2</a:t>
            </a:r>
            <a:r>
              <a:rPr lang="en-US" altLang="zh-CN" sz="2800" dirty="0"/>
              <a:t>)</a:t>
            </a:r>
          </a:p>
          <a:p>
            <a:pPr eaLnBrk="1" hangingPunct="1">
              <a:lnSpc>
                <a:spcPct val="125000"/>
              </a:lnSpc>
              <a:buFont typeface="Wingdings" panose="05000000000000000000" pitchFamily="2" charset="2"/>
              <a:buNone/>
            </a:pPr>
            <a:r>
              <a:rPr lang="en-US" altLang="zh-CN" sz="2800" dirty="0"/>
              <a:t>      </a:t>
            </a:r>
            <a:r>
              <a:rPr lang="zh-CN" altLang="en-US" sz="2800" dirty="0"/>
              <a:t>当</a:t>
            </a:r>
            <a:r>
              <a:rPr lang="en-US" altLang="zh-CN" sz="2800" dirty="0"/>
              <a:t>n </a:t>
            </a:r>
            <a:r>
              <a:rPr lang="en-US" altLang="zh-CN" sz="2800" dirty="0">
                <a:sym typeface="Symbol" panose="05050102010706020507" pitchFamily="18" charset="2"/>
              </a:rPr>
              <a:t></a:t>
            </a:r>
            <a:r>
              <a:rPr lang="en-US" altLang="zh-CN" sz="2800" dirty="0"/>
              <a:t> 5</a:t>
            </a:r>
            <a:r>
              <a:rPr lang="zh-CN" altLang="en-US" sz="2800" dirty="0"/>
              <a:t>时， </a:t>
            </a:r>
            <a:r>
              <a:rPr lang="en-US" altLang="zh-CN" sz="2800" dirty="0"/>
              <a:t>f(n) </a:t>
            </a:r>
            <a:r>
              <a:rPr lang="en-US" altLang="zh-CN" sz="2800" dirty="0">
                <a:sym typeface="Symbol" panose="05050102010706020507" pitchFamily="18" charset="2"/>
              </a:rPr>
              <a:t></a:t>
            </a:r>
            <a:r>
              <a:rPr lang="en-US" altLang="zh-CN" sz="2800" dirty="0"/>
              <a:t> 10n</a:t>
            </a:r>
            <a:r>
              <a:rPr lang="en-US" altLang="zh-CN" sz="2800" baseline="30000" dirty="0"/>
              <a:t>2 </a:t>
            </a:r>
            <a:r>
              <a:rPr lang="en-US" altLang="zh-CN" sz="2800" dirty="0"/>
              <a:t>+</a:t>
            </a:r>
            <a:r>
              <a:rPr lang="en-US" altLang="zh-CN" sz="2800" baseline="30000" dirty="0"/>
              <a:t> </a:t>
            </a:r>
            <a:r>
              <a:rPr lang="en-US" altLang="zh-CN" sz="2800" dirty="0"/>
              <a:t>n</a:t>
            </a:r>
            <a:r>
              <a:rPr lang="en-US" altLang="zh-CN" sz="2800" baseline="30000" dirty="0"/>
              <a:t>2 </a:t>
            </a:r>
            <a:r>
              <a:rPr lang="en-US" altLang="zh-CN" sz="2800" dirty="0"/>
              <a:t>= 11n</a:t>
            </a:r>
            <a:r>
              <a:rPr lang="en-US" altLang="zh-CN" sz="2800" baseline="30000" dirty="0"/>
              <a:t>2 </a:t>
            </a:r>
            <a:r>
              <a:rPr lang="zh-CN" altLang="en-US" sz="2800" dirty="0"/>
              <a:t>，故</a:t>
            </a:r>
            <a:r>
              <a:rPr lang="en-US" altLang="zh-CN" sz="2800" dirty="0"/>
              <a:t>f(n)=O(n</a:t>
            </a:r>
            <a:r>
              <a:rPr lang="en-US" altLang="zh-CN" sz="2800" baseline="30000" dirty="0"/>
              <a:t>2</a:t>
            </a:r>
            <a:r>
              <a:rPr lang="en-US" altLang="zh-CN" sz="2800" dirty="0"/>
              <a:t>)</a:t>
            </a:r>
          </a:p>
        </p:txBody>
      </p:sp>
      <p:sp>
        <p:nvSpPr>
          <p:cNvPr id="80900" name="AutoShape 4"/>
          <p:cNvSpPr>
            <a:spLocks noChangeArrowheads="1"/>
          </p:cNvSpPr>
          <p:nvPr/>
        </p:nvSpPr>
        <p:spPr bwMode="auto">
          <a:xfrm>
            <a:off x="5029200" y="1828800"/>
            <a:ext cx="2438400" cy="609600"/>
          </a:xfrm>
          <a:prstGeom prst="wedgeRoundRectCallout">
            <a:avLst>
              <a:gd name="adj1" fmla="val -83722"/>
              <a:gd name="adj2" fmla="val 19088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C=4,n</a:t>
            </a:r>
            <a:r>
              <a:rPr lang="en-US" altLang="zh-CN" sz="2800" b="0" baseline="-25000">
                <a:latin typeface="Arial Narrow" panose="020B0606020202030204" pitchFamily="34" charset="0"/>
              </a:rPr>
              <a:t>0</a:t>
            </a:r>
            <a:r>
              <a:rPr lang="en-US" altLang="zh-CN" sz="2800" b="0">
                <a:latin typeface="Arial Narrow" panose="020B0606020202030204" pitchFamily="34" charset="0"/>
              </a:rPr>
              <a:t>=2</a:t>
            </a:r>
          </a:p>
        </p:txBody>
      </p:sp>
      <p:sp>
        <p:nvSpPr>
          <p:cNvPr id="80902" name="AutoShape 6"/>
          <p:cNvSpPr>
            <a:spLocks noChangeArrowheads="1"/>
          </p:cNvSpPr>
          <p:nvPr/>
        </p:nvSpPr>
        <p:spPr bwMode="auto">
          <a:xfrm>
            <a:off x="5867400" y="2133600"/>
            <a:ext cx="2438400" cy="609600"/>
          </a:xfrm>
          <a:prstGeom prst="wedgeRoundRectCallout">
            <a:avLst>
              <a:gd name="adj1" fmla="val -122722"/>
              <a:gd name="adj2" fmla="val 23359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C=10,n</a:t>
            </a:r>
            <a:r>
              <a:rPr lang="en-US" altLang="zh-CN" sz="2800" b="0" baseline="-25000">
                <a:latin typeface="Arial Narrow" panose="020B0606020202030204" pitchFamily="34" charset="0"/>
              </a:rPr>
              <a:t>0</a:t>
            </a:r>
            <a:r>
              <a:rPr lang="en-US" altLang="zh-CN" sz="2800" b="0">
                <a:latin typeface="Arial Narrow" panose="020B0606020202030204" pitchFamily="34" charset="0"/>
              </a:rPr>
              <a:t>=0</a:t>
            </a:r>
          </a:p>
        </p:txBody>
      </p:sp>
      <p:sp>
        <p:nvSpPr>
          <p:cNvPr id="80905" name="AutoShape 9"/>
          <p:cNvSpPr>
            <a:spLocks noChangeArrowheads="1"/>
          </p:cNvSpPr>
          <p:nvPr/>
        </p:nvSpPr>
        <p:spPr bwMode="auto">
          <a:xfrm>
            <a:off x="6172200" y="2590800"/>
            <a:ext cx="2438400" cy="609600"/>
          </a:xfrm>
          <a:prstGeom prst="wedgeRoundRectCallout">
            <a:avLst>
              <a:gd name="adj1" fmla="val -118750"/>
              <a:gd name="adj2" fmla="val 36458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C=10,n</a:t>
            </a:r>
            <a:r>
              <a:rPr lang="en-US" altLang="zh-CN" sz="2800" b="0" baseline="-25000">
                <a:latin typeface="Arial Narrow" panose="020B0606020202030204" pitchFamily="34" charset="0"/>
              </a:rPr>
              <a:t>0</a:t>
            </a:r>
            <a:r>
              <a:rPr lang="en-US" altLang="zh-CN" sz="2800" b="0">
                <a:latin typeface="Arial Narrow" panose="020B0606020202030204" pitchFamily="34" charset="0"/>
              </a:rPr>
              <a:t>=2</a:t>
            </a:r>
          </a:p>
        </p:txBody>
      </p:sp>
      <p:sp>
        <p:nvSpPr>
          <p:cNvPr id="80906" name="AutoShape 10"/>
          <p:cNvSpPr>
            <a:spLocks noChangeArrowheads="1"/>
          </p:cNvSpPr>
          <p:nvPr/>
        </p:nvSpPr>
        <p:spPr bwMode="auto">
          <a:xfrm>
            <a:off x="6477000" y="3048000"/>
            <a:ext cx="2438400" cy="609600"/>
          </a:xfrm>
          <a:prstGeom prst="wedgeRoundRectCallout">
            <a:avLst>
              <a:gd name="adj1" fmla="val -128514"/>
              <a:gd name="adj2" fmla="val 39765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C=10,n</a:t>
            </a:r>
            <a:r>
              <a:rPr lang="en-US" altLang="zh-CN" sz="2800" b="0" baseline="-25000">
                <a:latin typeface="Arial Narrow" panose="020B0606020202030204" pitchFamily="34" charset="0"/>
              </a:rPr>
              <a:t>0</a:t>
            </a:r>
            <a:r>
              <a:rPr lang="en-US" altLang="zh-CN" sz="2800" b="0">
                <a:latin typeface="Arial Narrow" panose="020B0606020202030204" pitchFamily="34" charset="0"/>
              </a:rPr>
              <a:t>=5</a:t>
            </a:r>
          </a:p>
        </p:txBody>
      </p:sp>
    </p:spTree>
    <p:extLst>
      <p:ext uri="{BB962C8B-B14F-4D97-AF65-F5344CB8AC3E}">
        <p14:creationId xmlns:p14="http://schemas.microsoft.com/office/powerpoint/2010/main" val="207898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horizontal)">
                                      <p:cBhvr>
                                        <p:cTn id="7" dur="500"/>
                                        <p:tgtEl>
                                          <p:spTgt spid="80900"/>
                                        </p:tgtEl>
                                      </p:cBhvr>
                                    </p:animEffect>
                                  </p:childTnLst>
                                  <p:subTnLst>
                                    <p:set>
                                      <p:cBhvr override="childStyle">
                                        <p:cTn dur="1" fill="hold" display="0" masterRel="nextClick" afterEffect="1"/>
                                        <p:tgtEl>
                                          <p:spTgt spid="8090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blinds(horizontal)">
                                      <p:cBhvr>
                                        <p:cTn id="12" dur="500"/>
                                        <p:tgtEl>
                                          <p:spTgt spid="80902"/>
                                        </p:tgtEl>
                                      </p:cBhvr>
                                    </p:animEffect>
                                  </p:childTnLst>
                                  <p:subTnLst>
                                    <p:set>
                                      <p:cBhvr override="childStyle">
                                        <p:cTn dur="1" fill="hold" display="0" masterRel="nextClick" afterEffect="1"/>
                                        <p:tgtEl>
                                          <p:spTgt spid="8090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05"/>
                                        </p:tgtEl>
                                        <p:attrNameLst>
                                          <p:attrName>style.visibility</p:attrName>
                                        </p:attrNameLst>
                                      </p:cBhvr>
                                      <p:to>
                                        <p:strVal val="visible"/>
                                      </p:to>
                                    </p:set>
                                    <p:animEffect transition="in" filter="blinds(horizontal)">
                                      <p:cBhvr>
                                        <p:cTn id="17" dur="500"/>
                                        <p:tgtEl>
                                          <p:spTgt spid="80905"/>
                                        </p:tgtEl>
                                      </p:cBhvr>
                                    </p:animEffect>
                                  </p:childTnLst>
                                  <p:subTnLst>
                                    <p:set>
                                      <p:cBhvr override="childStyle">
                                        <p:cTn dur="1" fill="hold" display="0" masterRel="nextClick" afterEffect="1"/>
                                        <p:tgtEl>
                                          <p:spTgt spid="8090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906"/>
                                        </p:tgtEl>
                                        <p:attrNameLst>
                                          <p:attrName>style.visibility</p:attrName>
                                        </p:attrNameLst>
                                      </p:cBhvr>
                                      <p:to>
                                        <p:strVal val="visible"/>
                                      </p:to>
                                    </p:set>
                                    <p:animEffect transition="in" filter="blinds(horizontal)">
                                      <p:cBhvr>
                                        <p:cTn id="22" dur="500"/>
                                        <p:tgtEl>
                                          <p:spTgt spid="80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autoUpdateAnimBg="0"/>
      <p:bldP spid="80902" grpId="0" animBg="1" autoUpdateAnimBg="0"/>
      <p:bldP spid="80905" grpId="0" animBg="1" autoUpdateAnimBg="0"/>
      <p:bldP spid="8090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a:xfrm>
            <a:off x="1187450" y="2060575"/>
            <a:ext cx="7772400" cy="4953000"/>
          </a:xfrm>
        </p:spPr>
        <p:txBody>
          <a:bodyPr/>
          <a:lstStyle/>
          <a:p>
            <a:r>
              <a:rPr lang="zh-CN" altLang="en-US" sz="2000" dirty="0">
                <a:solidFill>
                  <a:srgbClr val="002060"/>
                </a:solidFill>
              </a:rPr>
              <a:t>联系方式</a:t>
            </a:r>
            <a:endParaRPr lang="en-US" altLang="zh-CN" sz="2000" dirty="0">
              <a:solidFill>
                <a:srgbClr val="002060"/>
              </a:solidFill>
            </a:endParaRPr>
          </a:p>
          <a:p>
            <a:pPr lvl="1"/>
            <a:r>
              <a:rPr lang="zh-CN" altLang="en-US" sz="1800" dirty="0">
                <a:solidFill>
                  <a:srgbClr val="002060"/>
                </a:solidFill>
                <a:latin typeface="+mn-ea"/>
              </a:rPr>
              <a:t>魏哲巍</a:t>
            </a:r>
            <a:endParaRPr lang="en-US" altLang="zh-CN" sz="1800" dirty="0">
              <a:solidFill>
                <a:srgbClr val="002060"/>
              </a:solidFill>
              <a:latin typeface="+mn-ea"/>
            </a:endParaRPr>
          </a:p>
          <a:p>
            <a:pPr lvl="1"/>
            <a:r>
              <a:rPr lang="zh-CN" altLang="en-US" sz="1800" dirty="0">
                <a:solidFill>
                  <a:srgbClr val="002060"/>
                </a:solidFill>
              </a:rPr>
              <a:t>办公室：信息学院</a:t>
            </a:r>
            <a:r>
              <a:rPr lang="en-US" altLang="zh-CN" sz="1800" dirty="0">
                <a:solidFill>
                  <a:srgbClr val="002060"/>
                </a:solidFill>
              </a:rPr>
              <a:t>126B</a:t>
            </a:r>
          </a:p>
          <a:p>
            <a:pPr lvl="1"/>
            <a:r>
              <a:rPr lang="zh-CN" altLang="en-US" sz="1800" dirty="0">
                <a:solidFill>
                  <a:srgbClr val="002060"/>
                </a:solidFill>
              </a:rPr>
              <a:t>电    话：</a:t>
            </a:r>
            <a:r>
              <a:rPr lang="en-US" altLang="zh-CN" sz="1800" dirty="0">
                <a:solidFill>
                  <a:srgbClr val="002060"/>
                </a:solidFill>
              </a:rPr>
              <a:t>62513716</a:t>
            </a:r>
            <a:r>
              <a:rPr lang="zh-CN" altLang="en-US" sz="1800" dirty="0">
                <a:solidFill>
                  <a:srgbClr val="002060"/>
                </a:solidFill>
              </a:rPr>
              <a:t>（办）</a:t>
            </a:r>
            <a:endParaRPr lang="en-US" altLang="zh-CN" sz="1800" dirty="0">
              <a:solidFill>
                <a:srgbClr val="002060"/>
              </a:solidFill>
            </a:endParaRPr>
          </a:p>
          <a:p>
            <a:pPr lvl="1"/>
            <a:r>
              <a:rPr lang="zh-CN" altLang="en-US" sz="1800" dirty="0">
                <a:solidFill>
                  <a:srgbClr val="002060"/>
                </a:solidFill>
              </a:rPr>
              <a:t>邮箱：</a:t>
            </a:r>
            <a:r>
              <a:rPr lang="en-US" altLang="zh-CN" sz="1800" dirty="0">
                <a:solidFill>
                  <a:srgbClr val="002060"/>
                </a:solidFill>
              </a:rPr>
              <a:t>zhewei@ruc.edu.cn</a:t>
            </a:r>
            <a:r>
              <a:rPr lang="en-US" altLang="zh-CN" sz="1800" i="1" dirty="0">
                <a:solidFill>
                  <a:srgbClr val="002060"/>
                </a:solidFill>
              </a:rPr>
              <a:t> </a:t>
            </a:r>
          </a:p>
          <a:p>
            <a:pPr lvl="1">
              <a:buFont typeface="Wingdings" panose="05000000000000000000" pitchFamily="2" charset="2"/>
              <a:buNone/>
            </a:pPr>
            <a:endParaRPr lang="en-US" altLang="zh-CN" sz="1800" i="1" dirty="0">
              <a:solidFill>
                <a:srgbClr val="002060"/>
              </a:solidFill>
            </a:endParaRPr>
          </a:p>
          <a:p>
            <a:pPr lvl="1">
              <a:buFont typeface="Wingdings" panose="05000000000000000000" pitchFamily="2" charset="2"/>
              <a:buNone/>
            </a:pPr>
            <a:endParaRPr lang="en-US" altLang="zh-CN" sz="1800" i="1" dirty="0">
              <a:solidFill>
                <a:srgbClr val="002060"/>
              </a:solidFill>
            </a:endParaRPr>
          </a:p>
          <a:p>
            <a:r>
              <a:rPr lang="zh-CN" altLang="en-US" sz="2000" dirty="0">
                <a:solidFill>
                  <a:srgbClr val="002060"/>
                </a:solidFill>
              </a:rPr>
              <a:t>课程助教</a:t>
            </a:r>
            <a:endParaRPr lang="en-US" altLang="zh-CN" sz="2000" dirty="0">
              <a:solidFill>
                <a:srgbClr val="002060"/>
              </a:solidFill>
            </a:endParaRPr>
          </a:p>
          <a:p>
            <a:pPr lvl="1"/>
            <a:r>
              <a:rPr lang="zh-CN" altLang="en-US" sz="1800" dirty="0">
                <a:solidFill>
                  <a:srgbClr val="002060"/>
                </a:solidFill>
              </a:rPr>
              <a:t>何晓东  </a:t>
            </a:r>
            <a:endParaRPr lang="en-US" altLang="zh-CN" sz="1800" dirty="0">
              <a:solidFill>
                <a:srgbClr val="002060"/>
              </a:solidFill>
            </a:endParaRPr>
          </a:p>
          <a:p>
            <a:pPr lvl="1"/>
            <a:r>
              <a:rPr lang="zh-CN" altLang="en-US" sz="1800" dirty="0">
                <a:solidFill>
                  <a:srgbClr val="002060"/>
                </a:solidFill>
              </a:rPr>
              <a:t>邮箱：</a:t>
            </a:r>
            <a:r>
              <a:rPr lang="en-US" altLang="zh-CN" sz="1800" dirty="0">
                <a:solidFill>
                  <a:srgbClr val="002060"/>
                </a:solidFill>
              </a:rPr>
              <a:t>hexiaodong@ruc.edu.cn </a:t>
            </a:r>
            <a:r>
              <a:rPr lang="zh-CN" altLang="en-US" sz="1800" dirty="0">
                <a:solidFill>
                  <a:srgbClr val="002060"/>
                </a:solidFill>
              </a:rPr>
              <a:t> </a:t>
            </a:r>
            <a:endParaRPr lang="en-US" altLang="zh-CN" sz="1800" dirty="0">
              <a:solidFill>
                <a:srgbClr val="002060"/>
              </a:solidFill>
            </a:endParaRPr>
          </a:p>
          <a:p>
            <a:pPr lvl="1"/>
            <a:r>
              <a:rPr lang="zh-CN" altLang="en-US" sz="1800" dirty="0">
                <a:solidFill>
                  <a:srgbClr val="002060"/>
                </a:solidFill>
              </a:rPr>
              <a:t>手机</a:t>
            </a:r>
            <a:r>
              <a:rPr lang="en-US" altLang="zh-CN" sz="1800" dirty="0">
                <a:solidFill>
                  <a:srgbClr val="002060"/>
                </a:solidFill>
              </a:rPr>
              <a:t>&amp;</a:t>
            </a:r>
            <a:r>
              <a:rPr lang="zh-CN" altLang="en-US" sz="1800" dirty="0">
                <a:solidFill>
                  <a:srgbClr val="002060"/>
                </a:solidFill>
              </a:rPr>
              <a:t>微信：</a:t>
            </a:r>
            <a:r>
              <a:rPr lang="en-US" altLang="zh-CN" sz="1800" dirty="0">
                <a:solidFill>
                  <a:srgbClr val="002060"/>
                </a:solidFill>
              </a:rPr>
              <a:t>13269091204</a:t>
            </a:r>
          </a:p>
          <a:p>
            <a:pPr lvl="1"/>
            <a:endParaRPr lang="en-US" altLang="zh-CN" sz="1800" i="1" dirty="0">
              <a:solidFill>
                <a:srgbClr val="002060"/>
              </a:solidFill>
            </a:endParaRPr>
          </a:p>
          <a:p>
            <a:r>
              <a:rPr lang="zh-CN" altLang="en-US" sz="2000" dirty="0">
                <a:solidFill>
                  <a:srgbClr val="484276"/>
                </a:solidFill>
                <a:latin typeface="+mn-ea"/>
              </a:rPr>
              <a:t>课程主页</a:t>
            </a:r>
            <a:r>
              <a:rPr lang="zh-CN" altLang="en-US" sz="2000" dirty="0">
                <a:solidFill>
                  <a:srgbClr val="484276"/>
                </a:solidFill>
                <a:latin typeface="隶书" panose="02010509060101010101" pitchFamily="49" charset="-122"/>
                <a:ea typeface="隶书" panose="02010509060101010101" pitchFamily="49" charset="-122"/>
              </a:rPr>
              <a:t>：</a:t>
            </a:r>
            <a:r>
              <a:rPr lang="en-US" altLang="zh-CN" sz="2000" dirty="0">
                <a:solidFill>
                  <a:srgbClr val="484276"/>
                </a:solidFill>
                <a:latin typeface="隶书" panose="02010509060101010101" pitchFamily="49" charset="-122"/>
                <a:ea typeface="隶书" panose="02010509060101010101" pitchFamily="49" charset="-122"/>
              </a:rPr>
              <a:t>http://exp.vanpersie.cc/algorithm_2017_autumn</a:t>
            </a:r>
            <a:endParaRPr lang="en-US" altLang="zh-CN" sz="1600" i="1" dirty="0"/>
          </a:p>
          <a:p>
            <a:pPr>
              <a:buFont typeface="Wingdings" panose="05000000000000000000" pitchFamily="2" charset="2"/>
              <a:buNone/>
            </a:pPr>
            <a:r>
              <a:rPr lang="en-US" altLang="zh-CN" sz="2000" dirty="0"/>
              <a:t>      </a:t>
            </a:r>
            <a:endParaRPr lang="zh-CN" altLang="en-US" sz="1200" i="1" dirty="0"/>
          </a:p>
        </p:txBody>
      </p:sp>
      <p:sp>
        <p:nvSpPr>
          <p:cNvPr id="112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58A610D1-C402-46F2-B1D6-75511ED5652A}" type="slidenum">
              <a:rPr kumimoji="0" lang="en-US" altLang="zh-CN" sz="1400" b="0" smtClean="0"/>
              <a:pPr/>
              <a:t>5</a:t>
            </a:fld>
            <a:endParaRPr kumimoji="0" lang="en-US" altLang="zh-CN" sz="1400" b="0"/>
          </a:p>
        </p:txBody>
      </p:sp>
      <p:sp>
        <p:nvSpPr>
          <p:cNvPr id="8" name="标题 1"/>
          <p:cNvSpPr>
            <a:spLocks noGrp="1"/>
          </p:cNvSpPr>
          <p:nvPr>
            <p:ph type="title"/>
          </p:nvPr>
        </p:nvSpPr>
        <p:spPr/>
        <p:txBody>
          <a:bodyPr/>
          <a:lstStyle/>
          <a:p>
            <a:r>
              <a:rPr lang="zh-CN" altLang="en-US" dirty="0"/>
              <a:t>助教与联系方式</a:t>
            </a:r>
          </a:p>
        </p:txBody>
      </p:sp>
    </p:spTree>
    <p:extLst>
      <p:ext uri="{BB962C8B-B14F-4D97-AF65-F5344CB8AC3E}">
        <p14:creationId xmlns:p14="http://schemas.microsoft.com/office/powerpoint/2010/main" val="1562752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86FEC1-BD1C-44D8-93FA-FB3A3E31EB3B}" type="slidenum">
              <a:rPr kumimoji="0" lang="en-US" altLang="zh-CN" sz="1400" smtClean="0"/>
              <a:pPr>
                <a:spcBef>
                  <a:spcPct val="0"/>
                </a:spcBef>
                <a:buClrTx/>
                <a:buSzTx/>
                <a:buFontTx/>
                <a:buNone/>
              </a:pPr>
              <a:t>50</a:t>
            </a:fld>
            <a:endParaRPr kumimoji="0" lang="en-US" altLang="zh-CN" sz="1400"/>
          </a:p>
        </p:txBody>
      </p:sp>
      <p:sp>
        <p:nvSpPr>
          <p:cNvPr id="6349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3492" name="Rectangle 3"/>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a:solidFill>
                  <a:schemeClr val="tx2"/>
                </a:solidFill>
              </a:rPr>
              <a:t>1</a:t>
            </a:r>
            <a:r>
              <a:rPr lang="zh-CN" altLang="en-US">
                <a:solidFill>
                  <a:schemeClr val="tx2"/>
                </a:solidFill>
              </a:rPr>
              <a:t>）上界函数</a:t>
            </a:r>
          </a:p>
          <a:p>
            <a:pPr eaLnBrk="1" hangingPunct="1">
              <a:lnSpc>
                <a:spcPct val="125000"/>
              </a:lnSpc>
              <a:buFont typeface="Wingdings" panose="05000000000000000000" pitchFamily="2" charset="2"/>
              <a:buNone/>
            </a:pPr>
            <a:r>
              <a:rPr lang="zh-CN" altLang="en-US"/>
              <a:t>例</a:t>
            </a:r>
            <a:r>
              <a:rPr lang="en-US" altLang="zh-CN"/>
              <a:t>3 [</a:t>
            </a:r>
            <a:r>
              <a:rPr lang="zh-CN" altLang="en-US"/>
              <a:t>指数函数</a:t>
            </a:r>
            <a:r>
              <a:rPr lang="en-US" altLang="zh-CN"/>
              <a:t>] f(n)=6*2</a:t>
            </a:r>
            <a:r>
              <a:rPr lang="en-US" altLang="zh-CN" baseline="30000"/>
              <a:t>n</a:t>
            </a:r>
            <a:r>
              <a:rPr lang="en-US" altLang="zh-CN"/>
              <a:t>+n</a:t>
            </a:r>
            <a:r>
              <a:rPr lang="en-US" altLang="zh-CN" baseline="30000"/>
              <a:t>2</a:t>
            </a:r>
            <a:endParaRPr lang="en-US" altLang="zh-CN"/>
          </a:p>
          <a:p>
            <a:pPr eaLnBrk="1" hangingPunct="1">
              <a:lnSpc>
                <a:spcPct val="125000"/>
              </a:lnSpc>
              <a:buFont typeface="Wingdings" panose="05000000000000000000" pitchFamily="2" charset="2"/>
              <a:buNone/>
            </a:pPr>
            <a:r>
              <a:rPr lang="en-US" altLang="zh-CN"/>
              <a:t>      </a:t>
            </a:r>
            <a:r>
              <a:rPr lang="zh-CN" altLang="en-US"/>
              <a:t>当</a:t>
            </a:r>
            <a:r>
              <a:rPr lang="en-US" altLang="zh-CN"/>
              <a:t>n </a:t>
            </a:r>
            <a:r>
              <a:rPr lang="en-US" altLang="zh-CN">
                <a:sym typeface="Symbol" panose="05050102010706020507" pitchFamily="18" charset="2"/>
              </a:rPr>
              <a:t></a:t>
            </a:r>
            <a:r>
              <a:rPr lang="en-US" altLang="zh-CN"/>
              <a:t> 4</a:t>
            </a:r>
            <a:r>
              <a:rPr lang="zh-CN" altLang="en-US"/>
              <a:t>时， </a:t>
            </a:r>
            <a:r>
              <a:rPr lang="en-US" altLang="zh-CN"/>
              <a:t>n</a:t>
            </a:r>
            <a:r>
              <a:rPr lang="en-US" altLang="zh-CN" baseline="30000"/>
              <a:t>2 </a:t>
            </a:r>
            <a:r>
              <a:rPr lang="en-US" altLang="zh-CN">
                <a:sym typeface="Symbol" panose="05050102010706020507" pitchFamily="18" charset="2"/>
              </a:rPr>
              <a:t></a:t>
            </a:r>
            <a:r>
              <a:rPr lang="en-US" altLang="zh-CN"/>
              <a:t>2</a:t>
            </a:r>
            <a:r>
              <a:rPr lang="en-US" altLang="zh-CN" baseline="30000"/>
              <a:t>n</a:t>
            </a:r>
            <a:r>
              <a:rPr lang="zh-CN" altLang="en-US" baseline="30000"/>
              <a:t>， </a:t>
            </a:r>
            <a:r>
              <a:rPr lang="en-US" altLang="zh-CN"/>
              <a:t>f(n) </a:t>
            </a:r>
            <a:r>
              <a:rPr lang="en-US" altLang="zh-CN">
                <a:sym typeface="Symbol" panose="05050102010706020507" pitchFamily="18" charset="2"/>
              </a:rPr>
              <a:t> </a:t>
            </a:r>
            <a:r>
              <a:rPr lang="en-US" altLang="zh-CN"/>
              <a:t>6*2</a:t>
            </a:r>
            <a:r>
              <a:rPr lang="en-US" altLang="zh-CN" baseline="30000"/>
              <a:t>n</a:t>
            </a:r>
            <a:r>
              <a:rPr lang="en-US" altLang="zh-CN"/>
              <a:t>+2</a:t>
            </a:r>
            <a:r>
              <a:rPr lang="en-US" altLang="zh-CN" baseline="30000"/>
              <a:t>n</a:t>
            </a:r>
            <a:r>
              <a:rPr lang="en-US" altLang="zh-CN"/>
              <a:t>= 7*2</a:t>
            </a:r>
            <a:r>
              <a:rPr lang="en-US" altLang="zh-CN" baseline="30000"/>
              <a:t>n</a:t>
            </a:r>
            <a:r>
              <a:rPr lang="en-US" altLang="zh-CN"/>
              <a:t> </a:t>
            </a:r>
            <a:r>
              <a:rPr lang="zh-CN" altLang="en-US"/>
              <a:t>，</a:t>
            </a:r>
          </a:p>
          <a:p>
            <a:pPr eaLnBrk="1" hangingPunct="1">
              <a:lnSpc>
                <a:spcPct val="125000"/>
              </a:lnSpc>
              <a:buFont typeface="Wingdings" panose="05000000000000000000" pitchFamily="2" charset="2"/>
              <a:buNone/>
            </a:pPr>
            <a:r>
              <a:rPr lang="zh-CN" altLang="en-US"/>
              <a:t>      故</a:t>
            </a:r>
            <a:r>
              <a:rPr lang="en-US" altLang="zh-CN"/>
              <a:t>f(n)=O(2</a:t>
            </a:r>
            <a:r>
              <a:rPr lang="en-US" altLang="zh-CN" baseline="30000"/>
              <a:t>n</a:t>
            </a:r>
            <a:r>
              <a:rPr lang="en-US" altLang="zh-CN"/>
              <a:t>)</a:t>
            </a:r>
          </a:p>
          <a:p>
            <a:pPr eaLnBrk="1" hangingPunct="1">
              <a:lnSpc>
                <a:spcPct val="125000"/>
              </a:lnSpc>
              <a:buFont typeface="Wingdings" panose="05000000000000000000" pitchFamily="2" charset="2"/>
              <a:buNone/>
            </a:pPr>
            <a:r>
              <a:rPr lang="zh-CN" altLang="en-US"/>
              <a:t>例</a:t>
            </a:r>
            <a:r>
              <a:rPr lang="en-US" altLang="zh-CN"/>
              <a:t>4 [</a:t>
            </a:r>
            <a:r>
              <a:rPr lang="zh-CN" altLang="en-US"/>
              <a:t>常数函数</a:t>
            </a:r>
            <a:r>
              <a:rPr lang="en-US" altLang="zh-CN"/>
              <a:t>] </a:t>
            </a:r>
          </a:p>
          <a:p>
            <a:pPr eaLnBrk="1" hangingPunct="1">
              <a:lnSpc>
                <a:spcPct val="125000"/>
              </a:lnSpc>
              <a:buFont typeface="Wingdings" panose="05000000000000000000" pitchFamily="2" charset="2"/>
              <a:buNone/>
            </a:pPr>
            <a:r>
              <a:rPr lang="en-US" altLang="zh-CN"/>
              <a:t>      f(n)=9 </a:t>
            </a:r>
            <a:r>
              <a:rPr lang="en-US" altLang="zh-CN">
                <a:sym typeface="Symbol" panose="05050102010706020507" pitchFamily="18" charset="2"/>
              </a:rPr>
              <a:t>9*1                  </a:t>
            </a:r>
            <a:r>
              <a:rPr lang="zh-CN" altLang="en-US"/>
              <a:t>故</a:t>
            </a:r>
            <a:r>
              <a:rPr lang="en-US" altLang="zh-CN"/>
              <a:t>f(n)=O(1)</a:t>
            </a:r>
          </a:p>
          <a:p>
            <a:pPr eaLnBrk="1" hangingPunct="1">
              <a:lnSpc>
                <a:spcPct val="125000"/>
              </a:lnSpc>
              <a:buFont typeface="Wingdings" panose="05000000000000000000" pitchFamily="2" charset="2"/>
              <a:buNone/>
            </a:pPr>
            <a:r>
              <a:rPr lang="en-US" altLang="zh-CN"/>
              <a:t>      f(n)=2011 </a:t>
            </a:r>
            <a:r>
              <a:rPr lang="en-US" altLang="zh-CN">
                <a:sym typeface="Symbol" panose="05050102010706020507" pitchFamily="18" charset="2"/>
              </a:rPr>
              <a:t>2011*1       </a:t>
            </a:r>
            <a:r>
              <a:rPr lang="zh-CN" altLang="en-US"/>
              <a:t>故</a:t>
            </a:r>
            <a:r>
              <a:rPr lang="en-US" altLang="zh-CN"/>
              <a:t>f(n)=O(1)</a:t>
            </a:r>
          </a:p>
          <a:p>
            <a:pPr eaLnBrk="1" hangingPunct="1">
              <a:lnSpc>
                <a:spcPct val="125000"/>
              </a:lnSpc>
              <a:buFont typeface="Wingdings" panose="05000000000000000000" pitchFamily="2" charset="2"/>
              <a:buNone/>
            </a:pPr>
            <a:endParaRPr lang="en-US" altLang="zh-CN"/>
          </a:p>
        </p:txBody>
      </p:sp>
      <p:sp>
        <p:nvSpPr>
          <p:cNvPr id="81924" name="AutoShape 4"/>
          <p:cNvSpPr>
            <a:spLocks noChangeArrowheads="1"/>
          </p:cNvSpPr>
          <p:nvPr/>
        </p:nvSpPr>
        <p:spPr bwMode="auto">
          <a:xfrm>
            <a:off x="5029200" y="1828800"/>
            <a:ext cx="2438400" cy="609600"/>
          </a:xfrm>
          <a:prstGeom prst="wedgeRoundRectCallout">
            <a:avLst>
              <a:gd name="adj1" fmla="val 63477"/>
              <a:gd name="adj2" fmla="val 212241"/>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C=7,n</a:t>
            </a:r>
            <a:r>
              <a:rPr lang="en-US" altLang="zh-CN" sz="2800" b="0" baseline="-25000">
                <a:latin typeface="Arial Narrow" panose="020B0606020202030204" pitchFamily="34" charset="0"/>
              </a:rPr>
              <a:t>0</a:t>
            </a:r>
            <a:r>
              <a:rPr lang="en-US" altLang="zh-CN" sz="2800" b="0">
                <a:latin typeface="Arial Narrow" panose="020B0606020202030204" pitchFamily="34" charset="0"/>
              </a:rPr>
              <a:t>=4</a:t>
            </a:r>
          </a:p>
        </p:txBody>
      </p:sp>
      <p:sp>
        <p:nvSpPr>
          <p:cNvPr id="81926" name="AutoShape 6"/>
          <p:cNvSpPr>
            <a:spLocks noChangeArrowheads="1"/>
          </p:cNvSpPr>
          <p:nvPr/>
        </p:nvSpPr>
        <p:spPr bwMode="auto">
          <a:xfrm>
            <a:off x="4114800" y="3886200"/>
            <a:ext cx="2667000" cy="762000"/>
          </a:xfrm>
          <a:prstGeom prst="wedgeRoundRectCallout">
            <a:avLst>
              <a:gd name="adj1" fmla="val -99403"/>
              <a:gd name="adj2" fmla="val 17083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C=9, n</a:t>
            </a:r>
            <a:r>
              <a:rPr lang="en-US" altLang="zh-CN" sz="2800" b="0" baseline="-25000">
                <a:latin typeface="Arial Narrow" panose="020B0606020202030204" pitchFamily="34" charset="0"/>
              </a:rPr>
              <a:t>0</a:t>
            </a:r>
            <a:r>
              <a:rPr lang="en-US" altLang="zh-CN" sz="2800" b="0">
                <a:latin typeface="Arial Narrow" panose="020B0606020202030204" pitchFamily="34" charset="0"/>
              </a:rPr>
              <a:t>=0</a:t>
            </a:r>
          </a:p>
        </p:txBody>
      </p:sp>
      <p:sp>
        <p:nvSpPr>
          <p:cNvPr id="81927" name="AutoShape 7"/>
          <p:cNvSpPr>
            <a:spLocks noChangeArrowheads="1"/>
          </p:cNvSpPr>
          <p:nvPr/>
        </p:nvSpPr>
        <p:spPr bwMode="auto">
          <a:xfrm>
            <a:off x="5181600" y="4648200"/>
            <a:ext cx="2819400" cy="685800"/>
          </a:xfrm>
          <a:prstGeom prst="wedgeRoundRectCallout">
            <a:avLst>
              <a:gd name="adj1" fmla="val -100620"/>
              <a:gd name="adj2" fmla="val 182176"/>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C=2011,  n</a:t>
            </a:r>
            <a:r>
              <a:rPr lang="en-US" altLang="zh-CN" sz="2800" b="0" baseline="-25000">
                <a:latin typeface="Arial Narrow" panose="020B0606020202030204" pitchFamily="34" charset="0"/>
              </a:rPr>
              <a:t>0</a:t>
            </a:r>
            <a:r>
              <a:rPr lang="en-US" altLang="zh-CN" sz="2800" b="0">
                <a:latin typeface="Arial Narrow" panose="020B0606020202030204" pitchFamily="34" charset="0"/>
              </a:rPr>
              <a:t>=0</a:t>
            </a:r>
          </a:p>
        </p:txBody>
      </p:sp>
    </p:spTree>
    <p:extLst>
      <p:ext uri="{BB962C8B-B14F-4D97-AF65-F5344CB8AC3E}">
        <p14:creationId xmlns:p14="http://schemas.microsoft.com/office/powerpoint/2010/main" val="863323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blinds(horizontal)">
                                      <p:cBhvr>
                                        <p:cTn id="7" dur="500"/>
                                        <p:tgtEl>
                                          <p:spTgt spid="81924"/>
                                        </p:tgtEl>
                                      </p:cBhvr>
                                    </p:animEffect>
                                  </p:childTnLst>
                                  <p:subTnLst>
                                    <p:set>
                                      <p:cBhvr override="childStyle">
                                        <p:cTn dur="1" fill="hold" display="0" masterRel="nextClick" afterEffect="1"/>
                                        <p:tgtEl>
                                          <p:spTgt spid="8192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linds(horizontal)">
                                      <p:cBhvr>
                                        <p:cTn id="12" dur="500"/>
                                        <p:tgtEl>
                                          <p:spTgt spid="81926"/>
                                        </p:tgtEl>
                                      </p:cBhvr>
                                    </p:animEffect>
                                  </p:childTnLst>
                                  <p:subTnLst>
                                    <p:set>
                                      <p:cBhvr override="childStyle">
                                        <p:cTn dur="1" fill="hold" display="0" masterRel="nextClick" afterEffect="1"/>
                                        <p:tgtEl>
                                          <p:spTgt spid="8192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7"/>
                                        </p:tgtEl>
                                        <p:attrNameLst>
                                          <p:attrName>style.visibility</p:attrName>
                                        </p:attrNameLst>
                                      </p:cBhvr>
                                      <p:to>
                                        <p:strVal val="visible"/>
                                      </p:to>
                                    </p:set>
                                    <p:animEffect transition="in" filter="blinds(horizontal)">
                                      <p:cBhvr>
                                        <p:cTn id="17" dur="5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P spid="81926" grpId="0" animBg="1" autoUpdateAnimBg="0"/>
      <p:bldP spid="8192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74FD999-89F6-43E8-9B25-CA682B7589B9}" type="slidenum">
              <a:rPr kumimoji="0" lang="en-US" altLang="zh-CN" sz="1400" smtClean="0"/>
              <a:pPr>
                <a:spcBef>
                  <a:spcPct val="0"/>
                </a:spcBef>
                <a:buClrTx/>
                <a:buSzTx/>
                <a:buFontTx/>
                <a:buNone/>
              </a:pPr>
              <a:t>51</a:t>
            </a:fld>
            <a:endParaRPr kumimoji="0" lang="en-US" altLang="zh-CN" sz="1400"/>
          </a:p>
        </p:txBody>
      </p:sp>
      <p:sp>
        <p:nvSpPr>
          <p:cNvPr id="64515"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4516" name="Rectangle 1027"/>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a:solidFill>
                  <a:schemeClr val="tx2"/>
                </a:solidFill>
              </a:rPr>
              <a:t>1</a:t>
            </a:r>
            <a:r>
              <a:rPr lang="zh-CN" altLang="en-US">
                <a:solidFill>
                  <a:schemeClr val="tx2"/>
                </a:solidFill>
              </a:rPr>
              <a:t>）上界函数</a:t>
            </a:r>
          </a:p>
          <a:p>
            <a:pPr eaLnBrk="1" hangingPunct="1">
              <a:lnSpc>
                <a:spcPct val="125000"/>
              </a:lnSpc>
              <a:buFont typeface="Wingdings" panose="05000000000000000000" pitchFamily="2" charset="2"/>
              <a:buNone/>
            </a:pPr>
            <a:r>
              <a:rPr lang="zh-CN" altLang="en-US"/>
              <a:t>例</a:t>
            </a:r>
            <a:r>
              <a:rPr lang="en-US" altLang="zh-CN"/>
              <a:t>5 [</a:t>
            </a:r>
            <a:r>
              <a:rPr lang="zh-CN" altLang="en-US"/>
              <a:t>松散界限</a:t>
            </a:r>
            <a:r>
              <a:rPr lang="en-US" altLang="zh-CN"/>
              <a:t>] f(n)=3n+3</a:t>
            </a:r>
          </a:p>
          <a:p>
            <a:pPr eaLnBrk="1" hangingPunct="1">
              <a:lnSpc>
                <a:spcPct val="125000"/>
              </a:lnSpc>
              <a:buFont typeface="Wingdings" panose="05000000000000000000" pitchFamily="2" charset="2"/>
              <a:buNone/>
            </a:pPr>
            <a:r>
              <a:rPr lang="en-US" altLang="zh-CN"/>
              <a:t>      </a:t>
            </a:r>
            <a:r>
              <a:rPr lang="zh-CN" altLang="en-US"/>
              <a:t>当</a:t>
            </a:r>
            <a:r>
              <a:rPr lang="en-US" altLang="zh-CN"/>
              <a:t>n </a:t>
            </a:r>
            <a:r>
              <a:rPr lang="en-US" altLang="zh-CN">
                <a:sym typeface="Symbol" panose="05050102010706020507" pitchFamily="18" charset="2"/>
              </a:rPr>
              <a:t></a:t>
            </a:r>
            <a:r>
              <a:rPr lang="en-US" altLang="zh-CN"/>
              <a:t> 2</a:t>
            </a:r>
            <a:r>
              <a:rPr lang="zh-CN" altLang="en-US"/>
              <a:t>时， </a:t>
            </a:r>
            <a:r>
              <a:rPr lang="en-US" altLang="zh-CN"/>
              <a:t>f(n)</a:t>
            </a:r>
            <a:r>
              <a:rPr lang="en-US" altLang="zh-CN" baseline="30000"/>
              <a:t> </a:t>
            </a:r>
            <a:r>
              <a:rPr lang="en-US" altLang="zh-CN">
                <a:sym typeface="Symbol" panose="05050102010706020507" pitchFamily="18" charset="2"/>
              </a:rPr>
              <a:t></a:t>
            </a:r>
            <a:r>
              <a:rPr lang="en-US" altLang="zh-CN"/>
              <a:t>3n</a:t>
            </a:r>
            <a:r>
              <a:rPr lang="en-US" altLang="zh-CN" baseline="30000"/>
              <a:t>2</a:t>
            </a:r>
            <a:r>
              <a:rPr lang="zh-CN" altLang="en-US"/>
              <a:t>，故</a:t>
            </a:r>
            <a:r>
              <a:rPr lang="en-US" altLang="zh-CN"/>
              <a:t>f(n)=O(n</a:t>
            </a:r>
            <a:r>
              <a:rPr lang="en-US" altLang="zh-CN" baseline="30000"/>
              <a:t>2</a:t>
            </a:r>
            <a:r>
              <a:rPr lang="en-US" altLang="zh-CN"/>
              <a:t>)</a:t>
            </a:r>
          </a:p>
          <a:p>
            <a:pPr eaLnBrk="1" hangingPunct="1">
              <a:lnSpc>
                <a:spcPct val="125000"/>
              </a:lnSpc>
              <a:buFont typeface="Wingdings" panose="05000000000000000000" pitchFamily="2" charset="2"/>
              <a:buNone/>
            </a:pPr>
            <a:r>
              <a:rPr lang="zh-CN" altLang="en-US"/>
              <a:t>例</a:t>
            </a:r>
            <a:r>
              <a:rPr lang="en-US" altLang="zh-CN"/>
              <a:t>6 [</a:t>
            </a:r>
            <a:r>
              <a:rPr lang="zh-CN" altLang="en-US"/>
              <a:t>错误界限</a:t>
            </a:r>
            <a:r>
              <a:rPr lang="en-US" altLang="zh-CN"/>
              <a:t>] </a:t>
            </a:r>
          </a:p>
          <a:p>
            <a:pPr eaLnBrk="1" hangingPunct="1">
              <a:lnSpc>
                <a:spcPct val="125000"/>
              </a:lnSpc>
              <a:buFont typeface="Wingdings" panose="05000000000000000000" pitchFamily="2" charset="2"/>
              <a:buNone/>
            </a:pPr>
            <a:r>
              <a:rPr lang="en-US" altLang="zh-CN"/>
              <a:t>      f(n)=9 *n+2</a:t>
            </a:r>
            <a:r>
              <a:rPr lang="en-US" altLang="zh-CN">
                <a:sym typeface="Symbol" panose="05050102010706020507" pitchFamily="18" charset="2"/>
              </a:rPr>
              <a:t></a:t>
            </a:r>
            <a:r>
              <a:rPr lang="en-US" altLang="zh-CN"/>
              <a:t>O(1)</a:t>
            </a:r>
          </a:p>
          <a:p>
            <a:pPr eaLnBrk="1" hangingPunct="1">
              <a:lnSpc>
                <a:spcPct val="125000"/>
              </a:lnSpc>
              <a:buFont typeface="Wingdings" panose="05000000000000000000" pitchFamily="2" charset="2"/>
              <a:buNone/>
            </a:pPr>
            <a:r>
              <a:rPr lang="en-US" altLang="zh-CN"/>
              <a:t>      </a:t>
            </a:r>
          </a:p>
        </p:txBody>
      </p:sp>
      <p:sp>
        <p:nvSpPr>
          <p:cNvPr id="82948" name="AutoShape 1028"/>
          <p:cNvSpPr>
            <a:spLocks noChangeArrowheads="1"/>
          </p:cNvSpPr>
          <p:nvPr/>
        </p:nvSpPr>
        <p:spPr bwMode="auto">
          <a:xfrm>
            <a:off x="5029200" y="1828800"/>
            <a:ext cx="2667000" cy="609600"/>
          </a:xfrm>
          <a:prstGeom prst="wedgeRoundRectCallout">
            <a:avLst>
              <a:gd name="adj1" fmla="val 26431"/>
              <a:gd name="adj2" fmla="val 22369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b="0"/>
              <a:t>n</a:t>
            </a:r>
            <a:r>
              <a:rPr lang="en-US" altLang="zh-CN" b="0" baseline="30000"/>
              <a:t>2</a:t>
            </a:r>
            <a:r>
              <a:rPr lang="zh-CN" altLang="en-US" sz="2400" b="0"/>
              <a:t>不是最小上限</a:t>
            </a:r>
          </a:p>
        </p:txBody>
      </p:sp>
      <p:sp>
        <p:nvSpPr>
          <p:cNvPr id="82950" name="AutoShape 1030"/>
          <p:cNvSpPr>
            <a:spLocks noChangeArrowheads="1"/>
          </p:cNvSpPr>
          <p:nvPr/>
        </p:nvSpPr>
        <p:spPr bwMode="auto">
          <a:xfrm>
            <a:off x="6324600" y="4191000"/>
            <a:ext cx="2438400" cy="609600"/>
          </a:xfrm>
          <a:prstGeom prst="wedgeRoundRectCallout">
            <a:avLst>
              <a:gd name="adj1" fmla="val -147134"/>
              <a:gd name="adj2" fmla="val 5234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Arial Narrow" panose="020B0606020202030204" pitchFamily="34" charset="0"/>
              </a:rPr>
              <a:t>不存在</a:t>
            </a:r>
            <a:r>
              <a:rPr lang="en-US" altLang="zh-CN" sz="2400" b="0">
                <a:latin typeface="Arial Narrow" panose="020B0606020202030204" pitchFamily="34" charset="0"/>
              </a:rPr>
              <a:t>c&gt;0</a:t>
            </a:r>
            <a:r>
              <a:rPr lang="zh-CN" altLang="en-US" sz="2400" b="0">
                <a:latin typeface="Arial Narrow" panose="020B0606020202030204" pitchFamily="34" charset="0"/>
              </a:rPr>
              <a:t>及</a:t>
            </a:r>
            <a:r>
              <a:rPr lang="en-US" altLang="zh-CN" sz="2400" b="0">
                <a:latin typeface="Arial Narrow" panose="020B0606020202030204" pitchFamily="34" charset="0"/>
              </a:rPr>
              <a:t>n</a:t>
            </a:r>
            <a:r>
              <a:rPr lang="en-US" altLang="zh-CN" sz="2400" b="0" baseline="-25000">
                <a:latin typeface="Arial Narrow" panose="020B0606020202030204" pitchFamily="34" charset="0"/>
              </a:rPr>
              <a:t>0</a:t>
            </a:r>
          </a:p>
        </p:txBody>
      </p:sp>
    </p:spTree>
    <p:extLst>
      <p:ext uri="{BB962C8B-B14F-4D97-AF65-F5344CB8AC3E}">
        <p14:creationId xmlns:p14="http://schemas.microsoft.com/office/powerpoint/2010/main" val="1600844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subTnLst>
                                    <p:set>
                                      <p:cBhvr override="childStyle">
                                        <p:cTn dur="1" fill="hold" display="0" masterRel="nextClick" afterEffect="1"/>
                                        <p:tgtEl>
                                          <p:spTgt spid="8294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blinds(horizontal)">
                                      <p:cBhvr>
                                        <p:cTn id="12"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autoUpdateAnimBg="0"/>
      <p:bldP spid="82950"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9543F3-52D9-4C13-9C5F-BC100AE5A8B9}" type="slidenum">
              <a:rPr kumimoji="0" lang="en-US" altLang="zh-CN" sz="1400" smtClean="0"/>
              <a:pPr>
                <a:spcBef>
                  <a:spcPct val="0"/>
                </a:spcBef>
                <a:buClrTx/>
                <a:buSzTx/>
                <a:buFontTx/>
                <a:buNone/>
              </a:pPr>
              <a:t>52</a:t>
            </a:fld>
            <a:endParaRPr kumimoji="0" lang="en-US" altLang="zh-CN" sz="1400"/>
          </a:p>
        </p:txBody>
      </p:sp>
      <p:sp>
        <p:nvSpPr>
          <p:cNvPr id="65539"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5540" name="Rectangle 1027"/>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sz="3600" dirty="0">
                <a:solidFill>
                  <a:schemeClr val="tx2"/>
                </a:solidFill>
              </a:rPr>
              <a:t>1</a:t>
            </a:r>
            <a:r>
              <a:rPr lang="zh-CN" altLang="en-US" sz="3600" dirty="0">
                <a:solidFill>
                  <a:schemeClr val="tx2"/>
                </a:solidFill>
              </a:rPr>
              <a:t>）上界函数</a:t>
            </a:r>
          </a:p>
          <a:p>
            <a:pPr eaLnBrk="1" hangingPunct="1">
              <a:lnSpc>
                <a:spcPct val="90000"/>
              </a:lnSpc>
              <a:buFont typeface="Wingdings" panose="05000000000000000000" pitchFamily="2" charset="2"/>
              <a:buNone/>
            </a:pPr>
            <a:r>
              <a:rPr kumimoji="0" lang="zh-CN" altLang="en-US" dirty="0">
                <a:latin typeface="宋体" panose="02010600030101010101" pitchFamily="2" charset="-122"/>
                <a:ea typeface="楷体_GB2312" pitchFamily="49" charset="-122"/>
              </a:rPr>
              <a:t>有如下运算规则：</a:t>
            </a:r>
          </a:p>
          <a:p>
            <a:pPr eaLnBrk="1" hangingPunct="1">
              <a:lnSpc>
                <a:spcPct val="90000"/>
              </a:lnSpc>
              <a:buFont typeface="Wingdings" panose="05000000000000000000" pitchFamily="2" charset="2"/>
              <a:buNone/>
            </a:pPr>
            <a:r>
              <a:rPr kumimoji="0" lang="zh-CN" altLang="en-US" dirty="0">
                <a:latin typeface="宋体" panose="02010600030101010101" pitchFamily="2" charset="-122"/>
                <a:ea typeface="楷体_GB2312" pitchFamily="49" charset="-122"/>
              </a:rPr>
              <a:t>  </a:t>
            </a:r>
            <a:r>
              <a:rPr kumimoji="0" lang="en-US" altLang="zh-CN" dirty="0">
                <a:latin typeface="宋体" panose="02010600030101010101" pitchFamily="2" charset="-122"/>
                <a:ea typeface="楷体_GB2312" pitchFamily="49" charset="-122"/>
              </a:rPr>
              <a:t>(1) </a:t>
            </a:r>
            <a:r>
              <a:rPr lang="el-GR" altLang="zh-CN" sz="3400" dirty="0">
                <a:latin typeface="宋体" panose="02010600030101010101" pitchFamily="2" charset="-122"/>
              </a:rPr>
              <a:t>Ο</a:t>
            </a:r>
            <a:r>
              <a:rPr kumimoji="0" lang="en-US" altLang="zh-CN" dirty="0">
                <a:latin typeface="宋体" panose="02010600030101010101" pitchFamily="2" charset="-122"/>
                <a:ea typeface="楷体_GB2312" pitchFamily="49" charset="-122"/>
              </a:rPr>
              <a:t>(f)+Ο(g)=Ο(max(</a:t>
            </a:r>
            <a:r>
              <a:rPr kumimoji="0" lang="en-US" altLang="zh-CN" dirty="0" err="1">
                <a:latin typeface="宋体" panose="02010600030101010101" pitchFamily="2" charset="-122"/>
                <a:ea typeface="楷体_GB2312" pitchFamily="49" charset="-122"/>
              </a:rPr>
              <a:t>f,g</a:t>
            </a:r>
            <a:r>
              <a:rPr kumimoji="0" lang="en-US" altLang="zh-CN" dirty="0">
                <a:latin typeface="宋体" panose="02010600030101010101" pitchFamily="2" charset="-122"/>
                <a:ea typeface="楷体_GB2312" pitchFamily="49" charset="-122"/>
              </a:rPr>
              <a:t>))</a:t>
            </a:r>
          </a:p>
          <a:p>
            <a:pPr eaLnBrk="1" hangingPunct="1">
              <a:lnSpc>
                <a:spcPct val="90000"/>
              </a:lnSpc>
              <a:buFont typeface="Wingdings" panose="05000000000000000000" pitchFamily="2" charset="2"/>
              <a:buNone/>
            </a:pPr>
            <a:r>
              <a:rPr kumimoji="0" lang="en-US" altLang="zh-CN" dirty="0">
                <a:latin typeface="宋体" panose="02010600030101010101" pitchFamily="2" charset="-122"/>
                <a:ea typeface="楷体_GB2312" pitchFamily="49" charset="-122"/>
              </a:rPr>
              <a:t>  (2) Ο(f)+Ο(g)=Ο(</a:t>
            </a:r>
            <a:r>
              <a:rPr kumimoji="0" lang="en-US" altLang="zh-CN" dirty="0" err="1">
                <a:latin typeface="宋体" panose="02010600030101010101" pitchFamily="2" charset="-122"/>
                <a:ea typeface="楷体_GB2312" pitchFamily="49" charset="-122"/>
              </a:rPr>
              <a:t>f+g</a:t>
            </a:r>
            <a:r>
              <a:rPr kumimoji="0" lang="en-US" altLang="zh-CN" dirty="0">
                <a:latin typeface="宋体" panose="02010600030101010101" pitchFamily="2" charset="-122"/>
                <a:ea typeface="楷体_GB2312" pitchFamily="49" charset="-122"/>
              </a:rPr>
              <a:t>)</a:t>
            </a:r>
          </a:p>
          <a:p>
            <a:pPr eaLnBrk="1" hangingPunct="1">
              <a:lnSpc>
                <a:spcPct val="90000"/>
              </a:lnSpc>
              <a:buFont typeface="Wingdings" panose="05000000000000000000" pitchFamily="2" charset="2"/>
              <a:buNone/>
            </a:pPr>
            <a:r>
              <a:rPr kumimoji="0" lang="en-US" altLang="zh-CN" dirty="0">
                <a:latin typeface="宋体" panose="02010600030101010101" pitchFamily="2" charset="-122"/>
                <a:ea typeface="楷体_GB2312" pitchFamily="49" charset="-122"/>
              </a:rPr>
              <a:t>  (3) Ο(f)Ο(g)=Ο(</a:t>
            </a:r>
            <a:r>
              <a:rPr kumimoji="0" lang="en-US" altLang="zh-CN" dirty="0" err="1">
                <a:latin typeface="宋体" panose="02010600030101010101" pitchFamily="2" charset="-122"/>
                <a:ea typeface="楷体_GB2312" pitchFamily="49" charset="-122"/>
              </a:rPr>
              <a:t>fg</a:t>
            </a:r>
            <a:r>
              <a:rPr kumimoji="0" lang="en-US" altLang="zh-CN" dirty="0">
                <a:latin typeface="宋体" panose="02010600030101010101" pitchFamily="2" charset="-122"/>
                <a:ea typeface="楷体_GB2312" pitchFamily="49" charset="-122"/>
              </a:rPr>
              <a:t>)     </a:t>
            </a:r>
          </a:p>
          <a:p>
            <a:pPr eaLnBrk="1" hangingPunct="1">
              <a:lnSpc>
                <a:spcPct val="90000"/>
              </a:lnSpc>
              <a:buFont typeface="Wingdings" panose="05000000000000000000" pitchFamily="2" charset="2"/>
              <a:buNone/>
            </a:pPr>
            <a:r>
              <a:rPr kumimoji="0" lang="en-US" altLang="zh-CN" dirty="0">
                <a:latin typeface="宋体" panose="02010600030101010101" pitchFamily="2" charset="-122"/>
                <a:ea typeface="楷体_GB2312" pitchFamily="49" charset="-122"/>
              </a:rPr>
              <a:t>  (4) </a:t>
            </a:r>
            <a:r>
              <a:rPr kumimoji="0" lang="zh-CN" altLang="en-US" dirty="0">
                <a:latin typeface="宋体" panose="02010600030101010101" pitchFamily="2" charset="-122"/>
                <a:ea typeface="楷体_GB2312" pitchFamily="49" charset="-122"/>
              </a:rPr>
              <a:t>如果</a:t>
            </a:r>
            <a:r>
              <a:rPr kumimoji="0" lang="en-US" altLang="zh-CN" dirty="0">
                <a:latin typeface="宋体" panose="02010600030101010101" pitchFamily="2" charset="-122"/>
                <a:ea typeface="楷体_GB2312" pitchFamily="49" charset="-122"/>
              </a:rPr>
              <a:t>g(N)=Ο(f(N))</a:t>
            </a:r>
            <a:r>
              <a:rPr kumimoji="0" lang="zh-CN" altLang="en-US" dirty="0">
                <a:latin typeface="宋体" panose="02010600030101010101" pitchFamily="2" charset="-122"/>
                <a:ea typeface="楷体_GB2312" pitchFamily="49" charset="-122"/>
              </a:rPr>
              <a:t>，则</a:t>
            </a:r>
            <a:r>
              <a:rPr kumimoji="0" lang="en-US" altLang="zh-CN" dirty="0">
                <a:latin typeface="宋体" panose="02010600030101010101" pitchFamily="2" charset="-122"/>
                <a:ea typeface="楷体_GB2312" pitchFamily="49" charset="-122"/>
              </a:rPr>
              <a:t>Ο(f)+Ο(g)=Ο(f)</a:t>
            </a:r>
          </a:p>
          <a:p>
            <a:pPr eaLnBrk="1" hangingPunct="1">
              <a:lnSpc>
                <a:spcPct val="90000"/>
              </a:lnSpc>
              <a:buFont typeface="Wingdings" panose="05000000000000000000" pitchFamily="2" charset="2"/>
              <a:buNone/>
            </a:pPr>
            <a:r>
              <a:rPr kumimoji="0" lang="en-US" altLang="zh-CN" dirty="0">
                <a:latin typeface="宋体" panose="02010600030101010101" pitchFamily="2" charset="-122"/>
                <a:ea typeface="楷体_GB2312" pitchFamily="49" charset="-122"/>
              </a:rPr>
              <a:t>  (5) Ο(</a:t>
            </a:r>
            <a:r>
              <a:rPr kumimoji="0" lang="en-US" altLang="zh-CN" dirty="0" err="1">
                <a:latin typeface="宋体" panose="02010600030101010101" pitchFamily="2" charset="-122"/>
                <a:ea typeface="楷体_GB2312" pitchFamily="49" charset="-122"/>
              </a:rPr>
              <a:t>Cf</a:t>
            </a:r>
            <a:r>
              <a:rPr kumimoji="0" lang="en-US" altLang="zh-CN" dirty="0">
                <a:latin typeface="宋体" panose="02010600030101010101" pitchFamily="2" charset="-122"/>
                <a:ea typeface="楷体_GB2312" pitchFamily="49" charset="-122"/>
              </a:rPr>
              <a:t>(N))=Ο(f(N)),</a:t>
            </a:r>
            <a:r>
              <a:rPr kumimoji="0" lang="zh-CN" altLang="en-US" dirty="0">
                <a:latin typeface="宋体" panose="02010600030101010101" pitchFamily="2" charset="-122"/>
                <a:ea typeface="楷体_GB2312" pitchFamily="49" charset="-122"/>
              </a:rPr>
              <a:t>其中</a:t>
            </a:r>
            <a:r>
              <a:rPr kumimoji="0" lang="en-US" altLang="zh-CN" dirty="0">
                <a:latin typeface="宋体" panose="02010600030101010101" pitchFamily="2" charset="-122"/>
                <a:ea typeface="楷体_GB2312" pitchFamily="49" charset="-122"/>
              </a:rPr>
              <a:t>C</a:t>
            </a:r>
            <a:r>
              <a:rPr kumimoji="0" lang="zh-CN" altLang="en-US" dirty="0">
                <a:latin typeface="宋体" panose="02010600030101010101" pitchFamily="2" charset="-122"/>
                <a:ea typeface="楷体_GB2312" pitchFamily="49" charset="-122"/>
              </a:rPr>
              <a:t>是一个正的常数</a:t>
            </a:r>
            <a:r>
              <a:rPr kumimoji="0" lang="en-US" altLang="zh-CN" dirty="0">
                <a:latin typeface="宋体" panose="02010600030101010101" pitchFamily="2" charset="-122"/>
                <a:ea typeface="楷体_GB2312" pitchFamily="49" charset="-122"/>
              </a:rPr>
              <a:t>.</a:t>
            </a:r>
          </a:p>
          <a:p>
            <a:pPr eaLnBrk="1" hangingPunct="1">
              <a:lnSpc>
                <a:spcPct val="90000"/>
              </a:lnSpc>
              <a:buFont typeface="Wingdings" panose="05000000000000000000" pitchFamily="2" charset="2"/>
              <a:buNone/>
            </a:pPr>
            <a:r>
              <a:rPr kumimoji="0" lang="en-US" altLang="zh-CN" dirty="0">
                <a:latin typeface="宋体" panose="02010600030101010101" pitchFamily="2" charset="-122"/>
                <a:ea typeface="楷体_GB2312" pitchFamily="49" charset="-122"/>
              </a:rPr>
              <a:t>  (6) f=Ο(f)</a:t>
            </a:r>
          </a:p>
        </p:txBody>
      </p:sp>
    </p:spTree>
    <p:extLst>
      <p:ext uri="{BB962C8B-B14F-4D97-AF65-F5344CB8AC3E}">
        <p14:creationId xmlns:p14="http://schemas.microsoft.com/office/powerpoint/2010/main" val="115604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0AA27F-422C-47AC-99D6-4316C860FA56}" type="slidenum">
              <a:rPr kumimoji="0" lang="en-US" altLang="zh-CN" sz="1400" smtClean="0"/>
              <a:pPr>
                <a:spcBef>
                  <a:spcPct val="0"/>
                </a:spcBef>
                <a:buClrTx/>
                <a:buSzTx/>
                <a:buFontTx/>
                <a:buNone/>
              </a:pPr>
              <a:t>53</a:t>
            </a:fld>
            <a:endParaRPr kumimoji="0" lang="en-US" altLang="zh-CN" sz="1400"/>
          </a:p>
        </p:txBody>
      </p:sp>
      <p:sp>
        <p:nvSpPr>
          <p:cNvPr id="66563"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6564" name="Rectangle 3"/>
          <p:cNvSpPr>
            <a:spLocks noGrp="1" noChangeArrowheads="1"/>
          </p:cNvSpPr>
          <p:nvPr>
            <p:ph type="body" idx="1"/>
          </p:nvPr>
        </p:nvSpPr>
        <p:spPr>
          <a:xfrm>
            <a:off x="36513" y="1752600"/>
            <a:ext cx="9031287" cy="5105400"/>
          </a:xfrm>
        </p:spPr>
        <p:txBody>
          <a:bodyPr/>
          <a:lstStyle/>
          <a:p>
            <a:pPr eaLnBrk="1" hangingPunct="1">
              <a:lnSpc>
                <a:spcPct val="90000"/>
              </a:lnSpc>
            </a:pPr>
            <a:r>
              <a:rPr lang="zh-CN" altLang="en-US" sz="2800" dirty="0"/>
              <a:t>多项式定理</a:t>
            </a:r>
            <a:r>
              <a:rPr lang="en-US" altLang="zh-CN" sz="2800" dirty="0"/>
              <a:t>:</a:t>
            </a:r>
          </a:p>
          <a:p>
            <a:pPr eaLnBrk="1" hangingPunct="1">
              <a:lnSpc>
                <a:spcPct val="90000"/>
              </a:lnSpc>
              <a:buFont typeface="Wingdings" panose="05000000000000000000" pitchFamily="2" charset="2"/>
              <a:buNone/>
            </a:pPr>
            <a:r>
              <a:rPr lang="zh-CN" altLang="en-US" sz="2800" dirty="0"/>
              <a:t>定理</a:t>
            </a:r>
            <a:r>
              <a:rPr lang="en-US" altLang="zh-CN" sz="2800" dirty="0"/>
              <a:t>1  </a:t>
            </a:r>
            <a:r>
              <a:rPr lang="zh-CN" altLang="en-US" sz="2800" dirty="0"/>
              <a:t>若</a:t>
            </a:r>
            <a:r>
              <a:rPr lang="en-US" altLang="zh-CN" sz="2800" dirty="0"/>
              <a:t>A(n) = </a:t>
            </a:r>
            <a:r>
              <a:rPr lang="en-US" altLang="zh-CN" sz="2800" dirty="0" err="1"/>
              <a:t>a</a:t>
            </a:r>
            <a:r>
              <a:rPr lang="en-US" altLang="zh-CN" sz="2800" baseline="-25000" dirty="0" err="1"/>
              <a:t>m</a:t>
            </a:r>
            <a:r>
              <a:rPr lang="en-US" altLang="zh-CN" sz="2800" dirty="0" err="1"/>
              <a:t>n</a:t>
            </a:r>
            <a:r>
              <a:rPr lang="en-US" altLang="zh-CN" sz="2800" baseline="30000" dirty="0" err="1"/>
              <a:t>m</a:t>
            </a:r>
            <a:r>
              <a:rPr lang="en-US" altLang="zh-CN" sz="2800" dirty="0"/>
              <a:t>+</a:t>
            </a:r>
            <a:r>
              <a:rPr lang="en-US" altLang="zh-CN" sz="2800" dirty="0">
                <a:latin typeface="宋体" panose="02010600030101010101" pitchFamily="2" charset="-122"/>
              </a:rPr>
              <a:t>…+a</a:t>
            </a:r>
            <a:r>
              <a:rPr lang="en-US" altLang="zh-CN" sz="2800" baseline="-25000" dirty="0">
                <a:latin typeface="宋体" panose="02010600030101010101" pitchFamily="2" charset="-122"/>
              </a:rPr>
              <a:t>1</a:t>
            </a:r>
            <a:r>
              <a:rPr lang="en-US" altLang="zh-CN" sz="2800" dirty="0">
                <a:latin typeface="宋体" panose="02010600030101010101" pitchFamily="2" charset="-122"/>
              </a:rPr>
              <a:t>n+a</a:t>
            </a:r>
            <a:r>
              <a:rPr lang="en-US" altLang="zh-CN" sz="2800" baseline="-25000" dirty="0">
                <a:latin typeface="宋体" panose="02010600030101010101" pitchFamily="2" charset="-122"/>
              </a:rPr>
              <a:t>0</a:t>
            </a:r>
            <a:r>
              <a:rPr lang="zh-CN" altLang="en-US" sz="2800" dirty="0">
                <a:latin typeface="宋体" panose="02010600030101010101" pitchFamily="2" charset="-122"/>
              </a:rPr>
              <a:t>是一个</a:t>
            </a:r>
            <a:r>
              <a:rPr lang="en-US" altLang="zh-CN" sz="2800" dirty="0">
                <a:latin typeface="宋体" panose="02010600030101010101" pitchFamily="2" charset="-122"/>
              </a:rPr>
              <a:t>m</a:t>
            </a:r>
            <a:r>
              <a:rPr lang="zh-CN" altLang="en-US" sz="2800" dirty="0">
                <a:latin typeface="宋体" panose="02010600030101010101" pitchFamily="2" charset="-122"/>
              </a:rPr>
              <a:t>次多项</a:t>
            </a:r>
          </a:p>
          <a:p>
            <a:pPr eaLnBrk="1" hangingPunct="1">
              <a:lnSpc>
                <a:spcPct val="90000"/>
              </a:lnSpc>
              <a:buFont typeface="Wingdings" panose="05000000000000000000" pitchFamily="2" charset="2"/>
              <a:buNone/>
            </a:pPr>
            <a:r>
              <a:rPr lang="zh-CN" altLang="en-US" sz="2800" dirty="0">
                <a:latin typeface="宋体" panose="02010600030101010101" pitchFamily="2" charset="-122"/>
              </a:rPr>
              <a:t>      式，则有</a:t>
            </a:r>
            <a:r>
              <a:rPr lang="en-US" altLang="zh-CN" sz="2800" dirty="0">
                <a:latin typeface="宋体" panose="02010600030101010101" pitchFamily="2" charset="-122"/>
              </a:rPr>
              <a:t>A(n) = </a:t>
            </a:r>
            <a:r>
              <a:rPr lang="el-GR" altLang="zh-CN" sz="2800" dirty="0">
                <a:latin typeface="宋体" panose="02010600030101010101" pitchFamily="2" charset="-122"/>
              </a:rPr>
              <a:t>Ο</a:t>
            </a:r>
            <a:r>
              <a:rPr lang="en-US" altLang="zh-CN" sz="2800" dirty="0">
                <a:latin typeface="宋体" panose="02010600030101010101" pitchFamily="2" charset="-122"/>
              </a:rPr>
              <a:t>(</a:t>
            </a:r>
            <a:r>
              <a:rPr lang="en-US" altLang="zh-CN" sz="2800" dirty="0"/>
              <a:t>n</a:t>
            </a:r>
            <a:r>
              <a:rPr lang="en-US" altLang="zh-CN" sz="2800" baseline="30000" dirty="0"/>
              <a:t>m</a:t>
            </a:r>
            <a:r>
              <a:rPr lang="en-US" altLang="zh-CN" sz="2800" dirty="0">
                <a:latin typeface="宋体" panose="02010600030101010101" pitchFamily="2" charset="-122"/>
              </a:rPr>
              <a:t>)</a:t>
            </a:r>
          </a:p>
          <a:p>
            <a:pPr eaLnBrk="1" hangingPunct="1">
              <a:lnSpc>
                <a:spcPct val="90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即：变量</a:t>
            </a:r>
            <a:r>
              <a:rPr lang="en-US" altLang="zh-CN" sz="2800" dirty="0">
                <a:latin typeface="宋体" panose="02010600030101010101" pitchFamily="2" charset="-122"/>
              </a:rPr>
              <a:t>n</a:t>
            </a:r>
            <a:r>
              <a:rPr lang="zh-CN" altLang="en-US" sz="2800" dirty="0">
                <a:latin typeface="宋体" panose="02010600030101010101" pitchFamily="2" charset="-122"/>
              </a:rPr>
              <a:t>的固定阶数为</a:t>
            </a:r>
            <a:r>
              <a:rPr lang="en-US" altLang="zh-CN" sz="2800" dirty="0">
                <a:latin typeface="宋体" panose="02010600030101010101" pitchFamily="2" charset="-122"/>
              </a:rPr>
              <a:t>m</a:t>
            </a:r>
            <a:r>
              <a:rPr lang="zh-CN" altLang="en-US" sz="2800" dirty="0">
                <a:latin typeface="宋体" panose="02010600030101010101" pitchFamily="2" charset="-122"/>
              </a:rPr>
              <a:t>的任一多项式，与此多</a:t>
            </a:r>
          </a:p>
          <a:p>
            <a:pPr eaLnBrk="1" hangingPunct="1">
              <a:lnSpc>
                <a:spcPct val="90000"/>
              </a:lnSpc>
              <a:buFont typeface="Wingdings" panose="05000000000000000000" pitchFamily="2" charset="2"/>
              <a:buNone/>
            </a:pPr>
            <a:r>
              <a:rPr lang="zh-CN" altLang="en-US" sz="2800" dirty="0">
                <a:latin typeface="宋体" panose="02010600030101010101" pitchFamily="2" charset="-122"/>
              </a:rPr>
              <a:t>      项式的最高阶</a:t>
            </a:r>
            <a:r>
              <a:rPr lang="en-US" altLang="zh-CN" sz="2800" dirty="0"/>
              <a:t>n</a:t>
            </a:r>
            <a:r>
              <a:rPr lang="en-US" altLang="zh-CN" sz="2800" baseline="30000" dirty="0"/>
              <a:t>m</a:t>
            </a:r>
            <a:r>
              <a:rPr lang="zh-CN" altLang="en-US" sz="2800" dirty="0"/>
              <a:t>同阶。</a:t>
            </a:r>
          </a:p>
          <a:p>
            <a:pPr eaLnBrk="1" hangingPunct="1">
              <a:lnSpc>
                <a:spcPct val="90000"/>
              </a:lnSpc>
              <a:buFont typeface="Wingdings" panose="05000000000000000000" pitchFamily="2" charset="2"/>
              <a:buNone/>
            </a:pPr>
            <a:r>
              <a:rPr lang="zh-CN" altLang="en-US" sz="2800" dirty="0"/>
              <a:t>    证明：取</a:t>
            </a:r>
            <a:r>
              <a:rPr lang="en-US" altLang="zh-CN" sz="2800" dirty="0">
                <a:latin typeface="宋体" panose="02010600030101010101" pitchFamily="2" charset="-122"/>
              </a:rPr>
              <a:t>n</a:t>
            </a:r>
            <a:r>
              <a:rPr lang="en-US" altLang="zh-CN" sz="2800" baseline="-25000" dirty="0">
                <a:latin typeface="宋体" panose="02010600030101010101" pitchFamily="2" charset="-122"/>
              </a:rPr>
              <a:t>0</a:t>
            </a:r>
            <a:r>
              <a:rPr lang="en-US" altLang="zh-CN" sz="2800" dirty="0">
                <a:latin typeface="宋体" panose="02010600030101010101" pitchFamily="2" charset="-122"/>
              </a:rPr>
              <a:t>=1,</a:t>
            </a:r>
            <a:r>
              <a:rPr lang="zh-CN" altLang="en-US" sz="2800" dirty="0">
                <a:latin typeface="宋体" panose="02010600030101010101" pitchFamily="2" charset="-122"/>
              </a:rPr>
              <a:t>当</a:t>
            </a:r>
            <a:r>
              <a:rPr lang="en-US" altLang="zh-CN" sz="2800" dirty="0">
                <a:latin typeface="宋体" panose="02010600030101010101" pitchFamily="2" charset="-122"/>
              </a:rPr>
              <a:t>n≥n</a:t>
            </a:r>
            <a:r>
              <a:rPr lang="en-US" altLang="zh-CN" sz="2800" baseline="-25000" dirty="0">
                <a:latin typeface="宋体" panose="02010600030101010101" pitchFamily="2" charset="-122"/>
              </a:rPr>
              <a:t>0</a:t>
            </a:r>
            <a:r>
              <a:rPr lang="zh-CN" altLang="en-US" sz="2800" dirty="0">
                <a:latin typeface="宋体" panose="02010600030101010101" pitchFamily="2" charset="-122"/>
              </a:rPr>
              <a:t>时，有</a:t>
            </a:r>
          </a:p>
          <a:p>
            <a:pPr eaLnBrk="1" hangingPunct="1">
              <a:lnSpc>
                <a:spcPct val="90000"/>
              </a:lnSpc>
              <a:buFont typeface="Wingdings" panose="05000000000000000000" pitchFamily="2" charset="2"/>
              <a:buNone/>
            </a:pPr>
            <a:r>
              <a:rPr lang="zh-CN" altLang="en-US" sz="2800" dirty="0"/>
              <a:t>               </a:t>
            </a:r>
            <a:r>
              <a:rPr lang="en-US" altLang="zh-CN" sz="2800" dirty="0"/>
              <a:t>|A(n)|≤|</a:t>
            </a:r>
            <a:r>
              <a:rPr lang="en-US" altLang="zh-CN" sz="2800" dirty="0" err="1"/>
              <a:t>a</a:t>
            </a:r>
            <a:r>
              <a:rPr lang="en-US" altLang="zh-CN" sz="2800" baseline="-25000" dirty="0" err="1"/>
              <a:t>m</a:t>
            </a:r>
            <a:r>
              <a:rPr lang="en-US" altLang="zh-CN" sz="2800" dirty="0" err="1"/>
              <a:t>|n</a:t>
            </a:r>
            <a:r>
              <a:rPr lang="en-US" altLang="zh-CN" sz="2800" baseline="30000" dirty="0" err="1"/>
              <a:t>m</a:t>
            </a:r>
            <a:r>
              <a:rPr lang="en-US" altLang="zh-CN" sz="2800" dirty="0"/>
              <a:t>+</a:t>
            </a:r>
            <a:r>
              <a:rPr lang="en-US" altLang="zh-CN" sz="2800" dirty="0">
                <a:latin typeface="Times New Roman" panose="02020603050405020304" pitchFamily="18" charset="0"/>
              </a:rPr>
              <a:t>…</a:t>
            </a:r>
            <a:r>
              <a:rPr lang="en-US" altLang="zh-CN" sz="2800" dirty="0"/>
              <a:t>+|a</a:t>
            </a:r>
            <a:r>
              <a:rPr lang="en-US" altLang="zh-CN" sz="2800" baseline="-25000" dirty="0"/>
              <a:t>1</a:t>
            </a:r>
            <a:r>
              <a:rPr lang="en-US" altLang="zh-CN" sz="2800" dirty="0"/>
              <a:t>|n+|a</a:t>
            </a:r>
            <a:r>
              <a:rPr lang="en-US" altLang="zh-CN" sz="2800" baseline="-25000" dirty="0"/>
              <a:t>0</a:t>
            </a:r>
            <a:r>
              <a:rPr lang="en-US" altLang="zh-CN" sz="2800" dirty="0"/>
              <a:t>|</a:t>
            </a:r>
          </a:p>
          <a:p>
            <a:pPr eaLnBrk="1" hangingPunct="1">
              <a:lnSpc>
                <a:spcPct val="90000"/>
              </a:lnSpc>
              <a:buFont typeface="Wingdings" panose="05000000000000000000" pitchFamily="2" charset="2"/>
              <a:buNone/>
            </a:pPr>
            <a:r>
              <a:rPr lang="en-US" altLang="zh-CN" sz="2800" dirty="0"/>
              <a:t>                        ≤(|a</a:t>
            </a:r>
            <a:r>
              <a:rPr lang="en-US" altLang="zh-CN" sz="2800" baseline="-25000" dirty="0"/>
              <a:t>m</a:t>
            </a:r>
            <a:r>
              <a:rPr lang="en-US" altLang="zh-CN" sz="2800" dirty="0"/>
              <a:t>|+|a</a:t>
            </a:r>
            <a:r>
              <a:rPr lang="en-US" altLang="zh-CN" sz="2800" baseline="-25000" dirty="0"/>
              <a:t>m-1</a:t>
            </a:r>
            <a:r>
              <a:rPr lang="en-US" altLang="zh-CN" sz="2800" dirty="0"/>
              <a:t>|/n+</a:t>
            </a:r>
            <a:r>
              <a:rPr lang="en-US" altLang="zh-CN" sz="2800" dirty="0">
                <a:latin typeface="Times New Roman" panose="02020603050405020304" pitchFamily="18" charset="0"/>
              </a:rPr>
              <a:t>…</a:t>
            </a:r>
            <a:r>
              <a:rPr lang="en-US" altLang="zh-CN" sz="2800" dirty="0"/>
              <a:t>+|a</a:t>
            </a:r>
            <a:r>
              <a:rPr lang="en-US" altLang="zh-CN" sz="2800" baseline="-25000" dirty="0"/>
              <a:t>0</a:t>
            </a:r>
            <a:r>
              <a:rPr lang="en-US" altLang="zh-CN" sz="2800" dirty="0"/>
              <a:t>|/n</a:t>
            </a:r>
            <a:r>
              <a:rPr lang="en-US" altLang="zh-CN" sz="2800" baseline="30000" dirty="0"/>
              <a:t>m</a:t>
            </a:r>
            <a:r>
              <a:rPr lang="en-US" altLang="zh-CN" sz="2800" dirty="0"/>
              <a:t>) n</a:t>
            </a:r>
            <a:r>
              <a:rPr lang="en-US" altLang="zh-CN" sz="2800" baseline="30000" dirty="0"/>
              <a:t>m</a:t>
            </a:r>
            <a:r>
              <a:rPr lang="en-US" altLang="zh-CN" sz="2800" dirty="0"/>
              <a:t> </a:t>
            </a:r>
          </a:p>
          <a:p>
            <a:pPr eaLnBrk="1" hangingPunct="1">
              <a:lnSpc>
                <a:spcPct val="90000"/>
              </a:lnSpc>
              <a:buFont typeface="Wingdings" panose="05000000000000000000" pitchFamily="2" charset="2"/>
              <a:buNone/>
            </a:pPr>
            <a:r>
              <a:rPr lang="en-US" altLang="zh-CN" sz="2800" dirty="0"/>
              <a:t>                        ≤(|a</a:t>
            </a:r>
            <a:r>
              <a:rPr lang="en-US" altLang="zh-CN" sz="2800" baseline="-25000" dirty="0"/>
              <a:t>m</a:t>
            </a:r>
            <a:r>
              <a:rPr lang="en-US" altLang="zh-CN" sz="2800" dirty="0"/>
              <a:t>|+|a</a:t>
            </a:r>
            <a:r>
              <a:rPr lang="en-US" altLang="zh-CN" sz="2800" baseline="-25000" dirty="0"/>
              <a:t>m-1</a:t>
            </a:r>
            <a:r>
              <a:rPr lang="en-US" altLang="zh-CN" sz="2800" dirty="0"/>
              <a:t>|+</a:t>
            </a:r>
            <a:r>
              <a:rPr lang="en-US" altLang="zh-CN" sz="2800" dirty="0">
                <a:latin typeface="Times New Roman" panose="02020603050405020304" pitchFamily="18" charset="0"/>
              </a:rPr>
              <a:t>…</a:t>
            </a:r>
            <a:r>
              <a:rPr lang="en-US" altLang="zh-CN" sz="2800" dirty="0"/>
              <a:t>+|a</a:t>
            </a:r>
            <a:r>
              <a:rPr lang="en-US" altLang="zh-CN" sz="2800" baseline="-25000" dirty="0"/>
              <a:t>0</a:t>
            </a:r>
            <a:r>
              <a:rPr lang="en-US" altLang="zh-CN" sz="2800" dirty="0"/>
              <a:t>|) n</a:t>
            </a:r>
            <a:r>
              <a:rPr lang="en-US" altLang="zh-CN" sz="2800" baseline="30000" dirty="0"/>
              <a:t>m</a:t>
            </a:r>
            <a:r>
              <a:rPr lang="en-US" altLang="zh-CN" sz="2800" dirty="0"/>
              <a:t> </a:t>
            </a:r>
          </a:p>
          <a:p>
            <a:pPr eaLnBrk="1" hangingPunct="1">
              <a:lnSpc>
                <a:spcPct val="90000"/>
              </a:lnSpc>
              <a:buFont typeface="Wingdings" panose="05000000000000000000" pitchFamily="2" charset="2"/>
              <a:buNone/>
            </a:pPr>
            <a:r>
              <a:rPr lang="en-US" altLang="zh-CN" sz="2800" dirty="0"/>
              <a:t>               </a:t>
            </a:r>
            <a:r>
              <a:rPr lang="zh-CN" altLang="en-US" sz="2800" dirty="0"/>
              <a:t>令</a:t>
            </a:r>
            <a:r>
              <a:rPr lang="en-US" altLang="zh-CN" sz="2800" dirty="0"/>
              <a:t>c= |a</a:t>
            </a:r>
            <a:r>
              <a:rPr lang="en-US" altLang="zh-CN" sz="2800" baseline="-25000" dirty="0"/>
              <a:t>m</a:t>
            </a:r>
            <a:r>
              <a:rPr lang="en-US" altLang="zh-CN" sz="2800" dirty="0"/>
              <a:t>|+|a</a:t>
            </a:r>
            <a:r>
              <a:rPr lang="en-US" altLang="zh-CN" sz="2800" baseline="-25000" dirty="0"/>
              <a:t>m-1</a:t>
            </a:r>
            <a:r>
              <a:rPr lang="en-US" altLang="zh-CN" sz="2800" dirty="0"/>
              <a:t>|+</a:t>
            </a:r>
            <a:r>
              <a:rPr lang="en-US" altLang="zh-CN" sz="2800" dirty="0">
                <a:latin typeface="Times New Roman" panose="02020603050405020304" pitchFamily="18" charset="0"/>
              </a:rPr>
              <a:t>…</a:t>
            </a:r>
            <a:r>
              <a:rPr lang="en-US" altLang="zh-CN" sz="2800" dirty="0"/>
              <a:t>+|a</a:t>
            </a:r>
            <a:r>
              <a:rPr lang="en-US" altLang="zh-CN" sz="2800" baseline="-25000" dirty="0"/>
              <a:t>0</a:t>
            </a:r>
            <a:r>
              <a:rPr lang="en-US" altLang="zh-CN" sz="2800" dirty="0"/>
              <a:t>|</a:t>
            </a:r>
          </a:p>
          <a:p>
            <a:pPr eaLnBrk="1" hangingPunct="1">
              <a:lnSpc>
                <a:spcPct val="90000"/>
              </a:lnSpc>
              <a:buFont typeface="Wingdings" panose="05000000000000000000" pitchFamily="2" charset="2"/>
              <a:buNone/>
            </a:pPr>
            <a:r>
              <a:rPr lang="en-US" altLang="zh-CN" sz="2800" dirty="0"/>
              <a:t>               </a:t>
            </a:r>
            <a:r>
              <a:rPr lang="zh-CN" altLang="en-US" sz="2800" dirty="0"/>
              <a:t>则，定理得证。</a:t>
            </a:r>
          </a:p>
        </p:txBody>
      </p:sp>
    </p:spTree>
    <p:extLst>
      <p:ext uri="{BB962C8B-B14F-4D97-AF65-F5344CB8AC3E}">
        <p14:creationId xmlns:p14="http://schemas.microsoft.com/office/powerpoint/2010/main" val="275241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841AEE-52F5-43A5-8D24-B1E22BDE69E7}" type="slidenum">
              <a:rPr kumimoji="0" lang="en-US" altLang="zh-CN" sz="1400" smtClean="0"/>
              <a:pPr>
                <a:spcBef>
                  <a:spcPct val="0"/>
                </a:spcBef>
                <a:buClrTx/>
                <a:buSzTx/>
                <a:buFontTx/>
                <a:buNone/>
              </a:pPr>
              <a:t>54</a:t>
            </a:fld>
            <a:endParaRPr kumimoji="0" lang="en-US" altLang="zh-CN" sz="1400"/>
          </a:p>
        </p:txBody>
      </p:sp>
      <p:sp>
        <p:nvSpPr>
          <p:cNvPr id="6758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7588" name="Rectangle 3"/>
          <p:cNvSpPr>
            <a:spLocks noGrp="1" noChangeArrowheads="1"/>
          </p:cNvSpPr>
          <p:nvPr>
            <p:ph type="body" idx="1"/>
          </p:nvPr>
        </p:nvSpPr>
        <p:spPr>
          <a:xfrm>
            <a:off x="36513" y="1752600"/>
            <a:ext cx="9031287" cy="5105400"/>
          </a:xfrm>
        </p:spPr>
        <p:txBody>
          <a:bodyPr/>
          <a:lstStyle/>
          <a:p>
            <a:pPr eaLnBrk="1" hangingPunct="1"/>
            <a:r>
              <a:rPr lang="zh-CN" altLang="en-US" dirty="0"/>
              <a:t>大</a:t>
            </a:r>
            <a:r>
              <a:rPr lang="en-US" altLang="zh-CN" dirty="0"/>
              <a:t>O</a:t>
            </a:r>
            <a:r>
              <a:rPr lang="zh-CN" altLang="en-US" dirty="0"/>
              <a:t>比率定理</a:t>
            </a:r>
            <a:r>
              <a:rPr lang="en-US" altLang="zh-CN" dirty="0"/>
              <a:t>: </a:t>
            </a:r>
            <a:r>
              <a:rPr lang="zh-CN" altLang="en-US" dirty="0"/>
              <a:t>对于函数</a:t>
            </a:r>
            <a:r>
              <a:rPr lang="en-US" altLang="zh-CN" dirty="0"/>
              <a:t>f(n)</a:t>
            </a:r>
            <a:r>
              <a:rPr lang="zh-CN" altLang="en-US" dirty="0"/>
              <a:t>和</a:t>
            </a:r>
            <a:r>
              <a:rPr lang="en-US" altLang="zh-CN" dirty="0"/>
              <a:t>g(n),</a:t>
            </a:r>
            <a:r>
              <a:rPr lang="zh-CN" altLang="en-US" dirty="0"/>
              <a:t>若</a:t>
            </a:r>
          </a:p>
          <a:p>
            <a:pPr eaLnBrk="1" hangingPunct="1">
              <a:buFont typeface="Wingdings" panose="05000000000000000000" pitchFamily="2" charset="2"/>
              <a:buNone/>
            </a:pPr>
            <a:r>
              <a:rPr lang="zh-CN" altLang="en-US" dirty="0"/>
              <a:t>  存在，则</a:t>
            </a:r>
            <a:r>
              <a:rPr lang="en-US" altLang="zh-CN" dirty="0"/>
              <a:t>f(n)=O ( g(n) )</a:t>
            </a:r>
            <a:r>
              <a:rPr lang="zh-CN" altLang="en-US" dirty="0"/>
              <a:t>当且仅当存在确定的常数</a:t>
            </a:r>
            <a:r>
              <a:rPr lang="en-US" altLang="zh-CN" dirty="0"/>
              <a:t>c</a:t>
            </a:r>
            <a:r>
              <a:rPr lang="zh-CN" altLang="en-US" dirty="0"/>
              <a:t>，有</a:t>
            </a:r>
          </a:p>
          <a:p>
            <a:pPr eaLnBrk="1" hangingPunct="1">
              <a:buFont typeface="Wingdings" panose="05000000000000000000" pitchFamily="2" charset="2"/>
              <a:buNone/>
            </a:pPr>
            <a:r>
              <a:rPr lang="zh-CN" altLang="en-US" dirty="0"/>
              <a:t>证明：如果</a:t>
            </a:r>
            <a:r>
              <a:rPr lang="en-US" altLang="zh-CN" dirty="0"/>
              <a:t>f(n)=O ( g(n) )</a:t>
            </a:r>
            <a:r>
              <a:rPr lang="zh-CN" altLang="en-US" dirty="0"/>
              <a:t>，则存在</a:t>
            </a:r>
            <a:r>
              <a:rPr lang="en-US" altLang="zh-CN" dirty="0"/>
              <a:t>c&gt;0</a:t>
            </a:r>
            <a:r>
              <a:rPr lang="zh-CN" altLang="en-US" dirty="0"/>
              <a:t>及某个</a:t>
            </a:r>
            <a:r>
              <a:rPr lang="en-US" altLang="zh-CN" dirty="0"/>
              <a:t>n</a:t>
            </a:r>
            <a:r>
              <a:rPr lang="en-US" altLang="zh-CN" baseline="-25000" dirty="0"/>
              <a:t>0</a:t>
            </a:r>
            <a:r>
              <a:rPr lang="en-US" altLang="zh-CN" dirty="0"/>
              <a:t>,</a:t>
            </a:r>
          </a:p>
          <a:p>
            <a:pPr eaLnBrk="1" hangingPunct="1">
              <a:buFont typeface="Wingdings" panose="05000000000000000000" pitchFamily="2" charset="2"/>
              <a:buNone/>
            </a:pPr>
            <a:r>
              <a:rPr lang="en-US" altLang="zh-CN" dirty="0"/>
              <a:t>        </a:t>
            </a:r>
            <a:r>
              <a:rPr lang="zh-CN" altLang="en-US" dirty="0"/>
              <a:t>使得对于所有的</a:t>
            </a:r>
            <a:r>
              <a:rPr lang="en-US" altLang="zh-CN" dirty="0"/>
              <a:t>n</a:t>
            </a:r>
            <a:r>
              <a:rPr lang="en-US" altLang="zh-CN" dirty="0">
                <a:sym typeface="Symbol" panose="05050102010706020507" pitchFamily="18" charset="2"/>
              </a:rPr>
              <a:t></a:t>
            </a:r>
            <a:r>
              <a:rPr lang="en-US" altLang="zh-CN" dirty="0"/>
              <a:t>n</a:t>
            </a:r>
            <a:r>
              <a:rPr lang="en-US" altLang="zh-CN" baseline="-25000" dirty="0"/>
              <a:t>0</a:t>
            </a:r>
            <a:r>
              <a:rPr lang="zh-CN" altLang="en-US" dirty="0"/>
              <a:t>，有</a:t>
            </a:r>
            <a:r>
              <a:rPr lang="en-US" altLang="zh-CN" dirty="0"/>
              <a:t>f(n)/ g(n)</a:t>
            </a:r>
            <a:r>
              <a:rPr lang="en-US" altLang="zh-CN" dirty="0">
                <a:sym typeface="Symbol" panose="05050102010706020507" pitchFamily="18" charset="2"/>
              </a:rPr>
              <a:t>c</a:t>
            </a:r>
            <a:r>
              <a:rPr lang="zh-CN" altLang="en-US" dirty="0">
                <a:sym typeface="Symbol" panose="05050102010706020507" pitchFamily="18" charset="2"/>
              </a:rPr>
              <a:t>，因此</a:t>
            </a: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zh-CN" altLang="en-US" dirty="0"/>
              <a:t>        假定                   ，它表明存在一个</a:t>
            </a:r>
            <a:r>
              <a:rPr lang="en-US" altLang="zh-CN" dirty="0"/>
              <a:t>n</a:t>
            </a:r>
            <a:r>
              <a:rPr lang="en-US" altLang="zh-CN" baseline="-25000" dirty="0"/>
              <a:t>0 </a:t>
            </a:r>
            <a:r>
              <a:rPr lang="zh-CN" altLang="en-US" dirty="0"/>
              <a:t>，</a:t>
            </a:r>
          </a:p>
          <a:p>
            <a:pPr eaLnBrk="1" hangingPunct="1">
              <a:buFont typeface="Wingdings" panose="05000000000000000000" pitchFamily="2" charset="2"/>
              <a:buNone/>
            </a:pPr>
            <a:r>
              <a:rPr lang="zh-CN" altLang="en-US" dirty="0"/>
              <a:t>     使得对于所有的</a:t>
            </a:r>
            <a:r>
              <a:rPr lang="en-US" altLang="zh-CN" dirty="0"/>
              <a:t>n</a:t>
            </a:r>
            <a:r>
              <a:rPr lang="en-US" altLang="zh-CN" dirty="0">
                <a:sym typeface="Symbol" panose="05050102010706020507" pitchFamily="18" charset="2"/>
              </a:rPr>
              <a:t></a:t>
            </a:r>
            <a:r>
              <a:rPr lang="en-US" altLang="zh-CN" dirty="0"/>
              <a:t>n</a:t>
            </a:r>
            <a:r>
              <a:rPr lang="en-US" altLang="zh-CN" baseline="-25000" dirty="0"/>
              <a:t>0</a:t>
            </a:r>
            <a:r>
              <a:rPr lang="zh-CN" altLang="en-US" dirty="0"/>
              <a:t>，有</a:t>
            </a:r>
            <a:r>
              <a:rPr lang="en-US" altLang="zh-CN" dirty="0"/>
              <a:t>f(n) </a:t>
            </a:r>
            <a:r>
              <a:rPr lang="en-US" altLang="zh-CN" dirty="0">
                <a:sym typeface="Symbol" panose="05050102010706020507" pitchFamily="18" charset="2"/>
              </a:rPr>
              <a:t>max{1,c}*g(n).</a:t>
            </a:r>
            <a:endParaRPr lang="en-US" altLang="zh-CN" dirty="0"/>
          </a:p>
          <a:p>
            <a:pPr eaLnBrk="1" hangingPunct="1">
              <a:buFont typeface="Wingdings" panose="05000000000000000000" pitchFamily="2" charset="2"/>
              <a:buNone/>
            </a:pPr>
            <a:endParaRPr lang="en-US" altLang="zh-CN" dirty="0"/>
          </a:p>
        </p:txBody>
      </p:sp>
      <p:graphicFrame>
        <p:nvGraphicFramePr>
          <p:cNvPr id="67589" name="Object 1024"/>
          <p:cNvGraphicFramePr>
            <a:graphicFrameLocks noChangeAspect="1"/>
          </p:cNvGraphicFramePr>
          <p:nvPr/>
        </p:nvGraphicFramePr>
        <p:xfrm>
          <a:off x="7086600" y="1828800"/>
          <a:ext cx="1676400" cy="533400"/>
        </p:xfrm>
        <a:graphic>
          <a:graphicData uri="http://schemas.openxmlformats.org/presentationml/2006/ole">
            <mc:AlternateContent xmlns:mc="http://schemas.openxmlformats.org/markup-compatibility/2006">
              <mc:Choice xmlns:v="urn:schemas-microsoft-com:vml" Requires="v">
                <p:oleObj spid="_x0000_s34158" name="Equation" r:id="rId3" imgW="901309" imgH="317362" progId="Equation.3">
                  <p:embed/>
                </p:oleObj>
              </mc:Choice>
              <mc:Fallback>
                <p:oleObj name="Equation" r:id="rId3" imgW="901309" imgH="317362" progId="Equation.3">
                  <p:embed/>
                  <p:pic>
                    <p:nvPicPr>
                      <p:cNvPr id="67589"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828800"/>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1025"/>
          <p:cNvGraphicFramePr>
            <a:graphicFrameLocks noChangeAspect="1"/>
          </p:cNvGraphicFramePr>
          <p:nvPr/>
        </p:nvGraphicFramePr>
        <p:xfrm>
          <a:off x="1857375" y="2927350"/>
          <a:ext cx="2078038" cy="533400"/>
        </p:xfrm>
        <a:graphic>
          <a:graphicData uri="http://schemas.openxmlformats.org/presentationml/2006/ole">
            <mc:AlternateContent xmlns:mc="http://schemas.openxmlformats.org/markup-compatibility/2006">
              <mc:Choice xmlns:v="urn:schemas-microsoft-com:vml" Requires="v">
                <p:oleObj spid="_x0000_s34159" name="Equation" r:id="rId5" imgW="1117115" imgH="317362" progId="Equation.3">
                  <p:embed/>
                </p:oleObj>
              </mc:Choice>
              <mc:Fallback>
                <p:oleObj name="Equation" r:id="rId5" imgW="1117115" imgH="317362" progId="Equation.3">
                  <p:embed/>
                  <p:pic>
                    <p:nvPicPr>
                      <p:cNvPr id="6759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292735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1026"/>
          <p:cNvGraphicFramePr>
            <a:graphicFrameLocks noChangeAspect="1"/>
          </p:cNvGraphicFramePr>
          <p:nvPr/>
        </p:nvGraphicFramePr>
        <p:xfrm>
          <a:off x="1295400" y="4572000"/>
          <a:ext cx="2078038" cy="533400"/>
        </p:xfrm>
        <a:graphic>
          <a:graphicData uri="http://schemas.openxmlformats.org/presentationml/2006/ole">
            <mc:AlternateContent xmlns:mc="http://schemas.openxmlformats.org/markup-compatibility/2006">
              <mc:Choice xmlns:v="urn:schemas-microsoft-com:vml" Requires="v">
                <p:oleObj spid="_x0000_s34160" name="Equation" r:id="rId7" imgW="1117115" imgH="317362" progId="Equation.3">
                  <p:embed/>
                </p:oleObj>
              </mc:Choice>
              <mc:Fallback>
                <p:oleObj name="Equation" r:id="rId7" imgW="1117115" imgH="317362" progId="Equation.3">
                  <p:embed/>
                  <p:pic>
                    <p:nvPicPr>
                      <p:cNvPr id="67591"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57200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1027"/>
          <p:cNvGraphicFramePr>
            <a:graphicFrameLocks noChangeAspect="1"/>
          </p:cNvGraphicFramePr>
          <p:nvPr/>
        </p:nvGraphicFramePr>
        <p:xfrm>
          <a:off x="2209800" y="5235575"/>
          <a:ext cx="2078038" cy="533400"/>
        </p:xfrm>
        <a:graphic>
          <a:graphicData uri="http://schemas.openxmlformats.org/presentationml/2006/ole">
            <mc:AlternateContent xmlns:mc="http://schemas.openxmlformats.org/markup-compatibility/2006">
              <mc:Choice xmlns:v="urn:schemas-microsoft-com:vml" Requires="v">
                <p:oleObj spid="_x0000_s34161" name="Equation" r:id="rId8" imgW="1117115" imgH="317362" progId="Equation.3">
                  <p:embed/>
                </p:oleObj>
              </mc:Choice>
              <mc:Fallback>
                <p:oleObj name="Equation" r:id="rId8" imgW="1117115" imgH="317362" progId="Equation.3">
                  <p:embed/>
                  <p:pic>
                    <p:nvPicPr>
                      <p:cNvPr id="67592"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235575"/>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3463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0FAF2B-7F51-4413-A884-3F566F175D8B}" type="slidenum">
              <a:rPr kumimoji="0" lang="en-US" altLang="zh-CN" sz="1400" smtClean="0"/>
              <a:pPr>
                <a:spcBef>
                  <a:spcPct val="0"/>
                </a:spcBef>
                <a:buClrTx/>
                <a:buSzTx/>
                <a:buFontTx/>
                <a:buNone/>
              </a:pPr>
              <a:t>55</a:t>
            </a:fld>
            <a:endParaRPr kumimoji="0" lang="en-US" altLang="zh-CN" sz="1400"/>
          </a:p>
        </p:txBody>
      </p:sp>
      <p:sp>
        <p:nvSpPr>
          <p:cNvPr id="68611"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8612" name="Rectangle 1027"/>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zh-CN" altLang="en-US"/>
              <a:t>例</a:t>
            </a:r>
            <a:r>
              <a:rPr lang="en-US" altLang="zh-CN"/>
              <a:t>7  </a:t>
            </a:r>
            <a:r>
              <a:rPr lang="zh-CN" altLang="en-US">
                <a:solidFill>
                  <a:schemeClr val="folHlink"/>
                </a:solidFill>
              </a:rPr>
              <a:t>因为</a:t>
            </a:r>
            <a:r>
              <a:rPr lang="zh-CN" altLang="en-US"/>
              <a:t>                       </a:t>
            </a:r>
            <a:r>
              <a:rPr lang="zh-CN" altLang="en-US">
                <a:solidFill>
                  <a:schemeClr val="folHlink"/>
                </a:solidFill>
              </a:rPr>
              <a:t>所以</a:t>
            </a:r>
            <a:r>
              <a:rPr lang="en-US" altLang="zh-CN"/>
              <a:t>3n+2= O(n)</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p>
          <a:p>
            <a:pPr eaLnBrk="1" hangingPunct="1">
              <a:lnSpc>
                <a:spcPct val="125000"/>
              </a:lnSpc>
              <a:buFont typeface="Wingdings" panose="05000000000000000000" pitchFamily="2" charset="2"/>
              <a:buNone/>
            </a:pPr>
            <a:r>
              <a:rPr lang="zh-CN" altLang="en-US"/>
              <a:t>       </a:t>
            </a:r>
            <a:r>
              <a:rPr lang="zh-CN" altLang="en-US">
                <a:solidFill>
                  <a:schemeClr val="folHlink"/>
                </a:solidFill>
              </a:rPr>
              <a:t>所以 </a:t>
            </a:r>
            <a:r>
              <a:rPr lang="en-US" altLang="zh-CN"/>
              <a:t>10n</a:t>
            </a:r>
            <a:r>
              <a:rPr lang="en-US" altLang="zh-CN" baseline="30000"/>
              <a:t>2 </a:t>
            </a:r>
            <a:r>
              <a:rPr lang="en-US" altLang="zh-CN"/>
              <a:t>+</a:t>
            </a:r>
            <a:r>
              <a:rPr lang="en-US" altLang="zh-CN" baseline="30000"/>
              <a:t> </a:t>
            </a:r>
            <a:r>
              <a:rPr lang="en-US" altLang="zh-CN"/>
              <a:t>4n+2= O(n</a:t>
            </a:r>
            <a:r>
              <a:rPr lang="en-US" altLang="zh-CN" baseline="30000"/>
              <a:t>2</a:t>
            </a:r>
            <a:r>
              <a:rPr lang="en-US" altLang="zh-CN"/>
              <a:t>)</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r>
              <a:rPr lang="zh-CN" altLang="en-US">
                <a:solidFill>
                  <a:schemeClr val="folHlink"/>
                </a:solidFill>
              </a:rPr>
              <a:t>所以</a:t>
            </a:r>
            <a:r>
              <a:rPr lang="en-US" altLang="zh-CN"/>
              <a:t>6*2</a:t>
            </a:r>
            <a:r>
              <a:rPr lang="en-US" altLang="zh-CN" baseline="30000"/>
              <a:t>n</a:t>
            </a:r>
            <a:r>
              <a:rPr lang="en-US" altLang="zh-CN"/>
              <a:t>+n</a:t>
            </a:r>
            <a:r>
              <a:rPr lang="en-US" altLang="zh-CN" baseline="30000"/>
              <a:t>2 </a:t>
            </a:r>
            <a:r>
              <a:rPr lang="en-US" altLang="zh-CN"/>
              <a:t>= O(2</a:t>
            </a:r>
            <a:r>
              <a:rPr lang="en-US" altLang="zh-CN" baseline="30000"/>
              <a:t>n</a:t>
            </a:r>
            <a:r>
              <a:rPr lang="en-US" altLang="zh-CN"/>
              <a:t>)</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r>
              <a:rPr lang="zh-CN" altLang="en-US">
                <a:solidFill>
                  <a:schemeClr val="folHlink"/>
                </a:solidFill>
              </a:rPr>
              <a:t>所以</a:t>
            </a:r>
            <a:r>
              <a:rPr lang="en-US" altLang="zh-CN"/>
              <a:t>3n+3 = O(n</a:t>
            </a:r>
            <a:r>
              <a:rPr lang="en-US" altLang="zh-CN" baseline="30000"/>
              <a:t>2</a:t>
            </a:r>
            <a:r>
              <a:rPr lang="en-US" altLang="zh-CN"/>
              <a:t>)</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r>
              <a:rPr lang="zh-CN" altLang="en-US">
                <a:solidFill>
                  <a:schemeClr val="folHlink"/>
                </a:solidFill>
              </a:rPr>
              <a:t>所以</a:t>
            </a:r>
            <a:r>
              <a:rPr lang="en-US" altLang="zh-CN"/>
              <a:t>3n</a:t>
            </a:r>
            <a:r>
              <a:rPr lang="en-US" altLang="zh-CN" baseline="30000"/>
              <a:t>2</a:t>
            </a:r>
            <a:r>
              <a:rPr lang="en-US" altLang="zh-CN"/>
              <a:t>+3</a:t>
            </a:r>
            <a:r>
              <a:rPr lang="en-US" altLang="zh-CN">
                <a:sym typeface="Symbol" panose="05050102010706020507" pitchFamily="18" charset="2"/>
              </a:rPr>
              <a:t> </a:t>
            </a:r>
            <a:r>
              <a:rPr lang="en-US" altLang="zh-CN"/>
              <a:t>O(n)</a:t>
            </a:r>
          </a:p>
        </p:txBody>
      </p:sp>
      <p:graphicFrame>
        <p:nvGraphicFramePr>
          <p:cNvPr id="68613" name="Object 1024"/>
          <p:cNvGraphicFramePr>
            <a:graphicFrameLocks noChangeAspect="1"/>
          </p:cNvGraphicFramePr>
          <p:nvPr/>
        </p:nvGraphicFramePr>
        <p:xfrm>
          <a:off x="1981200" y="2057400"/>
          <a:ext cx="2219325" cy="533400"/>
        </p:xfrm>
        <a:graphic>
          <a:graphicData uri="http://schemas.openxmlformats.org/presentationml/2006/ole">
            <mc:AlternateContent xmlns:mc="http://schemas.openxmlformats.org/markup-compatibility/2006">
              <mc:Choice xmlns:v="urn:schemas-microsoft-com:vml" Requires="v">
                <p:oleObj spid="_x0000_s35273" name="Equation" r:id="rId3" imgW="1193282" imgH="317362" progId="Equation.3">
                  <p:embed/>
                </p:oleObj>
              </mc:Choice>
              <mc:Fallback>
                <p:oleObj name="Equation" r:id="rId3" imgW="1193282" imgH="317362" progId="Equation.3">
                  <p:embed/>
                  <p:pic>
                    <p:nvPicPr>
                      <p:cNvPr id="68613"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057400"/>
                        <a:ext cx="22193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1025"/>
          <p:cNvGraphicFramePr>
            <a:graphicFrameLocks noChangeAspect="1"/>
          </p:cNvGraphicFramePr>
          <p:nvPr/>
        </p:nvGraphicFramePr>
        <p:xfrm>
          <a:off x="1876425" y="2732088"/>
          <a:ext cx="3305175" cy="555625"/>
        </p:xfrm>
        <a:graphic>
          <a:graphicData uri="http://schemas.openxmlformats.org/presentationml/2006/ole">
            <mc:AlternateContent xmlns:mc="http://schemas.openxmlformats.org/markup-compatibility/2006">
              <mc:Choice xmlns:v="urn:schemas-microsoft-com:vml" Requires="v">
                <p:oleObj spid="_x0000_s35274" name="Equation" r:id="rId5" imgW="1778000" imgH="330200" progId="Equation.3">
                  <p:embed/>
                </p:oleObj>
              </mc:Choice>
              <mc:Fallback>
                <p:oleObj name="Equation" r:id="rId5" imgW="1778000" imgH="330200" progId="Equation.3">
                  <p:embed/>
                  <p:pic>
                    <p:nvPicPr>
                      <p:cNvPr id="68614"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6425" y="2732088"/>
                        <a:ext cx="330517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1026"/>
          <p:cNvGraphicFramePr>
            <a:graphicFrameLocks noChangeAspect="1"/>
          </p:cNvGraphicFramePr>
          <p:nvPr/>
        </p:nvGraphicFramePr>
        <p:xfrm>
          <a:off x="1838325" y="4114800"/>
          <a:ext cx="2809875" cy="554038"/>
        </p:xfrm>
        <a:graphic>
          <a:graphicData uri="http://schemas.openxmlformats.org/presentationml/2006/ole">
            <mc:AlternateContent xmlns:mc="http://schemas.openxmlformats.org/markup-compatibility/2006">
              <mc:Choice xmlns:v="urn:schemas-microsoft-com:vml" Requires="v">
                <p:oleObj spid="_x0000_s35275" name="Equation" r:id="rId7" imgW="1511300" imgH="330200" progId="Equation.3">
                  <p:embed/>
                </p:oleObj>
              </mc:Choice>
              <mc:Fallback>
                <p:oleObj name="Equation" r:id="rId7" imgW="1511300" imgH="330200" progId="Equation.3">
                  <p:embed/>
                  <p:pic>
                    <p:nvPicPr>
                      <p:cNvPr id="68615"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8325" y="4114800"/>
                        <a:ext cx="280987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1027"/>
          <p:cNvGraphicFramePr>
            <a:graphicFrameLocks noChangeAspect="1"/>
          </p:cNvGraphicFramePr>
          <p:nvPr/>
        </p:nvGraphicFramePr>
        <p:xfrm>
          <a:off x="2139950" y="4800600"/>
          <a:ext cx="2338388" cy="554038"/>
        </p:xfrm>
        <a:graphic>
          <a:graphicData uri="http://schemas.openxmlformats.org/presentationml/2006/ole">
            <mc:AlternateContent xmlns:mc="http://schemas.openxmlformats.org/markup-compatibility/2006">
              <mc:Choice xmlns:v="urn:schemas-microsoft-com:vml" Requires="v">
                <p:oleObj spid="_x0000_s35276" name="Equation" r:id="rId9" imgW="1257300" imgH="330200" progId="Equation.3">
                  <p:embed/>
                </p:oleObj>
              </mc:Choice>
              <mc:Fallback>
                <p:oleObj name="Equation" r:id="rId9" imgW="1257300" imgH="330200" progId="Equation.3">
                  <p:embed/>
                  <p:pic>
                    <p:nvPicPr>
                      <p:cNvPr id="68616"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9950" y="4800600"/>
                        <a:ext cx="2338388"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1028"/>
          <p:cNvGraphicFramePr>
            <a:graphicFrameLocks noChangeAspect="1"/>
          </p:cNvGraphicFramePr>
          <p:nvPr/>
        </p:nvGraphicFramePr>
        <p:xfrm>
          <a:off x="2046288" y="5486400"/>
          <a:ext cx="2408237" cy="554038"/>
        </p:xfrm>
        <a:graphic>
          <a:graphicData uri="http://schemas.openxmlformats.org/presentationml/2006/ole">
            <mc:AlternateContent xmlns:mc="http://schemas.openxmlformats.org/markup-compatibility/2006">
              <mc:Choice xmlns:v="urn:schemas-microsoft-com:vml" Requires="v">
                <p:oleObj spid="_x0000_s35277" name="Equation" r:id="rId11" imgW="1295400" imgH="330200" progId="Equation.3">
                  <p:embed/>
                </p:oleObj>
              </mc:Choice>
              <mc:Fallback>
                <p:oleObj name="Equation" r:id="rId11" imgW="1295400" imgH="330200" progId="Equation.3">
                  <p:embed/>
                  <p:pic>
                    <p:nvPicPr>
                      <p:cNvPr id="68617"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6288" y="5486400"/>
                        <a:ext cx="240823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3868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E56C6B-7051-4C4D-A227-BE67EB1AB686}" type="slidenum">
              <a:rPr kumimoji="0" lang="en-US" altLang="zh-CN" sz="1400" smtClean="0"/>
              <a:pPr>
                <a:spcBef>
                  <a:spcPct val="0"/>
                </a:spcBef>
                <a:buClrTx/>
                <a:buSzTx/>
                <a:buFontTx/>
                <a:buNone/>
              </a:pPr>
              <a:t>56</a:t>
            </a:fld>
            <a:endParaRPr kumimoji="0" lang="en-US" altLang="zh-CN" sz="1400"/>
          </a:p>
        </p:txBody>
      </p:sp>
      <p:sp>
        <p:nvSpPr>
          <p:cNvPr id="6963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9636" name="Rectangle 3"/>
          <p:cNvSpPr>
            <a:spLocks noGrp="1" noChangeArrowheads="1"/>
          </p:cNvSpPr>
          <p:nvPr>
            <p:ph type="body" idx="1"/>
          </p:nvPr>
        </p:nvSpPr>
        <p:spPr>
          <a:xfrm>
            <a:off x="0" y="1828800"/>
            <a:ext cx="9031288" cy="5029200"/>
          </a:xfrm>
        </p:spPr>
        <p:txBody>
          <a:bodyPr/>
          <a:lstStyle/>
          <a:p>
            <a:pPr eaLnBrk="1" hangingPunct="1"/>
            <a:r>
              <a:rPr lang="zh-CN" altLang="en-US"/>
              <a:t>计算时间的数量级对算法有效性的影响</a:t>
            </a:r>
          </a:p>
          <a:p>
            <a:pPr eaLnBrk="1" hangingPunct="1">
              <a:lnSpc>
                <a:spcPct val="120000"/>
              </a:lnSpc>
              <a:buFont typeface="Wingdings" panose="05000000000000000000" pitchFamily="2" charset="2"/>
              <a:buNone/>
            </a:pPr>
            <a:r>
              <a:rPr lang="zh-CN" altLang="en-US" sz="2600">
                <a:solidFill>
                  <a:srgbClr val="FF0066"/>
                </a:solidFill>
                <a:latin typeface="宋体" panose="02010600030101010101" pitchFamily="2" charset="-122"/>
              </a:rPr>
              <a:t>     数量级</a:t>
            </a:r>
            <a:r>
              <a:rPr lang="zh-CN" altLang="en-US" sz="2600">
                <a:latin typeface="宋体" panose="02010600030101010101" pitchFamily="2" charset="-122"/>
              </a:rPr>
              <a:t>的大小对算法的有效性有</a:t>
            </a:r>
            <a:r>
              <a:rPr lang="zh-CN" altLang="en-US" sz="2600">
                <a:solidFill>
                  <a:srgbClr val="FF0066"/>
                </a:solidFill>
                <a:latin typeface="宋体" panose="02010600030101010101" pitchFamily="2" charset="-122"/>
              </a:rPr>
              <a:t>决定性</a:t>
            </a:r>
            <a:r>
              <a:rPr lang="zh-CN" altLang="en-US" sz="2600">
                <a:latin typeface="宋体" panose="02010600030101010101" pitchFamily="2" charset="-122"/>
              </a:rPr>
              <a:t>的影响。</a:t>
            </a:r>
            <a:endParaRPr lang="zh-CN" altLang="en-US" sz="2600"/>
          </a:p>
          <a:p>
            <a:pPr eaLnBrk="1" hangingPunct="1">
              <a:lnSpc>
                <a:spcPct val="120000"/>
              </a:lnSpc>
              <a:buFont typeface="Wingdings" panose="05000000000000000000" pitchFamily="2" charset="2"/>
              <a:buNone/>
            </a:pPr>
            <a:r>
              <a:rPr lang="zh-CN" altLang="en-US" sz="2600"/>
              <a:t>         例：假设解决同一个问题的两个算法，它们都有</a:t>
            </a:r>
            <a:r>
              <a:rPr lang="en-US" altLang="zh-CN" sz="2600"/>
              <a:t>n</a:t>
            </a:r>
            <a:r>
              <a:rPr lang="zh-CN" altLang="en-US" sz="2600"/>
              <a:t>个输入，计算时间的数量级分别是</a:t>
            </a:r>
            <a:r>
              <a:rPr lang="en-US" altLang="zh-CN" sz="2600"/>
              <a:t>n</a:t>
            </a:r>
            <a:r>
              <a:rPr lang="en-US" altLang="zh-CN" sz="2600" baseline="30000"/>
              <a:t>2</a:t>
            </a:r>
            <a:r>
              <a:rPr lang="zh-CN" altLang="en-US" sz="2600"/>
              <a:t>和</a:t>
            </a:r>
            <a:r>
              <a:rPr lang="en-US" altLang="zh-CN" sz="2600"/>
              <a:t>nlogn</a:t>
            </a:r>
            <a:r>
              <a:rPr lang="zh-CN" altLang="en-US" sz="2600"/>
              <a:t>。则，</a:t>
            </a:r>
          </a:p>
          <a:p>
            <a:pPr eaLnBrk="1" hangingPunct="1">
              <a:lnSpc>
                <a:spcPct val="120000"/>
              </a:lnSpc>
              <a:buFont typeface="Wingdings" panose="05000000000000000000" pitchFamily="2" charset="2"/>
              <a:buNone/>
            </a:pPr>
            <a:r>
              <a:rPr lang="zh-CN" altLang="en-US" sz="2600"/>
              <a:t>   </a:t>
            </a:r>
            <a:r>
              <a:rPr lang="en-US" altLang="zh-CN" sz="2600"/>
              <a:t>n=1024</a:t>
            </a:r>
            <a:r>
              <a:rPr lang="zh-CN" altLang="en-US" sz="2600"/>
              <a:t>：分别需要</a:t>
            </a:r>
            <a:r>
              <a:rPr lang="en-US" altLang="zh-CN" sz="2600">
                <a:solidFill>
                  <a:srgbClr val="0000FF"/>
                </a:solidFill>
              </a:rPr>
              <a:t>1048576</a:t>
            </a:r>
            <a:r>
              <a:rPr lang="zh-CN" altLang="en-US" sz="2600"/>
              <a:t>和</a:t>
            </a:r>
            <a:r>
              <a:rPr lang="en-US" altLang="zh-CN" sz="2600">
                <a:solidFill>
                  <a:srgbClr val="0000FF"/>
                </a:solidFill>
              </a:rPr>
              <a:t>10240</a:t>
            </a:r>
            <a:r>
              <a:rPr lang="zh-CN" altLang="en-US" sz="2600"/>
              <a:t>次运算。</a:t>
            </a:r>
          </a:p>
          <a:p>
            <a:pPr eaLnBrk="1" hangingPunct="1">
              <a:lnSpc>
                <a:spcPct val="120000"/>
              </a:lnSpc>
              <a:buFont typeface="Wingdings" panose="05000000000000000000" pitchFamily="2" charset="2"/>
              <a:buNone/>
            </a:pPr>
            <a:r>
              <a:rPr lang="zh-CN" altLang="en-US" sz="2600"/>
              <a:t>   </a:t>
            </a:r>
            <a:r>
              <a:rPr lang="en-US" altLang="zh-CN" sz="2600"/>
              <a:t>n=2048</a:t>
            </a:r>
            <a:r>
              <a:rPr lang="zh-CN" altLang="en-US" sz="2600"/>
              <a:t>：分别需要</a:t>
            </a:r>
            <a:r>
              <a:rPr lang="en-US" altLang="zh-CN" sz="2600">
                <a:solidFill>
                  <a:srgbClr val="0000FF"/>
                </a:solidFill>
              </a:rPr>
              <a:t>4194304</a:t>
            </a:r>
            <a:r>
              <a:rPr lang="zh-CN" altLang="en-US" sz="2600"/>
              <a:t>和</a:t>
            </a:r>
            <a:r>
              <a:rPr lang="en-US" altLang="zh-CN" sz="2600">
                <a:solidFill>
                  <a:srgbClr val="0000FF"/>
                </a:solidFill>
              </a:rPr>
              <a:t>22528</a:t>
            </a:r>
            <a:r>
              <a:rPr lang="zh-CN" altLang="en-US" sz="2600"/>
              <a:t>次运算。</a:t>
            </a:r>
          </a:p>
          <a:p>
            <a:pPr eaLnBrk="1" hangingPunct="1">
              <a:lnSpc>
                <a:spcPct val="120000"/>
              </a:lnSpc>
              <a:buFont typeface="Wingdings" panose="05000000000000000000" pitchFamily="2" charset="2"/>
              <a:buNone/>
            </a:pPr>
            <a:r>
              <a:rPr lang="zh-CN" altLang="en-US" sz="2600"/>
              <a:t> 分析：在</a:t>
            </a:r>
            <a:r>
              <a:rPr lang="en-US" altLang="zh-CN" sz="2600"/>
              <a:t>n</a:t>
            </a:r>
            <a:r>
              <a:rPr lang="zh-CN" altLang="en-US" sz="2600"/>
              <a:t>加倍的情况下，一个</a:t>
            </a:r>
            <a:r>
              <a:rPr lang="el-GR" altLang="zh-CN" sz="2600">
                <a:latin typeface="宋体" panose="02010600030101010101" pitchFamily="2" charset="-122"/>
              </a:rPr>
              <a:t>Ο</a:t>
            </a:r>
            <a:r>
              <a:rPr lang="en-US" altLang="zh-CN" sz="2600">
                <a:latin typeface="宋体" panose="02010600030101010101" pitchFamily="2" charset="-122"/>
              </a:rPr>
              <a:t>(n</a:t>
            </a:r>
            <a:r>
              <a:rPr lang="en-US" altLang="zh-CN" sz="2600" baseline="30000">
                <a:latin typeface="宋体" panose="02010600030101010101" pitchFamily="2" charset="-122"/>
              </a:rPr>
              <a:t>2</a:t>
            </a:r>
            <a:r>
              <a:rPr lang="en-US" altLang="zh-CN" sz="2600">
                <a:latin typeface="宋体" panose="02010600030101010101" pitchFamily="2" charset="-122"/>
              </a:rPr>
              <a:t>)</a:t>
            </a:r>
            <a:r>
              <a:rPr lang="zh-CN" altLang="en-US" sz="2600">
                <a:latin typeface="宋体" panose="02010600030101010101" pitchFamily="2" charset="-122"/>
              </a:rPr>
              <a:t>的算法计算时间增长</a:t>
            </a:r>
            <a:r>
              <a:rPr lang="en-US" altLang="zh-CN" sz="2600">
                <a:solidFill>
                  <a:srgbClr val="FF0066"/>
                </a:solidFill>
                <a:latin typeface="宋体" panose="02010600030101010101" pitchFamily="2" charset="-122"/>
              </a:rPr>
              <a:t>4</a:t>
            </a:r>
          </a:p>
          <a:p>
            <a:pPr eaLnBrk="1" hangingPunct="1">
              <a:lnSpc>
                <a:spcPct val="120000"/>
              </a:lnSpc>
              <a:buFont typeface="Wingdings" panose="05000000000000000000" pitchFamily="2" charset="2"/>
              <a:buNone/>
            </a:pPr>
            <a:r>
              <a:rPr lang="en-US" altLang="zh-CN" sz="2600">
                <a:latin typeface="宋体" panose="02010600030101010101" pitchFamily="2" charset="-122"/>
              </a:rPr>
              <a:t>      </a:t>
            </a:r>
            <a:r>
              <a:rPr lang="zh-CN" altLang="en-US" sz="2600">
                <a:latin typeface="宋体" panose="02010600030101010101" pitchFamily="2" charset="-122"/>
              </a:rPr>
              <a:t>倍，而一个</a:t>
            </a:r>
            <a:r>
              <a:rPr lang="el-GR" altLang="zh-CN" sz="2600">
                <a:latin typeface="宋体" panose="02010600030101010101" pitchFamily="2" charset="-122"/>
              </a:rPr>
              <a:t>Ο</a:t>
            </a:r>
            <a:r>
              <a:rPr lang="en-US" altLang="zh-CN" sz="2600">
                <a:latin typeface="宋体" panose="02010600030101010101" pitchFamily="2" charset="-122"/>
              </a:rPr>
              <a:t>(nlogn)</a:t>
            </a:r>
            <a:r>
              <a:rPr lang="zh-CN" altLang="en-US" sz="2600">
                <a:latin typeface="宋体" panose="02010600030101010101" pitchFamily="2" charset="-122"/>
              </a:rPr>
              <a:t>算法则只用</a:t>
            </a:r>
            <a:r>
              <a:rPr lang="zh-CN" altLang="en-US" sz="2600">
                <a:solidFill>
                  <a:srgbClr val="FF0066"/>
                </a:solidFill>
                <a:latin typeface="宋体" panose="02010600030101010101" pitchFamily="2" charset="-122"/>
              </a:rPr>
              <a:t>两</a:t>
            </a:r>
            <a:r>
              <a:rPr lang="zh-CN" altLang="en-US" sz="2600">
                <a:latin typeface="宋体" panose="02010600030101010101" pitchFamily="2" charset="-122"/>
              </a:rPr>
              <a:t>倍多一点的时间即</a:t>
            </a:r>
          </a:p>
          <a:p>
            <a:pPr eaLnBrk="1" hangingPunct="1">
              <a:lnSpc>
                <a:spcPct val="120000"/>
              </a:lnSpc>
              <a:buFont typeface="Wingdings" panose="05000000000000000000" pitchFamily="2" charset="2"/>
              <a:buNone/>
            </a:pPr>
            <a:r>
              <a:rPr lang="zh-CN" altLang="en-US" sz="2600">
                <a:latin typeface="宋体" panose="02010600030101010101" pitchFamily="2" charset="-122"/>
              </a:rPr>
              <a:t>      可完成。</a:t>
            </a:r>
          </a:p>
        </p:txBody>
      </p:sp>
    </p:spTree>
    <p:extLst>
      <p:ext uri="{BB962C8B-B14F-4D97-AF65-F5344CB8AC3E}">
        <p14:creationId xmlns:p14="http://schemas.microsoft.com/office/powerpoint/2010/main" val="388220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6535DF-3F2E-430D-97AE-3FC5E06A27E9}" type="slidenum">
              <a:rPr kumimoji="0" lang="en-US" altLang="zh-CN" sz="1400" smtClean="0"/>
              <a:pPr>
                <a:spcBef>
                  <a:spcPct val="0"/>
                </a:spcBef>
                <a:buClrTx/>
                <a:buSzTx/>
                <a:buFontTx/>
                <a:buNone/>
              </a:pPr>
              <a:t>57</a:t>
            </a:fld>
            <a:endParaRPr kumimoji="0" lang="en-US" altLang="zh-CN" sz="1400"/>
          </a:p>
        </p:txBody>
      </p:sp>
      <p:sp>
        <p:nvSpPr>
          <p:cNvPr id="70659"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0660" name="Rectangle 3"/>
          <p:cNvSpPr>
            <a:spLocks noGrp="1" noChangeArrowheads="1"/>
          </p:cNvSpPr>
          <p:nvPr>
            <p:ph type="body" idx="1"/>
          </p:nvPr>
        </p:nvSpPr>
        <p:spPr>
          <a:xfrm>
            <a:off x="0" y="1828800"/>
            <a:ext cx="9031288" cy="5029200"/>
          </a:xfrm>
        </p:spPr>
        <p:txBody>
          <a:bodyPr/>
          <a:lstStyle/>
          <a:p>
            <a:pPr eaLnBrk="1" hangingPunct="1">
              <a:buFont typeface="Wingdings" panose="05000000000000000000" pitchFamily="2" charset="2"/>
              <a:buNone/>
            </a:pPr>
            <a:r>
              <a:rPr lang="zh-CN" altLang="en-US" sz="3000">
                <a:solidFill>
                  <a:schemeClr val="tx2"/>
                </a:solidFill>
              </a:rPr>
              <a:t>算法分类（计算时间）</a:t>
            </a:r>
          </a:p>
          <a:p>
            <a:pPr eaLnBrk="1" hangingPunct="1">
              <a:buFont typeface="Wingdings" panose="05000000000000000000" pitchFamily="2" charset="2"/>
              <a:buChar char="Ø"/>
            </a:pPr>
            <a:r>
              <a:rPr lang="zh-CN" altLang="en-US" sz="3000"/>
              <a:t>多项式时间算法：可用多项式（函数）对其计算时间限界的算法。</a:t>
            </a:r>
          </a:p>
          <a:p>
            <a:pPr eaLnBrk="1" hangingPunct="1">
              <a:buFont typeface="Wingdings" panose="05000000000000000000" pitchFamily="2" charset="2"/>
              <a:buNone/>
            </a:pPr>
            <a:r>
              <a:rPr lang="zh-CN" altLang="en-US" sz="2600"/>
              <a:t>    常见的多项式限界函数有：</a:t>
            </a:r>
          </a:p>
          <a:p>
            <a:pPr eaLnBrk="1" hangingPunct="1">
              <a:buFont typeface="Wingdings" panose="05000000000000000000" pitchFamily="2" charset="2"/>
              <a:buNone/>
            </a:pPr>
            <a:r>
              <a:rPr lang="zh-CN" altLang="en-US" sz="2200">
                <a:latin typeface="宋体" panose="02010600030101010101" pitchFamily="2" charset="-122"/>
              </a:rPr>
              <a:t>        </a:t>
            </a:r>
            <a:r>
              <a:rPr lang="el-GR" altLang="zh-CN" sz="2200">
                <a:latin typeface="宋体" panose="02010600030101010101" pitchFamily="2" charset="-122"/>
              </a:rPr>
              <a:t>Ο</a:t>
            </a:r>
            <a:r>
              <a:rPr lang="en-US" altLang="zh-CN" sz="2200">
                <a:latin typeface="宋体" panose="02010600030101010101" pitchFamily="2" charset="-122"/>
              </a:rPr>
              <a:t>(1) &lt; </a:t>
            </a:r>
            <a:r>
              <a:rPr lang="el-GR" altLang="zh-CN" sz="2200">
                <a:latin typeface="宋体" panose="02010600030101010101" pitchFamily="2" charset="-122"/>
              </a:rPr>
              <a:t>Ο</a:t>
            </a:r>
            <a:r>
              <a:rPr lang="en-US" altLang="zh-CN" sz="2200">
                <a:latin typeface="宋体" panose="02010600030101010101" pitchFamily="2" charset="-122"/>
              </a:rPr>
              <a:t>(logn) &lt; </a:t>
            </a:r>
            <a:r>
              <a:rPr lang="el-GR" altLang="zh-CN" sz="2200">
                <a:latin typeface="宋体" panose="02010600030101010101" pitchFamily="2" charset="-122"/>
              </a:rPr>
              <a:t>Ο</a:t>
            </a:r>
            <a:r>
              <a:rPr lang="en-US" altLang="zh-CN" sz="2200">
                <a:latin typeface="宋体" panose="02010600030101010101" pitchFamily="2" charset="-122"/>
              </a:rPr>
              <a:t>(n) &lt; </a:t>
            </a:r>
            <a:r>
              <a:rPr lang="el-GR" altLang="zh-CN" sz="2200">
                <a:latin typeface="宋体" panose="02010600030101010101" pitchFamily="2" charset="-122"/>
              </a:rPr>
              <a:t>Ο</a:t>
            </a:r>
            <a:r>
              <a:rPr lang="en-US" altLang="zh-CN" sz="2200">
                <a:latin typeface="宋体" panose="02010600030101010101" pitchFamily="2" charset="-122"/>
              </a:rPr>
              <a:t>(nlogn) &lt; </a:t>
            </a:r>
            <a:r>
              <a:rPr lang="el-GR" altLang="zh-CN" sz="2200">
                <a:latin typeface="宋体" panose="02010600030101010101" pitchFamily="2" charset="-122"/>
              </a:rPr>
              <a:t>Ο</a:t>
            </a:r>
            <a:r>
              <a:rPr lang="en-US" altLang="zh-CN" sz="2200">
                <a:latin typeface="宋体" panose="02010600030101010101" pitchFamily="2" charset="-122"/>
              </a:rPr>
              <a:t>(n</a:t>
            </a:r>
            <a:r>
              <a:rPr lang="en-US" altLang="zh-CN" sz="2200" baseline="30000">
                <a:latin typeface="宋体" panose="02010600030101010101" pitchFamily="2" charset="-122"/>
              </a:rPr>
              <a:t>2</a:t>
            </a:r>
            <a:r>
              <a:rPr lang="en-US" altLang="zh-CN" sz="2200">
                <a:latin typeface="宋体" panose="02010600030101010101" pitchFamily="2" charset="-122"/>
              </a:rPr>
              <a:t>) &lt; </a:t>
            </a:r>
            <a:r>
              <a:rPr lang="el-GR" altLang="zh-CN" sz="2200">
                <a:latin typeface="宋体" panose="02010600030101010101" pitchFamily="2" charset="-122"/>
              </a:rPr>
              <a:t>Ο</a:t>
            </a:r>
            <a:r>
              <a:rPr lang="en-US" altLang="zh-CN" sz="2200">
                <a:latin typeface="宋体" panose="02010600030101010101" pitchFamily="2" charset="-122"/>
              </a:rPr>
              <a:t>(n</a:t>
            </a:r>
            <a:r>
              <a:rPr lang="en-US" altLang="zh-CN" sz="2200" baseline="30000">
                <a:latin typeface="宋体" panose="02010600030101010101" pitchFamily="2" charset="-122"/>
              </a:rPr>
              <a:t>3</a:t>
            </a:r>
            <a:r>
              <a:rPr lang="en-US" altLang="zh-CN" sz="2200">
                <a:latin typeface="宋体" panose="02010600030101010101" pitchFamily="2" charset="-122"/>
              </a:rPr>
              <a:t>)</a:t>
            </a:r>
          </a:p>
          <a:p>
            <a:pPr eaLnBrk="1" hangingPunct="1">
              <a:buFont typeface="Wingdings" panose="05000000000000000000" pitchFamily="2" charset="2"/>
              <a:buChar char="Ø"/>
            </a:pPr>
            <a:r>
              <a:rPr lang="zh-CN" altLang="en-US" sz="3000"/>
              <a:t>指数时间算法：计算时间用指数函数限界的算法</a:t>
            </a:r>
          </a:p>
          <a:p>
            <a:pPr eaLnBrk="1" hangingPunct="1">
              <a:buFont typeface="Wingdings" panose="05000000000000000000" pitchFamily="2" charset="2"/>
              <a:buNone/>
            </a:pPr>
            <a:r>
              <a:rPr lang="zh-CN" altLang="en-US" sz="2600"/>
              <a:t>    常见的指数时间限界函数：</a:t>
            </a:r>
          </a:p>
          <a:p>
            <a:pPr eaLnBrk="1" hangingPunct="1">
              <a:buFont typeface="Wingdings" panose="05000000000000000000" pitchFamily="2" charset="2"/>
              <a:buNone/>
            </a:pPr>
            <a:r>
              <a:rPr lang="zh-CN" altLang="en-US" sz="2200">
                <a:latin typeface="宋体" panose="02010600030101010101" pitchFamily="2" charset="-122"/>
              </a:rPr>
              <a:t>        </a:t>
            </a:r>
            <a:r>
              <a:rPr lang="el-GR" altLang="zh-CN" sz="2200">
                <a:latin typeface="宋体" panose="02010600030101010101" pitchFamily="2" charset="-122"/>
              </a:rPr>
              <a:t>Ο</a:t>
            </a:r>
            <a:r>
              <a:rPr lang="en-US" altLang="zh-CN" sz="2200">
                <a:latin typeface="宋体" panose="02010600030101010101" pitchFamily="2" charset="-122"/>
              </a:rPr>
              <a:t>(2</a:t>
            </a:r>
            <a:r>
              <a:rPr lang="en-US" altLang="zh-CN" sz="2200" baseline="30000">
                <a:latin typeface="宋体" panose="02010600030101010101" pitchFamily="2" charset="-122"/>
              </a:rPr>
              <a:t>n</a:t>
            </a:r>
            <a:r>
              <a:rPr lang="en-US" altLang="zh-CN" sz="2200">
                <a:latin typeface="宋体" panose="02010600030101010101" pitchFamily="2" charset="-122"/>
              </a:rPr>
              <a:t>) &lt; </a:t>
            </a:r>
            <a:r>
              <a:rPr lang="el-GR" altLang="zh-CN" sz="2200">
                <a:latin typeface="宋体" panose="02010600030101010101" pitchFamily="2" charset="-122"/>
              </a:rPr>
              <a:t>Ο</a:t>
            </a:r>
            <a:r>
              <a:rPr lang="en-US" altLang="zh-CN" sz="2200">
                <a:latin typeface="宋体" panose="02010600030101010101" pitchFamily="2" charset="-122"/>
              </a:rPr>
              <a:t>(n</a:t>
            </a:r>
            <a:r>
              <a:rPr lang="zh-CN" altLang="en-US" sz="2200">
                <a:latin typeface="宋体" panose="02010600030101010101" pitchFamily="2" charset="-122"/>
              </a:rPr>
              <a:t>！</a:t>
            </a:r>
            <a:r>
              <a:rPr lang="en-US" altLang="zh-CN" sz="2200">
                <a:latin typeface="宋体" panose="02010600030101010101" pitchFamily="2" charset="-122"/>
              </a:rPr>
              <a:t>) &lt; </a:t>
            </a:r>
            <a:r>
              <a:rPr lang="el-GR" altLang="zh-CN" sz="2200">
                <a:latin typeface="宋体" panose="02010600030101010101" pitchFamily="2" charset="-122"/>
              </a:rPr>
              <a:t>Ο</a:t>
            </a:r>
            <a:r>
              <a:rPr lang="en-US" altLang="zh-CN" sz="2200">
                <a:latin typeface="宋体" panose="02010600030101010101" pitchFamily="2" charset="-122"/>
              </a:rPr>
              <a:t>(n</a:t>
            </a:r>
            <a:r>
              <a:rPr lang="en-US" altLang="zh-CN" sz="2200" baseline="30000">
                <a:latin typeface="宋体" panose="02010600030101010101" pitchFamily="2" charset="-122"/>
              </a:rPr>
              <a:t>n</a:t>
            </a:r>
            <a:r>
              <a:rPr lang="en-US" altLang="zh-CN" sz="2200">
                <a:latin typeface="宋体" panose="02010600030101010101" pitchFamily="2" charset="-122"/>
              </a:rPr>
              <a:t>)</a:t>
            </a:r>
          </a:p>
          <a:p>
            <a:pPr eaLnBrk="1" hangingPunct="1">
              <a:buFont typeface="Wingdings" panose="05000000000000000000" pitchFamily="2" charset="2"/>
              <a:buNone/>
            </a:pPr>
            <a:r>
              <a:rPr lang="zh-CN" altLang="en-US" sz="3000">
                <a:latin typeface="宋体" panose="02010600030101010101" pitchFamily="2" charset="-122"/>
              </a:rPr>
              <a:t>说明：当</a:t>
            </a:r>
            <a:r>
              <a:rPr lang="en-US" altLang="zh-CN" sz="3000">
                <a:latin typeface="宋体" panose="02010600030101010101" pitchFamily="2" charset="-122"/>
              </a:rPr>
              <a:t>n</a:t>
            </a:r>
            <a:r>
              <a:rPr lang="zh-CN" altLang="en-US" sz="3000">
                <a:latin typeface="宋体" panose="02010600030101010101" pitchFamily="2" charset="-122"/>
              </a:rPr>
              <a:t>取值较大时，指数时间算法和多项式时间</a:t>
            </a:r>
          </a:p>
          <a:p>
            <a:pPr eaLnBrk="1" hangingPunct="1">
              <a:buFont typeface="Wingdings" panose="05000000000000000000" pitchFamily="2" charset="2"/>
              <a:buNone/>
            </a:pPr>
            <a:r>
              <a:rPr lang="zh-CN" altLang="en-US" sz="3000">
                <a:latin typeface="宋体" panose="02010600030101010101" pitchFamily="2" charset="-122"/>
              </a:rPr>
              <a:t>      算法在计算时间上非常悬殊。</a:t>
            </a:r>
          </a:p>
        </p:txBody>
      </p:sp>
    </p:spTree>
    <p:extLst>
      <p:ext uri="{BB962C8B-B14F-4D97-AF65-F5344CB8AC3E}">
        <p14:creationId xmlns:p14="http://schemas.microsoft.com/office/powerpoint/2010/main" val="1580095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EB13EC-4FEB-42B6-A8A9-CDF041095A36}" type="slidenum">
              <a:rPr kumimoji="0" lang="en-US" altLang="zh-CN" sz="1400" smtClean="0"/>
              <a:pPr>
                <a:spcBef>
                  <a:spcPct val="0"/>
                </a:spcBef>
                <a:buClrTx/>
                <a:buSzTx/>
                <a:buFontTx/>
                <a:buNone/>
              </a:pPr>
              <a:t>58</a:t>
            </a:fld>
            <a:endParaRPr kumimoji="0" lang="en-US" altLang="zh-CN" sz="1400"/>
          </a:p>
        </p:txBody>
      </p:sp>
      <p:sp>
        <p:nvSpPr>
          <p:cNvPr id="71683" name="Rectangle 2"/>
          <p:cNvSpPr>
            <a:spLocks noGrp="1" noChangeArrowheads="1"/>
          </p:cNvSpPr>
          <p:nvPr>
            <p:ph type="title"/>
          </p:nvPr>
        </p:nvSpPr>
        <p:spPr/>
        <p:txBody>
          <a:bodyPr/>
          <a:lstStyle/>
          <a:p>
            <a:pPr eaLnBrk="1" hangingPunct="1"/>
            <a:r>
              <a:rPr lang="zh-CN" altLang="en-US" sz="3400" b="1"/>
              <a:t>典型的计算时间函数曲线</a:t>
            </a:r>
          </a:p>
        </p:txBody>
      </p:sp>
      <p:graphicFrame>
        <p:nvGraphicFramePr>
          <p:cNvPr id="71684" name="Object 0"/>
          <p:cNvGraphicFramePr>
            <a:graphicFrameLocks noGrp="1" noChangeAspect="1"/>
          </p:cNvGraphicFramePr>
          <p:nvPr>
            <p:ph type="body" idx="1"/>
          </p:nvPr>
        </p:nvGraphicFramePr>
        <p:xfrm>
          <a:off x="1828800" y="1828800"/>
          <a:ext cx="5562600" cy="5029200"/>
        </p:xfrm>
        <a:graphic>
          <a:graphicData uri="http://schemas.openxmlformats.org/presentationml/2006/ole">
            <mc:AlternateContent xmlns:mc="http://schemas.openxmlformats.org/markup-compatibility/2006">
              <mc:Choice xmlns:v="urn:schemas-microsoft-com:vml" Requires="v">
                <p:oleObj spid="_x0000_s35932" name="Image" r:id="rId3" imgW="2329268" imgH="2466463" progId="Photoshop.Image.5">
                  <p:embed/>
                </p:oleObj>
              </mc:Choice>
              <mc:Fallback>
                <p:oleObj name="Image" r:id="rId3" imgW="2329268" imgH="2466463" progId="Photoshop.Image.5">
                  <p:embed/>
                  <p:pic>
                    <p:nvPicPr>
                      <p:cNvPr id="7168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562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3611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A4CBC0-242A-4437-9A2B-9F16BC3159FD}" type="slidenum">
              <a:rPr kumimoji="0" lang="en-US" altLang="zh-CN" sz="1400" smtClean="0"/>
              <a:pPr>
                <a:spcBef>
                  <a:spcPct val="0"/>
                </a:spcBef>
                <a:buClrTx/>
                <a:buSzTx/>
                <a:buFontTx/>
                <a:buNone/>
              </a:pPr>
              <a:t>59</a:t>
            </a:fld>
            <a:endParaRPr kumimoji="0" lang="en-US" altLang="zh-CN" sz="1400"/>
          </a:p>
        </p:txBody>
      </p:sp>
      <p:sp>
        <p:nvSpPr>
          <p:cNvPr id="72707" name="Rectangle 2"/>
          <p:cNvSpPr>
            <a:spLocks noGrp="1" noChangeArrowheads="1"/>
          </p:cNvSpPr>
          <p:nvPr>
            <p:ph type="title"/>
          </p:nvPr>
        </p:nvSpPr>
        <p:spPr/>
        <p:txBody>
          <a:bodyPr/>
          <a:lstStyle/>
          <a:p>
            <a:pPr eaLnBrk="1" hangingPunct="1"/>
            <a:r>
              <a:rPr lang="zh-CN" altLang="en-US" sz="3400" b="1"/>
              <a:t>典型的计算时间函数曲线</a:t>
            </a:r>
          </a:p>
        </p:txBody>
      </p:sp>
      <p:sp>
        <p:nvSpPr>
          <p:cNvPr id="72708" name="Rectangle 4"/>
          <p:cNvSpPr>
            <a:spLocks noGrp="1" noChangeArrowheads="1"/>
          </p:cNvSpPr>
          <p:nvPr>
            <p:ph type="body" idx="1"/>
          </p:nvPr>
        </p:nvSpPr>
        <p:spPr/>
        <p:txBody>
          <a:bodyPr/>
          <a:lstStyle/>
          <a:p>
            <a:pPr eaLnBrk="1" hangingPunct="1">
              <a:lnSpc>
                <a:spcPct val="90000"/>
              </a:lnSpc>
            </a:pPr>
            <a:r>
              <a:rPr lang="zh-CN" altLang="en-US" sz="3000"/>
              <a:t>当数据集的规模很大时，要在现有的计算机系统上运行具有比</a:t>
            </a:r>
            <a:r>
              <a:rPr lang="el-GR" altLang="zh-CN" sz="3000">
                <a:solidFill>
                  <a:srgbClr val="0000FF"/>
                </a:solidFill>
                <a:latin typeface="宋体" panose="02010600030101010101" pitchFamily="2" charset="-122"/>
              </a:rPr>
              <a:t>Ο</a:t>
            </a:r>
            <a:r>
              <a:rPr lang="en-US" altLang="zh-CN" sz="3000">
                <a:solidFill>
                  <a:srgbClr val="0000FF"/>
                </a:solidFill>
                <a:latin typeface="宋体" panose="02010600030101010101" pitchFamily="2" charset="-122"/>
              </a:rPr>
              <a:t>(nlogn)</a:t>
            </a:r>
            <a:r>
              <a:rPr lang="zh-CN" altLang="en-US" sz="3000">
                <a:latin typeface="宋体" panose="02010600030101010101" pitchFamily="2" charset="-122"/>
              </a:rPr>
              <a:t>复杂度还高的算法是比较困难的。</a:t>
            </a:r>
          </a:p>
          <a:p>
            <a:pPr eaLnBrk="1" hangingPunct="1">
              <a:lnSpc>
                <a:spcPct val="90000"/>
              </a:lnSpc>
              <a:buFont typeface="Wingdings" panose="05000000000000000000" pitchFamily="2" charset="2"/>
              <a:buNone/>
            </a:pPr>
            <a:endParaRPr lang="zh-CN" altLang="en-US" sz="3000">
              <a:latin typeface="宋体" panose="02010600030101010101" pitchFamily="2" charset="-122"/>
            </a:endParaRPr>
          </a:p>
          <a:p>
            <a:pPr eaLnBrk="1" hangingPunct="1">
              <a:lnSpc>
                <a:spcPct val="90000"/>
              </a:lnSpc>
            </a:pPr>
            <a:r>
              <a:rPr lang="zh-CN" altLang="en-US" sz="3000">
                <a:latin typeface="宋体" panose="02010600030101010101" pitchFamily="2" charset="-122"/>
              </a:rPr>
              <a:t>指数时间算法只有在</a:t>
            </a:r>
            <a:r>
              <a:rPr lang="en-US" altLang="zh-CN" sz="3000">
                <a:latin typeface="宋体" panose="02010600030101010101" pitchFamily="2" charset="-122"/>
              </a:rPr>
              <a:t>n</a:t>
            </a:r>
            <a:r>
              <a:rPr lang="zh-CN" altLang="en-US" sz="3000">
                <a:latin typeface="宋体" panose="02010600030101010101" pitchFamily="2" charset="-122"/>
              </a:rPr>
              <a:t>取值</a:t>
            </a:r>
            <a:r>
              <a:rPr lang="zh-CN" altLang="en-US" sz="3000">
                <a:solidFill>
                  <a:srgbClr val="0000FF"/>
                </a:solidFill>
                <a:latin typeface="宋体" panose="02010600030101010101" pitchFamily="2" charset="-122"/>
              </a:rPr>
              <a:t>非常小时</a:t>
            </a:r>
            <a:r>
              <a:rPr lang="zh-CN" altLang="en-US" sz="3000">
                <a:latin typeface="宋体" panose="02010600030101010101" pitchFamily="2" charset="-122"/>
              </a:rPr>
              <a:t>才实用。</a:t>
            </a:r>
          </a:p>
          <a:p>
            <a:pPr eaLnBrk="1" hangingPunct="1">
              <a:lnSpc>
                <a:spcPct val="90000"/>
              </a:lnSpc>
              <a:buFont typeface="Wingdings" panose="05000000000000000000" pitchFamily="2" charset="2"/>
              <a:buNone/>
            </a:pPr>
            <a:endParaRPr lang="zh-CN" altLang="en-US" sz="3000">
              <a:latin typeface="宋体" panose="02010600030101010101" pitchFamily="2" charset="-122"/>
            </a:endParaRPr>
          </a:p>
          <a:p>
            <a:pPr eaLnBrk="1" hangingPunct="1">
              <a:lnSpc>
                <a:spcPct val="90000"/>
              </a:lnSpc>
            </a:pPr>
            <a:r>
              <a:rPr lang="zh-CN" altLang="en-US" sz="3000">
                <a:latin typeface="宋体" panose="02010600030101010101" pitchFamily="2" charset="-122"/>
              </a:rPr>
              <a:t>要想在顺序处理机上扩大所处理问题的规模，有效的途径是</a:t>
            </a:r>
            <a:r>
              <a:rPr lang="zh-CN" altLang="en-US" sz="3000">
                <a:solidFill>
                  <a:srgbClr val="0000FF"/>
                </a:solidFill>
                <a:latin typeface="宋体" panose="02010600030101010101" pitchFamily="2" charset="-122"/>
              </a:rPr>
              <a:t>降低算法的计算复杂度</a:t>
            </a:r>
            <a:r>
              <a:rPr lang="zh-CN" altLang="en-US" sz="3000">
                <a:latin typeface="宋体" panose="02010600030101010101" pitchFamily="2" charset="-122"/>
              </a:rPr>
              <a:t>，而不是（仅仅依靠）提高计算机的速度。</a:t>
            </a:r>
            <a:endParaRPr lang="zh-CN" altLang="en-US"/>
          </a:p>
        </p:txBody>
      </p:sp>
    </p:spTree>
    <p:extLst>
      <p:ext uri="{BB962C8B-B14F-4D97-AF65-F5344CB8AC3E}">
        <p14:creationId xmlns:p14="http://schemas.microsoft.com/office/powerpoint/2010/main" val="1648082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AB14F-7A44-40D0-A53E-7CAA2473246D}"/>
              </a:ext>
            </a:extLst>
          </p:cNvPr>
          <p:cNvSpPr>
            <a:spLocks noGrp="1"/>
          </p:cNvSpPr>
          <p:nvPr>
            <p:ph type="title"/>
          </p:nvPr>
        </p:nvSpPr>
        <p:spPr/>
        <p:txBody>
          <a:bodyPr/>
          <a:lstStyle/>
          <a:p>
            <a:r>
              <a:rPr lang="zh-CN" altLang="en-US" dirty="0"/>
              <a:t>主要内容</a:t>
            </a:r>
          </a:p>
        </p:txBody>
      </p:sp>
      <p:graphicFrame>
        <p:nvGraphicFramePr>
          <p:cNvPr id="7" name="内容占位符 6">
            <a:extLst>
              <a:ext uri="{FF2B5EF4-FFF2-40B4-BE49-F238E27FC236}">
                <a16:creationId xmlns:a16="http://schemas.microsoft.com/office/drawing/2014/main" id="{AC35050F-A1DB-469D-9526-FB2C571CBFFB}"/>
              </a:ext>
            </a:extLst>
          </p:cNvPr>
          <p:cNvGraphicFramePr>
            <a:graphicFrameLocks noGrp="1"/>
          </p:cNvGraphicFramePr>
          <p:nvPr>
            <p:ph idx="1"/>
            <p:extLst>
              <p:ext uri="{D42A27DB-BD31-4B8C-83A1-F6EECF244321}">
                <p14:modId xmlns:p14="http://schemas.microsoft.com/office/powerpoint/2010/main" val="412105607"/>
              </p:ext>
            </p:extLst>
          </p:nvPr>
        </p:nvGraphicFramePr>
        <p:xfrm>
          <a:off x="3419872" y="44624"/>
          <a:ext cx="5472608" cy="6696744"/>
        </p:xfrm>
        <a:graphic>
          <a:graphicData uri="http://schemas.openxmlformats.org/drawingml/2006/table">
            <a:tbl>
              <a:tblPr firstRow="1" firstCol="1" bandRow="1" bandCol="1">
                <a:tableStyleId>{5C22544A-7EE6-4342-B048-85BDC9FD1C3A}</a:tableStyleId>
              </a:tblPr>
              <a:tblGrid>
                <a:gridCol w="1176772">
                  <a:extLst>
                    <a:ext uri="{9D8B030D-6E8A-4147-A177-3AD203B41FA5}">
                      <a16:colId xmlns:a16="http://schemas.microsoft.com/office/drawing/2014/main" val="1655187767"/>
                    </a:ext>
                  </a:extLst>
                </a:gridCol>
                <a:gridCol w="1020130">
                  <a:extLst>
                    <a:ext uri="{9D8B030D-6E8A-4147-A177-3AD203B41FA5}">
                      <a16:colId xmlns:a16="http://schemas.microsoft.com/office/drawing/2014/main" val="2801483018"/>
                    </a:ext>
                  </a:extLst>
                </a:gridCol>
                <a:gridCol w="1647816">
                  <a:extLst>
                    <a:ext uri="{9D8B030D-6E8A-4147-A177-3AD203B41FA5}">
                      <a16:colId xmlns:a16="http://schemas.microsoft.com/office/drawing/2014/main" val="606675400"/>
                    </a:ext>
                  </a:extLst>
                </a:gridCol>
                <a:gridCol w="1176772">
                  <a:extLst>
                    <a:ext uri="{9D8B030D-6E8A-4147-A177-3AD203B41FA5}">
                      <a16:colId xmlns:a16="http://schemas.microsoft.com/office/drawing/2014/main" val="3523227953"/>
                    </a:ext>
                  </a:extLst>
                </a:gridCol>
                <a:gridCol w="451118">
                  <a:extLst>
                    <a:ext uri="{9D8B030D-6E8A-4147-A177-3AD203B41FA5}">
                      <a16:colId xmlns:a16="http://schemas.microsoft.com/office/drawing/2014/main" val="2403300097"/>
                    </a:ext>
                  </a:extLst>
                </a:gridCol>
              </a:tblGrid>
              <a:tr h="315486">
                <a:tc rowSpan="2">
                  <a:txBody>
                    <a:bodyPr/>
                    <a:lstStyle/>
                    <a:p>
                      <a:pPr algn="ctr">
                        <a:lnSpc>
                          <a:spcPct val="125000"/>
                        </a:lnSpc>
                        <a:spcAft>
                          <a:spcPts val="0"/>
                        </a:spcAft>
                      </a:pPr>
                      <a:r>
                        <a:rPr lang="zh-CN" sz="1100" kern="0">
                          <a:effectLst/>
                        </a:rPr>
                        <a:t>教学周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rowSpan="2">
                  <a:txBody>
                    <a:bodyPr/>
                    <a:lstStyle/>
                    <a:p>
                      <a:pPr algn="ctr">
                        <a:lnSpc>
                          <a:spcPct val="125000"/>
                        </a:lnSpc>
                        <a:spcAft>
                          <a:spcPts val="0"/>
                        </a:spcAft>
                      </a:pPr>
                      <a:r>
                        <a:rPr lang="zh-CN" sz="1100" kern="0">
                          <a:effectLst/>
                        </a:rPr>
                        <a:t>章节名称</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rowSpan="2">
                  <a:txBody>
                    <a:bodyPr/>
                    <a:lstStyle/>
                    <a:p>
                      <a:pPr algn="ctr">
                        <a:lnSpc>
                          <a:spcPct val="125000"/>
                        </a:lnSpc>
                        <a:spcAft>
                          <a:spcPts val="0"/>
                        </a:spcAft>
                      </a:pPr>
                      <a:r>
                        <a:rPr lang="zh-CN" sz="1100" kern="0">
                          <a:effectLst/>
                        </a:rPr>
                        <a:t>讲授内容及掌握程度</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gridSpan="2">
                  <a:txBody>
                    <a:bodyPr/>
                    <a:lstStyle/>
                    <a:p>
                      <a:pPr algn="ctr">
                        <a:lnSpc>
                          <a:spcPct val="125000"/>
                        </a:lnSpc>
                        <a:spcAft>
                          <a:spcPts val="0"/>
                        </a:spcAft>
                      </a:pPr>
                      <a:r>
                        <a:rPr lang="zh-CN" sz="1100" kern="100">
                          <a:effectLst/>
                        </a:rPr>
                        <a:t>研究型学习要求</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nchor="ctr"/>
                </a:tc>
                <a:tc hMerge="1">
                  <a:txBody>
                    <a:bodyPr/>
                    <a:lstStyle/>
                    <a:p>
                      <a:endParaRPr lang="zh-CN" altLang="en-US"/>
                    </a:p>
                  </a:txBody>
                  <a:tcPr/>
                </a:tc>
                <a:extLst>
                  <a:ext uri="{0D108BD9-81ED-4DB2-BD59-A6C34878D82A}">
                    <a16:rowId xmlns:a16="http://schemas.microsoft.com/office/drawing/2014/main" val="2179480890"/>
                  </a:ext>
                </a:extLst>
              </a:tr>
              <a:tr h="9464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pPr>
                      <a:r>
                        <a:rPr lang="zh-CN" sz="1100" kern="100">
                          <a:effectLst/>
                        </a:rPr>
                        <a:t>学习内容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nchor="ctr"/>
                </a:tc>
                <a:tc>
                  <a:txBody>
                    <a:bodyPr/>
                    <a:lstStyle/>
                    <a:p>
                      <a:pPr algn="ctr">
                        <a:lnSpc>
                          <a:spcPct val="125000"/>
                        </a:lnSpc>
                      </a:pPr>
                      <a:r>
                        <a:rPr lang="zh-CN" sz="1100" kern="100">
                          <a:effectLst/>
                        </a:rPr>
                        <a:t>学习时间（小时）</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nchor="ctr"/>
                </a:tc>
                <a:extLst>
                  <a:ext uri="{0D108BD9-81ED-4DB2-BD59-A6C34878D82A}">
                    <a16:rowId xmlns:a16="http://schemas.microsoft.com/office/drawing/2014/main" val="1754139308"/>
                  </a:ext>
                </a:extLst>
              </a:tr>
              <a:tr h="709843">
                <a:tc>
                  <a:txBody>
                    <a:bodyPr/>
                    <a:lstStyle/>
                    <a:p>
                      <a:pPr algn="ctr">
                        <a:lnSpc>
                          <a:spcPct val="125000"/>
                        </a:lnSpc>
                        <a:spcAft>
                          <a:spcPts val="0"/>
                        </a:spcAft>
                      </a:pPr>
                      <a:r>
                        <a:rPr lang="zh-CN" sz="1100" kern="100">
                          <a:effectLst/>
                        </a:rPr>
                        <a:t>第</a:t>
                      </a:r>
                      <a:r>
                        <a:rPr lang="en-US" sz="1100" kern="100">
                          <a:effectLst/>
                        </a:rPr>
                        <a:t>1</a:t>
                      </a:r>
                      <a:r>
                        <a:rPr lang="zh-CN" sz="1100" kern="100">
                          <a:effectLst/>
                        </a:rPr>
                        <a:t>周</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a:effectLst/>
                        </a:rPr>
                        <a:t>导论</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算法的概念</a:t>
                      </a:r>
                      <a:r>
                        <a:rPr lang="en-US" sz="1100" kern="100">
                          <a:effectLst/>
                        </a:rPr>
                        <a:t>,</a:t>
                      </a:r>
                      <a:r>
                        <a:rPr lang="zh-CN" sz="1100" kern="100">
                          <a:effectLst/>
                        </a:rPr>
                        <a:t>算法复杂性分析框架</a:t>
                      </a:r>
                      <a:r>
                        <a:rPr lang="en-US" sz="1100" kern="100">
                          <a:effectLst/>
                        </a:rPr>
                        <a:t>,</a:t>
                      </a:r>
                      <a:r>
                        <a:rPr lang="zh-CN" sz="1100" kern="100">
                          <a:effectLst/>
                        </a:rPr>
                        <a:t>渐进符号体系。熟练掌握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引导学生开始思考算法的设计和分析问题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1497643483"/>
                  </a:ext>
                </a:extLst>
              </a:tr>
              <a:tr h="643787">
                <a:tc>
                  <a:txBody>
                    <a:bodyPr/>
                    <a:lstStyle/>
                    <a:p>
                      <a:pPr algn="ctr">
                        <a:lnSpc>
                          <a:spcPct val="125000"/>
                        </a:lnSpc>
                        <a:spcAft>
                          <a:spcPts val="0"/>
                        </a:spcAft>
                      </a:pPr>
                      <a:r>
                        <a:rPr lang="zh-CN" sz="1100" kern="100">
                          <a:effectLst/>
                        </a:rPr>
                        <a:t>第</a:t>
                      </a:r>
                      <a:r>
                        <a:rPr lang="en-US" sz="1100" kern="100">
                          <a:effectLst/>
                        </a:rPr>
                        <a:t>2</a:t>
                      </a:r>
                      <a:r>
                        <a:rPr lang="zh-CN" sz="1100" kern="100">
                          <a:effectLst/>
                        </a:rPr>
                        <a:t>周</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a:effectLst/>
                        </a:rPr>
                        <a:t>导论</a:t>
                      </a:r>
                    </a:p>
                    <a:p>
                      <a:pPr>
                        <a:lnSpc>
                          <a:spcPct val="125000"/>
                        </a:lnSpc>
                        <a:spcAft>
                          <a:spcPts val="0"/>
                        </a:spcAft>
                      </a:pPr>
                      <a:r>
                        <a:rPr lang="zh-CN" sz="1100" kern="100">
                          <a:effectLst/>
                        </a:rPr>
                        <a:t>递归与分治策略</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渐近表示，递归式。熟练掌握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递归式的深入应用</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2992594248"/>
                  </a:ext>
                </a:extLst>
              </a:tr>
              <a:tr h="643787">
                <a:tc>
                  <a:txBody>
                    <a:bodyPr/>
                    <a:lstStyle/>
                    <a:p>
                      <a:pPr algn="ctr">
                        <a:lnSpc>
                          <a:spcPct val="125000"/>
                        </a:lnSpc>
                        <a:spcAft>
                          <a:spcPts val="0"/>
                        </a:spcAft>
                      </a:pPr>
                      <a:r>
                        <a:rPr lang="zh-CN" sz="1100" kern="100">
                          <a:effectLst/>
                        </a:rPr>
                        <a:t>第</a:t>
                      </a:r>
                      <a:r>
                        <a:rPr lang="en-US" sz="1100" kern="100">
                          <a:effectLst/>
                        </a:rPr>
                        <a:t>3</a:t>
                      </a:r>
                      <a:r>
                        <a:rPr lang="zh-CN" sz="1100" kern="100">
                          <a:effectLst/>
                        </a:rPr>
                        <a:t>周</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dirty="0">
                          <a:effectLst/>
                        </a:rPr>
                        <a:t>递归与分治策略</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pPr>
                      <a:r>
                        <a:rPr lang="zh-CN" sz="1100" kern="100">
                          <a:effectLst/>
                        </a:rPr>
                        <a:t>最大子数组，</a:t>
                      </a:r>
                      <a:r>
                        <a:rPr lang="en-US" sz="1100" kern="100">
                          <a:effectLst/>
                        </a:rPr>
                        <a:t>Strassen</a:t>
                      </a:r>
                      <a:r>
                        <a:rPr lang="zh-CN" sz="1100" kern="100">
                          <a:effectLst/>
                        </a:rPr>
                        <a:t>矩阵乘法。熟悉</a:t>
                      </a:r>
                    </a:p>
                    <a:p>
                      <a:pPr>
                        <a:lnSpc>
                          <a:spcPct val="125000"/>
                        </a:lnSpc>
                        <a:spcAft>
                          <a:spcPts val="0"/>
                        </a:spcAft>
                      </a:pPr>
                      <a:r>
                        <a:rPr lang="zh-CN" sz="1100" kern="100">
                          <a:effectLst/>
                        </a:rPr>
                        <a:t>递归式求解</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通过更多的实例算法理解分治法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4288183395"/>
                  </a:ext>
                </a:extLst>
              </a:tr>
              <a:tr h="643787">
                <a:tc>
                  <a:txBody>
                    <a:bodyPr/>
                    <a:lstStyle/>
                    <a:p>
                      <a:pPr algn="ctr">
                        <a:lnSpc>
                          <a:spcPct val="125000"/>
                        </a:lnSpc>
                        <a:spcAft>
                          <a:spcPts val="0"/>
                        </a:spcAft>
                      </a:pPr>
                      <a:r>
                        <a:rPr lang="zh-CN" sz="1100" kern="100">
                          <a:effectLst/>
                        </a:rPr>
                        <a:t>第</a:t>
                      </a:r>
                      <a:r>
                        <a:rPr lang="en-US" sz="1100" kern="100">
                          <a:effectLst/>
                        </a:rPr>
                        <a:t>4</a:t>
                      </a:r>
                      <a:r>
                        <a:rPr lang="zh-CN" sz="1100" kern="100">
                          <a:effectLst/>
                        </a:rPr>
                        <a:t>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a:effectLst/>
                        </a:rPr>
                        <a:t>概率分析与随机算法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随机算法分析，雇佣问题，生日悖论，球与箱子。熟悉</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拓展在问题分析中应用概率技术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1549231611"/>
                  </a:ext>
                </a:extLst>
              </a:tr>
              <a:tr h="473229">
                <a:tc>
                  <a:txBody>
                    <a:bodyPr/>
                    <a:lstStyle/>
                    <a:p>
                      <a:pPr algn="ctr">
                        <a:lnSpc>
                          <a:spcPct val="125000"/>
                        </a:lnSpc>
                        <a:spcAft>
                          <a:spcPts val="0"/>
                        </a:spcAft>
                      </a:pPr>
                      <a:r>
                        <a:rPr lang="zh-CN" sz="1100" kern="100">
                          <a:effectLst/>
                        </a:rPr>
                        <a:t>第</a:t>
                      </a:r>
                      <a:r>
                        <a:rPr lang="en-US" sz="1100" kern="100">
                          <a:effectLst/>
                        </a:rPr>
                        <a:t>5</a:t>
                      </a:r>
                      <a:r>
                        <a:rPr lang="zh-CN" sz="1100" kern="100">
                          <a:effectLst/>
                        </a:rPr>
                        <a:t>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a:effectLst/>
                        </a:rPr>
                        <a:t>排序与选择</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快速排序分析，线性时间排序，熟练掌握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与所有常用排序算法的对比</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1008603324"/>
                  </a:ext>
                </a:extLst>
              </a:tr>
              <a:tr h="591536">
                <a:tc>
                  <a:txBody>
                    <a:bodyPr/>
                    <a:lstStyle/>
                    <a:p>
                      <a:pPr algn="ctr">
                        <a:lnSpc>
                          <a:spcPct val="125000"/>
                        </a:lnSpc>
                        <a:spcAft>
                          <a:spcPts val="0"/>
                        </a:spcAft>
                      </a:pPr>
                      <a:r>
                        <a:rPr lang="zh-CN" sz="1100" kern="100">
                          <a:effectLst/>
                        </a:rPr>
                        <a:t>第</a:t>
                      </a:r>
                      <a:r>
                        <a:rPr lang="en-US" sz="1100" kern="100">
                          <a:effectLst/>
                        </a:rPr>
                        <a:t>6</a:t>
                      </a:r>
                      <a:r>
                        <a:rPr lang="zh-CN" sz="1100" kern="100">
                          <a:effectLst/>
                        </a:rPr>
                        <a:t>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a:effectLst/>
                        </a:rPr>
                        <a:t>排序与选择</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中位数选择算法，熟悉</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最坏情况下线性时间选择算法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1980667144"/>
                  </a:ext>
                </a:extLst>
              </a:tr>
              <a:tr h="1301379">
                <a:tc>
                  <a:txBody>
                    <a:bodyPr/>
                    <a:lstStyle/>
                    <a:p>
                      <a:pPr algn="ctr">
                        <a:lnSpc>
                          <a:spcPct val="125000"/>
                        </a:lnSpc>
                        <a:spcAft>
                          <a:spcPts val="0"/>
                        </a:spcAft>
                      </a:pPr>
                      <a:r>
                        <a:rPr lang="zh-CN" sz="1100" kern="100">
                          <a:effectLst/>
                        </a:rPr>
                        <a:t>第</a:t>
                      </a:r>
                      <a:r>
                        <a:rPr lang="en-US" sz="1100" kern="100">
                          <a:effectLst/>
                        </a:rPr>
                        <a:t>7</a:t>
                      </a:r>
                      <a:r>
                        <a:rPr lang="zh-CN" sz="1100" kern="100">
                          <a:effectLst/>
                        </a:rPr>
                        <a:t>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a:effectLst/>
                        </a:rPr>
                        <a:t>动态规划</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动态规划原理，矩阵连，乘熟练掌握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动态规划的算法很多，扩展训练通过组合子问题的解来获得最优解的能力。</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1002297091"/>
                  </a:ext>
                </a:extLst>
              </a:tr>
              <a:tr h="427452">
                <a:tc>
                  <a:txBody>
                    <a:bodyPr/>
                    <a:lstStyle/>
                    <a:p>
                      <a:pPr algn="ctr">
                        <a:lnSpc>
                          <a:spcPct val="125000"/>
                        </a:lnSpc>
                        <a:spcAft>
                          <a:spcPts val="0"/>
                        </a:spcAft>
                      </a:pPr>
                      <a:r>
                        <a:rPr lang="zh-CN" sz="1100" kern="100">
                          <a:effectLst/>
                        </a:rPr>
                        <a:t>第</a:t>
                      </a:r>
                      <a:r>
                        <a:rPr lang="en-US" sz="1100" kern="100">
                          <a:effectLst/>
                        </a:rPr>
                        <a:t>8</a:t>
                      </a:r>
                      <a:r>
                        <a:rPr lang="zh-CN" sz="1100" kern="100">
                          <a:effectLst/>
                        </a:rPr>
                        <a:t>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515" marR="27515" marT="0" marB="0" anchor="ctr"/>
                </a:tc>
                <a:tc>
                  <a:txBody>
                    <a:bodyPr/>
                    <a:lstStyle/>
                    <a:p>
                      <a:pPr>
                        <a:lnSpc>
                          <a:spcPct val="125000"/>
                        </a:lnSpc>
                        <a:spcAft>
                          <a:spcPts val="0"/>
                        </a:spcAft>
                      </a:pPr>
                      <a:r>
                        <a:rPr lang="zh-CN" sz="1100" kern="100">
                          <a:effectLst/>
                        </a:rPr>
                        <a:t>动态规划</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最长公共子链，最优二叉搜索树，熟悉</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zh-CN" sz="1100" kern="100">
                          <a:effectLst/>
                        </a:rPr>
                        <a:t>动态规划算法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tc>
                  <a:txBody>
                    <a:bodyPr/>
                    <a:lstStyle/>
                    <a:p>
                      <a:pPr>
                        <a:lnSpc>
                          <a:spcPct val="125000"/>
                        </a:lnSpc>
                        <a:spcAft>
                          <a:spcPts val="0"/>
                        </a:spcAft>
                      </a:pPr>
                      <a:r>
                        <a:rPr lang="en-US" sz="1100" kern="100" dirty="0">
                          <a:effectLst/>
                        </a:rPr>
                        <a:t>3</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515" marR="27515" marT="0" marB="0"/>
                </a:tc>
                <a:extLst>
                  <a:ext uri="{0D108BD9-81ED-4DB2-BD59-A6C34878D82A}">
                    <a16:rowId xmlns:a16="http://schemas.microsoft.com/office/drawing/2014/main" val="2858550662"/>
                  </a:ext>
                </a:extLst>
              </a:tr>
            </a:tbl>
          </a:graphicData>
        </a:graphic>
      </p:graphicFrame>
      <p:sp>
        <p:nvSpPr>
          <p:cNvPr id="4" name="灯片编号占位符 3">
            <a:extLst>
              <a:ext uri="{FF2B5EF4-FFF2-40B4-BE49-F238E27FC236}">
                <a16:creationId xmlns:a16="http://schemas.microsoft.com/office/drawing/2014/main" id="{879ACB69-5F55-4D80-9ECB-6E9929408EB4}"/>
              </a:ext>
            </a:extLst>
          </p:cNvPr>
          <p:cNvSpPr>
            <a:spLocks noGrp="1"/>
          </p:cNvSpPr>
          <p:nvPr>
            <p:ph type="sldNum" sz="quarter" idx="12"/>
          </p:nvPr>
        </p:nvSpPr>
        <p:spPr/>
        <p:txBody>
          <a:bodyPr/>
          <a:lstStyle/>
          <a:p>
            <a:pPr>
              <a:defRPr/>
            </a:pPr>
            <a:fld id="{76A0C645-9BD3-47E5-8E11-364E151CC5DE}" type="slidenum">
              <a:rPr lang="en-US" altLang="zh-CN" smtClean="0"/>
              <a:pPr>
                <a:defRPr/>
              </a:pPr>
              <a:t>6</a:t>
            </a:fld>
            <a:endParaRPr lang="en-US" altLang="zh-CN"/>
          </a:p>
        </p:txBody>
      </p:sp>
    </p:spTree>
    <p:extLst>
      <p:ext uri="{BB962C8B-B14F-4D97-AF65-F5344CB8AC3E}">
        <p14:creationId xmlns:p14="http://schemas.microsoft.com/office/powerpoint/2010/main" val="1929823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1575A1-9F1F-43FD-B07A-273D5F7C5F64}" type="slidenum">
              <a:rPr kumimoji="0" lang="en-US" altLang="zh-CN" sz="1400" smtClean="0"/>
              <a:pPr>
                <a:spcBef>
                  <a:spcPct val="0"/>
                </a:spcBef>
                <a:buClrTx/>
                <a:buSzTx/>
                <a:buFontTx/>
                <a:buNone/>
              </a:pPr>
              <a:t>60</a:t>
            </a:fld>
            <a:endParaRPr kumimoji="0" lang="en-US" altLang="zh-CN" sz="1400"/>
          </a:p>
        </p:txBody>
      </p:sp>
      <p:sp>
        <p:nvSpPr>
          <p:cNvPr id="73731" name="Rectangle 2"/>
          <p:cNvSpPr>
            <a:spLocks noGrp="1" noChangeArrowheads="1"/>
          </p:cNvSpPr>
          <p:nvPr>
            <p:ph type="title"/>
          </p:nvPr>
        </p:nvSpPr>
        <p:spPr>
          <a:xfrm>
            <a:off x="533400" y="76200"/>
            <a:ext cx="7793038" cy="762000"/>
          </a:xfrm>
        </p:spPr>
        <p:txBody>
          <a:bodyPr/>
          <a:lstStyle/>
          <a:p>
            <a:pPr eaLnBrk="1" hangingPunct="1"/>
            <a:r>
              <a:rPr lang="zh-CN" altLang="en-US" sz="3400" b="1"/>
              <a:t>计算时间函数值比较</a:t>
            </a:r>
          </a:p>
        </p:txBody>
      </p:sp>
      <p:sp>
        <p:nvSpPr>
          <p:cNvPr id="73732" name="Rectangle 3"/>
          <p:cNvSpPr>
            <a:spLocks noGrp="1" noChangeArrowheads="1"/>
          </p:cNvSpPr>
          <p:nvPr>
            <p:ph type="body" idx="1"/>
          </p:nvPr>
        </p:nvSpPr>
        <p:spPr/>
        <p:txBody>
          <a:bodyPr/>
          <a:lstStyle/>
          <a:p>
            <a:pPr eaLnBrk="1" hangingPunct="1">
              <a:buFont typeface="Wingdings" panose="05000000000000000000" pitchFamily="2" charset="2"/>
              <a:buNone/>
            </a:pPr>
            <a:endParaRPr lang="zh-CN" altLang="zh-CN"/>
          </a:p>
        </p:txBody>
      </p:sp>
      <p:pic>
        <p:nvPicPr>
          <p:cNvPr id="73733" name="Picture 4"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8915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Line 5"/>
          <p:cNvSpPr>
            <a:spLocks noChangeShapeType="1"/>
          </p:cNvSpPr>
          <p:nvPr/>
        </p:nvSpPr>
        <p:spPr bwMode="auto">
          <a:xfrm>
            <a:off x="611188" y="2276475"/>
            <a:ext cx="0" cy="3889375"/>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81104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B56897-C81C-476D-A0F4-65EC7A0C2682}" type="slidenum">
              <a:rPr kumimoji="0" lang="en-US" altLang="zh-CN" sz="1400" smtClean="0"/>
              <a:pPr>
                <a:spcBef>
                  <a:spcPct val="0"/>
                </a:spcBef>
                <a:buClrTx/>
                <a:buSzTx/>
                <a:buFontTx/>
                <a:buNone/>
              </a:pPr>
              <a:t>61</a:t>
            </a:fld>
            <a:endParaRPr kumimoji="0" lang="en-US" altLang="zh-CN" sz="1400"/>
          </a:p>
        </p:txBody>
      </p:sp>
      <p:sp>
        <p:nvSpPr>
          <p:cNvPr id="7475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4756" name="Rectangle 3"/>
          <p:cNvSpPr>
            <a:spLocks noGrp="1" noChangeArrowheads="1"/>
          </p:cNvSpPr>
          <p:nvPr>
            <p:ph type="body" idx="1"/>
          </p:nvPr>
        </p:nvSpPr>
        <p:spPr>
          <a:xfrm>
            <a:off x="228600" y="1828800"/>
            <a:ext cx="8802688" cy="5029200"/>
          </a:xfrm>
        </p:spPr>
        <p:txBody>
          <a:bodyPr/>
          <a:lstStyle/>
          <a:p>
            <a:pPr eaLnBrk="1" hangingPunct="1">
              <a:lnSpc>
                <a:spcPct val="125000"/>
              </a:lnSpc>
              <a:buFont typeface="Wingdings" panose="05000000000000000000" pitchFamily="2" charset="2"/>
              <a:buNone/>
            </a:pPr>
            <a:r>
              <a:rPr kumimoji="0" lang="en-US" altLang="zh-CN" sz="2800">
                <a:solidFill>
                  <a:schemeClr val="tx2"/>
                </a:solidFill>
                <a:latin typeface="Arial" panose="020B0604020202020204" pitchFamily="34" charset="0"/>
              </a:rPr>
              <a:t>2</a:t>
            </a:r>
            <a:r>
              <a:rPr kumimoji="0" lang="zh-CN" altLang="en-US" sz="2800">
                <a:solidFill>
                  <a:schemeClr val="tx2"/>
                </a:solidFill>
                <a:latin typeface="Arial" panose="020B0604020202020204" pitchFamily="34" charset="0"/>
              </a:rPr>
              <a:t>）下界函数</a:t>
            </a:r>
            <a:endParaRPr lang="zh-CN" altLang="en-US" sz="2800"/>
          </a:p>
          <a:p>
            <a:pPr eaLnBrk="1" hangingPunct="1">
              <a:lnSpc>
                <a:spcPct val="125000"/>
              </a:lnSpc>
              <a:buFont typeface="Wingdings" panose="05000000000000000000" pitchFamily="2" charset="2"/>
              <a:buNone/>
            </a:pPr>
            <a:r>
              <a:rPr lang="zh-CN" altLang="en-US" sz="2800"/>
              <a:t>定义</a:t>
            </a:r>
            <a:r>
              <a:rPr lang="en-US" altLang="zh-CN" sz="2800"/>
              <a:t>1.2  </a:t>
            </a:r>
            <a:r>
              <a:rPr lang="zh-CN" altLang="en-US" sz="2800"/>
              <a:t>如果存在两个正常数</a:t>
            </a:r>
            <a:r>
              <a:rPr lang="en-US" altLang="zh-CN" sz="2800"/>
              <a:t>c</a:t>
            </a:r>
            <a:r>
              <a:rPr lang="zh-CN" altLang="en-US" sz="2800"/>
              <a:t>和</a:t>
            </a:r>
            <a:r>
              <a:rPr lang="en-US" altLang="zh-CN" sz="2800"/>
              <a:t>n</a:t>
            </a:r>
            <a:r>
              <a:rPr lang="en-US" altLang="zh-CN" sz="2800" baseline="-25000"/>
              <a:t>0</a:t>
            </a:r>
            <a:r>
              <a:rPr lang="zh-CN" altLang="en-US" sz="2800"/>
              <a:t>，对于所有的</a:t>
            </a:r>
            <a:r>
              <a:rPr lang="en-US" altLang="zh-CN" sz="2800"/>
              <a:t>n</a:t>
            </a:r>
            <a:r>
              <a:rPr lang="en-US" altLang="zh-CN" sz="2800">
                <a:latin typeface="宋体" panose="02010600030101010101" pitchFamily="2" charset="-122"/>
              </a:rPr>
              <a:t>≥n</a:t>
            </a:r>
            <a:r>
              <a:rPr lang="en-US" altLang="zh-CN" sz="2800" baseline="-25000">
                <a:latin typeface="宋体" panose="02010600030101010101" pitchFamily="2" charset="-122"/>
              </a:rPr>
              <a:t>0</a:t>
            </a:r>
            <a:r>
              <a:rPr lang="zh-CN" altLang="en-US" sz="2800">
                <a:latin typeface="宋体" panose="02010600030101010101" pitchFamily="2" charset="-122"/>
              </a:rPr>
              <a:t>，有   </a:t>
            </a:r>
          </a:p>
          <a:p>
            <a:pPr eaLnBrk="1" hangingPunct="1">
              <a:lnSpc>
                <a:spcPct val="110000"/>
              </a:lnSpc>
              <a:buFont typeface="Wingdings" panose="05000000000000000000" pitchFamily="2" charset="2"/>
              <a:buNone/>
            </a:pPr>
            <a:r>
              <a:rPr lang="zh-CN" altLang="en-US" sz="2800">
                <a:latin typeface="宋体" panose="02010600030101010101" pitchFamily="2" charset="-122"/>
              </a:rPr>
              <a:t>              </a:t>
            </a:r>
            <a:r>
              <a:rPr lang="en-US" altLang="zh-CN" sz="2800">
                <a:latin typeface="宋体" panose="02010600030101010101" pitchFamily="2" charset="-122"/>
              </a:rPr>
              <a:t>|f(n)| ≥ c|g(n)|</a:t>
            </a:r>
          </a:p>
          <a:p>
            <a:pPr eaLnBrk="1" hangingPunct="1">
              <a:lnSpc>
                <a:spcPct val="110000"/>
              </a:lnSpc>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则记作</a:t>
            </a:r>
            <a:r>
              <a:rPr lang="en-US" altLang="zh-CN" sz="2800">
                <a:solidFill>
                  <a:srgbClr val="0000FF"/>
                </a:solidFill>
                <a:latin typeface="宋体" panose="02010600030101010101" pitchFamily="2" charset="-122"/>
              </a:rPr>
              <a:t>f(n) = </a:t>
            </a:r>
            <a:r>
              <a:rPr lang="el-GR" altLang="zh-CN" sz="2800">
                <a:solidFill>
                  <a:srgbClr val="0000FF"/>
                </a:solidFill>
                <a:latin typeface="宋体" panose="02010600030101010101" pitchFamily="2" charset="-122"/>
              </a:rPr>
              <a:t>Ω</a:t>
            </a:r>
            <a:r>
              <a:rPr lang="en-US" altLang="zh-CN" sz="2800">
                <a:solidFill>
                  <a:srgbClr val="0000FF"/>
                </a:solidFill>
                <a:latin typeface="宋体" panose="02010600030101010101" pitchFamily="2" charset="-122"/>
              </a:rPr>
              <a:t>(g(n))</a:t>
            </a:r>
          </a:p>
          <a:p>
            <a:pPr eaLnBrk="1" hangingPunct="1">
              <a:lnSpc>
                <a:spcPct val="90000"/>
              </a:lnSpc>
              <a:buFont typeface="Wingdings" panose="05000000000000000000" pitchFamily="2" charset="2"/>
              <a:buNone/>
            </a:pPr>
            <a:r>
              <a:rPr lang="zh-CN" altLang="en-US" sz="2600">
                <a:latin typeface="宋体" panose="02010600030101010101" pitchFamily="2" charset="-122"/>
              </a:rPr>
              <a:t>含义：</a:t>
            </a:r>
          </a:p>
          <a:p>
            <a:pPr eaLnBrk="1" hangingPunct="1">
              <a:lnSpc>
                <a:spcPct val="90000"/>
              </a:lnSpc>
            </a:pPr>
            <a:r>
              <a:rPr lang="zh-CN" altLang="en-US" sz="2600">
                <a:latin typeface="宋体" panose="02010600030101010101" pitchFamily="2" charset="-122"/>
              </a:rPr>
              <a:t>如果算法用</a:t>
            </a:r>
            <a:r>
              <a:rPr lang="en-US" altLang="zh-CN" sz="2600">
                <a:latin typeface="宋体" panose="02010600030101010101" pitchFamily="2" charset="-122"/>
              </a:rPr>
              <a:t>n</a:t>
            </a:r>
            <a:r>
              <a:rPr lang="zh-CN" altLang="en-US" sz="2600">
                <a:latin typeface="宋体" panose="02010600030101010101" pitchFamily="2" charset="-122"/>
              </a:rPr>
              <a:t>值不变的同一类数据在某台机器上运行时，所用的时间总是不小于</a:t>
            </a:r>
            <a:r>
              <a:rPr lang="en-US" altLang="zh-CN" sz="2600">
                <a:latin typeface="宋体" panose="02010600030101010101" pitchFamily="2" charset="-122"/>
              </a:rPr>
              <a:t>|g(n)|</a:t>
            </a:r>
            <a:r>
              <a:rPr lang="zh-CN" altLang="en-US" sz="2600">
                <a:latin typeface="宋体" panose="02010600030101010101" pitchFamily="2" charset="-122"/>
              </a:rPr>
              <a:t>的一个常数倍。所以</a:t>
            </a:r>
            <a:r>
              <a:rPr lang="en-US" altLang="zh-CN" sz="2600">
                <a:latin typeface="宋体" panose="02010600030101010101" pitchFamily="2" charset="-122"/>
              </a:rPr>
              <a:t>g(n)</a:t>
            </a:r>
            <a:r>
              <a:rPr lang="zh-CN" altLang="en-US" sz="2600">
                <a:latin typeface="宋体" panose="02010600030101010101" pitchFamily="2" charset="-122"/>
              </a:rPr>
              <a:t>是计算时间</a:t>
            </a:r>
            <a:r>
              <a:rPr lang="en-US" altLang="zh-CN" sz="2600">
                <a:latin typeface="宋体" panose="02010600030101010101" pitchFamily="2" charset="-122"/>
              </a:rPr>
              <a:t>f(n)</a:t>
            </a:r>
            <a:r>
              <a:rPr lang="zh-CN" altLang="en-US" sz="2600">
                <a:latin typeface="宋体" panose="02010600030101010101" pitchFamily="2" charset="-122"/>
              </a:rPr>
              <a:t>的一个</a:t>
            </a:r>
            <a:r>
              <a:rPr lang="zh-CN" altLang="en-US" sz="2600">
                <a:solidFill>
                  <a:srgbClr val="FF0066"/>
                </a:solidFill>
                <a:latin typeface="宋体" panose="02010600030101010101" pitchFamily="2" charset="-122"/>
              </a:rPr>
              <a:t>下界函数</a:t>
            </a:r>
            <a:r>
              <a:rPr lang="zh-CN" altLang="en-US" sz="2600">
                <a:latin typeface="宋体" panose="02010600030101010101" pitchFamily="2" charset="-122"/>
              </a:rPr>
              <a:t>。</a:t>
            </a:r>
          </a:p>
          <a:p>
            <a:pPr eaLnBrk="1" hangingPunct="1">
              <a:lnSpc>
                <a:spcPct val="90000"/>
              </a:lnSpc>
            </a:pPr>
            <a:r>
              <a:rPr lang="zh-CN" altLang="en-US" sz="2600">
                <a:latin typeface="宋体" panose="02010600030101010101" pitchFamily="2" charset="-122"/>
              </a:rPr>
              <a:t>试图求出“</a:t>
            </a:r>
            <a:r>
              <a:rPr lang="zh-CN" altLang="en-US" sz="2600">
                <a:solidFill>
                  <a:srgbClr val="0000FF"/>
                </a:solidFill>
                <a:latin typeface="宋体" panose="02010600030101010101" pitchFamily="2" charset="-122"/>
              </a:rPr>
              <a:t>最大</a:t>
            </a:r>
            <a:r>
              <a:rPr lang="zh-CN" altLang="en-US" sz="2600">
                <a:latin typeface="宋体" panose="02010600030101010101" pitchFamily="2" charset="-122"/>
              </a:rPr>
              <a:t>”的</a:t>
            </a:r>
            <a:r>
              <a:rPr lang="en-US" altLang="zh-CN" sz="2600">
                <a:latin typeface="宋体" panose="02010600030101010101" pitchFamily="2" charset="-122"/>
              </a:rPr>
              <a:t>g(n)</a:t>
            </a:r>
            <a:r>
              <a:rPr lang="zh-CN" altLang="en-US" sz="2600">
                <a:latin typeface="宋体" panose="02010600030101010101" pitchFamily="2" charset="-122"/>
              </a:rPr>
              <a:t>，使得</a:t>
            </a:r>
            <a:r>
              <a:rPr lang="en-US" altLang="zh-CN" sz="2600">
                <a:latin typeface="宋体" panose="02010600030101010101" pitchFamily="2" charset="-122"/>
              </a:rPr>
              <a:t>f(n) = </a:t>
            </a:r>
            <a:r>
              <a:rPr lang="el-GR" altLang="zh-CN" sz="2600">
                <a:latin typeface="宋体" panose="02010600030101010101" pitchFamily="2" charset="-122"/>
              </a:rPr>
              <a:t>Ω</a:t>
            </a:r>
            <a:r>
              <a:rPr lang="en-US" altLang="zh-CN" sz="2600">
                <a:latin typeface="宋体" panose="02010600030101010101" pitchFamily="2" charset="-122"/>
              </a:rPr>
              <a:t>(g(n))</a:t>
            </a:r>
            <a:r>
              <a:rPr lang="zh-CN" altLang="en-US" sz="2600">
                <a:latin typeface="宋体" panose="02010600030101010101" pitchFamily="2" charset="-122"/>
              </a:rPr>
              <a:t>。</a:t>
            </a:r>
            <a:endParaRPr lang="zh-CN" altLang="en-US" sz="2800"/>
          </a:p>
        </p:txBody>
      </p:sp>
    </p:spTree>
    <p:extLst>
      <p:ext uri="{BB962C8B-B14F-4D97-AF65-F5344CB8AC3E}">
        <p14:creationId xmlns:p14="http://schemas.microsoft.com/office/powerpoint/2010/main" val="2934849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62</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312" y="1628800"/>
            <a:ext cx="4804935" cy="4976031"/>
          </a:xfrm>
          <a:prstGeom prst="rect">
            <a:avLst/>
          </a:prstGeom>
        </p:spPr>
      </p:pic>
      <p:sp>
        <p:nvSpPr>
          <p:cNvPr id="4" name="Text Box 3"/>
          <p:cNvSpPr txBox="1">
            <a:spLocks noChangeArrowheads="1"/>
          </p:cNvSpPr>
          <p:nvPr/>
        </p:nvSpPr>
        <p:spPr bwMode="auto">
          <a:xfrm>
            <a:off x="3275856" y="455180"/>
            <a:ext cx="2895600" cy="6413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3600" b="0" dirty="0">
                <a:solidFill>
                  <a:schemeClr val="tx2"/>
                </a:solidFill>
                <a:effectLst>
                  <a:outerShdw blurRad="38100" dist="38100" dir="2700000" algn="tl">
                    <a:srgbClr val="C0C0C0"/>
                  </a:outerShdw>
                </a:effectLst>
                <a:latin typeface="Impact" pitchFamily="34" charset="0"/>
              </a:rPr>
              <a:t>Big-omega</a:t>
            </a:r>
          </a:p>
        </p:txBody>
      </p:sp>
    </p:spTree>
    <p:extLst>
      <p:ext uri="{BB962C8B-B14F-4D97-AF65-F5344CB8AC3E}">
        <p14:creationId xmlns:p14="http://schemas.microsoft.com/office/powerpoint/2010/main" val="3243729140"/>
      </p:ext>
    </p:extLst>
  </p:cSld>
  <p:clrMapOvr>
    <a:masterClrMapping/>
  </p:clrMapOvr>
  <p:transition spd="slow">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E298C1-24D8-4E1B-A406-9CD0D68E5BE2}" type="slidenum">
              <a:rPr kumimoji="0" lang="en-US" altLang="zh-CN" sz="1400" smtClean="0"/>
              <a:pPr>
                <a:spcBef>
                  <a:spcPct val="0"/>
                </a:spcBef>
                <a:buClrTx/>
                <a:buSzTx/>
                <a:buFontTx/>
                <a:buNone/>
              </a:pPr>
              <a:t>63</a:t>
            </a:fld>
            <a:endParaRPr kumimoji="0" lang="en-US" altLang="zh-CN" sz="1400"/>
          </a:p>
        </p:txBody>
      </p:sp>
      <p:sp>
        <p:nvSpPr>
          <p:cNvPr id="76803"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6804" name="Rectangle 3"/>
          <p:cNvSpPr>
            <a:spLocks noGrp="1" noChangeArrowheads="1"/>
          </p:cNvSpPr>
          <p:nvPr>
            <p:ph type="body" idx="1"/>
          </p:nvPr>
        </p:nvSpPr>
        <p:spPr>
          <a:xfrm>
            <a:off x="76200" y="1828800"/>
            <a:ext cx="8955088" cy="4459288"/>
          </a:xfrm>
        </p:spPr>
        <p:txBody>
          <a:bodyPr/>
          <a:lstStyle/>
          <a:p>
            <a:pPr eaLnBrk="1" hangingPunct="1">
              <a:lnSpc>
                <a:spcPct val="125000"/>
              </a:lnSpc>
              <a:buFont typeface="Wingdings" panose="05000000000000000000" pitchFamily="2" charset="2"/>
              <a:buNone/>
            </a:pPr>
            <a:r>
              <a:rPr kumimoji="0" lang="en-US" altLang="zh-CN" sz="2800">
                <a:solidFill>
                  <a:schemeClr val="tx2"/>
                </a:solidFill>
                <a:latin typeface="Arial" panose="020B0604020202020204" pitchFamily="34" charset="0"/>
              </a:rPr>
              <a:t>2</a:t>
            </a:r>
            <a:r>
              <a:rPr kumimoji="0" lang="zh-CN" altLang="en-US" sz="2800">
                <a:solidFill>
                  <a:schemeClr val="tx2"/>
                </a:solidFill>
                <a:latin typeface="Arial" panose="020B0604020202020204" pitchFamily="34" charset="0"/>
              </a:rPr>
              <a:t>）下界函数</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1</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对于所有的</a:t>
            </a:r>
            <a:r>
              <a:rPr kumimoji="0" lang="en-US" altLang="zh-CN" sz="2800">
                <a:latin typeface="Arial" panose="020B0604020202020204" pitchFamily="34" charset="0"/>
              </a:rPr>
              <a:t>n,</a:t>
            </a:r>
            <a:r>
              <a:rPr kumimoji="0" lang="zh-CN" altLang="en-US" sz="2800">
                <a:latin typeface="Arial" panose="020B0604020202020204" pitchFamily="34" charset="0"/>
              </a:rPr>
              <a:t>有 </a:t>
            </a:r>
            <a:r>
              <a:rPr kumimoji="0" lang="en-US" altLang="zh-CN" sz="2800">
                <a:latin typeface="Arial" panose="020B0604020202020204" pitchFamily="34" charset="0"/>
              </a:rPr>
              <a:t>f(n)=3n+2&gt;3n, </a:t>
            </a:r>
            <a:r>
              <a:rPr kumimoji="0" lang="zh-CN" altLang="en-US" sz="2800">
                <a:latin typeface="Arial" panose="020B0604020202020204" pitchFamily="34" charset="0"/>
              </a:rPr>
              <a:t>因此 </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a:t>
            </a:r>
            <a:r>
              <a:rPr kumimoji="0" lang="zh-CN" altLang="en-US" sz="2800">
                <a:latin typeface="Arial" panose="020B0604020202020204" pitchFamily="34" charset="0"/>
              </a:rPr>
              <a:t>有</a:t>
            </a:r>
            <a:r>
              <a:rPr kumimoji="0" lang="en-US" altLang="zh-CN" sz="2800">
                <a:latin typeface="Arial" panose="020B0604020202020204" pitchFamily="34" charset="0"/>
              </a:rPr>
              <a:t>f(n)=100n+6&gt;100n,</a:t>
            </a:r>
            <a:r>
              <a:rPr kumimoji="0" lang="zh-CN" altLang="en-US" sz="2800">
                <a:latin typeface="Arial" panose="020B0604020202020204" pitchFamily="34" charset="0"/>
              </a:rPr>
              <a:t>因此 </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3n+2, 100n+6 </a:t>
            </a:r>
            <a:r>
              <a:rPr kumimoji="0" lang="zh-CN" altLang="en-US" sz="2800">
                <a:latin typeface="Arial" panose="020B0604020202020204" pitchFamily="34" charset="0"/>
              </a:rPr>
              <a:t>都是带有下限的线性函数。</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2</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对于所有的</a:t>
            </a:r>
            <a:r>
              <a:rPr kumimoji="0" lang="en-US" altLang="zh-CN" sz="2800">
                <a:latin typeface="Arial" panose="020B0604020202020204" pitchFamily="34" charset="0"/>
              </a:rPr>
              <a:t>n</a:t>
            </a:r>
            <a:r>
              <a:rPr kumimoji="0" lang="en-US" altLang="zh-CN" sz="2800">
                <a:latin typeface="Arial" panose="020B0604020202020204" pitchFamily="34" charset="0"/>
                <a:sym typeface="Symbol" panose="05050102010706020507" pitchFamily="18" charset="2"/>
              </a:rPr>
              <a:t>0</a:t>
            </a:r>
            <a:r>
              <a:rPr kumimoji="0" lang="en-US" altLang="zh-CN" sz="2800">
                <a:latin typeface="Arial" panose="020B0604020202020204" pitchFamily="34" charset="0"/>
              </a:rPr>
              <a:t>,</a:t>
            </a:r>
            <a:r>
              <a:rPr kumimoji="0" lang="zh-CN" altLang="en-US" sz="2800">
                <a:latin typeface="Arial" panose="020B0604020202020204" pitchFamily="34" charset="0"/>
              </a:rPr>
              <a:t>有</a:t>
            </a:r>
            <a:r>
              <a:rPr kumimoji="0" lang="en-US" altLang="zh-CN" sz="2800">
                <a:latin typeface="Arial" panose="020B0604020202020204" pitchFamily="34" charset="0"/>
              </a:rPr>
              <a:t>f(n)=9n</a:t>
            </a:r>
            <a:r>
              <a:rPr kumimoji="0" lang="en-US" altLang="zh-CN" sz="2800" baseline="30000">
                <a:latin typeface="Arial" panose="020B0604020202020204" pitchFamily="34" charset="0"/>
              </a:rPr>
              <a:t>2</a:t>
            </a:r>
            <a:r>
              <a:rPr kumimoji="0" lang="en-US" altLang="zh-CN" sz="2800">
                <a:latin typeface="Arial" panose="020B0604020202020204" pitchFamily="34" charset="0"/>
              </a:rPr>
              <a:t>+2n+2&gt;9n</a:t>
            </a:r>
            <a:r>
              <a:rPr kumimoji="0" lang="en-US" altLang="zh-CN" sz="2800" baseline="30000">
                <a:latin typeface="Arial" panose="020B0604020202020204" pitchFamily="34" charset="0"/>
              </a:rPr>
              <a:t>2</a:t>
            </a:r>
            <a:r>
              <a:rPr kumimoji="0" lang="en-US" altLang="zh-CN" sz="2800">
                <a:latin typeface="Arial" panose="020B0604020202020204" pitchFamily="34" charset="0"/>
              </a:rPr>
              <a:t>, </a:t>
            </a:r>
            <a:r>
              <a:rPr kumimoji="0" lang="zh-CN" altLang="en-US" sz="2800">
                <a:latin typeface="Arial" panose="020B0604020202020204" pitchFamily="34" charset="0"/>
              </a:rPr>
              <a:t>因此</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2</a:t>
            </a:r>
            <a:r>
              <a:rPr lang="en-US" altLang="zh-CN" sz="2800">
                <a:latin typeface="宋体" panose="02010600030101010101" pitchFamily="2" charset="-122"/>
              </a:rPr>
              <a:t>)</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a:t>
            </a:r>
            <a:r>
              <a:rPr kumimoji="0" lang="zh-CN" altLang="en-US" sz="2800">
                <a:latin typeface="Arial" panose="020B0604020202020204" pitchFamily="34" charset="0"/>
              </a:rPr>
              <a:t>有</a:t>
            </a:r>
            <a:r>
              <a:rPr kumimoji="0" lang="en-US" altLang="zh-CN" sz="2800">
                <a:latin typeface="Arial" panose="020B0604020202020204" pitchFamily="34" charset="0"/>
              </a:rPr>
              <a:t>f(n)=100n</a:t>
            </a:r>
            <a:r>
              <a:rPr kumimoji="0" lang="en-US" altLang="zh-CN" sz="2800" baseline="30000">
                <a:latin typeface="Arial" panose="020B0604020202020204" pitchFamily="34" charset="0"/>
              </a:rPr>
              <a:t>2</a:t>
            </a:r>
            <a:r>
              <a:rPr kumimoji="0" lang="en-US" altLang="zh-CN" sz="2800">
                <a:latin typeface="Arial" panose="020B0604020202020204" pitchFamily="34" charset="0"/>
              </a:rPr>
              <a:t>+8n+6&gt;100n</a:t>
            </a:r>
            <a:r>
              <a:rPr kumimoji="0" lang="en-US" altLang="zh-CN" sz="2800" baseline="30000">
                <a:latin typeface="Arial" panose="020B0604020202020204" pitchFamily="34" charset="0"/>
              </a:rPr>
              <a:t>2</a:t>
            </a:r>
            <a:r>
              <a:rPr kumimoji="0" lang="en-US" altLang="zh-CN" sz="2800">
                <a:latin typeface="Arial" panose="020B0604020202020204" pitchFamily="34" charset="0"/>
              </a:rPr>
              <a:t>, </a:t>
            </a:r>
            <a:r>
              <a:rPr kumimoji="0" lang="zh-CN" altLang="en-US" sz="2800">
                <a:latin typeface="Arial" panose="020B0604020202020204" pitchFamily="34" charset="0"/>
              </a:rPr>
              <a:t>因此</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2</a:t>
            </a:r>
            <a:r>
              <a:rPr lang="en-US" altLang="zh-CN" sz="2800">
                <a:latin typeface="宋体" panose="02010600030101010101" pitchFamily="2" charset="-122"/>
              </a:rPr>
              <a:t>)</a:t>
            </a:r>
          </a:p>
        </p:txBody>
      </p:sp>
      <p:sp>
        <p:nvSpPr>
          <p:cNvPr id="86020" name="AutoShape 4"/>
          <p:cNvSpPr>
            <a:spLocks/>
          </p:cNvSpPr>
          <p:nvPr/>
        </p:nvSpPr>
        <p:spPr bwMode="auto">
          <a:xfrm>
            <a:off x="5410200" y="1600200"/>
            <a:ext cx="1981200" cy="815975"/>
          </a:xfrm>
          <a:prstGeom prst="borderCallout2">
            <a:avLst>
              <a:gd name="adj1" fmla="val 14009"/>
              <a:gd name="adj2" fmla="val 103847"/>
              <a:gd name="adj3" fmla="val 14009"/>
              <a:gd name="adj4" fmla="val 103847"/>
              <a:gd name="adj5" fmla="val 496889"/>
              <a:gd name="adj6" fmla="val 150481"/>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a:t>这种下限更有实际意义</a:t>
            </a:r>
          </a:p>
        </p:txBody>
      </p:sp>
      <p:cxnSp>
        <p:nvCxnSpPr>
          <p:cNvPr id="86025" name="AutoShape 9"/>
          <p:cNvCxnSpPr>
            <a:cxnSpLocks noChangeShapeType="1"/>
          </p:cNvCxnSpPr>
          <p:nvPr/>
        </p:nvCxnSpPr>
        <p:spPr bwMode="auto">
          <a:xfrm flipH="1" flipV="1">
            <a:off x="5603875" y="2438400"/>
            <a:ext cx="1330325" cy="8159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17401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linds(horizontal)">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025"/>
                                        </p:tgtEl>
                                        <p:attrNameLst>
                                          <p:attrName>style.visibility</p:attrName>
                                        </p:attrNameLst>
                                      </p:cBhvr>
                                      <p:to>
                                        <p:strVal val="visible"/>
                                      </p:to>
                                    </p:set>
                                    <p:animEffect transition="in" filter="blinds(horizontal)">
                                      <p:cBhvr>
                                        <p:cTn id="12"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34E05A-F8E4-4C4B-B9E0-6E09FD502583}" type="slidenum">
              <a:rPr kumimoji="0" lang="en-US" altLang="zh-CN" sz="1400" smtClean="0"/>
              <a:pPr>
                <a:spcBef>
                  <a:spcPct val="0"/>
                </a:spcBef>
                <a:buClrTx/>
                <a:buSzTx/>
                <a:buFontTx/>
                <a:buNone/>
              </a:pPr>
              <a:t>64</a:t>
            </a:fld>
            <a:endParaRPr kumimoji="0" lang="en-US" altLang="zh-CN" sz="1400"/>
          </a:p>
        </p:txBody>
      </p:sp>
      <p:sp>
        <p:nvSpPr>
          <p:cNvPr id="7782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7828" name="Rectangle 3"/>
          <p:cNvSpPr>
            <a:spLocks noGrp="1" noChangeArrowheads="1"/>
          </p:cNvSpPr>
          <p:nvPr>
            <p:ph type="body" idx="1"/>
          </p:nvPr>
        </p:nvSpPr>
        <p:spPr>
          <a:xfrm>
            <a:off x="76200" y="1828800"/>
            <a:ext cx="8955088" cy="4724400"/>
          </a:xfrm>
        </p:spPr>
        <p:txBody>
          <a:bodyPr/>
          <a:lstStyle/>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2 </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对于所有的</a:t>
            </a:r>
            <a:r>
              <a:rPr kumimoji="0" lang="en-US" altLang="zh-CN" sz="2800">
                <a:latin typeface="Arial" panose="020B0604020202020204" pitchFamily="34" charset="0"/>
              </a:rPr>
              <a:t>n</a:t>
            </a:r>
            <a:r>
              <a:rPr kumimoji="0" lang="en-US" altLang="zh-CN" sz="2800">
                <a:latin typeface="Arial" panose="020B0604020202020204" pitchFamily="34" charset="0"/>
                <a:sym typeface="Symbol" panose="05050102010706020507" pitchFamily="18" charset="2"/>
              </a:rPr>
              <a:t>0</a:t>
            </a:r>
            <a:r>
              <a:rPr kumimoji="0" lang="en-US" altLang="zh-CN" sz="2800">
                <a:latin typeface="Arial" panose="020B0604020202020204" pitchFamily="34" charset="0"/>
              </a:rPr>
              <a:t>, </a:t>
            </a:r>
            <a:r>
              <a:rPr kumimoji="0" lang="zh-CN" altLang="en-US" sz="2800">
                <a:latin typeface="Arial" panose="020B0604020202020204" pitchFamily="34" charset="0"/>
              </a:rPr>
              <a:t>有</a:t>
            </a:r>
            <a:r>
              <a:rPr kumimoji="0" lang="en-US" altLang="zh-CN" sz="2800">
                <a:latin typeface="Arial" panose="020B0604020202020204" pitchFamily="34" charset="0"/>
              </a:rPr>
              <a:t>f(n)=6*2</a:t>
            </a:r>
            <a:r>
              <a:rPr kumimoji="0" lang="en-US" altLang="zh-CN" sz="2800" baseline="30000">
                <a:latin typeface="Arial" panose="020B0604020202020204" pitchFamily="34" charset="0"/>
              </a:rPr>
              <a:t>n</a:t>
            </a:r>
            <a:r>
              <a:rPr kumimoji="0" lang="en-US" altLang="zh-CN" sz="2800">
                <a:latin typeface="Arial" panose="020B0604020202020204" pitchFamily="34" charset="0"/>
              </a:rPr>
              <a:t>+n</a:t>
            </a:r>
            <a:r>
              <a:rPr kumimoji="0" lang="en-US" altLang="zh-CN" sz="2800" baseline="30000">
                <a:latin typeface="Arial" panose="020B0604020202020204" pitchFamily="34" charset="0"/>
              </a:rPr>
              <a:t>2</a:t>
            </a:r>
            <a:r>
              <a:rPr kumimoji="0" lang="en-US" altLang="zh-CN" sz="2800">
                <a:latin typeface="Arial" panose="020B0604020202020204" pitchFamily="34" charset="0"/>
              </a:rPr>
              <a:t>&gt; 6*2</a:t>
            </a:r>
            <a:r>
              <a:rPr kumimoji="0" lang="en-US" altLang="zh-CN" sz="2800" baseline="30000">
                <a:latin typeface="Arial" panose="020B0604020202020204" pitchFamily="34" charset="0"/>
              </a:rPr>
              <a:t>n</a:t>
            </a:r>
            <a:r>
              <a:rPr kumimoji="0" lang="en-US" altLang="zh-CN" sz="2800">
                <a:latin typeface="Arial" panose="020B0604020202020204" pitchFamily="34" charset="0"/>
              </a:rPr>
              <a:t>, </a:t>
            </a:r>
            <a:r>
              <a:rPr kumimoji="0" lang="zh-CN" altLang="en-US" sz="2800">
                <a:latin typeface="Arial" panose="020B0604020202020204" pitchFamily="34" charset="0"/>
              </a:rPr>
              <a:t>因此</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a:t>
            </a:r>
            <a:r>
              <a:rPr kumimoji="0" lang="en-US" altLang="zh-CN" sz="2800">
                <a:latin typeface="Arial" panose="020B0604020202020204" pitchFamily="34" charset="0"/>
              </a:rPr>
              <a:t>2</a:t>
            </a:r>
            <a:r>
              <a:rPr kumimoji="0" lang="en-US" altLang="zh-CN" sz="2800" baseline="30000">
                <a:latin typeface="Arial" panose="020B0604020202020204" pitchFamily="34" charset="0"/>
              </a:rPr>
              <a:t>n</a:t>
            </a:r>
            <a:r>
              <a:rPr lang="en-US" altLang="zh-CN" sz="2800">
                <a:latin typeface="宋体" panose="02010600030101010101" pitchFamily="2" charset="-122"/>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3</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   </a:t>
            </a:r>
            <a:r>
              <a:rPr kumimoji="0" lang="en-US" altLang="zh-CN" sz="2800">
                <a:latin typeface="Arial" panose="020B0604020202020204" pitchFamily="34" charset="0"/>
              </a:rPr>
              <a:t>3n+2 = </a:t>
            </a:r>
            <a:r>
              <a:rPr lang="el-GR" altLang="zh-CN" sz="2800">
                <a:latin typeface="宋体" panose="02010600030101010101" pitchFamily="2" charset="-122"/>
              </a:rPr>
              <a:t>Ω</a:t>
            </a:r>
            <a:r>
              <a:rPr lang="en-US" altLang="zh-CN" sz="2800">
                <a:latin typeface="宋体" panose="02010600030101010101" pitchFamily="2" charset="-122"/>
              </a:rPr>
              <a:t>(1),</a:t>
            </a:r>
          </a:p>
          <a:p>
            <a:pPr eaLnBrk="1" hangingPunct="1">
              <a:lnSpc>
                <a:spcPct val="125000"/>
              </a:lnSpc>
              <a:buFont typeface="Wingdings" panose="05000000000000000000" pitchFamily="2" charset="2"/>
              <a:buNone/>
            </a:pPr>
            <a:r>
              <a:rPr lang="en-US" altLang="zh-CN" sz="2800">
                <a:latin typeface="宋体" panose="02010600030101010101" pitchFamily="2" charset="-122"/>
              </a:rPr>
              <a:t>  </a:t>
            </a:r>
            <a:r>
              <a:rPr kumimoji="0" lang="en-US" altLang="zh-CN" sz="2800">
                <a:latin typeface="Arial" panose="020B0604020202020204" pitchFamily="34" charset="0"/>
              </a:rPr>
              <a:t>6*2</a:t>
            </a:r>
            <a:r>
              <a:rPr kumimoji="0" lang="en-US" altLang="zh-CN" sz="2800" baseline="30000">
                <a:latin typeface="Arial" panose="020B0604020202020204" pitchFamily="34" charset="0"/>
              </a:rPr>
              <a:t>n </a:t>
            </a:r>
            <a:r>
              <a:rPr kumimoji="0" lang="en-US" altLang="zh-CN" sz="2800">
                <a:latin typeface="Arial" panose="020B0604020202020204" pitchFamily="34" charset="0"/>
              </a:rPr>
              <a:t>= </a:t>
            </a:r>
            <a:r>
              <a:rPr lang="el-GR" altLang="zh-CN" sz="2800">
                <a:latin typeface="宋体" panose="02010600030101010101" pitchFamily="2" charset="-122"/>
              </a:rPr>
              <a:t>Ω</a:t>
            </a:r>
            <a:r>
              <a:rPr lang="en-US" altLang="zh-CN" sz="2800">
                <a:latin typeface="宋体" panose="02010600030101010101" pitchFamily="2" charset="-122"/>
              </a:rPr>
              <a:t>(1),</a:t>
            </a:r>
          </a:p>
          <a:p>
            <a:pPr eaLnBrk="1" hangingPunct="1">
              <a:lnSpc>
                <a:spcPct val="125000"/>
              </a:lnSpc>
              <a:buFont typeface="Wingdings" panose="05000000000000000000" pitchFamily="2" charset="2"/>
              <a:buNone/>
            </a:pPr>
            <a:r>
              <a:rPr lang="en-US" altLang="zh-CN" sz="2800">
                <a:latin typeface="宋体" panose="02010600030101010101" pitchFamily="2" charset="-122"/>
              </a:rPr>
              <a:t>  </a:t>
            </a:r>
            <a:r>
              <a:rPr kumimoji="0" lang="en-US" altLang="zh-CN" sz="2800">
                <a:latin typeface="Arial" panose="020B0604020202020204" pitchFamily="34" charset="0"/>
              </a:rPr>
              <a:t>6*2</a:t>
            </a:r>
            <a:r>
              <a:rPr kumimoji="0" lang="en-US" altLang="zh-CN" sz="2800" baseline="30000">
                <a:latin typeface="Arial" panose="020B0604020202020204" pitchFamily="34" charset="0"/>
              </a:rPr>
              <a:t>n </a:t>
            </a:r>
            <a:r>
              <a:rPr kumimoji="0" lang="en-US" altLang="zh-CN" sz="2800">
                <a:latin typeface="Arial" panose="020B0604020202020204" pitchFamily="34" charset="0"/>
              </a:rPr>
              <a:t>=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70</a:t>
            </a:r>
            <a:r>
              <a:rPr lang="en-US" altLang="zh-CN" sz="2800">
                <a:latin typeface="宋体" panose="02010600030101010101" pitchFamily="2" charset="-122"/>
              </a:rPr>
              <a:t>),</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6*2</a:t>
            </a:r>
            <a:r>
              <a:rPr kumimoji="0" lang="en-US" altLang="zh-CN" sz="2800" baseline="30000">
                <a:latin typeface="Arial" panose="020B0604020202020204" pitchFamily="34" charset="0"/>
              </a:rPr>
              <a:t>n </a:t>
            </a:r>
            <a:r>
              <a:rPr kumimoji="0" lang="en-US" altLang="zh-CN" sz="2800">
                <a:latin typeface="Arial" panose="020B0604020202020204" pitchFamily="34" charset="0"/>
              </a:rPr>
              <a:t>=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5.5</a:t>
            </a:r>
            <a:r>
              <a:rPr lang="en-US" altLang="zh-CN" sz="2800">
                <a:latin typeface="宋体" panose="02010600030101010101" pitchFamily="2" charset="-122"/>
              </a:rPr>
              <a:t>)</a:t>
            </a:r>
          </a:p>
        </p:txBody>
      </p:sp>
    </p:spTree>
    <p:extLst>
      <p:ext uri="{BB962C8B-B14F-4D97-AF65-F5344CB8AC3E}">
        <p14:creationId xmlns:p14="http://schemas.microsoft.com/office/powerpoint/2010/main" val="2739756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03DAF85-2EF8-4476-8804-270BC992D09D}" type="slidenum">
              <a:rPr kumimoji="0" lang="en-US" altLang="zh-CN" sz="1400" smtClean="0"/>
              <a:pPr>
                <a:spcBef>
                  <a:spcPct val="0"/>
                </a:spcBef>
                <a:buClrTx/>
                <a:buSzTx/>
                <a:buFontTx/>
                <a:buNone/>
              </a:pPr>
              <a:t>65</a:t>
            </a:fld>
            <a:endParaRPr kumimoji="0" lang="en-US" altLang="zh-CN" sz="1400"/>
          </a:p>
        </p:txBody>
      </p:sp>
      <p:sp>
        <p:nvSpPr>
          <p:cNvPr id="7885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8852" name="Rectangle 3"/>
          <p:cNvSpPr>
            <a:spLocks noGrp="1" noChangeArrowheads="1"/>
          </p:cNvSpPr>
          <p:nvPr>
            <p:ph type="body" idx="1"/>
          </p:nvPr>
        </p:nvSpPr>
        <p:spPr>
          <a:xfrm>
            <a:off x="36513" y="1752600"/>
            <a:ext cx="9031287" cy="5105400"/>
          </a:xfrm>
        </p:spPr>
        <p:txBody>
          <a:bodyPr/>
          <a:lstStyle/>
          <a:p>
            <a:pPr eaLnBrk="1" hangingPunct="1"/>
            <a:r>
              <a:rPr lang="el-GR" altLang="zh-CN" sz="3000" dirty="0">
                <a:latin typeface="宋体" panose="02010600030101010101" pitchFamily="2" charset="-122"/>
              </a:rPr>
              <a:t>Ω</a:t>
            </a:r>
            <a:r>
              <a:rPr lang="zh-CN" altLang="en-US" dirty="0"/>
              <a:t>比率定理</a:t>
            </a:r>
            <a:r>
              <a:rPr lang="en-US" altLang="zh-CN" dirty="0"/>
              <a:t>: </a:t>
            </a:r>
            <a:r>
              <a:rPr lang="zh-CN" altLang="en-US" dirty="0"/>
              <a:t>对于函数</a:t>
            </a:r>
            <a:r>
              <a:rPr lang="en-US" altLang="zh-CN" dirty="0"/>
              <a:t>f(n)</a:t>
            </a:r>
            <a:r>
              <a:rPr lang="zh-CN" altLang="en-US" dirty="0"/>
              <a:t>和</a:t>
            </a:r>
            <a:r>
              <a:rPr lang="en-US" altLang="zh-CN" dirty="0"/>
              <a:t>g(n),</a:t>
            </a:r>
            <a:r>
              <a:rPr lang="zh-CN" altLang="en-US" dirty="0"/>
              <a:t>若</a:t>
            </a:r>
          </a:p>
          <a:p>
            <a:pPr eaLnBrk="1" hangingPunct="1">
              <a:buFont typeface="Wingdings" panose="05000000000000000000" pitchFamily="2" charset="2"/>
              <a:buNone/>
            </a:pPr>
            <a:r>
              <a:rPr lang="zh-CN" altLang="en-US" dirty="0"/>
              <a:t>  存在，则</a:t>
            </a:r>
            <a:r>
              <a:rPr lang="en-US" altLang="zh-CN" dirty="0"/>
              <a:t>f(n)= </a:t>
            </a:r>
            <a:r>
              <a:rPr lang="el-GR" altLang="zh-CN" sz="3000" dirty="0">
                <a:latin typeface="宋体" panose="02010600030101010101" pitchFamily="2" charset="-122"/>
              </a:rPr>
              <a:t>Ω</a:t>
            </a:r>
            <a:r>
              <a:rPr lang="en-US" altLang="zh-CN" dirty="0"/>
              <a:t> ( g(n) )</a:t>
            </a:r>
            <a:r>
              <a:rPr lang="zh-CN" altLang="en-US" dirty="0"/>
              <a:t>对于确定的常数</a:t>
            </a:r>
            <a:r>
              <a:rPr lang="en-US" altLang="zh-CN" dirty="0"/>
              <a:t>c</a:t>
            </a:r>
            <a:r>
              <a:rPr lang="zh-CN" altLang="en-US" dirty="0"/>
              <a:t>，有</a:t>
            </a:r>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zh-CN" altLang="en-US" dirty="0"/>
              <a:t>例</a:t>
            </a:r>
            <a:r>
              <a:rPr lang="en-US" altLang="zh-CN" dirty="0"/>
              <a:t>4 </a:t>
            </a:r>
            <a:r>
              <a:rPr lang="zh-CN" altLang="en-US" dirty="0"/>
              <a:t>因为                       所以</a:t>
            </a:r>
            <a:r>
              <a:rPr lang="en-US" altLang="zh-CN" dirty="0"/>
              <a:t>3n+2=</a:t>
            </a:r>
            <a:r>
              <a:rPr lang="el-GR" altLang="zh-CN" sz="3000" dirty="0">
                <a:latin typeface="宋体" panose="02010600030101010101" pitchFamily="2" charset="-122"/>
              </a:rPr>
              <a:t>Ω</a:t>
            </a:r>
            <a:r>
              <a:rPr lang="en-US" altLang="zh-CN" sz="3000" dirty="0">
                <a:latin typeface="宋体" panose="02010600030101010101" pitchFamily="2" charset="-122"/>
              </a:rPr>
              <a:t>(n)</a:t>
            </a:r>
          </a:p>
          <a:p>
            <a:pPr eaLnBrk="1" hangingPunct="1">
              <a:buFont typeface="Wingdings" panose="05000000000000000000" pitchFamily="2" charset="2"/>
              <a:buNone/>
            </a:pPr>
            <a:r>
              <a:rPr lang="en-US" altLang="zh-CN" sz="3000" dirty="0">
                <a:latin typeface="宋体" panose="02010600030101010101" pitchFamily="2" charset="-122"/>
              </a:rPr>
              <a:t>    </a:t>
            </a:r>
            <a:r>
              <a:rPr lang="zh-CN" altLang="en-US" sz="3000" dirty="0">
                <a:latin typeface="宋体" panose="02010600030101010101" pitchFamily="2" charset="-122"/>
              </a:rPr>
              <a:t>因为                   所以</a:t>
            </a:r>
            <a:r>
              <a:rPr lang="en-US" altLang="zh-CN" sz="3000" dirty="0">
                <a:latin typeface="宋体" panose="02010600030101010101" pitchFamily="2" charset="-122"/>
              </a:rPr>
              <a:t>10n</a:t>
            </a:r>
            <a:r>
              <a:rPr lang="en-US" altLang="zh-CN" sz="3000" baseline="30000" dirty="0">
                <a:latin typeface="宋体" panose="02010600030101010101" pitchFamily="2" charset="-122"/>
              </a:rPr>
              <a:t>2</a:t>
            </a:r>
            <a:r>
              <a:rPr lang="en-US" altLang="zh-CN" sz="3000" dirty="0">
                <a:latin typeface="宋体" panose="02010600030101010101" pitchFamily="2" charset="-122"/>
              </a:rPr>
              <a:t>+4n+2=</a:t>
            </a:r>
            <a:r>
              <a:rPr lang="el-GR" altLang="zh-CN" sz="3000" dirty="0">
                <a:latin typeface="宋体" panose="02010600030101010101" pitchFamily="2" charset="-122"/>
              </a:rPr>
              <a:t>Ω</a:t>
            </a:r>
            <a:r>
              <a:rPr lang="en-US" altLang="zh-CN" sz="3000" dirty="0">
                <a:latin typeface="宋体" panose="02010600030101010101" pitchFamily="2" charset="-122"/>
              </a:rPr>
              <a:t>(n</a:t>
            </a:r>
            <a:r>
              <a:rPr lang="en-US" altLang="zh-CN" sz="3000" baseline="30000" dirty="0">
                <a:latin typeface="宋体" panose="02010600030101010101" pitchFamily="2" charset="-122"/>
              </a:rPr>
              <a:t>2</a:t>
            </a:r>
            <a:r>
              <a:rPr lang="en-US" altLang="zh-CN" sz="3000" dirty="0">
                <a:latin typeface="宋体" panose="02010600030101010101" pitchFamily="2" charset="-122"/>
              </a:rPr>
              <a:t>)</a:t>
            </a:r>
          </a:p>
          <a:p>
            <a:pPr eaLnBrk="1" hangingPunct="1">
              <a:buFont typeface="Wingdings" panose="05000000000000000000" pitchFamily="2" charset="2"/>
              <a:buNone/>
            </a:pPr>
            <a:r>
              <a:rPr lang="en-US" altLang="zh-CN" dirty="0"/>
              <a:t>      </a:t>
            </a:r>
            <a:r>
              <a:rPr lang="zh-CN" altLang="en-US" dirty="0"/>
              <a:t>因为                         所以</a:t>
            </a:r>
            <a:r>
              <a:rPr lang="en-US" altLang="zh-CN" dirty="0"/>
              <a:t>6*2</a:t>
            </a:r>
            <a:r>
              <a:rPr lang="en-US" altLang="zh-CN" baseline="30000" dirty="0"/>
              <a:t>n</a:t>
            </a:r>
            <a:r>
              <a:rPr lang="en-US" altLang="zh-CN" dirty="0"/>
              <a:t>+n</a:t>
            </a:r>
            <a:r>
              <a:rPr lang="en-US" altLang="zh-CN" baseline="30000" dirty="0"/>
              <a:t>2</a:t>
            </a:r>
            <a:r>
              <a:rPr lang="en-US" altLang="zh-CN" dirty="0"/>
              <a:t>=</a:t>
            </a:r>
            <a:r>
              <a:rPr lang="el-GR" altLang="zh-CN" sz="3000" dirty="0">
                <a:latin typeface="宋体" panose="02010600030101010101" pitchFamily="2" charset="-122"/>
              </a:rPr>
              <a:t>Ω</a:t>
            </a:r>
            <a:r>
              <a:rPr lang="en-US" altLang="zh-CN" sz="3000" dirty="0">
                <a:latin typeface="宋体" panose="02010600030101010101" pitchFamily="2" charset="-122"/>
              </a:rPr>
              <a:t>(</a:t>
            </a:r>
            <a:r>
              <a:rPr lang="en-US" altLang="zh-CN" dirty="0"/>
              <a:t>2</a:t>
            </a:r>
            <a:r>
              <a:rPr lang="en-US" altLang="zh-CN" baseline="30000" dirty="0"/>
              <a:t>n</a:t>
            </a:r>
            <a:r>
              <a:rPr lang="en-US" altLang="zh-CN" sz="3000" dirty="0">
                <a:latin typeface="宋体" panose="02010600030101010101" pitchFamily="2" charset="-122"/>
              </a:rPr>
              <a:t>)</a:t>
            </a:r>
          </a:p>
          <a:p>
            <a:pPr eaLnBrk="1" hangingPunct="1">
              <a:buFont typeface="Wingdings" panose="05000000000000000000" pitchFamily="2" charset="2"/>
              <a:buNone/>
            </a:pPr>
            <a:r>
              <a:rPr lang="en-US" altLang="zh-CN" dirty="0"/>
              <a:t>      </a:t>
            </a:r>
            <a:r>
              <a:rPr lang="zh-CN" altLang="en-US" dirty="0"/>
              <a:t>因为                       所以</a:t>
            </a:r>
            <a:r>
              <a:rPr lang="en-US" altLang="zh-CN" dirty="0"/>
              <a:t>3n</a:t>
            </a:r>
            <a:r>
              <a:rPr lang="en-US" altLang="zh-CN" baseline="30000" dirty="0"/>
              <a:t>2</a:t>
            </a:r>
            <a:r>
              <a:rPr lang="en-US" altLang="zh-CN" dirty="0"/>
              <a:t>+5</a:t>
            </a:r>
            <a:r>
              <a:rPr lang="en-US" altLang="zh-CN" dirty="0">
                <a:sym typeface="Symbol" panose="05050102010706020507" pitchFamily="18" charset="2"/>
              </a:rPr>
              <a:t></a:t>
            </a:r>
            <a:r>
              <a:rPr lang="el-GR" altLang="zh-CN" sz="3000" dirty="0">
                <a:latin typeface="宋体" panose="02010600030101010101" pitchFamily="2" charset="-122"/>
              </a:rPr>
              <a:t>Ω</a:t>
            </a:r>
            <a:r>
              <a:rPr lang="en-US" altLang="zh-CN" sz="3000" dirty="0">
                <a:latin typeface="宋体" panose="02010600030101010101" pitchFamily="2" charset="-122"/>
              </a:rPr>
              <a:t>(n</a:t>
            </a:r>
            <a:r>
              <a:rPr lang="en-US" altLang="zh-CN" sz="3000" baseline="30000" dirty="0">
                <a:latin typeface="宋体" panose="02010600030101010101" pitchFamily="2" charset="-122"/>
              </a:rPr>
              <a:t>3</a:t>
            </a:r>
            <a:r>
              <a:rPr lang="en-US" altLang="zh-CN" sz="3000" dirty="0">
                <a:latin typeface="宋体" panose="02010600030101010101" pitchFamily="2" charset="-122"/>
              </a:rPr>
              <a:t>) </a:t>
            </a:r>
            <a:endParaRPr lang="en-US" altLang="zh-CN" dirty="0"/>
          </a:p>
          <a:p>
            <a:pPr eaLnBrk="1" hangingPunct="1">
              <a:buFont typeface="Wingdings" panose="05000000000000000000" pitchFamily="2" charset="2"/>
              <a:buNone/>
            </a:pPr>
            <a:endParaRPr lang="en-US" altLang="zh-CN" dirty="0"/>
          </a:p>
        </p:txBody>
      </p:sp>
      <p:graphicFrame>
        <p:nvGraphicFramePr>
          <p:cNvPr id="78853" name="Object 0"/>
          <p:cNvGraphicFramePr>
            <a:graphicFrameLocks noChangeAspect="1"/>
          </p:cNvGraphicFramePr>
          <p:nvPr/>
        </p:nvGraphicFramePr>
        <p:xfrm>
          <a:off x="7086600" y="1828800"/>
          <a:ext cx="1676400" cy="533400"/>
        </p:xfrm>
        <a:graphic>
          <a:graphicData uri="http://schemas.openxmlformats.org/presentationml/2006/ole">
            <mc:AlternateContent xmlns:mc="http://schemas.openxmlformats.org/markup-compatibility/2006">
              <mc:Choice xmlns:v="urn:schemas-microsoft-com:vml" Requires="v">
                <p:oleObj spid="_x0000_s37412" name="Equation" r:id="rId3" imgW="901309" imgH="317362" progId="Equation.3">
                  <p:embed/>
                </p:oleObj>
              </mc:Choice>
              <mc:Fallback>
                <p:oleObj name="Equation" r:id="rId3" imgW="901309" imgH="317362" progId="Equation.3">
                  <p:embed/>
                  <p:pic>
                    <p:nvPicPr>
                      <p:cNvPr id="78853"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828800"/>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1"/>
          <p:cNvGraphicFramePr>
            <a:graphicFrameLocks noChangeAspect="1"/>
          </p:cNvGraphicFramePr>
          <p:nvPr/>
        </p:nvGraphicFramePr>
        <p:xfrm>
          <a:off x="1857375" y="2927350"/>
          <a:ext cx="2078038" cy="533400"/>
        </p:xfrm>
        <a:graphic>
          <a:graphicData uri="http://schemas.openxmlformats.org/presentationml/2006/ole">
            <mc:AlternateContent xmlns:mc="http://schemas.openxmlformats.org/markup-compatibility/2006">
              <mc:Choice xmlns:v="urn:schemas-microsoft-com:vml" Requires="v">
                <p:oleObj spid="_x0000_s37413" name="Equation" r:id="rId5" imgW="1117115" imgH="317362" progId="Equation.3">
                  <p:embed/>
                </p:oleObj>
              </mc:Choice>
              <mc:Fallback>
                <p:oleObj name="Equation" r:id="rId5" imgW="1117115" imgH="317362" progId="Equation.3">
                  <p:embed/>
                  <p:pic>
                    <p:nvPicPr>
                      <p:cNvPr id="78854"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292735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2"/>
          <p:cNvGraphicFramePr>
            <a:graphicFrameLocks noChangeAspect="1"/>
          </p:cNvGraphicFramePr>
          <p:nvPr/>
        </p:nvGraphicFramePr>
        <p:xfrm>
          <a:off x="1816100" y="3581400"/>
          <a:ext cx="2408238" cy="533400"/>
        </p:xfrm>
        <a:graphic>
          <a:graphicData uri="http://schemas.openxmlformats.org/presentationml/2006/ole">
            <mc:AlternateContent xmlns:mc="http://schemas.openxmlformats.org/markup-compatibility/2006">
              <mc:Choice xmlns:v="urn:schemas-microsoft-com:vml" Requires="v">
                <p:oleObj spid="_x0000_s37414" name="Equation" r:id="rId7" imgW="1294838" imgH="317362" progId="Equation.3">
                  <p:embed/>
                </p:oleObj>
              </mc:Choice>
              <mc:Fallback>
                <p:oleObj name="Equation" r:id="rId7" imgW="1294838" imgH="317362" progId="Equation.3">
                  <p:embed/>
                  <p:pic>
                    <p:nvPicPr>
                      <p:cNvPr id="78855"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6100" y="3581400"/>
                        <a:ext cx="24082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3"/>
          <p:cNvGraphicFramePr>
            <a:graphicFrameLocks noChangeAspect="1"/>
          </p:cNvGraphicFramePr>
          <p:nvPr/>
        </p:nvGraphicFramePr>
        <p:xfrm>
          <a:off x="1828800" y="4181475"/>
          <a:ext cx="3352800" cy="554038"/>
        </p:xfrm>
        <a:graphic>
          <a:graphicData uri="http://schemas.openxmlformats.org/presentationml/2006/ole">
            <mc:AlternateContent xmlns:mc="http://schemas.openxmlformats.org/markup-compatibility/2006">
              <mc:Choice xmlns:v="urn:schemas-microsoft-com:vml" Requires="v">
                <p:oleObj spid="_x0000_s37415" name="Equation" r:id="rId9" imgW="1803400" imgH="330200" progId="Equation.3">
                  <p:embed/>
                </p:oleObj>
              </mc:Choice>
              <mc:Fallback>
                <p:oleObj name="Equation" r:id="rId9" imgW="1803400" imgH="330200" progId="Equation.3">
                  <p:embed/>
                  <p:pic>
                    <p:nvPicPr>
                      <p:cNvPr id="7885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181475"/>
                        <a:ext cx="33528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4"/>
          <p:cNvGraphicFramePr>
            <a:graphicFrameLocks noChangeAspect="1"/>
          </p:cNvGraphicFramePr>
          <p:nvPr/>
        </p:nvGraphicFramePr>
        <p:xfrm>
          <a:off x="1801813" y="4791075"/>
          <a:ext cx="2998787" cy="554038"/>
        </p:xfrm>
        <a:graphic>
          <a:graphicData uri="http://schemas.openxmlformats.org/presentationml/2006/ole">
            <mc:AlternateContent xmlns:mc="http://schemas.openxmlformats.org/markup-compatibility/2006">
              <mc:Choice xmlns:v="urn:schemas-microsoft-com:vml" Requires="v">
                <p:oleObj spid="_x0000_s37416" name="Equation" r:id="rId11" imgW="1612900" imgH="330200" progId="Equation.3">
                  <p:embed/>
                </p:oleObj>
              </mc:Choice>
              <mc:Fallback>
                <p:oleObj name="Equation" r:id="rId11" imgW="1612900" imgH="330200" progId="Equation.3">
                  <p:embed/>
                  <p:pic>
                    <p:nvPicPr>
                      <p:cNvPr id="78857"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1813" y="4791075"/>
                        <a:ext cx="299878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8" name="Object 5"/>
          <p:cNvGraphicFramePr>
            <a:graphicFrameLocks noChangeAspect="1"/>
          </p:cNvGraphicFramePr>
          <p:nvPr/>
        </p:nvGraphicFramePr>
        <p:xfrm>
          <a:off x="1800225" y="5322888"/>
          <a:ext cx="2527300" cy="555625"/>
        </p:xfrm>
        <a:graphic>
          <a:graphicData uri="http://schemas.openxmlformats.org/presentationml/2006/ole">
            <mc:AlternateContent xmlns:mc="http://schemas.openxmlformats.org/markup-compatibility/2006">
              <mc:Choice xmlns:v="urn:schemas-microsoft-com:vml" Requires="v">
                <p:oleObj spid="_x0000_s37417" name="Equation" r:id="rId13" imgW="1358900" imgH="330200" progId="Equation.3">
                  <p:embed/>
                </p:oleObj>
              </mc:Choice>
              <mc:Fallback>
                <p:oleObj name="Equation" r:id="rId13" imgW="1358900" imgH="330200" progId="Equation.3">
                  <p:embed/>
                  <p:pic>
                    <p:nvPicPr>
                      <p:cNvPr id="78858"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0225" y="5322888"/>
                        <a:ext cx="25273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1931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DBA319-2785-4140-8B0A-CDE6AC5EE3DF}" type="slidenum">
              <a:rPr kumimoji="0" lang="en-US" altLang="zh-CN" sz="1400" smtClean="0"/>
              <a:pPr>
                <a:spcBef>
                  <a:spcPct val="0"/>
                </a:spcBef>
                <a:buClrTx/>
                <a:buSzTx/>
                <a:buFontTx/>
                <a:buNone/>
              </a:pPr>
              <a:t>66</a:t>
            </a:fld>
            <a:endParaRPr kumimoji="0" lang="en-US" altLang="zh-CN" sz="1400"/>
          </a:p>
        </p:txBody>
      </p:sp>
      <p:sp>
        <p:nvSpPr>
          <p:cNvPr id="7987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9876" name="Rectangle 3"/>
          <p:cNvSpPr>
            <a:spLocks noGrp="1" noChangeArrowheads="1"/>
          </p:cNvSpPr>
          <p:nvPr>
            <p:ph type="body" idx="1"/>
          </p:nvPr>
        </p:nvSpPr>
        <p:spPr>
          <a:xfrm>
            <a:off x="76200" y="1828800"/>
            <a:ext cx="8955088" cy="4459288"/>
          </a:xfrm>
        </p:spPr>
        <p:txBody>
          <a:bodyPr/>
          <a:lstStyle/>
          <a:p>
            <a:pPr eaLnBrk="1" hangingPunct="1">
              <a:lnSpc>
                <a:spcPct val="90000"/>
              </a:lnSpc>
              <a:buClr>
                <a:schemeClr val="tx2"/>
              </a:buClr>
              <a:buSzPct val="70000"/>
              <a:buFont typeface="Wingdings" panose="05000000000000000000" pitchFamily="2" charset="2"/>
              <a:buNone/>
            </a:pPr>
            <a:r>
              <a:rPr kumimoji="0" lang="en-US" altLang="zh-CN" sz="3000" dirty="0">
                <a:solidFill>
                  <a:schemeClr val="tx2"/>
                </a:solidFill>
                <a:latin typeface="Arial" panose="020B0604020202020204" pitchFamily="34" charset="0"/>
              </a:rPr>
              <a:t>3</a:t>
            </a:r>
            <a:r>
              <a:rPr kumimoji="0" lang="zh-CN" altLang="en-US" sz="3000" dirty="0">
                <a:solidFill>
                  <a:schemeClr val="tx2"/>
                </a:solidFill>
                <a:latin typeface="Arial" panose="020B0604020202020204" pitchFamily="34" charset="0"/>
              </a:rPr>
              <a:t>）“平均情况”限界函数</a:t>
            </a:r>
          </a:p>
          <a:p>
            <a:pPr eaLnBrk="1" hangingPunct="1">
              <a:lnSpc>
                <a:spcPct val="90000"/>
              </a:lnSpc>
              <a:buClr>
                <a:schemeClr val="tx2"/>
              </a:buClr>
              <a:buSzPct val="70000"/>
              <a:buFont typeface="Wingdings" panose="05000000000000000000" pitchFamily="2" charset="2"/>
              <a:buNone/>
            </a:pPr>
            <a:r>
              <a:rPr lang="zh-CN" altLang="en-US" sz="2800" dirty="0"/>
              <a:t>定义</a:t>
            </a:r>
            <a:r>
              <a:rPr lang="en-US" altLang="zh-CN" sz="2800" dirty="0"/>
              <a:t>1.3  </a:t>
            </a:r>
            <a:r>
              <a:rPr lang="zh-CN" altLang="en-US" sz="2800" dirty="0"/>
              <a:t>如果存在正常数</a:t>
            </a:r>
            <a:r>
              <a:rPr lang="en-US" altLang="zh-CN" sz="2800" dirty="0">
                <a:latin typeface="宋体" panose="02010600030101010101" pitchFamily="2" charset="-122"/>
              </a:rPr>
              <a:t>c</a:t>
            </a:r>
            <a:r>
              <a:rPr lang="en-US" altLang="zh-CN" sz="2800" baseline="-25000" dirty="0">
                <a:latin typeface="宋体" panose="02010600030101010101" pitchFamily="2" charset="-122"/>
              </a:rPr>
              <a:t>1</a:t>
            </a:r>
            <a:r>
              <a:rPr lang="zh-CN" altLang="en-US" sz="2800" dirty="0"/>
              <a:t>，</a:t>
            </a:r>
            <a:r>
              <a:rPr lang="en-US" altLang="zh-CN" sz="2800" dirty="0">
                <a:latin typeface="宋体" panose="02010600030101010101" pitchFamily="2" charset="-122"/>
              </a:rPr>
              <a:t>c</a:t>
            </a:r>
            <a:r>
              <a:rPr lang="en-US" altLang="zh-CN" sz="2800" baseline="-25000" dirty="0">
                <a:latin typeface="宋体" panose="02010600030101010101" pitchFamily="2" charset="-122"/>
              </a:rPr>
              <a:t>2</a:t>
            </a:r>
            <a:r>
              <a:rPr lang="zh-CN" altLang="en-US" sz="2800" dirty="0"/>
              <a:t>和</a:t>
            </a:r>
            <a:r>
              <a:rPr lang="en-US" altLang="zh-CN" sz="2800" dirty="0"/>
              <a:t>n</a:t>
            </a:r>
            <a:r>
              <a:rPr lang="en-US" altLang="zh-CN" sz="2800" baseline="-25000" dirty="0"/>
              <a:t>0</a:t>
            </a:r>
            <a:r>
              <a:rPr lang="zh-CN" altLang="en-US" sz="2800" dirty="0"/>
              <a:t>，对于所有的</a:t>
            </a:r>
            <a:r>
              <a:rPr lang="en-US" altLang="zh-CN" sz="2800" dirty="0"/>
              <a:t>n</a:t>
            </a:r>
            <a:r>
              <a:rPr lang="en-US" altLang="zh-CN" sz="2800" dirty="0">
                <a:latin typeface="宋体" panose="02010600030101010101" pitchFamily="2" charset="-122"/>
              </a:rPr>
              <a:t>≥n</a:t>
            </a:r>
            <a:r>
              <a:rPr lang="en-US" altLang="zh-CN" sz="2800" baseline="-25000" dirty="0">
                <a:latin typeface="宋体" panose="02010600030101010101" pitchFamily="2" charset="-122"/>
              </a:rPr>
              <a:t>0</a:t>
            </a:r>
            <a:r>
              <a:rPr lang="zh-CN" altLang="en-US" sz="2800" dirty="0">
                <a:latin typeface="宋体" panose="02010600030101010101" pitchFamily="2" charset="-122"/>
              </a:rPr>
              <a:t>，有   </a:t>
            </a:r>
          </a:p>
          <a:p>
            <a:pPr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c</a:t>
            </a:r>
            <a:r>
              <a:rPr lang="en-US" altLang="zh-CN" sz="2800" baseline="-25000" dirty="0">
                <a:latin typeface="宋体" panose="02010600030101010101" pitchFamily="2" charset="-122"/>
              </a:rPr>
              <a:t>1</a:t>
            </a:r>
            <a:r>
              <a:rPr lang="en-US" altLang="zh-CN" sz="2800" dirty="0">
                <a:latin typeface="宋体" panose="02010600030101010101" pitchFamily="2" charset="-122"/>
              </a:rPr>
              <a:t>|g(n)| ≤|f(n)| ≤ c</a:t>
            </a:r>
            <a:r>
              <a:rPr lang="en-US" altLang="zh-CN" sz="2800" baseline="-25000" dirty="0">
                <a:latin typeface="宋体" panose="02010600030101010101" pitchFamily="2" charset="-122"/>
              </a:rPr>
              <a:t>2</a:t>
            </a:r>
            <a:r>
              <a:rPr lang="en-US" altLang="zh-CN" sz="2800" dirty="0">
                <a:latin typeface="宋体" panose="02010600030101010101" pitchFamily="2" charset="-122"/>
              </a:rPr>
              <a:t>|g(n)|</a:t>
            </a:r>
          </a:p>
          <a:p>
            <a:pPr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则记作</a:t>
            </a:r>
          </a:p>
          <a:p>
            <a:pPr eaLnBrk="1" hangingPunct="1">
              <a:lnSpc>
                <a:spcPct val="90000"/>
              </a:lnSpc>
              <a:buFont typeface="Wingdings" panose="05000000000000000000" pitchFamily="2" charset="2"/>
              <a:buNone/>
            </a:pPr>
            <a:r>
              <a:rPr lang="zh-CN" altLang="en-US" sz="2800" dirty="0">
                <a:latin typeface="宋体" panose="02010600030101010101" pitchFamily="2" charset="-122"/>
              </a:rPr>
              <a:t>含义：</a:t>
            </a:r>
          </a:p>
          <a:p>
            <a:pPr eaLnBrk="1" hangingPunct="1">
              <a:lnSpc>
                <a:spcPct val="90000"/>
              </a:lnSpc>
            </a:pPr>
            <a:r>
              <a:rPr lang="zh-CN" altLang="en-US" sz="2600" dirty="0">
                <a:latin typeface="宋体" panose="02010600030101010101" pitchFamily="2" charset="-122"/>
              </a:rPr>
              <a:t>两个函数就一个常数因子范围内而言是相同的。可看作：</a:t>
            </a:r>
          </a:p>
          <a:p>
            <a:pPr eaLnBrk="1" hangingPunct="1">
              <a:lnSpc>
                <a:spcPct val="90000"/>
              </a:lnSpc>
              <a:buFont typeface="Wingdings" panose="05000000000000000000" pitchFamily="2" charset="2"/>
              <a:buNone/>
            </a:pPr>
            <a:r>
              <a:rPr lang="zh-CN" altLang="en-US" sz="2600" dirty="0">
                <a:latin typeface="宋体" panose="02010600030101010101" pitchFamily="2" charset="-122"/>
              </a:rPr>
              <a:t>  既有</a:t>
            </a:r>
            <a:r>
              <a:rPr lang="en-US" altLang="zh-CN" sz="2800" dirty="0">
                <a:latin typeface="宋体" panose="02010600030101010101" pitchFamily="2" charset="-122"/>
              </a:rPr>
              <a:t>f(n) = </a:t>
            </a:r>
            <a:r>
              <a:rPr lang="el-GR" altLang="zh-CN" sz="2800" dirty="0">
                <a:latin typeface="宋体" panose="02010600030101010101" pitchFamily="2" charset="-122"/>
              </a:rPr>
              <a:t>Ω</a:t>
            </a:r>
            <a:r>
              <a:rPr lang="en-US" altLang="zh-CN" sz="2800" dirty="0">
                <a:latin typeface="宋体" panose="02010600030101010101" pitchFamily="2" charset="-122"/>
              </a:rPr>
              <a:t>(g(n))</a:t>
            </a:r>
            <a:r>
              <a:rPr lang="zh-CN" altLang="en-US" sz="2800" dirty="0">
                <a:latin typeface="宋体" panose="02010600030101010101" pitchFamily="2" charset="-122"/>
              </a:rPr>
              <a:t>，又有</a:t>
            </a:r>
            <a:r>
              <a:rPr lang="en-US" altLang="zh-CN" sz="2800" dirty="0">
                <a:latin typeface="宋体" panose="02010600030101010101" pitchFamily="2" charset="-122"/>
              </a:rPr>
              <a:t>f(n) = </a:t>
            </a:r>
            <a:r>
              <a:rPr lang="el-GR" altLang="zh-CN" sz="2800" dirty="0">
                <a:latin typeface="宋体" panose="02010600030101010101" pitchFamily="2" charset="-122"/>
              </a:rPr>
              <a:t>Ο</a:t>
            </a:r>
            <a:r>
              <a:rPr lang="en-US" altLang="zh-CN" sz="2800" dirty="0">
                <a:latin typeface="宋体" panose="02010600030101010101" pitchFamily="2" charset="-122"/>
              </a:rPr>
              <a:t>(g(n))</a:t>
            </a:r>
          </a:p>
        </p:txBody>
      </p:sp>
      <p:graphicFrame>
        <p:nvGraphicFramePr>
          <p:cNvPr id="79877" name="Object 0"/>
          <p:cNvGraphicFramePr>
            <a:graphicFrameLocks noChangeAspect="1"/>
          </p:cNvGraphicFramePr>
          <p:nvPr/>
        </p:nvGraphicFramePr>
        <p:xfrm>
          <a:off x="2514600" y="4114800"/>
          <a:ext cx="1939925" cy="409575"/>
        </p:xfrm>
        <a:graphic>
          <a:graphicData uri="http://schemas.openxmlformats.org/presentationml/2006/ole">
            <mc:AlternateContent xmlns:mc="http://schemas.openxmlformats.org/markup-compatibility/2006">
              <mc:Choice xmlns:v="urn:schemas-microsoft-com:vml" Requires="v">
                <p:oleObj spid="_x0000_s37981" name="Equation" r:id="rId3" imgW="990170" imgH="203112" progId="Equation.3">
                  <p:embed/>
                </p:oleObj>
              </mc:Choice>
              <mc:Fallback>
                <p:oleObj name="Equation" r:id="rId3" imgW="990170" imgH="203112" progId="Equation.3">
                  <p:embed/>
                  <p:pic>
                    <p:nvPicPr>
                      <p:cNvPr id="79877"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114800"/>
                        <a:ext cx="19399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0204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1DE376D-5E6C-470A-B177-20993EDC72AB}" type="slidenum">
              <a:rPr lang="en-US" altLang="zh-CN" smtClean="0"/>
              <a:pPr>
                <a:defRPr/>
              </a:pPr>
              <a:t>67</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831" y="1809524"/>
            <a:ext cx="4876425" cy="4778053"/>
          </a:xfrm>
          <a:prstGeom prst="rect">
            <a:avLst/>
          </a:prstGeom>
        </p:spPr>
      </p:pic>
      <p:sp>
        <p:nvSpPr>
          <p:cNvPr id="4" name="Text Box 4"/>
          <p:cNvSpPr txBox="1">
            <a:spLocks noChangeArrowheads="1"/>
          </p:cNvSpPr>
          <p:nvPr/>
        </p:nvSpPr>
        <p:spPr bwMode="auto">
          <a:xfrm>
            <a:off x="2915816" y="764704"/>
            <a:ext cx="2590800" cy="6413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3600" b="0" dirty="0">
                <a:solidFill>
                  <a:schemeClr val="tx2"/>
                </a:solidFill>
                <a:effectLst>
                  <a:outerShdw blurRad="38100" dist="38100" dir="2700000" algn="tl">
                    <a:srgbClr val="C0C0C0"/>
                  </a:outerShdw>
                </a:effectLst>
                <a:latin typeface="Impact" pitchFamily="34" charset="0"/>
              </a:rPr>
              <a:t>Big-theta</a:t>
            </a:r>
          </a:p>
        </p:txBody>
      </p:sp>
    </p:spTree>
    <p:extLst>
      <p:ext uri="{BB962C8B-B14F-4D97-AF65-F5344CB8AC3E}">
        <p14:creationId xmlns:p14="http://schemas.microsoft.com/office/powerpoint/2010/main" val="4013253032"/>
      </p:ext>
    </p:extLst>
  </p:cSld>
  <p:clrMapOvr>
    <a:masterClrMapping/>
  </p:clrMapOvr>
  <p:transition spd="slow">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FA6203-070E-4761-8D9F-5ED1F415FD08}" type="slidenum">
              <a:rPr kumimoji="0" lang="en-US" altLang="zh-CN" sz="1400" smtClean="0"/>
              <a:pPr>
                <a:spcBef>
                  <a:spcPct val="0"/>
                </a:spcBef>
                <a:buClrTx/>
                <a:buSzTx/>
                <a:buFontTx/>
                <a:buNone/>
              </a:pPr>
              <a:t>68</a:t>
            </a:fld>
            <a:endParaRPr kumimoji="0" lang="en-US" altLang="zh-CN" sz="1400"/>
          </a:p>
        </p:txBody>
      </p:sp>
      <p:sp>
        <p:nvSpPr>
          <p:cNvPr id="81923"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1924" name="Rectangle 1027"/>
          <p:cNvSpPr>
            <a:spLocks noGrp="1" noChangeArrowheads="1"/>
          </p:cNvSpPr>
          <p:nvPr>
            <p:ph type="body" idx="1"/>
          </p:nvPr>
        </p:nvSpPr>
        <p:spPr>
          <a:xfrm>
            <a:off x="76200" y="1828800"/>
            <a:ext cx="8955088" cy="4459288"/>
          </a:xfrm>
        </p:spPr>
        <p:txBody>
          <a:bodyPr/>
          <a:lstStyle/>
          <a:p>
            <a:pPr eaLnBrk="1" hangingPunct="1">
              <a:buClr>
                <a:schemeClr val="tx2"/>
              </a:buClr>
              <a:buSzPct val="70000"/>
              <a:buFont typeface="Wingdings" panose="05000000000000000000" pitchFamily="2" charset="2"/>
              <a:buNone/>
            </a:pPr>
            <a:r>
              <a:rPr kumimoji="0" lang="en-US" altLang="zh-CN" sz="3400">
                <a:solidFill>
                  <a:schemeClr val="tx2"/>
                </a:solidFill>
                <a:latin typeface="Arial" panose="020B0604020202020204" pitchFamily="34" charset="0"/>
              </a:rPr>
              <a:t>3</a:t>
            </a:r>
            <a:r>
              <a:rPr kumimoji="0" lang="zh-CN" altLang="en-US" sz="3400">
                <a:solidFill>
                  <a:schemeClr val="tx2"/>
                </a:solidFill>
                <a:latin typeface="Arial" panose="020B0604020202020204" pitchFamily="34" charset="0"/>
              </a:rPr>
              <a:t>）“平均情况”限界函数</a:t>
            </a:r>
          </a:p>
          <a:p>
            <a:pPr eaLnBrk="1" hangingPunct="1">
              <a:lnSpc>
                <a:spcPct val="125000"/>
              </a:lnSpc>
              <a:buClr>
                <a:schemeClr val="tx2"/>
              </a:buClr>
              <a:buSzPct val="70000"/>
              <a:buFont typeface="Wingdings" panose="05000000000000000000" pitchFamily="2" charset="2"/>
              <a:buNone/>
            </a:pPr>
            <a:r>
              <a:rPr kumimoji="0" lang="zh-CN" altLang="en-US" sz="2800">
                <a:latin typeface="Arial" panose="020B0604020202020204" pitchFamily="34" charset="0"/>
              </a:rPr>
              <a:t>例： </a:t>
            </a:r>
            <a:r>
              <a:rPr kumimoji="0" lang="en-US" altLang="zh-CN" sz="2800">
                <a:latin typeface="Arial" panose="020B0604020202020204" pitchFamily="34" charset="0"/>
              </a:rPr>
              <a:t>3n+2 = </a:t>
            </a:r>
            <a:r>
              <a:rPr kumimoji="0" lang="en-US" altLang="zh-CN" sz="2800">
                <a:latin typeface="Arial" panose="020B0604020202020204" pitchFamily="34" charset="0"/>
                <a:sym typeface="Symbol" panose="05050102010706020507" pitchFamily="18" charset="2"/>
              </a:rPr>
              <a:t>(n),    100n+6 </a:t>
            </a:r>
            <a:r>
              <a:rPr kumimoji="0" lang="en-US" altLang="zh-CN" sz="2800">
                <a:latin typeface="Arial" panose="020B0604020202020204" pitchFamily="34" charset="0"/>
              </a:rPr>
              <a:t>= </a:t>
            </a:r>
            <a:r>
              <a:rPr kumimoji="0" lang="en-US" altLang="zh-CN" sz="2800">
                <a:latin typeface="Arial" panose="020B0604020202020204" pitchFamily="34" charset="0"/>
                <a:sym typeface="Symbol" panose="05050102010706020507" pitchFamily="18" charset="2"/>
              </a:rPr>
              <a:t>(n)</a:t>
            </a:r>
          </a:p>
          <a:p>
            <a:pPr eaLnBrk="1" hangingPunct="1">
              <a:lnSpc>
                <a:spcPct val="125000"/>
              </a:lnSpc>
              <a:buClr>
                <a:schemeClr val="tx2"/>
              </a:buClr>
              <a:buSzPct val="70000"/>
              <a:buFont typeface="Wingdings" panose="05000000000000000000" pitchFamily="2" charset="2"/>
              <a:buNone/>
            </a:pPr>
            <a:r>
              <a:rPr kumimoji="0" lang="en-US" altLang="zh-CN" sz="2800">
                <a:latin typeface="Arial" panose="020B0604020202020204" pitchFamily="34" charset="0"/>
                <a:sym typeface="Symbol" panose="05050102010706020507" pitchFamily="18" charset="2"/>
              </a:rPr>
              <a:t>        10n</a:t>
            </a:r>
            <a:r>
              <a:rPr kumimoji="0" lang="en-US" altLang="zh-CN" sz="2800" baseline="30000">
                <a:latin typeface="Arial" panose="020B0604020202020204" pitchFamily="34" charset="0"/>
                <a:sym typeface="Symbol" panose="05050102010706020507" pitchFamily="18" charset="2"/>
              </a:rPr>
              <a:t>2 </a:t>
            </a:r>
            <a:r>
              <a:rPr kumimoji="0" lang="en-US" altLang="zh-CN" sz="2800">
                <a:latin typeface="Arial" panose="020B0604020202020204" pitchFamily="34" charset="0"/>
              </a:rPr>
              <a:t>+4n+2 =</a:t>
            </a:r>
            <a:r>
              <a:rPr kumimoji="0" lang="en-US" altLang="zh-CN" sz="2800">
                <a:latin typeface="Arial" panose="020B0604020202020204" pitchFamily="34" charset="0"/>
                <a:sym typeface="Symbol" panose="05050102010706020507" pitchFamily="18" charset="2"/>
              </a:rPr>
              <a:t>(n</a:t>
            </a:r>
            <a:r>
              <a:rPr kumimoji="0" lang="en-US" altLang="zh-CN" sz="2800" baseline="30000">
                <a:latin typeface="Arial" panose="020B0604020202020204" pitchFamily="34" charset="0"/>
                <a:sym typeface="Symbol" panose="05050102010706020507" pitchFamily="18" charset="2"/>
              </a:rPr>
              <a:t>2</a:t>
            </a:r>
            <a:r>
              <a:rPr kumimoji="0" lang="en-US" altLang="zh-CN" sz="2800">
                <a:latin typeface="Arial" panose="020B0604020202020204" pitchFamily="34" charset="0"/>
                <a:sym typeface="Symbol" panose="05050102010706020507" pitchFamily="18" charset="2"/>
              </a:rPr>
              <a:t>), 1000n</a:t>
            </a:r>
            <a:r>
              <a:rPr kumimoji="0" lang="en-US" altLang="zh-CN" sz="2800" baseline="30000">
                <a:latin typeface="Arial" panose="020B0604020202020204" pitchFamily="34" charset="0"/>
                <a:sym typeface="Symbol" panose="05050102010706020507" pitchFamily="18" charset="2"/>
              </a:rPr>
              <a:t>2 </a:t>
            </a:r>
            <a:r>
              <a:rPr kumimoji="0" lang="en-US" altLang="zh-CN" sz="2800">
                <a:latin typeface="Arial" panose="020B0604020202020204" pitchFamily="34" charset="0"/>
              </a:rPr>
              <a:t>+10n-6 =</a:t>
            </a:r>
            <a:r>
              <a:rPr kumimoji="0" lang="en-US" altLang="zh-CN" sz="2800">
                <a:latin typeface="Arial" panose="020B0604020202020204" pitchFamily="34" charset="0"/>
                <a:sym typeface="Symbol" panose="05050102010706020507" pitchFamily="18" charset="2"/>
              </a:rPr>
              <a:t>(n</a:t>
            </a:r>
            <a:r>
              <a:rPr kumimoji="0" lang="en-US" altLang="zh-CN" sz="2800" baseline="30000">
                <a:latin typeface="Arial" panose="020B0604020202020204" pitchFamily="34" charset="0"/>
                <a:sym typeface="Symbol" panose="05050102010706020507" pitchFamily="18" charset="2"/>
              </a:rPr>
              <a:t>2</a:t>
            </a:r>
            <a:r>
              <a:rPr kumimoji="0" lang="en-US" altLang="zh-CN" sz="2800">
                <a:latin typeface="Arial" panose="020B0604020202020204" pitchFamily="34" charset="0"/>
                <a:sym typeface="Symbol" panose="05050102010706020507" pitchFamily="18" charset="2"/>
              </a:rPr>
              <a:t>)</a:t>
            </a:r>
          </a:p>
          <a:p>
            <a:pPr eaLnBrk="1" hangingPunct="1">
              <a:lnSpc>
                <a:spcPct val="125000"/>
              </a:lnSpc>
              <a:buClr>
                <a:schemeClr val="tx2"/>
              </a:buClr>
              <a:buSzPct val="70000"/>
              <a:buFont typeface="Wingdings" panose="05000000000000000000" pitchFamily="2" charset="2"/>
              <a:buNone/>
            </a:pPr>
            <a:r>
              <a:rPr kumimoji="0" lang="en-US" altLang="zh-CN" sz="2800">
                <a:latin typeface="Arial" panose="020B0604020202020204" pitchFamily="34" charset="0"/>
                <a:sym typeface="Symbol" panose="05050102010706020507" pitchFamily="18" charset="2"/>
              </a:rPr>
              <a:t>        6*2</a:t>
            </a:r>
            <a:r>
              <a:rPr kumimoji="0" lang="en-US" altLang="zh-CN" sz="2800" baseline="30000">
                <a:latin typeface="Arial" panose="020B0604020202020204" pitchFamily="34" charset="0"/>
                <a:sym typeface="Symbol" panose="05050102010706020507" pitchFamily="18" charset="2"/>
              </a:rPr>
              <a:t>n </a:t>
            </a:r>
            <a:r>
              <a:rPr kumimoji="0" lang="en-US" altLang="zh-CN" sz="2800">
                <a:latin typeface="Arial" panose="020B0604020202020204" pitchFamily="34" charset="0"/>
              </a:rPr>
              <a:t>+n</a:t>
            </a:r>
            <a:r>
              <a:rPr kumimoji="0" lang="en-US" altLang="zh-CN" sz="2800" baseline="30000">
                <a:latin typeface="Arial" panose="020B0604020202020204" pitchFamily="34" charset="0"/>
              </a:rPr>
              <a:t>2</a:t>
            </a:r>
            <a:r>
              <a:rPr kumimoji="0" lang="en-US" altLang="zh-CN" sz="2800">
                <a:latin typeface="Arial" panose="020B0604020202020204" pitchFamily="34" charset="0"/>
              </a:rPr>
              <a:t> =</a:t>
            </a:r>
            <a:r>
              <a:rPr kumimoji="0" lang="en-US" altLang="zh-CN" sz="2800">
                <a:latin typeface="Arial" panose="020B0604020202020204" pitchFamily="34" charset="0"/>
                <a:sym typeface="Symbol" panose="05050102010706020507" pitchFamily="18" charset="2"/>
              </a:rPr>
              <a:t>(2</a:t>
            </a:r>
            <a:r>
              <a:rPr kumimoji="0" lang="en-US" altLang="zh-CN" sz="2800" baseline="30000">
                <a:latin typeface="Arial" panose="020B0604020202020204" pitchFamily="34" charset="0"/>
                <a:sym typeface="Symbol" panose="05050102010706020507" pitchFamily="18" charset="2"/>
              </a:rPr>
              <a:t>n</a:t>
            </a:r>
            <a:r>
              <a:rPr kumimoji="0" lang="en-US" altLang="zh-CN" sz="2800">
                <a:latin typeface="Arial" panose="020B0604020202020204" pitchFamily="34" charset="0"/>
                <a:sym typeface="Symbol" panose="05050102010706020507" pitchFamily="18" charset="2"/>
              </a:rPr>
              <a:t>)</a:t>
            </a:r>
          </a:p>
          <a:p>
            <a:pPr eaLnBrk="1" hangingPunct="1">
              <a:lnSpc>
                <a:spcPct val="125000"/>
              </a:lnSpc>
              <a:buClr>
                <a:schemeClr val="tx2"/>
              </a:buClr>
              <a:buSzPct val="70000"/>
              <a:buFont typeface="Wingdings" panose="05000000000000000000" pitchFamily="2" charset="2"/>
              <a:buNone/>
            </a:pPr>
            <a:r>
              <a:rPr kumimoji="0" lang="en-US" altLang="zh-CN" sz="2800">
                <a:latin typeface="Arial" panose="020B0604020202020204" pitchFamily="34" charset="0"/>
                <a:sym typeface="Symbol" panose="05050102010706020507" pitchFamily="18" charset="2"/>
              </a:rPr>
              <a:t>        </a:t>
            </a:r>
            <a:r>
              <a:rPr kumimoji="0" lang="zh-CN" altLang="en-US" sz="2800">
                <a:latin typeface="Arial" panose="020B0604020202020204" pitchFamily="34" charset="0"/>
                <a:sym typeface="Symbol" panose="05050102010706020507" pitchFamily="18" charset="2"/>
              </a:rPr>
              <a:t>由于</a:t>
            </a:r>
            <a:r>
              <a:rPr lang="en-US" altLang="zh-CN"/>
              <a:t>3n</a:t>
            </a:r>
            <a:r>
              <a:rPr lang="en-US" altLang="zh-CN" baseline="30000"/>
              <a:t>2</a:t>
            </a:r>
            <a:r>
              <a:rPr lang="en-US" altLang="zh-CN"/>
              <a:t>+3</a:t>
            </a:r>
            <a:r>
              <a:rPr lang="en-US" altLang="zh-CN">
                <a:sym typeface="Symbol" panose="05050102010706020507" pitchFamily="18" charset="2"/>
              </a:rPr>
              <a:t> </a:t>
            </a:r>
            <a:r>
              <a:rPr lang="en-US" altLang="zh-CN"/>
              <a:t>O(n)</a:t>
            </a:r>
            <a:r>
              <a:rPr lang="zh-CN" altLang="en-US"/>
              <a:t>，所以</a:t>
            </a:r>
            <a:r>
              <a:rPr lang="en-US" altLang="zh-CN"/>
              <a:t>3n</a:t>
            </a:r>
            <a:r>
              <a:rPr lang="en-US" altLang="zh-CN" baseline="30000"/>
              <a:t>2</a:t>
            </a:r>
            <a:r>
              <a:rPr lang="en-US" altLang="zh-CN"/>
              <a:t>+3</a:t>
            </a:r>
            <a:r>
              <a:rPr lang="en-US" altLang="zh-CN">
                <a:sym typeface="Symbol" panose="05050102010706020507" pitchFamily="18" charset="2"/>
              </a:rPr>
              <a:t> </a:t>
            </a:r>
            <a:r>
              <a:rPr kumimoji="0" lang="en-US" altLang="zh-CN" sz="2800">
                <a:latin typeface="Arial" panose="020B0604020202020204" pitchFamily="34" charset="0"/>
                <a:sym typeface="Symbol" panose="05050102010706020507" pitchFamily="18" charset="2"/>
              </a:rPr>
              <a:t></a:t>
            </a:r>
            <a:r>
              <a:rPr lang="en-US" altLang="zh-CN"/>
              <a:t>(n)</a:t>
            </a:r>
          </a:p>
          <a:p>
            <a:pPr eaLnBrk="1" hangingPunct="1">
              <a:lnSpc>
                <a:spcPct val="125000"/>
              </a:lnSpc>
              <a:buClr>
                <a:schemeClr val="tx2"/>
              </a:buClr>
              <a:buSzPct val="70000"/>
              <a:buFont typeface="Wingdings" panose="05000000000000000000" pitchFamily="2" charset="2"/>
              <a:buNone/>
            </a:pPr>
            <a:r>
              <a:rPr lang="en-US" altLang="zh-CN"/>
              <a:t>      </a:t>
            </a:r>
            <a:r>
              <a:rPr lang="zh-CN" altLang="en-US"/>
              <a:t>由于</a:t>
            </a:r>
            <a:r>
              <a:rPr lang="en-US" altLang="zh-CN"/>
              <a:t>3n</a:t>
            </a:r>
            <a:r>
              <a:rPr lang="en-US" altLang="zh-CN" baseline="30000"/>
              <a:t>2</a:t>
            </a:r>
            <a:r>
              <a:rPr lang="en-US" altLang="zh-CN"/>
              <a:t>+5</a:t>
            </a:r>
            <a:r>
              <a:rPr lang="en-US" altLang="zh-CN">
                <a:sym typeface="Symbol" panose="05050102010706020507" pitchFamily="18" charset="2"/>
              </a:rPr>
              <a:t></a:t>
            </a:r>
            <a:r>
              <a:rPr lang="el-GR" altLang="zh-CN" sz="3000">
                <a:latin typeface="宋体" panose="02010600030101010101" pitchFamily="2" charset="-122"/>
              </a:rPr>
              <a:t>Ω</a:t>
            </a:r>
            <a:r>
              <a:rPr lang="en-US" altLang="zh-CN" sz="3000">
                <a:latin typeface="宋体" panose="02010600030101010101" pitchFamily="2" charset="-122"/>
              </a:rPr>
              <a:t>(n</a:t>
            </a:r>
            <a:r>
              <a:rPr lang="en-US" altLang="zh-CN" sz="3000" baseline="30000">
                <a:latin typeface="宋体" panose="02010600030101010101" pitchFamily="2" charset="-122"/>
              </a:rPr>
              <a:t>3</a:t>
            </a:r>
            <a:r>
              <a:rPr lang="en-US" altLang="zh-CN" sz="3000">
                <a:latin typeface="宋体" panose="02010600030101010101" pitchFamily="2" charset="-122"/>
              </a:rPr>
              <a:t>)</a:t>
            </a:r>
            <a:r>
              <a:rPr lang="zh-CN" altLang="en-US" sz="3000">
                <a:latin typeface="宋体" panose="02010600030101010101" pitchFamily="2" charset="-122"/>
              </a:rPr>
              <a:t>，所以</a:t>
            </a:r>
            <a:r>
              <a:rPr lang="en-US" altLang="zh-CN"/>
              <a:t>3n</a:t>
            </a:r>
            <a:r>
              <a:rPr lang="en-US" altLang="zh-CN" baseline="30000"/>
              <a:t>2</a:t>
            </a:r>
            <a:r>
              <a:rPr lang="en-US" altLang="zh-CN"/>
              <a:t>+5</a:t>
            </a:r>
            <a:r>
              <a:rPr lang="en-US" altLang="zh-CN">
                <a:sym typeface="Symbol" panose="05050102010706020507" pitchFamily="18" charset="2"/>
              </a:rPr>
              <a:t> </a:t>
            </a:r>
            <a:r>
              <a:rPr kumimoji="0" lang="en-US" altLang="zh-CN" sz="2800">
                <a:latin typeface="Arial" panose="020B0604020202020204" pitchFamily="34" charset="0"/>
                <a:sym typeface="Symbol" panose="05050102010706020507" pitchFamily="18" charset="2"/>
              </a:rPr>
              <a:t></a:t>
            </a:r>
            <a:r>
              <a:rPr lang="en-US" altLang="zh-CN" sz="3000">
                <a:latin typeface="宋体" panose="02010600030101010101" pitchFamily="2" charset="-122"/>
              </a:rPr>
              <a:t>(n</a:t>
            </a:r>
            <a:r>
              <a:rPr lang="en-US" altLang="zh-CN" sz="3000" baseline="30000">
                <a:latin typeface="宋体" panose="02010600030101010101" pitchFamily="2" charset="-122"/>
              </a:rPr>
              <a:t>3</a:t>
            </a:r>
            <a:r>
              <a:rPr lang="en-US" altLang="zh-CN" sz="3000">
                <a:latin typeface="宋体" panose="02010600030101010101" pitchFamily="2" charset="-122"/>
              </a:rPr>
              <a:t>)</a:t>
            </a:r>
          </a:p>
        </p:txBody>
      </p:sp>
    </p:spTree>
    <p:extLst>
      <p:ext uri="{BB962C8B-B14F-4D97-AF65-F5344CB8AC3E}">
        <p14:creationId xmlns:p14="http://schemas.microsoft.com/office/powerpoint/2010/main" val="1912069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37901E-5C9B-4640-ACC1-02227FFA4C73}" type="slidenum">
              <a:rPr kumimoji="0" lang="en-US" altLang="zh-CN" sz="1400" smtClean="0"/>
              <a:pPr>
                <a:spcBef>
                  <a:spcPct val="0"/>
                </a:spcBef>
                <a:buClrTx/>
                <a:buSzTx/>
                <a:buFontTx/>
                <a:buNone/>
              </a:pPr>
              <a:t>69</a:t>
            </a:fld>
            <a:endParaRPr kumimoji="0" lang="en-US" altLang="zh-CN" sz="1400"/>
          </a:p>
        </p:txBody>
      </p:sp>
      <p:sp>
        <p:nvSpPr>
          <p:cNvPr id="8294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2948" name="Rectangle 3"/>
          <p:cNvSpPr>
            <a:spLocks noGrp="1" noChangeArrowheads="1"/>
          </p:cNvSpPr>
          <p:nvPr>
            <p:ph type="body" idx="1"/>
          </p:nvPr>
        </p:nvSpPr>
        <p:spPr>
          <a:xfrm>
            <a:off x="76200" y="1828800"/>
            <a:ext cx="8955088" cy="4459288"/>
          </a:xfrm>
        </p:spPr>
        <p:txBody>
          <a:bodyPr/>
          <a:lstStyle/>
          <a:p>
            <a:pPr eaLnBrk="1" hangingPunct="1">
              <a:buClr>
                <a:schemeClr val="tx2"/>
              </a:buClr>
              <a:buSzPct val="70000"/>
              <a:buFont typeface="Wingdings" panose="05000000000000000000" pitchFamily="2" charset="2"/>
              <a:buNone/>
            </a:pPr>
            <a:r>
              <a:rPr kumimoji="0" lang="en-US" altLang="zh-CN" sz="3400" dirty="0">
                <a:solidFill>
                  <a:schemeClr val="tx2"/>
                </a:solidFill>
                <a:latin typeface="Arial" panose="020B0604020202020204" pitchFamily="34" charset="0"/>
              </a:rPr>
              <a:t>3</a:t>
            </a:r>
            <a:r>
              <a:rPr kumimoji="0" lang="zh-CN" altLang="en-US" sz="3400" dirty="0">
                <a:solidFill>
                  <a:schemeClr val="tx2"/>
                </a:solidFill>
                <a:latin typeface="Arial" panose="020B0604020202020204" pitchFamily="34" charset="0"/>
              </a:rPr>
              <a:t>）“平均情况”限界函数</a:t>
            </a:r>
          </a:p>
          <a:p>
            <a:pPr eaLnBrk="1" hangingPunct="1"/>
            <a:r>
              <a:rPr kumimoji="0" lang="zh-CN" altLang="en-US" sz="2800" dirty="0">
                <a:latin typeface="Arial" panose="020B0604020202020204" pitchFamily="34" charset="0"/>
                <a:sym typeface="Symbol" panose="05050102010706020507" pitchFamily="18" charset="2"/>
              </a:rPr>
              <a:t></a:t>
            </a:r>
            <a:r>
              <a:rPr lang="zh-CN" altLang="en-US" dirty="0"/>
              <a:t>比率定理</a:t>
            </a:r>
            <a:r>
              <a:rPr lang="en-US" altLang="zh-CN" dirty="0"/>
              <a:t>: </a:t>
            </a:r>
            <a:r>
              <a:rPr lang="zh-CN" altLang="en-US" dirty="0"/>
              <a:t>对于函数</a:t>
            </a:r>
            <a:r>
              <a:rPr lang="en-US" altLang="zh-CN" dirty="0"/>
              <a:t>f(n)</a:t>
            </a:r>
            <a:r>
              <a:rPr lang="zh-CN" altLang="en-US" dirty="0"/>
              <a:t>和</a:t>
            </a:r>
            <a:r>
              <a:rPr lang="en-US" altLang="zh-CN" dirty="0"/>
              <a:t>g(n),</a:t>
            </a:r>
            <a:r>
              <a:rPr lang="zh-CN" altLang="en-US" dirty="0"/>
              <a:t>若             及</a:t>
            </a:r>
          </a:p>
          <a:p>
            <a:pPr eaLnBrk="1" hangingPunct="1">
              <a:buFont typeface="Wingdings" panose="05000000000000000000" pitchFamily="2" charset="2"/>
              <a:buNone/>
            </a:pPr>
            <a:r>
              <a:rPr lang="zh-CN" altLang="en-US" dirty="0"/>
              <a:t>                 存在，则</a:t>
            </a:r>
            <a:r>
              <a:rPr lang="en-US" altLang="zh-CN" dirty="0"/>
              <a:t>f(n)= </a:t>
            </a:r>
            <a:r>
              <a:rPr kumimoji="0" lang="en-US" altLang="zh-CN" sz="2800" dirty="0">
                <a:latin typeface="Arial" panose="020B0604020202020204" pitchFamily="34" charset="0"/>
                <a:sym typeface="Symbol" panose="05050102010706020507" pitchFamily="18" charset="2"/>
              </a:rPr>
              <a:t></a:t>
            </a:r>
            <a:r>
              <a:rPr lang="en-US" altLang="zh-CN" dirty="0"/>
              <a:t> ( g(n) )</a:t>
            </a:r>
            <a:r>
              <a:rPr lang="zh-CN" altLang="en-US" dirty="0"/>
              <a:t>当且仅当存在确定的常数</a:t>
            </a:r>
            <a:r>
              <a:rPr lang="en-US" altLang="zh-CN" dirty="0"/>
              <a:t>c</a:t>
            </a:r>
            <a:r>
              <a:rPr lang="zh-CN" altLang="en-US" dirty="0"/>
              <a:t>，有                 及</a:t>
            </a:r>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zh-CN" altLang="en-US" dirty="0"/>
              <a:t>例：因为                   且</a:t>
            </a:r>
          </a:p>
          <a:p>
            <a:pPr eaLnBrk="1" hangingPunct="1">
              <a:buFont typeface="Wingdings" panose="05000000000000000000" pitchFamily="2" charset="2"/>
              <a:buNone/>
            </a:pPr>
            <a:r>
              <a:rPr lang="zh-CN" altLang="en-US" dirty="0"/>
              <a:t>      所以</a:t>
            </a:r>
            <a:r>
              <a:rPr kumimoji="0" lang="en-US" altLang="zh-CN" sz="2800" dirty="0">
                <a:latin typeface="Arial" panose="020B0604020202020204" pitchFamily="34" charset="0"/>
              </a:rPr>
              <a:t>3n+2 = </a:t>
            </a:r>
            <a:r>
              <a:rPr kumimoji="0" lang="en-US" altLang="zh-CN" sz="2800" dirty="0">
                <a:latin typeface="Arial" panose="020B0604020202020204" pitchFamily="34" charset="0"/>
                <a:sym typeface="Symbol" panose="05050102010706020507" pitchFamily="18" charset="2"/>
              </a:rPr>
              <a:t>(n)</a:t>
            </a:r>
          </a:p>
        </p:txBody>
      </p:sp>
      <p:graphicFrame>
        <p:nvGraphicFramePr>
          <p:cNvPr id="82949" name="Object 0"/>
          <p:cNvGraphicFramePr>
            <a:graphicFrameLocks noChangeAspect="1"/>
          </p:cNvGraphicFramePr>
          <p:nvPr/>
        </p:nvGraphicFramePr>
        <p:xfrm>
          <a:off x="609600" y="3048000"/>
          <a:ext cx="1676400" cy="533400"/>
        </p:xfrm>
        <a:graphic>
          <a:graphicData uri="http://schemas.openxmlformats.org/presentationml/2006/ole">
            <mc:AlternateContent xmlns:mc="http://schemas.openxmlformats.org/markup-compatibility/2006">
              <mc:Choice xmlns:v="urn:schemas-microsoft-com:vml" Requires="v">
                <p:oleObj spid="_x0000_s39460" name="Equation" r:id="rId3" imgW="901309" imgH="317362" progId="Equation.3">
                  <p:embed/>
                </p:oleObj>
              </mc:Choice>
              <mc:Fallback>
                <p:oleObj name="Equation" r:id="rId3" imgW="901309" imgH="317362" progId="Equation.3">
                  <p:embed/>
                  <p:pic>
                    <p:nvPicPr>
                      <p:cNvPr id="82949"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048000"/>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1"/>
          <p:cNvGraphicFramePr>
            <a:graphicFrameLocks noChangeAspect="1"/>
          </p:cNvGraphicFramePr>
          <p:nvPr/>
        </p:nvGraphicFramePr>
        <p:xfrm>
          <a:off x="6781800" y="2513013"/>
          <a:ext cx="1676400" cy="533400"/>
        </p:xfrm>
        <a:graphic>
          <a:graphicData uri="http://schemas.openxmlformats.org/presentationml/2006/ole">
            <mc:AlternateContent xmlns:mc="http://schemas.openxmlformats.org/markup-compatibility/2006">
              <mc:Choice xmlns:v="urn:schemas-microsoft-com:vml" Requires="v">
                <p:oleObj spid="_x0000_s39461" name="Equation" r:id="rId5" imgW="901309" imgH="317362" progId="Equation.3">
                  <p:embed/>
                </p:oleObj>
              </mc:Choice>
              <mc:Fallback>
                <p:oleObj name="Equation" r:id="rId5" imgW="901309" imgH="317362" progId="Equation.3">
                  <p:embed/>
                  <p:pic>
                    <p:nvPicPr>
                      <p:cNvPr id="8295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513013"/>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2"/>
          <p:cNvGraphicFramePr>
            <a:graphicFrameLocks noChangeAspect="1"/>
          </p:cNvGraphicFramePr>
          <p:nvPr/>
        </p:nvGraphicFramePr>
        <p:xfrm>
          <a:off x="3962400" y="3624263"/>
          <a:ext cx="2076450" cy="533400"/>
        </p:xfrm>
        <a:graphic>
          <a:graphicData uri="http://schemas.openxmlformats.org/presentationml/2006/ole">
            <mc:AlternateContent xmlns:mc="http://schemas.openxmlformats.org/markup-compatibility/2006">
              <mc:Choice xmlns:v="urn:schemas-microsoft-com:vml" Requires="v">
                <p:oleObj spid="_x0000_s39462" name="Equation" r:id="rId7" imgW="1117115" imgH="317362" progId="Equation.3">
                  <p:embed/>
                </p:oleObj>
              </mc:Choice>
              <mc:Fallback>
                <p:oleObj name="Equation" r:id="rId7" imgW="1117115" imgH="317362" progId="Equation.3">
                  <p:embed/>
                  <p:pic>
                    <p:nvPicPr>
                      <p:cNvPr id="82951"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624263"/>
                        <a:ext cx="20764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3"/>
          <p:cNvGraphicFramePr>
            <a:graphicFrameLocks noChangeAspect="1"/>
          </p:cNvGraphicFramePr>
          <p:nvPr/>
        </p:nvGraphicFramePr>
        <p:xfrm>
          <a:off x="6553200" y="3581400"/>
          <a:ext cx="2078038" cy="533400"/>
        </p:xfrm>
        <a:graphic>
          <a:graphicData uri="http://schemas.openxmlformats.org/presentationml/2006/ole">
            <mc:AlternateContent xmlns:mc="http://schemas.openxmlformats.org/markup-compatibility/2006">
              <mc:Choice xmlns:v="urn:schemas-microsoft-com:vml" Requires="v">
                <p:oleObj spid="_x0000_s39463" name="Equation" r:id="rId9" imgW="1117115" imgH="317362" progId="Equation.3">
                  <p:embed/>
                </p:oleObj>
              </mc:Choice>
              <mc:Fallback>
                <p:oleObj name="Equation" r:id="rId9" imgW="1117115" imgH="317362" progId="Equation.3">
                  <p:embed/>
                  <p:pic>
                    <p:nvPicPr>
                      <p:cNvPr id="82952"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358140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3" name="Object 4"/>
          <p:cNvGraphicFramePr>
            <a:graphicFrameLocks noChangeAspect="1"/>
          </p:cNvGraphicFramePr>
          <p:nvPr/>
        </p:nvGraphicFramePr>
        <p:xfrm>
          <a:off x="1905000" y="4800600"/>
          <a:ext cx="2217738" cy="533400"/>
        </p:xfrm>
        <a:graphic>
          <a:graphicData uri="http://schemas.openxmlformats.org/presentationml/2006/ole">
            <mc:AlternateContent xmlns:mc="http://schemas.openxmlformats.org/markup-compatibility/2006">
              <mc:Choice xmlns:v="urn:schemas-microsoft-com:vml" Requires="v">
                <p:oleObj spid="_x0000_s39464" name="Equation" r:id="rId11" imgW="1193282" imgH="317362" progId="Equation.3">
                  <p:embed/>
                </p:oleObj>
              </mc:Choice>
              <mc:Fallback>
                <p:oleObj name="Equation" r:id="rId11" imgW="1193282" imgH="317362" progId="Equation.3">
                  <p:embed/>
                  <p:pic>
                    <p:nvPicPr>
                      <p:cNvPr id="82953"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800600"/>
                        <a:ext cx="22177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4" name="Object 5"/>
          <p:cNvGraphicFramePr>
            <a:graphicFrameLocks noChangeAspect="1"/>
          </p:cNvGraphicFramePr>
          <p:nvPr/>
        </p:nvGraphicFramePr>
        <p:xfrm>
          <a:off x="4724400" y="4800600"/>
          <a:ext cx="2454275" cy="533400"/>
        </p:xfrm>
        <a:graphic>
          <a:graphicData uri="http://schemas.openxmlformats.org/presentationml/2006/ole">
            <mc:AlternateContent xmlns:mc="http://schemas.openxmlformats.org/markup-compatibility/2006">
              <mc:Choice xmlns:v="urn:schemas-microsoft-com:vml" Requires="v">
                <p:oleObj spid="_x0000_s39465" name="Equation" r:id="rId13" imgW="1320227" imgH="317362" progId="Equation.3">
                  <p:embed/>
                </p:oleObj>
              </mc:Choice>
              <mc:Fallback>
                <p:oleObj name="Equation" r:id="rId13" imgW="1320227" imgH="317362" progId="Equation.3">
                  <p:embed/>
                  <p:pic>
                    <p:nvPicPr>
                      <p:cNvPr id="82954"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4800600"/>
                        <a:ext cx="24542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139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AB14F-7A44-40D0-A53E-7CAA2473246D}"/>
              </a:ext>
            </a:extLst>
          </p:cNvPr>
          <p:cNvSpPr>
            <a:spLocks noGrp="1"/>
          </p:cNvSpPr>
          <p:nvPr>
            <p:ph type="title"/>
          </p:nvPr>
        </p:nvSpPr>
        <p:spPr/>
        <p:txBody>
          <a:bodyPr/>
          <a:lstStyle/>
          <a:p>
            <a:r>
              <a:rPr lang="zh-CN" altLang="en-US" dirty="0"/>
              <a:t>主要内容</a:t>
            </a:r>
          </a:p>
        </p:txBody>
      </p:sp>
      <p:sp>
        <p:nvSpPr>
          <p:cNvPr id="4" name="灯片编号占位符 3">
            <a:extLst>
              <a:ext uri="{FF2B5EF4-FFF2-40B4-BE49-F238E27FC236}">
                <a16:creationId xmlns:a16="http://schemas.microsoft.com/office/drawing/2014/main" id="{879ACB69-5F55-4D80-9ECB-6E9929408EB4}"/>
              </a:ext>
            </a:extLst>
          </p:cNvPr>
          <p:cNvSpPr>
            <a:spLocks noGrp="1"/>
          </p:cNvSpPr>
          <p:nvPr>
            <p:ph type="sldNum" sz="quarter" idx="12"/>
          </p:nvPr>
        </p:nvSpPr>
        <p:spPr/>
        <p:txBody>
          <a:bodyPr/>
          <a:lstStyle/>
          <a:p>
            <a:pPr>
              <a:defRPr/>
            </a:pPr>
            <a:fld id="{76A0C645-9BD3-47E5-8E11-364E151CC5DE}" type="slidenum">
              <a:rPr lang="en-US" altLang="zh-CN" smtClean="0"/>
              <a:pPr>
                <a:defRPr/>
              </a:pPr>
              <a:t>7</a:t>
            </a:fld>
            <a:endParaRPr lang="en-US" altLang="zh-CN"/>
          </a:p>
        </p:txBody>
      </p:sp>
      <p:graphicFrame>
        <p:nvGraphicFramePr>
          <p:cNvPr id="6" name="内容占位符 5">
            <a:extLst>
              <a:ext uri="{FF2B5EF4-FFF2-40B4-BE49-F238E27FC236}">
                <a16:creationId xmlns:a16="http://schemas.microsoft.com/office/drawing/2014/main" id="{5472B521-E008-4B59-903D-C07149C68E7F}"/>
              </a:ext>
            </a:extLst>
          </p:cNvPr>
          <p:cNvGraphicFramePr>
            <a:graphicFrameLocks noGrp="1"/>
          </p:cNvGraphicFramePr>
          <p:nvPr>
            <p:ph idx="1"/>
            <p:extLst>
              <p:ext uri="{D42A27DB-BD31-4B8C-83A1-F6EECF244321}">
                <p14:modId xmlns:p14="http://schemas.microsoft.com/office/powerpoint/2010/main" val="1688006479"/>
              </p:ext>
            </p:extLst>
          </p:nvPr>
        </p:nvGraphicFramePr>
        <p:xfrm>
          <a:off x="4031937" y="-1365"/>
          <a:ext cx="5090181" cy="6876705"/>
        </p:xfrm>
        <a:graphic>
          <a:graphicData uri="http://schemas.openxmlformats.org/drawingml/2006/table">
            <a:tbl>
              <a:tblPr firstRow="1" firstCol="1" bandRow="1" bandCol="1">
                <a:tableStyleId>{5C22544A-7EE6-4342-B048-85BDC9FD1C3A}</a:tableStyleId>
              </a:tblPr>
              <a:tblGrid>
                <a:gridCol w="745642">
                  <a:extLst>
                    <a:ext uri="{9D8B030D-6E8A-4147-A177-3AD203B41FA5}">
                      <a16:colId xmlns:a16="http://schemas.microsoft.com/office/drawing/2014/main" val="3005536456"/>
                    </a:ext>
                  </a:extLst>
                </a:gridCol>
                <a:gridCol w="1031694">
                  <a:extLst>
                    <a:ext uri="{9D8B030D-6E8A-4147-A177-3AD203B41FA5}">
                      <a16:colId xmlns:a16="http://schemas.microsoft.com/office/drawing/2014/main" val="1860705457"/>
                    </a:ext>
                  </a:extLst>
                </a:gridCol>
                <a:gridCol w="1666500">
                  <a:extLst>
                    <a:ext uri="{9D8B030D-6E8A-4147-A177-3AD203B41FA5}">
                      <a16:colId xmlns:a16="http://schemas.microsoft.com/office/drawing/2014/main" val="948777830"/>
                    </a:ext>
                  </a:extLst>
                </a:gridCol>
                <a:gridCol w="1190116">
                  <a:extLst>
                    <a:ext uri="{9D8B030D-6E8A-4147-A177-3AD203B41FA5}">
                      <a16:colId xmlns:a16="http://schemas.microsoft.com/office/drawing/2014/main" val="2093507512"/>
                    </a:ext>
                  </a:extLst>
                </a:gridCol>
                <a:gridCol w="456229">
                  <a:extLst>
                    <a:ext uri="{9D8B030D-6E8A-4147-A177-3AD203B41FA5}">
                      <a16:colId xmlns:a16="http://schemas.microsoft.com/office/drawing/2014/main" val="654809330"/>
                    </a:ext>
                  </a:extLst>
                </a:gridCol>
              </a:tblGrid>
              <a:tr h="257045">
                <a:tc>
                  <a:txBody>
                    <a:bodyPr/>
                    <a:lstStyle/>
                    <a:p>
                      <a:pPr algn="ctr">
                        <a:lnSpc>
                          <a:spcPct val="125000"/>
                        </a:lnSpc>
                        <a:spcAft>
                          <a:spcPts val="0"/>
                        </a:spcAft>
                      </a:pPr>
                      <a:r>
                        <a:rPr lang="zh-CN" sz="1050" kern="100">
                          <a:effectLst/>
                        </a:rPr>
                        <a:t>第</a:t>
                      </a:r>
                      <a:r>
                        <a:rPr lang="en-US" sz="1050" kern="100">
                          <a:effectLst/>
                        </a:rPr>
                        <a:t>9</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zh-CN" sz="1050" kern="100">
                          <a:effectLst/>
                        </a:rPr>
                        <a:t>期中考试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1838057428"/>
                  </a:ext>
                </a:extLst>
              </a:tr>
              <a:tr h="418232">
                <a:tc>
                  <a:txBody>
                    <a:bodyPr/>
                    <a:lstStyle/>
                    <a:p>
                      <a:pPr algn="ctr">
                        <a:lnSpc>
                          <a:spcPct val="125000"/>
                        </a:lnSpc>
                        <a:spcAft>
                          <a:spcPts val="0"/>
                        </a:spcAft>
                      </a:pPr>
                      <a:r>
                        <a:rPr lang="zh-CN" sz="1050" kern="100">
                          <a:effectLst/>
                        </a:rPr>
                        <a:t>第</a:t>
                      </a:r>
                      <a:r>
                        <a:rPr lang="en-US" sz="1050" kern="100">
                          <a:effectLst/>
                        </a:rPr>
                        <a:t>10</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zh-CN" sz="1050" kern="100" dirty="0">
                          <a:effectLst/>
                        </a:rPr>
                        <a:t>贪心算法</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算法原理，赫夫曼编码，活动选择，熟练掌握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贪心选择性质的更多应用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3382381745"/>
                  </a:ext>
                </a:extLst>
              </a:tr>
              <a:tr h="1059471">
                <a:tc>
                  <a:txBody>
                    <a:bodyPr/>
                    <a:lstStyle/>
                    <a:p>
                      <a:pPr algn="ctr">
                        <a:lnSpc>
                          <a:spcPct val="125000"/>
                        </a:lnSpc>
                        <a:spcAft>
                          <a:spcPts val="0"/>
                        </a:spcAft>
                      </a:pPr>
                      <a:r>
                        <a:rPr lang="zh-CN" sz="1050" kern="100">
                          <a:effectLst/>
                        </a:rPr>
                        <a:t>第</a:t>
                      </a:r>
                      <a:r>
                        <a:rPr lang="en-US" sz="1050" kern="100">
                          <a:effectLst/>
                        </a:rPr>
                        <a:t>11</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zh-CN" sz="1050" kern="100">
                          <a:effectLst/>
                        </a:rPr>
                        <a:t>基本图算法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深度</a:t>
                      </a:r>
                      <a:r>
                        <a:rPr lang="en-US" sz="1050" kern="100">
                          <a:effectLst/>
                        </a:rPr>
                        <a:t>/</a:t>
                      </a:r>
                      <a:r>
                        <a:rPr lang="zh-CN" sz="1050" kern="100">
                          <a:effectLst/>
                        </a:rPr>
                        <a:t>广度优先搜索，最小生成树，单源最短路径，熟练掌握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图算法是计算机科学的基础算法，很多现实问题采用图来定义，提供更多的扩展学习。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3041879895"/>
                  </a:ext>
                </a:extLst>
              </a:tr>
              <a:tr h="418232">
                <a:tc>
                  <a:txBody>
                    <a:bodyPr/>
                    <a:lstStyle/>
                    <a:p>
                      <a:pPr algn="ctr">
                        <a:lnSpc>
                          <a:spcPct val="125000"/>
                        </a:lnSpc>
                        <a:spcAft>
                          <a:spcPts val="0"/>
                        </a:spcAft>
                      </a:pPr>
                      <a:r>
                        <a:rPr lang="zh-CN" sz="1050" kern="100">
                          <a:effectLst/>
                        </a:rPr>
                        <a:t>第</a:t>
                      </a:r>
                      <a:r>
                        <a:rPr lang="en-US" sz="1050" kern="100">
                          <a:effectLst/>
                        </a:rPr>
                        <a:t>12</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zh-CN" sz="1050" kern="100">
                          <a:effectLst/>
                        </a:rPr>
                        <a:t>图算法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所有节点最短路径，矩阵乘法，熟悉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3822202378"/>
                  </a:ext>
                </a:extLst>
              </a:tr>
              <a:tr h="387149">
                <a:tc>
                  <a:txBody>
                    <a:bodyPr/>
                    <a:lstStyle/>
                    <a:p>
                      <a:pPr algn="ctr">
                        <a:lnSpc>
                          <a:spcPct val="125000"/>
                        </a:lnSpc>
                        <a:spcAft>
                          <a:spcPts val="0"/>
                        </a:spcAft>
                      </a:pPr>
                      <a:r>
                        <a:rPr lang="zh-CN" sz="1050" kern="100">
                          <a:effectLst/>
                        </a:rPr>
                        <a:t>第</a:t>
                      </a:r>
                      <a:r>
                        <a:rPr lang="en-US" sz="1050" kern="100">
                          <a:effectLst/>
                        </a:rPr>
                        <a:t>13</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zh-CN" sz="1050" kern="100">
                          <a:effectLst/>
                        </a:rPr>
                        <a:t>图算法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最大流算法，最大二分匹配，熟悉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1919132798"/>
                  </a:ext>
                </a:extLst>
              </a:tr>
              <a:tr h="525104">
                <a:tc>
                  <a:txBody>
                    <a:bodyPr/>
                    <a:lstStyle/>
                    <a:p>
                      <a:pPr algn="ctr">
                        <a:lnSpc>
                          <a:spcPct val="125000"/>
                        </a:lnSpc>
                        <a:spcAft>
                          <a:spcPts val="0"/>
                        </a:spcAft>
                      </a:pPr>
                      <a:r>
                        <a:rPr lang="zh-CN" sz="1050" kern="100">
                          <a:effectLst/>
                        </a:rPr>
                        <a:t>第</a:t>
                      </a:r>
                      <a:r>
                        <a:rPr lang="en-US" sz="1050" kern="100">
                          <a:effectLst/>
                        </a:rPr>
                        <a:t>14</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zh-CN" sz="1050" kern="100" dirty="0">
                          <a:effectLst/>
                        </a:rPr>
                        <a:t>矩阵运算</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求解线性方程组，矩阵求逆，最小二乘法，熟悉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了解更多科学计算中的矩阵运算</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1664509837"/>
                  </a:ext>
                </a:extLst>
              </a:tr>
              <a:tr h="952598">
                <a:tc>
                  <a:txBody>
                    <a:bodyPr/>
                    <a:lstStyle/>
                    <a:p>
                      <a:pPr algn="ctr">
                        <a:lnSpc>
                          <a:spcPct val="125000"/>
                        </a:lnSpc>
                        <a:spcAft>
                          <a:spcPts val="0"/>
                        </a:spcAft>
                      </a:pPr>
                      <a:r>
                        <a:rPr lang="zh-CN" sz="1050" kern="100">
                          <a:effectLst/>
                        </a:rPr>
                        <a:t>第</a:t>
                      </a:r>
                      <a:r>
                        <a:rPr lang="en-US" sz="1050" kern="100">
                          <a:effectLst/>
                        </a:rPr>
                        <a:t>15</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zh-CN" sz="1050" kern="100">
                          <a:effectLst/>
                        </a:rPr>
                        <a:t>多项式与快速傅里叶变换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多项式表示，高效傅里叶变换实现，熟悉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现代信号处理的基础技术就是傅里叶变换，相关算法十分丰富，结合兴趣点去了解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468691438"/>
                  </a:ext>
                </a:extLst>
              </a:tr>
              <a:tr h="952598">
                <a:tc>
                  <a:txBody>
                    <a:bodyPr/>
                    <a:lstStyle/>
                    <a:p>
                      <a:pPr algn="ctr">
                        <a:lnSpc>
                          <a:spcPct val="125000"/>
                        </a:lnSpc>
                        <a:spcAft>
                          <a:spcPts val="0"/>
                        </a:spcAft>
                      </a:pPr>
                      <a:r>
                        <a:rPr lang="zh-CN" sz="1050" kern="100">
                          <a:effectLst/>
                        </a:rPr>
                        <a:t>第</a:t>
                      </a:r>
                      <a:r>
                        <a:rPr lang="en-US" sz="1050" kern="100">
                          <a:effectLst/>
                        </a:rPr>
                        <a:t>16</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en-US" sz="1050" kern="100">
                          <a:effectLst/>
                        </a:rPr>
                        <a:t>NP</a:t>
                      </a:r>
                      <a:r>
                        <a:rPr lang="zh-CN" sz="1050" kern="100">
                          <a:effectLst/>
                        </a:rPr>
                        <a:t>完全性与近似算法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多项式时间算法与</a:t>
                      </a:r>
                      <a:r>
                        <a:rPr lang="en-US" sz="1050" kern="100">
                          <a:effectLst/>
                        </a:rPr>
                        <a:t>NP</a:t>
                      </a:r>
                      <a:r>
                        <a:rPr lang="zh-CN" sz="1050" kern="100">
                          <a:effectLst/>
                        </a:rPr>
                        <a:t>理论，举例顶点覆盖问题，旅行商问题，熟练掌握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现实中大多数问题都是难处理的问题，掌握分析设计解决难问题的原理技术十分关键。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1682522838"/>
                  </a:ext>
                </a:extLst>
              </a:tr>
              <a:tr h="1273217">
                <a:tc>
                  <a:txBody>
                    <a:bodyPr/>
                    <a:lstStyle/>
                    <a:p>
                      <a:pPr algn="ctr">
                        <a:lnSpc>
                          <a:spcPct val="125000"/>
                        </a:lnSpc>
                        <a:spcAft>
                          <a:spcPts val="0"/>
                        </a:spcAft>
                      </a:pPr>
                      <a:r>
                        <a:rPr lang="zh-CN" sz="1050" kern="100">
                          <a:effectLst/>
                        </a:rPr>
                        <a:t>第</a:t>
                      </a:r>
                      <a:r>
                        <a:rPr lang="en-US" sz="1050" kern="100">
                          <a:effectLst/>
                        </a:rPr>
                        <a:t>17</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en-US" sz="1050" kern="100">
                          <a:effectLst/>
                        </a:rPr>
                        <a:t>NP</a:t>
                      </a:r>
                      <a:r>
                        <a:rPr lang="zh-CN" sz="1050" kern="100">
                          <a:effectLst/>
                        </a:rPr>
                        <a:t>完全性与近似算法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近似算法原理，近似算法性能分析，举例顶点覆盖问题，熟练掌握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对于现实中诸多</a:t>
                      </a:r>
                      <a:r>
                        <a:rPr lang="en-US" sz="1050" kern="100">
                          <a:effectLst/>
                        </a:rPr>
                        <a:t>NP</a:t>
                      </a:r>
                      <a:r>
                        <a:rPr lang="zh-CN" sz="1050" kern="100">
                          <a:effectLst/>
                        </a:rPr>
                        <a:t>完全问题，近似最优解是可行之道，本章的课外拓展读物为近似算法研究打下基础。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2390581984"/>
                  </a:ext>
                </a:extLst>
              </a:tr>
              <a:tr h="525104">
                <a:tc>
                  <a:txBody>
                    <a:bodyPr/>
                    <a:lstStyle/>
                    <a:p>
                      <a:pPr algn="ctr">
                        <a:lnSpc>
                          <a:spcPct val="125000"/>
                        </a:lnSpc>
                        <a:spcAft>
                          <a:spcPts val="0"/>
                        </a:spcAft>
                      </a:pPr>
                      <a:r>
                        <a:rPr lang="zh-CN" sz="1050" kern="100">
                          <a:effectLst/>
                        </a:rPr>
                        <a:t>第</a:t>
                      </a:r>
                      <a:r>
                        <a:rPr lang="en-US" sz="1050" kern="100">
                          <a:effectLst/>
                        </a:rPr>
                        <a:t>18</a:t>
                      </a:r>
                      <a:r>
                        <a:rPr lang="zh-CN" sz="1050" kern="100">
                          <a:effectLst/>
                        </a:rPr>
                        <a:t>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3564" marR="23564" marT="0" marB="0" anchor="ctr"/>
                </a:tc>
                <a:tc>
                  <a:txBody>
                    <a:bodyPr/>
                    <a:lstStyle/>
                    <a:p>
                      <a:pPr>
                        <a:lnSpc>
                          <a:spcPct val="125000"/>
                        </a:lnSpc>
                        <a:spcAft>
                          <a:spcPts val="0"/>
                        </a:spcAft>
                      </a:pPr>
                      <a:r>
                        <a:rPr lang="en-US" sz="1050" kern="100">
                          <a:effectLst/>
                        </a:rPr>
                        <a:t>NP</a:t>
                      </a:r>
                      <a:r>
                        <a:rPr lang="zh-CN" sz="1050" kern="100">
                          <a:effectLst/>
                        </a:rPr>
                        <a:t>完全性与近似算法，课程总结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zh-CN" sz="1050" kern="100">
                          <a:effectLst/>
                        </a:rPr>
                        <a:t>旅行商问题</a:t>
                      </a:r>
                    </a:p>
                    <a:p>
                      <a:pPr>
                        <a:lnSpc>
                          <a:spcPct val="125000"/>
                        </a:lnSpc>
                        <a:spcAft>
                          <a:spcPts val="0"/>
                        </a:spcAft>
                      </a:pPr>
                      <a:r>
                        <a:rPr lang="zh-CN" sz="1050" kern="100">
                          <a:effectLst/>
                        </a:rPr>
                        <a:t>总结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tc>
                  <a:txBody>
                    <a:bodyPr/>
                    <a:lstStyle/>
                    <a:p>
                      <a:pPr>
                        <a:lnSpc>
                          <a:spcPct val="125000"/>
                        </a:lnSpc>
                        <a:spcAft>
                          <a:spcPts val="0"/>
                        </a:spcAft>
                      </a:pPr>
                      <a:r>
                        <a:rPr lang="en-US" sz="1050" kern="100" dirty="0">
                          <a:effectLst/>
                        </a:rPr>
                        <a:t>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564" marR="23564" marT="0" marB="0"/>
                </a:tc>
                <a:extLst>
                  <a:ext uri="{0D108BD9-81ED-4DB2-BD59-A6C34878D82A}">
                    <a16:rowId xmlns:a16="http://schemas.microsoft.com/office/drawing/2014/main" val="388382401"/>
                  </a:ext>
                </a:extLst>
              </a:tr>
            </a:tbl>
          </a:graphicData>
        </a:graphic>
      </p:graphicFrame>
    </p:spTree>
    <p:extLst>
      <p:ext uri="{BB962C8B-B14F-4D97-AF65-F5344CB8AC3E}">
        <p14:creationId xmlns:p14="http://schemas.microsoft.com/office/powerpoint/2010/main" val="1139432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97001A-B6DB-4B44-8505-43F4698A0F6D}" type="slidenum">
              <a:rPr kumimoji="0" lang="en-US" altLang="zh-CN" sz="1400" smtClean="0"/>
              <a:pPr>
                <a:spcBef>
                  <a:spcPct val="0"/>
                </a:spcBef>
                <a:buClrTx/>
                <a:buSzTx/>
                <a:buFontTx/>
                <a:buNone/>
              </a:pPr>
              <a:t>70</a:t>
            </a:fld>
            <a:endParaRPr kumimoji="0" lang="en-US" altLang="zh-CN" sz="1400"/>
          </a:p>
        </p:txBody>
      </p:sp>
      <p:sp>
        <p:nvSpPr>
          <p:cNvPr id="8397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3972" name="Rectangle 3"/>
          <p:cNvSpPr>
            <a:spLocks noGrp="1" noChangeArrowheads="1"/>
          </p:cNvSpPr>
          <p:nvPr>
            <p:ph type="body" idx="1"/>
          </p:nvPr>
        </p:nvSpPr>
        <p:spPr>
          <a:xfrm>
            <a:off x="76200" y="1828800"/>
            <a:ext cx="8955088" cy="4459288"/>
          </a:xfrm>
        </p:spPr>
        <p:txBody>
          <a:bodyPr/>
          <a:lstStyle/>
          <a:p>
            <a:pPr eaLnBrk="1" hangingPunct="1">
              <a:lnSpc>
                <a:spcPct val="90000"/>
              </a:lnSpc>
              <a:buClr>
                <a:schemeClr val="tx2"/>
              </a:buClr>
              <a:buSzPct val="70000"/>
              <a:buNone/>
            </a:pPr>
            <a:r>
              <a:rPr kumimoji="0" lang="en-US" altLang="zh-CN" sz="3000" dirty="0">
                <a:solidFill>
                  <a:schemeClr val="tx2"/>
                </a:solidFill>
                <a:latin typeface="Arial" panose="020B0604020202020204" pitchFamily="34" charset="0"/>
              </a:rPr>
              <a:t>4</a:t>
            </a:r>
            <a:r>
              <a:rPr kumimoji="0" lang="zh-CN" altLang="en-US" sz="3000" dirty="0">
                <a:solidFill>
                  <a:schemeClr val="tx2"/>
                </a:solidFill>
                <a:latin typeface="Arial" panose="020B0604020202020204" pitchFamily="34" charset="0"/>
              </a:rPr>
              <a:t>） “低阶”与“高阶”限界函数</a:t>
            </a:r>
          </a:p>
          <a:p>
            <a:pPr eaLnBrk="1" hangingPunct="1">
              <a:lnSpc>
                <a:spcPct val="90000"/>
              </a:lnSpc>
              <a:buClr>
                <a:schemeClr val="tx2"/>
              </a:buClr>
              <a:buSzPct val="70000"/>
              <a:buFont typeface="Wingdings" panose="05000000000000000000" pitchFamily="2" charset="2"/>
              <a:buNone/>
            </a:pPr>
            <a:r>
              <a:rPr lang="zh-CN" altLang="en-US" sz="2800" dirty="0"/>
              <a:t>定义</a:t>
            </a:r>
            <a:r>
              <a:rPr lang="en-US" altLang="zh-CN" sz="2800" dirty="0"/>
              <a:t>1.4  </a:t>
            </a:r>
            <a:r>
              <a:rPr lang="zh-CN" altLang="en-US" sz="2800" dirty="0"/>
              <a:t>如果对于任意给定的</a:t>
            </a:r>
            <a:r>
              <a:rPr lang="zh-CN" altLang="en-US" sz="2800" dirty="0">
                <a:sym typeface="Symbol" panose="05050102010706020507" pitchFamily="18" charset="2"/>
              </a:rPr>
              <a:t></a:t>
            </a:r>
            <a:r>
              <a:rPr lang="en-US" altLang="zh-CN" sz="2800" dirty="0">
                <a:sym typeface="Symbol" panose="05050102010706020507" pitchFamily="18" charset="2"/>
              </a:rPr>
              <a:t>&gt;0 </a:t>
            </a:r>
            <a:r>
              <a:rPr lang="zh-CN" altLang="en-US" sz="2800" dirty="0">
                <a:latin typeface="宋体" panose="02010600030101010101" pitchFamily="2" charset="-122"/>
              </a:rPr>
              <a:t>，</a:t>
            </a:r>
            <a:r>
              <a:rPr lang="zh-CN" altLang="en-US" sz="2800" dirty="0">
                <a:sym typeface="Symbol" panose="05050102010706020507" pitchFamily="18" charset="2"/>
              </a:rPr>
              <a:t>都存在正整数</a:t>
            </a:r>
            <a:r>
              <a:rPr lang="en-US" altLang="zh-CN" sz="2800" dirty="0">
                <a:latin typeface="宋体" panose="02010600030101010101" pitchFamily="2" charset="-122"/>
              </a:rPr>
              <a:t>n</a:t>
            </a:r>
            <a:r>
              <a:rPr lang="en-US" altLang="zh-CN" sz="2800" baseline="-25000" dirty="0">
                <a:latin typeface="宋体" panose="02010600030101010101" pitchFamily="2" charset="-122"/>
              </a:rPr>
              <a:t>0 </a:t>
            </a:r>
            <a:r>
              <a:rPr lang="zh-CN" altLang="en-US" sz="2800" dirty="0">
                <a:latin typeface="宋体" panose="02010600030101010101" pitchFamily="2" charset="-122"/>
              </a:rPr>
              <a:t>，</a:t>
            </a:r>
            <a:r>
              <a:rPr lang="zh-CN" altLang="en-US" sz="2800" dirty="0"/>
              <a:t>于所有的</a:t>
            </a:r>
            <a:r>
              <a:rPr lang="en-US" altLang="zh-CN" sz="2800" dirty="0"/>
              <a:t>n</a:t>
            </a:r>
            <a:r>
              <a:rPr lang="en-US" altLang="zh-CN" sz="2800" dirty="0">
                <a:latin typeface="宋体" panose="02010600030101010101" pitchFamily="2" charset="-122"/>
              </a:rPr>
              <a:t>≥n</a:t>
            </a:r>
            <a:r>
              <a:rPr lang="en-US" altLang="zh-CN" sz="2800" baseline="-25000" dirty="0">
                <a:latin typeface="宋体" panose="02010600030101010101" pitchFamily="2" charset="-122"/>
              </a:rPr>
              <a:t>0</a:t>
            </a:r>
            <a:r>
              <a:rPr lang="zh-CN" altLang="en-US" sz="2800" dirty="0">
                <a:latin typeface="宋体" panose="02010600030101010101" pitchFamily="2" charset="-122"/>
              </a:rPr>
              <a:t>，有   </a:t>
            </a:r>
          </a:p>
          <a:p>
            <a:pPr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f(n)/g(n)&lt;</a:t>
            </a:r>
            <a:r>
              <a:rPr lang="en-US" altLang="zh-CN" sz="2800" dirty="0">
                <a:sym typeface="Symbol" panose="05050102010706020507" pitchFamily="18" charset="2"/>
              </a:rPr>
              <a:t></a:t>
            </a:r>
            <a:endParaRPr lang="en-US" altLang="zh-CN" sz="28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则记作 </a:t>
            </a:r>
            <a:r>
              <a:rPr lang="en-US" altLang="zh-CN" sz="2800" dirty="0">
                <a:solidFill>
                  <a:srgbClr val="0000FF"/>
                </a:solidFill>
                <a:latin typeface="宋体" panose="02010600030101010101" pitchFamily="2" charset="-122"/>
              </a:rPr>
              <a:t>f(n) = o(g(n))</a:t>
            </a:r>
            <a:endParaRPr lang="en-US" altLang="zh-CN" sz="2800" dirty="0">
              <a:latin typeface="宋体" panose="02010600030101010101" pitchFamily="2" charset="-122"/>
            </a:endParaRPr>
          </a:p>
          <a:p>
            <a:pPr eaLnBrk="1" hangingPunct="1">
              <a:lnSpc>
                <a:spcPct val="90000"/>
              </a:lnSpc>
              <a:buFont typeface="Wingdings" panose="05000000000000000000" pitchFamily="2" charset="2"/>
              <a:buNone/>
            </a:pPr>
            <a:r>
              <a:rPr lang="zh-CN" altLang="en-US" sz="2800" dirty="0">
                <a:latin typeface="宋体" panose="02010600030101010101" pitchFamily="2" charset="-122"/>
              </a:rPr>
              <a:t>含义：</a:t>
            </a:r>
          </a:p>
          <a:p>
            <a:pPr eaLnBrk="1" hangingPunct="1">
              <a:lnSpc>
                <a:spcPct val="90000"/>
              </a:lnSpc>
            </a:pPr>
            <a:r>
              <a:rPr lang="zh-CN" altLang="en-US" sz="2800" dirty="0">
                <a:latin typeface="宋体" panose="02010600030101010101" pitchFamily="2" charset="-122"/>
              </a:rPr>
              <a:t>当</a:t>
            </a:r>
            <a:r>
              <a:rPr lang="en-US" altLang="zh-CN" sz="2800" dirty="0">
                <a:latin typeface="宋体" panose="02010600030101010101" pitchFamily="2" charset="-122"/>
              </a:rPr>
              <a:t>n</a:t>
            </a:r>
            <a:r>
              <a:rPr lang="zh-CN" altLang="en-US" sz="2800" dirty="0">
                <a:latin typeface="宋体" panose="02010600030101010101" pitchFamily="2" charset="-122"/>
              </a:rPr>
              <a:t>充分大时，</a:t>
            </a:r>
            <a:r>
              <a:rPr lang="en-US" altLang="zh-CN" sz="2800" dirty="0">
                <a:latin typeface="宋体" panose="02010600030101010101" pitchFamily="2" charset="-122"/>
              </a:rPr>
              <a:t>f(n)</a:t>
            </a:r>
            <a:r>
              <a:rPr lang="zh-CN" altLang="en-US" sz="2800" dirty="0">
                <a:latin typeface="宋体" panose="02010600030101010101" pitchFamily="2" charset="-122"/>
              </a:rPr>
              <a:t>的阶比</a:t>
            </a:r>
            <a:r>
              <a:rPr lang="en-US" altLang="zh-CN" sz="2800" dirty="0">
                <a:latin typeface="宋体" panose="02010600030101010101" pitchFamily="2" charset="-122"/>
              </a:rPr>
              <a:t>g(n)</a:t>
            </a:r>
            <a:r>
              <a:rPr lang="zh-CN" altLang="en-US" sz="2800" dirty="0">
                <a:latin typeface="宋体" panose="02010600030101010101" pitchFamily="2" charset="-122"/>
              </a:rPr>
              <a:t>的阶低。</a:t>
            </a:r>
          </a:p>
          <a:p>
            <a:pPr eaLnBrk="1" hangingPunct="1">
              <a:lnSpc>
                <a:spcPct val="90000"/>
              </a:lnSpc>
              <a:buFont typeface="Wingdings" panose="05000000000000000000" pitchFamily="2" charset="2"/>
              <a:buNone/>
            </a:pPr>
            <a:r>
              <a:rPr kumimoji="0" lang="zh-CN" altLang="en-US" sz="2800" dirty="0">
                <a:latin typeface="楷体_GB2312" pitchFamily="49" charset="-122"/>
                <a:ea typeface="楷体_GB2312" pitchFamily="49" charset="-122"/>
              </a:rPr>
              <a:t>例如： </a:t>
            </a:r>
            <a:r>
              <a:rPr kumimoji="0" lang="en-US" altLang="zh-CN" sz="2400" dirty="0">
                <a:latin typeface="Arial" panose="020B0604020202020204" pitchFamily="34" charset="0"/>
              </a:rPr>
              <a:t>3n+2 = </a:t>
            </a:r>
            <a:r>
              <a:rPr kumimoji="0" lang="en-US" altLang="zh-CN" sz="2800" dirty="0">
                <a:latin typeface="楷体_GB2312" pitchFamily="49" charset="-122"/>
                <a:ea typeface="楷体_GB2312" pitchFamily="49" charset="-122"/>
              </a:rPr>
              <a:t>o</a:t>
            </a:r>
            <a:r>
              <a:rPr kumimoji="0" lang="en-US" altLang="zh-CN" sz="2400" dirty="0">
                <a:latin typeface="Arial" panose="020B0604020202020204" pitchFamily="34" charset="0"/>
                <a:sym typeface="Symbol" panose="05050102010706020507" pitchFamily="18" charset="2"/>
              </a:rPr>
              <a:t>(n</a:t>
            </a:r>
            <a:r>
              <a:rPr kumimoji="0" lang="en-US" altLang="zh-CN" sz="2800" baseline="30000" dirty="0">
                <a:latin typeface="楷体_GB2312" pitchFamily="49" charset="-122"/>
                <a:ea typeface="楷体_GB2312" pitchFamily="49" charset="-122"/>
              </a:rPr>
              <a:t>2</a:t>
            </a:r>
            <a:r>
              <a:rPr kumimoji="0" lang="en-US" altLang="zh-CN" sz="2400" dirty="0">
                <a:latin typeface="Arial" panose="020B0604020202020204" pitchFamily="34" charset="0"/>
                <a:sym typeface="Symbol" panose="05050102010706020507" pitchFamily="18" charset="2"/>
              </a:rPr>
              <a:t>)</a:t>
            </a:r>
            <a:endParaRPr kumimoji="0" lang="en-US" altLang="zh-CN" sz="2800" dirty="0">
              <a:latin typeface="楷体_GB2312" pitchFamily="49" charset="-122"/>
              <a:ea typeface="楷体_GB2312" pitchFamily="49" charset="-122"/>
            </a:endParaRPr>
          </a:p>
          <a:p>
            <a:pPr eaLnBrk="1" hangingPunct="1">
              <a:lnSpc>
                <a:spcPct val="90000"/>
              </a:lnSpc>
              <a:buFont typeface="Wingdings" panose="05000000000000000000" pitchFamily="2" charset="2"/>
              <a:buNone/>
            </a:pPr>
            <a:r>
              <a:rPr kumimoji="0" lang="en-US" altLang="zh-CN" sz="2800" dirty="0">
                <a:latin typeface="楷体_GB2312" pitchFamily="49" charset="-122"/>
                <a:ea typeface="楷体_GB2312" pitchFamily="49" charset="-122"/>
              </a:rPr>
              <a:t>       4NlogN+7=o(3N</a:t>
            </a:r>
            <a:r>
              <a:rPr kumimoji="0" lang="en-US" altLang="zh-CN" sz="2800" baseline="30000" dirty="0">
                <a:latin typeface="楷体_GB2312" pitchFamily="49" charset="-122"/>
                <a:ea typeface="楷体_GB2312" pitchFamily="49" charset="-122"/>
              </a:rPr>
              <a:t>2</a:t>
            </a:r>
            <a:r>
              <a:rPr kumimoji="0" lang="en-US" altLang="zh-CN" sz="2800" dirty="0">
                <a:latin typeface="楷体_GB2312" pitchFamily="49" charset="-122"/>
                <a:ea typeface="楷体_GB2312" pitchFamily="49" charset="-122"/>
              </a:rPr>
              <a:t>+4NlogN+7)</a:t>
            </a:r>
          </a:p>
        </p:txBody>
      </p:sp>
    </p:spTree>
    <p:extLst>
      <p:ext uri="{BB962C8B-B14F-4D97-AF65-F5344CB8AC3E}">
        <p14:creationId xmlns:p14="http://schemas.microsoft.com/office/powerpoint/2010/main" val="2944318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97001A-B6DB-4B44-8505-43F4698A0F6D}" type="slidenum">
              <a:rPr kumimoji="0" lang="en-US" altLang="zh-CN" sz="1400" smtClean="0"/>
              <a:pPr>
                <a:spcBef>
                  <a:spcPct val="0"/>
                </a:spcBef>
                <a:buClrTx/>
                <a:buSzTx/>
                <a:buFontTx/>
                <a:buNone/>
              </a:pPr>
              <a:t>71</a:t>
            </a:fld>
            <a:endParaRPr kumimoji="0" lang="en-US" altLang="zh-CN" sz="1400"/>
          </a:p>
        </p:txBody>
      </p:sp>
      <p:sp>
        <p:nvSpPr>
          <p:cNvPr id="8397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3972" name="Rectangle 3"/>
          <p:cNvSpPr>
            <a:spLocks noGrp="1" noChangeArrowheads="1"/>
          </p:cNvSpPr>
          <p:nvPr>
            <p:ph type="body" idx="1"/>
          </p:nvPr>
        </p:nvSpPr>
        <p:spPr>
          <a:xfrm>
            <a:off x="76200" y="1828800"/>
            <a:ext cx="8955088" cy="4459288"/>
          </a:xfrm>
        </p:spPr>
        <p:txBody>
          <a:bodyPr/>
          <a:lstStyle/>
          <a:p>
            <a:pPr eaLnBrk="1" hangingPunct="1">
              <a:lnSpc>
                <a:spcPct val="90000"/>
              </a:lnSpc>
              <a:buClr>
                <a:schemeClr val="tx2"/>
              </a:buClr>
              <a:buSzPct val="70000"/>
              <a:buNone/>
            </a:pPr>
            <a:r>
              <a:rPr kumimoji="0" lang="en-US" altLang="zh-CN" sz="3000" dirty="0">
                <a:solidFill>
                  <a:schemeClr val="tx2"/>
                </a:solidFill>
                <a:latin typeface="Arial" panose="020B0604020202020204" pitchFamily="34" charset="0"/>
              </a:rPr>
              <a:t>4</a:t>
            </a:r>
            <a:r>
              <a:rPr kumimoji="0" lang="zh-CN" altLang="en-US" sz="3000" dirty="0">
                <a:solidFill>
                  <a:schemeClr val="tx2"/>
                </a:solidFill>
                <a:latin typeface="Arial" panose="020B0604020202020204" pitchFamily="34" charset="0"/>
              </a:rPr>
              <a:t>） “低阶”与“高阶”限界函数</a:t>
            </a:r>
          </a:p>
          <a:p>
            <a:pPr eaLnBrk="1" hangingPunct="1">
              <a:lnSpc>
                <a:spcPct val="90000"/>
              </a:lnSpc>
              <a:buClr>
                <a:schemeClr val="tx2"/>
              </a:buClr>
              <a:buSzPct val="70000"/>
              <a:buFont typeface="Wingdings" panose="05000000000000000000" pitchFamily="2" charset="2"/>
              <a:buNone/>
            </a:pPr>
            <a:r>
              <a:rPr lang="zh-CN" altLang="en-US" sz="2800" dirty="0"/>
              <a:t>定义</a:t>
            </a:r>
            <a:r>
              <a:rPr lang="en-US" altLang="zh-CN" sz="2800" dirty="0"/>
              <a:t>1.5  </a:t>
            </a:r>
            <a:r>
              <a:rPr lang="zh-CN" altLang="en-US" sz="2800" dirty="0"/>
              <a:t>如果对于任意给定的</a:t>
            </a:r>
            <a:r>
              <a:rPr lang="zh-CN" altLang="en-US" sz="2800" dirty="0">
                <a:sym typeface="Symbol" panose="05050102010706020507" pitchFamily="18" charset="2"/>
              </a:rPr>
              <a:t></a:t>
            </a:r>
            <a:r>
              <a:rPr lang="en-US" altLang="zh-CN" sz="2800" dirty="0">
                <a:sym typeface="Symbol" panose="05050102010706020507" pitchFamily="18" charset="2"/>
              </a:rPr>
              <a:t>&gt;0 </a:t>
            </a:r>
            <a:r>
              <a:rPr lang="zh-CN" altLang="en-US" sz="2800" dirty="0">
                <a:latin typeface="宋体" panose="02010600030101010101" pitchFamily="2" charset="-122"/>
              </a:rPr>
              <a:t>，</a:t>
            </a:r>
            <a:r>
              <a:rPr lang="zh-CN" altLang="en-US" sz="2800" dirty="0">
                <a:sym typeface="Symbol" panose="05050102010706020507" pitchFamily="18" charset="2"/>
              </a:rPr>
              <a:t>都存在正整数</a:t>
            </a:r>
            <a:r>
              <a:rPr lang="en-US" altLang="zh-CN" sz="2800" dirty="0">
                <a:latin typeface="宋体" panose="02010600030101010101" pitchFamily="2" charset="-122"/>
              </a:rPr>
              <a:t>n</a:t>
            </a:r>
            <a:r>
              <a:rPr lang="en-US" altLang="zh-CN" sz="2800" baseline="-25000" dirty="0">
                <a:latin typeface="宋体" panose="02010600030101010101" pitchFamily="2" charset="-122"/>
              </a:rPr>
              <a:t>0 </a:t>
            </a:r>
            <a:r>
              <a:rPr lang="zh-CN" altLang="en-US" sz="2800" dirty="0">
                <a:latin typeface="宋体" panose="02010600030101010101" pitchFamily="2" charset="-122"/>
              </a:rPr>
              <a:t>，</a:t>
            </a:r>
            <a:r>
              <a:rPr lang="zh-CN" altLang="en-US" sz="2800" dirty="0"/>
              <a:t>于所有的</a:t>
            </a:r>
            <a:r>
              <a:rPr lang="en-US" altLang="zh-CN" sz="2800" dirty="0"/>
              <a:t>n</a:t>
            </a:r>
            <a:r>
              <a:rPr lang="en-US" altLang="zh-CN" sz="2800" dirty="0">
                <a:latin typeface="宋体" panose="02010600030101010101" pitchFamily="2" charset="-122"/>
              </a:rPr>
              <a:t>≥n</a:t>
            </a:r>
            <a:r>
              <a:rPr lang="en-US" altLang="zh-CN" sz="2800" baseline="-25000" dirty="0">
                <a:latin typeface="宋体" panose="02010600030101010101" pitchFamily="2" charset="-122"/>
              </a:rPr>
              <a:t>0</a:t>
            </a:r>
            <a:r>
              <a:rPr lang="zh-CN" altLang="en-US" sz="2800" dirty="0">
                <a:latin typeface="宋体" panose="02010600030101010101" pitchFamily="2" charset="-122"/>
              </a:rPr>
              <a:t>，有   </a:t>
            </a:r>
          </a:p>
          <a:p>
            <a:pPr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g(n)/f(n)&lt;</a:t>
            </a:r>
            <a:r>
              <a:rPr lang="en-US" altLang="zh-CN" sz="2800" dirty="0">
                <a:sym typeface="Symbol" panose="05050102010706020507" pitchFamily="18" charset="2"/>
              </a:rPr>
              <a:t></a:t>
            </a:r>
            <a:endParaRPr lang="en-US" altLang="zh-CN" sz="28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则记作 </a:t>
            </a:r>
            <a:r>
              <a:rPr lang="en-US" altLang="zh-CN" sz="2800" dirty="0">
                <a:solidFill>
                  <a:srgbClr val="0000FF"/>
                </a:solidFill>
                <a:latin typeface="宋体" panose="02010600030101010101" pitchFamily="2" charset="-122"/>
              </a:rPr>
              <a:t>f(n) = </a:t>
            </a:r>
            <a:r>
              <a:rPr lang="el-GR" altLang="zh-CN" sz="2800" dirty="0">
                <a:solidFill>
                  <a:srgbClr val="0000FF"/>
                </a:solidFill>
                <a:latin typeface="宋体" panose="02010600030101010101" pitchFamily="2" charset="-122"/>
              </a:rPr>
              <a:t>ω</a:t>
            </a:r>
            <a:r>
              <a:rPr lang="en-US" altLang="zh-CN" sz="2800" dirty="0">
                <a:solidFill>
                  <a:srgbClr val="0000FF"/>
                </a:solidFill>
                <a:latin typeface="宋体" panose="02010600030101010101" pitchFamily="2" charset="-122"/>
              </a:rPr>
              <a:t>(g(n))</a:t>
            </a:r>
            <a:endParaRPr lang="en-US" altLang="zh-CN" sz="2800" dirty="0">
              <a:latin typeface="宋体" panose="02010600030101010101" pitchFamily="2" charset="-122"/>
            </a:endParaRPr>
          </a:p>
          <a:p>
            <a:pPr eaLnBrk="1" hangingPunct="1">
              <a:lnSpc>
                <a:spcPct val="90000"/>
              </a:lnSpc>
              <a:buFont typeface="Wingdings" panose="05000000000000000000" pitchFamily="2" charset="2"/>
              <a:buNone/>
            </a:pPr>
            <a:r>
              <a:rPr lang="zh-CN" altLang="en-US" sz="2800" dirty="0">
                <a:latin typeface="宋体" panose="02010600030101010101" pitchFamily="2" charset="-122"/>
              </a:rPr>
              <a:t>含义：</a:t>
            </a:r>
          </a:p>
          <a:p>
            <a:pPr eaLnBrk="1" hangingPunct="1">
              <a:lnSpc>
                <a:spcPct val="90000"/>
              </a:lnSpc>
            </a:pPr>
            <a:r>
              <a:rPr lang="zh-CN" altLang="en-US" sz="2800" dirty="0">
                <a:latin typeface="宋体" panose="02010600030101010101" pitchFamily="2" charset="-122"/>
              </a:rPr>
              <a:t>当</a:t>
            </a:r>
            <a:r>
              <a:rPr lang="en-US" altLang="zh-CN" sz="2800" dirty="0">
                <a:latin typeface="宋体" panose="02010600030101010101" pitchFamily="2" charset="-122"/>
              </a:rPr>
              <a:t>n</a:t>
            </a:r>
            <a:r>
              <a:rPr lang="zh-CN" altLang="en-US" sz="2800" dirty="0">
                <a:latin typeface="宋体" panose="02010600030101010101" pitchFamily="2" charset="-122"/>
              </a:rPr>
              <a:t>充分大时，</a:t>
            </a:r>
            <a:r>
              <a:rPr lang="en-US" altLang="zh-CN" sz="2800" dirty="0">
                <a:latin typeface="宋体" panose="02010600030101010101" pitchFamily="2" charset="-122"/>
              </a:rPr>
              <a:t>f(n)</a:t>
            </a:r>
            <a:r>
              <a:rPr lang="zh-CN" altLang="en-US" sz="2800" dirty="0">
                <a:latin typeface="宋体" panose="02010600030101010101" pitchFamily="2" charset="-122"/>
              </a:rPr>
              <a:t>的阶比</a:t>
            </a:r>
            <a:r>
              <a:rPr lang="en-US" altLang="zh-CN" sz="2800" dirty="0">
                <a:latin typeface="宋体" panose="02010600030101010101" pitchFamily="2" charset="-122"/>
              </a:rPr>
              <a:t>g(n)</a:t>
            </a:r>
            <a:r>
              <a:rPr lang="zh-CN" altLang="en-US" sz="2800" dirty="0">
                <a:latin typeface="宋体" panose="02010600030101010101" pitchFamily="2" charset="-122"/>
              </a:rPr>
              <a:t>的阶高。</a:t>
            </a:r>
          </a:p>
          <a:p>
            <a:pPr eaLnBrk="1" hangingPunct="1">
              <a:lnSpc>
                <a:spcPct val="90000"/>
              </a:lnSpc>
              <a:buNone/>
            </a:pPr>
            <a:r>
              <a:rPr kumimoji="0" lang="zh-CN" altLang="en-US" sz="2800" dirty="0">
                <a:latin typeface="楷体_GB2312" pitchFamily="49" charset="-122"/>
                <a:ea typeface="楷体_GB2312" pitchFamily="49" charset="-122"/>
              </a:rPr>
              <a:t>例如： </a:t>
            </a:r>
            <a:r>
              <a:rPr kumimoji="0" lang="en-US" altLang="zh-CN" sz="2400" dirty="0">
                <a:latin typeface="Arial" panose="020B0604020202020204" pitchFamily="34" charset="0"/>
              </a:rPr>
              <a:t>3</a:t>
            </a:r>
            <a:r>
              <a:rPr kumimoji="0" lang="en-US" altLang="zh-CN" sz="2400" dirty="0">
                <a:latin typeface="Arial" panose="020B0604020202020204" pitchFamily="34" charset="0"/>
                <a:sym typeface="Symbol" panose="05050102010706020507" pitchFamily="18" charset="2"/>
              </a:rPr>
              <a:t>n</a:t>
            </a:r>
            <a:r>
              <a:rPr kumimoji="0" lang="en-US" altLang="zh-CN" sz="2800" baseline="30000" dirty="0">
                <a:latin typeface="Arial" panose="020B0604020202020204" pitchFamily="34" charset="0"/>
                <a:ea typeface="楷体_GB2312" pitchFamily="49" charset="-122"/>
                <a:sym typeface="Symbol" panose="05050102010706020507" pitchFamily="18" charset="2"/>
              </a:rPr>
              <a:t>3</a:t>
            </a:r>
            <a:r>
              <a:rPr kumimoji="0" lang="en-US" altLang="zh-CN" sz="2400" dirty="0">
                <a:latin typeface="Arial" panose="020B0604020202020204" pitchFamily="34" charset="0"/>
              </a:rPr>
              <a:t>+2 = </a:t>
            </a:r>
            <a:r>
              <a:rPr kumimoji="0" lang="el-GR" altLang="zh-CN" sz="2800" dirty="0">
                <a:latin typeface="楷体_GB2312" pitchFamily="49" charset="-122"/>
                <a:ea typeface="楷体_GB2312" pitchFamily="49" charset="-122"/>
              </a:rPr>
              <a:t>ω</a:t>
            </a:r>
            <a:r>
              <a:rPr kumimoji="0" lang="en-US" altLang="zh-CN" sz="2400" dirty="0">
                <a:latin typeface="Arial" panose="020B0604020202020204" pitchFamily="34" charset="0"/>
                <a:sym typeface="Symbol" panose="05050102010706020507" pitchFamily="18" charset="2"/>
              </a:rPr>
              <a:t>(n</a:t>
            </a:r>
            <a:r>
              <a:rPr kumimoji="0" lang="en-US" altLang="zh-CN" sz="2800" baseline="30000" dirty="0">
                <a:latin typeface="楷体_GB2312" pitchFamily="49" charset="-122"/>
                <a:ea typeface="楷体_GB2312" pitchFamily="49" charset="-122"/>
              </a:rPr>
              <a:t>2</a:t>
            </a:r>
            <a:r>
              <a:rPr kumimoji="0" lang="en-US" altLang="zh-CN" sz="2400" dirty="0">
                <a:latin typeface="Arial" panose="020B0604020202020204" pitchFamily="34" charset="0"/>
                <a:sym typeface="Symbol" panose="05050102010706020507" pitchFamily="18" charset="2"/>
              </a:rPr>
              <a:t>)</a:t>
            </a:r>
            <a:endParaRPr kumimoji="0" lang="en-US" altLang="zh-CN" sz="2800" dirty="0">
              <a:latin typeface="楷体_GB2312" pitchFamily="49" charset="-122"/>
              <a:ea typeface="楷体_GB2312" pitchFamily="49" charset="-122"/>
            </a:endParaRPr>
          </a:p>
          <a:p>
            <a:pPr eaLnBrk="1" hangingPunct="1">
              <a:lnSpc>
                <a:spcPct val="90000"/>
              </a:lnSpc>
              <a:buNone/>
            </a:pPr>
            <a:r>
              <a:rPr kumimoji="0" lang="en-US" altLang="zh-CN" sz="2800" dirty="0">
                <a:latin typeface="楷体_GB2312" pitchFamily="49" charset="-122"/>
                <a:ea typeface="楷体_GB2312" pitchFamily="49" charset="-122"/>
              </a:rPr>
              <a:t>       4N</a:t>
            </a:r>
            <a:r>
              <a:rPr kumimoji="0" lang="en-US" altLang="zh-CN" baseline="30000" dirty="0">
                <a:latin typeface="+mj-ea"/>
                <a:ea typeface="+mj-ea"/>
                <a:sym typeface="Symbol" panose="05050102010706020507" pitchFamily="18" charset="2"/>
              </a:rPr>
              <a:t>2</a:t>
            </a:r>
            <a:r>
              <a:rPr kumimoji="0" lang="en-US" altLang="zh-CN" sz="2800" dirty="0">
                <a:latin typeface="楷体_GB2312" pitchFamily="49" charset="-122"/>
                <a:ea typeface="楷体_GB2312" pitchFamily="49" charset="-122"/>
              </a:rPr>
              <a:t>logN+7=</a:t>
            </a:r>
            <a:r>
              <a:rPr kumimoji="0" lang="el-GR" altLang="zh-CN" sz="2800" dirty="0">
                <a:latin typeface="楷体_GB2312" pitchFamily="49" charset="-122"/>
                <a:ea typeface="楷体_GB2312" pitchFamily="49" charset="-122"/>
              </a:rPr>
              <a:t>ω</a:t>
            </a:r>
            <a:r>
              <a:rPr kumimoji="0" lang="en-US" altLang="zh-CN" sz="2800" dirty="0">
                <a:latin typeface="楷体_GB2312" pitchFamily="49" charset="-122"/>
                <a:ea typeface="楷体_GB2312" pitchFamily="49" charset="-122"/>
              </a:rPr>
              <a:t>(3N+4NlogN+7)</a:t>
            </a:r>
          </a:p>
        </p:txBody>
      </p:sp>
    </p:spTree>
    <p:extLst>
      <p:ext uri="{BB962C8B-B14F-4D97-AF65-F5344CB8AC3E}">
        <p14:creationId xmlns:p14="http://schemas.microsoft.com/office/powerpoint/2010/main" val="933450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6904BF-2CDE-4ED0-AC8A-A2C90E748BC4}" type="slidenum">
              <a:rPr kumimoji="0" lang="en-US" altLang="zh-CN" sz="1400" smtClean="0"/>
              <a:pPr>
                <a:spcBef>
                  <a:spcPct val="0"/>
                </a:spcBef>
                <a:buClrTx/>
                <a:buSzTx/>
                <a:buFontTx/>
                <a:buNone/>
              </a:pPr>
              <a:t>72</a:t>
            </a:fld>
            <a:endParaRPr kumimoji="0" lang="en-US" altLang="zh-CN" sz="1400"/>
          </a:p>
        </p:txBody>
      </p:sp>
      <p:sp>
        <p:nvSpPr>
          <p:cNvPr id="8499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4996" name="Rectangle 3"/>
          <p:cNvSpPr>
            <a:spLocks noGrp="1" noChangeArrowheads="1"/>
          </p:cNvSpPr>
          <p:nvPr>
            <p:ph type="body" idx="1"/>
          </p:nvPr>
        </p:nvSpPr>
        <p:spPr>
          <a:xfrm>
            <a:off x="76200" y="1828800"/>
            <a:ext cx="8955088" cy="4459288"/>
          </a:xfrm>
        </p:spPr>
        <p:txBody>
          <a:bodyPr/>
          <a:lstStyle/>
          <a:p>
            <a:pPr eaLnBrk="1" hangingPunct="1">
              <a:buClr>
                <a:schemeClr val="tx2"/>
              </a:buClr>
              <a:buSzPct val="70000"/>
              <a:buFont typeface="Wingdings" panose="05000000000000000000" pitchFamily="2" charset="2"/>
              <a:buNone/>
            </a:pPr>
            <a:r>
              <a:rPr kumimoji="0" lang="en-US" altLang="zh-CN" sz="3400">
                <a:solidFill>
                  <a:schemeClr val="tx2"/>
                </a:solidFill>
                <a:latin typeface="Arial" panose="020B0604020202020204" pitchFamily="34" charset="0"/>
              </a:rPr>
              <a:t>5</a:t>
            </a:r>
            <a:r>
              <a:rPr kumimoji="0" lang="zh-CN" altLang="en-US" sz="3400">
                <a:solidFill>
                  <a:schemeClr val="tx2"/>
                </a:solidFill>
                <a:latin typeface="Arial" panose="020B0604020202020204" pitchFamily="34" charset="0"/>
              </a:rPr>
              <a:t>）限界函数的性质</a:t>
            </a:r>
          </a:p>
          <a:p>
            <a:pPr eaLnBrk="1" hangingPunct="1">
              <a:buFont typeface="Wingdings" panose="05000000000000000000" pitchFamily="2" charset="2"/>
              <a:buNone/>
            </a:pPr>
            <a:r>
              <a:rPr lang="en-US" altLang="zh-CN"/>
              <a:t>1</a:t>
            </a:r>
            <a:r>
              <a:rPr lang="zh-CN" altLang="en-US"/>
              <a:t>）若 </a:t>
            </a:r>
            <a:r>
              <a:rPr lang="en-US" altLang="zh-CN" i="1"/>
              <a:t>f </a:t>
            </a:r>
            <a:r>
              <a:rPr lang="en-US" altLang="zh-CN" i="1">
                <a:sym typeface="Symbol" panose="05050102010706020507" pitchFamily="18" charset="2"/>
              </a:rPr>
              <a:t></a:t>
            </a:r>
            <a:r>
              <a:rPr lang="ru-RU" altLang="zh-CN"/>
              <a:t>О</a:t>
            </a:r>
            <a:r>
              <a:rPr lang="en-US" altLang="zh-CN"/>
              <a:t>(</a:t>
            </a:r>
            <a:r>
              <a:rPr lang="en-US" altLang="zh-CN" i="1"/>
              <a:t>g</a:t>
            </a:r>
            <a:r>
              <a:rPr lang="en-US" altLang="zh-CN"/>
              <a:t>) </a:t>
            </a:r>
            <a:r>
              <a:rPr lang="zh-CN" altLang="en-US"/>
              <a:t>且</a:t>
            </a:r>
            <a:r>
              <a:rPr lang="en-US" altLang="zh-CN" i="1"/>
              <a:t>g </a:t>
            </a:r>
            <a:r>
              <a:rPr lang="en-US" altLang="zh-CN" i="1">
                <a:sym typeface="Symbol" panose="05050102010706020507" pitchFamily="18" charset="2"/>
              </a:rPr>
              <a:t></a:t>
            </a:r>
            <a:r>
              <a:rPr lang="ru-RU" altLang="zh-CN"/>
              <a:t>О</a:t>
            </a:r>
            <a:r>
              <a:rPr lang="en-US" altLang="zh-CN"/>
              <a:t>(</a:t>
            </a:r>
            <a:r>
              <a:rPr lang="en-US" altLang="zh-CN" i="1"/>
              <a:t>h</a:t>
            </a:r>
            <a:r>
              <a:rPr lang="en-US" altLang="zh-CN"/>
              <a:t>) </a:t>
            </a:r>
            <a:r>
              <a:rPr lang="zh-CN" altLang="en-US"/>
              <a:t>，则</a:t>
            </a:r>
            <a:r>
              <a:rPr lang="en-US" altLang="zh-CN" i="1"/>
              <a:t>f </a:t>
            </a:r>
            <a:r>
              <a:rPr lang="en-US" altLang="zh-CN" i="1">
                <a:sym typeface="Symbol" panose="05050102010706020507" pitchFamily="18" charset="2"/>
              </a:rPr>
              <a:t></a:t>
            </a:r>
            <a:r>
              <a:rPr lang="ru-RU" altLang="zh-CN"/>
              <a:t>О</a:t>
            </a:r>
            <a:r>
              <a:rPr lang="en-US" altLang="zh-CN"/>
              <a:t>(</a:t>
            </a:r>
            <a:r>
              <a:rPr lang="en-US" altLang="zh-CN" i="1"/>
              <a:t>h</a:t>
            </a:r>
            <a:r>
              <a:rPr lang="en-US" altLang="zh-CN"/>
              <a:t>) </a:t>
            </a:r>
            <a:r>
              <a:rPr lang="zh-CN" altLang="en-US"/>
              <a:t>。即</a:t>
            </a:r>
            <a:r>
              <a:rPr lang="ru-RU" altLang="zh-CN"/>
              <a:t>О</a:t>
            </a:r>
            <a:r>
              <a:rPr lang="zh-CN" altLang="en-US"/>
              <a:t>具有传递性。（ </a:t>
            </a:r>
            <a:r>
              <a:rPr lang="zh-CN" altLang="en-US">
                <a:sym typeface="Symbol" panose="05050102010706020507" pitchFamily="18" charset="2"/>
              </a:rPr>
              <a:t>、</a:t>
            </a:r>
            <a:r>
              <a:rPr lang="zh-CN" altLang="en-US"/>
              <a:t>同）</a:t>
            </a:r>
          </a:p>
          <a:p>
            <a:pPr eaLnBrk="1" hangingPunct="1">
              <a:buFont typeface="Wingdings" panose="05000000000000000000" pitchFamily="2" charset="2"/>
              <a:buNone/>
            </a:pPr>
            <a:r>
              <a:rPr lang="en-US" altLang="zh-CN"/>
              <a:t>2</a:t>
            </a:r>
            <a:r>
              <a:rPr lang="zh-CN" altLang="en-US"/>
              <a:t>） </a:t>
            </a:r>
            <a:r>
              <a:rPr lang="en-US" altLang="zh-CN" i="1"/>
              <a:t>f </a:t>
            </a:r>
            <a:r>
              <a:rPr lang="en-US" altLang="zh-CN" i="1">
                <a:sym typeface="Symbol" panose="05050102010706020507" pitchFamily="18" charset="2"/>
              </a:rPr>
              <a:t></a:t>
            </a:r>
            <a:r>
              <a:rPr lang="ru-RU" altLang="zh-CN"/>
              <a:t>О</a:t>
            </a:r>
            <a:r>
              <a:rPr lang="en-US" altLang="zh-CN"/>
              <a:t>(</a:t>
            </a:r>
            <a:r>
              <a:rPr lang="en-US" altLang="zh-CN" i="1"/>
              <a:t>g</a:t>
            </a:r>
            <a:r>
              <a:rPr lang="en-US" altLang="zh-CN"/>
              <a:t>) </a:t>
            </a:r>
            <a:r>
              <a:rPr lang="zh-CN" altLang="en-US"/>
              <a:t>当且仅当 </a:t>
            </a:r>
            <a:r>
              <a:rPr lang="en-US" altLang="zh-CN" i="1"/>
              <a:t>g</a:t>
            </a:r>
            <a:r>
              <a:rPr lang="en-US" altLang="zh-CN"/>
              <a:t> </a:t>
            </a:r>
            <a:r>
              <a:rPr lang="en-US" altLang="zh-CN" i="1">
                <a:sym typeface="Symbol" panose="05050102010706020507" pitchFamily="18" charset="2"/>
              </a:rPr>
              <a:t> </a:t>
            </a:r>
            <a:r>
              <a:rPr lang="en-US" altLang="zh-CN">
                <a:sym typeface="Symbol" panose="05050102010706020507" pitchFamily="18" charset="2"/>
              </a:rPr>
              <a:t></a:t>
            </a:r>
            <a:r>
              <a:rPr lang="en-US" altLang="zh-CN"/>
              <a:t>(</a:t>
            </a:r>
            <a:r>
              <a:rPr lang="en-US" altLang="zh-CN" i="1"/>
              <a:t>f </a:t>
            </a:r>
            <a:r>
              <a:rPr lang="en-US" altLang="zh-CN"/>
              <a:t>) </a:t>
            </a:r>
          </a:p>
          <a:p>
            <a:pPr eaLnBrk="1" hangingPunct="1">
              <a:buFont typeface="Wingdings" panose="05000000000000000000" pitchFamily="2" charset="2"/>
              <a:buNone/>
            </a:pPr>
            <a:r>
              <a:rPr lang="en-US" altLang="zh-CN"/>
              <a:t>3</a:t>
            </a:r>
            <a:r>
              <a:rPr lang="zh-CN" altLang="en-US"/>
              <a:t>）若 </a:t>
            </a:r>
            <a:r>
              <a:rPr lang="en-US" altLang="zh-CN" i="1"/>
              <a:t>f </a:t>
            </a:r>
            <a:r>
              <a:rPr lang="en-US" altLang="zh-CN" i="1">
                <a:sym typeface="Symbol" panose="05050102010706020507" pitchFamily="18" charset="2"/>
              </a:rPr>
              <a:t> </a:t>
            </a:r>
            <a:r>
              <a:rPr lang="en-US" altLang="zh-CN">
                <a:sym typeface="Symbol" panose="05050102010706020507" pitchFamily="18" charset="2"/>
              </a:rPr>
              <a:t></a:t>
            </a:r>
            <a:r>
              <a:rPr lang="en-US" altLang="zh-CN"/>
              <a:t>(</a:t>
            </a:r>
            <a:r>
              <a:rPr lang="en-US" altLang="zh-CN" i="1"/>
              <a:t>g</a:t>
            </a:r>
            <a:r>
              <a:rPr lang="en-US" altLang="zh-CN"/>
              <a:t>) </a:t>
            </a:r>
            <a:r>
              <a:rPr lang="zh-CN" altLang="en-US"/>
              <a:t>，则 </a:t>
            </a:r>
            <a:r>
              <a:rPr lang="en-US" altLang="zh-CN" i="1"/>
              <a:t>g</a:t>
            </a:r>
            <a:r>
              <a:rPr lang="en-US" altLang="zh-CN"/>
              <a:t> </a:t>
            </a:r>
            <a:r>
              <a:rPr lang="en-US" altLang="zh-CN" i="1">
                <a:sym typeface="Symbol" panose="05050102010706020507" pitchFamily="18" charset="2"/>
              </a:rPr>
              <a:t> </a:t>
            </a:r>
            <a:r>
              <a:rPr lang="en-US" altLang="zh-CN">
                <a:sym typeface="Symbol" panose="05050102010706020507" pitchFamily="18" charset="2"/>
              </a:rPr>
              <a:t></a:t>
            </a:r>
            <a:r>
              <a:rPr lang="en-US" altLang="zh-CN"/>
              <a:t>(</a:t>
            </a:r>
            <a:r>
              <a:rPr lang="en-US" altLang="zh-CN" i="1"/>
              <a:t>f </a:t>
            </a:r>
            <a:r>
              <a:rPr lang="en-US" altLang="zh-CN"/>
              <a:t>) </a:t>
            </a:r>
            <a:r>
              <a:rPr lang="zh-CN" altLang="en-US"/>
              <a:t>。即</a:t>
            </a:r>
            <a:r>
              <a:rPr lang="zh-CN" altLang="en-US">
                <a:sym typeface="Symbol" panose="05050102010706020507" pitchFamily="18" charset="2"/>
              </a:rPr>
              <a:t></a:t>
            </a:r>
            <a:r>
              <a:rPr lang="zh-CN" altLang="en-US"/>
              <a:t>定义了一个等价关系（等价类）</a:t>
            </a:r>
            <a:endParaRPr lang="ru-RU" altLang="zh-CN"/>
          </a:p>
        </p:txBody>
      </p:sp>
    </p:spTree>
    <p:extLst>
      <p:ext uri="{BB962C8B-B14F-4D97-AF65-F5344CB8AC3E}">
        <p14:creationId xmlns:p14="http://schemas.microsoft.com/office/powerpoint/2010/main" val="262443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30AF5-D7DC-44A2-A74C-842D9E9D4602}"/>
              </a:ext>
            </a:extLst>
          </p:cNvPr>
          <p:cNvSpPr>
            <a:spLocks noGrp="1"/>
          </p:cNvSpPr>
          <p:nvPr>
            <p:ph type="title"/>
          </p:nvPr>
        </p:nvSpPr>
        <p:spPr/>
        <p:txBody>
          <a:bodyPr/>
          <a:lstStyle/>
          <a:p>
            <a:r>
              <a:rPr lang="zh-CN" altLang="en-US" dirty="0"/>
              <a:t>算法复杂性分析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74C8AB-4D58-4BEA-B3E6-69C85523D9CD}"/>
                  </a:ext>
                </a:extLst>
              </p:cNvPr>
              <p:cNvSpPr>
                <a:spLocks noGrp="1"/>
              </p:cNvSpPr>
              <p:nvPr>
                <p:ph idx="1"/>
              </p:nvPr>
            </p:nvSpPr>
            <p:spPr/>
            <p:txBody>
              <a:bodyPr/>
              <a:lstStyle/>
              <a:p>
                <a:r>
                  <a:rPr lang="en-US" altLang="zh-CN" dirty="0"/>
                  <a:t>f=</a:t>
                </a:r>
                <a:r>
                  <a:rPr lang="en-US" altLang="zh-CN" dirty="0">
                    <a:solidFill>
                      <a:srgbClr val="FF0000"/>
                    </a:solidFill>
                  </a:rPr>
                  <a:t>O</a:t>
                </a:r>
                <a:r>
                  <a:rPr lang="en-US" altLang="zh-CN" dirty="0"/>
                  <a:t>(g)</a:t>
                </a:r>
                <a:r>
                  <a:rPr lang="zh-CN" altLang="en-US" dirty="0"/>
                  <a:t>，对比</a:t>
                </a:r>
                <a:r>
                  <a:rPr lang="en-US" altLang="zh-CN" dirty="0" err="1"/>
                  <a:t>f</a:t>
                </a:r>
                <a:r>
                  <a:rPr lang="en-US" altLang="zh-CN" dirty="0" err="1">
                    <a:solidFill>
                      <a:srgbClr val="FF0000"/>
                    </a:solidFill>
                  </a:rPr>
                  <a:t>≤</a:t>
                </a:r>
                <a:r>
                  <a:rPr lang="en-US" altLang="zh-CN" dirty="0" err="1"/>
                  <a:t>g</a:t>
                </a:r>
                <a:r>
                  <a:rPr lang="zh-CN" altLang="en-US" dirty="0"/>
                  <a:t>：</a:t>
                </a:r>
                <a:r>
                  <a:rPr lang="en-US" altLang="zh-CN" dirty="0"/>
                  <a:t>n=O(n</a:t>
                </a:r>
                <a:r>
                  <a:rPr lang="en-US" altLang="zh-CN" baseline="30000" dirty="0"/>
                  <a:t>2</a:t>
                </a:r>
                <a:r>
                  <a:rPr lang="en-US" altLang="zh-CN" dirty="0"/>
                  <a:t>)</a:t>
                </a:r>
                <a:r>
                  <a:rPr lang="zh-CN" altLang="en-US" dirty="0"/>
                  <a:t>，</a:t>
                </a:r>
                <a:r>
                  <a:rPr lang="en-US" altLang="zh-CN" dirty="0"/>
                  <a:t>log n = O(n)</a:t>
                </a:r>
              </a:p>
              <a:p>
                <a:r>
                  <a:rPr lang="en-US" altLang="zh-CN" dirty="0"/>
                  <a:t>f=</a:t>
                </a:r>
                <a:r>
                  <a:rPr lang="el-GR" altLang="zh-CN" dirty="0">
                    <a:solidFill>
                      <a:srgbClr val="FF0000"/>
                    </a:solidFill>
                  </a:rPr>
                  <a:t>Ω</a:t>
                </a:r>
                <a:r>
                  <a:rPr lang="en-US" altLang="zh-CN" dirty="0"/>
                  <a:t>(g)</a:t>
                </a:r>
                <a:r>
                  <a:rPr lang="zh-CN" altLang="en-US" dirty="0"/>
                  <a:t>，对比</a:t>
                </a:r>
                <a:r>
                  <a:rPr lang="en-US" altLang="zh-CN" dirty="0" err="1"/>
                  <a:t>f</a:t>
                </a:r>
                <a:r>
                  <a:rPr lang="en-US" altLang="zh-CN" dirty="0" err="1">
                    <a:solidFill>
                      <a:srgbClr val="FF0000"/>
                    </a:solidFill>
                  </a:rPr>
                  <a:t>≥</a:t>
                </a:r>
                <a:r>
                  <a:rPr lang="en-US" altLang="zh-CN" dirty="0" err="1"/>
                  <a:t>g</a:t>
                </a:r>
                <a:r>
                  <a:rPr lang="en-US" altLang="zh-CN" dirty="0"/>
                  <a:t>: </a:t>
                </a:r>
                <a:r>
                  <a:rPr lang="en-US" altLang="zh-CN" dirty="0" err="1"/>
                  <a:t>e</a:t>
                </a:r>
                <a:r>
                  <a:rPr lang="en-US" altLang="zh-CN" baseline="30000" dirty="0" err="1"/>
                  <a:t>n</a:t>
                </a:r>
                <a:r>
                  <a:rPr lang="en-US" altLang="zh-CN" dirty="0"/>
                  <a:t>=</a:t>
                </a:r>
                <a:r>
                  <a:rPr lang="el-GR" altLang="zh-CN" dirty="0"/>
                  <a:t> Ω</a:t>
                </a:r>
                <a:r>
                  <a:rPr lang="en-US" altLang="zh-CN" dirty="0"/>
                  <a:t>(n</a:t>
                </a:r>
                <a:r>
                  <a:rPr lang="en-US" altLang="zh-CN" baseline="30000" dirty="0"/>
                  <a:t>6</a:t>
                </a:r>
                <a:r>
                  <a:rPr lang="en-US" altLang="zh-CN" dirty="0"/>
                  <a:t>), log n + n</a:t>
                </a:r>
                <a:r>
                  <a:rPr lang="en-US" altLang="zh-CN" baseline="30000" dirty="0"/>
                  <a:t>2</a:t>
                </a:r>
                <a:r>
                  <a:rPr lang="en-US" altLang="zh-CN" dirty="0"/>
                  <a:t> = </a:t>
                </a:r>
                <a:r>
                  <a:rPr lang="el-GR" altLang="zh-CN" dirty="0"/>
                  <a:t>Ω</a:t>
                </a:r>
                <a:r>
                  <a:rPr lang="en-US" altLang="zh-CN" dirty="0"/>
                  <a:t>(n</a:t>
                </a:r>
                <a:r>
                  <a:rPr lang="en-US" altLang="zh-CN" baseline="30000" dirty="0"/>
                  <a:t>2</a:t>
                </a:r>
                <a:r>
                  <a:rPr lang="en-US" altLang="zh-CN" dirty="0"/>
                  <a:t>)</a:t>
                </a:r>
              </a:p>
              <a:p>
                <a:r>
                  <a:rPr lang="en-US" altLang="zh-CN" dirty="0"/>
                  <a:t>f=</a:t>
                </a:r>
                <a:r>
                  <a:rPr lang="el-GR" altLang="zh-CN" dirty="0">
                    <a:solidFill>
                      <a:srgbClr val="FF0000"/>
                    </a:solidFill>
                  </a:rPr>
                  <a:t>Θ</a:t>
                </a:r>
                <a:r>
                  <a:rPr lang="en-US" altLang="zh-CN" dirty="0"/>
                  <a:t>(g)</a:t>
                </a:r>
                <a:r>
                  <a:rPr lang="zh-CN" altLang="en-US" dirty="0"/>
                  <a:t>，对比</a:t>
                </a:r>
                <a:r>
                  <a:rPr lang="en-US" altLang="zh-CN" dirty="0"/>
                  <a:t>f</a:t>
                </a:r>
                <a:r>
                  <a:rPr lang="en-US" altLang="zh-CN" dirty="0">
                    <a:solidFill>
                      <a:srgbClr val="FF0000"/>
                    </a:solidFill>
                  </a:rPr>
                  <a:t>=</a:t>
                </a:r>
                <a:r>
                  <a:rPr lang="en-US" altLang="zh-CN" dirty="0"/>
                  <a:t>g: log n + n</a:t>
                </a:r>
                <a:r>
                  <a:rPr lang="en-US" altLang="zh-CN" baseline="30000" dirty="0"/>
                  <a:t>2</a:t>
                </a:r>
                <a:r>
                  <a:rPr lang="en-US" altLang="zh-CN" dirty="0"/>
                  <a:t> = </a:t>
                </a:r>
                <a:r>
                  <a:rPr lang="el-GR" altLang="zh-CN" dirty="0"/>
                  <a:t>Θ</a:t>
                </a:r>
                <a:r>
                  <a:rPr lang="en-US" altLang="zh-CN" dirty="0"/>
                  <a:t>(n</a:t>
                </a:r>
                <a:r>
                  <a:rPr lang="en-US" altLang="zh-CN" baseline="30000" dirty="0"/>
                  <a:t>2</a:t>
                </a:r>
                <a:r>
                  <a:rPr lang="en-US" altLang="zh-CN" dirty="0"/>
                  <a:t>)</a:t>
                </a:r>
              </a:p>
              <a:p>
                <a:r>
                  <a:rPr lang="en-US" altLang="zh-CN" dirty="0"/>
                  <a:t>f=</a:t>
                </a:r>
                <a:r>
                  <a:rPr lang="en-US" altLang="zh-CN" dirty="0">
                    <a:solidFill>
                      <a:srgbClr val="FF0000"/>
                    </a:solidFill>
                  </a:rPr>
                  <a:t>o</a:t>
                </a:r>
                <a:r>
                  <a:rPr lang="en-US" altLang="zh-CN" dirty="0"/>
                  <a:t>(g)</a:t>
                </a:r>
                <a:r>
                  <a:rPr lang="zh-CN" altLang="en-US" dirty="0"/>
                  <a:t>，对比</a:t>
                </a:r>
                <a:r>
                  <a:rPr lang="en-US" altLang="zh-CN" dirty="0"/>
                  <a:t>f</a:t>
                </a:r>
                <a:r>
                  <a:rPr lang="en-US" altLang="zh-CN" dirty="0">
                    <a:solidFill>
                      <a:srgbClr val="FF0000"/>
                    </a:solidFill>
                  </a:rPr>
                  <a:t>&lt;</a:t>
                </a:r>
                <a:r>
                  <a:rPr lang="en-US" altLang="zh-CN" dirty="0"/>
                  <a:t>g</a:t>
                </a:r>
                <a:r>
                  <a:rPr lang="zh-CN" altLang="en-US" dirty="0"/>
                  <a:t>：</a:t>
                </a:r>
                <a:r>
                  <a:rPr lang="en-US" altLang="zh-CN" dirty="0"/>
                  <a:t>n=o(</a:t>
                </a:r>
                <a:r>
                  <a:rPr lang="en-US" altLang="zh-CN" dirty="0" err="1"/>
                  <a:t>nlog</a:t>
                </a:r>
                <a:r>
                  <a:rPr lang="en-US" altLang="zh-CN" dirty="0"/>
                  <a:t> n), </a:t>
                </a:r>
                <a:r>
                  <a:rPr lang="en-US" altLang="zh-CN" dirty="0" err="1"/>
                  <a:t>e</a:t>
                </a:r>
                <a:r>
                  <a:rPr lang="en-US" altLang="zh-CN" baseline="30000" dirty="0" err="1"/>
                  <a:t>n</a:t>
                </a:r>
                <a:r>
                  <a:rPr lang="en-US" altLang="zh-CN" dirty="0"/>
                  <a:t> = o(5</a:t>
                </a:r>
                <a:r>
                  <a:rPr lang="en-US" altLang="zh-CN" baseline="30000" dirty="0"/>
                  <a:t>n</a:t>
                </a:r>
                <a:r>
                  <a:rPr lang="en-US" altLang="zh-CN" dirty="0"/>
                  <a:t>)?</a:t>
                </a:r>
              </a:p>
              <a:p>
                <a:r>
                  <a:rPr lang="en-US" altLang="zh-CN" dirty="0"/>
                  <a:t>f=</a:t>
                </a:r>
                <a:r>
                  <a:rPr lang="en-US" altLang="zh-CN" dirty="0">
                    <a:solidFill>
                      <a:srgbClr val="FF0000"/>
                    </a:solidFill>
                  </a:rPr>
                  <a:t>ω</a:t>
                </a:r>
                <a:r>
                  <a:rPr lang="en-US" altLang="zh-CN" dirty="0"/>
                  <a:t>(g)</a:t>
                </a:r>
                <a:r>
                  <a:rPr lang="zh-CN" altLang="en-US" dirty="0"/>
                  <a:t>，对比</a:t>
                </a:r>
                <a:r>
                  <a:rPr lang="en-US" altLang="zh-CN" dirty="0"/>
                  <a:t>f</a:t>
                </a:r>
                <a:r>
                  <a:rPr lang="en-US" altLang="zh-CN" dirty="0">
                    <a:solidFill>
                      <a:srgbClr val="FF0000"/>
                    </a:solidFill>
                  </a:rPr>
                  <a:t>&gt;</a:t>
                </a:r>
                <a:r>
                  <a:rPr lang="en-US" altLang="zh-CN" dirty="0"/>
                  <a:t>g: n</a:t>
                </a:r>
                <a:r>
                  <a:rPr lang="en-US" altLang="zh-CN" baseline="30000" dirty="0"/>
                  <a:t>2</a:t>
                </a:r>
                <a:r>
                  <a:rPr lang="en-US" altLang="zh-CN" dirty="0"/>
                  <a:t>=ω(</a:t>
                </a:r>
                <a:r>
                  <a:rPr lang="en-US" altLang="zh-CN" dirty="0" err="1"/>
                  <a:t>nlog</a:t>
                </a:r>
                <a:r>
                  <a:rPr lang="en-US" altLang="zh-CN" dirty="0"/>
                  <a:t> n)</a:t>
                </a:r>
                <a:r>
                  <a:rPr lang="zh-CN" altLang="en-US"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𝑛</m:t>
                            </m:r>
                          </m:e>
                        </m:rad>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𝜔</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e>
                    </m:d>
                    <m:r>
                      <a:rPr lang="en-US" altLang="zh-CN" b="0" i="1" smtClean="0">
                        <a:latin typeface="Cambria Math" panose="02040503050406030204" pitchFamily="18" charset="0"/>
                      </a:rPr>
                      <m:t>?</m:t>
                    </m:r>
                  </m:oMath>
                </a14:m>
                <a:endParaRPr lang="en-US" altLang="zh-CN" dirty="0"/>
              </a:p>
              <a:p>
                <a:r>
                  <a:rPr lang="zh-CN" altLang="en-US" dirty="0"/>
                  <a:t>注意实数的</a:t>
                </a:r>
                <a:r>
                  <a:rPr lang="zh-CN" altLang="en-US" dirty="0">
                    <a:solidFill>
                      <a:srgbClr val="FF0000"/>
                    </a:solidFill>
                  </a:rPr>
                  <a:t>三分性</a:t>
                </a:r>
                <a:r>
                  <a:rPr lang="zh-CN" altLang="en-US" dirty="0"/>
                  <a:t>不能带入渐进符号</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774C8AB-4D58-4BEA-B3E6-69C85523D9CD}"/>
                  </a:ext>
                </a:extLst>
              </p:cNvPr>
              <p:cNvSpPr>
                <a:spLocks noGrp="1" noRot="1" noChangeAspect="1" noMove="1" noResize="1" noEditPoints="1" noAdjustHandles="1" noChangeArrowheads="1" noChangeShapeType="1" noTextEdit="1"/>
              </p:cNvSpPr>
              <p:nvPr>
                <p:ph idx="1"/>
              </p:nvPr>
            </p:nvSpPr>
            <p:spPr>
              <a:blipFill>
                <a:blip r:embed="rId2"/>
                <a:stretch>
                  <a:fillRect l="-545" t="-2122" b="-1159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9B5C958-8444-4EEF-BEF7-D6155D81B66A}"/>
              </a:ext>
            </a:extLst>
          </p:cNvPr>
          <p:cNvSpPr>
            <a:spLocks noGrp="1"/>
          </p:cNvSpPr>
          <p:nvPr>
            <p:ph type="sldNum" sz="quarter" idx="12"/>
          </p:nvPr>
        </p:nvSpPr>
        <p:spPr/>
        <p:txBody>
          <a:bodyPr/>
          <a:lstStyle/>
          <a:p>
            <a:pPr>
              <a:defRPr/>
            </a:pPr>
            <a:fld id="{76A0C645-9BD3-47E5-8E11-364E151CC5DE}" type="slidenum">
              <a:rPr lang="en-US" altLang="zh-CN" smtClean="0"/>
              <a:pPr>
                <a:defRPr/>
              </a:pPr>
              <a:t>73</a:t>
            </a:fld>
            <a:endParaRPr lang="en-US" altLang="zh-CN"/>
          </a:p>
        </p:txBody>
      </p:sp>
    </p:spTree>
    <p:extLst>
      <p:ext uri="{BB962C8B-B14F-4D97-AF65-F5344CB8AC3E}">
        <p14:creationId xmlns:p14="http://schemas.microsoft.com/office/powerpoint/2010/main" val="1077185935"/>
      </p:ext>
    </p:extLst>
  </p:cSld>
  <p:clrMapOvr>
    <a:masterClrMapping/>
  </p:clrMapOvr>
  <p:transition spd="slow">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9E11D9A-3EE2-49EB-886A-171F7DDD0126}" type="slidenum">
              <a:rPr kumimoji="0" lang="en-US" altLang="zh-CN" sz="1400" smtClean="0"/>
              <a:pPr>
                <a:spcBef>
                  <a:spcPct val="0"/>
                </a:spcBef>
                <a:buClrTx/>
                <a:buSzTx/>
                <a:buFontTx/>
                <a:buNone/>
              </a:pPr>
              <a:t>74</a:t>
            </a:fld>
            <a:endParaRPr kumimoji="0" lang="en-US" altLang="zh-CN" sz="1400"/>
          </a:p>
        </p:txBody>
      </p:sp>
      <p:sp>
        <p:nvSpPr>
          <p:cNvPr id="86019"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6020" name="Rectangle 3"/>
          <p:cNvSpPr>
            <a:spLocks noGrp="1" noChangeArrowheads="1"/>
          </p:cNvSpPr>
          <p:nvPr>
            <p:ph type="body" idx="1"/>
          </p:nvPr>
        </p:nvSpPr>
        <p:spPr>
          <a:xfrm>
            <a:off x="76200" y="1981200"/>
            <a:ext cx="8915400" cy="4724400"/>
          </a:xfrm>
        </p:spPr>
        <p:txBody>
          <a:bodyPr/>
          <a:lstStyle/>
          <a:p>
            <a:pPr eaLnBrk="1" hangingPunct="1">
              <a:buFont typeface="Wingdings" panose="05000000000000000000" pitchFamily="2" charset="2"/>
              <a:buNone/>
            </a:pPr>
            <a:r>
              <a:rPr kumimoji="0" lang="en-US" altLang="zh-CN">
                <a:ea typeface="楷体_GB2312" pitchFamily="49" charset="-122"/>
              </a:rPr>
              <a:t> </a:t>
            </a:r>
            <a:r>
              <a:rPr lang="en-US" altLang="zh-CN">
                <a:latin typeface="宋体" panose="02010600030101010101" pitchFamily="2" charset="-122"/>
              </a:rPr>
              <a:t>5. </a:t>
            </a:r>
            <a:r>
              <a:rPr lang="zh-CN" altLang="en-US">
                <a:latin typeface="宋体" panose="02010600030101010101" pitchFamily="2" charset="-122"/>
              </a:rPr>
              <a:t>常用的整数求和公式</a:t>
            </a:r>
          </a:p>
          <a:p>
            <a:pPr eaLnBrk="1" hangingPunct="1">
              <a:buFont typeface="Wingdings" panose="05000000000000000000" pitchFamily="2" charset="2"/>
              <a:buNone/>
            </a:pPr>
            <a:r>
              <a:rPr lang="zh-CN" altLang="en-US"/>
              <a:t>      在算法分析中，在统计语句的频率时，求和公式的一般表示形式为：</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其中 </a:t>
            </a:r>
            <a:r>
              <a:rPr lang="en-US" altLang="zh-CN"/>
              <a:t>f(i) </a:t>
            </a:r>
            <a:r>
              <a:rPr lang="zh-CN" altLang="en-US"/>
              <a:t>是一个带有有理数系数且以 </a:t>
            </a:r>
            <a:r>
              <a:rPr lang="en-US" altLang="zh-CN"/>
              <a:t>i </a:t>
            </a:r>
            <a:r>
              <a:rPr lang="zh-CN" altLang="en-US"/>
              <a:t>为变量的多项式。</a:t>
            </a:r>
          </a:p>
          <a:p>
            <a:pPr eaLnBrk="1" hangingPunct="1">
              <a:buFont typeface="Wingdings" panose="05000000000000000000" pitchFamily="2" charset="2"/>
              <a:buNone/>
            </a:pPr>
            <a:endParaRPr lang="en-US" altLang="zh-CN">
              <a:latin typeface="宋体" panose="02010600030101010101" pitchFamily="2" charset="-122"/>
            </a:endParaRPr>
          </a:p>
        </p:txBody>
      </p:sp>
      <p:graphicFrame>
        <p:nvGraphicFramePr>
          <p:cNvPr id="86021" name="Object 1024"/>
          <p:cNvGraphicFramePr>
            <a:graphicFrameLocks noChangeAspect="1"/>
          </p:cNvGraphicFramePr>
          <p:nvPr/>
        </p:nvGraphicFramePr>
        <p:xfrm>
          <a:off x="2286000" y="3705225"/>
          <a:ext cx="3095625" cy="1171575"/>
        </p:xfrm>
        <a:graphic>
          <a:graphicData uri="http://schemas.openxmlformats.org/presentationml/2006/ole">
            <mc:AlternateContent xmlns:mc="http://schemas.openxmlformats.org/markup-compatibility/2006">
              <mc:Choice xmlns:v="urn:schemas-microsoft-com:vml" Requires="v">
                <p:oleObj spid="_x0000_s40029" name="公式" r:id="rId3" imgW="634725" imgH="355446" progId="Equation.3">
                  <p:embed/>
                </p:oleObj>
              </mc:Choice>
              <mc:Fallback>
                <p:oleObj name="公式" r:id="rId3" imgW="634725" imgH="355446" progId="Equation.3">
                  <p:embed/>
                  <p:pic>
                    <p:nvPicPr>
                      <p:cNvPr id="86021"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705225"/>
                        <a:ext cx="3095625"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334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DF59B0-0212-4A8A-B61F-AAE9B76A4A1F}" type="slidenum">
              <a:rPr kumimoji="0" lang="en-US" altLang="zh-CN" sz="1400" smtClean="0"/>
              <a:pPr>
                <a:spcBef>
                  <a:spcPct val="0"/>
                </a:spcBef>
                <a:buClrTx/>
                <a:buSzTx/>
                <a:buFontTx/>
                <a:buNone/>
              </a:pPr>
              <a:t>75</a:t>
            </a:fld>
            <a:endParaRPr kumimoji="0" lang="en-US" altLang="zh-CN" sz="1400"/>
          </a:p>
        </p:txBody>
      </p:sp>
      <p:sp>
        <p:nvSpPr>
          <p:cNvPr id="87043"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7044" name="Rectangle 3"/>
          <p:cNvSpPr>
            <a:spLocks noGrp="1" noChangeArrowheads="1"/>
          </p:cNvSpPr>
          <p:nvPr>
            <p:ph type="body" idx="1"/>
          </p:nvPr>
        </p:nvSpPr>
        <p:spPr>
          <a:xfrm>
            <a:off x="76200" y="1981200"/>
            <a:ext cx="8915400" cy="4724400"/>
          </a:xfrm>
        </p:spPr>
        <p:txBody>
          <a:bodyPr/>
          <a:lstStyle/>
          <a:p>
            <a:pPr eaLnBrk="1" hangingPunct="1">
              <a:buFont typeface="Wingdings" panose="05000000000000000000" pitchFamily="2" charset="2"/>
              <a:buNone/>
            </a:pPr>
            <a:r>
              <a:rPr kumimoji="0" lang="en-US" altLang="zh-CN">
                <a:ea typeface="楷体_GB2312" pitchFamily="49" charset="-122"/>
              </a:rPr>
              <a:t> </a:t>
            </a:r>
            <a:r>
              <a:rPr lang="zh-CN" altLang="en-US"/>
              <a:t>如：</a:t>
            </a:r>
          </a:p>
          <a:p>
            <a:pPr eaLnBrk="1" hangingPunct="1">
              <a:buFont typeface="Wingdings" panose="05000000000000000000" pitchFamily="2" charset="2"/>
              <a:buNone/>
            </a:pPr>
            <a:endParaRPr lang="en-US" altLang="zh-CN">
              <a:latin typeface="宋体" panose="02010600030101010101" pitchFamily="2" charset="-122"/>
            </a:endParaRPr>
          </a:p>
        </p:txBody>
      </p:sp>
      <p:graphicFrame>
        <p:nvGraphicFramePr>
          <p:cNvPr id="87045" name="Object 0"/>
          <p:cNvGraphicFramePr>
            <a:graphicFrameLocks noChangeAspect="1"/>
          </p:cNvGraphicFramePr>
          <p:nvPr/>
        </p:nvGraphicFramePr>
        <p:xfrm>
          <a:off x="3505200" y="1905000"/>
          <a:ext cx="1447800" cy="901700"/>
        </p:xfrm>
        <a:graphic>
          <a:graphicData uri="http://schemas.openxmlformats.org/presentationml/2006/ole">
            <mc:AlternateContent xmlns:mc="http://schemas.openxmlformats.org/markup-compatibility/2006">
              <mc:Choice xmlns:v="urn:schemas-microsoft-com:vml" Requires="v">
                <p:oleObj spid="_x0000_s41508" name="Equation" r:id="rId3" imgW="304668" imgH="342751" progId="Equation.3">
                  <p:embed/>
                </p:oleObj>
              </mc:Choice>
              <mc:Fallback>
                <p:oleObj name="Equation" r:id="rId3" imgW="304668" imgH="342751" progId="Equation.3">
                  <p:embed/>
                  <p:pic>
                    <p:nvPicPr>
                      <p:cNvPr id="87045"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05000"/>
                        <a:ext cx="1447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1"/>
          <p:cNvGraphicFramePr>
            <a:graphicFrameLocks noChangeAspect="1"/>
          </p:cNvGraphicFramePr>
          <p:nvPr/>
        </p:nvGraphicFramePr>
        <p:xfrm>
          <a:off x="0" y="5670550"/>
          <a:ext cx="8318500" cy="806450"/>
        </p:xfrm>
        <a:graphic>
          <a:graphicData uri="http://schemas.openxmlformats.org/presentationml/2006/ole">
            <mc:AlternateContent xmlns:mc="http://schemas.openxmlformats.org/markup-compatibility/2006">
              <mc:Choice xmlns:v="urn:schemas-microsoft-com:vml" Requires="v">
                <p:oleObj spid="_x0000_s41509" name="Equation" r:id="rId5" imgW="3492500" imgH="342900" progId="Equation.3">
                  <p:embed/>
                </p:oleObj>
              </mc:Choice>
              <mc:Fallback>
                <p:oleObj name="Equation" r:id="rId5" imgW="3492500" imgH="342900" progId="Equation.3">
                  <p:embed/>
                  <p:pic>
                    <p:nvPicPr>
                      <p:cNvPr id="87046"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670550"/>
                        <a:ext cx="83185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2"/>
          <p:cNvGraphicFramePr>
            <a:graphicFrameLocks noChangeAspect="1"/>
          </p:cNvGraphicFramePr>
          <p:nvPr/>
        </p:nvGraphicFramePr>
        <p:xfrm>
          <a:off x="1295400" y="1905000"/>
          <a:ext cx="1295400" cy="901700"/>
        </p:xfrm>
        <a:graphic>
          <a:graphicData uri="http://schemas.openxmlformats.org/presentationml/2006/ole">
            <mc:AlternateContent xmlns:mc="http://schemas.openxmlformats.org/markup-compatibility/2006">
              <mc:Choice xmlns:v="urn:schemas-microsoft-com:vml" Requires="v">
                <p:oleObj spid="_x0000_s41510" name="Equation" r:id="rId7" imgW="304668" imgH="342751" progId="Equation.3">
                  <p:embed/>
                </p:oleObj>
              </mc:Choice>
              <mc:Fallback>
                <p:oleObj name="Equation" r:id="rId7" imgW="304668" imgH="342751" progId="Equation.3">
                  <p:embed/>
                  <p:pic>
                    <p:nvPicPr>
                      <p:cNvPr id="87047"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905000"/>
                        <a:ext cx="12954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3"/>
          <p:cNvGraphicFramePr>
            <a:graphicFrameLocks noChangeAspect="1"/>
          </p:cNvGraphicFramePr>
          <p:nvPr/>
        </p:nvGraphicFramePr>
        <p:xfrm>
          <a:off x="5943600" y="1852613"/>
          <a:ext cx="895350" cy="857250"/>
        </p:xfrm>
        <a:graphic>
          <a:graphicData uri="http://schemas.openxmlformats.org/presentationml/2006/ole">
            <mc:AlternateContent xmlns:mc="http://schemas.openxmlformats.org/markup-compatibility/2006">
              <mc:Choice xmlns:v="urn:schemas-microsoft-com:vml" Requires="v">
                <p:oleObj spid="_x0000_s41511" name="Equation" r:id="rId9" imgW="368140" imgH="342751" progId="Equation.3">
                  <p:embed/>
                </p:oleObj>
              </mc:Choice>
              <mc:Fallback>
                <p:oleObj name="Equation" r:id="rId9" imgW="368140" imgH="342751" progId="Equation.3">
                  <p:embed/>
                  <p:pic>
                    <p:nvPicPr>
                      <p:cNvPr id="87048"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1852613"/>
                        <a:ext cx="89535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9" name="Object 4"/>
          <p:cNvGraphicFramePr>
            <a:graphicFrameLocks noChangeAspect="1"/>
          </p:cNvGraphicFramePr>
          <p:nvPr/>
        </p:nvGraphicFramePr>
        <p:xfrm>
          <a:off x="1295400" y="3048000"/>
          <a:ext cx="3962400" cy="915988"/>
        </p:xfrm>
        <a:graphic>
          <a:graphicData uri="http://schemas.openxmlformats.org/presentationml/2006/ole">
            <mc:AlternateContent xmlns:mc="http://schemas.openxmlformats.org/markup-compatibility/2006">
              <mc:Choice xmlns:v="urn:schemas-microsoft-com:vml" Requires="v">
                <p:oleObj spid="_x0000_s41512" name="Equation" r:id="rId11" imgW="1638300" imgH="368300" progId="Equation.3">
                  <p:embed/>
                </p:oleObj>
              </mc:Choice>
              <mc:Fallback>
                <p:oleObj name="Equation" r:id="rId11" imgW="1638300" imgH="368300" progId="Equation.3">
                  <p:embed/>
                  <p:pic>
                    <p:nvPicPr>
                      <p:cNvPr id="87049"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048000"/>
                        <a:ext cx="39624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0" name="Object 5"/>
          <p:cNvGraphicFramePr>
            <a:graphicFrameLocks noChangeAspect="1"/>
          </p:cNvGraphicFramePr>
          <p:nvPr/>
        </p:nvGraphicFramePr>
        <p:xfrm>
          <a:off x="1241425" y="4113213"/>
          <a:ext cx="5159375" cy="915987"/>
        </p:xfrm>
        <a:graphic>
          <a:graphicData uri="http://schemas.openxmlformats.org/presentationml/2006/ole">
            <mc:AlternateContent xmlns:mc="http://schemas.openxmlformats.org/markup-compatibility/2006">
              <mc:Choice xmlns:v="urn:schemas-microsoft-com:vml" Requires="v">
                <p:oleObj spid="_x0000_s41513" name="Equation" r:id="rId13" imgW="2133600" imgH="368300" progId="Equation.3">
                  <p:embed/>
                </p:oleObj>
              </mc:Choice>
              <mc:Fallback>
                <p:oleObj name="Equation" r:id="rId13" imgW="2133600" imgH="368300" progId="Equation.3">
                  <p:embed/>
                  <p:pic>
                    <p:nvPicPr>
                      <p:cNvPr id="8705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1425" y="4113213"/>
                        <a:ext cx="515937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46356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00" name="Group 40"/>
          <p:cNvGraphicFramePr>
            <a:graphicFrameLocks noGrp="1"/>
          </p:cNvGraphicFramePr>
          <p:nvPr>
            <p:ph type="tbl" idx="1"/>
          </p:nvPr>
        </p:nvGraphicFramePr>
        <p:xfrm>
          <a:off x="381000" y="152400"/>
          <a:ext cx="8382000" cy="6588126"/>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822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f(n)</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ahoma" pitchFamily="34" charset="0"/>
                          <a:ea typeface="宋体" pitchFamily="2" charset="-122"/>
                        </a:rPr>
                        <a:t>渐近符号</a:t>
                      </a:r>
                      <a:r>
                        <a:rPr kumimoji="1" lang="en-US" altLang="zh-CN" sz="2400" b="0" i="0" u="none" strike="noStrike" cap="none" normalizeH="0" baseline="0">
                          <a:ln>
                            <a:noFill/>
                          </a:ln>
                          <a:solidFill>
                            <a:schemeClr val="tx1"/>
                          </a:solidFill>
                          <a:effectLst/>
                          <a:latin typeface="Tahoma" pitchFamily="34" charset="0"/>
                          <a:ea typeface="宋体" pitchFamily="2" charset="-122"/>
                        </a:rPr>
                        <a:t>(</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zh-CN" altLang="en-US" sz="2400" b="0" i="0" u="none" strike="noStrike" cap="none" normalizeH="0" baseline="0">
                          <a:ln>
                            <a:noFill/>
                          </a:ln>
                          <a:solidFill>
                            <a:schemeClr val="tx1"/>
                          </a:solidFill>
                          <a:effectLst/>
                          <a:latin typeface="Tahoma" pitchFamily="34" charset="0"/>
                          <a:ea typeface="宋体" pitchFamily="2" charset="-122"/>
                          <a:sym typeface="Symbol" pitchFamily="18" charset="2"/>
                        </a:rPr>
                        <a:t>可以是符号</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O</a:t>
                      </a:r>
                      <a:r>
                        <a:rPr kumimoji="1" lang="zh-CN" altLang="en-US" sz="2400" b="0" i="0" u="none" strike="noStrike" cap="none" normalizeH="0" baseline="0">
                          <a:ln>
                            <a:noFill/>
                          </a:ln>
                          <a:solidFill>
                            <a:schemeClr val="tx1"/>
                          </a:solidFill>
                          <a:effectLst/>
                          <a:latin typeface="Tahoma" pitchFamily="34" charset="0"/>
                          <a:ea typeface="宋体" pitchFamily="2" charset="-122"/>
                          <a:sym typeface="Symbol" pitchFamily="18" charset="2"/>
                        </a:rPr>
                        <a:t>、、之一）</a:t>
                      </a: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E1     c</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(1)</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E2</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k</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E3</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2</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3</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E5</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k+1</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E6</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(r</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E7    n!</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((n/e) </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n </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E8    </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(logn)</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8098" name="Object 0"/>
          <p:cNvGraphicFramePr>
            <a:graphicFrameLocks noChangeAspect="1"/>
          </p:cNvGraphicFramePr>
          <p:nvPr/>
        </p:nvGraphicFramePr>
        <p:xfrm>
          <a:off x="1327150" y="1676400"/>
          <a:ext cx="838200" cy="792163"/>
        </p:xfrm>
        <a:graphic>
          <a:graphicData uri="http://schemas.openxmlformats.org/presentationml/2006/ole">
            <mc:AlternateContent xmlns:mc="http://schemas.openxmlformats.org/markup-compatibility/2006">
              <mc:Choice xmlns:v="urn:schemas-microsoft-com:vml" Requires="v">
                <p:oleObj spid="_x0000_s42526" name="Equation" r:id="rId3" imgW="457200" imgH="431800" progId="Equation.3">
                  <p:embed/>
                </p:oleObj>
              </mc:Choice>
              <mc:Fallback>
                <p:oleObj name="Equation" r:id="rId3" imgW="457200" imgH="431800" progId="Equation.3">
                  <p:embed/>
                  <p:pic>
                    <p:nvPicPr>
                      <p:cNvPr id="88098"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1676400"/>
                        <a:ext cx="8382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99" name="Object 1"/>
          <p:cNvGraphicFramePr>
            <a:graphicFrameLocks noChangeAspect="1"/>
          </p:cNvGraphicFramePr>
          <p:nvPr/>
        </p:nvGraphicFramePr>
        <p:xfrm>
          <a:off x="1295400" y="2373313"/>
          <a:ext cx="488950" cy="792162"/>
        </p:xfrm>
        <a:graphic>
          <a:graphicData uri="http://schemas.openxmlformats.org/presentationml/2006/ole">
            <mc:AlternateContent xmlns:mc="http://schemas.openxmlformats.org/markup-compatibility/2006">
              <mc:Choice xmlns:v="urn:schemas-microsoft-com:vml" Requires="v">
                <p:oleObj spid="_x0000_s42527" name="Equation" r:id="rId5" imgW="266469" imgH="431425" progId="Equation.3">
                  <p:embed/>
                </p:oleObj>
              </mc:Choice>
              <mc:Fallback>
                <p:oleObj name="Equation" r:id="rId5" imgW="266469" imgH="431425" progId="Equation.3">
                  <p:embed/>
                  <p:pic>
                    <p:nvPicPr>
                      <p:cNvPr id="8809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373313"/>
                        <a:ext cx="48895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0" name="Object 2"/>
          <p:cNvGraphicFramePr>
            <a:graphicFrameLocks noChangeAspect="1"/>
          </p:cNvGraphicFramePr>
          <p:nvPr/>
        </p:nvGraphicFramePr>
        <p:xfrm>
          <a:off x="1187450" y="3071813"/>
          <a:ext cx="722313" cy="838200"/>
        </p:xfrm>
        <a:graphic>
          <a:graphicData uri="http://schemas.openxmlformats.org/presentationml/2006/ole">
            <mc:AlternateContent xmlns:mc="http://schemas.openxmlformats.org/markup-compatibility/2006">
              <mc:Choice xmlns:v="urn:schemas-microsoft-com:vml" Requires="v">
                <p:oleObj spid="_x0000_s42528" name="Equation" r:id="rId7" imgW="393529" imgH="457002" progId="Equation.3">
                  <p:embed/>
                </p:oleObj>
              </mc:Choice>
              <mc:Fallback>
                <p:oleObj name="Equation" r:id="rId7" imgW="393529" imgH="457002" progId="Equation.3">
                  <p:embed/>
                  <p:pic>
                    <p:nvPicPr>
                      <p:cNvPr id="8810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071813"/>
                        <a:ext cx="7223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1" name="Object 3"/>
          <p:cNvGraphicFramePr>
            <a:graphicFrameLocks noChangeAspect="1"/>
          </p:cNvGraphicFramePr>
          <p:nvPr/>
        </p:nvGraphicFramePr>
        <p:xfrm>
          <a:off x="1141413" y="3833813"/>
          <a:ext cx="1279525" cy="792162"/>
        </p:xfrm>
        <a:graphic>
          <a:graphicData uri="http://schemas.openxmlformats.org/presentationml/2006/ole">
            <mc:AlternateContent xmlns:mc="http://schemas.openxmlformats.org/markup-compatibility/2006">
              <mc:Choice xmlns:v="urn:schemas-microsoft-com:vml" Requires="v">
                <p:oleObj spid="_x0000_s42529" name="Equation" r:id="rId9" imgW="698197" imgH="431613" progId="Equation.3">
                  <p:embed/>
                </p:oleObj>
              </mc:Choice>
              <mc:Fallback>
                <p:oleObj name="Equation" r:id="rId9" imgW="698197" imgH="431613" progId="Equation.3">
                  <p:embed/>
                  <p:pic>
                    <p:nvPicPr>
                      <p:cNvPr id="88101"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1413" y="3833813"/>
                        <a:ext cx="12795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2" name="Object 4"/>
          <p:cNvGraphicFramePr>
            <a:graphicFrameLocks noChangeAspect="1"/>
          </p:cNvGraphicFramePr>
          <p:nvPr/>
        </p:nvGraphicFramePr>
        <p:xfrm>
          <a:off x="1181100" y="4560888"/>
          <a:ext cx="1233488" cy="792162"/>
        </p:xfrm>
        <a:graphic>
          <a:graphicData uri="http://schemas.openxmlformats.org/presentationml/2006/ole">
            <mc:AlternateContent xmlns:mc="http://schemas.openxmlformats.org/markup-compatibility/2006">
              <mc:Choice xmlns:v="urn:schemas-microsoft-com:vml" Requires="v">
                <p:oleObj spid="_x0000_s42530" name="Equation" r:id="rId11" imgW="672808" imgH="431613" progId="Equation.3">
                  <p:embed/>
                </p:oleObj>
              </mc:Choice>
              <mc:Fallback>
                <p:oleObj name="Equation" r:id="rId11" imgW="672808" imgH="431613" progId="Equation.3">
                  <p:embed/>
                  <p:pic>
                    <p:nvPicPr>
                      <p:cNvPr id="88102"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1100" y="4560888"/>
                        <a:ext cx="1233488"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3" name="Object 5"/>
          <p:cNvGraphicFramePr>
            <a:graphicFrameLocks noChangeAspect="1"/>
          </p:cNvGraphicFramePr>
          <p:nvPr/>
        </p:nvGraphicFramePr>
        <p:xfrm>
          <a:off x="1485900" y="5978525"/>
          <a:ext cx="744538" cy="792163"/>
        </p:xfrm>
        <a:graphic>
          <a:graphicData uri="http://schemas.openxmlformats.org/presentationml/2006/ole">
            <mc:AlternateContent xmlns:mc="http://schemas.openxmlformats.org/markup-compatibility/2006">
              <mc:Choice xmlns:v="urn:schemas-microsoft-com:vml" Requires="v">
                <p:oleObj spid="_x0000_s42531" name="Equation" r:id="rId13" imgW="406224" imgH="431613" progId="Equation.3">
                  <p:embed/>
                </p:oleObj>
              </mc:Choice>
              <mc:Fallback>
                <p:oleObj name="Equation" r:id="rId13" imgW="406224" imgH="431613" progId="Equation.3">
                  <p:embed/>
                  <p:pic>
                    <p:nvPicPr>
                      <p:cNvPr id="88103"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5900" y="5978525"/>
                        <a:ext cx="744538"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B6C38F51-97B7-44D4-A4C7-E7DD02E16D93}" type="slidenum">
              <a:rPr lang="en-US" altLang="zh-CN" smtClean="0"/>
              <a:pPr>
                <a:defRPr/>
              </a:pPr>
              <a:t>76</a:t>
            </a:fld>
            <a:endParaRPr lang="en-US" altLang="zh-CN"/>
          </a:p>
        </p:txBody>
      </p:sp>
    </p:spTree>
    <p:extLst>
      <p:ext uri="{BB962C8B-B14F-4D97-AF65-F5344CB8AC3E}">
        <p14:creationId xmlns:p14="http://schemas.microsoft.com/office/powerpoint/2010/main" val="789808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85C48B-2C78-4C3B-80DA-E5E4BA451CA6}" type="slidenum">
              <a:rPr kumimoji="0" lang="en-US" altLang="zh-CN" sz="1400" smtClean="0"/>
              <a:pPr>
                <a:spcBef>
                  <a:spcPct val="0"/>
                </a:spcBef>
                <a:buClrTx/>
                <a:buSzTx/>
                <a:buFontTx/>
                <a:buNone/>
              </a:pPr>
              <a:t>77</a:t>
            </a:fld>
            <a:endParaRPr kumimoji="0" lang="en-US" altLang="zh-CN" sz="1400"/>
          </a:p>
        </p:txBody>
      </p:sp>
      <p:sp>
        <p:nvSpPr>
          <p:cNvPr id="89091" name="Rectangle 3"/>
          <p:cNvSpPr>
            <a:spLocks noGrp="1" noChangeArrowheads="1"/>
          </p:cNvSpPr>
          <p:nvPr>
            <p:ph type="body" idx="1"/>
          </p:nvPr>
        </p:nvSpPr>
        <p:spPr>
          <a:xfrm>
            <a:off x="76200" y="1981200"/>
            <a:ext cx="8915400" cy="4724400"/>
          </a:xfrm>
        </p:spPr>
        <p:txBody>
          <a:bodyPr/>
          <a:lstStyle/>
          <a:p>
            <a:pPr eaLnBrk="1" hangingPunct="1">
              <a:buFont typeface="Wingdings" panose="05000000000000000000" pitchFamily="2" charset="2"/>
              <a:buNone/>
            </a:pPr>
            <a:r>
              <a:rPr kumimoji="0" lang="en-US" altLang="zh-CN">
                <a:ea typeface="楷体_GB2312" pitchFamily="49" charset="-122"/>
              </a:rPr>
              <a:t> </a:t>
            </a:r>
            <a:endParaRPr lang="en-US" altLang="zh-CN" sz="2800"/>
          </a:p>
          <a:p>
            <a:pPr eaLnBrk="1" hangingPunct="1">
              <a:buFont typeface="Wingdings" panose="05000000000000000000" pitchFamily="2" charset="2"/>
              <a:buNone/>
            </a:pPr>
            <a:endParaRPr lang="en-US" altLang="zh-CN">
              <a:latin typeface="宋体" panose="02010600030101010101" pitchFamily="2" charset="-122"/>
            </a:endParaRPr>
          </a:p>
        </p:txBody>
      </p:sp>
      <p:graphicFrame>
        <p:nvGraphicFramePr>
          <p:cNvPr id="95294" name="Group 62"/>
          <p:cNvGraphicFramePr>
            <a:graphicFrameLocks noGrp="1"/>
          </p:cNvGraphicFramePr>
          <p:nvPr/>
        </p:nvGraphicFramePr>
        <p:xfrm>
          <a:off x="304800" y="2109788"/>
          <a:ext cx="8458200" cy="4654550"/>
        </p:xfrm>
        <a:graphic>
          <a:graphicData uri="http://schemas.openxmlformats.org/drawingml/2006/table">
            <a:tbl>
              <a:tblPr/>
              <a:tblGrid>
                <a:gridCol w="5867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181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语句</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频率</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总步数</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  Sum(T a[], int n)</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T tsum=0;</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(1)</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32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for(int I=0;I&lt;n;I++)</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n+1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17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tsum+=a[I];</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n</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86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return tsum;</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(1)</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985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9130" name="Rectangle 61"/>
          <p:cNvSpPr>
            <a:spLocks noGrp="1" noChangeArrowheads="1"/>
          </p:cNvSpPr>
          <p:nvPr>
            <p:ph type="title"/>
          </p:nvPr>
        </p:nvSpPr>
        <p:spPr/>
        <p:txBody>
          <a:bodyPr/>
          <a:lstStyle/>
          <a:p>
            <a:pPr eaLnBrk="1" hangingPunct="1"/>
            <a:r>
              <a:rPr kumimoji="0" lang="zh-CN" altLang="en-US" sz="4000">
                <a:ea typeface="楷体_GB2312" pitchFamily="49" charset="-122"/>
              </a:rPr>
              <a:t>复杂性分析举例</a:t>
            </a:r>
            <a:r>
              <a:rPr lang="zh-CN" altLang="en-US" sz="4000"/>
              <a:t>：</a:t>
            </a:r>
          </a:p>
        </p:txBody>
      </p:sp>
    </p:spTree>
    <p:extLst>
      <p:ext uri="{BB962C8B-B14F-4D97-AF65-F5344CB8AC3E}">
        <p14:creationId xmlns:p14="http://schemas.microsoft.com/office/powerpoint/2010/main" val="173352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A7420-2D99-4F18-9E98-85E79A959364}"/>
              </a:ext>
            </a:extLst>
          </p:cNvPr>
          <p:cNvSpPr>
            <a:spLocks noGrp="1"/>
          </p:cNvSpPr>
          <p:nvPr>
            <p:ph type="title"/>
          </p:nvPr>
        </p:nvSpPr>
        <p:spPr/>
        <p:txBody>
          <a:bodyPr/>
          <a:lstStyle/>
          <a:p>
            <a:r>
              <a:rPr lang="zh-CN" altLang="en-US" dirty="0"/>
              <a:t>算法复杂度分析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167B72-BFDD-4331-9936-8C1CA21A03D9}"/>
                  </a:ext>
                </a:extLst>
              </p:cNvPr>
              <p:cNvSpPr>
                <a:spLocks noGrp="1"/>
              </p:cNvSpPr>
              <p:nvPr>
                <p:ph idx="1"/>
              </p:nvPr>
            </p:nvSpPr>
            <p:spPr/>
            <p:txBody>
              <a:bodyPr/>
              <a:lstStyle/>
              <a:p>
                <a:r>
                  <a:rPr lang="en-US" altLang="zh-CN" dirty="0"/>
                  <a:t>6. </a:t>
                </a:r>
                <a:r>
                  <a:rPr lang="zh-CN" altLang="en-US" dirty="0"/>
                  <a:t>常用函数</a:t>
                </a:r>
                <a:endParaRPr lang="en-US" altLang="zh-CN" dirty="0"/>
              </a:p>
              <a:p>
                <a:pPr marL="0" indent="0">
                  <a:buNone/>
                </a:pPr>
                <a:r>
                  <a:rPr lang="en-US" altLang="zh-CN" dirty="0"/>
                  <a:t>	</a:t>
                </a:r>
                <a:r>
                  <a:rPr lang="zh-CN" altLang="en-US" dirty="0"/>
                  <a:t>取整函数：</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x</m:t>
                    </m:r>
                    <m:r>
                      <a:rPr lang="en-US" altLang="zh-CN" b="0" i="0" smtClean="0">
                        <a:latin typeface="Cambria Math" panose="02040503050406030204" pitchFamily="18" charset="0"/>
                        <a:ea typeface="Cambria Math" panose="02040503050406030204" pitchFamily="18" charset="0"/>
                      </a:rPr>
                      <m:t>−1</m:t>
                    </m:r>
                    <m:r>
                      <a:rPr lang="en-US" altLang="zh-CN" i="1" smtClean="0">
                        <a:latin typeface="Cambria Math" panose="02040503050406030204" pitchFamily="18" charset="0"/>
                        <a:ea typeface="Cambria Math" panose="02040503050406030204" pitchFamily="18" charset="0"/>
                      </a:rPr>
                      <m:t>&lt;</m:t>
                    </m:r>
                    <m:d>
                      <m:dPr>
                        <m:begChr m:val="⌊"/>
                        <m:endChr m:val="⌋"/>
                        <m:ctrlPr>
                          <a:rPr lang="zh-CN" altLang="en-US" i="1" smtClean="0">
                            <a:latin typeface="Cambria Math" panose="02040503050406030204" pitchFamily="18" charset="0"/>
                          </a:rPr>
                        </m:ctrlPr>
                      </m:dPr>
                      <m:e>
                        <m:r>
                          <a:rPr lang="en-US" altLang="zh-CN" b="0" i="1" smtClean="0">
                            <a:latin typeface="Cambria Math" panose="02040503050406030204" pitchFamily="18" charset="0"/>
                          </a:rPr>
                          <m:t>𝑥</m:t>
                        </m:r>
                      </m:e>
                    </m:d>
                    <m:r>
                      <a:rPr lang="zh-CN" altLang="en-US" i="1" smtClean="0">
                        <a:latin typeface="Cambria Math" panose="02040503050406030204" pitchFamily="18" charset="0"/>
                      </a:rPr>
                      <m:t>≤</m:t>
                    </m:r>
                    <m:r>
                      <a:rPr lang="en-US" altLang="zh-CN" b="0" i="1" smtClean="0">
                        <a:latin typeface="Cambria Math" panose="02040503050406030204" pitchFamily="18" charset="0"/>
                      </a:rPr>
                      <m:t>𝑥</m:t>
                    </m:r>
                    <m:r>
                      <a:rPr lang="zh-CN" altLang="en-US" i="1" smtClean="0">
                        <a:latin typeface="Cambria Math" panose="02040503050406030204" pitchFamily="18" charset="0"/>
                      </a:rPr>
                      <m:t>≤</m:t>
                    </m:r>
                    <m:d>
                      <m:dPr>
                        <m:begChr m:val="⌈"/>
                        <m:endChr m:val="⌉"/>
                        <m:ctrlPr>
                          <a:rPr lang="zh-CN" altLang="en-US"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endParaRPr lang="en-US" altLang="zh-CN" dirty="0"/>
              </a:p>
              <a:p>
                <a:pPr marL="0" indent="0">
                  <a:buNone/>
                </a:pPr>
                <a:r>
                  <a:rPr lang="en-US" altLang="zh-CN" dirty="0"/>
                  <a:t>	</a:t>
                </a:r>
                <a:r>
                  <a:rPr lang="zh-CN" altLang="en-US" dirty="0"/>
                  <a:t>模运算：</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oMath>
                </a14:m>
                <a:endParaRPr lang="en-US" altLang="zh-CN" dirty="0"/>
              </a:p>
              <a:p>
                <a:pPr marL="0" indent="0">
                  <a:buNone/>
                </a:pPr>
                <a:r>
                  <a:rPr lang="en-US" altLang="zh-CN" dirty="0"/>
                  <a:t>	</a:t>
                </a:r>
                <a:r>
                  <a:rPr lang="zh-CN" altLang="en-US" dirty="0"/>
                  <a:t>多项式：</a:t>
                </a:r>
                <a:r>
                  <a:rPr lang="en-US" altLang="zh-CN" dirty="0"/>
                  <a:t>f(n) = O(</a:t>
                </a:r>
                <a:r>
                  <a:rPr lang="en-US" altLang="zh-CN" dirty="0" err="1"/>
                  <a:t>n</a:t>
                </a:r>
                <a:r>
                  <a:rPr lang="en-US" altLang="zh-CN" baseline="30000" dirty="0" err="1"/>
                  <a:t>k</a:t>
                </a:r>
                <a:r>
                  <a:rPr lang="en-US" altLang="zh-CN" dirty="0"/>
                  <a:t>)</a:t>
                </a:r>
                <a:r>
                  <a:rPr lang="zh-CN" altLang="en-US" dirty="0"/>
                  <a:t>，称</a:t>
                </a:r>
                <a:r>
                  <a:rPr lang="en-US" altLang="zh-CN" dirty="0"/>
                  <a:t>f</a:t>
                </a:r>
                <a:r>
                  <a:rPr lang="zh-CN" altLang="en-US" dirty="0"/>
                  <a:t>是多项式有界的</a:t>
                </a:r>
                <a:endParaRPr lang="en-US" altLang="zh-CN" dirty="0"/>
              </a:p>
              <a:p>
                <a:pPr marL="0" indent="0">
                  <a:buNone/>
                </a:pPr>
                <a:r>
                  <a:rPr lang="en-US" altLang="zh-CN" dirty="0"/>
                  <a:t>	</a:t>
                </a:r>
                <a:r>
                  <a:rPr lang="zh-CN" altLang="en-US" dirty="0"/>
                  <a:t>指数函数，对数函数</a:t>
                </a:r>
                <a:endParaRPr lang="en-US" altLang="zh-CN" dirty="0"/>
              </a:p>
              <a:p>
                <a:pPr marL="0" indent="0">
                  <a:buNone/>
                </a:pPr>
                <a:r>
                  <a:rPr lang="en-US" altLang="zh-CN" dirty="0"/>
                  <a:t>	</a:t>
                </a:r>
                <a:r>
                  <a:rPr lang="zh-CN" altLang="en-US" dirty="0"/>
                  <a:t>阶乘函数：</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r>
                          <a:rPr lang="en-US" altLang="zh-CN" b="0" i="1" dirty="0" smtClean="0">
                            <a:latin typeface="Cambria Math" panose="02040503050406030204" pitchFamily="18" charset="0"/>
                          </a:rPr>
                          <m:t>2</m:t>
                        </m:r>
                        <m:r>
                          <a:rPr lang="zh-CN" altLang="en-US" b="0" i="1" dirty="0" smtClean="0">
                            <a:latin typeface="Cambria Math" panose="02040503050406030204" pitchFamily="18" charset="0"/>
                          </a:rPr>
                          <m:t>𝜋</m:t>
                        </m:r>
                        <m:r>
                          <a:rPr lang="en-US" altLang="zh-CN" b="0" i="1" dirty="0" smtClean="0">
                            <a:latin typeface="Cambria Math" panose="02040503050406030204" pitchFamily="18" charset="0"/>
                          </a:rPr>
                          <m:t>𝑛</m:t>
                        </m:r>
                      </m:e>
                    </m:rad>
                    <m:sSup>
                      <m:sSupPr>
                        <m:ctrlPr>
                          <a:rPr lang="en-US" altLang="zh-CN" i="1" dirty="0" smtClean="0">
                            <a:latin typeface="Cambria Math" panose="02040503050406030204" pitchFamily="18" charset="0"/>
                          </a:rPr>
                        </m:ctrlPr>
                      </m:sSupPr>
                      <m:e>
                        <m:d>
                          <m:dPr>
                            <m:ctrlPr>
                              <a:rPr lang="en-US" altLang="zh-CN" i="1" dirty="0">
                                <a:latin typeface="Cambria Math" panose="02040503050406030204" pitchFamily="18" charset="0"/>
                              </a:rPr>
                            </m:ctrlPr>
                          </m:dPr>
                          <m:e>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𝑛</m:t>
                                </m:r>
                              </m:num>
                              <m:den>
                                <m:r>
                                  <a:rPr lang="en-US" altLang="zh-CN" i="1" dirty="0">
                                    <a:latin typeface="Cambria Math" panose="02040503050406030204" pitchFamily="18" charset="0"/>
                                  </a:rPr>
                                  <m:t>𝑒</m:t>
                                </m:r>
                              </m:den>
                            </m:f>
                          </m:e>
                        </m:d>
                      </m:e>
                      <m:sup>
                        <m:r>
                          <a:rPr lang="en-US" altLang="zh-CN" b="0" i="1" dirty="0" smtClean="0">
                            <a:latin typeface="Cambria Math" panose="02040503050406030204" pitchFamily="18" charset="0"/>
                          </a:rPr>
                          <m:t>𝑛</m:t>
                        </m:r>
                      </m:sup>
                    </m:sSup>
                    <m:r>
                      <a:rPr lang="en-US" altLang="zh-CN" b="0" i="1" dirty="0" smtClean="0">
                        <a:latin typeface="Cambria Math" panose="02040503050406030204" pitchFamily="18" charset="0"/>
                      </a:rPr>
                      <m:t>(1+</m:t>
                    </m:r>
                    <m:r>
                      <m:rPr>
                        <m:sty m:val="p"/>
                      </m:rPr>
                      <a:rPr lang="el-GR" altLang="zh-CN" b="0" i="1" dirty="0" smtClean="0">
                        <a:latin typeface="Cambria Math" panose="02040503050406030204" pitchFamily="18" charset="0"/>
                        <a:ea typeface="Cambria Math" panose="02040503050406030204" pitchFamily="18" charset="0"/>
                      </a:rPr>
                      <m:t>Θ</m:t>
                    </m:r>
                    <m:r>
                      <a:rPr lang="en-US" altLang="zh-CN" b="0" i="1" dirty="0" smtClean="0">
                        <a:latin typeface="Cambria Math" panose="02040503050406030204" pitchFamily="18" charset="0"/>
                        <a:ea typeface="Cambria Math" panose="02040503050406030204" pitchFamily="18" charset="0"/>
                      </a:rPr>
                      <m:t>(</m:t>
                    </m:r>
                    <m:f>
                      <m:fPr>
                        <m:ctrlPr>
                          <a:rPr lang="en-US" altLang="zh-CN" b="0"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1</m:t>
                        </m:r>
                      </m:num>
                      <m:den>
                        <m:r>
                          <a:rPr lang="en-US" altLang="zh-CN" b="0" i="1" dirty="0" smtClean="0">
                            <a:latin typeface="Cambria Math" panose="02040503050406030204" pitchFamily="18" charset="0"/>
                            <a:ea typeface="Cambria Math" panose="02040503050406030204" pitchFamily="18" charset="0"/>
                          </a:rPr>
                          <m:t>𝑛</m:t>
                        </m:r>
                      </m:den>
                    </m:f>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rPr>
                      <m:t>)</m:t>
                    </m:r>
                  </m:oMath>
                </a14:m>
                <a:r>
                  <a:rPr lang="zh-CN" altLang="en-US" dirty="0"/>
                  <a:t> </a:t>
                </a:r>
                <a:r>
                  <a:rPr lang="en-US" altLang="zh-CN" dirty="0"/>
                  <a:t>	</a:t>
                </a:r>
              </a:p>
              <a:p>
                <a:pPr marL="0" indent="0">
                  <a:buNone/>
                </a:pPr>
                <a:r>
                  <a:rPr lang="en-US" altLang="zh-CN" dirty="0"/>
                  <a:t>	</a:t>
                </a:r>
                <a:r>
                  <a:rPr lang="zh-CN" altLang="en-US" dirty="0"/>
                  <a:t>多重对数函数：</a:t>
                </a:r>
                <a14:m>
                  <m:oMath xmlns:m="http://schemas.openxmlformats.org/officeDocument/2006/math">
                    <m:r>
                      <m:rPr>
                        <m:sty m:val="p"/>
                      </m:rPr>
                      <a:rPr lang="en-US" altLang="zh-CN" i="1" dirty="0" smtClean="0">
                        <a:latin typeface="Cambria Math" panose="02040503050406030204" pitchFamily="18" charset="0"/>
                      </a:rPr>
                      <m:t>log</m:t>
                    </m:r>
                    <m:r>
                      <a:rPr lang="en-US" altLang="zh-CN" b="0" i="1" baseline="30000" dirty="0" smtClean="0">
                        <a:latin typeface="Cambria Math" panose="02040503050406030204" pitchFamily="18" charset="0"/>
                      </a:rPr>
                      <m:t>∗</m:t>
                    </m:r>
                    <m:r>
                      <a:rPr lang="en-US" altLang="zh-CN" i="1" dirty="0">
                        <a:latin typeface="Cambria Math" panose="02040503050406030204" pitchFamily="18" charset="0"/>
                      </a:rPr>
                      <m:t>𝑛</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min</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i</m:t>
                    </m:r>
                    <m:r>
                      <a:rPr lang="en-US" altLang="zh-CN" b="0" i="1" dirty="0" smtClean="0">
                        <a:latin typeface="Cambria Math" panose="02040503050406030204" pitchFamily="18" charset="0"/>
                        <a:ea typeface="Cambria Math" panose="02040503050406030204" pitchFamily="18" charset="0"/>
                      </a:rPr>
                      <m:t>≥1</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logi</m:t>
                    </m:r>
                    <m:r>
                      <a:rPr lang="en-US" altLang="zh-CN" b="0" i="0" baseline="30000" dirty="0" smtClean="0">
                        <a:latin typeface="Cambria Math" panose="02040503050406030204" pitchFamily="18" charset="0"/>
                      </a:rPr>
                      <m:t> </m:t>
                    </m:r>
                    <m:r>
                      <m:rPr>
                        <m:sty m:val="p"/>
                      </m:rPr>
                      <a:rPr lang="en-US" altLang="zh-CN" b="0" i="0" dirty="0" smtClean="0">
                        <a:latin typeface="Cambria Math" panose="02040503050406030204" pitchFamily="18" charset="0"/>
                      </a:rPr>
                      <m:t>n</m:t>
                    </m:r>
                    <m:r>
                      <a:rPr lang="en-US" altLang="zh-CN" b="0" i="1" dirty="0" smtClean="0">
                        <a:latin typeface="Cambria Math" panose="02040503050406030204" pitchFamily="18" charset="0"/>
                        <a:ea typeface="Cambria Math" panose="02040503050406030204" pitchFamily="18" charset="0"/>
                      </a:rPr>
                      <m:t>≤1</m:t>
                    </m:r>
                    <m:r>
                      <a:rPr lang="en-US" altLang="zh-CN" b="0" i="0"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79167B72-BFDD-4331-9936-8C1CA21A03D9}"/>
                  </a:ext>
                </a:extLst>
              </p:cNvPr>
              <p:cNvSpPr>
                <a:spLocks noGrp="1" noRot="1" noChangeAspect="1" noMove="1" noResize="1" noEditPoints="1" noAdjustHandles="1" noChangeArrowheads="1" noChangeShapeType="1" noTextEdit="1"/>
              </p:cNvSpPr>
              <p:nvPr>
                <p:ph idx="1"/>
              </p:nvPr>
            </p:nvSpPr>
            <p:spPr>
              <a:blipFill>
                <a:blip r:embed="rId2"/>
                <a:stretch>
                  <a:fillRect l="-545" t="-2122" b="-1357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1EC906A-1243-4CFD-8136-52288DF42550}"/>
              </a:ext>
            </a:extLst>
          </p:cNvPr>
          <p:cNvSpPr>
            <a:spLocks noGrp="1"/>
          </p:cNvSpPr>
          <p:nvPr>
            <p:ph type="sldNum" sz="quarter" idx="12"/>
          </p:nvPr>
        </p:nvSpPr>
        <p:spPr/>
        <p:txBody>
          <a:bodyPr/>
          <a:lstStyle/>
          <a:p>
            <a:pPr>
              <a:defRPr/>
            </a:pPr>
            <a:fld id="{76A0C645-9BD3-47E5-8E11-364E151CC5DE}" type="slidenum">
              <a:rPr lang="en-US" altLang="zh-CN" smtClean="0"/>
              <a:pPr>
                <a:defRPr/>
              </a:pPr>
              <a:t>78</a:t>
            </a:fld>
            <a:endParaRPr lang="en-US" altLang="zh-CN" dirty="0"/>
          </a:p>
        </p:txBody>
      </p:sp>
    </p:spTree>
    <p:extLst>
      <p:ext uri="{BB962C8B-B14F-4D97-AF65-F5344CB8AC3E}">
        <p14:creationId xmlns:p14="http://schemas.microsoft.com/office/powerpoint/2010/main" val="3755735635"/>
      </p:ext>
    </p:extLst>
  </p:cSld>
  <p:clrMapOvr>
    <a:masterClrMapping/>
  </p:clrMapOvr>
  <p:transition spd="slow">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2437B35-0A6A-42CB-A6AD-28C19CA15E56}" type="slidenum">
              <a:rPr kumimoji="0" lang="en-US" altLang="zh-CN" sz="1400" smtClean="0"/>
              <a:pPr>
                <a:spcBef>
                  <a:spcPct val="0"/>
                </a:spcBef>
                <a:buClrTx/>
                <a:buSzTx/>
                <a:buFontTx/>
                <a:buNone/>
              </a:pPr>
              <a:t>79</a:t>
            </a:fld>
            <a:endParaRPr kumimoji="0" lang="en-US" altLang="zh-CN" sz="1400"/>
          </a:p>
        </p:txBody>
      </p:sp>
      <p:sp>
        <p:nvSpPr>
          <p:cNvPr id="90115" name="Rectangle 1026"/>
          <p:cNvSpPr>
            <a:spLocks noGrp="1" noChangeArrowheads="1"/>
          </p:cNvSpPr>
          <p:nvPr>
            <p:ph type="title"/>
          </p:nvPr>
        </p:nvSpPr>
        <p:spPr/>
        <p:txBody>
          <a:bodyPr/>
          <a:lstStyle/>
          <a:p>
            <a:pPr eaLnBrk="1" hangingPunct="1"/>
            <a:r>
              <a:rPr lang="zh-CN" altLang="en-US"/>
              <a:t>总结</a:t>
            </a:r>
          </a:p>
        </p:txBody>
      </p:sp>
      <p:sp>
        <p:nvSpPr>
          <p:cNvPr id="90116" name="Rectangle 1027"/>
          <p:cNvSpPr>
            <a:spLocks noGrp="1" noChangeArrowheads="1"/>
          </p:cNvSpPr>
          <p:nvPr>
            <p:ph type="body" idx="1"/>
          </p:nvPr>
        </p:nvSpPr>
        <p:spPr>
          <a:xfrm>
            <a:off x="250825" y="2268538"/>
            <a:ext cx="8564563" cy="3536950"/>
          </a:xfrm>
        </p:spPr>
        <p:txBody>
          <a:bodyPr/>
          <a:lstStyle/>
          <a:p>
            <a:pPr eaLnBrk="1" hangingPunct="1">
              <a:buFont typeface="Wingdings" panose="05000000000000000000" pitchFamily="2" charset="2"/>
              <a:buNone/>
            </a:pPr>
            <a:r>
              <a:rPr lang="zh-CN" altLang="en-US" dirty="0"/>
              <a:t>     </a:t>
            </a:r>
            <a:r>
              <a:rPr lang="en-US" altLang="zh-CN" dirty="0"/>
              <a:t>1</a:t>
            </a:r>
            <a:r>
              <a:rPr lang="zh-CN" altLang="en-US" dirty="0"/>
              <a:t>算法基本概念</a:t>
            </a:r>
          </a:p>
          <a:p>
            <a:pPr eaLnBrk="1" hangingPunct="1">
              <a:buFont typeface="Wingdings" panose="05000000000000000000" pitchFamily="2" charset="2"/>
              <a:buNone/>
            </a:pPr>
            <a:r>
              <a:rPr lang="zh-CN" altLang="en-US" dirty="0"/>
              <a:t>     </a:t>
            </a:r>
            <a:r>
              <a:rPr lang="en-US" altLang="zh-CN" dirty="0"/>
              <a:t>2 </a:t>
            </a:r>
            <a:r>
              <a:rPr lang="zh-CN" altLang="en-US" dirty="0"/>
              <a:t>复杂性分析方法与手段</a:t>
            </a: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zh-CN" altLang="en-US" dirty="0"/>
              <a:t>作业：</a:t>
            </a:r>
            <a:r>
              <a:rPr lang="en-US" altLang="zh-CN"/>
              <a:t>3.1-7, 3-3, 3-4</a:t>
            </a:r>
            <a:endParaRPr lang="zh-CN" altLang="en-US" dirty="0"/>
          </a:p>
        </p:txBody>
      </p:sp>
    </p:spTree>
    <p:extLst>
      <p:ext uri="{BB962C8B-B14F-4D97-AF65-F5344CB8AC3E}">
        <p14:creationId xmlns:p14="http://schemas.microsoft.com/office/powerpoint/2010/main" val="386581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教学目标</a:t>
            </a:r>
          </a:p>
        </p:txBody>
      </p:sp>
      <p:sp>
        <p:nvSpPr>
          <p:cNvPr id="14339" name="内容占位符 2"/>
          <p:cNvSpPr>
            <a:spLocks noGrp="1"/>
          </p:cNvSpPr>
          <p:nvPr>
            <p:ph idx="1"/>
          </p:nvPr>
        </p:nvSpPr>
        <p:spPr>
          <a:xfrm>
            <a:off x="1228725" y="1214438"/>
            <a:ext cx="7772400" cy="4953000"/>
          </a:xfrm>
        </p:spPr>
        <p:txBody>
          <a:bodyPr/>
          <a:lstStyle/>
          <a:p>
            <a:pPr>
              <a:buFont typeface="Wingdings" panose="05000000000000000000" pitchFamily="2" charset="2"/>
              <a:buNone/>
            </a:pPr>
            <a:r>
              <a:rPr lang="zh-CN" altLang="en-US" sz="1800"/>
              <a:t>      </a:t>
            </a:r>
            <a:endParaRPr lang="en-US" altLang="zh-CN" sz="1800"/>
          </a:p>
        </p:txBody>
      </p:sp>
      <p:sp>
        <p:nvSpPr>
          <p:cNvPr id="143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EB511ED7-526F-4D2D-94C3-F769C3EBF3EC}" type="datetime1">
              <a:rPr kumimoji="0" lang="zh-CN" altLang="en-US" sz="1400" b="0" smtClean="0"/>
              <a:pPr/>
              <a:t>2017/9/14</a:t>
            </a:fld>
            <a:endParaRPr kumimoji="0" lang="en-US" altLang="zh-CN" sz="1400" b="0"/>
          </a:p>
        </p:txBody>
      </p:sp>
      <p:sp>
        <p:nvSpPr>
          <p:cNvPr id="143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47E0C7C7-AB6D-4F8B-94A9-F8878BA44292}" type="slidenum">
              <a:rPr kumimoji="0" lang="en-US" altLang="zh-CN" sz="1400" b="0" smtClean="0"/>
              <a:pPr/>
              <a:t>8</a:t>
            </a:fld>
            <a:endParaRPr kumimoji="0" lang="en-US" altLang="zh-CN" sz="1400" b="0"/>
          </a:p>
        </p:txBody>
      </p:sp>
      <p:pic>
        <p:nvPicPr>
          <p:cNvPr id="143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1960563"/>
            <a:ext cx="8040687"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79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9</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为什么学习算法？</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算法的定义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如何描述一个算法？</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4877</TotalTime>
  <Words>6274</Words>
  <Application>Microsoft Office PowerPoint</Application>
  <PresentationFormat>全屏显示(4:3)</PresentationFormat>
  <Paragraphs>837</Paragraphs>
  <Slides>79</Slides>
  <Notes>11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79</vt:i4>
      </vt:variant>
    </vt:vector>
  </HeadingPairs>
  <TitlesOfParts>
    <vt:vector size="101" baseType="lpstr">
      <vt:lpstr>MS PGothic</vt:lpstr>
      <vt:lpstr>黑体</vt:lpstr>
      <vt:lpstr>华文楷体</vt:lpstr>
      <vt:lpstr>华文新魏</vt:lpstr>
      <vt:lpstr>楷体_GB2312</vt:lpstr>
      <vt:lpstr>隶书</vt:lpstr>
      <vt:lpstr>宋体</vt:lpstr>
      <vt:lpstr>Arial</vt:lpstr>
      <vt:lpstr>Arial Narrow</vt:lpstr>
      <vt:lpstr>Calibri</vt:lpstr>
      <vt:lpstr>Cambria Math</vt:lpstr>
      <vt:lpstr>Impact</vt:lpstr>
      <vt:lpstr>Symbol</vt:lpstr>
      <vt:lpstr>Tahoma</vt:lpstr>
      <vt:lpstr>Times New Roman</vt:lpstr>
      <vt:lpstr>Verdana</vt:lpstr>
      <vt:lpstr>Wingdings</vt:lpstr>
      <vt:lpstr>Wingdings 2</vt:lpstr>
      <vt:lpstr>Blends</vt:lpstr>
      <vt:lpstr>Equation</vt:lpstr>
      <vt:lpstr>公式</vt:lpstr>
      <vt:lpstr>Image</vt:lpstr>
      <vt:lpstr>算法分析与设计</vt:lpstr>
      <vt:lpstr>课程信息</vt:lpstr>
      <vt:lpstr>教材与参考书</vt:lpstr>
      <vt:lpstr>教材与参考书</vt:lpstr>
      <vt:lpstr>助教与联系方式</vt:lpstr>
      <vt:lpstr>主要内容</vt:lpstr>
      <vt:lpstr>主要内容</vt:lpstr>
      <vt:lpstr>教学目标</vt:lpstr>
      <vt:lpstr>第1章 算法引论</vt:lpstr>
      <vt:lpstr>为什么要学习算法</vt:lpstr>
      <vt:lpstr>思考题：小鸡啄米</vt:lpstr>
      <vt:lpstr>思考题：小鸡啄米</vt:lpstr>
      <vt:lpstr>为什么要分析算法效率？</vt:lpstr>
      <vt:lpstr>算法效率的各个方面</vt:lpstr>
      <vt:lpstr>第1章 算法引论</vt:lpstr>
      <vt:lpstr>什么是算法？</vt:lpstr>
      <vt:lpstr>什么是算法？</vt:lpstr>
      <vt:lpstr>相关概念：问题和问题实例</vt:lpstr>
      <vt:lpstr>相关概念：问题和问题实例</vt:lpstr>
      <vt:lpstr>相关概念：输入实例与问题规模</vt:lpstr>
      <vt:lpstr>相关概念：正确算法与不正确算法</vt:lpstr>
      <vt:lpstr>作为一种技术的算法</vt:lpstr>
      <vt:lpstr>问题求解基础</vt:lpstr>
      <vt:lpstr>问题求解基础</vt:lpstr>
      <vt:lpstr>第1章 算法引论</vt:lpstr>
      <vt:lpstr>算法描述方法</vt:lpstr>
      <vt:lpstr>算法描述方法</vt:lpstr>
      <vt:lpstr>插入排序的伪代码</vt:lpstr>
      <vt:lpstr>第1章 算法引论</vt:lpstr>
      <vt:lpstr>算法分析框架</vt:lpstr>
      <vt:lpstr>RAM模型</vt:lpstr>
      <vt:lpstr>RAM模型（内存模型）</vt:lpstr>
      <vt:lpstr>内存层级</vt:lpstr>
      <vt:lpstr>Slow I/O</vt:lpstr>
      <vt:lpstr>I/O模型（外存模型）</vt:lpstr>
      <vt:lpstr>数据流模型</vt:lpstr>
      <vt:lpstr>算法分析框架</vt:lpstr>
      <vt:lpstr>算法分析框架</vt:lpstr>
      <vt:lpstr>插入排序</vt:lpstr>
      <vt:lpstr>插入排序</vt:lpstr>
      <vt:lpstr>插入排序</vt:lpstr>
      <vt:lpstr>插入排序</vt:lpstr>
      <vt:lpstr>DBSCAN的故事</vt:lpstr>
      <vt:lpstr>DBSCAN的故事</vt:lpstr>
      <vt:lpstr>第1章 算法引论</vt:lpstr>
      <vt:lpstr>算法复杂性分析</vt:lpstr>
      <vt:lpstr>算法复杂性分析</vt:lpstr>
      <vt:lpstr>PowerPoint 演示文稿</vt:lpstr>
      <vt:lpstr>算法复杂性分析</vt:lpstr>
      <vt:lpstr>算法复杂性分析</vt:lpstr>
      <vt:lpstr>算法复杂性分析</vt:lpstr>
      <vt:lpstr>算法复杂性分析</vt:lpstr>
      <vt:lpstr>算法复杂性分析</vt:lpstr>
      <vt:lpstr>算法复杂性分析</vt:lpstr>
      <vt:lpstr>算法复杂性分析</vt:lpstr>
      <vt:lpstr>算法复杂性分析</vt:lpstr>
      <vt:lpstr>算法复杂性分析</vt:lpstr>
      <vt:lpstr>典型的计算时间函数曲线</vt:lpstr>
      <vt:lpstr>典型的计算时间函数曲线</vt:lpstr>
      <vt:lpstr>计算时间函数值比较</vt:lpstr>
      <vt:lpstr>算法复杂性分析</vt:lpstr>
      <vt:lpstr>PowerPoint 演示文稿</vt:lpstr>
      <vt:lpstr>算法复杂性分析</vt:lpstr>
      <vt:lpstr>算法复杂性分析</vt:lpstr>
      <vt:lpstr>算法复杂性分析</vt:lpstr>
      <vt:lpstr>算法复杂性分析</vt:lpstr>
      <vt:lpstr>PowerPoint 演示文稿</vt:lpstr>
      <vt:lpstr>算法复杂性分析</vt:lpstr>
      <vt:lpstr>算法复杂性分析</vt:lpstr>
      <vt:lpstr>算法复杂性分析</vt:lpstr>
      <vt:lpstr>算法复杂性分析</vt:lpstr>
      <vt:lpstr>算法复杂性分析</vt:lpstr>
      <vt:lpstr>算法复杂性分析</vt:lpstr>
      <vt:lpstr>算法复杂性分析</vt:lpstr>
      <vt:lpstr>算法复杂性分析</vt:lpstr>
      <vt:lpstr>PowerPoint 演示文稿</vt:lpstr>
      <vt:lpstr>复杂性分析举例：</vt:lpstr>
      <vt:lpstr>算法复杂度分析</vt:lpstr>
      <vt:lpstr>总结</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LQ</dc:creator>
  <cp:lastModifiedBy>Zhewei Wei</cp:lastModifiedBy>
  <cp:revision>241</cp:revision>
  <dcterms:created xsi:type="dcterms:W3CDTF">2004-12-12T12:58:32Z</dcterms:created>
  <dcterms:modified xsi:type="dcterms:W3CDTF">2017-09-14T09:20:53Z</dcterms:modified>
</cp:coreProperties>
</file>