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67"/>
  </p:notesMasterIdLst>
  <p:sldIdLst>
    <p:sldId id="256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60" r:id="rId40"/>
    <p:sldId id="454" r:id="rId41"/>
    <p:sldId id="455" r:id="rId42"/>
    <p:sldId id="456" r:id="rId43"/>
    <p:sldId id="457" r:id="rId44"/>
    <p:sldId id="458" r:id="rId45"/>
    <p:sldId id="459" r:id="rId46"/>
    <p:sldId id="433" r:id="rId47"/>
    <p:sldId id="434" r:id="rId48"/>
    <p:sldId id="435" r:id="rId49"/>
    <p:sldId id="436" r:id="rId50"/>
    <p:sldId id="437" r:id="rId51"/>
    <p:sldId id="438" r:id="rId52"/>
    <p:sldId id="439" r:id="rId53"/>
    <p:sldId id="440" r:id="rId54"/>
    <p:sldId id="441" r:id="rId55"/>
    <p:sldId id="442" r:id="rId56"/>
    <p:sldId id="443" r:id="rId57"/>
    <p:sldId id="444" r:id="rId58"/>
    <p:sldId id="445" r:id="rId59"/>
    <p:sldId id="446" r:id="rId60"/>
    <p:sldId id="447" r:id="rId61"/>
    <p:sldId id="448" r:id="rId62"/>
    <p:sldId id="449" r:id="rId63"/>
    <p:sldId id="450" r:id="rId64"/>
    <p:sldId id="451" r:id="rId65"/>
    <p:sldId id="452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8" autoAdjust="0"/>
    <p:restoredTop sz="87367" autoAdjust="0"/>
  </p:normalViewPr>
  <p:slideViewPr>
    <p:cSldViewPr>
      <p:cViewPr varScale="1">
        <p:scale>
          <a:sx n="70" d="100"/>
          <a:sy n="70" d="100"/>
        </p:scale>
        <p:origin x="63" y="13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801295D-8FD3-4DF7-A404-2BFBBF5975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5BA09D4-57BE-4991-A85C-0D0249468E72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TW" altLang="en-US"/>
              <a:t>本章内容将包含基本的图形表示法，以及先深搜寻，先广搜寻，拓朴排序，</a:t>
            </a:r>
            <a:r>
              <a:rPr lang="en-US" altLang="zh-TW"/>
              <a:t>Strongly Connected Components</a:t>
            </a:r>
            <a:r>
              <a:rPr lang="zh-TW" altLang="en-US"/>
              <a:t>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81" tIns="48491" rIns="96981" bIns="48491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29C3391-926D-4E81-920E-8F284BC720E9}" type="slidenum">
              <a:rPr lang="zh-CN" altLang="en-US" sz="1300"/>
              <a:pPr algn="r" eaLnBrk="1" hangingPunct="1"/>
              <a:t>15</a:t>
            </a:fld>
            <a:endParaRPr lang="en-US" altLang="zh-CN" sz="13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214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81" tIns="48491" rIns="96981" bIns="48491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4BBFF9B-BA85-47D3-913C-0EEDFAE5E8D6}" type="slidenum">
              <a:rPr lang="zh-CN" altLang="en-US" sz="1300"/>
              <a:pPr algn="r" eaLnBrk="1" hangingPunct="1"/>
              <a:t>16</a:t>
            </a:fld>
            <a:endParaRPr lang="en-US" altLang="zh-CN" sz="13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70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81" tIns="48491" rIns="96981" bIns="48491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7DA18CF-8BB0-40A2-A552-87C5C42B4745}" type="slidenum">
              <a:rPr lang="zh-CN" altLang="en-US" sz="1300"/>
              <a:pPr algn="r" eaLnBrk="1" hangingPunct="1"/>
              <a:t>17</a:t>
            </a:fld>
            <a:endParaRPr lang="en-US" altLang="zh-CN" sz="13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49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81" tIns="48491" rIns="96981" bIns="48491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A6A405D-3B79-4C4B-B934-B3BAEC37D5EC}" type="slidenum">
              <a:rPr lang="zh-CN" altLang="en-US" sz="1300"/>
              <a:pPr algn="r" eaLnBrk="1" hangingPunct="1"/>
              <a:t>18</a:t>
            </a:fld>
            <a:endParaRPr lang="en-US" altLang="zh-CN" sz="13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37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81" tIns="48491" rIns="96981" bIns="48491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5FAEA26-E70C-433C-82A6-B7D8CC52F04C}" type="slidenum">
              <a:rPr lang="zh-CN" altLang="en-US" sz="1300"/>
              <a:pPr algn="r" eaLnBrk="1" hangingPunct="1"/>
              <a:t>19</a:t>
            </a:fld>
            <a:endParaRPr lang="en-US" altLang="zh-CN" sz="13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767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81" tIns="48491" rIns="96981" bIns="48491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56F7750-7CB8-4D18-8BFA-4654DC040D7F}" type="slidenum">
              <a:rPr lang="zh-CN" altLang="en-US" sz="1300"/>
              <a:pPr algn="r" eaLnBrk="1" hangingPunct="1"/>
              <a:t>20</a:t>
            </a:fld>
            <a:endParaRPr lang="en-US" altLang="zh-CN" sz="13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409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56225F-5D3B-46CB-8E77-2B3EB7DB686C}" type="slidenum">
              <a:rPr lang="zh-CN" altLang="en-US"/>
              <a:pPr eaLnBrk="1" hangingPunct="1"/>
              <a:t>39</a:t>
            </a:fld>
            <a:endParaRPr lang="en-US" altLang="zh-CN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42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0A3D3386-2639-46BF-8F16-E540B02B65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C1BF7BA9-681D-4FC8-AC02-5ADD52693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4CAFCF36-47FB-4EF0-8BEE-8E2585C2D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1357821-43FA-4866-A9FB-505E150CE23D}" type="slidenum">
              <a:rPr lang="en-US" altLang="zh-CN"/>
              <a:pPr eaLnBrk="1" hangingPunct="1"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858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23047C9A-D7D1-4885-B03D-B0D1C1E424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A11DDA9C-B49D-4DA0-949B-7AA20FF3F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9ACBE407-756B-4534-87A4-AE8E01EBA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5C7C1E6-5CDB-4DC1-BB73-5D5941ED1E68}" type="slidenum">
              <a:rPr lang="en-US" altLang="zh-CN"/>
              <a:pPr eaLnBrk="1" hangingPunct="1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878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C0EF200C-C308-4496-B627-1D21A9CB1D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58433155-CB02-44AA-9A98-756CAF7E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F7D2C5A7-55E4-438C-868A-E94FD4DC1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082BED7-F38E-4F15-A94A-2CB2D2E0CCB6}" type="slidenum">
              <a:rPr lang="en-US" altLang="zh-CN"/>
              <a:pPr eaLnBrk="1" hangingPunct="1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07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7AFD9EA5-DCDA-49E8-9822-336CD009AD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CD12557B-F5DD-4C34-B377-6C59D992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F86AB18E-B238-47F5-A3CC-3CD6E2C36F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413B1EC-11F1-4B6D-90BB-815D50128B56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733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FFEBF64A-A7FD-4E23-8696-314471DC3A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1410C240-5392-4107-93E7-2C3FD6890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7BED5921-49BF-411E-8538-088C82A7B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069CF00-6B3A-4AD3-B2CF-4AFEAD9CCACE}" type="slidenum">
              <a:rPr lang="en-US" altLang="zh-CN"/>
              <a:pPr eaLnBrk="1" hangingPunct="1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671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5DA1BCA1-ADC2-4C88-977C-2F64D0E57A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E96D41AF-D407-4E7B-85CE-B10E79056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D3A7763C-DB3F-415F-839B-E970D8CB72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D820689-80A4-4E83-B6DE-C99CE679DB21}" type="slidenum">
              <a:rPr lang="en-US" altLang="zh-CN"/>
              <a:pPr eaLnBrk="1" hangingPunct="1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5526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CFE1ACA2-E6B2-4F8F-95A0-B2B8C33951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E85FD716-38D6-4DA3-907F-C0A1F0232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57EF4587-4B52-4427-AB0B-2BCA07F93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6CBE119-2500-4F8D-A6C5-4C0790B1FA6D}" type="slidenum">
              <a:rPr lang="en-US" altLang="zh-CN"/>
              <a:pPr eaLnBrk="1" hangingPunct="1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20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DD3171F7-46E6-4805-8302-B0612EBB26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C80E5974-B819-44A5-96A7-92A17583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E582C06A-9B65-469F-9515-40DE73D7BD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7AA9D91-BC94-42D0-BAC9-A2E399871327}" type="slidenum">
              <a:rPr lang="en-US" altLang="zh-CN"/>
              <a:pPr eaLnBrk="1" hangingPunct="1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913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A4AFF89E-6027-4290-A628-407ED23E2F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BA18F623-31FF-4310-A8B4-82990A3B4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DC97A9CC-300C-4C7B-B100-1EB8069C1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BB3E96-CFDA-45E5-A413-F7B1F8EF8189}" type="slidenum">
              <a:rPr lang="en-US" altLang="zh-CN"/>
              <a:pPr eaLnBrk="1" hangingPunct="1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325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CCE9C6DA-1A16-4BC3-99D0-F56EB9EE2C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0538F787-9A60-4DF3-9414-A6E907BA3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06500" name="Slide Number Placeholder 3">
            <a:extLst>
              <a:ext uri="{FF2B5EF4-FFF2-40B4-BE49-F238E27FC236}">
                <a16:creationId xmlns:a16="http://schemas.microsoft.com/office/drawing/2014/main" id="{65989C59-4AFC-4A80-B4A0-148B8CFDC6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5430C04-247D-4F32-AD06-B1B4321E4E4D}" type="slidenum">
              <a:rPr lang="en-US" altLang="zh-CN"/>
              <a:pPr eaLnBrk="1" hangingPunct="1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088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6FD3F38A-B4F0-4C4C-BAF9-02B9BBA9B1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3D5B7790-EC63-4FD6-9D32-AA377EDC1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98C9DA12-B9CB-487F-B52F-52EC57983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5B7A153-9D56-4B39-871F-F852233902EE}" type="slidenum">
              <a:rPr lang="en-US" altLang="zh-CN"/>
              <a:pPr eaLnBrk="1" hangingPunct="1"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999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E59F5F12-BB5E-463D-9C4A-016054A368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318F9B04-F481-44DC-91DE-CB1E16F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E3144976-0C8C-47DC-B3CB-26AB944A37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C74E090-67B3-4EA4-992E-009704FD5BF2}" type="slidenum">
              <a:rPr lang="en-US" altLang="zh-CN"/>
              <a:pPr eaLnBrk="1" hangingPunct="1"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9675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2C9C631A-505C-40BE-BD4C-C2D7755FA4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22B86BCA-80E9-414A-96C9-30D04F34F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FA7B1C9D-9CC6-48D3-B310-DF84708B5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9FFA678-D9EA-4513-9C43-DD6A9719940F}" type="slidenum">
              <a:rPr lang="en-US" altLang="zh-CN"/>
              <a:pPr eaLnBrk="1" hangingPunct="1"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3866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4EF3AECD-0C67-4542-8EDE-A7B945535D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735EC840-5ACE-4A19-A769-1A76B2794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10596" name="Slide Number Placeholder 3">
            <a:extLst>
              <a:ext uri="{FF2B5EF4-FFF2-40B4-BE49-F238E27FC236}">
                <a16:creationId xmlns:a16="http://schemas.microsoft.com/office/drawing/2014/main" id="{794A1152-FF86-47F5-9E0E-162423928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8FB421D-68EC-4A8B-8574-C52A9EDF49C2}" type="slidenum">
              <a:rPr lang="en-US" altLang="zh-CN"/>
              <a:pPr eaLnBrk="1" hangingPunct="1"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52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9445B3D9-72DE-4A80-A7C4-FE3A368CB4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F8931155-9DD3-4838-95CD-E9A4F34F7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3A852966-7C4C-4C47-BC17-3A2CE2C569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540976D-49C4-4EDF-9B8C-EE5E3F80B863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343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B09F46BA-6187-49F8-9407-2BF2A0507D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65A5D703-1BDA-41EB-B07F-FF6646F3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13FA223F-2665-4A14-B94C-C7B082138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73F105C-CB77-4556-8423-FBB6EE8BF949}" type="slidenum">
              <a:rPr lang="en-US" altLang="zh-CN"/>
              <a:pPr eaLnBrk="1" hangingPunct="1"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356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:a16="http://schemas.microsoft.com/office/drawing/2014/main" id="{CE9812A2-6702-4DAF-9725-254B87D026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>
            <a:extLst>
              <a:ext uri="{FF2B5EF4-FFF2-40B4-BE49-F238E27FC236}">
                <a16:creationId xmlns:a16="http://schemas.microsoft.com/office/drawing/2014/main" id="{8A386409-9C2A-4266-8F55-DED6C8D6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8D35913B-7BAE-4971-AB0F-9CE4AE0CB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F9E7F22-59DA-4B01-89CE-2859442B95C3}" type="slidenum">
              <a:rPr lang="en-US" altLang="zh-CN"/>
              <a:pPr eaLnBrk="1" hangingPunct="1"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4236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842F7FE0-BB38-45D7-B7CA-C52574E270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1F56C963-0C3A-4106-A4B5-1BD3B11F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4C5AA20F-5F75-468A-AD34-BACE645E9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7313232-8BD5-4331-8366-E2FD1950DF9E}" type="slidenum">
              <a:rPr lang="en-US" altLang="zh-CN"/>
              <a:pPr eaLnBrk="1" hangingPunct="1"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9234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2524B245-01DD-4659-9DBF-86E60BAFEE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71510281-8760-4E27-9D8F-820DAB940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F7FCD286-2129-4807-8EA1-F89E9BE8E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6A71DD5-2BA4-4F45-84C8-E121703EE548}" type="slidenum">
              <a:rPr lang="en-US" altLang="zh-CN"/>
              <a:pPr eaLnBrk="1" hangingPunct="1"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7136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FAFD2F9C-88DB-41FC-88B8-CD2B03E6A4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9C3915DA-C174-446E-A6BC-CBDC7561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C797DE09-1E7C-4E1B-B3E5-B3A4F778F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37187F5-CF69-4D0D-B7B1-D475B8B62A62}" type="slidenum">
              <a:rPr lang="en-US" altLang="zh-CN"/>
              <a:pPr eaLnBrk="1" hangingPunct="1"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52617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id="{A27E2C81-4584-4E32-930F-746361A9B9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id="{914175AA-6ABC-4F06-99C8-CC2A91ED2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16740" name="Slide Number Placeholder 3">
            <a:extLst>
              <a:ext uri="{FF2B5EF4-FFF2-40B4-BE49-F238E27FC236}">
                <a16:creationId xmlns:a16="http://schemas.microsoft.com/office/drawing/2014/main" id="{8CB1A8C5-8AFD-4F38-914F-45DF0205A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533BDB8-593F-4E75-88CD-DA708E88BAC0}" type="slidenum">
              <a:rPr lang="en-US" altLang="zh-CN"/>
              <a:pPr eaLnBrk="1" hangingPunct="1"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053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9FA36CCB-5B5F-47F1-90CA-4D015BCCD5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91A53C10-0AE9-4663-B751-4E5C0423D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8F114072-7010-4570-B85B-B5901AD4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A737ABE-C94F-4769-970F-0821DF422A30}" type="slidenum">
              <a:rPr lang="en-US" altLang="zh-CN"/>
              <a:pPr eaLnBrk="1" hangingPunct="1"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627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5C7E2DD5-0BF8-4A36-BBAC-8D42413B1E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A8D9B313-0D94-4593-AAAB-6CB79837C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18788" name="Slide Number Placeholder 3">
            <a:extLst>
              <a:ext uri="{FF2B5EF4-FFF2-40B4-BE49-F238E27FC236}">
                <a16:creationId xmlns:a16="http://schemas.microsoft.com/office/drawing/2014/main" id="{58ABEB1D-A284-49F5-83C0-5FEFB0D1AB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B890FB-AC31-42C8-BD33-80A4F768F40B}" type="slidenum">
              <a:rPr lang="en-US" altLang="zh-CN"/>
              <a:pPr eaLnBrk="1" hangingPunct="1"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8281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C095F8EE-3387-4AF0-B7BD-4464B8FED5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174EFC81-B44D-46F4-9C89-FA59B8F97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21EC7B6A-813E-43AC-93AA-E2F1C0679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8323EE4-F983-4D83-AC9F-AC0F80C87E3D}" type="slidenum">
              <a:rPr lang="en-US" altLang="zh-CN"/>
              <a:pPr eaLnBrk="1" hangingPunct="1"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0837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id="{FFA91FE1-73BE-4208-A49B-93366E8FE4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id="{FD602B93-51CB-4BBA-AB3E-D9561DCEA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20836" name="Slide Number Placeholder 3">
            <a:extLst>
              <a:ext uri="{FF2B5EF4-FFF2-40B4-BE49-F238E27FC236}">
                <a16:creationId xmlns:a16="http://schemas.microsoft.com/office/drawing/2014/main" id="{604931AF-BAAB-4693-9214-3733E33E6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FFE1286-1825-4083-AEF6-F7D02E2247C4}" type="slidenum">
              <a:rPr lang="en-US" altLang="zh-CN"/>
              <a:pPr eaLnBrk="1" hangingPunct="1"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8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383B8207-2705-47F4-BB47-05CB99CF67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927A49EA-038C-4141-BF6A-4F99358C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65E8D3E8-38FA-42DA-AEAB-FB1D724D0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BA008A9-BFD5-4BFC-8989-5D27FA4F1DE6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1879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:a16="http://schemas.microsoft.com/office/drawing/2014/main" id="{BE6D4ABE-C66F-4AD8-B2F9-3514D06C00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>
            <a:extLst>
              <a:ext uri="{FF2B5EF4-FFF2-40B4-BE49-F238E27FC236}">
                <a16:creationId xmlns:a16="http://schemas.microsoft.com/office/drawing/2014/main" id="{68DFF2B2-D4EC-46AB-8F3A-DE0A93722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21860" name="Slide Number Placeholder 3">
            <a:extLst>
              <a:ext uri="{FF2B5EF4-FFF2-40B4-BE49-F238E27FC236}">
                <a16:creationId xmlns:a16="http://schemas.microsoft.com/office/drawing/2014/main" id="{DA5A3447-4B92-46FE-A12A-20E1B22FD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D9C4EC0-EDA4-4796-AEE2-72C0A750636E}" type="slidenum">
              <a:rPr lang="en-US" altLang="zh-CN"/>
              <a:pPr eaLnBrk="1" hangingPunct="1"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4605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:a16="http://schemas.microsoft.com/office/drawing/2014/main" id="{D4493253-839E-4AAA-8D35-5E345A5EAE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>
            <a:extLst>
              <a:ext uri="{FF2B5EF4-FFF2-40B4-BE49-F238E27FC236}">
                <a16:creationId xmlns:a16="http://schemas.microsoft.com/office/drawing/2014/main" id="{BEA848F1-96D4-4620-BDF8-94B2B4633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22884" name="Slide Number Placeholder 3">
            <a:extLst>
              <a:ext uri="{FF2B5EF4-FFF2-40B4-BE49-F238E27FC236}">
                <a16:creationId xmlns:a16="http://schemas.microsoft.com/office/drawing/2014/main" id="{2D714F7E-0608-47A4-B8C9-0AD4E3600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C02DC62-B299-42A7-9596-A1563B7142A1}" type="slidenum">
              <a:rPr lang="en-US" altLang="zh-CN"/>
              <a:pPr eaLnBrk="1" hangingPunct="1"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428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4C750EA2-8AB7-482D-B173-EDFBDACE09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9F2EB3A0-330D-4225-84BE-7E2660FE1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BBFE5DA2-0358-415E-8E52-C12A86377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5A7D890-FE37-453C-8A73-586EEAFBF2F1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8214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02B77BC3-88FE-40C0-BED5-64B58DE1C8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E0A3A67F-3155-435A-93C2-DFD1D9208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FD49B794-8D56-4AAD-9559-95457C4E7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E889F14-2A0E-46EC-8F6C-D26AA1EB4A15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423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81" tIns="48491" rIns="96981" bIns="48491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B84A918-6E5E-4372-9DF9-D6797BF921E0}" type="slidenum">
              <a:rPr lang="zh-CN" altLang="en-US" sz="1300"/>
              <a:pPr algn="r" eaLnBrk="1" hangingPunct="1"/>
              <a:t>11</a:t>
            </a:fld>
            <a:endParaRPr lang="en-US" altLang="zh-CN" sz="13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143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81" tIns="48491" rIns="96981" bIns="48491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36F4314-72B8-4A7B-A970-71C21BDBA1BD}" type="slidenum">
              <a:rPr lang="zh-CN" altLang="en-US" sz="1300"/>
              <a:pPr algn="r" eaLnBrk="1" hangingPunct="1"/>
              <a:t>13</a:t>
            </a:fld>
            <a:endParaRPr lang="en-US" altLang="zh-CN" sz="13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5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81" tIns="48491" rIns="96981" bIns="48491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8B88431-EFF8-4EA5-957F-4BE9FF093E4B}" type="slidenum">
              <a:rPr lang="zh-CN" altLang="en-US" sz="1300"/>
              <a:pPr algn="r" eaLnBrk="1" hangingPunct="1"/>
              <a:t>14</a:t>
            </a:fld>
            <a:endParaRPr lang="en-US" altLang="zh-CN" sz="13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83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61E7-CD54-4F3A-996D-A5A85A96F04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B89-7BC9-49F2-B07B-547CE038B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2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Graph Algorithms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32EFC-27E3-492E-80E6-701F10B1AB0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14042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Graph Algorithms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32EFC-27E3-492E-80E6-701F10B1AB0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28405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0824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5258D-676F-4DCD-9824-8E83CA3883C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59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61E7-CD54-4F3A-996D-A5A85A96F04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B89-7BC9-49F2-B07B-547CE038B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6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61E7-CD54-4F3A-996D-A5A85A96F04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B89-7BC9-49F2-B07B-547CE038B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3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61E7-CD54-4F3A-996D-A5A85A96F04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B89-7BC9-49F2-B07B-547CE038B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2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Graph Algorithms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32B850-9311-4765-A975-C1BFC4F9518C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542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61E7-CD54-4F3A-996D-A5A85A96F04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B89-7BC9-49F2-B07B-547CE038B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5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Graph Algorithms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926B4-3632-442C-BB21-1E3AFD794CD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014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61E7-CD54-4F3A-996D-A5A85A96F04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B89-7BC9-49F2-B07B-547CE038B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61E7-CD54-4F3A-996D-A5A85A96F04E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B89-7BC9-49F2-B07B-547CE038B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1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Elementary Graph Algorithms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232EFC-27E3-492E-80E6-701F10B1AB0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00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649" r:id="rId12"/>
    <p:sldLayoutId id="2147483718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2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2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6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0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1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4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4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3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52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5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zh-CN" altLang="en-US" sz="4800" b="1" dirty="0"/>
              <a:t>第</a:t>
            </a:r>
            <a:r>
              <a:rPr lang="en-US" altLang="zh-CN" sz="4800" b="1" dirty="0"/>
              <a:t>11</a:t>
            </a:r>
            <a:r>
              <a:rPr lang="zh-CN" altLang="en-US" sz="4800" b="1" dirty="0"/>
              <a:t>章 最大流</a:t>
            </a:r>
            <a:endParaRPr lang="en-US" altLang="zh-TW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48409DEE-22D4-4475-B8D4-815F5B163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54062"/>
          </a:xfrm>
        </p:spPr>
        <p:txBody>
          <a:bodyPr/>
          <a:lstStyle/>
          <a:p>
            <a:r>
              <a:rPr lang="zh-CN" altLang="en-US" dirty="0"/>
              <a:t>单一源点、汇点假设</a:t>
            </a:r>
            <a:endParaRPr lang="en-US" altLang="zh-CN" dirty="0"/>
          </a:p>
        </p:txBody>
      </p:sp>
      <p:sp>
        <p:nvSpPr>
          <p:cNvPr id="990211" name="Rectangle 3">
            <a:extLst>
              <a:ext uri="{FF2B5EF4-FFF2-40B4-BE49-F238E27FC236}">
                <a16:creationId xmlns:a16="http://schemas.microsoft.com/office/drawing/2014/main" id="{18E66FA2-A276-4E4F-BE7D-7E745900E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263" y="1139825"/>
            <a:ext cx="8594725" cy="4114800"/>
          </a:xfrm>
          <a:noFill/>
        </p:spPr>
        <p:txBody>
          <a:bodyPr/>
          <a:lstStyle/>
          <a:p>
            <a:r>
              <a:rPr lang="zh-CN" altLang="en-US" sz="2000" dirty="0"/>
              <a:t>假设有多个源点和多个汇点，希望最大化从所有源点到所有汇点的流</a:t>
            </a:r>
            <a:endParaRPr lang="en-US" altLang="zh-CN" sz="2000" dirty="0"/>
          </a:p>
          <a:p>
            <a:r>
              <a:rPr lang="zh-CN" altLang="en-US" sz="2000" dirty="0"/>
              <a:t> 建立一个超源点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, </a:t>
            </a:r>
            <a:r>
              <a:rPr lang="zh-CN" altLang="en-US" sz="2000" dirty="0"/>
              <a:t>从</a:t>
            </a:r>
            <a:r>
              <a:rPr lang="en-US" altLang="zh-CN" sz="2000" dirty="0"/>
              <a:t>s0</a:t>
            </a:r>
            <a:r>
              <a:rPr lang="zh-CN" altLang="en-US" sz="2000" dirty="0"/>
              <a:t>各引容量为∞的边与原来各源点相连。</a:t>
            </a:r>
          </a:p>
          <a:p>
            <a:r>
              <a:rPr lang="zh-CN" altLang="en-US" sz="2000" dirty="0"/>
              <a:t> 建立一个超汇点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, </a:t>
            </a:r>
            <a:r>
              <a:rPr lang="zh-CN" altLang="en-US" sz="2000" dirty="0"/>
              <a:t>从原来各汇点各引容量为∞的边与</a:t>
            </a:r>
            <a:r>
              <a:rPr lang="en-US" altLang="zh-CN" sz="2000" dirty="0"/>
              <a:t>t0</a:t>
            </a:r>
            <a:r>
              <a:rPr lang="zh-CN" altLang="en-US" sz="2000" dirty="0"/>
              <a:t>相连。</a:t>
            </a:r>
          </a:p>
        </p:txBody>
      </p:sp>
      <p:graphicFrame>
        <p:nvGraphicFramePr>
          <p:cNvPr id="990212" name="Object 2">
            <a:extLst>
              <a:ext uri="{FF2B5EF4-FFF2-40B4-BE49-F238E27FC236}">
                <a16:creationId xmlns:a16="http://schemas.microsoft.com/office/drawing/2014/main" id="{4EEA01B8-CA24-4DCD-9735-DF5381216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867057"/>
              </p:ext>
            </p:extLst>
          </p:nvPr>
        </p:nvGraphicFramePr>
        <p:xfrm>
          <a:off x="479238" y="2924944"/>
          <a:ext cx="2444750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Picture Publisher Image" r:id="rId4" imgW="2962275" imgH="4533900" progId="PictPub.Image.8">
                  <p:embed/>
                </p:oleObj>
              </mc:Choice>
              <mc:Fallback>
                <p:oleObj name="Picture Publisher Image" r:id="rId4" imgW="2962275" imgH="4533900" progId="PictPub.Image.8">
                  <p:embed/>
                  <p:pic>
                    <p:nvPicPr>
                      <p:cNvPr id="990212" name="Object 2">
                        <a:extLst>
                          <a:ext uri="{FF2B5EF4-FFF2-40B4-BE49-F238E27FC236}">
                            <a16:creationId xmlns:a16="http://schemas.microsoft.com/office/drawing/2014/main" id="{4EEA01B8-CA24-4DCD-9735-DF5381216A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38" y="2924944"/>
                        <a:ext cx="2444750" cy="374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0213" name="Object 3">
            <a:extLst>
              <a:ext uri="{FF2B5EF4-FFF2-40B4-BE49-F238E27FC236}">
                <a16:creationId xmlns:a16="http://schemas.microsoft.com/office/drawing/2014/main" id="{DCBE621E-4F89-4A62-B5F2-16CE367AF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545248"/>
              </p:ext>
            </p:extLst>
          </p:nvPr>
        </p:nvGraphicFramePr>
        <p:xfrm>
          <a:off x="5084949" y="2906688"/>
          <a:ext cx="3514725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Picture Publisher Image" r:id="rId6" imgW="4762500" imgH="4524375" progId="PictPub.Image.8">
                  <p:embed/>
                </p:oleObj>
              </mc:Choice>
              <mc:Fallback>
                <p:oleObj name="Picture Publisher Image" r:id="rId6" imgW="4762500" imgH="4524375" progId="PictPub.Image.8">
                  <p:embed/>
                  <p:pic>
                    <p:nvPicPr>
                      <p:cNvPr id="990213" name="Object 3">
                        <a:extLst>
                          <a:ext uri="{FF2B5EF4-FFF2-40B4-BE49-F238E27FC236}">
                            <a16:creationId xmlns:a16="http://schemas.microsoft.com/office/drawing/2014/main" id="{DCBE621E-4F89-4A62-B5F2-16CE367AFB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949" y="2906688"/>
                        <a:ext cx="3514725" cy="377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0214" name="Line 6">
            <a:extLst>
              <a:ext uri="{FF2B5EF4-FFF2-40B4-BE49-F238E27FC236}">
                <a16:creationId xmlns:a16="http://schemas.microsoft.com/office/drawing/2014/main" id="{8A788EF3-D55C-4906-885D-9BD7FB86E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7" y="4725144"/>
            <a:ext cx="174466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5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524000"/>
            <a:ext cx="7848600" cy="3810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最大网络流的经典算法，</a:t>
            </a:r>
            <a:r>
              <a:rPr lang="zh-CN" altLang="en-US" sz="3600" b="1" u="sng" dirty="0">
                <a:cs typeface="Times New Roman" panose="02020603050405020304" pitchFamily="18" charset="0"/>
              </a:rPr>
              <a:t>三个重要概念</a:t>
            </a:r>
            <a:r>
              <a:rPr lang="en-GB" altLang="zh-CN" sz="3600" b="1" u="sng" dirty="0">
                <a:cs typeface="Times New Roman" panose="02020603050405020304" pitchFamily="18" charset="0"/>
              </a:rPr>
              <a:t>:</a:t>
            </a:r>
            <a:r>
              <a:rPr lang="en-GB" altLang="zh-CN" sz="3600" b="1" dirty="0">
                <a:cs typeface="Times New Roman" panose="02020603050405020304" pitchFamily="18" charset="0"/>
              </a:rPr>
              <a:t> </a:t>
            </a:r>
            <a:endParaRPr lang="de-DE" altLang="zh-CN" sz="3600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3200" b="1" dirty="0">
                <a:cs typeface="Times New Roman" panose="02020603050405020304" pitchFamily="18" charset="0"/>
              </a:rPr>
              <a:t>剩余网络（</a:t>
            </a:r>
            <a:r>
              <a:rPr lang="en-GB" altLang="zh-CN" sz="3200" b="1" dirty="0">
                <a:cs typeface="Times New Roman" panose="02020603050405020304" pitchFamily="18" charset="0"/>
              </a:rPr>
              <a:t>residual networks</a:t>
            </a:r>
            <a:r>
              <a:rPr lang="zh-CN" altLang="en-US" sz="3200" b="1" dirty="0">
                <a:cs typeface="Times New Roman" panose="02020603050405020304" pitchFamily="18" charset="0"/>
              </a:rPr>
              <a:t>）</a:t>
            </a:r>
            <a:endParaRPr lang="de-DE" altLang="zh-CN" sz="3200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3200" b="1" dirty="0">
                <a:cs typeface="Times New Roman" panose="02020603050405020304" pitchFamily="18" charset="0"/>
              </a:rPr>
              <a:t>增广路径（</a:t>
            </a:r>
            <a:r>
              <a:rPr lang="en-GB" altLang="zh-CN" sz="3200" b="1" dirty="0">
                <a:cs typeface="Times New Roman" panose="02020603050405020304" pitchFamily="18" charset="0"/>
              </a:rPr>
              <a:t>augmenting paths</a:t>
            </a:r>
            <a:r>
              <a:rPr lang="zh-CN" altLang="en-US" sz="3200" b="1" dirty="0">
                <a:cs typeface="Times New Roman" panose="02020603050405020304" pitchFamily="18" charset="0"/>
              </a:rPr>
              <a:t>）</a:t>
            </a:r>
            <a:endParaRPr lang="en-GB" altLang="zh-CN" sz="3200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3200" b="1" dirty="0">
                <a:cs typeface="Times New Roman" panose="02020603050405020304" pitchFamily="18" charset="0"/>
              </a:rPr>
              <a:t>流网络的割（</a:t>
            </a:r>
            <a:r>
              <a:rPr lang="en-GB" altLang="zh-CN" sz="3200" b="1" dirty="0">
                <a:cs typeface="Times New Roman" panose="02020603050405020304" pitchFamily="18" charset="0"/>
              </a:rPr>
              <a:t>cuts of flow networks</a:t>
            </a:r>
            <a:r>
              <a:rPr lang="zh-CN" altLang="en-US" sz="3200" b="1" dirty="0">
                <a:cs typeface="Times New Roman" panose="02020603050405020304" pitchFamily="18" charset="0"/>
              </a:rPr>
              <a:t>）</a:t>
            </a:r>
            <a:endParaRPr lang="de-DE" altLang="zh-CN" sz="3200" b="1" dirty="0"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Tx/>
              <a:buFont typeface="Wingdings" panose="05000000000000000000" pitchFamily="2" charset="2"/>
              <a:buBlip>
                <a:blip r:embed="rId3"/>
              </a:buBlip>
            </a:pPr>
            <a:endParaRPr lang="en-US" altLang="zh-CN" sz="3200" b="1" dirty="0">
              <a:solidFill>
                <a:schemeClr val="tx2"/>
              </a:solidFill>
            </a:endParaRPr>
          </a:p>
          <a:p>
            <a:pPr lvl="1">
              <a:lnSpc>
                <a:spcPct val="120000"/>
              </a:lnSpc>
              <a:buClrTx/>
              <a:buFont typeface="Wingdings" panose="05000000000000000000" pitchFamily="2" charset="2"/>
              <a:buBlip>
                <a:blip r:embed="rId3"/>
              </a:buBlip>
            </a:pPr>
            <a:endParaRPr lang="en-US" altLang="zh-CN" sz="3200" b="1" dirty="0">
              <a:solidFill>
                <a:schemeClr val="tx2"/>
              </a:solidFill>
            </a:endParaRPr>
          </a:p>
          <a:p>
            <a:pPr lvl="1">
              <a:lnSpc>
                <a:spcPct val="120000"/>
              </a:lnSpc>
              <a:buClrTx/>
              <a:buFont typeface="Wingdings" panose="05000000000000000000" pitchFamily="2" charset="2"/>
              <a:buBlip>
                <a:blip r:embed="rId3"/>
              </a:buBlip>
            </a:pPr>
            <a:endParaRPr lang="en-US" altLang="zh-CN" sz="3200" b="1" dirty="0">
              <a:solidFill>
                <a:schemeClr val="tx2"/>
              </a:solidFill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457200"/>
            <a:ext cx="8610600" cy="693738"/>
          </a:xfrm>
        </p:spPr>
        <p:txBody>
          <a:bodyPr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de-DE" altLang="zh-CN" sz="3600"/>
              <a:t>Ford-Fulkerson</a:t>
            </a:r>
            <a:r>
              <a:rPr lang="zh-CN" altLang="en-US" sz="3600"/>
              <a:t>算法</a:t>
            </a:r>
            <a:r>
              <a:rPr lang="en-US" altLang="zh-CN" sz="3600"/>
              <a:t>(1956)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384002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4953000"/>
          </a:xfrm>
        </p:spPr>
        <p:txBody>
          <a:bodyPr/>
          <a:lstStyle/>
          <a:p>
            <a:pPr lvl="1" eaLnBrk="1" hangingPunct="1"/>
            <a:r>
              <a:rPr lang="zh-CN" altLang="en-US" sz="2400" dirty="0"/>
              <a:t>给定流网络和一个流，其</a:t>
            </a:r>
            <a:r>
              <a:rPr lang="zh-CN" altLang="en-US" sz="2400" b="1" dirty="0">
                <a:solidFill>
                  <a:srgbClr val="3333FF"/>
                </a:solidFill>
              </a:rPr>
              <a:t>剩余网络</a:t>
            </a:r>
            <a:r>
              <a:rPr lang="zh-CN" altLang="en-US" sz="2400" dirty="0"/>
              <a:t>由可以容纳更多网络流的边所组成。</a:t>
            </a:r>
          </a:p>
          <a:p>
            <a:pPr lvl="1" eaLnBrk="1" hangingPunct="1"/>
            <a:r>
              <a:rPr lang="zh-CN" altLang="en-US" sz="2400" dirty="0"/>
              <a:t>剩余网络是把已有的流看作网络本身的一部分，把有流的网络转化成无流的网络。</a:t>
            </a:r>
          </a:p>
          <a:p>
            <a:pPr lvl="1" eaLnBrk="1" hangingPunct="1"/>
            <a:r>
              <a:rPr lang="en-US" altLang="zh-CN" sz="2400" dirty="0"/>
              <a:t>c(u</a:t>
            </a:r>
            <a:r>
              <a:rPr lang="zh-CN" altLang="en-US" sz="2400" dirty="0"/>
              <a:t>，</a:t>
            </a:r>
            <a:r>
              <a:rPr lang="en-US" altLang="zh-CN" sz="2400" dirty="0"/>
              <a:t>v) </a:t>
            </a:r>
            <a:r>
              <a:rPr lang="zh-CN" altLang="en-US" sz="2400" dirty="0"/>
              <a:t>为容量，定义弧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3333FF"/>
                </a:solidFill>
              </a:rPr>
              <a:t>剩余容量</a:t>
            </a:r>
            <a:r>
              <a:rPr lang="zh-CN" altLang="en-US" sz="2400" dirty="0"/>
              <a:t>为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		   </a:t>
            </a:r>
            <a:r>
              <a:rPr lang="en-US" altLang="zh-CN" sz="2400" dirty="0" err="1"/>
              <a:t>c</a:t>
            </a:r>
            <a:r>
              <a:rPr lang="en-US" altLang="zh-CN" sz="2400" baseline="-25000" dirty="0" err="1"/>
              <a:t>f</a:t>
            </a:r>
            <a:r>
              <a:rPr lang="en-US" altLang="zh-CN" sz="2400" dirty="0"/>
              <a:t> (u</a:t>
            </a:r>
            <a:r>
              <a:rPr lang="zh-CN" altLang="en-US" sz="2400" dirty="0"/>
              <a:t>，</a:t>
            </a:r>
            <a:r>
              <a:rPr lang="en-US" altLang="zh-CN" sz="2400" dirty="0"/>
              <a:t>v) = c(u</a:t>
            </a:r>
            <a:r>
              <a:rPr lang="zh-CN" altLang="en-US" sz="2400" dirty="0"/>
              <a:t>，</a:t>
            </a:r>
            <a:r>
              <a:rPr lang="en-US" altLang="zh-CN" sz="2400" dirty="0"/>
              <a:t>v) - f(u</a:t>
            </a:r>
            <a:r>
              <a:rPr lang="zh-CN" altLang="en-US" sz="2400" dirty="0"/>
              <a:t>，</a:t>
            </a:r>
            <a:r>
              <a:rPr lang="en-US" altLang="zh-CN" sz="2400" dirty="0"/>
              <a:t>v)</a:t>
            </a:r>
            <a:r>
              <a:rPr lang="zh-CN" altLang="en-US" sz="2400" dirty="0"/>
              <a:t>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它的含义是该弧的最大流增量。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注意：流量为负时，剩余容量比原始容量还要大！可以这样理解：在取消反向容量以后还可以增加正向流量，因此流量增量（而不是终值）可以大于原始容量。 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610600" cy="693738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3600">
                <a:solidFill>
                  <a:schemeClr val="bg2"/>
                </a:solidFill>
              </a:rPr>
              <a:t> </a:t>
            </a:r>
            <a:r>
              <a:rPr lang="zh-CN" altLang="en-US" sz="3600"/>
              <a:t>基本概念</a:t>
            </a:r>
            <a:r>
              <a:rPr lang="en-US" altLang="zh-CN" sz="3600"/>
              <a:t>: </a:t>
            </a:r>
            <a:r>
              <a:rPr lang="zh-CN" altLang="en-US" sz="3600"/>
              <a:t>剩余网络</a:t>
            </a:r>
          </a:p>
        </p:txBody>
      </p:sp>
    </p:spTree>
    <p:extLst>
      <p:ext uri="{BB962C8B-B14F-4D97-AF65-F5344CB8AC3E}">
        <p14:creationId xmlns:p14="http://schemas.microsoft.com/office/powerpoint/2010/main" val="346991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991600" cy="167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剩余网络</a:t>
            </a:r>
            <a:r>
              <a:rPr lang="en-US" altLang="zh-CN" sz="3200" dirty="0"/>
              <a:t>(</a:t>
            </a:r>
            <a:r>
              <a:rPr lang="de-DE" altLang="zh-CN" sz="3200" dirty="0"/>
              <a:t>residual network) G</a:t>
            </a:r>
            <a:r>
              <a:rPr lang="de-DE" altLang="zh-CN" sz="3200" baseline="-25000" dirty="0"/>
              <a:t>f </a:t>
            </a:r>
            <a:r>
              <a:rPr lang="de-DE" altLang="zh-CN" sz="3200" dirty="0"/>
              <a:t>: </a:t>
            </a:r>
          </a:p>
          <a:p>
            <a:pPr lvl="1">
              <a:lnSpc>
                <a:spcPct val="150000"/>
              </a:lnSpc>
            </a:pPr>
            <a:r>
              <a:rPr lang="de-DE" altLang="zh-CN" sz="2800" dirty="0"/>
              <a:t>(V, E</a:t>
            </a:r>
            <a:r>
              <a:rPr lang="de-DE" altLang="zh-CN" sz="2800" baseline="-25000" dirty="0"/>
              <a:t>f</a:t>
            </a:r>
            <a:r>
              <a:rPr lang="de-DE" altLang="zh-CN" sz="2800" dirty="0"/>
              <a:t>), (u,v) </a:t>
            </a:r>
            <a:r>
              <a:rPr lang="en-GB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de-DE" altLang="zh-CN" sz="2800" dirty="0"/>
              <a:t> E</a:t>
            </a:r>
            <a:r>
              <a:rPr lang="de-DE" altLang="zh-CN" sz="2800" baseline="-25000" dirty="0"/>
              <a:t>f </a:t>
            </a:r>
            <a:r>
              <a:rPr lang="zh-CN" altLang="en-US" sz="2800" baseline="-25000" dirty="0"/>
              <a:t> </a:t>
            </a:r>
            <a:r>
              <a:rPr lang="de-DE" altLang="zh-CN" sz="2800" dirty="0"/>
              <a:t>iff</a:t>
            </a:r>
            <a:r>
              <a:rPr lang="zh-CN" altLang="en-US" sz="2800" dirty="0"/>
              <a:t> </a:t>
            </a:r>
            <a:r>
              <a:rPr lang="de-DE" altLang="zh-CN" sz="2800" dirty="0"/>
              <a:t> c</a:t>
            </a:r>
            <a:r>
              <a:rPr lang="de-DE" altLang="zh-CN" sz="2800" baseline="-25000" dirty="0"/>
              <a:t>f</a:t>
            </a:r>
            <a:r>
              <a:rPr lang="de-DE" altLang="zh-CN" sz="2800" dirty="0"/>
              <a:t>=c(u,v)-f(u,v) </a:t>
            </a:r>
            <a:r>
              <a:rPr lang="de-DE" altLang="zh-CN" sz="2800" dirty="0">
                <a:solidFill>
                  <a:srgbClr val="FF0000"/>
                </a:solidFill>
              </a:rPr>
              <a:t>&gt;</a:t>
            </a:r>
            <a:r>
              <a:rPr lang="de-DE" altLang="zh-CN" sz="2800" dirty="0"/>
              <a:t> 0</a:t>
            </a:r>
            <a:endParaRPr lang="en-US" altLang="zh-CN" sz="4400" dirty="0">
              <a:solidFill>
                <a:schemeClr val="tx2"/>
              </a:solidFill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457200"/>
            <a:ext cx="8610600" cy="693738"/>
          </a:xfrm>
        </p:spPr>
        <p:txBody>
          <a:bodyPr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de-DE" altLang="zh-CN" sz="3600"/>
              <a:t>Ford-Fulkerson</a:t>
            </a:r>
            <a:r>
              <a:rPr lang="zh-CN" altLang="en-US" sz="3600"/>
              <a:t>算法</a:t>
            </a:r>
            <a:r>
              <a:rPr lang="en-US" altLang="zh-CN" sz="3600"/>
              <a:t>: </a:t>
            </a:r>
            <a:r>
              <a:rPr lang="zh-CN" altLang="en-US" sz="3600"/>
              <a:t>剩余网络</a:t>
            </a:r>
          </a:p>
        </p:txBody>
      </p:sp>
      <p:sp>
        <p:nvSpPr>
          <p:cNvPr id="76804" name="Oval 3"/>
          <p:cNvSpPr>
            <a:spLocks noChangeArrowheads="1"/>
          </p:cNvSpPr>
          <p:nvPr/>
        </p:nvSpPr>
        <p:spPr bwMode="auto">
          <a:xfrm>
            <a:off x="342900" y="398145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/>
              <a:t>S</a:t>
            </a:r>
          </a:p>
        </p:txBody>
      </p:sp>
      <p:sp>
        <p:nvSpPr>
          <p:cNvPr id="76805" name="Oval 4"/>
          <p:cNvSpPr>
            <a:spLocks noChangeArrowheads="1"/>
          </p:cNvSpPr>
          <p:nvPr/>
        </p:nvSpPr>
        <p:spPr bwMode="auto">
          <a:xfrm>
            <a:off x="3771900" y="398145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/>
              <a:t>t</a:t>
            </a:r>
          </a:p>
        </p:txBody>
      </p:sp>
      <p:sp>
        <p:nvSpPr>
          <p:cNvPr id="76806" name="Oval 5"/>
          <p:cNvSpPr>
            <a:spLocks noChangeArrowheads="1"/>
          </p:cNvSpPr>
          <p:nvPr/>
        </p:nvSpPr>
        <p:spPr bwMode="auto">
          <a:xfrm>
            <a:off x="1485900" y="321945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/>
              <a:t>v</a:t>
            </a:r>
            <a:r>
              <a:rPr lang="de-DE" altLang="zh-CN" sz="1400" b="1" baseline="-25000"/>
              <a:t>1</a:t>
            </a:r>
          </a:p>
        </p:txBody>
      </p:sp>
      <p:sp>
        <p:nvSpPr>
          <p:cNvPr id="76807" name="Oval 6"/>
          <p:cNvSpPr>
            <a:spLocks noChangeArrowheads="1"/>
          </p:cNvSpPr>
          <p:nvPr/>
        </p:nvSpPr>
        <p:spPr bwMode="auto">
          <a:xfrm>
            <a:off x="1485900" y="474345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/>
              <a:t>v</a:t>
            </a:r>
            <a:r>
              <a:rPr lang="de-DE" altLang="zh-CN" sz="1400" b="1" baseline="-25000"/>
              <a:t>2</a:t>
            </a:r>
          </a:p>
        </p:txBody>
      </p:sp>
      <p:sp>
        <p:nvSpPr>
          <p:cNvPr id="76808" name="Oval 7"/>
          <p:cNvSpPr>
            <a:spLocks noChangeArrowheads="1"/>
          </p:cNvSpPr>
          <p:nvPr/>
        </p:nvSpPr>
        <p:spPr bwMode="auto">
          <a:xfrm>
            <a:off x="2628900" y="318135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/>
              <a:t>v</a:t>
            </a:r>
            <a:r>
              <a:rPr lang="de-DE" altLang="zh-CN" sz="1400" b="1" baseline="-25000"/>
              <a:t>3</a:t>
            </a:r>
          </a:p>
        </p:txBody>
      </p:sp>
      <p:sp>
        <p:nvSpPr>
          <p:cNvPr id="76809" name="Oval 8"/>
          <p:cNvSpPr>
            <a:spLocks noChangeArrowheads="1"/>
          </p:cNvSpPr>
          <p:nvPr/>
        </p:nvSpPr>
        <p:spPr bwMode="auto">
          <a:xfrm>
            <a:off x="2628900" y="474345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/>
              <a:t>v</a:t>
            </a:r>
            <a:r>
              <a:rPr lang="de-DE" altLang="zh-CN" sz="1400" b="1" baseline="-25000"/>
              <a:t>4</a:t>
            </a:r>
          </a:p>
        </p:txBody>
      </p:sp>
      <p:sp>
        <p:nvSpPr>
          <p:cNvPr id="76810" name="Line 9"/>
          <p:cNvSpPr>
            <a:spLocks noChangeShapeType="1"/>
          </p:cNvSpPr>
          <p:nvPr/>
        </p:nvSpPr>
        <p:spPr bwMode="auto">
          <a:xfrm>
            <a:off x="1905000" y="340995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6811" name="Line 10"/>
          <p:cNvSpPr>
            <a:spLocks noChangeShapeType="1"/>
          </p:cNvSpPr>
          <p:nvPr/>
        </p:nvSpPr>
        <p:spPr bwMode="auto">
          <a:xfrm>
            <a:off x="1905000" y="493395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6812" name="Line 11"/>
          <p:cNvSpPr>
            <a:spLocks noChangeShapeType="1"/>
          </p:cNvSpPr>
          <p:nvPr/>
        </p:nvSpPr>
        <p:spPr bwMode="auto">
          <a:xfrm flipV="1">
            <a:off x="531813" y="3484563"/>
            <a:ext cx="989012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3" name="Line 12"/>
          <p:cNvSpPr>
            <a:spLocks noChangeShapeType="1"/>
          </p:cNvSpPr>
          <p:nvPr/>
        </p:nvSpPr>
        <p:spPr bwMode="auto">
          <a:xfrm>
            <a:off x="533400" y="432435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4" name="Line 13"/>
          <p:cNvSpPr>
            <a:spLocks noChangeShapeType="1"/>
          </p:cNvSpPr>
          <p:nvPr/>
        </p:nvSpPr>
        <p:spPr bwMode="auto">
          <a:xfrm>
            <a:off x="1600200" y="356235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5" name="Line 14"/>
          <p:cNvSpPr>
            <a:spLocks noChangeShapeType="1"/>
          </p:cNvSpPr>
          <p:nvPr/>
        </p:nvSpPr>
        <p:spPr bwMode="auto">
          <a:xfrm flipV="1">
            <a:off x="1752600" y="356235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6" name="Line 15"/>
          <p:cNvSpPr>
            <a:spLocks noChangeShapeType="1"/>
          </p:cNvSpPr>
          <p:nvPr/>
        </p:nvSpPr>
        <p:spPr bwMode="auto">
          <a:xfrm flipV="1">
            <a:off x="2819400" y="356235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7" name="Line 16"/>
          <p:cNvSpPr>
            <a:spLocks noChangeShapeType="1"/>
          </p:cNvSpPr>
          <p:nvPr/>
        </p:nvSpPr>
        <p:spPr bwMode="auto">
          <a:xfrm flipH="1">
            <a:off x="1828800" y="3562350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8" name="Line 17"/>
          <p:cNvSpPr>
            <a:spLocks noChangeShapeType="1"/>
          </p:cNvSpPr>
          <p:nvPr/>
        </p:nvSpPr>
        <p:spPr bwMode="auto">
          <a:xfrm>
            <a:off x="2971800" y="3486150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9" name="Line 18"/>
          <p:cNvSpPr>
            <a:spLocks noChangeShapeType="1"/>
          </p:cNvSpPr>
          <p:nvPr/>
        </p:nvSpPr>
        <p:spPr bwMode="auto">
          <a:xfrm flipV="1">
            <a:off x="3048000" y="4324350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0" name="Text Box 19"/>
          <p:cNvSpPr txBox="1">
            <a:spLocks noChangeArrowheads="1"/>
          </p:cNvSpPr>
          <p:nvPr/>
        </p:nvSpPr>
        <p:spPr bwMode="auto">
          <a:xfrm rot="-5348452">
            <a:off x="1101725" y="3827463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1400" b="1"/>
              <a:t>10</a:t>
            </a:r>
          </a:p>
        </p:txBody>
      </p:sp>
      <p:sp>
        <p:nvSpPr>
          <p:cNvPr id="76821" name="Text Box 20"/>
          <p:cNvSpPr txBox="1">
            <a:spLocks noChangeArrowheads="1"/>
          </p:cNvSpPr>
          <p:nvPr/>
        </p:nvSpPr>
        <p:spPr bwMode="auto">
          <a:xfrm rot="1671448">
            <a:off x="692150" y="4706938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1400" b="1"/>
              <a:t>8/13</a:t>
            </a:r>
          </a:p>
        </p:txBody>
      </p:sp>
      <p:sp>
        <p:nvSpPr>
          <p:cNvPr id="76822" name="Text Box 21"/>
          <p:cNvSpPr txBox="1">
            <a:spLocks noChangeArrowheads="1"/>
          </p:cNvSpPr>
          <p:nvPr/>
        </p:nvSpPr>
        <p:spPr bwMode="auto">
          <a:xfrm>
            <a:off x="1905000" y="31369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1400" b="1"/>
              <a:t>12/12</a:t>
            </a:r>
          </a:p>
        </p:txBody>
      </p:sp>
      <p:sp>
        <p:nvSpPr>
          <p:cNvPr id="76823" name="Text Box 22"/>
          <p:cNvSpPr txBox="1">
            <a:spLocks noChangeArrowheads="1"/>
          </p:cNvSpPr>
          <p:nvPr/>
        </p:nvSpPr>
        <p:spPr bwMode="auto">
          <a:xfrm rot="-1613086">
            <a:off x="762000" y="340995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1400" b="1"/>
              <a:t>11/16</a:t>
            </a:r>
          </a:p>
        </p:txBody>
      </p:sp>
      <p:sp>
        <p:nvSpPr>
          <p:cNvPr id="76824" name="Text Box 23"/>
          <p:cNvSpPr txBox="1">
            <a:spLocks noChangeArrowheads="1"/>
          </p:cNvSpPr>
          <p:nvPr/>
        </p:nvSpPr>
        <p:spPr bwMode="auto">
          <a:xfrm rot="-5348452">
            <a:off x="1558925" y="3825875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1400" b="1"/>
              <a:t>1/4</a:t>
            </a:r>
          </a:p>
        </p:txBody>
      </p:sp>
      <p:sp>
        <p:nvSpPr>
          <p:cNvPr id="76825" name="Text Box 24"/>
          <p:cNvSpPr txBox="1">
            <a:spLocks noChangeArrowheads="1"/>
          </p:cNvSpPr>
          <p:nvPr/>
        </p:nvSpPr>
        <p:spPr bwMode="auto">
          <a:xfrm rot="-2120564">
            <a:off x="3267075" y="4478338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1400" b="1"/>
              <a:t>4/4</a:t>
            </a:r>
          </a:p>
        </p:txBody>
      </p:sp>
      <p:sp>
        <p:nvSpPr>
          <p:cNvPr id="76826" name="Text Box 25"/>
          <p:cNvSpPr txBox="1">
            <a:spLocks noChangeArrowheads="1"/>
          </p:cNvSpPr>
          <p:nvPr/>
        </p:nvSpPr>
        <p:spPr bwMode="auto">
          <a:xfrm>
            <a:off x="1981200" y="493395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1400" b="1"/>
              <a:t>11/14</a:t>
            </a:r>
          </a:p>
        </p:txBody>
      </p:sp>
      <p:sp>
        <p:nvSpPr>
          <p:cNvPr id="76827" name="Text Box 26"/>
          <p:cNvSpPr txBox="1">
            <a:spLocks noChangeArrowheads="1"/>
          </p:cNvSpPr>
          <p:nvPr/>
        </p:nvSpPr>
        <p:spPr bwMode="auto">
          <a:xfrm rot="1953558">
            <a:off x="3208338" y="3487738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1400" b="1"/>
              <a:t>15/20</a:t>
            </a:r>
          </a:p>
        </p:txBody>
      </p:sp>
      <p:sp>
        <p:nvSpPr>
          <p:cNvPr id="76828" name="Text Box 27"/>
          <p:cNvSpPr txBox="1">
            <a:spLocks noChangeArrowheads="1"/>
          </p:cNvSpPr>
          <p:nvPr/>
        </p:nvSpPr>
        <p:spPr bwMode="auto">
          <a:xfrm rot="-5348452">
            <a:off x="2628900" y="3827463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1400" b="1"/>
              <a:t>7/7</a:t>
            </a:r>
          </a:p>
        </p:txBody>
      </p:sp>
      <p:sp>
        <p:nvSpPr>
          <p:cNvPr id="76829" name="Text Box 28"/>
          <p:cNvSpPr txBox="1">
            <a:spLocks noChangeArrowheads="1"/>
          </p:cNvSpPr>
          <p:nvPr/>
        </p:nvSpPr>
        <p:spPr bwMode="auto">
          <a:xfrm rot="-3155862">
            <a:off x="2174875" y="4046538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1400" b="1"/>
              <a:t>4/9</a:t>
            </a:r>
          </a:p>
        </p:txBody>
      </p:sp>
      <p:grpSp>
        <p:nvGrpSpPr>
          <p:cNvPr id="76830" name="Group 74"/>
          <p:cNvGrpSpPr>
            <a:grpSpLocks/>
          </p:cNvGrpSpPr>
          <p:nvPr/>
        </p:nvGrpSpPr>
        <p:grpSpPr bwMode="auto">
          <a:xfrm>
            <a:off x="2667000" y="5270500"/>
            <a:ext cx="4191000" cy="381000"/>
            <a:chOff x="1680" y="3744"/>
            <a:chExt cx="2640" cy="240"/>
          </a:xfrm>
        </p:grpSpPr>
        <p:sp>
          <p:nvSpPr>
            <p:cNvPr id="76848" name="Text Box 32"/>
            <p:cNvSpPr txBox="1">
              <a:spLocks noChangeArrowheads="1"/>
            </p:cNvSpPr>
            <p:nvPr/>
          </p:nvSpPr>
          <p:spPr bwMode="auto">
            <a:xfrm>
              <a:off x="2208" y="3744"/>
              <a:ext cx="1536" cy="194"/>
            </a:xfrm>
            <a:prstGeom prst="rect">
              <a:avLst/>
            </a:prstGeom>
            <a:solidFill>
              <a:srgbClr val="CCFFCC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sz="1400" b="1"/>
                <a:t>c</a:t>
              </a:r>
              <a:r>
                <a:rPr lang="de-DE" altLang="zh-CN" sz="1400" b="1" baseline="-25000"/>
                <a:t>f</a:t>
              </a:r>
              <a:r>
                <a:rPr lang="de-DE" altLang="zh-CN" sz="1400" b="1"/>
                <a:t>(u,v) = c(u,v) – f(u,v)</a:t>
              </a:r>
              <a:endParaRPr lang="de-DE" altLang="zh-CN" sz="1400" b="1" baseline="-25000"/>
            </a:p>
          </p:txBody>
        </p:sp>
        <p:sp>
          <p:nvSpPr>
            <p:cNvPr id="76849" name="AutoShape 33"/>
            <p:cNvSpPr>
              <a:spLocks noChangeArrowheads="1"/>
            </p:cNvSpPr>
            <p:nvPr/>
          </p:nvSpPr>
          <p:spPr bwMode="auto">
            <a:xfrm>
              <a:off x="3840" y="3840"/>
              <a:ext cx="48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5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accent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0" name="AutoShape 34"/>
            <p:cNvSpPr>
              <a:spLocks noChangeArrowheads="1"/>
            </p:cNvSpPr>
            <p:nvPr/>
          </p:nvSpPr>
          <p:spPr bwMode="auto">
            <a:xfrm rot="5400000">
              <a:off x="1776" y="3696"/>
              <a:ext cx="192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63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accent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31" name="Oval 35"/>
          <p:cNvSpPr>
            <a:spLocks noChangeArrowheads="1"/>
          </p:cNvSpPr>
          <p:nvPr/>
        </p:nvSpPr>
        <p:spPr bwMode="auto">
          <a:xfrm>
            <a:off x="4991100" y="398145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/>
              <a:t>S</a:t>
            </a:r>
          </a:p>
        </p:txBody>
      </p:sp>
      <p:sp>
        <p:nvSpPr>
          <p:cNvPr id="76832" name="Oval 36"/>
          <p:cNvSpPr>
            <a:spLocks noChangeArrowheads="1"/>
          </p:cNvSpPr>
          <p:nvPr/>
        </p:nvSpPr>
        <p:spPr bwMode="auto">
          <a:xfrm>
            <a:off x="8420100" y="398145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/>
              <a:t>t</a:t>
            </a:r>
          </a:p>
        </p:txBody>
      </p:sp>
      <p:sp>
        <p:nvSpPr>
          <p:cNvPr id="76833" name="Oval 37"/>
          <p:cNvSpPr>
            <a:spLocks noChangeArrowheads="1"/>
          </p:cNvSpPr>
          <p:nvPr/>
        </p:nvSpPr>
        <p:spPr bwMode="auto">
          <a:xfrm>
            <a:off x="6134100" y="321945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/>
              <a:t>v</a:t>
            </a:r>
            <a:r>
              <a:rPr lang="de-DE" altLang="zh-CN" sz="1400" b="1" baseline="-25000"/>
              <a:t>1</a:t>
            </a:r>
          </a:p>
        </p:txBody>
      </p:sp>
      <p:sp>
        <p:nvSpPr>
          <p:cNvPr id="76834" name="Oval 38"/>
          <p:cNvSpPr>
            <a:spLocks noChangeArrowheads="1"/>
          </p:cNvSpPr>
          <p:nvPr/>
        </p:nvSpPr>
        <p:spPr bwMode="auto">
          <a:xfrm>
            <a:off x="6134100" y="474345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/>
              <a:t>v</a:t>
            </a:r>
            <a:r>
              <a:rPr lang="de-DE" altLang="zh-CN" sz="1400" b="1" baseline="-25000"/>
              <a:t>2</a:t>
            </a:r>
          </a:p>
        </p:txBody>
      </p:sp>
      <p:sp>
        <p:nvSpPr>
          <p:cNvPr id="76835" name="Oval 39"/>
          <p:cNvSpPr>
            <a:spLocks noChangeArrowheads="1"/>
          </p:cNvSpPr>
          <p:nvPr/>
        </p:nvSpPr>
        <p:spPr bwMode="auto">
          <a:xfrm>
            <a:off x="7277100" y="318135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/>
              <a:t>v</a:t>
            </a:r>
            <a:r>
              <a:rPr lang="de-DE" altLang="zh-CN" sz="1400" b="1" baseline="-25000"/>
              <a:t>3</a:t>
            </a:r>
          </a:p>
        </p:txBody>
      </p:sp>
      <p:sp>
        <p:nvSpPr>
          <p:cNvPr id="76836" name="Oval 40"/>
          <p:cNvSpPr>
            <a:spLocks noChangeArrowheads="1"/>
          </p:cNvSpPr>
          <p:nvPr/>
        </p:nvSpPr>
        <p:spPr bwMode="auto">
          <a:xfrm>
            <a:off x="7277100" y="474345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/>
              <a:t>v</a:t>
            </a:r>
            <a:r>
              <a:rPr lang="de-DE" altLang="zh-CN" sz="1400" b="1" baseline="-25000"/>
              <a:t>4</a:t>
            </a:r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5181600" y="3275013"/>
            <a:ext cx="1057275" cy="777875"/>
            <a:chOff x="3264" y="2487"/>
            <a:chExt cx="666" cy="490"/>
          </a:xfrm>
        </p:grpSpPr>
        <p:sp>
          <p:nvSpPr>
            <p:cNvPr id="76844" name="Line 45"/>
            <p:cNvSpPr>
              <a:spLocks noChangeShapeType="1"/>
            </p:cNvSpPr>
            <p:nvPr/>
          </p:nvSpPr>
          <p:spPr bwMode="auto">
            <a:xfrm rot="21232646" flipV="1">
              <a:off x="3264" y="2592"/>
              <a:ext cx="623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5" name="Text Box 56"/>
            <p:cNvSpPr txBox="1">
              <a:spLocks noChangeArrowheads="1"/>
            </p:cNvSpPr>
            <p:nvPr/>
          </p:nvSpPr>
          <p:spPr bwMode="auto">
            <a:xfrm rot="-2145434">
              <a:off x="3354" y="2487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sz="1400" b="1">
                  <a:solidFill>
                    <a:srgbClr val="FF3300"/>
                  </a:solidFill>
                </a:rPr>
                <a:t>5</a:t>
              </a:r>
            </a:p>
          </p:txBody>
        </p:sp>
        <p:sp>
          <p:nvSpPr>
            <p:cNvPr id="76846" name="Line 63"/>
            <p:cNvSpPr>
              <a:spLocks noChangeShapeType="1"/>
            </p:cNvSpPr>
            <p:nvPr/>
          </p:nvSpPr>
          <p:spPr bwMode="auto">
            <a:xfrm flipH="1">
              <a:off x="3359" y="2641"/>
              <a:ext cx="528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7" name="Text Box 68"/>
            <p:cNvSpPr txBox="1">
              <a:spLocks noChangeArrowheads="1"/>
            </p:cNvSpPr>
            <p:nvPr/>
          </p:nvSpPr>
          <p:spPr bwMode="auto">
            <a:xfrm rot="-2120564">
              <a:off x="3498" y="2737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sz="1400" b="1">
                  <a:solidFill>
                    <a:srgbClr val="FF3300"/>
                  </a:solidFill>
                </a:rPr>
                <a:t>11</a:t>
              </a:r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5181600" y="4279900"/>
            <a:ext cx="1073150" cy="731838"/>
            <a:chOff x="3264" y="3120"/>
            <a:chExt cx="676" cy="461"/>
          </a:xfrm>
        </p:grpSpPr>
        <p:sp>
          <p:nvSpPr>
            <p:cNvPr id="76840" name="Line 46"/>
            <p:cNvSpPr>
              <a:spLocks noChangeShapeType="1"/>
            </p:cNvSpPr>
            <p:nvPr/>
          </p:nvSpPr>
          <p:spPr bwMode="auto">
            <a:xfrm rot="-10651273">
              <a:off x="3264" y="3148"/>
              <a:ext cx="57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1" name="Text Box 54"/>
            <p:cNvSpPr txBox="1">
              <a:spLocks noChangeArrowheads="1"/>
            </p:cNvSpPr>
            <p:nvPr/>
          </p:nvSpPr>
          <p:spPr bwMode="auto">
            <a:xfrm rot="1671448">
              <a:off x="3364" y="3389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sz="1400" b="1">
                  <a:solidFill>
                    <a:srgbClr val="FF3300"/>
                  </a:solidFill>
                </a:rPr>
                <a:t>8</a:t>
              </a:r>
            </a:p>
          </p:txBody>
        </p:sp>
        <p:sp>
          <p:nvSpPr>
            <p:cNvPr id="76842" name="Line 64"/>
            <p:cNvSpPr>
              <a:spLocks noChangeShapeType="1"/>
            </p:cNvSpPr>
            <p:nvPr/>
          </p:nvSpPr>
          <p:spPr bwMode="auto">
            <a:xfrm rot="10705793" flipH="1" flipV="1">
              <a:off x="3360" y="3120"/>
              <a:ext cx="528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3" name="Text Box 69"/>
            <p:cNvSpPr txBox="1">
              <a:spLocks noChangeArrowheads="1"/>
            </p:cNvSpPr>
            <p:nvPr/>
          </p:nvSpPr>
          <p:spPr bwMode="auto">
            <a:xfrm rot="1671448">
              <a:off x="3508" y="3121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sz="1400" b="1">
                  <a:solidFill>
                    <a:srgbClr val="FF330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974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457200"/>
            <a:ext cx="8610600" cy="693738"/>
          </a:xfrm>
        </p:spPr>
        <p:txBody>
          <a:bodyPr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de-DE" altLang="zh-CN" sz="3600"/>
              <a:t>Ford-Fulkerson</a:t>
            </a:r>
            <a:r>
              <a:rPr lang="zh-CN" altLang="en-US" sz="3600"/>
              <a:t>算法</a:t>
            </a:r>
            <a:r>
              <a:rPr lang="en-US" altLang="zh-CN" sz="3600"/>
              <a:t>: </a:t>
            </a:r>
            <a:r>
              <a:rPr lang="zh-CN" altLang="en-US" sz="3600"/>
              <a:t>剩余网络</a:t>
            </a:r>
          </a:p>
        </p:txBody>
      </p:sp>
      <p:sp>
        <p:nvSpPr>
          <p:cNvPr id="77827" name="Oval 3"/>
          <p:cNvSpPr>
            <a:spLocks noChangeArrowheads="1"/>
          </p:cNvSpPr>
          <p:nvPr/>
        </p:nvSpPr>
        <p:spPr bwMode="auto">
          <a:xfrm>
            <a:off x="342900" y="378777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/>
              <a:t>S</a:t>
            </a:r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3771900" y="378777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/>
              <a:t>t</a:t>
            </a:r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1485900" y="302577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>
                <a:latin typeface="Times New Roman" panose="02020603050405020304" pitchFamily="18" charset="0"/>
              </a:rPr>
              <a:t>v</a:t>
            </a:r>
            <a:r>
              <a:rPr lang="de-DE" altLang="zh-CN" sz="1400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1485900" y="454977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>
                <a:latin typeface="Times New Roman" panose="02020603050405020304" pitchFamily="18" charset="0"/>
              </a:rPr>
              <a:t>v</a:t>
            </a:r>
            <a:r>
              <a:rPr lang="de-DE" altLang="zh-CN" sz="14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2628900" y="298767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>
                <a:latin typeface="Times New Roman" panose="02020603050405020304" pitchFamily="18" charset="0"/>
              </a:rPr>
              <a:t>v</a:t>
            </a:r>
            <a:r>
              <a:rPr lang="de-DE" altLang="zh-CN" sz="14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7832" name="Oval 8"/>
          <p:cNvSpPr>
            <a:spLocks noChangeArrowheads="1"/>
          </p:cNvSpPr>
          <p:nvPr/>
        </p:nvSpPr>
        <p:spPr bwMode="auto">
          <a:xfrm>
            <a:off x="2628900" y="454977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>
                <a:latin typeface="Times New Roman" panose="02020603050405020304" pitchFamily="18" charset="0"/>
              </a:rPr>
              <a:t>v</a:t>
            </a:r>
            <a:r>
              <a:rPr lang="de-DE" altLang="zh-CN" sz="1400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6" name="Line 9"/>
          <p:cNvSpPr>
            <a:spLocks noChangeShapeType="1"/>
          </p:cNvSpPr>
          <p:nvPr/>
        </p:nvSpPr>
        <p:spPr bwMode="auto">
          <a:xfrm>
            <a:off x="1905000" y="3216275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7" name="Line 10"/>
          <p:cNvSpPr>
            <a:spLocks noChangeShapeType="1"/>
          </p:cNvSpPr>
          <p:nvPr/>
        </p:nvSpPr>
        <p:spPr bwMode="auto">
          <a:xfrm>
            <a:off x="1905000" y="4740275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8" name="Line 11"/>
          <p:cNvSpPr>
            <a:spLocks noChangeShapeType="1"/>
          </p:cNvSpPr>
          <p:nvPr/>
        </p:nvSpPr>
        <p:spPr bwMode="auto">
          <a:xfrm flipV="1">
            <a:off x="531813" y="3290888"/>
            <a:ext cx="989012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533400" y="4130675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1600200" y="336867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61" name="Line 14"/>
          <p:cNvSpPr>
            <a:spLocks noChangeShapeType="1"/>
          </p:cNvSpPr>
          <p:nvPr/>
        </p:nvSpPr>
        <p:spPr bwMode="auto">
          <a:xfrm flipV="1">
            <a:off x="1752600" y="336867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62" name="Line 15"/>
          <p:cNvSpPr>
            <a:spLocks noChangeShapeType="1"/>
          </p:cNvSpPr>
          <p:nvPr/>
        </p:nvSpPr>
        <p:spPr bwMode="auto">
          <a:xfrm flipV="1">
            <a:off x="2819400" y="336867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 flipH="1">
            <a:off x="1828800" y="3368675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64" name="Line 17"/>
          <p:cNvSpPr>
            <a:spLocks noChangeShapeType="1"/>
          </p:cNvSpPr>
          <p:nvPr/>
        </p:nvSpPr>
        <p:spPr bwMode="auto">
          <a:xfrm>
            <a:off x="2971800" y="3292475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65" name="Line 18"/>
          <p:cNvSpPr>
            <a:spLocks noChangeShapeType="1"/>
          </p:cNvSpPr>
          <p:nvPr/>
        </p:nvSpPr>
        <p:spPr bwMode="auto">
          <a:xfrm flipV="1">
            <a:off x="3048000" y="4130675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 rot="16251548">
            <a:off x="1101725" y="3633788"/>
            <a:ext cx="685800" cy="3048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altLang="zh-CN" sz="1400" b="1">
                <a:latin typeface="+mn-lt"/>
              </a:rPr>
              <a:t>10</a:t>
            </a:r>
          </a:p>
        </p:txBody>
      </p:sp>
      <p:sp>
        <p:nvSpPr>
          <p:cNvPr id="67" name="Text Box 20"/>
          <p:cNvSpPr txBox="1">
            <a:spLocks noChangeArrowheads="1"/>
          </p:cNvSpPr>
          <p:nvPr/>
        </p:nvSpPr>
        <p:spPr bwMode="auto">
          <a:xfrm rot="1671448">
            <a:off x="692150" y="4513263"/>
            <a:ext cx="685800" cy="3048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altLang="zh-CN" sz="1400" b="1">
                <a:latin typeface="+mn-lt"/>
              </a:rPr>
              <a:t>8/13</a:t>
            </a: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1905000" y="2943225"/>
            <a:ext cx="685800" cy="3048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altLang="zh-CN" sz="1400" b="1">
                <a:latin typeface="+mn-lt"/>
              </a:rPr>
              <a:t>12/12</a:t>
            </a:r>
          </a:p>
        </p:txBody>
      </p:sp>
      <p:sp>
        <p:nvSpPr>
          <p:cNvPr id="69" name="Text Box 22"/>
          <p:cNvSpPr txBox="1">
            <a:spLocks noChangeArrowheads="1"/>
          </p:cNvSpPr>
          <p:nvPr/>
        </p:nvSpPr>
        <p:spPr bwMode="auto">
          <a:xfrm rot="19986914">
            <a:off x="762000" y="3216275"/>
            <a:ext cx="685800" cy="3048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altLang="zh-CN" sz="1400" b="1">
                <a:latin typeface="+mn-lt"/>
              </a:rPr>
              <a:t>11/16</a:t>
            </a:r>
          </a:p>
        </p:txBody>
      </p:sp>
      <p:sp>
        <p:nvSpPr>
          <p:cNvPr id="70" name="Text Box 23"/>
          <p:cNvSpPr txBox="1">
            <a:spLocks noChangeArrowheads="1"/>
          </p:cNvSpPr>
          <p:nvPr/>
        </p:nvSpPr>
        <p:spPr bwMode="auto">
          <a:xfrm rot="16251548">
            <a:off x="1558925" y="3632200"/>
            <a:ext cx="685800" cy="3048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altLang="zh-CN" sz="1400" b="1">
                <a:latin typeface="+mn-lt"/>
              </a:rPr>
              <a:t>1/4</a:t>
            </a:r>
          </a:p>
        </p:txBody>
      </p:sp>
      <p:sp>
        <p:nvSpPr>
          <p:cNvPr id="71" name="Text Box 24"/>
          <p:cNvSpPr txBox="1">
            <a:spLocks noChangeArrowheads="1"/>
          </p:cNvSpPr>
          <p:nvPr/>
        </p:nvSpPr>
        <p:spPr bwMode="auto">
          <a:xfrm rot="19479436">
            <a:off x="3267075" y="4284663"/>
            <a:ext cx="685800" cy="3048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altLang="zh-CN" sz="1400" b="1">
                <a:latin typeface="+mn-lt"/>
              </a:rPr>
              <a:t>4/4</a:t>
            </a:r>
          </a:p>
        </p:txBody>
      </p:sp>
      <p:sp>
        <p:nvSpPr>
          <p:cNvPr id="72" name="Text Box 25"/>
          <p:cNvSpPr txBox="1">
            <a:spLocks noChangeArrowheads="1"/>
          </p:cNvSpPr>
          <p:nvPr/>
        </p:nvSpPr>
        <p:spPr bwMode="auto">
          <a:xfrm>
            <a:off x="1981200" y="4740275"/>
            <a:ext cx="685800" cy="3048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altLang="zh-CN" sz="1400" b="1">
                <a:latin typeface="+mn-lt"/>
              </a:rPr>
              <a:t>11/14</a:t>
            </a:r>
          </a:p>
        </p:txBody>
      </p:sp>
      <p:sp>
        <p:nvSpPr>
          <p:cNvPr id="73" name="Text Box 26"/>
          <p:cNvSpPr txBox="1">
            <a:spLocks noChangeArrowheads="1"/>
          </p:cNvSpPr>
          <p:nvPr/>
        </p:nvSpPr>
        <p:spPr bwMode="auto">
          <a:xfrm rot="1953558">
            <a:off x="3208338" y="3294063"/>
            <a:ext cx="685800" cy="3048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altLang="zh-CN" sz="1400" b="1">
                <a:latin typeface="+mn-lt"/>
              </a:rPr>
              <a:t>15/20</a:t>
            </a:r>
          </a:p>
        </p:txBody>
      </p:sp>
      <p:sp>
        <p:nvSpPr>
          <p:cNvPr id="74" name="Text Box 27"/>
          <p:cNvSpPr txBox="1">
            <a:spLocks noChangeArrowheads="1"/>
          </p:cNvSpPr>
          <p:nvPr/>
        </p:nvSpPr>
        <p:spPr bwMode="auto">
          <a:xfrm rot="16251548">
            <a:off x="2628900" y="3633788"/>
            <a:ext cx="685800" cy="3048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altLang="zh-CN" sz="1400" b="1">
                <a:latin typeface="+mn-lt"/>
              </a:rPr>
              <a:t>7/7</a:t>
            </a:r>
          </a:p>
        </p:txBody>
      </p:sp>
      <p:sp>
        <p:nvSpPr>
          <p:cNvPr id="75" name="Text Box 28"/>
          <p:cNvSpPr txBox="1">
            <a:spLocks noChangeArrowheads="1"/>
          </p:cNvSpPr>
          <p:nvPr/>
        </p:nvSpPr>
        <p:spPr bwMode="auto">
          <a:xfrm rot="18444138">
            <a:off x="2174875" y="3852863"/>
            <a:ext cx="685800" cy="3048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altLang="zh-CN" sz="1400" b="1">
                <a:latin typeface="+mn-lt"/>
              </a:rPr>
              <a:t>4/9</a:t>
            </a:r>
          </a:p>
        </p:txBody>
      </p:sp>
      <p:sp>
        <p:nvSpPr>
          <p:cNvPr id="76" name="Text Box 30"/>
          <p:cNvSpPr txBox="1">
            <a:spLocks noChangeArrowheads="1"/>
          </p:cNvSpPr>
          <p:nvPr/>
        </p:nvSpPr>
        <p:spPr bwMode="auto">
          <a:xfrm>
            <a:off x="228600" y="1828800"/>
            <a:ext cx="4343400" cy="523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lt"/>
              </a:rPr>
              <a:t>流网络</a:t>
            </a:r>
            <a:r>
              <a:rPr lang="en-US" altLang="zh-CN" sz="2800" b="1" dirty="0">
                <a:latin typeface="+mn-lt"/>
              </a:rPr>
              <a:t>N</a:t>
            </a:r>
            <a:r>
              <a:rPr lang="de-DE" altLang="zh-CN" sz="2800" b="1" dirty="0">
                <a:latin typeface="+mn-lt"/>
              </a:rPr>
              <a:t> = (V, E</a:t>
            </a:r>
            <a:r>
              <a:rPr lang="en-US" altLang="zh-CN" sz="2800" b="1" dirty="0">
                <a:latin typeface="+mn-lt"/>
              </a:rPr>
              <a:t>, s, t, c</a:t>
            </a:r>
            <a:r>
              <a:rPr lang="de-DE" altLang="zh-CN" sz="2800" b="1" dirty="0">
                <a:latin typeface="+mn-lt"/>
              </a:rPr>
              <a:t>)</a:t>
            </a:r>
          </a:p>
        </p:txBody>
      </p:sp>
      <p:grpSp>
        <p:nvGrpSpPr>
          <p:cNvPr id="77854" name="Group 31"/>
          <p:cNvGrpSpPr>
            <a:grpSpLocks/>
          </p:cNvGrpSpPr>
          <p:nvPr/>
        </p:nvGrpSpPr>
        <p:grpSpPr bwMode="auto">
          <a:xfrm>
            <a:off x="2667000" y="5153025"/>
            <a:ext cx="4191000" cy="400050"/>
            <a:chOff x="1680" y="3792"/>
            <a:chExt cx="2640" cy="252"/>
          </a:xfrm>
        </p:grpSpPr>
        <p:sp>
          <p:nvSpPr>
            <p:cNvPr id="78" name="Text Box 32"/>
            <p:cNvSpPr txBox="1">
              <a:spLocks noChangeArrowheads="1"/>
            </p:cNvSpPr>
            <p:nvPr/>
          </p:nvSpPr>
          <p:spPr bwMode="auto">
            <a:xfrm>
              <a:off x="2137" y="3792"/>
              <a:ext cx="1632" cy="25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altLang="zh-CN" sz="2000" b="1" dirty="0">
                  <a:latin typeface="+mn-lt"/>
                </a:rPr>
                <a:t>c</a:t>
              </a:r>
              <a:r>
                <a:rPr lang="de-DE" altLang="zh-CN" sz="2000" b="1" baseline="-25000" dirty="0">
                  <a:latin typeface="+mn-lt"/>
                </a:rPr>
                <a:t>f</a:t>
              </a:r>
              <a:r>
                <a:rPr lang="de-DE" altLang="zh-CN" sz="2000" b="1" dirty="0">
                  <a:latin typeface="+mn-lt"/>
                </a:rPr>
                <a:t>(u,v) = c(u,v)</a:t>
              </a:r>
              <a:r>
                <a:rPr lang="en-US" altLang="zh-CN" sz="2000" b="1" dirty="0">
                  <a:latin typeface="+mn-lt"/>
                </a:rPr>
                <a:t>-</a:t>
              </a:r>
              <a:r>
                <a:rPr lang="de-DE" altLang="zh-CN" sz="2000" b="1" dirty="0">
                  <a:latin typeface="+mn-lt"/>
                </a:rPr>
                <a:t> f(u,v)</a:t>
              </a:r>
              <a:endParaRPr lang="de-DE" altLang="zh-CN" sz="2000" b="1" baseline="-25000" dirty="0">
                <a:latin typeface="+mn-lt"/>
              </a:endParaRPr>
            </a:p>
          </p:txBody>
        </p:sp>
        <p:sp>
          <p:nvSpPr>
            <p:cNvPr id="79" name="AutoShape 33"/>
            <p:cNvSpPr>
              <a:spLocks noChangeArrowheads="1"/>
            </p:cNvSpPr>
            <p:nvPr/>
          </p:nvSpPr>
          <p:spPr bwMode="auto">
            <a:xfrm>
              <a:off x="3840" y="3840"/>
              <a:ext cx="480" cy="144"/>
            </a:xfrm>
            <a:custGeom>
              <a:avLst/>
              <a:gdLst>
                <a:gd name="T0" fmla="*/ 343 w 21600"/>
                <a:gd name="T1" fmla="*/ 0 h 21600"/>
                <a:gd name="T2" fmla="*/ 206 w 21600"/>
                <a:gd name="T3" fmla="*/ 48 h 21600"/>
                <a:gd name="T4" fmla="*/ 0 w 21600"/>
                <a:gd name="T5" fmla="*/ 120 h 21600"/>
                <a:gd name="T6" fmla="*/ 206 w 21600"/>
                <a:gd name="T7" fmla="*/ 144 h 21600"/>
                <a:gd name="T8" fmla="*/ 411 w 21600"/>
                <a:gd name="T9" fmla="*/ 100 h 21600"/>
                <a:gd name="T10" fmla="*/ 480 w 21600"/>
                <a:gd name="T11" fmla="*/ 48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495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accent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80" name="AutoShape 34"/>
            <p:cNvSpPr>
              <a:spLocks noChangeArrowheads="1"/>
            </p:cNvSpPr>
            <p:nvPr/>
          </p:nvSpPr>
          <p:spPr bwMode="auto">
            <a:xfrm rot="5400000">
              <a:off x="1776" y="3696"/>
              <a:ext cx="192" cy="384"/>
            </a:xfrm>
            <a:custGeom>
              <a:avLst/>
              <a:gdLst>
                <a:gd name="T0" fmla="*/ 137 w 21600"/>
                <a:gd name="T1" fmla="*/ 0 h 21600"/>
                <a:gd name="T2" fmla="*/ 82 w 21600"/>
                <a:gd name="T3" fmla="*/ 128 h 21600"/>
                <a:gd name="T4" fmla="*/ 0 w 21600"/>
                <a:gd name="T5" fmla="*/ 320 h 21600"/>
                <a:gd name="T6" fmla="*/ 82 w 21600"/>
                <a:gd name="T7" fmla="*/ 384 h 21600"/>
                <a:gd name="T8" fmla="*/ 165 w 21600"/>
                <a:gd name="T9" fmla="*/ 267 h 21600"/>
                <a:gd name="T10" fmla="*/ 192 w 21600"/>
                <a:gd name="T11" fmla="*/ 128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63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accent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latin typeface="+mn-lt"/>
              </a:endParaRPr>
            </a:p>
          </p:txBody>
        </p:sp>
      </p:grpSp>
      <p:sp>
        <p:nvSpPr>
          <p:cNvPr id="77855" name="Oval 35"/>
          <p:cNvSpPr>
            <a:spLocks noChangeArrowheads="1"/>
          </p:cNvSpPr>
          <p:nvPr/>
        </p:nvSpPr>
        <p:spPr bwMode="auto">
          <a:xfrm>
            <a:off x="4991100" y="378777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/>
              <a:t>S</a:t>
            </a:r>
          </a:p>
        </p:txBody>
      </p:sp>
      <p:sp>
        <p:nvSpPr>
          <p:cNvPr id="77856" name="Oval 36"/>
          <p:cNvSpPr>
            <a:spLocks noChangeArrowheads="1"/>
          </p:cNvSpPr>
          <p:nvPr/>
        </p:nvSpPr>
        <p:spPr bwMode="auto">
          <a:xfrm>
            <a:off x="8420100" y="378777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/>
              <a:t>t</a:t>
            </a:r>
          </a:p>
        </p:txBody>
      </p:sp>
      <p:sp>
        <p:nvSpPr>
          <p:cNvPr id="77857" name="Oval 37"/>
          <p:cNvSpPr>
            <a:spLocks noChangeArrowheads="1"/>
          </p:cNvSpPr>
          <p:nvPr/>
        </p:nvSpPr>
        <p:spPr bwMode="auto">
          <a:xfrm>
            <a:off x="6134100" y="302577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>
                <a:latin typeface="Times New Roman" panose="02020603050405020304" pitchFamily="18" charset="0"/>
              </a:rPr>
              <a:t>v</a:t>
            </a:r>
            <a:r>
              <a:rPr lang="de-DE" altLang="zh-CN" sz="1400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7858" name="Oval 38"/>
          <p:cNvSpPr>
            <a:spLocks noChangeArrowheads="1"/>
          </p:cNvSpPr>
          <p:nvPr/>
        </p:nvSpPr>
        <p:spPr bwMode="auto">
          <a:xfrm>
            <a:off x="6134100" y="454977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>
                <a:latin typeface="Times New Roman" panose="02020603050405020304" pitchFamily="18" charset="0"/>
              </a:rPr>
              <a:t>v</a:t>
            </a:r>
            <a:r>
              <a:rPr lang="de-DE" altLang="zh-CN" sz="14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859" name="Oval 39"/>
          <p:cNvSpPr>
            <a:spLocks noChangeArrowheads="1"/>
          </p:cNvSpPr>
          <p:nvPr/>
        </p:nvSpPr>
        <p:spPr bwMode="auto">
          <a:xfrm>
            <a:off x="7277100" y="298767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>
                <a:latin typeface="Times New Roman" panose="02020603050405020304" pitchFamily="18" charset="0"/>
              </a:rPr>
              <a:t>v</a:t>
            </a:r>
            <a:r>
              <a:rPr lang="de-DE" altLang="zh-CN" sz="14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7860" name="Oval 40"/>
          <p:cNvSpPr>
            <a:spLocks noChangeArrowheads="1"/>
          </p:cNvSpPr>
          <p:nvPr/>
        </p:nvSpPr>
        <p:spPr bwMode="auto">
          <a:xfrm>
            <a:off x="7277100" y="454977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1400" b="1">
                <a:latin typeface="Times New Roman" panose="02020603050405020304" pitchFamily="18" charset="0"/>
              </a:rPr>
              <a:t>v</a:t>
            </a:r>
            <a:r>
              <a:rPr lang="de-DE" altLang="zh-CN" sz="1400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7" name="Text Box 41"/>
          <p:cNvSpPr txBox="1">
            <a:spLocks noChangeArrowheads="1"/>
          </p:cNvSpPr>
          <p:nvPr/>
        </p:nvSpPr>
        <p:spPr bwMode="auto">
          <a:xfrm>
            <a:off x="5029200" y="1828800"/>
            <a:ext cx="3733800" cy="5238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lt"/>
              </a:rPr>
              <a:t>剩余网络</a:t>
            </a:r>
            <a:r>
              <a:rPr lang="de-DE" altLang="zh-CN" sz="2800" b="1" dirty="0">
                <a:latin typeface="+mn-lt"/>
              </a:rPr>
              <a:t>G</a:t>
            </a:r>
            <a:r>
              <a:rPr lang="de-DE" altLang="zh-CN" sz="2800" b="1" baseline="-25000" dirty="0">
                <a:latin typeface="+mn-lt"/>
              </a:rPr>
              <a:t>f</a:t>
            </a:r>
            <a:r>
              <a:rPr lang="de-DE" altLang="zh-CN" sz="2800" b="1" dirty="0">
                <a:latin typeface="+mn-lt"/>
              </a:rPr>
              <a:t> = (V,E</a:t>
            </a:r>
            <a:r>
              <a:rPr lang="de-DE" altLang="zh-CN" sz="2800" b="1" baseline="-25000" dirty="0">
                <a:latin typeface="+mn-lt"/>
              </a:rPr>
              <a:t>f</a:t>
            </a:r>
            <a:r>
              <a:rPr lang="de-DE" altLang="zh-CN" sz="2800" b="1" dirty="0">
                <a:latin typeface="+mn-lt"/>
              </a:rPr>
              <a:t>)</a:t>
            </a:r>
          </a:p>
        </p:txBody>
      </p:sp>
      <p:sp>
        <p:nvSpPr>
          <p:cNvPr id="88" name="Text Box 42"/>
          <p:cNvSpPr txBox="1">
            <a:spLocks noChangeArrowheads="1"/>
          </p:cNvSpPr>
          <p:nvPr/>
        </p:nvSpPr>
        <p:spPr bwMode="auto">
          <a:xfrm>
            <a:off x="6781800" y="4848225"/>
            <a:ext cx="685800" cy="3048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altLang="zh-CN" sz="1400" b="1">
                <a:latin typeface="+mn-lt"/>
              </a:rPr>
              <a:t>11</a:t>
            </a:r>
          </a:p>
        </p:txBody>
      </p:sp>
      <p:sp>
        <p:nvSpPr>
          <p:cNvPr id="89" name="Line 43"/>
          <p:cNvSpPr>
            <a:spLocks noChangeShapeType="1"/>
          </p:cNvSpPr>
          <p:nvPr/>
        </p:nvSpPr>
        <p:spPr bwMode="auto">
          <a:xfrm flipH="1">
            <a:off x="6553200" y="3216275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90" name="Line 44"/>
          <p:cNvSpPr>
            <a:spLocks noChangeShapeType="1"/>
          </p:cNvSpPr>
          <p:nvPr/>
        </p:nvSpPr>
        <p:spPr bwMode="auto">
          <a:xfrm>
            <a:off x="6553200" y="4772025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91" name="Line 45"/>
          <p:cNvSpPr>
            <a:spLocks noChangeShapeType="1"/>
          </p:cNvSpPr>
          <p:nvPr/>
        </p:nvSpPr>
        <p:spPr bwMode="auto">
          <a:xfrm rot="21232646" flipV="1">
            <a:off x="5181600" y="3248025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92" name="Line 46"/>
          <p:cNvSpPr>
            <a:spLocks noChangeShapeType="1"/>
          </p:cNvSpPr>
          <p:nvPr/>
        </p:nvSpPr>
        <p:spPr bwMode="auto">
          <a:xfrm rot="10948727">
            <a:off x="5181600" y="4130675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93" name="Line 47"/>
          <p:cNvSpPr>
            <a:spLocks noChangeShapeType="1"/>
          </p:cNvSpPr>
          <p:nvPr/>
        </p:nvSpPr>
        <p:spPr bwMode="auto">
          <a:xfrm>
            <a:off x="6248400" y="336867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94" name="Line 48"/>
          <p:cNvSpPr>
            <a:spLocks noChangeShapeType="1"/>
          </p:cNvSpPr>
          <p:nvPr/>
        </p:nvSpPr>
        <p:spPr bwMode="auto">
          <a:xfrm flipV="1">
            <a:off x="6400800" y="336867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95" name="Line 49"/>
          <p:cNvSpPr>
            <a:spLocks noChangeShapeType="1"/>
          </p:cNvSpPr>
          <p:nvPr/>
        </p:nvSpPr>
        <p:spPr bwMode="auto">
          <a:xfrm>
            <a:off x="7467600" y="336867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96" name="Line 50"/>
          <p:cNvSpPr>
            <a:spLocks noChangeShapeType="1"/>
          </p:cNvSpPr>
          <p:nvPr/>
        </p:nvSpPr>
        <p:spPr bwMode="auto">
          <a:xfrm flipH="1">
            <a:off x="6477000" y="3368675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97" name="Line 51"/>
          <p:cNvSpPr>
            <a:spLocks noChangeShapeType="1"/>
          </p:cNvSpPr>
          <p:nvPr/>
        </p:nvSpPr>
        <p:spPr bwMode="auto">
          <a:xfrm>
            <a:off x="7696200" y="3248025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98" name="Line 52"/>
          <p:cNvSpPr>
            <a:spLocks noChangeShapeType="1"/>
          </p:cNvSpPr>
          <p:nvPr/>
        </p:nvSpPr>
        <p:spPr bwMode="auto">
          <a:xfrm rot="10800000" flipV="1">
            <a:off x="7696200" y="4130675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99" name="Text Box 53"/>
          <p:cNvSpPr txBox="1">
            <a:spLocks noChangeArrowheads="1"/>
          </p:cNvSpPr>
          <p:nvPr/>
        </p:nvSpPr>
        <p:spPr bwMode="auto">
          <a:xfrm rot="16251548">
            <a:off x="5751513" y="3632200"/>
            <a:ext cx="685800" cy="3048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altLang="zh-CN" sz="1400" b="1">
                <a:solidFill>
                  <a:srgbClr val="FF3300"/>
                </a:solidFill>
                <a:latin typeface="+mn-lt"/>
              </a:rPr>
              <a:t>11</a:t>
            </a:r>
          </a:p>
        </p:txBody>
      </p:sp>
      <p:sp>
        <p:nvSpPr>
          <p:cNvPr id="77874" name="Text Box 54"/>
          <p:cNvSpPr txBox="1">
            <a:spLocks noChangeArrowheads="1"/>
          </p:cNvSpPr>
          <p:nvPr/>
        </p:nvSpPr>
        <p:spPr bwMode="auto">
          <a:xfrm rot="1671448">
            <a:off x="5340350" y="4513263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1400" b="1"/>
              <a:t>8</a:t>
            </a:r>
          </a:p>
        </p:txBody>
      </p:sp>
      <p:sp>
        <p:nvSpPr>
          <p:cNvPr id="101" name="Text Box 55"/>
          <p:cNvSpPr txBox="1">
            <a:spLocks noChangeArrowheads="1"/>
          </p:cNvSpPr>
          <p:nvPr/>
        </p:nvSpPr>
        <p:spPr bwMode="auto">
          <a:xfrm>
            <a:off x="6705600" y="2911475"/>
            <a:ext cx="685800" cy="3048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altLang="zh-CN" sz="1400" b="1">
                <a:latin typeface="+mn-lt"/>
              </a:rPr>
              <a:t>12</a:t>
            </a:r>
          </a:p>
        </p:txBody>
      </p:sp>
      <p:sp>
        <p:nvSpPr>
          <p:cNvPr id="77876" name="Text Box 56"/>
          <p:cNvSpPr txBox="1">
            <a:spLocks noChangeArrowheads="1"/>
          </p:cNvSpPr>
          <p:nvPr/>
        </p:nvSpPr>
        <p:spPr bwMode="auto">
          <a:xfrm rot="-2145434">
            <a:off x="5324475" y="3081338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1400" b="1"/>
              <a:t>5</a:t>
            </a:r>
          </a:p>
        </p:txBody>
      </p:sp>
      <p:sp>
        <p:nvSpPr>
          <p:cNvPr id="77877" name="Text Box 57"/>
          <p:cNvSpPr txBox="1">
            <a:spLocks noChangeArrowheads="1"/>
          </p:cNvSpPr>
          <p:nvPr/>
        </p:nvSpPr>
        <p:spPr bwMode="auto">
          <a:xfrm rot="-5348452">
            <a:off x="6210300" y="3667125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1400" b="1"/>
              <a:t>3</a:t>
            </a:r>
          </a:p>
        </p:txBody>
      </p:sp>
      <p:sp>
        <p:nvSpPr>
          <p:cNvPr id="77878" name="Text Box 58"/>
          <p:cNvSpPr txBox="1">
            <a:spLocks noChangeArrowheads="1"/>
          </p:cNvSpPr>
          <p:nvPr/>
        </p:nvSpPr>
        <p:spPr bwMode="auto">
          <a:xfrm rot="-2120564">
            <a:off x="7915275" y="4284663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1400" b="1"/>
              <a:t>4</a:t>
            </a:r>
          </a:p>
        </p:txBody>
      </p:sp>
      <p:sp>
        <p:nvSpPr>
          <p:cNvPr id="77879" name="Text Box 59"/>
          <p:cNvSpPr txBox="1">
            <a:spLocks noChangeArrowheads="1"/>
          </p:cNvSpPr>
          <p:nvPr/>
        </p:nvSpPr>
        <p:spPr bwMode="auto">
          <a:xfrm>
            <a:off x="6781800" y="4495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1400" b="1"/>
              <a:t>3</a:t>
            </a:r>
          </a:p>
        </p:txBody>
      </p:sp>
      <p:sp>
        <p:nvSpPr>
          <p:cNvPr id="77880" name="Text Box 60"/>
          <p:cNvSpPr txBox="1">
            <a:spLocks noChangeArrowheads="1"/>
          </p:cNvSpPr>
          <p:nvPr/>
        </p:nvSpPr>
        <p:spPr bwMode="auto">
          <a:xfrm rot="1953558">
            <a:off x="7932738" y="3173413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1400" b="1"/>
              <a:t>5</a:t>
            </a:r>
          </a:p>
        </p:txBody>
      </p:sp>
      <p:sp>
        <p:nvSpPr>
          <p:cNvPr id="77881" name="Text Box 61"/>
          <p:cNvSpPr txBox="1">
            <a:spLocks noChangeArrowheads="1"/>
          </p:cNvSpPr>
          <p:nvPr/>
        </p:nvSpPr>
        <p:spPr bwMode="auto">
          <a:xfrm rot="-5348452">
            <a:off x="7277100" y="3635375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1400" b="1"/>
              <a:t>7</a:t>
            </a:r>
          </a:p>
        </p:txBody>
      </p:sp>
      <p:sp>
        <p:nvSpPr>
          <p:cNvPr id="77882" name="Text Box 62"/>
          <p:cNvSpPr txBox="1">
            <a:spLocks noChangeArrowheads="1"/>
          </p:cNvSpPr>
          <p:nvPr/>
        </p:nvSpPr>
        <p:spPr bwMode="auto">
          <a:xfrm rot="-3155862">
            <a:off x="6823075" y="3852863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1400" b="1"/>
              <a:t>5</a:t>
            </a:r>
          </a:p>
        </p:txBody>
      </p:sp>
      <p:sp>
        <p:nvSpPr>
          <p:cNvPr id="109" name="Line 63"/>
          <p:cNvSpPr>
            <a:spLocks noChangeShapeType="1"/>
          </p:cNvSpPr>
          <p:nvPr/>
        </p:nvSpPr>
        <p:spPr bwMode="auto">
          <a:xfrm flipH="1">
            <a:off x="5332413" y="3325813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110" name="Line 64"/>
          <p:cNvSpPr>
            <a:spLocks noChangeShapeType="1"/>
          </p:cNvSpPr>
          <p:nvPr/>
        </p:nvSpPr>
        <p:spPr bwMode="auto">
          <a:xfrm rot="10705793" flipH="1" flipV="1">
            <a:off x="5334000" y="4086225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111" name="Line 65"/>
          <p:cNvSpPr>
            <a:spLocks noChangeShapeType="1"/>
          </p:cNvSpPr>
          <p:nvPr/>
        </p:nvSpPr>
        <p:spPr bwMode="auto">
          <a:xfrm flipV="1">
            <a:off x="6400800" y="3324225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112" name="Line 66"/>
          <p:cNvSpPr>
            <a:spLocks noChangeShapeType="1"/>
          </p:cNvSpPr>
          <p:nvPr/>
        </p:nvSpPr>
        <p:spPr bwMode="auto">
          <a:xfrm flipH="1">
            <a:off x="6477000" y="4848225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113" name="Line 67"/>
          <p:cNvSpPr>
            <a:spLocks noChangeShapeType="1"/>
          </p:cNvSpPr>
          <p:nvPr/>
        </p:nvSpPr>
        <p:spPr bwMode="auto">
          <a:xfrm flipH="1" flipV="1">
            <a:off x="7620000" y="3324225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114" name="Text Box 68"/>
          <p:cNvSpPr txBox="1">
            <a:spLocks noChangeArrowheads="1"/>
          </p:cNvSpPr>
          <p:nvPr/>
        </p:nvSpPr>
        <p:spPr bwMode="auto">
          <a:xfrm rot="19479436">
            <a:off x="5553075" y="3478213"/>
            <a:ext cx="685800" cy="3048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altLang="zh-CN" sz="1400" b="1">
                <a:latin typeface="+mn-lt"/>
              </a:rPr>
              <a:t>11</a:t>
            </a:r>
          </a:p>
        </p:txBody>
      </p:sp>
      <p:sp>
        <p:nvSpPr>
          <p:cNvPr id="77889" name="Text Box 69"/>
          <p:cNvSpPr txBox="1">
            <a:spLocks noChangeArrowheads="1"/>
          </p:cNvSpPr>
          <p:nvPr/>
        </p:nvSpPr>
        <p:spPr bwMode="auto">
          <a:xfrm rot="1671448">
            <a:off x="5568950" y="4087813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1400" b="1"/>
              <a:t>5</a:t>
            </a:r>
          </a:p>
        </p:txBody>
      </p:sp>
      <p:sp>
        <p:nvSpPr>
          <p:cNvPr id="116" name="Text Box 70"/>
          <p:cNvSpPr txBox="1">
            <a:spLocks noChangeArrowheads="1"/>
          </p:cNvSpPr>
          <p:nvPr/>
        </p:nvSpPr>
        <p:spPr bwMode="auto">
          <a:xfrm rot="1953558">
            <a:off x="7704138" y="3630613"/>
            <a:ext cx="685800" cy="3048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altLang="zh-CN" sz="1400" b="1">
                <a:latin typeface="+mn-lt"/>
              </a:rPr>
              <a:t>15</a:t>
            </a:r>
          </a:p>
        </p:txBody>
      </p:sp>
      <p:sp>
        <p:nvSpPr>
          <p:cNvPr id="77891" name="Text Box 71"/>
          <p:cNvSpPr txBox="1">
            <a:spLocks noChangeArrowheads="1"/>
          </p:cNvSpPr>
          <p:nvPr/>
        </p:nvSpPr>
        <p:spPr bwMode="auto">
          <a:xfrm rot="-3155862">
            <a:off x="6594475" y="3427413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1400" b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733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991600" cy="3352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增广路径</a:t>
            </a:r>
            <a:r>
              <a:rPr lang="en-US" altLang="zh-CN" sz="3600" b="1" dirty="0"/>
              <a:t>(</a:t>
            </a:r>
            <a:r>
              <a:rPr lang="de-DE" altLang="zh-CN" sz="3600" b="1" dirty="0"/>
              <a:t>augmenting path</a:t>
            </a:r>
            <a:r>
              <a:rPr lang="en-US" altLang="zh-CN" sz="36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3200" b="1" dirty="0"/>
              <a:t>剩余网络</a:t>
            </a:r>
            <a:r>
              <a:rPr lang="de-DE" altLang="zh-CN" sz="3200" b="1" dirty="0"/>
              <a:t>G</a:t>
            </a:r>
            <a:r>
              <a:rPr lang="de-DE" altLang="zh-CN" sz="3200" b="1" baseline="-25000" dirty="0"/>
              <a:t>f </a:t>
            </a:r>
            <a:r>
              <a:rPr lang="zh-CN" altLang="en-US" sz="3200" b="1" dirty="0"/>
              <a:t>中</a:t>
            </a:r>
            <a:r>
              <a:rPr lang="en-US" altLang="zh-CN" sz="3200" b="1" dirty="0"/>
              <a:t>s</a:t>
            </a:r>
            <a:r>
              <a:rPr lang="zh-CN" altLang="en-US" sz="3200" b="1" dirty="0"/>
              <a:t>到</a:t>
            </a:r>
            <a:r>
              <a:rPr lang="en-US" altLang="zh-CN" sz="3200" b="1" dirty="0"/>
              <a:t>t</a:t>
            </a:r>
            <a:r>
              <a:rPr lang="zh-CN" altLang="en-US" sz="3200" b="1" dirty="0"/>
              <a:t>的</a:t>
            </a:r>
            <a:r>
              <a:rPr lang="en-US" altLang="zh-CN" sz="3200" b="1" dirty="0">
                <a:solidFill>
                  <a:srgbClr val="FF0000"/>
                </a:solidFill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</a:rPr>
              <a:t>简单</a:t>
            </a:r>
            <a:r>
              <a:rPr lang="en-US" altLang="zh-CN" sz="3200" b="1" dirty="0">
                <a:solidFill>
                  <a:srgbClr val="FF0000"/>
                </a:solidFill>
              </a:rPr>
              <a:t>)</a:t>
            </a:r>
            <a:r>
              <a:rPr lang="zh-CN" altLang="en-US" sz="3200" b="1" dirty="0"/>
              <a:t>路径</a:t>
            </a:r>
            <a:endParaRPr lang="en-US" altLang="zh-CN" sz="3200" b="1" dirty="0"/>
          </a:p>
          <a:p>
            <a:pPr>
              <a:lnSpc>
                <a:spcPct val="150000"/>
              </a:lnSpc>
            </a:pPr>
            <a:r>
              <a:rPr lang="zh-CN" altLang="en-US" sz="3600" b="1" dirty="0"/>
              <a:t>增广路径</a:t>
            </a:r>
            <a:r>
              <a:rPr lang="en-US" altLang="zh-CN" sz="3600" b="1" dirty="0"/>
              <a:t>p</a:t>
            </a:r>
            <a:r>
              <a:rPr lang="zh-CN" altLang="en-US" sz="3600" b="1" dirty="0"/>
              <a:t>的剩余容量</a:t>
            </a:r>
            <a:r>
              <a:rPr lang="en-US" altLang="zh-CN" sz="3600" b="1" dirty="0"/>
              <a:t>: </a:t>
            </a:r>
          </a:p>
          <a:p>
            <a:pPr lvl="1">
              <a:lnSpc>
                <a:spcPct val="150000"/>
              </a:lnSpc>
            </a:pPr>
            <a:r>
              <a:rPr lang="de-DE" altLang="zh-CN" sz="3200" b="1" dirty="0"/>
              <a:t>c</a:t>
            </a:r>
            <a:r>
              <a:rPr lang="de-DE" altLang="zh-CN" sz="3200" b="1" baseline="-25000" dirty="0"/>
              <a:t>f</a:t>
            </a:r>
            <a:r>
              <a:rPr lang="de-DE" altLang="zh-CN" sz="3200" b="1" dirty="0"/>
              <a:t>(p) =</a:t>
            </a:r>
            <a:r>
              <a:rPr lang="zh-CN" altLang="en-US" sz="3200" b="1" dirty="0"/>
              <a:t> </a:t>
            </a:r>
            <a:r>
              <a:rPr lang="de-DE" altLang="zh-CN" sz="3200" b="1" dirty="0"/>
              <a:t>min{</a:t>
            </a:r>
            <a:r>
              <a:rPr lang="zh-CN" altLang="en-US" sz="3200" b="1" dirty="0"/>
              <a:t> </a:t>
            </a:r>
            <a:r>
              <a:rPr lang="de-DE" altLang="zh-CN" sz="3200" b="1" dirty="0"/>
              <a:t>c</a:t>
            </a:r>
            <a:r>
              <a:rPr lang="de-DE" altLang="zh-CN" sz="3200" b="1" baseline="-25000" dirty="0"/>
              <a:t>f</a:t>
            </a:r>
            <a:r>
              <a:rPr lang="de-DE" altLang="zh-CN" sz="3200" b="1" dirty="0"/>
              <a:t>(u,v): (u,v) </a:t>
            </a:r>
            <a:r>
              <a:rPr lang="zh-CN" altLang="en-US" sz="3200" b="1" dirty="0"/>
              <a:t>在路径</a:t>
            </a:r>
            <a:r>
              <a:rPr lang="de-DE" altLang="zh-CN" sz="3200" b="1" dirty="0"/>
              <a:t>p</a:t>
            </a:r>
            <a:r>
              <a:rPr lang="zh-CN" altLang="en-US" sz="3200" b="1" dirty="0"/>
              <a:t>上 </a:t>
            </a:r>
            <a:r>
              <a:rPr lang="de-DE" altLang="zh-CN" sz="3200" b="1" dirty="0"/>
              <a:t>}</a:t>
            </a:r>
            <a:endParaRPr lang="en-US" altLang="zh-CN" sz="3200" b="1" dirty="0">
              <a:solidFill>
                <a:schemeClr val="tx2"/>
              </a:solidFill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457200"/>
            <a:ext cx="8610600" cy="693738"/>
          </a:xfrm>
        </p:spPr>
        <p:txBody>
          <a:bodyPr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de-DE" altLang="zh-CN" sz="3600"/>
              <a:t>Ford-Fulkerson</a:t>
            </a:r>
            <a:r>
              <a:rPr lang="zh-CN" altLang="en-US" sz="3600"/>
              <a:t>算法</a:t>
            </a:r>
            <a:r>
              <a:rPr lang="en-US" altLang="zh-CN" sz="3600"/>
              <a:t>:</a:t>
            </a:r>
            <a:r>
              <a:rPr lang="zh-CN" altLang="en-US" sz="3600"/>
              <a:t>增广路径</a:t>
            </a:r>
          </a:p>
        </p:txBody>
      </p:sp>
    </p:spTree>
    <p:extLst>
      <p:ext uri="{BB962C8B-B14F-4D97-AF65-F5344CB8AC3E}">
        <p14:creationId xmlns:p14="http://schemas.microsoft.com/office/powerpoint/2010/main" val="134842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457200"/>
            <a:ext cx="8610600" cy="693738"/>
          </a:xfrm>
        </p:spPr>
        <p:txBody>
          <a:bodyPr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de-DE" altLang="zh-CN" sz="3600"/>
              <a:t>Ford-Fulkerson</a:t>
            </a:r>
            <a:r>
              <a:rPr lang="zh-CN" altLang="en-US" sz="3600"/>
              <a:t>算法</a:t>
            </a:r>
            <a:r>
              <a:rPr lang="en-US" altLang="zh-CN" sz="3600"/>
              <a:t>:</a:t>
            </a:r>
            <a:r>
              <a:rPr lang="zh-CN" altLang="en-US" sz="3600"/>
              <a:t>增广路径</a:t>
            </a:r>
          </a:p>
        </p:txBody>
      </p:sp>
      <p:sp>
        <p:nvSpPr>
          <p:cNvPr id="79875" name="Oval 73"/>
          <p:cNvSpPr>
            <a:spLocks noChangeArrowheads="1"/>
          </p:cNvSpPr>
          <p:nvPr/>
        </p:nvSpPr>
        <p:spPr bwMode="auto">
          <a:xfrm>
            <a:off x="1905000" y="3211513"/>
            <a:ext cx="490538" cy="50323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2000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9876" name="Oval 74"/>
          <p:cNvSpPr>
            <a:spLocks noChangeArrowheads="1"/>
          </p:cNvSpPr>
          <p:nvPr/>
        </p:nvSpPr>
        <p:spPr bwMode="auto">
          <a:xfrm>
            <a:off x="6321425" y="3211513"/>
            <a:ext cx="490538" cy="50323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20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79877" name="Oval 75"/>
          <p:cNvSpPr>
            <a:spLocks noChangeArrowheads="1"/>
          </p:cNvSpPr>
          <p:nvPr/>
        </p:nvSpPr>
        <p:spPr bwMode="auto">
          <a:xfrm>
            <a:off x="3376613" y="2208213"/>
            <a:ext cx="490537" cy="5016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2000" b="1">
                <a:latin typeface="Times New Roman" panose="02020603050405020304" pitchFamily="18" charset="0"/>
              </a:rPr>
              <a:t>v</a:t>
            </a:r>
            <a:r>
              <a:rPr lang="de-DE" altLang="zh-CN" sz="2000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9878" name="Oval 76"/>
          <p:cNvSpPr>
            <a:spLocks noChangeArrowheads="1"/>
          </p:cNvSpPr>
          <p:nvPr/>
        </p:nvSpPr>
        <p:spPr bwMode="auto">
          <a:xfrm>
            <a:off x="3376613" y="4216400"/>
            <a:ext cx="490537" cy="5016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2000" b="1">
                <a:latin typeface="Times New Roman" panose="02020603050405020304" pitchFamily="18" charset="0"/>
              </a:rPr>
              <a:t>v</a:t>
            </a:r>
            <a:r>
              <a:rPr lang="de-DE" altLang="zh-CN" sz="20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879" name="Oval 77"/>
          <p:cNvSpPr>
            <a:spLocks noChangeArrowheads="1"/>
          </p:cNvSpPr>
          <p:nvPr/>
        </p:nvSpPr>
        <p:spPr bwMode="auto">
          <a:xfrm>
            <a:off x="4849813" y="2157413"/>
            <a:ext cx="490537" cy="5016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2000" b="1">
                <a:latin typeface="Times New Roman" panose="02020603050405020304" pitchFamily="18" charset="0"/>
              </a:rPr>
              <a:t>v</a:t>
            </a:r>
            <a:r>
              <a:rPr lang="de-DE" altLang="zh-CN" sz="20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9880" name="Oval 78"/>
          <p:cNvSpPr>
            <a:spLocks noChangeArrowheads="1"/>
          </p:cNvSpPr>
          <p:nvPr/>
        </p:nvSpPr>
        <p:spPr bwMode="auto">
          <a:xfrm>
            <a:off x="4849813" y="4216400"/>
            <a:ext cx="490537" cy="5016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sz="2000" b="1">
                <a:latin typeface="Times New Roman" panose="02020603050405020304" pitchFamily="18" charset="0"/>
              </a:rPr>
              <a:t>v</a:t>
            </a:r>
            <a:r>
              <a:rPr lang="de-DE" altLang="zh-CN" sz="2000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9881" name="Line 79"/>
          <p:cNvSpPr>
            <a:spLocks noChangeShapeType="1"/>
          </p:cNvSpPr>
          <p:nvPr/>
        </p:nvSpPr>
        <p:spPr bwMode="auto">
          <a:xfrm flipH="1">
            <a:off x="3916363" y="2459038"/>
            <a:ext cx="981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9882" name="Line 80"/>
          <p:cNvSpPr>
            <a:spLocks noChangeShapeType="1"/>
          </p:cNvSpPr>
          <p:nvPr/>
        </p:nvSpPr>
        <p:spPr bwMode="auto">
          <a:xfrm>
            <a:off x="3916363" y="4508500"/>
            <a:ext cx="981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9883" name="Line 81"/>
          <p:cNvSpPr>
            <a:spLocks noChangeShapeType="1"/>
          </p:cNvSpPr>
          <p:nvPr/>
        </p:nvSpPr>
        <p:spPr bwMode="auto">
          <a:xfrm rot="21232646" flipV="1">
            <a:off x="2151063" y="2500313"/>
            <a:ext cx="1273175" cy="703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4" name="Line 82"/>
          <p:cNvSpPr>
            <a:spLocks noChangeShapeType="1"/>
          </p:cNvSpPr>
          <p:nvPr/>
        </p:nvSpPr>
        <p:spPr bwMode="auto">
          <a:xfrm rot="-10651273">
            <a:off x="2151063" y="3663950"/>
            <a:ext cx="1176337" cy="703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5" name="Line 83"/>
          <p:cNvSpPr>
            <a:spLocks noChangeShapeType="1"/>
          </p:cNvSpPr>
          <p:nvPr/>
        </p:nvSpPr>
        <p:spPr bwMode="auto">
          <a:xfrm>
            <a:off x="3524250" y="2659063"/>
            <a:ext cx="0" cy="160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6" name="Line 84"/>
          <p:cNvSpPr>
            <a:spLocks noChangeShapeType="1"/>
          </p:cNvSpPr>
          <p:nvPr/>
        </p:nvSpPr>
        <p:spPr bwMode="auto">
          <a:xfrm flipV="1">
            <a:off x="3721100" y="2659063"/>
            <a:ext cx="0" cy="160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7" name="Line 85"/>
          <p:cNvSpPr>
            <a:spLocks noChangeShapeType="1"/>
          </p:cNvSpPr>
          <p:nvPr/>
        </p:nvSpPr>
        <p:spPr bwMode="auto">
          <a:xfrm>
            <a:off x="5094288" y="2659063"/>
            <a:ext cx="0" cy="160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8" name="Line 86"/>
          <p:cNvSpPr>
            <a:spLocks noChangeShapeType="1"/>
          </p:cNvSpPr>
          <p:nvPr/>
        </p:nvSpPr>
        <p:spPr bwMode="auto">
          <a:xfrm flipH="1">
            <a:off x="3817938" y="2659063"/>
            <a:ext cx="1177925" cy="160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9" name="Line 87"/>
          <p:cNvSpPr>
            <a:spLocks noChangeShapeType="1"/>
          </p:cNvSpPr>
          <p:nvPr/>
        </p:nvSpPr>
        <p:spPr bwMode="auto">
          <a:xfrm>
            <a:off x="5389563" y="2500313"/>
            <a:ext cx="1079500" cy="703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90" name="Line 88"/>
          <p:cNvSpPr>
            <a:spLocks noChangeShapeType="1"/>
          </p:cNvSpPr>
          <p:nvPr/>
        </p:nvSpPr>
        <p:spPr bwMode="auto">
          <a:xfrm rot="10800000" flipV="1">
            <a:off x="5389563" y="3663950"/>
            <a:ext cx="981075" cy="703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91" name="Text Box 89"/>
          <p:cNvSpPr txBox="1">
            <a:spLocks noChangeArrowheads="1"/>
          </p:cNvSpPr>
          <p:nvPr/>
        </p:nvSpPr>
        <p:spPr bwMode="auto">
          <a:xfrm rot="-5348452">
            <a:off x="2815432" y="3007519"/>
            <a:ext cx="903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2000" b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79892" name="Text Box 90"/>
          <p:cNvSpPr txBox="1">
            <a:spLocks noChangeArrowheads="1"/>
          </p:cNvSpPr>
          <p:nvPr/>
        </p:nvSpPr>
        <p:spPr bwMode="auto">
          <a:xfrm rot="1671448">
            <a:off x="2384425" y="4111625"/>
            <a:ext cx="884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20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9893" name="Text Box 91"/>
          <p:cNvSpPr txBox="1">
            <a:spLocks noChangeArrowheads="1"/>
          </p:cNvSpPr>
          <p:nvPr/>
        </p:nvSpPr>
        <p:spPr bwMode="auto">
          <a:xfrm>
            <a:off x="4113213" y="2057400"/>
            <a:ext cx="882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2000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79894" name="Text Box 92"/>
          <p:cNvSpPr txBox="1">
            <a:spLocks noChangeArrowheads="1"/>
          </p:cNvSpPr>
          <p:nvPr/>
        </p:nvSpPr>
        <p:spPr bwMode="auto">
          <a:xfrm rot="-2145434">
            <a:off x="2422525" y="2425700"/>
            <a:ext cx="60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20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9895" name="Text Box 93"/>
          <p:cNvSpPr txBox="1">
            <a:spLocks noChangeArrowheads="1"/>
          </p:cNvSpPr>
          <p:nvPr/>
        </p:nvSpPr>
        <p:spPr bwMode="auto">
          <a:xfrm rot="-5348452">
            <a:off x="3407569" y="3053556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9896" name="Text Box 94"/>
          <p:cNvSpPr txBox="1">
            <a:spLocks noChangeArrowheads="1"/>
          </p:cNvSpPr>
          <p:nvPr/>
        </p:nvSpPr>
        <p:spPr bwMode="auto">
          <a:xfrm rot="-2120564">
            <a:off x="5632450" y="3814763"/>
            <a:ext cx="884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20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9897" name="Text Box 95"/>
          <p:cNvSpPr txBox="1">
            <a:spLocks noChangeArrowheads="1"/>
          </p:cNvSpPr>
          <p:nvPr/>
        </p:nvSpPr>
        <p:spPr bwMode="auto">
          <a:xfrm>
            <a:off x="4254500" y="41148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9898" name="Text Box 96"/>
          <p:cNvSpPr txBox="1">
            <a:spLocks noChangeArrowheads="1"/>
          </p:cNvSpPr>
          <p:nvPr/>
        </p:nvSpPr>
        <p:spPr bwMode="auto">
          <a:xfrm rot="1953558">
            <a:off x="5899150" y="2568575"/>
            <a:ext cx="882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20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9899" name="Text Box 97"/>
          <p:cNvSpPr txBox="1">
            <a:spLocks noChangeArrowheads="1"/>
          </p:cNvSpPr>
          <p:nvPr/>
        </p:nvSpPr>
        <p:spPr bwMode="auto">
          <a:xfrm rot="-5348452">
            <a:off x="4780757" y="3012281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20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9900" name="Text Box 98"/>
          <p:cNvSpPr txBox="1">
            <a:spLocks noChangeArrowheads="1"/>
          </p:cNvSpPr>
          <p:nvPr/>
        </p:nvSpPr>
        <p:spPr bwMode="auto">
          <a:xfrm rot="-3155862">
            <a:off x="4209257" y="3263106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20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9901" name="Line 99"/>
          <p:cNvSpPr>
            <a:spLocks noChangeShapeType="1"/>
          </p:cNvSpPr>
          <p:nvPr/>
        </p:nvSpPr>
        <p:spPr bwMode="auto">
          <a:xfrm flipH="1">
            <a:off x="2344738" y="2603500"/>
            <a:ext cx="1079500" cy="703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02" name="Line 100"/>
          <p:cNvSpPr>
            <a:spLocks noChangeShapeType="1"/>
          </p:cNvSpPr>
          <p:nvPr/>
        </p:nvSpPr>
        <p:spPr bwMode="auto">
          <a:xfrm rot="10705793" flipH="1" flipV="1">
            <a:off x="2346325" y="3605213"/>
            <a:ext cx="1079500" cy="703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03" name="Line 101"/>
          <p:cNvSpPr>
            <a:spLocks noChangeShapeType="1"/>
          </p:cNvSpPr>
          <p:nvPr/>
        </p:nvSpPr>
        <p:spPr bwMode="auto">
          <a:xfrm flipV="1">
            <a:off x="3721100" y="2601913"/>
            <a:ext cx="1176338" cy="16065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04" name="Line 102"/>
          <p:cNvSpPr>
            <a:spLocks noChangeShapeType="1"/>
          </p:cNvSpPr>
          <p:nvPr/>
        </p:nvSpPr>
        <p:spPr bwMode="auto">
          <a:xfrm flipH="1">
            <a:off x="3817938" y="4610100"/>
            <a:ext cx="1079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05" name="Line 103"/>
          <p:cNvSpPr>
            <a:spLocks noChangeShapeType="1"/>
          </p:cNvSpPr>
          <p:nvPr/>
        </p:nvSpPr>
        <p:spPr bwMode="auto">
          <a:xfrm flipH="1" flipV="1">
            <a:off x="5291138" y="2601913"/>
            <a:ext cx="1079500" cy="701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06" name="Text Box 104"/>
          <p:cNvSpPr txBox="1">
            <a:spLocks noChangeArrowheads="1"/>
          </p:cNvSpPr>
          <p:nvPr/>
        </p:nvSpPr>
        <p:spPr bwMode="auto">
          <a:xfrm rot="-2120564">
            <a:off x="2654300" y="2803525"/>
            <a:ext cx="882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2000" b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79907" name="Text Box 105"/>
          <p:cNvSpPr txBox="1">
            <a:spLocks noChangeArrowheads="1"/>
          </p:cNvSpPr>
          <p:nvPr/>
        </p:nvSpPr>
        <p:spPr bwMode="auto">
          <a:xfrm rot="1671448">
            <a:off x="2679700" y="3551238"/>
            <a:ext cx="882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20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9908" name="Text Box 106"/>
          <p:cNvSpPr txBox="1">
            <a:spLocks noChangeArrowheads="1"/>
          </p:cNvSpPr>
          <p:nvPr/>
        </p:nvSpPr>
        <p:spPr bwMode="auto">
          <a:xfrm>
            <a:off x="4211638" y="4610100"/>
            <a:ext cx="882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2000" b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79909" name="Text Box 107"/>
          <p:cNvSpPr txBox="1">
            <a:spLocks noChangeArrowheads="1"/>
          </p:cNvSpPr>
          <p:nvPr/>
        </p:nvSpPr>
        <p:spPr bwMode="auto">
          <a:xfrm rot="1953558">
            <a:off x="5434013" y="2951163"/>
            <a:ext cx="882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2000" b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79910" name="Text Box 108"/>
          <p:cNvSpPr txBox="1">
            <a:spLocks noChangeArrowheads="1"/>
          </p:cNvSpPr>
          <p:nvPr/>
        </p:nvSpPr>
        <p:spPr bwMode="auto">
          <a:xfrm rot="-3155862">
            <a:off x="3913982" y="2701131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2000" b="1">
                <a:latin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0413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991600" cy="2514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/>
              <a:t>对于增广路径</a:t>
            </a:r>
            <a:r>
              <a:rPr lang="de-DE" altLang="zh-CN" sz="3200" b="1" dirty="0"/>
              <a:t>p</a:t>
            </a:r>
            <a:r>
              <a:rPr lang="en-US" altLang="zh-CN" sz="3200" b="1" dirty="0"/>
              <a:t>, </a:t>
            </a:r>
            <a:r>
              <a:rPr lang="zh-CN" altLang="en-US" sz="3200" b="1" dirty="0"/>
              <a:t>定义流函数 </a:t>
            </a:r>
            <a:r>
              <a:rPr lang="de-DE" altLang="zh-CN" sz="3200" b="1" dirty="0"/>
              <a:t>f</a:t>
            </a:r>
            <a:r>
              <a:rPr lang="de-DE" altLang="zh-CN" sz="3200" b="1" baseline="-25000" dirty="0"/>
              <a:t>p</a:t>
            </a:r>
            <a:r>
              <a:rPr lang="de-DE" altLang="zh-CN" sz="3200" b="1" dirty="0"/>
              <a:t>: V x V </a:t>
            </a:r>
            <a:r>
              <a:rPr lang="de-DE" altLang="zh-CN" sz="32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de-DE" altLang="zh-CN" sz="3200" b="1" dirty="0"/>
              <a:t> R</a:t>
            </a:r>
            <a:r>
              <a:rPr lang="zh-CN" altLang="en-US" sz="3200" b="1" dirty="0"/>
              <a:t>：</a:t>
            </a:r>
            <a:endParaRPr lang="de-DE" altLang="zh-CN" sz="3200" b="1" dirty="0"/>
          </a:p>
          <a:p>
            <a:pPr>
              <a:lnSpc>
                <a:spcPct val="90000"/>
              </a:lnSpc>
            </a:pPr>
            <a:r>
              <a:rPr lang="de-DE" altLang="zh-CN" sz="3200" b="1" dirty="0"/>
              <a:t>f</a:t>
            </a:r>
            <a:r>
              <a:rPr lang="de-DE" altLang="zh-CN" sz="3200" b="1" baseline="-25000" dirty="0"/>
              <a:t>p</a:t>
            </a:r>
            <a:r>
              <a:rPr lang="de-DE" altLang="zh-CN" sz="3200" b="1" dirty="0"/>
              <a:t>(u,v)</a:t>
            </a:r>
            <a:r>
              <a:rPr lang="zh-CN" altLang="en-US" sz="3200" b="1" dirty="0"/>
              <a:t> </a:t>
            </a:r>
            <a:r>
              <a:rPr lang="de-DE" altLang="zh-CN" sz="3200" b="1" dirty="0"/>
              <a:t>=     </a:t>
            </a:r>
          </a:p>
          <a:p>
            <a:pPr lvl="1">
              <a:lnSpc>
                <a:spcPct val="90000"/>
              </a:lnSpc>
            </a:pPr>
            <a:r>
              <a:rPr lang="de-DE" altLang="zh-CN" sz="2800" b="1" dirty="0"/>
              <a:t>c</a:t>
            </a:r>
            <a:r>
              <a:rPr lang="de-DE" altLang="zh-CN" sz="2800" b="1" baseline="-25000" dirty="0"/>
              <a:t>f</a:t>
            </a:r>
            <a:r>
              <a:rPr lang="de-DE" altLang="zh-CN" sz="2800" b="1" dirty="0"/>
              <a:t>(p)    </a:t>
            </a:r>
            <a:r>
              <a:rPr lang="zh-CN" altLang="en-US" sz="2800" b="1" dirty="0"/>
              <a:t>如果</a:t>
            </a:r>
            <a:r>
              <a:rPr lang="de-DE" altLang="zh-CN" sz="2800" b="1" dirty="0"/>
              <a:t>(u,v)</a:t>
            </a:r>
            <a:r>
              <a:rPr lang="zh-CN" altLang="en-US" sz="2800" b="1" dirty="0"/>
              <a:t>在路径</a:t>
            </a:r>
            <a:r>
              <a:rPr lang="de-DE" altLang="zh-CN" sz="2800" b="1" dirty="0"/>
              <a:t>p</a:t>
            </a:r>
            <a:r>
              <a:rPr lang="zh-CN" altLang="en-US" sz="2800" b="1" dirty="0"/>
              <a:t>上</a:t>
            </a:r>
            <a:endParaRPr lang="de-DE" altLang="zh-CN" sz="2800" b="1" dirty="0"/>
          </a:p>
          <a:p>
            <a:pPr lvl="1">
              <a:lnSpc>
                <a:spcPct val="90000"/>
              </a:lnSpc>
            </a:pPr>
            <a:r>
              <a:rPr lang="de-DE" altLang="zh-CN" sz="2800" b="1" dirty="0"/>
              <a:t>- c</a:t>
            </a:r>
            <a:r>
              <a:rPr lang="de-DE" altLang="zh-CN" sz="2800" b="1" baseline="-25000" dirty="0"/>
              <a:t>f</a:t>
            </a:r>
            <a:r>
              <a:rPr lang="de-DE" altLang="zh-CN" sz="2800" b="1" dirty="0"/>
              <a:t>(p)  </a:t>
            </a:r>
            <a:r>
              <a:rPr lang="zh-CN" altLang="en-US" sz="2800" b="1" dirty="0"/>
              <a:t>如果</a:t>
            </a:r>
            <a:r>
              <a:rPr lang="de-DE" altLang="zh-CN" sz="2800" b="1" dirty="0"/>
              <a:t>(</a:t>
            </a:r>
            <a:r>
              <a:rPr lang="en-US" altLang="zh-CN" sz="2800" b="1" dirty="0"/>
              <a:t>v</a:t>
            </a:r>
            <a:r>
              <a:rPr lang="de-DE" altLang="zh-CN" sz="2800" b="1" dirty="0"/>
              <a:t>,u)</a:t>
            </a:r>
            <a:r>
              <a:rPr lang="zh-CN" altLang="en-US" sz="2800" b="1" dirty="0"/>
              <a:t>在路径</a:t>
            </a:r>
            <a:r>
              <a:rPr lang="de-DE" altLang="zh-CN" sz="2800" b="1" dirty="0"/>
              <a:t>p</a:t>
            </a:r>
            <a:r>
              <a:rPr lang="zh-CN" altLang="en-US" sz="2800" b="1" dirty="0"/>
              <a:t>上</a:t>
            </a:r>
            <a:endParaRPr lang="de-DE" altLang="zh-CN" sz="2800" b="1" dirty="0"/>
          </a:p>
          <a:p>
            <a:pPr lvl="1">
              <a:lnSpc>
                <a:spcPct val="90000"/>
              </a:lnSpc>
            </a:pPr>
            <a:r>
              <a:rPr lang="de-DE" altLang="zh-CN" sz="2800" b="1" dirty="0"/>
              <a:t> 0         </a:t>
            </a:r>
            <a:r>
              <a:rPr lang="zh-CN" altLang="en-US" sz="2800" b="1" dirty="0"/>
              <a:t>其它</a:t>
            </a:r>
            <a:endParaRPr lang="de-DE" altLang="zh-CN" sz="2800" b="1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457200"/>
            <a:ext cx="8610600" cy="693738"/>
          </a:xfrm>
        </p:spPr>
        <p:txBody>
          <a:bodyPr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de-DE" altLang="zh-CN" sz="3600"/>
              <a:t>Ford-Fulkerson</a:t>
            </a:r>
            <a:r>
              <a:rPr lang="zh-CN" altLang="en-US" sz="3600"/>
              <a:t>算法</a:t>
            </a:r>
            <a:r>
              <a:rPr lang="en-US" altLang="zh-CN" sz="3600"/>
              <a:t>:</a:t>
            </a:r>
            <a:r>
              <a:rPr lang="zh-CN" altLang="en-US" sz="3600"/>
              <a:t>流增广</a:t>
            </a:r>
          </a:p>
        </p:txBody>
      </p:sp>
      <p:grpSp>
        <p:nvGrpSpPr>
          <p:cNvPr id="80901" name="组合 39"/>
          <p:cNvGrpSpPr>
            <a:grpSpLocks/>
          </p:cNvGrpSpPr>
          <p:nvPr/>
        </p:nvGrpSpPr>
        <p:grpSpPr bwMode="auto">
          <a:xfrm>
            <a:off x="1905000" y="3581400"/>
            <a:ext cx="4906963" cy="2660650"/>
            <a:chOff x="1905000" y="3581390"/>
            <a:chExt cx="4906864" cy="2660718"/>
          </a:xfrm>
        </p:grpSpPr>
        <p:sp>
          <p:nvSpPr>
            <p:cNvPr id="80903" name="Oval 73"/>
            <p:cNvSpPr>
              <a:spLocks noChangeArrowheads="1"/>
            </p:cNvSpPr>
            <p:nvPr/>
          </p:nvSpPr>
          <p:spPr bwMode="auto">
            <a:xfrm>
              <a:off x="1905000" y="4736042"/>
              <a:ext cx="490686" cy="50202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sz="2000" b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80904" name="Oval 74"/>
            <p:cNvSpPr>
              <a:spLocks noChangeArrowheads="1"/>
            </p:cNvSpPr>
            <p:nvPr/>
          </p:nvSpPr>
          <p:spPr bwMode="auto">
            <a:xfrm>
              <a:off x="6321178" y="4736042"/>
              <a:ext cx="490686" cy="50202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sz="2000" b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80905" name="Oval 75"/>
            <p:cNvSpPr>
              <a:spLocks noChangeArrowheads="1"/>
            </p:cNvSpPr>
            <p:nvPr/>
          </p:nvSpPr>
          <p:spPr bwMode="auto">
            <a:xfrm>
              <a:off x="3377059" y="3731997"/>
              <a:ext cx="490686" cy="50202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sz="2000" b="1">
                  <a:latin typeface="Times New Roman" panose="02020603050405020304" pitchFamily="18" charset="0"/>
                </a:rPr>
                <a:t>v</a:t>
              </a:r>
              <a:r>
                <a:rPr lang="de-DE" altLang="zh-CN" sz="20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0906" name="Oval 76"/>
            <p:cNvSpPr>
              <a:spLocks noChangeArrowheads="1"/>
            </p:cNvSpPr>
            <p:nvPr/>
          </p:nvSpPr>
          <p:spPr bwMode="auto">
            <a:xfrm>
              <a:off x="3377059" y="5740086"/>
              <a:ext cx="490686" cy="50202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sz="2000" b="1">
                  <a:latin typeface="Times New Roman" panose="02020603050405020304" pitchFamily="18" charset="0"/>
                </a:rPr>
                <a:t>v</a:t>
              </a:r>
              <a:r>
                <a:rPr lang="de-DE" altLang="zh-CN" sz="20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0907" name="Oval 77"/>
            <p:cNvSpPr>
              <a:spLocks noChangeArrowheads="1"/>
            </p:cNvSpPr>
            <p:nvPr/>
          </p:nvSpPr>
          <p:spPr bwMode="auto">
            <a:xfrm>
              <a:off x="4849118" y="3681794"/>
              <a:ext cx="490686" cy="50202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sz="2000" b="1">
                  <a:latin typeface="Times New Roman" panose="02020603050405020304" pitchFamily="18" charset="0"/>
                </a:rPr>
                <a:t>v</a:t>
              </a:r>
              <a:r>
                <a:rPr lang="de-DE" altLang="zh-CN" sz="20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0908" name="Oval 78"/>
            <p:cNvSpPr>
              <a:spLocks noChangeArrowheads="1"/>
            </p:cNvSpPr>
            <p:nvPr/>
          </p:nvSpPr>
          <p:spPr bwMode="auto">
            <a:xfrm>
              <a:off x="4849118" y="5740086"/>
              <a:ext cx="490686" cy="50202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sz="2000" b="1">
                  <a:latin typeface="Times New Roman" panose="02020603050405020304" pitchFamily="18" charset="0"/>
                </a:rPr>
                <a:t>v</a:t>
              </a:r>
              <a:r>
                <a:rPr lang="de-DE" altLang="zh-CN" sz="2000" b="1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0909" name="Line 79"/>
            <p:cNvSpPr>
              <a:spLocks noChangeShapeType="1"/>
            </p:cNvSpPr>
            <p:nvPr/>
          </p:nvSpPr>
          <p:spPr bwMode="auto">
            <a:xfrm flipH="1">
              <a:off x="3916814" y="3983008"/>
              <a:ext cx="9813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10" name="Line 80"/>
            <p:cNvSpPr>
              <a:spLocks noChangeShapeType="1"/>
            </p:cNvSpPr>
            <p:nvPr/>
          </p:nvSpPr>
          <p:spPr bwMode="auto">
            <a:xfrm>
              <a:off x="3916814" y="6032933"/>
              <a:ext cx="9813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11" name="Line 81"/>
            <p:cNvSpPr>
              <a:spLocks noChangeShapeType="1"/>
            </p:cNvSpPr>
            <p:nvPr/>
          </p:nvSpPr>
          <p:spPr bwMode="auto">
            <a:xfrm rot="21232646" flipV="1">
              <a:off x="2150343" y="4024843"/>
              <a:ext cx="1273741" cy="7028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2" name="Line 82"/>
            <p:cNvSpPr>
              <a:spLocks noChangeShapeType="1"/>
            </p:cNvSpPr>
            <p:nvPr/>
          </p:nvSpPr>
          <p:spPr bwMode="auto">
            <a:xfrm rot="-10651273">
              <a:off x="2150343" y="5187862"/>
              <a:ext cx="1177647" cy="7028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3" name="Line 83"/>
            <p:cNvSpPr>
              <a:spLocks noChangeShapeType="1"/>
            </p:cNvSpPr>
            <p:nvPr/>
          </p:nvSpPr>
          <p:spPr bwMode="auto">
            <a:xfrm>
              <a:off x="3524265" y="4183817"/>
              <a:ext cx="0" cy="16064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4" name="Line 84"/>
            <p:cNvSpPr>
              <a:spLocks noChangeShapeType="1"/>
            </p:cNvSpPr>
            <p:nvPr/>
          </p:nvSpPr>
          <p:spPr bwMode="auto">
            <a:xfrm flipV="1">
              <a:off x="3720540" y="4183817"/>
              <a:ext cx="0" cy="16064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5" name="Line 85"/>
            <p:cNvSpPr>
              <a:spLocks noChangeShapeType="1"/>
            </p:cNvSpPr>
            <p:nvPr/>
          </p:nvSpPr>
          <p:spPr bwMode="auto">
            <a:xfrm>
              <a:off x="5094462" y="4183817"/>
              <a:ext cx="0" cy="16064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6" name="Line 86"/>
            <p:cNvSpPr>
              <a:spLocks noChangeShapeType="1"/>
            </p:cNvSpPr>
            <p:nvPr/>
          </p:nvSpPr>
          <p:spPr bwMode="auto">
            <a:xfrm flipH="1">
              <a:off x="3818677" y="4183817"/>
              <a:ext cx="1177647" cy="16064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7" name="Line 87"/>
            <p:cNvSpPr>
              <a:spLocks noChangeShapeType="1"/>
            </p:cNvSpPr>
            <p:nvPr/>
          </p:nvSpPr>
          <p:spPr bwMode="auto">
            <a:xfrm>
              <a:off x="5388873" y="4024843"/>
              <a:ext cx="1079510" cy="70283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8" name="Line 88"/>
            <p:cNvSpPr>
              <a:spLocks noChangeShapeType="1"/>
            </p:cNvSpPr>
            <p:nvPr/>
          </p:nvSpPr>
          <p:spPr bwMode="auto">
            <a:xfrm rot="10800000" flipV="1">
              <a:off x="5388873" y="5187862"/>
              <a:ext cx="981373" cy="7028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9" name="Text Box 89"/>
            <p:cNvSpPr txBox="1">
              <a:spLocks noChangeArrowheads="1"/>
            </p:cNvSpPr>
            <p:nvPr/>
          </p:nvSpPr>
          <p:spPr bwMode="auto">
            <a:xfrm rot="-5348452">
              <a:off x="2815392" y="4531542"/>
              <a:ext cx="903311" cy="396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sz="2000" b="1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80920" name="Text Box 90"/>
            <p:cNvSpPr txBox="1">
              <a:spLocks noChangeArrowheads="1"/>
            </p:cNvSpPr>
            <p:nvPr/>
          </p:nvSpPr>
          <p:spPr bwMode="auto">
            <a:xfrm rot="1671448">
              <a:off x="2354253" y="5692819"/>
              <a:ext cx="884220" cy="396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sz="2000" b="1">
                  <a:latin typeface="Times New Roman" panose="02020603050405020304" pitchFamily="18" charset="0"/>
                </a:rPr>
                <a:t>-4/8</a:t>
              </a:r>
            </a:p>
          </p:txBody>
        </p:sp>
        <p:sp>
          <p:nvSpPr>
            <p:cNvPr id="80921" name="Text Box 91"/>
            <p:cNvSpPr txBox="1">
              <a:spLocks noChangeArrowheads="1"/>
            </p:cNvSpPr>
            <p:nvPr/>
          </p:nvSpPr>
          <p:spPr bwMode="auto">
            <a:xfrm>
              <a:off x="4113168" y="3581390"/>
              <a:ext cx="882632" cy="396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sz="2000" b="1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80922" name="Text Box 92"/>
            <p:cNvSpPr txBox="1">
              <a:spLocks noChangeArrowheads="1"/>
            </p:cNvSpPr>
            <p:nvPr/>
          </p:nvSpPr>
          <p:spPr bwMode="auto">
            <a:xfrm rot="-2145434">
              <a:off x="2422515" y="3949699"/>
              <a:ext cx="608000" cy="396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0923" name="Text Box 93"/>
            <p:cNvSpPr txBox="1">
              <a:spLocks noChangeArrowheads="1"/>
            </p:cNvSpPr>
            <p:nvPr/>
          </p:nvSpPr>
          <p:spPr bwMode="auto">
            <a:xfrm rot="-5348452">
              <a:off x="3407518" y="4577581"/>
              <a:ext cx="903311" cy="396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sz="20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0924" name="Text Box 94"/>
            <p:cNvSpPr txBox="1">
              <a:spLocks noChangeArrowheads="1"/>
            </p:cNvSpPr>
            <p:nvPr/>
          </p:nvSpPr>
          <p:spPr bwMode="auto">
            <a:xfrm rot="-2120564">
              <a:off x="5632375" y="5338797"/>
              <a:ext cx="884220" cy="396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0925" name="Text Box 95"/>
            <p:cNvSpPr txBox="1">
              <a:spLocks noChangeArrowheads="1"/>
            </p:cNvSpPr>
            <p:nvPr/>
          </p:nvSpPr>
          <p:spPr bwMode="auto">
            <a:xfrm>
              <a:off x="4211591" y="5630905"/>
              <a:ext cx="882632" cy="396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sz="20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0926" name="Text Box 96"/>
            <p:cNvSpPr txBox="1">
              <a:spLocks noChangeArrowheads="1"/>
            </p:cNvSpPr>
            <p:nvPr/>
          </p:nvSpPr>
          <p:spPr bwMode="auto">
            <a:xfrm rot="1953558">
              <a:off x="5864146" y="4222756"/>
              <a:ext cx="882632" cy="396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de-DE" altLang="zh-CN" sz="2000" b="1">
                  <a:latin typeface="Times New Roman" panose="02020603050405020304" pitchFamily="18" charset="0"/>
                </a:rPr>
                <a:t>/5</a:t>
              </a:r>
            </a:p>
          </p:txBody>
        </p:sp>
        <p:sp>
          <p:nvSpPr>
            <p:cNvPr id="80927" name="Text Box 97"/>
            <p:cNvSpPr txBox="1">
              <a:spLocks noChangeArrowheads="1"/>
            </p:cNvSpPr>
            <p:nvPr/>
          </p:nvSpPr>
          <p:spPr bwMode="auto">
            <a:xfrm rot="-5348452">
              <a:off x="4780678" y="4536305"/>
              <a:ext cx="903311" cy="396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sz="20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0928" name="Text Box 98"/>
            <p:cNvSpPr txBox="1">
              <a:spLocks noChangeArrowheads="1"/>
            </p:cNvSpPr>
            <p:nvPr/>
          </p:nvSpPr>
          <p:spPr bwMode="auto">
            <a:xfrm rot="-3155862">
              <a:off x="4252051" y="4822062"/>
              <a:ext cx="903311" cy="396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sz="2000" b="1">
                  <a:latin typeface="Times New Roman" panose="02020603050405020304" pitchFamily="18" charset="0"/>
                </a:rPr>
                <a:t>-4/5</a:t>
              </a:r>
            </a:p>
          </p:txBody>
        </p:sp>
        <p:sp>
          <p:nvSpPr>
            <p:cNvPr id="80929" name="Line 99"/>
            <p:cNvSpPr>
              <a:spLocks noChangeShapeType="1"/>
            </p:cNvSpPr>
            <p:nvPr/>
          </p:nvSpPr>
          <p:spPr bwMode="auto">
            <a:xfrm flipH="1">
              <a:off x="2344574" y="4127340"/>
              <a:ext cx="1079510" cy="7028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0" name="Line 100"/>
            <p:cNvSpPr>
              <a:spLocks noChangeShapeType="1"/>
            </p:cNvSpPr>
            <p:nvPr/>
          </p:nvSpPr>
          <p:spPr bwMode="auto">
            <a:xfrm rot="10705793" flipH="1" flipV="1">
              <a:off x="2346618" y="5129293"/>
              <a:ext cx="1079510" cy="70283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1" name="Line 101"/>
            <p:cNvSpPr>
              <a:spLocks noChangeShapeType="1"/>
            </p:cNvSpPr>
            <p:nvPr/>
          </p:nvSpPr>
          <p:spPr bwMode="auto">
            <a:xfrm flipV="1">
              <a:off x="3720540" y="4125248"/>
              <a:ext cx="1177647" cy="16064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2" name="Line 102"/>
            <p:cNvSpPr>
              <a:spLocks noChangeShapeType="1"/>
            </p:cNvSpPr>
            <p:nvPr/>
          </p:nvSpPr>
          <p:spPr bwMode="auto">
            <a:xfrm flipH="1">
              <a:off x="3818677" y="6133337"/>
              <a:ext cx="10795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3" name="Line 103"/>
            <p:cNvSpPr>
              <a:spLocks noChangeShapeType="1"/>
            </p:cNvSpPr>
            <p:nvPr/>
          </p:nvSpPr>
          <p:spPr bwMode="auto">
            <a:xfrm flipH="1" flipV="1">
              <a:off x="5290736" y="4125248"/>
              <a:ext cx="1079510" cy="7028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4" name="Text Box 104"/>
            <p:cNvSpPr txBox="1">
              <a:spLocks noChangeArrowheads="1"/>
            </p:cNvSpPr>
            <p:nvPr/>
          </p:nvSpPr>
          <p:spPr bwMode="auto">
            <a:xfrm rot="-2120564">
              <a:off x="2590786" y="4276733"/>
              <a:ext cx="882633" cy="396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sz="2000" b="1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80935" name="Text Box 105"/>
            <p:cNvSpPr txBox="1">
              <a:spLocks noChangeArrowheads="1"/>
            </p:cNvSpPr>
            <p:nvPr/>
          </p:nvSpPr>
          <p:spPr bwMode="auto">
            <a:xfrm rot="1671448">
              <a:off x="2662222" y="5268946"/>
              <a:ext cx="884220" cy="396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de-DE" altLang="zh-CN" sz="2000" b="1">
                  <a:latin typeface="Times New Roman" panose="02020603050405020304" pitchFamily="18" charset="0"/>
                </a:rPr>
                <a:t>/5</a:t>
              </a:r>
            </a:p>
          </p:txBody>
        </p:sp>
        <p:sp>
          <p:nvSpPr>
            <p:cNvPr id="80936" name="Text Box 107"/>
            <p:cNvSpPr txBox="1">
              <a:spLocks noChangeArrowheads="1"/>
            </p:cNvSpPr>
            <p:nvPr/>
          </p:nvSpPr>
          <p:spPr bwMode="auto">
            <a:xfrm rot="1953558">
              <a:off x="5399017" y="4529152"/>
              <a:ext cx="882633" cy="396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sz="2000" b="1">
                  <a:latin typeface="Times New Roman" panose="02020603050405020304" pitchFamily="18" charset="0"/>
                </a:rPr>
                <a:t>-4/15</a:t>
              </a:r>
            </a:p>
          </p:txBody>
        </p:sp>
        <p:sp>
          <p:nvSpPr>
            <p:cNvPr id="80937" name="Text Box 108"/>
            <p:cNvSpPr txBox="1">
              <a:spLocks noChangeArrowheads="1"/>
            </p:cNvSpPr>
            <p:nvPr/>
          </p:nvSpPr>
          <p:spPr bwMode="auto">
            <a:xfrm rot="-3155862">
              <a:off x="4006313" y="4298551"/>
              <a:ext cx="903640" cy="398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2000" b="1">
                  <a:latin typeface="Times New Roman" panose="02020603050405020304" pitchFamily="18" charset="0"/>
                </a:rPr>
                <a:t>/</a:t>
              </a:r>
              <a:r>
                <a:rPr lang="de-DE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80902" name="Slide Number Placeholder 40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A2A74A-398F-4474-B742-25E559C7B596}" type="slidenum">
              <a:rPr lang="en-US" altLang="zh-CN">
                <a:latin typeface="Arial Black" panose="020B0A04020102020204" pitchFamily="34" charset="0"/>
              </a:rPr>
              <a:pPr eaLnBrk="1" hangingPunct="1"/>
              <a:t>17</a:t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33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991600" cy="838200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新的流</a:t>
            </a:r>
            <a:r>
              <a:rPr lang="de-DE" altLang="zh-CN" sz="3200" b="1" dirty="0"/>
              <a:t>f´: f´=</a:t>
            </a:r>
            <a:r>
              <a:rPr lang="zh-CN" altLang="en-US" sz="3200" b="1" dirty="0"/>
              <a:t> </a:t>
            </a:r>
            <a:r>
              <a:rPr lang="de-DE" altLang="zh-CN" sz="3200" b="1" dirty="0"/>
              <a:t>f + f</a:t>
            </a:r>
            <a:r>
              <a:rPr lang="de-DE" altLang="zh-CN" sz="3200" b="1" baseline="-25000" dirty="0"/>
              <a:t>p</a:t>
            </a:r>
            <a:r>
              <a:rPr lang="de-DE" altLang="zh-CN" sz="3200" b="1" dirty="0"/>
              <a:t>  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457200"/>
            <a:ext cx="8610600" cy="693738"/>
          </a:xfrm>
        </p:spPr>
        <p:txBody>
          <a:bodyPr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de-DE" altLang="zh-CN" sz="3600"/>
              <a:t>Ford-Fulkerson</a:t>
            </a:r>
            <a:r>
              <a:rPr lang="zh-CN" altLang="en-US" sz="3600"/>
              <a:t>算法</a:t>
            </a:r>
            <a:r>
              <a:rPr lang="en-US" altLang="zh-CN" sz="3600"/>
              <a:t>:</a:t>
            </a:r>
            <a:r>
              <a:rPr lang="zh-CN" altLang="en-US" sz="3600"/>
              <a:t>流增广</a:t>
            </a:r>
          </a:p>
        </p:txBody>
      </p:sp>
      <p:sp>
        <p:nvSpPr>
          <p:cNvPr id="81924" name="Text Box 106"/>
          <p:cNvSpPr txBox="1">
            <a:spLocks noChangeArrowheads="1"/>
          </p:cNvSpPr>
          <p:nvPr/>
        </p:nvSpPr>
        <p:spPr bwMode="auto">
          <a:xfrm>
            <a:off x="4211638" y="6134100"/>
            <a:ext cx="882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2000" b="1"/>
              <a:t>11</a:t>
            </a:r>
          </a:p>
        </p:txBody>
      </p:sp>
      <p:grpSp>
        <p:nvGrpSpPr>
          <p:cNvPr id="81925" name="组合 66"/>
          <p:cNvGrpSpPr>
            <a:grpSpLocks/>
          </p:cNvGrpSpPr>
          <p:nvPr/>
        </p:nvGrpSpPr>
        <p:grpSpPr bwMode="auto">
          <a:xfrm>
            <a:off x="0" y="2819400"/>
            <a:ext cx="4229100" cy="2530475"/>
            <a:chOff x="342900" y="2943732"/>
            <a:chExt cx="3810000" cy="2101850"/>
          </a:xfrm>
        </p:grpSpPr>
        <p:sp>
          <p:nvSpPr>
            <p:cNvPr id="81954" name="Oval 3"/>
            <p:cNvSpPr>
              <a:spLocks noChangeArrowheads="1"/>
            </p:cNvSpPr>
            <p:nvPr/>
          </p:nvSpPr>
          <p:spPr bwMode="auto">
            <a:xfrm>
              <a:off x="342900" y="3787637"/>
              <a:ext cx="380428" cy="3810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b="1"/>
                <a:t>S</a:t>
              </a:r>
            </a:p>
          </p:txBody>
        </p:sp>
        <p:sp>
          <p:nvSpPr>
            <p:cNvPr id="81955" name="Oval 4"/>
            <p:cNvSpPr>
              <a:spLocks noChangeArrowheads="1"/>
            </p:cNvSpPr>
            <p:nvPr/>
          </p:nvSpPr>
          <p:spPr bwMode="auto">
            <a:xfrm>
              <a:off x="3772472" y="3787637"/>
              <a:ext cx="380428" cy="3810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b="1"/>
                <a:t>t</a:t>
              </a:r>
            </a:p>
          </p:txBody>
        </p:sp>
        <p:sp>
          <p:nvSpPr>
            <p:cNvPr id="81956" name="Oval 5"/>
            <p:cNvSpPr>
              <a:spLocks noChangeArrowheads="1"/>
            </p:cNvSpPr>
            <p:nvPr/>
          </p:nvSpPr>
          <p:spPr bwMode="auto">
            <a:xfrm>
              <a:off x="1485614" y="3026804"/>
              <a:ext cx="381858" cy="38107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b="1">
                  <a:latin typeface="Times New Roman" panose="02020603050405020304" pitchFamily="18" charset="0"/>
                </a:rPr>
                <a:t>v</a:t>
              </a:r>
              <a:r>
                <a:rPr lang="de-DE" altLang="zh-CN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1957" name="Oval 6"/>
            <p:cNvSpPr>
              <a:spLocks noChangeArrowheads="1"/>
            </p:cNvSpPr>
            <p:nvPr/>
          </p:nvSpPr>
          <p:spPr bwMode="auto">
            <a:xfrm>
              <a:off x="1485614" y="4549788"/>
              <a:ext cx="381858" cy="3810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b="1">
                  <a:latin typeface="Times New Roman" panose="02020603050405020304" pitchFamily="18" charset="0"/>
                </a:rPr>
                <a:t>v</a:t>
              </a:r>
              <a:r>
                <a:rPr lang="de-DE" altLang="zh-CN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1958" name="Oval 7"/>
            <p:cNvSpPr>
              <a:spLocks noChangeArrowheads="1"/>
            </p:cNvSpPr>
            <p:nvPr/>
          </p:nvSpPr>
          <p:spPr bwMode="auto">
            <a:xfrm>
              <a:off x="2628328" y="2988564"/>
              <a:ext cx="381859" cy="3810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b="1">
                  <a:latin typeface="Times New Roman" panose="02020603050405020304" pitchFamily="18" charset="0"/>
                </a:rPr>
                <a:t>v</a:t>
              </a:r>
              <a:r>
                <a:rPr lang="de-DE" altLang="zh-CN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1959" name="Oval 8"/>
            <p:cNvSpPr>
              <a:spLocks noChangeArrowheads="1"/>
            </p:cNvSpPr>
            <p:nvPr/>
          </p:nvSpPr>
          <p:spPr bwMode="auto">
            <a:xfrm>
              <a:off x="2628328" y="4549788"/>
              <a:ext cx="381859" cy="3810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b="1">
                  <a:latin typeface="Times New Roman" panose="02020603050405020304" pitchFamily="18" charset="0"/>
                </a:rPr>
                <a:t>v</a:t>
              </a:r>
              <a:r>
                <a:rPr lang="de-DE" altLang="zh-CN" b="1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1904657" y="3216683"/>
              <a:ext cx="7622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48" name="Line 10"/>
            <p:cNvSpPr>
              <a:spLocks noChangeShapeType="1"/>
            </p:cNvSpPr>
            <p:nvPr/>
          </p:nvSpPr>
          <p:spPr bwMode="auto">
            <a:xfrm>
              <a:off x="1904657" y="4740986"/>
              <a:ext cx="7622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49" name="Line 11"/>
            <p:cNvSpPr>
              <a:spLocks noChangeShapeType="1"/>
            </p:cNvSpPr>
            <p:nvPr/>
          </p:nvSpPr>
          <p:spPr bwMode="auto">
            <a:xfrm flipV="1">
              <a:off x="531684" y="3291843"/>
              <a:ext cx="989685" cy="5327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533114" y="4131792"/>
              <a:ext cx="915315" cy="5327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600029" y="3369641"/>
              <a:ext cx="0" cy="1218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 flipV="1">
              <a:off x="1753058" y="3369641"/>
              <a:ext cx="0" cy="1218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V="1">
              <a:off x="2819972" y="3369641"/>
              <a:ext cx="0" cy="1218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828858" y="3369641"/>
              <a:ext cx="913885" cy="121838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>
              <a:off x="2971571" y="3293162"/>
              <a:ext cx="838086" cy="5327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 flipV="1">
              <a:off x="3047371" y="4131792"/>
              <a:ext cx="762286" cy="5327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 rot="16251548">
              <a:off x="1102018" y="3619702"/>
              <a:ext cx="685673" cy="333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altLang="zh-CN" b="1">
                  <a:latin typeface="+mn-lt"/>
                </a:rPr>
                <a:t>10</a:t>
              </a:r>
            </a:p>
          </p:txBody>
        </p:sp>
        <p:sp>
          <p:nvSpPr>
            <p:cNvPr id="58" name="Text Box 20"/>
            <p:cNvSpPr txBox="1">
              <a:spLocks noChangeArrowheads="1"/>
            </p:cNvSpPr>
            <p:nvPr/>
          </p:nvSpPr>
          <p:spPr bwMode="auto">
            <a:xfrm rot="1671448">
              <a:off x="654679" y="4465398"/>
              <a:ext cx="686486" cy="3059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altLang="zh-CN" b="1" dirty="0">
                  <a:solidFill>
                    <a:srgbClr val="FF0000"/>
                  </a:solidFill>
                  <a:latin typeface="+mn-lt"/>
                </a:rPr>
                <a:t>8</a:t>
              </a:r>
              <a:r>
                <a:rPr lang="de-DE" altLang="zh-CN" b="1" dirty="0">
                  <a:latin typeface="+mn-lt"/>
                </a:rPr>
                <a:t>/13</a:t>
              </a:r>
            </a:p>
          </p:txBody>
        </p:sp>
        <p:sp>
          <p:nvSpPr>
            <p:cNvPr id="59" name="Text Box 21"/>
            <p:cNvSpPr txBox="1">
              <a:spLocks noChangeArrowheads="1"/>
            </p:cNvSpPr>
            <p:nvPr/>
          </p:nvSpPr>
          <p:spPr bwMode="auto">
            <a:xfrm>
              <a:off x="1904657" y="2943732"/>
              <a:ext cx="686486" cy="3045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altLang="zh-CN" b="1">
                  <a:latin typeface="+mn-lt"/>
                </a:rPr>
                <a:t>12/12</a:t>
              </a:r>
            </a:p>
          </p:txBody>
        </p:sp>
        <p:sp>
          <p:nvSpPr>
            <p:cNvPr id="60" name="Text Box 22"/>
            <p:cNvSpPr txBox="1">
              <a:spLocks noChangeArrowheads="1"/>
            </p:cNvSpPr>
            <p:nvPr/>
          </p:nvSpPr>
          <p:spPr bwMode="auto">
            <a:xfrm rot="19986914">
              <a:off x="761943" y="3216683"/>
              <a:ext cx="686486" cy="3045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altLang="zh-CN" b="1">
                  <a:latin typeface="+mn-lt"/>
                </a:rPr>
                <a:t>11/16</a:t>
              </a:r>
            </a:p>
          </p:txBody>
        </p:sp>
        <p:sp>
          <p:nvSpPr>
            <p:cNvPr id="61" name="Text Box 23"/>
            <p:cNvSpPr txBox="1">
              <a:spLocks noChangeArrowheads="1"/>
            </p:cNvSpPr>
            <p:nvPr/>
          </p:nvSpPr>
          <p:spPr bwMode="auto">
            <a:xfrm rot="16251548">
              <a:off x="1558960" y="3619099"/>
              <a:ext cx="685673" cy="3318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altLang="zh-CN" b="1">
                  <a:latin typeface="+mn-lt"/>
                </a:rPr>
                <a:t>1/4</a:t>
              </a:r>
            </a:p>
          </p:txBody>
        </p:sp>
        <p:sp>
          <p:nvSpPr>
            <p:cNvPr id="62" name="Text Box 24"/>
            <p:cNvSpPr txBox="1">
              <a:spLocks noChangeArrowheads="1"/>
            </p:cNvSpPr>
            <p:nvPr/>
          </p:nvSpPr>
          <p:spPr bwMode="auto">
            <a:xfrm rot="19479436">
              <a:off x="3267619" y="4284750"/>
              <a:ext cx="685056" cy="3045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altLang="zh-CN" b="1">
                  <a:latin typeface="+mn-lt"/>
                </a:rPr>
                <a:t>4/4</a:t>
              </a:r>
            </a:p>
          </p:txBody>
        </p:sp>
        <p:sp>
          <p:nvSpPr>
            <p:cNvPr id="63" name="Text Box 25"/>
            <p:cNvSpPr txBox="1">
              <a:spLocks noChangeArrowheads="1"/>
            </p:cNvSpPr>
            <p:nvPr/>
          </p:nvSpPr>
          <p:spPr bwMode="auto">
            <a:xfrm>
              <a:off x="1981886" y="4740986"/>
              <a:ext cx="685057" cy="3045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altLang="zh-CN" b="1">
                  <a:latin typeface="+mn-lt"/>
                </a:rPr>
                <a:t>11/14</a:t>
              </a:r>
            </a:p>
          </p:txBody>
        </p:sp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 rot="1953558">
              <a:off x="3208981" y="3294480"/>
              <a:ext cx="685057" cy="3045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altLang="zh-CN" b="1" dirty="0">
                  <a:solidFill>
                    <a:srgbClr val="FF0000"/>
                  </a:solidFill>
                  <a:latin typeface="+mn-lt"/>
                </a:rPr>
                <a:t>15</a:t>
              </a:r>
              <a:r>
                <a:rPr lang="de-DE" altLang="zh-CN" b="1" dirty="0">
                  <a:latin typeface="+mn-lt"/>
                </a:rPr>
                <a:t>/20</a:t>
              </a:r>
            </a:p>
          </p:txBody>
        </p:sp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 rot="16251548">
              <a:off x="2628735" y="3620418"/>
              <a:ext cx="685673" cy="3318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altLang="zh-CN" b="1">
                  <a:latin typeface="+mn-lt"/>
                </a:rPr>
                <a:t>7/7</a:t>
              </a:r>
            </a:p>
          </p:txBody>
        </p:sp>
        <p:sp>
          <p:nvSpPr>
            <p:cNvPr id="66" name="Text Box 28"/>
            <p:cNvSpPr txBox="1">
              <a:spLocks noChangeArrowheads="1"/>
            </p:cNvSpPr>
            <p:nvPr/>
          </p:nvSpPr>
          <p:spPr bwMode="auto">
            <a:xfrm rot="18444138">
              <a:off x="2174653" y="3838590"/>
              <a:ext cx="685673" cy="333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altLang="zh-CN" b="1" dirty="0">
                  <a:solidFill>
                    <a:srgbClr val="FF0000"/>
                  </a:solidFill>
                  <a:latin typeface="+mn-lt"/>
                </a:rPr>
                <a:t>4</a:t>
              </a:r>
              <a:r>
                <a:rPr lang="en-US" altLang="zh-CN" b="1" dirty="0">
                  <a:solidFill>
                    <a:srgbClr val="FF0000"/>
                  </a:solidFill>
                  <a:latin typeface="+mn-lt"/>
                </a:rPr>
                <a:t>/</a:t>
              </a:r>
              <a:r>
                <a:rPr lang="de-DE" altLang="zh-CN" b="1" dirty="0">
                  <a:latin typeface="+mn-lt"/>
                </a:rPr>
                <a:t>9</a:t>
              </a:r>
            </a:p>
          </p:txBody>
        </p:sp>
      </p:grpSp>
      <p:grpSp>
        <p:nvGrpSpPr>
          <p:cNvPr id="81926" name="组合 67"/>
          <p:cNvGrpSpPr>
            <a:grpSpLocks/>
          </p:cNvGrpSpPr>
          <p:nvPr/>
        </p:nvGrpSpPr>
        <p:grpSpPr bwMode="auto">
          <a:xfrm>
            <a:off x="4648200" y="2895600"/>
            <a:ext cx="4229100" cy="2530475"/>
            <a:chOff x="342900" y="2943732"/>
            <a:chExt cx="3810000" cy="2101850"/>
          </a:xfrm>
        </p:grpSpPr>
        <p:sp>
          <p:nvSpPr>
            <p:cNvPr id="81928" name="Oval 3"/>
            <p:cNvSpPr>
              <a:spLocks noChangeArrowheads="1"/>
            </p:cNvSpPr>
            <p:nvPr/>
          </p:nvSpPr>
          <p:spPr bwMode="auto">
            <a:xfrm>
              <a:off x="342900" y="3787637"/>
              <a:ext cx="380428" cy="3810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b="1"/>
                <a:t>S</a:t>
              </a:r>
            </a:p>
          </p:txBody>
        </p:sp>
        <p:sp>
          <p:nvSpPr>
            <p:cNvPr id="81929" name="Oval 4"/>
            <p:cNvSpPr>
              <a:spLocks noChangeArrowheads="1"/>
            </p:cNvSpPr>
            <p:nvPr/>
          </p:nvSpPr>
          <p:spPr bwMode="auto">
            <a:xfrm>
              <a:off x="3772472" y="3787637"/>
              <a:ext cx="380428" cy="3810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b="1"/>
                <a:t>t</a:t>
              </a:r>
            </a:p>
          </p:txBody>
        </p:sp>
        <p:sp>
          <p:nvSpPr>
            <p:cNvPr id="81930" name="Oval 5"/>
            <p:cNvSpPr>
              <a:spLocks noChangeArrowheads="1"/>
            </p:cNvSpPr>
            <p:nvPr/>
          </p:nvSpPr>
          <p:spPr bwMode="auto">
            <a:xfrm>
              <a:off x="1485614" y="3026804"/>
              <a:ext cx="381858" cy="38107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b="1">
                  <a:latin typeface="Times New Roman" panose="02020603050405020304" pitchFamily="18" charset="0"/>
                </a:rPr>
                <a:t>v</a:t>
              </a:r>
              <a:r>
                <a:rPr lang="de-DE" altLang="zh-CN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1931" name="Oval 6"/>
            <p:cNvSpPr>
              <a:spLocks noChangeArrowheads="1"/>
            </p:cNvSpPr>
            <p:nvPr/>
          </p:nvSpPr>
          <p:spPr bwMode="auto">
            <a:xfrm>
              <a:off x="1485614" y="4549788"/>
              <a:ext cx="381858" cy="3810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b="1">
                  <a:latin typeface="Times New Roman" panose="02020603050405020304" pitchFamily="18" charset="0"/>
                </a:rPr>
                <a:t>v</a:t>
              </a:r>
              <a:r>
                <a:rPr lang="de-DE" altLang="zh-CN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1932" name="Oval 7"/>
            <p:cNvSpPr>
              <a:spLocks noChangeArrowheads="1"/>
            </p:cNvSpPr>
            <p:nvPr/>
          </p:nvSpPr>
          <p:spPr bwMode="auto">
            <a:xfrm>
              <a:off x="2628328" y="2988564"/>
              <a:ext cx="381859" cy="3810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b="1">
                  <a:latin typeface="Times New Roman" panose="02020603050405020304" pitchFamily="18" charset="0"/>
                </a:rPr>
                <a:t>v</a:t>
              </a:r>
              <a:r>
                <a:rPr lang="de-DE" altLang="zh-CN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1933" name="Oval 8"/>
            <p:cNvSpPr>
              <a:spLocks noChangeArrowheads="1"/>
            </p:cNvSpPr>
            <p:nvPr/>
          </p:nvSpPr>
          <p:spPr bwMode="auto">
            <a:xfrm>
              <a:off x="2628328" y="4549788"/>
              <a:ext cx="381859" cy="3810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b="1">
                  <a:latin typeface="Times New Roman" panose="02020603050405020304" pitchFamily="18" charset="0"/>
                </a:rPr>
                <a:t>v</a:t>
              </a:r>
              <a:r>
                <a:rPr lang="de-DE" altLang="zh-CN" b="1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5" name="Line 9"/>
            <p:cNvSpPr>
              <a:spLocks noChangeShapeType="1"/>
            </p:cNvSpPr>
            <p:nvPr/>
          </p:nvSpPr>
          <p:spPr bwMode="auto">
            <a:xfrm>
              <a:off x="1904657" y="3216683"/>
              <a:ext cx="7622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1904657" y="4740986"/>
              <a:ext cx="7622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77" name="Line 11"/>
            <p:cNvSpPr>
              <a:spLocks noChangeShapeType="1"/>
            </p:cNvSpPr>
            <p:nvPr/>
          </p:nvSpPr>
          <p:spPr bwMode="auto">
            <a:xfrm flipV="1">
              <a:off x="531684" y="3291843"/>
              <a:ext cx="989685" cy="5327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78" name="Line 12"/>
            <p:cNvSpPr>
              <a:spLocks noChangeShapeType="1"/>
            </p:cNvSpPr>
            <p:nvPr/>
          </p:nvSpPr>
          <p:spPr bwMode="auto">
            <a:xfrm>
              <a:off x="533114" y="4131792"/>
              <a:ext cx="915315" cy="5327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1600029" y="3369641"/>
              <a:ext cx="0" cy="1218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 flipV="1">
              <a:off x="1753058" y="3369641"/>
              <a:ext cx="0" cy="1218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81" name="Line 15"/>
            <p:cNvSpPr>
              <a:spLocks noChangeShapeType="1"/>
            </p:cNvSpPr>
            <p:nvPr/>
          </p:nvSpPr>
          <p:spPr bwMode="auto">
            <a:xfrm flipV="1">
              <a:off x="2819972" y="3369641"/>
              <a:ext cx="0" cy="1218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82" name="Line 16"/>
            <p:cNvSpPr>
              <a:spLocks noChangeShapeType="1"/>
            </p:cNvSpPr>
            <p:nvPr/>
          </p:nvSpPr>
          <p:spPr bwMode="auto">
            <a:xfrm flipH="1">
              <a:off x="1828858" y="3369641"/>
              <a:ext cx="913885" cy="1218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83" name="Line 17"/>
            <p:cNvSpPr>
              <a:spLocks noChangeShapeType="1"/>
            </p:cNvSpPr>
            <p:nvPr/>
          </p:nvSpPr>
          <p:spPr bwMode="auto">
            <a:xfrm>
              <a:off x="2971571" y="3293162"/>
              <a:ext cx="838086" cy="5327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84" name="Line 18"/>
            <p:cNvSpPr>
              <a:spLocks noChangeShapeType="1"/>
            </p:cNvSpPr>
            <p:nvPr/>
          </p:nvSpPr>
          <p:spPr bwMode="auto">
            <a:xfrm flipV="1">
              <a:off x="3047371" y="4131792"/>
              <a:ext cx="762286" cy="5327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85" name="Text Box 19"/>
            <p:cNvSpPr txBox="1">
              <a:spLocks noChangeArrowheads="1"/>
            </p:cNvSpPr>
            <p:nvPr/>
          </p:nvSpPr>
          <p:spPr bwMode="auto">
            <a:xfrm rot="16251548">
              <a:off x="1102018" y="3619702"/>
              <a:ext cx="685673" cy="333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altLang="zh-CN" b="1">
                  <a:latin typeface="+mn-lt"/>
                </a:rPr>
                <a:t>10</a:t>
              </a: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 rot="1671448">
              <a:off x="654679" y="4465398"/>
              <a:ext cx="686486" cy="3059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altLang="zh-CN" b="1" dirty="0">
                  <a:solidFill>
                    <a:srgbClr val="FF0000"/>
                  </a:solidFill>
                  <a:latin typeface="+mn-lt"/>
                </a:rPr>
                <a:t>12</a:t>
              </a:r>
              <a:r>
                <a:rPr lang="de-DE" altLang="zh-CN" b="1" dirty="0">
                  <a:latin typeface="+mn-lt"/>
                </a:rPr>
                <a:t>/13</a:t>
              </a:r>
            </a:p>
          </p:txBody>
        </p: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1904657" y="2943732"/>
              <a:ext cx="686486" cy="3045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altLang="zh-CN" b="1">
                  <a:latin typeface="+mn-lt"/>
                </a:rPr>
                <a:t>12/12</a:t>
              </a: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 rot="19986914">
              <a:off x="761943" y="3216683"/>
              <a:ext cx="686486" cy="3045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altLang="zh-CN" b="1">
                  <a:latin typeface="+mn-lt"/>
                </a:rPr>
                <a:t>11/16</a:t>
              </a:r>
            </a:p>
          </p:txBody>
        </p:sp>
        <p:sp>
          <p:nvSpPr>
            <p:cNvPr id="89" name="Text Box 23"/>
            <p:cNvSpPr txBox="1">
              <a:spLocks noChangeArrowheads="1"/>
            </p:cNvSpPr>
            <p:nvPr/>
          </p:nvSpPr>
          <p:spPr bwMode="auto">
            <a:xfrm rot="16251548">
              <a:off x="1558960" y="3619099"/>
              <a:ext cx="685673" cy="3318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altLang="zh-CN" b="1">
                  <a:latin typeface="+mn-lt"/>
                </a:rPr>
                <a:t>1/4</a:t>
              </a: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 rot="19479436">
              <a:off x="3267619" y="4284750"/>
              <a:ext cx="685056" cy="3045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altLang="zh-CN" b="1">
                  <a:latin typeface="+mn-lt"/>
                </a:rPr>
                <a:t>4/4</a:t>
              </a:r>
            </a:p>
          </p:txBody>
        </p:sp>
        <p:sp>
          <p:nvSpPr>
            <p:cNvPr id="91" name="Text Box 25"/>
            <p:cNvSpPr txBox="1">
              <a:spLocks noChangeArrowheads="1"/>
            </p:cNvSpPr>
            <p:nvPr/>
          </p:nvSpPr>
          <p:spPr bwMode="auto">
            <a:xfrm>
              <a:off x="1981886" y="4740986"/>
              <a:ext cx="685057" cy="3045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altLang="zh-CN" b="1">
                  <a:latin typeface="+mn-lt"/>
                </a:rPr>
                <a:t>11/14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 rot="1953558">
              <a:off x="3208981" y="3294480"/>
              <a:ext cx="685057" cy="3045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altLang="zh-CN" b="1" dirty="0">
                  <a:solidFill>
                    <a:srgbClr val="FF0000"/>
                  </a:solidFill>
                  <a:latin typeface="+mn-lt"/>
                </a:rPr>
                <a:t>19</a:t>
              </a:r>
              <a:r>
                <a:rPr lang="de-DE" altLang="zh-CN" b="1" dirty="0">
                  <a:latin typeface="+mn-lt"/>
                </a:rPr>
                <a:t>/20</a:t>
              </a:r>
            </a:p>
          </p:txBody>
        </p:sp>
        <p:sp>
          <p:nvSpPr>
            <p:cNvPr id="93" name="Text Box 27"/>
            <p:cNvSpPr txBox="1">
              <a:spLocks noChangeArrowheads="1"/>
            </p:cNvSpPr>
            <p:nvPr/>
          </p:nvSpPr>
          <p:spPr bwMode="auto">
            <a:xfrm rot="16251548">
              <a:off x="2628735" y="3620418"/>
              <a:ext cx="685673" cy="3318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altLang="zh-CN" b="1">
                  <a:latin typeface="+mn-lt"/>
                </a:rPr>
                <a:t>7/7</a:t>
              </a:r>
            </a:p>
          </p:txBody>
        </p:sp>
        <p:sp>
          <p:nvSpPr>
            <p:cNvPr id="94" name="Text Box 28"/>
            <p:cNvSpPr txBox="1">
              <a:spLocks noChangeArrowheads="1"/>
            </p:cNvSpPr>
            <p:nvPr/>
          </p:nvSpPr>
          <p:spPr bwMode="auto">
            <a:xfrm rot="18444138">
              <a:off x="2174653" y="3838590"/>
              <a:ext cx="685673" cy="333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altLang="zh-CN" b="1" dirty="0">
                  <a:solidFill>
                    <a:srgbClr val="FF0000"/>
                  </a:solidFill>
                  <a:latin typeface="+mn-lt"/>
                </a:rPr>
                <a:t>0</a:t>
              </a:r>
              <a:r>
                <a:rPr lang="en-US" altLang="zh-CN" b="1" dirty="0">
                  <a:solidFill>
                    <a:srgbClr val="FF0000"/>
                  </a:solidFill>
                  <a:latin typeface="+mn-lt"/>
                </a:rPr>
                <a:t>/</a:t>
              </a:r>
              <a:r>
                <a:rPr lang="de-DE" altLang="zh-CN" b="1" dirty="0">
                  <a:latin typeface="+mn-lt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1134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991600" cy="5486400"/>
          </a:xfrm>
        </p:spPr>
        <p:txBody>
          <a:bodyPr>
            <a:noAutofit/>
          </a:bodyPr>
          <a:lstStyle/>
          <a:p>
            <a:r>
              <a:rPr lang="zh-CN" altLang="en-US" sz="2800" b="1" dirty="0"/>
              <a:t>命题</a:t>
            </a:r>
            <a:r>
              <a:rPr lang="en-US" altLang="zh-CN" sz="2800" b="1" dirty="0"/>
              <a:t>. </a:t>
            </a:r>
            <a:r>
              <a:rPr lang="de-DE" altLang="zh-CN" sz="2800" b="1" dirty="0"/>
              <a:t>f´=f + f</a:t>
            </a:r>
            <a:r>
              <a:rPr lang="de-DE" altLang="zh-CN" sz="2800" b="1" baseline="-25000" dirty="0"/>
              <a:t>p</a:t>
            </a:r>
            <a:r>
              <a:rPr lang="de-DE" altLang="zh-CN" sz="2800" b="1" dirty="0"/>
              <a:t>  </a:t>
            </a:r>
            <a:r>
              <a:rPr lang="zh-CN" altLang="en-US" sz="2800" b="1" dirty="0"/>
              <a:t>是一个有效的网络流</a:t>
            </a:r>
            <a:r>
              <a:rPr lang="en-US" altLang="zh-CN" sz="2800" b="1" dirty="0"/>
              <a:t>.</a:t>
            </a:r>
          </a:p>
          <a:p>
            <a:r>
              <a:rPr lang="zh-CN" altLang="en-US" sz="2800" b="1" dirty="0"/>
              <a:t>证明</a:t>
            </a:r>
            <a:r>
              <a:rPr lang="en-US" altLang="zh-CN" sz="2800" b="1" dirty="0"/>
              <a:t>.  </a:t>
            </a:r>
            <a:r>
              <a:rPr lang="en-GB" altLang="zh-CN" sz="2800" dirty="0" err="1">
                <a:cs typeface="Times New Roman" panose="02020603050405020304" pitchFamily="18" charset="0"/>
              </a:rPr>
              <a:t>f</a:t>
            </a:r>
            <a:r>
              <a:rPr lang="en-GB" altLang="zh-CN" sz="2800" baseline="-30000" dirty="0" err="1">
                <a:cs typeface="Times New Roman" panose="02020603050405020304" pitchFamily="18" charset="0"/>
              </a:rPr>
              <a:t>p</a:t>
            </a:r>
            <a:r>
              <a:rPr lang="en-GB" altLang="zh-CN" sz="2800" dirty="0">
                <a:cs typeface="Times New Roman" panose="02020603050405020304" pitchFamily="18" charset="0"/>
              </a:rPr>
              <a:t>(</a:t>
            </a:r>
            <a:r>
              <a:rPr lang="en-GB" altLang="zh-CN" sz="2800" dirty="0" err="1">
                <a:cs typeface="Times New Roman" panose="02020603050405020304" pitchFamily="18" charset="0"/>
              </a:rPr>
              <a:t>u,v</a:t>
            </a:r>
            <a:r>
              <a:rPr lang="en-GB" altLang="zh-CN" sz="2800" dirty="0">
                <a:cs typeface="Times New Roman" panose="02020603050405020304" pitchFamily="18" charset="0"/>
              </a:rPr>
              <a:t>) </a:t>
            </a:r>
            <a:r>
              <a:rPr lang="en-GB" altLang="zh-CN" sz="2800" u="sng" dirty="0">
                <a:cs typeface="Times New Roman" panose="02020603050405020304" pitchFamily="18" charset="0"/>
              </a:rPr>
              <a:t>&lt;</a:t>
            </a:r>
            <a:r>
              <a:rPr lang="en-GB" altLang="zh-CN" sz="2800" dirty="0">
                <a:cs typeface="Times New Roman" panose="02020603050405020304" pitchFamily="18" charset="0"/>
              </a:rPr>
              <a:t> </a:t>
            </a:r>
            <a:r>
              <a:rPr lang="en-GB" altLang="zh-CN" sz="2800" dirty="0" err="1">
                <a:cs typeface="Times New Roman" panose="02020603050405020304" pitchFamily="18" charset="0"/>
              </a:rPr>
              <a:t>c</a:t>
            </a:r>
            <a:r>
              <a:rPr lang="en-GB" altLang="zh-CN" sz="2800" baseline="-30000" dirty="0" err="1">
                <a:cs typeface="Times New Roman" panose="02020603050405020304" pitchFamily="18" charset="0"/>
              </a:rPr>
              <a:t>f</a:t>
            </a:r>
            <a:r>
              <a:rPr lang="en-GB" altLang="zh-CN" sz="2800" dirty="0">
                <a:cs typeface="Times New Roman" panose="02020603050405020304" pitchFamily="18" charset="0"/>
              </a:rPr>
              <a:t>(</a:t>
            </a:r>
            <a:r>
              <a:rPr lang="en-GB" altLang="zh-CN" sz="2800" dirty="0" err="1">
                <a:cs typeface="Times New Roman" panose="02020603050405020304" pitchFamily="18" charset="0"/>
              </a:rPr>
              <a:t>u,v</a:t>
            </a:r>
            <a:r>
              <a:rPr lang="en-GB" altLang="zh-CN" sz="2800" dirty="0">
                <a:cs typeface="Times New Roman" panose="02020603050405020304" pitchFamily="18" charset="0"/>
              </a:rPr>
              <a:t>) = c(</a:t>
            </a:r>
            <a:r>
              <a:rPr lang="en-GB" altLang="zh-CN" sz="2800" dirty="0" err="1">
                <a:cs typeface="Times New Roman" panose="02020603050405020304" pitchFamily="18" charset="0"/>
              </a:rPr>
              <a:t>u,v</a:t>
            </a:r>
            <a:r>
              <a:rPr lang="en-GB" altLang="zh-CN" sz="2800" dirty="0">
                <a:cs typeface="Times New Roman" panose="02020603050405020304" pitchFamily="18" charset="0"/>
              </a:rPr>
              <a:t>) – f(</a:t>
            </a:r>
            <a:r>
              <a:rPr lang="en-GB" altLang="zh-CN" sz="2800" dirty="0" err="1">
                <a:cs typeface="Times New Roman" panose="02020603050405020304" pitchFamily="18" charset="0"/>
              </a:rPr>
              <a:t>u,v</a:t>
            </a:r>
            <a:r>
              <a:rPr lang="en-GB" altLang="zh-CN" sz="2800" dirty="0">
                <a:cs typeface="Times New Roman" panose="02020603050405020304" pitchFamily="18" charset="0"/>
              </a:rPr>
              <a:t>)</a:t>
            </a:r>
            <a:endParaRPr lang="de-DE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   </a:t>
            </a:r>
            <a:r>
              <a:rPr lang="en-GB" altLang="zh-CN" sz="2800" dirty="0">
                <a:cs typeface="Times New Roman" panose="02020603050405020304" pitchFamily="18" charset="0"/>
              </a:rPr>
              <a:t>(f +</a:t>
            </a:r>
            <a:r>
              <a:rPr lang="en-GB" altLang="zh-CN" sz="2800" dirty="0" err="1">
                <a:cs typeface="Times New Roman" panose="02020603050405020304" pitchFamily="18" charset="0"/>
              </a:rPr>
              <a:t>f</a:t>
            </a:r>
            <a:r>
              <a:rPr lang="en-GB" altLang="zh-CN" sz="2800" baseline="-30000" dirty="0" err="1">
                <a:cs typeface="Times New Roman" panose="02020603050405020304" pitchFamily="18" charset="0"/>
              </a:rPr>
              <a:t>p</a:t>
            </a:r>
            <a:r>
              <a:rPr lang="en-GB" altLang="zh-CN" sz="2800" dirty="0">
                <a:cs typeface="Times New Roman" panose="02020603050405020304" pitchFamily="18" charset="0"/>
              </a:rPr>
              <a:t>)(</a:t>
            </a:r>
            <a:r>
              <a:rPr lang="en-GB" altLang="zh-CN" sz="2800" dirty="0" err="1">
                <a:cs typeface="Times New Roman" panose="02020603050405020304" pitchFamily="18" charset="0"/>
              </a:rPr>
              <a:t>u,v</a:t>
            </a:r>
            <a:r>
              <a:rPr lang="en-GB" altLang="zh-CN" sz="2800" dirty="0">
                <a:cs typeface="Times New Roman" panose="02020603050405020304" pitchFamily="18" charset="0"/>
              </a:rPr>
              <a:t>) = f (</a:t>
            </a:r>
            <a:r>
              <a:rPr lang="en-GB" altLang="zh-CN" sz="2800" dirty="0" err="1">
                <a:cs typeface="Times New Roman" panose="02020603050405020304" pitchFamily="18" charset="0"/>
              </a:rPr>
              <a:t>u,v</a:t>
            </a:r>
            <a:r>
              <a:rPr lang="en-GB" altLang="zh-CN" sz="2800" dirty="0">
                <a:cs typeface="Times New Roman" panose="02020603050405020304" pitchFamily="18" charset="0"/>
              </a:rPr>
              <a:t>) + </a:t>
            </a:r>
            <a:r>
              <a:rPr lang="en-GB" altLang="zh-CN" sz="2800" dirty="0" err="1">
                <a:cs typeface="Times New Roman" panose="02020603050405020304" pitchFamily="18" charset="0"/>
              </a:rPr>
              <a:t>f</a:t>
            </a:r>
            <a:r>
              <a:rPr lang="en-GB" altLang="zh-CN" sz="2800" baseline="-30000" dirty="0" err="1">
                <a:cs typeface="Times New Roman" panose="02020603050405020304" pitchFamily="18" charset="0"/>
              </a:rPr>
              <a:t>p</a:t>
            </a:r>
            <a:r>
              <a:rPr lang="en-GB" altLang="zh-CN" sz="2800" dirty="0">
                <a:cs typeface="Times New Roman" panose="02020603050405020304" pitchFamily="18" charset="0"/>
              </a:rPr>
              <a:t>(</a:t>
            </a:r>
            <a:r>
              <a:rPr lang="en-GB" altLang="zh-CN" sz="2800" dirty="0" err="1">
                <a:cs typeface="Times New Roman" panose="02020603050405020304" pitchFamily="18" charset="0"/>
              </a:rPr>
              <a:t>u,v</a:t>
            </a:r>
            <a:r>
              <a:rPr lang="en-GB" altLang="zh-CN" sz="2800" dirty="0">
                <a:cs typeface="Times New Roman" panose="02020603050405020304" pitchFamily="18" charset="0"/>
              </a:rPr>
              <a:t>) </a:t>
            </a:r>
            <a:r>
              <a:rPr lang="en-GB" altLang="zh-CN" sz="2800" u="sng" dirty="0">
                <a:cs typeface="Times New Roman" panose="02020603050405020304" pitchFamily="18" charset="0"/>
              </a:rPr>
              <a:t>&lt;</a:t>
            </a:r>
            <a:r>
              <a:rPr lang="en-GB" altLang="zh-CN" sz="2800" dirty="0">
                <a:cs typeface="Times New Roman" panose="02020603050405020304" pitchFamily="18" charset="0"/>
              </a:rPr>
              <a:t> c(</a:t>
            </a:r>
            <a:r>
              <a:rPr lang="en-GB" altLang="zh-CN" sz="2800" dirty="0" err="1">
                <a:cs typeface="Times New Roman" panose="02020603050405020304" pitchFamily="18" charset="0"/>
              </a:rPr>
              <a:t>u,v</a:t>
            </a:r>
            <a:r>
              <a:rPr lang="en-GB" altLang="zh-CN" sz="2800" dirty="0"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   </a:t>
            </a:r>
            <a:r>
              <a:rPr lang="en-GB" altLang="zh-CN" sz="2800" dirty="0">
                <a:cs typeface="Times New Roman" panose="02020603050405020304" pitchFamily="18" charset="0"/>
              </a:rPr>
              <a:t>(f +</a:t>
            </a:r>
            <a:r>
              <a:rPr lang="en-GB" altLang="zh-CN" sz="2800" dirty="0" err="1">
                <a:cs typeface="Times New Roman" panose="02020603050405020304" pitchFamily="18" charset="0"/>
              </a:rPr>
              <a:t>f</a:t>
            </a:r>
            <a:r>
              <a:rPr lang="en-GB" altLang="zh-CN" sz="2800" baseline="-30000" dirty="0" err="1">
                <a:cs typeface="Times New Roman" panose="02020603050405020304" pitchFamily="18" charset="0"/>
              </a:rPr>
              <a:t>p</a:t>
            </a:r>
            <a:r>
              <a:rPr lang="en-GB" altLang="zh-CN" sz="2800" dirty="0">
                <a:cs typeface="Times New Roman" panose="02020603050405020304" pitchFamily="18" charset="0"/>
              </a:rPr>
              <a:t>)(</a:t>
            </a:r>
            <a:r>
              <a:rPr lang="en-GB" altLang="zh-CN" sz="2800" dirty="0" err="1">
                <a:cs typeface="Times New Roman" panose="02020603050405020304" pitchFamily="18" charset="0"/>
              </a:rPr>
              <a:t>u,v</a:t>
            </a:r>
            <a:r>
              <a:rPr lang="en-GB" altLang="zh-CN" sz="2800" dirty="0">
                <a:cs typeface="Times New Roman" panose="02020603050405020304" pitchFamily="18" charset="0"/>
              </a:rPr>
              <a:t>) = f (</a:t>
            </a:r>
            <a:r>
              <a:rPr lang="en-GB" altLang="zh-CN" sz="2800" dirty="0" err="1">
                <a:cs typeface="Times New Roman" panose="02020603050405020304" pitchFamily="18" charset="0"/>
              </a:rPr>
              <a:t>u,v</a:t>
            </a:r>
            <a:r>
              <a:rPr lang="en-GB" altLang="zh-CN" sz="2800" dirty="0">
                <a:cs typeface="Times New Roman" panose="02020603050405020304" pitchFamily="18" charset="0"/>
              </a:rPr>
              <a:t>) + </a:t>
            </a:r>
            <a:r>
              <a:rPr lang="en-GB" altLang="zh-CN" sz="2800" dirty="0" err="1">
                <a:cs typeface="Times New Roman" panose="02020603050405020304" pitchFamily="18" charset="0"/>
              </a:rPr>
              <a:t>f</a:t>
            </a:r>
            <a:r>
              <a:rPr lang="en-GB" altLang="zh-CN" sz="2800" baseline="-30000" dirty="0" err="1">
                <a:cs typeface="Times New Roman" panose="02020603050405020304" pitchFamily="18" charset="0"/>
              </a:rPr>
              <a:t>p</a:t>
            </a:r>
            <a:r>
              <a:rPr lang="en-GB" altLang="zh-CN" sz="2800" dirty="0">
                <a:cs typeface="Times New Roman" panose="02020603050405020304" pitchFamily="18" charset="0"/>
              </a:rPr>
              <a:t> (u ,v) = - f(</a:t>
            </a:r>
            <a:r>
              <a:rPr lang="en-GB" altLang="zh-CN" sz="2800" dirty="0" err="1">
                <a:cs typeface="Times New Roman" panose="02020603050405020304" pitchFamily="18" charset="0"/>
              </a:rPr>
              <a:t>v,u</a:t>
            </a:r>
            <a:r>
              <a:rPr lang="en-GB" altLang="zh-CN" sz="2800" dirty="0">
                <a:cs typeface="Times New Roman" panose="02020603050405020304" pitchFamily="18" charset="0"/>
              </a:rPr>
              <a:t>) – </a:t>
            </a:r>
            <a:r>
              <a:rPr lang="en-GB" altLang="zh-CN" sz="2800" dirty="0" err="1">
                <a:cs typeface="Times New Roman" panose="02020603050405020304" pitchFamily="18" charset="0"/>
              </a:rPr>
              <a:t>f</a:t>
            </a:r>
            <a:r>
              <a:rPr lang="en-GB" altLang="zh-CN" sz="2800" baseline="-30000" dirty="0" err="1">
                <a:cs typeface="Times New Roman" panose="02020603050405020304" pitchFamily="18" charset="0"/>
              </a:rPr>
              <a:t>p</a:t>
            </a:r>
            <a:r>
              <a:rPr lang="en-GB" altLang="zh-CN" sz="2800" dirty="0">
                <a:cs typeface="Times New Roman" panose="02020603050405020304" pitchFamily="18" charset="0"/>
              </a:rPr>
              <a:t>(</a:t>
            </a:r>
            <a:r>
              <a:rPr lang="en-GB" altLang="zh-CN" sz="2800" dirty="0" err="1">
                <a:cs typeface="Times New Roman" panose="02020603050405020304" pitchFamily="18" charset="0"/>
              </a:rPr>
              <a:t>v,u</a:t>
            </a:r>
            <a:r>
              <a:rPr lang="en-GB" altLang="zh-CN" sz="2800" dirty="0">
                <a:cs typeface="Times New Roman" panose="02020603050405020304" pitchFamily="18" charset="0"/>
              </a:rPr>
              <a:t>)</a:t>
            </a:r>
            <a:endParaRPr lang="de-DE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en-GB" altLang="zh-CN" sz="2800" dirty="0">
                <a:cs typeface="Times New Roman" panose="02020603050405020304" pitchFamily="18" charset="0"/>
              </a:rPr>
              <a:t>     	             = - [f(</a:t>
            </a:r>
            <a:r>
              <a:rPr lang="en-GB" altLang="zh-CN" sz="2800" dirty="0" err="1">
                <a:cs typeface="Times New Roman" panose="02020603050405020304" pitchFamily="18" charset="0"/>
              </a:rPr>
              <a:t>v,u</a:t>
            </a:r>
            <a:r>
              <a:rPr lang="en-GB" altLang="zh-CN" sz="2800" dirty="0">
                <a:cs typeface="Times New Roman" panose="02020603050405020304" pitchFamily="18" charset="0"/>
              </a:rPr>
              <a:t>) + </a:t>
            </a:r>
            <a:r>
              <a:rPr lang="en-GB" altLang="zh-CN" sz="2800" dirty="0" err="1">
                <a:cs typeface="Times New Roman" panose="02020603050405020304" pitchFamily="18" charset="0"/>
              </a:rPr>
              <a:t>f</a:t>
            </a:r>
            <a:r>
              <a:rPr lang="en-GB" altLang="zh-CN" sz="2800" baseline="-30000" dirty="0" err="1">
                <a:cs typeface="Times New Roman" panose="02020603050405020304" pitchFamily="18" charset="0"/>
              </a:rPr>
              <a:t>p</a:t>
            </a:r>
            <a:r>
              <a:rPr lang="en-GB" altLang="zh-CN" sz="2800" dirty="0">
                <a:cs typeface="Times New Roman" panose="02020603050405020304" pitchFamily="18" charset="0"/>
              </a:rPr>
              <a:t>(</a:t>
            </a:r>
            <a:r>
              <a:rPr lang="en-GB" altLang="zh-CN" sz="2800" dirty="0" err="1">
                <a:cs typeface="Times New Roman" panose="02020603050405020304" pitchFamily="18" charset="0"/>
              </a:rPr>
              <a:t>v,u</a:t>
            </a:r>
            <a:r>
              <a:rPr lang="en-GB" altLang="zh-CN" sz="2800" dirty="0">
                <a:cs typeface="Times New Roman" panose="02020603050405020304" pitchFamily="18" charset="0"/>
              </a:rPr>
              <a:t>)] = - (f +</a:t>
            </a:r>
            <a:r>
              <a:rPr lang="en-GB" altLang="zh-CN" sz="2800" dirty="0" err="1">
                <a:cs typeface="Times New Roman" panose="02020603050405020304" pitchFamily="18" charset="0"/>
              </a:rPr>
              <a:t>f</a:t>
            </a:r>
            <a:r>
              <a:rPr lang="en-GB" altLang="zh-CN" sz="2800" baseline="-30000" dirty="0" err="1">
                <a:cs typeface="Times New Roman" panose="02020603050405020304" pitchFamily="18" charset="0"/>
              </a:rPr>
              <a:t>p</a:t>
            </a:r>
            <a:r>
              <a:rPr lang="en-GB" altLang="zh-CN" sz="2800" dirty="0">
                <a:cs typeface="Times New Roman" panose="02020603050405020304" pitchFamily="18" charset="0"/>
              </a:rPr>
              <a:t>) (</a:t>
            </a:r>
            <a:r>
              <a:rPr lang="en-GB" altLang="zh-CN" sz="2800" dirty="0" err="1">
                <a:cs typeface="Times New Roman" panose="02020603050405020304" pitchFamily="18" charset="0"/>
              </a:rPr>
              <a:t>v,u</a:t>
            </a:r>
            <a:r>
              <a:rPr lang="en-GB" altLang="zh-CN" sz="2800" dirty="0">
                <a:cs typeface="Times New Roman" panose="02020603050405020304" pitchFamily="18" charset="0"/>
              </a:rPr>
              <a:t>)</a:t>
            </a:r>
            <a:r>
              <a:rPr lang="de-DE" altLang="zh-CN" sz="2800" dirty="0"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de-DE" altLang="zh-CN" sz="2800" dirty="0"/>
              <a:t>    </a:t>
            </a:r>
            <a:r>
              <a:rPr lang="en-GB" altLang="zh-CN" sz="2800" dirty="0"/>
              <a:t>u </a:t>
            </a:r>
            <a:r>
              <a:rPr lang="en-GB" altLang="zh-CN" sz="2800" dirty="0">
                <a:sym typeface="Symbol" panose="05050102010706020507" pitchFamily="18" charset="2"/>
              </a:rPr>
              <a:t></a:t>
            </a:r>
            <a:r>
              <a:rPr lang="en-GB" altLang="zh-CN" sz="2800" dirty="0"/>
              <a:t>V\{s ,t}, </a:t>
            </a:r>
            <a:r>
              <a:rPr lang="en-GB" altLang="zh-CN" sz="4400" dirty="0">
                <a:sym typeface="Symbol" panose="05050102010706020507" pitchFamily="18" charset="2"/>
              </a:rPr>
              <a:t></a:t>
            </a:r>
            <a:r>
              <a:rPr lang="en-GB" altLang="zh-CN" sz="2800" dirty="0"/>
              <a:t> (f +</a:t>
            </a:r>
            <a:r>
              <a:rPr lang="en-GB" altLang="zh-CN" sz="2800" dirty="0" err="1"/>
              <a:t>f</a:t>
            </a:r>
            <a:r>
              <a:rPr lang="en-GB" altLang="zh-CN" sz="2800" baseline="-30000" dirty="0" err="1"/>
              <a:t>p</a:t>
            </a:r>
            <a:r>
              <a:rPr lang="en-GB" altLang="zh-CN" sz="2800" dirty="0"/>
              <a:t>) (</a:t>
            </a:r>
            <a:r>
              <a:rPr lang="en-GB" altLang="zh-CN" sz="2800" dirty="0" err="1"/>
              <a:t>u,v</a:t>
            </a:r>
            <a:r>
              <a:rPr lang="en-GB" altLang="zh-CN" sz="2800" dirty="0"/>
              <a:t>) = </a:t>
            </a:r>
            <a:r>
              <a:rPr lang="en-GB" altLang="zh-CN" sz="4400" dirty="0">
                <a:sym typeface="Symbol" panose="05050102010706020507" pitchFamily="18" charset="2"/>
              </a:rPr>
              <a:t> </a:t>
            </a:r>
            <a:r>
              <a:rPr lang="en-GB" altLang="zh-CN" sz="2800" dirty="0"/>
              <a:t>[f(</a:t>
            </a:r>
            <a:r>
              <a:rPr lang="en-GB" altLang="zh-CN" sz="2800" dirty="0" err="1"/>
              <a:t>u,v</a:t>
            </a:r>
            <a:r>
              <a:rPr lang="en-GB" altLang="zh-CN" sz="2800" dirty="0"/>
              <a:t>) + </a:t>
            </a:r>
            <a:r>
              <a:rPr lang="en-GB" altLang="zh-CN" sz="2800" dirty="0" err="1"/>
              <a:t>f</a:t>
            </a:r>
            <a:r>
              <a:rPr lang="en-GB" altLang="zh-CN" sz="2800" baseline="-30000" dirty="0" err="1"/>
              <a:t>p</a:t>
            </a:r>
            <a:r>
              <a:rPr lang="en-GB" altLang="zh-CN" sz="2800" dirty="0"/>
              <a:t>(</a:t>
            </a:r>
            <a:r>
              <a:rPr lang="en-GB" altLang="zh-CN" sz="2800" dirty="0" err="1"/>
              <a:t>u,v</a:t>
            </a:r>
            <a:r>
              <a:rPr lang="en-GB" altLang="zh-CN" sz="2800" dirty="0"/>
              <a:t>)]</a:t>
            </a:r>
            <a:endParaRPr lang="de-DE" altLang="zh-CN" sz="2800" dirty="0"/>
          </a:p>
          <a:p>
            <a:pPr>
              <a:lnSpc>
                <a:spcPct val="125000"/>
              </a:lnSpc>
              <a:buFontTx/>
              <a:buNone/>
            </a:pPr>
            <a:r>
              <a:rPr lang="en-GB" altLang="zh-CN" sz="2800" dirty="0"/>
              <a:t>	                  = </a:t>
            </a:r>
            <a:r>
              <a:rPr lang="en-GB" altLang="zh-CN" sz="4400" dirty="0">
                <a:sym typeface="Symbol" panose="05050102010706020507" pitchFamily="18" charset="2"/>
              </a:rPr>
              <a:t> </a:t>
            </a:r>
            <a:r>
              <a:rPr lang="en-GB" altLang="zh-CN" sz="2800" dirty="0"/>
              <a:t> f(</a:t>
            </a:r>
            <a:r>
              <a:rPr lang="en-GB" altLang="zh-CN" sz="2800" dirty="0" err="1"/>
              <a:t>u,v</a:t>
            </a:r>
            <a:r>
              <a:rPr lang="en-GB" altLang="zh-CN" sz="2800" dirty="0"/>
              <a:t>) + </a:t>
            </a:r>
            <a:r>
              <a:rPr lang="en-GB" altLang="zh-CN" sz="4400" dirty="0">
                <a:sym typeface="Symbol" panose="05050102010706020507" pitchFamily="18" charset="2"/>
              </a:rPr>
              <a:t> </a:t>
            </a:r>
            <a:r>
              <a:rPr lang="en-GB" altLang="zh-CN" sz="2800" dirty="0"/>
              <a:t> </a:t>
            </a:r>
            <a:r>
              <a:rPr lang="en-GB" altLang="zh-CN" sz="2800" dirty="0" err="1"/>
              <a:t>f</a:t>
            </a:r>
            <a:r>
              <a:rPr lang="en-GB" altLang="zh-CN" sz="2800" baseline="-30000" dirty="0" err="1"/>
              <a:t>p</a:t>
            </a:r>
            <a:r>
              <a:rPr lang="en-GB" altLang="zh-CN" sz="2800" dirty="0"/>
              <a:t>(</a:t>
            </a:r>
            <a:r>
              <a:rPr lang="en-GB" altLang="zh-CN" sz="2800" dirty="0" err="1"/>
              <a:t>u,v</a:t>
            </a:r>
            <a:r>
              <a:rPr lang="en-GB" altLang="zh-CN" sz="2800" dirty="0"/>
              <a:t>) = 0 + 0 = 0</a:t>
            </a:r>
            <a:endParaRPr lang="de-DE" altLang="zh-CN" sz="2800" dirty="0"/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3600" b="1" dirty="0"/>
              <a:t>    得证</a:t>
            </a:r>
            <a:r>
              <a:rPr lang="en-US" altLang="zh-CN" sz="3600" b="1" dirty="0"/>
              <a:t>.</a:t>
            </a:r>
            <a:endParaRPr lang="de-DE" altLang="zh-CN" sz="3600" b="1" dirty="0"/>
          </a:p>
          <a:p>
            <a:endParaRPr lang="de-DE" altLang="zh-CN" sz="2800" dirty="0"/>
          </a:p>
          <a:p>
            <a:endParaRPr lang="de-DE" altLang="zh-CN" sz="2800" dirty="0"/>
          </a:p>
          <a:p>
            <a:endParaRPr lang="de-DE" altLang="zh-CN" sz="2800" b="1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457200"/>
            <a:ext cx="8610600" cy="693738"/>
          </a:xfrm>
        </p:spPr>
        <p:txBody>
          <a:bodyPr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de-DE" altLang="zh-CN" sz="3600"/>
              <a:t>Ford-Fulkerson</a:t>
            </a:r>
            <a:r>
              <a:rPr lang="zh-CN" altLang="en-US" sz="3600"/>
              <a:t>算法</a:t>
            </a:r>
            <a:r>
              <a:rPr lang="en-US" altLang="zh-CN" sz="3600"/>
              <a:t>:</a:t>
            </a:r>
            <a:r>
              <a:rPr lang="zh-CN" altLang="en-US" sz="3600"/>
              <a:t>流增广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2339752" y="4702175"/>
            <a:ext cx="762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dirty="0"/>
              <a:t>v</a:t>
            </a:r>
            <a:r>
              <a:rPr lang="de-DE" altLang="zh-CN" dirty="0">
                <a:sym typeface="Symbol" panose="05050102010706020507" pitchFamily="18" charset="2"/>
              </a:rPr>
              <a:t></a:t>
            </a:r>
            <a:r>
              <a:rPr lang="de-DE" altLang="zh-CN" dirty="0"/>
              <a:t>V 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4684660" y="4720915"/>
            <a:ext cx="762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dirty="0"/>
              <a:t>v</a:t>
            </a:r>
            <a:r>
              <a:rPr lang="de-DE" altLang="zh-CN" dirty="0">
                <a:sym typeface="Symbol" panose="05050102010706020507" pitchFamily="18" charset="2"/>
              </a:rPr>
              <a:t></a:t>
            </a:r>
            <a:r>
              <a:rPr lang="de-DE" altLang="zh-CN" dirty="0"/>
              <a:t>V 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2339752" y="5597692"/>
            <a:ext cx="762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dirty="0"/>
              <a:t>v</a:t>
            </a:r>
            <a:r>
              <a:rPr lang="de-DE" altLang="zh-CN" dirty="0">
                <a:sym typeface="Symbol" panose="05050102010706020507" pitchFamily="18" charset="2"/>
              </a:rPr>
              <a:t></a:t>
            </a:r>
            <a:r>
              <a:rPr lang="de-DE" altLang="zh-CN" dirty="0"/>
              <a:t>V 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4191000" y="5731042"/>
            <a:ext cx="762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dirty="0"/>
              <a:t>v</a:t>
            </a:r>
            <a:r>
              <a:rPr lang="de-DE" altLang="zh-CN" dirty="0">
                <a:sym typeface="Symbol" panose="05050102010706020507" pitchFamily="18" charset="2"/>
              </a:rPr>
              <a:t></a:t>
            </a:r>
            <a:r>
              <a:rPr lang="de-DE" altLang="zh-CN" dirty="0"/>
              <a:t>V </a:t>
            </a:r>
          </a:p>
        </p:txBody>
      </p:sp>
    </p:spTree>
    <p:extLst>
      <p:ext uri="{BB962C8B-B14F-4D97-AF65-F5344CB8AC3E}">
        <p14:creationId xmlns:p14="http://schemas.microsoft.com/office/powerpoint/2010/main" val="141483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74AC656-1CE9-414E-936B-F2E5B964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A1B-DF4B-411B-A55C-48C54C68BB9C}" type="slidenum">
              <a:rPr lang="en-US" altLang="zh-CN"/>
              <a:pPr/>
              <a:t>2</a:t>
            </a:fld>
            <a:endParaRPr lang="en-US" altLang="zh-CN"/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5D161BB7-3D8E-4D22-9238-D39AFFA27B61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0"/>
            <a:ext cx="8229600" cy="6248400"/>
          </a:xfrm>
        </p:spPr>
      </p:pic>
      <p:sp>
        <p:nvSpPr>
          <p:cNvPr id="61443" name="Text Box 3">
            <a:extLst>
              <a:ext uri="{FF2B5EF4-FFF2-40B4-BE49-F238E27FC236}">
                <a16:creationId xmlns:a16="http://schemas.microsoft.com/office/drawing/2014/main" id="{7DA10985-3481-4C28-B683-7B419101E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78538"/>
            <a:ext cx="83058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sz="1800" i="0">
                <a:solidFill>
                  <a:srgbClr val="FF0000"/>
                </a:solidFill>
              </a:rPr>
              <a:t>material coursing through a system</a:t>
            </a:r>
            <a:r>
              <a:rPr lang="en-US" altLang="zh-CN" sz="1800" i="0"/>
              <a:t> from a source  to a sink</a:t>
            </a:r>
          </a:p>
          <a:p>
            <a:pPr>
              <a:spcBef>
                <a:spcPct val="50000"/>
              </a:spcBef>
            </a:pPr>
            <a:endParaRPr lang="en-US" altLang="zh-CN" sz="1800" i="0"/>
          </a:p>
        </p:txBody>
      </p:sp>
    </p:spTree>
    <p:extLst>
      <p:ext uri="{BB962C8B-B14F-4D97-AF65-F5344CB8AC3E}">
        <p14:creationId xmlns:p14="http://schemas.microsoft.com/office/powerpoint/2010/main" val="705785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991600" cy="3276600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命题</a:t>
            </a:r>
            <a:r>
              <a:rPr lang="en-US" altLang="zh-CN" sz="3200" b="1" dirty="0"/>
              <a:t>. </a:t>
            </a:r>
            <a:r>
              <a:rPr lang="en-GB" altLang="zh-CN" sz="3200" b="1" dirty="0">
                <a:cs typeface="Times New Roman" panose="02020603050405020304" pitchFamily="18" charset="0"/>
              </a:rPr>
              <a:t>| (f + </a:t>
            </a:r>
            <a:r>
              <a:rPr lang="en-GB" altLang="zh-CN" sz="3200" b="1" dirty="0" err="1">
                <a:cs typeface="Times New Roman" panose="02020603050405020304" pitchFamily="18" charset="0"/>
              </a:rPr>
              <a:t>f</a:t>
            </a:r>
            <a:r>
              <a:rPr lang="en-GB" altLang="zh-CN" sz="3200" b="1" baseline="-30000" dirty="0" err="1">
                <a:cs typeface="Times New Roman" panose="02020603050405020304" pitchFamily="18" charset="0"/>
              </a:rPr>
              <a:t>p</a:t>
            </a:r>
            <a:r>
              <a:rPr lang="en-GB" altLang="zh-CN" sz="3200" b="1" dirty="0">
                <a:cs typeface="Times New Roman" panose="02020603050405020304" pitchFamily="18" charset="0"/>
              </a:rPr>
              <a:t>) | = |f| + |</a:t>
            </a:r>
            <a:r>
              <a:rPr lang="en-GB" altLang="zh-CN" sz="3200" b="1" dirty="0" err="1">
                <a:cs typeface="Times New Roman" panose="02020603050405020304" pitchFamily="18" charset="0"/>
              </a:rPr>
              <a:t>f</a:t>
            </a:r>
            <a:r>
              <a:rPr lang="en-GB" altLang="zh-CN" sz="3200" b="1" baseline="-30000" dirty="0" err="1">
                <a:cs typeface="Times New Roman" panose="02020603050405020304" pitchFamily="18" charset="0"/>
              </a:rPr>
              <a:t>p</a:t>
            </a:r>
            <a:r>
              <a:rPr lang="en-GB" altLang="zh-CN" sz="3200" b="1" dirty="0">
                <a:cs typeface="Times New Roman" panose="02020603050405020304" pitchFamily="18" charset="0"/>
              </a:rPr>
              <a:t>|</a:t>
            </a:r>
            <a:r>
              <a:rPr lang="de-DE" altLang="zh-CN" sz="3200" b="1" dirty="0"/>
              <a:t> </a:t>
            </a:r>
          </a:p>
          <a:p>
            <a:r>
              <a:rPr lang="zh-CN" altLang="en-US" sz="3200" b="1" dirty="0"/>
              <a:t>证明</a:t>
            </a:r>
            <a:r>
              <a:rPr lang="en-US" altLang="zh-CN" sz="3200" b="1" dirty="0"/>
              <a:t>.  </a:t>
            </a:r>
            <a:endParaRPr lang="de-DE" altLang="zh-CN" sz="3200" dirty="0"/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GB" altLang="zh-CN" sz="3200" b="1" dirty="0"/>
              <a:t>| (f + </a:t>
            </a:r>
            <a:r>
              <a:rPr lang="en-GB" altLang="zh-CN" sz="3200" b="1" dirty="0" err="1"/>
              <a:t>f</a:t>
            </a:r>
            <a:r>
              <a:rPr lang="en-GB" altLang="zh-CN" sz="3200" b="1" baseline="-30000" dirty="0" err="1"/>
              <a:t>p</a:t>
            </a:r>
            <a:r>
              <a:rPr lang="en-GB" altLang="zh-CN" sz="3200" b="1" dirty="0"/>
              <a:t>) | = </a:t>
            </a:r>
            <a:r>
              <a:rPr lang="en-GB" altLang="zh-CN" sz="4800" b="1" dirty="0">
                <a:sym typeface="Symbol" panose="05050102010706020507" pitchFamily="18" charset="2"/>
              </a:rPr>
              <a:t></a:t>
            </a:r>
            <a:r>
              <a:rPr lang="en-GB" altLang="zh-CN" sz="3200" b="1" dirty="0"/>
              <a:t> (f +</a:t>
            </a:r>
            <a:r>
              <a:rPr lang="en-GB" altLang="zh-CN" sz="3200" b="1" dirty="0" err="1"/>
              <a:t>f</a:t>
            </a:r>
            <a:r>
              <a:rPr lang="en-GB" altLang="zh-CN" sz="3200" b="1" baseline="-30000" dirty="0" err="1"/>
              <a:t>p</a:t>
            </a:r>
            <a:r>
              <a:rPr lang="en-GB" altLang="zh-CN" sz="3200" b="1" dirty="0"/>
              <a:t>) (</a:t>
            </a:r>
            <a:r>
              <a:rPr lang="en-GB" altLang="zh-CN" sz="3200" b="1" dirty="0" err="1"/>
              <a:t>s,v</a:t>
            </a:r>
            <a:r>
              <a:rPr lang="en-GB" altLang="zh-CN" sz="3200" b="1" dirty="0"/>
              <a:t>) = </a:t>
            </a:r>
            <a:r>
              <a:rPr lang="en-GB" altLang="zh-CN" sz="4800" b="1" dirty="0">
                <a:sym typeface="Symbol" panose="05050102010706020507" pitchFamily="18" charset="2"/>
              </a:rPr>
              <a:t> </a:t>
            </a:r>
            <a:r>
              <a:rPr lang="en-GB" altLang="zh-CN" sz="3200" b="1" dirty="0"/>
              <a:t>[</a:t>
            </a:r>
            <a:r>
              <a:rPr lang="zh-CN" altLang="en-US" sz="3200" b="1" dirty="0"/>
              <a:t> </a:t>
            </a:r>
            <a:r>
              <a:rPr lang="en-GB" altLang="zh-CN" sz="3200" b="1" dirty="0"/>
              <a:t>f(</a:t>
            </a:r>
            <a:r>
              <a:rPr lang="en-GB" altLang="zh-CN" sz="3200" b="1" dirty="0" err="1"/>
              <a:t>s,v</a:t>
            </a:r>
            <a:r>
              <a:rPr lang="en-GB" altLang="zh-CN" sz="3200" b="1" dirty="0"/>
              <a:t>) + </a:t>
            </a:r>
            <a:r>
              <a:rPr lang="en-GB" altLang="zh-CN" sz="3200" b="1" dirty="0" err="1"/>
              <a:t>f</a:t>
            </a:r>
            <a:r>
              <a:rPr lang="en-GB" altLang="zh-CN" sz="3200" b="1" baseline="-30000" dirty="0" err="1"/>
              <a:t>p</a:t>
            </a:r>
            <a:r>
              <a:rPr lang="en-GB" altLang="zh-CN" sz="3200" b="1" dirty="0"/>
              <a:t>(</a:t>
            </a:r>
            <a:r>
              <a:rPr lang="en-GB" altLang="zh-CN" sz="3200" b="1" dirty="0" err="1"/>
              <a:t>s,v</a:t>
            </a:r>
            <a:r>
              <a:rPr lang="en-GB" altLang="zh-CN" sz="3200" b="1" dirty="0"/>
              <a:t>)</a:t>
            </a:r>
            <a:r>
              <a:rPr lang="zh-CN" altLang="en-US" sz="3200" b="1" dirty="0"/>
              <a:t> </a:t>
            </a:r>
            <a:r>
              <a:rPr lang="en-GB" altLang="zh-CN" sz="3200" b="1" dirty="0"/>
              <a:t>]</a:t>
            </a:r>
            <a:endParaRPr lang="de-DE" altLang="zh-CN" sz="3200" b="1" dirty="0"/>
          </a:p>
          <a:p>
            <a:pPr>
              <a:lnSpc>
                <a:spcPct val="125000"/>
              </a:lnSpc>
              <a:buFontTx/>
              <a:buNone/>
            </a:pPr>
            <a:r>
              <a:rPr lang="en-GB" altLang="zh-CN" sz="3200" b="1" dirty="0"/>
              <a:t>	                = </a:t>
            </a:r>
            <a:r>
              <a:rPr lang="en-GB" altLang="zh-CN" sz="4800" b="1" dirty="0">
                <a:sym typeface="Symbol" panose="05050102010706020507" pitchFamily="18" charset="2"/>
              </a:rPr>
              <a:t> </a:t>
            </a:r>
            <a:r>
              <a:rPr lang="en-GB" altLang="zh-CN" sz="3200" b="1" dirty="0"/>
              <a:t> f(</a:t>
            </a:r>
            <a:r>
              <a:rPr lang="en-GB" altLang="zh-CN" sz="3200" b="1" dirty="0" err="1"/>
              <a:t>s,v</a:t>
            </a:r>
            <a:r>
              <a:rPr lang="en-GB" altLang="zh-CN" sz="3200" b="1" dirty="0"/>
              <a:t>) + </a:t>
            </a:r>
            <a:r>
              <a:rPr lang="en-GB" altLang="zh-CN" sz="4800" b="1" dirty="0">
                <a:sym typeface="Symbol" panose="05050102010706020507" pitchFamily="18" charset="2"/>
              </a:rPr>
              <a:t> </a:t>
            </a:r>
            <a:r>
              <a:rPr lang="en-GB" altLang="zh-CN" sz="3200" b="1" dirty="0"/>
              <a:t> </a:t>
            </a:r>
            <a:r>
              <a:rPr lang="en-GB" altLang="zh-CN" sz="3200" b="1" dirty="0" err="1"/>
              <a:t>f</a:t>
            </a:r>
            <a:r>
              <a:rPr lang="en-GB" altLang="zh-CN" sz="3200" b="1" baseline="-30000" dirty="0" err="1"/>
              <a:t>p</a:t>
            </a:r>
            <a:r>
              <a:rPr lang="en-GB" altLang="zh-CN" sz="3200" b="1" dirty="0"/>
              <a:t>(</a:t>
            </a:r>
            <a:r>
              <a:rPr lang="en-GB" altLang="zh-CN" sz="3200" b="1" dirty="0" err="1"/>
              <a:t>s,v</a:t>
            </a:r>
            <a:r>
              <a:rPr lang="en-GB" altLang="zh-CN" sz="3200" b="1" dirty="0"/>
              <a:t>) = |f| + |</a:t>
            </a:r>
            <a:r>
              <a:rPr lang="en-GB" altLang="zh-CN" sz="3200" b="1" dirty="0" err="1"/>
              <a:t>f</a:t>
            </a:r>
            <a:r>
              <a:rPr lang="en-GB" altLang="zh-CN" sz="3200" b="1" baseline="-30000" dirty="0" err="1"/>
              <a:t>p</a:t>
            </a:r>
            <a:r>
              <a:rPr lang="en-GB" altLang="zh-CN" sz="3200" b="1" dirty="0"/>
              <a:t>|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4000" b="1" dirty="0"/>
              <a:t>    得证</a:t>
            </a:r>
            <a:r>
              <a:rPr lang="en-US" altLang="zh-CN" sz="4000" b="1" dirty="0"/>
              <a:t>.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3200" b="1" dirty="0"/>
              <a:t> </a:t>
            </a:r>
            <a:endParaRPr lang="en-GB" altLang="zh-CN" sz="3200" b="1" dirty="0"/>
          </a:p>
          <a:p>
            <a:r>
              <a:rPr lang="zh-CN" altLang="en-US" sz="3200" b="1" dirty="0"/>
              <a:t>找到一条增广路径 </a:t>
            </a:r>
            <a:r>
              <a:rPr lang="en-GB" altLang="zh-CN" sz="3200" b="1" dirty="0">
                <a:sym typeface="Symbol" panose="05050102010706020507" pitchFamily="18" charset="2"/>
              </a:rPr>
              <a:t></a:t>
            </a:r>
            <a:r>
              <a:rPr lang="zh-CN" altLang="en-US" sz="3200" b="1" dirty="0"/>
              <a:t>得到更大的流（流增广）</a:t>
            </a:r>
            <a:r>
              <a:rPr lang="en-US" altLang="zh-CN" sz="3200" b="1" dirty="0"/>
              <a:t>. </a:t>
            </a:r>
            <a:endParaRPr lang="en-GB" altLang="zh-CN" sz="3200" b="1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457200"/>
            <a:ext cx="8610600" cy="693738"/>
          </a:xfrm>
        </p:spPr>
        <p:txBody>
          <a:bodyPr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de-DE" altLang="zh-CN" sz="3600"/>
              <a:t>Ford-Fulkerson</a:t>
            </a:r>
            <a:r>
              <a:rPr lang="zh-CN" altLang="en-US" sz="3600"/>
              <a:t>算法</a:t>
            </a:r>
            <a:r>
              <a:rPr lang="en-US" altLang="zh-CN" sz="3600"/>
              <a:t>:</a:t>
            </a:r>
            <a:r>
              <a:rPr lang="zh-CN" altLang="en-US" sz="3600"/>
              <a:t>流增广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2483768" y="3887441"/>
            <a:ext cx="762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1" dirty="0"/>
              <a:t>v</a:t>
            </a:r>
            <a:r>
              <a:rPr lang="de-DE" altLang="zh-CN" b="1" dirty="0">
                <a:sym typeface="Symbol" panose="05050102010706020507" pitchFamily="18" charset="2"/>
              </a:rPr>
              <a:t></a:t>
            </a:r>
            <a:r>
              <a:rPr lang="de-DE" altLang="zh-CN" b="1" dirty="0"/>
              <a:t>V 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5248315" y="2912252"/>
            <a:ext cx="762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1" dirty="0"/>
              <a:t>v</a:t>
            </a:r>
            <a:r>
              <a:rPr lang="de-DE" altLang="zh-CN" b="1" dirty="0">
                <a:sym typeface="Symbol" panose="05050102010706020507" pitchFamily="18" charset="2"/>
              </a:rPr>
              <a:t></a:t>
            </a:r>
            <a:r>
              <a:rPr lang="de-DE" altLang="zh-CN" b="1" dirty="0"/>
              <a:t>V 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2266950" y="2954339"/>
            <a:ext cx="762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1" dirty="0"/>
              <a:t>v</a:t>
            </a:r>
            <a:r>
              <a:rPr lang="de-DE" altLang="zh-CN" b="1" dirty="0">
                <a:sym typeface="Symbol" panose="05050102010706020507" pitchFamily="18" charset="2"/>
              </a:rPr>
              <a:t></a:t>
            </a:r>
            <a:r>
              <a:rPr lang="de-DE" altLang="zh-CN" b="1" dirty="0"/>
              <a:t>V 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4486315" y="3880627"/>
            <a:ext cx="762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b="1" dirty="0"/>
              <a:t>v</a:t>
            </a:r>
            <a:r>
              <a:rPr lang="de-DE" altLang="zh-CN" b="1" dirty="0">
                <a:sym typeface="Symbol" panose="05050102010706020507" pitchFamily="18" charset="2"/>
              </a:rPr>
              <a:t></a:t>
            </a:r>
            <a:r>
              <a:rPr lang="de-DE" altLang="zh-CN" b="1" dirty="0"/>
              <a:t>V </a:t>
            </a:r>
          </a:p>
        </p:txBody>
      </p:sp>
    </p:spTree>
    <p:extLst>
      <p:ext uri="{BB962C8B-B14F-4D97-AF65-F5344CB8AC3E}">
        <p14:creationId xmlns:p14="http://schemas.microsoft.com/office/powerpoint/2010/main" val="101862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866775" y="1747838"/>
          <a:ext cx="7362825" cy="407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Document" r:id="rId3" imgW="6732122" imgH="3724290" progId="Word.Document.8">
                  <p:embed/>
                </p:oleObj>
              </mc:Choice>
              <mc:Fallback>
                <p:oleObj name="Document" r:id="rId3" imgW="6732122" imgH="3724290" progId="Word.Document.8">
                  <p:embed/>
                  <p:pic>
                    <p:nvPicPr>
                      <p:cNvPr id="19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747838"/>
                        <a:ext cx="7362825" cy="407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685800"/>
          </a:xfrm>
          <a:noFill/>
        </p:spPr>
        <p:txBody>
          <a:bodyPr/>
          <a:lstStyle/>
          <a:p>
            <a:pPr algn="ctr"/>
            <a:r>
              <a:rPr lang="de-DE" altLang="zh-CN" sz="3600"/>
              <a:t>Ford-Fulkerson</a:t>
            </a:r>
            <a:r>
              <a:rPr lang="zh-CN" altLang="en-US" sz="3600"/>
              <a:t>算法</a:t>
            </a:r>
            <a:endParaRPr lang="de-DE" altLang="zh-CN" sz="3600"/>
          </a:p>
        </p:txBody>
      </p:sp>
    </p:spTree>
    <p:extLst>
      <p:ext uri="{BB962C8B-B14F-4D97-AF65-F5344CB8AC3E}">
        <p14:creationId xmlns:p14="http://schemas.microsoft.com/office/powerpoint/2010/main" val="2443430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420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3849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1563688" y="2097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1563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2706688" y="20589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706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1982788" y="22875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1982788" y="38115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609600" y="2362200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611188" y="3201988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16779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V="1">
            <a:off x="18303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28971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1906588" y="2439988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3049588" y="2363788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3125788" y="3201988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 rot="-5348452">
            <a:off x="1210469" y="267414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lang="de-DE" altLang="zh-CN" b="1">
                <a:latin typeface="Times New Roman" panose="02020603050405020304" pitchFamily="18" charset="0"/>
              </a:rPr>
              <a:t>/10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 rot="1671448">
            <a:off x="755650" y="35798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lang="de-DE" altLang="zh-CN" b="1">
                <a:latin typeface="Times New Roman" panose="02020603050405020304" pitchFamily="18" charset="0"/>
              </a:rPr>
              <a:t>/13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2135188" y="20145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lang="de-DE" altLang="zh-CN" b="1">
                <a:latin typeface="Times New Roman" panose="02020603050405020304" pitchFamily="18" charset="0"/>
              </a:rPr>
              <a:t>/12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 rot="-1613086">
            <a:off x="854075" y="22844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lang="de-DE" altLang="zh-CN" b="1">
                <a:latin typeface="Times New Roman" panose="02020603050405020304" pitchFamily="18" charset="0"/>
              </a:rPr>
              <a:t>/16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 rot="-5348452">
            <a:off x="1669257" y="2672556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lang="de-DE" altLang="zh-CN" b="1">
                <a:latin typeface="Times New Roman" panose="02020603050405020304" pitchFamily="18" charset="0"/>
              </a:rPr>
              <a:t>/4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 rot="-2120564">
            <a:off x="3362325" y="33512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lang="de-DE" altLang="zh-CN" b="1">
                <a:latin typeface="Times New Roman" panose="02020603050405020304" pitchFamily="18" charset="0"/>
              </a:rPr>
              <a:t>/4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2058988" y="38115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0</a:t>
            </a:r>
            <a:r>
              <a:rPr lang="de-DE" altLang="zh-CN" b="1">
                <a:latin typeface="Times New Roman" panose="02020603050405020304" pitchFamily="18" charset="0"/>
              </a:rPr>
              <a:t>/14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 rot="1953558">
            <a:off x="3270250" y="23606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lang="de-DE" altLang="zh-CN" b="1">
                <a:latin typeface="Times New Roman" panose="02020603050405020304" pitchFamily="18" charset="0"/>
              </a:rPr>
              <a:t>/20</a:t>
            </a: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 rot="-5348452">
            <a:off x="2737644" y="267414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 rot="-3155862">
            <a:off x="2277269" y="2912269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lang="de-DE" altLang="zh-CN" b="1">
                <a:latin typeface="Times New Roman" panose="02020603050405020304" pitchFamily="18" charset="0"/>
              </a:rPr>
              <a:t>/9</a:t>
            </a:r>
          </a:p>
        </p:txBody>
      </p:sp>
      <p:sp>
        <p:nvSpPr>
          <p:cNvPr id="20509" name="Text Box 30"/>
          <p:cNvSpPr txBox="1">
            <a:spLocks noChangeArrowheads="1"/>
          </p:cNvSpPr>
          <p:nvPr/>
        </p:nvSpPr>
        <p:spPr bwMode="auto">
          <a:xfrm>
            <a:off x="838200" y="1447800"/>
            <a:ext cx="274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cs typeface="Times New Roman" panose="02020603050405020304" pitchFamily="18" charset="0"/>
              </a:rPr>
              <a:t>流网络</a:t>
            </a:r>
            <a:endParaRPr lang="de-DE" altLang="zh-CN" sz="2800" b="1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4367213" y="1676400"/>
          <a:ext cx="4776787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Dokument" r:id="rId3" imgW="4516120" imgH="3467100" progId="Word.Document.8">
                  <p:embed/>
                </p:oleObj>
              </mc:Choice>
              <mc:Fallback>
                <p:oleObj name="Dokument" r:id="rId3" imgW="4516120" imgH="3467100" progId="Word.Document.8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1676400"/>
                        <a:ext cx="4776787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228600" y="4572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de-DE" altLang="zh-CN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Ford-Fulkerson</a:t>
            </a:r>
            <a:r>
              <a:rPr lang="zh-CN" altLang="en-US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算法（示例）</a:t>
            </a:r>
            <a:endParaRPr lang="de-DE" altLang="zh-CN" sz="36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2871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7" name="组合 30"/>
          <p:cNvGrpSpPr>
            <a:grpSpLocks/>
          </p:cNvGrpSpPr>
          <p:nvPr/>
        </p:nvGrpSpPr>
        <p:grpSpPr bwMode="auto">
          <a:xfrm>
            <a:off x="420688" y="2014538"/>
            <a:ext cx="3810000" cy="2163762"/>
            <a:chOff x="420688" y="2014538"/>
            <a:chExt cx="3810000" cy="2163208"/>
          </a:xfrm>
        </p:grpSpPr>
        <p:sp>
          <p:nvSpPr>
            <p:cNvPr id="21511" name="Oval 3"/>
            <p:cNvSpPr>
              <a:spLocks noChangeArrowheads="1"/>
            </p:cNvSpPr>
            <p:nvPr/>
          </p:nvSpPr>
          <p:spPr bwMode="auto">
            <a:xfrm>
              <a:off x="420688" y="2859088"/>
              <a:ext cx="3810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b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21512" name="Oval 4"/>
            <p:cNvSpPr>
              <a:spLocks noChangeArrowheads="1"/>
            </p:cNvSpPr>
            <p:nvPr/>
          </p:nvSpPr>
          <p:spPr bwMode="auto">
            <a:xfrm>
              <a:off x="3849688" y="2859088"/>
              <a:ext cx="3810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b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1513" name="Oval 5"/>
            <p:cNvSpPr>
              <a:spLocks noChangeArrowheads="1"/>
            </p:cNvSpPr>
            <p:nvPr/>
          </p:nvSpPr>
          <p:spPr bwMode="auto">
            <a:xfrm>
              <a:off x="1563688" y="2097088"/>
              <a:ext cx="3810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b="1">
                  <a:latin typeface="Times New Roman" panose="02020603050405020304" pitchFamily="18" charset="0"/>
                </a:rPr>
                <a:t>v</a:t>
              </a:r>
              <a:r>
                <a:rPr lang="de-DE" altLang="zh-CN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14" name="Oval 6"/>
            <p:cNvSpPr>
              <a:spLocks noChangeArrowheads="1"/>
            </p:cNvSpPr>
            <p:nvPr/>
          </p:nvSpPr>
          <p:spPr bwMode="auto">
            <a:xfrm>
              <a:off x="1563688" y="3621088"/>
              <a:ext cx="3810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b="1">
                  <a:latin typeface="Times New Roman" panose="02020603050405020304" pitchFamily="18" charset="0"/>
                </a:rPr>
                <a:t>v</a:t>
              </a:r>
              <a:r>
                <a:rPr lang="de-DE" altLang="zh-CN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515" name="Oval 7"/>
            <p:cNvSpPr>
              <a:spLocks noChangeArrowheads="1"/>
            </p:cNvSpPr>
            <p:nvPr/>
          </p:nvSpPr>
          <p:spPr bwMode="auto">
            <a:xfrm>
              <a:off x="2706688" y="2058988"/>
              <a:ext cx="3810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b="1">
                  <a:latin typeface="Times New Roman" panose="02020603050405020304" pitchFamily="18" charset="0"/>
                </a:rPr>
                <a:t>v</a:t>
              </a:r>
              <a:r>
                <a:rPr lang="de-DE" altLang="zh-CN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516" name="Oval 8"/>
            <p:cNvSpPr>
              <a:spLocks noChangeArrowheads="1"/>
            </p:cNvSpPr>
            <p:nvPr/>
          </p:nvSpPr>
          <p:spPr bwMode="auto">
            <a:xfrm>
              <a:off x="2706688" y="3621088"/>
              <a:ext cx="381000" cy="381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e-DE" altLang="zh-CN" b="1">
                  <a:latin typeface="Times New Roman" panose="02020603050405020304" pitchFamily="18" charset="0"/>
                </a:rPr>
                <a:t>v</a:t>
              </a:r>
              <a:r>
                <a:rPr lang="de-DE" altLang="zh-CN" b="1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1517" name="Line 9"/>
            <p:cNvSpPr>
              <a:spLocks noChangeShapeType="1"/>
            </p:cNvSpPr>
            <p:nvPr/>
          </p:nvSpPr>
          <p:spPr bwMode="auto">
            <a:xfrm>
              <a:off x="1982788" y="2287588"/>
              <a:ext cx="76200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auto">
            <a:xfrm>
              <a:off x="1982788" y="3811588"/>
              <a:ext cx="76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9" name="Line 11"/>
            <p:cNvSpPr>
              <a:spLocks noChangeShapeType="1"/>
            </p:cNvSpPr>
            <p:nvPr/>
          </p:nvSpPr>
          <p:spPr bwMode="auto">
            <a:xfrm flipV="1">
              <a:off x="609600" y="2362200"/>
              <a:ext cx="989013" cy="53340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Line 12"/>
            <p:cNvSpPr>
              <a:spLocks noChangeShapeType="1"/>
            </p:cNvSpPr>
            <p:nvPr/>
          </p:nvSpPr>
          <p:spPr bwMode="auto">
            <a:xfrm>
              <a:off x="611188" y="3201988"/>
              <a:ext cx="9144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Line 13"/>
            <p:cNvSpPr>
              <a:spLocks noChangeShapeType="1"/>
            </p:cNvSpPr>
            <p:nvPr/>
          </p:nvSpPr>
          <p:spPr bwMode="auto">
            <a:xfrm>
              <a:off x="1677988" y="2439988"/>
              <a:ext cx="0" cy="1219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Line 14"/>
            <p:cNvSpPr>
              <a:spLocks noChangeShapeType="1"/>
            </p:cNvSpPr>
            <p:nvPr/>
          </p:nvSpPr>
          <p:spPr bwMode="auto">
            <a:xfrm flipV="1">
              <a:off x="1830388" y="2439988"/>
              <a:ext cx="0" cy="1219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3" name="Line 15"/>
            <p:cNvSpPr>
              <a:spLocks noChangeShapeType="1"/>
            </p:cNvSpPr>
            <p:nvPr/>
          </p:nvSpPr>
          <p:spPr bwMode="auto">
            <a:xfrm flipV="1">
              <a:off x="2897188" y="2439988"/>
              <a:ext cx="0" cy="1219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Line 16"/>
            <p:cNvSpPr>
              <a:spLocks noChangeShapeType="1"/>
            </p:cNvSpPr>
            <p:nvPr/>
          </p:nvSpPr>
          <p:spPr bwMode="auto">
            <a:xfrm flipH="1">
              <a:off x="1906588" y="2439988"/>
              <a:ext cx="914400" cy="1219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Line 17"/>
            <p:cNvSpPr>
              <a:spLocks noChangeShapeType="1"/>
            </p:cNvSpPr>
            <p:nvPr/>
          </p:nvSpPr>
          <p:spPr bwMode="auto">
            <a:xfrm>
              <a:off x="3049588" y="2363788"/>
              <a:ext cx="838200" cy="53340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Line 18"/>
            <p:cNvSpPr>
              <a:spLocks noChangeShapeType="1"/>
            </p:cNvSpPr>
            <p:nvPr/>
          </p:nvSpPr>
          <p:spPr bwMode="auto">
            <a:xfrm flipV="1">
              <a:off x="3125788" y="3201988"/>
              <a:ext cx="7620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Text Box 19"/>
            <p:cNvSpPr txBox="1">
              <a:spLocks noChangeArrowheads="1"/>
            </p:cNvSpPr>
            <p:nvPr/>
          </p:nvSpPr>
          <p:spPr bwMode="auto">
            <a:xfrm rot="-5348452">
              <a:off x="1196975" y="2672834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1528" name="Text Box 20"/>
            <p:cNvSpPr txBox="1">
              <a:spLocks noChangeArrowheads="1"/>
            </p:cNvSpPr>
            <p:nvPr/>
          </p:nvSpPr>
          <p:spPr bwMode="auto">
            <a:xfrm rot="1671448">
              <a:off x="763588" y="3566715"/>
              <a:ext cx="685800" cy="366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b="1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21529" name="Text Box 21"/>
            <p:cNvSpPr txBox="1">
              <a:spLocks noChangeArrowheads="1"/>
            </p:cNvSpPr>
            <p:nvPr/>
          </p:nvSpPr>
          <p:spPr bwMode="auto">
            <a:xfrm>
              <a:off x="2135188" y="2014538"/>
              <a:ext cx="685800" cy="366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b="1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1530" name="Text Box 22"/>
            <p:cNvSpPr txBox="1">
              <a:spLocks noChangeArrowheads="1"/>
            </p:cNvSpPr>
            <p:nvPr/>
          </p:nvSpPr>
          <p:spPr bwMode="auto">
            <a:xfrm rot="-1613086">
              <a:off x="847725" y="2269609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b="1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21531" name="Text Box 23"/>
            <p:cNvSpPr txBox="1">
              <a:spLocks noChangeArrowheads="1"/>
            </p:cNvSpPr>
            <p:nvPr/>
          </p:nvSpPr>
          <p:spPr bwMode="auto">
            <a:xfrm rot="-5348452">
              <a:off x="1654175" y="2672834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1532" name="Text Box 24"/>
            <p:cNvSpPr txBox="1">
              <a:spLocks noChangeArrowheads="1"/>
            </p:cNvSpPr>
            <p:nvPr/>
          </p:nvSpPr>
          <p:spPr bwMode="auto">
            <a:xfrm rot="-2120564">
              <a:off x="3354388" y="3338174"/>
              <a:ext cx="685800" cy="366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1533" name="Text Box 25"/>
            <p:cNvSpPr txBox="1">
              <a:spLocks noChangeArrowheads="1"/>
            </p:cNvSpPr>
            <p:nvPr/>
          </p:nvSpPr>
          <p:spPr bwMode="auto">
            <a:xfrm>
              <a:off x="2058988" y="3811127"/>
              <a:ext cx="685800" cy="36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b="1">
                  <a:latin typeface="Times New Roman" panose="02020603050405020304" pitchFamily="18" charset="0"/>
                </a:rPr>
                <a:t> 14</a:t>
              </a:r>
            </a:p>
          </p:txBody>
        </p:sp>
        <p:sp>
          <p:nvSpPr>
            <p:cNvPr id="21534" name="Text Box 26"/>
            <p:cNvSpPr txBox="1">
              <a:spLocks noChangeArrowheads="1"/>
            </p:cNvSpPr>
            <p:nvPr/>
          </p:nvSpPr>
          <p:spPr bwMode="auto">
            <a:xfrm rot="1953558">
              <a:off x="3278188" y="2347397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b="1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1535" name="Text Box 27"/>
            <p:cNvSpPr txBox="1">
              <a:spLocks noChangeArrowheads="1"/>
            </p:cNvSpPr>
            <p:nvPr/>
          </p:nvSpPr>
          <p:spPr bwMode="auto">
            <a:xfrm rot="-5348452">
              <a:off x="2722563" y="2674422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1536" name="Text Box 28"/>
            <p:cNvSpPr txBox="1">
              <a:spLocks noChangeArrowheads="1"/>
            </p:cNvSpPr>
            <p:nvPr/>
          </p:nvSpPr>
          <p:spPr bwMode="auto">
            <a:xfrm rot="-3155862">
              <a:off x="2265363" y="2903022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de-DE" altLang="zh-CN" b="1">
                  <a:latin typeface="Times New Roman" panose="02020603050405020304" pitchFamily="18" charset="0"/>
                </a:rPr>
                <a:t>9</a:t>
              </a:r>
            </a:p>
          </p:txBody>
        </p:sp>
      </p:grp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4311650" y="1676400"/>
          <a:ext cx="483235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Dokument" r:id="rId3" imgW="4516120" imgH="3467100" progId="Word.Document.8">
                  <p:embed/>
                </p:oleObj>
              </mc:Choice>
              <mc:Fallback>
                <p:oleObj name="Dokument" r:id="rId3" imgW="4516120" imgH="3467100" progId="Word.Document.8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1676400"/>
                        <a:ext cx="483235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"/>
          <p:cNvSpPr txBox="1">
            <a:spLocks noChangeArrowheads="1"/>
          </p:cNvSpPr>
          <p:nvPr/>
        </p:nvSpPr>
        <p:spPr bwMode="auto">
          <a:xfrm>
            <a:off x="228600" y="4572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de-DE" altLang="zh-CN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Ford-Fulkerson</a:t>
            </a:r>
            <a:r>
              <a:rPr lang="zh-CN" altLang="en-US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算法</a:t>
            </a:r>
            <a:r>
              <a:rPr lang="zh-CN" altLang="en-US" sz="3600" b="1" kern="0" dirty="0">
                <a:solidFill>
                  <a:schemeClr val="bg1"/>
                </a:solidFill>
                <a:latin typeface="Arial" charset="0"/>
              </a:rPr>
              <a:t>（示例）</a:t>
            </a:r>
            <a:endParaRPr lang="de-DE" altLang="zh-CN" sz="36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09" name="Text Box 30"/>
          <p:cNvSpPr txBox="1">
            <a:spLocks noChangeArrowheads="1"/>
          </p:cNvSpPr>
          <p:nvPr/>
        </p:nvSpPr>
        <p:spPr bwMode="auto">
          <a:xfrm>
            <a:off x="838200" y="1447800"/>
            <a:ext cx="274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cs typeface="Times New Roman" panose="02020603050405020304" pitchFamily="18" charset="0"/>
              </a:rPr>
              <a:t>剩余网络</a:t>
            </a:r>
            <a:endParaRPr lang="de-DE" altLang="zh-CN" sz="2800" b="1"/>
          </a:p>
        </p:txBody>
      </p:sp>
    </p:spTree>
    <p:extLst>
      <p:ext uri="{BB962C8B-B14F-4D97-AF65-F5344CB8AC3E}">
        <p14:creationId xmlns:p14="http://schemas.microsoft.com/office/powerpoint/2010/main" val="525663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420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3849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1563688" y="2097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1563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2706688" y="20589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2706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1982788" y="2287588"/>
            <a:ext cx="762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1982788" y="38115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609600" y="2362200"/>
            <a:ext cx="989013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611188" y="3201988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16779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V="1">
            <a:off x="18303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28971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1906588" y="2439988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3049588" y="2363788"/>
            <a:ext cx="8382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V="1">
            <a:off x="3125788" y="3201988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 rot="-5348452">
            <a:off x="1210469" y="267414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 rot="1671448">
            <a:off x="755650" y="35798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2133600" y="1981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 rot="-1613086">
            <a:off x="854075" y="22844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 rot="-5348452">
            <a:off x="1669257" y="2672556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 rot="-2120564">
            <a:off x="3362325" y="33512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2058988" y="38115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14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 rot="1953558">
            <a:off x="3270250" y="23606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 rot="-5348452">
            <a:off x="2737644" y="267414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 rot="-3155862">
            <a:off x="2277269" y="2912269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2557" name="Text Box 31"/>
          <p:cNvSpPr txBox="1">
            <a:spLocks noChangeArrowheads="1"/>
          </p:cNvSpPr>
          <p:nvPr/>
        </p:nvSpPr>
        <p:spPr bwMode="auto">
          <a:xfrm>
            <a:off x="4800600" y="5257800"/>
            <a:ext cx="365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2400" b="1">
                <a:latin typeface="Times New Roman" panose="02020603050405020304" pitchFamily="18" charset="0"/>
              </a:rPr>
              <a:t>temporary variable:</a:t>
            </a:r>
          </a:p>
          <a:p>
            <a:pPr eaLnBrk="1" hangingPunct="1"/>
            <a:r>
              <a:rPr lang="en-GB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c</a:t>
            </a:r>
            <a:r>
              <a:rPr lang="en-GB" altLang="zh-CN" sz="24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r>
              <a:rPr lang="en-GB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 (p) = 12</a:t>
            </a:r>
            <a:endParaRPr lang="de-DE" altLang="zh-CN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4230688" y="1681163"/>
          <a:ext cx="483235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Dokument" r:id="rId3" imgW="4516120" imgH="3467100" progId="Word.Document.8">
                  <p:embed/>
                </p:oleObj>
              </mc:Choice>
              <mc:Fallback>
                <p:oleObj name="Dokument" r:id="rId3" imgW="4516120" imgH="3467100" progId="Word.Document.8">
                  <p:embed/>
                  <p:pic>
                    <p:nvPicPr>
                      <p:cNvPr id="22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1681163"/>
                        <a:ext cx="483235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zh-CN" sz="3600"/>
              <a:t>Ford-Fulkerson</a:t>
            </a:r>
            <a:r>
              <a:rPr lang="zh-CN" altLang="en-US" sz="3600"/>
              <a:t>算法（示例）</a:t>
            </a:r>
          </a:p>
        </p:txBody>
      </p:sp>
      <p:sp>
        <p:nvSpPr>
          <p:cNvPr id="22559" name="Text Box 29"/>
          <p:cNvSpPr txBox="1">
            <a:spLocks noChangeArrowheads="1"/>
          </p:cNvSpPr>
          <p:nvPr/>
        </p:nvSpPr>
        <p:spPr bwMode="auto">
          <a:xfrm>
            <a:off x="0" y="1676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 G</a:t>
            </a:r>
            <a:r>
              <a:rPr lang="en-GB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7624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420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849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1563688" y="2097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563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2706688" y="20589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2706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1982788" y="22875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982788" y="38115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V="1">
            <a:off x="609600" y="2362200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611188" y="3201988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16779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V="1">
            <a:off x="18303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V="1">
            <a:off x="28971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H="1">
            <a:off x="1906588" y="2439988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3049588" y="2363788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3125788" y="3201988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 rot="-5348452">
            <a:off x="1210469" y="267414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 rot="1671448">
            <a:off x="755650" y="35798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2135188" y="20145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 rot="-1613086">
            <a:off x="852488" y="2282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 rot="-5348452">
            <a:off x="1669257" y="2670968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 rot="-2120564">
            <a:off x="3360738" y="3349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2058988" y="38115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14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 rot="1953558">
            <a:off x="3268663" y="23606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 rot="-5348452">
            <a:off x="2737644" y="26725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 rot="-3155862">
            <a:off x="2277269" y="2910682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3581" name="Text Box 31"/>
          <p:cNvSpPr txBox="1">
            <a:spLocks noChangeArrowheads="1"/>
          </p:cNvSpPr>
          <p:nvPr/>
        </p:nvSpPr>
        <p:spPr bwMode="auto">
          <a:xfrm>
            <a:off x="4876800" y="5105400"/>
            <a:ext cx="3352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temporary variable:</a:t>
            </a:r>
          </a:p>
          <a:p>
            <a:pPr eaLnBrk="1" hangingPunct="1"/>
            <a:r>
              <a:rPr lang="en-GB" altLang="zh-CN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altLang="zh-CN" sz="2400" b="1" baseline="-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GB" altLang="zh-CN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(p) = 12</a:t>
            </a:r>
            <a:endParaRPr lang="de-DE" altLang="zh-CN" sz="24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82" name="Oval 32"/>
          <p:cNvSpPr>
            <a:spLocks noChangeArrowheads="1"/>
          </p:cNvSpPr>
          <p:nvPr/>
        </p:nvSpPr>
        <p:spPr bwMode="auto">
          <a:xfrm>
            <a:off x="420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3583" name="Oval 33"/>
          <p:cNvSpPr>
            <a:spLocks noChangeArrowheads="1"/>
          </p:cNvSpPr>
          <p:nvPr/>
        </p:nvSpPr>
        <p:spPr bwMode="auto">
          <a:xfrm>
            <a:off x="3849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3584" name="Oval 34"/>
          <p:cNvSpPr>
            <a:spLocks noChangeArrowheads="1"/>
          </p:cNvSpPr>
          <p:nvPr/>
        </p:nvSpPr>
        <p:spPr bwMode="auto">
          <a:xfrm>
            <a:off x="1563688" y="4648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585" name="Oval 35"/>
          <p:cNvSpPr>
            <a:spLocks noChangeArrowheads="1"/>
          </p:cNvSpPr>
          <p:nvPr/>
        </p:nvSpPr>
        <p:spPr bwMode="auto">
          <a:xfrm>
            <a:off x="1563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586" name="Oval 36"/>
          <p:cNvSpPr>
            <a:spLocks noChangeArrowheads="1"/>
          </p:cNvSpPr>
          <p:nvPr/>
        </p:nvSpPr>
        <p:spPr bwMode="auto">
          <a:xfrm>
            <a:off x="2706688" y="46101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587" name="Oval 37"/>
          <p:cNvSpPr>
            <a:spLocks noChangeArrowheads="1"/>
          </p:cNvSpPr>
          <p:nvPr/>
        </p:nvSpPr>
        <p:spPr bwMode="auto">
          <a:xfrm>
            <a:off x="2743200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588" name="Line 38"/>
          <p:cNvSpPr>
            <a:spLocks noChangeShapeType="1"/>
          </p:cNvSpPr>
          <p:nvPr/>
        </p:nvSpPr>
        <p:spPr bwMode="auto">
          <a:xfrm>
            <a:off x="1982788" y="4838700"/>
            <a:ext cx="762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89" name="Line 39"/>
          <p:cNvSpPr>
            <a:spLocks noChangeShapeType="1"/>
          </p:cNvSpPr>
          <p:nvPr/>
        </p:nvSpPr>
        <p:spPr bwMode="auto">
          <a:xfrm>
            <a:off x="1982788" y="6362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90" name="Line 40"/>
          <p:cNvSpPr>
            <a:spLocks noChangeShapeType="1"/>
          </p:cNvSpPr>
          <p:nvPr/>
        </p:nvSpPr>
        <p:spPr bwMode="auto">
          <a:xfrm flipV="1">
            <a:off x="609600" y="4913313"/>
            <a:ext cx="989013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1" name="Line 41"/>
          <p:cNvSpPr>
            <a:spLocks noChangeShapeType="1"/>
          </p:cNvSpPr>
          <p:nvPr/>
        </p:nvSpPr>
        <p:spPr bwMode="auto">
          <a:xfrm>
            <a:off x="611188" y="57531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2" name="Line 42"/>
          <p:cNvSpPr>
            <a:spLocks noChangeShapeType="1"/>
          </p:cNvSpPr>
          <p:nvPr/>
        </p:nvSpPr>
        <p:spPr bwMode="auto">
          <a:xfrm>
            <a:off x="16779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3" name="Line 43"/>
          <p:cNvSpPr>
            <a:spLocks noChangeShapeType="1"/>
          </p:cNvSpPr>
          <p:nvPr/>
        </p:nvSpPr>
        <p:spPr bwMode="auto">
          <a:xfrm flipV="1">
            <a:off x="18303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4" name="Line 44"/>
          <p:cNvSpPr>
            <a:spLocks noChangeShapeType="1"/>
          </p:cNvSpPr>
          <p:nvPr/>
        </p:nvSpPr>
        <p:spPr bwMode="auto">
          <a:xfrm flipV="1">
            <a:off x="28971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5" name="Line 45"/>
          <p:cNvSpPr>
            <a:spLocks noChangeShapeType="1"/>
          </p:cNvSpPr>
          <p:nvPr/>
        </p:nvSpPr>
        <p:spPr bwMode="auto">
          <a:xfrm flipH="1">
            <a:off x="1906588" y="4991100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6" name="Line 46"/>
          <p:cNvSpPr>
            <a:spLocks noChangeShapeType="1"/>
          </p:cNvSpPr>
          <p:nvPr/>
        </p:nvSpPr>
        <p:spPr bwMode="auto">
          <a:xfrm>
            <a:off x="3049588" y="4914900"/>
            <a:ext cx="8382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7" name="Line 47"/>
          <p:cNvSpPr>
            <a:spLocks noChangeShapeType="1"/>
          </p:cNvSpPr>
          <p:nvPr/>
        </p:nvSpPr>
        <p:spPr bwMode="auto">
          <a:xfrm flipV="1">
            <a:off x="3125788" y="5753100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8" name="Text Box 48"/>
          <p:cNvSpPr txBox="1">
            <a:spLocks noChangeArrowheads="1"/>
          </p:cNvSpPr>
          <p:nvPr/>
        </p:nvSpPr>
        <p:spPr bwMode="auto">
          <a:xfrm rot="-5348452">
            <a:off x="1208882" y="5225256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3599" name="Text Box 49"/>
          <p:cNvSpPr txBox="1">
            <a:spLocks noChangeArrowheads="1"/>
          </p:cNvSpPr>
          <p:nvPr/>
        </p:nvSpPr>
        <p:spPr bwMode="auto">
          <a:xfrm rot="1671448">
            <a:off x="755650" y="61309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23600" name="Text Box 50"/>
          <p:cNvSpPr txBox="1">
            <a:spLocks noChangeArrowheads="1"/>
          </p:cNvSpPr>
          <p:nvPr/>
        </p:nvSpPr>
        <p:spPr bwMode="auto">
          <a:xfrm>
            <a:off x="1981200" y="445452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12/12</a:t>
            </a:r>
          </a:p>
        </p:txBody>
      </p:sp>
      <p:sp>
        <p:nvSpPr>
          <p:cNvPr id="23601" name="Text Box 51"/>
          <p:cNvSpPr txBox="1">
            <a:spLocks noChangeArrowheads="1"/>
          </p:cNvSpPr>
          <p:nvPr/>
        </p:nvSpPr>
        <p:spPr bwMode="auto">
          <a:xfrm rot="-1613086">
            <a:off x="706438" y="481965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12/16</a:t>
            </a:r>
          </a:p>
        </p:txBody>
      </p:sp>
      <p:sp>
        <p:nvSpPr>
          <p:cNvPr id="23602" name="Text Box 52"/>
          <p:cNvSpPr txBox="1">
            <a:spLocks noChangeArrowheads="1"/>
          </p:cNvSpPr>
          <p:nvPr/>
        </p:nvSpPr>
        <p:spPr bwMode="auto">
          <a:xfrm rot="-5348452">
            <a:off x="1667669" y="52252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603" name="Text Box 53"/>
          <p:cNvSpPr txBox="1">
            <a:spLocks noChangeArrowheads="1"/>
          </p:cNvSpPr>
          <p:nvPr/>
        </p:nvSpPr>
        <p:spPr bwMode="auto">
          <a:xfrm rot="-2120564">
            <a:off x="3360738" y="59007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604" name="Text Box 54"/>
          <p:cNvSpPr txBox="1">
            <a:spLocks noChangeArrowheads="1"/>
          </p:cNvSpPr>
          <p:nvPr/>
        </p:nvSpPr>
        <p:spPr bwMode="auto">
          <a:xfrm>
            <a:off x="2058988" y="63627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14</a:t>
            </a:r>
          </a:p>
        </p:txBody>
      </p:sp>
      <p:sp>
        <p:nvSpPr>
          <p:cNvPr id="23605" name="Text Box 55"/>
          <p:cNvSpPr txBox="1">
            <a:spLocks noChangeArrowheads="1"/>
          </p:cNvSpPr>
          <p:nvPr/>
        </p:nvSpPr>
        <p:spPr bwMode="auto">
          <a:xfrm rot="1953558">
            <a:off x="3248025" y="497205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12/20</a:t>
            </a:r>
          </a:p>
        </p:txBody>
      </p:sp>
      <p:sp>
        <p:nvSpPr>
          <p:cNvPr id="23606" name="Text Box 56"/>
          <p:cNvSpPr txBox="1">
            <a:spLocks noChangeArrowheads="1"/>
          </p:cNvSpPr>
          <p:nvPr/>
        </p:nvSpPr>
        <p:spPr bwMode="auto">
          <a:xfrm rot="-5348452">
            <a:off x="2736057" y="5226843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3607" name="Text Box 57"/>
          <p:cNvSpPr txBox="1">
            <a:spLocks noChangeArrowheads="1"/>
          </p:cNvSpPr>
          <p:nvPr/>
        </p:nvSpPr>
        <p:spPr bwMode="auto">
          <a:xfrm rot="-3155862">
            <a:off x="2277269" y="546179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311650" y="1524000"/>
          <a:ext cx="483235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Dokument" r:id="rId3" imgW="4516120" imgH="3467100" progId="Word.Document.8">
                  <p:embed/>
                </p:oleObj>
              </mc:Choice>
              <mc:Fallback>
                <p:oleObj name="Dokument" r:id="rId3" imgW="4516120" imgH="3467100" progId="Word.Document.8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1524000"/>
                        <a:ext cx="483235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Rectangle 4"/>
          <p:cNvSpPr txBox="1">
            <a:spLocks noChangeArrowheads="1"/>
          </p:cNvSpPr>
          <p:nvPr/>
        </p:nvSpPr>
        <p:spPr bwMode="auto">
          <a:xfrm>
            <a:off x="228600" y="4572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de-DE" altLang="zh-CN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Ford-Fulkerson</a:t>
            </a:r>
            <a:r>
              <a:rPr lang="zh-CN" altLang="en-US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算法</a:t>
            </a:r>
            <a:r>
              <a:rPr lang="zh-CN" altLang="en-US" sz="3600" b="1" kern="0" dirty="0">
                <a:solidFill>
                  <a:schemeClr val="bg1"/>
                </a:solidFill>
                <a:latin typeface="Arial" charset="0"/>
              </a:rPr>
              <a:t>（示例）</a:t>
            </a:r>
            <a:endParaRPr lang="de-DE" altLang="zh-CN" sz="36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609" name="Text Box 29"/>
          <p:cNvSpPr txBox="1">
            <a:spLocks noChangeArrowheads="1"/>
          </p:cNvSpPr>
          <p:nvPr/>
        </p:nvSpPr>
        <p:spPr bwMode="auto">
          <a:xfrm>
            <a:off x="0" y="16764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 G</a:t>
            </a:r>
            <a:r>
              <a:rPr lang="en-GB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3610" name="Text Box 56"/>
          <p:cNvSpPr txBox="1">
            <a:spLocks noChangeArrowheads="1"/>
          </p:cNvSpPr>
          <p:nvPr/>
        </p:nvSpPr>
        <p:spPr bwMode="auto">
          <a:xfrm>
            <a:off x="0" y="421005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new flow network G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7388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420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3849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1563688" y="2097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1563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2706688" y="20589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2706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1982788" y="2287588"/>
            <a:ext cx="762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1982788" y="38115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V="1">
            <a:off x="609600" y="2362200"/>
            <a:ext cx="989013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611188" y="3201988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16779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V="1">
            <a:off x="18303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V="1">
            <a:off x="28971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H="1">
            <a:off x="1906588" y="2439988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3049588" y="2363788"/>
            <a:ext cx="8382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 flipV="1">
            <a:off x="3125788" y="3201988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 rot="-5348452">
            <a:off x="1210469" y="267414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 rot="1671448">
            <a:off x="755650" y="35798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2135188" y="20145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 rot="-1613086">
            <a:off x="852488" y="2282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 rot="-5348452">
            <a:off x="1669257" y="2670968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 rot="-2120564">
            <a:off x="3360738" y="3349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2058988" y="38115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14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 rot="1953558">
            <a:off x="3268663" y="23606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 rot="-5348452">
            <a:off x="2737644" y="26725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 rot="-3155862">
            <a:off x="2277269" y="2910682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4605" name="Oval 31"/>
          <p:cNvSpPr>
            <a:spLocks noChangeArrowheads="1"/>
          </p:cNvSpPr>
          <p:nvPr/>
        </p:nvSpPr>
        <p:spPr bwMode="auto">
          <a:xfrm>
            <a:off x="420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4606" name="Oval 32"/>
          <p:cNvSpPr>
            <a:spLocks noChangeArrowheads="1"/>
          </p:cNvSpPr>
          <p:nvPr/>
        </p:nvSpPr>
        <p:spPr bwMode="auto">
          <a:xfrm>
            <a:off x="3849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4607" name="Oval 33"/>
          <p:cNvSpPr>
            <a:spLocks noChangeArrowheads="1"/>
          </p:cNvSpPr>
          <p:nvPr/>
        </p:nvSpPr>
        <p:spPr bwMode="auto">
          <a:xfrm>
            <a:off x="1563688" y="4648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608" name="Oval 34"/>
          <p:cNvSpPr>
            <a:spLocks noChangeArrowheads="1"/>
          </p:cNvSpPr>
          <p:nvPr/>
        </p:nvSpPr>
        <p:spPr bwMode="auto">
          <a:xfrm>
            <a:off x="1563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609" name="Oval 35"/>
          <p:cNvSpPr>
            <a:spLocks noChangeArrowheads="1"/>
          </p:cNvSpPr>
          <p:nvPr/>
        </p:nvSpPr>
        <p:spPr bwMode="auto">
          <a:xfrm>
            <a:off x="2706688" y="46101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610" name="Oval 36"/>
          <p:cNvSpPr>
            <a:spLocks noChangeArrowheads="1"/>
          </p:cNvSpPr>
          <p:nvPr/>
        </p:nvSpPr>
        <p:spPr bwMode="auto">
          <a:xfrm>
            <a:off x="2706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611" name="Line 37"/>
          <p:cNvSpPr>
            <a:spLocks noChangeShapeType="1"/>
          </p:cNvSpPr>
          <p:nvPr/>
        </p:nvSpPr>
        <p:spPr bwMode="auto">
          <a:xfrm>
            <a:off x="1982788" y="4838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612" name="Line 38"/>
          <p:cNvSpPr>
            <a:spLocks noChangeShapeType="1"/>
          </p:cNvSpPr>
          <p:nvPr/>
        </p:nvSpPr>
        <p:spPr bwMode="auto">
          <a:xfrm>
            <a:off x="1982788" y="6362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4613" name="Line 39"/>
          <p:cNvSpPr>
            <a:spLocks noChangeShapeType="1"/>
          </p:cNvSpPr>
          <p:nvPr/>
        </p:nvSpPr>
        <p:spPr bwMode="auto">
          <a:xfrm flipV="1">
            <a:off x="609600" y="4913313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4" name="Line 40"/>
          <p:cNvSpPr>
            <a:spLocks noChangeShapeType="1"/>
          </p:cNvSpPr>
          <p:nvPr/>
        </p:nvSpPr>
        <p:spPr bwMode="auto">
          <a:xfrm>
            <a:off x="611188" y="57531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5" name="Line 41"/>
          <p:cNvSpPr>
            <a:spLocks noChangeShapeType="1"/>
          </p:cNvSpPr>
          <p:nvPr/>
        </p:nvSpPr>
        <p:spPr bwMode="auto">
          <a:xfrm>
            <a:off x="16779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6" name="Line 42"/>
          <p:cNvSpPr>
            <a:spLocks noChangeShapeType="1"/>
          </p:cNvSpPr>
          <p:nvPr/>
        </p:nvSpPr>
        <p:spPr bwMode="auto">
          <a:xfrm flipV="1">
            <a:off x="18303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7" name="Line 43"/>
          <p:cNvSpPr>
            <a:spLocks noChangeShapeType="1"/>
          </p:cNvSpPr>
          <p:nvPr/>
        </p:nvSpPr>
        <p:spPr bwMode="auto">
          <a:xfrm flipV="1">
            <a:off x="28971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8" name="Line 44"/>
          <p:cNvSpPr>
            <a:spLocks noChangeShapeType="1"/>
          </p:cNvSpPr>
          <p:nvPr/>
        </p:nvSpPr>
        <p:spPr bwMode="auto">
          <a:xfrm flipH="1">
            <a:off x="1906588" y="4991100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9" name="Line 45"/>
          <p:cNvSpPr>
            <a:spLocks noChangeShapeType="1"/>
          </p:cNvSpPr>
          <p:nvPr/>
        </p:nvSpPr>
        <p:spPr bwMode="auto">
          <a:xfrm>
            <a:off x="3049588" y="4914900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0" name="Line 46"/>
          <p:cNvSpPr>
            <a:spLocks noChangeShapeType="1"/>
          </p:cNvSpPr>
          <p:nvPr/>
        </p:nvSpPr>
        <p:spPr bwMode="auto">
          <a:xfrm flipV="1">
            <a:off x="3125788" y="5753100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1" name="Text Box 47"/>
          <p:cNvSpPr txBox="1">
            <a:spLocks noChangeArrowheads="1"/>
          </p:cNvSpPr>
          <p:nvPr/>
        </p:nvSpPr>
        <p:spPr bwMode="auto">
          <a:xfrm rot="-5348452">
            <a:off x="1208882" y="5225256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4622" name="Text Box 48"/>
          <p:cNvSpPr txBox="1">
            <a:spLocks noChangeArrowheads="1"/>
          </p:cNvSpPr>
          <p:nvPr/>
        </p:nvSpPr>
        <p:spPr bwMode="auto">
          <a:xfrm rot="1671448">
            <a:off x="755650" y="61309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24623" name="Text Box 49"/>
          <p:cNvSpPr txBox="1">
            <a:spLocks noChangeArrowheads="1"/>
          </p:cNvSpPr>
          <p:nvPr/>
        </p:nvSpPr>
        <p:spPr bwMode="auto">
          <a:xfrm>
            <a:off x="1981200" y="448945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12/12</a:t>
            </a:r>
          </a:p>
        </p:txBody>
      </p:sp>
      <p:sp>
        <p:nvSpPr>
          <p:cNvPr id="24624" name="Text Box 50"/>
          <p:cNvSpPr txBox="1">
            <a:spLocks noChangeArrowheads="1"/>
          </p:cNvSpPr>
          <p:nvPr/>
        </p:nvSpPr>
        <p:spPr bwMode="auto">
          <a:xfrm rot="-1613086">
            <a:off x="666750" y="469265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12/16</a:t>
            </a:r>
          </a:p>
        </p:txBody>
      </p:sp>
      <p:sp>
        <p:nvSpPr>
          <p:cNvPr id="24625" name="Text Box 51"/>
          <p:cNvSpPr txBox="1">
            <a:spLocks noChangeArrowheads="1"/>
          </p:cNvSpPr>
          <p:nvPr/>
        </p:nvSpPr>
        <p:spPr bwMode="auto">
          <a:xfrm rot="-5348452">
            <a:off x="1667669" y="52252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626" name="Text Box 52"/>
          <p:cNvSpPr txBox="1">
            <a:spLocks noChangeArrowheads="1"/>
          </p:cNvSpPr>
          <p:nvPr/>
        </p:nvSpPr>
        <p:spPr bwMode="auto">
          <a:xfrm rot="-2120564">
            <a:off x="3360738" y="59007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627" name="Text Box 53"/>
          <p:cNvSpPr txBox="1">
            <a:spLocks noChangeArrowheads="1"/>
          </p:cNvSpPr>
          <p:nvPr/>
        </p:nvSpPr>
        <p:spPr bwMode="auto">
          <a:xfrm>
            <a:off x="2058988" y="63627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14</a:t>
            </a:r>
          </a:p>
        </p:txBody>
      </p:sp>
      <p:sp>
        <p:nvSpPr>
          <p:cNvPr id="24628" name="Text Box 54"/>
          <p:cNvSpPr txBox="1">
            <a:spLocks noChangeArrowheads="1"/>
          </p:cNvSpPr>
          <p:nvPr/>
        </p:nvSpPr>
        <p:spPr bwMode="auto">
          <a:xfrm rot="1953558">
            <a:off x="3314700" y="4943475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12/20</a:t>
            </a:r>
          </a:p>
        </p:txBody>
      </p:sp>
      <p:sp>
        <p:nvSpPr>
          <p:cNvPr id="24629" name="Text Box 55"/>
          <p:cNvSpPr txBox="1">
            <a:spLocks noChangeArrowheads="1"/>
          </p:cNvSpPr>
          <p:nvPr/>
        </p:nvSpPr>
        <p:spPr bwMode="auto">
          <a:xfrm rot="-5348452">
            <a:off x="2736057" y="5226843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4630" name="Text Box 56"/>
          <p:cNvSpPr txBox="1">
            <a:spLocks noChangeArrowheads="1"/>
          </p:cNvSpPr>
          <p:nvPr/>
        </p:nvSpPr>
        <p:spPr bwMode="auto">
          <a:xfrm rot="-3155862">
            <a:off x="2277269" y="546179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4631" name="Line 61"/>
          <p:cNvSpPr>
            <a:spLocks noChangeShapeType="1"/>
          </p:cNvSpPr>
          <p:nvPr/>
        </p:nvSpPr>
        <p:spPr bwMode="auto">
          <a:xfrm flipH="1">
            <a:off x="762000" y="2438400"/>
            <a:ext cx="838200" cy="457200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632" name="Line 63"/>
          <p:cNvSpPr>
            <a:spLocks noChangeShapeType="1"/>
          </p:cNvSpPr>
          <p:nvPr/>
        </p:nvSpPr>
        <p:spPr bwMode="auto">
          <a:xfrm flipH="1" flipV="1">
            <a:off x="2895600" y="2362200"/>
            <a:ext cx="914400" cy="609600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633" name="Text Box 64"/>
          <p:cNvSpPr txBox="1">
            <a:spLocks noChangeArrowheads="1"/>
          </p:cNvSpPr>
          <p:nvPr/>
        </p:nvSpPr>
        <p:spPr bwMode="auto">
          <a:xfrm rot="-1717037">
            <a:off x="920750" y="2587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4634" name="Text Box 65"/>
          <p:cNvSpPr txBox="1">
            <a:spLocks noChangeArrowheads="1"/>
          </p:cNvSpPr>
          <p:nvPr/>
        </p:nvSpPr>
        <p:spPr bwMode="auto">
          <a:xfrm rot="1953558">
            <a:off x="3038475" y="2663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12 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4230688" y="1681163"/>
          <a:ext cx="483235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Dokument" r:id="rId3" imgW="4516120" imgH="3467100" progId="Word.Document.8">
                  <p:embed/>
                </p:oleObj>
              </mc:Choice>
              <mc:Fallback>
                <p:oleObj name="Dokument" r:id="rId3" imgW="4516120" imgH="3467100" progId="Word.Document.8">
                  <p:embed/>
                  <p:pic>
                    <p:nvPicPr>
                      <p:cNvPr id="245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1681163"/>
                        <a:ext cx="483235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4"/>
          <p:cNvSpPr txBox="1">
            <a:spLocks noChangeArrowheads="1"/>
          </p:cNvSpPr>
          <p:nvPr/>
        </p:nvSpPr>
        <p:spPr bwMode="auto">
          <a:xfrm>
            <a:off x="228600" y="4572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de-DE" altLang="zh-CN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Ford-Fulkerson</a:t>
            </a:r>
            <a:r>
              <a:rPr lang="zh-CN" altLang="en-US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算法</a:t>
            </a:r>
            <a:endParaRPr lang="de-DE" altLang="zh-CN" sz="36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636" name="Text Box 56"/>
          <p:cNvSpPr txBox="1">
            <a:spLocks noChangeArrowheads="1"/>
          </p:cNvSpPr>
          <p:nvPr/>
        </p:nvSpPr>
        <p:spPr bwMode="auto">
          <a:xfrm>
            <a:off x="0" y="421005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new flow network G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4637" name="Text Box 29"/>
          <p:cNvSpPr txBox="1">
            <a:spLocks noChangeArrowheads="1"/>
          </p:cNvSpPr>
          <p:nvPr/>
        </p:nvSpPr>
        <p:spPr bwMode="auto">
          <a:xfrm>
            <a:off x="0" y="16764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 G</a:t>
            </a:r>
            <a:r>
              <a:rPr lang="en-GB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125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420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3849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1563688" y="2097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1563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2743200" y="20574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2706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>
            <a:off x="1982788" y="22875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1982788" y="38115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V="1">
            <a:off x="609600" y="2362200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611188" y="3201988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16779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V="1">
            <a:off x="18303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V="1">
            <a:off x="28971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>
            <a:off x="1906588" y="2439988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3049588" y="2363788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flipV="1">
            <a:off x="3125788" y="3201988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 rot="-5348452">
            <a:off x="1210469" y="267414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 rot="1671448">
            <a:off x="755650" y="35798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2135188" y="20145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 rot="-1613086">
            <a:off x="852488" y="2282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 rot="-5348452">
            <a:off x="1669257" y="2670968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 rot="-2120564">
            <a:off x="3360738" y="3349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2058988" y="38115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14</a:t>
            </a: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 rot="1953558">
            <a:off x="3268663" y="23606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 rot="-5348452">
            <a:off x="2737644" y="26725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 rot="-3155862">
            <a:off x="2277269" y="2910682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629" name="Oval 30"/>
          <p:cNvSpPr>
            <a:spLocks noChangeArrowheads="1"/>
          </p:cNvSpPr>
          <p:nvPr/>
        </p:nvSpPr>
        <p:spPr bwMode="auto">
          <a:xfrm>
            <a:off x="420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5630" name="Oval 31"/>
          <p:cNvSpPr>
            <a:spLocks noChangeArrowheads="1"/>
          </p:cNvSpPr>
          <p:nvPr/>
        </p:nvSpPr>
        <p:spPr bwMode="auto">
          <a:xfrm>
            <a:off x="3849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5631" name="Oval 32"/>
          <p:cNvSpPr>
            <a:spLocks noChangeArrowheads="1"/>
          </p:cNvSpPr>
          <p:nvPr/>
        </p:nvSpPr>
        <p:spPr bwMode="auto">
          <a:xfrm>
            <a:off x="1563688" y="4648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632" name="Oval 33"/>
          <p:cNvSpPr>
            <a:spLocks noChangeArrowheads="1"/>
          </p:cNvSpPr>
          <p:nvPr/>
        </p:nvSpPr>
        <p:spPr bwMode="auto">
          <a:xfrm>
            <a:off x="1563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33" name="Oval 34"/>
          <p:cNvSpPr>
            <a:spLocks noChangeArrowheads="1"/>
          </p:cNvSpPr>
          <p:nvPr/>
        </p:nvSpPr>
        <p:spPr bwMode="auto">
          <a:xfrm>
            <a:off x="2706688" y="46101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5634" name="Oval 35"/>
          <p:cNvSpPr>
            <a:spLocks noChangeArrowheads="1"/>
          </p:cNvSpPr>
          <p:nvPr/>
        </p:nvSpPr>
        <p:spPr bwMode="auto">
          <a:xfrm>
            <a:off x="2706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5635" name="Line 36"/>
          <p:cNvSpPr>
            <a:spLocks noChangeShapeType="1"/>
          </p:cNvSpPr>
          <p:nvPr/>
        </p:nvSpPr>
        <p:spPr bwMode="auto">
          <a:xfrm>
            <a:off x="1982788" y="4838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36" name="Line 37"/>
          <p:cNvSpPr>
            <a:spLocks noChangeShapeType="1"/>
          </p:cNvSpPr>
          <p:nvPr/>
        </p:nvSpPr>
        <p:spPr bwMode="auto">
          <a:xfrm>
            <a:off x="1982788" y="6362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37" name="Line 38"/>
          <p:cNvSpPr>
            <a:spLocks noChangeShapeType="1"/>
          </p:cNvSpPr>
          <p:nvPr/>
        </p:nvSpPr>
        <p:spPr bwMode="auto">
          <a:xfrm flipV="1">
            <a:off x="609600" y="4913313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8" name="Line 39"/>
          <p:cNvSpPr>
            <a:spLocks noChangeShapeType="1"/>
          </p:cNvSpPr>
          <p:nvPr/>
        </p:nvSpPr>
        <p:spPr bwMode="auto">
          <a:xfrm>
            <a:off x="611188" y="57531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9" name="Line 40"/>
          <p:cNvSpPr>
            <a:spLocks noChangeShapeType="1"/>
          </p:cNvSpPr>
          <p:nvPr/>
        </p:nvSpPr>
        <p:spPr bwMode="auto">
          <a:xfrm>
            <a:off x="16779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0" name="Line 41"/>
          <p:cNvSpPr>
            <a:spLocks noChangeShapeType="1"/>
          </p:cNvSpPr>
          <p:nvPr/>
        </p:nvSpPr>
        <p:spPr bwMode="auto">
          <a:xfrm flipV="1">
            <a:off x="18303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1" name="Line 42"/>
          <p:cNvSpPr>
            <a:spLocks noChangeShapeType="1"/>
          </p:cNvSpPr>
          <p:nvPr/>
        </p:nvSpPr>
        <p:spPr bwMode="auto">
          <a:xfrm flipV="1">
            <a:off x="28971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2" name="Line 43"/>
          <p:cNvSpPr>
            <a:spLocks noChangeShapeType="1"/>
          </p:cNvSpPr>
          <p:nvPr/>
        </p:nvSpPr>
        <p:spPr bwMode="auto">
          <a:xfrm flipH="1">
            <a:off x="1906588" y="4991100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3" name="Line 44"/>
          <p:cNvSpPr>
            <a:spLocks noChangeShapeType="1"/>
          </p:cNvSpPr>
          <p:nvPr/>
        </p:nvSpPr>
        <p:spPr bwMode="auto">
          <a:xfrm>
            <a:off x="3049588" y="4914900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4" name="Line 45"/>
          <p:cNvSpPr>
            <a:spLocks noChangeShapeType="1"/>
          </p:cNvSpPr>
          <p:nvPr/>
        </p:nvSpPr>
        <p:spPr bwMode="auto">
          <a:xfrm flipV="1">
            <a:off x="3125788" y="5753100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5" name="Text Box 46"/>
          <p:cNvSpPr txBox="1">
            <a:spLocks noChangeArrowheads="1"/>
          </p:cNvSpPr>
          <p:nvPr/>
        </p:nvSpPr>
        <p:spPr bwMode="auto">
          <a:xfrm rot="-5348452">
            <a:off x="1212057" y="5188743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5646" name="Text Box 47"/>
          <p:cNvSpPr txBox="1">
            <a:spLocks noChangeArrowheads="1"/>
          </p:cNvSpPr>
          <p:nvPr/>
        </p:nvSpPr>
        <p:spPr bwMode="auto">
          <a:xfrm rot="1671448">
            <a:off x="755650" y="61309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25647" name="Text Box 48"/>
          <p:cNvSpPr txBox="1">
            <a:spLocks noChangeArrowheads="1"/>
          </p:cNvSpPr>
          <p:nvPr/>
        </p:nvSpPr>
        <p:spPr bwMode="auto">
          <a:xfrm>
            <a:off x="1981200" y="4419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12/12</a:t>
            </a:r>
          </a:p>
        </p:txBody>
      </p:sp>
      <p:sp>
        <p:nvSpPr>
          <p:cNvPr id="25648" name="Text Box 49"/>
          <p:cNvSpPr txBox="1">
            <a:spLocks noChangeArrowheads="1"/>
          </p:cNvSpPr>
          <p:nvPr/>
        </p:nvSpPr>
        <p:spPr bwMode="auto">
          <a:xfrm rot="-1613086">
            <a:off x="609600" y="4724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12/16</a:t>
            </a:r>
          </a:p>
        </p:txBody>
      </p:sp>
      <p:sp>
        <p:nvSpPr>
          <p:cNvPr id="25649" name="Text Box 50"/>
          <p:cNvSpPr txBox="1">
            <a:spLocks noChangeArrowheads="1"/>
          </p:cNvSpPr>
          <p:nvPr/>
        </p:nvSpPr>
        <p:spPr bwMode="auto">
          <a:xfrm rot="-5348452">
            <a:off x="1667669" y="52252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5650" name="Text Box 51"/>
          <p:cNvSpPr txBox="1">
            <a:spLocks noChangeArrowheads="1"/>
          </p:cNvSpPr>
          <p:nvPr/>
        </p:nvSpPr>
        <p:spPr bwMode="auto">
          <a:xfrm rot="-2120564">
            <a:off x="3360738" y="59007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5651" name="Text Box 52"/>
          <p:cNvSpPr txBox="1">
            <a:spLocks noChangeArrowheads="1"/>
          </p:cNvSpPr>
          <p:nvPr/>
        </p:nvSpPr>
        <p:spPr bwMode="auto">
          <a:xfrm>
            <a:off x="2058988" y="63627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14</a:t>
            </a:r>
          </a:p>
        </p:txBody>
      </p:sp>
      <p:sp>
        <p:nvSpPr>
          <p:cNvPr id="25652" name="Text Box 53"/>
          <p:cNvSpPr txBox="1">
            <a:spLocks noChangeArrowheads="1"/>
          </p:cNvSpPr>
          <p:nvPr/>
        </p:nvSpPr>
        <p:spPr bwMode="auto">
          <a:xfrm rot="1953558">
            <a:off x="3302000" y="487838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12/20</a:t>
            </a:r>
          </a:p>
        </p:txBody>
      </p:sp>
      <p:sp>
        <p:nvSpPr>
          <p:cNvPr id="25653" name="Text Box 54"/>
          <p:cNvSpPr txBox="1">
            <a:spLocks noChangeArrowheads="1"/>
          </p:cNvSpPr>
          <p:nvPr/>
        </p:nvSpPr>
        <p:spPr bwMode="auto">
          <a:xfrm rot="-5348452">
            <a:off x="2736057" y="5226843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5654" name="Text Box 55"/>
          <p:cNvSpPr txBox="1">
            <a:spLocks noChangeArrowheads="1"/>
          </p:cNvSpPr>
          <p:nvPr/>
        </p:nvSpPr>
        <p:spPr bwMode="auto">
          <a:xfrm rot="-3155862">
            <a:off x="2277269" y="546179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655" name="Line 58"/>
          <p:cNvSpPr>
            <a:spLocks noChangeShapeType="1"/>
          </p:cNvSpPr>
          <p:nvPr/>
        </p:nvSpPr>
        <p:spPr bwMode="auto">
          <a:xfrm flipH="1">
            <a:off x="762000" y="2438400"/>
            <a:ext cx="838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56" name="Line 59"/>
          <p:cNvSpPr>
            <a:spLocks noChangeShapeType="1"/>
          </p:cNvSpPr>
          <p:nvPr/>
        </p:nvSpPr>
        <p:spPr bwMode="auto">
          <a:xfrm flipH="1" flipV="1">
            <a:off x="2895600" y="2362200"/>
            <a:ext cx="91440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57" name="Text Box 60"/>
          <p:cNvSpPr txBox="1">
            <a:spLocks noChangeArrowheads="1"/>
          </p:cNvSpPr>
          <p:nvPr/>
        </p:nvSpPr>
        <p:spPr bwMode="auto">
          <a:xfrm rot="-1717037">
            <a:off x="920750" y="2587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5658" name="Text Box 61"/>
          <p:cNvSpPr txBox="1">
            <a:spLocks noChangeArrowheads="1"/>
          </p:cNvSpPr>
          <p:nvPr/>
        </p:nvSpPr>
        <p:spPr bwMode="auto">
          <a:xfrm rot="1953558">
            <a:off x="3038475" y="2663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 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230688" y="1681163"/>
          <a:ext cx="483235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Dokument" r:id="rId3" imgW="4516120" imgH="3467100" progId="Word.Document.8">
                  <p:embed/>
                </p:oleObj>
              </mc:Choice>
              <mc:Fallback>
                <p:oleObj name="Dokument" r:id="rId3" imgW="4516120" imgH="3467100" progId="Word.Document.8">
                  <p:embed/>
                  <p:pic>
                    <p:nvPicPr>
                      <p:cNvPr id="25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1681163"/>
                        <a:ext cx="483235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4"/>
          <p:cNvSpPr txBox="1">
            <a:spLocks noChangeArrowheads="1"/>
          </p:cNvSpPr>
          <p:nvPr/>
        </p:nvSpPr>
        <p:spPr bwMode="auto">
          <a:xfrm>
            <a:off x="228600" y="4572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de-DE" altLang="zh-CN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Ford-Fulkerson</a:t>
            </a:r>
            <a:r>
              <a:rPr lang="zh-CN" altLang="en-US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算法</a:t>
            </a:r>
            <a:endParaRPr lang="de-DE" altLang="zh-CN" sz="36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660" name="Text Box 29"/>
          <p:cNvSpPr txBox="1">
            <a:spLocks noChangeArrowheads="1"/>
          </p:cNvSpPr>
          <p:nvPr/>
        </p:nvSpPr>
        <p:spPr bwMode="auto">
          <a:xfrm>
            <a:off x="0" y="16764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 G</a:t>
            </a:r>
            <a:r>
              <a:rPr lang="en-GB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5661" name="Text Box 56"/>
          <p:cNvSpPr txBox="1">
            <a:spLocks noChangeArrowheads="1"/>
          </p:cNvSpPr>
          <p:nvPr/>
        </p:nvSpPr>
        <p:spPr bwMode="auto">
          <a:xfrm>
            <a:off x="0" y="4227513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new flow network G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7135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420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3849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563688" y="2097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1563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2706688" y="20589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2706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1982788" y="22875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1982788" y="3811588"/>
            <a:ext cx="762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V="1">
            <a:off x="609600" y="2362200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611188" y="3201988"/>
            <a:ext cx="9144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16779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V="1">
            <a:off x="18303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V="1">
            <a:off x="28971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>
            <a:off x="1906588" y="2439988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3049588" y="2363788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3125788" y="3201988"/>
            <a:ext cx="7620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 rot="-5348452">
            <a:off x="1210469" y="267414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 rot="1671448">
            <a:off x="755650" y="35798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135188" y="20145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 rot="-1613086">
            <a:off x="852488" y="2282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 rot="-5348452">
            <a:off x="1669257" y="2670968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 rot="-2120564">
            <a:off x="3360738" y="3349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2058988" y="38115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14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 rot="1953558">
            <a:off x="3268663" y="23606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 rot="-5348452">
            <a:off x="2737644" y="26725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 rot="-3155862">
            <a:off x="2277269" y="2910682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6653" name="Oval 30"/>
          <p:cNvSpPr>
            <a:spLocks noChangeArrowheads="1"/>
          </p:cNvSpPr>
          <p:nvPr/>
        </p:nvSpPr>
        <p:spPr bwMode="auto">
          <a:xfrm>
            <a:off x="420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6654" name="Oval 31"/>
          <p:cNvSpPr>
            <a:spLocks noChangeArrowheads="1"/>
          </p:cNvSpPr>
          <p:nvPr/>
        </p:nvSpPr>
        <p:spPr bwMode="auto">
          <a:xfrm>
            <a:off x="3849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6655" name="Oval 32"/>
          <p:cNvSpPr>
            <a:spLocks noChangeArrowheads="1"/>
          </p:cNvSpPr>
          <p:nvPr/>
        </p:nvSpPr>
        <p:spPr bwMode="auto">
          <a:xfrm>
            <a:off x="1563688" y="4648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6656" name="Oval 33"/>
          <p:cNvSpPr>
            <a:spLocks noChangeArrowheads="1"/>
          </p:cNvSpPr>
          <p:nvPr/>
        </p:nvSpPr>
        <p:spPr bwMode="auto">
          <a:xfrm>
            <a:off x="1563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6657" name="Oval 34"/>
          <p:cNvSpPr>
            <a:spLocks noChangeArrowheads="1"/>
          </p:cNvSpPr>
          <p:nvPr/>
        </p:nvSpPr>
        <p:spPr bwMode="auto">
          <a:xfrm>
            <a:off x="2706688" y="46101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6658" name="Oval 35"/>
          <p:cNvSpPr>
            <a:spLocks noChangeArrowheads="1"/>
          </p:cNvSpPr>
          <p:nvPr/>
        </p:nvSpPr>
        <p:spPr bwMode="auto">
          <a:xfrm>
            <a:off x="2706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6659" name="Line 36"/>
          <p:cNvSpPr>
            <a:spLocks noChangeShapeType="1"/>
          </p:cNvSpPr>
          <p:nvPr/>
        </p:nvSpPr>
        <p:spPr bwMode="auto">
          <a:xfrm>
            <a:off x="1982788" y="4838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60" name="Line 37"/>
          <p:cNvSpPr>
            <a:spLocks noChangeShapeType="1"/>
          </p:cNvSpPr>
          <p:nvPr/>
        </p:nvSpPr>
        <p:spPr bwMode="auto">
          <a:xfrm>
            <a:off x="1982788" y="6362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6661" name="Line 38"/>
          <p:cNvSpPr>
            <a:spLocks noChangeShapeType="1"/>
          </p:cNvSpPr>
          <p:nvPr/>
        </p:nvSpPr>
        <p:spPr bwMode="auto">
          <a:xfrm flipV="1">
            <a:off x="609600" y="4913313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2" name="Line 39"/>
          <p:cNvSpPr>
            <a:spLocks noChangeShapeType="1"/>
          </p:cNvSpPr>
          <p:nvPr/>
        </p:nvSpPr>
        <p:spPr bwMode="auto">
          <a:xfrm>
            <a:off x="611188" y="57531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3" name="Line 40"/>
          <p:cNvSpPr>
            <a:spLocks noChangeShapeType="1"/>
          </p:cNvSpPr>
          <p:nvPr/>
        </p:nvSpPr>
        <p:spPr bwMode="auto">
          <a:xfrm>
            <a:off x="16779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4" name="Line 41"/>
          <p:cNvSpPr>
            <a:spLocks noChangeShapeType="1"/>
          </p:cNvSpPr>
          <p:nvPr/>
        </p:nvSpPr>
        <p:spPr bwMode="auto">
          <a:xfrm flipV="1">
            <a:off x="18303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5" name="Line 42"/>
          <p:cNvSpPr>
            <a:spLocks noChangeShapeType="1"/>
          </p:cNvSpPr>
          <p:nvPr/>
        </p:nvSpPr>
        <p:spPr bwMode="auto">
          <a:xfrm flipV="1">
            <a:off x="28971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6" name="Line 43"/>
          <p:cNvSpPr>
            <a:spLocks noChangeShapeType="1"/>
          </p:cNvSpPr>
          <p:nvPr/>
        </p:nvSpPr>
        <p:spPr bwMode="auto">
          <a:xfrm flipH="1">
            <a:off x="1906588" y="4991100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7" name="Line 44"/>
          <p:cNvSpPr>
            <a:spLocks noChangeShapeType="1"/>
          </p:cNvSpPr>
          <p:nvPr/>
        </p:nvSpPr>
        <p:spPr bwMode="auto">
          <a:xfrm>
            <a:off x="3049588" y="4914900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8" name="Line 45"/>
          <p:cNvSpPr>
            <a:spLocks noChangeShapeType="1"/>
          </p:cNvSpPr>
          <p:nvPr/>
        </p:nvSpPr>
        <p:spPr bwMode="auto">
          <a:xfrm flipV="1">
            <a:off x="3125788" y="5753100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9" name="Text Box 46"/>
          <p:cNvSpPr txBox="1">
            <a:spLocks noChangeArrowheads="1"/>
          </p:cNvSpPr>
          <p:nvPr/>
        </p:nvSpPr>
        <p:spPr bwMode="auto">
          <a:xfrm rot="-5348452">
            <a:off x="1208882" y="5225256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670" name="Text Box 47"/>
          <p:cNvSpPr txBox="1">
            <a:spLocks noChangeArrowheads="1"/>
          </p:cNvSpPr>
          <p:nvPr/>
        </p:nvSpPr>
        <p:spPr bwMode="auto">
          <a:xfrm rot="1671448">
            <a:off x="755650" y="61309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26671" name="Text Box 48"/>
          <p:cNvSpPr txBox="1">
            <a:spLocks noChangeArrowheads="1"/>
          </p:cNvSpPr>
          <p:nvPr/>
        </p:nvSpPr>
        <p:spPr bwMode="auto">
          <a:xfrm>
            <a:off x="1981200" y="4419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12/12</a:t>
            </a:r>
          </a:p>
        </p:txBody>
      </p:sp>
      <p:sp>
        <p:nvSpPr>
          <p:cNvPr id="26672" name="Text Box 49"/>
          <p:cNvSpPr txBox="1">
            <a:spLocks noChangeArrowheads="1"/>
          </p:cNvSpPr>
          <p:nvPr/>
        </p:nvSpPr>
        <p:spPr bwMode="auto">
          <a:xfrm rot="-1613086">
            <a:off x="592138" y="480695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12/16</a:t>
            </a:r>
          </a:p>
        </p:txBody>
      </p:sp>
      <p:sp>
        <p:nvSpPr>
          <p:cNvPr id="26673" name="Text Box 50"/>
          <p:cNvSpPr txBox="1">
            <a:spLocks noChangeArrowheads="1"/>
          </p:cNvSpPr>
          <p:nvPr/>
        </p:nvSpPr>
        <p:spPr bwMode="auto">
          <a:xfrm rot="-5348452">
            <a:off x="1667669" y="52252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6674" name="Text Box 51"/>
          <p:cNvSpPr txBox="1">
            <a:spLocks noChangeArrowheads="1"/>
          </p:cNvSpPr>
          <p:nvPr/>
        </p:nvSpPr>
        <p:spPr bwMode="auto">
          <a:xfrm rot="-2120564">
            <a:off x="3360738" y="59007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6675" name="Text Box 52"/>
          <p:cNvSpPr txBox="1">
            <a:spLocks noChangeArrowheads="1"/>
          </p:cNvSpPr>
          <p:nvPr/>
        </p:nvSpPr>
        <p:spPr bwMode="auto">
          <a:xfrm>
            <a:off x="2058988" y="63627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14</a:t>
            </a:r>
          </a:p>
        </p:txBody>
      </p:sp>
      <p:sp>
        <p:nvSpPr>
          <p:cNvPr id="26676" name="Text Box 53"/>
          <p:cNvSpPr txBox="1">
            <a:spLocks noChangeArrowheads="1"/>
          </p:cNvSpPr>
          <p:nvPr/>
        </p:nvSpPr>
        <p:spPr bwMode="auto">
          <a:xfrm rot="1953558">
            <a:off x="3248025" y="497205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12/20</a:t>
            </a:r>
          </a:p>
        </p:txBody>
      </p:sp>
      <p:sp>
        <p:nvSpPr>
          <p:cNvPr id="26677" name="Text Box 54"/>
          <p:cNvSpPr txBox="1">
            <a:spLocks noChangeArrowheads="1"/>
          </p:cNvSpPr>
          <p:nvPr/>
        </p:nvSpPr>
        <p:spPr bwMode="auto">
          <a:xfrm rot="-5348452">
            <a:off x="2736057" y="5226843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6678" name="Text Box 55"/>
          <p:cNvSpPr txBox="1">
            <a:spLocks noChangeArrowheads="1"/>
          </p:cNvSpPr>
          <p:nvPr/>
        </p:nvSpPr>
        <p:spPr bwMode="auto">
          <a:xfrm rot="-3155862">
            <a:off x="2277269" y="546179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6679" name="Text Box 56"/>
          <p:cNvSpPr txBox="1">
            <a:spLocks noChangeArrowheads="1"/>
          </p:cNvSpPr>
          <p:nvPr/>
        </p:nvSpPr>
        <p:spPr bwMode="auto">
          <a:xfrm>
            <a:off x="0" y="4227513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new flow network G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6680" name="Line 58"/>
          <p:cNvSpPr>
            <a:spLocks noChangeShapeType="1"/>
          </p:cNvSpPr>
          <p:nvPr/>
        </p:nvSpPr>
        <p:spPr bwMode="auto">
          <a:xfrm flipH="1">
            <a:off x="762000" y="2438400"/>
            <a:ext cx="838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81" name="Line 59"/>
          <p:cNvSpPr>
            <a:spLocks noChangeShapeType="1"/>
          </p:cNvSpPr>
          <p:nvPr/>
        </p:nvSpPr>
        <p:spPr bwMode="auto">
          <a:xfrm flipH="1" flipV="1">
            <a:off x="2895600" y="2362200"/>
            <a:ext cx="91440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82" name="Text Box 60"/>
          <p:cNvSpPr txBox="1">
            <a:spLocks noChangeArrowheads="1"/>
          </p:cNvSpPr>
          <p:nvPr/>
        </p:nvSpPr>
        <p:spPr bwMode="auto">
          <a:xfrm rot="-1717037">
            <a:off x="920750" y="2587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6683" name="Text Box 61"/>
          <p:cNvSpPr txBox="1">
            <a:spLocks noChangeArrowheads="1"/>
          </p:cNvSpPr>
          <p:nvPr/>
        </p:nvSpPr>
        <p:spPr bwMode="auto">
          <a:xfrm rot="1953558">
            <a:off x="3038475" y="2663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 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4230688" y="1681163"/>
          <a:ext cx="483235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Dokument" r:id="rId3" imgW="4516120" imgH="3467100" progId="Word.Document.8">
                  <p:embed/>
                </p:oleObj>
              </mc:Choice>
              <mc:Fallback>
                <p:oleObj name="Dokument" r:id="rId3" imgW="4516120" imgH="3467100" progId="Word.Document.8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1681163"/>
                        <a:ext cx="483235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4"/>
          <p:cNvSpPr txBox="1">
            <a:spLocks noChangeArrowheads="1"/>
          </p:cNvSpPr>
          <p:nvPr/>
        </p:nvSpPr>
        <p:spPr bwMode="auto">
          <a:xfrm>
            <a:off x="228600" y="4572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de-DE" altLang="zh-CN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Ford-Fulkerson</a:t>
            </a:r>
            <a:r>
              <a:rPr lang="zh-CN" altLang="en-US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算法</a:t>
            </a:r>
            <a:endParaRPr lang="de-DE" altLang="zh-CN" sz="36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85" name="Text Box 29"/>
          <p:cNvSpPr txBox="1">
            <a:spLocks noChangeArrowheads="1"/>
          </p:cNvSpPr>
          <p:nvPr/>
        </p:nvSpPr>
        <p:spPr bwMode="auto">
          <a:xfrm>
            <a:off x="0" y="16764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 G</a:t>
            </a:r>
            <a:r>
              <a:rPr lang="en-GB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8477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Oval 30"/>
          <p:cNvSpPr>
            <a:spLocks noChangeArrowheads="1"/>
          </p:cNvSpPr>
          <p:nvPr/>
        </p:nvSpPr>
        <p:spPr bwMode="auto">
          <a:xfrm>
            <a:off x="420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7652" name="Oval 31"/>
          <p:cNvSpPr>
            <a:spLocks noChangeArrowheads="1"/>
          </p:cNvSpPr>
          <p:nvPr/>
        </p:nvSpPr>
        <p:spPr bwMode="auto">
          <a:xfrm>
            <a:off x="3849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7653" name="Oval 32"/>
          <p:cNvSpPr>
            <a:spLocks noChangeArrowheads="1"/>
          </p:cNvSpPr>
          <p:nvPr/>
        </p:nvSpPr>
        <p:spPr bwMode="auto">
          <a:xfrm>
            <a:off x="1600200" y="4648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654" name="Oval 33"/>
          <p:cNvSpPr>
            <a:spLocks noChangeArrowheads="1"/>
          </p:cNvSpPr>
          <p:nvPr/>
        </p:nvSpPr>
        <p:spPr bwMode="auto">
          <a:xfrm>
            <a:off x="1563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55" name="Oval 34"/>
          <p:cNvSpPr>
            <a:spLocks noChangeArrowheads="1"/>
          </p:cNvSpPr>
          <p:nvPr/>
        </p:nvSpPr>
        <p:spPr bwMode="auto">
          <a:xfrm>
            <a:off x="2714625" y="463232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656" name="Oval 35"/>
          <p:cNvSpPr>
            <a:spLocks noChangeArrowheads="1"/>
          </p:cNvSpPr>
          <p:nvPr/>
        </p:nvSpPr>
        <p:spPr bwMode="auto">
          <a:xfrm>
            <a:off x="2706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7657" name="Line 36"/>
          <p:cNvSpPr>
            <a:spLocks noChangeShapeType="1"/>
          </p:cNvSpPr>
          <p:nvPr/>
        </p:nvSpPr>
        <p:spPr bwMode="auto">
          <a:xfrm>
            <a:off x="1982788" y="4838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58" name="Line 37"/>
          <p:cNvSpPr>
            <a:spLocks noChangeShapeType="1"/>
          </p:cNvSpPr>
          <p:nvPr/>
        </p:nvSpPr>
        <p:spPr bwMode="auto">
          <a:xfrm>
            <a:off x="1982788" y="6362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59" name="Line 38"/>
          <p:cNvSpPr>
            <a:spLocks noChangeShapeType="1"/>
          </p:cNvSpPr>
          <p:nvPr/>
        </p:nvSpPr>
        <p:spPr bwMode="auto">
          <a:xfrm flipV="1">
            <a:off x="609600" y="4913313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Line 39"/>
          <p:cNvSpPr>
            <a:spLocks noChangeShapeType="1"/>
          </p:cNvSpPr>
          <p:nvPr/>
        </p:nvSpPr>
        <p:spPr bwMode="auto">
          <a:xfrm>
            <a:off x="611188" y="57531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40"/>
          <p:cNvSpPr>
            <a:spLocks noChangeShapeType="1"/>
          </p:cNvSpPr>
          <p:nvPr/>
        </p:nvSpPr>
        <p:spPr bwMode="auto">
          <a:xfrm>
            <a:off x="16779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Line 41"/>
          <p:cNvSpPr>
            <a:spLocks noChangeShapeType="1"/>
          </p:cNvSpPr>
          <p:nvPr/>
        </p:nvSpPr>
        <p:spPr bwMode="auto">
          <a:xfrm flipV="1">
            <a:off x="18303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3" name="Line 42"/>
          <p:cNvSpPr>
            <a:spLocks noChangeShapeType="1"/>
          </p:cNvSpPr>
          <p:nvPr/>
        </p:nvSpPr>
        <p:spPr bwMode="auto">
          <a:xfrm flipV="1">
            <a:off x="28971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Line 43"/>
          <p:cNvSpPr>
            <a:spLocks noChangeShapeType="1"/>
          </p:cNvSpPr>
          <p:nvPr/>
        </p:nvSpPr>
        <p:spPr bwMode="auto">
          <a:xfrm flipH="1">
            <a:off x="1906588" y="4991100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Line 44"/>
          <p:cNvSpPr>
            <a:spLocks noChangeShapeType="1"/>
          </p:cNvSpPr>
          <p:nvPr/>
        </p:nvSpPr>
        <p:spPr bwMode="auto">
          <a:xfrm>
            <a:off x="3049588" y="4914900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6" name="Line 45"/>
          <p:cNvSpPr>
            <a:spLocks noChangeShapeType="1"/>
          </p:cNvSpPr>
          <p:nvPr/>
        </p:nvSpPr>
        <p:spPr bwMode="auto">
          <a:xfrm flipV="1">
            <a:off x="3125788" y="5753100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7" name="Text Box 46"/>
          <p:cNvSpPr txBox="1">
            <a:spLocks noChangeArrowheads="1"/>
          </p:cNvSpPr>
          <p:nvPr/>
        </p:nvSpPr>
        <p:spPr bwMode="auto">
          <a:xfrm rot="-5348452">
            <a:off x="1212057" y="5188743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668" name="Text Box 47"/>
          <p:cNvSpPr txBox="1">
            <a:spLocks noChangeArrowheads="1"/>
          </p:cNvSpPr>
          <p:nvPr/>
        </p:nvSpPr>
        <p:spPr bwMode="auto">
          <a:xfrm rot="1671448">
            <a:off x="755650" y="61309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27669" name="Text Box 48"/>
          <p:cNvSpPr txBox="1">
            <a:spLocks noChangeArrowheads="1"/>
          </p:cNvSpPr>
          <p:nvPr/>
        </p:nvSpPr>
        <p:spPr bwMode="auto">
          <a:xfrm>
            <a:off x="1981200" y="44958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12/12</a:t>
            </a:r>
          </a:p>
        </p:txBody>
      </p:sp>
      <p:sp>
        <p:nvSpPr>
          <p:cNvPr id="27670" name="Text Box 49"/>
          <p:cNvSpPr txBox="1">
            <a:spLocks noChangeArrowheads="1"/>
          </p:cNvSpPr>
          <p:nvPr/>
        </p:nvSpPr>
        <p:spPr bwMode="auto">
          <a:xfrm rot="-1613086">
            <a:off x="630238" y="469582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12/16</a:t>
            </a:r>
          </a:p>
        </p:txBody>
      </p:sp>
      <p:sp>
        <p:nvSpPr>
          <p:cNvPr id="27671" name="Text Box 50"/>
          <p:cNvSpPr txBox="1">
            <a:spLocks noChangeArrowheads="1"/>
          </p:cNvSpPr>
          <p:nvPr/>
        </p:nvSpPr>
        <p:spPr bwMode="auto">
          <a:xfrm rot="-5348452">
            <a:off x="1667669" y="52252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7672" name="Text Box 51"/>
          <p:cNvSpPr txBox="1">
            <a:spLocks noChangeArrowheads="1"/>
          </p:cNvSpPr>
          <p:nvPr/>
        </p:nvSpPr>
        <p:spPr bwMode="auto">
          <a:xfrm rot="-2120564">
            <a:off x="3360738" y="59007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7673" name="Text Box 52"/>
          <p:cNvSpPr txBox="1">
            <a:spLocks noChangeArrowheads="1"/>
          </p:cNvSpPr>
          <p:nvPr/>
        </p:nvSpPr>
        <p:spPr bwMode="auto">
          <a:xfrm>
            <a:off x="2058988" y="63627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14</a:t>
            </a:r>
          </a:p>
        </p:txBody>
      </p:sp>
      <p:sp>
        <p:nvSpPr>
          <p:cNvPr id="27674" name="Text Box 53"/>
          <p:cNvSpPr txBox="1">
            <a:spLocks noChangeArrowheads="1"/>
          </p:cNvSpPr>
          <p:nvPr/>
        </p:nvSpPr>
        <p:spPr bwMode="auto">
          <a:xfrm rot="1953558">
            <a:off x="3279775" y="4848225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12/20</a:t>
            </a:r>
          </a:p>
        </p:txBody>
      </p:sp>
      <p:sp>
        <p:nvSpPr>
          <p:cNvPr id="27675" name="Text Box 54"/>
          <p:cNvSpPr txBox="1">
            <a:spLocks noChangeArrowheads="1"/>
          </p:cNvSpPr>
          <p:nvPr/>
        </p:nvSpPr>
        <p:spPr bwMode="auto">
          <a:xfrm rot="-5348452">
            <a:off x="2736057" y="5226843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7676" name="Text Box 55"/>
          <p:cNvSpPr txBox="1">
            <a:spLocks noChangeArrowheads="1"/>
          </p:cNvSpPr>
          <p:nvPr/>
        </p:nvSpPr>
        <p:spPr bwMode="auto">
          <a:xfrm rot="-3155862">
            <a:off x="2277269" y="546179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7677" name="Text Box 56"/>
          <p:cNvSpPr txBox="1">
            <a:spLocks noChangeArrowheads="1"/>
          </p:cNvSpPr>
          <p:nvPr/>
        </p:nvSpPr>
        <p:spPr bwMode="auto">
          <a:xfrm>
            <a:off x="0" y="4227513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new flow network G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7678" name="Text Box 62"/>
          <p:cNvSpPr txBox="1">
            <a:spLocks noChangeArrowheads="1"/>
          </p:cNvSpPr>
          <p:nvPr/>
        </p:nvSpPr>
        <p:spPr bwMode="auto">
          <a:xfrm>
            <a:off x="4800600" y="5257800"/>
            <a:ext cx="411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temporary variable:</a:t>
            </a:r>
          </a:p>
          <a:p>
            <a:pPr eaLnBrk="1" hangingPunct="1"/>
            <a:r>
              <a:rPr lang="en-GB" altLang="zh-CN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altLang="zh-CN" sz="2400" b="1" baseline="-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GB" altLang="zh-CN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(p) = 4</a:t>
            </a:r>
            <a:endParaRPr lang="de-DE" altLang="zh-CN" sz="24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79" name="Oval 64"/>
          <p:cNvSpPr>
            <a:spLocks noChangeArrowheads="1"/>
          </p:cNvSpPr>
          <p:nvPr/>
        </p:nvSpPr>
        <p:spPr bwMode="auto">
          <a:xfrm>
            <a:off x="420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7680" name="Oval 65"/>
          <p:cNvSpPr>
            <a:spLocks noChangeArrowheads="1"/>
          </p:cNvSpPr>
          <p:nvPr/>
        </p:nvSpPr>
        <p:spPr bwMode="auto">
          <a:xfrm>
            <a:off x="3849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7681" name="Oval 66"/>
          <p:cNvSpPr>
            <a:spLocks noChangeArrowheads="1"/>
          </p:cNvSpPr>
          <p:nvPr/>
        </p:nvSpPr>
        <p:spPr bwMode="auto">
          <a:xfrm>
            <a:off x="1563688" y="2097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682" name="Oval 67"/>
          <p:cNvSpPr>
            <a:spLocks noChangeArrowheads="1"/>
          </p:cNvSpPr>
          <p:nvPr/>
        </p:nvSpPr>
        <p:spPr bwMode="auto">
          <a:xfrm>
            <a:off x="1563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83" name="Oval 68"/>
          <p:cNvSpPr>
            <a:spLocks noChangeArrowheads="1"/>
          </p:cNvSpPr>
          <p:nvPr/>
        </p:nvSpPr>
        <p:spPr bwMode="auto">
          <a:xfrm>
            <a:off x="2706688" y="20589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684" name="Oval 69"/>
          <p:cNvSpPr>
            <a:spLocks noChangeArrowheads="1"/>
          </p:cNvSpPr>
          <p:nvPr/>
        </p:nvSpPr>
        <p:spPr bwMode="auto">
          <a:xfrm>
            <a:off x="2706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7685" name="Line 70"/>
          <p:cNvSpPr>
            <a:spLocks noChangeShapeType="1"/>
          </p:cNvSpPr>
          <p:nvPr/>
        </p:nvSpPr>
        <p:spPr bwMode="auto">
          <a:xfrm flipH="1">
            <a:off x="1982788" y="22875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86" name="Line 71"/>
          <p:cNvSpPr>
            <a:spLocks noChangeShapeType="1"/>
          </p:cNvSpPr>
          <p:nvPr/>
        </p:nvSpPr>
        <p:spPr bwMode="auto">
          <a:xfrm>
            <a:off x="1982788" y="3811588"/>
            <a:ext cx="762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87" name="Line 72"/>
          <p:cNvSpPr>
            <a:spLocks noChangeShapeType="1"/>
          </p:cNvSpPr>
          <p:nvPr/>
        </p:nvSpPr>
        <p:spPr bwMode="auto">
          <a:xfrm flipV="1">
            <a:off x="609600" y="2362200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8" name="Line 73"/>
          <p:cNvSpPr>
            <a:spLocks noChangeShapeType="1"/>
          </p:cNvSpPr>
          <p:nvPr/>
        </p:nvSpPr>
        <p:spPr bwMode="auto">
          <a:xfrm>
            <a:off x="611188" y="3201988"/>
            <a:ext cx="9144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9" name="Line 74"/>
          <p:cNvSpPr>
            <a:spLocks noChangeShapeType="1"/>
          </p:cNvSpPr>
          <p:nvPr/>
        </p:nvSpPr>
        <p:spPr bwMode="auto">
          <a:xfrm>
            <a:off x="16779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0" name="Line 75"/>
          <p:cNvSpPr>
            <a:spLocks noChangeShapeType="1"/>
          </p:cNvSpPr>
          <p:nvPr/>
        </p:nvSpPr>
        <p:spPr bwMode="auto">
          <a:xfrm flipV="1">
            <a:off x="18303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1" name="Line 76"/>
          <p:cNvSpPr>
            <a:spLocks noChangeShapeType="1"/>
          </p:cNvSpPr>
          <p:nvPr/>
        </p:nvSpPr>
        <p:spPr bwMode="auto">
          <a:xfrm flipV="1">
            <a:off x="28971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2" name="Line 77"/>
          <p:cNvSpPr>
            <a:spLocks noChangeShapeType="1"/>
          </p:cNvSpPr>
          <p:nvPr/>
        </p:nvSpPr>
        <p:spPr bwMode="auto">
          <a:xfrm flipH="1">
            <a:off x="1906588" y="2439988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3" name="Line 78"/>
          <p:cNvSpPr>
            <a:spLocks noChangeShapeType="1"/>
          </p:cNvSpPr>
          <p:nvPr/>
        </p:nvSpPr>
        <p:spPr bwMode="auto">
          <a:xfrm>
            <a:off x="3049588" y="2363788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4" name="Line 79"/>
          <p:cNvSpPr>
            <a:spLocks noChangeShapeType="1"/>
          </p:cNvSpPr>
          <p:nvPr/>
        </p:nvSpPr>
        <p:spPr bwMode="auto">
          <a:xfrm flipV="1">
            <a:off x="3125788" y="3201988"/>
            <a:ext cx="7620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5" name="Text Box 80"/>
          <p:cNvSpPr txBox="1">
            <a:spLocks noChangeArrowheads="1"/>
          </p:cNvSpPr>
          <p:nvPr/>
        </p:nvSpPr>
        <p:spPr bwMode="auto">
          <a:xfrm rot="-5348452">
            <a:off x="1210469" y="267414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696" name="Text Box 81"/>
          <p:cNvSpPr txBox="1">
            <a:spLocks noChangeArrowheads="1"/>
          </p:cNvSpPr>
          <p:nvPr/>
        </p:nvSpPr>
        <p:spPr bwMode="auto">
          <a:xfrm rot="1671448">
            <a:off x="755650" y="35798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27697" name="Text Box 82"/>
          <p:cNvSpPr txBox="1">
            <a:spLocks noChangeArrowheads="1"/>
          </p:cNvSpPr>
          <p:nvPr/>
        </p:nvSpPr>
        <p:spPr bwMode="auto">
          <a:xfrm>
            <a:off x="2135188" y="20145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7698" name="Text Box 83"/>
          <p:cNvSpPr txBox="1">
            <a:spLocks noChangeArrowheads="1"/>
          </p:cNvSpPr>
          <p:nvPr/>
        </p:nvSpPr>
        <p:spPr bwMode="auto">
          <a:xfrm rot="-1613086">
            <a:off x="852488" y="2282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7699" name="Text Box 84"/>
          <p:cNvSpPr txBox="1">
            <a:spLocks noChangeArrowheads="1"/>
          </p:cNvSpPr>
          <p:nvPr/>
        </p:nvSpPr>
        <p:spPr bwMode="auto">
          <a:xfrm rot="-5348452">
            <a:off x="1669257" y="2670968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7700" name="Text Box 85"/>
          <p:cNvSpPr txBox="1">
            <a:spLocks noChangeArrowheads="1"/>
          </p:cNvSpPr>
          <p:nvPr/>
        </p:nvSpPr>
        <p:spPr bwMode="auto">
          <a:xfrm rot="-2120564">
            <a:off x="3360738" y="3349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7701" name="Text Box 86"/>
          <p:cNvSpPr txBox="1">
            <a:spLocks noChangeArrowheads="1"/>
          </p:cNvSpPr>
          <p:nvPr/>
        </p:nvSpPr>
        <p:spPr bwMode="auto">
          <a:xfrm>
            <a:off x="2058988" y="38115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14</a:t>
            </a:r>
          </a:p>
        </p:txBody>
      </p:sp>
      <p:sp>
        <p:nvSpPr>
          <p:cNvPr id="27702" name="Text Box 87"/>
          <p:cNvSpPr txBox="1">
            <a:spLocks noChangeArrowheads="1"/>
          </p:cNvSpPr>
          <p:nvPr/>
        </p:nvSpPr>
        <p:spPr bwMode="auto">
          <a:xfrm rot="1953558">
            <a:off x="3268663" y="23606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7703" name="Text Box 88"/>
          <p:cNvSpPr txBox="1">
            <a:spLocks noChangeArrowheads="1"/>
          </p:cNvSpPr>
          <p:nvPr/>
        </p:nvSpPr>
        <p:spPr bwMode="auto">
          <a:xfrm rot="-5348452">
            <a:off x="2737644" y="26725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7704" name="Text Box 89"/>
          <p:cNvSpPr txBox="1">
            <a:spLocks noChangeArrowheads="1"/>
          </p:cNvSpPr>
          <p:nvPr/>
        </p:nvSpPr>
        <p:spPr bwMode="auto">
          <a:xfrm rot="-3155862">
            <a:off x="2277269" y="2910682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7705" name="Line 90"/>
          <p:cNvSpPr>
            <a:spLocks noChangeShapeType="1"/>
          </p:cNvSpPr>
          <p:nvPr/>
        </p:nvSpPr>
        <p:spPr bwMode="auto">
          <a:xfrm flipH="1">
            <a:off x="762000" y="2438400"/>
            <a:ext cx="838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706" name="Line 91"/>
          <p:cNvSpPr>
            <a:spLocks noChangeShapeType="1"/>
          </p:cNvSpPr>
          <p:nvPr/>
        </p:nvSpPr>
        <p:spPr bwMode="auto">
          <a:xfrm flipH="1" flipV="1">
            <a:off x="2895600" y="2362200"/>
            <a:ext cx="91440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707" name="Text Box 92"/>
          <p:cNvSpPr txBox="1">
            <a:spLocks noChangeArrowheads="1"/>
          </p:cNvSpPr>
          <p:nvPr/>
        </p:nvSpPr>
        <p:spPr bwMode="auto">
          <a:xfrm rot="-1717037">
            <a:off x="920750" y="2587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7708" name="Text Box 93"/>
          <p:cNvSpPr txBox="1">
            <a:spLocks noChangeArrowheads="1"/>
          </p:cNvSpPr>
          <p:nvPr/>
        </p:nvSpPr>
        <p:spPr bwMode="auto">
          <a:xfrm rot="1953558">
            <a:off x="3038475" y="2663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 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4230688" y="1681163"/>
          <a:ext cx="483235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Dokument" r:id="rId3" imgW="4516120" imgH="3467100" progId="Word.Document.8">
                  <p:embed/>
                </p:oleObj>
              </mc:Choice>
              <mc:Fallback>
                <p:oleObj name="Dokument" r:id="rId3" imgW="4516120" imgH="3467100" progId="Word.Document.8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1681163"/>
                        <a:ext cx="483235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4"/>
          <p:cNvSpPr txBox="1">
            <a:spLocks noChangeArrowheads="1"/>
          </p:cNvSpPr>
          <p:nvPr/>
        </p:nvSpPr>
        <p:spPr bwMode="auto">
          <a:xfrm>
            <a:off x="228600" y="4572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de-DE" altLang="zh-CN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Ford-Fulkerson</a:t>
            </a:r>
            <a:r>
              <a:rPr lang="zh-CN" altLang="en-US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算法</a:t>
            </a:r>
            <a:endParaRPr lang="de-DE" altLang="zh-CN" sz="36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710" name="Text Box 29"/>
          <p:cNvSpPr txBox="1">
            <a:spLocks noChangeArrowheads="1"/>
          </p:cNvSpPr>
          <p:nvPr/>
        </p:nvSpPr>
        <p:spPr bwMode="auto">
          <a:xfrm>
            <a:off x="0" y="16764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 G</a:t>
            </a:r>
            <a:r>
              <a:rPr lang="en-GB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502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B54EE-34D1-4C85-941B-269AF4B9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DD95A-556F-4763-9DA3-1EA0BC90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最大流问题是一类应用极为广泛的问题，例如在交通运输网络中有人流、车流、货物流，供水网络中有水流，金融系统中有现金流，通讯系统中有信息流，等等。</a:t>
            </a:r>
          </a:p>
          <a:p>
            <a:endParaRPr lang="zh-CN" altLang="en-US" dirty="0"/>
          </a:p>
          <a:p>
            <a:r>
              <a:rPr lang="zh-CN" altLang="en-US" dirty="0"/>
              <a:t>网络流理论：</a:t>
            </a:r>
            <a:r>
              <a:rPr lang="en-US" altLang="zh-CN" dirty="0"/>
              <a:t>50</a:t>
            </a:r>
            <a:r>
              <a:rPr lang="zh-CN" altLang="en-US" dirty="0"/>
              <a:t>年代福特（</a:t>
            </a:r>
            <a:r>
              <a:rPr lang="en-US" altLang="zh-CN" dirty="0"/>
              <a:t>Ford</a:t>
            </a:r>
            <a:r>
              <a:rPr lang="zh-CN" altLang="en-US" dirty="0"/>
              <a:t>）、富克逊（</a:t>
            </a:r>
            <a:r>
              <a:rPr lang="en-US" altLang="zh-CN" dirty="0"/>
              <a:t>Fulkerson</a:t>
            </a:r>
            <a:r>
              <a:rPr lang="zh-CN" altLang="en-US" dirty="0"/>
              <a:t>）建立，是网络应用的重要组成部分。</a:t>
            </a:r>
            <a:endParaRPr lang="en-US" altLang="zh-CN" dirty="0"/>
          </a:p>
          <a:p>
            <a:pPr lvl="1"/>
            <a:r>
              <a:rPr lang="zh-CN" altLang="en-US" dirty="0"/>
              <a:t>美国希望计算苏联通过铁路网络从东欧获取资源的速度（最大流）</a:t>
            </a:r>
            <a:endParaRPr lang="en-US" altLang="zh-CN" dirty="0"/>
          </a:p>
          <a:p>
            <a:pPr lvl="1"/>
            <a:r>
              <a:rPr lang="zh-CN" altLang="en-US" dirty="0"/>
              <a:t>也希望计算通过摧毁部分铁路，使苏联铁路网络瘫痪的方法（最小割）</a:t>
            </a:r>
            <a:endParaRPr lang="en-US" altLang="zh-CN" dirty="0"/>
          </a:p>
          <a:p>
            <a:pPr lvl="1"/>
            <a:r>
              <a:rPr lang="zh-CN" altLang="en-US" dirty="0"/>
              <a:t>两个问题对等</a:t>
            </a:r>
          </a:p>
          <a:p>
            <a:endParaRPr lang="zh-CN" altLang="en-US" dirty="0"/>
          </a:p>
          <a:p>
            <a:r>
              <a:rPr lang="zh-CN" altLang="en-US" dirty="0"/>
              <a:t>网络流理论基本概念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521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420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3849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563688" y="2097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1563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2706688" y="20589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2706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H="1">
            <a:off x="1982788" y="22875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1982788" y="38115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V="1">
            <a:off x="609600" y="2362200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611188" y="3201988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6779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V="1">
            <a:off x="18303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V="1">
            <a:off x="28971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>
            <a:off x="1906588" y="2439988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3049588" y="2363788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3125788" y="3201988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 rot="-5348452">
            <a:off x="1210469" y="267414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 rot="1671448">
            <a:off x="755650" y="35798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2135188" y="20145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 rot="-1613086">
            <a:off x="852488" y="2282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 rot="-5348452">
            <a:off x="1669257" y="2670968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 rot="-2120564">
            <a:off x="3360738" y="3349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2058988" y="38115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14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 rot="1953558">
            <a:off x="3268663" y="23606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 rot="-5348452">
            <a:off x="2737644" y="26725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 rot="-3155862">
            <a:off x="2277269" y="2910682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0" y="16764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 G</a:t>
            </a:r>
            <a:r>
              <a:rPr lang="en-GB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8702" name="Oval 30"/>
          <p:cNvSpPr>
            <a:spLocks noChangeArrowheads="1"/>
          </p:cNvSpPr>
          <p:nvPr/>
        </p:nvSpPr>
        <p:spPr bwMode="auto">
          <a:xfrm>
            <a:off x="420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8703" name="Oval 31"/>
          <p:cNvSpPr>
            <a:spLocks noChangeArrowheads="1"/>
          </p:cNvSpPr>
          <p:nvPr/>
        </p:nvSpPr>
        <p:spPr bwMode="auto">
          <a:xfrm>
            <a:off x="3849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8704" name="Oval 32"/>
          <p:cNvSpPr>
            <a:spLocks noChangeArrowheads="1"/>
          </p:cNvSpPr>
          <p:nvPr/>
        </p:nvSpPr>
        <p:spPr bwMode="auto">
          <a:xfrm>
            <a:off x="1563688" y="4648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8705" name="Oval 33"/>
          <p:cNvSpPr>
            <a:spLocks noChangeArrowheads="1"/>
          </p:cNvSpPr>
          <p:nvPr/>
        </p:nvSpPr>
        <p:spPr bwMode="auto">
          <a:xfrm>
            <a:off x="1563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706" name="Oval 34"/>
          <p:cNvSpPr>
            <a:spLocks noChangeArrowheads="1"/>
          </p:cNvSpPr>
          <p:nvPr/>
        </p:nvSpPr>
        <p:spPr bwMode="auto">
          <a:xfrm>
            <a:off x="2706688" y="46101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707" name="Oval 35"/>
          <p:cNvSpPr>
            <a:spLocks noChangeArrowheads="1"/>
          </p:cNvSpPr>
          <p:nvPr/>
        </p:nvSpPr>
        <p:spPr bwMode="auto">
          <a:xfrm>
            <a:off x="2706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>
            <a:off x="1982788" y="4838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1982788" y="6362700"/>
            <a:ext cx="762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 flipV="1">
            <a:off x="609600" y="4913313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611188" y="5753100"/>
            <a:ext cx="9144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16779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 flipV="1">
            <a:off x="18303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 flipV="1">
            <a:off x="28971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 flipH="1">
            <a:off x="1906588" y="4991100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>
            <a:off x="3049588" y="4914900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 flipV="1">
            <a:off x="3125788" y="5753100"/>
            <a:ext cx="7620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 rot="-5348452">
            <a:off x="1208882" y="5225256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 rot="1671448">
            <a:off x="755650" y="61309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4/13</a:t>
            </a:r>
          </a:p>
        </p:txBody>
      </p:sp>
      <p:sp>
        <p:nvSpPr>
          <p:cNvPr id="28720" name="Text Box 48"/>
          <p:cNvSpPr txBox="1">
            <a:spLocks noChangeArrowheads="1"/>
          </p:cNvSpPr>
          <p:nvPr/>
        </p:nvSpPr>
        <p:spPr bwMode="auto">
          <a:xfrm>
            <a:off x="1981200" y="44958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12/12</a:t>
            </a:r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 rot="-1613086">
            <a:off x="627063" y="470535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12/16</a:t>
            </a:r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 rot="-5348452">
            <a:off x="1667669" y="52252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723" name="Text Box 51"/>
          <p:cNvSpPr txBox="1">
            <a:spLocks noChangeArrowheads="1"/>
          </p:cNvSpPr>
          <p:nvPr/>
        </p:nvSpPr>
        <p:spPr bwMode="auto">
          <a:xfrm rot="-2120564">
            <a:off x="3360738" y="59007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4/4</a:t>
            </a:r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2058988" y="63627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4/14</a:t>
            </a:r>
          </a:p>
        </p:txBody>
      </p:sp>
      <p:sp>
        <p:nvSpPr>
          <p:cNvPr id="28725" name="Text Box 53"/>
          <p:cNvSpPr txBox="1">
            <a:spLocks noChangeArrowheads="1"/>
          </p:cNvSpPr>
          <p:nvPr/>
        </p:nvSpPr>
        <p:spPr bwMode="auto">
          <a:xfrm rot="1953558">
            <a:off x="3248025" y="497205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12/20</a:t>
            </a:r>
          </a:p>
        </p:txBody>
      </p:sp>
      <p:sp>
        <p:nvSpPr>
          <p:cNvPr id="28726" name="Text Box 54"/>
          <p:cNvSpPr txBox="1">
            <a:spLocks noChangeArrowheads="1"/>
          </p:cNvSpPr>
          <p:nvPr/>
        </p:nvSpPr>
        <p:spPr bwMode="auto">
          <a:xfrm rot="-5348452">
            <a:off x="2736057" y="5226843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8727" name="Text Box 55"/>
          <p:cNvSpPr txBox="1">
            <a:spLocks noChangeArrowheads="1"/>
          </p:cNvSpPr>
          <p:nvPr/>
        </p:nvSpPr>
        <p:spPr bwMode="auto">
          <a:xfrm rot="-3155862">
            <a:off x="2277269" y="546179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728" name="Text Box 56"/>
          <p:cNvSpPr txBox="1">
            <a:spLocks noChangeArrowheads="1"/>
          </p:cNvSpPr>
          <p:nvPr/>
        </p:nvSpPr>
        <p:spPr bwMode="auto">
          <a:xfrm>
            <a:off x="0" y="4227513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new flow network G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8729" name="Line 57"/>
          <p:cNvSpPr>
            <a:spLocks noChangeShapeType="1"/>
          </p:cNvSpPr>
          <p:nvPr/>
        </p:nvSpPr>
        <p:spPr bwMode="auto">
          <a:xfrm flipH="1">
            <a:off x="762000" y="2438400"/>
            <a:ext cx="838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30" name="Line 58"/>
          <p:cNvSpPr>
            <a:spLocks noChangeShapeType="1"/>
          </p:cNvSpPr>
          <p:nvPr/>
        </p:nvSpPr>
        <p:spPr bwMode="auto">
          <a:xfrm flipH="1" flipV="1">
            <a:off x="2895600" y="2362200"/>
            <a:ext cx="91440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731" name="Text Box 59"/>
          <p:cNvSpPr txBox="1">
            <a:spLocks noChangeArrowheads="1"/>
          </p:cNvSpPr>
          <p:nvPr/>
        </p:nvSpPr>
        <p:spPr bwMode="auto">
          <a:xfrm rot="-1717037">
            <a:off x="920750" y="2587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8732" name="Text Box 60"/>
          <p:cNvSpPr txBox="1">
            <a:spLocks noChangeArrowheads="1"/>
          </p:cNvSpPr>
          <p:nvPr/>
        </p:nvSpPr>
        <p:spPr bwMode="auto">
          <a:xfrm rot="1953558">
            <a:off x="3038475" y="2663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 </a:t>
            </a:r>
          </a:p>
        </p:txBody>
      </p:sp>
      <p:sp>
        <p:nvSpPr>
          <p:cNvPr id="28733" name="Text Box 61"/>
          <p:cNvSpPr txBox="1">
            <a:spLocks noChangeArrowheads="1"/>
          </p:cNvSpPr>
          <p:nvPr/>
        </p:nvSpPr>
        <p:spPr bwMode="auto">
          <a:xfrm>
            <a:off x="4876800" y="4876800"/>
            <a:ext cx="3581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temporary variable:</a:t>
            </a:r>
          </a:p>
          <a:p>
            <a:pPr eaLnBrk="1" hangingPunct="1"/>
            <a:r>
              <a:rPr lang="en-GB" altLang="zh-CN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altLang="zh-CN" sz="2400" b="1" baseline="-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GB" altLang="zh-CN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(p) = 4</a:t>
            </a:r>
            <a:endParaRPr lang="de-DE" altLang="zh-CN" sz="24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4230688" y="1681163"/>
          <a:ext cx="483235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Dokument" r:id="rId3" imgW="4516120" imgH="3467100" progId="Word.Document.8">
                  <p:embed/>
                </p:oleObj>
              </mc:Choice>
              <mc:Fallback>
                <p:oleObj name="Dokument" r:id="rId3" imgW="4516120" imgH="3467100" progId="Word.Document.8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1681163"/>
                        <a:ext cx="483235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4"/>
          <p:cNvSpPr txBox="1">
            <a:spLocks noChangeArrowheads="1"/>
          </p:cNvSpPr>
          <p:nvPr/>
        </p:nvSpPr>
        <p:spPr bwMode="auto">
          <a:xfrm>
            <a:off x="228600" y="4572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de-DE" altLang="zh-CN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Ford-Fulkerson</a:t>
            </a:r>
            <a:r>
              <a:rPr lang="zh-CN" altLang="en-US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算法</a:t>
            </a:r>
            <a:endParaRPr lang="de-DE" altLang="zh-CN" sz="36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9654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420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3849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1563688" y="2097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1600200" y="36576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2706688" y="20589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2706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H="1">
            <a:off x="1982788" y="22875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982788" y="3811588"/>
            <a:ext cx="762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V="1">
            <a:off x="609600" y="2362200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611188" y="3201988"/>
            <a:ext cx="9144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16779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V="1">
            <a:off x="18303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V="1">
            <a:off x="28971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>
            <a:off x="1906588" y="2439988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3049588" y="2363788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rot="10900883" flipV="1">
            <a:off x="3125788" y="3201988"/>
            <a:ext cx="7620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 rot="-5348452">
            <a:off x="1210469" y="267414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 rot="1671448">
            <a:off x="755650" y="35798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2135188" y="20145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 rot="-1613086">
            <a:off x="852488" y="2282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 rot="-5348452">
            <a:off x="1669257" y="2670968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 rot="-2120564">
            <a:off x="3360738" y="3349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2058988" y="38115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10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 rot="1953558">
            <a:off x="3268663" y="23606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 rot="-5348452">
            <a:off x="2737644" y="26725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 rot="-3155862">
            <a:off x="2277269" y="2910682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0" y="16764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 G</a:t>
            </a:r>
            <a:r>
              <a:rPr lang="en-GB" altLang="zh-CN" sz="20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altLang="zh-CN" sz="20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9726" name="Oval 30"/>
          <p:cNvSpPr>
            <a:spLocks noChangeArrowheads="1"/>
          </p:cNvSpPr>
          <p:nvPr/>
        </p:nvSpPr>
        <p:spPr bwMode="auto">
          <a:xfrm>
            <a:off x="420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9727" name="Oval 31"/>
          <p:cNvSpPr>
            <a:spLocks noChangeArrowheads="1"/>
          </p:cNvSpPr>
          <p:nvPr/>
        </p:nvSpPr>
        <p:spPr bwMode="auto">
          <a:xfrm>
            <a:off x="3849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9728" name="Oval 32"/>
          <p:cNvSpPr>
            <a:spLocks noChangeArrowheads="1"/>
          </p:cNvSpPr>
          <p:nvPr/>
        </p:nvSpPr>
        <p:spPr bwMode="auto">
          <a:xfrm>
            <a:off x="1563688" y="4648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9729" name="Oval 33"/>
          <p:cNvSpPr>
            <a:spLocks noChangeArrowheads="1"/>
          </p:cNvSpPr>
          <p:nvPr/>
        </p:nvSpPr>
        <p:spPr bwMode="auto">
          <a:xfrm>
            <a:off x="1563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730" name="Oval 34"/>
          <p:cNvSpPr>
            <a:spLocks noChangeArrowheads="1"/>
          </p:cNvSpPr>
          <p:nvPr/>
        </p:nvSpPr>
        <p:spPr bwMode="auto">
          <a:xfrm>
            <a:off x="2706688" y="46101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9731" name="Oval 35"/>
          <p:cNvSpPr>
            <a:spLocks noChangeArrowheads="1"/>
          </p:cNvSpPr>
          <p:nvPr/>
        </p:nvSpPr>
        <p:spPr bwMode="auto">
          <a:xfrm>
            <a:off x="2706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1982788" y="4838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1982788" y="6362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V="1">
            <a:off x="609600" y="4913313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611188" y="57531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>
            <a:off x="16779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 flipV="1">
            <a:off x="18303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 flipV="1">
            <a:off x="28971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 flipH="1">
            <a:off x="1906588" y="4991100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3049588" y="4914900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 flipV="1">
            <a:off x="3125788" y="5753100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 rot="-5348452">
            <a:off x="1208882" y="5225256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 rot="1671448">
            <a:off x="755650" y="61309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4/13</a:t>
            </a:r>
          </a:p>
        </p:txBody>
      </p:sp>
      <p:sp>
        <p:nvSpPr>
          <p:cNvPr id="29744" name="Text Box 48"/>
          <p:cNvSpPr txBox="1">
            <a:spLocks noChangeArrowheads="1"/>
          </p:cNvSpPr>
          <p:nvPr/>
        </p:nvSpPr>
        <p:spPr bwMode="auto">
          <a:xfrm>
            <a:off x="1981200" y="44958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12/12</a:t>
            </a:r>
          </a:p>
        </p:txBody>
      </p:sp>
      <p:sp>
        <p:nvSpPr>
          <p:cNvPr id="29745" name="Text Box 49"/>
          <p:cNvSpPr txBox="1">
            <a:spLocks noChangeArrowheads="1"/>
          </p:cNvSpPr>
          <p:nvPr/>
        </p:nvSpPr>
        <p:spPr bwMode="auto">
          <a:xfrm rot="-1613086">
            <a:off x="546100" y="4886325"/>
            <a:ext cx="752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12/16</a:t>
            </a:r>
          </a:p>
        </p:txBody>
      </p:sp>
      <p:sp>
        <p:nvSpPr>
          <p:cNvPr id="29746" name="Text Box 50"/>
          <p:cNvSpPr txBox="1">
            <a:spLocks noChangeArrowheads="1"/>
          </p:cNvSpPr>
          <p:nvPr/>
        </p:nvSpPr>
        <p:spPr bwMode="auto">
          <a:xfrm rot="-5348452">
            <a:off x="1667669" y="52252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9747" name="Text Box 51"/>
          <p:cNvSpPr txBox="1">
            <a:spLocks noChangeArrowheads="1"/>
          </p:cNvSpPr>
          <p:nvPr/>
        </p:nvSpPr>
        <p:spPr bwMode="auto">
          <a:xfrm rot="-2120564">
            <a:off x="3360738" y="59007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4/4</a:t>
            </a:r>
          </a:p>
        </p:txBody>
      </p:sp>
      <p:sp>
        <p:nvSpPr>
          <p:cNvPr id="29748" name="Text Box 52"/>
          <p:cNvSpPr txBox="1">
            <a:spLocks noChangeArrowheads="1"/>
          </p:cNvSpPr>
          <p:nvPr/>
        </p:nvSpPr>
        <p:spPr bwMode="auto">
          <a:xfrm>
            <a:off x="2058988" y="63627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4/14</a:t>
            </a:r>
          </a:p>
        </p:txBody>
      </p:sp>
      <p:sp>
        <p:nvSpPr>
          <p:cNvPr id="29749" name="Text Box 53"/>
          <p:cNvSpPr txBox="1">
            <a:spLocks noChangeArrowheads="1"/>
          </p:cNvSpPr>
          <p:nvPr/>
        </p:nvSpPr>
        <p:spPr bwMode="auto">
          <a:xfrm rot="1953558">
            <a:off x="3254375" y="49514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12/20</a:t>
            </a:r>
          </a:p>
        </p:txBody>
      </p:sp>
      <p:sp>
        <p:nvSpPr>
          <p:cNvPr id="29750" name="Text Box 54"/>
          <p:cNvSpPr txBox="1">
            <a:spLocks noChangeArrowheads="1"/>
          </p:cNvSpPr>
          <p:nvPr/>
        </p:nvSpPr>
        <p:spPr bwMode="auto">
          <a:xfrm rot="-5348452">
            <a:off x="2736057" y="5226843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9751" name="Text Box 55"/>
          <p:cNvSpPr txBox="1">
            <a:spLocks noChangeArrowheads="1"/>
          </p:cNvSpPr>
          <p:nvPr/>
        </p:nvSpPr>
        <p:spPr bwMode="auto">
          <a:xfrm rot="-3155862">
            <a:off x="2277269" y="546179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9752" name="Text Box 56"/>
          <p:cNvSpPr txBox="1">
            <a:spLocks noChangeArrowheads="1"/>
          </p:cNvSpPr>
          <p:nvPr/>
        </p:nvSpPr>
        <p:spPr bwMode="auto">
          <a:xfrm>
            <a:off x="0" y="4227513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new flow network G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9753" name="Line 57"/>
          <p:cNvSpPr>
            <a:spLocks noChangeShapeType="1"/>
          </p:cNvSpPr>
          <p:nvPr/>
        </p:nvSpPr>
        <p:spPr bwMode="auto">
          <a:xfrm flipH="1">
            <a:off x="762000" y="2438400"/>
            <a:ext cx="838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54" name="Line 58"/>
          <p:cNvSpPr>
            <a:spLocks noChangeShapeType="1"/>
          </p:cNvSpPr>
          <p:nvPr/>
        </p:nvSpPr>
        <p:spPr bwMode="auto">
          <a:xfrm flipH="1" flipV="1">
            <a:off x="2895600" y="2362200"/>
            <a:ext cx="91440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55" name="Text Box 59"/>
          <p:cNvSpPr txBox="1">
            <a:spLocks noChangeArrowheads="1"/>
          </p:cNvSpPr>
          <p:nvPr/>
        </p:nvSpPr>
        <p:spPr bwMode="auto">
          <a:xfrm rot="-1717037">
            <a:off x="920750" y="2587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9756" name="Text Box 60"/>
          <p:cNvSpPr txBox="1">
            <a:spLocks noChangeArrowheads="1"/>
          </p:cNvSpPr>
          <p:nvPr/>
        </p:nvSpPr>
        <p:spPr bwMode="auto">
          <a:xfrm rot="1953558">
            <a:off x="3038475" y="2663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 </a:t>
            </a:r>
          </a:p>
        </p:txBody>
      </p:sp>
      <p:sp>
        <p:nvSpPr>
          <p:cNvPr id="29757" name="Line 62"/>
          <p:cNvSpPr>
            <a:spLocks noChangeShapeType="1"/>
          </p:cNvSpPr>
          <p:nvPr/>
        </p:nvSpPr>
        <p:spPr bwMode="auto">
          <a:xfrm flipH="1">
            <a:off x="1905000" y="3733800"/>
            <a:ext cx="838200" cy="0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58" name="Line 63"/>
          <p:cNvSpPr>
            <a:spLocks noChangeShapeType="1"/>
          </p:cNvSpPr>
          <p:nvPr/>
        </p:nvSpPr>
        <p:spPr bwMode="auto">
          <a:xfrm flipH="1" flipV="1">
            <a:off x="762000" y="3200400"/>
            <a:ext cx="838200" cy="457200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59" name="Text Box 64"/>
          <p:cNvSpPr txBox="1">
            <a:spLocks noChangeArrowheads="1"/>
          </p:cNvSpPr>
          <p:nvPr/>
        </p:nvSpPr>
        <p:spPr bwMode="auto">
          <a:xfrm rot="1671448">
            <a:off x="1058863" y="31972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9760" name="Text Box 65"/>
          <p:cNvSpPr txBox="1">
            <a:spLocks noChangeArrowheads="1"/>
          </p:cNvSpPr>
          <p:nvPr/>
        </p:nvSpPr>
        <p:spPr bwMode="auto">
          <a:xfrm>
            <a:off x="2057400" y="3429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4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4230688" y="1681163"/>
          <a:ext cx="483235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Dokument" r:id="rId3" imgW="4516120" imgH="3467100" progId="Word.Document.8">
                  <p:embed/>
                </p:oleObj>
              </mc:Choice>
              <mc:Fallback>
                <p:oleObj name="Dokument" r:id="rId3" imgW="4516120" imgH="3467100" progId="Word.Document.8">
                  <p:embed/>
                  <p:pic>
                    <p:nvPicPr>
                      <p:cNvPr id="29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1681163"/>
                        <a:ext cx="483235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4"/>
          <p:cNvSpPr txBox="1">
            <a:spLocks noChangeArrowheads="1"/>
          </p:cNvSpPr>
          <p:nvPr/>
        </p:nvSpPr>
        <p:spPr bwMode="auto">
          <a:xfrm>
            <a:off x="228600" y="4572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de-DE" altLang="zh-CN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Ford-Fulkerson</a:t>
            </a:r>
            <a:r>
              <a:rPr lang="zh-CN" altLang="en-US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算法</a:t>
            </a:r>
            <a:endParaRPr lang="de-DE" altLang="zh-CN" sz="36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36280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420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3849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1563688" y="2097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1563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2706688" y="20589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2706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H="1">
            <a:off x="1982788" y="22875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1982788" y="38115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V="1">
            <a:off x="609600" y="2362200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611188" y="3201988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16779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V="1">
            <a:off x="18303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V="1">
            <a:off x="28971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>
            <a:off x="1906588" y="2439988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3049588" y="2363788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rot="10900883" flipV="1">
            <a:off x="3125788" y="3201988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 rot="-5348452">
            <a:off x="1210469" y="267414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 rot="1671448">
            <a:off x="755650" y="35798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2135188" y="20145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 rot="-1613086">
            <a:off x="852488" y="2282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 rot="-5348452">
            <a:off x="1669257" y="2670968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 rot="-2120564">
            <a:off x="3360738" y="3349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2058988" y="38115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10</a:t>
            </a: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 rot="1953558">
            <a:off x="3268663" y="23606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 rot="-5348452">
            <a:off x="2737644" y="26725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 rot="-3155862">
            <a:off x="2277269" y="2910682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0" y="16764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 G</a:t>
            </a:r>
            <a:r>
              <a:rPr lang="en-GB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750" name="Oval 30"/>
          <p:cNvSpPr>
            <a:spLocks noChangeArrowheads="1"/>
          </p:cNvSpPr>
          <p:nvPr/>
        </p:nvSpPr>
        <p:spPr bwMode="auto">
          <a:xfrm>
            <a:off x="420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0751" name="Oval 31"/>
          <p:cNvSpPr>
            <a:spLocks noChangeArrowheads="1"/>
          </p:cNvSpPr>
          <p:nvPr/>
        </p:nvSpPr>
        <p:spPr bwMode="auto">
          <a:xfrm>
            <a:off x="3849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0752" name="Oval 32"/>
          <p:cNvSpPr>
            <a:spLocks noChangeArrowheads="1"/>
          </p:cNvSpPr>
          <p:nvPr/>
        </p:nvSpPr>
        <p:spPr bwMode="auto">
          <a:xfrm>
            <a:off x="1563688" y="4648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53" name="Oval 33"/>
          <p:cNvSpPr>
            <a:spLocks noChangeArrowheads="1"/>
          </p:cNvSpPr>
          <p:nvPr/>
        </p:nvSpPr>
        <p:spPr bwMode="auto">
          <a:xfrm>
            <a:off x="1563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754" name="Oval 34"/>
          <p:cNvSpPr>
            <a:spLocks noChangeArrowheads="1"/>
          </p:cNvSpPr>
          <p:nvPr/>
        </p:nvSpPr>
        <p:spPr bwMode="auto">
          <a:xfrm>
            <a:off x="2706688" y="46101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0755" name="Oval 35"/>
          <p:cNvSpPr>
            <a:spLocks noChangeArrowheads="1"/>
          </p:cNvSpPr>
          <p:nvPr/>
        </p:nvSpPr>
        <p:spPr bwMode="auto">
          <a:xfrm>
            <a:off x="2706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1982788" y="4838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1982788" y="6362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 flipV="1">
            <a:off x="609600" y="4913313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611188" y="57531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16779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 flipV="1">
            <a:off x="18303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2" name="Line 42"/>
          <p:cNvSpPr>
            <a:spLocks noChangeShapeType="1"/>
          </p:cNvSpPr>
          <p:nvPr/>
        </p:nvSpPr>
        <p:spPr bwMode="auto">
          <a:xfrm flipV="1">
            <a:off x="28971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3" name="Line 43"/>
          <p:cNvSpPr>
            <a:spLocks noChangeShapeType="1"/>
          </p:cNvSpPr>
          <p:nvPr/>
        </p:nvSpPr>
        <p:spPr bwMode="auto">
          <a:xfrm flipH="1">
            <a:off x="1906588" y="4991100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>
            <a:off x="3049588" y="4914900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5" name="Line 45"/>
          <p:cNvSpPr>
            <a:spLocks noChangeShapeType="1"/>
          </p:cNvSpPr>
          <p:nvPr/>
        </p:nvSpPr>
        <p:spPr bwMode="auto">
          <a:xfrm flipV="1">
            <a:off x="3125788" y="5753100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 rot="-5348452">
            <a:off x="1208882" y="5225256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 rot="1671448">
            <a:off x="755650" y="61309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4/13</a:t>
            </a:r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1981200" y="4572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12/12</a:t>
            </a:r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 rot="-1613086">
            <a:off x="593725" y="4791075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12/16</a:t>
            </a:r>
          </a:p>
        </p:txBody>
      </p:sp>
      <p:sp>
        <p:nvSpPr>
          <p:cNvPr id="30770" name="Text Box 50"/>
          <p:cNvSpPr txBox="1">
            <a:spLocks noChangeArrowheads="1"/>
          </p:cNvSpPr>
          <p:nvPr/>
        </p:nvSpPr>
        <p:spPr bwMode="auto">
          <a:xfrm rot="-5348452">
            <a:off x="1667669" y="52252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771" name="Text Box 51"/>
          <p:cNvSpPr txBox="1">
            <a:spLocks noChangeArrowheads="1"/>
          </p:cNvSpPr>
          <p:nvPr/>
        </p:nvSpPr>
        <p:spPr bwMode="auto">
          <a:xfrm rot="-2120564">
            <a:off x="3360738" y="59007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4/4</a:t>
            </a:r>
          </a:p>
        </p:txBody>
      </p:sp>
      <p:sp>
        <p:nvSpPr>
          <p:cNvPr id="30772" name="Text Box 52"/>
          <p:cNvSpPr txBox="1">
            <a:spLocks noChangeArrowheads="1"/>
          </p:cNvSpPr>
          <p:nvPr/>
        </p:nvSpPr>
        <p:spPr bwMode="auto">
          <a:xfrm>
            <a:off x="2058988" y="63627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4/14</a:t>
            </a:r>
          </a:p>
        </p:txBody>
      </p:sp>
      <p:sp>
        <p:nvSpPr>
          <p:cNvPr id="30773" name="Text Box 53"/>
          <p:cNvSpPr txBox="1">
            <a:spLocks noChangeArrowheads="1"/>
          </p:cNvSpPr>
          <p:nvPr/>
        </p:nvSpPr>
        <p:spPr bwMode="auto">
          <a:xfrm rot="1953558">
            <a:off x="3302000" y="487838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12/20</a:t>
            </a:r>
          </a:p>
        </p:txBody>
      </p:sp>
      <p:sp>
        <p:nvSpPr>
          <p:cNvPr id="30774" name="Text Box 54"/>
          <p:cNvSpPr txBox="1">
            <a:spLocks noChangeArrowheads="1"/>
          </p:cNvSpPr>
          <p:nvPr/>
        </p:nvSpPr>
        <p:spPr bwMode="auto">
          <a:xfrm rot="-5348452">
            <a:off x="2736057" y="5226843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0775" name="Text Box 55"/>
          <p:cNvSpPr txBox="1">
            <a:spLocks noChangeArrowheads="1"/>
          </p:cNvSpPr>
          <p:nvPr/>
        </p:nvSpPr>
        <p:spPr bwMode="auto">
          <a:xfrm rot="-3155862">
            <a:off x="2277269" y="546179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0776" name="Text Box 56"/>
          <p:cNvSpPr txBox="1">
            <a:spLocks noChangeArrowheads="1"/>
          </p:cNvSpPr>
          <p:nvPr/>
        </p:nvSpPr>
        <p:spPr bwMode="auto">
          <a:xfrm>
            <a:off x="0" y="4227513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new flow network G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777" name="Line 57"/>
          <p:cNvSpPr>
            <a:spLocks noChangeShapeType="1"/>
          </p:cNvSpPr>
          <p:nvPr/>
        </p:nvSpPr>
        <p:spPr bwMode="auto">
          <a:xfrm flipH="1">
            <a:off x="762000" y="2438400"/>
            <a:ext cx="838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78" name="Line 58"/>
          <p:cNvSpPr>
            <a:spLocks noChangeShapeType="1"/>
          </p:cNvSpPr>
          <p:nvPr/>
        </p:nvSpPr>
        <p:spPr bwMode="auto">
          <a:xfrm flipH="1" flipV="1">
            <a:off x="2895600" y="2362200"/>
            <a:ext cx="91440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79" name="Text Box 59"/>
          <p:cNvSpPr txBox="1">
            <a:spLocks noChangeArrowheads="1"/>
          </p:cNvSpPr>
          <p:nvPr/>
        </p:nvSpPr>
        <p:spPr bwMode="auto">
          <a:xfrm rot="-1717037">
            <a:off x="920750" y="2587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0780" name="Text Box 60"/>
          <p:cNvSpPr txBox="1">
            <a:spLocks noChangeArrowheads="1"/>
          </p:cNvSpPr>
          <p:nvPr/>
        </p:nvSpPr>
        <p:spPr bwMode="auto">
          <a:xfrm rot="1953558">
            <a:off x="3038475" y="2663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 </a:t>
            </a:r>
          </a:p>
        </p:txBody>
      </p:sp>
      <p:sp>
        <p:nvSpPr>
          <p:cNvPr id="30781" name="Line 62"/>
          <p:cNvSpPr>
            <a:spLocks noChangeShapeType="1"/>
          </p:cNvSpPr>
          <p:nvPr/>
        </p:nvSpPr>
        <p:spPr bwMode="auto">
          <a:xfrm flipH="1">
            <a:off x="1905000" y="3733800"/>
            <a:ext cx="838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82" name="Line 63"/>
          <p:cNvSpPr>
            <a:spLocks noChangeShapeType="1"/>
          </p:cNvSpPr>
          <p:nvPr/>
        </p:nvSpPr>
        <p:spPr bwMode="auto">
          <a:xfrm flipH="1" flipV="1">
            <a:off x="762000" y="3200400"/>
            <a:ext cx="838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83" name="Text Box 64"/>
          <p:cNvSpPr txBox="1">
            <a:spLocks noChangeArrowheads="1"/>
          </p:cNvSpPr>
          <p:nvPr/>
        </p:nvSpPr>
        <p:spPr bwMode="auto">
          <a:xfrm rot="1671448">
            <a:off x="1058863" y="31972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784" name="Text Box 65"/>
          <p:cNvSpPr txBox="1">
            <a:spLocks noChangeArrowheads="1"/>
          </p:cNvSpPr>
          <p:nvPr/>
        </p:nvSpPr>
        <p:spPr bwMode="auto">
          <a:xfrm>
            <a:off x="2057400" y="3429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4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4230688" y="1681163"/>
          <a:ext cx="483235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Dokument" r:id="rId3" imgW="4516120" imgH="3467100" progId="Word.Document.8">
                  <p:embed/>
                </p:oleObj>
              </mc:Choice>
              <mc:Fallback>
                <p:oleObj name="Dokument" r:id="rId3" imgW="4516120" imgH="3467100" progId="Word.Document.8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1681163"/>
                        <a:ext cx="483235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4"/>
          <p:cNvSpPr txBox="1">
            <a:spLocks noChangeArrowheads="1"/>
          </p:cNvSpPr>
          <p:nvPr/>
        </p:nvSpPr>
        <p:spPr bwMode="auto">
          <a:xfrm>
            <a:off x="228600" y="4572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de-DE" altLang="zh-CN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Ford-Fulkerson</a:t>
            </a:r>
            <a:r>
              <a:rPr lang="zh-CN" altLang="en-US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算法</a:t>
            </a:r>
            <a:endParaRPr lang="de-DE" altLang="zh-CN" sz="36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12022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420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3849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1563688" y="2097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1563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2706688" y="20589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2706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>
            <a:off x="1982788" y="22875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1982788" y="3811588"/>
            <a:ext cx="762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V="1">
            <a:off x="609600" y="2362200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611188" y="3201988"/>
            <a:ext cx="9144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16779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 flipV="1">
            <a:off x="18303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 flipV="1">
            <a:off x="2897188" y="2439988"/>
            <a:ext cx="0" cy="1219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1906588" y="2439988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3049588" y="2363788"/>
            <a:ext cx="8382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rot="10900883" flipV="1">
            <a:off x="3125788" y="3201988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 rot="-5348452">
            <a:off x="1210469" y="267414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 rot="1671448">
            <a:off x="755650" y="35798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2135188" y="20145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 rot="-1613086">
            <a:off x="852488" y="2282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 rot="-5348452">
            <a:off x="1669257" y="2670968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 rot="-2120564">
            <a:off x="3360738" y="3349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2058988" y="38115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10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 rot="1953558">
            <a:off x="3268663" y="23606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 rot="-5348452">
            <a:off x="2737644" y="26725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 rot="-3155862">
            <a:off x="2277269" y="2910682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0" y="16764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 G</a:t>
            </a:r>
            <a:r>
              <a:rPr lang="en-GB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1774" name="Oval 30"/>
          <p:cNvSpPr>
            <a:spLocks noChangeArrowheads="1"/>
          </p:cNvSpPr>
          <p:nvPr/>
        </p:nvSpPr>
        <p:spPr bwMode="auto">
          <a:xfrm>
            <a:off x="420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1775" name="Oval 31"/>
          <p:cNvSpPr>
            <a:spLocks noChangeArrowheads="1"/>
          </p:cNvSpPr>
          <p:nvPr/>
        </p:nvSpPr>
        <p:spPr bwMode="auto">
          <a:xfrm>
            <a:off x="3849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1776" name="Oval 32"/>
          <p:cNvSpPr>
            <a:spLocks noChangeArrowheads="1"/>
          </p:cNvSpPr>
          <p:nvPr/>
        </p:nvSpPr>
        <p:spPr bwMode="auto">
          <a:xfrm>
            <a:off x="1563688" y="4648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77" name="Oval 33"/>
          <p:cNvSpPr>
            <a:spLocks noChangeArrowheads="1"/>
          </p:cNvSpPr>
          <p:nvPr/>
        </p:nvSpPr>
        <p:spPr bwMode="auto">
          <a:xfrm>
            <a:off x="1563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778" name="Oval 34"/>
          <p:cNvSpPr>
            <a:spLocks noChangeArrowheads="1"/>
          </p:cNvSpPr>
          <p:nvPr/>
        </p:nvSpPr>
        <p:spPr bwMode="auto">
          <a:xfrm>
            <a:off x="2706688" y="46101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779" name="Oval 35"/>
          <p:cNvSpPr>
            <a:spLocks noChangeArrowheads="1"/>
          </p:cNvSpPr>
          <p:nvPr/>
        </p:nvSpPr>
        <p:spPr bwMode="auto">
          <a:xfrm>
            <a:off x="2706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1982788" y="4838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>
            <a:off x="1982788" y="6362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 flipV="1">
            <a:off x="609600" y="4913313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3" name="Line 39"/>
          <p:cNvSpPr>
            <a:spLocks noChangeShapeType="1"/>
          </p:cNvSpPr>
          <p:nvPr/>
        </p:nvSpPr>
        <p:spPr bwMode="auto">
          <a:xfrm>
            <a:off x="611188" y="57531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>
            <a:off x="16779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 flipV="1">
            <a:off x="18303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 flipV="1">
            <a:off x="28971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 flipH="1">
            <a:off x="1906588" y="4991100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>
            <a:off x="3049588" y="4914900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 flipV="1">
            <a:off x="3125788" y="5753100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0" name="Text Box 46"/>
          <p:cNvSpPr txBox="1">
            <a:spLocks noChangeArrowheads="1"/>
          </p:cNvSpPr>
          <p:nvPr/>
        </p:nvSpPr>
        <p:spPr bwMode="auto">
          <a:xfrm rot="-5348452">
            <a:off x="1208882" y="5225256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1791" name="Text Box 47"/>
          <p:cNvSpPr txBox="1">
            <a:spLocks noChangeArrowheads="1"/>
          </p:cNvSpPr>
          <p:nvPr/>
        </p:nvSpPr>
        <p:spPr bwMode="auto">
          <a:xfrm rot="1671448">
            <a:off x="755650" y="61309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4/13</a:t>
            </a:r>
          </a:p>
        </p:txBody>
      </p:sp>
      <p:sp>
        <p:nvSpPr>
          <p:cNvPr id="31792" name="Text Box 48"/>
          <p:cNvSpPr txBox="1">
            <a:spLocks noChangeArrowheads="1"/>
          </p:cNvSpPr>
          <p:nvPr/>
        </p:nvSpPr>
        <p:spPr bwMode="auto">
          <a:xfrm>
            <a:off x="1981200" y="4572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12/12</a:t>
            </a:r>
          </a:p>
        </p:txBody>
      </p:sp>
      <p:sp>
        <p:nvSpPr>
          <p:cNvPr id="31793" name="Text Box 49"/>
          <p:cNvSpPr txBox="1">
            <a:spLocks noChangeArrowheads="1"/>
          </p:cNvSpPr>
          <p:nvPr/>
        </p:nvSpPr>
        <p:spPr bwMode="auto">
          <a:xfrm rot="-1613086">
            <a:off x="695325" y="4760913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12/16</a:t>
            </a:r>
          </a:p>
        </p:txBody>
      </p:sp>
      <p:sp>
        <p:nvSpPr>
          <p:cNvPr id="31794" name="Text Box 50"/>
          <p:cNvSpPr txBox="1">
            <a:spLocks noChangeArrowheads="1"/>
          </p:cNvSpPr>
          <p:nvPr/>
        </p:nvSpPr>
        <p:spPr bwMode="auto">
          <a:xfrm rot="-5348452">
            <a:off x="1667669" y="52252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1795" name="Text Box 51"/>
          <p:cNvSpPr txBox="1">
            <a:spLocks noChangeArrowheads="1"/>
          </p:cNvSpPr>
          <p:nvPr/>
        </p:nvSpPr>
        <p:spPr bwMode="auto">
          <a:xfrm rot="-2120564">
            <a:off x="3360738" y="59007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4/4</a:t>
            </a:r>
          </a:p>
        </p:txBody>
      </p:sp>
      <p:sp>
        <p:nvSpPr>
          <p:cNvPr id="31796" name="Text Box 52"/>
          <p:cNvSpPr txBox="1">
            <a:spLocks noChangeArrowheads="1"/>
          </p:cNvSpPr>
          <p:nvPr/>
        </p:nvSpPr>
        <p:spPr bwMode="auto">
          <a:xfrm>
            <a:off x="2058988" y="63627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1400"/>
              <a:t> </a:t>
            </a:r>
            <a:r>
              <a:rPr lang="de-DE" altLang="zh-CN" b="1">
                <a:latin typeface="Times New Roman" panose="02020603050405020304" pitchFamily="18" charset="0"/>
              </a:rPr>
              <a:t>4/14</a:t>
            </a:r>
          </a:p>
        </p:txBody>
      </p:sp>
      <p:sp>
        <p:nvSpPr>
          <p:cNvPr id="31797" name="Text Box 53"/>
          <p:cNvSpPr txBox="1">
            <a:spLocks noChangeArrowheads="1"/>
          </p:cNvSpPr>
          <p:nvPr/>
        </p:nvSpPr>
        <p:spPr bwMode="auto">
          <a:xfrm rot="1953558">
            <a:off x="3254375" y="49514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12/20</a:t>
            </a:r>
          </a:p>
        </p:txBody>
      </p:sp>
      <p:sp>
        <p:nvSpPr>
          <p:cNvPr id="31798" name="Text Box 54"/>
          <p:cNvSpPr txBox="1">
            <a:spLocks noChangeArrowheads="1"/>
          </p:cNvSpPr>
          <p:nvPr/>
        </p:nvSpPr>
        <p:spPr bwMode="auto">
          <a:xfrm rot="-5348452">
            <a:off x="2736057" y="5226843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1799" name="Text Box 55"/>
          <p:cNvSpPr txBox="1">
            <a:spLocks noChangeArrowheads="1"/>
          </p:cNvSpPr>
          <p:nvPr/>
        </p:nvSpPr>
        <p:spPr bwMode="auto">
          <a:xfrm rot="-3155862">
            <a:off x="2277269" y="546179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1800" name="Text Box 56"/>
          <p:cNvSpPr txBox="1">
            <a:spLocks noChangeArrowheads="1"/>
          </p:cNvSpPr>
          <p:nvPr/>
        </p:nvSpPr>
        <p:spPr bwMode="auto">
          <a:xfrm>
            <a:off x="0" y="4227513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new flow network G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1801" name="Line 57"/>
          <p:cNvSpPr>
            <a:spLocks noChangeShapeType="1"/>
          </p:cNvSpPr>
          <p:nvPr/>
        </p:nvSpPr>
        <p:spPr bwMode="auto">
          <a:xfrm flipH="1">
            <a:off x="762000" y="2438400"/>
            <a:ext cx="838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802" name="Line 58"/>
          <p:cNvSpPr>
            <a:spLocks noChangeShapeType="1"/>
          </p:cNvSpPr>
          <p:nvPr/>
        </p:nvSpPr>
        <p:spPr bwMode="auto">
          <a:xfrm flipH="1" flipV="1">
            <a:off x="2895600" y="2362200"/>
            <a:ext cx="91440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 rot="-1717037">
            <a:off x="920750" y="2587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1804" name="Text Box 60"/>
          <p:cNvSpPr txBox="1">
            <a:spLocks noChangeArrowheads="1"/>
          </p:cNvSpPr>
          <p:nvPr/>
        </p:nvSpPr>
        <p:spPr bwMode="auto">
          <a:xfrm rot="1953558">
            <a:off x="3038475" y="2663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 </a:t>
            </a:r>
          </a:p>
        </p:txBody>
      </p:sp>
      <p:sp>
        <p:nvSpPr>
          <p:cNvPr id="31805" name="Line 62"/>
          <p:cNvSpPr>
            <a:spLocks noChangeShapeType="1"/>
          </p:cNvSpPr>
          <p:nvPr/>
        </p:nvSpPr>
        <p:spPr bwMode="auto">
          <a:xfrm flipH="1">
            <a:off x="1905000" y="3733800"/>
            <a:ext cx="838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806" name="Line 63"/>
          <p:cNvSpPr>
            <a:spLocks noChangeShapeType="1"/>
          </p:cNvSpPr>
          <p:nvPr/>
        </p:nvSpPr>
        <p:spPr bwMode="auto">
          <a:xfrm flipH="1" flipV="1">
            <a:off x="762000" y="3200400"/>
            <a:ext cx="838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807" name="Text Box 64"/>
          <p:cNvSpPr txBox="1">
            <a:spLocks noChangeArrowheads="1"/>
          </p:cNvSpPr>
          <p:nvPr/>
        </p:nvSpPr>
        <p:spPr bwMode="auto">
          <a:xfrm rot="1671448">
            <a:off x="1058863" y="31972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1808" name="Text Box 65"/>
          <p:cNvSpPr txBox="1">
            <a:spLocks noChangeArrowheads="1"/>
          </p:cNvSpPr>
          <p:nvPr/>
        </p:nvSpPr>
        <p:spPr bwMode="auto">
          <a:xfrm>
            <a:off x="2057400" y="3429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4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4230688" y="1681163"/>
          <a:ext cx="483235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Dokument" r:id="rId3" imgW="4516120" imgH="3467100" progId="Word.Document.8">
                  <p:embed/>
                </p:oleObj>
              </mc:Choice>
              <mc:Fallback>
                <p:oleObj name="Dokument" r:id="rId3" imgW="4516120" imgH="3467100" progId="Word.Document.8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1681163"/>
                        <a:ext cx="483235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4"/>
          <p:cNvSpPr txBox="1">
            <a:spLocks noChangeArrowheads="1"/>
          </p:cNvSpPr>
          <p:nvPr/>
        </p:nvSpPr>
        <p:spPr bwMode="auto">
          <a:xfrm>
            <a:off x="228600" y="4572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de-DE" altLang="zh-CN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Ford-Fulkerson</a:t>
            </a:r>
            <a:r>
              <a:rPr lang="zh-CN" altLang="en-US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算法</a:t>
            </a:r>
            <a:endParaRPr lang="de-DE" altLang="zh-CN" sz="36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4083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420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3849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1563688" y="2097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1563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2706688" y="20589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2706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>
            <a:off x="1982788" y="22875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1982788" y="3811588"/>
            <a:ext cx="762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 flipV="1">
            <a:off x="609600" y="2362200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611188" y="3201988"/>
            <a:ext cx="9144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16779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 flipV="1">
            <a:off x="18303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V="1">
            <a:off x="2897188" y="2439988"/>
            <a:ext cx="0" cy="1219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>
            <a:off x="1906588" y="2439988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3049588" y="2363788"/>
            <a:ext cx="8382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rot="10900883" flipV="1">
            <a:off x="3125788" y="3201988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 rot="-5348452">
            <a:off x="1210469" y="267414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 rot="1671448">
            <a:off x="755650" y="35798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2133600" y="1981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 rot="-1613086">
            <a:off x="852488" y="2282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 rot="-5348452">
            <a:off x="1669257" y="2670968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 rot="-2120564">
            <a:off x="3360738" y="3349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2058988" y="38115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10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 rot="1953558">
            <a:off x="3268663" y="23606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 rot="-5348452">
            <a:off x="2737644" y="26725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 rot="-3155862">
            <a:off x="2277269" y="2910682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0" y="16764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 G</a:t>
            </a:r>
            <a:r>
              <a:rPr lang="en-GB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2798" name="Oval 30"/>
          <p:cNvSpPr>
            <a:spLocks noChangeArrowheads="1"/>
          </p:cNvSpPr>
          <p:nvPr/>
        </p:nvSpPr>
        <p:spPr bwMode="auto">
          <a:xfrm>
            <a:off x="420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2799" name="Oval 31"/>
          <p:cNvSpPr>
            <a:spLocks noChangeArrowheads="1"/>
          </p:cNvSpPr>
          <p:nvPr/>
        </p:nvSpPr>
        <p:spPr bwMode="auto">
          <a:xfrm>
            <a:off x="3849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2800" name="Oval 32"/>
          <p:cNvSpPr>
            <a:spLocks noChangeArrowheads="1"/>
          </p:cNvSpPr>
          <p:nvPr/>
        </p:nvSpPr>
        <p:spPr bwMode="auto">
          <a:xfrm>
            <a:off x="1563688" y="4648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801" name="Oval 33"/>
          <p:cNvSpPr>
            <a:spLocks noChangeArrowheads="1"/>
          </p:cNvSpPr>
          <p:nvPr/>
        </p:nvSpPr>
        <p:spPr bwMode="auto">
          <a:xfrm>
            <a:off x="1563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2802" name="Oval 34"/>
          <p:cNvSpPr>
            <a:spLocks noChangeArrowheads="1"/>
          </p:cNvSpPr>
          <p:nvPr/>
        </p:nvSpPr>
        <p:spPr bwMode="auto">
          <a:xfrm>
            <a:off x="2706688" y="46101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2803" name="Oval 35"/>
          <p:cNvSpPr>
            <a:spLocks noChangeArrowheads="1"/>
          </p:cNvSpPr>
          <p:nvPr/>
        </p:nvSpPr>
        <p:spPr bwMode="auto">
          <a:xfrm>
            <a:off x="2706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>
            <a:off x="1982788" y="4838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2805" name="Line 37"/>
          <p:cNvSpPr>
            <a:spLocks noChangeShapeType="1"/>
          </p:cNvSpPr>
          <p:nvPr/>
        </p:nvSpPr>
        <p:spPr bwMode="auto">
          <a:xfrm>
            <a:off x="1982788" y="6362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2806" name="Line 38"/>
          <p:cNvSpPr>
            <a:spLocks noChangeShapeType="1"/>
          </p:cNvSpPr>
          <p:nvPr/>
        </p:nvSpPr>
        <p:spPr bwMode="auto">
          <a:xfrm flipV="1">
            <a:off x="609600" y="4913313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>
            <a:off x="611188" y="57531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8" name="Line 40"/>
          <p:cNvSpPr>
            <a:spLocks noChangeShapeType="1"/>
          </p:cNvSpPr>
          <p:nvPr/>
        </p:nvSpPr>
        <p:spPr bwMode="auto">
          <a:xfrm>
            <a:off x="16779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9" name="Line 41"/>
          <p:cNvSpPr>
            <a:spLocks noChangeShapeType="1"/>
          </p:cNvSpPr>
          <p:nvPr/>
        </p:nvSpPr>
        <p:spPr bwMode="auto">
          <a:xfrm flipV="1">
            <a:off x="18303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0" name="Line 42"/>
          <p:cNvSpPr>
            <a:spLocks noChangeShapeType="1"/>
          </p:cNvSpPr>
          <p:nvPr/>
        </p:nvSpPr>
        <p:spPr bwMode="auto">
          <a:xfrm flipV="1">
            <a:off x="28971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1" name="Line 43"/>
          <p:cNvSpPr>
            <a:spLocks noChangeShapeType="1"/>
          </p:cNvSpPr>
          <p:nvPr/>
        </p:nvSpPr>
        <p:spPr bwMode="auto">
          <a:xfrm flipH="1">
            <a:off x="1906588" y="4991100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2" name="Line 44"/>
          <p:cNvSpPr>
            <a:spLocks noChangeShapeType="1"/>
          </p:cNvSpPr>
          <p:nvPr/>
        </p:nvSpPr>
        <p:spPr bwMode="auto">
          <a:xfrm>
            <a:off x="3049588" y="4914900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3" name="Line 45"/>
          <p:cNvSpPr>
            <a:spLocks noChangeShapeType="1"/>
          </p:cNvSpPr>
          <p:nvPr/>
        </p:nvSpPr>
        <p:spPr bwMode="auto">
          <a:xfrm flipV="1">
            <a:off x="3125788" y="5753100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4" name="Text Box 46"/>
          <p:cNvSpPr txBox="1">
            <a:spLocks noChangeArrowheads="1"/>
          </p:cNvSpPr>
          <p:nvPr/>
        </p:nvSpPr>
        <p:spPr bwMode="auto">
          <a:xfrm rot="-5348452">
            <a:off x="1208882" y="5225256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2815" name="Text Box 47"/>
          <p:cNvSpPr txBox="1">
            <a:spLocks noChangeArrowheads="1"/>
          </p:cNvSpPr>
          <p:nvPr/>
        </p:nvSpPr>
        <p:spPr bwMode="auto">
          <a:xfrm rot="1671448">
            <a:off x="755650" y="61309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4/13</a:t>
            </a:r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1981200" y="44958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12/12</a:t>
            </a:r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 rot="-1613086">
            <a:off x="633413" y="480536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12/16</a:t>
            </a:r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 rot="-5348452">
            <a:off x="1667669" y="52252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 rot="-2120564">
            <a:off x="3360738" y="59007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4/4</a:t>
            </a:r>
          </a:p>
        </p:txBody>
      </p:sp>
      <p:sp>
        <p:nvSpPr>
          <p:cNvPr id="32820" name="Text Box 52"/>
          <p:cNvSpPr txBox="1">
            <a:spLocks noChangeArrowheads="1"/>
          </p:cNvSpPr>
          <p:nvPr/>
        </p:nvSpPr>
        <p:spPr bwMode="auto">
          <a:xfrm>
            <a:off x="2058988" y="63627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4/14</a:t>
            </a:r>
          </a:p>
        </p:txBody>
      </p:sp>
      <p:sp>
        <p:nvSpPr>
          <p:cNvPr id="32821" name="Text Box 53"/>
          <p:cNvSpPr txBox="1">
            <a:spLocks noChangeArrowheads="1"/>
          </p:cNvSpPr>
          <p:nvPr/>
        </p:nvSpPr>
        <p:spPr bwMode="auto">
          <a:xfrm rot="1953558">
            <a:off x="3254375" y="49514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12/20</a:t>
            </a:r>
          </a:p>
        </p:txBody>
      </p:sp>
      <p:sp>
        <p:nvSpPr>
          <p:cNvPr id="32822" name="Text Box 54"/>
          <p:cNvSpPr txBox="1">
            <a:spLocks noChangeArrowheads="1"/>
          </p:cNvSpPr>
          <p:nvPr/>
        </p:nvSpPr>
        <p:spPr bwMode="auto">
          <a:xfrm rot="-5348452">
            <a:off x="2736057" y="5226843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2823" name="Text Box 55"/>
          <p:cNvSpPr txBox="1">
            <a:spLocks noChangeArrowheads="1"/>
          </p:cNvSpPr>
          <p:nvPr/>
        </p:nvSpPr>
        <p:spPr bwMode="auto">
          <a:xfrm rot="-3155862">
            <a:off x="2277269" y="546179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2824" name="Text Box 56"/>
          <p:cNvSpPr txBox="1">
            <a:spLocks noChangeArrowheads="1"/>
          </p:cNvSpPr>
          <p:nvPr/>
        </p:nvSpPr>
        <p:spPr bwMode="auto">
          <a:xfrm>
            <a:off x="0" y="4227513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new flow network G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2825" name="Line 57"/>
          <p:cNvSpPr>
            <a:spLocks noChangeShapeType="1"/>
          </p:cNvSpPr>
          <p:nvPr/>
        </p:nvSpPr>
        <p:spPr bwMode="auto">
          <a:xfrm flipH="1">
            <a:off x="762000" y="2438400"/>
            <a:ext cx="838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826" name="Line 58"/>
          <p:cNvSpPr>
            <a:spLocks noChangeShapeType="1"/>
          </p:cNvSpPr>
          <p:nvPr/>
        </p:nvSpPr>
        <p:spPr bwMode="auto">
          <a:xfrm flipH="1" flipV="1">
            <a:off x="2895600" y="2362200"/>
            <a:ext cx="91440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827" name="Text Box 59"/>
          <p:cNvSpPr txBox="1">
            <a:spLocks noChangeArrowheads="1"/>
          </p:cNvSpPr>
          <p:nvPr/>
        </p:nvSpPr>
        <p:spPr bwMode="auto">
          <a:xfrm rot="-1717037">
            <a:off x="920750" y="2587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2828" name="Text Box 60"/>
          <p:cNvSpPr txBox="1">
            <a:spLocks noChangeArrowheads="1"/>
          </p:cNvSpPr>
          <p:nvPr/>
        </p:nvSpPr>
        <p:spPr bwMode="auto">
          <a:xfrm rot="1953558">
            <a:off x="3038475" y="2663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 </a:t>
            </a:r>
          </a:p>
        </p:txBody>
      </p:sp>
      <p:sp>
        <p:nvSpPr>
          <p:cNvPr id="32829" name="Line 62"/>
          <p:cNvSpPr>
            <a:spLocks noChangeShapeType="1"/>
          </p:cNvSpPr>
          <p:nvPr/>
        </p:nvSpPr>
        <p:spPr bwMode="auto">
          <a:xfrm flipH="1">
            <a:off x="1905000" y="3733800"/>
            <a:ext cx="838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830" name="Line 63"/>
          <p:cNvSpPr>
            <a:spLocks noChangeShapeType="1"/>
          </p:cNvSpPr>
          <p:nvPr/>
        </p:nvSpPr>
        <p:spPr bwMode="auto">
          <a:xfrm flipH="1" flipV="1">
            <a:off x="762000" y="3200400"/>
            <a:ext cx="838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831" name="Text Box 64"/>
          <p:cNvSpPr txBox="1">
            <a:spLocks noChangeArrowheads="1"/>
          </p:cNvSpPr>
          <p:nvPr/>
        </p:nvSpPr>
        <p:spPr bwMode="auto">
          <a:xfrm rot="1671448">
            <a:off x="1058863" y="31972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2832" name="Text Box 65"/>
          <p:cNvSpPr txBox="1">
            <a:spLocks noChangeArrowheads="1"/>
          </p:cNvSpPr>
          <p:nvPr/>
        </p:nvSpPr>
        <p:spPr bwMode="auto">
          <a:xfrm>
            <a:off x="2057400" y="3429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4</a:t>
            </a:r>
          </a:p>
        </p:txBody>
      </p:sp>
      <p:sp>
        <p:nvSpPr>
          <p:cNvPr id="32833" name="Text Box 66"/>
          <p:cNvSpPr txBox="1">
            <a:spLocks noChangeArrowheads="1"/>
          </p:cNvSpPr>
          <p:nvPr/>
        </p:nvSpPr>
        <p:spPr bwMode="auto">
          <a:xfrm>
            <a:off x="4876800" y="5181600"/>
            <a:ext cx="3352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temporary variable:</a:t>
            </a:r>
          </a:p>
          <a:p>
            <a:pPr eaLnBrk="1" hangingPunct="1"/>
            <a:r>
              <a:rPr lang="en-GB" altLang="zh-CN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altLang="zh-CN" sz="2400" b="1" baseline="-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GB" altLang="zh-CN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(p) = 7</a:t>
            </a:r>
            <a:endParaRPr lang="de-DE" altLang="zh-CN" sz="24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4230688" y="1681163"/>
          <a:ext cx="483235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Dokument" r:id="rId3" imgW="4516120" imgH="3467100" progId="Word.Document.8">
                  <p:embed/>
                </p:oleObj>
              </mc:Choice>
              <mc:Fallback>
                <p:oleObj name="Dokument" r:id="rId3" imgW="4516120" imgH="3467100" progId="Word.Document.8">
                  <p:embed/>
                  <p:pic>
                    <p:nvPicPr>
                      <p:cNvPr id="3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1681163"/>
                        <a:ext cx="483235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4"/>
          <p:cNvSpPr txBox="1">
            <a:spLocks noChangeArrowheads="1"/>
          </p:cNvSpPr>
          <p:nvPr/>
        </p:nvSpPr>
        <p:spPr bwMode="auto">
          <a:xfrm>
            <a:off x="228600" y="4572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de-DE" altLang="zh-CN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Ford-Fulkerson</a:t>
            </a:r>
            <a:r>
              <a:rPr lang="zh-CN" altLang="en-US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算法</a:t>
            </a:r>
            <a:endParaRPr lang="de-DE" altLang="zh-CN" sz="36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1863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420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3849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1563688" y="2097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1563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2706688" y="20589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2706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H="1">
            <a:off x="1982788" y="22875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1982788" y="38115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flipV="1">
            <a:off x="609600" y="2362200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611188" y="3201988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16779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V="1">
            <a:off x="18303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V="1">
            <a:off x="28971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>
            <a:off x="1906588" y="2439988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3049588" y="2363788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rot="10900883" flipV="1">
            <a:off x="3125788" y="3201988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 rot="-5348452">
            <a:off x="1210469" y="267414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 rot="1671448">
            <a:off x="755650" y="35798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135188" y="20145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 rot="-1613086">
            <a:off x="852488" y="2282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 rot="-5348452">
            <a:off x="1669257" y="2670968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 rot="-2120564">
            <a:off x="3360738" y="3349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2058988" y="38115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10</a:t>
            </a: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 rot="1953558">
            <a:off x="3268663" y="23606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 rot="-5348452">
            <a:off x="2737644" y="26725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 rot="-3155862">
            <a:off x="2277269" y="2910682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0" y="1676400"/>
            <a:ext cx="304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 G</a:t>
            </a:r>
            <a:r>
              <a:rPr lang="en-GB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3822" name="Oval 30"/>
          <p:cNvSpPr>
            <a:spLocks noChangeArrowheads="1"/>
          </p:cNvSpPr>
          <p:nvPr/>
        </p:nvSpPr>
        <p:spPr bwMode="auto">
          <a:xfrm>
            <a:off x="420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3823" name="Oval 31"/>
          <p:cNvSpPr>
            <a:spLocks noChangeArrowheads="1"/>
          </p:cNvSpPr>
          <p:nvPr/>
        </p:nvSpPr>
        <p:spPr bwMode="auto">
          <a:xfrm>
            <a:off x="3849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3824" name="Oval 32"/>
          <p:cNvSpPr>
            <a:spLocks noChangeArrowheads="1"/>
          </p:cNvSpPr>
          <p:nvPr/>
        </p:nvSpPr>
        <p:spPr bwMode="auto">
          <a:xfrm>
            <a:off x="1563688" y="4648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825" name="Oval 33"/>
          <p:cNvSpPr>
            <a:spLocks noChangeArrowheads="1"/>
          </p:cNvSpPr>
          <p:nvPr/>
        </p:nvSpPr>
        <p:spPr bwMode="auto">
          <a:xfrm>
            <a:off x="1563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826" name="Oval 34"/>
          <p:cNvSpPr>
            <a:spLocks noChangeArrowheads="1"/>
          </p:cNvSpPr>
          <p:nvPr/>
        </p:nvSpPr>
        <p:spPr bwMode="auto">
          <a:xfrm>
            <a:off x="2771775" y="4648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3827" name="Oval 35"/>
          <p:cNvSpPr>
            <a:spLocks noChangeArrowheads="1"/>
          </p:cNvSpPr>
          <p:nvPr/>
        </p:nvSpPr>
        <p:spPr bwMode="auto">
          <a:xfrm>
            <a:off x="2706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828" name="Line 36"/>
          <p:cNvSpPr>
            <a:spLocks noChangeShapeType="1"/>
          </p:cNvSpPr>
          <p:nvPr/>
        </p:nvSpPr>
        <p:spPr bwMode="auto">
          <a:xfrm>
            <a:off x="1982788" y="4838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1982788" y="6362700"/>
            <a:ext cx="762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 flipV="1">
            <a:off x="609600" y="4913313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611188" y="5753100"/>
            <a:ext cx="9144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>
            <a:off x="16779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 flipV="1">
            <a:off x="18303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4" name="Line 42"/>
          <p:cNvSpPr>
            <a:spLocks noChangeShapeType="1"/>
          </p:cNvSpPr>
          <p:nvPr/>
        </p:nvSpPr>
        <p:spPr bwMode="auto">
          <a:xfrm flipV="1">
            <a:off x="2897188" y="4991100"/>
            <a:ext cx="0" cy="1219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5" name="Line 43"/>
          <p:cNvSpPr>
            <a:spLocks noChangeShapeType="1"/>
          </p:cNvSpPr>
          <p:nvPr/>
        </p:nvSpPr>
        <p:spPr bwMode="auto">
          <a:xfrm flipH="1">
            <a:off x="1906588" y="4991100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6" name="Line 44"/>
          <p:cNvSpPr>
            <a:spLocks noChangeShapeType="1"/>
          </p:cNvSpPr>
          <p:nvPr/>
        </p:nvSpPr>
        <p:spPr bwMode="auto">
          <a:xfrm>
            <a:off x="3049588" y="4914900"/>
            <a:ext cx="8382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7" name="Line 45"/>
          <p:cNvSpPr>
            <a:spLocks noChangeShapeType="1"/>
          </p:cNvSpPr>
          <p:nvPr/>
        </p:nvSpPr>
        <p:spPr bwMode="auto">
          <a:xfrm flipV="1">
            <a:off x="3125788" y="5753100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8" name="Text Box 46"/>
          <p:cNvSpPr txBox="1">
            <a:spLocks noChangeArrowheads="1"/>
          </p:cNvSpPr>
          <p:nvPr/>
        </p:nvSpPr>
        <p:spPr bwMode="auto">
          <a:xfrm rot="-5348452">
            <a:off x="1208882" y="5225256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3839" name="Text Box 47"/>
          <p:cNvSpPr txBox="1">
            <a:spLocks noChangeArrowheads="1"/>
          </p:cNvSpPr>
          <p:nvPr/>
        </p:nvSpPr>
        <p:spPr bwMode="auto">
          <a:xfrm rot="1671448">
            <a:off x="604838" y="6094413"/>
            <a:ext cx="842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11/13</a:t>
            </a:r>
          </a:p>
        </p:txBody>
      </p:sp>
      <p:sp>
        <p:nvSpPr>
          <p:cNvPr id="33840" name="Text Box 48"/>
          <p:cNvSpPr txBox="1">
            <a:spLocks noChangeArrowheads="1"/>
          </p:cNvSpPr>
          <p:nvPr/>
        </p:nvSpPr>
        <p:spPr bwMode="auto">
          <a:xfrm>
            <a:off x="1981200" y="4572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12/12</a:t>
            </a:r>
          </a:p>
        </p:txBody>
      </p:sp>
      <p:sp>
        <p:nvSpPr>
          <p:cNvPr id="33841" name="Text Box 49"/>
          <p:cNvSpPr txBox="1">
            <a:spLocks noChangeArrowheads="1"/>
          </p:cNvSpPr>
          <p:nvPr/>
        </p:nvSpPr>
        <p:spPr bwMode="auto">
          <a:xfrm rot="-1613086">
            <a:off x="846138" y="48164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12/16</a:t>
            </a:r>
          </a:p>
        </p:txBody>
      </p:sp>
      <p:sp>
        <p:nvSpPr>
          <p:cNvPr id="33842" name="Text Box 50"/>
          <p:cNvSpPr txBox="1">
            <a:spLocks noChangeArrowheads="1"/>
          </p:cNvSpPr>
          <p:nvPr/>
        </p:nvSpPr>
        <p:spPr bwMode="auto">
          <a:xfrm rot="-5348452">
            <a:off x="1667669" y="52252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843" name="Text Box 51"/>
          <p:cNvSpPr txBox="1">
            <a:spLocks noChangeArrowheads="1"/>
          </p:cNvSpPr>
          <p:nvPr/>
        </p:nvSpPr>
        <p:spPr bwMode="auto">
          <a:xfrm rot="-2120564">
            <a:off x="3360738" y="59007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4/4</a:t>
            </a:r>
          </a:p>
        </p:txBody>
      </p:sp>
      <p:sp>
        <p:nvSpPr>
          <p:cNvPr id="33844" name="Text Box 52"/>
          <p:cNvSpPr txBox="1">
            <a:spLocks noChangeArrowheads="1"/>
          </p:cNvSpPr>
          <p:nvPr/>
        </p:nvSpPr>
        <p:spPr bwMode="auto">
          <a:xfrm>
            <a:off x="1905000" y="6324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11/14</a:t>
            </a:r>
          </a:p>
        </p:txBody>
      </p:sp>
      <p:sp>
        <p:nvSpPr>
          <p:cNvPr id="33845" name="Text Box 53"/>
          <p:cNvSpPr txBox="1">
            <a:spLocks noChangeArrowheads="1"/>
          </p:cNvSpPr>
          <p:nvPr/>
        </p:nvSpPr>
        <p:spPr bwMode="auto">
          <a:xfrm rot="1953558">
            <a:off x="3248025" y="497205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19/20</a:t>
            </a:r>
          </a:p>
        </p:txBody>
      </p:sp>
      <p:sp>
        <p:nvSpPr>
          <p:cNvPr id="33846" name="Text Box 54"/>
          <p:cNvSpPr txBox="1">
            <a:spLocks noChangeArrowheads="1"/>
          </p:cNvSpPr>
          <p:nvPr/>
        </p:nvSpPr>
        <p:spPr bwMode="auto">
          <a:xfrm rot="-5348452">
            <a:off x="2736057" y="5226843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7/7</a:t>
            </a:r>
          </a:p>
        </p:txBody>
      </p:sp>
      <p:sp>
        <p:nvSpPr>
          <p:cNvPr id="33847" name="Text Box 55"/>
          <p:cNvSpPr txBox="1">
            <a:spLocks noChangeArrowheads="1"/>
          </p:cNvSpPr>
          <p:nvPr/>
        </p:nvSpPr>
        <p:spPr bwMode="auto">
          <a:xfrm rot="-3155862">
            <a:off x="2277269" y="546179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3848" name="Text Box 56"/>
          <p:cNvSpPr txBox="1">
            <a:spLocks noChangeArrowheads="1"/>
          </p:cNvSpPr>
          <p:nvPr/>
        </p:nvSpPr>
        <p:spPr bwMode="auto">
          <a:xfrm>
            <a:off x="0" y="4227513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new flow network G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3849" name="Line 57"/>
          <p:cNvSpPr>
            <a:spLocks noChangeShapeType="1"/>
          </p:cNvSpPr>
          <p:nvPr/>
        </p:nvSpPr>
        <p:spPr bwMode="auto">
          <a:xfrm flipH="1">
            <a:off x="762000" y="2438400"/>
            <a:ext cx="838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50" name="Line 58"/>
          <p:cNvSpPr>
            <a:spLocks noChangeShapeType="1"/>
          </p:cNvSpPr>
          <p:nvPr/>
        </p:nvSpPr>
        <p:spPr bwMode="auto">
          <a:xfrm flipH="1" flipV="1">
            <a:off x="2895600" y="2362200"/>
            <a:ext cx="91440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51" name="Text Box 59"/>
          <p:cNvSpPr txBox="1">
            <a:spLocks noChangeArrowheads="1"/>
          </p:cNvSpPr>
          <p:nvPr/>
        </p:nvSpPr>
        <p:spPr bwMode="auto">
          <a:xfrm rot="-1717037">
            <a:off x="920750" y="2587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3852" name="Text Box 60"/>
          <p:cNvSpPr txBox="1">
            <a:spLocks noChangeArrowheads="1"/>
          </p:cNvSpPr>
          <p:nvPr/>
        </p:nvSpPr>
        <p:spPr bwMode="auto">
          <a:xfrm rot="1953558">
            <a:off x="3038475" y="2663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 </a:t>
            </a:r>
          </a:p>
        </p:txBody>
      </p:sp>
      <p:sp>
        <p:nvSpPr>
          <p:cNvPr id="33853" name="Line 62"/>
          <p:cNvSpPr>
            <a:spLocks noChangeShapeType="1"/>
          </p:cNvSpPr>
          <p:nvPr/>
        </p:nvSpPr>
        <p:spPr bwMode="auto">
          <a:xfrm flipH="1">
            <a:off x="1905000" y="3733800"/>
            <a:ext cx="838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54" name="Line 63"/>
          <p:cNvSpPr>
            <a:spLocks noChangeShapeType="1"/>
          </p:cNvSpPr>
          <p:nvPr/>
        </p:nvSpPr>
        <p:spPr bwMode="auto">
          <a:xfrm flipH="1" flipV="1">
            <a:off x="762000" y="3200400"/>
            <a:ext cx="838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55" name="Text Box 64"/>
          <p:cNvSpPr txBox="1">
            <a:spLocks noChangeArrowheads="1"/>
          </p:cNvSpPr>
          <p:nvPr/>
        </p:nvSpPr>
        <p:spPr bwMode="auto">
          <a:xfrm rot="1671448">
            <a:off x="1058863" y="31972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856" name="Text Box 65"/>
          <p:cNvSpPr txBox="1">
            <a:spLocks noChangeArrowheads="1"/>
          </p:cNvSpPr>
          <p:nvPr/>
        </p:nvSpPr>
        <p:spPr bwMode="auto">
          <a:xfrm>
            <a:off x="2057400" y="3429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4</a:t>
            </a:r>
          </a:p>
        </p:txBody>
      </p:sp>
      <p:sp>
        <p:nvSpPr>
          <p:cNvPr id="33857" name="Text Box 66"/>
          <p:cNvSpPr txBox="1">
            <a:spLocks noChangeArrowheads="1"/>
          </p:cNvSpPr>
          <p:nvPr/>
        </p:nvSpPr>
        <p:spPr bwMode="auto">
          <a:xfrm>
            <a:off x="4876800" y="5257800"/>
            <a:ext cx="2895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temporary variable:</a:t>
            </a:r>
          </a:p>
          <a:p>
            <a:pPr eaLnBrk="1" hangingPunct="1"/>
            <a:r>
              <a:rPr lang="en-GB" altLang="zh-CN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altLang="zh-CN" sz="2400" b="1" baseline="-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GB" altLang="zh-CN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(p) = 7</a:t>
            </a:r>
            <a:endParaRPr lang="de-DE" altLang="zh-CN" sz="24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4230688" y="1681163"/>
          <a:ext cx="483235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Dokument" r:id="rId3" imgW="4516120" imgH="3467100" progId="Word.Document.8">
                  <p:embed/>
                </p:oleObj>
              </mc:Choice>
              <mc:Fallback>
                <p:oleObj name="Dokument" r:id="rId3" imgW="4516120" imgH="3467100" progId="Word.Document.8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1681163"/>
                        <a:ext cx="483235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4"/>
          <p:cNvSpPr txBox="1">
            <a:spLocks noChangeArrowheads="1"/>
          </p:cNvSpPr>
          <p:nvPr/>
        </p:nvSpPr>
        <p:spPr bwMode="auto">
          <a:xfrm>
            <a:off x="228600" y="4572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de-DE" altLang="zh-CN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Ford-Fulkerson</a:t>
            </a:r>
            <a:r>
              <a:rPr lang="zh-CN" altLang="en-US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算法</a:t>
            </a:r>
            <a:endParaRPr lang="de-DE" altLang="zh-CN" sz="36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214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29"/>
          <p:cNvSpPr txBox="1">
            <a:spLocks noChangeArrowheads="1"/>
          </p:cNvSpPr>
          <p:nvPr/>
        </p:nvSpPr>
        <p:spPr bwMode="auto">
          <a:xfrm>
            <a:off x="0" y="16764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 G</a:t>
            </a:r>
            <a:r>
              <a:rPr lang="en-GB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4820" name="Oval 30"/>
          <p:cNvSpPr>
            <a:spLocks noChangeArrowheads="1"/>
          </p:cNvSpPr>
          <p:nvPr/>
        </p:nvSpPr>
        <p:spPr bwMode="auto">
          <a:xfrm>
            <a:off x="420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4821" name="Oval 31"/>
          <p:cNvSpPr>
            <a:spLocks noChangeArrowheads="1"/>
          </p:cNvSpPr>
          <p:nvPr/>
        </p:nvSpPr>
        <p:spPr bwMode="auto">
          <a:xfrm>
            <a:off x="3849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4822" name="Oval 32"/>
          <p:cNvSpPr>
            <a:spLocks noChangeArrowheads="1"/>
          </p:cNvSpPr>
          <p:nvPr/>
        </p:nvSpPr>
        <p:spPr bwMode="auto">
          <a:xfrm>
            <a:off x="1563688" y="4648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823" name="Oval 33"/>
          <p:cNvSpPr>
            <a:spLocks noChangeArrowheads="1"/>
          </p:cNvSpPr>
          <p:nvPr/>
        </p:nvSpPr>
        <p:spPr bwMode="auto">
          <a:xfrm>
            <a:off x="1563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4824" name="Oval 34"/>
          <p:cNvSpPr>
            <a:spLocks noChangeArrowheads="1"/>
          </p:cNvSpPr>
          <p:nvPr/>
        </p:nvSpPr>
        <p:spPr bwMode="auto">
          <a:xfrm>
            <a:off x="2706688" y="46101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825" name="Oval 35"/>
          <p:cNvSpPr>
            <a:spLocks noChangeArrowheads="1"/>
          </p:cNvSpPr>
          <p:nvPr/>
        </p:nvSpPr>
        <p:spPr bwMode="auto">
          <a:xfrm>
            <a:off x="2706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4826" name="Line 36"/>
          <p:cNvSpPr>
            <a:spLocks noChangeShapeType="1"/>
          </p:cNvSpPr>
          <p:nvPr/>
        </p:nvSpPr>
        <p:spPr bwMode="auto">
          <a:xfrm>
            <a:off x="1982788" y="4838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4827" name="Line 37"/>
          <p:cNvSpPr>
            <a:spLocks noChangeShapeType="1"/>
          </p:cNvSpPr>
          <p:nvPr/>
        </p:nvSpPr>
        <p:spPr bwMode="auto">
          <a:xfrm>
            <a:off x="1982788" y="6362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4828" name="Line 38"/>
          <p:cNvSpPr>
            <a:spLocks noChangeShapeType="1"/>
          </p:cNvSpPr>
          <p:nvPr/>
        </p:nvSpPr>
        <p:spPr bwMode="auto">
          <a:xfrm flipV="1">
            <a:off x="609600" y="4913313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Line 39"/>
          <p:cNvSpPr>
            <a:spLocks noChangeShapeType="1"/>
          </p:cNvSpPr>
          <p:nvPr/>
        </p:nvSpPr>
        <p:spPr bwMode="auto">
          <a:xfrm>
            <a:off x="611188" y="57531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0" name="Line 40"/>
          <p:cNvSpPr>
            <a:spLocks noChangeShapeType="1"/>
          </p:cNvSpPr>
          <p:nvPr/>
        </p:nvSpPr>
        <p:spPr bwMode="auto">
          <a:xfrm>
            <a:off x="16779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1" name="Line 41"/>
          <p:cNvSpPr>
            <a:spLocks noChangeShapeType="1"/>
          </p:cNvSpPr>
          <p:nvPr/>
        </p:nvSpPr>
        <p:spPr bwMode="auto">
          <a:xfrm flipV="1">
            <a:off x="18303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Line 42"/>
          <p:cNvSpPr>
            <a:spLocks noChangeShapeType="1"/>
          </p:cNvSpPr>
          <p:nvPr/>
        </p:nvSpPr>
        <p:spPr bwMode="auto">
          <a:xfrm flipV="1">
            <a:off x="28971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3" name="Line 43"/>
          <p:cNvSpPr>
            <a:spLocks noChangeShapeType="1"/>
          </p:cNvSpPr>
          <p:nvPr/>
        </p:nvSpPr>
        <p:spPr bwMode="auto">
          <a:xfrm flipH="1">
            <a:off x="1906588" y="4991100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4" name="Line 44"/>
          <p:cNvSpPr>
            <a:spLocks noChangeShapeType="1"/>
          </p:cNvSpPr>
          <p:nvPr/>
        </p:nvSpPr>
        <p:spPr bwMode="auto">
          <a:xfrm>
            <a:off x="3049588" y="4914900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5" name="Line 45"/>
          <p:cNvSpPr>
            <a:spLocks noChangeShapeType="1"/>
          </p:cNvSpPr>
          <p:nvPr/>
        </p:nvSpPr>
        <p:spPr bwMode="auto">
          <a:xfrm flipV="1">
            <a:off x="3125788" y="5753100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6" name="Text Box 46"/>
          <p:cNvSpPr txBox="1">
            <a:spLocks noChangeArrowheads="1"/>
          </p:cNvSpPr>
          <p:nvPr/>
        </p:nvSpPr>
        <p:spPr bwMode="auto">
          <a:xfrm rot="-5348452">
            <a:off x="1208882" y="5225256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4837" name="Text Box 47"/>
          <p:cNvSpPr txBox="1">
            <a:spLocks noChangeArrowheads="1"/>
          </p:cNvSpPr>
          <p:nvPr/>
        </p:nvSpPr>
        <p:spPr bwMode="auto">
          <a:xfrm rot="1671448">
            <a:off x="533400" y="6075363"/>
            <a:ext cx="919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11/13</a:t>
            </a:r>
          </a:p>
        </p:txBody>
      </p:sp>
      <p:sp>
        <p:nvSpPr>
          <p:cNvPr id="34838" name="Text Box 48"/>
          <p:cNvSpPr txBox="1">
            <a:spLocks noChangeArrowheads="1"/>
          </p:cNvSpPr>
          <p:nvPr/>
        </p:nvSpPr>
        <p:spPr bwMode="auto">
          <a:xfrm>
            <a:off x="1981200" y="454025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12/12</a:t>
            </a:r>
          </a:p>
        </p:txBody>
      </p:sp>
      <p:sp>
        <p:nvSpPr>
          <p:cNvPr id="34839" name="Text Box 49"/>
          <p:cNvSpPr txBox="1">
            <a:spLocks noChangeArrowheads="1"/>
          </p:cNvSpPr>
          <p:nvPr/>
        </p:nvSpPr>
        <p:spPr bwMode="auto">
          <a:xfrm rot="-1613086">
            <a:off x="841375" y="479901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12/16</a:t>
            </a:r>
          </a:p>
        </p:txBody>
      </p:sp>
      <p:sp>
        <p:nvSpPr>
          <p:cNvPr id="34840" name="Text Box 50"/>
          <p:cNvSpPr txBox="1">
            <a:spLocks noChangeArrowheads="1"/>
          </p:cNvSpPr>
          <p:nvPr/>
        </p:nvSpPr>
        <p:spPr bwMode="auto">
          <a:xfrm rot="-5348452">
            <a:off x="1667669" y="52252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4841" name="Text Box 51"/>
          <p:cNvSpPr txBox="1">
            <a:spLocks noChangeArrowheads="1"/>
          </p:cNvSpPr>
          <p:nvPr/>
        </p:nvSpPr>
        <p:spPr bwMode="auto">
          <a:xfrm rot="-2120564">
            <a:off x="3360738" y="59007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4/4</a:t>
            </a:r>
          </a:p>
        </p:txBody>
      </p:sp>
      <p:sp>
        <p:nvSpPr>
          <p:cNvPr id="34842" name="Text Box 52"/>
          <p:cNvSpPr txBox="1">
            <a:spLocks noChangeArrowheads="1"/>
          </p:cNvSpPr>
          <p:nvPr/>
        </p:nvSpPr>
        <p:spPr bwMode="auto">
          <a:xfrm>
            <a:off x="1905000" y="6324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11/14</a:t>
            </a:r>
          </a:p>
        </p:txBody>
      </p:sp>
      <p:sp>
        <p:nvSpPr>
          <p:cNvPr id="34843" name="Text Box 53"/>
          <p:cNvSpPr txBox="1">
            <a:spLocks noChangeArrowheads="1"/>
          </p:cNvSpPr>
          <p:nvPr/>
        </p:nvSpPr>
        <p:spPr bwMode="auto">
          <a:xfrm rot="1953558">
            <a:off x="3254375" y="49514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19/20</a:t>
            </a:r>
          </a:p>
        </p:txBody>
      </p:sp>
      <p:sp>
        <p:nvSpPr>
          <p:cNvPr id="34844" name="Text Box 54"/>
          <p:cNvSpPr txBox="1">
            <a:spLocks noChangeArrowheads="1"/>
          </p:cNvSpPr>
          <p:nvPr/>
        </p:nvSpPr>
        <p:spPr bwMode="auto">
          <a:xfrm rot="-5348452">
            <a:off x="2736057" y="5226843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7/7</a:t>
            </a:r>
          </a:p>
        </p:txBody>
      </p:sp>
      <p:sp>
        <p:nvSpPr>
          <p:cNvPr id="34845" name="Text Box 55"/>
          <p:cNvSpPr txBox="1">
            <a:spLocks noChangeArrowheads="1"/>
          </p:cNvSpPr>
          <p:nvPr/>
        </p:nvSpPr>
        <p:spPr bwMode="auto">
          <a:xfrm rot="-3155862">
            <a:off x="2277269" y="546179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4846" name="Text Box 56"/>
          <p:cNvSpPr txBox="1">
            <a:spLocks noChangeArrowheads="1"/>
          </p:cNvSpPr>
          <p:nvPr/>
        </p:nvSpPr>
        <p:spPr bwMode="auto">
          <a:xfrm>
            <a:off x="0" y="4227513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new flow network G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4847" name="Oval 102"/>
          <p:cNvSpPr>
            <a:spLocks noChangeArrowheads="1"/>
          </p:cNvSpPr>
          <p:nvPr/>
        </p:nvSpPr>
        <p:spPr bwMode="auto">
          <a:xfrm>
            <a:off x="420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4848" name="Oval 103"/>
          <p:cNvSpPr>
            <a:spLocks noChangeArrowheads="1"/>
          </p:cNvSpPr>
          <p:nvPr/>
        </p:nvSpPr>
        <p:spPr bwMode="auto">
          <a:xfrm>
            <a:off x="3849688" y="2859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4849" name="Oval 104"/>
          <p:cNvSpPr>
            <a:spLocks noChangeArrowheads="1"/>
          </p:cNvSpPr>
          <p:nvPr/>
        </p:nvSpPr>
        <p:spPr bwMode="auto">
          <a:xfrm>
            <a:off x="1563688" y="2097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850" name="Oval 105"/>
          <p:cNvSpPr>
            <a:spLocks noChangeArrowheads="1"/>
          </p:cNvSpPr>
          <p:nvPr/>
        </p:nvSpPr>
        <p:spPr bwMode="auto">
          <a:xfrm>
            <a:off x="1563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4851" name="Oval 106"/>
          <p:cNvSpPr>
            <a:spLocks noChangeArrowheads="1"/>
          </p:cNvSpPr>
          <p:nvPr/>
        </p:nvSpPr>
        <p:spPr bwMode="auto">
          <a:xfrm>
            <a:off x="2706688" y="20589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852" name="Oval 107"/>
          <p:cNvSpPr>
            <a:spLocks noChangeArrowheads="1"/>
          </p:cNvSpPr>
          <p:nvPr/>
        </p:nvSpPr>
        <p:spPr bwMode="auto">
          <a:xfrm>
            <a:off x="2706688" y="362108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4853" name="Line 108"/>
          <p:cNvSpPr>
            <a:spLocks noChangeShapeType="1"/>
          </p:cNvSpPr>
          <p:nvPr/>
        </p:nvSpPr>
        <p:spPr bwMode="auto">
          <a:xfrm flipH="1">
            <a:off x="1982788" y="22875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4854" name="Line 109"/>
          <p:cNvSpPr>
            <a:spLocks noChangeShapeType="1"/>
          </p:cNvSpPr>
          <p:nvPr/>
        </p:nvSpPr>
        <p:spPr bwMode="auto">
          <a:xfrm>
            <a:off x="1982788" y="3811588"/>
            <a:ext cx="762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4855" name="Line 110"/>
          <p:cNvSpPr>
            <a:spLocks noChangeShapeType="1"/>
          </p:cNvSpPr>
          <p:nvPr/>
        </p:nvSpPr>
        <p:spPr bwMode="auto">
          <a:xfrm flipV="1">
            <a:off x="609600" y="2362200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6" name="Line 111"/>
          <p:cNvSpPr>
            <a:spLocks noChangeShapeType="1"/>
          </p:cNvSpPr>
          <p:nvPr/>
        </p:nvSpPr>
        <p:spPr bwMode="auto">
          <a:xfrm>
            <a:off x="611188" y="3201988"/>
            <a:ext cx="9144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7" name="Line 112"/>
          <p:cNvSpPr>
            <a:spLocks noChangeShapeType="1"/>
          </p:cNvSpPr>
          <p:nvPr/>
        </p:nvSpPr>
        <p:spPr bwMode="auto">
          <a:xfrm>
            <a:off x="16779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8" name="Line 113"/>
          <p:cNvSpPr>
            <a:spLocks noChangeShapeType="1"/>
          </p:cNvSpPr>
          <p:nvPr/>
        </p:nvSpPr>
        <p:spPr bwMode="auto">
          <a:xfrm flipV="1">
            <a:off x="18303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9" name="Line 114"/>
          <p:cNvSpPr>
            <a:spLocks noChangeShapeType="1"/>
          </p:cNvSpPr>
          <p:nvPr/>
        </p:nvSpPr>
        <p:spPr bwMode="auto">
          <a:xfrm>
            <a:off x="2897188" y="2439988"/>
            <a:ext cx="0" cy="1219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0" name="Line 115"/>
          <p:cNvSpPr>
            <a:spLocks noChangeShapeType="1"/>
          </p:cNvSpPr>
          <p:nvPr/>
        </p:nvSpPr>
        <p:spPr bwMode="auto">
          <a:xfrm flipH="1">
            <a:off x="1906588" y="2439988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1" name="Line 116"/>
          <p:cNvSpPr>
            <a:spLocks noChangeShapeType="1"/>
          </p:cNvSpPr>
          <p:nvPr/>
        </p:nvSpPr>
        <p:spPr bwMode="auto">
          <a:xfrm>
            <a:off x="3049588" y="2363788"/>
            <a:ext cx="8382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2" name="Line 117"/>
          <p:cNvSpPr>
            <a:spLocks noChangeShapeType="1"/>
          </p:cNvSpPr>
          <p:nvPr/>
        </p:nvSpPr>
        <p:spPr bwMode="auto">
          <a:xfrm rot="10900883" flipV="1">
            <a:off x="3125788" y="3201988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3" name="Text Box 118"/>
          <p:cNvSpPr txBox="1">
            <a:spLocks noChangeArrowheads="1"/>
          </p:cNvSpPr>
          <p:nvPr/>
        </p:nvSpPr>
        <p:spPr bwMode="auto">
          <a:xfrm rot="-5348452">
            <a:off x="1210469" y="267414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4864" name="Text Box 119"/>
          <p:cNvSpPr txBox="1">
            <a:spLocks noChangeArrowheads="1"/>
          </p:cNvSpPr>
          <p:nvPr/>
        </p:nvSpPr>
        <p:spPr bwMode="auto">
          <a:xfrm rot="1671448">
            <a:off x="830263" y="35782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4865" name="Text Box 120"/>
          <p:cNvSpPr txBox="1">
            <a:spLocks noChangeArrowheads="1"/>
          </p:cNvSpPr>
          <p:nvPr/>
        </p:nvSpPr>
        <p:spPr bwMode="auto">
          <a:xfrm>
            <a:off x="2135188" y="20145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4866" name="Text Box 121"/>
          <p:cNvSpPr txBox="1">
            <a:spLocks noChangeArrowheads="1"/>
          </p:cNvSpPr>
          <p:nvPr/>
        </p:nvSpPr>
        <p:spPr bwMode="auto">
          <a:xfrm rot="-1613086">
            <a:off x="852488" y="2282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4867" name="Text Box 122"/>
          <p:cNvSpPr txBox="1">
            <a:spLocks noChangeArrowheads="1"/>
          </p:cNvSpPr>
          <p:nvPr/>
        </p:nvSpPr>
        <p:spPr bwMode="auto">
          <a:xfrm rot="-5348452">
            <a:off x="1669257" y="2670968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4868" name="Text Box 123"/>
          <p:cNvSpPr txBox="1">
            <a:spLocks noChangeArrowheads="1"/>
          </p:cNvSpPr>
          <p:nvPr/>
        </p:nvSpPr>
        <p:spPr bwMode="auto">
          <a:xfrm rot="-2120564">
            <a:off x="3360738" y="3349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4869" name="Text Box 124"/>
          <p:cNvSpPr txBox="1">
            <a:spLocks noChangeArrowheads="1"/>
          </p:cNvSpPr>
          <p:nvPr/>
        </p:nvSpPr>
        <p:spPr bwMode="auto">
          <a:xfrm>
            <a:off x="2058988" y="38115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3</a:t>
            </a:r>
          </a:p>
        </p:txBody>
      </p:sp>
      <p:sp>
        <p:nvSpPr>
          <p:cNvPr id="34870" name="Text Box 125"/>
          <p:cNvSpPr txBox="1">
            <a:spLocks noChangeArrowheads="1"/>
          </p:cNvSpPr>
          <p:nvPr/>
        </p:nvSpPr>
        <p:spPr bwMode="auto">
          <a:xfrm rot="1953558">
            <a:off x="3268663" y="23606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871" name="Text Box 126"/>
          <p:cNvSpPr txBox="1">
            <a:spLocks noChangeArrowheads="1"/>
          </p:cNvSpPr>
          <p:nvPr/>
        </p:nvSpPr>
        <p:spPr bwMode="auto">
          <a:xfrm rot="-5348452">
            <a:off x="2737644" y="26725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4872" name="Text Box 127"/>
          <p:cNvSpPr txBox="1">
            <a:spLocks noChangeArrowheads="1"/>
          </p:cNvSpPr>
          <p:nvPr/>
        </p:nvSpPr>
        <p:spPr bwMode="auto">
          <a:xfrm rot="-3155862">
            <a:off x="2277269" y="2910682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4873" name="Line 128"/>
          <p:cNvSpPr>
            <a:spLocks noChangeShapeType="1"/>
          </p:cNvSpPr>
          <p:nvPr/>
        </p:nvSpPr>
        <p:spPr bwMode="auto">
          <a:xfrm flipH="1">
            <a:off x="762000" y="2438400"/>
            <a:ext cx="838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874" name="Line 129"/>
          <p:cNvSpPr>
            <a:spLocks noChangeShapeType="1"/>
          </p:cNvSpPr>
          <p:nvPr/>
        </p:nvSpPr>
        <p:spPr bwMode="auto">
          <a:xfrm flipH="1" flipV="1">
            <a:off x="2895600" y="2362200"/>
            <a:ext cx="914400" cy="609600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875" name="Text Box 130"/>
          <p:cNvSpPr txBox="1">
            <a:spLocks noChangeArrowheads="1"/>
          </p:cNvSpPr>
          <p:nvPr/>
        </p:nvSpPr>
        <p:spPr bwMode="auto">
          <a:xfrm rot="-1717037">
            <a:off x="920750" y="2587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4876" name="Text Box 131"/>
          <p:cNvSpPr txBox="1">
            <a:spLocks noChangeArrowheads="1"/>
          </p:cNvSpPr>
          <p:nvPr/>
        </p:nvSpPr>
        <p:spPr bwMode="auto">
          <a:xfrm rot="1953558">
            <a:off x="3038475" y="2663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19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4877" name="Line 132"/>
          <p:cNvSpPr>
            <a:spLocks noChangeShapeType="1"/>
          </p:cNvSpPr>
          <p:nvPr/>
        </p:nvSpPr>
        <p:spPr bwMode="auto">
          <a:xfrm flipH="1">
            <a:off x="1905000" y="3733800"/>
            <a:ext cx="838200" cy="0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878" name="Line 133"/>
          <p:cNvSpPr>
            <a:spLocks noChangeShapeType="1"/>
          </p:cNvSpPr>
          <p:nvPr/>
        </p:nvSpPr>
        <p:spPr bwMode="auto">
          <a:xfrm flipH="1" flipV="1">
            <a:off x="762000" y="3200400"/>
            <a:ext cx="838200" cy="457200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879" name="Text Box 134"/>
          <p:cNvSpPr txBox="1">
            <a:spLocks noChangeArrowheads="1"/>
          </p:cNvSpPr>
          <p:nvPr/>
        </p:nvSpPr>
        <p:spPr bwMode="auto">
          <a:xfrm rot="1671448">
            <a:off x="1058863" y="31972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34880" name="Text Box 135"/>
          <p:cNvSpPr txBox="1">
            <a:spLocks noChangeArrowheads="1"/>
          </p:cNvSpPr>
          <p:nvPr/>
        </p:nvSpPr>
        <p:spPr bwMode="auto">
          <a:xfrm>
            <a:off x="2057400" y="3429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11</a:t>
            </a: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4230688" y="1681163"/>
          <a:ext cx="483235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Dokument" r:id="rId3" imgW="4516120" imgH="3467100" progId="Word.Document.8">
                  <p:embed/>
                </p:oleObj>
              </mc:Choice>
              <mc:Fallback>
                <p:oleObj name="Dokument" r:id="rId3" imgW="4516120" imgH="3467100" progId="Word.Document.8">
                  <p:embed/>
                  <p:pic>
                    <p:nvPicPr>
                      <p:cNvPr id="348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1681163"/>
                        <a:ext cx="483235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4"/>
          <p:cNvSpPr txBox="1">
            <a:spLocks noChangeArrowheads="1"/>
          </p:cNvSpPr>
          <p:nvPr/>
        </p:nvSpPr>
        <p:spPr bwMode="auto">
          <a:xfrm>
            <a:off x="228600" y="4572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de-DE" altLang="zh-CN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Ford-Fulkerson</a:t>
            </a:r>
            <a:r>
              <a:rPr lang="zh-CN" altLang="en-US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算法</a:t>
            </a:r>
            <a:endParaRPr lang="de-DE" altLang="zh-CN" sz="36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6811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Oval 4"/>
          <p:cNvSpPr>
            <a:spLocks noChangeArrowheads="1"/>
          </p:cNvSpPr>
          <p:nvPr/>
        </p:nvSpPr>
        <p:spPr bwMode="auto">
          <a:xfrm>
            <a:off x="420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5844" name="Oval 5"/>
          <p:cNvSpPr>
            <a:spLocks noChangeArrowheads="1"/>
          </p:cNvSpPr>
          <p:nvPr/>
        </p:nvSpPr>
        <p:spPr bwMode="auto">
          <a:xfrm>
            <a:off x="3849688" y="5410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5845" name="Oval 6"/>
          <p:cNvSpPr>
            <a:spLocks noChangeArrowheads="1"/>
          </p:cNvSpPr>
          <p:nvPr/>
        </p:nvSpPr>
        <p:spPr bwMode="auto">
          <a:xfrm>
            <a:off x="1563688" y="4648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5846" name="Oval 7"/>
          <p:cNvSpPr>
            <a:spLocks noChangeArrowheads="1"/>
          </p:cNvSpPr>
          <p:nvPr/>
        </p:nvSpPr>
        <p:spPr bwMode="auto">
          <a:xfrm>
            <a:off x="1563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847" name="Oval 8"/>
          <p:cNvSpPr>
            <a:spLocks noChangeArrowheads="1"/>
          </p:cNvSpPr>
          <p:nvPr/>
        </p:nvSpPr>
        <p:spPr bwMode="auto">
          <a:xfrm>
            <a:off x="2706688" y="46101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5848" name="Oval 9"/>
          <p:cNvSpPr>
            <a:spLocks noChangeArrowheads="1"/>
          </p:cNvSpPr>
          <p:nvPr/>
        </p:nvSpPr>
        <p:spPr bwMode="auto">
          <a:xfrm>
            <a:off x="2706688" y="6172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>
            <a:off x="1982788" y="4838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5850" name="Line 11"/>
          <p:cNvSpPr>
            <a:spLocks noChangeShapeType="1"/>
          </p:cNvSpPr>
          <p:nvPr/>
        </p:nvSpPr>
        <p:spPr bwMode="auto">
          <a:xfrm>
            <a:off x="1982788" y="63627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5851" name="Line 12"/>
          <p:cNvSpPr>
            <a:spLocks noChangeShapeType="1"/>
          </p:cNvSpPr>
          <p:nvPr/>
        </p:nvSpPr>
        <p:spPr bwMode="auto">
          <a:xfrm flipV="1">
            <a:off x="609600" y="4913313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611188" y="57531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3" name="Line 14"/>
          <p:cNvSpPr>
            <a:spLocks noChangeShapeType="1"/>
          </p:cNvSpPr>
          <p:nvPr/>
        </p:nvSpPr>
        <p:spPr bwMode="auto">
          <a:xfrm>
            <a:off x="16779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4" name="Line 15"/>
          <p:cNvSpPr>
            <a:spLocks noChangeShapeType="1"/>
          </p:cNvSpPr>
          <p:nvPr/>
        </p:nvSpPr>
        <p:spPr bwMode="auto">
          <a:xfrm flipV="1">
            <a:off x="18303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5" name="Line 16"/>
          <p:cNvSpPr>
            <a:spLocks noChangeShapeType="1"/>
          </p:cNvSpPr>
          <p:nvPr/>
        </p:nvSpPr>
        <p:spPr bwMode="auto">
          <a:xfrm flipV="1">
            <a:off x="2897188" y="49911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6" name="Line 17"/>
          <p:cNvSpPr>
            <a:spLocks noChangeShapeType="1"/>
          </p:cNvSpPr>
          <p:nvPr/>
        </p:nvSpPr>
        <p:spPr bwMode="auto">
          <a:xfrm flipH="1">
            <a:off x="1906588" y="4991100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7" name="Line 18"/>
          <p:cNvSpPr>
            <a:spLocks noChangeShapeType="1"/>
          </p:cNvSpPr>
          <p:nvPr/>
        </p:nvSpPr>
        <p:spPr bwMode="auto">
          <a:xfrm>
            <a:off x="3049588" y="4914900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8" name="Line 19"/>
          <p:cNvSpPr>
            <a:spLocks noChangeShapeType="1"/>
          </p:cNvSpPr>
          <p:nvPr/>
        </p:nvSpPr>
        <p:spPr bwMode="auto">
          <a:xfrm flipV="1">
            <a:off x="3125788" y="5753100"/>
            <a:ext cx="762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9" name="Text Box 20"/>
          <p:cNvSpPr txBox="1">
            <a:spLocks noChangeArrowheads="1"/>
          </p:cNvSpPr>
          <p:nvPr/>
        </p:nvSpPr>
        <p:spPr bwMode="auto">
          <a:xfrm rot="-5348452">
            <a:off x="1208882" y="5225256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5860" name="Text Box 21"/>
          <p:cNvSpPr txBox="1">
            <a:spLocks noChangeArrowheads="1"/>
          </p:cNvSpPr>
          <p:nvPr/>
        </p:nvSpPr>
        <p:spPr bwMode="auto">
          <a:xfrm rot="1671448">
            <a:off x="533400" y="6075363"/>
            <a:ext cx="919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11</a:t>
            </a:r>
            <a:r>
              <a:rPr lang="de-DE" altLang="zh-CN" b="1">
                <a:latin typeface="Times New Roman" panose="02020603050405020304" pitchFamily="18" charset="0"/>
              </a:rPr>
              <a:t>/13</a:t>
            </a:r>
          </a:p>
        </p:txBody>
      </p:sp>
      <p:sp>
        <p:nvSpPr>
          <p:cNvPr id="35861" name="Text Box 22"/>
          <p:cNvSpPr txBox="1">
            <a:spLocks noChangeArrowheads="1"/>
          </p:cNvSpPr>
          <p:nvPr/>
        </p:nvSpPr>
        <p:spPr bwMode="auto">
          <a:xfrm>
            <a:off x="1981200" y="449262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12/12</a:t>
            </a:r>
          </a:p>
        </p:txBody>
      </p:sp>
      <p:sp>
        <p:nvSpPr>
          <p:cNvPr id="35862" name="Text Box 23"/>
          <p:cNvSpPr txBox="1">
            <a:spLocks noChangeArrowheads="1"/>
          </p:cNvSpPr>
          <p:nvPr/>
        </p:nvSpPr>
        <p:spPr bwMode="auto">
          <a:xfrm rot="-1613086">
            <a:off x="846138" y="48164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12</a:t>
            </a:r>
            <a:r>
              <a:rPr lang="de-DE" altLang="zh-CN" b="1">
                <a:latin typeface="Times New Roman" panose="02020603050405020304" pitchFamily="18" charset="0"/>
              </a:rPr>
              <a:t>/16</a:t>
            </a:r>
          </a:p>
        </p:txBody>
      </p:sp>
      <p:sp>
        <p:nvSpPr>
          <p:cNvPr id="35863" name="Text Box 24"/>
          <p:cNvSpPr txBox="1">
            <a:spLocks noChangeArrowheads="1"/>
          </p:cNvSpPr>
          <p:nvPr/>
        </p:nvSpPr>
        <p:spPr bwMode="auto">
          <a:xfrm rot="-5348452">
            <a:off x="1667669" y="52252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864" name="Text Box 25"/>
          <p:cNvSpPr txBox="1">
            <a:spLocks noChangeArrowheads="1"/>
          </p:cNvSpPr>
          <p:nvPr/>
        </p:nvSpPr>
        <p:spPr bwMode="auto">
          <a:xfrm rot="-2120564">
            <a:off x="3360738" y="590073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4/4</a:t>
            </a:r>
          </a:p>
        </p:txBody>
      </p:sp>
      <p:sp>
        <p:nvSpPr>
          <p:cNvPr id="35865" name="Text Box 26"/>
          <p:cNvSpPr txBox="1">
            <a:spLocks noChangeArrowheads="1"/>
          </p:cNvSpPr>
          <p:nvPr/>
        </p:nvSpPr>
        <p:spPr bwMode="auto">
          <a:xfrm>
            <a:off x="1981200" y="6348413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11/14</a:t>
            </a:r>
          </a:p>
        </p:txBody>
      </p:sp>
      <p:sp>
        <p:nvSpPr>
          <p:cNvPr id="35866" name="Text Box 27"/>
          <p:cNvSpPr txBox="1">
            <a:spLocks noChangeArrowheads="1"/>
          </p:cNvSpPr>
          <p:nvPr/>
        </p:nvSpPr>
        <p:spPr bwMode="auto">
          <a:xfrm rot="1953558">
            <a:off x="3248025" y="497205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19/20</a:t>
            </a:r>
          </a:p>
        </p:txBody>
      </p:sp>
      <p:sp>
        <p:nvSpPr>
          <p:cNvPr id="35867" name="Text Box 28"/>
          <p:cNvSpPr txBox="1">
            <a:spLocks noChangeArrowheads="1"/>
          </p:cNvSpPr>
          <p:nvPr/>
        </p:nvSpPr>
        <p:spPr bwMode="auto">
          <a:xfrm rot="-5348452">
            <a:off x="2736057" y="5226843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7/7</a:t>
            </a:r>
          </a:p>
        </p:txBody>
      </p:sp>
      <p:sp>
        <p:nvSpPr>
          <p:cNvPr id="35868" name="Text Box 29"/>
          <p:cNvSpPr txBox="1">
            <a:spLocks noChangeArrowheads="1"/>
          </p:cNvSpPr>
          <p:nvPr/>
        </p:nvSpPr>
        <p:spPr bwMode="auto">
          <a:xfrm rot="-3155862">
            <a:off x="2277269" y="546179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5869" name="Oval 32"/>
          <p:cNvSpPr>
            <a:spLocks noChangeArrowheads="1"/>
          </p:cNvSpPr>
          <p:nvPr/>
        </p:nvSpPr>
        <p:spPr bwMode="auto">
          <a:xfrm>
            <a:off x="420688" y="2859088"/>
            <a:ext cx="381000" cy="3810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5870" name="Oval 33"/>
          <p:cNvSpPr>
            <a:spLocks noChangeArrowheads="1"/>
          </p:cNvSpPr>
          <p:nvPr/>
        </p:nvSpPr>
        <p:spPr bwMode="auto">
          <a:xfrm>
            <a:off x="3849688" y="2859088"/>
            <a:ext cx="381000" cy="381000"/>
          </a:xfrm>
          <a:prstGeom prst="ellipse">
            <a:avLst/>
          </a:prstGeom>
          <a:solidFill>
            <a:srgbClr val="66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5871" name="Oval 34"/>
          <p:cNvSpPr>
            <a:spLocks noChangeArrowheads="1"/>
          </p:cNvSpPr>
          <p:nvPr/>
        </p:nvSpPr>
        <p:spPr bwMode="auto">
          <a:xfrm>
            <a:off x="1563688" y="2097088"/>
            <a:ext cx="381000" cy="3810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5872" name="Oval 35"/>
          <p:cNvSpPr>
            <a:spLocks noChangeArrowheads="1"/>
          </p:cNvSpPr>
          <p:nvPr/>
        </p:nvSpPr>
        <p:spPr bwMode="auto">
          <a:xfrm>
            <a:off x="1563688" y="3621088"/>
            <a:ext cx="381000" cy="3810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873" name="Oval 36"/>
          <p:cNvSpPr>
            <a:spLocks noChangeArrowheads="1"/>
          </p:cNvSpPr>
          <p:nvPr/>
        </p:nvSpPr>
        <p:spPr bwMode="auto">
          <a:xfrm>
            <a:off x="2706688" y="2058988"/>
            <a:ext cx="381000" cy="381000"/>
          </a:xfrm>
          <a:prstGeom prst="ellipse">
            <a:avLst/>
          </a:prstGeom>
          <a:solidFill>
            <a:srgbClr val="66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5874" name="Oval 37"/>
          <p:cNvSpPr>
            <a:spLocks noChangeArrowheads="1"/>
          </p:cNvSpPr>
          <p:nvPr/>
        </p:nvSpPr>
        <p:spPr bwMode="auto">
          <a:xfrm>
            <a:off x="2706688" y="3621088"/>
            <a:ext cx="381000" cy="3810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de-DE" altLang="zh-CN" b="1">
                <a:latin typeface="Times New Roman" panose="02020603050405020304" pitchFamily="18" charset="0"/>
              </a:rPr>
              <a:t>v</a:t>
            </a:r>
            <a:r>
              <a:rPr lang="de-DE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875" name="Line 38"/>
          <p:cNvSpPr>
            <a:spLocks noChangeShapeType="1"/>
          </p:cNvSpPr>
          <p:nvPr/>
        </p:nvSpPr>
        <p:spPr bwMode="auto">
          <a:xfrm flipH="1">
            <a:off x="1982788" y="2287588"/>
            <a:ext cx="762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5876" name="Line 39"/>
          <p:cNvSpPr>
            <a:spLocks noChangeShapeType="1"/>
          </p:cNvSpPr>
          <p:nvPr/>
        </p:nvSpPr>
        <p:spPr bwMode="auto">
          <a:xfrm>
            <a:off x="1982788" y="38115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5877" name="Line 40"/>
          <p:cNvSpPr>
            <a:spLocks noChangeShapeType="1"/>
          </p:cNvSpPr>
          <p:nvPr/>
        </p:nvSpPr>
        <p:spPr bwMode="auto">
          <a:xfrm flipV="1">
            <a:off x="609600" y="2362200"/>
            <a:ext cx="989013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8" name="Line 41"/>
          <p:cNvSpPr>
            <a:spLocks noChangeShapeType="1"/>
          </p:cNvSpPr>
          <p:nvPr/>
        </p:nvSpPr>
        <p:spPr bwMode="auto">
          <a:xfrm>
            <a:off x="611188" y="3201988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9" name="Line 42"/>
          <p:cNvSpPr>
            <a:spLocks noChangeShapeType="1"/>
          </p:cNvSpPr>
          <p:nvPr/>
        </p:nvSpPr>
        <p:spPr bwMode="auto">
          <a:xfrm>
            <a:off x="16779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0" name="Line 43"/>
          <p:cNvSpPr>
            <a:spLocks noChangeShapeType="1"/>
          </p:cNvSpPr>
          <p:nvPr/>
        </p:nvSpPr>
        <p:spPr bwMode="auto">
          <a:xfrm flipV="1">
            <a:off x="1830388" y="2439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4"/>
          <p:cNvSpPr>
            <a:spLocks noChangeShapeType="1"/>
          </p:cNvSpPr>
          <p:nvPr/>
        </p:nvSpPr>
        <p:spPr bwMode="auto">
          <a:xfrm>
            <a:off x="2897188" y="2439988"/>
            <a:ext cx="0" cy="1219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2" name="Line 45"/>
          <p:cNvSpPr>
            <a:spLocks noChangeShapeType="1"/>
          </p:cNvSpPr>
          <p:nvPr/>
        </p:nvSpPr>
        <p:spPr bwMode="auto">
          <a:xfrm flipH="1">
            <a:off x="1906588" y="2439988"/>
            <a:ext cx="914400" cy="1219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6"/>
          <p:cNvSpPr>
            <a:spLocks noChangeShapeType="1"/>
          </p:cNvSpPr>
          <p:nvPr/>
        </p:nvSpPr>
        <p:spPr bwMode="auto">
          <a:xfrm>
            <a:off x="3049588" y="2363788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4" name="Line 47"/>
          <p:cNvSpPr>
            <a:spLocks noChangeShapeType="1"/>
          </p:cNvSpPr>
          <p:nvPr/>
        </p:nvSpPr>
        <p:spPr bwMode="auto">
          <a:xfrm rot="10900883" flipV="1">
            <a:off x="3125788" y="3201988"/>
            <a:ext cx="7620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8"/>
          <p:cNvSpPr txBox="1">
            <a:spLocks noChangeArrowheads="1"/>
          </p:cNvSpPr>
          <p:nvPr/>
        </p:nvSpPr>
        <p:spPr bwMode="auto">
          <a:xfrm rot="-5348452">
            <a:off x="1210469" y="2674144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5886" name="Text Box 49"/>
          <p:cNvSpPr txBox="1">
            <a:spLocks noChangeArrowheads="1"/>
          </p:cNvSpPr>
          <p:nvPr/>
        </p:nvSpPr>
        <p:spPr bwMode="auto">
          <a:xfrm rot="1671448">
            <a:off x="830263" y="35782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887" name="Text Box 50"/>
          <p:cNvSpPr txBox="1">
            <a:spLocks noChangeArrowheads="1"/>
          </p:cNvSpPr>
          <p:nvPr/>
        </p:nvSpPr>
        <p:spPr bwMode="auto">
          <a:xfrm>
            <a:off x="2209800" y="1981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5888" name="Text Box 51"/>
          <p:cNvSpPr txBox="1">
            <a:spLocks noChangeArrowheads="1"/>
          </p:cNvSpPr>
          <p:nvPr/>
        </p:nvSpPr>
        <p:spPr bwMode="auto">
          <a:xfrm rot="-1613086">
            <a:off x="852488" y="2282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889" name="Text Box 52"/>
          <p:cNvSpPr txBox="1">
            <a:spLocks noChangeArrowheads="1"/>
          </p:cNvSpPr>
          <p:nvPr/>
        </p:nvSpPr>
        <p:spPr bwMode="auto">
          <a:xfrm rot="-5348452">
            <a:off x="1669257" y="2670968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890" name="Text Box 53"/>
          <p:cNvSpPr txBox="1">
            <a:spLocks noChangeArrowheads="1"/>
          </p:cNvSpPr>
          <p:nvPr/>
        </p:nvSpPr>
        <p:spPr bwMode="auto">
          <a:xfrm rot="-2120564">
            <a:off x="3360738" y="3349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891" name="Text Box 54"/>
          <p:cNvSpPr txBox="1">
            <a:spLocks noChangeArrowheads="1"/>
          </p:cNvSpPr>
          <p:nvPr/>
        </p:nvSpPr>
        <p:spPr bwMode="auto">
          <a:xfrm>
            <a:off x="2058988" y="38115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3</a:t>
            </a:r>
          </a:p>
        </p:txBody>
      </p:sp>
      <p:sp>
        <p:nvSpPr>
          <p:cNvPr id="35892" name="Text Box 55"/>
          <p:cNvSpPr txBox="1">
            <a:spLocks noChangeArrowheads="1"/>
          </p:cNvSpPr>
          <p:nvPr/>
        </p:nvSpPr>
        <p:spPr bwMode="auto">
          <a:xfrm rot="1953558">
            <a:off x="3268663" y="23606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5893" name="Text Box 56"/>
          <p:cNvSpPr txBox="1">
            <a:spLocks noChangeArrowheads="1"/>
          </p:cNvSpPr>
          <p:nvPr/>
        </p:nvSpPr>
        <p:spPr bwMode="auto">
          <a:xfrm rot="-5348452">
            <a:off x="2737644" y="267255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5894" name="Text Box 57"/>
          <p:cNvSpPr txBox="1">
            <a:spLocks noChangeArrowheads="1"/>
          </p:cNvSpPr>
          <p:nvPr/>
        </p:nvSpPr>
        <p:spPr bwMode="auto">
          <a:xfrm rot="-3155862">
            <a:off x="2277269" y="2910682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5895" name="Line 58"/>
          <p:cNvSpPr>
            <a:spLocks noChangeShapeType="1"/>
          </p:cNvSpPr>
          <p:nvPr/>
        </p:nvSpPr>
        <p:spPr bwMode="auto">
          <a:xfrm flipH="1">
            <a:off x="762000" y="2438400"/>
            <a:ext cx="838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96" name="Line 59"/>
          <p:cNvSpPr>
            <a:spLocks noChangeShapeType="1"/>
          </p:cNvSpPr>
          <p:nvPr/>
        </p:nvSpPr>
        <p:spPr bwMode="auto">
          <a:xfrm flipH="1" flipV="1">
            <a:off x="2895600" y="2362200"/>
            <a:ext cx="91440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97" name="Text Box 60"/>
          <p:cNvSpPr txBox="1">
            <a:spLocks noChangeArrowheads="1"/>
          </p:cNvSpPr>
          <p:nvPr/>
        </p:nvSpPr>
        <p:spPr bwMode="auto">
          <a:xfrm rot="-1717037">
            <a:off x="920750" y="25876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5898" name="Text Box 61"/>
          <p:cNvSpPr txBox="1">
            <a:spLocks noChangeArrowheads="1"/>
          </p:cNvSpPr>
          <p:nvPr/>
        </p:nvSpPr>
        <p:spPr bwMode="auto">
          <a:xfrm rot="1953558">
            <a:off x="3038475" y="26638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19 </a:t>
            </a:r>
          </a:p>
        </p:txBody>
      </p:sp>
      <p:sp>
        <p:nvSpPr>
          <p:cNvPr id="35899" name="Line 62"/>
          <p:cNvSpPr>
            <a:spLocks noChangeShapeType="1"/>
          </p:cNvSpPr>
          <p:nvPr/>
        </p:nvSpPr>
        <p:spPr bwMode="auto">
          <a:xfrm flipH="1">
            <a:off x="1905000" y="3733800"/>
            <a:ext cx="838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900" name="Line 63"/>
          <p:cNvSpPr>
            <a:spLocks noChangeShapeType="1"/>
          </p:cNvSpPr>
          <p:nvPr/>
        </p:nvSpPr>
        <p:spPr bwMode="auto">
          <a:xfrm flipH="1" flipV="1">
            <a:off x="762000" y="3200400"/>
            <a:ext cx="838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901" name="Text Box 64"/>
          <p:cNvSpPr txBox="1">
            <a:spLocks noChangeArrowheads="1"/>
          </p:cNvSpPr>
          <p:nvPr/>
        </p:nvSpPr>
        <p:spPr bwMode="auto">
          <a:xfrm rot="1671448">
            <a:off x="1058863" y="31972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35902" name="Text Box 65"/>
          <p:cNvSpPr txBox="1">
            <a:spLocks noChangeArrowheads="1"/>
          </p:cNvSpPr>
          <p:nvPr/>
        </p:nvSpPr>
        <p:spPr bwMode="auto">
          <a:xfrm>
            <a:off x="2057400" y="3429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b="1">
                <a:latin typeface="Times New Roman" panose="02020603050405020304" pitchFamily="18" charset="0"/>
              </a:rPr>
              <a:t> 11</a:t>
            </a:r>
          </a:p>
        </p:txBody>
      </p:sp>
      <p:sp>
        <p:nvSpPr>
          <p:cNvPr id="35903" name="Text Box 66"/>
          <p:cNvSpPr txBox="1">
            <a:spLocks noChangeArrowheads="1"/>
          </p:cNvSpPr>
          <p:nvPr/>
        </p:nvSpPr>
        <p:spPr bwMode="auto">
          <a:xfrm>
            <a:off x="4953000" y="5181600"/>
            <a:ext cx="2667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2400" b="1">
                <a:latin typeface="Times New Roman" panose="02020603050405020304" pitchFamily="18" charset="0"/>
              </a:rPr>
              <a:t>Finally we have:</a:t>
            </a:r>
          </a:p>
          <a:p>
            <a:pPr eaLnBrk="1" hangingPunct="1"/>
            <a:r>
              <a:rPr lang="de-DE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| f | = f (s, V) = 23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4230688" y="1681163"/>
          <a:ext cx="483235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Dokument" r:id="rId3" imgW="4516120" imgH="3467100" progId="Word.Document.8">
                  <p:embed/>
                </p:oleObj>
              </mc:Choice>
              <mc:Fallback>
                <p:oleObj name="Dokument" r:id="rId3" imgW="4516120" imgH="3467100" progId="Word.Document.8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1681163"/>
                        <a:ext cx="483235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4"/>
          <p:cNvSpPr txBox="1">
            <a:spLocks noChangeArrowheads="1"/>
          </p:cNvSpPr>
          <p:nvPr/>
        </p:nvSpPr>
        <p:spPr bwMode="auto">
          <a:xfrm>
            <a:off x="228600" y="4572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de-DE" altLang="zh-CN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Ford-Fulkerson</a:t>
            </a:r>
            <a:r>
              <a:rPr lang="zh-CN" altLang="en-US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算法</a:t>
            </a:r>
            <a:endParaRPr lang="de-DE" altLang="zh-CN" sz="3600" b="1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905" name="Text Box 29"/>
          <p:cNvSpPr txBox="1">
            <a:spLocks noChangeArrowheads="1"/>
          </p:cNvSpPr>
          <p:nvPr/>
        </p:nvSpPr>
        <p:spPr bwMode="auto">
          <a:xfrm>
            <a:off x="0" y="16764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 G</a:t>
            </a:r>
            <a:r>
              <a:rPr lang="en-GB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5906" name="Text Box 56"/>
          <p:cNvSpPr txBox="1">
            <a:spLocks noChangeArrowheads="1"/>
          </p:cNvSpPr>
          <p:nvPr/>
        </p:nvSpPr>
        <p:spPr bwMode="auto">
          <a:xfrm>
            <a:off x="0" y="4227513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new flow network G</a:t>
            </a:r>
            <a:r>
              <a:rPr lang="de-DE" altLang="zh-CN" b="1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32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网络流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172200"/>
            <a:ext cx="8229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		</a:t>
            </a:r>
            <a:r>
              <a:rPr lang="zh-CN" altLang="en-US"/>
              <a:t>剩余网络的初态和终态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41020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866" name="Object 6"/>
          <p:cNvGraphicFramePr>
            <a:graphicFrameLocks noChangeAspect="1"/>
          </p:cNvGraphicFramePr>
          <p:nvPr/>
        </p:nvGraphicFramePr>
        <p:xfrm>
          <a:off x="1752600" y="3657600"/>
          <a:ext cx="525780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位图图像" r:id="rId4" imgW="4161905" imgH="1952898" progId="Paint.Picture">
                  <p:embed/>
                </p:oleObj>
              </mc:Choice>
              <mc:Fallback>
                <p:oleObj name="位图图像" r:id="rId4" imgW="4161905" imgH="1952898" progId="Paint.Picture">
                  <p:embed/>
                  <p:pic>
                    <p:nvPicPr>
                      <p:cNvPr id="368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57600"/>
                        <a:ext cx="5257800" cy="246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416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480060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20000"/>
              </a:lnSpc>
              <a:buClrTx/>
              <a:buFont typeface="Wingdings" panose="05000000000000000000" pitchFamily="2" charset="2"/>
              <a:buBlip>
                <a:blip r:embed="rId4"/>
              </a:buBlip>
            </a:pPr>
            <a:r>
              <a:rPr lang="zh-CN" altLang="en-US" sz="3200" dirty="0">
                <a:solidFill>
                  <a:schemeClr val="tx2"/>
                </a:solidFill>
              </a:rPr>
              <a:t>网络中</a:t>
            </a:r>
            <a:r>
              <a:rPr lang="zh-CN" altLang="en-US" sz="3200" dirty="0">
                <a:solidFill>
                  <a:srgbClr val="FF0000"/>
                </a:solidFill>
              </a:rPr>
              <a:t>割</a:t>
            </a:r>
            <a:r>
              <a:rPr lang="en-US" altLang="zh-CN" sz="3200" dirty="0">
                <a:solidFill>
                  <a:schemeClr val="tx2"/>
                </a:solidFill>
              </a:rPr>
              <a:t>(cut)</a:t>
            </a:r>
            <a:r>
              <a:rPr lang="zh-CN" altLang="en-US" sz="3200" dirty="0">
                <a:solidFill>
                  <a:schemeClr val="tx2"/>
                </a:solidFill>
              </a:rPr>
              <a:t>：</a:t>
            </a:r>
            <a:r>
              <a:rPr lang="en-US" altLang="zh-CN" sz="3200" dirty="0">
                <a:solidFill>
                  <a:schemeClr val="tx2"/>
                </a:solidFill>
              </a:rPr>
              <a:t> </a:t>
            </a:r>
            <a:r>
              <a:rPr lang="zh-CN" altLang="en-US" sz="3200" dirty="0">
                <a:solidFill>
                  <a:schemeClr val="tx2"/>
                </a:solidFill>
              </a:rPr>
              <a:t>顶点集合的一个划分</a:t>
            </a:r>
            <a:r>
              <a:rPr lang="en-US" altLang="zh-CN" sz="3200" dirty="0">
                <a:solidFill>
                  <a:schemeClr val="tx2"/>
                </a:solidFill>
              </a:rPr>
              <a:t>, V=S∪</a:t>
            </a:r>
            <a:r>
              <a:rPr lang="en-US" altLang="zh-CN" sz="3200" dirty="0">
                <a:solidFill>
                  <a:schemeClr val="tx2"/>
                </a:solidFill>
                <a:sym typeface="Symbol" panose="05050102010706020507" pitchFamily="18" charset="2"/>
              </a:rPr>
              <a:t>T,</a:t>
            </a:r>
            <a:r>
              <a:rPr lang="en-US" altLang="zh-CN" sz="3200" dirty="0">
                <a:solidFill>
                  <a:schemeClr val="tx2"/>
                </a:solidFill>
              </a:rPr>
              <a:t> S∩</a:t>
            </a:r>
            <a:r>
              <a:rPr lang="en-US" altLang="zh-CN" sz="3200" dirty="0">
                <a:solidFill>
                  <a:schemeClr val="tx2"/>
                </a:solidFill>
                <a:sym typeface="Symbol" panose="05050102010706020507" pitchFamily="18" charset="2"/>
              </a:rPr>
              <a:t>T</a:t>
            </a:r>
            <a:r>
              <a:rPr lang="en-US" altLang="zh-CN" sz="3200" dirty="0">
                <a:solidFill>
                  <a:schemeClr val="tx2"/>
                </a:solidFill>
              </a:rPr>
              <a:t>=</a:t>
            </a:r>
            <a:r>
              <a:rPr lang="en-US" altLang="zh-CN" sz="3200" dirty="0">
                <a:solidFill>
                  <a:schemeClr val="tx2"/>
                </a:solidFill>
                <a:sym typeface="Symbol" panose="05050102010706020507" pitchFamily="18" charset="2"/>
              </a:rPr>
              <a:t>, </a:t>
            </a:r>
            <a:r>
              <a:rPr lang="en-US" altLang="zh-CN" sz="3200" dirty="0" err="1">
                <a:solidFill>
                  <a:schemeClr val="tx2"/>
                </a:solidFill>
              </a:rPr>
              <a:t>s</a:t>
            </a:r>
            <a:r>
              <a:rPr lang="en-US" altLang="zh-CN" sz="3200" dirty="0" err="1">
                <a:solidFill>
                  <a:schemeClr val="tx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dirty="0" err="1">
                <a:solidFill>
                  <a:schemeClr val="tx2"/>
                </a:solidFill>
              </a:rPr>
              <a:t>S</a:t>
            </a:r>
            <a:r>
              <a:rPr lang="en-US" altLang="zh-CN" sz="3200" dirty="0">
                <a:solidFill>
                  <a:schemeClr val="tx2"/>
                </a:solidFill>
              </a:rPr>
              <a:t>,</a:t>
            </a:r>
            <a:r>
              <a:rPr lang="en-US" altLang="zh-CN" sz="3200" dirty="0">
                <a:solidFill>
                  <a:schemeClr val="tx2"/>
                </a:solidFill>
                <a:sym typeface="Symbol" panose="05050102010706020507" pitchFamily="18" charset="2"/>
              </a:rPr>
              <a:t>  </a:t>
            </a:r>
            <a:r>
              <a:rPr lang="en-US" altLang="zh-CN" sz="3200" dirty="0" err="1">
                <a:solidFill>
                  <a:schemeClr val="tx2"/>
                </a:solidFill>
                <a:sym typeface="Symbol" panose="05050102010706020507" pitchFamily="18" charset="2"/>
              </a:rPr>
              <a:t>tT</a:t>
            </a:r>
            <a:endParaRPr lang="en-US" altLang="zh-CN" sz="3200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marL="342900" lvl="1" indent="-342900">
              <a:lnSpc>
                <a:spcPct val="120000"/>
              </a:lnSpc>
              <a:buClrTx/>
              <a:buFont typeface="Wingdings" panose="05000000000000000000" pitchFamily="2" charset="2"/>
              <a:buBlip>
                <a:blip r:embed="rId4"/>
              </a:buBlip>
            </a:pP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610600" cy="693738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3600">
                <a:solidFill>
                  <a:schemeClr val="bg2"/>
                </a:solidFill>
              </a:rPr>
              <a:t> </a:t>
            </a:r>
            <a:r>
              <a:rPr lang="zh-CN" altLang="en-US" sz="3600"/>
              <a:t>基本概念</a:t>
            </a:r>
            <a:r>
              <a:rPr lang="en-US" altLang="zh-CN" sz="3600"/>
              <a:t>: </a:t>
            </a:r>
            <a:r>
              <a:rPr lang="zh-CN" altLang="en-US" sz="3600"/>
              <a:t>流和割</a:t>
            </a:r>
          </a:p>
        </p:txBody>
      </p:sp>
      <p:sp>
        <p:nvSpPr>
          <p:cNvPr id="69637" name="Text Box 49"/>
          <p:cNvSpPr txBox="1">
            <a:spLocks noChangeArrowheads="1"/>
          </p:cNvSpPr>
          <p:nvPr/>
        </p:nvSpPr>
        <p:spPr bwMode="auto">
          <a:xfrm>
            <a:off x="3725416" y="4437112"/>
            <a:ext cx="1981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de-DE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de-DE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de-DE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    </a:t>
            </a:r>
            <a:r>
              <a:rPr lang="de-DE" altLang="zh-CN" b="1" dirty="0">
                <a:solidFill>
                  <a:srgbClr val="000000"/>
                </a:solidFill>
              </a:rPr>
              <a:t>v</a:t>
            </a:r>
            <a:r>
              <a:rPr lang="de-DE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de-DE" altLang="zh-CN" b="1" dirty="0">
                <a:solidFill>
                  <a:srgbClr val="000000"/>
                </a:solidFill>
              </a:rPr>
              <a:t>T</a:t>
            </a:r>
            <a:r>
              <a:rPr lang="de-DE" altLang="zh-CN" sz="1400" dirty="0"/>
              <a:t> </a:t>
            </a: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C9EE3A56-7ADD-40D7-B2AA-EA6AF585A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474416"/>
              </p:ext>
            </p:extLst>
          </p:nvPr>
        </p:nvGraphicFramePr>
        <p:xfrm>
          <a:off x="1979712" y="2780928"/>
          <a:ext cx="5407025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Picture Publisher Image" r:id="rId5" imgW="3514725" imgH="1857375" progId="PictPub.Image.8">
                  <p:embed/>
                </p:oleObj>
              </mc:Choice>
              <mc:Fallback>
                <p:oleObj name="Picture Publisher Image" r:id="rId5" imgW="3514725" imgH="1857375" progId="PictPub.Image.8">
                  <p:embed/>
                  <p:pic>
                    <p:nvPicPr>
                      <p:cNvPr id="23556" name="Object 2">
                        <a:extLst>
                          <a:ext uri="{FF2B5EF4-FFF2-40B4-BE49-F238E27FC236}">
                            <a16:creationId xmlns:a16="http://schemas.microsoft.com/office/drawing/2014/main" id="{8CBA8D7F-FBBE-4940-AC5C-895CE30DF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780928"/>
                        <a:ext cx="5407025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7">
            <a:extLst>
              <a:ext uri="{FF2B5EF4-FFF2-40B4-BE49-F238E27FC236}">
                <a16:creationId xmlns:a16="http://schemas.microsoft.com/office/drawing/2014/main" id="{7FB17D71-8C7E-46A8-8671-E9D5C0635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874" y="2650753"/>
            <a:ext cx="0" cy="31384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47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293AD-2F6A-4248-9722-4592565C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53B3A-A92C-4975-8FC2-0BE6080B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一个流网络是具备下述特征的有向图</a:t>
            </a:r>
            <a:r>
              <a:rPr lang="en-US" altLang="zh-CN" dirty="0"/>
              <a:t>G = (V</a:t>
            </a:r>
            <a:r>
              <a:rPr lang="zh-CN" altLang="en-US" dirty="0"/>
              <a:t>，</a:t>
            </a:r>
            <a:r>
              <a:rPr lang="en-US" altLang="zh-CN" dirty="0"/>
              <a:t>E)</a:t>
            </a:r>
          </a:p>
          <a:p>
            <a:pPr lvl="1"/>
            <a:r>
              <a:rPr lang="zh-CN" altLang="en-US" dirty="0"/>
              <a:t>每条边</a:t>
            </a:r>
            <a:r>
              <a:rPr lang="en-US" altLang="zh-CN" dirty="0"/>
              <a:t>(u</a:t>
            </a:r>
            <a:r>
              <a:rPr lang="zh-CN" altLang="en-US" dirty="0"/>
              <a:t>，</a:t>
            </a:r>
            <a:r>
              <a:rPr lang="en-US" altLang="zh-CN" dirty="0"/>
              <a:t>v)</a:t>
            </a:r>
            <a:r>
              <a:rPr lang="zh-CN" altLang="en-US" dirty="0"/>
              <a:t>有一个非负容量</a:t>
            </a:r>
            <a:r>
              <a:rPr lang="en-US" altLang="zh-CN" dirty="0"/>
              <a:t>(capacity) c(u</a:t>
            </a:r>
            <a:r>
              <a:rPr lang="zh-CN" altLang="en-US" dirty="0"/>
              <a:t>，</a:t>
            </a:r>
            <a:r>
              <a:rPr lang="en-US" altLang="zh-CN" dirty="0"/>
              <a:t>v)≥ 0</a:t>
            </a:r>
            <a:r>
              <a:rPr lang="zh-CN" altLang="en-US" dirty="0"/>
              <a:t>，对于不在</a:t>
            </a:r>
            <a:r>
              <a:rPr lang="en-US" altLang="zh-CN" dirty="0"/>
              <a:t>E</a:t>
            </a:r>
            <a:r>
              <a:rPr lang="zh-CN" altLang="en-US" dirty="0"/>
              <a:t>中的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，规定</a:t>
            </a:r>
            <a:r>
              <a:rPr lang="en-US" altLang="zh-CN" dirty="0"/>
              <a:t>c(u</a:t>
            </a:r>
            <a:r>
              <a:rPr lang="zh-CN" altLang="en-US" dirty="0"/>
              <a:t>，</a:t>
            </a:r>
            <a:r>
              <a:rPr lang="en-US" altLang="zh-CN" dirty="0"/>
              <a:t>v) = 0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存在单一源点 </a:t>
            </a:r>
            <a:r>
              <a:rPr lang="en-US" altLang="zh-CN" dirty="0"/>
              <a:t>s ∊ V</a:t>
            </a:r>
          </a:p>
          <a:p>
            <a:pPr lvl="1"/>
            <a:r>
              <a:rPr lang="zh-CN" altLang="en-US" dirty="0"/>
              <a:t>存在单一汇点 </a:t>
            </a:r>
            <a:r>
              <a:rPr lang="en-US" altLang="zh-CN" dirty="0"/>
              <a:t>t ∊ V</a:t>
            </a:r>
          </a:p>
          <a:p>
            <a:pPr lvl="1"/>
            <a:r>
              <a:rPr lang="zh-CN" altLang="en-US" dirty="0"/>
              <a:t>除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t </a:t>
            </a:r>
            <a:r>
              <a:rPr lang="zh-CN" altLang="en-US" dirty="0"/>
              <a:t>之外的其他结点称为内部结点。 </a:t>
            </a:r>
          </a:p>
          <a:p>
            <a:r>
              <a:rPr lang="zh-CN" altLang="en-US" dirty="0"/>
              <a:t>三点假设：</a:t>
            </a:r>
          </a:p>
          <a:p>
            <a:pPr lvl="1"/>
            <a:r>
              <a:rPr lang="zh-CN" altLang="en-US" dirty="0"/>
              <a:t>没有边进入源点</a:t>
            </a:r>
            <a:r>
              <a:rPr lang="en-US" altLang="zh-CN" dirty="0"/>
              <a:t>(source)</a:t>
            </a:r>
            <a:r>
              <a:rPr lang="zh-CN" altLang="en-US" dirty="0"/>
              <a:t>，没有边离开汇点</a:t>
            </a:r>
            <a:r>
              <a:rPr lang="en-US" altLang="zh-CN" dirty="0"/>
              <a:t>(sink)</a:t>
            </a:r>
          </a:p>
          <a:p>
            <a:pPr lvl="1"/>
            <a:r>
              <a:rPr lang="zh-CN" altLang="en-US" dirty="0"/>
              <a:t>每个结点至少存在一条边与之相连，</a:t>
            </a:r>
            <a:r>
              <a:rPr lang="en-US" altLang="zh-CN" dirty="0"/>
              <a:t>G</a:t>
            </a:r>
            <a:r>
              <a:rPr lang="zh-CN" altLang="en-US" dirty="0"/>
              <a:t>为连通图，且</a:t>
            </a:r>
            <a:r>
              <a:rPr lang="en-US" altLang="zh-CN" dirty="0"/>
              <a:t>|E|≥|V|-1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所有的容量都是整数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D4FA2E51-9799-469B-A28B-A78DFAE79E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63888" y="4797152"/>
            <a:ext cx="4608512" cy="1948434"/>
            <a:chOff x="1056" y="2732"/>
            <a:chExt cx="3756" cy="1588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1136A071-590D-4BD1-A5B7-7E262C40557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56" y="2732"/>
              <a:ext cx="3756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1169A3E2-FBB8-4A83-8BF5-8EECCE97E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2732"/>
              <a:ext cx="375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01BACDA1-494E-489F-BB8C-B9724005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3095"/>
              <a:ext cx="3756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2C17E22A-5C05-4854-837B-1024788EF1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3457"/>
              <a:ext cx="375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EC4C9643-C498-426D-B8E4-25C05C7B5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3820"/>
              <a:ext cx="375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1">
              <a:extLst>
                <a:ext uri="{FF2B5EF4-FFF2-40B4-BE49-F238E27FC236}">
                  <a16:creationId xmlns:a16="http://schemas.microsoft.com/office/drawing/2014/main" id="{497E44AC-38A2-4ACA-90D6-F0AFBF764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4183"/>
              <a:ext cx="375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9372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D7C5B2FF-C913-4D0E-9DA2-1CA88AF7B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z="3600" dirty="0">
                <a:solidFill>
                  <a:srgbClr val="FF0000"/>
                </a:solidFill>
              </a:rPr>
              <a:t>跨越割的净流</a:t>
            </a:r>
            <a:r>
              <a:rPr lang="en-US" altLang="zh-CN" sz="3600" dirty="0"/>
              <a:t>f(S,T)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48E5F67-391C-4E03-A129-6F39B6CB5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9575" y="5422900"/>
            <a:ext cx="7772400" cy="889000"/>
          </a:xfrm>
          <a:noFill/>
        </p:spPr>
        <p:txBody>
          <a:bodyPr/>
          <a:lstStyle/>
          <a:p>
            <a:r>
              <a:rPr lang="en-US" altLang="zh-CN"/>
              <a:t>f(S,T) = 12 – 4 + 11 = 19</a:t>
            </a: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1CFF8AC2-4767-4358-990D-E0658FFE1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1583669"/>
            <a:ext cx="3670300" cy="965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CN"/>
          </a:p>
        </p:txBody>
      </p:sp>
      <p:graphicFrame>
        <p:nvGraphicFramePr>
          <p:cNvPr id="24582" name="Object 2">
            <a:extLst>
              <a:ext uri="{FF2B5EF4-FFF2-40B4-BE49-F238E27FC236}">
                <a16:creationId xmlns:a16="http://schemas.microsoft.com/office/drawing/2014/main" id="{F3A973E1-B8ED-4963-9D34-54F0D0B15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808806"/>
              </p:ext>
            </p:extLst>
          </p:nvPr>
        </p:nvGraphicFramePr>
        <p:xfrm>
          <a:off x="2339752" y="1759536"/>
          <a:ext cx="30734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4" imgW="1345616" imgH="355446" progId="Equation.3">
                  <p:embed/>
                </p:oleObj>
              </mc:Choice>
              <mc:Fallback>
                <p:oleObj name="Equation" r:id="rId4" imgW="1345616" imgH="355446" progId="Equation.3">
                  <p:embed/>
                  <p:pic>
                    <p:nvPicPr>
                      <p:cNvPr id="24582" name="Object 2">
                        <a:extLst>
                          <a:ext uri="{FF2B5EF4-FFF2-40B4-BE49-F238E27FC236}">
                            <a16:creationId xmlns:a16="http://schemas.microsoft.com/office/drawing/2014/main" id="{F3A973E1-B8ED-4963-9D34-54F0D0B15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759536"/>
                        <a:ext cx="30734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3">
            <a:extLst>
              <a:ext uri="{FF2B5EF4-FFF2-40B4-BE49-F238E27FC236}">
                <a16:creationId xmlns:a16="http://schemas.microsoft.com/office/drawing/2014/main" id="{6A57F498-A29C-41D9-AFC0-D2B9BB1BDD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4388" y="2749550"/>
          <a:ext cx="4606925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Picture Publisher Image" r:id="rId6" imgW="3514725" imgH="1857375" progId="PictPub.Image.8">
                  <p:embed/>
                </p:oleObj>
              </mc:Choice>
              <mc:Fallback>
                <p:oleObj name="Picture Publisher Image" r:id="rId6" imgW="3514725" imgH="1857375" progId="PictPub.Image.8">
                  <p:embed/>
                  <p:pic>
                    <p:nvPicPr>
                      <p:cNvPr id="24583" name="Object 3">
                        <a:extLst>
                          <a:ext uri="{FF2B5EF4-FFF2-40B4-BE49-F238E27FC236}">
                            <a16:creationId xmlns:a16="http://schemas.microsoft.com/office/drawing/2014/main" id="{6A57F498-A29C-41D9-AFC0-D2B9BB1BDD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2749550"/>
                        <a:ext cx="4606925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Line 7">
            <a:extLst>
              <a:ext uri="{FF2B5EF4-FFF2-40B4-BE49-F238E27FC236}">
                <a16:creationId xmlns:a16="http://schemas.microsoft.com/office/drawing/2014/main" id="{86957B31-D9CC-42EA-A51B-9351D8127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2636838"/>
            <a:ext cx="0" cy="31384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118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2F3AEC9F-B778-4378-B366-071C5B5B3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割的容量</a:t>
            </a:r>
            <a:r>
              <a:rPr lang="en-US" altLang="zh-CN" sz="3600" dirty="0"/>
              <a:t>c</a:t>
            </a:r>
            <a:r>
              <a:rPr lang="en-US" altLang="zh-CN" dirty="0"/>
              <a:t>(S,T)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5F3BCA7-E992-4B9B-916A-2C915C200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651500"/>
            <a:ext cx="7772400" cy="596900"/>
          </a:xfrm>
          <a:noFill/>
        </p:spPr>
        <p:txBody>
          <a:bodyPr/>
          <a:lstStyle/>
          <a:p>
            <a:r>
              <a:rPr lang="en-US" altLang="zh-CN"/>
              <a:t>c(S,T)= 12+ 0 + 14 = 26</a:t>
            </a: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7BA2F410-5E20-47CF-98D8-E24D0A66D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1600200"/>
            <a:ext cx="3670300" cy="965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CN"/>
          </a:p>
        </p:txBody>
      </p:sp>
      <p:graphicFrame>
        <p:nvGraphicFramePr>
          <p:cNvPr id="25606" name="Object 2">
            <a:extLst>
              <a:ext uri="{FF2B5EF4-FFF2-40B4-BE49-F238E27FC236}">
                <a16:creationId xmlns:a16="http://schemas.microsoft.com/office/drawing/2014/main" id="{37425E69-E6E7-40F0-9A27-6470868461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5013" y="1765300"/>
          <a:ext cx="28987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4" imgW="1269449" imgH="355446" progId="Equation.3">
                  <p:embed/>
                </p:oleObj>
              </mc:Choice>
              <mc:Fallback>
                <p:oleObj name="Equation" r:id="rId4" imgW="1269449" imgH="355446" progId="Equation.3">
                  <p:embed/>
                  <p:pic>
                    <p:nvPicPr>
                      <p:cNvPr id="25606" name="Object 2">
                        <a:extLst>
                          <a:ext uri="{FF2B5EF4-FFF2-40B4-BE49-F238E27FC236}">
                            <a16:creationId xmlns:a16="http://schemas.microsoft.com/office/drawing/2014/main" id="{37425E69-E6E7-40F0-9A27-6470868461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1765300"/>
                        <a:ext cx="289877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3">
            <a:extLst>
              <a:ext uri="{FF2B5EF4-FFF2-40B4-BE49-F238E27FC236}">
                <a16:creationId xmlns:a16="http://schemas.microsoft.com/office/drawing/2014/main" id="{FD653763-3963-4C69-8356-243E6B6570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6450" y="2930525"/>
          <a:ext cx="4606925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Picture Publisher Image" r:id="rId6" imgW="3514725" imgH="1857375" progId="PictPub.Image.8">
                  <p:embed/>
                </p:oleObj>
              </mc:Choice>
              <mc:Fallback>
                <p:oleObj name="Picture Publisher Image" r:id="rId6" imgW="3514725" imgH="1857375" progId="PictPub.Image.8">
                  <p:embed/>
                  <p:pic>
                    <p:nvPicPr>
                      <p:cNvPr id="25607" name="Object 3">
                        <a:extLst>
                          <a:ext uri="{FF2B5EF4-FFF2-40B4-BE49-F238E27FC236}">
                            <a16:creationId xmlns:a16="http://schemas.microsoft.com/office/drawing/2014/main" id="{FD653763-3963-4C69-8356-243E6B6570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930525"/>
                        <a:ext cx="4606925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Line 7">
            <a:extLst>
              <a:ext uri="{FF2B5EF4-FFF2-40B4-BE49-F238E27FC236}">
                <a16:creationId xmlns:a16="http://schemas.microsoft.com/office/drawing/2014/main" id="{E117AB0D-EBC6-402A-8E7B-DE21322B5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2636838"/>
            <a:ext cx="0" cy="31384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89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CFD848D7-256F-44BD-9B4A-037E21864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r>
              <a:rPr lang="zh-CN" altLang="en-US" dirty="0"/>
              <a:t>增广路径</a:t>
            </a:r>
            <a:r>
              <a:rPr lang="en-US" altLang="zh-CN" dirty="0"/>
              <a:t>– </a:t>
            </a:r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EC3E564-45F7-41F3-A011-CEAE02B87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0675" y="1198563"/>
            <a:ext cx="8462963" cy="1158875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割的容量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	= </a:t>
            </a:r>
            <a:r>
              <a:rPr lang="zh-CN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最大可能通过割的流量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	= 12 + 7 + 4 = 23</a:t>
            </a: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5E4B95C3-F2D2-47C2-8D20-EDC0E94A5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5537200"/>
            <a:ext cx="709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2400">
              <a:latin typeface="Comic Sans MS" panose="030F0702030302020204" pitchFamily="66" charset="0"/>
            </a:endParaRPr>
          </a:p>
        </p:txBody>
      </p:sp>
      <p:graphicFrame>
        <p:nvGraphicFramePr>
          <p:cNvPr id="26630" name="Object 2">
            <a:extLst>
              <a:ext uri="{FF2B5EF4-FFF2-40B4-BE49-F238E27FC236}">
                <a16:creationId xmlns:a16="http://schemas.microsoft.com/office/drawing/2014/main" id="{2DBEDB23-5C81-4B27-A89D-FE139138F9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7750" y="2501900"/>
          <a:ext cx="5994400" cy="266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Picture Publisher Image" r:id="rId4" imgW="3771900" imgH="1676400" progId="PictPub.Image.8">
                  <p:embed/>
                </p:oleObj>
              </mc:Choice>
              <mc:Fallback>
                <p:oleObj name="Picture Publisher Image" r:id="rId4" imgW="3771900" imgH="1676400" progId="PictPub.Image.8">
                  <p:embed/>
                  <p:pic>
                    <p:nvPicPr>
                      <p:cNvPr id="26630" name="Object 2">
                        <a:extLst>
                          <a:ext uri="{FF2B5EF4-FFF2-40B4-BE49-F238E27FC236}">
                            <a16:creationId xmlns:a16="http://schemas.microsoft.com/office/drawing/2014/main" id="{2DBEDB23-5C81-4B27-A89D-FE139138F9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501900"/>
                        <a:ext cx="5994400" cy="266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Line 6">
            <a:extLst>
              <a:ext uri="{FF2B5EF4-FFF2-40B4-BE49-F238E27FC236}">
                <a16:creationId xmlns:a16="http://schemas.microsoft.com/office/drawing/2014/main" id="{DBD68249-C130-44DE-BB33-271467149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8200" y="2476500"/>
            <a:ext cx="322580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8407" name="Text Box 7">
            <a:extLst>
              <a:ext uri="{FF2B5EF4-FFF2-40B4-BE49-F238E27FC236}">
                <a16:creationId xmlns:a16="http://schemas.microsoft.com/office/drawing/2014/main" id="{BA39E731-76EE-491B-B650-99EB6D3E4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76850"/>
            <a:ext cx="84328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000" dirty="0">
                <a:latin typeface="Comic Sans MS" panose="030F0702030302020204" pitchFamily="66" charset="0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</a:rPr>
              <a:t>该网络的流量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最多不超过</a:t>
            </a:r>
            <a:r>
              <a:rPr lang="en-US" altLang="zh-CN" sz="2000" dirty="0">
                <a:latin typeface="Comic Sans MS" panose="030F0702030302020204" pitchFamily="66" charset="0"/>
              </a:rPr>
              <a:t>23.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000" dirty="0">
                <a:latin typeface="Comic Sans MS" panose="030F0702030302020204" pitchFamily="66" charset="0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</a:rPr>
              <a:t>上图中网络流量确实达到了</a:t>
            </a:r>
            <a:r>
              <a:rPr lang="en-US" altLang="zh-CN" sz="2000" dirty="0">
                <a:latin typeface="Comic Sans MS" panose="030F0702030302020204" pitchFamily="66" charset="0"/>
              </a:rPr>
              <a:t>23, </a:t>
            </a:r>
            <a:r>
              <a:rPr lang="zh-CN" altLang="en-US" sz="2000" dirty="0">
                <a:latin typeface="Comic Sans MS" panose="030F0702030302020204" pitchFamily="66" charset="0"/>
              </a:rPr>
              <a:t>因为我们选取了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最小割</a:t>
            </a:r>
            <a:r>
              <a:rPr lang="en-US" altLang="zh-CN" sz="20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26633" name="Text Box 8">
            <a:extLst>
              <a:ext uri="{FF2B5EF4-FFF2-40B4-BE49-F238E27FC236}">
                <a16:creationId xmlns:a16="http://schemas.microsoft.com/office/drawing/2014/main" id="{82B428AC-809A-4962-A87A-A328C809B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0888" y="3349625"/>
            <a:ext cx="2043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Flow(2)</a:t>
            </a:r>
          </a:p>
        </p:txBody>
      </p:sp>
      <p:sp>
        <p:nvSpPr>
          <p:cNvPr id="26634" name="Text Box 9">
            <a:extLst>
              <a:ext uri="{FF2B5EF4-FFF2-40B4-BE49-F238E27FC236}">
                <a16:creationId xmlns:a16="http://schemas.microsoft.com/office/drawing/2014/main" id="{E322F0A6-A29C-43E9-A6AF-9019DB76B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053013"/>
            <a:ext cx="642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</a:rPr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12020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8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8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8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8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FFDC9C2C-293E-48E3-A0C6-0C87992076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r>
              <a:rPr lang="zh-CN" altLang="en-US" sz="4000" dirty="0"/>
              <a:t>网络流与割流量</a:t>
            </a:r>
            <a:endParaRPr lang="en-US" altLang="zh-CN" sz="4000" dirty="0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1E778DA-6934-4971-920F-CF5E825C4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62088"/>
            <a:ext cx="7772400" cy="4114800"/>
          </a:xfrm>
          <a:noFill/>
        </p:spPr>
        <p:txBody>
          <a:bodyPr/>
          <a:lstStyle/>
          <a:p>
            <a:r>
              <a:rPr lang="zh-CN" altLang="en-US" dirty="0"/>
              <a:t>通过任意割的流量与网络流量</a:t>
            </a:r>
            <a:r>
              <a:rPr lang="en-US" altLang="zh-CN" dirty="0"/>
              <a:t>|f|</a:t>
            </a:r>
            <a:r>
              <a:rPr lang="zh-CN" altLang="en-US" dirty="0"/>
              <a:t>相等</a:t>
            </a:r>
            <a:r>
              <a:rPr lang="en-US" altLang="zh-CN" dirty="0"/>
              <a:t>.</a:t>
            </a:r>
          </a:p>
        </p:txBody>
      </p:sp>
      <p:graphicFrame>
        <p:nvGraphicFramePr>
          <p:cNvPr id="27653" name="Object 2">
            <a:extLst>
              <a:ext uri="{FF2B5EF4-FFF2-40B4-BE49-F238E27FC236}">
                <a16:creationId xmlns:a16="http://schemas.microsoft.com/office/drawing/2014/main" id="{F84780F6-8997-488E-BD6C-B8572CFED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850" y="2794000"/>
          <a:ext cx="6953250" cy="309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Picture Publisher Image" r:id="rId4" imgW="3771900" imgH="1676400" progId="PictPub.Image.8">
                  <p:embed/>
                </p:oleObj>
              </mc:Choice>
              <mc:Fallback>
                <p:oleObj name="Picture Publisher Image" r:id="rId4" imgW="3771900" imgH="1676400" progId="PictPub.Image.8">
                  <p:embed/>
                  <p:pic>
                    <p:nvPicPr>
                      <p:cNvPr id="27653" name="Object 2">
                        <a:extLst>
                          <a:ext uri="{FF2B5EF4-FFF2-40B4-BE49-F238E27FC236}">
                            <a16:creationId xmlns:a16="http://schemas.microsoft.com/office/drawing/2014/main" id="{F84780F6-8997-488E-BD6C-B8572CFED8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794000"/>
                        <a:ext cx="6953250" cy="309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2501" name="Line 5">
            <a:extLst>
              <a:ext uri="{FF2B5EF4-FFF2-40B4-BE49-F238E27FC236}">
                <a16:creationId xmlns:a16="http://schemas.microsoft.com/office/drawing/2014/main" id="{08D57E29-A5C3-49E8-8B9B-578DD2A36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4200" y="2717800"/>
            <a:ext cx="1244600" cy="3530600"/>
          </a:xfrm>
          <a:prstGeom prst="line">
            <a:avLst/>
          </a:prstGeom>
          <a:noFill/>
          <a:ln w="444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2502" name="Line 6">
            <a:extLst>
              <a:ext uri="{FF2B5EF4-FFF2-40B4-BE49-F238E27FC236}">
                <a16:creationId xmlns:a16="http://schemas.microsoft.com/office/drawing/2014/main" id="{6905AFDA-1DCB-4A75-B3C0-DDDDB1EFC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794000"/>
            <a:ext cx="2451100" cy="3441700"/>
          </a:xfrm>
          <a:prstGeom prst="line">
            <a:avLst/>
          </a:prstGeom>
          <a:noFill/>
          <a:ln w="444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2503" name="Line 7">
            <a:extLst>
              <a:ext uri="{FF2B5EF4-FFF2-40B4-BE49-F238E27FC236}">
                <a16:creationId xmlns:a16="http://schemas.microsoft.com/office/drawing/2014/main" id="{1615D9E5-BCF9-4C40-87EB-B685C8950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300" y="2730500"/>
            <a:ext cx="1943100" cy="3479800"/>
          </a:xfrm>
          <a:prstGeom prst="line">
            <a:avLst/>
          </a:prstGeom>
          <a:noFill/>
          <a:ln w="444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41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134A1752-F7FA-4156-8EE7-85D1E25466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850" y="2794000"/>
          <a:ext cx="6953250" cy="309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Picture Publisher Image" r:id="rId4" imgW="3771900" imgH="1676400" progId="PictPub.Image.8">
                  <p:embed/>
                </p:oleObj>
              </mc:Choice>
              <mc:Fallback>
                <p:oleObj name="Picture Publisher Image" r:id="rId4" imgW="3771900" imgH="1676400" progId="PictPub.Image.8">
                  <p:embed/>
                  <p:pic>
                    <p:nvPicPr>
                      <p:cNvPr id="28674" name="Object 2">
                        <a:extLst>
                          <a:ext uri="{FF2B5EF4-FFF2-40B4-BE49-F238E27FC236}">
                            <a16:creationId xmlns:a16="http://schemas.microsoft.com/office/drawing/2014/main" id="{134A1752-F7FA-4156-8EE7-85D1E25466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794000"/>
                        <a:ext cx="6953250" cy="309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2">
            <a:extLst>
              <a:ext uri="{FF2B5EF4-FFF2-40B4-BE49-F238E27FC236}">
                <a16:creationId xmlns:a16="http://schemas.microsoft.com/office/drawing/2014/main" id="{4B91EEF3-DF4B-4282-A87C-F8348BCA0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网络流量的上界</a:t>
            </a:r>
            <a:endParaRPr lang="en-US" altLang="zh-CN" dirty="0"/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C7EC61F2-5DFD-4622-B226-68C4163F4C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92263"/>
            <a:ext cx="7772400" cy="914400"/>
          </a:xfrm>
          <a:noFill/>
        </p:spPr>
        <p:txBody>
          <a:bodyPr>
            <a:normAutofit/>
          </a:bodyPr>
          <a:lstStyle/>
          <a:p>
            <a:r>
              <a:rPr lang="zh-CN" altLang="en-US" sz="2800" dirty="0"/>
              <a:t>网络中任意一个割的容量都是网络</a:t>
            </a:r>
            <a:r>
              <a:rPr lang="en-US" altLang="zh-CN" sz="2800" dirty="0"/>
              <a:t>G</a:t>
            </a:r>
            <a:r>
              <a:rPr lang="zh-CN" altLang="en-US" sz="2800" dirty="0"/>
              <a:t>的最大流量的上界</a:t>
            </a:r>
            <a:endParaRPr lang="en-US" altLang="zh-CN" sz="2800" dirty="0"/>
          </a:p>
        </p:txBody>
      </p:sp>
      <p:sp>
        <p:nvSpPr>
          <p:cNvPr id="28678" name="Line 5">
            <a:extLst>
              <a:ext uri="{FF2B5EF4-FFF2-40B4-BE49-F238E27FC236}">
                <a16:creationId xmlns:a16="http://schemas.microsoft.com/office/drawing/2014/main" id="{5CDAD9D2-2A70-4167-91DB-EC0B95D68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300" y="2730500"/>
            <a:ext cx="1943100" cy="3479800"/>
          </a:xfrm>
          <a:prstGeom prst="line">
            <a:avLst/>
          </a:prstGeom>
          <a:noFill/>
          <a:ln w="444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276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7F660154-2DFE-4CD2-83E6-CA96A176B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最大流最小割定理</a:t>
            </a:r>
            <a:endParaRPr lang="en-US" altLang="zh-CN" dirty="0"/>
          </a:p>
        </p:txBody>
      </p:sp>
      <p:sp>
        <p:nvSpPr>
          <p:cNvPr id="1004547" name="Rectangle 3">
            <a:extLst>
              <a:ext uri="{FF2B5EF4-FFF2-40B4-BE49-F238E27FC236}">
                <a16:creationId xmlns:a16="http://schemas.microsoft.com/office/drawing/2014/main" id="{C999DE3F-760B-4423-B2C4-B19A1DA78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7038" y="1981200"/>
            <a:ext cx="8031162" cy="4114800"/>
          </a:xfrm>
          <a:noFill/>
        </p:spPr>
        <p:txBody>
          <a:bodyPr>
            <a:normAutofit/>
          </a:bodyPr>
          <a:lstStyle/>
          <a:p>
            <a:pPr marL="381000" indent="-381000"/>
            <a:r>
              <a:rPr lang="zh-CN" altLang="en-US" sz="3200" dirty="0"/>
              <a:t>假设</a:t>
            </a:r>
            <a:r>
              <a:rPr lang="en-US" altLang="zh-CN" sz="3200" dirty="0"/>
              <a:t>f</a:t>
            </a:r>
            <a:r>
              <a:rPr lang="zh-CN" altLang="en-US" sz="3200" dirty="0"/>
              <a:t>是流网络</a:t>
            </a:r>
            <a:r>
              <a:rPr lang="en-US" altLang="zh-CN" sz="3200" i="1" dirty="0"/>
              <a:t>G=(V,E</a:t>
            </a:r>
            <a:r>
              <a:rPr lang="en-US" altLang="zh-CN" sz="3200" dirty="0"/>
              <a:t>)</a:t>
            </a:r>
            <a:r>
              <a:rPr lang="zh-CN" altLang="en-US" sz="3200" dirty="0"/>
              <a:t>上的一个流</a:t>
            </a:r>
            <a:r>
              <a:rPr lang="en-US" altLang="zh-CN" sz="3200" dirty="0"/>
              <a:t>, </a:t>
            </a:r>
            <a:r>
              <a:rPr lang="en-US" altLang="zh-CN" sz="3200" i="1" dirty="0"/>
              <a:t>s</a:t>
            </a:r>
            <a:r>
              <a:rPr lang="en-US" altLang="zh-CN" sz="3200" dirty="0"/>
              <a:t> </a:t>
            </a:r>
            <a:r>
              <a:rPr lang="zh-CN" altLang="en-US" sz="3200" dirty="0"/>
              <a:t>和</a:t>
            </a:r>
            <a:r>
              <a:rPr lang="en-US" altLang="zh-CN" sz="3200" i="1" dirty="0"/>
              <a:t>t</a:t>
            </a:r>
            <a:r>
              <a:rPr lang="zh-CN" altLang="en-US" sz="3200" dirty="0"/>
              <a:t>分别为源点和汇点</a:t>
            </a:r>
            <a:r>
              <a:rPr lang="en-US" altLang="zh-CN" sz="3200" dirty="0"/>
              <a:t>, </a:t>
            </a:r>
            <a:r>
              <a:rPr lang="zh-CN" altLang="en-US" sz="3200" dirty="0"/>
              <a:t>则以下条件等价</a:t>
            </a:r>
            <a:r>
              <a:rPr lang="en-US" altLang="zh-CN" sz="3200" dirty="0"/>
              <a:t>:</a:t>
            </a:r>
          </a:p>
          <a:p>
            <a:pPr marL="800100" lvl="1" indent="-342900">
              <a:buFont typeface="Wingdings" panose="05000000000000000000" pitchFamily="2" charset="2"/>
              <a:buAutoNum type="arabicPeriod"/>
            </a:pPr>
            <a:r>
              <a:rPr lang="en-US" altLang="zh-CN" sz="2800" i="1" dirty="0"/>
              <a:t>f</a:t>
            </a:r>
            <a:r>
              <a:rPr lang="en-US" altLang="zh-CN" sz="2800" dirty="0"/>
              <a:t> </a:t>
            </a:r>
            <a:r>
              <a:rPr lang="zh-CN" altLang="en-US" sz="2800" dirty="0"/>
              <a:t>是</a:t>
            </a:r>
            <a:r>
              <a:rPr lang="en-US" altLang="zh-CN" sz="2800" i="1" dirty="0"/>
              <a:t>G</a:t>
            </a:r>
            <a:r>
              <a:rPr lang="zh-CN" altLang="en-US" sz="2800" dirty="0"/>
              <a:t>中的最大流</a:t>
            </a:r>
            <a:r>
              <a:rPr lang="en-US" altLang="zh-CN" sz="2800" dirty="0"/>
              <a:t>.</a:t>
            </a:r>
          </a:p>
          <a:p>
            <a:pPr marL="800100" lvl="1" indent="-342900"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剩余网络</a:t>
            </a:r>
            <a:r>
              <a:rPr lang="en-US" altLang="zh-CN" sz="2800" i="1" dirty="0"/>
              <a:t>G</a:t>
            </a:r>
            <a:r>
              <a:rPr lang="en-US" altLang="zh-CN" sz="2800" i="1" baseline="-25000" dirty="0"/>
              <a:t>f</a:t>
            </a:r>
            <a:r>
              <a:rPr lang="en-US" altLang="zh-CN" sz="2800" dirty="0"/>
              <a:t> </a:t>
            </a:r>
            <a:r>
              <a:rPr lang="zh-CN" altLang="en-US" sz="2800" dirty="0"/>
              <a:t>中不包含任何增广路径</a:t>
            </a:r>
            <a:r>
              <a:rPr lang="en-US" altLang="zh-CN" sz="2800" dirty="0"/>
              <a:t>.  </a:t>
            </a:r>
          </a:p>
          <a:p>
            <a:pPr marL="800100" lvl="1" indent="-342900"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存在割</a:t>
            </a:r>
            <a:r>
              <a:rPr lang="en-US" altLang="zh-CN" sz="2800" i="1" dirty="0"/>
              <a:t>(S, T)</a:t>
            </a:r>
            <a:r>
              <a:rPr lang="zh-CN" altLang="en-US" sz="2800" dirty="0"/>
              <a:t>，使得</a:t>
            </a:r>
            <a:r>
              <a:rPr lang="en-US" altLang="zh-CN" sz="2800" i="1" dirty="0"/>
              <a:t>|f| = c(S,T)</a:t>
            </a:r>
            <a:r>
              <a:rPr lang="en-US" altLang="zh-C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902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7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3061E878-01E3-4CFB-BB35-930743756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Ford-Fulkerson</a:t>
            </a:r>
            <a:r>
              <a:rPr lang="zh-CN" altLang="en-US" dirty="0"/>
              <a:t>算法分析</a:t>
            </a:r>
            <a:endParaRPr lang="en-US" altLang="zh-CN" dirty="0"/>
          </a:p>
        </p:txBody>
      </p:sp>
      <p:pic>
        <p:nvPicPr>
          <p:cNvPr id="36868" name="Picture 3" descr="ford_fulkerson">
            <a:extLst>
              <a:ext uri="{FF2B5EF4-FFF2-40B4-BE49-F238E27FC236}">
                <a16:creationId xmlns:a16="http://schemas.microsoft.com/office/drawing/2014/main" id="{36B4D5B7-8D50-441D-B2ED-0430CEE65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43075"/>
            <a:ext cx="85344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>
            <a:extLst>
              <a:ext uri="{FF2B5EF4-FFF2-40B4-BE49-F238E27FC236}">
                <a16:creationId xmlns:a16="http://schemas.microsoft.com/office/drawing/2014/main" id="{41326C4E-B9F7-4DB4-BC99-7CAD29D3D8A3}"/>
              </a:ext>
            </a:extLst>
          </p:cNvPr>
          <p:cNvGrpSpPr>
            <a:grpSpLocks/>
          </p:cNvGrpSpPr>
          <p:nvPr/>
        </p:nvGrpSpPr>
        <p:grpSpPr bwMode="auto">
          <a:xfrm>
            <a:off x="4384675" y="2241550"/>
            <a:ext cx="3754438" cy="923925"/>
            <a:chOff x="2762" y="1412"/>
            <a:chExt cx="2365" cy="582"/>
          </a:xfrm>
        </p:grpSpPr>
        <p:sp>
          <p:nvSpPr>
            <p:cNvPr id="36876" name="Text Box 5">
              <a:extLst>
                <a:ext uri="{FF2B5EF4-FFF2-40B4-BE49-F238E27FC236}">
                  <a16:creationId xmlns:a16="http://schemas.microsoft.com/office/drawing/2014/main" id="{24EB7E84-0820-4156-A0F8-39616FB56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1597"/>
              <a:ext cx="2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mic Sans MS" panose="030F0702030302020204" pitchFamily="66" charset="0"/>
                </a:rPr>
                <a:t>O(E)</a:t>
              </a:r>
            </a:p>
          </p:txBody>
        </p:sp>
        <p:sp>
          <p:nvSpPr>
            <p:cNvPr id="36877" name="AutoShape 6">
              <a:extLst>
                <a:ext uri="{FF2B5EF4-FFF2-40B4-BE49-F238E27FC236}">
                  <a16:creationId xmlns:a16="http://schemas.microsoft.com/office/drawing/2014/main" id="{5887A79D-C536-451E-9D42-0E8C69A3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" y="1412"/>
              <a:ext cx="182" cy="582"/>
            </a:xfrm>
            <a:prstGeom prst="rightBrace">
              <a:avLst>
                <a:gd name="adj1" fmla="val 26648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CN"/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1C419A82-FC47-4E22-B585-806BE4B16749}"/>
              </a:ext>
            </a:extLst>
          </p:cNvPr>
          <p:cNvGrpSpPr>
            <a:grpSpLocks/>
          </p:cNvGrpSpPr>
          <p:nvPr/>
        </p:nvGrpSpPr>
        <p:grpSpPr bwMode="auto">
          <a:xfrm>
            <a:off x="6589713" y="3578225"/>
            <a:ext cx="1196975" cy="1446213"/>
            <a:chOff x="4151" y="2254"/>
            <a:chExt cx="754" cy="911"/>
          </a:xfrm>
        </p:grpSpPr>
        <p:sp>
          <p:nvSpPr>
            <p:cNvPr id="36874" name="AutoShape 8">
              <a:extLst>
                <a:ext uri="{FF2B5EF4-FFF2-40B4-BE49-F238E27FC236}">
                  <a16:creationId xmlns:a16="http://schemas.microsoft.com/office/drawing/2014/main" id="{2E8665E0-458D-4B61-A9F5-70AF73E1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" y="2254"/>
              <a:ext cx="182" cy="911"/>
            </a:xfrm>
            <a:prstGeom prst="rightBrace">
              <a:avLst>
                <a:gd name="adj1" fmla="val 4171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36875" name="Text Box 9">
              <a:extLst>
                <a:ext uri="{FF2B5EF4-FFF2-40B4-BE49-F238E27FC236}">
                  <a16:creationId xmlns:a16="http://schemas.microsoft.com/office/drawing/2014/main" id="{F717BFA2-6445-49CF-8269-CCDEBA991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" y="2586"/>
              <a:ext cx="5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mic Sans MS" panose="030F0702030302020204" pitchFamily="66" charset="0"/>
                </a:rPr>
                <a:t>O(V)</a:t>
              </a:r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88EEF4FF-05F8-4575-8A45-F73AB8A33D46}"/>
              </a:ext>
            </a:extLst>
          </p:cNvPr>
          <p:cNvGrpSpPr>
            <a:grpSpLocks/>
          </p:cNvGrpSpPr>
          <p:nvPr/>
        </p:nvGrpSpPr>
        <p:grpSpPr bwMode="auto">
          <a:xfrm>
            <a:off x="328613" y="2635250"/>
            <a:ext cx="8815387" cy="1162050"/>
            <a:chOff x="207" y="1660"/>
            <a:chExt cx="5553" cy="732"/>
          </a:xfrm>
        </p:grpSpPr>
        <p:sp>
          <p:nvSpPr>
            <p:cNvPr id="36872" name="Oval 10">
              <a:extLst>
                <a:ext uri="{FF2B5EF4-FFF2-40B4-BE49-F238E27FC236}">
                  <a16:creationId xmlns:a16="http://schemas.microsoft.com/office/drawing/2014/main" id="{C3D9E46C-4436-4637-9CC8-DDBE34380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" y="1927"/>
              <a:ext cx="5553" cy="4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36873" name="Text Box 11">
              <a:extLst>
                <a:ext uri="{FF2B5EF4-FFF2-40B4-BE49-F238E27FC236}">
                  <a16:creationId xmlns:a16="http://schemas.microsoft.com/office/drawing/2014/main" id="{BEC31A2C-A720-4400-8C16-0C8C9C313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" y="166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98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8F8CB648-6D34-4B5F-8688-4E69B8DB8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endParaRPr lang="en-US" altLang="zh-CN" dirty="0"/>
          </a:p>
        </p:txBody>
      </p:sp>
      <p:sp>
        <p:nvSpPr>
          <p:cNvPr id="1015811" name="Rectangle 3">
            <a:extLst>
              <a:ext uri="{FF2B5EF4-FFF2-40B4-BE49-F238E27FC236}">
                <a16:creationId xmlns:a16="http://schemas.microsoft.com/office/drawing/2014/main" id="{870DFB69-F42F-4D10-B77D-20713A1A8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56419"/>
            <a:ext cx="7772400" cy="4114800"/>
          </a:xfrm>
          <a:noFill/>
        </p:spPr>
        <p:txBody>
          <a:bodyPr>
            <a:normAutofit/>
          </a:bodyPr>
          <a:lstStyle/>
          <a:p>
            <a:r>
              <a:rPr lang="zh-CN" altLang="en-US" sz="2800" dirty="0"/>
              <a:t>假设所有容量为正整数</a:t>
            </a:r>
            <a:r>
              <a:rPr lang="en-US" altLang="zh-CN" sz="2800" dirty="0"/>
              <a:t>, </a:t>
            </a:r>
            <a:r>
              <a:rPr lang="zh-CN" altLang="en-US" sz="2800" dirty="0"/>
              <a:t>则每次增广至少使流量</a:t>
            </a:r>
            <a:r>
              <a:rPr lang="en-US" altLang="zh-CN" sz="2800" dirty="0"/>
              <a:t>|f|</a:t>
            </a:r>
            <a:r>
              <a:rPr lang="zh-CN" altLang="en-US" sz="2800" dirty="0"/>
              <a:t>增加</a:t>
            </a:r>
            <a:r>
              <a:rPr lang="en-US" altLang="zh-CN" sz="2800" dirty="0"/>
              <a:t>1.</a:t>
            </a:r>
          </a:p>
          <a:p>
            <a:r>
              <a:rPr lang="zh-CN" altLang="en-US" sz="2800" dirty="0"/>
              <a:t>假设最大流为</a:t>
            </a:r>
            <a:r>
              <a:rPr lang="en-US" altLang="zh-CN" sz="2800" dirty="0"/>
              <a:t>f*, </a:t>
            </a:r>
            <a:r>
              <a:rPr lang="zh-CN" altLang="en-US" sz="2800" dirty="0"/>
              <a:t>则增广次数</a:t>
            </a:r>
            <a:r>
              <a:rPr lang="en-US" altLang="zh-CN" sz="2800" dirty="0"/>
              <a:t>≤ |f*| </a:t>
            </a:r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zh-CN" altLang="en-US" sz="2800" dirty="0">
                <a:sym typeface="Wingdings" panose="05000000000000000000" pitchFamily="2" charset="2"/>
              </a:rPr>
              <a:t>时间复杂度为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E|f</a:t>
            </a:r>
            <a:r>
              <a:rPr lang="en-US" altLang="zh-CN" sz="2800" dirty="0"/>
              <a:t>*|).</a:t>
            </a:r>
          </a:p>
          <a:p>
            <a:r>
              <a:rPr lang="zh-CN" altLang="en-US" sz="2800" dirty="0"/>
              <a:t>注意这不是一个关于输入数据的</a:t>
            </a:r>
            <a:r>
              <a:rPr lang="zh-CN" altLang="en-US" sz="2800" dirty="0">
                <a:solidFill>
                  <a:srgbClr val="FF0000"/>
                </a:solidFill>
              </a:rPr>
              <a:t>多项式时间</a:t>
            </a:r>
            <a:r>
              <a:rPr lang="zh-CN" altLang="en-US" sz="2800" dirty="0"/>
              <a:t>算法</a:t>
            </a:r>
            <a:r>
              <a:rPr lang="en-US" altLang="zh-CN" sz="2800" dirty="0"/>
              <a:t>. </a:t>
            </a:r>
            <a:r>
              <a:rPr lang="zh-CN" altLang="en-US" sz="2800" dirty="0"/>
              <a:t>它的时间和</a:t>
            </a:r>
            <a:r>
              <a:rPr lang="en-US" altLang="zh-CN" sz="2800" dirty="0"/>
              <a:t>|f*|</a:t>
            </a:r>
            <a:r>
              <a:rPr lang="zh-CN" altLang="en-US" sz="2800" dirty="0"/>
              <a:t>相关。</a:t>
            </a:r>
            <a:endParaRPr lang="en-US" altLang="zh-CN" sz="2800" dirty="0"/>
          </a:p>
          <a:p>
            <a:r>
              <a:rPr lang="zh-CN" altLang="en-US" sz="2800" dirty="0"/>
              <a:t>如果容量</a:t>
            </a:r>
            <a:r>
              <a:rPr lang="en-US" altLang="zh-CN" sz="2800" dirty="0"/>
              <a:t>c</a:t>
            </a:r>
            <a:r>
              <a:rPr lang="zh-CN" altLang="en-US" sz="2800" dirty="0"/>
              <a:t>为有理数，可以乘系数变为整数</a:t>
            </a:r>
            <a:endParaRPr lang="en-US" altLang="zh-CN" sz="2800" dirty="0"/>
          </a:p>
          <a:p>
            <a:r>
              <a:rPr lang="zh-CN" altLang="en-US" sz="2800" dirty="0"/>
              <a:t>如果容量</a:t>
            </a:r>
            <a:r>
              <a:rPr lang="en-US" altLang="zh-CN" sz="2800" dirty="0"/>
              <a:t>c</a:t>
            </a:r>
            <a:r>
              <a:rPr lang="zh-CN" altLang="en-US" sz="2800" dirty="0"/>
              <a:t>为无理数</a:t>
            </a:r>
            <a:r>
              <a:rPr lang="en-US" altLang="zh-CN" sz="2800" dirty="0"/>
              <a:t>, FORD-FULKERSON</a:t>
            </a:r>
            <a:r>
              <a:rPr lang="zh-CN" altLang="en-US" sz="2800" dirty="0"/>
              <a:t>可能不会停止！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1091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811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487B9BF6-EBF4-4E41-9994-8DBDE2CB7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419600" y="6381750"/>
            <a:ext cx="457200" cy="40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9DBE8FF-F7F2-4241-A0A3-2657D7CFF2AB}" type="slidenum">
              <a:rPr kumimoji="0" lang="en-US" altLang="zh-CN">
                <a:latin typeface="Arial Black" panose="020B0A04020102020204" pitchFamily="34" charset="0"/>
              </a:rPr>
              <a:pPr eaLnBrk="1" hangingPunct="1"/>
              <a:t>48</a:t>
            </a:fld>
            <a:endParaRPr kumimoji="0" lang="en-US" altLang="zh-CN">
              <a:latin typeface="Arial Black" panose="020B0A040201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1B496C5-EBB2-40FA-B3A3-2692C782B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The Basic Ford-Fulkerson Algorithm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E3F5DE9-2B02-4E57-ACAE-6835CC873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772400" cy="1651000"/>
          </a:xfrm>
          <a:noFill/>
        </p:spPr>
        <p:txBody>
          <a:bodyPr>
            <a:normAutofit/>
          </a:bodyPr>
          <a:lstStyle/>
          <a:p>
            <a:r>
              <a:rPr lang="zh-CN" altLang="en-US" sz="2800" dirty="0"/>
              <a:t>时间复杂度</a:t>
            </a:r>
            <a:r>
              <a:rPr lang="en-US" altLang="zh-CN" sz="2800" dirty="0"/>
              <a:t>O ( E |f*|),  </a:t>
            </a:r>
            <a:r>
              <a:rPr lang="zh-CN" altLang="en-US" sz="2800" dirty="0"/>
              <a:t>不是多项式时间</a:t>
            </a:r>
            <a:r>
              <a:rPr lang="en-US" altLang="zh-CN" sz="2800" dirty="0"/>
              <a:t>. </a:t>
            </a:r>
          </a:p>
          <a:p>
            <a:r>
              <a:rPr lang="zh-CN" altLang="en-US" sz="2800" dirty="0"/>
              <a:t>高时间复杂度确实可能发生</a:t>
            </a:r>
            <a:r>
              <a:rPr lang="en-US" altLang="zh-CN" sz="2800" dirty="0"/>
              <a:t>:</a:t>
            </a:r>
          </a:p>
        </p:txBody>
      </p:sp>
      <p:graphicFrame>
        <p:nvGraphicFramePr>
          <p:cNvPr id="38917" name="Object 2">
            <a:extLst>
              <a:ext uri="{FF2B5EF4-FFF2-40B4-BE49-F238E27FC236}">
                <a16:creationId xmlns:a16="http://schemas.microsoft.com/office/drawing/2014/main" id="{89BA6CB3-1C10-4A08-B34F-18934B9CB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198938"/>
          <a:ext cx="4464050" cy="265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Picture Publisher Image" r:id="rId4" imgW="2686050" imgH="1600200" progId="PictPub.Image.8">
                  <p:embed/>
                </p:oleObj>
              </mc:Choice>
              <mc:Fallback>
                <p:oleObj name="Picture Publisher Image" r:id="rId4" imgW="2686050" imgH="1600200" progId="PictPub.Image.8">
                  <p:embed/>
                  <p:pic>
                    <p:nvPicPr>
                      <p:cNvPr id="38917" name="Object 2">
                        <a:extLst>
                          <a:ext uri="{FF2B5EF4-FFF2-40B4-BE49-F238E27FC236}">
                            <a16:creationId xmlns:a16="http://schemas.microsoft.com/office/drawing/2014/main" id="{89BA6CB3-1C10-4A08-B34F-18934B9CB2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198938"/>
                        <a:ext cx="4464050" cy="265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5">
            <a:extLst>
              <a:ext uri="{FF2B5EF4-FFF2-40B4-BE49-F238E27FC236}">
                <a16:creationId xmlns:a16="http://schemas.microsoft.com/office/drawing/2014/main" id="{D2B65FE4-AEF5-4179-95D0-F32FAA649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5013325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|f*|=2,000,000</a:t>
            </a:r>
          </a:p>
        </p:txBody>
      </p:sp>
    </p:spTree>
    <p:extLst>
      <p:ext uri="{BB962C8B-B14F-4D97-AF65-F5344CB8AC3E}">
        <p14:creationId xmlns:p14="http://schemas.microsoft.com/office/powerpoint/2010/main" val="129994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59D6BFC6-138B-4BCC-BCFB-0B9C1C60A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r>
              <a:rPr lang="en-US" altLang="zh-CN" sz="3600" dirty="0"/>
              <a:t>Run Ford-Fulkerson on this example</a:t>
            </a:r>
          </a:p>
        </p:txBody>
      </p:sp>
      <p:graphicFrame>
        <p:nvGraphicFramePr>
          <p:cNvPr id="39940" name="Object 2">
            <a:extLst>
              <a:ext uri="{FF2B5EF4-FFF2-40B4-BE49-F238E27FC236}">
                <a16:creationId xmlns:a16="http://schemas.microsoft.com/office/drawing/2014/main" id="{7CBBB993-A854-4AF6-A94F-9A92A04F5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875" y="1447800"/>
          <a:ext cx="405765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Picture Publisher Image" r:id="rId4" imgW="2686050" imgH="1600200" progId="PictPub.Image.8">
                  <p:embed/>
                </p:oleObj>
              </mc:Choice>
              <mc:Fallback>
                <p:oleObj name="Picture Publisher Image" r:id="rId4" imgW="2686050" imgH="1600200" progId="PictPub.Image.8">
                  <p:embed/>
                  <p:pic>
                    <p:nvPicPr>
                      <p:cNvPr id="39940" name="Object 2">
                        <a:extLst>
                          <a:ext uri="{FF2B5EF4-FFF2-40B4-BE49-F238E27FC236}">
                            <a16:creationId xmlns:a16="http://schemas.microsoft.com/office/drawing/2014/main" id="{7CBBB993-A854-4AF6-A94F-9A92A04F57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1447800"/>
                        <a:ext cx="405765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4">
            <a:extLst>
              <a:ext uri="{FF2B5EF4-FFF2-40B4-BE49-F238E27FC236}">
                <a16:creationId xmlns:a16="http://schemas.microsoft.com/office/drawing/2014/main" id="{8986CC44-A3D0-4502-8A22-B46F8B643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2209800"/>
            <a:ext cx="351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Comic Sans MS" panose="030F0702030302020204" pitchFamily="66" charset="0"/>
              </a:rPr>
              <a:t>增广路径</a:t>
            </a:r>
            <a:endParaRPr lang="en-US" altLang="zh-CN"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39942" name="Object 3">
            <a:extLst>
              <a:ext uri="{FF2B5EF4-FFF2-40B4-BE49-F238E27FC236}">
                <a16:creationId xmlns:a16="http://schemas.microsoft.com/office/drawing/2014/main" id="{EE5B2D5F-F49B-433C-9BEE-0A7E9D0786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888" y="3968750"/>
          <a:ext cx="4073525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Picture Publisher Image" r:id="rId6" imgW="2867025" imgH="1562100" progId="PictPub.Image.8">
                  <p:embed/>
                </p:oleObj>
              </mc:Choice>
              <mc:Fallback>
                <p:oleObj name="Picture Publisher Image" r:id="rId6" imgW="2867025" imgH="1562100" progId="PictPub.Image.8">
                  <p:embed/>
                  <p:pic>
                    <p:nvPicPr>
                      <p:cNvPr id="39942" name="Object 3">
                        <a:extLst>
                          <a:ext uri="{FF2B5EF4-FFF2-40B4-BE49-F238E27FC236}">
                            <a16:creationId xmlns:a16="http://schemas.microsoft.com/office/drawing/2014/main" id="{EE5B2D5F-F49B-433C-9BEE-0A7E9D0786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3968750"/>
                        <a:ext cx="4073525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Text Box 6">
            <a:extLst>
              <a:ext uri="{FF2B5EF4-FFF2-40B4-BE49-F238E27FC236}">
                <a16:creationId xmlns:a16="http://schemas.microsoft.com/office/drawing/2014/main" id="{D1163F73-2A4B-41EA-9AE2-1CBF9B250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4787900"/>
            <a:ext cx="351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Comic Sans MS" panose="030F0702030302020204" pitchFamily="66" charset="0"/>
              </a:rPr>
              <a:t>剩余网络</a:t>
            </a:r>
            <a:endParaRPr lang="en-US" altLang="zh-CN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25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流的定义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流：一个</a:t>
            </a:r>
            <a:r>
              <a:rPr lang="en-US" altLang="zh-CN" sz="2800" dirty="0"/>
              <a:t>s-t </a:t>
            </a:r>
            <a:r>
              <a:rPr lang="zh-CN" altLang="en-US" sz="2800" dirty="0"/>
              <a:t>流是一个实值函数</a:t>
            </a:r>
            <a:r>
              <a:rPr lang="en-US" altLang="zh-CN" sz="2800" dirty="0"/>
              <a:t>f</a:t>
            </a:r>
            <a:r>
              <a:rPr lang="zh-CN" altLang="en-US" sz="2800" dirty="0"/>
              <a:t>，它把每条边映射到一个实数，</a:t>
            </a:r>
            <a:r>
              <a:rPr lang="en-US" altLang="zh-CN" sz="2800" dirty="0"/>
              <a:t>f: </a:t>
            </a:r>
            <a:r>
              <a:rPr lang="en-US" altLang="zh-CN" sz="2800" dirty="0" err="1"/>
              <a:t>V</a:t>
            </a:r>
            <a:r>
              <a:rPr lang="en-US" altLang="zh-CN" sz="2800" dirty="0" err="1">
                <a:latin typeface="MS UI Gothic"/>
                <a:ea typeface="MS UI Gothic"/>
              </a:rPr>
              <a:t>x</a:t>
            </a:r>
            <a:r>
              <a:rPr lang="en-US" altLang="zh-CN" sz="2800" dirty="0" err="1"/>
              <a:t>V</a:t>
            </a:r>
            <a:r>
              <a:rPr lang="en-US" altLang="zh-CN" sz="2800" dirty="0"/>
              <a:t> →R,</a:t>
            </a:r>
            <a:r>
              <a:rPr lang="zh-CN" altLang="en-US" sz="2800" dirty="0"/>
              <a:t>满足三个性质：</a:t>
            </a:r>
          </a:p>
          <a:p>
            <a:pPr lvl="1" eaLnBrk="1" hangingPunct="1">
              <a:defRPr/>
            </a:pPr>
            <a:r>
              <a:rPr lang="zh-CN" altLang="en-US" sz="2600" dirty="0"/>
              <a:t>容量限制：对所有 </a:t>
            </a:r>
            <a:r>
              <a:rPr lang="en-US" altLang="zh-CN" sz="2600" dirty="0" err="1"/>
              <a:t>u,v</a:t>
            </a:r>
            <a:r>
              <a:rPr lang="en-US" altLang="zh-CN" sz="2600" dirty="0"/>
              <a:t> </a:t>
            </a:r>
            <a:r>
              <a:rPr lang="en-US" altLang="zh-CN" sz="2600" dirty="0">
                <a:latin typeface="MS UI Gothic"/>
                <a:ea typeface="MS UI Gothic"/>
              </a:rPr>
              <a:t>∊ V,</a:t>
            </a:r>
            <a:r>
              <a:rPr lang="zh-CN" altLang="en-US" sz="2600" dirty="0">
                <a:latin typeface="宋体" pitchFamily="2" charset="-122"/>
              </a:rPr>
              <a:t>要求</a:t>
            </a:r>
            <a:r>
              <a:rPr lang="en-US" altLang="zh-CN" sz="2600" dirty="0">
                <a:latin typeface="宋体" pitchFamily="2" charset="-122"/>
              </a:rPr>
              <a:t>f(</a:t>
            </a:r>
            <a:r>
              <a:rPr lang="en-US" altLang="zh-CN" sz="2600" dirty="0" err="1">
                <a:latin typeface="宋体" pitchFamily="2" charset="-122"/>
              </a:rPr>
              <a:t>u,v</a:t>
            </a:r>
            <a:r>
              <a:rPr lang="en-US" altLang="zh-CN" sz="2600" dirty="0">
                <a:latin typeface="宋体" pitchFamily="2" charset="-122"/>
              </a:rPr>
              <a:t>)≤c(</a:t>
            </a:r>
            <a:r>
              <a:rPr lang="en-US" altLang="zh-CN" sz="2600" dirty="0" err="1">
                <a:latin typeface="宋体" pitchFamily="2" charset="-122"/>
              </a:rPr>
              <a:t>u,v</a:t>
            </a:r>
            <a:r>
              <a:rPr lang="en-US" altLang="zh-CN" sz="2600" dirty="0">
                <a:latin typeface="宋体" pitchFamily="2" charset="-122"/>
              </a:rPr>
              <a:t>)</a:t>
            </a:r>
            <a:endParaRPr lang="zh-CN" altLang="en-US" sz="2600" dirty="0"/>
          </a:p>
          <a:p>
            <a:pPr lvl="1" eaLnBrk="1" hangingPunct="1">
              <a:defRPr/>
            </a:pPr>
            <a:r>
              <a:rPr lang="zh-CN" altLang="en-US" sz="2600" dirty="0"/>
              <a:t>反对称性：对所有 </a:t>
            </a:r>
            <a:r>
              <a:rPr lang="en-US" altLang="zh-CN" sz="2600" dirty="0" err="1"/>
              <a:t>u,v</a:t>
            </a:r>
            <a:r>
              <a:rPr lang="en-US" altLang="zh-CN" sz="2600" dirty="0"/>
              <a:t> </a:t>
            </a:r>
            <a:r>
              <a:rPr lang="en-US" altLang="zh-CN" sz="2600" dirty="0">
                <a:latin typeface="MS UI Gothic"/>
                <a:ea typeface="MS UI Gothic"/>
              </a:rPr>
              <a:t>∊ V,</a:t>
            </a:r>
            <a:r>
              <a:rPr lang="zh-CN" altLang="en-US" sz="2600" dirty="0">
                <a:latin typeface="宋体" pitchFamily="2" charset="-122"/>
              </a:rPr>
              <a:t>要求</a:t>
            </a:r>
            <a:r>
              <a:rPr lang="en-US" altLang="zh-CN" sz="2600" dirty="0">
                <a:latin typeface="宋体" pitchFamily="2" charset="-122"/>
              </a:rPr>
              <a:t>f(</a:t>
            </a:r>
            <a:r>
              <a:rPr lang="en-US" altLang="zh-CN" sz="2600" dirty="0" err="1">
                <a:latin typeface="宋体" pitchFamily="2" charset="-122"/>
              </a:rPr>
              <a:t>u,v</a:t>
            </a:r>
            <a:r>
              <a:rPr lang="en-US" altLang="zh-CN" sz="2600" dirty="0">
                <a:latin typeface="宋体" pitchFamily="2" charset="-122"/>
              </a:rPr>
              <a:t>)= -f(</a:t>
            </a:r>
            <a:r>
              <a:rPr lang="en-US" altLang="zh-CN" sz="2600" dirty="0" err="1">
                <a:latin typeface="宋体" pitchFamily="2" charset="-122"/>
              </a:rPr>
              <a:t>v,u</a:t>
            </a:r>
            <a:r>
              <a:rPr lang="en-US" altLang="zh-CN" sz="2600" dirty="0">
                <a:latin typeface="宋体" pitchFamily="2" charset="-122"/>
              </a:rPr>
              <a:t>)</a:t>
            </a:r>
            <a:endParaRPr lang="zh-CN" altLang="en-US" sz="2600" dirty="0"/>
          </a:p>
          <a:p>
            <a:pPr lvl="1" eaLnBrk="1" hangingPunct="1">
              <a:defRPr/>
            </a:pPr>
            <a:r>
              <a:rPr lang="zh-CN" altLang="en-US" sz="2600" dirty="0"/>
              <a:t>流守恒性：对于所有</a:t>
            </a:r>
            <a:r>
              <a:rPr lang="en-US" altLang="zh-CN" sz="2600" dirty="0"/>
              <a:t>u</a:t>
            </a:r>
            <a:r>
              <a:rPr lang="en-US" altLang="zh-CN" sz="2600" dirty="0">
                <a:latin typeface="MS UI Gothic"/>
                <a:ea typeface="MS UI Gothic"/>
              </a:rPr>
              <a:t> ∊ V-</a:t>
            </a:r>
            <a:r>
              <a:rPr lang="en-US" altLang="zh-CN" sz="2600" dirty="0"/>
              <a:t>{s,</a:t>
            </a:r>
            <a:r>
              <a:rPr lang="zh-CN" altLang="en-US" sz="2600" dirty="0"/>
              <a:t> </a:t>
            </a:r>
            <a:r>
              <a:rPr lang="en-US" altLang="zh-CN" sz="2600" dirty="0"/>
              <a:t>t}</a:t>
            </a:r>
            <a:r>
              <a:rPr lang="zh-CN" altLang="en-US" sz="2600" dirty="0"/>
              <a:t>，要求∑ </a:t>
            </a:r>
            <a:r>
              <a:rPr lang="en-US" altLang="zh-CN" sz="2600" dirty="0"/>
              <a:t>f(u, v)=0</a:t>
            </a:r>
          </a:p>
          <a:p>
            <a:pPr lvl="1" eaLnBrk="1" hangingPunct="1">
              <a:defRPr/>
            </a:pPr>
            <a:endParaRPr lang="en-US" altLang="zh-CN" sz="2600" dirty="0"/>
          </a:p>
          <a:p>
            <a:pPr marL="438150"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b="1" dirty="0">
                <a:solidFill>
                  <a:srgbClr val="3333FF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zh-CN" altLang="en-US" sz="3200" dirty="0"/>
              <a:t>     </a:t>
            </a:r>
            <a:r>
              <a:rPr lang="en-US" altLang="zh-CN" sz="2600" dirty="0"/>
              <a:t>f(u, v)</a:t>
            </a:r>
            <a:r>
              <a:rPr lang="zh-CN" altLang="en-US" sz="2600" dirty="0"/>
              <a:t>称为从顶点</a:t>
            </a:r>
            <a:r>
              <a:rPr lang="en-US" altLang="zh-CN" sz="2600" dirty="0"/>
              <a:t>u</a:t>
            </a:r>
            <a:r>
              <a:rPr lang="zh-CN" altLang="en-US" sz="2600" dirty="0"/>
              <a:t>到顶点</a:t>
            </a:r>
            <a:r>
              <a:rPr lang="en-US" altLang="zh-CN" sz="2600" dirty="0"/>
              <a:t>v</a:t>
            </a:r>
            <a:r>
              <a:rPr lang="zh-CN" altLang="en-US" sz="2600" dirty="0"/>
              <a:t>的流，它可以为</a:t>
            </a:r>
            <a:r>
              <a:rPr lang="en-US" altLang="zh-CN" sz="2600" dirty="0"/>
              <a:t>+,0,-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marL="438150" lvl="1" eaLnBrk="1" hangingPunct="1">
              <a:buFont typeface="Wingdings" panose="05000000000000000000" pitchFamily="2" charset="2"/>
              <a:buNone/>
              <a:defRPr/>
            </a:pPr>
            <a:endParaRPr lang="en-US" altLang="zh-CN" sz="2600" b="1" dirty="0">
              <a:solidFill>
                <a:srgbClr val="3333FF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438150"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b="1" dirty="0">
                <a:solidFill>
                  <a:srgbClr val="3333FF"/>
                </a:solidFill>
                <a:latin typeface="Adobe 楷体 Std R" pitchFamily="18" charset="-122"/>
                <a:ea typeface="Adobe 楷体 Std R" pitchFamily="18" charset="-122"/>
              </a:rPr>
              <a:t>从非源点或非汇点的顶点出发的总网络流为零</a:t>
            </a:r>
          </a:p>
        </p:txBody>
      </p:sp>
      <p:sp>
        <p:nvSpPr>
          <p:cNvPr id="5" name="矩形标注 4"/>
          <p:cNvSpPr/>
          <p:nvPr/>
        </p:nvSpPr>
        <p:spPr>
          <a:xfrm>
            <a:off x="6038850" y="3596067"/>
            <a:ext cx="1447800" cy="381000"/>
          </a:xfrm>
          <a:prstGeom prst="wedgeRectCallo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2000" b="1" dirty="0">
                <a:solidFill>
                  <a:schemeClr val="tx1"/>
                </a:solidFill>
              </a:rPr>
              <a:t>v </a:t>
            </a:r>
            <a:r>
              <a:rPr lang="de-DE" altLang="zh-CN" sz="2000" b="1" dirty="0">
                <a:solidFill>
                  <a:schemeClr val="tx1"/>
                </a:solidFill>
                <a:sym typeface="Symbol"/>
              </a:rPr>
              <a:t></a:t>
            </a:r>
            <a:r>
              <a:rPr lang="de-DE" altLang="zh-CN" sz="2000" b="1" dirty="0">
                <a:solidFill>
                  <a:schemeClr val="tx1"/>
                </a:solidFill>
              </a:rPr>
              <a:t> V 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4408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687FE9F3-4E52-4DE6-9F57-25AD70D83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r>
              <a:rPr lang="en-US" altLang="zh-CN" sz="3600"/>
              <a:t>Run Ford-Fulkerson on this example</a:t>
            </a: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5A535387-E570-4ECA-959A-0D9A859CB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2209800"/>
            <a:ext cx="351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Comic Sans MS" panose="030F0702030302020204" pitchFamily="66" charset="0"/>
              </a:rPr>
              <a:t>增广路径</a:t>
            </a:r>
            <a:endParaRPr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22D4CB49-7E8A-430E-BBE1-53889D22D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4787900"/>
            <a:ext cx="351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Comic Sans MS" panose="030F0702030302020204" pitchFamily="66" charset="0"/>
              </a:rPr>
              <a:t>剩余网络</a:t>
            </a:r>
            <a:endParaRPr lang="en-US" altLang="zh-CN"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40966" name="Object 2">
            <a:extLst>
              <a:ext uri="{FF2B5EF4-FFF2-40B4-BE49-F238E27FC236}">
                <a16:creationId xmlns:a16="http://schemas.microsoft.com/office/drawing/2014/main" id="{2FB25DF8-6E95-46C1-BD0B-77284B9872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888" y="1568450"/>
          <a:ext cx="4073525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Picture Publisher Image" r:id="rId4" imgW="2867025" imgH="1562100" progId="PictPub.Image.8">
                  <p:embed/>
                </p:oleObj>
              </mc:Choice>
              <mc:Fallback>
                <p:oleObj name="Picture Publisher Image" r:id="rId4" imgW="2867025" imgH="1562100" progId="PictPub.Image.8">
                  <p:embed/>
                  <p:pic>
                    <p:nvPicPr>
                      <p:cNvPr id="40966" name="Object 2">
                        <a:extLst>
                          <a:ext uri="{FF2B5EF4-FFF2-40B4-BE49-F238E27FC236}">
                            <a16:creationId xmlns:a16="http://schemas.microsoft.com/office/drawing/2014/main" id="{2FB25DF8-6E95-46C1-BD0B-77284B9872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1568450"/>
                        <a:ext cx="4073525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3">
            <a:extLst>
              <a:ext uri="{FF2B5EF4-FFF2-40B4-BE49-F238E27FC236}">
                <a16:creationId xmlns:a16="http://schemas.microsoft.com/office/drawing/2014/main" id="{606E5DAB-14E8-4297-BCA7-87035870DE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238" y="4008438"/>
          <a:ext cx="4060825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Picture Publisher Image" r:id="rId6" imgW="2600325" imgH="1533525" progId="PictPub.Image.8">
                  <p:embed/>
                </p:oleObj>
              </mc:Choice>
              <mc:Fallback>
                <p:oleObj name="Picture Publisher Image" r:id="rId6" imgW="2600325" imgH="1533525" progId="PictPub.Image.8">
                  <p:embed/>
                  <p:pic>
                    <p:nvPicPr>
                      <p:cNvPr id="40967" name="Object 3">
                        <a:extLst>
                          <a:ext uri="{FF2B5EF4-FFF2-40B4-BE49-F238E27FC236}">
                            <a16:creationId xmlns:a16="http://schemas.microsoft.com/office/drawing/2014/main" id="{606E5DAB-14E8-4297-BCA7-87035870DE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4008438"/>
                        <a:ext cx="4060825" cy="239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562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84233F3C-B911-4120-A34E-4F7048678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Run Ford-Fulkerson on this example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7049306-6136-4C13-9DD9-7B0EACDB7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35475"/>
            <a:ext cx="7772400" cy="1042988"/>
          </a:xfrm>
          <a:noFill/>
        </p:spPr>
        <p:txBody>
          <a:bodyPr/>
          <a:lstStyle/>
          <a:p>
            <a:r>
              <a:rPr lang="zh-CN" altLang="en-US" dirty="0"/>
              <a:t>重复</a:t>
            </a:r>
            <a:r>
              <a:rPr lang="en-US" altLang="zh-CN" dirty="0"/>
              <a:t> 999,999 </a:t>
            </a:r>
            <a:r>
              <a:rPr lang="zh-CN" altLang="en-US" dirty="0"/>
              <a:t>次</a:t>
            </a:r>
            <a:r>
              <a:rPr lang="en-US" altLang="zh-CN" dirty="0"/>
              <a:t>…</a:t>
            </a:r>
          </a:p>
          <a:p>
            <a:r>
              <a:rPr lang="zh-CN" altLang="en-US" dirty="0">
                <a:solidFill>
                  <a:srgbClr val="CC0000"/>
                </a:solidFill>
              </a:rPr>
              <a:t>如何得到更好的算法</a:t>
            </a:r>
            <a:r>
              <a:rPr lang="en-US" altLang="zh-CN" dirty="0">
                <a:solidFill>
                  <a:srgbClr val="CC0000"/>
                </a:solidFill>
              </a:rPr>
              <a:t>?</a:t>
            </a:r>
          </a:p>
        </p:txBody>
      </p:sp>
      <p:graphicFrame>
        <p:nvGraphicFramePr>
          <p:cNvPr id="41989" name="Object 2">
            <a:extLst>
              <a:ext uri="{FF2B5EF4-FFF2-40B4-BE49-F238E27FC236}">
                <a16:creationId xmlns:a16="http://schemas.microsoft.com/office/drawing/2014/main" id="{B2175256-7DA5-4F8D-B260-9AFAF9E479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375" y="2044700"/>
          <a:ext cx="333375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Picture Publisher Image" r:id="rId4" imgW="2686050" imgH="1600200" progId="PictPub.Image.8">
                  <p:embed/>
                </p:oleObj>
              </mc:Choice>
              <mc:Fallback>
                <p:oleObj name="Picture Publisher Image" r:id="rId4" imgW="2686050" imgH="1600200" progId="PictPub.Image.8">
                  <p:embed/>
                  <p:pic>
                    <p:nvPicPr>
                      <p:cNvPr id="41989" name="Object 2">
                        <a:extLst>
                          <a:ext uri="{FF2B5EF4-FFF2-40B4-BE49-F238E27FC236}">
                            <a16:creationId xmlns:a16="http://schemas.microsoft.com/office/drawing/2014/main" id="{B2175256-7DA5-4F8D-B260-9AFAF9E479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2044700"/>
                        <a:ext cx="3333750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3">
            <a:extLst>
              <a:ext uri="{FF2B5EF4-FFF2-40B4-BE49-F238E27FC236}">
                <a16:creationId xmlns:a16="http://schemas.microsoft.com/office/drawing/2014/main" id="{9C44FC2E-991F-468C-810E-7D9A4E9B4B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6338" y="2112963"/>
          <a:ext cx="3311525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Picture Publisher Image" r:id="rId6" imgW="2600325" imgH="1533525" progId="PictPub.Image.8">
                  <p:embed/>
                </p:oleObj>
              </mc:Choice>
              <mc:Fallback>
                <p:oleObj name="Picture Publisher Image" r:id="rId6" imgW="2600325" imgH="1533525" progId="PictPub.Image.8">
                  <p:embed/>
                  <p:pic>
                    <p:nvPicPr>
                      <p:cNvPr id="41990" name="Object 3">
                        <a:extLst>
                          <a:ext uri="{FF2B5EF4-FFF2-40B4-BE49-F238E27FC236}">
                            <a16:creationId xmlns:a16="http://schemas.microsoft.com/office/drawing/2014/main" id="{9C44FC2E-991F-468C-810E-7D9A4E9B4B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2112963"/>
                        <a:ext cx="3311525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Line 6">
            <a:extLst>
              <a:ext uri="{FF2B5EF4-FFF2-40B4-BE49-F238E27FC236}">
                <a16:creationId xmlns:a16="http://schemas.microsoft.com/office/drawing/2014/main" id="{81943DE1-5189-4386-8DA1-B28E7F266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9538" y="3022600"/>
            <a:ext cx="8667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9612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F792E1FE-A4BC-4133-AAE1-AC88B40AF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449263"/>
          </a:xfrm>
        </p:spPr>
        <p:txBody>
          <a:bodyPr>
            <a:normAutofit fontScale="90000"/>
          </a:bodyPr>
          <a:lstStyle/>
          <a:p>
            <a:r>
              <a:rPr lang="en-US" altLang="zh-CN" sz="2800"/>
              <a:t>The Edmonds-Karp Algorithm</a:t>
            </a:r>
          </a:p>
        </p:txBody>
      </p:sp>
      <p:sp>
        <p:nvSpPr>
          <p:cNvPr id="1021955" name="Rectangle 3">
            <a:extLst>
              <a:ext uri="{FF2B5EF4-FFF2-40B4-BE49-F238E27FC236}">
                <a16:creationId xmlns:a16="http://schemas.microsoft.com/office/drawing/2014/main" id="{47278EB7-7141-4205-BAC7-A80C98876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8463" y="1109663"/>
            <a:ext cx="8288337" cy="2352675"/>
          </a:xfrm>
          <a:noFill/>
        </p:spPr>
        <p:txBody>
          <a:bodyPr/>
          <a:lstStyle/>
          <a:p>
            <a:r>
              <a:rPr lang="en-US" altLang="zh-CN" sz="2000" dirty="0"/>
              <a:t>A small fix to the Ford-Fulkerson algorithm makes it work in polynomial time. </a:t>
            </a:r>
          </a:p>
          <a:p>
            <a:r>
              <a:rPr lang="en-US" altLang="zh-CN" sz="2000" dirty="0"/>
              <a:t>Select the augmenting path using </a:t>
            </a:r>
            <a:r>
              <a:rPr lang="en-US" altLang="zh-CN" sz="2000" b="1" dirty="0">
                <a:solidFill>
                  <a:srgbClr val="FF0000"/>
                </a:solidFill>
              </a:rPr>
              <a:t>breadth-first search</a:t>
            </a:r>
            <a:r>
              <a:rPr lang="en-US" altLang="zh-CN" sz="2000" dirty="0"/>
              <a:t> on residual network.</a:t>
            </a:r>
          </a:p>
          <a:p>
            <a:r>
              <a:rPr lang="en-US" altLang="zh-CN" sz="2000" dirty="0"/>
              <a:t>The augmenting path </a:t>
            </a:r>
            <a:r>
              <a:rPr lang="en-US" altLang="zh-CN" sz="2000" i="1" dirty="0"/>
              <a:t>p</a:t>
            </a:r>
            <a:r>
              <a:rPr lang="en-US" altLang="zh-CN" sz="2000" dirty="0"/>
              <a:t> is the shortest path from </a:t>
            </a:r>
            <a:r>
              <a:rPr lang="en-US" altLang="zh-CN" sz="2000" i="1" dirty="0"/>
              <a:t>s</a:t>
            </a:r>
            <a:r>
              <a:rPr lang="en-US" altLang="zh-CN" sz="2000" dirty="0"/>
              <a:t> to </a:t>
            </a:r>
            <a:r>
              <a:rPr lang="en-US" altLang="zh-CN" sz="2000" i="1" dirty="0"/>
              <a:t>t</a:t>
            </a:r>
            <a:r>
              <a:rPr lang="en-US" altLang="zh-CN" sz="2000" dirty="0"/>
              <a:t> in the residual network (treating all edge weights as 1). </a:t>
            </a:r>
          </a:p>
          <a:p>
            <a:r>
              <a:rPr lang="en-US" altLang="zh-CN" sz="2000" dirty="0"/>
              <a:t>Runs in time </a:t>
            </a:r>
            <a:r>
              <a:rPr lang="en-US" altLang="zh-CN" sz="2000" i="1" dirty="0"/>
              <a:t>O(V E</a:t>
            </a:r>
            <a:r>
              <a:rPr lang="en-US" altLang="zh-CN" sz="2000" i="1" baseline="30000" dirty="0"/>
              <a:t>2</a:t>
            </a:r>
            <a:r>
              <a:rPr lang="en-US" altLang="zh-CN" sz="2000" i="1" dirty="0"/>
              <a:t>).</a:t>
            </a:r>
          </a:p>
        </p:txBody>
      </p:sp>
      <p:pic>
        <p:nvPicPr>
          <p:cNvPr id="43013" name="Picture 4" descr="ford_fulkerson">
            <a:extLst>
              <a:ext uri="{FF2B5EF4-FFF2-40B4-BE49-F238E27FC236}">
                <a16:creationId xmlns:a16="http://schemas.microsoft.com/office/drawing/2014/main" id="{AE2491CF-D665-420B-AA96-A0B82793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3754438"/>
            <a:ext cx="6831013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1957" name="Freeform 5">
            <a:extLst>
              <a:ext uri="{FF2B5EF4-FFF2-40B4-BE49-F238E27FC236}">
                <a16:creationId xmlns:a16="http://schemas.microsoft.com/office/drawing/2014/main" id="{DC624744-6A6C-465E-9097-2A89FA3EE051}"/>
              </a:ext>
            </a:extLst>
          </p:cNvPr>
          <p:cNvSpPr>
            <a:spLocks/>
          </p:cNvSpPr>
          <p:nvPr/>
        </p:nvSpPr>
        <p:spPr bwMode="auto">
          <a:xfrm>
            <a:off x="8037513" y="2032000"/>
            <a:ext cx="908050" cy="3052763"/>
          </a:xfrm>
          <a:custGeom>
            <a:avLst/>
            <a:gdLst>
              <a:gd name="T0" fmla="*/ 546100 w 572"/>
              <a:gd name="T1" fmla="*/ 0 h 1923"/>
              <a:gd name="T2" fmla="*/ 908050 w 572"/>
              <a:gd name="T3" fmla="*/ 0 h 1923"/>
              <a:gd name="T4" fmla="*/ 908050 w 572"/>
              <a:gd name="T5" fmla="*/ 3052763 h 1923"/>
              <a:gd name="T6" fmla="*/ 0 w 572"/>
              <a:gd name="T7" fmla="*/ 3052763 h 1923"/>
              <a:gd name="T8" fmla="*/ 0 60000 65536"/>
              <a:gd name="T9" fmla="*/ 0 60000 65536"/>
              <a:gd name="T10" fmla="*/ 0 60000 65536"/>
              <a:gd name="T11" fmla="*/ 0 60000 65536"/>
              <a:gd name="T12" fmla="*/ 0 w 572"/>
              <a:gd name="T13" fmla="*/ 0 h 1923"/>
              <a:gd name="T14" fmla="*/ 572 w 572"/>
              <a:gd name="T15" fmla="*/ 1923 h 19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2" h="1923">
                <a:moveTo>
                  <a:pt x="344" y="0"/>
                </a:moveTo>
                <a:lnTo>
                  <a:pt x="572" y="0"/>
                </a:lnTo>
                <a:lnTo>
                  <a:pt x="572" y="1923"/>
                </a:lnTo>
                <a:lnTo>
                  <a:pt x="0" y="1923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41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5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54731941-48C1-4B47-96DC-3701DBDA4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r>
              <a:rPr lang="en-US" altLang="zh-CN" sz="3200"/>
              <a:t>The Edmonds-Karp Algorithm - example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F996409-1424-4577-910A-41A1708CA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4191000"/>
            <a:ext cx="7924800" cy="1905000"/>
          </a:xfrm>
          <a:noFill/>
        </p:spPr>
        <p:txBody>
          <a:bodyPr/>
          <a:lstStyle/>
          <a:p>
            <a:r>
              <a:rPr lang="en-US" altLang="zh-CN"/>
              <a:t>The Edmonds-Karp algorithm halts in only 2 iterations on this graph. </a:t>
            </a:r>
          </a:p>
        </p:txBody>
      </p:sp>
      <p:graphicFrame>
        <p:nvGraphicFramePr>
          <p:cNvPr id="44037" name="Object 2">
            <a:extLst>
              <a:ext uri="{FF2B5EF4-FFF2-40B4-BE49-F238E27FC236}">
                <a16:creationId xmlns:a16="http://schemas.microsoft.com/office/drawing/2014/main" id="{4265F445-B8C1-409D-9ACB-A7BB94443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1575" y="1511300"/>
          <a:ext cx="405765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Picture Publisher Image" r:id="rId4" imgW="2686050" imgH="1600200" progId="PictPub.Image.8">
                  <p:embed/>
                </p:oleObj>
              </mc:Choice>
              <mc:Fallback>
                <p:oleObj name="Picture Publisher Image" r:id="rId4" imgW="2686050" imgH="1600200" progId="PictPub.Image.8">
                  <p:embed/>
                  <p:pic>
                    <p:nvPicPr>
                      <p:cNvPr id="44037" name="Object 2">
                        <a:extLst>
                          <a:ext uri="{FF2B5EF4-FFF2-40B4-BE49-F238E27FC236}">
                            <a16:creationId xmlns:a16="http://schemas.microsoft.com/office/drawing/2014/main" id="{4265F445-B8C1-409D-9ACB-A7BB944431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1511300"/>
                        <a:ext cx="405765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151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609600"/>
            <a:ext cx="8229600" cy="38862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作业：</a:t>
            </a:r>
            <a:r>
              <a:rPr lang="en-US" altLang="zh-CN" sz="2400" dirty="0"/>
              <a:t>25.2-4</a:t>
            </a:r>
            <a:r>
              <a:rPr lang="zh-CN" altLang="en-US" sz="2400" dirty="0"/>
              <a:t>，</a:t>
            </a:r>
            <a:r>
              <a:rPr lang="en-US" altLang="zh-CN" sz="2400" dirty="0"/>
              <a:t>25.3-1</a:t>
            </a:r>
            <a:r>
              <a:rPr lang="zh-CN" altLang="en-US" sz="2400" dirty="0"/>
              <a:t>， </a:t>
            </a:r>
            <a:r>
              <a:rPr lang="en-US" altLang="zh-CN" sz="2400" dirty="0"/>
              <a:t>26-3</a:t>
            </a:r>
          </a:p>
          <a:p>
            <a:r>
              <a:rPr lang="zh-CN" altLang="en-US" sz="2400" dirty="0"/>
              <a:t>习题课：大作业指导</a:t>
            </a:r>
            <a:r>
              <a:rPr lang="en-US" altLang="zh-CN" sz="2400" dirty="0"/>
              <a:t>2</a:t>
            </a:r>
          </a:p>
          <a:p>
            <a:r>
              <a:rPr lang="zh-CN" altLang="en-US" sz="2400" dirty="0"/>
              <a:t>上机：利用</a:t>
            </a:r>
            <a:r>
              <a:rPr lang="en-US" altLang="zh-CN" sz="2400" dirty="0"/>
              <a:t>Ford-Fulkerson</a:t>
            </a:r>
            <a:r>
              <a:rPr lang="zh-CN" altLang="en-US" sz="2400" dirty="0"/>
              <a:t>算法实现最大二分匹配</a:t>
            </a:r>
          </a:p>
          <a:p>
            <a:endParaRPr lang="zh-CN" altLang="en-US" sz="2400" dirty="0"/>
          </a:p>
          <a:p>
            <a:r>
              <a:rPr lang="zh-CN" altLang="en-US" sz="2400" dirty="0"/>
              <a:t>思考题：</a:t>
            </a:r>
            <a:r>
              <a:rPr lang="en-US" altLang="zh-CN" sz="2400" dirty="0"/>
              <a:t>(</a:t>
            </a:r>
            <a:r>
              <a:rPr lang="zh-CN" altLang="en-US" sz="2400" dirty="0"/>
              <a:t>最小费用最大流问题</a:t>
            </a:r>
            <a:r>
              <a:rPr lang="en-US" altLang="zh-CN" sz="2400" dirty="0"/>
              <a:t>)</a:t>
            </a:r>
            <a:r>
              <a:rPr lang="zh-CN" altLang="en-US" sz="2400" dirty="0"/>
              <a:t>在一个流量网络中，假设每条边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</a:t>
            </a:r>
            <a:r>
              <a:rPr lang="zh-CN" altLang="en-US" sz="2400" dirty="0"/>
              <a:t>不仅有流量</a:t>
            </a:r>
            <a:r>
              <a:rPr lang="en-US" altLang="zh-CN" sz="2400" dirty="0"/>
              <a:t>c(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</a:t>
            </a:r>
            <a:r>
              <a:rPr lang="zh-CN" altLang="en-US" sz="2400" dirty="0"/>
              <a:t>，还有单位流量所需的费用</a:t>
            </a:r>
            <a:r>
              <a:rPr lang="en-US" altLang="zh-CN" sz="2400" dirty="0"/>
              <a:t>d(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</a:t>
            </a:r>
            <a:r>
              <a:rPr lang="zh-CN" altLang="en-US" sz="2400" dirty="0"/>
              <a:t>。如果在该边上的流量为</a:t>
            </a:r>
            <a:r>
              <a:rPr lang="en-US" altLang="zh-CN" sz="2400" dirty="0"/>
              <a:t>f(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</a:t>
            </a:r>
            <a:r>
              <a:rPr lang="zh-CN" altLang="en-US" sz="2400" dirty="0"/>
              <a:t>，则需耗费费用</a:t>
            </a:r>
            <a:r>
              <a:rPr lang="en-US" altLang="zh-CN" sz="2400" dirty="0"/>
              <a:t>f(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)*d(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</a:t>
            </a:r>
            <a:r>
              <a:rPr lang="zh-CN" altLang="en-US" sz="2400" dirty="0"/>
              <a:t>。请设计一个算法，在找到最大流的同时，使得该流的总费用在所有最大流中最小。</a:t>
            </a:r>
          </a:p>
          <a:p>
            <a:r>
              <a:rPr lang="zh-CN" altLang="en-US" sz="2400" dirty="0"/>
              <a:t>阅读：</a:t>
            </a:r>
            <a:r>
              <a:rPr lang="en-US" altLang="zh-CN" sz="2400" dirty="0"/>
              <a:t>http://dec3.jlu.edu.cn/webcourse/t000048/yun/ch7_05.htm</a:t>
            </a:r>
          </a:p>
          <a:p>
            <a:r>
              <a:rPr lang="en-US" altLang="zh-CN" sz="2400" dirty="0"/>
              <a:t>http://www.cnblogs.com/lcj2018/p/3538498.html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1663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9356018A-60F8-4B6E-B0EE-27EF6F6A94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最大流算法应用</a:t>
            </a:r>
            <a:endParaRPr lang="en-US" altLang="zh-CN" dirty="0"/>
          </a:p>
        </p:txBody>
      </p:sp>
      <p:sp>
        <p:nvSpPr>
          <p:cNvPr id="45059" name="Rectangle 5">
            <a:extLst>
              <a:ext uri="{FF2B5EF4-FFF2-40B4-BE49-F238E27FC236}">
                <a16:creationId xmlns:a16="http://schemas.microsoft.com/office/drawing/2014/main" id="{C94E333C-D738-4785-A91F-82C66D5EC7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最大二分匹配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847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7231594C-6B63-4E76-BAB6-C6AEAA9E0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200" y="188913"/>
            <a:ext cx="7772400" cy="954087"/>
          </a:xfrm>
        </p:spPr>
        <p:txBody>
          <a:bodyPr/>
          <a:lstStyle/>
          <a:p>
            <a:r>
              <a:rPr lang="zh-CN" altLang="en-US" sz="4000" dirty="0"/>
              <a:t>最大二分匹配</a:t>
            </a:r>
            <a:endParaRPr lang="en-US" altLang="zh-CN" sz="4000" dirty="0"/>
          </a:p>
        </p:txBody>
      </p:sp>
      <p:sp>
        <p:nvSpPr>
          <p:cNvPr id="1029123" name="Rectangle 3">
            <a:extLst>
              <a:ext uri="{FF2B5EF4-FFF2-40B4-BE49-F238E27FC236}">
                <a16:creationId xmlns:a16="http://schemas.microsoft.com/office/drawing/2014/main" id="{A9B3C313-0D94-4997-968E-37523BFB2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84288"/>
            <a:ext cx="41529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若无向图</a:t>
            </a:r>
            <a:r>
              <a:rPr lang="en-US" altLang="zh-CN" sz="2400" i="1" dirty="0"/>
              <a:t>G</a:t>
            </a:r>
            <a:r>
              <a:rPr lang="en-US" altLang="zh-CN" sz="2400" dirty="0"/>
              <a:t>=〈</a:t>
            </a:r>
            <a:r>
              <a:rPr lang="en-US" altLang="zh-CN" sz="2400" i="1" dirty="0">
                <a:solidFill>
                  <a:srgbClr val="FF0000"/>
                </a:solidFill>
              </a:rPr>
              <a:t>V</a:t>
            </a:r>
            <a:r>
              <a:rPr lang="zh-CN" altLang="en-US" sz="2400" dirty="0"/>
              <a:t>，</a:t>
            </a:r>
            <a:r>
              <a:rPr lang="en-US" altLang="zh-CN" sz="2400" i="1" dirty="0">
                <a:solidFill>
                  <a:srgbClr val="006600"/>
                </a:solidFill>
              </a:rPr>
              <a:t>E</a:t>
            </a:r>
            <a:r>
              <a:rPr lang="en-US" altLang="zh-CN" sz="2400" dirty="0"/>
              <a:t>〉</a:t>
            </a:r>
            <a:r>
              <a:rPr lang="zh-CN" altLang="en-US" sz="2400" dirty="0"/>
              <a:t>的顶点集</a:t>
            </a:r>
            <a:r>
              <a:rPr lang="en-US" altLang="zh-CN" sz="2400" i="1" dirty="0">
                <a:solidFill>
                  <a:srgbClr val="FF0000"/>
                </a:solidFill>
              </a:rPr>
              <a:t>V</a:t>
            </a:r>
            <a:r>
              <a:rPr lang="zh-CN" altLang="en-US" sz="2400" dirty="0"/>
              <a:t>能分成两个子集</a:t>
            </a:r>
            <a:r>
              <a:rPr lang="en-US" altLang="zh-CN" sz="2400" i="1" dirty="0">
                <a:solidFill>
                  <a:srgbClr val="FF0000"/>
                </a:solidFill>
              </a:rPr>
              <a:t>L</a:t>
            </a:r>
            <a:r>
              <a:rPr lang="zh-CN" altLang="en-US" sz="2400" dirty="0"/>
              <a:t>和</a:t>
            </a:r>
            <a:r>
              <a:rPr lang="en-US" altLang="zh-CN" sz="2400" i="1" dirty="0">
                <a:solidFill>
                  <a:srgbClr val="FF0000"/>
                </a:solidFill>
              </a:rPr>
              <a:t>R</a:t>
            </a:r>
            <a:r>
              <a:rPr lang="zh-CN" altLang="en-US" sz="2400" dirty="0"/>
              <a:t>，满足：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i="1" dirty="0"/>
              <a:t>V</a:t>
            </a:r>
            <a:r>
              <a:rPr lang="en-US" altLang="zh-CN" sz="2400" dirty="0"/>
              <a:t>=</a:t>
            </a:r>
            <a:r>
              <a:rPr lang="en-US" altLang="zh-CN" sz="2400" i="1" dirty="0"/>
              <a:t>L</a:t>
            </a:r>
            <a:r>
              <a:rPr lang="en-US" altLang="zh-CN" sz="2400" dirty="0"/>
              <a:t>∪</a:t>
            </a:r>
            <a:r>
              <a:rPr lang="en-US" altLang="zh-CN" sz="2400" i="1" dirty="0"/>
              <a:t>R</a:t>
            </a:r>
            <a:r>
              <a:rPr lang="zh-CN" altLang="en-US" sz="2400" dirty="0"/>
              <a:t>，</a:t>
            </a:r>
            <a:r>
              <a:rPr lang="en-US" altLang="zh-CN" sz="2400" i="1" dirty="0"/>
              <a:t>L</a:t>
            </a:r>
            <a:r>
              <a:rPr lang="en-US" altLang="zh-CN" sz="2400" dirty="0"/>
              <a:t>∩</a:t>
            </a:r>
            <a:r>
              <a:rPr lang="en-US" altLang="zh-CN" sz="2400" i="1" dirty="0"/>
              <a:t>R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b="1" i="1" dirty="0">
                <a:sym typeface="Symbol" panose="05050102010706020507" pitchFamily="18" charset="2"/>
              </a:rPr>
              <a:t> </a:t>
            </a:r>
            <a:r>
              <a:rPr lang="zh-CN" altLang="en-US" sz="2400" dirty="0"/>
              <a:t>；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i="1" dirty="0"/>
              <a:t>e</a:t>
            </a:r>
            <a:r>
              <a:rPr lang="en-US" altLang="zh-CN" sz="2400" dirty="0"/>
              <a:t>=(</a:t>
            </a:r>
            <a:r>
              <a:rPr lang="en-US" altLang="zh-CN" sz="2400" i="1" dirty="0" err="1"/>
              <a:t>u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v</a:t>
            </a:r>
            <a:r>
              <a:rPr lang="en-US" altLang="zh-CN" sz="2400" dirty="0"/>
              <a:t>)</a:t>
            </a:r>
            <a:r>
              <a:rPr lang="zh-CN" altLang="en-US" sz="2400" dirty="0"/>
              <a:t>∈</a:t>
            </a:r>
            <a:r>
              <a:rPr lang="en-US" altLang="zh-CN" sz="2400" i="1" dirty="0"/>
              <a:t>E</a:t>
            </a:r>
            <a:r>
              <a:rPr lang="zh-CN" altLang="en-US" sz="2400" dirty="0"/>
              <a:t>，均有</a:t>
            </a:r>
            <a:r>
              <a:rPr lang="en-US" altLang="zh-CN" sz="2400" i="1" dirty="0" err="1"/>
              <a:t>u</a:t>
            </a:r>
            <a:r>
              <a:rPr lang="en-US" altLang="zh-CN" sz="2400" dirty="0" err="1"/>
              <a:t>∈</a:t>
            </a:r>
            <a:r>
              <a:rPr lang="en-US" altLang="zh-CN" sz="2400" i="1" dirty="0" err="1"/>
              <a:t>L</a:t>
            </a:r>
            <a:r>
              <a:rPr lang="zh-CN" altLang="en-US" sz="2400" dirty="0"/>
              <a:t>，</a:t>
            </a:r>
            <a:r>
              <a:rPr lang="en-US" altLang="zh-CN" sz="2400" i="1" dirty="0" err="1"/>
              <a:t>v</a:t>
            </a:r>
            <a:r>
              <a:rPr lang="en-US" altLang="zh-CN" sz="2400" dirty="0" err="1"/>
              <a:t>∈</a:t>
            </a:r>
            <a:r>
              <a:rPr lang="en-US" altLang="zh-CN" sz="2400" i="1" dirty="0" err="1"/>
              <a:t>R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则称</a:t>
            </a:r>
            <a:r>
              <a:rPr lang="en-US" altLang="zh-CN" sz="2400" i="1" dirty="0"/>
              <a:t>G</a:t>
            </a:r>
            <a:r>
              <a:rPr lang="zh-CN" altLang="en-US" sz="2400" dirty="0"/>
              <a:t>为</a:t>
            </a:r>
            <a:r>
              <a:rPr lang="zh-CN" altLang="en-US" sz="2400" b="1" dirty="0">
                <a:solidFill>
                  <a:srgbClr val="3333FF"/>
                </a:solidFill>
              </a:rPr>
              <a:t>二分图</a:t>
            </a:r>
            <a:r>
              <a:rPr lang="zh-CN" altLang="en-US" sz="2400" dirty="0"/>
              <a:t>，</a:t>
            </a:r>
            <a:r>
              <a:rPr lang="en-US" altLang="zh-CN" sz="2400" i="1" dirty="0"/>
              <a:t>L</a:t>
            </a:r>
            <a:r>
              <a:rPr lang="zh-CN" altLang="en-US" sz="2400" dirty="0"/>
              <a:t>和</a:t>
            </a:r>
            <a:r>
              <a:rPr lang="en-US" altLang="zh-CN" sz="2400" i="1" dirty="0"/>
              <a:t>R</a:t>
            </a:r>
            <a:r>
              <a:rPr lang="zh-CN" altLang="en-US" sz="2400" dirty="0"/>
              <a:t>称为互补顶点子集，常记为</a:t>
            </a:r>
            <a:r>
              <a:rPr lang="en-US" altLang="zh-CN" sz="2400" i="1" dirty="0"/>
              <a:t>G</a:t>
            </a:r>
            <a:r>
              <a:rPr lang="en-US" altLang="zh-CN" sz="2400" dirty="0"/>
              <a:t>=〈</a:t>
            </a:r>
            <a:r>
              <a:rPr lang="en-US" altLang="zh-CN" sz="2400" i="1" dirty="0"/>
              <a:t> L</a:t>
            </a:r>
            <a:r>
              <a:rPr lang="en-US" altLang="zh-CN" sz="2400" baseline="-25000" dirty="0"/>
              <a:t> </a:t>
            </a:r>
            <a:r>
              <a:rPr lang="zh-CN" altLang="en-US" sz="2400" dirty="0"/>
              <a:t>，</a:t>
            </a:r>
            <a:r>
              <a:rPr lang="en-US" altLang="zh-CN" sz="2400" i="1" dirty="0"/>
              <a:t>R</a:t>
            </a:r>
            <a:r>
              <a:rPr lang="zh-CN" altLang="en-US" sz="2400" dirty="0"/>
              <a:t>，</a:t>
            </a:r>
            <a:r>
              <a:rPr lang="en-US" altLang="zh-CN" sz="2400" i="1" dirty="0"/>
              <a:t>E</a:t>
            </a:r>
            <a:r>
              <a:rPr lang="en-US" altLang="zh-CN" sz="2400" dirty="0"/>
              <a:t>〉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如果</a:t>
            </a:r>
            <a:r>
              <a:rPr lang="en-US" altLang="zh-CN" sz="2400" i="1" dirty="0"/>
              <a:t>L</a:t>
            </a:r>
            <a:r>
              <a:rPr lang="zh-CN" altLang="en-US" sz="2400" dirty="0"/>
              <a:t>中每个顶点都与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中所有顶点邻接，则称</a:t>
            </a:r>
            <a:r>
              <a:rPr lang="en-US" altLang="zh-CN" sz="2400" i="1" dirty="0"/>
              <a:t>G</a:t>
            </a:r>
            <a:r>
              <a:rPr lang="zh-CN" altLang="en-US" sz="2400" dirty="0"/>
              <a:t>为</a:t>
            </a:r>
            <a:r>
              <a:rPr lang="zh-CN" altLang="en-US" sz="2400" b="1" dirty="0">
                <a:solidFill>
                  <a:srgbClr val="3333FF"/>
                </a:solidFill>
              </a:rPr>
              <a:t>完全二分图</a:t>
            </a:r>
            <a:r>
              <a:rPr lang="zh-CN" altLang="en-US" sz="2400" dirty="0"/>
              <a:t>，并记为</a:t>
            </a:r>
            <a:r>
              <a:rPr lang="en-US" altLang="zh-CN" sz="2400" i="1" dirty="0"/>
              <a:t>K</a:t>
            </a:r>
            <a:r>
              <a:rPr lang="en-US" altLang="zh-CN" sz="2400" i="1" baseline="-25000" dirty="0"/>
              <a:t>r</a:t>
            </a:r>
            <a:r>
              <a:rPr lang="zh-CN" altLang="en-US" sz="2400" i="1" baseline="-25000" dirty="0"/>
              <a:t>，</a:t>
            </a:r>
            <a:r>
              <a:rPr lang="en-US" altLang="zh-CN" sz="2400" i="1" baseline="-25000" dirty="0"/>
              <a:t>s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其中</a:t>
            </a:r>
            <a:r>
              <a:rPr lang="en-US" altLang="zh-CN" sz="2400" i="1" dirty="0"/>
              <a:t>r </a:t>
            </a:r>
            <a:r>
              <a:rPr lang="en-US" altLang="zh-CN" sz="2400" dirty="0"/>
              <a:t>=|</a:t>
            </a:r>
            <a:r>
              <a:rPr lang="en-US" altLang="zh-CN" sz="2400" i="1" dirty="0"/>
              <a:t>L</a:t>
            </a:r>
            <a:r>
              <a:rPr lang="en-US" altLang="zh-CN" sz="2400" dirty="0"/>
              <a:t>|</a:t>
            </a:r>
            <a:r>
              <a:rPr lang="zh-CN" altLang="en-US" sz="2400" dirty="0"/>
              <a:t>，</a:t>
            </a:r>
            <a:r>
              <a:rPr lang="en-US" altLang="zh-CN" sz="2400" dirty="0"/>
              <a:t>s=|</a:t>
            </a:r>
            <a:r>
              <a:rPr lang="en-US" altLang="zh-CN" sz="2400" i="1" dirty="0"/>
              <a:t>R</a:t>
            </a:r>
            <a:r>
              <a:rPr lang="en-US" altLang="zh-CN" sz="2400" dirty="0"/>
              <a:t>|</a:t>
            </a:r>
            <a:r>
              <a:rPr lang="zh-CN" altLang="en-US" sz="2400" dirty="0"/>
              <a:t>。</a:t>
            </a:r>
          </a:p>
        </p:txBody>
      </p:sp>
      <p:graphicFrame>
        <p:nvGraphicFramePr>
          <p:cNvPr id="46085" name="Object 2">
            <a:extLst>
              <a:ext uri="{FF2B5EF4-FFF2-40B4-BE49-F238E27FC236}">
                <a16:creationId xmlns:a16="http://schemas.microsoft.com/office/drawing/2014/main" id="{64DC8408-E9F9-4BC3-B466-715E06688D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4825" y="1284288"/>
          <a:ext cx="2811463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Picture Publisher Image" r:id="rId4" imgW="1552575" imgH="2790825" progId="PictPub.Image.8">
                  <p:embed/>
                </p:oleObj>
              </mc:Choice>
              <mc:Fallback>
                <p:oleObj name="Picture Publisher Image" r:id="rId4" imgW="1552575" imgH="2790825" progId="PictPub.Image.8">
                  <p:embed/>
                  <p:pic>
                    <p:nvPicPr>
                      <p:cNvPr id="46085" name="Object 2">
                        <a:extLst>
                          <a:ext uri="{FF2B5EF4-FFF2-40B4-BE49-F238E27FC236}">
                            <a16:creationId xmlns:a16="http://schemas.microsoft.com/office/drawing/2014/main" id="{64DC8408-E9F9-4BC3-B466-715E06688D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1284288"/>
                        <a:ext cx="2811463" cy="504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90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3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7107" name="Rectangle 2">
                <a:extLst>
                  <a:ext uri="{FF2B5EF4-FFF2-40B4-BE49-F238E27FC236}">
                    <a16:creationId xmlns:a16="http://schemas.microsoft.com/office/drawing/2014/main" id="{21D13FF2-095B-46FD-903B-712E8E3E172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685800"/>
                <a:ext cx="7899400" cy="977900"/>
              </a:xfrm>
              <a:noFill/>
            </p:spPr>
            <p:txBody>
              <a:bodyPr/>
              <a:lstStyle/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匹配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M</a:t>
                </a:r>
                <a:r>
                  <a:rPr lang="zh-CN" altLang="en-US" sz="2000" dirty="0"/>
                  <a:t>是指的一个边集</a:t>
                </a:r>
                <a:r>
                  <a:rPr lang="en-US" altLang="zh-CN" sz="2000" i="1" dirty="0"/>
                  <a:t>E</a:t>
                </a:r>
                <a:r>
                  <a:rPr lang="zh-CN" altLang="en-US" sz="2000" dirty="0"/>
                  <a:t>的子集，使得对于所有顶点</a:t>
                </a:r>
                <a:r>
                  <a:rPr lang="en-US" altLang="zh-CN" sz="2000" i="1" dirty="0"/>
                  <a:t>v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i="1" dirty="0"/>
                  <a:t>V</a:t>
                </a:r>
                <a:r>
                  <a:rPr lang="en-US" altLang="zh-CN" sz="2000" dirty="0"/>
                  <a:t>, </a:t>
                </a:r>
                <a:r>
                  <a:rPr lang="zh-CN" altLang="en-US" sz="2000" dirty="0"/>
                  <a:t>至多有一条</a:t>
                </a:r>
                <a:r>
                  <a:rPr lang="en-US" altLang="zh-CN" sz="2000" i="1" dirty="0"/>
                  <a:t>M</a:t>
                </a:r>
                <a:r>
                  <a:rPr lang="zh-CN" altLang="en-US" sz="2000" dirty="0"/>
                  <a:t>中的边与</a:t>
                </a:r>
                <a:r>
                  <a:rPr lang="en-US" altLang="zh-CN" sz="2000" i="1" dirty="0"/>
                  <a:t>v</a:t>
                </a:r>
                <a:r>
                  <a:rPr lang="zh-CN" altLang="en-US" sz="2000" dirty="0"/>
                  <a:t>相连</a:t>
                </a:r>
                <a:r>
                  <a:rPr lang="en-US" altLang="zh-CN" sz="2000" dirty="0"/>
                  <a:t>.  </a:t>
                </a:r>
              </a:p>
            </p:txBody>
          </p:sp>
        </mc:Choice>
        <mc:Fallback>
          <p:sp>
            <p:nvSpPr>
              <p:cNvPr id="47107" name="Rectangle 2">
                <a:extLst>
                  <a:ext uri="{FF2B5EF4-FFF2-40B4-BE49-F238E27FC236}">
                    <a16:creationId xmlns:a16="http://schemas.microsoft.com/office/drawing/2014/main" id="{21D13FF2-095B-46FD-903B-712E8E3E1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685800"/>
                <a:ext cx="7899400" cy="977900"/>
              </a:xfrm>
              <a:blipFill>
                <a:blip r:embed="rId4"/>
                <a:stretch>
                  <a:fillRect l="-695" t="-6875" r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108" name="Object 2">
            <a:extLst>
              <a:ext uri="{FF2B5EF4-FFF2-40B4-BE49-F238E27FC236}">
                <a16:creationId xmlns:a16="http://schemas.microsoft.com/office/drawing/2014/main" id="{D8A41091-9675-42C2-A6E3-1EB2BC293A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1338" y="1824038"/>
          <a:ext cx="2178050" cy="391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Picture Publisher Image" r:id="rId5" imgW="1552575" imgH="2790825" progId="PictPub.Image.8">
                  <p:embed/>
                </p:oleObj>
              </mc:Choice>
              <mc:Fallback>
                <p:oleObj name="Picture Publisher Image" r:id="rId5" imgW="1552575" imgH="2790825" progId="PictPub.Image.8">
                  <p:embed/>
                  <p:pic>
                    <p:nvPicPr>
                      <p:cNvPr id="47108" name="Object 2">
                        <a:extLst>
                          <a:ext uri="{FF2B5EF4-FFF2-40B4-BE49-F238E27FC236}">
                            <a16:creationId xmlns:a16="http://schemas.microsoft.com/office/drawing/2014/main" id="{D8A41091-9675-42C2-A6E3-1EB2BC293A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824038"/>
                        <a:ext cx="2178050" cy="391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3">
            <a:extLst>
              <a:ext uri="{FF2B5EF4-FFF2-40B4-BE49-F238E27FC236}">
                <a16:creationId xmlns:a16="http://schemas.microsoft.com/office/drawing/2014/main" id="{7EC22636-E885-4881-874C-D6A5BBDD95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0938" y="1798638"/>
          <a:ext cx="2257425" cy="391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Picture Publisher Image" r:id="rId7" imgW="1609725" imgH="2790825" progId="PictPub.Image.8">
                  <p:embed/>
                </p:oleObj>
              </mc:Choice>
              <mc:Fallback>
                <p:oleObj name="Picture Publisher Image" r:id="rId7" imgW="1609725" imgH="2790825" progId="PictPub.Image.8">
                  <p:embed/>
                  <p:pic>
                    <p:nvPicPr>
                      <p:cNvPr id="47109" name="Object 3">
                        <a:extLst>
                          <a:ext uri="{FF2B5EF4-FFF2-40B4-BE49-F238E27FC236}">
                            <a16:creationId xmlns:a16="http://schemas.microsoft.com/office/drawing/2014/main" id="{7EC22636-E885-4881-874C-D6A5BBDD95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938" y="1798638"/>
                        <a:ext cx="2257425" cy="391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22639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DC095195-0378-4D75-B65F-10ADD7454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87400"/>
            <a:ext cx="7899400" cy="812800"/>
          </a:xfrm>
          <a:noFill/>
        </p:spPr>
        <p:txBody>
          <a:bodyPr/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最大匹配</a:t>
            </a:r>
            <a:r>
              <a:rPr lang="en-US" altLang="zh-CN" sz="2000" dirty="0"/>
              <a:t> </a:t>
            </a:r>
            <a:r>
              <a:rPr lang="zh-CN" altLang="en-US" sz="2000" dirty="0"/>
              <a:t>是指边数最大的一个匹配</a:t>
            </a:r>
            <a:endParaRPr lang="en-US" altLang="zh-CN" sz="2000" dirty="0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F327EAD7-7AE2-4275-8DFA-362878BA7DF3}"/>
              </a:ext>
            </a:extLst>
          </p:cNvPr>
          <p:cNvGrpSpPr>
            <a:grpSpLocks/>
          </p:cNvGrpSpPr>
          <p:nvPr/>
        </p:nvGrpSpPr>
        <p:grpSpPr bwMode="auto">
          <a:xfrm>
            <a:off x="1701800" y="1714500"/>
            <a:ext cx="2387600" cy="4152900"/>
            <a:chOff x="1072" y="1080"/>
            <a:chExt cx="1504" cy="2616"/>
          </a:xfrm>
        </p:grpSpPr>
        <p:graphicFrame>
          <p:nvGraphicFramePr>
            <p:cNvPr id="48136" name="Object 3">
              <a:extLst>
                <a:ext uri="{FF2B5EF4-FFF2-40B4-BE49-F238E27FC236}">
                  <a16:creationId xmlns:a16="http://schemas.microsoft.com/office/drawing/2014/main" id="{B1F00797-7B59-4DCF-8A65-CA63DFA0DD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1" y="1463"/>
            <a:ext cx="1244" cy="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4" name="Picture Publisher Image" r:id="rId4" imgW="1552575" imgH="2790825" progId="PictPub.Image.8">
                    <p:embed/>
                  </p:oleObj>
                </mc:Choice>
                <mc:Fallback>
                  <p:oleObj name="Picture Publisher Image" r:id="rId4" imgW="1552575" imgH="2790825" progId="PictPub.Image.8">
                    <p:embed/>
                    <p:pic>
                      <p:nvPicPr>
                        <p:cNvPr id="48136" name="Object 3">
                          <a:extLst>
                            <a:ext uri="{FF2B5EF4-FFF2-40B4-BE49-F238E27FC236}">
                              <a16:creationId xmlns:a16="http://schemas.microsoft.com/office/drawing/2014/main" id="{B1F00797-7B59-4DCF-8A65-CA63DFA0DD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1463"/>
                          <a:ext cx="1244" cy="2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7" name="Text Box 5">
              <a:extLst>
                <a:ext uri="{FF2B5EF4-FFF2-40B4-BE49-F238E27FC236}">
                  <a16:creationId xmlns:a16="http://schemas.microsoft.com/office/drawing/2014/main" id="{E1A58161-4F51-4CBF-9F20-4B66354CE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" y="1080"/>
              <a:ext cx="1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非最大匹配</a:t>
              </a:r>
              <a:endParaRPr lang="en-US" altLang="zh-CN" sz="24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5A796D96-7403-4A8B-B83B-C71231E3B76C}"/>
              </a:ext>
            </a:extLst>
          </p:cNvPr>
          <p:cNvGrpSpPr>
            <a:grpSpLocks/>
          </p:cNvGrpSpPr>
          <p:nvPr/>
        </p:nvGrpSpPr>
        <p:grpSpPr bwMode="auto">
          <a:xfrm>
            <a:off x="4960938" y="1701800"/>
            <a:ext cx="2646362" cy="4143375"/>
            <a:chOff x="3125" y="1072"/>
            <a:chExt cx="1667" cy="2610"/>
          </a:xfrm>
        </p:grpSpPr>
        <p:graphicFrame>
          <p:nvGraphicFramePr>
            <p:cNvPr id="48134" name="Object 2">
              <a:extLst>
                <a:ext uri="{FF2B5EF4-FFF2-40B4-BE49-F238E27FC236}">
                  <a16:creationId xmlns:a16="http://schemas.microsoft.com/office/drawing/2014/main" id="{D335EED8-4EFC-4D43-98D5-915FA678EF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5" y="1465"/>
            <a:ext cx="1279" cy="2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5" name="Picture Publisher Image" r:id="rId6" imgW="1609725" imgH="2790825" progId="PictPub.Image.8">
                    <p:embed/>
                  </p:oleObj>
                </mc:Choice>
                <mc:Fallback>
                  <p:oleObj name="Picture Publisher Image" r:id="rId6" imgW="1609725" imgH="2790825" progId="PictPub.Image.8">
                    <p:embed/>
                    <p:pic>
                      <p:nvPicPr>
                        <p:cNvPr id="48134" name="Object 2">
                          <a:extLst>
                            <a:ext uri="{FF2B5EF4-FFF2-40B4-BE49-F238E27FC236}">
                              <a16:creationId xmlns:a16="http://schemas.microsoft.com/office/drawing/2014/main" id="{D335EED8-4EFC-4D43-98D5-915FA678EF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5" y="1465"/>
                          <a:ext cx="1279" cy="2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5" name="Text Box 6">
              <a:extLst>
                <a:ext uri="{FF2B5EF4-FFF2-40B4-BE49-F238E27FC236}">
                  <a16:creationId xmlns:a16="http://schemas.microsoft.com/office/drawing/2014/main" id="{11D855F6-D2DE-4505-96F1-7EDA531E0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072"/>
              <a:ext cx="1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最大匹配</a:t>
              </a:r>
              <a:endParaRPr lang="en-US" altLang="zh-CN" sz="24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58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CA269CB1-57A9-4046-A204-7B423FB9B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最大匹配</a:t>
            </a:r>
            <a:endParaRPr lang="en-US" altLang="zh-CN" dirty="0"/>
          </a:p>
        </p:txBody>
      </p:sp>
      <p:sp>
        <p:nvSpPr>
          <p:cNvPr id="1032195" name="Rectangle 3">
            <a:extLst>
              <a:ext uri="{FF2B5EF4-FFF2-40B4-BE49-F238E27FC236}">
                <a16:creationId xmlns:a16="http://schemas.microsoft.com/office/drawing/2014/main" id="{BA2EE096-E3E0-4A48-A5FF-CEB0D94CC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3212976"/>
            <a:ext cx="3778250" cy="1536946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/>
              <a:t>不可能有大小为</a:t>
            </a:r>
            <a:r>
              <a:rPr lang="en-US" altLang="zh-CN" sz="2000" dirty="0"/>
              <a:t>4</a:t>
            </a:r>
            <a:r>
              <a:rPr lang="zh-CN" altLang="en-US" sz="2000" dirty="0"/>
              <a:t>的匹配</a:t>
            </a:r>
            <a:r>
              <a:rPr lang="en-US" altLang="zh-CN" sz="2000" dirty="0"/>
              <a:t>, </a:t>
            </a:r>
            <a:r>
              <a:rPr lang="zh-CN" altLang="en-US" sz="2000" dirty="0"/>
              <a:t>因为</a:t>
            </a:r>
            <a:r>
              <a:rPr lang="en-US" altLang="zh-CN" sz="2000" dirty="0"/>
              <a:t>u</a:t>
            </a:r>
            <a:r>
              <a:rPr lang="zh-CN" altLang="en-US" sz="2000" dirty="0"/>
              <a:t>和</a:t>
            </a:r>
            <a:r>
              <a:rPr lang="en-US" altLang="zh-CN" sz="2000" dirty="0"/>
              <a:t>v</a:t>
            </a:r>
            <a:r>
              <a:rPr lang="zh-CN" altLang="en-US" sz="2000" dirty="0"/>
              <a:t>中只有一个点能被匹配</a:t>
            </a:r>
            <a:r>
              <a:rPr lang="en-US" altLang="zh-CN" sz="2000" dirty="0"/>
              <a:t>. </a:t>
            </a:r>
          </a:p>
        </p:txBody>
      </p:sp>
      <p:graphicFrame>
        <p:nvGraphicFramePr>
          <p:cNvPr id="49157" name="Object 2">
            <a:extLst>
              <a:ext uri="{FF2B5EF4-FFF2-40B4-BE49-F238E27FC236}">
                <a16:creationId xmlns:a16="http://schemas.microsoft.com/office/drawing/2014/main" id="{4CB22E29-47B8-4104-9A96-93EB3AA558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2200" y="1916113"/>
          <a:ext cx="2463800" cy="427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Picture Publisher Image" r:id="rId4" imgW="1609725" imgH="2790825" progId="PictPub.Image.8">
                  <p:embed/>
                </p:oleObj>
              </mc:Choice>
              <mc:Fallback>
                <p:oleObj name="Picture Publisher Image" r:id="rId4" imgW="1609725" imgH="2790825" progId="PictPub.Image.8">
                  <p:embed/>
                  <p:pic>
                    <p:nvPicPr>
                      <p:cNvPr id="49157" name="Object 2">
                        <a:extLst>
                          <a:ext uri="{FF2B5EF4-FFF2-40B4-BE49-F238E27FC236}">
                            <a16:creationId xmlns:a16="http://schemas.microsoft.com/office/drawing/2014/main" id="{4CB22E29-47B8-4104-9A96-93EB3AA558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1916113"/>
                        <a:ext cx="2463800" cy="427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5">
            <a:extLst>
              <a:ext uri="{FF2B5EF4-FFF2-40B4-BE49-F238E27FC236}">
                <a16:creationId xmlns:a16="http://schemas.microsoft.com/office/drawing/2014/main" id="{08400AF5-9182-4CC7-BA95-44F022F47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813" y="3003550"/>
            <a:ext cx="58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rgbClr val="FF0000"/>
                </a:solidFill>
                <a:latin typeface="Comic Sans MS" panose="030F0702030302020204" pitchFamily="66" charset="0"/>
              </a:rPr>
              <a:t>v</a:t>
            </a:r>
          </a:p>
        </p:txBody>
      </p:sp>
      <p:sp>
        <p:nvSpPr>
          <p:cNvPr id="49159" name="Text Box 6">
            <a:extLst>
              <a:ext uri="{FF2B5EF4-FFF2-40B4-BE49-F238E27FC236}">
                <a16:creationId xmlns:a16="http://schemas.microsoft.com/office/drawing/2014/main" id="{87EA5688-A26E-401A-985D-9E86D8442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652963"/>
            <a:ext cx="58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rgbClr val="FF0000"/>
                </a:solidFill>
                <a:latin typeface="Comic Sans MS" panose="030F0702030302020204" pitchFamily="66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10660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1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AC7F4A69-F617-4288-98E0-410C11A71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流的例子</a:t>
            </a:r>
            <a:endParaRPr lang="en-US" altLang="zh-CN" sz="4000" dirty="0"/>
          </a:p>
        </p:txBody>
      </p:sp>
      <p:sp>
        <p:nvSpPr>
          <p:cNvPr id="986115" name="Rectangle 3">
            <a:extLst>
              <a:ext uri="{FF2B5EF4-FFF2-40B4-BE49-F238E27FC236}">
                <a16:creationId xmlns:a16="http://schemas.microsoft.com/office/drawing/2014/main" id="{53D35C60-B9F4-4257-95CF-E1FF676E0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073525"/>
            <a:ext cx="7772400" cy="2209800"/>
          </a:xfrm>
          <a:noFill/>
        </p:spPr>
        <p:txBody>
          <a:bodyPr/>
          <a:lstStyle/>
          <a:p>
            <a:r>
              <a:rPr lang="en-US" altLang="zh-CN" sz="2400" dirty="0"/>
              <a:t>f(v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= 1, c(v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= 4.</a:t>
            </a:r>
          </a:p>
          <a:p>
            <a:r>
              <a:rPr lang="en-US" altLang="zh-CN" sz="2400" dirty="0"/>
              <a:t>f(v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= -1, c(v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= 10.</a:t>
            </a:r>
          </a:p>
          <a:p>
            <a:r>
              <a:rPr lang="en-US" altLang="zh-CN" sz="2400" dirty="0"/>
              <a:t>f(v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s) + f(v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+ f(v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+ f(v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v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) + f(v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t) =</a:t>
            </a:r>
          </a:p>
          <a:p>
            <a:pPr>
              <a:buFontTx/>
              <a:buNone/>
            </a:pPr>
            <a:r>
              <a:rPr lang="en-US" altLang="zh-CN" sz="2400" dirty="0"/>
              <a:t>         0    +    (-12)   +       4   +      (-7)    +    15     =  0</a:t>
            </a:r>
          </a:p>
        </p:txBody>
      </p:sp>
      <p:graphicFrame>
        <p:nvGraphicFramePr>
          <p:cNvPr id="11269" name="Object 2">
            <a:extLst>
              <a:ext uri="{FF2B5EF4-FFF2-40B4-BE49-F238E27FC236}">
                <a16:creationId xmlns:a16="http://schemas.microsoft.com/office/drawing/2014/main" id="{2102269F-EA65-4C65-A754-3666ADA0A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588" y="1630363"/>
          <a:ext cx="4733925" cy="232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icture Publisher Image" r:id="rId4" imgW="3781425" imgH="1857375" progId="PictPub.Image.8">
                  <p:embed/>
                </p:oleObj>
              </mc:Choice>
              <mc:Fallback>
                <p:oleObj name="Picture Publisher Image" r:id="rId4" imgW="3781425" imgH="1857375" progId="PictPub.Image.8">
                  <p:embed/>
                  <p:pic>
                    <p:nvPicPr>
                      <p:cNvPr id="11269" name="Object 2">
                        <a:extLst>
                          <a:ext uri="{FF2B5EF4-FFF2-40B4-BE49-F238E27FC236}">
                            <a16:creationId xmlns:a16="http://schemas.microsoft.com/office/drawing/2014/main" id="{2102269F-EA65-4C65-A754-3666ADA0AA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1630363"/>
                        <a:ext cx="4733925" cy="232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1AB848B3-6895-400F-8083-41A7E65565A8}"/>
              </a:ext>
            </a:extLst>
          </p:cNvPr>
          <p:cNvGrpSpPr>
            <a:grpSpLocks/>
          </p:cNvGrpSpPr>
          <p:nvPr/>
        </p:nvGrpSpPr>
        <p:grpSpPr bwMode="auto">
          <a:xfrm>
            <a:off x="4759325" y="1273175"/>
            <a:ext cx="2033588" cy="852488"/>
            <a:chOff x="2998" y="927"/>
            <a:chExt cx="1281" cy="537"/>
          </a:xfrm>
        </p:grpSpPr>
        <p:sp>
          <p:nvSpPr>
            <p:cNvPr id="11277" name="Text Box 6">
              <a:extLst>
                <a:ext uri="{FF2B5EF4-FFF2-40B4-BE49-F238E27FC236}">
                  <a16:creationId xmlns:a16="http://schemas.microsoft.com/office/drawing/2014/main" id="{CFB4B6E2-2F69-41B4-84B4-9372B9EB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1045"/>
              <a:ext cx="5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流</a:t>
              </a:r>
              <a:endPara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278" name="Freeform 7">
              <a:extLst>
                <a:ext uri="{FF2B5EF4-FFF2-40B4-BE49-F238E27FC236}">
                  <a16:creationId xmlns:a16="http://schemas.microsoft.com/office/drawing/2014/main" id="{92AD0219-60C5-4398-B892-74745DBEB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927"/>
              <a:ext cx="764" cy="537"/>
            </a:xfrm>
            <a:custGeom>
              <a:avLst/>
              <a:gdLst>
                <a:gd name="T0" fmla="*/ 764 w 764"/>
                <a:gd name="T1" fmla="*/ 278 h 537"/>
                <a:gd name="T2" fmla="*/ 299 w 764"/>
                <a:gd name="T3" fmla="*/ 43 h 537"/>
                <a:gd name="T4" fmla="*/ 0 w 764"/>
                <a:gd name="T5" fmla="*/ 537 h 537"/>
                <a:gd name="T6" fmla="*/ 0 60000 65536"/>
                <a:gd name="T7" fmla="*/ 0 60000 65536"/>
                <a:gd name="T8" fmla="*/ 0 60000 65536"/>
                <a:gd name="T9" fmla="*/ 0 w 764"/>
                <a:gd name="T10" fmla="*/ 0 h 537"/>
                <a:gd name="T11" fmla="*/ 764 w 764"/>
                <a:gd name="T12" fmla="*/ 537 h 5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4" h="537">
                  <a:moveTo>
                    <a:pt x="764" y="278"/>
                  </a:moveTo>
                  <a:cubicBezTo>
                    <a:pt x="595" y="139"/>
                    <a:pt x="426" y="0"/>
                    <a:pt x="299" y="43"/>
                  </a:cubicBezTo>
                  <a:cubicBezTo>
                    <a:pt x="172" y="86"/>
                    <a:pt x="86" y="311"/>
                    <a:pt x="0" y="537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5E17947D-3387-474F-B706-EC82B0E925AB}"/>
              </a:ext>
            </a:extLst>
          </p:cNvPr>
          <p:cNvGrpSpPr>
            <a:grpSpLocks/>
          </p:cNvGrpSpPr>
          <p:nvPr/>
        </p:nvGrpSpPr>
        <p:grpSpPr bwMode="auto">
          <a:xfrm>
            <a:off x="5149850" y="1884363"/>
            <a:ext cx="2212975" cy="525462"/>
            <a:chOff x="3244" y="1312"/>
            <a:chExt cx="1394" cy="331"/>
          </a:xfrm>
        </p:grpSpPr>
        <p:sp>
          <p:nvSpPr>
            <p:cNvPr id="11275" name="Text Box 9">
              <a:extLst>
                <a:ext uri="{FF2B5EF4-FFF2-40B4-BE49-F238E27FC236}">
                  <a16:creationId xmlns:a16="http://schemas.microsoft.com/office/drawing/2014/main" id="{58641951-8318-4CEE-8B15-674604911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" y="1312"/>
              <a:ext cx="9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容量</a:t>
              </a:r>
              <a:endPara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276" name="Freeform 10">
              <a:extLst>
                <a:ext uri="{FF2B5EF4-FFF2-40B4-BE49-F238E27FC236}">
                  <a16:creationId xmlns:a16="http://schemas.microsoft.com/office/drawing/2014/main" id="{A6B58DB8-8A2A-4AB4-B345-3315F32A9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" y="1481"/>
              <a:ext cx="453" cy="162"/>
            </a:xfrm>
            <a:custGeom>
              <a:avLst/>
              <a:gdLst>
                <a:gd name="T0" fmla="*/ 453 w 453"/>
                <a:gd name="T1" fmla="*/ 0 h 162"/>
                <a:gd name="T2" fmla="*/ 183 w 453"/>
                <a:gd name="T3" fmla="*/ 135 h 162"/>
                <a:gd name="T4" fmla="*/ 0 w 453"/>
                <a:gd name="T5" fmla="*/ 159 h 162"/>
                <a:gd name="T6" fmla="*/ 0 60000 65536"/>
                <a:gd name="T7" fmla="*/ 0 60000 65536"/>
                <a:gd name="T8" fmla="*/ 0 60000 65536"/>
                <a:gd name="T9" fmla="*/ 0 w 453"/>
                <a:gd name="T10" fmla="*/ 0 h 162"/>
                <a:gd name="T11" fmla="*/ 453 w 453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62">
                  <a:moveTo>
                    <a:pt x="453" y="0"/>
                  </a:moveTo>
                  <a:cubicBezTo>
                    <a:pt x="356" y="54"/>
                    <a:pt x="259" y="108"/>
                    <a:pt x="183" y="135"/>
                  </a:cubicBezTo>
                  <a:cubicBezTo>
                    <a:pt x="107" y="162"/>
                    <a:pt x="53" y="160"/>
                    <a:pt x="0" y="15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5E555EF9-ABCE-4468-A938-3C1387D69761}"/>
              </a:ext>
            </a:extLst>
          </p:cNvPr>
          <p:cNvGrpSpPr>
            <a:grpSpLocks/>
          </p:cNvGrpSpPr>
          <p:nvPr/>
        </p:nvGrpSpPr>
        <p:grpSpPr bwMode="auto">
          <a:xfrm>
            <a:off x="334963" y="976313"/>
            <a:ext cx="2201862" cy="1951037"/>
            <a:chOff x="211" y="615"/>
            <a:chExt cx="1387" cy="1229"/>
          </a:xfrm>
        </p:grpSpPr>
        <p:sp>
          <p:nvSpPr>
            <p:cNvPr id="11273" name="Freeform 12">
              <a:extLst>
                <a:ext uri="{FF2B5EF4-FFF2-40B4-BE49-F238E27FC236}">
                  <a16:creationId xmlns:a16="http://schemas.microsoft.com/office/drawing/2014/main" id="{6D0538B1-EFD2-499A-BA19-9032D52F1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912"/>
              <a:ext cx="792" cy="932"/>
            </a:xfrm>
            <a:custGeom>
              <a:avLst/>
              <a:gdLst>
                <a:gd name="T0" fmla="*/ 792 w 792"/>
                <a:gd name="T1" fmla="*/ 840 h 932"/>
                <a:gd name="T2" fmla="*/ 466 w 792"/>
                <a:gd name="T3" fmla="*/ 826 h 932"/>
                <a:gd name="T4" fmla="*/ 269 w 792"/>
                <a:gd name="T5" fmla="*/ 202 h 932"/>
                <a:gd name="T6" fmla="*/ 0 w 792"/>
                <a:gd name="T7" fmla="*/ 0 h 9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2"/>
                <a:gd name="T13" fmla="*/ 0 h 932"/>
                <a:gd name="T14" fmla="*/ 792 w 792"/>
                <a:gd name="T15" fmla="*/ 932 h 9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2" h="932">
                  <a:moveTo>
                    <a:pt x="792" y="840"/>
                  </a:moveTo>
                  <a:cubicBezTo>
                    <a:pt x="672" y="886"/>
                    <a:pt x="553" y="932"/>
                    <a:pt x="466" y="826"/>
                  </a:cubicBezTo>
                  <a:cubicBezTo>
                    <a:pt x="379" y="720"/>
                    <a:pt x="347" y="340"/>
                    <a:pt x="269" y="202"/>
                  </a:cubicBezTo>
                  <a:cubicBezTo>
                    <a:pt x="191" y="64"/>
                    <a:pt x="46" y="34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Text Box 13">
              <a:extLst>
                <a:ext uri="{FF2B5EF4-FFF2-40B4-BE49-F238E27FC236}">
                  <a16:creationId xmlns:a16="http://schemas.microsoft.com/office/drawing/2014/main" id="{DE9E995B-B119-49D1-A3A1-22E8808E5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" y="615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容量</a:t>
              </a:r>
              <a:endPara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78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066F6141-AD21-406B-AF10-98CEB1F87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最大匹配问题解法</a:t>
            </a:r>
            <a:endParaRPr lang="en-US" altLang="zh-CN" sz="2800" dirty="0"/>
          </a:p>
        </p:txBody>
      </p:sp>
      <p:sp>
        <p:nvSpPr>
          <p:cNvPr id="1033219" name="Rectangle 3">
            <a:extLst>
              <a:ext uri="{FF2B5EF4-FFF2-40B4-BE49-F238E27FC236}">
                <a16:creationId xmlns:a16="http://schemas.microsoft.com/office/drawing/2014/main" id="{4FF86D99-2F2C-4197-AE41-046A8F78E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100000"/>
              </a:spcBef>
            </a:pPr>
            <a:r>
              <a:rPr lang="zh-CN" altLang="en-US" sz="2400" dirty="0"/>
              <a:t>将图</a:t>
            </a:r>
            <a:r>
              <a:rPr lang="en-US" altLang="zh-CN" sz="2400" dirty="0">
                <a:solidFill>
                  <a:srgbClr val="CC0000"/>
                </a:solidFill>
              </a:rPr>
              <a:t>G</a:t>
            </a:r>
            <a:r>
              <a:rPr lang="zh-CN" altLang="en-US" sz="2400" dirty="0"/>
              <a:t>上的最大匹配问题转化为网络</a:t>
            </a:r>
            <a:r>
              <a:rPr lang="en-US" altLang="zh-CN" sz="2400" dirty="0">
                <a:solidFill>
                  <a:srgbClr val="0070C0"/>
                </a:solidFill>
              </a:rPr>
              <a:t>G’</a:t>
            </a:r>
            <a:r>
              <a:rPr lang="zh-CN" altLang="en-US" sz="2400" dirty="0"/>
              <a:t>上的最大流问题</a:t>
            </a:r>
            <a:r>
              <a:rPr lang="en-US" altLang="zh-CN" sz="2400" dirty="0"/>
              <a:t> </a:t>
            </a:r>
          </a:p>
          <a:p>
            <a:pPr>
              <a:spcBef>
                <a:spcPct val="100000"/>
              </a:spcBef>
            </a:pPr>
            <a:endParaRPr lang="en-US" altLang="zh-CN" sz="2400" dirty="0"/>
          </a:p>
          <a:p>
            <a:pPr>
              <a:spcBef>
                <a:spcPct val="100000"/>
              </a:spcBef>
            </a:pPr>
            <a:r>
              <a:rPr lang="zh-CN" altLang="en-US" sz="2400" dirty="0"/>
              <a:t>利用</a:t>
            </a:r>
            <a:r>
              <a:rPr lang="en-US" altLang="zh-CN" sz="2400" dirty="0"/>
              <a:t>Ford-Fulkerson</a:t>
            </a:r>
            <a:r>
              <a:rPr lang="zh-CN" altLang="en-US" sz="2400" dirty="0"/>
              <a:t>算法解决最大流问题</a:t>
            </a:r>
            <a:r>
              <a:rPr lang="en-US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41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19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C208134F-CF44-4BA1-A419-3D85B3D5F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01650"/>
          </a:xfrm>
        </p:spPr>
        <p:txBody>
          <a:bodyPr/>
          <a:lstStyle/>
          <a:p>
            <a:r>
              <a:rPr lang="zh-CN" altLang="en-US" sz="2800" dirty="0"/>
              <a:t>对应的最大流问题</a:t>
            </a:r>
            <a:endParaRPr lang="en-US" altLang="zh-CN" sz="2800" dirty="0"/>
          </a:p>
        </p:txBody>
      </p:sp>
      <p:sp>
        <p:nvSpPr>
          <p:cNvPr id="1034243" name="Rectangle 3">
            <a:extLst>
              <a:ext uri="{FF2B5EF4-FFF2-40B4-BE49-F238E27FC236}">
                <a16:creationId xmlns:a16="http://schemas.microsoft.com/office/drawing/2014/main" id="{E29231D6-E760-439B-AF12-FB12AFA4F7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85175" cy="2403475"/>
          </a:xfrm>
        </p:spPr>
        <p:txBody>
          <a:bodyPr/>
          <a:lstStyle/>
          <a:p>
            <a:r>
              <a:rPr lang="zh-CN" altLang="en-US" sz="2000" dirty="0"/>
              <a:t>建立二部图</a:t>
            </a:r>
            <a:r>
              <a:rPr lang="en-US" altLang="zh-CN" sz="2000" b="1" dirty="0">
                <a:solidFill>
                  <a:srgbClr val="CC0000"/>
                </a:solidFill>
              </a:rPr>
              <a:t>G</a:t>
            </a:r>
            <a:r>
              <a:rPr lang="zh-CN" altLang="en-US" sz="2000" dirty="0"/>
              <a:t>的流网络</a:t>
            </a:r>
            <a:r>
              <a:rPr lang="en-US" altLang="zh-CN" sz="2000" b="1" dirty="0">
                <a:solidFill>
                  <a:srgbClr val="0066FF"/>
                </a:solidFill>
              </a:rPr>
              <a:t>G’</a:t>
            </a:r>
            <a:endParaRPr lang="en-US" altLang="zh-CN" sz="2000" dirty="0"/>
          </a:p>
          <a:p>
            <a:pPr lvl="1"/>
            <a:r>
              <a:rPr lang="zh-CN" altLang="en-US" dirty="0"/>
              <a:t>增加一个源点</a:t>
            </a:r>
            <a:r>
              <a:rPr lang="en-US" altLang="zh-CN" dirty="0"/>
              <a:t>s</a:t>
            </a:r>
            <a:r>
              <a:rPr lang="zh-CN" altLang="en-US" dirty="0"/>
              <a:t>，从</a:t>
            </a:r>
            <a:r>
              <a:rPr lang="en-US" altLang="zh-CN" dirty="0"/>
              <a:t>s</a:t>
            </a:r>
            <a:r>
              <a:rPr lang="zh-CN" altLang="en-US" dirty="0"/>
              <a:t>建一条边到</a:t>
            </a:r>
            <a:r>
              <a:rPr lang="en-US" altLang="zh-CN" dirty="0"/>
              <a:t>L</a:t>
            </a:r>
            <a:r>
              <a:rPr lang="zh-CN" altLang="en-US" dirty="0"/>
              <a:t>中每个顶点</a:t>
            </a:r>
            <a:r>
              <a:rPr lang="en-US" altLang="zh-CN" dirty="0"/>
              <a:t>.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L</a:t>
            </a:r>
            <a:r>
              <a:rPr lang="zh-CN" altLang="en-US" dirty="0"/>
              <a:t>到</a:t>
            </a:r>
            <a:r>
              <a:rPr lang="en-US" altLang="zh-CN" dirty="0"/>
              <a:t>R</a:t>
            </a:r>
            <a:r>
              <a:rPr lang="zh-CN" altLang="en-US" dirty="0"/>
              <a:t>的边改为有向边</a:t>
            </a:r>
            <a:r>
              <a:rPr lang="en-US" altLang="zh-CN" dirty="0"/>
              <a:t>. 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增加一个汇点</a:t>
            </a:r>
            <a:r>
              <a:rPr lang="en-US" altLang="zh-CN" dirty="0"/>
              <a:t>t</a:t>
            </a:r>
            <a:r>
              <a:rPr lang="zh-CN" altLang="en-US" dirty="0"/>
              <a:t>，从</a:t>
            </a:r>
            <a:r>
              <a:rPr lang="en-US" altLang="zh-CN" dirty="0"/>
              <a:t>R</a:t>
            </a:r>
            <a:r>
              <a:rPr lang="zh-CN" altLang="en-US" dirty="0"/>
              <a:t>中每个顶点建一条边到</a:t>
            </a:r>
            <a:r>
              <a:rPr lang="en-US" altLang="zh-CN" dirty="0"/>
              <a:t>t. 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/>
              <a:t>将所有边的容量设为</a:t>
            </a:r>
            <a:r>
              <a:rPr lang="en-US" altLang="zh-CN" sz="1800" dirty="0"/>
              <a:t>1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命题</a:t>
            </a:r>
            <a:r>
              <a:rPr lang="en-US" altLang="zh-CN" sz="2000" dirty="0"/>
              <a:t>:  </a:t>
            </a:r>
            <a:r>
              <a:rPr lang="en-US" altLang="zh-CN" sz="2000" b="1" dirty="0">
                <a:solidFill>
                  <a:srgbClr val="0066FF"/>
                </a:solidFill>
              </a:rPr>
              <a:t>G’</a:t>
            </a:r>
            <a:r>
              <a:rPr lang="zh-CN" altLang="en-US" sz="2000" dirty="0"/>
              <a:t>中的最大流对应了</a:t>
            </a:r>
            <a:r>
              <a:rPr lang="en-US" altLang="zh-CN" sz="2000" b="1" dirty="0">
                <a:solidFill>
                  <a:srgbClr val="CC0000"/>
                </a:solidFill>
              </a:rPr>
              <a:t>G</a:t>
            </a:r>
            <a:r>
              <a:rPr lang="zh-CN" altLang="en-US" sz="2000" dirty="0"/>
              <a:t>中的最大二分匹配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51205" name="Oval 4">
            <a:extLst>
              <a:ext uri="{FF2B5EF4-FFF2-40B4-BE49-F238E27FC236}">
                <a16:creationId xmlns:a16="http://schemas.microsoft.com/office/drawing/2014/main" id="{2E47D34C-0E20-410C-B9C9-0A58EAC8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5" y="3790950"/>
            <a:ext cx="279400" cy="279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51206" name="Oval 5">
            <a:extLst>
              <a:ext uri="{FF2B5EF4-FFF2-40B4-BE49-F238E27FC236}">
                <a16:creationId xmlns:a16="http://schemas.microsoft.com/office/drawing/2014/main" id="{3996C2F7-4373-47CF-889F-3D76E10D2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5" y="4179888"/>
            <a:ext cx="279400" cy="279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51207" name="Oval 6">
            <a:extLst>
              <a:ext uri="{FF2B5EF4-FFF2-40B4-BE49-F238E27FC236}">
                <a16:creationId xmlns:a16="http://schemas.microsoft.com/office/drawing/2014/main" id="{B6FB3332-25E9-4BCA-8F4E-C592A5806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5" y="4591050"/>
            <a:ext cx="279400" cy="279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51208" name="Oval 7">
            <a:extLst>
              <a:ext uri="{FF2B5EF4-FFF2-40B4-BE49-F238E27FC236}">
                <a16:creationId xmlns:a16="http://schemas.microsoft.com/office/drawing/2014/main" id="{0B9ECE95-6840-4890-8B84-2D1867E25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5" y="4992688"/>
            <a:ext cx="279400" cy="279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51209" name="Oval 8">
            <a:extLst>
              <a:ext uri="{FF2B5EF4-FFF2-40B4-BE49-F238E27FC236}">
                <a16:creationId xmlns:a16="http://schemas.microsoft.com/office/drawing/2014/main" id="{DDBFE89C-E6F8-4AF7-86F9-169145D80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5" y="5426075"/>
            <a:ext cx="279400" cy="279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51210" name="Oval 10">
            <a:extLst>
              <a:ext uri="{FF2B5EF4-FFF2-40B4-BE49-F238E27FC236}">
                <a16:creationId xmlns:a16="http://schemas.microsoft.com/office/drawing/2014/main" id="{89C600AD-C2BB-49C3-BB77-FC867BD6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8" y="3941763"/>
            <a:ext cx="279400" cy="279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51211" name="Oval 11">
            <a:extLst>
              <a:ext uri="{FF2B5EF4-FFF2-40B4-BE49-F238E27FC236}">
                <a16:creationId xmlns:a16="http://schemas.microsoft.com/office/drawing/2014/main" id="{A216B8BC-9813-404A-B488-E292274B0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8" y="4352925"/>
            <a:ext cx="279400" cy="279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51212" name="Oval 12">
            <a:extLst>
              <a:ext uri="{FF2B5EF4-FFF2-40B4-BE49-F238E27FC236}">
                <a16:creationId xmlns:a16="http://schemas.microsoft.com/office/drawing/2014/main" id="{730A56CB-60A9-427A-8382-F8CF1F7A4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8" y="4754563"/>
            <a:ext cx="279400" cy="279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51213" name="Oval 13">
            <a:extLst>
              <a:ext uri="{FF2B5EF4-FFF2-40B4-BE49-F238E27FC236}">
                <a16:creationId xmlns:a16="http://schemas.microsoft.com/office/drawing/2014/main" id="{B910581F-84F1-4BD8-B7A3-8DCAB3586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8" y="5187950"/>
            <a:ext cx="279400" cy="279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51214" name="Line 14">
            <a:extLst>
              <a:ext uri="{FF2B5EF4-FFF2-40B4-BE49-F238E27FC236}">
                <a16:creationId xmlns:a16="http://schemas.microsoft.com/office/drawing/2014/main" id="{D7D4544C-8173-4651-A24B-50AD30BD6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7375" y="3930650"/>
            <a:ext cx="1385888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5" name="Line 15">
            <a:extLst>
              <a:ext uri="{FF2B5EF4-FFF2-40B4-BE49-F238E27FC236}">
                <a16:creationId xmlns:a16="http://schemas.microsoft.com/office/drawing/2014/main" id="{0CB6CDD7-E4BD-4EAF-A56C-85828DC2D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7375" y="3938588"/>
            <a:ext cx="1377950" cy="957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6" name="Line 16">
            <a:extLst>
              <a:ext uri="{FF2B5EF4-FFF2-40B4-BE49-F238E27FC236}">
                <a16:creationId xmlns:a16="http://schemas.microsoft.com/office/drawing/2014/main" id="{9C035968-58F5-4F8A-A9F5-D55D5E8C26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375" y="4505325"/>
            <a:ext cx="1385888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7" name="Line 17">
            <a:extLst>
              <a:ext uri="{FF2B5EF4-FFF2-40B4-BE49-F238E27FC236}">
                <a16:creationId xmlns:a16="http://schemas.microsoft.com/office/drawing/2014/main" id="{3D6D4180-B1D5-4FC8-BA92-2033D51836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375" y="5346700"/>
            <a:ext cx="137795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8" name="Line 18">
            <a:extLst>
              <a:ext uri="{FF2B5EF4-FFF2-40B4-BE49-F238E27FC236}">
                <a16:creationId xmlns:a16="http://schemas.microsoft.com/office/drawing/2014/main" id="{F9733046-5F7C-49A2-90A9-5D03E8FD3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375" y="4070350"/>
            <a:ext cx="1385888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9" name="Line 19">
            <a:extLst>
              <a:ext uri="{FF2B5EF4-FFF2-40B4-BE49-F238E27FC236}">
                <a16:creationId xmlns:a16="http://schemas.microsoft.com/office/drawing/2014/main" id="{DCF513A4-63F5-46CE-94C4-2054874F0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7375" y="4719638"/>
            <a:ext cx="1392238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3CF9F183-DD74-49EF-8010-59E1BBC9F0DE}"/>
              </a:ext>
            </a:extLst>
          </p:cNvPr>
          <p:cNvGrpSpPr>
            <a:grpSpLocks/>
          </p:cNvGrpSpPr>
          <p:nvPr/>
        </p:nvGrpSpPr>
        <p:grpSpPr bwMode="auto">
          <a:xfrm>
            <a:off x="3113088" y="3932238"/>
            <a:ext cx="1392237" cy="1608137"/>
            <a:chOff x="1961" y="2477"/>
            <a:chExt cx="877" cy="1013"/>
          </a:xfrm>
        </p:grpSpPr>
        <p:sp>
          <p:nvSpPr>
            <p:cNvPr id="51260" name="Line 26">
              <a:extLst>
                <a:ext uri="{FF2B5EF4-FFF2-40B4-BE49-F238E27FC236}">
                  <a16:creationId xmlns:a16="http://schemas.microsoft.com/office/drawing/2014/main" id="{E66FC9E9-66DD-46E2-8E41-11EB055AB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2477"/>
              <a:ext cx="873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1" name="Line 27">
              <a:extLst>
                <a:ext uri="{FF2B5EF4-FFF2-40B4-BE49-F238E27FC236}">
                  <a16:creationId xmlns:a16="http://schemas.microsoft.com/office/drawing/2014/main" id="{01153E61-0CF0-4615-B8B4-1F05C89BA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2482"/>
              <a:ext cx="868" cy="6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2" name="Line 28">
              <a:extLst>
                <a:ext uri="{FF2B5EF4-FFF2-40B4-BE49-F238E27FC236}">
                  <a16:creationId xmlns:a16="http://schemas.microsoft.com/office/drawing/2014/main" id="{862F861D-FB31-4AE1-80DF-0AF6593C40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1" y="2839"/>
              <a:ext cx="873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3" name="Line 29">
              <a:extLst>
                <a:ext uri="{FF2B5EF4-FFF2-40B4-BE49-F238E27FC236}">
                  <a16:creationId xmlns:a16="http://schemas.microsoft.com/office/drawing/2014/main" id="{B11CE83E-27BD-403A-809B-5DA2608250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1" y="3369"/>
              <a:ext cx="868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4" name="Line 30">
              <a:extLst>
                <a:ext uri="{FF2B5EF4-FFF2-40B4-BE49-F238E27FC236}">
                  <a16:creationId xmlns:a16="http://schemas.microsoft.com/office/drawing/2014/main" id="{6DEACA71-B0FB-43D0-AC3B-2F37D7E1EA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1" y="2565"/>
              <a:ext cx="873" cy="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5" name="Line 31">
              <a:extLst>
                <a:ext uri="{FF2B5EF4-FFF2-40B4-BE49-F238E27FC236}">
                  <a16:creationId xmlns:a16="http://schemas.microsoft.com/office/drawing/2014/main" id="{71D1E6F8-3C29-476A-9598-1CAFD2A6B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2974"/>
              <a:ext cx="877" cy="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5">
            <a:extLst>
              <a:ext uri="{FF2B5EF4-FFF2-40B4-BE49-F238E27FC236}">
                <a16:creationId xmlns:a16="http://schemas.microsoft.com/office/drawing/2014/main" id="{F3CE2164-473A-4DCD-B2F3-598FEADA6FD0}"/>
              </a:ext>
            </a:extLst>
          </p:cNvPr>
          <p:cNvGrpSpPr>
            <a:grpSpLocks/>
          </p:cNvGrpSpPr>
          <p:nvPr/>
        </p:nvGrpSpPr>
        <p:grpSpPr bwMode="auto">
          <a:xfrm>
            <a:off x="1625600" y="3967163"/>
            <a:ext cx="1228725" cy="1592262"/>
            <a:chOff x="1024" y="2499"/>
            <a:chExt cx="774" cy="1003"/>
          </a:xfrm>
        </p:grpSpPr>
        <p:grpSp>
          <p:nvGrpSpPr>
            <p:cNvPr id="51252" name="Group 39">
              <a:extLst>
                <a:ext uri="{FF2B5EF4-FFF2-40B4-BE49-F238E27FC236}">
                  <a16:creationId xmlns:a16="http://schemas.microsoft.com/office/drawing/2014/main" id="{D6E55850-08B0-4CEC-A94C-1E9A26766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8" y="2499"/>
              <a:ext cx="740" cy="1003"/>
              <a:chOff x="1058" y="2499"/>
              <a:chExt cx="740" cy="1003"/>
            </a:xfrm>
          </p:grpSpPr>
          <p:sp>
            <p:nvSpPr>
              <p:cNvPr id="51254" name="Oval 20">
                <a:extLst>
                  <a:ext uri="{FF2B5EF4-FFF2-40B4-BE49-F238E27FC236}">
                    <a16:creationId xmlns:a16="http://schemas.microsoft.com/office/drawing/2014/main" id="{F22CCA53-F7DA-40C0-BD48-A2CBD824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" y="2860"/>
                <a:ext cx="176" cy="1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51255" name="Line 21">
                <a:extLst>
                  <a:ext uri="{FF2B5EF4-FFF2-40B4-BE49-F238E27FC236}">
                    <a16:creationId xmlns:a16="http://schemas.microsoft.com/office/drawing/2014/main" id="{FC081245-4E1E-4B89-BA45-44D9AD6A8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31" y="2499"/>
                <a:ext cx="567" cy="4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6" name="Line 22">
                <a:extLst>
                  <a:ext uri="{FF2B5EF4-FFF2-40B4-BE49-F238E27FC236}">
                    <a16:creationId xmlns:a16="http://schemas.microsoft.com/office/drawing/2014/main" id="{C016928B-7428-4C65-8E3F-526F2F6DA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31" y="2741"/>
                <a:ext cx="567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7" name="Line 23">
                <a:extLst>
                  <a:ext uri="{FF2B5EF4-FFF2-40B4-BE49-F238E27FC236}">
                    <a16:creationId xmlns:a16="http://schemas.microsoft.com/office/drawing/2014/main" id="{ED8C07D8-3628-44E4-A2D6-BE7F91BF1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" y="2940"/>
                <a:ext cx="567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8" name="Line 24">
                <a:extLst>
                  <a:ext uri="{FF2B5EF4-FFF2-40B4-BE49-F238E27FC236}">
                    <a16:creationId xmlns:a16="http://schemas.microsoft.com/office/drawing/2014/main" id="{6A783513-DF4E-405A-9A13-693683D44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" y="2936"/>
                <a:ext cx="562" cy="3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9" name="Line 25">
                <a:extLst>
                  <a:ext uri="{FF2B5EF4-FFF2-40B4-BE49-F238E27FC236}">
                    <a16:creationId xmlns:a16="http://schemas.microsoft.com/office/drawing/2014/main" id="{8D3D63D4-93F6-4DE3-831E-CC58838A3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" y="2940"/>
                <a:ext cx="567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53" name="Text Box 41">
              <a:extLst>
                <a:ext uri="{FF2B5EF4-FFF2-40B4-BE49-F238E27FC236}">
                  <a16:creationId xmlns:a16="http://schemas.microsoft.com/office/drawing/2014/main" id="{B2072685-116F-4137-B919-77C3BA676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" y="301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CN" sz="2400"/>
                <a:t>s</a:t>
              </a:r>
            </a:p>
          </p:txBody>
        </p:sp>
      </p:grpSp>
      <p:sp>
        <p:nvSpPr>
          <p:cNvPr id="51222" name="Text Box 42">
            <a:extLst>
              <a:ext uri="{FF2B5EF4-FFF2-40B4-BE49-F238E27FC236}">
                <a16:creationId xmlns:a16="http://schemas.microsoft.com/office/drawing/2014/main" id="{3B4E3C40-3DD9-45B8-8A14-52650D36E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513" y="5776913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CN" sz="2400" dirty="0"/>
              <a:t>L</a:t>
            </a:r>
          </a:p>
        </p:txBody>
      </p:sp>
      <p:sp>
        <p:nvSpPr>
          <p:cNvPr id="51223" name="Text Box 43">
            <a:extLst>
              <a:ext uri="{FF2B5EF4-FFF2-40B4-BE49-F238E27FC236}">
                <a16:creationId xmlns:a16="http://schemas.microsoft.com/office/drawing/2014/main" id="{5B5DEC84-DE93-46CF-BD5A-B0F39CD7B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57689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CN" sz="2400"/>
              <a:t>R</a:t>
            </a:r>
          </a:p>
        </p:txBody>
      </p:sp>
      <p:grpSp>
        <p:nvGrpSpPr>
          <p:cNvPr id="5" name="Group 46">
            <a:extLst>
              <a:ext uri="{FF2B5EF4-FFF2-40B4-BE49-F238E27FC236}">
                <a16:creationId xmlns:a16="http://schemas.microsoft.com/office/drawing/2014/main" id="{06BCAB69-EA34-4465-B506-D748832F41B1}"/>
              </a:ext>
            </a:extLst>
          </p:cNvPr>
          <p:cNvGrpSpPr>
            <a:grpSpLocks/>
          </p:cNvGrpSpPr>
          <p:nvPr/>
        </p:nvGrpSpPr>
        <p:grpSpPr bwMode="auto">
          <a:xfrm>
            <a:off x="4778375" y="4084638"/>
            <a:ext cx="1208088" cy="1246187"/>
            <a:chOff x="3010" y="2573"/>
            <a:chExt cx="761" cy="785"/>
          </a:xfrm>
        </p:grpSpPr>
        <p:grpSp>
          <p:nvGrpSpPr>
            <p:cNvPr id="51245" name="Group 40">
              <a:extLst>
                <a:ext uri="{FF2B5EF4-FFF2-40B4-BE49-F238E27FC236}">
                  <a16:creationId xmlns:a16="http://schemas.microsoft.com/office/drawing/2014/main" id="{4CD0FD26-6A5B-4AA9-9C2D-C67787087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0" y="2573"/>
              <a:ext cx="754" cy="785"/>
              <a:chOff x="3010" y="2573"/>
              <a:chExt cx="754" cy="785"/>
            </a:xfrm>
          </p:grpSpPr>
          <p:sp>
            <p:nvSpPr>
              <p:cNvPr id="51247" name="Oval 33">
                <a:extLst>
                  <a:ext uri="{FF2B5EF4-FFF2-40B4-BE49-F238E27FC236}">
                    <a16:creationId xmlns:a16="http://schemas.microsoft.com/office/drawing/2014/main" id="{6E456121-E05C-4915-90FD-A442F5CD0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2844"/>
                <a:ext cx="176" cy="1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51248" name="Line 34">
                <a:extLst>
                  <a:ext uri="{FF2B5EF4-FFF2-40B4-BE49-F238E27FC236}">
                    <a16:creationId xmlns:a16="http://schemas.microsoft.com/office/drawing/2014/main" id="{37858C6C-3AE2-407D-9BD2-7F6438711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0" y="2573"/>
                <a:ext cx="576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9" name="Line 35">
                <a:extLst>
                  <a:ext uri="{FF2B5EF4-FFF2-40B4-BE49-F238E27FC236}">
                    <a16:creationId xmlns:a16="http://schemas.microsoft.com/office/drawing/2014/main" id="{60137763-454F-4654-944C-2EA6B0545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0" y="2824"/>
                <a:ext cx="576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0" name="Line 36">
                <a:extLst>
                  <a:ext uri="{FF2B5EF4-FFF2-40B4-BE49-F238E27FC236}">
                    <a16:creationId xmlns:a16="http://schemas.microsoft.com/office/drawing/2014/main" id="{2E0D6A60-7F2C-4867-9789-ACBB0749B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0" y="2945"/>
                <a:ext cx="571" cy="1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1" name="Line 37">
                <a:extLst>
                  <a:ext uri="{FF2B5EF4-FFF2-40B4-BE49-F238E27FC236}">
                    <a16:creationId xmlns:a16="http://schemas.microsoft.com/office/drawing/2014/main" id="{3DA91B98-401A-400F-A5B7-F981A993A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5" y="2940"/>
                <a:ext cx="571" cy="4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46" name="Text Box 44">
              <a:extLst>
                <a:ext uri="{FF2B5EF4-FFF2-40B4-BE49-F238E27FC236}">
                  <a16:creationId xmlns:a16="http://schemas.microsoft.com/office/drawing/2014/main" id="{8956B92D-7869-42DC-87A3-88E46C5FC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" y="3062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CN" sz="2400"/>
                <a:t>t</a:t>
              </a:r>
            </a:p>
          </p:txBody>
        </p:sp>
      </p:grpSp>
      <p:sp>
        <p:nvSpPr>
          <p:cNvPr id="51225" name="Text Box 47">
            <a:extLst>
              <a:ext uri="{FF2B5EF4-FFF2-40B4-BE49-F238E27FC236}">
                <a16:creationId xmlns:a16="http://schemas.microsoft.com/office/drawing/2014/main" id="{8E15372E-79DD-4443-985C-8FD421450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34290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C0000"/>
                </a:solidFill>
              </a:rPr>
              <a:t>G</a:t>
            </a:r>
          </a:p>
        </p:txBody>
      </p:sp>
      <p:grpSp>
        <p:nvGrpSpPr>
          <p:cNvPr id="7" name="Group 50">
            <a:extLst>
              <a:ext uri="{FF2B5EF4-FFF2-40B4-BE49-F238E27FC236}">
                <a16:creationId xmlns:a16="http://schemas.microsoft.com/office/drawing/2014/main" id="{27DD09A2-CEBC-4673-B355-BF69AACF5871}"/>
              </a:ext>
            </a:extLst>
          </p:cNvPr>
          <p:cNvGrpSpPr>
            <a:grpSpLocks/>
          </p:cNvGrpSpPr>
          <p:nvPr/>
        </p:nvGrpSpPr>
        <p:grpSpPr bwMode="auto">
          <a:xfrm>
            <a:off x="758825" y="3427413"/>
            <a:ext cx="6269038" cy="2855912"/>
            <a:chOff x="478" y="2159"/>
            <a:chExt cx="3949" cy="1799"/>
          </a:xfrm>
        </p:grpSpPr>
        <p:sp>
          <p:nvSpPr>
            <p:cNvPr id="51243" name="Oval 48">
              <a:extLst>
                <a:ext uri="{FF2B5EF4-FFF2-40B4-BE49-F238E27FC236}">
                  <a16:creationId xmlns:a16="http://schemas.microsoft.com/office/drawing/2014/main" id="{C4BAB20F-204B-4F35-B451-F3502D182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" y="2178"/>
              <a:ext cx="3949" cy="1780"/>
            </a:xfrm>
            <a:prstGeom prst="ellips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en-US" altLang="zh-CN">
                <a:solidFill>
                  <a:srgbClr val="0066FF"/>
                </a:solidFill>
              </a:endParaRPr>
            </a:p>
          </p:txBody>
        </p:sp>
        <p:sp>
          <p:nvSpPr>
            <p:cNvPr id="51244" name="Text Box 49">
              <a:extLst>
                <a:ext uri="{FF2B5EF4-FFF2-40B4-BE49-F238E27FC236}">
                  <a16:creationId xmlns:a16="http://schemas.microsoft.com/office/drawing/2014/main" id="{524CD891-6BE7-4561-A76C-EC4F81715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2159"/>
              <a:ext cx="5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66FF"/>
                  </a:solidFill>
                  <a:sym typeface="Wingdings" panose="05000000000000000000" pitchFamily="2" charset="2"/>
                </a:rPr>
                <a:t>G’</a:t>
              </a:r>
              <a:endParaRPr lang="en-US" altLang="zh-CN" sz="2400">
                <a:solidFill>
                  <a:srgbClr val="0066FF"/>
                </a:solidFill>
              </a:endParaRPr>
            </a:p>
          </p:txBody>
        </p:sp>
      </p:grpSp>
      <p:grpSp>
        <p:nvGrpSpPr>
          <p:cNvPr id="8" name="Group 66">
            <a:extLst>
              <a:ext uri="{FF2B5EF4-FFF2-40B4-BE49-F238E27FC236}">
                <a16:creationId xmlns:a16="http://schemas.microsoft.com/office/drawing/2014/main" id="{01FCDD19-9B6E-40C2-AEAB-32EE2180BFE3}"/>
              </a:ext>
            </a:extLst>
          </p:cNvPr>
          <p:cNvGrpSpPr>
            <a:grpSpLocks/>
          </p:cNvGrpSpPr>
          <p:nvPr/>
        </p:nvGrpSpPr>
        <p:grpSpPr bwMode="auto">
          <a:xfrm>
            <a:off x="2273300" y="3748088"/>
            <a:ext cx="3157538" cy="1738312"/>
            <a:chOff x="1432" y="2361"/>
            <a:chExt cx="1989" cy="1095"/>
          </a:xfrm>
        </p:grpSpPr>
        <p:sp>
          <p:nvSpPr>
            <p:cNvPr id="51228" name="Text Box 51">
              <a:extLst>
                <a:ext uri="{FF2B5EF4-FFF2-40B4-BE49-F238E27FC236}">
                  <a16:creationId xmlns:a16="http://schemas.microsoft.com/office/drawing/2014/main" id="{799DE870-4989-45B8-AF9C-0B5C56B84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2" y="247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CN" sz="1400"/>
                <a:t>1</a:t>
              </a:r>
            </a:p>
          </p:txBody>
        </p:sp>
        <p:sp>
          <p:nvSpPr>
            <p:cNvPr id="51229" name="Text Box 52">
              <a:extLst>
                <a:ext uri="{FF2B5EF4-FFF2-40B4-BE49-F238E27FC236}">
                  <a16:creationId xmlns:a16="http://schemas.microsoft.com/office/drawing/2014/main" id="{B6704289-F189-4268-BAE2-7001CE61A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" y="262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CN" sz="1400"/>
                <a:t>1</a:t>
              </a:r>
            </a:p>
          </p:txBody>
        </p:sp>
        <p:sp>
          <p:nvSpPr>
            <p:cNvPr id="51230" name="Text Box 53">
              <a:extLst>
                <a:ext uri="{FF2B5EF4-FFF2-40B4-BE49-F238E27FC236}">
                  <a16:creationId xmlns:a16="http://schemas.microsoft.com/office/drawing/2014/main" id="{FCCAE730-7DD6-416A-AFB0-FAA8FC3AC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27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CN" sz="1400"/>
                <a:t>1</a:t>
              </a:r>
            </a:p>
          </p:txBody>
        </p:sp>
        <p:sp>
          <p:nvSpPr>
            <p:cNvPr id="51231" name="Text Box 54">
              <a:extLst>
                <a:ext uri="{FF2B5EF4-FFF2-40B4-BE49-F238E27FC236}">
                  <a16:creationId xmlns:a16="http://schemas.microsoft.com/office/drawing/2014/main" id="{B58A87D4-B075-43B4-A878-79126C971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9" y="299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CN" sz="1400"/>
                <a:t>1</a:t>
              </a:r>
            </a:p>
          </p:txBody>
        </p:sp>
        <p:sp>
          <p:nvSpPr>
            <p:cNvPr id="51232" name="Text Box 55">
              <a:extLst>
                <a:ext uri="{FF2B5EF4-FFF2-40B4-BE49-F238E27FC236}">
                  <a16:creationId xmlns:a16="http://schemas.microsoft.com/office/drawing/2014/main" id="{28C59058-3805-43D8-A8C0-AB3A7FBC8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2" y="322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CN" sz="1400"/>
                <a:t>1</a:t>
              </a:r>
            </a:p>
          </p:txBody>
        </p:sp>
        <p:sp>
          <p:nvSpPr>
            <p:cNvPr id="51233" name="Text Box 56">
              <a:extLst>
                <a:ext uri="{FF2B5EF4-FFF2-40B4-BE49-F238E27FC236}">
                  <a16:creationId xmlns:a16="http://schemas.microsoft.com/office/drawing/2014/main" id="{F9465E24-AD74-456E-87B9-A7342693A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0" y="236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CN" sz="1400"/>
                <a:t>1</a:t>
              </a:r>
            </a:p>
          </p:txBody>
        </p:sp>
        <p:sp>
          <p:nvSpPr>
            <p:cNvPr id="51234" name="Text Box 57">
              <a:extLst>
                <a:ext uri="{FF2B5EF4-FFF2-40B4-BE49-F238E27FC236}">
                  <a16:creationId xmlns:a16="http://schemas.microsoft.com/office/drawing/2014/main" id="{0D96766E-5594-45A5-9173-F6A2B3D8D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2" y="259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CN" sz="1400"/>
                <a:t>1</a:t>
              </a:r>
            </a:p>
          </p:txBody>
        </p:sp>
        <p:sp>
          <p:nvSpPr>
            <p:cNvPr id="51235" name="Text Box 58">
              <a:extLst>
                <a:ext uri="{FF2B5EF4-FFF2-40B4-BE49-F238E27FC236}">
                  <a16:creationId xmlns:a16="http://schemas.microsoft.com/office/drawing/2014/main" id="{038E1992-4927-4427-9D47-A957F9D61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72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CN" sz="1400"/>
                <a:t>1</a:t>
              </a:r>
            </a:p>
          </p:txBody>
        </p:sp>
        <p:sp>
          <p:nvSpPr>
            <p:cNvPr id="51236" name="Text Box 59">
              <a:extLst>
                <a:ext uri="{FF2B5EF4-FFF2-40B4-BE49-F238E27FC236}">
                  <a16:creationId xmlns:a16="http://schemas.microsoft.com/office/drawing/2014/main" id="{363C3215-777A-410B-A011-2101EDE84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8" y="288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CN" sz="1400"/>
                <a:t>1</a:t>
              </a:r>
            </a:p>
          </p:txBody>
        </p:sp>
        <p:sp>
          <p:nvSpPr>
            <p:cNvPr id="51237" name="Text Box 60">
              <a:extLst>
                <a:ext uri="{FF2B5EF4-FFF2-40B4-BE49-F238E27FC236}">
                  <a16:creationId xmlns:a16="http://schemas.microsoft.com/office/drawing/2014/main" id="{D694C499-EB7A-471D-9F68-B92B00DE6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5" y="3107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CN" sz="1400"/>
                <a:t>1</a:t>
              </a:r>
            </a:p>
          </p:txBody>
        </p:sp>
        <p:sp>
          <p:nvSpPr>
            <p:cNvPr id="51238" name="Text Box 61">
              <a:extLst>
                <a:ext uri="{FF2B5EF4-FFF2-40B4-BE49-F238E27FC236}">
                  <a16:creationId xmlns:a16="http://schemas.microsoft.com/office/drawing/2014/main" id="{9DBFC889-3219-484B-96B6-94EF24369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3" y="326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CN" sz="1400"/>
                <a:t>1</a:t>
              </a:r>
            </a:p>
          </p:txBody>
        </p:sp>
        <p:sp>
          <p:nvSpPr>
            <p:cNvPr id="51239" name="Text Box 62">
              <a:extLst>
                <a:ext uri="{FF2B5EF4-FFF2-40B4-BE49-F238E27FC236}">
                  <a16:creationId xmlns:a16="http://schemas.microsoft.com/office/drawing/2014/main" id="{2CEA1043-87E2-4E10-BD88-C18A0F45E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14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CN" sz="1400"/>
                <a:t>1</a:t>
              </a:r>
            </a:p>
          </p:txBody>
        </p:sp>
        <p:sp>
          <p:nvSpPr>
            <p:cNvPr id="51240" name="Text Box 63">
              <a:extLst>
                <a:ext uri="{FF2B5EF4-FFF2-40B4-BE49-F238E27FC236}">
                  <a16:creationId xmlns:a16="http://schemas.microsoft.com/office/drawing/2014/main" id="{4CF4B97F-95A6-488C-8E8F-324F09CAD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299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CN" sz="1400"/>
                <a:t>1</a:t>
              </a:r>
            </a:p>
          </p:txBody>
        </p:sp>
        <p:sp>
          <p:nvSpPr>
            <p:cNvPr id="51241" name="Text Box 64">
              <a:extLst>
                <a:ext uri="{FF2B5EF4-FFF2-40B4-BE49-F238E27FC236}">
                  <a16:creationId xmlns:a16="http://schemas.microsoft.com/office/drawing/2014/main" id="{55BCE392-E3D4-4244-B00B-A938D28AF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" y="268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CN" sz="1400"/>
                <a:t>1</a:t>
              </a:r>
            </a:p>
          </p:txBody>
        </p:sp>
        <p:sp>
          <p:nvSpPr>
            <p:cNvPr id="51242" name="Text Box 65">
              <a:extLst>
                <a:ext uri="{FF2B5EF4-FFF2-40B4-BE49-F238E27FC236}">
                  <a16:creationId xmlns:a16="http://schemas.microsoft.com/office/drawing/2014/main" id="{04E95353-4CBD-4730-A5B4-4024DCF7F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" y="2557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CN" sz="140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854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43" grpId="0" build="p" bldLvl="2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A4FCE5AC-C888-499D-A095-18E5522EA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06412"/>
          </a:xfrm>
        </p:spPr>
        <p:txBody>
          <a:bodyPr/>
          <a:lstStyle/>
          <a:p>
            <a:r>
              <a:rPr lang="zh-CN" altLang="en-US" sz="2800" dirty="0"/>
              <a:t>从最大二分匹配到最大流</a:t>
            </a:r>
            <a:endParaRPr lang="en-US" altLang="zh-CN" sz="2800" dirty="0"/>
          </a:p>
        </p:txBody>
      </p:sp>
      <p:graphicFrame>
        <p:nvGraphicFramePr>
          <p:cNvPr id="1036291" name="Object 2">
            <a:extLst>
              <a:ext uri="{FF2B5EF4-FFF2-40B4-BE49-F238E27FC236}">
                <a16:creationId xmlns:a16="http://schemas.microsoft.com/office/drawing/2014/main" id="{8393B81D-7D05-4488-9EBC-D49DF3422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575" y="976313"/>
          <a:ext cx="83232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2" name="Equation" r:id="rId4" imgW="4813300" imgH="228600" progId="Equation.DSMT4">
                  <p:embed/>
                </p:oleObj>
              </mc:Choice>
              <mc:Fallback>
                <p:oleObj name="Equation" r:id="rId4" imgW="4813300" imgH="228600" progId="Equation.DSMT4">
                  <p:embed/>
                  <p:pic>
                    <p:nvPicPr>
                      <p:cNvPr id="1036291" name="Object 2">
                        <a:extLst>
                          <a:ext uri="{FF2B5EF4-FFF2-40B4-BE49-F238E27FC236}">
                            <a16:creationId xmlns:a16="http://schemas.microsoft.com/office/drawing/2014/main" id="{8393B81D-7D05-4488-9EBC-D49DF34228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976313"/>
                        <a:ext cx="83232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292" name="Object 3">
            <a:extLst>
              <a:ext uri="{FF2B5EF4-FFF2-40B4-BE49-F238E27FC236}">
                <a16:creationId xmlns:a16="http://schemas.microsoft.com/office/drawing/2014/main" id="{DB0CC3AA-8295-4F08-A604-D6DDE9FCEC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575" y="1509713"/>
          <a:ext cx="63912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3" name="Equation" r:id="rId6" imgW="3695700" imgH="228600" progId="Equation.DSMT4">
                  <p:embed/>
                </p:oleObj>
              </mc:Choice>
              <mc:Fallback>
                <p:oleObj name="Equation" r:id="rId6" imgW="3695700" imgH="228600" progId="Equation.DSMT4">
                  <p:embed/>
                  <p:pic>
                    <p:nvPicPr>
                      <p:cNvPr id="1036292" name="Object 3">
                        <a:extLst>
                          <a:ext uri="{FF2B5EF4-FFF2-40B4-BE49-F238E27FC236}">
                            <a16:creationId xmlns:a16="http://schemas.microsoft.com/office/drawing/2014/main" id="{DB0CC3AA-8295-4F08-A604-D6DDE9FCEC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509713"/>
                        <a:ext cx="63912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293" name="Object 4">
            <a:extLst>
              <a:ext uri="{FF2B5EF4-FFF2-40B4-BE49-F238E27FC236}">
                <a16:creationId xmlns:a16="http://schemas.microsoft.com/office/drawing/2014/main" id="{1912FBC2-C087-438E-B5D2-24F1AAD32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575" y="2351088"/>
          <a:ext cx="31178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4" name="Equation" r:id="rId8" imgW="1803400" imgH="228600" progId="Equation.DSMT4">
                  <p:embed/>
                </p:oleObj>
              </mc:Choice>
              <mc:Fallback>
                <p:oleObj name="Equation" r:id="rId8" imgW="1803400" imgH="228600" progId="Equation.DSMT4">
                  <p:embed/>
                  <p:pic>
                    <p:nvPicPr>
                      <p:cNvPr id="1036293" name="Object 4">
                        <a:extLst>
                          <a:ext uri="{FF2B5EF4-FFF2-40B4-BE49-F238E27FC236}">
                            <a16:creationId xmlns:a16="http://schemas.microsoft.com/office/drawing/2014/main" id="{1912FBC2-C087-438E-B5D2-24F1AAD32F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351088"/>
                        <a:ext cx="31178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294" name="Object 5">
            <a:extLst>
              <a:ext uri="{FF2B5EF4-FFF2-40B4-BE49-F238E27FC236}">
                <a16:creationId xmlns:a16="http://schemas.microsoft.com/office/drawing/2014/main" id="{1C4C459B-F95B-456F-870D-16859FB6F7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575" y="2884488"/>
          <a:ext cx="81740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5" name="Equation" r:id="rId10" imgW="4724400" imgH="241300" progId="Equation.DSMT4">
                  <p:embed/>
                </p:oleObj>
              </mc:Choice>
              <mc:Fallback>
                <p:oleObj name="Equation" r:id="rId10" imgW="4724400" imgH="241300" progId="Equation.DSMT4">
                  <p:embed/>
                  <p:pic>
                    <p:nvPicPr>
                      <p:cNvPr id="1036294" name="Object 5">
                        <a:extLst>
                          <a:ext uri="{FF2B5EF4-FFF2-40B4-BE49-F238E27FC236}">
                            <a16:creationId xmlns:a16="http://schemas.microsoft.com/office/drawing/2014/main" id="{1C4C459B-F95B-456F-870D-16859FB6F7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884488"/>
                        <a:ext cx="817403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295" name="Object 6">
            <a:extLst>
              <a:ext uri="{FF2B5EF4-FFF2-40B4-BE49-F238E27FC236}">
                <a16:creationId xmlns:a16="http://schemas.microsoft.com/office/drawing/2014/main" id="{F1BC3984-F4AC-43CA-A95C-3365035F28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575" y="3752850"/>
          <a:ext cx="59515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6" name="Equation" r:id="rId12" imgW="3441700" imgH="228600" progId="Equation.DSMT4">
                  <p:embed/>
                </p:oleObj>
              </mc:Choice>
              <mc:Fallback>
                <p:oleObj name="Equation" r:id="rId12" imgW="3441700" imgH="228600" progId="Equation.DSMT4">
                  <p:embed/>
                  <p:pic>
                    <p:nvPicPr>
                      <p:cNvPr id="1036295" name="Object 6">
                        <a:extLst>
                          <a:ext uri="{FF2B5EF4-FFF2-40B4-BE49-F238E27FC236}">
                            <a16:creationId xmlns:a16="http://schemas.microsoft.com/office/drawing/2014/main" id="{F1BC3984-F4AC-43CA-A95C-3365035F28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752850"/>
                        <a:ext cx="595153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296" name="Object 7">
            <a:extLst>
              <a:ext uri="{FF2B5EF4-FFF2-40B4-BE49-F238E27FC236}">
                <a16:creationId xmlns:a16="http://schemas.microsoft.com/office/drawing/2014/main" id="{ABC6E8BF-8B26-4769-83B6-E8F666EB6D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575" y="4235450"/>
          <a:ext cx="7391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7" name="Equation" r:id="rId14" imgW="4267200" imgH="241300" progId="Equation.DSMT4">
                  <p:embed/>
                </p:oleObj>
              </mc:Choice>
              <mc:Fallback>
                <p:oleObj name="Equation" r:id="rId14" imgW="4267200" imgH="241300" progId="Equation.DSMT4">
                  <p:embed/>
                  <p:pic>
                    <p:nvPicPr>
                      <p:cNvPr id="1036296" name="Object 7">
                        <a:extLst>
                          <a:ext uri="{FF2B5EF4-FFF2-40B4-BE49-F238E27FC236}">
                            <a16:creationId xmlns:a16="http://schemas.microsoft.com/office/drawing/2014/main" id="{ABC6E8BF-8B26-4769-83B6-E8F666EB6D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235450"/>
                        <a:ext cx="73914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297" name="Object 8">
            <a:extLst>
              <a:ext uri="{FF2B5EF4-FFF2-40B4-BE49-F238E27FC236}">
                <a16:creationId xmlns:a16="http://schemas.microsoft.com/office/drawing/2014/main" id="{27779EC7-2E99-48D6-AF08-D5B7F0C56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00" y="4940300"/>
          <a:ext cx="40846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8" name="Equation" r:id="rId16" imgW="2362200" imgH="241300" progId="Equation.DSMT4">
                  <p:embed/>
                </p:oleObj>
              </mc:Choice>
              <mc:Fallback>
                <p:oleObj name="Equation" r:id="rId16" imgW="2362200" imgH="241300" progId="Equation.DSMT4">
                  <p:embed/>
                  <p:pic>
                    <p:nvPicPr>
                      <p:cNvPr id="1036297" name="Object 8">
                        <a:extLst>
                          <a:ext uri="{FF2B5EF4-FFF2-40B4-BE49-F238E27FC236}">
                            <a16:creationId xmlns:a16="http://schemas.microsoft.com/office/drawing/2014/main" id="{27779EC7-2E99-48D6-AF08-D5B7F0C568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4940300"/>
                        <a:ext cx="40846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25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B818BEE9-7911-46A1-896B-ABD376BE1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915400" cy="1143000"/>
          </a:xfrm>
        </p:spPr>
        <p:txBody>
          <a:bodyPr/>
          <a:lstStyle/>
          <a:p>
            <a:r>
              <a:rPr lang="en-US" altLang="zh-CN" sz="3600" dirty="0"/>
              <a:t>max |f| = max |M|?</a:t>
            </a:r>
          </a:p>
        </p:txBody>
      </p:sp>
      <p:sp>
        <p:nvSpPr>
          <p:cNvPr id="1037315" name="Rectangle 3">
            <a:extLst>
              <a:ext uri="{FF2B5EF4-FFF2-40B4-BE49-F238E27FC236}">
                <a16:creationId xmlns:a16="http://schemas.microsoft.com/office/drawing/2014/main" id="{0A1A503D-BDB1-46FD-BFE3-54A1B85A1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CC0000"/>
                </a:solidFill>
              </a:rPr>
              <a:t>问题</a:t>
            </a:r>
            <a:r>
              <a:rPr lang="en-US" altLang="zh-CN" sz="2800" dirty="0">
                <a:solidFill>
                  <a:srgbClr val="CC0000"/>
                </a:solidFill>
              </a:rPr>
              <a:t>:</a:t>
            </a:r>
            <a:r>
              <a:rPr lang="en-US" altLang="zh-CN" sz="2800" dirty="0"/>
              <a:t>  </a:t>
            </a:r>
            <a:r>
              <a:rPr lang="zh-CN" altLang="en-US" sz="2800" dirty="0"/>
              <a:t>我们并不知道流</a:t>
            </a:r>
            <a:r>
              <a:rPr lang="en-US" altLang="zh-CN" sz="2800" dirty="0"/>
              <a:t>f(</a:t>
            </a:r>
            <a:r>
              <a:rPr lang="en-US" altLang="zh-CN" sz="2800" dirty="0" err="1"/>
              <a:t>u,v</a:t>
            </a:r>
            <a:r>
              <a:rPr lang="en-US" altLang="zh-CN" sz="2800" dirty="0"/>
              <a:t>)</a:t>
            </a:r>
            <a:r>
              <a:rPr lang="zh-CN" altLang="en-US" sz="2800" dirty="0"/>
              <a:t>是不是一定为整数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128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315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id="{5520D150-BA75-4E35-9525-0D8FB96FA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整数性定理</a:t>
            </a:r>
            <a:endParaRPr lang="en-US" altLang="zh-CN" dirty="0"/>
          </a:p>
        </p:txBody>
      </p:sp>
      <p:sp>
        <p:nvSpPr>
          <p:cNvPr id="1038339" name="Rectangle 3">
            <a:extLst>
              <a:ext uri="{FF2B5EF4-FFF2-40B4-BE49-F238E27FC236}">
                <a16:creationId xmlns:a16="http://schemas.microsoft.com/office/drawing/2014/main" id="{E835D13A-CB0A-4C9A-9332-2B8DD385D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tabLst>
                <a:tab pos="858838" algn="l"/>
              </a:tabLst>
            </a:pPr>
            <a:r>
              <a:rPr lang="en-US" altLang="zh-CN" sz="2000" dirty="0"/>
              <a:t> </a:t>
            </a:r>
            <a:r>
              <a:rPr lang="zh-CN" altLang="en-US" sz="2400" dirty="0"/>
              <a:t>如果容量函数</a:t>
            </a:r>
            <a:r>
              <a:rPr lang="en-US" altLang="zh-CN" sz="2400" dirty="0"/>
              <a:t>c</a:t>
            </a:r>
            <a:r>
              <a:rPr lang="zh-CN" altLang="en-US" sz="2400" dirty="0"/>
              <a:t>只取整数，则</a:t>
            </a:r>
            <a:r>
              <a:rPr lang="en-US" altLang="zh-CN" sz="2400" dirty="0"/>
              <a:t>:</a:t>
            </a:r>
          </a:p>
          <a:p>
            <a:pPr marL="1158875" lvl="1" indent="-533400">
              <a:buFontTx/>
              <a:buAutoNum type="arabicPeriod"/>
              <a:tabLst>
                <a:tab pos="858838" algn="l"/>
              </a:tabLst>
            </a:pPr>
            <a:r>
              <a:rPr lang="en-US" altLang="zh-CN" sz="2400" dirty="0"/>
              <a:t>Ford-Fulkerson</a:t>
            </a:r>
            <a:r>
              <a:rPr lang="zh-CN" altLang="en-US" sz="2400" dirty="0"/>
              <a:t>算法计算出的最大流为整数</a:t>
            </a:r>
            <a:r>
              <a:rPr lang="en-US" altLang="zh-CN" sz="2400" dirty="0"/>
              <a:t>. </a:t>
            </a:r>
          </a:p>
          <a:p>
            <a:pPr marL="1158875" lvl="1" indent="-533400">
              <a:buFontTx/>
              <a:buAutoNum type="arabicPeriod"/>
              <a:tabLst>
                <a:tab pos="858838" algn="l"/>
              </a:tabLst>
            </a:pPr>
            <a:r>
              <a:rPr lang="zh-CN" altLang="en-US" sz="2400" dirty="0"/>
              <a:t>对于节点</a:t>
            </a:r>
            <a:r>
              <a:rPr lang="en-US" altLang="zh-CN" sz="2400" dirty="0"/>
              <a:t>u</a:t>
            </a:r>
            <a:r>
              <a:rPr lang="zh-CN" altLang="en-US" sz="2400" dirty="0"/>
              <a:t>和</a:t>
            </a:r>
            <a:r>
              <a:rPr lang="en-US" altLang="zh-CN" sz="2400" dirty="0"/>
              <a:t>v</a:t>
            </a:r>
            <a:r>
              <a:rPr lang="zh-CN" altLang="en-US" sz="2400" dirty="0"/>
              <a:t>，流量</a:t>
            </a:r>
            <a:r>
              <a:rPr lang="en-US" altLang="zh-CN" sz="2400" dirty="0"/>
              <a:t> f(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</a:t>
            </a:r>
            <a:r>
              <a:rPr lang="zh-CN" altLang="en-US" sz="2400" dirty="0"/>
              <a:t>也是整数</a:t>
            </a:r>
            <a:endParaRPr lang="en-US" altLang="zh-CN" sz="2400" dirty="0"/>
          </a:p>
          <a:p>
            <a:pPr marL="0" indent="0">
              <a:tabLst>
                <a:tab pos="858838" algn="l"/>
              </a:tabLst>
            </a:pPr>
            <a:endParaRPr lang="en-US" altLang="zh-CN" sz="2400" dirty="0"/>
          </a:p>
          <a:p>
            <a:pPr marL="0" indent="0">
              <a:tabLst>
                <a:tab pos="858838" algn="l"/>
              </a:tabLst>
            </a:pPr>
            <a:r>
              <a:rPr lang="en-US" altLang="zh-CN" sz="2400" dirty="0"/>
              <a:t> </a:t>
            </a:r>
            <a:r>
              <a:rPr lang="zh-CN" altLang="en-US" sz="2400" dirty="0"/>
              <a:t>因此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max</a:t>
            </a:r>
            <a:r>
              <a:rPr lang="en-US" altLang="zh-CN" sz="2400" dirty="0" err="1">
                <a:solidFill>
                  <a:schemeClr val="tx2"/>
                </a:solidFill>
              </a:rPr>
              <a:t>|M</a:t>
            </a:r>
            <a:r>
              <a:rPr lang="en-US" altLang="zh-CN" sz="2400" dirty="0">
                <a:solidFill>
                  <a:schemeClr val="tx2"/>
                </a:solidFill>
              </a:rPr>
              <a:t>| = max |f|</a:t>
            </a:r>
          </a:p>
          <a:p>
            <a:pPr marL="0" indent="0">
              <a:tabLst>
                <a:tab pos="858838" algn="l"/>
              </a:tabLst>
            </a:pPr>
            <a:endParaRPr lang="en-US" altLang="zh-C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9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39" grpId="0" build="p" bldLvl="2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0AE278DA-84A2-4498-AF55-3EAECC74D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graphicFrame>
        <p:nvGraphicFramePr>
          <p:cNvPr id="55300" name="Object 2">
            <a:extLst>
              <a:ext uri="{FF2B5EF4-FFF2-40B4-BE49-F238E27FC236}">
                <a16:creationId xmlns:a16="http://schemas.microsoft.com/office/drawing/2014/main" id="{B03C34F7-249C-4B54-B5B2-D2F52A024A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788" y="1870075"/>
          <a:ext cx="2151062" cy="398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Picture Publisher Image" r:id="rId4" imgW="1495425" imgH="2771775" progId="PictPub.Image.8">
                  <p:embed/>
                </p:oleObj>
              </mc:Choice>
              <mc:Fallback>
                <p:oleObj name="Picture Publisher Image" r:id="rId4" imgW="1495425" imgH="2771775" progId="PictPub.Image.8">
                  <p:embed/>
                  <p:pic>
                    <p:nvPicPr>
                      <p:cNvPr id="55300" name="Object 2">
                        <a:extLst>
                          <a:ext uri="{FF2B5EF4-FFF2-40B4-BE49-F238E27FC236}">
                            <a16:creationId xmlns:a16="http://schemas.microsoft.com/office/drawing/2014/main" id="{B03C34F7-249C-4B54-B5B2-D2F52A024A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1870075"/>
                        <a:ext cx="2151062" cy="398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3">
            <a:extLst>
              <a:ext uri="{FF2B5EF4-FFF2-40B4-BE49-F238E27FC236}">
                <a16:creationId xmlns:a16="http://schemas.microsoft.com/office/drawing/2014/main" id="{2F98DDE6-CCDE-4301-ACC5-D43BD36F6E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2863" y="1901825"/>
          <a:ext cx="4948237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Picture Publisher Image" r:id="rId6" imgW="3571875" imgH="2800350" progId="PictPub.Image.8">
                  <p:embed/>
                </p:oleObj>
              </mc:Choice>
              <mc:Fallback>
                <p:oleObj name="Picture Publisher Image" r:id="rId6" imgW="3571875" imgH="2800350" progId="PictPub.Image.8">
                  <p:embed/>
                  <p:pic>
                    <p:nvPicPr>
                      <p:cNvPr id="55301" name="Object 3">
                        <a:extLst>
                          <a:ext uri="{FF2B5EF4-FFF2-40B4-BE49-F238E27FC236}">
                            <a16:creationId xmlns:a16="http://schemas.microsoft.com/office/drawing/2014/main" id="{2F98DDE6-CCDE-4301-ACC5-D43BD36F6E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1901825"/>
                        <a:ext cx="4948237" cy="387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Line 5">
            <a:extLst>
              <a:ext uri="{FF2B5EF4-FFF2-40B4-BE49-F238E27FC236}">
                <a16:creationId xmlns:a16="http://schemas.microsoft.com/office/drawing/2014/main" id="{94AF07CB-6C90-4369-8199-AAFB446FE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4000" y="3556000"/>
            <a:ext cx="889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4D0308DF-A645-4A69-9DBF-AE6DA662DD6F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057400"/>
            <a:ext cx="4076700" cy="1955800"/>
            <a:chOff x="3312" y="1296"/>
            <a:chExt cx="2568" cy="1232"/>
          </a:xfrm>
        </p:grpSpPr>
        <p:grpSp>
          <p:nvGrpSpPr>
            <p:cNvPr id="55317" name="Group 7">
              <a:extLst>
                <a:ext uri="{FF2B5EF4-FFF2-40B4-BE49-F238E27FC236}">
                  <a16:creationId xmlns:a16="http://schemas.microsoft.com/office/drawing/2014/main" id="{B13112F3-12A9-422C-8CFA-AA368D1BD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1632"/>
              <a:ext cx="1680" cy="896"/>
              <a:chOff x="3312" y="1632"/>
              <a:chExt cx="1680" cy="896"/>
            </a:xfrm>
          </p:grpSpPr>
          <p:sp>
            <p:nvSpPr>
              <p:cNvPr id="55319" name="Line 8">
                <a:extLst>
                  <a:ext uri="{FF2B5EF4-FFF2-40B4-BE49-F238E27FC236}">
                    <a16:creationId xmlns:a16="http://schemas.microsoft.com/office/drawing/2014/main" id="{08DA1941-E24A-49BD-99B6-E7A191849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52" y="1632"/>
                <a:ext cx="240" cy="288"/>
              </a:xfrm>
              <a:prstGeom prst="line">
                <a:avLst/>
              </a:prstGeom>
              <a:noFill/>
              <a:ln w="28575" cap="sq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74320" rIns="27432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20" name="Line 9">
                <a:extLst>
                  <a:ext uri="{FF2B5EF4-FFF2-40B4-BE49-F238E27FC236}">
                    <a16:creationId xmlns:a16="http://schemas.microsoft.com/office/drawing/2014/main" id="{943D70A3-DBE3-472F-80F6-100E0E539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240"/>
                <a:ext cx="96" cy="288"/>
              </a:xfrm>
              <a:prstGeom prst="line">
                <a:avLst/>
              </a:prstGeom>
              <a:noFill/>
              <a:ln w="28575" cap="sq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74320" rIns="27432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21" name="Line 10">
                <a:extLst>
                  <a:ext uri="{FF2B5EF4-FFF2-40B4-BE49-F238E27FC236}">
                    <a16:creationId xmlns:a16="http://schemas.microsoft.com/office/drawing/2014/main" id="{CC3EFE78-9D30-46B5-B293-802614F409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96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74320" rIns="27432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318" name="Text Box 11">
              <a:extLst>
                <a:ext uri="{FF2B5EF4-FFF2-40B4-BE49-F238E27FC236}">
                  <a16:creationId xmlns:a16="http://schemas.microsoft.com/office/drawing/2014/main" id="{EBB6781F-49DF-4D10-9DB9-08E5F9FE6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296"/>
              <a:ext cx="13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0" rIns="27432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chemeClr val="hlink"/>
                  </a:solidFill>
                  <a:latin typeface="Comic Sans MS" panose="030F0702030302020204" pitchFamily="66" charset="0"/>
                </a:rPr>
                <a:t>min cut</a:t>
              </a:r>
            </a:p>
          </p:txBody>
        </p:sp>
      </p:grpSp>
      <p:sp>
        <p:nvSpPr>
          <p:cNvPr id="1035276" name="Text Box 12">
            <a:extLst>
              <a:ext uri="{FF2B5EF4-FFF2-40B4-BE49-F238E27FC236}">
                <a16:creationId xmlns:a16="http://schemas.microsoft.com/office/drawing/2014/main" id="{074A8A83-3C33-4230-A85A-B769135D4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19800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27432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  <a:latin typeface="Comic Sans MS" panose="030F0702030302020204" pitchFamily="66" charset="0"/>
              </a:rPr>
              <a:t>|M| = 3       </a:t>
            </a:r>
            <a:r>
              <a:rPr lang="en-US" altLang="zh-CN" sz="2800">
                <a:solidFill>
                  <a:schemeClr val="tx2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           </a:t>
            </a:r>
            <a:r>
              <a:rPr lang="en-US" altLang="zh-CN" sz="2800">
                <a:solidFill>
                  <a:schemeClr val="tx2"/>
                </a:solidFill>
                <a:latin typeface="Comic Sans MS" panose="030F0702030302020204" pitchFamily="66" charset="0"/>
              </a:rPr>
              <a:t>max flow =|f|= 3</a:t>
            </a:r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C536F0B4-2684-4175-BFBE-BA0EAF8F52D1}"/>
              </a:ext>
            </a:extLst>
          </p:cNvPr>
          <p:cNvGrpSpPr>
            <a:grpSpLocks/>
          </p:cNvGrpSpPr>
          <p:nvPr/>
        </p:nvGrpSpPr>
        <p:grpSpPr bwMode="auto">
          <a:xfrm>
            <a:off x="4106863" y="1917700"/>
            <a:ext cx="4652962" cy="3224213"/>
            <a:chOff x="2587" y="1208"/>
            <a:chExt cx="2931" cy="2031"/>
          </a:xfrm>
        </p:grpSpPr>
        <p:sp>
          <p:nvSpPr>
            <p:cNvPr id="55306" name="Oval 13">
              <a:extLst>
                <a:ext uri="{FF2B5EF4-FFF2-40B4-BE49-F238E27FC236}">
                  <a16:creationId xmlns:a16="http://schemas.microsoft.com/office/drawing/2014/main" id="{67A9F3DD-1B14-4FF1-B6A8-4B7CC5300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2112"/>
              <a:ext cx="233" cy="2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5307" name="Oval 14">
              <a:extLst>
                <a:ext uri="{FF2B5EF4-FFF2-40B4-BE49-F238E27FC236}">
                  <a16:creationId xmlns:a16="http://schemas.microsoft.com/office/drawing/2014/main" id="{13979375-ECB2-4C0E-A4C1-33FADB949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" y="1208"/>
              <a:ext cx="233" cy="2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5308" name="Oval 15">
              <a:extLst>
                <a:ext uri="{FF2B5EF4-FFF2-40B4-BE49-F238E27FC236}">
                  <a16:creationId xmlns:a16="http://schemas.microsoft.com/office/drawing/2014/main" id="{316C7463-D3C1-49C8-AD72-0F51D68A2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6" y="1663"/>
              <a:ext cx="233" cy="2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5309" name="Oval 16">
              <a:extLst>
                <a:ext uri="{FF2B5EF4-FFF2-40B4-BE49-F238E27FC236}">
                  <a16:creationId xmlns:a16="http://schemas.microsoft.com/office/drawing/2014/main" id="{3610CDE4-44B2-4BE3-BC46-B358D81EC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2112"/>
              <a:ext cx="233" cy="233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5310" name="Oval 17">
              <a:extLst>
                <a:ext uri="{FF2B5EF4-FFF2-40B4-BE49-F238E27FC236}">
                  <a16:creationId xmlns:a16="http://schemas.microsoft.com/office/drawing/2014/main" id="{13D88E0E-4478-48A7-BC2B-56A53D4A7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562"/>
              <a:ext cx="233" cy="2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5311" name="Oval 18">
              <a:extLst>
                <a:ext uri="{FF2B5EF4-FFF2-40B4-BE49-F238E27FC236}">
                  <a16:creationId xmlns:a16="http://schemas.microsoft.com/office/drawing/2014/main" id="{EF7EBC20-6408-44D0-A77E-C2CDF4D28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" y="3006"/>
              <a:ext cx="233" cy="2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5312" name="Oval 19">
              <a:extLst>
                <a:ext uri="{FF2B5EF4-FFF2-40B4-BE49-F238E27FC236}">
                  <a16:creationId xmlns:a16="http://schemas.microsoft.com/office/drawing/2014/main" id="{CE0568E4-1C58-40C9-AA44-2E18CDB07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435"/>
              <a:ext cx="233" cy="2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5313" name="Oval 20">
              <a:extLst>
                <a:ext uri="{FF2B5EF4-FFF2-40B4-BE49-F238E27FC236}">
                  <a16:creationId xmlns:a16="http://schemas.microsoft.com/office/drawing/2014/main" id="{CC0E0796-CA76-4C10-819A-D4C23C67C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1885"/>
              <a:ext cx="233" cy="233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5314" name="Oval 21">
              <a:extLst>
                <a:ext uri="{FF2B5EF4-FFF2-40B4-BE49-F238E27FC236}">
                  <a16:creationId xmlns:a16="http://schemas.microsoft.com/office/drawing/2014/main" id="{D688D082-5311-40B6-BBC8-4333330C4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2334"/>
              <a:ext cx="233" cy="2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5315" name="Oval 22">
              <a:extLst>
                <a:ext uri="{FF2B5EF4-FFF2-40B4-BE49-F238E27FC236}">
                  <a16:creationId xmlns:a16="http://schemas.microsoft.com/office/drawing/2014/main" id="{7719285F-847F-44EB-8710-62B218661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2789"/>
              <a:ext cx="233" cy="233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5316" name="Oval 23">
              <a:extLst>
                <a:ext uri="{FF2B5EF4-FFF2-40B4-BE49-F238E27FC236}">
                  <a16:creationId xmlns:a16="http://schemas.microsoft.com/office/drawing/2014/main" id="{B659D0B5-A409-46BF-B71F-25F392667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5" y="2107"/>
              <a:ext cx="233" cy="233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180736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27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8ABBEDC2-49E7-4021-B07E-0000D4CC6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流的值</a:t>
            </a:r>
            <a:endParaRPr lang="en-US" altLang="zh-CN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9C35043-775C-489F-98D2-1E908D931C97}"/>
              </a:ext>
            </a:extLst>
          </p:cNvPr>
          <p:cNvGrpSpPr>
            <a:grpSpLocks/>
          </p:cNvGrpSpPr>
          <p:nvPr/>
        </p:nvGrpSpPr>
        <p:grpSpPr bwMode="auto">
          <a:xfrm>
            <a:off x="876300" y="2492896"/>
            <a:ext cx="7391400" cy="1358900"/>
            <a:chOff x="376" y="1568"/>
            <a:chExt cx="4656" cy="856"/>
          </a:xfrm>
        </p:grpSpPr>
        <p:sp>
          <p:nvSpPr>
            <p:cNvPr id="12295" name="Rectangle 5">
              <a:extLst>
                <a:ext uri="{FF2B5EF4-FFF2-40B4-BE49-F238E27FC236}">
                  <a16:creationId xmlns:a16="http://schemas.microsoft.com/office/drawing/2014/main" id="{FC208402-EA72-4806-BFEE-AD7C7EDB9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" y="1568"/>
              <a:ext cx="4656" cy="85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en-US" altLang="zh-CN" sz="2400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12296" name="Object 2">
              <a:extLst>
                <a:ext uri="{FF2B5EF4-FFF2-40B4-BE49-F238E27FC236}">
                  <a16:creationId xmlns:a16="http://schemas.microsoft.com/office/drawing/2014/main" id="{EB29BD8E-0838-4B96-BF4C-EB81B7B095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2" y="1628"/>
            <a:ext cx="3750" cy="7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Equation" r:id="rId4" imgW="1651000" imgH="342900" progId="Equation.3">
                    <p:embed/>
                  </p:oleObj>
                </mc:Choice>
                <mc:Fallback>
                  <p:oleObj name="Equation" r:id="rId4" imgW="1651000" imgH="342900" progId="Equation.3">
                    <p:embed/>
                    <p:pic>
                      <p:nvPicPr>
                        <p:cNvPr id="12296" name="Object 2">
                          <a:extLst>
                            <a:ext uri="{FF2B5EF4-FFF2-40B4-BE49-F238E27FC236}">
                              <a16:creationId xmlns:a16="http://schemas.microsoft.com/office/drawing/2014/main" id="{EB29BD8E-0838-4B96-BF4C-EB81B7B095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" y="1628"/>
                          <a:ext cx="3750" cy="7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7143" name="Rectangle 7">
            <a:extLst>
              <a:ext uri="{FF2B5EF4-FFF2-40B4-BE49-F238E27FC236}">
                <a16:creationId xmlns:a16="http://schemas.microsoft.com/office/drawing/2014/main" id="{E41FB526-C68B-4646-97FE-92B31355A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38" y="4007696"/>
            <a:ext cx="61943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Comic Sans MS" panose="030F0702030302020204" pitchFamily="66" charset="0"/>
              </a:rPr>
              <a:t> </a:t>
            </a:r>
            <a:r>
              <a:rPr lang="zh-CN" altLang="en-US" sz="2800" dirty="0">
                <a:latin typeface="Comic Sans MS" panose="030F0702030302020204" pitchFamily="66" charset="0"/>
              </a:rPr>
              <a:t>从</a:t>
            </a:r>
            <a:r>
              <a:rPr lang="en-US" altLang="zh-CN" sz="2800" dirty="0">
                <a:latin typeface="Comic Sans MS" panose="030F0702030302020204" pitchFamily="66" charset="0"/>
              </a:rPr>
              <a:t>s</a:t>
            </a:r>
            <a:r>
              <a:rPr lang="zh-CN" altLang="en-US" sz="2800" dirty="0">
                <a:latin typeface="Comic Sans MS" panose="030F0702030302020204" pitchFamily="66" charset="0"/>
              </a:rPr>
              <a:t>流出的总流量</a:t>
            </a:r>
            <a:r>
              <a:rPr lang="en-US" altLang="zh-CN" sz="2800" dirty="0">
                <a:latin typeface="Comic Sans MS" panose="030F0702030302020204" pitchFamily="66" charset="0"/>
              </a:rPr>
              <a:t>  = </a:t>
            </a:r>
            <a:r>
              <a:rPr lang="zh-CN" altLang="en-US" sz="2800" dirty="0">
                <a:latin typeface="Comic Sans MS" panose="030F0702030302020204" pitchFamily="66" charset="0"/>
              </a:rPr>
              <a:t>流入</a:t>
            </a:r>
            <a:r>
              <a:rPr lang="en-US" altLang="zh-CN" sz="2800" dirty="0">
                <a:latin typeface="Comic Sans MS" panose="030F0702030302020204" pitchFamily="66" charset="0"/>
              </a:rPr>
              <a:t>t</a:t>
            </a:r>
            <a:r>
              <a:rPr lang="zh-CN" altLang="en-US" sz="2800" dirty="0">
                <a:latin typeface="Comic Sans MS" panose="030F0702030302020204" pitchFamily="66" charset="0"/>
              </a:rPr>
              <a:t>的总流量</a:t>
            </a:r>
            <a:r>
              <a:rPr lang="en-US" altLang="zh-CN" sz="2800" dirty="0">
                <a:latin typeface="Comic Sans MS" panose="030F0702030302020204" pitchFamily="66" charset="0"/>
              </a:rPr>
              <a:t>.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D04BB2-61DF-44CC-A5FD-81382001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0763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流的值定义为</a:t>
            </a:r>
          </a:p>
        </p:txBody>
      </p:sp>
    </p:spTree>
    <p:extLst>
      <p:ext uri="{BB962C8B-B14F-4D97-AF65-F5344CB8AC3E}">
        <p14:creationId xmlns:p14="http://schemas.microsoft.com/office/powerpoint/2010/main" val="249241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4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10E8A77C-D7CF-4812-9895-F612180FF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dirty="0"/>
              <a:t>:</a:t>
            </a:r>
          </a:p>
        </p:txBody>
      </p:sp>
      <p:sp>
        <p:nvSpPr>
          <p:cNvPr id="988163" name="Rectangle 3">
            <a:extLst>
              <a:ext uri="{FF2B5EF4-FFF2-40B4-BE49-F238E27FC236}">
                <a16:creationId xmlns:a16="http://schemas.microsoft.com/office/drawing/2014/main" id="{6FE83B91-02F9-4D8A-A435-42C703505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886200"/>
            <a:ext cx="7772400" cy="22098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 sz="2000"/>
              <a:t>|f| = f(s, v</a:t>
            </a:r>
            <a:r>
              <a:rPr lang="en-US" altLang="zh-CN" sz="2000" baseline="-25000"/>
              <a:t>1</a:t>
            </a:r>
            <a:r>
              <a:rPr lang="en-US" altLang="zh-CN" sz="2000"/>
              <a:t>) + f(s, v</a:t>
            </a:r>
            <a:r>
              <a:rPr lang="en-US" altLang="zh-CN" sz="2000" baseline="-25000"/>
              <a:t>2</a:t>
            </a:r>
            <a:r>
              <a:rPr lang="en-US" altLang="zh-CN" sz="2000"/>
              <a:t>) + f(s, v</a:t>
            </a:r>
            <a:r>
              <a:rPr lang="en-US" altLang="zh-CN" sz="2000" baseline="-25000"/>
              <a:t>3</a:t>
            </a:r>
            <a:r>
              <a:rPr lang="en-US" altLang="zh-CN" sz="2000"/>
              <a:t>) + f(s, v</a:t>
            </a:r>
            <a:r>
              <a:rPr lang="en-US" altLang="zh-CN" sz="2000" baseline="-25000"/>
              <a:t>4</a:t>
            </a:r>
            <a:r>
              <a:rPr lang="en-US" altLang="zh-CN" sz="2000"/>
              <a:t>) + f(s, t) = </a:t>
            </a:r>
          </a:p>
          <a:p>
            <a:pPr>
              <a:buFontTx/>
              <a:buNone/>
            </a:pPr>
            <a:r>
              <a:rPr lang="en-US" altLang="zh-CN" sz="2000"/>
              <a:t>             11    +     8     +     0      +      0    +     0     = 19 </a:t>
            </a:r>
          </a:p>
          <a:p>
            <a:pPr>
              <a:buFontTx/>
              <a:buNone/>
            </a:pPr>
            <a:endParaRPr lang="en-US" altLang="zh-CN" sz="2000"/>
          </a:p>
          <a:p>
            <a:pPr>
              <a:buFontTx/>
              <a:buNone/>
            </a:pPr>
            <a:r>
              <a:rPr lang="en-US" altLang="zh-CN" sz="2000"/>
              <a:t>|f|= f(s, t) +  f(v</a:t>
            </a:r>
            <a:r>
              <a:rPr lang="en-US" altLang="zh-CN" sz="2000" baseline="-25000"/>
              <a:t>1</a:t>
            </a:r>
            <a:r>
              <a:rPr lang="en-US" altLang="zh-CN" sz="2000"/>
              <a:t>, t) + f(v</a:t>
            </a:r>
            <a:r>
              <a:rPr lang="en-US" altLang="zh-CN" sz="2000" baseline="-25000"/>
              <a:t>2</a:t>
            </a:r>
            <a:r>
              <a:rPr lang="en-US" altLang="zh-CN" sz="2000"/>
              <a:t>, t) + f(v</a:t>
            </a:r>
            <a:r>
              <a:rPr lang="en-US" altLang="zh-CN" sz="2000" baseline="-25000"/>
              <a:t>3</a:t>
            </a:r>
            <a:r>
              <a:rPr lang="en-US" altLang="zh-CN" sz="2000"/>
              <a:t>, t) +  f(v</a:t>
            </a:r>
            <a:r>
              <a:rPr lang="en-US" altLang="zh-CN" sz="2000" baseline="-25000"/>
              <a:t>4</a:t>
            </a:r>
            <a:r>
              <a:rPr lang="en-US" altLang="zh-CN" sz="2000"/>
              <a:t>, t) =</a:t>
            </a:r>
          </a:p>
          <a:p>
            <a:pPr>
              <a:buFontTx/>
              <a:buNone/>
            </a:pPr>
            <a:r>
              <a:rPr lang="en-US" altLang="zh-CN" sz="2000"/>
              <a:t>           0     +     0      +     0     +     15    +       4     = 19 </a:t>
            </a:r>
          </a:p>
          <a:p>
            <a:pPr>
              <a:buFontTx/>
              <a:buNone/>
            </a:pPr>
            <a:endParaRPr lang="en-US" altLang="zh-CN" sz="2000"/>
          </a:p>
        </p:txBody>
      </p:sp>
      <p:graphicFrame>
        <p:nvGraphicFramePr>
          <p:cNvPr id="13317" name="Object 2">
            <a:extLst>
              <a:ext uri="{FF2B5EF4-FFF2-40B4-BE49-F238E27FC236}">
                <a16:creationId xmlns:a16="http://schemas.microsoft.com/office/drawing/2014/main" id="{EEA2CD12-105C-411C-A785-9BB232AB9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3888" y="1371600"/>
          <a:ext cx="4733925" cy="2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Picture Publisher Image" r:id="rId4" imgW="3781425" imgH="1857375" progId="PictPub.Image.8">
                  <p:embed/>
                </p:oleObj>
              </mc:Choice>
              <mc:Fallback>
                <p:oleObj name="Picture Publisher Image" r:id="rId4" imgW="3781425" imgH="1857375" progId="PictPub.Image.8">
                  <p:embed/>
                  <p:pic>
                    <p:nvPicPr>
                      <p:cNvPr id="13317" name="Object 2">
                        <a:extLst>
                          <a:ext uri="{FF2B5EF4-FFF2-40B4-BE49-F238E27FC236}">
                            <a16:creationId xmlns:a16="http://schemas.microsoft.com/office/drawing/2014/main" id="{EEA2CD12-105C-411C-A785-9BB232AB91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1371600"/>
                        <a:ext cx="4733925" cy="232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740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C4B97CD6-2B71-4100-8FB4-20791586C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单一流向假设</a:t>
            </a:r>
            <a:endParaRPr lang="en-US" altLang="zh-CN" dirty="0"/>
          </a:p>
        </p:txBody>
      </p:sp>
      <p:sp>
        <p:nvSpPr>
          <p:cNvPr id="989187" name="Rectangle 3">
            <a:extLst>
              <a:ext uri="{FF2B5EF4-FFF2-40B4-BE49-F238E27FC236}">
                <a16:creationId xmlns:a16="http://schemas.microsoft.com/office/drawing/2014/main" id="{28D004DA-1EA5-4E3E-BEB1-66F37E51D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noFill/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我们假设任意确定时间下，两个节点之间只有一个方向有流量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从</a:t>
            </a:r>
            <a:r>
              <a:rPr lang="en-US" altLang="zh-CN" sz="2400" dirty="0"/>
              <a:t>Edmonton</a:t>
            </a:r>
            <a:r>
              <a:rPr lang="zh-CN" altLang="en-US" sz="2400" dirty="0"/>
              <a:t>到</a:t>
            </a:r>
            <a:r>
              <a:rPr lang="en-US" altLang="zh-CN" sz="2400" dirty="0"/>
              <a:t>Calgary</a:t>
            </a:r>
            <a:r>
              <a:rPr lang="zh-CN" altLang="en-US" sz="2400" dirty="0"/>
              <a:t>送</a:t>
            </a:r>
            <a:r>
              <a:rPr lang="en-US" altLang="zh-CN" sz="2400" dirty="0"/>
              <a:t>7</a:t>
            </a:r>
            <a:r>
              <a:rPr lang="zh-CN" altLang="en-US" sz="2400" dirty="0"/>
              <a:t>个流量并且从</a:t>
            </a:r>
            <a:r>
              <a:rPr lang="en-US" altLang="zh-CN" sz="2400" dirty="0"/>
              <a:t>Calgary</a:t>
            </a:r>
            <a:r>
              <a:rPr lang="zh-CN" altLang="en-US" sz="2400" dirty="0"/>
              <a:t>到</a:t>
            </a:r>
            <a:r>
              <a:rPr lang="en-US" altLang="zh-CN" sz="2400" dirty="0"/>
              <a:t>Edmonton</a:t>
            </a:r>
            <a:r>
              <a:rPr lang="zh-CN" altLang="en-US" sz="2400" dirty="0"/>
              <a:t>送</a:t>
            </a:r>
            <a:r>
              <a:rPr lang="en-US" altLang="zh-CN" sz="2400" dirty="0"/>
              <a:t>3</a:t>
            </a:r>
            <a:r>
              <a:rPr lang="zh-CN" altLang="en-US" sz="2400" dirty="0"/>
              <a:t>个流量，相当于从</a:t>
            </a:r>
            <a:r>
              <a:rPr lang="en-US" altLang="zh-CN" sz="2400" dirty="0"/>
              <a:t>Edmonton</a:t>
            </a:r>
            <a:r>
              <a:rPr lang="zh-CN" altLang="en-US" sz="2400" dirty="0"/>
              <a:t>到</a:t>
            </a:r>
            <a:r>
              <a:rPr lang="en-US" altLang="zh-CN" sz="2400" dirty="0"/>
              <a:t>Calgary</a:t>
            </a:r>
            <a:r>
              <a:rPr lang="zh-CN" altLang="en-US" sz="2400" dirty="0"/>
              <a:t>送</a:t>
            </a:r>
            <a:r>
              <a:rPr lang="en-US" altLang="zh-CN" sz="2400" dirty="0"/>
              <a:t>4</a:t>
            </a:r>
            <a:r>
              <a:rPr lang="zh-CN" altLang="en-US" sz="2400" dirty="0"/>
              <a:t>个流量</a:t>
            </a:r>
            <a:r>
              <a:rPr lang="en-US" altLang="zh-CN" sz="2400" dirty="0"/>
              <a:t>. </a:t>
            </a:r>
          </a:p>
        </p:txBody>
      </p:sp>
      <p:graphicFrame>
        <p:nvGraphicFramePr>
          <p:cNvPr id="14341" name="Object 2">
            <a:extLst>
              <a:ext uri="{FF2B5EF4-FFF2-40B4-BE49-F238E27FC236}">
                <a16:creationId xmlns:a16="http://schemas.microsoft.com/office/drawing/2014/main" id="{3EB5800F-3DF9-4D86-AA44-E7CCBA1764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276460"/>
              </p:ext>
            </p:extLst>
          </p:nvPr>
        </p:nvGraphicFramePr>
        <p:xfrm>
          <a:off x="2195736" y="2924944"/>
          <a:ext cx="443865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Picture Publisher Image" r:id="rId4" imgW="4438650" imgH="1876425" progId="PictPub.Image.8">
                  <p:embed/>
                </p:oleObj>
              </mc:Choice>
              <mc:Fallback>
                <p:oleObj name="Picture Publisher Image" r:id="rId4" imgW="4438650" imgH="1876425" progId="PictPub.Image.8">
                  <p:embed/>
                  <p:pic>
                    <p:nvPicPr>
                      <p:cNvPr id="14341" name="Object 2">
                        <a:extLst>
                          <a:ext uri="{FF2B5EF4-FFF2-40B4-BE49-F238E27FC236}">
                            <a16:creationId xmlns:a16="http://schemas.microsoft.com/office/drawing/2014/main" id="{3EB5800F-3DF9-4D86-AA44-E7CCBA1764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924944"/>
                        <a:ext cx="4438650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8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187" grpId="0" build="p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9866</TotalTime>
  <Words>3338</Words>
  <Application>Microsoft Office PowerPoint</Application>
  <PresentationFormat>全屏显示(4:3)</PresentationFormat>
  <Paragraphs>988</Paragraphs>
  <Slides>65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65</vt:i4>
      </vt:variant>
    </vt:vector>
  </HeadingPairs>
  <TitlesOfParts>
    <vt:vector size="85" baseType="lpstr">
      <vt:lpstr>Adobe 楷体 Std R</vt:lpstr>
      <vt:lpstr>MS UI Gothic</vt:lpstr>
      <vt:lpstr>新細明體</vt:lpstr>
      <vt:lpstr>等线</vt:lpstr>
      <vt:lpstr>等线 Light</vt:lpstr>
      <vt:lpstr>宋体</vt:lpstr>
      <vt:lpstr>Arial</vt:lpstr>
      <vt:lpstr>Arial Black</vt:lpstr>
      <vt:lpstr>Cambria Math</vt:lpstr>
      <vt:lpstr>Comic Sans MS</vt:lpstr>
      <vt:lpstr>Symbol</vt:lpstr>
      <vt:lpstr>Times New Roman</vt:lpstr>
      <vt:lpstr>Wingdings</vt:lpstr>
      <vt:lpstr>Office 主题​​</vt:lpstr>
      <vt:lpstr>Micrografx Picture Publisher 8 Image</vt:lpstr>
      <vt:lpstr>Microsoft Equation 3.0</vt:lpstr>
      <vt:lpstr>Document</vt:lpstr>
      <vt:lpstr>Dokument</vt:lpstr>
      <vt:lpstr>位图图像</vt:lpstr>
      <vt:lpstr>MathType 5.0 Equation</vt:lpstr>
      <vt:lpstr>第11章 最大流</vt:lpstr>
      <vt:lpstr>PowerPoint 演示文稿</vt:lpstr>
      <vt:lpstr>最大流问题</vt:lpstr>
      <vt:lpstr>基本概念</vt:lpstr>
      <vt:lpstr>流的定义</vt:lpstr>
      <vt:lpstr>流的例子</vt:lpstr>
      <vt:lpstr>流的值</vt:lpstr>
      <vt:lpstr>举例:</vt:lpstr>
      <vt:lpstr>单一流向假设</vt:lpstr>
      <vt:lpstr>单一源点、汇点假设</vt:lpstr>
      <vt:lpstr>Ford-Fulkerson算法(1956)</vt:lpstr>
      <vt:lpstr> 基本概念: 剩余网络</vt:lpstr>
      <vt:lpstr>Ford-Fulkerson算法: 剩余网络</vt:lpstr>
      <vt:lpstr>Ford-Fulkerson算法: 剩余网络</vt:lpstr>
      <vt:lpstr>Ford-Fulkerson算法:增广路径</vt:lpstr>
      <vt:lpstr>Ford-Fulkerson算法:增广路径</vt:lpstr>
      <vt:lpstr>Ford-Fulkerson算法:流增广</vt:lpstr>
      <vt:lpstr>Ford-Fulkerson算法:流增广</vt:lpstr>
      <vt:lpstr>Ford-Fulkerson算法:流增广</vt:lpstr>
      <vt:lpstr>Ford-Fulkerson算法:流增广</vt:lpstr>
      <vt:lpstr>Ford-Fulkerson算法</vt:lpstr>
      <vt:lpstr>PowerPoint 演示文稿</vt:lpstr>
      <vt:lpstr>PowerPoint 演示文稿</vt:lpstr>
      <vt:lpstr>Ford-Fulkerson算法（示例）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网络流</vt:lpstr>
      <vt:lpstr> 基本概念: 流和割</vt:lpstr>
      <vt:lpstr>跨越割的净流f(S,T)</vt:lpstr>
      <vt:lpstr>割的容量c(S,T)</vt:lpstr>
      <vt:lpstr>增广路径– 例子</vt:lpstr>
      <vt:lpstr>网络流与割流量</vt:lpstr>
      <vt:lpstr>网络流量的上界</vt:lpstr>
      <vt:lpstr>最大流最小割定理</vt:lpstr>
      <vt:lpstr>Ford-Fulkerson算法分析</vt:lpstr>
      <vt:lpstr>分析</vt:lpstr>
      <vt:lpstr>The Basic Ford-Fulkerson Algorithm</vt:lpstr>
      <vt:lpstr>Run Ford-Fulkerson on this example</vt:lpstr>
      <vt:lpstr>Run Ford-Fulkerson on this example</vt:lpstr>
      <vt:lpstr>Run Ford-Fulkerson on this example</vt:lpstr>
      <vt:lpstr>The Edmonds-Karp Algorithm</vt:lpstr>
      <vt:lpstr>The Edmonds-Karp Algorithm - example</vt:lpstr>
      <vt:lpstr>PowerPoint 演示文稿</vt:lpstr>
      <vt:lpstr>最大流算法应用</vt:lpstr>
      <vt:lpstr>最大二分匹配</vt:lpstr>
      <vt:lpstr>PowerPoint 演示文稿</vt:lpstr>
      <vt:lpstr>PowerPoint 演示文稿</vt:lpstr>
      <vt:lpstr>最大匹配</vt:lpstr>
      <vt:lpstr>最大匹配问题解法</vt:lpstr>
      <vt:lpstr>对应的最大流问题</vt:lpstr>
      <vt:lpstr>从最大二分匹配到最大流</vt:lpstr>
      <vt:lpstr>max |f| = max |M|?</vt:lpstr>
      <vt:lpstr>整数性定理</vt:lpstr>
      <vt:lpstr>Example</vt:lpstr>
    </vt:vector>
  </TitlesOfParts>
  <Company>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mzhsieh</dc:creator>
  <cp:lastModifiedBy>Zhewei Wei</cp:lastModifiedBy>
  <cp:revision>451</cp:revision>
  <dcterms:created xsi:type="dcterms:W3CDTF">2005-07-26T08:52:21Z</dcterms:created>
  <dcterms:modified xsi:type="dcterms:W3CDTF">2017-12-07T03:37:10Z</dcterms:modified>
</cp:coreProperties>
</file>