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426" r:id="rId2"/>
    <p:sldId id="343" r:id="rId3"/>
    <p:sldId id="344" r:id="rId4"/>
    <p:sldId id="345" r:id="rId5"/>
    <p:sldId id="346" r:id="rId6"/>
    <p:sldId id="427" r:id="rId7"/>
    <p:sldId id="348" r:id="rId8"/>
    <p:sldId id="360" r:id="rId9"/>
    <p:sldId id="359" r:id="rId10"/>
    <p:sldId id="361" r:id="rId11"/>
    <p:sldId id="362" r:id="rId12"/>
    <p:sldId id="363" r:id="rId13"/>
    <p:sldId id="448" r:id="rId14"/>
    <p:sldId id="364" r:id="rId15"/>
    <p:sldId id="365" r:id="rId16"/>
    <p:sldId id="366" r:id="rId17"/>
    <p:sldId id="435" r:id="rId18"/>
    <p:sldId id="368" r:id="rId19"/>
    <p:sldId id="369" r:id="rId20"/>
    <p:sldId id="428" r:id="rId21"/>
    <p:sldId id="371" r:id="rId22"/>
    <p:sldId id="372" r:id="rId23"/>
    <p:sldId id="373" r:id="rId24"/>
    <p:sldId id="374" r:id="rId25"/>
    <p:sldId id="429" r:id="rId26"/>
    <p:sldId id="376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430" r:id="rId38"/>
    <p:sldId id="382" r:id="rId39"/>
    <p:sldId id="383" r:id="rId40"/>
    <p:sldId id="384" r:id="rId41"/>
    <p:sldId id="385" r:id="rId42"/>
    <p:sldId id="386" r:id="rId43"/>
    <p:sldId id="387" r:id="rId44"/>
    <p:sldId id="449" r:id="rId45"/>
    <p:sldId id="431" r:id="rId46"/>
    <p:sldId id="407" r:id="rId47"/>
    <p:sldId id="408" r:id="rId48"/>
    <p:sldId id="409" r:id="rId49"/>
    <p:sldId id="410" r:id="rId50"/>
    <p:sldId id="411" r:id="rId51"/>
    <p:sldId id="446" r:id="rId52"/>
    <p:sldId id="421" r:id="rId53"/>
    <p:sldId id="399" r:id="rId54"/>
    <p:sldId id="400" r:id="rId55"/>
    <p:sldId id="401" r:id="rId56"/>
    <p:sldId id="403" r:id="rId57"/>
    <p:sldId id="404" r:id="rId58"/>
    <p:sldId id="405" r:id="rId59"/>
    <p:sldId id="432" r:id="rId60"/>
    <p:sldId id="406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433" r:id="rId70"/>
    <p:sldId id="412" r:id="rId71"/>
    <p:sldId id="413" r:id="rId72"/>
    <p:sldId id="414" r:id="rId73"/>
    <p:sldId id="415" r:id="rId74"/>
    <p:sldId id="434" r:id="rId75"/>
    <p:sldId id="447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B9B9DC"/>
    <a:srgbClr val="035ADB"/>
    <a:srgbClr val="484276"/>
    <a:srgbClr val="CCA500"/>
    <a:srgbClr val="7DB1FD"/>
    <a:srgbClr val="045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>
      <p:cViewPr varScale="1">
        <p:scale>
          <a:sx n="86" d="100"/>
          <a:sy n="86" d="100"/>
        </p:scale>
        <p:origin x="113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6.xml"/><Relationship Id="rId1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03A05F-8F19-4E47-AF78-2C603E4C0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080036-5C55-46DF-A1BD-7ECED5C53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63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59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23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82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1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32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0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本门课程内容十分丰富</a:t>
            </a:r>
            <a:r>
              <a:rPr lang="en-US" altLang="zh-CN" dirty="0"/>
              <a:t>,</a:t>
            </a:r>
            <a:r>
              <a:rPr lang="zh-CN" altLang="en-US" dirty="0"/>
              <a:t>而且有趣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C3E6-2DC2-4EFE-988C-C700033F89A4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73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D6374F-F2D4-49A1-B42F-AE3F9A29A363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DC62FF-61E4-4686-841F-7F6FD28D1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7982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1705-703E-4A7A-99BD-11B905EC0DA5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7AFA-E64B-4115-93D6-88F2A6B2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C1288-30F1-40C4-9784-C6B7D4896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3195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617538"/>
            <a:ext cx="2238375" cy="56705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617538"/>
            <a:ext cx="6564313" cy="56705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4AA2-3F57-4CF6-848C-777C763BBD97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E86F-6313-4B0E-A198-16E0B904C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A9012-793E-4052-88CF-9200F72BC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619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981200"/>
            <a:ext cx="8955088" cy="43068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87D-BDA2-4E8C-8596-B3705636CB0D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89F9-B19F-48E2-9018-4A13D574A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38F51-97B7-44D4-A4C7-E7DD02E16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283730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60350"/>
            <a:ext cx="8240713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CBB26-C505-4A16-80DE-F4EBC42CD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198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853E9-F4EC-41BD-8C63-6522B225F3FA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E5C9E-0836-4797-BB90-30868DDCB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0C645-9BD3-47E5-8E11-364E151CC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20804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8D93-32F5-4A68-9BB4-AAFAF772EEBB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D078-C680-415A-AE06-C8B23CB2D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9826-64F6-42CE-8026-41E078C97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20912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981200"/>
            <a:ext cx="44005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402138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9633C-C886-4CEA-9B79-C388678F0D59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B4A1-9EEE-4560-B38B-3544522D4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AB3D6-8C07-4DDD-8F2B-690E2F244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596784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BF3B-E149-40E2-998F-230301EF0421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4F73-99B5-40CB-8F70-8D42856A5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EADF-1774-45E3-94C0-79A52E6A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56177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B950-BB11-48BD-AB74-12DD7A23077B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334A7-8092-4E79-B40C-DA18939DF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05A5-055F-42B8-8A85-A1932192A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367621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DB28F-B1F1-4150-9165-90967911FEE1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53015-CB4E-4875-9503-D57983F75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376D-5E6C-470A-B177-20993EDC7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64697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4452-D68C-4422-AFC6-24411905057E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C56B-1ED3-45E9-925C-7B0FC35A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A7B0-3386-4B4E-858E-22B0BBFFD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554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48791-A2E9-4C2F-B901-53C3ED4E5FF2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77AD-BCFB-4C92-999E-45754572D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8CC4-D891-4E07-A2F9-D7C324289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01931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981200"/>
            <a:ext cx="8955088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3D3375B1-AE93-43B2-AB47-04134005DF7A}" type="datetime1">
              <a:rPr lang="zh-CN" altLang="en-US" smtClean="0"/>
              <a:t>2017/9/15</a:t>
            </a:fld>
            <a:endParaRPr lang="en-US" altLang="zh-CN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fld id="{CE90C51F-E0C8-4618-BBD1-4C5E264A2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7DA8D212-89D0-4E2A-9082-277D529AF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</p:sldLayoutIdLst>
  <p:transition spd="slow"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emf"/><Relationship Id="rId11" Type="http://schemas.openxmlformats.org/officeDocument/2006/relationships/slide" Target="slide36.xml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0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6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1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>
                    <a:solidFill>
                      <a:srgbClr val="262699"/>
                    </a:solidFill>
                    <a:latin typeface="Times New Roman" pitchFamily="18" charset="0"/>
                    <a:ea typeface="宋体" charset="-122"/>
                  </a:rPr>
                  <a:t>应用数学归纳法要</a:t>
                </a:r>
                <a:r>
                  <a:rPr lang="zh-CN" altLang="en-US" sz="2000" b="1" kern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求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解对边界条件</a:t>
                </a:r>
                <a:r>
                  <a:rPr lang="zh-CN" altLang="en-US" sz="2000" b="1" kern="1200" dirty="0">
                    <a:solidFill>
                      <a:srgbClr val="262699"/>
                    </a:solidFill>
                    <a:latin typeface="Times New Roman" pitchFamily="18" charset="0"/>
                    <a:ea typeface="宋体" charset="-122"/>
                  </a:rPr>
                  <a:t>成立。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一般通过证明边界条件符合归纳证明的基本情况。但可能出现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归纳证明基本情况不能满足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的问题。  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解决办法：</a:t>
                </a:r>
                <a:r>
                  <a:rPr lang="zh-CN" altLang="en-US" sz="2000" b="1" kern="1200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扩展边界条件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。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   依据：渐近界只要求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  <a:cs typeface="+mn-cs"/>
                      </a:rPr>
                      <m:t>𝒏</m:t>
                    </m:r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  <a:cs typeface="+mn-cs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+mn-cs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即可，故可以选择适当的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𝑻</m:t>
                        </m:r>
                        <m:r>
                          <a:rPr lang="en-US" altLang="zh-CN" sz="2000" b="1" i="1" kern="1200" dirty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kern="1200" dirty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  <m:r>
                      <a:rPr lang="en-US" altLang="zh-CN" sz="2000" b="1" i="1" kern="1200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代替作为归纳证明中的边界条件，使递归假设对很小的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n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也成立。</a:t>
                </a: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endParaRPr lang="zh-CN" altLang="en-US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  <a:cs typeface="+mn-cs"/>
                </a:endParaRPr>
              </a:p>
              <a:p>
                <a:pPr lvl="1" defTabSz="812800" eaLnBrk="1" hangingPunct="1">
                  <a:buClr>
                    <a:srgbClr val="0000FF"/>
                  </a:buClr>
                  <a:buSzPct val="70000"/>
                  <a:buNone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例如，对上例，要求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T(n)≤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cn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n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对边界条件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n=1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成立，但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T(1)=1≤c1 </a:t>
                </a:r>
                <a:r>
                  <a:rPr lang="en-US" altLang="zh-CN" sz="2000" b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1=0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不成立。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选择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T(2)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和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T(3) 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作为边界条件</a:t>
                </a:r>
                <a:r>
                  <a:rPr lang="zh-CN" altLang="en-US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 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 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T(2) = 4 and T(3) = 5.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</a:t>
                </a:r>
              </a:p>
              <a:p>
                <a:pPr lvl="2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Ø"/>
                </a:pP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     取足够大的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，例如</a:t>
                </a:r>
                <a:r>
                  <a:rPr lang="en-US" altLang="zh-CN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c ≥ 2</a:t>
                </a:r>
                <a:r>
                  <a:rPr lang="zh-CN" altLang="en-US" sz="20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，就有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T(3)≤c 3 </a:t>
                </a:r>
                <a:r>
                  <a:rPr lang="en-US" altLang="zh-CN" sz="2000" b="1" i="1" kern="1200" dirty="0" err="1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lg</a:t>
                </a:r>
                <a:r>
                  <a:rPr lang="en-US" altLang="zh-CN" sz="2000" b="1" i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 3</a:t>
                </a:r>
                <a:r>
                  <a:rPr lang="zh-CN" altLang="en-US" sz="2800" b="1" kern="1200" dirty="0">
                    <a:solidFill>
                      <a:srgbClr val="3333CC"/>
                    </a:solidFill>
                    <a:latin typeface="Times New Roman" pitchFamily="18" charset="0"/>
                    <a:ea typeface="宋体" charset="-122"/>
                    <a:cs typeface="+mn-cs"/>
                  </a:rPr>
                  <a:t>。</a:t>
                </a:r>
                <a:endParaRPr lang="zh-CN" altLang="en-US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  <a:cs typeface="+mn-cs"/>
                </a:endParaRPr>
              </a:p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endParaRPr lang="en-US" altLang="zh-CN" sz="2000" b="1" kern="1200" dirty="0">
                  <a:solidFill>
                    <a:srgbClr val="3333CC"/>
                  </a:solidFill>
                  <a:latin typeface="Times New Roman" pitchFamily="18" charset="0"/>
                  <a:ea typeface="宋体" charset="-122"/>
                </a:endParaRPr>
              </a:p>
              <a:p>
                <a:pPr marL="457200" lvl="0" indent="-457200" defTabSz="812800" eaLnBrk="1" hangingPunct="1">
                  <a:buClr>
                    <a:srgbClr val="0000FF"/>
                  </a:buClr>
                  <a:buSzPct val="70000"/>
                  <a:buFont typeface="Wingdings" pitchFamily="2" charset="2"/>
                  <a:buChar char="l"/>
                </a:pPr>
                <a:endParaRPr lang="en-US" altLang="zh-CN" sz="2400" b="1" kern="1200" dirty="0">
                  <a:solidFill>
                    <a:srgbClr val="FF9900"/>
                  </a:solidFill>
                  <a:latin typeface="Times New Roman" pitchFamily="18" charset="0"/>
                  <a:ea typeface="宋体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" t="-990" r="-68" b="-5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50000"/>
              </a:lnSpc>
              <a:buSzPct val="70000"/>
            </a:pPr>
            <a:r>
              <a:rPr lang="zh-CN" altLang="en-US" sz="2800" dirty="0">
                <a:solidFill>
                  <a:srgbClr val="D3192B"/>
                </a:solidFill>
              </a:rPr>
              <a:t>做一个好的猜测：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猜测递归式没有通用的方法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需要经验、创新性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试探法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递归树</a:t>
            </a:r>
          </a:p>
          <a:p>
            <a:pPr marL="857250" lvl="1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262699"/>
                </a:solidFill>
              </a:rPr>
              <a:t>证明较宽松的上下界，然后再缩小不确定性区间。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/>
              <a:t>如果某个递归式与先前见过的类似，则可猜测该递归式有类似的解。</a:t>
            </a:r>
            <a:endParaRPr lang="en-US" altLang="zh-CN" sz="2000" dirty="0"/>
          </a:p>
          <a:p>
            <a:pPr marL="457200" indent="-457200" defTabSz="812800">
              <a:lnSpc>
                <a:spcPct val="150000"/>
              </a:lnSpc>
              <a:buSzPct val="70000"/>
              <a:buFont typeface="Wingdings" pitchFamily="2" charset="2"/>
              <a:buChar char="l"/>
              <a:defRPr/>
            </a:pPr>
            <a:r>
              <a:rPr lang="zh-CN" altLang="en-US" sz="2000" dirty="0"/>
              <a:t>例如</a:t>
            </a:r>
            <a:r>
              <a:rPr lang="en-US" altLang="zh-CN" sz="2000" dirty="0"/>
              <a:t>, </a:t>
            </a:r>
          </a:p>
          <a:p>
            <a:pPr marL="457200" indent="-457200" defTabSz="812800">
              <a:lnSpc>
                <a:spcPct val="150000"/>
              </a:lnSpc>
              <a:buClr>
                <a:schemeClr val="tx1"/>
              </a:buClr>
              <a:buSzPct val="90000"/>
              <a:buNone/>
              <a:defRPr/>
            </a:pPr>
            <a:endParaRPr lang="en-US" altLang="zh-CN" sz="2000" dirty="0"/>
          </a:p>
          <a:p>
            <a:pPr marL="457200" indent="-457200" defTabSz="812800">
              <a:lnSpc>
                <a:spcPct val="150000"/>
              </a:lnSpc>
              <a:buClr>
                <a:schemeClr val="tx1"/>
              </a:buClr>
              <a:buSzPct val="90000"/>
              <a:buNone/>
              <a:defRPr/>
            </a:pPr>
            <a:endParaRPr lang="en-US" altLang="zh-CN" sz="2000" dirty="0"/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虽然看起来很难，因为增加了一个常数项</a:t>
            </a:r>
            <a:r>
              <a:rPr lang="en-US" altLang="zh-CN" sz="2000" dirty="0"/>
              <a:t>17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直觉该附加项不会从本质上影响递归解。</a:t>
            </a:r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defRPr/>
            </a:pPr>
            <a:r>
              <a:rPr lang="zh-CN" altLang="en-US" sz="2000" dirty="0"/>
              <a:t> 因为，当</a:t>
            </a:r>
            <a:r>
              <a:rPr lang="en-US" altLang="zh-CN" sz="2000" dirty="0"/>
              <a:t>n</a:t>
            </a:r>
            <a:r>
              <a:rPr lang="zh-CN" altLang="en-US" sz="2000" dirty="0"/>
              <a:t>很大的时候，</a:t>
            </a:r>
            <a:r>
              <a:rPr lang="en-US" altLang="zh-CN" sz="2000" dirty="0"/>
              <a:t>T( n/2 ) </a:t>
            </a:r>
            <a:r>
              <a:rPr lang="zh-CN" altLang="en-US" sz="2000" dirty="0"/>
              <a:t>和</a:t>
            </a:r>
            <a:r>
              <a:rPr lang="en-US" altLang="zh-CN" sz="2000" dirty="0"/>
              <a:t>T( n/2  + 17) </a:t>
            </a:r>
            <a:r>
              <a:rPr lang="zh-CN" altLang="en-US" sz="2000" dirty="0"/>
              <a:t>差异并不很大</a:t>
            </a:r>
          </a:p>
          <a:p>
            <a:pPr marL="914400" lvl="1" indent="-457200" defTabSz="812800">
              <a:lnSpc>
                <a:spcPct val="150000"/>
              </a:lnSpc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000" dirty="0"/>
              <a:t>因此可以猜测其解为</a:t>
            </a:r>
            <a:r>
              <a:rPr lang="en-US" altLang="zh-CN" sz="2000" i="1" dirty="0"/>
              <a:t>T(n) = O(n </a:t>
            </a:r>
            <a:r>
              <a:rPr lang="en-US" altLang="zh-CN" sz="2000" i="1" dirty="0" err="1"/>
              <a:t>lg</a:t>
            </a:r>
            <a:r>
              <a:rPr lang="en-US" altLang="zh-CN" sz="2000" i="1" dirty="0"/>
              <a:t> n)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06193"/>
              </p:ext>
            </p:extLst>
          </p:nvPr>
        </p:nvGraphicFramePr>
        <p:xfrm>
          <a:off x="1907704" y="3284984"/>
          <a:ext cx="3246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3" imgW="1701720" imgH="253800" progId="">
                  <p:embed/>
                </p:oleObj>
              </mc:Choice>
              <mc:Fallback>
                <p:oleObj name="Equation" r:id="rId3" imgW="1701720" imgH="2538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84984"/>
                        <a:ext cx="3246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9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在运用渐近表示时，很容易出错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比如，对于递归式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错误的证明：猜测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，假设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zh-CN" altLang="en-US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，有</a:t>
            </a: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 (</a:t>
            </a:r>
            <a:r>
              <a:rPr lang="zh-CN" altLang="en-US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错误在于没有证明归纳假设的准确形式，即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/>
          </p:nvPr>
        </p:nvGraphicFramePr>
        <p:xfrm>
          <a:off x="2339752" y="3068960"/>
          <a:ext cx="3729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3" imgW="2260440" imgH="253800" progId="">
                  <p:embed/>
                </p:oleObj>
              </mc:Choice>
              <mc:Fallback>
                <p:oleObj name="Equation" r:id="rId3" imgW="2260440" imgH="253800" progId="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068960"/>
                        <a:ext cx="3729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2555776" y="3933056"/>
          <a:ext cx="35861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Equation" r:id="rId5" imgW="2374560" imgH="698400" progId="Equation.DSMT4">
                  <p:embed/>
                </p:oleObj>
              </mc:Choice>
              <mc:Fallback>
                <p:oleObj name="Equation" r:id="rId5" imgW="2374560" imgH="698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586162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有时候猜测是正确的，但是却会在进行数学归纳证明的时候出现一些问题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原因在于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归纳假设不够强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zh-CN" altLang="en-US" sz="2000" b="1" kern="12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例如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        我们猜测其解为</a:t>
            </a:r>
            <a:r>
              <a:rPr lang="en-US" altLang="zh-CN" sz="2000" b="1" i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，然后证明对适当选择的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，有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)≤</a:t>
            </a:r>
            <a:r>
              <a:rPr lang="en-US" altLang="zh-CN" sz="2000" b="1" i="1" kern="1200" dirty="0" err="1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zh-CN" altLang="en-US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。用所猜测的界对递归式作替换得到下式</a:t>
            </a:r>
            <a:endParaRPr lang="en-US" altLang="zh-CN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b="1" i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这里并不能引出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)≤ </a:t>
            </a:r>
            <a:r>
              <a:rPr lang="en-US" altLang="zh-CN" sz="2000" b="1" i="1" kern="1200" dirty="0" err="1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，无论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为何值。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b="1" kern="1200" dirty="0">
              <a:solidFill>
                <a:srgbClr val="26269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262699"/>
                </a:solidFill>
                <a:latin typeface="Times New Roman" pitchFamily="18" charset="0"/>
                <a:ea typeface="宋体" charset="-122"/>
              </a:rPr>
              <a:t>解决办法：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可以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去掉一个低阶项</a:t>
            </a: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来修改所猜的界，使得证明可以顺利进行。</a:t>
            </a: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      </a:t>
            </a: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81162"/>
              </p:ext>
            </p:extLst>
          </p:nvPr>
        </p:nvGraphicFramePr>
        <p:xfrm>
          <a:off x="1475656" y="2996952"/>
          <a:ext cx="3741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Equation" r:id="rId3" imgW="2044440" imgH="253800" progId="">
                  <p:embed/>
                </p:oleObj>
              </mc:Choice>
              <mc:Fallback>
                <p:oleObj name="Equation" r:id="rId3" imgW="2044440" imgH="253800" progId="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96952"/>
                        <a:ext cx="37417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58336"/>
              </p:ext>
            </p:extLst>
          </p:nvPr>
        </p:nvGraphicFramePr>
        <p:xfrm>
          <a:off x="1403648" y="4391695"/>
          <a:ext cx="4371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9" name="Equation" r:id="rId5" imgW="2298600" imgH="253800" progId="">
                  <p:embed/>
                </p:oleObj>
              </mc:Choice>
              <mc:Fallback>
                <p:oleObj name="Equation" r:id="rId5" imgW="2298600" imgH="253800" progId="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91695"/>
                        <a:ext cx="4371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144" y="2551112"/>
            <a:ext cx="8955088" cy="4306888"/>
          </a:xfrm>
        </p:spPr>
        <p:txBody>
          <a:bodyPr/>
          <a:lstStyle/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）多数人</a:t>
            </a:r>
            <a:r>
              <a:rPr lang="zh-CN" altLang="en-US" sz="2000" b="1" kern="12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可能会猜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一个更大的界如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n^2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）但是事实上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是正确的。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）直觉上告诉我们，我们的猜测几乎是正确的：就是只差了一个  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常数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，即一个低阶项。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）但是，就是因为差这一项，使得数学归纳法证明出问题，无法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得到期望的结果。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）因此，我们把所做的猜测中减去一个低阶项，即猜测解的形式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为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 ≤ </a:t>
            </a:r>
            <a:r>
              <a:rPr lang="en-US" altLang="zh-CN" sz="2000" b="1" i="1" kern="12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– 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，这样就有下式，只要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b&gt;1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就可以成立。和先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前一样，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要选择足够大，一般能够处理边界条件。</a:t>
            </a:r>
            <a:endParaRPr lang="en-US" altLang="zh-CN" sz="2000" b="1" i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4403"/>
              </p:ext>
            </p:extLst>
          </p:nvPr>
        </p:nvGraphicFramePr>
        <p:xfrm>
          <a:off x="971600" y="2121852"/>
          <a:ext cx="55705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3" imgW="3644640" imgH="253800" progId="">
                  <p:embed/>
                </p:oleObj>
              </mc:Choice>
              <mc:Fallback>
                <p:oleObj name="Equation" r:id="rId3" imgW="3644640" imgH="253800" progId="">
                  <p:embed/>
                  <p:pic>
                    <p:nvPicPr>
                      <p:cNvPr id="163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21852"/>
                        <a:ext cx="55705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23133"/>
              </p:ext>
            </p:extLst>
          </p:nvPr>
        </p:nvGraphicFramePr>
        <p:xfrm>
          <a:off x="899592" y="5589240"/>
          <a:ext cx="5857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5" imgW="3809880" imgH="253800" progId="">
                  <p:embed/>
                </p:oleObj>
              </mc:Choice>
              <mc:Fallback>
                <p:oleObj name="Equation" r:id="rId5" imgW="3809880" imgH="253800" progId="">
                  <p:embed/>
                  <p:pic>
                    <p:nvPicPr>
                      <p:cNvPr id="16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89240"/>
                        <a:ext cx="585787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3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FontTx/>
              <a:buChar char="•"/>
            </a:pPr>
            <a:r>
              <a:rPr lang="zh-CN" altLang="en-US" dirty="0"/>
              <a:t>与多数人的直觉不一样。为什么不是增加一项来解决问题呢？</a:t>
            </a:r>
          </a:p>
          <a:p>
            <a:pPr marL="457200" indent="-457200" defTabSz="812800"/>
            <a:endParaRPr lang="en-US" altLang="zh-CN" dirty="0"/>
          </a:p>
          <a:p>
            <a:pPr marL="457200" indent="-457200" defTabSz="812800">
              <a:buFontTx/>
              <a:buChar char="•"/>
            </a:pPr>
            <a:r>
              <a:rPr lang="zh-CN" altLang="en-US" dirty="0"/>
              <a:t>理解该问题的关键在于要理解我们所采用的数学归纳法：</a:t>
            </a:r>
            <a:r>
              <a:rPr lang="zh-CN" altLang="en-US" dirty="0">
                <a:solidFill>
                  <a:schemeClr val="hlink"/>
                </a:solidFill>
              </a:rPr>
              <a:t>通过对更小的值做更强的假设，就可以证明对某个给定值的更强的结论。</a:t>
            </a:r>
            <a:endParaRPr lang="en-US" altLang="zh-CN" dirty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0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551112"/>
            <a:ext cx="8955088" cy="4306888"/>
          </a:xfrm>
        </p:spPr>
        <p:txBody>
          <a:bodyPr/>
          <a:lstStyle/>
          <a:p>
            <a:pPr>
              <a:buNone/>
            </a:pPr>
            <a:r>
              <a:rPr lang="zh-CN" altLang="en-US" sz="2400" dirty="0"/>
              <a:t>例     </a:t>
            </a:r>
            <a:r>
              <a:rPr lang="en-US" altLang="zh-CN" sz="2400" dirty="0"/>
              <a:t> </a:t>
            </a:r>
          </a:p>
          <a:p>
            <a:pPr>
              <a:buNone/>
            </a:pPr>
            <a:endParaRPr lang="en-US" altLang="zh-CN" sz="2400" dirty="0"/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(1)  </a:t>
            </a:r>
            <a:r>
              <a:rPr lang="zh-CN" altLang="en-US" sz="2400" dirty="0">
                <a:solidFill>
                  <a:srgbClr val="000000"/>
                </a:solidFill>
              </a:rPr>
              <a:t>猜测</a:t>
            </a:r>
            <a:r>
              <a:rPr lang="en-US" altLang="zh-CN" sz="2400" dirty="0">
                <a:solidFill>
                  <a:srgbClr val="000000"/>
                </a:solidFill>
              </a:rPr>
              <a:t>:  T(n)=O(n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归纳证明： 假设 </a:t>
            </a:r>
            <a:r>
              <a:rPr lang="en-US" altLang="zh-CN" sz="2400" dirty="0">
                <a:solidFill>
                  <a:srgbClr val="000000"/>
                </a:solidFill>
              </a:rPr>
              <a:t>T(k) ≤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ck</a:t>
            </a:r>
            <a:r>
              <a:rPr lang="en-US" altLang="zh-CN" sz="2400" baseline="30000" dirty="0">
                <a:solidFill>
                  <a:srgbClr val="000000"/>
                </a:solidFill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k &lt; n</a:t>
            </a:r>
            <a:r>
              <a:rPr lang="zh-CN" altLang="en-US" sz="2400" dirty="0">
                <a:solidFill>
                  <a:srgbClr val="000000"/>
                </a:solidFill>
              </a:rPr>
              <a:t>时成立。</a:t>
            </a:r>
            <a:endParaRPr lang="en-US" altLang="zh-CN" sz="2400" baseline="30000" dirty="0">
              <a:solidFill>
                <a:srgbClr val="000000"/>
              </a:solidFill>
            </a:endParaRPr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</a:rPr>
              <a:t>猜测：</a:t>
            </a:r>
            <a:r>
              <a:rPr lang="en-US" altLang="zh-CN" sz="2400" dirty="0">
                <a:solidFill>
                  <a:srgbClr val="000000"/>
                </a:solidFill>
              </a:rPr>
              <a:t>T(n)= O(n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归纳证明： 假设 </a:t>
            </a:r>
            <a:r>
              <a:rPr lang="en-US" altLang="zh-CN" sz="2400" dirty="0">
                <a:solidFill>
                  <a:srgbClr val="000000"/>
                </a:solidFill>
              </a:rPr>
              <a:t>T(k) ≤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k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–c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k &lt;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</a:rPr>
              <a:t>时成立。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(3) </a:t>
            </a:r>
            <a:r>
              <a:rPr lang="zh-CN" altLang="en-US" sz="2400" dirty="0">
                <a:solidFill>
                  <a:srgbClr val="000000"/>
                </a:solidFill>
              </a:rPr>
              <a:t>思考：</a:t>
            </a:r>
            <a:r>
              <a:rPr lang="en-US" altLang="zh-CN" sz="2400" dirty="0">
                <a:solidFill>
                  <a:srgbClr val="000000"/>
                </a:solidFill>
              </a:rPr>
              <a:t>T(n)=</a:t>
            </a:r>
            <a:r>
              <a:rPr lang="el-GR" altLang="zh-CN" sz="2400" dirty="0">
                <a:solidFill>
                  <a:srgbClr val="000000"/>
                </a:solidFill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</a:rPr>
              <a:t>(n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75656" y="2276872"/>
          <a:ext cx="3240360" cy="109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公式" r:id="rId3" imgW="1726920" imgH="583920" progId="Equation.3">
                  <p:embed/>
                </p:oleObj>
              </mc:Choice>
              <mc:Fallback>
                <p:oleObj name="公式" r:id="rId3" imgW="1726920" imgH="58392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3240360" cy="1096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3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</a:rPr>
              <a:t>代数变换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: 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对一个陌生的递归式作一些简单的代数变换，就会使之变成读者较熟悉的形式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例如，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Font typeface="Wingdings" pitchFamily="2" charset="2"/>
              <a:buChar char="ü"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上面这个式子看起来很难，但是可以对它进行简化，方法是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      改动变量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。为了方便起见，不考虑数的截取整数问题。如  将      转化 为整数。</a:t>
            </a: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lvl="1" defTabSz="812800" eaLnBrk="1" hangingPunct="1">
              <a:buClr>
                <a:srgbClr val="3333FF"/>
              </a:buClr>
              <a:buSzPct val="90000"/>
              <a:buFont typeface="Wingdings" pitchFamily="2" charset="2"/>
              <a:buChar char="ü"/>
            </a:pP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解：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设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=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i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则得到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新的递归式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 = 2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/2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)+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 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再设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lang="en-US" altLang="zh-CN" sz="2000" kern="1200" dirty="0">
                <a:solidFill>
                  <a:srgbClr val="A50021"/>
                </a:solidFill>
                <a:latin typeface="Times New Roman" pitchFamily="18" charset="0"/>
                <a:ea typeface="宋体" charset="-122"/>
                <a:cs typeface="+mn-cs"/>
              </a:rPr>
              <a:t>=&gt;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)=2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/2)+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</a:p>
          <a:p>
            <a:pPr lvl="1" defTabSz="812800" eaLnBrk="1" hangingPunct="1">
              <a:buClr>
                <a:srgbClr val="3333FF"/>
              </a:buClr>
              <a:buSzPct val="9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	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与递归式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(4.4)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很接近，故有相同的解，即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: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将 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变换回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),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得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T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(2</a:t>
            </a:r>
            <a:r>
              <a:rPr lang="en-US" altLang="zh-CN" sz="2000" b="1" i="1" kern="1200" baseline="300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m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)=</a:t>
            </a:r>
            <a:r>
              <a:rPr lang="en-US" altLang="zh-CN" sz="2000" b="1" i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sz="2000" b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lglg</a:t>
            </a:r>
            <a:r>
              <a:rPr lang="en-US" altLang="zh-CN" sz="2000" b="1" i="1" kern="1200" dirty="0" err="1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lang="en-US" altLang="zh-CN" sz="2000" b="1" kern="1200" dirty="0">
                <a:solidFill>
                  <a:srgbClr val="D3192B"/>
                </a:solidFill>
                <a:latin typeface="Times New Roman" pitchFamily="18" charset="0"/>
                <a:ea typeface="宋体" charset="-122"/>
                <a:cs typeface="+mn-cs"/>
              </a:rPr>
              <a:t>)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 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00276"/>
              </p:ext>
            </p:extLst>
          </p:nvPr>
        </p:nvGraphicFramePr>
        <p:xfrm>
          <a:off x="2051720" y="3068960"/>
          <a:ext cx="20716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Equation" r:id="rId3" imgW="1498320" imgH="304560" progId="">
                  <p:embed/>
                </p:oleObj>
              </mc:Choice>
              <mc:Fallback>
                <p:oleObj name="Equation" r:id="rId3" imgW="1498320" imgH="304560" progId="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68960"/>
                        <a:ext cx="20716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48078"/>
              </p:ext>
            </p:extLst>
          </p:nvPr>
        </p:nvGraphicFramePr>
        <p:xfrm>
          <a:off x="7724775" y="3774336"/>
          <a:ext cx="390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5" imgW="241200" imgH="228600" progId="">
                  <p:embed/>
                </p:oleObj>
              </mc:Choice>
              <mc:Fallback>
                <p:oleObj name="Equation" r:id="rId5" imgW="241200" imgH="228600" progId="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3774336"/>
                        <a:ext cx="3905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7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Arial"/>
              </a:rPr>
              <a:t>代换法求解步骤小结：</a:t>
            </a:r>
            <a:endParaRPr lang="en-US" altLang="zh-CN" sz="2000" b="1" dirty="0">
              <a:solidFill>
                <a:srgbClr val="FF0000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(1)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做一个好的猜测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(2)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证明一般情况成立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(3)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处理边界条件，可以进行边界扩展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endParaRPr lang="en-US" altLang="zh-CN" sz="20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Arial"/>
              </a:rPr>
              <a:t>注意事项：</a:t>
            </a:r>
            <a:endParaRPr lang="en-US" altLang="zh-CN" sz="2000" b="1" dirty="0">
              <a:solidFill>
                <a:srgbClr val="FF0000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(1)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对更小的值做更强的假设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(2)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避免陷阱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1800" dirty="0">
                <a:solidFill>
                  <a:srgbClr val="1D1D57"/>
                </a:solidFill>
                <a:latin typeface="Arial"/>
              </a:rPr>
              <a:t>(3) </a:t>
            </a:r>
            <a:r>
              <a:rPr lang="zh-CN" altLang="en-US" sz="1800" dirty="0">
                <a:solidFill>
                  <a:srgbClr val="1D1D57"/>
                </a:solidFill>
                <a:latin typeface="Arial"/>
              </a:rPr>
              <a:t>适当时进行变量替换</a:t>
            </a:r>
            <a:endParaRPr lang="en-US" altLang="zh-CN" sz="1800" dirty="0">
              <a:solidFill>
                <a:srgbClr val="1D1D57"/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  <a:buSzTx/>
              <a:buFont typeface="Wingdings" pitchFamily="2" charset="2"/>
              <a:buChar char="p"/>
            </a:pPr>
            <a:endParaRPr lang="zh-CN" altLang="en-US" sz="2000" dirty="0">
              <a:solidFill>
                <a:srgbClr val="1D1D57"/>
              </a:solidFill>
              <a:latin typeface="Arial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5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99728"/>
          </a:xfrm>
        </p:spPr>
        <p:txBody>
          <a:bodyPr/>
          <a:lstStyle/>
          <a:p>
            <a:r>
              <a:rPr lang="zh-CN" altLang="en-US" sz="2400" dirty="0">
                <a:latin typeface="Times New Roman" pitchFamily="18" charset="0"/>
              </a:rPr>
              <a:t>对算法运行时间的分析，一般都是通过每条指令指定的代价 </a:t>
            </a:r>
            <a:r>
              <a:rPr lang="en-US" altLang="zh-CN" sz="2400" dirty="0">
                <a:latin typeface="Times New Roman" pitchFamily="18" charset="0"/>
              </a:rPr>
              <a:t>* </a:t>
            </a:r>
            <a:r>
              <a:rPr lang="zh-CN" altLang="en-US" sz="2400" dirty="0">
                <a:latin typeface="Times New Roman" pitchFamily="18" charset="0"/>
              </a:rPr>
              <a:t>指令执行次数来计算的。比如，插入算法的运行时间分析。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71600" y="4066204"/>
            <a:ext cx="7461250" cy="2628412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INSERTION-SORT(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                                                                	cost			times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1	for(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= 2;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&lt;=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length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]; 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++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					             	   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2	  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]											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3				// Insert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] into the sorted sequence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[1 ..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-1]	     0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4				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												     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5				while( 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&gt; 0 &amp;&amp;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] &gt;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 						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5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6		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] 								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6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7						</a:t>
            </a:r>
            <a:r>
              <a:rPr lang="en-US" altLang="zh-CN" sz="1600" i="1" dirty="0" err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										     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7</a:t>
            </a:r>
          </a:p>
          <a:p>
            <a:pPr marL="457200" indent="-457200" defTabSz="261938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8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+1] = 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key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									                 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baseline="-250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			</a:t>
            </a:r>
            <a:r>
              <a:rPr lang="en-US" altLang="zh-CN" sz="1600" i="1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-1</a:t>
            </a:r>
            <a:endParaRPr lang="en-US" altLang="zh-CN" sz="1600" i="1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16206"/>
              </p:ext>
            </p:extLst>
          </p:nvPr>
        </p:nvGraphicFramePr>
        <p:xfrm>
          <a:off x="2483768" y="2917089"/>
          <a:ext cx="4572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3" imgW="3276360" imgH="685800" progId="">
                  <p:embed/>
                </p:oleObj>
              </mc:Choice>
              <mc:Fallback>
                <p:oleObj name="Equation" r:id="rId3" imgW="3276360" imgH="685800" progId="">
                  <p:embed/>
                  <p:pic>
                    <p:nvPicPr>
                      <p:cNvPr id="68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17089"/>
                        <a:ext cx="4572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88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迭代法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代换法</a:t>
            </a:r>
            <a:r>
              <a:rPr lang="en-US" altLang="zh-CN" sz="2000" b="1" kern="1200" dirty="0">
                <a:solidFill>
                  <a:srgbClr val="2A2ADA"/>
                </a:solidFill>
                <a:latin typeface="Times New Roman" pitchFamily="18" charset="0"/>
                <a:ea typeface="宋体" charset="-122"/>
              </a:rPr>
              <a:t>  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给递归式的解的正确性提供了简单的证明方法，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但很难得到一个好的猜测</a:t>
            </a:r>
            <a:endParaRPr lang="en-US" altLang="zh-CN" sz="2000" b="1" kern="1200" dirty="0">
              <a:solidFill>
                <a:srgbClr val="2A2ADA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迭代法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不需要我们对解的形式进行猜测；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只需要把递归式不断地展开，对各个展开项求和就可以了。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迭代法对代数能力的要求比较高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例</a:t>
            </a:r>
          </a:p>
          <a:p>
            <a:pPr marL="457200" lvl="0" indent="-457200" defTabSz="812800"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000" b="1" kern="12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80893"/>
              </p:ext>
            </p:extLst>
          </p:nvPr>
        </p:nvGraphicFramePr>
        <p:xfrm>
          <a:off x="1459845" y="5142894"/>
          <a:ext cx="385445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3" imgW="2577960" imgH="1015920" progId="">
                  <p:embed/>
                </p:oleObj>
              </mc:Choice>
              <mc:Fallback>
                <p:oleObj name="Equation" r:id="rId3" imgW="2577960" imgH="1015920" progId="">
                  <p:embed/>
                  <p:pic>
                    <p:nvPicPr>
                      <p:cNvPr id="66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45" y="5142894"/>
                        <a:ext cx="3854450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77859"/>
              </p:ext>
            </p:extLst>
          </p:nvPr>
        </p:nvGraphicFramePr>
        <p:xfrm>
          <a:off x="1446113" y="4585097"/>
          <a:ext cx="2219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Equation" r:id="rId5" imgW="1358640" imgH="253800" progId="">
                  <p:embed/>
                </p:oleObj>
              </mc:Choice>
              <mc:Fallback>
                <p:oleObj name="Equation" r:id="rId5" imgW="1358640" imgH="253800" progId="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13" y="4585097"/>
                        <a:ext cx="22193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113" y="2996952"/>
            <a:ext cx="8955088" cy="1663824"/>
          </a:xfrm>
        </p:spPr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问题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：该展开多少项才合适？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涉及到级数求和中项目问题，这可以通过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边界条件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得到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?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上述例子，第 </a:t>
            </a:r>
            <a:r>
              <a:rPr lang="en-US" altLang="zh-CN" sz="2000" b="1" i="1" kern="120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lang="en-US" altLang="zh-CN" sz="2000" b="1" i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项是</a:t>
            </a: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  <a:cs typeface="+mn-cs"/>
              </a:rPr>
              <a:t>. 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迭代直到                      才终止。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利用边界条件                       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可得：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267269"/>
              </p:ext>
            </p:extLst>
          </p:nvPr>
        </p:nvGraphicFramePr>
        <p:xfrm>
          <a:off x="1331640" y="1845459"/>
          <a:ext cx="4857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1" name="Equation" r:id="rId3" imgW="3174840" imgH="761760" progId="">
                  <p:embed/>
                </p:oleObj>
              </mc:Choice>
              <mc:Fallback>
                <p:oleObj name="Equation" r:id="rId3" imgW="3174840" imgH="761760" progId="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5459"/>
                        <a:ext cx="48577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4092"/>
              </p:ext>
            </p:extLst>
          </p:nvPr>
        </p:nvGraphicFramePr>
        <p:xfrm>
          <a:off x="1259632" y="4670276"/>
          <a:ext cx="5461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2" name="Equation" r:id="rId5" imgW="3213000" imgH="927000" progId="">
                  <p:embed/>
                </p:oleObj>
              </mc:Choice>
              <mc:Fallback>
                <p:oleObj name="Equation" r:id="rId5" imgW="3213000" imgH="927000" progId="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70276"/>
                        <a:ext cx="5461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1255"/>
              </p:ext>
            </p:extLst>
          </p:nvPr>
        </p:nvGraphicFramePr>
        <p:xfrm>
          <a:off x="3275856" y="3721418"/>
          <a:ext cx="857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3" name="Equation" r:id="rId7" imgW="609480" imgH="279360" progId="">
                  <p:embed/>
                </p:oleObj>
              </mc:Choice>
              <mc:Fallback>
                <p:oleObj name="Equation" r:id="rId7" imgW="609480" imgH="279360" progId="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21418"/>
                        <a:ext cx="8572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81130"/>
              </p:ext>
            </p:extLst>
          </p:nvPr>
        </p:nvGraphicFramePr>
        <p:xfrm>
          <a:off x="2194768" y="4081781"/>
          <a:ext cx="10080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4" name="Equation" r:id="rId9" imgW="685800" imgH="279360" progId="">
                  <p:embed/>
                </p:oleObj>
              </mc:Choice>
              <mc:Fallback>
                <p:oleObj name="Equation" r:id="rId9" imgW="685800" imgH="279360" progId="">
                  <p:embed/>
                  <p:pic>
                    <p:nvPicPr>
                      <p:cNvPr id="204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68" y="4081781"/>
                        <a:ext cx="10080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30983"/>
              </p:ext>
            </p:extLst>
          </p:nvPr>
        </p:nvGraphicFramePr>
        <p:xfrm>
          <a:off x="6084143" y="4081781"/>
          <a:ext cx="1357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5" name="Equation" r:id="rId11" imgW="914400" imgH="279360" progId="">
                  <p:embed/>
                </p:oleObj>
              </mc:Choice>
              <mc:Fallback>
                <p:oleObj name="Equation" r:id="rId11" imgW="914400" imgH="279360" progId="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43" y="4081781"/>
                        <a:ext cx="1357313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3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迭代法的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难点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：</a:t>
            </a: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666699"/>
                </a:solidFill>
                <a:latin typeface="Times New Roman" pitchFamily="18" charset="0"/>
                <a:ea typeface="黑体" pitchFamily="2" charset="-122"/>
                <a:cs typeface="+mn-cs"/>
              </a:rPr>
              <a:t>递归次数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r>
              <a:rPr lang="zh-CN" altLang="en-US" sz="2000" b="1" kern="1200" dirty="0">
                <a:solidFill>
                  <a:srgbClr val="666699"/>
                </a:solidFill>
                <a:latin typeface="Times New Roman" pitchFamily="18" charset="0"/>
                <a:ea typeface="黑体" pitchFamily="2" charset="-122"/>
                <a:cs typeface="+mn-cs"/>
              </a:rPr>
              <a:t>级数求和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50000"/>
              <a:buFont typeface="Wingdings" pitchFamily="2" charset="2"/>
              <a:buChar char="u"/>
            </a:pPr>
            <a:endParaRPr lang="zh-CN" altLang="en-US" sz="2000" b="1" kern="1200" dirty="0">
              <a:solidFill>
                <a:srgbClr val="666699"/>
              </a:solidFill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在展开递归式为迭代求和的过程中，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有时只需要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部分展开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然后根据其规律来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猜想递归式的解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</a:p>
          <a:p>
            <a:pPr marL="914400" lvl="1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接着用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黑体" pitchFamily="2" charset="-122"/>
                <a:cs typeface="+mn-cs"/>
              </a:rPr>
              <a:t>代换法进行证明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5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当递归式中包含</a:t>
            </a:r>
            <a:r>
              <a:rPr lang="zh-CN" altLang="en-US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下取整和上取整函数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时，迭代法会变得更加的复杂，难以求解。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这时，经常假设递归式中</a:t>
            </a:r>
            <a:r>
              <a:rPr lang="en-US" altLang="zh-CN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000" b="1" kern="1200" dirty="0">
                <a:solidFill>
                  <a:srgbClr val="3333FF"/>
                </a:solidFill>
                <a:latin typeface="Times New Roman" pitchFamily="18" charset="0"/>
                <a:ea typeface="宋体" charset="-122"/>
              </a:rPr>
              <a:t>是某个常数的幂次方，从而方便求解</a:t>
            </a:r>
            <a:endParaRPr lang="en-US" altLang="zh-CN" sz="2000" b="1" kern="1200" dirty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例如</a:t>
            </a:r>
            <a:r>
              <a:rPr lang="en-US" altLang="zh-CN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, </a:t>
            </a:r>
          </a:p>
          <a:p>
            <a:pPr marL="457200" lvl="0" indent="-457200" defTabSz="812800" eaLnBrk="1" hangingPunct="1">
              <a:buClr>
                <a:srgbClr val="0000FF"/>
              </a:buClr>
              <a:buSzPct val="70000"/>
              <a:buNone/>
            </a:pPr>
            <a:r>
              <a:rPr lang="en-US" altLang="zh-CN" sz="2000" b="1" kern="1200" dirty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可以假设</a:t>
            </a:r>
            <a:r>
              <a:rPr lang="en-US" altLang="zh-CN" sz="2000" b="1" i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= 4</a:t>
            </a:r>
            <a:r>
              <a:rPr lang="en-US" altLang="zh-CN" sz="2000" b="1" i="1" kern="1200" baseline="30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000" b="1" i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000" b="1" kern="1200" dirty="0">
                <a:solidFill>
                  <a:srgbClr val="2D2DB9"/>
                </a:solidFill>
                <a:latin typeface="Times New Roman" pitchFamily="18" charset="0"/>
                <a:ea typeface="宋体" charset="-122"/>
              </a:rPr>
              <a:t>这样下取整函数就可以忽略了。</a:t>
            </a:r>
            <a:endParaRPr lang="en-US" altLang="zh-CN" sz="2000" b="1" kern="1200" dirty="0">
              <a:solidFill>
                <a:srgbClr val="2D2DB9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92926"/>
              </p:ext>
            </p:extLst>
          </p:nvPr>
        </p:nvGraphicFramePr>
        <p:xfrm>
          <a:off x="1331640" y="3789040"/>
          <a:ext cx="2071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3" imgW="1358640" imgH="253800" progId="">
                  <p:embed/>
                </p:oleObj>
              </mc:Choice>
              <mc:Fallback>
                <p:oleObj name="Equation" r:id="rId3" imgW="1358640" imgH="253800" progId="">
                  <p:embed/>
                  <p:pic>
                    <p:nvPicPr>
                      <p:cNvPr id="2150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20716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递归树法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6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画递归树可以从直观上表示迭代法，也有助于猜想递归式的解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当用递归式表示分治算法的运行时间时，递归树的方法尤其有用</a:t>
            </a:r>
            <a: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.</a:t>
            </a: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递归树中，每一个节点都代表着递归函数调用集合中一个子问题的代价。将树中每一层内的代价相加得到一个每层代价的集合，再将每层的代价相加得到递归式所有层次的总代价。</a:t>
            </a: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不够严谨，严格意义上来说：用递归树法得到答案，再用代换法验证。</a:t>
            </a:r>
            <a:br>
              <a:rPr lang="en-US" altLang="zh-CN" sz="2000" b="1" kern="1200" dirty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</a:br>
            <a:endParaRPr lang="en-US" altLang="zh-CN" sz="2000" b="1" kern="1200" dirty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pPr marL="457200" lvl="0" indent="-457200" defTabSz="812800"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itchFamily="2" charset="2"/>
              <a:buChar char="l"/>
            </a:pPr>
            <a:endParaRPr lang="en-US" altLang="zh-CN" sz="2000" b="1" kern="1200" dirty="0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1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CC899CA4-005A-49E0-A7D4-92FAE6BB724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91345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168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EED773AC-C8CB-427B-AD53-16FA9B3C75F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56153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60363" y="189478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4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DD0CD6F5-0673-40A5-B3C1-03DCD46964B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812727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812727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600200" y="3193727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431727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841177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Solve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 dirty="0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 dirty="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33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1663824"/>
          </a:xfrm>
        </p:spPr>
        <p:txBody>
          <a:bodyPr/>
          <a:lstStyle/>
          <a:p>
            <a:r>
              <a:rPr lang="zh-CN" altLang="en-US" sz="2400" dirty="0"/>
              <a:t>当一个算法包含对其自身的递归调用时，其运行时间通常可以用递归式来表示。</a:t>
            </a:r>
            <a:endParaRPr lang="en-US" altLang="zh-CN" sz="2400" dirty="0"/>
          </a:p>
          <a:p>
            <a:r>
              <a:rPr lang="zh-CN" altLang="en-US" sz="2400" dirty="0">
                <a:latin typeface="Times New Roman" pitchFamily="18" charset="0"/>
              </a:rPr>
              <a:t>递归式是一组等式或不等式，它所描述的函数是用在更小的输入下该函数的值来定义的。</a:t>
            </a:r>
            <a:r>
              <a:rPr lang="zh-CN" altLang="en-US" sz="2400" dirty="0"/>
              <a:t>如，归并排序：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47664" y="4752583"/>
            <a:ext cx="6400800" cy="187642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                                                                 			cost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MERGE-SORT(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A, p, r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										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1	if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&lt;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r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2		   Then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 ←							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3			   MERGE-SORT(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						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/2)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4			   MERGE-SORT(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+1,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					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/2)</a:t>
            </a:r>
          </a:p>
          <a:p>
            <a:pPr marL="457200" indent="-457200" defTabSz="261938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5			   MERGE(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)								</a:t>
            </a:r>
            <a:r>
              <a:rPr lang="en-US" altLang="zh-CN" sz="1600" i="1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6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	</a:t>
            </a:r>
            <a:endParaRPr lang="en-US" altLang="zh-CN" sz="1600" i="1">
              <a:solidFill>
                <a:srgbClr val="FF990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66552"/>
              </p:ext>
            </p:extLst>
          </p:nvPr>
        </p:nvGraphicFramePr>
        <p:xfrm>
          <a:off x="2362200" y="3805708"/>
          <a:ext cx="4383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3" imgW="2654280" imgH="457200" progId="">
                  <p:embed/>
                </p:oleObj>
              </mc:Choice>
              <mc:Fallback>
                <p:oleObj name="Equation" r:id="rId3" imgW="2654280" imgH="457200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05708"/>
                        <a:ext cx="4383088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CED5A4AD-C7F7-426E-A41C-129D700565B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85449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85449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88294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47349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54029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54029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54029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54029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325137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323549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4073698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4073698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4072111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4072111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</a:p>
        </p:txBody>
      </p:sp>
    </p:spTree>
    <p:extLst>
      <p:ext uri="{BB962C8B-B14F-4D97-AF65-F5344CB8AC3E}">
        <p14:creationId xmlns:p14="http://schemas.microsoft.com/office/powerpoint/2010/main" val="1624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1EC3786A-9589-4549-897E-9278773BD68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32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73DF656F-20D2-4887-A686-8C52BF7CC00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37314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778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70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F925477F-CFAA-40AC-BE31-49AF0DC8562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532658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788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58472"/>
              </p:ext>
            </p:extLst>
          </p:nvPr>
        </p:nvGraphicFramePr>
        <p:xfrm>
          <a:off x="7772400" y="3113558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88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3558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47526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88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61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7EC73C4D-BB3A-4417-B79B-3B1EEECC33B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846858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846858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370858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770658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875308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370858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53265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532658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4066058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4066058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4064471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3243733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513858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757414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770658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76546"/>
              </p:ext>
            </p:extLst>
          </p:nvPr>
        </p:nvGraphicFramePr>
        <p:xfrm>
          <a:off x="7772400" y="3113558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9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992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3558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62241"/>
              </p:ext>
            </p:extLst>
          </p:nvPr>
        </p:nvGraphicFramePr>
        <p:xfrm>
          <a:off x="8204200" y="254840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992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48408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85847"/>
              </p:ext>
            </p:extLst>
          </p:nvPr>
        </p:nvGraphicFramePr>
        <p:xfrm>
          <a:off x="7518400" y="3951758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1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799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951758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465858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532658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3227858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16200000">
            <a:off x="7843044" y="477646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134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D179ADD7-8817-48D6-AB22-402E36E71DA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850976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850976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递归树法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374976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774776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60363" y="1879426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Solve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 + 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n/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2)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 + 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374976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536776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536776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536776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536776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4070176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/16)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4070176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4068589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/8)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4068589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3247851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/4)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517976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761532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536776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774776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90132"/>
              </p:ext>
            </p:extLst>
          </p:nvPr>
        </p:nvGraphicFramePr>
        <p:xfrm>
          <a:off x="7772400" y="3117676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82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17676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82152"/>
              </p:ext>
            </p:extLst>
          </p:nvPr>
        </p:nvGraphicFramePr>
        <p:xfrm>
          <a:off x="8204200" y="2552526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829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552526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511160"/>
              </p:ext>
            </p:extLst>
          </p:nvPr>
        </p:nvGraphicFramePr>
        <p:xfrm>
          <a:off x="7518400" y="3955876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8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829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955876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0255"/>
              </p:ext>
            </p:extLst>
          </p:nvPr>
        </p:nvGraphicFramePr>
        <p:xfrm>
          <a:off x="4502150" y="5606876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829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606876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16200000">
            <a:off x="7843044" y="478058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048000" y="5700539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Total  </a:t>
            </a:r>
            <a:r>
              <a:rPr lang="en-US" altLang="zh-CN" dirty="0">
                <a:solidFill>
                  <a:srgbClr val="009999"/>
                </a:solidFill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98925" y="6233939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= </a:t>
            </a:r>
            <a:r>
              <a:rPr lang="en-US" altLang="zh-CN">
                <a:solidFill>
                  <a:srgbClr val="00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469976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3231976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9999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/2)</a:t>
            </a:r>
            <a:r>
              <a:rPr lang="en-US" altLang="zh-CN" baseline="30000">
                <a:solidFill>
                  <a:srgbClr val="009999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6233939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accent2"/>
                </a:solidFill>
                <a:ea typeface="宋体" panose="02010600030101010101" pitchFamily="2" charset="-122"/>
              </a:rPr>
              <a:t>几何级数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2977" name="AutoShape 33" descr="Appendix: geometric series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L2.</a:t>
            </a:r>
            <a:fld id="{A4D11408-4DCE-4CF6-8A29-5C9186777A3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Appendix: geometric series</a:t>
            </a:r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0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8397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for 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|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| &lt; 1</a:t>
              </a:r>
            </a:p>
          </p:txBody>
        </p:sp>
      </p:grp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1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839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for </a:t>
              </a:r>
              <a:r>
                <a:rPr lang="en-US" altLang="zh-CN" i="1">
                  <a:solidFill>
                    <a:srgbClr val="0099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99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¹</a:t>
              </a:r>
              <a:r>
                <a:rPr lang="en-US" altLang="zh-CN">
                  <a:solidFill>
                    <a:srgbClr val="009999"/>
                  </a:solidFill>
                  <a:ea typeface="宋体" panose="02010600030101010101" pitchFamily="2" charset="-122"/>
                </a:rPr>
                <a:t> 1</a:t>
              </a:r>
            </a:p>
          </p:txBody>
        </p:sp>
      </p:grpSp>
      <p:sp>
        <p:nvSpPr>
          <p:cNvPr id="8397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5311775"/>
            <a:ext cx="457200" cy="5334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172200" y="5257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Return to last slide viewed.</a:t>
            </a:r>
          </a:p>
        </p:txBody>
      </p:sp>
    </p:spTree>
    <p:extLst>
      <p:ext uri="{BB962C8B-B14F-4D97-AF65-F5344CB8AC3E}">
        <p14:creationId xmlns:p14="http://schemas.microsoft.com/office/powerpoint/2010/main" val="26302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主方法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6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2.3.4  </a:t>
            </a:r>
            <a:r>
              <a:rPr lang="zh-CN" altLang="en-US" dirty="0">
                <a:latin typeface="宋体" pitchFamily="2" charset="-122"/>
              </a:rPr>
              <a:t>主方法</a:t>
            </a:r>
            <a:r>
              <a:rPr lang="zh-CN" altLang="en-US" dirty="0"/>
              <a:t> 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3581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在递归算法分析中，常需要求解如下形式的递推式：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i="1" dirty="0">
                <a:solidFill>
                  <a:schemeClr val="tx2"/>
                </a:solidFill>
                <a:effectLst/>
              </a:rPr>
              <a:t>T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i="1" dirty="0" err="1">
                <a:solidFill>
                  <a:schemeClr val="tx2"/>
                </a:solidFill>
                <a:effectLst/>
              </a:rPr>
              <a:t>aT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+ 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                        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式中，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≥1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＞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是常数，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是一个渐近正函数，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指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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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或 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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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    求解这类递推式的方法称为主方法。 </a:t>
            </a:r>
          </a:p>
        </p:txBody>
      </p:sp>
    </p:spTree>
    <p:extLst>
      <p:ext uri="{BB962C8B-B14F-4D97-AF65-F5344CB8AC3E}">
        <p14:creationId xmlns:p14="http://schemas.microsoft.com/office/powerpoint/2010/main" val="2519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7810" name="Rectangle 2"/>
              <p:cNvSpPr>
                <a:spLocks noGrp="1" noChangeArrowheads="1"/>
              </p:cNvSpPr>
              <p:nvPr>
                <p:ph/>
              </p:nvPr>
            </p:nvSpPr>
            <p:spPr>
              <a:xfrm>
                <a:off x="611560" y="1844824"/>
                <a:ext cx="8001000" cy="5302250"/>
              </a:xfrm>
            </p:spPr>
            <p:txBody>
              <a:bodyPr/>
              <a:lstStyle/>
              <a:p>
                <a:pPr marL="0" indent="0" algn="just" eaLnBrk="1" hangingPunct="1">
                  <a:defRPr/>
                </a:pPr>
                <a:r>
                  <a:rPr lang="en-US" altLang="zh-CN" sz="24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400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en-US" altLang="zh-CN" sz="2400" dirty="0">
                    <a:latin typeface="Arial" charset="0"/>
                    <a:cs typeface="Arial" charset="0"/>
                  </a:rPr>
                  <a:t>2-5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（主定理）设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a≥1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b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latin typeface="宋体" pitchFamily="2" charset="-122"/>
                  </a:rPr>
                  <a:t>＞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1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为常数，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f(n)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是一个函数，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T(n)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由下面的递推式定义</a:t>
                </a:r>
              </a:p>
              <a:p>
                <a:pPr marL="0" indent="0" algn="ctr" eaLnBrk="1" hangingPunct="1"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400" i="1" dirty="0" err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2"/>
                  </a:solidFill>
                  <a:effectLst/>
                </a:endParaRPr>
              </a:p>
              <a:p>
                <a:pPr marL="0" indent="0" algn="just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式中，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指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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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或 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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n/b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  <a:sym typeface="Symbol" pitchFamily="18" charset="2"/>
                  </a:rPr>
                  <a:t>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chemeClr val="tx2"/>
                    </a:solidFill>
                    <a:effectLst/>
                  </a:rPr>
                  <a:t>T(n)</a:t>
                </a:r>
                <a:r>
                  <a:rPr lang="zh-CN" altLang="en-US" sz="2400" dirty="0">
                    <a:solidFill>
                      <a:schemeClr val="tx2"/>
                    </a:solidFill>
                    <a:effectLst/>
                  </a:rPr>
                  <a:t>有如下的渐近界：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（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1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4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rgbClr val="FF0000"/>
                    </a:solidFill>
                    <a:effectLst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；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（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2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；</a:t>
                </a:r>
              </a:p>
              <a:p>
                <a:pPr marL="0" indent="0" algn="just" eaLnBrk="1" hangingPunct="1">
                  <a:buNone/>
                  <a:defRPr/>
                </a:pP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（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3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400" i="1" dirty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400" i="1" dirty="0">
                        <a:solidFill>
                          <a:srgbClr val="333399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l-GR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，且对某个常数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c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  <a:latin typeface="宋体" pitchFamily="2" charset="-122"/>
                  </a:rPr>
                  <a:t>＜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1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和所有足够大的</a:t>
                </a:r>
                <a:r>
                  <a:rPr lang="en-US" altLang="zh-CN" sz="2400" dirty="0">
                    <a:solidFill>
                      <a:srgbClr val="333399"/>
                    </a:solidFill>
                    <a:effectLst/>
                  </a:rPr>
                  <a:t>n</a:t>
                </a:r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i="1" dirty="0" err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>
                    <a:solidFill>
                      <a:srgbClr val="333399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15278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611560" y="1844824"/>
                <a:ext cx="8001000" cy="5302250"/>
              </a:xfrm>
              <a:blipFill>
                <a:blip r:embed="rId2"/>
                <a:stretch>
                  <a:fillRect l="-1142" t="-1266" r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在表达和求界递归式时一般都会忽略一些技术性细节：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）假设函数自变量为整数，忽略上取整和下取整。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）忽略递归式的边界条件，并假设对于小的</a:t>
            </a:r>
            <a:r>
              <a:rPr lang="en-US" altLang="zh-CN" sz="2400" dirty="0"/>
              <a:t>n</a:t>
            </a:r>
            <a:r>
              <a:rPr lang="zh-CN" altLang="en-US" sz="2400" dirty="0"/>
              <a:t>值，</a:t>
            </a:r>
            <a:r>
              <a:rPr lang="en-US" altLang="zh-CN" sz="2400" dirty="0"/>
              <a:t>T(n)</a:t>
            </a:r>
            <a:r>
              <a:rPr lang="zh-CN" altLang="en-US" sz="2400" dirty="0"/>
              <a:t>是常量。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初始值只会影响常数因子，并不会影响函数增长的阶。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93845"/>
              </p:ext>
            </p:extLst>
          </p:nvPr>
        </p:nvGraphicFramePr>
        <p:xfrm>
          <a:off x="2123728" y="2420888"/>
          <a:ext cx="43830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Equation" r:id="rId3" imgW="2654280" imgH="457200" progId="">
                  <p:embed/>
                </p:oleObj>
              </mc:Choice>
              <mc:Fallback>
                <p:oleObj name="Equation" r:id="rId3" imgW="2654280" imgH="457200" progId="">
                  <p:embed/>
                  <p:pic>
                    <p:nvPicPr>
                      <p:cNvPr id="68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20888"/>
                        <a:ext cx="438308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43263"/>
              </p:ext>
            </p:extLst>
          </p:nvPr>
        </p:nvGraphicFramePr>
        <p:xfrm>
          <a:off x="2089150" y="3748881"/>
          <a:ext cx="49291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公式" r:id="rId5" imgW="2755800" imgH="482400" progId="Equation.3">
                  <p:embed/>
                </p:oleObj>
              </mc:Choice>
              <mc:Fallback>
                <p:oleObj name="公式" r:id="rId5" imgW="2755800" imgH="4824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748881"/>
                        <a:ext cx="49291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59085"/>
              </p:ext>
            </p:extLst>
          </p:nvPr>
        </p:nvGraphicFramePr>
        <p:xfrm>
          <a:off x="2089150" y="5225653"/>
          <a:ext cx="25225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公式" r:id="rId7" imgW="1434960" imgH="203040" progId="Equation.3">
                  <p:embed/>
                </p:oleObj>
              </mc:Choice>
              <mc:Fallback>
                <p:oleObj name="公式" r:id="rId7" imgW="1434960" imgH="2030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225653"/>
                        <a:ext cx="25225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8834" name="Rectangle 2"/>
          <p:cNvSpPr>
            <a:spLocks noGrp="1" noChangeArrowheads="1"/>
          </p:cNvSpPr>
          <p:nvPr>
            <p:ph/>
          </p:nvPr>
        </p:nvSpPr>
        <p:spPr>
          <a:xfrm>
            <a:off x="460375" y="2132856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2-15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16T(n/4) + n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16, b = 4,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, f(n) = n = O(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-  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) = O(n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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，其中，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与主定理的情况（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）相符合，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</a:rPr>
              <a:t>b</a:t>
            </a:r>
            <a:r>
              <a:rPr lang="en-US" altLang="zh-CN" sz="2800" baseline="300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8835" name="Rectangle 3"/>
              <p:cNvSpPr>
                <a:spLocks noChangeArrowheads="1"/>
              </p:cNvSpPr>
              <p:nvPr/>
            </p:nvSpPr>
            <p:spPr bwMode="auto">
              <a:xfrm>
                <a:off x="684213" y="4365625"/>
                <a:ext cx="7705725" cy="1099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32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32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32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32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3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32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32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，则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3200" dirty="0">
                    <a:solidFill>
                      <a:srgbClr val="333399"/>
                    </a:solidFill>
                  </a:rPr>
                  <a:t>；</a:t>
                </a:r>
              </a:p>
            </p:txBody>
          </p:sp>
        </mc:Choice>
        <mc:Fallback xmlns="">
          <p:sp>
            <p:nvSpPr>
              <p:cNvPr id="152883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365625"/>
                <a:ext cx="7705725" cy="1099212"/>
              </a:xfrm>
              <a:prstGeom prst="rect">
                <a:avLst/>
              </a:prstGeom>
              <a:blipFill>
                <a:blip r:embed="rId3"/>
                <a:stretch>
                  <a:fillRect l="-310" t="-176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9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42146" name="Rectangle 2"/>
          <p:cNvSpPr>
            <a:spLocks noGrp="1" noChangeArrowheads="1"/>
          </p:cNvSpPr>
          <p:nvPr>
            <p:ph/>
          </p:nvPr>
        </p:nvSpPr>
        <p:spPr>
          <a:xfrm>
            <a:off x="323528" y="1988840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2-16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T(3n/7) + 1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1, b = 7/3,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>
                <a:solidFill>
                  <a:schemeClr val="tx2"/>
                </a:solidFill>
                <a:effectLst/>
              </a:rPr>
              <a:t>7/3</a:t>
            </a:r>
            <a:r>
              <a:rPr lang="en-US" altLang="zh-CN" baseline="30000" dirty="0">
                <a:solidFill>
                  <a:schemeClr val="tx2"/>
                </a:solidFill>
                <a:effectLst/>
              </a:rPr>
              <a:t>1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0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1, f(n) = 1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，所以，符合主定理情况（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chemeClr val="tx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2147" name="Rectangle 3"/>
              <p:cNvSpPr>
                <a:spLocks noChangeArrowheads="1"/>
              </p:cNvSpPr>
              <p:nvPr/>
            </p:nvSpPr>
            <p:spPr bwMode="auto">
              <a:xfrm>
                <a:off x="611560" y="4437112"/>
                <a:ext cx="8001000" cy="9350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2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；</a:t>
                </a:r>
              </a:p>
              <a:p>
                <a:pPr algn="just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None/>
                  <a:defRPr/>
                </a:pPr>
                <a:endParaRPr kumimoji="0" lang="en-US" altLang="zh-CN" sz="2800" dirty="0">
                  <a:solidFill>
                    <a:srgbClr val="FF99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4214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437112"/>
                <a:ext cx="8001000" cy="935037"/>
              </a:xfrm>
              <a:prstGeom prst="rect">
                <a:avLst/>
              </a:prstGeom>
              <a:blipFill>
                <a:blip r:embed="rId3"/>
                <a:stretch>
                  <a:fillRect l="-300"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43170" name="Rectangle 2"/>
          <p:cNvSpPr>
            <a:spLocks noGrp="1" noChangeArrowheads="1"/>
          </p:cNvSpPr>
          <p:nvPr>
            <p:ph/>
          </p:nvPr>
        </p:nvSpPr>
        <p:spPr>
          <a:xfrm>
            <a:off x="323528" y="1916832"/>
            <a:ext cx="8153400" cy="5638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2-17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 T(n) = 3T(n/4) + n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logn</a:t>
            </a:r>
            <a:endParaRPr lang="en-US" altLang="zh-CN" sz="2800" dirty="0">
              <a:solidFill>
                <a:schemeClr val="tx2"/>
              </a:solidFill>
              <a:effectLst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/>
              </a:rPr>
              <a:t>因为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a = 3, b = 4,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= 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>
                <a:solidFill>
                  <a:schemeClr val="tx2"/>
                </a:solidFill>
                <a:effectLst/>
              </a:rPr>
              <a:t>4</a:t>
            </a:r>
            <a:r>
              <a:rPr lang="en-US" altLang="zh-CN" baseline="30000" dirty="0">
                <a:solidFill>
                  <a:schemeClr val="tx2"/>
                </a:solidFill>
                <a:effectLst/>
              </a:rPr>
              <a:t>3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O(n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0.793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), f(n) = 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(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20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</a:rPr>
              <a:t> +  </a:t>
            </a:r>
            <a:r>
              <a:rPr lang="en-US" altLang="zh-CN" sz="28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，其中，</a:t>
            </a:r>
            <a:r>
              <a:rPr lang="zh-CN" altLang="en-US" sz="28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0.2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。由于对足够大的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3(n/4)log(n/4)≤(3/4)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，这里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c = 3/4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，符合主定理情况（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）。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T(n)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 (f(n)) = </a:t>
            </a:r>
            <a:r>
              <a:rPr lang="en-US" altLang="zh-CN" sz="2800" dirty="0">
                <a:solidFill>
                  <a:schemeClr val="tx2"/>
                </a:solidFill>
                <a:effectLst/>
                <a:sym typeface="Symbol" pitchFamily="18" charset="2"/>
              </a:rPr>
              <a:t>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effectLst/>
              </a:rPr>
              <a:t>nlogn</a:t>
            </a:r>
            <a:r>
              <a:rPr lang="en-US" altLang="zh-CN" sz="2800" dirty="0">
                <a:solidFill>
                  <a:schemeClr val="tx2"/>
                </a:solidFill>
                <a:effectLst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ffectLst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3171" name="Rectangle 3"/>
              <p:cNvSpPr>
                <a:spLocks noChangeArrowheads="1"/>
              </p:cNvSpPr>
              <p:nvPr/>
            </p:nvSpPr>
            <p:spPr bwMode="auto">
              <a:xfrm>
                <a:off x="475928" y="4809405"/>
                <a:ext cx="8001000" cy="14827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，且对某个常数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c</a:t>
                </a:r>
                <a:r>
                  <a:rPr lang="zh-CN" altLang="en-US" sz="2800" dirty="0">
                    <a:solidFill>
                      <a:srgbClr val="333399"/>
                    </a:solidFill>
                    <a:latin typeface="宋体" pitchFamily="2" charset="-122"/>
                  </a:rPr>
                  <a:t>＜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和所有足够大的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n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54317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928" y="4809405"/>
                <a:ext cx="8001000" cy="1482725"/>
              </a:xfrm>
              <a:prstGeom prst="rect">
                <a:avLst/>
              </a:prstGeom>
              <a:blipFill>
                <a:blip r:embed="rId3"/>
                <a:stretch>
                  <a:fillRect l="-296" t="-18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7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529858" name="Rectangle 2"/>
          <p:cNvSpPr>
            <a:spLocks noGrp="1" noChangeArrowheads="1"/>
          </p:cNvSpPr>
          <p:nvPr>
            <p:ph/>
          </p:nvPr>
        </p:nvSpPr>
        <p:spPr>
          <a:xfrm>
            <a:off x="609600" y="1988840"/>
            <a:ext cx="8240713" cy="35814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2-18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  T(n) = 2T(n/2) + 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nlogn</a:t>
            </a:r>
            <a:endParaRPr lang="en-US" altLang="zh-CN" sz="2400" dirty="0">
              <a:solidFill>
                <a:schemeClr val="tx2"/>
              </a:solidFill>
              <a:effectLst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effectLst/>
              </a:rPr>
              <a:t>由于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a = 2, b = 2, f(n) = 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nlogn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和</a:t>
            </a:r>
            <a:r>
              <a:rPr lang="en-US" altLang="zh-CN" sz="2400" dirty="0" err="1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400" baseline="30000" dirty="0" err="1">
                <a:solidFill>
                  <a:schemeClr val="tx2"/>
                </a:solidFill>
                <a:effectLst/>
              </a:rPr>
              <a:t>log</a:t>
            </a:r>
            <a:r>
              <a:rPr lang="en-US" altLang="zh-CN" sz="1800" dirty="0" err="1">
                <a:solidFill>
                  <a:schemeClr val="tx2"/>
                </a:solidFill>
                <a:effectLst/>
              </a:rPr>
              <a:t>b</a:t>
            </a:r>
            <a:r>
              <a:rPr lang="en-US" altLang="zh-CN" sz="2800" baseline="30000" dirty="0" err="1">
                <a:solidFill>
                  <a:schemeClr val="tx2"/>
                </a:solidFill>
                <a:effectLst/>
              </a:rPr>
              <a:t>a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 =n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。看起来似乎属于主定理情况（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），但事实上不是。因为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f(n)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只是渐近大于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，但并不是多项式大于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f(n)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的比值是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log 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，对于任何正数</a:t>
            </a:r>
            <a:r>
              <a:rPr lang="zh-CN" altLang="en-US" sz="24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log n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渐近小于</a:t>
            </a:r>
            <a:r>
              <a:rPr lang="en-US" altLang="zh-CN" sz="2400" dirty="0">
                <a:solidFill>
                  <a:schemeClr val="tx2"/>
                </a:solidFill>
                <a:effectLst/>
              </a:rPr>
              <a:t>n</a:t>
            </a:r>
            <a:r>
              <a:rPr lang="en-US" altLang="zh-CN" sz="2400" baseline="30000" dirty="0">
                <a:solidFill>
                  <a:schemeClr val="tx2"/>
                </a:solidFill>
                <a:effectLst/>
                <a:sym typeface="Symbol" pitchFamily="18" charset="2"/>
              </a:rPr>
              <a:t></a:t>
            </a:r>
            <a:r>
              <a:rPr lang="zh-CN" altLang="en-US" sz="2400" dirty="0">
                <a:solidFill>
                  <a:schemeClr val="tx2"/>
                </a:solidFill>
                <a:effectLst/>
              </a:rPr>
              <a:t>，所以，此例不能运用主定理。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9859" name="Rectangle 3"/>
              <p:cNvSpPr>
                <a:spLocks noChangeArrowheads="1"/>
              </p:cNvSpPr>
              <p:nvPr/>
            </p:nvSpPr>
            <p:spPr bwMode="auto">
              <a:xfrm>
                <a:off x="609600" y="4581525"/>
                <a:ext cx="8001000" cy="14827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marL="0" indent="0" algn="just" eaLnBrk="1" hangingPunct="1">
                  <a:buNone/>
                  <a:defRPr/>
                </a:pPr>
                <a:r>
                  <a:rPr lang="zh-CN" altLang="en-US" sz="2800" dirty="0">
                    <a:solidFill>
                      <a:srgbClr val="333399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）若对某常数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zh-CN" altLang="en-US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2800" i="1" dirty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，且对某个常数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c</a:t>
                </a:r>
                <a:r>
                  <a:rPr lang="zh-CN" altLang="en-US" sz="2800" dirty="0">
                    <a:solidFill>
                      <a:srgbClr val="333399"/>
                    </a:solidFill>
                    <a:latin typeface="宋体" pitchFamily="2" charset="-122"/>
                  </a:rPr>
                  <a:t>＜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1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和所有足够大的</a:t>
                </a:r>
                <a:r>
                  <a:rPr lang="en-US" altLang="zh-CN" sz="2800" dirty="0">
                    <a:solidFill>
                      <a:srgbClr val="333399"/>
                    </a:solidFill>
                  </a:rPr>
                  <a:t>n</a:t>
                </a:r>
                <a:r>
                  <a:rPr lang="zh-CN" altLang="en-US" sz="2800" dirty="0">
                    <a:solidFill>
                      <a:srgbClr val="333399"/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solidFill>
                      <a:srgbClr val="333399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52985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581525"/>
                <a:ext cx="8001000" cy="1482725"/>
              </a:xfrm>
              <a:prstGeom prst="rect">
                <a:avLst/>
              </a:prstGeom>
              <a:blipFill>
                <a:blip r:embed="rId3"/>
                <a:stretch>
                  <a:fillRect l="-887" t="-374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15616" y="98072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4400" b="0" kern="0" dirty="0">
                <a:solidFill>
                  <a:srgbClr val="333399"/>
                </a:solidFill>
                <a:ea typeface="宋体" panose="02010600030101010101" pitchFamily="2" charset="-122"/>
                <a:cs typeface="+mj-cs"/>
              </a:rPr>
              <a:t>主方法</a:t>
            </a:r>
            <a:endParaRPr lang="en-US" altLang="zh-CN" b="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9FBBB8-8DDC-4A17-9451-1227AF372AB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1</a:t>
            </a:r>
            <a:r>
              <a:rPr lang="zh-CN" altLang="en-US" dirty="0"/>
              <a:t>：证明主方法的正确性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思考题要求</a:t>
            </a:r>
          </a:p>
          <a:p>
            <a:r>
              <a:rPr lang="zh-CN" altLang="en-US" dirty="0"/>
              <a:t>每次</a:t>
            </a:r>
            <a:r>
              <a:rPr lang="en-US" altLang="zh-CN" dirty="0"/>
              <a:t>1</a:t>
            </a:r>
            <a:r>
              <a:rPr lang="zh-CN" altLang="en-US" dirty="0"/>
              <a:t>分，一共</a:t>
            </a:r>
            <a:r>
              <a:rPr lang="en-US" altLang="zh-CN" dirty="0"/>
              <a:t>15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满分</a:t>
            </a:r>
            <a:r>
              <a:rPr lang="en-US" altLang="zh-CN" dirty="0"/>
              <a:t>6</a:t>
            </a:r>
            <a:r>
              <a:rPr lang="zh-CN" altLang="en-US" dirty="0"/>
              <a:t>分，可随机挑</a:t>
            </a:r>
            <a:r>
              <a:rPr lang="en-US" altLang="zh-CN"/>
              <a:t>6</a:t>
            </a:r>
            <a:r>
              <a:rPr lang="zh-CN" altLang="en-US"/>
              <a:t>次</a:t>
            </a:r>
            <a:r>
              <a:rPr lang="zh-CN" altLang="en-US" dirty="0"/>
              <a:t>做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59A21-6450-473C-9A0C-75A4AE9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BB26-C505-4A16-80DE-F4EBC42CDC6E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3968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最大子数组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4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99728"/>
          </a:xfrm>
        </p:spPr>
        <p:txBody>
          <a:bodyPr/>
          <a:lstStyle/>
          <a:p>
            <a:r>
              <a:rPr lang="zh-CN" altLang="en-US" dirty="0"/>
              <a:t>最大化股票收益：低价买入，高价卖出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924176" cy="3519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8627" y="6012478"/>
            <a:ext cx="5216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天内股票价格变化，表格最后一行</a:t>
            </a:r>
            <a:endParaRPr lang="en-US" altLang="zh-CN" dirty="0"/>
          </a:p>
          <a:p>
            <a:r>
              <a:rPr lang="zh-CN" altLang="en-US" dirty="0"/>
              <a:t>为相对于前一天股票的价格变化</a:t>
            </a:r>
          </a:p>
        </p:txBody>
      </p:sp>
    </p:spTree>
    <p:extLst>
      <p:ext uri="{BB962C8B-B14F-4D97-AF65-F5344CB8AC3E}">
        <p14:creationId xmlns:p14="http://schemas.microsoft.com/office/powerpoint/2010/main" val="6415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6797975" cy="21602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1009" y="4149080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最大收益并不一定在最低点买入，也不一定在最高点卖出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3125" y="5090274"/>
            <a:ext cx="822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暴力解法：计算任意两个买入日期和卖出日期组合的收益，</a:t>
            </a:r>
            <a:endParaRPr lang="en-US" altLang="zh-CN" dirty="0"/>
          </a:p>
          <a:p>
            <a:r>
              <a:rPr lang="zh-CN" altLang="en-US" dirty="0"/>
              <a:t>取最大值</a:t>
            </a:r>
          </a:p>
        </p:txBody>
      </p:sp>
    </p:spTree>
    <p:extLst>
      <p:ext uri="{BB962C8B-B14F-4D97-AF65-F5344CB8AC3E}">
        <p14:creationId xmlns:p14="http://schemas.microsoft.com/office/powerpoint/2010/main" val="15380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853112" cy="12961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3339653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将股票最大收益问题转化为股票变化值的最大子数组问题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" y="3935722"/>
            <a:ext cx="8953194" cy="195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2823" y="5745669"/>
                <a:ext cx="75418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分治策略：完全位于左子数组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；完全位于</a:t>
                </a:r>
                <a:endParaRPr lang="en-US" altLang="zh-CN" dirty="0"/>
              </a:p>
              <a:p>
                <a:r>
                  <a:rPr lang="zh-CN" altLang="en-US" dirty="0"/>
                  <a:t>右子数组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𝒎𝒊𝒅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𝒉𝒊𝒈𝒉</m:t>
                        </m:r>
                      </m:e>
                    </m:d>
                  </m:oMath>
                </a14:m>
                <a:r>
                  <a:rPr lang="zh-CN" altLang="en-US" dirty="0"/>
                  <a:t>；横跨中点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3" y="5745669"/>
                <a:ext cx="7541808" cy="830997"/>
              </a:xfrm>
              <a:prstGeom prst="rect">
                <a:avLst/>
              </a:prstGeom>
              <a:blipFill>
                <a:blip r:embed="rId4"/>
                <a:stretch>
                  <a:fillRect l="-1293" t="-8088" r="-56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3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27720"/>
          </a:xfrm>
        </p:spPr>
        <p:txBody>
          <a:bodyPr/>
          <a:lstStyle/>
          <a:p>
            <a:r>
              <a:rPr lang="zh-CN" altLang="en-US" dirty="0"/>
              <a:t>横跨中点的最大子数组问题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4824536" cy="39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递归表达式求解方法：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代换法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latin typeface="Times New Roman" pitchFamily="18" charset="0"/>
              </a:rPr>
              <a:t>先猜有某个解存在，用数学归纳法证明猜测的正确性；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迭代法：</a:t>
            </a:r>
            <a:r>
              <a:rPr lang="zh-CN" altLang="en-US" dirty="0">
                <a:latin typeface="Times New Roman" pitchFamily="18" charset="0"/>
              </a:rPr>
              <a:t>把递归式转化为求和表达式，然后求和式的界；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递归树法：</a:t>
            </a:r>
            <a:r>
              <a:rPr lang="zh-CN" altLang="en-US" dirty="0"/>
              <a:t>直观地表达了迭代法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主方法：</a:t>
            </a:r>
            <a:r>
              <a:rPr lang="zh-CN" altLang="en-US" dirty="0">
                <a:latin typeface="Times New Roman" pitchFamily="18" charset="0"/>
              </a:rPr>
              <a:t>给出了求解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itchFamily="18" charset="0"/>
              </a:rPr>
              <a:t>aT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n/b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+f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</a:rPr>
              <a:t>这种形式递归式的简单方法。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8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最大子数组问题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981200"/>
            <a:ext cx="8955088" cy="727720"/>
          </a:xfrm>
        </p:spPr>
        <p:txBody>
          <a:bodyPr/>
          <a:lstStyle/>
          <a:p>
            <a:r>
              <a:rPr lang="zh-CN" altLang="en-US" dirty="0"/>
              <a:t>分治策略解最大子数组问题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5902198" cy="32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0504"/>
            <a:ext cx="8686800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时间复杂度分析 </a:t>
            </a:r>
            <a:r>
              <a:rPr lang="en-US" altLang="zh-CN" b="1" dirty="0">
                <a:ea typeface="黑体" panose="02010609060101010101" pitchFamily="49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  T(n)=O(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ea typeface="黑体" panose="02010609060101010101" pitchFamily="49" charset="-122"/>
                <a:sym typeface="Wingdings" panose="05000000000000000000" pitchFamily="2" charset="2"/>
              </a:rPr>
              <a:t>空间复杂度分析：</a:t>
            </a:r>
            <a:r>
              <a:rPr lang="en-US" altLang="zh-CN" dirty="0"/>
              <a:t> O(n)</a:t>
            </a:r>
            <a:endParaRPr lang="zh-CN" altLang="en-US" b="1" dirty="0"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5929"/>
              </p:ext>
            </p:extLst>
          </p:nvPr>
        </p:nvGraphicFramePr>
        <p:xfrm>
          <a:off x="1619672" y="2636912"/>
          <a:ext cx="5867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公式" r:id="rId3" imgW="2222280" imgH="457200" progId="Equation.3">
                  <p:embed/>
                </p:oleObj>
              </mc:Choice>
              <mc:Fallback>
                <p:oleObj name="公式" r:id="rId3" imgW="2222280" imgH="457200" progId="Equation.3">
                  <p:embed/>
                  <p:pic>
                    <p:nvPicPr>
                      <p:cNvPr id="757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5867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大整数乘法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64768"/>
            <a:ext cx="8686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小学的方法：</a:t>
            </a:r>
            <a:r>
              <a:rPr lang="en-US" altLang="zh-CN" sz="2800">
                <a:ea typeface="楷体_GB2312" pitchFamily="49" charset="-122"/>
              </a:rPr>
              <a:t>O(n</a:t>
            </a:r>
            <a:r>
              <a:rPr lang="en-US" altLang="zh-CN" sz="2800" baseline="30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)           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效率太低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分治法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 = 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Y = 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 = a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b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Y = c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XY =( a*c)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(a*d+b*c) </a:t>
            </a:r>
            <a:r>
              <a:rPr lang="en-US" altLang="zh-CN" sz="2800">
                <a:cs typeface="Arial" panose="020B0604020202020204" pitchFamily="34" charset="0"/>
              </a:rPr>
              <a:t>•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"/>
                <a:cs typeface=""/>
              </a:rPr>
              <a:t>n/2</a:t>
            </a:r>
            <a:r>
              <a:rPr lang="en-US" altLang="zh-CN" sz="2800">
                <a:latin typeface="Times New Roman" panose="02020603050405020304" pitchFamily="18" charset="0"/>
                <a:ea typeface=""/>
                <a:cs typeface=""/>
              </a:rPr>
              <a:t> + b*d </a:t>
            </a:r>
          </a:p>
        </p:txBody>
      </p:sp>
      <p:graphicFrame>
        <p:nvGraphicFramePr>
          <p:cNvPr id="229516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3308"/>
              </p:ext>
            </p:extLst>
          </p:nvPr>
        </p:nvGraphicFramePr>
        <p:xfrm>
          <a:off x="5334000" y="1788368"/>
          <a:ext cx="2971800" cy="1066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51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34307"/>
              </p:ext>
            </p:extLst>
          </p:nvPr>
        </p:nvGraphicFramePr>
        <p:xfrm>
          <a:off x="2057400" y="1788368"/>
          <a:ext cx="2971800" cy="1066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82" name="Text Box 132"/>
          <p:cNvSpPr txBox="1">
            <a:spLocks noChangeArrowheads="1"/>
          </p:cNvSpPr>
          <p:nvPr/>
        </p:nvSpPr>
        <p:spPr bwMode="auto">
          <a:xfrm>
            <a:off x="76200" y="2169368"/>
            <a:ext cx="190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两个</a:t>
            </a:r>
            <a:r>
              <a:rPr lang="en-US" altLang="zh-CN" sz="2800"/>
              <a:t>n</a:t>
            </a:r>
            <a:r>
              <a:rPr lang="zh-CN" altLang="en-US" sz="2800"/>
              <a:t>位整数相乘</a:t>
            </a:r>
          </a:p>
        </p:txBody>
      </p:sp>
    </p:spTree>
    <p:extLst>
      <p:ext uri="{BB962C8B-B14F-4D97-AF65-F5344CB8AC3E}">
        <p14:creationId xmlns:p14="http://schemas.microsoft.com/office/powerpoint/2010/main" val="21126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0504"/>
            <a:ext cx="8686800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ea typeface="黑体" panose="02010609060101010101" pitchFamily="49" charset="-122"/>
              </a:rPr>
              <a:t>复杂度分析 </a:t>
            </a:r>
            <a:r>
              <a:rPr lang="en-US" altLang="zh-CN" b="1">
                <a:ea typeface="黑体" panose="02010609060101010101" pitchFamily="49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T(n)=O(n</a:t>
            </a:r>
            <a:r>
              <a:rPr lang="en-US" altLang="zh-CN" baseline="30000"/>
              <a:t>2</a:t>
            </a:r>
            <a:r>
              <a:rPr lang="en-US" altLang="zh-CN"/>
              <a:t>)  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没有改进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</a:t>
            </a: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57997"/>
              </p:ext>
            </p:extLst>
          </p:nvPr>
        </p:nvGraphicFramePr>
        <p:xfrm>
          <a:off x="1524000" y="2977604"/>
          <a:ext cx="5029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757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7604"/>
                        <a:ext cx="5029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4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36576"/>
            <a:ext cx="86868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简单实例：</a:t>
            </a:r>
            <a:r>
              <a:rPr lang="en-US" altLang="zh-CN" dirty="0">
                <a:ea typeface="楷体_GB2312" pitchFamily="49" charset="-122"/>
              </a:rPr>
              <a:t>23 * 14=332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23=2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+3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           14=1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+4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23 * 14= (2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+3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)*(1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+4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           =(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2*1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+(</a:t>
            </a:r>
            <a:r>
              <a:rPr lang="en-US" altLang="zh-CN" dirty="0">
                <a:solidFill>
                  <a:schemeClr val="bg2"/>
                </a:solidFill>
                <a:ea typeface="楷体_GB2312" pitchFamily="49" charset="-122"/>
              </a:rPr>
              <a:t>3*1+2*4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1 </a:t>
            </a:r>
            <a:r>
              <a:rPr lang="en-US" altLang="zh-CN" dirty="0">
                <a:ea typeface="楷体_GB2312" pitchFamily="49" charset="-122"/>
              </a:rPr>
              <a:t>+(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3*4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楷体_GB2312" pitchFamily="49" charset="-122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ea typeface="楷体_GB2312" pitchFamily="49" charset="-122"/>
              </a:rPr>
              <a:t>3*1+2*4=(2+3)*(1+4)-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2*1</a:t>
            </a:r>
            <a:r>
              <a:rPr lang="en-US" altLang="zh-CN" dirty="0">
                <a:ea typeface="楷体_GB2312" pitchFamily="49" charset="-122"/>
              </a:rPr>
              <a:t>)- (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3*4</a:t>
            </a:r>
            <a:r>
              <a:rPr lang="en-US" altLang="zh-CN" dirty="0">
                <a:ea typeface="楷体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次乘法减为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次乘法</a:t>
            </a:r>
          </a:p>
        </p:txBody>
      </p:sp>
    </p:spTree>
    <p:extLst>
      <p:ext uri="{BB962C8B-B14F-4D97-AF65-F5344CB8AC3E}">
        <p14:creationId xmlns:p14="http://schemas.microsoft.com/office/powerpoint/2010/main" val="18885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18320"/>
            <a:ext cx="86868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分治法的改进</a:t>
            </a:r>
            <a:r>
              <a:rPr lang="en-US" altLang="zh-CN" dirty="0">
                <a:ea typeface="楷体_GB2312" pitchFamily="49" charset="-122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</a:t>
            </a:r>
            <a:r>
              <a:rPr lang="en-US" altLang="zh-CN" dirty="0" err="1">
                <a:ea typeface="楷体_GB2312" pitchFamily="49" charset="-122"/>
              </a:rPr>
              <a:t>ad+bc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为了降低时间复杂度，必须减少乘法的次数。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((a-c)(b-d)+</a:t>
            </a:r>
            <a:r>
              <a:rPr lang="en-US" altLang="zh-CN" dirty="0" err="1">
                <a:ea typeface="楷体_GB2312" pitchFamily="49" charset="-122"/>
              </a:rPr>
              <a:t>ac+bd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 XY = ac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 + ((</a:t>
            </a:r>
            <a:r>
              <a:rPr lang="en-US" altLang="zh-CN" dirty="0" err="1">
                <a:ea typeface="楷体_GB2312" pitchFamily="49" charset="-122"/>
              </a:rPr>
              <a:t>a+c</a:t>
            </a:r>
            <a:r>
              <a:rPr lang="en-US" altLang="zh-CN" dirty="0">
                <a:ea typeface="楷体_GB2312" pitchFamily="49" charset="-122"/>
              </a:rPr>
              <a:t>)(</a:t>
            </a:r>
            <a:r>
              <a:rPr lang="en-US" altLang="zh-CN" dirty="0" err="1">
                <a:ea typeface="楷体_GB2312" pitchFamily="49" charset="-122"/>
              </a:rPr>
              <a:t>b+d</a:t>
            </a:r>
            <a:r>
              <a:rPr lang="en-US" altLang="zh-CN" dirty="0">
                <a:ea typeface="楷体_GB2312" pitchFamily="49" charset="-122"/>
              </a:rPr>
              <a:t>)-ac-</a:t>
            </a:r>
            <a:r>
              <a:rPr lang="en-US" altLang="zh-CN" dirty="0" err="1">
                <a:ea typeface="楷体_GB2312" pitchFamily="49" charset="-122"/>
              </a:rPr>
              <a:t>bd</a:t>
            </a:r>
            <a:r>
              <a:rPr lang="en-US" altLang="zh-CN" dirty="0">
                <a:ea typeface="楷体_GB2312" pitchFamily="49" charset="-122"/>
              </a:rPr>
              <a:t>) </a:t>
            </a:r>
            <a:r>
              <a:rPr lang="en-US" altLang="zh-CN" dirty="0">
                <a:cs typeface="Arial" panose="020B0604020202020204" pitchFamily="34" charset="0"/>
              </a:rPr>
              <a:t>•</a:t>
            </a:r>
            <a:r>
              <a:rPr lang="en-US" altLang="zh-CN" dirty="0">
                <a:latin typeface="Times New Roman" panose="02020603050405020304" pitchFamily="18" charset="0"/>
                <a:ea typeface=""/>
                <a:cs typeface=""/>
              </a:rPr>
              <a:t>10</a:t>
            </a:r>
            <a:r>
              <a:rPr lang="en-US" altLang="zh-CN" baseline="30000" dirty="0">
                <a:ea typeface="楷体_GB2312" pitchFamily="49" charset="-122"/>
              </a:rPr>
              <a:t>n/2</a:t>
            </a:r>
            <a:r>
              <a:rPr lang="en-US" altLang="zh-CN" dirty="0">
                <a:ea typeface="楷体_GB2312" pitchFamily="49" charset="-122"/>
              </a:rPr>
              <a:t> + </a:t>
            </a:r>
            <a:r>
              <a:rPr lang="en-US" altLang="zh-CN" dirty="0" err="1">
                <a:ea typeface="楷体_GB2312" pitchFamily="49" charset="-122"/>
              </a:rPr>
              <a:t>bd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457200" y="5280744"/>
            <a:ext cx="8077200" cy="12446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细节问题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：两个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的复杂度都是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log3</a:t>
            </a:r>
            <a:r>
              <a:rPr lang="en-US" altLang="zh-CN" sz="2400"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，但考虑到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a+c,b+d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可能得到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位的结果，使问题的规模变大，故不选择第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种方案。</a:t>
            </a:r>
          </a:p>
        </p:txBody>
      </p:sp>
    </p:spTree>
    <p:extLst>
      <p:ext uri="{BB962C8B-B14F-4D97-AF65-F5344CB8AC3E}">
        <p14:creationId xmlns:p14="http://schemas.microsoft.com/office/powerpoint/2010/main" val="6175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D076F0-0F39-41A3-8022-39BE89566F17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7987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310D11-A89D-476E-BC1A-31C1E02D1A0A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</a:t>
            </a:r>
          </a:p>
        </p:txBody>
      </p:sp>
      <p:graphicFrame>
        <p:nvGraphicFramePr>
          <p:cNvPr id="798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39714"/>
              </p:ext>
            </p:extLst>
          </p:nvPr>
        </p:nvGraphicFramePr>
        <p:xfrm>
          <a:off x="1541463" y="2277616"/>
          <a:ext cx="522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798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277616"/>
                        <a:ext cx="5222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11"/>
          <p:cNvSpPr>
            <a:spLocks noGrp="1" noChangeArrowheads="1"/>
          </p:cNvSpPr>
          <p:nvPr>
            <p:ph type="body" idx="1"/>
          </p:nvPr>
        </p:nvSpPr>
        <p:spPr>
          <a:xfrm>
            <a:off x="304800" y="4607024"/>
            <a:ext cx="8686800" cy="838200"/>
          </a:xfrm>
          <a:noFill/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"/>
                <a:cs typeface=""/>
              </a:rPr>
              <a:t>T(n)=O(n</a:t>
            </a:r>
            <a:r>
              <a:rPr lang="en-US" altLang="zh-CN" baseline="30000">
                <a:ea typeface=""/>
                <a:cs typeface=""/>
              </a:rPr>
              <a:t>log3</a:t>
            </a:r>
            <a:r>
              <a:rPr lang="en-US" altLang="zh-CN">
                <a:ea typeface=""/>
                <a:cs typeface=""/>
              </a:rPr>
              <a:t>) =O(n</a:t>
            </a:r>
            <a:r>
              <a:rPr lang="en-US" altLang="zh-CN" baseline="30000">
                <a:ea typeface=""/>
                <a:cs typeface=""/>
              </a:rPr>
              <a:t>1.585</a:t>
            </a:r>
            <a:r>
              <a:rPr lang="en-US" altLang="zh-CN">
                <a:ea typeface=""/>
                <a:cs typeface=""/>
              </a:rPr>
              <a:t>)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较大的改进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6427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大整数的乘法 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6968"/>
            <a:ext cx="8686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小学的方法：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        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效率太低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O(n</a:t>
            </a:r>
            <a:r>
              <a:rPr lang="en-US" altLang="zh-CN" sz="2800" baseline="30000" dirty="0">
                <a:ea typeface="楷体_GB2312" pitchFamily="49" charset="-122"/>
              </a:rPr>
              <a:t>1.585</a:t>
            </a:r>
            <a:r>
              <a:rPr lang="en-US" altLang="zh-CN" sz="2800" dirty="0">
                <a:ea typeface="楷体_GB2312" pitchFamily="49" charset="-122"/>
              </a:rPr>
              <a:t>)                 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较大的改进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更快的方法：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如果将大整数分成更多段，用更复杂的方式把它们组合起来，将有可能得到更优的算法。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 最终，这个思想导致了</a:t>
            </a:r>
            <a:r>
              <a:rPr lang="zh-CN" altLang="en-US" sz="2800" b="1" dirty="0">
                <a:ea typeface="黑体" panose="02010609060101010101" pitchFamily="49" charset="-122"/>
              </a:rPr>
              <a:t>快速傅利叶变换</a:t>
            </a:r>
            <a:r>
              <a:rPr lang="en-US" altLang="zh-CN" sz="2800" dirty="0">
                <a:ea typeface="楷体_GB2312" pitchFamily="49" charset="-122"/>
              </a:rPr>
              <a:t>(Fast Fourier Transform)</a:t>
            </a:r>
            <a:r>
              <a:rPr lang="zh-CN" altLang="en-US" sz="2800" dirty="0">
                <a:ea typeface="楷体_GB2312" pitchFamily="49" charset="-122"/>
              </a:rPr>
              <a:t>的产生。该方法也可以看作是一个复杂的分治算法，对于大整数乘法，它能在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</a:rPr>
              <a:t>nlogn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时间内解决。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 是否能找到线性时间的算法？目前为止还没有结果。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23209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Strassen</a:t>
            </a:r>
            <a:r>
              <a:rPr lang="zh-CN" altLang="en-US" sz="2000" dirty="0">
                <a:solidFill>
                  <a:srgbClr val="FF0000"/>
                </a:solidFill>
              </a:rPr>
              <a:t>矩阵乘法*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代换法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多数算法</a:t>
            </a:r>
            <a:endParaRPr lang="en-US" altLang="zh-CN" sz="2000" dirty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7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2C7980-A3E4-4ED5-BE5C-69ED0C5F075A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192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7A915A-EC39-49CC-A22A-77BE389FBFE6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</a:t>
            </a:r>
            <a:r>
              <a:rPr lang="zh-CN" altLang="en-US"/>
              <a:t>斯特拉森矩阵乘法</a:t>
            </a:r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305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矩阵乘法是线性代数中最常见的运算之一，它在数值计算中有广泛的应用。若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是</a:t>
            </a:r>
            <a:r>
              <a:rPr lang="en-US" altLang="zh-CN" sz="2400"/>
              <a:t>2</a:t>
            </a:r>
            <a:r>
              <a:rPr lang="zh-CN" altLang="en-US" sz="2400"/>
              <a:t>个</a:t>
            </a:r>
            <a:r>
              <a:rPr lang="en-US" altLang="zh-CN" sz="2400"/>
              <a:t>n×n</a:t>
            </a:r>
            <a:r>
              <a:rPr lang="zh-CN" altLang="en-US" sz="2400"/>
              <a:t>的矩阵，则它们的乘积</a:t>
            </a:r>
            <a:r>
              <a:rPr lang="en-US" altLang="zh-CN" sz="2400"/>
              <a:t>C=AB</a:t>
            </a:r>
            <a:r>
              <a:rPr lang="zh-CN" altLang="en-US" sz="2400"/>
              <a:t>同样是一个</a:t>
            </a:r>
            <a:r>
              <a:rPr lang="en-US" altLang="zh-CN" sz="2400"/>
              <a:t>n×n</a:t>
            </a:r>
            <a:r>
              <a:rPr lang="zh-CN" altLang="en-US" sz="2400"/>
              <a:t>的矩阵。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的乘积矩阵</a:t>
            </a:r>
            <a:r>
              <a:rPr lang="en-US" altLang="zh-CN" sz="2400"/>
              <a:t>C</a:t>
            </a:r>
            <a:r>
              <a:rPr lang="zh-CN" altLang="en-US" sz="2400"/>
              <a:t>中的元素</a:t>
            </a:r>
            <a:r>
              <a:rPr lang="en-US" altLang="zh-CN" sz="2400"/>
              <a:t>C[i,j]</a:t>
            </a:r>
            <a:r>
              <a:rPr lang="zh-CN" altLang="en-US" sz="2400"/>
              <a:t>定义为</a:t>
            </a:r>
            <a:r>
              <a:rPr lang="en-US" altLang="zh-CN" sz="2400"/>
              <a:t>:</a:t>
            </a:r>
            <a:r>
              <a:rPr lang="zh-CN" altLang="en-US" sz="2400"/>
              <a:t>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若依此定义来计算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的乘积矩阵</a:t>
            </a:r>
            <a:r>
              <a:rPr lang="en-US" altLang="zh-CN" sz="2400"/>
              <a:t>C</a:t>
            </a:r>
            <a:r>
              <a:rPr lang="zh-CN" altLang="en-US" sz="2400"/>
              <a:t>，则每计算</a:t>
            </a:r>
            <a:r>
              <a:rPr lang="en-US" altLang="zh-CN" sz="2400"/>
              <a:t>C</a:t>
            </a:r>
            <a:r>
              <a:rPr lang="zh-CN" altLang="en-US" sz="2400"/>
              <a:t>的一个元素</a:t>
            </a:r>
            <a:r>
              <a:rPr lang="en-US" altLang="zh-CN" sz="2400"/>
              <a:t>C[i,j]</a:t>
            </a:r>
            <a:r>
              <a:rPr lang="zh-CN" altLang="en-US" sz="2400"/>
              <a:t>，需要做</a:t>
            </a:r>
            <a:r>
              <a:rPr lang="en-US" altLang="zh-CN" sz="2400"/>
              <a:t>n</a:t>
            </a:r>
            <a:r>
              <a:rPr lang="zh-CN" altLang="en-US" sz="2400"/>
              <a:t>个乘法和</a:t>
            </a:r>
            <a:r>
              <a:rPr lang="en-US" altLang="zh-CN" sz="2400"/>
              <a:t>n-1</a:t>
            </a:r>
            <a:r>
              <a:rPr lang="zh-CN" altLang="en-US" sz="2400"/>
              <a:t>次加法。因此，求出矩阵</a:t>
            </a:r>
            <a:r>
              <a:rPr lang="en-US" altLang="zh-CN" sz="2400"/>
              <a:t>C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个元素所需的计算时间为</a:t>
            </a:r>
            <a:r>
              <a:rPr lang="en-US" altLang="zh-CN" sz="2400"/>
              <a:t>0(n</a:t>
            </a:r>
            <a:r>
              <a:rPr lang="en-US" altLang="zh-CN" sz="2400" baseline="30000"/>
              <a:t>3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81926" name="Object 5"/>
          <p:cNvGraphicFramePr>
            <a:graphicFrameLocks noChangeAspect="1"/>
          </p:cNvGraphicFramePr>
          <p:nvPr/>
        </p:nvGraphicFramePr>
        <p:xfrm>
          <a:off x="1828800" y="3505200"/>
          <a:ext cx="541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3" imgW="1497950" imgH="431613" progId="Equation.3">
                  <p:embed/>
                </p:oleObj>
              </mc:Choice>
              <mc:Fallback>
                <p:oleObj name="Equation" r:id="rId3" imgW="1497950" imgH="431613" progId="Equation.3">
                  <p:embed/>
                  <p:pic>
                    <p:nvPicPr>
                      <p:cNvPr id="819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410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24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Volker Strassen</a:t>
            </a:r>
            <a:endParaRPr lang="zh-CN" altLang="en-US" dirty="0"/>
          </a:p>
        </p:txBody>
      </p:sp>
      <p:sp>
        <p:nvSpPr>
          <p:cNvPr id="82947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A85E44-21BA-44FF-8655-37D18EF5364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2948" name="日期占位符 3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288A10-02C3-4E23-902B-9E545D128E03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00213"/>
            <a:ext cx="3208337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Box 4"/>
          <p:cNvSpPr txBox="1">
            <a:spLocks noChangeArrowheads="1"/>
          </p:cNvSpPr>
          <p:nvPr/>
        </p:nvSpPr>
        <p:spPr bwMode="auto">
          <a:xfrm>
            <a:off x="395288" y="2205038"/>
            <a:ext cx="3960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1936 -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German mathematician, a professor emeritus in the department of mathematics and statistics at the University of Konstanz.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28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7DEA51-3430-413E-9F17-480B6804223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397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B10713-0BE7-4024-80A9-30936AD78AB1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2296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 err="1"/>
              <a:t>V.Strassen</a:t>
            </a:r>
            <a:r>
              <a:rPr lang="zh-CN" altLang="en-US" sz="2400" dirty="0"/>
              <a:t>采用了分治技术，将计算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n</a:t>
            </a:r>
            <a:r>
              <a:rPr lang="zh-CN" altLang="en-US" sz="2400" dirty="0"/>
              <a:t>阶矩阵乘积所需的计算时间改进到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log7</a:t>
            </a:r>
            <a:r>
              <a:rPr lang="en-US" altLang="zh-CN" sz="2400" dirty="0"/>
              <a:t>)=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2.81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首先，我们还是需要假设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的幂。将矩阵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中每一矩阵都分块成为</a:t>
            </a:r>
            <a:r>
              <a:rPr lang="en-US" altLang="zh-CN" sz="2400" dirty="0"/>
              <a:t>4</a:t>
            </a:r>
            <a:r>
              <a:rPr lang="zh-CN" altLang="en-US" sz="2400" dirty="0"/>
              <a:t>个大小相等的子矩阵，每个子矩阵都是</a:t>
            </a:r>
            <a:r>
              <a:rPr lang="en-US" altLang="zh-CN" sz="2400" dirty="0"/>
              <a:t>n/2×n/2</a:t>
            </a:r>
            <a:r>
              <a:rPr lang="zh-CN" altLang="en-US" sz="2400" dirty="0"/>
              <a:t>的方阵。由此可将方程</a:t>
            </a:r>
            <a:r>
              <a:rPr lang="en-US" altLang="zh-CN" sz="2400" dirty="0"/>
              <a:t>C=AB</a:t>
            </a:r>
            <a:r>
              <a:rPr lang="zh-CN" altLang="en-US" sz="2400" dirty="0"/>
              <a:t>重写为</a:t>
            </a:r>
            <a:r>
              <a:rPr lang="en-US" altLang="zh-CN" sz="2400" dirty="0"/>
              <a:t>: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652463" y="4343400"/>
          <a:ext cx="80676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3" imgW="2209800" imgH="482600" progId="Equation.3">
                  <p:embed/>
                </p:oleObj>
              </mc:Choice>
              <mc:Fallback>
                <p:oleObj name="Equation" r:id="rId3" imgW="2209800" imgH="482600" progId="Equation.3">
                  <p:embed/>
                  <p:pic>
                    <p:nvPicPr>
                      <p:cNvPr id="839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343400"/>
                        <a:ext cx="80676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FDC66F-10CC-4B2D-BB69-D92558236E1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499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096873-68B7-4E8A-A7AB-A2773BC7190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123" y="2204864"/>
            <a:ext cx="8763000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由此可得</a:t>
            </a:r>
            <a:r>
              <a:rPr lang="en-US" altLang="zh-CN" sz="2400" dirty="0"/>
              <a:t>:</a:t>
            </a:r>
            <a:r>
              <a:rPr lang="zh-CN" altLang="en-US" sz="2400" dirty="0"/>
              <a:t>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C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11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C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=A</a:t>
            </a:r>
            <a:r>
              <a:rPr lang="en-US" altLang="zh-CN" sz="2400" baseline="-30000" dirty="0"/>
              <a:t>21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12</a:t>
            </a:r>
            <a:r>
              <a:rPr lang="en-US" altLang="zh-CN" sz="2400" dirty="0"/>
              <a:t>+A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22</a:t>
            </a:r>
            <a:r>
              <a:rPr lang="en-US" altLang="zh-CN" sz="2400" dirty="0"/>
              <a:t>                        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如果</a:t>
            </a:r>
            <a:r>
              <a:rPr lang="en-US" altLang="zh-CN" sz="2400" dirty="0"/>
              <a:t>n=2</a:t>
            </a:r>
            <a:r>
              <a:rPr lang="zh-CN" altLang="en-US" sz="2400" dirty="0"/>
              <a:t>，则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2</a:t>
            </a:r>
            <a:r>
              <a:rPr lang="zh-CN" altLang="en-US" sz="2400" dirty="0"/>
              <a:t>阶方阵的乘积可以直接用上式计算出来，共需</a:t>
            </a:r>
            <a:r>
              <a:rPr lang="en-US" altLang="zh-CN" sz="2400" dirty="0"/>
              <a:t>8</a:t>
            </a:r>
            <a:r>
              <a:rPr lang="zh-CN" altLang="en-US" sz="2400" dirty="0"/>
              <a:t>次乘法和</a:t>
            </a:r>
            <a:r>
              <a:rPr lang="en-US" altLang="zh-CN" sz="2400" dirty="0"/>
              <a:t>4</a:t>
            </a:r>
            <a:r>
              <a:rPr lang="zh-CN" altLang="en-US" sz="2400" dirty="0"/>
              <a:t>次加法。当子矩阵的阶大于</a:t>
            </a:r>
            <a:r>
              <a:rPr lang="en-US" altLang="zh-CN" sz="2400" dirty="0"/>
              <a:t>2</a:t>
            </a:r>
            <a:r>
              <a:rPr lang="zh-CN" altLang="en-US" sz="2400" dirty="0"/>
              <a:t>时，为求</a:t>
            </a:r>
            <a:r>
              <a:rPr lang="en-US" altLang="zh-CN" sz="2400" dirty="0"/>
              <a:t>2</a:t>
            </a:r>
            <a:r>
              <a:rPr lang="zh-CN" altLang="en-US" sz="2400" dirty="0"/>
              <a:t>个子矩阵的积，可以继续将子矩阵分块，直到子矩阵的阶降为</a:t>
            </a:r>
            <a:r>
              <a:rPr lang="en-US" altLang="zh-CN" sz="2400" dirty="0"/>
              <a:t>2</a:t>
            </a:r>
            <a:r>
              <a:rPr lang="zh-CN" altLang="en-US" sz="2400" dirty="0"/>
              <a:t>。这样，就产生了一个分治降阶的递归算法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41213"/>
              </p:ext>
            </p:extLst>
          </p:nvPr>
        </p:nvGraphicFramePr>
        <p:xfrm>
          <a:off x="3962400" y="2420888"/>
          <a:ext cx="45720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3" imgW="2209800" imgH="482600" progId="Equation.3">
                  <p:embed/>
                </p:oleObj>
              </mc:Choice>
              <mc:Fallback>
                <p:oleObj name="Equation" r:id="rId3" imgW="2209800" imgH="482600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20888"/>
                        <a:ext cx="457200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2C3599-3D97-4455-9DE7-219ECEF0996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601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B60878-5871-41BF-8B21-A6352A8B479E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7" y="2204864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分治法的计算时间耗费</a:t>
            </a:r>
            <a:r>
              <a:rPr lang="en-US" altLang="zh-CN" sz="2400" dirty="0"/>
              <a:t>T(n)</a:t>
            </a:r>
            <a:r>
              <a:rPr lang="zh-CN" altLang="en-US" sz="2400" dirty="0"/>
              <a:t>应该满足：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这个递归方程的解仍然是</a:t>
            </a:r>
            <a:r>
              <a:rPr lang="en-US" altLang="zh-CN" sz="2400" dirty="0"/>
              <a:t>T(n)=</a:t>
            </a:r>
            <a:r>
              <a:rPr lang="en-US" altLang="zh-CN" sz="2400" i="1" dirty="0"/>
              <a:t>O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。因此，该方法并不比用原始定义直接计算更有效。究其原因，乃是由于没有减少矩阵的乘法次数。而矩阵乘法耗费的时间要比矩阵加减法耗费的时间多得多。要想改进矩阵乘法的计算时间复杂性，必须减少子矩阵乘法运算的次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860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15097"/>
              </p:ext>
            </p:extLst>
          </p:nvPr>
        </p:nvGraphicFramePr>
        <p:xfrm>
          <a:off x="1979712" y="2517329"/>
          <a:ext cx="4395192" cy="115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3" imgW="1892300" imgH="482600" progId="Equation.3">
                  <p:embed/>
                </p:oleObj>
              </mc:Choice>
              <mc:Fallback>
                <p:oleObj name="Equation" r:id="rId3" imgW="1892300" imgH="482600" progId="Equation.3">
                  <p:embed/>
                  <p:pic>
                    <p:nvPicPr>
                      <p:cNvPr id="860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17329"/>
                        <a:ext cx="4395192" cy="1150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3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2020FF-2120-4E17-BCAF-BB6CFBEA8EB8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704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D8DAAA-49BF-4191-818A-D58B82D522E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63000" cy="579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Strassen</a:t>
            </a:r>
            <a:r>
              <a:rPr lang="zh-CN" altLang="en-US" sz="2000" dirty="0"/>
              <a:t>提出了一种新的算法来计算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</a:t>
            </a:r>
            <a:r>
              <a:rPr lang="zh-CN" altLang="en-US" sz="2000" dirty="0"/>
              <a:t>阶方阵的乘积。他的算法只用了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/>
              <a:t>次乘法运算，但增加了加、减法的运算次数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(B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-B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                                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=(A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)B</a:t>
            </a:r>
            <a:r>
              <a:rPr lang="en-US" altLang="zh-CN" sz="2000" baseline="-25000" dirty="0"/>
              <a:t>22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=(A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                              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=A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(B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-B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=(A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                     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=(A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-A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M7=(A</a:t>
            </a:r>
            <a:r>
              <a:rPr lang="en-US" altLang="zh-CN" sz="2000" baseline="-25000" dirty="0"/>
              <a:t>21</a:t>
            </a:r>
            <a:r>
              <a:rPr lang="en-US" altLang="zh-CN" sz="2000" dirty="0"/>
              <a:t>-A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)(B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用八个加减法计算</a:t>
            </a:r>
            <a:r>
              <a:rPr lang="en-US" altLang="zh-CN" sz="2000" dirty="0" err="1"/>
              <a:t>Cij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11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+M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-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 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               C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=M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+M</a:t>
            </a:r>
            <a:r>
              <a:rPr lang="en-US" altLang="zh-CN" sz="2000" baseline="-25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21</a:t>
            </a:r>
            <a:r>
              <a:rPr lang="zh-CN" altLang="en-US" sz="2000" dirty="0"/>
              <a:t>＝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+ 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                           C</a:t>
            </a:r>
            <a:r>
              <a:rPr lang="en-US" altLang="zh-CN" sz="2000" baseline="-25000" dirty="0"/>
              <a:t>22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+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 – 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 + M</a:t>
            </a:r>
            <a:r>
              <a:rPr lang="en-US" altLang="zh-CN" sz="2000" baseline="-25000" dirty="0"/>
              <a:t>7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共用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/>
              <a:t>次乘法和</a:t>
            </a:r>
            <a:r>
              <a:rPr lang="en-US" altLang="zh-CN" sz="2000" dirty="0">
                <a:solidFill>
                  <a:srgbClr val="FF0000"/>
                </a:solidFill>
              </a:rPr>
              <a:t>18</a:t>
            </a:r>
            <a:r>
              <a:rPr lang="zh-CN" altLang="en-US" sz="2000" dirty="0"/>
              <a:t>次加减法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74950"/>
              </p:ext>
            </p:extLst>
          </p:nvPr>
        </p:nvGraphicFramePr>
        <p:xfrm>
          <a:off x="3371427" y="5366773"/>
          <a:ext cx="52228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3" imgW="1892300" imgH="482600" progId="Equation.3">
                  <p:embed/>
                </p:oleObj>
              </mc:Choice>
              <mc:Fallback>
                <p:oleObj name="Equation" r:id="rId3" imgW="1892300" imgH="482600" progId="Equation.3">
                  <p:embed/>
                  <p:pic>
                    <p:nvPicPr>
                      <p:cNvPr id="870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427" y="5366773"/>
                        <a:ext cx="52228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FC48FF-F21F-487D-8D7D-44B747EA2432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806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CDD075-DD41-4B6A-8C8C-6D80CF3FA42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132856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ea typeface="楷体_GB2312" pitchFamily="49" charset="-122"/>
              </a:rPr>
              <a:t>n=2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M(n)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Strassen</a:t>
            </a:r>
            <a:r>
              <a:rPr lang="zh-CN" altLang="en-US" sz="2400" dirty="0">
                <a:ea typeface="楷体_GB2312" pitchFamily="49" charset="-122"/>
              </a:rPr>
              <a:t>算法在计算两个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阶方阵时执行的乘法运算次数：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n&gt;1</a:t>
            </a:r>
            <a:r>
              <a:rPr lang="zh-CN" altLang="en-US" sz="2400" dirty="0">
                <a:ea typeface="楷体_GB2312" pitchFamily="49" charset="-122"/>
              </a:rPr>
              <a:t>时，</a:t>
            </a:r>
            <a:r>
              <a:rPr lang="en-US" altLang="zh-CN" sz="2400" dirty="0">
                <a:ea typeface="楷体_GB2312" pitchFamily="49" charset="-122"/>
              </a:rPr>
              <a:t>M(n)=7M(n/2),     M(1)=1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n =2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时</a:t>
            </a:r>
            <a:r>
              <a:rPr lang="en-US" altLang="zh-CN" sz="2400" dirty="0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)=7M(2</a:t>
            </a:r>
            <a:r>
              <a:rPr lang="en-US" altLang="zh-CN" sz="2400" baseline="30000" dirty="0">
                <a:ea typeface="楷体_GB2312" pitchFamily="49" charset="-122"/>
              </a:rPr>
              <a:t>k-1</a:t>
            </a:r>
            <a:r>
              <a:rPr lang="en-US" altLang="zh-CN" sz="2400" dirty="0">
                <a:ea typeface="楷体_GB2312" pitchFamily="49" charset="-122"/>
              </a:rPr>
              <a:t>)               </a:t>
            </a:r>
            <a:r>
              <a:rPr lang="zh-CN" altLang="en-US" sz="2400" dirty="0">
                <a:ea typeface="楷体_GB2312" pitchFamily="49" charset="-122"/>
              </a:rPr>
              <a:t>替换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k-1</a:t>
            </a:r>
            <a:r>
              <a:rPr lang="en-US" altLang="zh-CN" sz="2400" dirty="0">
                <a:ea typeface="楷体_GB2312" pitchFamily="49" charset="-122"/>
              </a:rPr>
              <a:t>)=7M(2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=7[7M(2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]=7</a:t>
            </a:r>
            <a:r>
              <a:rPr lang="en-US" altLang="zh-CN" sz="2400" baseline="30000" dirty="0">
                <a:ea typeface="楷体_GB2312" pitchFamily="49" charset="-122"/>
              </a:rPr>
              <a:t>2 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k-2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=7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M(2</a:t>
            </a:r>
            <a:r>
              <a:rPr lang="en-US" altLang="zh-CN" sz="2400" baseline="30000" dirty="0">
                <a:ea typeface="楷体_GB2312" pitchFamily="49" charset="-122"/>
              </a:rPr>
              <a:t>k-k</a:t>
            </a:r>
            <a:r>
              <a:rPr lang="en-US" altLang="zh-CN" sz="2400" dirty="0">
                <a:ea typeface="楷体_GB2312" pitchFamily="49" charset="-122"/>
              </a:rPr>
              <a:t>) =7</a:t>
            </a:r>
            <a:r>
              <a:rPr lang="en-US" altLang="zh-CN" sz="2400" baseline="30000" dirty="0">
                <a:ea typeface="楷体_GB2312" pitchFamily="49" charset="-122"/>
              </a:rPr>
              <a:t>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k=log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n, a </a:t>
            </a:r>
            <a:r>
              <a:rPr lang="en-US" altLang="zh-CN" sz="2400" baseline="40000" dirty="0" err="1">
                <a:ea typeface="楷体_GB2312" pitchFamily="49" charset="-122"/>
              </a:rPr>
              <a:t>log</a:t>
            </a:r>
            <a:r>
              <a:rPr lang="en-US" altLang="zh-CN" sz="2400" baseline="20000" dirty="0" err="1">
                <a:ea typeface="楷体_GB2312" pitchFamily="49" charset="-122"/>
              </a:rPr>
              <a:t>b</a:t>
            </a:r>
            <a:r>
              <a:rPr lang="en-US" altLang="zh-CN" sz="2400" baseline="40000" dirty="0" err="1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 = c </a:t>
            </a:r>
            <a:r>
              <a:rPr lang="en-US" altLang="zh-CN" sz="2400" baseline="40000" dirty="0" err="1">
                <a:ea typeface="楷体_GB2312" pitchFamily="49" charset="-122"/>
              </a:rPr>
              <a:t>log</a:t>
            </a:r>
            <a:r>
              <a:rPr lang="en-US" altLang="zh-CN" sz="2400" baseline="20000" dirty="0" err="1">
                <a:ea typeface="楷体_GB2312" pitchFamily="49" charset="-122"/>
              </a:rPr>
              <a:t>b</a:t>
            </a:r>
            <a:r>
              <a:rPr lang="en-US" altLang="zh-CN" sz="2400" baseline="40000" dirty="0" err="1">
                <a:ea typeface="楷体_GB2312" pitchFamily="49" charset="-122"/>
              </a:rPr>
              <a:t>a</a:t>
            </a:r>
            <a:r>
              <a:rPr lang="en-US" altLang="zh-CN" sz="2400" baseline="40000" dirty="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M(n)=7 </a:t>
            </a:r>
            <a:r>
              <a:rPr lang="en-US" altLang="zh-CN" sz="2400" baseline="40000" dirty="0">
                <a:ea typeface="楷体_GB2312" pitchFamily="49" charset="-122"/>
              </a:rPr>
              <a:t>log</a:t>
            </a:r>
            <a:r>
              <a:rPr lang="en-US" altLang="zh-CN" sz="2400" baseline="20000" dirty="0">
                <a:ea typeface="楷体_GB2312" pitchFamily="49" charset="-122"/>
              </a:rPr>
              <a:t>2</a:t>
            </a:r>
            <a:r>
              <a:rPr lang="en-US" altLang="zh-CN" sz="2400" baseline="40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= n </a:t>
            </a:r>
            <a:r>
              <a:rPr lang="en-US" altLang="zh-CN" sz="2400" baseline="40000" dirty="0">
                <a:ea typeface="楷体_GB2312" pitchFamily="49" charset="-122"/>
              </a:rPr>
              <a:t>log</a:t>
            </a:r>
            <a:r>
              <a:rPr lang="en-US" altLang="zh-CN" sz="2400" baseline="20000" dirty="0">
                <a:ea typeface="楷体_GB2312" pitchFamily="49" charset="-122"/>
              </a:rPr>
              <a:t>2</a:t>
            </a:r>
            <a:r>
              <a:rPr lang="en-US" altLang="zh-CN" sz="2400" baseline="40000" dirty="0">
                <a:ea typeface="楷体_GB2312" pitchFamily="49" charset="-122"/>
              </a:rPr>
              <a:t>7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n</a:t>
            </a:r>
            <a:r>
              <a:rPr lang="en-US" altLang="zh-CN" sz="2400" baseline="30000" dirty="0">
                <a:ea typeface="楷体_GB2312" pitchFamily="49" charset="-122"/>
                <a:sym typeface="Symbol" panose="05050102010706020507" pitchFamily="18" charset="2"/>
              </a:rPr>
              <a:t>2.807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按照解递归方程的套用公式法，其解为</a:t>
            </a:r>
            <a:r>
              <a:rPr lang="en-US" altLang="zh-CN" sz="1800" dirty="0"/>
              <a:t>T(n)=</a:t>
            </a:r>
            <a:r>
              <a:rPr lang="en-US" altLang="zh-CN" sz="1800" i="1" dirty="0"/>
              <a:t>O</a:t>
            </a:r>
            <a:r>
              <a:rPr lang="en-US" altLang="zh-CN" sz="1800" dirty="0"/>
              <a:t>(n</a:t>
            </a:r>
            <a:r>
              <a:rPr lang="en-US" altLang="zh-CN" sz="1800" baseline="30000" dirty="0"/>
              <a:t>log7</a:t>
            </a:r>
            <a:r>
              <a:rPr lang="en-US" altLang="zh-CN" sz="1800" dirty="0"/>
              <a:t>)</a:t>
            </a:r>
            <a:r>
              <a:rPr lang="en-US" altLang="zh-CN" sz="1800" i="1" dirty="0"/>
              <a:t>≈O</a:t>
            </a:r>
            <a:r>
              <a:rPr lang="en-US" altLang="zh-CN" sz="1800" dirty="0"/>
              <a:t>(n</a:t>
            </a:r>
            <a:r>
              <a:rPr lang="en-US" altLang="zh-CN" sz="1800" baseline="30000" dirty="0"/>
              <a:t>2.81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zh-CN" altLang="en-US" sz="2400" baseline="300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8C8630-C014-4806-934E-CFAD10656E49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8909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DB4E24-6BD4-49EC-9A2B-BF3731883949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2132856"/>
            <a:ext cx="8686800" cy="586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有人曾列举了计算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</a:t>
            </a:r>
            <a:r>
              <a:rPr lang="zh-CN" altLang="en-US" sz="2000" dirty="0"/>
              <a:t>阶矩阵乘法的</a:t>
            </a:r>
            <a:r>
              <a:rPr lang="en-US" altLang="zh-CN" sz="2000" dirty="0"/>
              <a:t>36</a:t>
            </a:r>
            <a:r>
              <a:rPr lang="zh-CN" altLang="en-US" sz="2000" dirty="0"/>
              <a:t>种不同方法。但所有的方法都要做</a:t>
            </a:r>
            <a:r>
              <a:rPr lang="en-US" altLang="zh-CN" sz="2000" dirty="0"/>
              <a:t>7</a:t>
            </a:r>
            <a:r>
              <a:rPr lang="zh-CN" altLang="en-US" sz="2000" dirty="0"/>
              <a:t>次乘法。除非能找到一种计算</a:t>
            </a:r>
            <a:r>
              <a:rPr lang="en-US" altLang="zh-CN" sz="2000" dirty="0"/>
              <a:t>2</a:t>
            </a:r>
            <a:r>
              <a:rPr lang="zh-CN" altLang="en-US" sz="2000" dirty="0"/>
              <a:t>阶方阵乘积的算法，使乘法的计算次数少于</a:t>
            </a:r>
            <a:r>
              <a:rPr lang="en-US" altLang="zh-CN" sz="2000" dirty="0"/>
              <a:t>7</a:t>
            </a:r>
            <a:r>
              <a:rPr lang="zh-CN" altLang="en-US" sz="2000" dirty="0"/>
              <a:t>次，按上述思路才有可能进一步改进矩阵乘积的计算时间的上界。但是</a:t>
            </a:r>
            <a:r>
              <a:rPr lang="en-US" altLang="zh-CN" sz="2000" dirty="0"/>
              <a:t>Hopcroft </a:t>
            </a:r>
            <a:r>
              <a:rPr lang="zh-CN" altLang="en-US" sz="2000" dirty="0"/>
              <a:t>和 </a:t>
            </a:r>
            <a:r>
              <a:rPr lang="en-US" altLang="zh-CN" sz="2000" dirty="0"/>
              <a:t>Kerr(197l) </a:t>
            </a:r>
            <a:r>
              <a:rPr lang="zh-CN" altLang="en-US" sz="2000" dirty="0"/>
              <a:t>已经证明，计算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2×2</a:t>
            </a:r>
            <a:r>
              <a:rPr lang="zh-CN" altLang="en-US" sz="2000" dirty="0"/>
              <a:t>矩阵的乘积，</a:t>
            </a:r>
            <a:r>
              <a:rPr lang="en-US" altLang="zh-CN" sz="2000" dirty="0"/>
              <a:t>7</a:t>
            </a:r>
            <a:r>
              <a:rPr lang="zh-CN" altLang="en-US" sz="2000" dirty="0"/>
              <a:t>次乘法是必要的。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因此，要想进一步改进矩阵乘法的时间复杂性，就不能再寄希望于计算</a:t>
            </a:r>
            <a:r>
              <a:rPr lang="en-US" altLang="zh-CN" sz="2000" dirty="0"/>
              <a:t>2×2</a:t>
            </a:r>
            <a:r>
              <a:rPr lang="zh-CN" altLang="en-US" sz="2000" dirty="0"/>
              <a:t>矩阵的乘法次数的减少。或许应当研究</a:t>
            </a:r>
            <a:r>
              <a:rPr lang="en-US" altLang="zh-CN" sz="2000" dirty="0"/>
              <a:t>3×3</a:t>
            </a:r>
            <a:r>
              <a:rPr lang="zh-CN" altLang="en-US" sz="2000" dirty="0"/>
              <a:t>或</a:t>
            </a:r>
            <a:r>
              <a:rPr lang="en-US" altLang="zh-CN" sz="2000" dirty="0"/>
              <a:t>5×5</a:t>
            </a:r>
            <a:r>
              <a:rPr lang="zh-CN" altLang="en-US" sz="2000" dirty="0"/>
              <a:t>矩阵的更好算法。在</a:t>
            </a:r>
            <a:r>
              <a:rPr lang="en-US" altLang="zh-CN" sz="2000" dirty="0"/>
              <a:t>Strassen</a:t>
            </a:r>
            <a:r>
              <a:rPr lang="zh-CN" altLang="en-US" sz="2000" dirty="0"/>
              <a:t>之后又有许多算法改进了矩阵乘法的计算时间复杂性。目前最好的计算时间上界是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2.367</a:t>
            </a:r>
            <a:r>
              <a:rPr lang="en-US" altLang="zh-CN" sz="2000" dirty="0"/>
              <a:t>)</a:t>
            </a:r>
            <a:r>
              <a:rPr lang="zh-CN" altLang="en-US" sz="2000" dirty="0"/>
              <a:t>。而目前所知道的矩阵乘法在理论上的最好下界是它的平凡下界</a:t>
            </a:r>
            <a:r>
              <a:rPr lang="en-US" altLang="zh-CN" sz="2000" dirty="0"/>
              <a:t>Ω(n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altLang="zh-CN" b="1" dirty="0"/>
              <a:t>Strassen</a:t>
            </a:r>
            <a:r>
              <a:rPr lang="zh-CN" altLang="en-US" b="1" dirty="0"/>
              <a:t>矩阵相乘算法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552C96-B507-4299-BA59-D3EF3F061D5D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9011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FF664E-445C-4699-B44E-8FC0092863B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</a:t>
            </a:r>
            <a:r>
              <a:rPr lang="zh-CN" altLang="en-US"/>
              <a:t>斯特拉森矩阵乘法 </a:t>
            </a:r>
            <a:r>
              <a:rPr lang="zh-CN" altLang="en-US" sz="3600"/>
              <a:t>小结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467544" y="2194719"/>
            <a:ext cx="8305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传统方法：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3</a:t>
            </a:r>
            <a:r>
              <a:rPr lang="en-US" altLang="zh-CN" sz="2800" dirty="0"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r>
              <a:rPr lang="en-US" altLang="zh-CN" sz="2800" dirty="0">
                <a:ea typeface=""/>
                <a:cs typeface=""/>
              </a:rPr>
              <a:t>O(n</a:t>
            </a:r>
            <a:r>
              <a:rPr lang="en-US" altLang="zh-CN" sz="2800" baseline="30000" dirty="0">
                <a:ea typeface=""/>
                <a:cs typeface=""/>
              </a:rPr>
              <a:t>2.81</a:t>
            </a:r>
            <a:r>
              <a:rPr lang="en-US" altLang="zh-CN" sz="2800" dirty="0">
                <a:ea typeface=""/>
                <a:cs typeface="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目前最好的计算时间上界是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是否能找到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的算法？目前为止还没有结果。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20558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递归与分支策略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832" y="1844824"/>
            <a:ext cx="77724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递归式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代换法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迭代法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递归树法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主方法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11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3600" dirty="0"/>
              <a:t>分治策略</a:t>
            </a:r>
            <a:endParaRPr lang="en-US" altLang="zh-CN" sz="36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最大子数组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大整数乘法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/>
              <a:t>Strassen</a:t>
            </a:r>
            <a:r>
              <a:rPr lang="zh-CN" altLang="en-US" sz="2000" dirty="0"/>
              <a:t>矩阵乘法*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多数算法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228BC-1250-413E-8826-0DCEB1176104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9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93912"/>
            <a:ext cx="8955088" cy="4306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代换法求解递归式要点：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）猜测解的形式</a:t>
            </a:r>
            <a:endParaRPr lang="en-US" altLang="zh-CN" sz="1800" dirty="0"/>
          </a:p>
          <a:p>
            <a:pPr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en-US" sz="1800" dirty="0">
                <a:latin typeface="Times New Roman" pitchFamily="18" charset="0"/>
              </a:rPr>
              <a:t>用数学归纳法找出使解真正有效的常数</a:t>
            </a:r>
            <a:endParaRPr lang="en-US" altLang="zh-CN" sz="1800" dirty="0">
              <a:latin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</a:rPr>
              <a:t>   验证猜测的解是否满足条件</a:t>
            </a:r>
            <a:r>
              <a:rPr lang="en-US" altLang="zh-CN" sz="1600" dirty="0">
                <a:latin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</a:rPr>
              <a:t>用归纳法</a:t>
            </a:r>
            <a:r>
              <a:rPr lang="en-US" altLang="zh-CN" sz="1600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</a:rPr>
              <a:t>    找出什么样的系数可以使问题成立</a:t>
            </a:r>
            <a:endParaRPr lang="en-US" altLang="zh-CN" sz="16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关键</a:t>
            </a:r>
            <a:r>
              <a:rPr lang="en-US" altLang="zh-CN" dirty="0">
                <a:latin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</a:rPr>
              <a:t> 使用归纳进行代换</a:t>
            </a:r>
            <a:endParaRPr lang="en-US" altLang="zh-CN" dirty="0">
              <a:latin typeface="Times New Roman" pitchFamily="18" charset="0"/>
            </a:endParaRPr>
          </a:p>
          <a:p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7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r>
              <a:rPr lang="zh-CN" altLang="en-US" dirty="0"/>
              <a:t>给定一个大小为</a:t>
            </a:r>
            <a:r>
              <a:rPr lang="en-US" altLang="zh-CN" dirty="0"/>
              <a:t>n</a:t>
            </a:r>
            <a:r>
              <a:rPr lang="zh-CN" altLang="en-US" dirty="0"/>
              <a:t>的数组，找出其中出现次数超过</a:t>
            </a:r>
            <a:r>
              <a:rPr lang="en-US" altLang="zh-CN" dirty="0"/>
              <a:t>n/2</a:t>
            </a:r>
            <a:r>
              <a:rPr lang="zh-CN" altLang="en-US" dirty="0"/>
              <a:t>的元素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zh-CN" altLang="en-US" dirty="0">
                <a:sym typeface="Wingdings" panose="05000000000000000000" pitchFamily="2" charset="2"/>
              </a:rPr>
              <a:t>：输入为</a:t>
            </a:r>
            <a:r>
              <a:rPr lang="en-US" altLang="zh-CN" dirty="0">
                <a:sym typeface="Wingdings" panose="05000000000000000000" pitchFamily="2" charset="2"/>
              </a:rPr>
              <a:t>(2, 3, 2, 1, 3, 2, 2)</a:t>
            </a:r>
            <a:r>
              <a:rPr lang="zh-CN" altLang="en-US" dirty="0">
                <a:sym typeface="Wingdings" panose="05000000000000000000" pitchFamily="2" charset="2"/>
              </a:rPr>
              <a:t>，则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majority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假设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为奇数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1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81200"/>
                <a:ext cx="8955088" cy="583704"/>
              </a:xfrm>
            </p:spPr>
            <p:txBody>
              <a:bodyPr/>
              <a:lstStyle/>
              <a:p>
                <a:r>
                  <a:rPr lang="zh-CN" altLang="en-US" dirty="0"/>
                  <a:t>方法一：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空间复杂度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81200"/>
                <a:ext cx="8955088" cy="583704"/>
              </a:xfrm>
              <a:blipFill>
                <a:blip r:embed="rId2"/>
                <a:stretch>
                  <a:fillRect l="-545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83275" y="2924944"/>
            <a:ext cx="6081033" cy="3416320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Majority(A[1,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for(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= 1 to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M = 1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for(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 = 1 to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		if (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!= 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 and A[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]==A[</a:t>
            </a:r>
            <a:r>
              <a:rPr lang="en-US" altLang="zh-CN" b="1" i="1" dirty="0">
                <a:latin typeface="Times New Roman" pitchFamily="18" charset="0"/>
              </a:rPr>
              <a:t>j</a:t>
            </a:r>
            <a:r>
              <a:rPr lang="en-US" altLang="zh-CN" b="1" dirty="0">
                <a:latin typeface="Times New Roman" pitchFamily="18" charset="0"/>
              </a:rPr>
              <a:t>])	 M++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end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	if (M&gt;n/2) return “A[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] is the </a:t>
            </a:r>
            <a:r>
              <a:rPr lang="en-US" altLang="zh-CN" b="1" dirty="0" err="1">
                <a:latin typeface="Times New Roman" pitchFamily="18" charset="0"/>
              </a:rPr>
              <a:t>majortiy</a:t>
            </a:r>
            <a:r>
              <a:rPr lang="en-US" altLang="zh-CN" b="1" dirty="0">
                <a:latin typeface="Times New Roman" pitchFamily="18" charset="0"/>
              </a:rPr>
              <a:t>”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end</a:t>
            </a:r>
          </a:p>
          <a:p>
            <a:pPr marL="457200" indent="-457200" defTabSz="261938"/>
            <a:r>
              <a:rPr lang="en-US" altLang="zh-CN" b="1" dirty="0">
                <a:latin typeface="Times New Roman" pitchFamily="18" charset="0"/>
              </a:rPr>
              <a:t>    return “No majority”</a:t>
            </a:r>
          </a:p>
        </p:txBody>
      </p:sp>
    </p:spTree>
    <p:extLst>
      <p:ext uri="{BB962C8B-B14F-4D97-AF65-F5344CB8AC3E}">
        <p14:creationId xmlns:p14="http://schemas.microsoft.com/office/powerpoint/2010/main" val="26038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61022" y="1924268"/>
            <a:ext cx="821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分治策略</a:t>
            </a:r>
            <a:endParaRPr kumimoji="1" lang="en-US" altLang="zh-CN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7059" y="2718018"/>
            <a:ext cx="4714875" cy="2308225"/>
          </a:xfrm>
          <a:prstGeom prst="rect">
            <a:avLst/>
          </a:prstGeom>
          <a:solidFill>
            <a:srgbClr val="CCE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Majority(A[1,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if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=1, then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return A[1]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else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m1=Majority(A[1,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/2])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    m2=Majority(A[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/2+1,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])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test if m1 or m2 is the majority for A[1, </a:t>
            </a:r>
            <a:r>
              <a:rPr lang="en-US" altLang="zh-CN" sz="1800" b="1" i="1" dirty="0">
                <a:latin typeface="Times New Roman" pitchFamily="18" charset="0"/>
              </a:rPr>
              <a:t>n</a:t>
            </a:r>
            <a:r>
              <a:rPr lang="en-US" altLang="zh-CN" sz="1800" b="1" dirty="0">
                <a:latin typeface="Times New Roman" pitchFamily="18" charset="0"/>
              </a:rPr>
              <a:t>]</a:t>
            </a:r>
          </a:p>
          <a:p>
            <a:pPr marL="457200" indent="-457200" defTabSz="261938"/>
            <a:r>
              <a:rPr lang="en-US" altLang="zh-CN" sz="1800" b="1" dirty="0">
                <a:latin typeface="Times New Roman" pitchFamily="18" charset="0"/>
              </a:rPr>
              <a:t>return majority or no majority.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32214" y="1918870"/>
            <a:ext cx="4164013" cy="646331"/>
          </a:xfrm>
          <a:prstGeom prst="rect">
            <a:avLst/>
          </a:prstGeom>
          <a:solidFill>
            <a:srgbClr val="99CCFF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 defTabSz="261938"/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</a:rPr>
              <a:t>时间复杂度：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) = 2T(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/2)+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altLang="zh-CN" sz="1800" b="1" i="1" dirty="0">
                <a:solidFill>
                  <a:srgbClr val="D3192B"/>
                </a:solidFill>
                <a:latin typeface="Times New Roman" pitchFamily="18" charset="0"/>
              </a:rPr>
              <a:t>O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D3192B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 err="1">
                <a:solidFill>
                  <a:srgbClr val="D3192B"/>
                </a:solidFill>
                <a:latin typeface="Times New Roman" pitchFamily="18" charset="0"/>
              </a:rPr>
              <a:t>log</a:t>
            </a:r>
            <a:r>
              <a:rPr lang="en-US" altLang="zh-CN" sz="1800" b="1" i="1" dirty="0" err="1">
                <a:solidFill>
                  <a:srgbClr val="D3192B"/>
                </a:solidFill>
                <a:latin typeface="Times New Roman" pitchFamily="18" charset="0"/>
              </a:rPr>
              <a:t>n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)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0597" y="5345331"/>
            <a:ext cx="3686175" cy="64611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However, there is a </a:t>
            </a:r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linear time</a:t>
            </a:r>
          </a:p>
          <a:p>
            <a:pPr marL="457200" indent="-457200" defTabSz="261938"/>
            <a:r>
              <a:rPr lang="en-US" altLang="zh-CN" sz="1800" b="1" dirty="0">
                <a:solidFill>
                  <a:srgbClr val="D3192B"/>
                </a:solidFill>
                <a:latin typeface="Times New Roman" pitchFamily="18" charset="0"/>
              </a:rPr>
              <a:t>algorithm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 for the problem. 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18734" y="5135781"/>
            <a:ext cx="3990975" cy="147796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for(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=1 to </a:t>
            </a:r>
            <a:r>
              <a:rPr lang="en-US" altLang="zh-CN" sz="1800" i="1" dirty="0">
                <a:latin typeface="Times New Roman" pitchFamily="18" charset="0"/>
              </a:rPr>
              <a:t>n</a:t>
            </a:r>
            <a:r>
              <a:rPr lang="en-US" altLang="zh-CN" sz="1800" dirty="0">
                <a:latin typeface="Times New Roman" pitchFamily="18" charset="0"/>
              </a:rPr>
              <a:t>)   ++frequency[ A[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] ]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M = Max(frequency[ A[</a:t>
            </a:r>
            <a:r>
              <a:rPr lang="en-US" altLang="zh-CN" sz="1800" i="1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] ] )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if (M &gt; n/2) 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	check( M = = frequency[ A[</a:t>
            </a:r>
            <a:r>
              <a:rPr lang="en-US" altLang="zh-CN" sz="1800" i="1" dirty="0">
                <a:latin typeface="Times New Roman" pitchFamily="18" charset="0"/>
              </a:rPr>
              <a:t>j</a:t>
            </a:r>
            <a:r>
              <a:rPr lang="en-US" altLang="zh-CN" sz="1800" dirty="0">
                <a:latin typeface="Times New Roman" pitchFamily="18" charset="0"/>
              </a:rPr>
              <a:t>] ] ) </a:t>
            </a:r>
          </a:p>
          <a:p>
            <a:pPr marL="457200" indent="-457200" defTabSz="261938"/>
            <a:r>
              <a:rPr lang="en-US" altLang="zh-CN" sz="1800" dirty="0">
                <a:latin typeface="Times New Roman" pitchFamily="18" charset="0"/>
              </a:rPr>
              <a:t>	return “A[</a:t>
            </a:r>
            <a:r>
              <a:rPr lang="en-US" altLang="zh-CN" sz="1800" i="1" dirty="0">
                <a:latin typeface="Times New Roman" pitchFamily="18" charset="0"/>
              </a:rPr>
              <a:t>j</a:t>
            </a:r>
            <a:r>
              <a:rPr lang="en-US" altLang="zh-CN" sz="1800" dirty="0">
                <a:latin typeface="Times New Roman" pitchFamily="18" charset="0"/>
              </a:rPr>
              <a:t>] is the majority”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25034" y="5480268"/>
            <a:ext cx="304800" cy="406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91197" y="6405781"/>
            <a:ext cx="82153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D3192B"/>
                </a:solidFill>
                <a:latin typeface="Times New Roman" pitchFamily="18" charset="0"/>
              </a:rPr>
              <a:t>Moral (</a:t>
            </a:r>
            <a:r>
              <a:rPr lang="zh-CN" altLang="en-US" b="1" dirty="0">
                <a:solidFill>
                  <a:srgbClr val="D3192B"/>
                </a:solidFill>
                <a:latin typeface="Times New Roman" pitchFamily="18" charset="0"/>
              </a:rPr>
              <a:t>寓意</a:t>
            </a:r>
            <a:r>
              <a:rPr lang="en-US" altLang="zh-CN" b="1" dirty="0">
                <a:solidFill>
                  <a:srgbClr val="D3192B"/>
                </a:solidFill>
                <a:latin typeface="Times New Roman" pitchFamily="18" charset="0"/>
              </a:rPr>
              <a:t>) of the story?</a:t>
            </a:r>
            <a:endParaRPr kumimoji="1" lang="en-US" altLang="zh-CN" b="1" dirty="0">
              <a:solidFill>
                <a:srgbClr val="D3192B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47372" y="2846606"/>
            <a:ext cx="3092450" cy="2038350"/>
          </a:xfrm>
          <a:prstGeom prst="rect">
            <a:avLst/>
          </a:prstGeom>
          <a:solidFill>
            <a:srgbClr val="FFCC99"/>
          </a:solid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A=(2, 1, 3, 2, 1, 5, 4, 2, 5, 2)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f[1] = 2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f[2] = 4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f[3] = 1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f[4] = 1</a:t>
            </a:r>
          </a:p>
          <a:p>
            <a:pPr marL="457200" indent="-457200" defTabSz="812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kumimoji="1" lang="en-US" altLang="zh-CN" sz="1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f[5] = 2</a:t>
            </a:r>
          </a:p>
        </p:txBody>
      </p:sp>
    </p:spTree>
    <p:extLst>
      <p:ext uri="{BB962C8B-B14F-4D97-AF65-F5344CB8AC3E}">
        <p14:creationId xmlns:p14="http://schemas.microsoft.com/office/powerpoint/2010/main" val="2171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 Problem(</a:t>
            </a:r>
            <a:r>
              <a:rPr lang="zh-CN" altLang="en-US" dirty="0"/>
              <a:t>多数问题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81200"/>
                <a:ext cx="8955088" cy="4472136"/>
              </a:xfrm>
            </p:spPr>
            <p:txBody>
              <a:bodyPr/>
              <a:lstStyle/>
              <a:p>
                <a:r>
                  <a:rPr lang="zh-CN" altLang="en-US" dirty="0"/>
                  <a:t>方法三：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空间复杂度</a:t>
                </a:r>
                <a:endParaRPr lang="en-US" altLang="zh-CN" dirty="0"/>
              </a:p>
              <a:p>
                <a:r>
                  <a:rPr lang="zh-CN" altLang="en-US" dirty="0"/>
                  <a:t>用哈希表记录</a:t>
                </a:r>
                <a:r>
                  <a:rPr lang="en-US" altLang="zh-CN" dirty="0"/>
                  <a:t>x=A[j]</a:t>
                </a:r>
                <a:r>
                  <a:rPr lang="zh-CN" altLang="en-US" dirty="0"/>
                  <a:t>以及其计数</a:t>
                </a:r>
                <a:endParaRPr lang="en-US" altLang="zh-CN" dirty="0"/>
              </a:p>
              <a:p>
                <a:r>
                  <a:rPr lang="zh-CN" altLang="en-US" dirty="0"/>
                  <a:t>处理每个</a:t>
                </a:r>
                <a:r>
                  <a:rPr lang="en-US" altLang="zh-CN" dirty="0"/>
                  <a:t>A[j]</a:t>
                </a:r>
                <a:r>
                  <a:rPr lang="zh-CN" altLang="en-US" dirty="0"/>
                  <a:t>时间：</a:t>
                </a:r>
                <a:r>
                  <a:rPr lang="en-US" altLang="zh-CN" dirty="0"/>
                  <a:t>O(1)</a:t>
                </a:r>
              </a:p>
              <a:p>
                <a:r>
                  <a:rPr lang="zh-CN" altLang="en-US" dirty="0"/>
                  <a:t>遍历哈希表找到最大计数的元素，判断其计数是否超过</a:t>
                </a:r>
                <a:r>
                  <a:rPr lang="en-US" altLang="zh-CN" dirty="0"/>
                  <a:t>n/2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81200"/>
                <a:ext cx="8955088" cy="4472136"/>
              </a:xfrm>
              <a:blipFill>
                <a:blip r:embed="rId2"/>
                <a:stretch>
                  <a:fillRect l="-545" t="-2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4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552C96-B507-4299-BA59-D3EF3F061D5D}" type="slidenum">
              <a:rPr lang="en-US" altLang="zh-CN" sz="12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200">
              <a:latin typeface="Arial Narrow" panose="020B0606020202030204" pitchFamily="34" charset="0"/>
            </a:endParaRPr>
          </a:p>
        </p:txBody>
      </p:sp>
      <p:sp>
        <p:nvSpPr>
          <p:cNvPr id="9011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FF664E-445C-4699-B44E-8FC0092863B8}" type="datetime1">
              <a:rPr lang="zh-CN" altLang="en-US" sz="12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2017/9/15</a:t>
            </a:fld>
            <a:endParaRPr lang="en-US" altLang="zh-CN" sz="12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多数问题算法 小结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467544" y="2194719"/>
            <a:ext cx="83058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传统方法：</a:t>
            </a:r>
            <a:r>
              <a:rPr lang="en-US" altLang="zh-CN" sz="2800" dirty="0">
                <a:ea typeface="楷体_GB2312" pitchFamily="49" charset="-122"/>
              </a:rPr>
              <a:t>O(n</a:t>
            </a:r>
            <a:r>
              <a:rPr lang="en-US" altLang="zh-CN" sz="2800" baseline="30000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时间，</a:t>
            </a:r>
            <a:r>
              <a:rPr lang="en-US" altLang="zh-CN" sz="2800" dirty="0">
                <a:ea typeface="楷体_GB2312" pitchFamily="49" charset="-122"/>
              </a:rPr>
              <a:t>O(1)</a:t>
            </a:r>
            <a:r>
              <a:rPr lang="zh-CN" altLang="en-US" sz="2800" dirty="0">
                <a:ea typeface="楷体_GB2312" pitchFamily="49" charset="-122"/>
              </a:rPr>
              <a:t>空间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800" dirty="0">
                <a:ea typeface="楷体_GB2312" pitchFamily="49" charset="-122"/>
              </a:rPr>
              <a:t>分治法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r>
              <a:rPr lang="en-US" altLang="zh-CN" sz="2800" dirty="0">
                <a:ea typeface=""/>
                <a:cs typeface=""/>
              </a:rPr>
              <a:t>O(</a:t>
            </a:r>
            <a:r>
              <a:rPr lang="en-US" altLang="zh-CN" sz="2800" dirty="0" err="1">
                <a:ea typeface=""/>
                <a:cs typeface=""/>
              </a:rPr>
              <a:t>nlogn</a:t>
            </a:r>
            <a:r>
              <a:rPr lang="en-US" altLang="zh-CN" sz="2800" dirty="0">
                <a:ea typeface=""/>
                <a:cs typeface=""/>
              </a:rPr>
              <a:t>)</a:t>
            </a:r>
            <a:r>
              <a:rPr lang="zh-CN" altLang="en-US" sz="2800" b="0" dirty="0">
                <a:ea typeface=""/>
                <a:cs typeface=""/>
              </a:rPr>
              <a:t>时间，</a:t>
            </a:r>
            <a:r>
              <a:rPr lang="en-US" altLang="zh-CN" sz="2800" b="0" dirty="0">
                <a:ea typeface=""/>
                <a:cs typeface=""/>
              </a:rPr>
              <a:t>O(n)</a:t>
            </a:r>
            <a:r>
              <a:rPr lang="zh-CN" altLang="en-US" sz="2800" b="0" dirty="0">
                <a:ea typeface=""/>
                <a:cs typeface=""/>
              </a:rPr>
              <a:t>空间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哈希表法：</a:t>
            </a:r>
            <a:r>
              <a:rPr lang="en-US" altLang="zh-CN" sz="2800" dirty="0">
                <a:ea typeface="楷体_GB2312" pitchFamily="49" charset="-122"/>
              </a:rPr>
              <a:t>O(n)</a:t>
            </a:r>
            <a:r>
              <a:rPr lang="zh-CN" altLang="en-US" sz="2800" dirty="0">
                <a:ea typeface="楷体_GB2312" pitchFamily="49" charset="-122"/>
              </a:rPr>
              <a:t>时间，</a:t>
            </a:r>
            <a:r>
              <a:rPr lang="en-US" altLang="zh-CN" sz="2800" dirty="0">
                <a:ea typeface="楷体_GB2312" pitchFamily="49" charset="-122"/>
              </a:rPr>
              <a:t>O(n)</a:t>
            </a:r>
            <a:r>
              <a:rPr lang="zh-CN" altLang="en-US" sz="2800" dirty="0">
                <a:ea typeface="楷体_GB2312" pitchFamily="49" charset="-122"/>
              </a:rPr>
              <a:t>空间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是否能找到</a:t>
            </a:r>
            <a:r>
              <a:rPr lang="en-US" altLang="zh-CN" sz="2800" dirty="0">
                <a:ea typeface="楷体_GB2312" pitchFamily="49" charset="-122"/>
              </a:rPr>
              <a:t>O(n)</a:t>
            </a:r>
            <a:r>
              <a:rPr lang="zh-CN" altLang="en-US" sz="2800" dirty="0">
                <a:ea typeface="楷体_GB2312" pitchFamily="49" charset="-122"/>
              </a:rPr>
              <a:t>时间，</a:t>
            </a:r>
            <a:r>
              <a:rPr lang="en-US" altLang="zh-CN" sz="2800" dirty="0">
                <a:ea typeface="楷体_GB2312" pitchFamily="49" charset="-122"/>
              </a:rPr>
              <a:t>O(1)</a:t>
            </a:r>
            <a:r>
              <a:rPr lang="zh-CN" altLang="en-US" sz="2800" dirty="0">
                <a:ea typeface="楷体_GB2312" pitchFamily="49" charset="-122"/>
              </a:rPr>
              <a:t>空间的</a:t>
            </a:r>
            <a:r>
              <a:rPr lang="zh-CN" altLang="en-US" sz="2800">
                <a:ea typeface="楷体_GB2312" pitchFamily="49" charset="-122"/>
              </a:rPr>
              <a:t>算法？</a:t>
            </a:r>
            <a:endParaRPr lang="zh-CN" altLang="en-US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7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2016/9/20</a:t>
            </a:r>
            <a:r>
              <a:rPr lang="zh-CN" altLang="en-US"/>
              <a:t>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上机习题：用分治策略找出所给数据集中的最大子数组。</a:t>
            </a:r>
            <a:endParaRPr lang="en-US" altLang="zh-CN" dirty="0"/>
          </a:p>
          <a:p>
            <a:r>
              <a:rPr lang="zh-CN" altLang="en-US" dirty="0"/>
              <a:t>作业：</a:t>
            </a:r>
            <a:r>
              <a:rPr lang="zh-CN" altLang="en-US"/>
              <a:t>给出递归式主</a:t>
            </a:r>
            <a:r>
              <a:rPr lang="zh-CN" altLang="en-US" dirty="0"/>
              <a:t>方法的推导过程。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885347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226" y="2852936"/>
                <a:ext cx="8955088" cy="3075112"/>
              </a:xfrm>
            </p:spPr>
            <p:txBody>
              <a:bodyPr/>
              <a:lstStyle/>
              <a:p>
                <a:r>
                  <a:rPr lang="zh-CN" altLang="en-US" sz="2800" dirty="0"/>
                  <a:t>猜测：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数学归纳法证明</a:t>
                </a:r>
                <a:endParaRPr lang="en-US" altLang="zh-CN" sz="2800" dirty="0"/>
              </a:p>
              <a:p>
                <a:r>
                  <a:rPr lang="zh-CN" altLang="en-US" sz="2800" dirty="0"/>
                  <a:t>基础：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=1 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800" dirty="0"/>
                  <a:t>归纳步骤：假设对任意</a:t>
                </a:r>
                <a:r>
                  <a:rPr lang="en-US" altLang="zh-CN" sz="2800" dirty="0"/>
                  <a:t>k&lt;n</a:t>
                </a:r>
                <a:r>
                  <a:rPr lang="zh-CN" altLang="en-US" sz="2800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，则对于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</a:rPr>
                  <a:t>这个方法非常有效，但是只适合于求解一些比较容易猜测的情形！</a:t>
                </a: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226" y="2852936"/>
                <a:ext cx="8955088" cy="3075112"/>
              </a:xfrm>
              <a:blipFill>
                <a:blip r:embed="rId3"/>
                <a:stretch>
                  <a:fillRect l="-340" t="-2381" r="-885" b="-37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4327"/>
              </p:ext>
            </p:extLst>
          </p:nvPr>
        </p:nvGraphicFramePr>
        <p:xfrm>
          <a:off x="1403648" y="2031082"/>
          <a:ext cx="5008259" cy="91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Equation" r:id="rId4" imgW="2514600" imgH="457200" progId="Equation.DSMT4">
                  <p:embed/>
                </p:oleObj>
              </mc:Choice>
              <mc:Fallback>
                <p:oleObj name="Equation" r:id="rId4" imgW="2514600" imgH="457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031082"/>
                        <a:ext cx="5008259" cy="911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9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62699"/>
                </a:solidFill>
              </a:rPr>
              <a:t>代换法可用于对递归式建立</a:t>
            </a:r>
            <a:r>
              <a:rPr lang="zh-CN" altLang="en-US" sz="2000" dirty="0">
                <a:solidFill>
                  <a:srgbClr val="A50021"/>
                </a:solidFill>
              </a:rPr>
              <a:t>上界</a:t>
            </a:r>
            <a:r>
              <a:rPr lang="en-US" altLang="zh-CN" sz="2000" dirty="0">
                <a:solidFill>
                  <a:srgbClr val="A6464B"/>
                </a:solidFill>
              </a:rPr>
              <a:t>(</a:t>
            </a:r>
            <a:r>
              <a:rPr lang="en-US" altLang="zh-CN" sz="2000" i="1" dirty="0">
                <a:solidFill>
                  <a:srgbClr val="A6464B"/>
                </a:solidFill>
              </a:rPr>
              <a:t>O</a:t>
            </a:r>
            <a:r>
              <a:rPr lang="en-US" altLang="zh-CN" sz="2000" dirty="0">
                <a:solidFill>
                  <a:srgbClr val="A6464B"/>
                </a:solidFill>
              </a:rPr>
              <a:t>)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rgbClr val="A50021"/>
                </a:solidFill>
              </a:rPr>
              <a:t>、下界</a:t>
            </a:r>
            <a:r>
              <a:rPr lang="en-US" altLang="zh-CN" sz="2000" dirty="0">
                <a:solidFill>
                  <a:srgbClr val="A6464B"/>
                </a:solidFill>
              </a:rPr>
              <a:t>(Ω)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rgbClr val="262699"/>
                </a:solidFill>
              </a:rPr>
              <a:t>.</a:t>
            </a: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262699"/>
                </a:solidFill>
              </a:rPr>
              <a:t>例：确定递归式的上界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marL="457200" indent="-457200" defTabSz="812800">
              <a:buSzPct val="70000"/>
              <a:buFont typeface="Wingdings" pitchFamily="2" charset="2"/>
              <a:buChar char="l"/>
            </a:pPr>
            <a:r>
              <a:rPr lang="en-US" altLang="zh-CN" sz="2000" i="1" dirty="0">
                <a:solidFill>
                  <a:schemeClr val="tx2"/>
                </a:solidFill>
              </a:rPr>
              <a:t>	</a:t>
            </a:r>
          </a:p>
          <a:p>
            <a:pPr marL="914400" lvl="1" indent="-457200" defTabSz="812800">
              <a:buClr>
                <a:schemeClr val="tx1"/>
              </a:buClr>
              <a:buSzPct val="60000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(1)	</a:t>
            </a:r>
            <a:r>
              <a:rPr lang="zh-CN" altLang="en-US" sz="2000" dirty="0">
                <a:solidFill>
                  <a:schemeClr val="tx2"/>
                </a:solidFill>
              </a:rPr>
              <a:t>猜测 </a:t>
            </a:r>
            <a:r>
              <a:rPr lang="en-US" altLang="zh-CN" sz="2000" dirty="0">
                <a:solidFill>
                  <a:srgbClr val="262699"/>
                </a:solidFill>
              </a:rPr>
              <a:t>T(n) = O(n </a:t>
            </a:r>
            <a:r>
              <a:rPr lang="en-US" altLang="zh-CN" sz="2000" dirty="0" err="1">
                <a:solidFill>
                  <a:srgbClr val="262699"/>
                </a:solidFill>
              </a:rPr>
              <a:t>lg</a:t>
            </a:r>
            <a:r>
              <a:rPr lang="en-US" altLang="zh-CN" sz="2000" dirty="0">
                <a:solidFill>
                  <a:srgbClr val="262699"/>
                </a:solidFill>
              </a:rPr>
              <a:t> n).</a:t>
            </a:r>
          </a:p>
          <a:p>
            <a:pPr marL="914400" lvl="1" indent="-457200" defTabSz="812800">
              <a:buClr>
                <a:schemeClr val="tx1"/>
              </a:buClr>
              <a:buSzPct val="60000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(2)	</a:t>
            </a:r>
            <a:r>
              <a:rPr lang="zh-CN" altLang="en-US" sz="2000" dirty="0">
                <a:solidFill>
                  <a:srgbClr val="A6464B"/>
                </a:solidFill>
              </a:rPr>
              <a:t>证明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rgbClr val="262699"/>
                </a:solidFill>
              </a:rPr>
              <a:t>T(n)≤</a:t>
            </a:r>
            <a:r>
              <a:rPr lang="en-US" altLang="zh-CN" sz="2000" dirty="0" err="1">
                <a:solidFill>
                  <a:srgbClr val="262699"/>
                </a:solidFill>
              </a:rPr>
              <a:t>cn</a:t>
            </a:r>
            <a:r>
              <a:rPr lang="en-US" altLang="zh-CN" sz="2000" dirty="0">
                <a:solidFill>
                  <a:srgbClr val="262699"/>
                </a:solidFill>
              </a:rPr>
              <a:t> </a:t>
            </a:r>
            <a:r>
              <a:rPr lang="en-US" altLang="zh-CN" sz="2000" dirty="0" err="1">
                <a:solidFill>
                  <a:srgbClr val="262699"/>
                </a:solidFill>
              </a:rPr>
              <a:t>lg</a:t>
            </a:r>
            <a:r>
              <a:rPr lang="en-US" altLang="zh-CN" sz="2000" dirty="0">
                <a:solidFill>
                  <a:srgbClr val="262699"/>
                </a:solidFill>
              </a:rPr>
              <a:t> n</a:t>
            </a:r>
            <a:r>
              <a:rPr lang="zh-CN" altLang="en-US" sz="2000" dirty="0">
                <a:solidFill>
                  <a:srgbClr val="262699"/>
                </a:solidFill>
              </a:rPr>
              <a:t>，其中</a:t>
            </a:r>
            <a:r>
              <a:rPr lang="en-US" altLang="zh-CN" sz="2000" dirty="0">
                <a:solidFill>
                  <a:srgbClr val="262699"/>
                </a:solidFill>
              </a:rPr>
              <a:t>c</a:t>
            </a:r>
            <a:r>
              <a:rPr lang="zh-CN" altLang="en-US" sz="2000" dirty="0">
                <a:solidFill>
                  <a:srgbClr val="262699"/>
                </a:solidFill>
              </a:rPr>
              <a:t>为某个固定常数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262699"/>
                </a:solidFill>
              </a:rPr>
              <a:t>假设以上公式对</a:t>
            </a:r>
            <a:r>
              <a:rPr lang="en-US" altLang="zh-CN" sz="2000" dirty="0">
                <a:solidFill>
                  <a:srgbClr val="262699"/>
                </a:solidFill>
              </a:rPr>
              <a:t>n/2</a:t>
            </a:r>
            <a:r>
              <a:rPr lang="zh-CN" altLang="en-US" sz="2000" dirty="0">
                <a:solidFill>
                  <a:srgbClr val="262699"/>
                </a:solidFill>
              </a:rPr>
              <a:t>成立，即</a:t>
            </a:r>
            <a:r>
              <a:rPr lang="en-US" altLang="zh-CN" sz="2000" dirty="0">
                <a:solidFill>
                  <a:srgbClr val="262699"/>
                </a:solidFill>
              </a:rPr>
              <a:t>	</a:t>
            </a:r>
            <a:r>
              <a:rPr lang="en-US" altLang="zh-CN" sz="2000" dirty="0">
                <a:solidFill>
                  <a:schemeClr val="tx2"/>
                </a:solidFill>
              </a:rPr>
              <a:t>	                           	                      </a:t>
            </a:r>
          </a:p>
          <a:p>
            <a:pPr marL="914400" lvl="1" indent="-457200" defTabSz="812800">
              <a:buClr>
                <a:schemeClr val="folHlink"/>
              </a:buClr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262699"/>
                </a:solidFill>
              </a:rPr>
              <a:t>带入上述递归式：</a:t>
            </a:r>
            <a:endParaRPr lang="en-US" altLang="zh-CN" sz="2000" dirty="0">
              <a:solidFill>
                <a:srgbClr val="262699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  <a:p>
            <a:pPr marL="457200" indent="-457200" defTabSz="812800"/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C645-9BD3-47E5-8E11-364E151CC5D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8400"/>
              </p:ext>
            </p:extLst>
          </p:nvPr>
        </p:nvGraphicFramePr>
        <p:xfrm>
          <a:off x="1331640" y="2780928"/>
          <a:ext cx="5008259" cy="91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2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5008259" cy="911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80187"/>
              </p:ext>
            </p:extLst>
          </p:nvPr>
        </p:nvGraphicFramePr>
        <p:xfrm>
          <a:off x="4355976" y="4581128"/>
          <a:ext cx="25003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3" name="Equation" r:id="rId5" imgW="1879560" imgH="253800" progId="">
                  <p:embed/>
                </p:oleObj>
              </mc:Choice>
              <mc:Fallback>
                <p:oleObj name="Equation" r:id="rId5" imgW="1879560" imgH="253800" progId="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581128"/>
                        <a:ext cx="2500313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33885"/>
              </p:ext>
            </p:extLst>
          </p:nvPr>
        </p:nvGraphicFramePr>
        <p:xfrm>
          <a:off x="1303338" y="5373216"/>
          <a:ext cx="6500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4" name="Equation" r:id="rId7" imgW="4356000" imgH="482400" progId="">
                  <p:embed/>
                </p:oleObj>
              </mc:Choice>
              <mc:Fallback>
                <p:oleObj name="Equation" r:id="rId7" imgW="4356000" imgH="482400" progId="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73216"/>
                        <a:ext cx="65008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6109</TotalTime>
  <Words>5213</Words>
  <Application>Microsoft Office PowerPoint</Application>
  <PresentationFormat>全屏显示(4:3)</PresentationFormat>
  <Paragraphs>701</Paragraphs>
  <Slides>75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黑体</vt:lpstr>
      <vt:lpstr>华文新魏</vt:lpstr>
      <vt:lpstr>楷体_GB2312</vt:lpstr>
      <vt:lpstr>宋体</vt:lpstr>
      <vt:lpstr>Arial</vt:lpstr>
      <vt:lpstr>Arial Narrow</vt:lpstr>
      <vt:lpstr>Cambria Math</vt:lpstr>
      <vt:lpstr>Symbol</vt:lpstr>
      <vt:lpstr>Tahoma</vt:lpstr>
      <vt:lpstr>Times New Roman</vt:lpstr>
      <vt:lpstr>Wingdings</vt:lpstr>
      <vt:lpstr>Blends</vt:lpstr>
      <vt:lpstr>Equation</vt:lpstr>
      <vt:lpstr>公式</vt:lpstr>
      <vt:lpstr>第二章 递归与分支策略</vt:lpstr>
      <vt:lpstr>插入排序</vt:lpstr>
      <vt:lpstr>归并排序</vt:lpstr>
      <vt:lpstr>递归表达式</vt:lpstr>
      <vt:lpstr>递归表达式</vt:lpstr>
      <vt:lpstr>第二章 递归与分支策略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代换法</vt:lpstr>
      <vt:lpstr>第二章 递归与分支策略</vt:lpstr>
      <vt:lpstr>迭代法</vt:lpstr>
      <vt:lpstr>迭代法</vt:lpstr>
      <vt:lpstr>迭代法</vt:lpstr>
      <vt:lpstr>迭代法</vt:lpstr>
      <vt:lpstr>第二章 递归与分支策略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递归树法</vt:lpstr>
      <vt:lpstr>Appendix: geometric series</vt:lpstr>
      <vt:lpstr>第二章 递归与分支策略</vt:lpstr>
      <vt:lpstr>2.3.4  主方法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递归与分支策略</vt:lpstr>
      <vt:lpstr>最大子数组问题</vt:lpstr>
      <vt:lpstr>最大子数组问题</vt:lpstr>
      <vt:lpstr>最大子数组问题</vt:lpstr>
      <vt:lpstr>最大子数组问题</vt:lpstr>
      <vt:lpstr>最大子数组问题</vt:lpstr>
      <vt:lpstr>2.4 大整数的乘法</vt:lpstr>
      <vt:lpstr>第二章 递归与分支策略</vt:lpstr>
      <vt:lpstr>2.4 大整数的乘法</vt:lpstr>
      <vt:lpstr>2.4 大整数的乘法</vt:lpstr>
      <vt:lpstr>2.4 大整数的乘法</vt:lpstr>
      <vt:lpstr>2.4 大整数的乘法</vt:lpstr>
      <vt:lpstr>2.4 大整数的乘法</vt:lpstr>
      <vt:lpstr>2.4 大整数的乘法 小结</vt:lpstr>
      <vt:lpstr>第二章 递归与分支策略</vt:lpstr>
      <vt:lpstr>2.5斯特拉森矩阵乘法</vt:lpstr>
      <vt:lpstr>Volker Strassen</vt:lpstr>
      <vt:lpstr>Strassen矩阵相乘算法</vt:lpstr>
      <vt:lpstr>Strassen矩阵相乘算法</vt:lpstr>
      <vt:lpstr>Strassen矩阵相乘算法</vt:lpstr>
      <vt:lpstr>Strassen矩阵相乘算法</vt:lpstr>
      <vt:lpstr>Strassen矩阵相乘算法</vt:lpstr>
      <vt:lpstr>Strassen矩阵相乘算法</vt:lpstr>
      <vt:lpstr>2.5斯特拉森矩阵乘法 小结</vt:lpstr>
      <vt:lpstr>第二章 递归与分支策略</vt:lpstr>
      <vt:lpstr>Majority Problem(多数问题)</vt:lpstr>
      <vt:lpstr>Majority Problem(多数问题)</vt:lpstr>
      <vt:lpstr>Majority Problem(多数问题)</vt:lpstr>
      <vt:lpstr>Majority Problem(多数问题)</vt:lpstr>
      <vt:lpstr>多数问题算法 小结</vt:lpstr>
      <vt:lpstr>2016/9/20 作业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</dc:creator>
  <cp:lastModifiedBy>Zhewei Wei</cp:lastModifiedBy>
  <cp:revision>275</cp:revision>
  <dcterms:created xsi:type="dcterms:W3CDTF">2004-12-12T12:58:32Z</dcterms:created>
  <dcterms:modified xsi:type="dcterms:W3CDTF">2017-09-15T03:16:19Z</dcterms:modified>
</cp:coreProperties>
</file>