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447" r:id="rId2"/>
    <p:sldId id="357" r:id="rId3"/>
    <p:sldId id="358" r:id="rId4"/>
    <p:sldId id="448" r:id="rId5"/>
    <p:sldId id="360" r:id="rId6"/>
    <p:sldId id="361" r:id="rId7"/>
    <p:sldId id="362" r:id="rId8"/>
    <p:sldId id="364" r:id="rId9"/>
    <p:sldId id="365" r:id="rId10"/>
    <p:sldId id="363" r:id="rId11"/>
    <p:sldId id="366" r:id="rId12"/>
    <p:sldId id="457" r:id="rId13"/>
    <p:sldId id="367" r:id="rId14"/>
    <p:sldId id="368" r:id="rId15"/>
    <p:sldId id="449" r:id="rId16"/>
    <p:sldId id="380" r:id="rId17"/>
    <p:sldId id="381" r:id="rId18"/>
    <p:sldId id="382" r:id="rId19"/>
    <p:sldId id="383" r:id="rId20"/>
    <p:sldId id="431" r:id="rId21"/>
    <p:sldId id="386" r:id="rId22"/>
    <p:sldId id="387" r:id="rId23"/>
    <p:sldId id="450" r:id="rId24"/>
    <p:sldId id="389" r:id="rId25"/>
    <p:sldId id="390" r:id="rId26"/>
    <p:sldId id="391" r:id="rId27"/>
    <p:sldId id="392" r:id="rId28"/>
    <p:sldId id="393" r:id="rId29"/>
    <p:sldId id="454" r:id="rId30"/>
    <p:sldId id="455" r:id="rId31"/>
    <p:sldId id="394" r:id="rId32"/>
    <p:sldId id="395" r:id="rId33"/>
    <p:sldId id="397" r:id="rId34"/>
    <p:sldId id="432" r:id="rId35"/>
    <p:sldId id="433" r:id="rId36"/>
    <p:sldId id="458" r:id="rId37"/>
    <p:sldId id="459" r:id="rId38"/>
    <p:sldId id="460" r:id="rId39"/>
    <p:sldId id="461" r:id="rId40"/>
    <p:sldId id="462" r:id="rId41"/>
    <p:sldId id="463" r:id="rId42"/>
    <p:sldId id="451" r:id="rId43"/>
    <p:sldId id="403" r:id="rId44"/>
    <p:sldId id="404" r:id="rId45"/>
    <p:sldId id="434" r:id="rId46"/>
    <p:sldId id="435" r:id="rId47"/>
    <p:sldId id="436" r:id="rId48"/>
    <p:sldId id="452" r:id="rId49"/>
    <p:sldId id="406" r:id="rId50"/>
    <p:sldId id="407" r:id="rId51"/>
    <p:sldId id="408" r:id="rId52"/>
    <p:sldId id="437" r:id="rId53"/>
    <p:sldId id="438" r:id="rId54"/>
    <p:sldId id="453" r:id="rId55"/>
    <p:sldId id="440" r:id="rId56"/>
    <p:sldId id="441" r:id="rId57"/>
    <p:sldId id="456" r:id="rId5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ADB"/>
    <a:srgbClr val="CCA500"/>
    <a:srgbClr val="484276"/>
    <a:srgbClr val="7DB1FD"/>
    <a:srgbClr val="045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5"/>
    <p:restoredTop sz="50000" autoAdjust="0"/>
  </p:normalViewPr>
  <p:slideViewPr>
    <p:cSldViewPr>
      <p:cViewPr varScale="1">
        <p:scale>
          <a:sx n="96" d="100"/>
          <a:sy n="96" d="100"/>
        </p:scale>
        <p:origin x="10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65" Type="http://schemas.microsoft.com/office/2015/10/relationships/revisionInfo" Target="revisionInfo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503A05F-8F19-4E47-AF78-2C603E4C0C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042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080036-5C55-46DF-A1BD-7ECED5C53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430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DC116-C235-47A2-998A-FE9C5C3B823E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76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DC116-C235-47A2-998A-FE9C5C3B823E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78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DC116-C235-47A2-998A-FE9C5C3B823E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40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080036-5C55-46DF-A1BD-7ECED5C53ADB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44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20" Type="http://schemas.openxmlformats.org/officeDocument/2006/relationships/image" Target="../media/image10.png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png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png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png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7.png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9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png"/><Relationship Id="rId8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20" Type="http://schemas.openxmlformats.org/officeDocument/2006/relationships/image" Target="../media/image10.png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4.png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5.png"/><Relationship Id="rId14" Type="http://schemas.openxmlformats.org/officeDocument/2006/relationships/oleObject" Target="../embeddings/oleObject14.bin"/><Relationship Id="rId15" Type="http://schemas.openxmlformats.org/officeDocument/2006/relationships/image" Target="../media/image6.png"/><Relationship Id="rId16" Type="http://schemas.openxmlformats.org/officeDocument/2006/relationships/oleObject" Target="../embeddings/oleObject15.bin"/><Relationship Id="rId17" Type="http://schemas.openxmlformats.org/officeDocument/2006/relationships/image" Target="../media/image7.png"/><Relationship Id="rId18" Type="http://schemas.openxmlformats.org/officeDocument/2006/relationships/oleObject" Target="../embeddings/oleObject16.bin"/><Relationship Id="rId19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9.jpeg"/><Relationship Id="rId4" Type="http://schemas.openxmlformats.org/officeDocument/2006/relationships/oleObject" Target="../embeddings/oleObject9.bin"/><Relationship Id="rId5" Type="http://schemas.openxmlformats.org/officeDocument/2006/relationships/image" Target="../media/image1.png"/><Relationship Id="rId6" Type="http://schemas.openxmlformats.org/officeDocument/2006/relationships/oleObject" Target="../embeddings/oleObject10.bin"/><Relationship Id="rId7" Type="http://schemas.openxmlformats.org/officeDocument/2006/relationships/image" Target="../media/image2.png"/><Relationship Id="rId8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92D5787-D913-4260-A857-4B35563D80F8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9DC62FF-61E4-4686-841F-7F6FD28D12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979829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2415E-3A83-415E-B311-C33E34D320F2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D7AFA-E64B-4115-93D6-88F2A6B2A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C1288-30F1-40C4-9784-C6B7D4896D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431959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617538"/>
            <a:ext cx="2238375" cy="567055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617538"/>
            <a:ext cx="6564313" cy="56705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F94A9-F662-49BC-BC34-E009E921C772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FE86F-6313-4B0E-A198-16E0B904C2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A9012-793E-4052-88CF-9200F72BC2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56197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" y="1981200"/>
            <a:ext cx="8955088" cy="430688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7CB58-B3F4-4ABE-A823-1A397964AE18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F89F9-B19F-48E2-9018-4A13D574AA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38F51-97B7-44D4-A4C7-E7DD02E16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283730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顶部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643438" y="6172200"/>
            <a:ext cx="4500562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U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niversity of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S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cience and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T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echnology of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C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hina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66688" y="3287713"/>
          <a:ext cx="9001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7" name="位图图像" r:id="rId4" imgW="1181265" imgH="762106" progId="PBrush">
                  <p:embed/>
                </p:oleObj>
              </mc:Choice>
              <mc:Fallback>
                <p:oleObj name="位图图像" r:id="rId4" imgW="1181265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3287713"/>
                        <a:ext cx="90011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66688" y="2690813"/>
          <a:ext cx="9001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8" name="位图图像" r:id="rId6" imgW="1142857" imgH="762106" progId="PBrush">
                  <p:embed/>
                </p:oleObj>
              </mc:Choice>
              <mc:Fallback>
                <p:oleObj name="位图图像" r:id="rId6" imgW="1142857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2690813"/>
                        <a:ext cx="9001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166688" y="5672138"/>
          <a:ext cx="9001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9" name="位图图像" r:id="rId8" imgW="1190476" imgH="762106" progId="PBrush">
                  <p:embed/>
                </p:oleObj>
              </mc:Choice>
              <mc:Fallback>
                <p:oleObj name="位图图像" r:id="rId8" imgW="1190476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5672138"/>
                        <a:ext cx="9001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66688" y="1438275"/>
          <a:ext cx="900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0" name="位图图像" r:id="rId10" imgW="1019048" imgH="762106" progId="PBrush">
                  <p:embed/>
                </p:oleObj>
              </mc:Choice>
              <mc:Fallback>
                <p:oleObj name="位图图像" r:id="rId10" imgW="1019048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1438275"/>
                        <a:ext cx="90011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166688" y="4464050"/>
          <a:ext cx="9001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1" name="位图图像" r:id="rId12" imgW="1123810" imgH="762106" progId="PBrush">
                  <p:embed/>
                </p:oleObj>
              </mc:Choice>
              <mc:Fallback>
                <p:oleObj name="位图图像" r:id="rId12" imgW="1123810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4464050"/>
                        <a:ext cx="9001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166688" y="5065713"/>
          <a:ext cx="9001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2" name="位图图像" r:id="rId14" imgW="1114581" imgH="762106" progId="PBrush">
                  <p:embed/>
                </p:oleObj>
              </mc:Choice>
              <mc:Fallback>
                <p:oleObj name="位图图像" r:id="rId14" imgW="1114581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5065713"/>
                        <a:ext cx="9001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166688" y="2103438"/>
          <a:ext cx="9001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3" name="位图图像" r:id="rId16" imgW="1152381" imgH="762106" progId="PBrush">
                  <p:embed/>
                </p:oleObj>
              </mc:Choice>
              <mc:Fallback>
                <p:oleObj name="位图图像" r:id="rId16" imgW="1152381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2103438"/>
                        <a:ext cx="9001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166688" y="3865563"/>
          <a:ext cx="9001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4" name="位图图像" r:id="rId18" imgW="1152381" imgH="762106" progId="PBrush">
                  <p:embed/>
                </p:oleObj>
              </mc:Choice>
              <mc:Fallback>
                <p:oleObj name="位图图像" r:id="rId18" imgW="1152381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3865563"/>
                        <a:ext cx="9001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9"/>
          <p:cNvSpPr>
            <a:spLocks noChangeArrowheads="1"/>
          </p:cNvSpPr>
          <p:nvPr userDrawn="1"/>
        </p:nvSpPr>
        <p:spPr bwMode="auto">
          <a:xfrm>
            <a:off x="1219200" y="1066800"/>
            <a:ext cx="7924800" cy="1524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FFFF00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4" name="图片 18" descr="PPT1_新校徽.png"/>
          <p:cNvPicPr>
            <a:picLocks noChangeAspect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4463" y="214313"/>
            <a:ext cx="998537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1975" y="542925"/>
            <a:ext cx="8258175" cy="5881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78B6F-1A2B-4514-9862-B1B2AF11A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60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顶部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4643438" y="6172200"/>
            <a:ext cx="4500562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U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niversity of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S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cience and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T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echnology of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C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hina</a:t>
            </a:r>
          </a:p>
        </p:txBody>
      </p:sp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1071563" y="1062038"/>
            <a:ext cx="7924800" cy="1524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FFFF00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图片 18" descr="PPT1_新校徽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463" y="214313"/>
            <a:ext cx="998537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 txBox="1">
            <a:spLocks/>
          </p:cNvSpPr>
          <p:nvPr userDrawn="1"/>
        </p:nvSpPr>
        <p:spPr bwMode="auto">
          <a:xfrm>
            <a:off x="1214438" y="36576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4000" b="1" cap="all"/>
            </a:lvl1pPr>
          </a:lstStyle>
          <a:p>
            <a:pPr eaLnBrk="0" hangingPunct="0">
              <a:defRPr/>
            </a:pPr>
            <a:endParaRPr lang="zh-CN" altLang="en-US" kern="0" dirty="0">
              <a:solidFill>
                <a:srgbClr val="34006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400" b="0">
                <a:solidFill>
                  <a:srgbClr val="2B2B8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00D3B05-9978-4E5A-9F69-CC1DCB87B2CA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 b="0">
                <a:solidFill>
                  <a:srgbClr val="2B2B8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 b="0">
                <a:solidFill>
                  <a:srgbClr val="2B2B8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DA3762C-0EF5-4527-8D00-8BF1BEF63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60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顶部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4643438" y="6172200"/>
            <a:ext cx="4500562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U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niversity of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S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cience and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T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echnology of </a:t>
            </a:r>
            <a:r>
              <a:rPr lang="en-US" altLang="zh-CN" sz="1600" b="0">
                <a:solidFill>
                  <a:schemeClr val="tx2"/>
                </a:solidFill>
                <a:latin typeface="Haettenschweiler" pitchFamily="34" charset="0"/>
              </a:rPr>
              <a:t>C</a:t>
            </a:r>
            <a:r>
              <a:rPr lang="en-US" altLang="zh-CN" sz="1600" b="0">
                <a:solidFill>
                  <a:srgbClr val="000066"/>
                </a:solidFill>
                <a:latin typeface="Haettenschweiler" pitchFamily="34" charset="0"/>
              </a:rPr>
              <a:t>hina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66688" y="3287713"/>
          <a:ext cx="9001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9" name="位图图像" r:id="rId4" imgW="1181265" imgH="762106" progId="PBrush">
                  <p:embed/>
                </p:oleObj>
              </mc:Choice>
              <mc:Fallback>
                <p:oleObj name="位图图像" r:id="rId4" imgW="1181265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3287713"/>
                        <a:ext cx="90011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66688" y="2690813"/>
          <a:ext cx="9001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0" name="位图图像" r:id="rId6" imgW="1142857" imgH="762106" progId="PBrush">
                  <p:embed/>
                </p:oleObj>
              </mc:Choice>
              <mc:Fallback>
                <p:oleObj name="位图图像" r:id="rId6" imgW="1142857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2690813"/>
                        <a:ext cx="9001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166688" y="5672138"/>
          <a:ext cx="9001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1" name="位图图像" r:id="rId8" imgW="1190476" imgH="762106" progId="PBrush">
                  <p:embed/>
                </p:oleObj>
              </mc:Choice>
              <mc:Fallback>
                <p:oleObj name="位图图像" r:id="rId8" imgW="1190476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5672138"/>
                        <a:ext cx="9001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66688" y="1438275"/>
          <a:ext cx="900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2" name="位图图像" r:id="rId10" imgW="1019048" imgH="762106" progId="PBrush">
                  <p:embed/>
                </p:oleObj>
              </mc:Choice>
              <mc:Fallback>
                <p:oleObj name="位图图像" r:id="rId10" imgW="1019048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1438275"/>
                        <a:ext cx="90011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166688" y="4464050"/>
          <a:ext cx="9001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3" name="位图图像" r:id="rId12" imgW="1123810" imgH="762106" progId="PBrush">
                  <p:embed/>
                </p:oleObj>
              </mc:Choice>
              <mc:Fallback>
                <p:oleObj name="位图图像" r:id="rId12" imgW="1123810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4464050"/>
                        <a:ext cx="9001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166688" y="5065713"/>
          <a:ext cx="9001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4" name="位图图像" r:id="rId14" imgW="1114581" imgH="762106" progId="PBrush">
                  <p:embed/>
                </p:oleObj>
              </mc:Choice>
              <mc:Fallback>
                <p:oleObj name="位图图像" r:id="rId14" imgW="1114581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5065713"/>
                        <a:ext cx="9001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166688" y="2103438"/>
          <a:ext cx="9001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5" name="位图图像" r:id="rId16" imgW="1152381" imgH="762106" progId="PBrush">
                  <p:embed/>
                </p:oleObj>
              </mc:Choice>
              <mc:Fallback>
                <p:oleObj name="位图图像" r:id="rId16" imgW="1152381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2103438"/>
                        <a:ext cx="9001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166688" y="3865563"/>
          <a:ext cx="9001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6" name="位图图像" r:id="rId18" imgW="1152381" imgH="762106" progId="PBrush">
                  <p:embed/>
                </p:oleObj>
              </mc:Choice>
              <mc:Fallback>
                <p:oleObj name="位图图像" r:id="rId18" imgW="1152381" imgH="762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3865563"/>
                        <a:ext cx="9001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9"/>
          <p:cNvSpPr>
            <a:spLocks noChangeArrowheads="1"/>
          </p:cNvSpPr>
          <p:nvPr userDrawn="1"/>
        </p:nvSpPr>
        <p:spPr bwMode="auto">
          <a:xfrm>
            <a:off x="1219200" y="2786063"/>
            <a:ext cx="7924800" cy="1524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FFFF00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4" name="图片 18" descr="PPT1_新校徽.png"/>
          <p:cNvPicPr>
            <a:picLocks noChangeAspect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4463" y="214313"/>
            <a:ext cx="998537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标题 1"/>
          <p:cNvSpPr txBox="1">
            <a:spLocks/>
          </p:cNvSpPr>
          <p:nvPr userDrawn="1"/>
        </p:nvSpPr>
        <p:spPr bwMode="auto">
          <a:xfrm>
            <a:off x="1214438" y="36576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4000" b="1" cap="all"/>
            </a:lvl1pPr>
          </a:lstStyle>
          <a:p>
            <a:pPr eaLnBrk="0" hangingPunct="0">
              <a:defRPr/>
            </a:pPr>
            <a:endParaRPr lang="zh-CN" altLang="en-US" kern="0" dirty="0">
              <a:solidFill>
                <a:srgbClr val="34006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ph type="body" idx="1"/>
          </p:nvPr>
        </p:nvSpPr>
        <p:spPr>
          <a:xfrm>
            <a:off x="1211216" y="1165216"/>
            <a:ext cx="7780365" cy="147796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zh-CN" altLang="en-US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400" b="0">
                <a:solidFill>
                  <a:srgbClr val="2B2B8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1806B30-1668-4E06-8CF4-E61D587527D6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 b="0">
                <a:solidFill>
                  <a:srgbClr val="2B2B8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 b="0">
                <a:solidFill>
                  <a:srgbClr val="2B2B8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2742278-4BED-4C24-8516-5027933F20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4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D8F27-BD57-45AD-8711-0EA57C568DFD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E5C9E-0836-4797-BB90-30868DDCBE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0C645-9BD3-47E5-8E11-364E151CC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520804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58FE-5D9A-40A7-BFCB-664E77B0CBDB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9D078-C680-415A-AE06-C8B23CB2DC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D9826-64F6-42CE-8026-41E078C97C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209123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981200"/>
            <a:ext cx="4400550" cy="430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81200"/>
            <a:ext cx="4402138" cy="430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74A1F-13A5-4EF4-A059-A18594E9B03A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0B4A1-9EEE-4560-B38B-3544522D4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AB3D6-8C07-4DDD-8F2B-690E2F244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596784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63E84-A524-490B-9237-F1ADA4669772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14F73-99B5-40CB-8F70-8D42856A57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EADF-1774-45E3-94C0-79A52E6AC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356177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CF9CC-2FEF-4CDD-81EA-B446192AB81B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334A7-8092-4E79-B40C-DA18939DF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105A5-055F-42B8-8A85-A1932192AE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367621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02DE8-AFAB-45C5-A5B6-BC97782E6391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53015-CB4E-4875-9503-D57983F75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E376D-5E6C-470A-B177-20993EDC7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646979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3A633-C343-499A-85FF-C0FA54466B1E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C56B-1ED3-45E9-925C-7B0FC35AC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2A7B0-3386-4B4E-858E-22B0BBFFD7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95544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10CBA-8B5A-4F45-85B7-D7143314C101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D77AD-BCFB-4C92-999E-45754572D8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08CC4-D891-4E07-A2F9-D7C324289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019316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981200"/>
            <a:ext cx="8955088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1FE6F214-98AF-46F4-94AC-29C65B4DDA4C}" type="datetime1">
              <a:rPr lang="zh-CN" altLang="en-US" smtClean="0"/>
              <a:t>17/11/9</a:t>
            </a:fld>
            <a:endParaRPr lang="en-US" altLang="zh-CN"/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fld id="{CE90C51F-E0C8-4618-BBD1-4C5E264A2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7DA8D212-89D0-4E2A-9082-277D529AF4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4" r:id="rId13"/>
    <p:sldLayoutId id="2147483845" r:id="rId14"/>
    <p:sldLayoutId id="2147483846" r:id="rId15"/>
  </p:sldLayoutIdLst>
  <p:transition spd="slow"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file:///E:\songyou\&#25945;&#23398;\&#31639;&#27861;&#23548;&#35770;-2004-2-3\introduction-to-algorithms\book6\3_a.gif" TargetMode="External"/><Relationship Id="rId5" Type="http://schemas.openxmlformats.org/officeDocument/2006/relationships/image" Target="../media/image13.png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Relationship Id="rId3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en-US" kern="1200" dirty="0">
                <a:solidFill>
                  <a:srgbClr val="FF0000"/>
                </a:solidFill>
                <a:latin typeface="Times New Roman" pitchFamily="18" charset="0"/>
              </a:rPr>
              <a:t>概率分析与随机算法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99592" y="2204864"/>
            <a:ext cx="79928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内容提要：</a:t>
            </a:r>
            <a:endParaRPr lang="en-US" altLang="zh-CN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雇用问题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指示器随机变量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随机算法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dirty="0"/>
              <a:t> </a:t>
            </a:r>
            <a:r>
              <a:rPr lang="zh-CN" altLang="en-US" sz="2800" dirty="0"/>
              <a:t>概率分析与随机算法的应用</a:t>
            </a:r>
            <a:r>
              <a:rPr lang="en-US" altLang="zh-CN" sz="2800" dirty="0"/>
              <a:t>:</a:t>
            </a:r>
            <a:r>
              <a:rPr lang="zh-CN" altLang="en-US" sz="2800" dirty="0"/>
              <a:t> 在线雇用问题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kern="100" dirty="0">
                <a:solidFill>
                  <a:srgbClr val="FF0000"/>
                </a:solidFill>
              </a:rPr>
              <a:t> </a:t>
            </a:r>
            <a:r>
              <a:rPr lang="zh-CN" altLang="zh-CN" sz="2800" kern="100" dirty="0"/>
              <a:t>生日悖论</a:t>
            </a:r>
            <a:r>
              <a:rPr lang="en-US" altLang="zh-CN" sz="2800" kern="100" dirty="0"/>
              <a:t>, </a:t>
            </a:r>
            <a:r>
              <a:rPr lang="zh-CN" altLang="en-US" sz="2800" kern="100" dirty="0"/>
              <a:t>球与盒子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5921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55088" cy="4306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概率分析：使用关于</a:t>
            </a:r>
            <a:r>
              <a:rPr lang="zh-CN" altLang="en-US" sz="2400" dirty="0">
                <a:solidFill>
                  <a:schemeClr val="hlink"/>
                </a:solidFill>
              </a:rPr>
              <a:t>输入分布</a:t>
            </a:r>
            <a:r>
              <a:rPr lang="zh-CN" altLang="en-US" sz="2400" dirty="0"/>
              <a:t>的知识或者对其做的假设，然后</a:t>
            </a:r>
            <a:r>
              <a:rPr lang="zh-CN" altLang="en-US" sz="2400" dirty="0">
                <a:solidFill>
                  <a:schemeClr val="hlink"/>
                </a:solidFill>
              </a:rPr>
              <a:t>分析算法</a:t>
            </a:r>
            <a:r>
              <a:rPr lang="zh-CN" altLang="en-US" sz="2400" dirty="0"/>
              <a:t>，计算出一个</a:t>
            </a:r>
            <a:r>
              <a:rPr lang="zh-CN" altLang="en-US" sz="2400" dirty="0">
                <a:solidFill>
                  <a:schemeClr val="hlink"/>
                </a:solidFill>
              </a:rPr>
              <a:t>期望的运行时间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实际上是将所有可能输入的运行时间做平均。</a:t>
            </a:r>
          </a:p>
          <a:p>
            <a:pPr>
              <a:lnSpc>
                <a:spcPct val="90000"/>
              </a:lnSpc>
              <a:buNone/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确定输入的分布时必须非常小心：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有些问题，对所有可能的输入集合可以做某种假定，也可以将概率分析作为一种手段来设计高效算法，并加深对问题的认识。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有些问题可能无法描述一个合理的输入分布，则不能用概率分析方法。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430EFDC-CA24-4DE5-9394-A8D2F8316AB7}"/>
              </a:ext>
            </a:extLst>
          </p:cNvPr>
          <p:cNvSpPr/>
          <p:nvPr/>
        </p:nvSpPr>
        <p:spPr bwMode="auto">
          <a:xfrm>
            <a:off x="3563888" y="2780928"/>
            <a:ext cx="2304256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算法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87A374E7-2BA8-40D2-90BF-D78C13CA5839}"/>
              </a:ext>
            </a:extLst>
          </p:cNvPr>
          <p:cNvCxnSpPr/>
          <p:nvPr/>
        </p:nvCxnSpPr>
        <p:spPr bwMode="auto">
          <a:xfrm>
            <a:off x="2267744" y="3068960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D2B749A9-EA6A-42F4-BFA6-DA454559934D}"/>
              </a:ext>
            </a:extLst>
          </p:cNvPr>
          <p:cNvCxnSpPr/>
          <p:nvPr/>
        </p:nvCxnSpPr>
        <p:spPr bwMode="auto">
          <a:xfrm>
            <a:off x="6084168" y="3068960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53A1880-C0CF-494F-8886-0092D42D732B}"/>
              </a:ext>
            </a:extLst>
          </p:cNvPr>
          <p:cNvSpPr txBox="1"/>
          <p:nvPr/>
        </p:nvSpPr>
        <p:spPr>
          <a:xfrm>
            <a:off x="899592" y="283812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随机输入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BA0A485-561E-46A6-8C81-7AC1C5A2C598}"/>
              </a:ext>
            </a:extLst>
          </p:cNvPr>
          <p:cNvSpPr txBox="1"/>
          <p:nvPr/>
        </p:nvSpPr>
        <p:spPr>
          <a:xfrm>
            <a:off x="7164288" y="279668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0389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12800"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2"/>
                </a:solidFill>
              </a:rPr>
              <a:t>想法：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914400" lvl="1" indent="-457200" defTabSz="812800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我们可能不知道输入的分布，也可能无法对输入的分布进行可计算的建模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14400" lvl="1" indent="-457200" defTabSz="812800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14400" lvl="1" indent="-457200" defTabSz="812800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大部分情况下，需假设分布为最坏情况分布，甚至假设有一个敌手（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adversary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）探知了我们算法的计算过程，故意给我们提供最差的分布</a:t>
            </a:r>
          </a:p>
          <a:p>
            <a:pPr marL="914400" lvl="1" indent="-457200" defTabSz="812800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14400" lvl="1" indent="-457200" defTabSz="812800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针对最坏情况分布，在算法中通过对输入进行随机化处理，从而为输入强加一种分布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8989CC1-88B8-45BA-8252-E0FB3EBB43B9}"/>
              </a:ext>
            </a:extLst>
          </p:cNvPr>
          <p:cNvSpPr/>
          <p:nvPr/>
        </p:nvSpPr>
        <p:spPr bwMode="auto">
          <a:xfrm>
            <a:off x="3707904" y="273150"/>
            <a:ext cx="2304256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算法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6DF2BF66-B8AD-4A2B-8AD5-110A423A3610}"/>
              </a:ext>
            </a:extLst>
          </p:cNvPr>
          <p:cNvCxnSpPr/>
          <p:nvPr/>
        </p:nvCxnSpPr>
        <p:spPr bwMode="auto">
          <a:xfrm>
            <a:off x="2411760" y="561182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5E04C084-34A8-49BB-92BB-5829732E1BDE}"/>
              </a:ext>
            </a:extLst>
          </p:cNvPr>
          <p:cNvCxnSpPr/>
          <p:nvPr/>
        </p:nvCxnSpPr>
        <p:spPr bwMode="auto">
          <a:xfrm>
            <a:off x="6228184" y="561182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9A41E83-1622-49ED-A336-E09205317812}"/>
              </a:ext>
            </a:extLst>
          </p:cNvPr>
          <p:cNvSpPr txBox="1"/>
          <p:nvPr/>
        </p:nvSpPr>
        <p:spPr>
          <a:xfrm>
            <a:off x="464815" y="33034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（最坏）输入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D4A24EC-3426-4174-8DBE-B1B2F2DE0450}"/>
              </a:ext>
            </a:extLst>
          </p:cNvPr>
          <p:cNvSpPr txBox="1"/>
          <p:nvPr/>
        </p:nvSpPr>
        <p:spPr>
          <a:xfrm>
            <a:off x="7308304" y="28890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C207B4E3-38EB-4A2B-B69E-1655E4140929}"/>
              </a:ext>
            </a:extLst>
          </p:cNvPr>
          <p:cNvCxnSpPr>
            <a:cxnSpLocks/>
          </p:cNvCxnSpPr>
          <p:nvPr/>
        </p:nvCxnSpPr>
        <p:spPr bwMode="auto">
          <a:xfrm flipV="1">
            <a:off x="4788024" y="90872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DB2B640-EC14-49A4-B52E-4D2756418F45}"/>
              </a:ext>
            </a:extLst>
          </p:cNvPr>
          <p:cNvSpPr txBox="1"/>
          <p:nvPr/>
        </p:nvSpPr>
        <p:spPr>
          <a:xfrm>
            <a:off x="4303629" y="115940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随机数</a:t>
            </a:r>
          </a:p>
        </p:txBody>
      </p:sp>
    </p:spTree>
    <p:extLst>
      <p:ext uri="{BB962C8B-B14F-4D97-AF65-F5344CB8AC3E}">
        <p14:creationId xmlns:p14="http://schemas.microsoft.com/office/powerpoint/2010/main" val="22666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12800">
              <a:lnSpc>
                <a:spcPct val="110000"/>
              </a:lnSpc>
              <a:spcAft>
                <a:spcPct val="20000"/>
              </a:spcAft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对雇用问题，改变策略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:</a:t>
            </a:r>
          </a:p>
          <a:p>
            <a:pPr marL="914400" lvl="1" indent="-457200" defTabSz="812800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ea typeface="黑体" pitchFamily="2" charset="-122"/>
              </a:rPr>
              <a:t>猎头公司为了赚取尽可能多的钱，要提供候选人顺序，使得我们尽可能多</a:t>
            </a:r>
            <a:r>
              <a:rPr lang="zh-CN" altLang="en-US" sz="2400">
                <a:ea typeface="黑体" pitchFamily="2" charset="-122"/>
              </a:rPr>
              <a:t>的雇用候选人</a:t>
            </a:r>
            <a:endParaRPr lang="en-US" altLang="zh-CN" sz="2400" dirty="0">
              <a:ea typeface="黑体" pitchFamily="2" charset="-122"/>
            </a:endParaRPr>
          </a:p>
          <a:p>
            <a:pPr marL="914400" lvl="1" indent="-457200" defTabSz="812800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ea typeface="黑体" pitchFamily="2" charset="-122"/>
              </a:rPr>
              <a:t>一个敌对的</a:t>
            </a:r>
            <a:r>
              <a:rPr lang="en-US" altLang="zh-CN" sz="2400" dirty="0">
                <a:ea typeface="黑体" pitchFamily="2" charset="-122"/>
              </a:rPr>
              <a:t>(adversarial)</a:t>
            </a:r>
            <a:r>
              <a:rPr lang="zh-CN" altLang="en-US" sz="2400" dirty="0">
                <a:ea typeface="黑体" pitchFamily="2" charset="-122"/>
              </a:rPr>
              <a:t>猎头公司，在我们办公室有内应，可以获知我们选取候选人的策略</a:t>
            </a:r>
            <a:endParaRPr lang="en-US" altLang="zh-CN" sz="2400" dirty="0">
              <a:ea typeface="黑体" pitchFamily="2" charset="-122"/>
            </a:endParaRPr>
          </a:p>
          <a:p>
            <a:pPr marL="914400" lvl="1" indent="-457200" defTabSz="812800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ea typeface="黑体" pitchFamily="2" charset="-122"/>
              </a:rPr>
              <a:t>如果我们选择正序，猎头公司就按从低到高排列候选人</a:t>
            </a:r>
            <a:endParaRPr lang="en-US" altLang="zh-CN" sz="2400" dirty="0">
              <a:ea typeface="黑体" pitchFamily="2" charset="-122"/>
            </a:endParaRPr>
          </a:p>
          <a:p>
            <a:pPr marL="914400" lvl="1" indent="-457200" defTabSz="812800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ea typeface="黑体" pitchFamily="2" charset="-122"/>
              </a:rPr>
              <a:t>如果我们选择反序，猎头公司就按从高到低排列候选人</a:t>
            </a:r>
            <a:endParaRPr lang="en-US" altLang="zh-CN" sz="2400" dirty="0">
              <a:ea typeface="黑体" pitchFamily="2" charset="-122"/>
            </a:endParaRPr>
          </a:p>
          <a:p>
            <a:pPr marL="914400" lvl="1" indent="-457200" defTabSz="812800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55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12800">
              <a:lnSpc>
                <a:spcPct val="110000"/>
              </a:lnSpc>
              <a:spcAft>
                <a:spcPct val="20000"/>
              </a:spcAft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对雇用问题，改变策略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:</a:t>
            </a:r>
          </a:p>
          <a:p>
            <a:pPr marL="914400" lvl="1" indent="-457200" defTabSz="812800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ea typeface="黑体" pitchFamily="2" charset="-122"/>
              </a:rPr>
              <a:t>猎头公司预先提供 </a:t>
            </a:r>
            <a:r>
              <a:rPr lang="en-US" altLang="zh-CN" sz="2400" i="1" dirty="0">
                <a:ea typeface="黑体" pitchFamily="2" charset="-122"/>
              </a:rPr>
              <a:t>n </a:t>
            </a:r>
            <a:r>
              <a:rPr lang="zh-CN" altLang="en-US" sz="2400" dirty="0">
                <a:ea typeface="黑体" pitchFamily="2" charset="-122"/>
              </a:rPr>
              <a:t>个候选人列表</a:t>
            </a:r>
          </a:p>
          <a:p>
            <a:pPr marL="914400" lvl="1" indent="-457200" defTabSz="812800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每天，我们随机选取一人进行面试</a:t>
            </a:r>
          </a:p>
          <a:p>
            <a:pPr marL="914400" lvl="1" indent="-457200" defTabSz="812800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候选顺序由随机数决定，内应无法获知候选顺序，猎头公司无法操作名单顺序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914400" lvl="1" indent="-457200" defTabSz="812800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无须担心候选人是否被随机提供，我们通过随机运算预处理可以控制候选人的随机顺序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/>
              <a:t>§5.3)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6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12800">
              <a:lnSpc>
                <a:spcPct val="110000"/>
              </a:lnSpc>
              <a:buSzPct val="70000"/>
              <a:buFont typeface="Wingdings" pitchFamily="2" charset="2"/>
              <a:buChar char="l"/>
            </a:pPr>
            <a:r>
              <a:rPr lang="zh-CN" altLang="en-US" sz="2200" dirty="0">
                <a:solidFill>
                  <a:schemeClr val="hlink"/>
                </a:solidFill>
                <a:ea typeface="黑体" pitchFamily="2" charset="-122"/>
              </a:rPr>
              <a:t>随机算法</a:t>
            </a:r>
            <a:r>
              <a:rPr lang="zh-CN" altLang="en-US" sz="2200" dirty="0">
                <a:ea typeface="黑体" pitchFamily="2" charset="-122"/>
              </a:rPr>
              <a:t>： 如果一个算法的行为不只是由输入决定，同时也由随机数生成器所产生的数值决定，则称这个算法是随机的。</a:t>
            </a:r>
          </a:p>
          <a:p>
            <a:pPr marL="457200" indent="-457200" defTabSz="812800">
              <a:lnSpc>
                <a:spcPct val="110000"/>
              </a:lnSpc>
              <a:buSzPct val="70000"/>
              <a:buFont typeface="Wingdings" pitchFamily="2" charset="2"/>
              <a:buChar char="l"/>
            </a:pPr>
            <a:r>
              <a:rPr lang="zh-CN" altLang="en-US" sz="2200" dirty="0">
                <a:ea typeface="黑体" pitchFamily="2" charset="-122"/>
              </a:rPr>
              <a:t>随机数生成器</a:t>
            </a:r>
            <a:r>
              <a:rPr lang="en-US" altLang="zh-CN" sz="2200" dirty="0">
                <a:ea typeface="黑体" pitchFamily="2" charset="-122"/>
              </a:rPr>
              <a:t>RANDOM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pPr marL="914400" lvl="1" indent="-457200" defTabSz="812800">
              <a:lnSpc>
                <a:spcPct val="110000"/>
              </a:lnSpc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en-US" altLang="zh-CN" sz="2200" dirty="0">
                <a:ea typeface="黑体" pitchFamily="2" charset="-122"/>
              </a:rPr>
              <a:t>RANDOM(</a:t>
            </a:r>
            <a:r>
              <a:rPr lang="en-US" altLang="zh-CN" sz="2200" i="1" dirty="0">
                <a:ea typeface="黑体" pitchFamily="2" charset="-122"/>
              </a:rPr>
              <a:t>a</a:t>
            </a:r>
            <a:r>
              <a:rPr lang="en-US" altLang="zh-CN" sz="2200" dirty="0">
                <a:ea typeface="黑体" pitchFamily="2" charset="-122"/>
              </a:rPr>
              <a:t>, </a:t>
            </a:r>
            <a:r>
              <a:rPr lang="en-US" altLang="zh-CN" sz="2200" i="1" dirty="0">
                <a:ea typeface="黑体" pitchFamily="2" charset="-122"/>
              </a:rPr>
              <a:t>b</a:t>
            </a:r>
            <a:r>
              <a:rPr lang="en-US" altLang="zh-CN" sz="2200" dirty="0">
                <a:ea typeface="黑体" pitchFamily="2" charset="-122"/>
              </a:rPr>
              <a:t>)</a:t>
            </a:r>
            <a:r>
              <a:rPr lang="zh-CN" altLang="en-US" sz="2200" dirty="0">
                <a:ea typeface="黑体" pitchFamily="2" charset="-122"/>
              </a:rPr>
              <a:t>返回一个介于</a:t>
            </a:r>
            <a:r>
              <a:rPr lang="en-US" altLang="zh-CN" sz="2200" dirty="0">
                <a:ea typeface="黑体" pitchFamily="2" charset="-122"/>
              </a:rPr>
              <a:t> </a:t>
            </a:r>
            <a:r>
              <a:rPr lang="en-US" altLang="zh-CN" sz="2200" i="1" dirty="0">
                <a:ea typeface="黑体" pitchFamily="2" charset="-122"/>
              </a:rPr>
              <a:t>a</a:t>
            </a:r>
            <a:r>
              <a:rPr lang="zh-CN" altLang="en-US" sz="2200" dirty="0">
                <a:ea typeface="黑体" pitchFamily="2" charset="-122"/>
              </a:rPr>
              <a:t>与</a:t>
            </a:r>
            <a:r>
              <a:rPr lang="en-US" altLang="zh-CN" sz="2200" i="1" dirty="0">
                <a:ea typeface="黑体" pitchFamily="2" charset="-122"/>
              </a:rPr>
              <a:t>b</a:t>
            </a:r>
            <a:r>
              <a:rPr lang="en-US" altLang="zh-CN" sz="2200" dirty="0">
                <a:ea typeface="黑体" pitchFamily="2" charset="-122"/>
              </a:rPr>
              <a:t> </a:t>
            </a:r>
            <a:r>
              <a:rPr lang="zh-CN" altLang="en-US" sz="2200" dirty="0">
                <a:ea typeface="黑体" pitchFamily="2" charset="-122"/>
              </a:rPr>
              <a:t>的整数，而每个整数出现的机会均等。</a:t>
            </a:r>
            <a:r>
              <a:rPr lang="en-US" altLang="zh-CN" sz="2200" dirty="0">
                <a:ea typeface="黑体" pitchFamily="2" charset="-122"/>
              </a:rPr>
              <a:t>and each of the </a:t>
            </a:r>
            <a:r>
              <a:rPr lang="en-US" altLang="zh-CN" sz="2200" i="1" dirty="0">
                <a:ea typeface="黑体" pitchFamily="2" charset="-122"/>
              </a:rPr>
              <a:t>b</a:t>
            </a:r>
            <a:r>
              <a:rPr lang="en-US" altLang="zh-CN" sz="2200" dirty="0">
                <a:ea typeface="黑体" pitchFamily="2" charset="-122"/>
              </a:rPr>
              <a:t>-</a:t>
            </a:r>
            <a:r>
              <a:rPr lang="en-US" altLang="zh-CN" sz="2200" i="1" dirty="0">
                <a:ea typeface="黑体" pitchFamily="2" charset="-122"/>
              </a:rPr>
              <a:t>a</a:t>
            </a:r>
            <a:r>
              <a:rPr lang="en-US" altLang="zh-CN" sz="2200" dirty="0">
                <a:ea typeface="黑体" pitchFamily="2" charset="-122"/>
              </a:rPr>
              <a:t>+1 possible values of </a:t>
            </a:r>
            <a:r>
              <a:rPr lang="en-US" altLang="zh-CN" sz="2200" i="1" dirty="0">
                <a:ea typeface="黑体" pitchFamily="2" charset="-122"/>
              </a:rPr>
              <a:t>r</a:t>
            </a:r>
            <a:r>
              <a:rPr lang="en-US" altLang="zh-CN" sz="2200" dirty="0">
                <a:ea typeface="黑体" pitchFamily="2" charset="-122"/>
              </a:rPr>
              <a:t> is equally likely.</a:t>
            </a:r>
          </a:p>
          <a:p>
            <a:pPr marL="914400" lvl="1" indent="-457200" defTabSz="812800">
              <a:lnSpc>
                <a:spcPct val="110000"/>
              </a:lnSpc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RANDOM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实际上由一个确定的算法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〔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伪随机产生器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〕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产生，其结果表面上看上去像是随机数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79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en-US" kern="1200" dirty="0">
                <a:solidFill>
                  <a:srgbClr val="FF0000"/>
                </a:solidFill>
                <a:latin typeface="Times New Roman" pitchFamily="18" charset="0"/>
              </a:rPr>
              <a:t>概率分析与随机算法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99592" y="2204864"/>
            <a:ext cx="79928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内容提要：</a:t>
            </a:r>
            <a:endParaRPr lang="en-US" altLang="zh-CN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雇用问题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指示器随机变量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随机算法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dirty="0"/>
              <a:t> </a:t>
            </a:r>
            <a:r>
              <a:rPr lang="zh-CN" altLang="en-US" sz="2800" dirty="0"/>
              <a:t>概率分析与随机算法的应用</a:t>
            </a:r>
            <a:r>
              <a:rPr lang="en-US" altLang="zh-CN" sz="2800" dirty="0"/>
              <a:t>:</a:t>
            </a:r>
            <a:r>
              <a:rPr lang="zh-CN" altLang="en-US" sz="2800" dirty="0"/>
              <a:t> 在线雇用问题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kern="100" dirty="0">
                <a:solidFill>
                  <a:srgbClr val="FF0000"/>
                </a:solidFill>
              </a:rPr>
              <a:t> </a:t>
            </a:r>
            <a:r>
              <a:rPr lang="zh-CN" altLang="zh-CN" sz="2800" kern="100" dirty="0"/>
              <a:t>生日悖论</a:t>
            </a:r>
            <a:r>
              <a:rPr lang="en-US" altLang="zh-CN" sz="2800" kern="100" dirty="0"/>
              <a:t>, </a:t>
            </a:r>
            <a:r>
              <a:rPr lang="zh-CN" altLang="en-US" sz="2800" kern="100" dirty="0"/>
              <a:t>球与盒子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824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1C2A"/>
                </a:solidFill>
                <a:ea typeface="黑体" pitchFamily="2" charset="-122"/>
              </a:rPr>
              <a:t>指示器随机变量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55088" cy="4616152"/>
          </a:xfrm>
        </p:spPr>
        <p:txBody>
          <a:bodyPr/>
          <a:lstStyle/>
          <a:p>
            <a:r>
              <a:rPr lang="zh-CN" altLang="en-US" sz="2800" dirty="0"/>
              <a:t>给定采样空间和事件 </a:t>
            </a:r>
            <a:r>
              <a:rPr lang="en-US" altLang="zh-CN" sz="2800" dirty="0"/>
              <a:t>A </a:t>
            </a:r>
            <a:r>
              <a:rPr lang="zh-CN" altLang="en-US" sz="2800" dirty="0"/>
              <a:t>，指示随机变量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defTabSz="812800">
              <a:buSzPct val="70000"/>
              <a:buFont typeface="Wingdings" pitchFamily="2" charset="2"/>
              <a:buChar char="p"/>
            </a:pPr>
            <a:r>
              <a:rPr lang="zh-CN" altLang="en-US" sz="2800" i="1" dirty="0">
                <a:solidFill>
                  <a:schemeClr val="tx2"/>
                </a:solidFill>
              </a:rPr>
              <a:t>引理  </a:t>
            </a:r>
            <a:r>
              <a:rPr lang="zh-CN" altLang="en-US" sz="2800" dirty="0">
                <a:solidFill>
                  <a:schemeClr val="tx2"/>
                </a:solidFill>
              </a:rPr>
              <a:t>设</a:t>
            </a:r>
            <a:r>
              <a:rPr lang="en-US" altLang="zh-CN" sz="2400" i="1" dirty="0">
                <a:solidFill>
                  <a:schemeClr val="tx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tx2"/>
                </a:solidFill>
              </a:rPr>
              <a:t>A</a:t>
            </a:r>
            <a:r>
              <a:rPr lang="en-US" altLang="zh-CN" sz="2400" dirty="0">
                <a:solidFill>
                  <a:schemeClr val="tx2"/>
                </a:solidFill>
              </a:rPr>
              <a:t> = I{</a:t>
            </a:r>
            <a:r>
              <a:rPr lang="en-US" altLang="zh-CN" sz="2400" i="1" dirty="0">
                <a:solidFill>
                  <a:schemeClr val="tx2"/>
                </a:solidFill>
              </a:rPr>
              <a:t>A</a:t>
            </a:r>
            <a:r>
              <a:rPr lang="en-US" altLang="zh-CN" sz="2400" dirty="0">
                <a:solidFill>
                  <a:schemeClr val="tx2"/>
                </a:solidFill>
              </a:rPr>
              <a:t>}</a:t>
            </a:r>
            <a:r>
              <a:rPr lang="zh-CN" altLang="en-US" sz="2400" dirty="0">
                <a:solidFill>
                  <a:schemeClr val="tx2"/>
                </a:solidFill>
              </a:rPr>
              <a:t>是事件</a:t>
            </a:r>
            <a:r>
              <a:rPr lang="en-US" altLang="zh-CN" sz="2400" i="1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</a:rPr>
              <a:t>的指示随机变量，则</a:t>
            </a:r>
            <a:r>
              <a:rPr lang="en-US" altLang="zh-CN" sz="2400" dirty="0">
                <a:solidFill>
                  <a:schemeClr val="tx2"/>
                </a:solidFill>
              </a:rPr>
              <a:t> E[</a:t>
            </a:r>
            <a:r>
              <a:rPr lang="en-US" altLang="zh-CN" sz="2400" i="1" dirty="0">
                <a:solidFill>
                  <a:schemeClr val="tx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tx2"/>
                </a:solidFill>
              </a:rPr>
              <a:t>A</a:t>
            </a:r>
            <a:r>
              <a:rPr lang="en-US" altLang="zh-CN" sz="2400" dirty="0">
                <a:solidFill>
                  <a:schemeClr val="tx2"/>
                </a:solidFill>
              </a:rPr>
              <a:t>]=</a:t>
            </a:r>
            <a:r>
              <a:rPr lang="en-US" altLang="zh-CN" sz="2400" dirty="0" err="1">
                <a:solidFill>
                  <a:schemeClr val="tx2"/>
                </a:solidFill>
              </a:rPr>
              <a:t>Pr</a:t>
            </a:r>
            <a:r>
              <a:rPr lang="en-US" altLang="zh-CN" sz="2400" dirty="0">
                <a:solidFill>
                  <a:schemeClr val="tx2"/>
                </a:solidFill>
              </a:rPr>
              <a:t>{</a:t>
            </a:r>
            <a:r>
              <a:rPr lang="en-US" altLang="zh-CN" sz="2400" i="1" dirty="0">
                <a:solidFill>
                  <a:schemeClr val="tx2"/>
                </a:solidFill>
              </a:rPr>
              <a:t>A</a:t>
            </a:r>
            <a:r>
              <a:rPr lang="en-US" altLang="zh-CN" sz="2400" dirty="0">
                <a:solidFill>
                  <a:schemeClr val="tx2"/>
                </a:solidFill>
              </a:rPr>
              <a:t>}.</a:t>
            </a:r>
          </a:p>
          <a:p>
            <a:pPr defTabSz="812800">
              <a:buSzPct val="70000"/>
              <a:buNone/>
            </a:pPr>
            <a:r>
              <a:rPr lang="en-US" altLang="zh-CN" sz="2400" i="1" dirty="0">
                <a:solidFill>
                  <a:schemeClr val="tx2"/>
                </a:solidFill>
              </a:rPr>
              <a:t>Proof 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令</a:t>
            </a:r>
            <a:r>
              <a:rPr lang="en-US" altLang="zh-CN" sz="2400" dirty="0">
                <a:solidFill>
                  <a:schemeClr val="tx2"/>
                </a:solidFill>
              </a:rPr>
              <a:t> ~</a:t>
            </a:r>
            <a:r>
              <a:rPr lang="en-US" altLang="zh-CN" sz="2400" i="1" dirty="0">
                <a:solidFill>
                  <a:schemeClr val="tx2"/>
                </a:solidFill>
              </a:rPr>
              <a:t>A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为事件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</a:rPr>
              <a:t>的补，即</a:t>
            </a:r>
            <a:r>
              <a:rPr lang="en-US" altLang="zh-CN" sz="2400" dirty="0">
                <a:solidFill>
                  <a:schemeClr val="tx2"/>
                </a:solidFill>
              </a:rPr>
              <a:t>~</a:t>
            </a:r>
            <a:r>
              <a:rPr lang="en-US" altLang="zh-CN" sz="2400" i="1" dirty="0">
                <a:solidFill>
                  <a:schemeClr val="tx2"/>
                </a:solidFill>
              </a:rPr>
              <a:t>A</a:t>
            </a:r>
            <a:r>
              <a:rPr lang="en-US" altLang="zh-CN" sz="2400" dirty="0">
                <a:solidFill>
                  <a:schemeClr val="tx2"/>
                </a:solidFill>
              </a:rPr>
              <a:t>=</a:t>
            </a:r>
            <a:r>
              <a:rPr lang="zh-CN" altLang="en-US" sz="2400" dirty="0">
                <a:solidFill>
                  <a:schemeClr val="tx2"/>
                </a:solidFill>
              </a:rPr>
              <a:t>样本空间</a:t>
            </a:r>
            <a:r>
              <a:rPr lang="en-US" altLang="zh-CN" sz="2400" dirty="0">
                <a:solidFill>
                  <a:schemeClr val="tx2"/>
                </a:solidFill>
              </a:rPr>
              <a:t>-</a:t>
            </a:r>
            <a:r>
              <a:rPr lang="en-US" altLang="zh-CN" sz="2400" i="1" dirty="0">
                <a:solidFill>
                  <a:schemeClr val="tx2"/>
                </a:solidFill>
              </a:rPr>
              <a:t>A</a:t>
            </a:r>
            <a:r>
              <a:rPr lang="en-US" altLang="zh-CN" sz="2400" dirty="0">
                <a:solidFill>
                  <a:schemeClr val="tx2"/>
                </a:solidFill>
              </a:rPr>
              <a:t>. </a:t>
            </a:r>
            <a:r>
              <a:rPr lang="zh-CN" altLang="en-US" sz="2400" dirty="0">
                <a:solidFill>
                  <a:schemeClr val="tx2"/>
                </a:solidFill>
              </a:rPr>
              <a:t>我们有：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defTabSz="812800">
              <a:buSzPct val="70000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E[</a:t>
            </a:r>
            <a:r>
              <a:rPr lang="en-US" altLang="zh-CN" sz="2400" i="1" dirty="0">
                <a:solidFill>
                  <a:schemeClr val="tx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tx2"/>
                </a:solidFill>
              </a:rPr>
              <a:t>A</a:t>
            </a:r>
            <a:r>
              <a:rPr lang="en-US" altLang="zh-CN" sz="2400" dirty="0">
                <a:solidFill>
                  <a:schemeClr val="tx2"/>
                </a:solidFill>
              </a:rPr>
              <a:t>] = E[I{</a:t>
            </a:r>
            <a:r>
              <a:rPr lang="en-US" altLang="zh-CN" sz="2400" i="1" dirty="0">
                <a:solidFill>
                  <a:schemeClr val="tx2"/>
                </a:solidFill>
              </a:rPr>
              <a:t>A</a:t>
            </a:r>
            <a:r>
              <a:rPr lang="en-US" altLang="zh-CN" sz="2400" dirty="0">
                <a:solidFill>
                  <a:schemeClr val="tx2"/>
                </a:solidFill>
              </a:rPr>
              <a:t>}]</a:t>
            </a:r>
          </a:p>
          <a:p>
            <a:pPr defTabSz="812800">
              <a:buSzPct val="70000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		 = 1</a:t>
            </a:r>
            <a:r>
              <a:rPr lang="zh-CN" altLang="en-US" sz="2400" dirty="0">
                <a:solidFill>
                  <a:schemeClr val="tx2"/>
                </a:solidFill>
              </a:rPr>
              <a:t>*</a:t>
            </a:r>
            <a:r>
              <a:rPr lang="en-US" altLang="zh-CN" sz="2400" dirty="0" err="1">
                <a:solidFill>
                  <a:schemeClr val="tx2"/>
                </a:solidFill>
              </a:rPr>
              <a:t>Pr</a:t>
            </a:r>
            <a:r>
              <a:rPr lang="en-US" altLang="zh-CN" sz="2400" dirty="0">
                <a:solidFill>
                  <a:schemeClr val="tx2"/>
                </a:solidFill>
              </a:rPr>
              <a:t>{</a:t>
            </a:r>
            <a:r>
              <a:rPr lang="en-US" altLang="zh-CN" sz="2400" i="1" dirty="0">
                <a:solidFill>
                  <a:schemeClr val="tx2"/>
                </a:solidFill>
              </a:rPr>
              <a:t>A</a:t>
            </a:r>
            <a:r>
              <a:rPr lang="en-US" altLang="zh-CN" sz="2400" dirty="0">
                <a:solidFill>
                  <a:schemeClr val="tx2"/>
                </a:solidFill>
              </a:rPr>
              <a:t>} + 0</a:t>
            </a:r>
            <a:r>
              <a:rPr lang="zh-CN" altLang="en-US" sz="2400" dirty="0">
                <a:solidFill>
                  <a:schemeClr val="tx2"/>
                </a:solidFill>
              </a:rPr>
              <a:t>*</a:t>
            </a:r>
            <a:r>
              <a:rPr lang="en-US" altLang="zh-CN" sz="2400" dirty="0" err="1">
                <a:solidFill>
                  <a:schemeClr val="tx2"/>
                </a:solidFill>
              </a:rPr>
              <a:t>Pr</a:t>
            </a:r>
            <a:r>
              <a:rPr lang="en-US" altLang="zh-CN" sz="2400" dirty="0">
                <a:solidFill>
                  <a:schemeClr val="tx2"/>
                </a:solidFill>
              </a:rPr>
              <a:t>{~</a:t>
            </a:r>
            <a:r>
              <a:rPr lang="en-US" altLang="zh-CN" sz="2400" i="1" dirty="0">
                <a:solidFill>
                  <a:schemeClr val="tx2"/>
                </a:solidFill>
              </a:rPr>
              <a:t>A</a:t>
            </a:r>
            <a:r>
              <a:rPr lang="en-US" altLang="zh-CN" sz="2400" dirty="0">
                <a:solidFill>
                  <a:schemeClr val="tx2"/>
                </a:solidFill>
              </a:rPr>
              <a:t>}      {definition of expected value}</a:t>
            </a:r>
          </a:p>
          <a:p>
            <a:pPr defTabSz="812800">
              <a:buSzPct val="70000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		 = </a:t>
            </a:r>
            <a:r>
              <a:rPr lang="en-US" altLang="zh-CN" sz="2400" dirty="0" err="1">
                <a:solidFill>
                  <a:schemeClr val="tx2"/>
                </a:solidFill>
              </a:rPr>
              <a:t>Pr</a:t>
            </a:r>
            <a:r>
              <a:rPr lang="en-US" altLang="zh-CN" sz="2400" dirty="0">
                <a:solidFill>
                  <a:schemeClr val="tx2"/>
                </a:solidFill>
              </a:rPr>
              <a:t>{</a:t>
            </a:r>
            <a:r>
              <a:rPr lang="en-US" altLang="zh-CN" sz="2400" i="1" dirty="0">
                <a:solidFill>
                  <a:schemeClr val="tx2"/>
                </a:solidFill>
              </a:rPr>
              <a:t>A</a:t>
            </a:r>
            <a:r>
              <a:rPr lang="en-US" altLang="zh-CN" sz="2400" dirty="0">
                <a:solidFill>
                  <a:schemeClr val="tx2"/>
                </a:solidFill>
              </a:rPr>
              <a:t>}.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852936"/>
            <a:ext cx="42862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12800">
              <a:buSzPct val="70000"/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CC9900"/>
                </a:solidFill>
                <a:latin typeface="黑体" pitchFamily="2" charset="-122"/>
                <a:ea typeface="黑体" pitchFamily="2" charset="-122"/>
              </a:rPr>
              <a:t>投一次硬币，正面向上的期望</a:t>
            </a:r>
            <a:r>
              <a:rPr lang="en-US" altLang="zh-CN" sz="2800" dirty="0">
                <a:solidFill>
                  <a:srgbClr val="CC9900"/>
                </a:solidFill>
                <a:latin typeface="黑体" pitchFamily="2" charset="-122"/>
                <a:ea typeface="黑体" pitchFamily="2" charset="-122"/>
              </a:rPr>
              <a:t>〔</a:t>
            </a:r>
            <a:r>
              <a:rPr lang="zh-CN" altLang="en-US" sz="2800" dirty="0">
                <a:solidFill>
                  <a:srgbClr val="CC9900"/>
                </a:solidFill>
                <a:latin typeface="黑体" pitchFamily="2" charset="-122"/>
                <a:ea typeface="黑体" pitchFamily="2" charset="-122"/>
              </a:rPr>
              <a:t>平均数</a:t>
            </a:r>
            <a:r>
              <a:rPr lang="en-US" altLang="zh-CN" sz="2800" dirty="0">
                <a:solidFill>
                  <a:srgbClr val="CC9900"/>
                </a:solidFill>
                <a:latin typeface="黑体" pitchFamily="2" charset="-122"/>
                <a:ea typeface="黑体" pitchFamily="2" charset="-122"/>
              </a:rPr>
              <a:t>〕</a:t>
            </a:r>
            <a:endParaRPr lang="zh-CN" altLang="en-US" sz="2800" dirty="0">
              <a:solidFill>
                <a:srgbClr val="CC9900"/>
              </a:solidFill>
              <a:latin typeface="黑体" pitchFamily="2" charset="-122"/>
              <a:ea typeface="黑体" pitchFamily="2" charset="-122"/>
            </a:endParaRPr>
          </a:p>
          <a:p>
            <a:pPr lvl="1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</a:rPr>
              <a:t>样本空间为</a:t>
            </a:r>
            <a:r>
              <a:rPr lang="en-US" altLang="zh-CN" sz="2400" dirty="0">
                <a:solidFill>
                  <a:schemeClr val="tx2"/>
                </a:solidFill>
              </a:rPr>
              <a:t>{</a:t>
            </a:r>
            <a:r>
              <a:rPr lang="en-US" altLang="zh-CN" sz="2400" i="1" dirty="0">
                <a:solidFill>
                  <a:schemeClr val="tx2"/>
                </a:solidFill>
              </a:rPr>
              <a:t>H</a:t>
            </a:r>
            <a:r>
              <a:rPr lang="en-US" altLang="zh-CN" sz="2400" dirty="0">
                <a:solidFill>
                  <a:schemeClr val="tx2"/>
                </a:solidFill>
              </a:rPr>
              <a:t>, </a:t>
            </a:r>
            <a:r>
              <a:rPr lang="en-US" altLang="zh-CN" sz="2400" i="1" dirty="0">
                <a:solidFill>
                  <a:schemeClr val="tx2"/>
                </a:solidFill>
              </a:rPr>
              <a:t>T </a:t>
            </a:r>
            <a:r>
              <a:rPr lang="en-US" altLang="zh-CN" sz="2400" dirty="0">
                <a:solidFill>
                  <a:schemeClr val="tx2"/>
                </a:solidFill>
              </a:rPr>
              <a:t>}</a:t>
            </a:r>
          </a:p>
          <a:p>
            <a:pPr lvl="1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en-US" altLang="zh-CN" sz="2400" dirty="0" err="1">
                <a:solidFill>
                  <a:schemeClr val="tx2"/>
                </a:solidFill>
              </a:rPr>
              <a:t>Pr</a:t>
            </a:r>
            <a:r>
              <a:rPr lang="en-US" altLang="zh-CN" sz="2400" dirty="0">
                <a:solidFill>
                  <a:schemeClr val="tx2"/>
                </a:solidFill>
              </a:rPr>
              <a:t>{</a:t>
            </a:r>
            <a:r>
              <a:rPr lang="en-US" altLang="zh-CN" sz="2400" i="1" dirty="0">
                <a:solidFill>
                  <a:schemeClr val="tx2"/>
                </a:solidFill>
              </a:rPr>
              <a:t>H</a:t>
            </a:r>
            <a:r>
              <a:rPr lang="en-US" altLang="zh-CN" sz="2400" dirty="0">
                <a:solidFill>
                  <a:schemeClr val="tx2"/>
                </a:solidFill>
              </a:rPr>
              <a:t>} = </a:t>
            </a:r>
            <a:r>
              <a:rPr lang="en-US" altLang="zh-CN" sz="2400" dirty="0" err="1">
                <a:solidFill>
                  <a:schemeClr val="tx2"/>
                </a:solidFill>
              </a:rPr>
              <a:t>Pr</a:t>
            </a:r>
            <a:r>
              <a:rPr lang="en-US" altLang="zh-CN" sz="2400" dirty="0">
                <a:solidFill>
                  <a:schemeClr val="tx2"/>
                </a:solidFill>
              </a:rPr>
              <a:t>{</a:t>
            </a:r>
            <a:r>
              <a:rPr lang="en-US" altLang="zh-CN" sz="2400" i="1" dirty="0">
                <a:solidFill>
                  <a:schemeClr val="tx2"/>
                </a:solidFill>
              </a:rPr>
              <a:t>T</a:t>
            </a:r>
            <a:r>
              <a:rPr lang="en-US" altLang="zh-CN" sz="2400" dirty="0">
                <a:solidFill>
                  <a:schemeClr val="tx2"/>
                </a:solidFill>
              </a:rPr>
              <a:t>} = 1/2</a:t>
            </a:r>
          </a:p>
          <a:p>
            <a:pPr lvl="1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</a:rPr>
              <a:t>定义指示随机变量</a:t>
            </a:r>
            <a:r>
              <a:rPr lang="en-US" altLang="zh-CN" sz="2400" i="1" dirty="0">
                <a:solidFill>
                  <a:schemeClr val="tx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tx2"/>
                </a:solidFill>
              </a:rPr>
              <a:t>H</a:t>
            </a:r>
            <a:r>
              <a:rPr lang="en-US" altLang="zh-CN" sz="2400" dirty="0">
                <a:solidFill>
                  <a:schemeClr val="tx2"/>
                </a:solidFill>
              </a:rPr>
              <a:t> = I{</a:t>
            </a:r>
            <a:r>
              <a:rPr lang="en-US" altLang="zh-CN" sz="2400" i="1" dirty="0">
                <a:solidFill>
                  <a:schemeClr val="tx2"/>
                </a:solidFill>
              </a:rPr>
              <a:t>H </a:t>
            </a:r>
            <a:r>
              <a:rPr lang="en-US" altLang="zh-CN" sz="2400" dirty="0">
                <a:solidFill>
                  <a:schemeClr val="tx2"/>
                </a:solidFill>
              </a:rPr>
              <a:t>}. </a:t>
            </a:r>
          </a:p>
          <a:p>
            <a:pPr lvl="1" defTabSz="812800">
              <a:buClr>
                <a:schemeClr val="folHlink"/>
              </a:buClr>
              <a:buSzPct val="50000"/>
              <a:buNone/>
            </a:pPr>
            <a:r>
              <a:rPr lang="en-US" altLang="zh-CN" sz="2400" i="1" dirty="0">
                <a:solidFill>
                  <a:schemeClr val="tx2"/>
                </a:solidFill>
              </a:rPr>
              <a:t>	X</a:t>
            </a:r>
            <a:r>
              <a:rPr lang="en-US" altLang="zh-CN" sz="2400" i="1" baseline="-25000" dirty="0">
                <a:solidFill>
                  <a:schemeClr val="tx2"/>
                </a:solidFill>
              </a:rPr>
              <a:t>H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可看做单次抛硬币，出现正面的次数</a:t>
            </a:r>
            <a:r>
              <a:rPr lang="en-US" altLang="zh-CN" sz="2400" dirty="0">
                <a:solidFill>
                  <a:schemeClr val="tx2"/>
                </a:solidFill>
              </a:rPr>
              <a:t>.</a:t>
            </a:r>
          </a:p>
          <a:p>
            <a:pPr lvl="1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</a:rPr>
              <a:t>由于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</a:rPr>
              <a:t>Pr</a:t>
            </a:r>
            <a:r>
              <a:rPr lang="en-US" altLang="zh-CN" sz="2400" dirty="0">
                <a:solidFill>
                  <a:schemeClr val="tx2"/>
                </a:solidFill>
              </a:rPr>
              <a:t>{</a:t>
            </a:r>
            <a:r>
              <a:rPr lang="en-US" altLang="zh-CN" sz="2400" i="1" dirty="0">
                <a:solidFill>
                  <a:schemeClr val="tx2"/>
                </a:solidFill>
              </a:rPr>
              <a:t>H </a:t>
            </a:r>
            <a:r>
              <a:rPr lang="en-US" altLang="zh-CN" sz="2400" dirty="0">
                <a:solidFill>
                  <a:schemeClr val="tx2"/>
                </a:solidFill>
              </a:rPr>
              <a:t>} =1/2, </a:t>
            </a:r>
            <a:r>
              <a:rPr lang="zh-CN" altLang="en-US" sz="2400" dirty="0">
                <a:solidFill>
                  <a:schemeClr val="tx2"/>
                </a:solidFill>
              </a:rPr>
              <a:t>上页定理可得</a:t>
            </a:r>
            <a:r>
              <a:rPr lang="en-US" altLang="zh-CN" sz="2400" dirty="0">
                <a:solidFill>
                  <a:schemeClr val="tx2"/>
                </a:solidFill>
              </a:rPr>
              <a:t>E[</a:t>
            </a:r>
            <a:r>
              <a:rPr lang="en-US" altLang="zh-CN" sz="2400" i="1" dirty="0">
                <a:solidFill>
                  <a:schemeClr val="tx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tx2"/>
                </a:solidFill>
              </a:rPr>
              <a:t>H</a:t>
            </a:r>
            <a:r>
              <a:rPr lang="en-US" altLang="zh-CN" sz="2400" dirty="0">
                <a:solidFill>
                  <a:schemeClr val="tx2"/>
                </a:solidFill>
              </a:rPr>
              <a:t>] = 1/2 .</a:t>
            </a: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6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4954" y="617538"/>
            <a:ext cx="7237486" cy="1143000"/>
          </a:xfrm>
        </p:spPr>
        <p:txBody>
          <a:bodyPr/>
          <a:lstStyle/>
          <a:p>
            <a:r>
              <a:rPr lang="zh-CN" altLang="en-US" dirty="0"/>
              <a:t>复杂一点的例子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12800">
              <a:buSzPct val="70000"/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CC9900"/>
                </a:solidFill>
                <a:ea typeface="黑体" pitchFamily="2" charset="-122"/>
              </a:rPr>
              <a:t>投 </a:t>
            </a:r>
            <a:r>
              <a:rPr lang="en-US" altLang="zh-CN" sz="2800" i="1" dirty="0">
                <a:solidFill>
                  <a:srgbClr val="CC9900"/>
                </a:solidFill>
                <a:ea typeface="黑体" pitchFamily="2" charset="-122"/>
              </a:rPr>
              <a:t>n</a:t>
            </a:r>
            <a:r>
              <a:rPr lang="en-US" altLang="zh-CN" sz="2800" dirty="0">
                <a:solidFill>
                  <a:srgbClr val="CC9900"/>
                </a:solidFill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rgbClr val="CC9900"/>
                </a:solidFill>
                <a:ea typeface="黑体" pitchFamily="2" charset="-122"/>
              </a:rPr>
              <a:t>次硬币，正面向上的期望</a:t>
            </a:r>
            <a:r>
              <a:rPr lang="en-US" altLang="zh-CN" sz="2800" dirty="0">
                <a:solidFill>
                  <a:srgbClr val="CC9900"/>
                </a:solidFill>
                <a:ea typeface="黑体" pitchFamily="2" charset="-122"/>
              </a:rPr>
              <a:t>〔</a:t>
            </a:r>
            <a:r>
              <a:rPr lang="zh-CN" altLang="en-US" sz="2800" dirty="0">
                <a:solidFill>
                  <a:srgbClr val="CC9900"/>
                </a:solidFill>
                <a:ea typeface="黑体" pitchFamily="2" charset="-122"/>
              </a:rPr>
              <a:t>平均数</a:t>
            </a:r>
            <a:r>
              <a:rPr lang="en-US" altLang="zh-CN" sz="2800" dirty="0">
                <a:solidFill>
                  <a:srgbClr val="CC9900"/>
                </a:solidFill>
                <a:ea typeface="黑体" pitchFamily="2" charset="-122"/>
              </a:rPr>
              <a:t>〕</a:t>
            </a:r>
            <a:endParaRPr lang="zh-CN" altLang="en-US" sz="2800" dirty="0">
              <a:solidFill>
                <a:srgbClr val="CC9900"/>
              </a:solidFill>
              <a:ea typeface="黑体" pitchFamily="2" charset="-122"/>
            </a:endParaRPr>
          </a:p>
          <a:p>
            <a:pPr lvl="1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令随机变量 </a:t>
            </a:r>
            <a:r>
              <a:rPr lang="en-US" altLang="zh-CN" sz="2400" i="1" dirty="0">
                <a:solidFill>
                  <a:schemeClr val="tx2"/>
                </a:solidFill>
                <a:ea typeface="黑体" pitchFamily="2" charset="-122"/>
              </a:rPr>
              <a:t>X 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表示投 </a:t>
            </a:r>
            <a:r>
              <a:rPr lang="en-US" altLang="zh-CN" sz="2400" i="1" dirty="0">
                <a:solidFill>
                  <a:schemeClr val="tx2"/>
                </a:solidFill>
                <a:ea typeface="黑体" pitchFamily="2" charset="-122"/>
              </a:rPr>
              <a:t>n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次硬币正面向上的数</a:t>
            </a:r>
          </a:p>
          <a:p>
            <a:pPr lvl="1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</a:rPr>
              <a:t>我们有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</a:p>
          <a:p>
            <a:pPr marL="457200" lvl="1" indent="0" defTabSz="812800">
              <a:buClr>
                <a:schemeClr val="folHlink"/>
              </a:buClr>
              <a:buSzPct val="50000"/>
              <a:buNone/>
            </a:pPr>
            <a:endParaRPr lang="en-US" altLang="zh-CN" sz="2400" dirty="0">
              <a:solidFill>
                <a:schemeClr val="tx2"/>
              </a:solidFill>
            </a:endParaRPr>
          </a:p>
          <a:p>
            <a:pPr lvl="1" defTabSz="812800">
              <a:buClr>
                <a:schemeClr val="folHlink"/>
              </a:buClr>
              <a:buSzPct val="50000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zh-CN" altLang="en-US" sz="2400" dirty="0">
                <a:solidFill>
                  <a:schemeClr val="tx2"/>
                </a:solidFill>
              </a:rPr>
              <a:t>计算比较麻烦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</a:p>
          <a:p>
            <a:pPr lvl="1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</a:rPr>
              <a:t>我们可以利用指示随机变量简化计算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60328062"/>
              </p:ext>
            </p:extLst>
          </p:nvPr>
        </p:nvGraphicFramePr>
        <p:xfrm>
          <a:off x="2771800" y="3140967"/>
          <a:ext cx="3096344" cy="55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1" name="Equation" r:id="rId3" imgW="1637589" imgH="291973" progId="">
                  <p:embed/>
                </p:oleObj>
              </mc:Choice>
              <mc:Fallback>
                <p:oleObj name="Equation" r:id="rId3" imgW="1637589" imgH="291973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140967"/>
                        <a:ext cx="3096344" cy="55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52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指示随机变量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12800">
              <a:buSzPct val="70000"/>
              <a:buFont typeface="Wingdings" pitchFamily="2" charset="2"/>
              <a:buChar char="p"/>
            </a:pPr>
            <a:r>
              <a:rPr lang="zh-CN" altLang="en-US" sz="2800" i="1" dirty="0">
                <a:solidFill>
                  <a:srgbClr val="666699"/>
                </a:solidFill>
              </a:rPr>
              <a:t>引理</a:t>
            </a:r>
            <a:endParaRPr lang="en-US" altLang="zh-CN" sz="2800" i="1" dirty="0">
              <a:solidFill>
                <a:srgbClr val="666699"/>
              </a:solidFill>
            </a:endParaRPr>
          </a:p>
          <a:p>
            <a:pPr defTabSz="812800">
              <a:buSzPct val="70000"/>
              <a:buNone/>
            </a:pPr>
            <a:r>
              <a:rPr lang="en-US" altLang="zh-CN" sz="2400" dirty="0">
                <a:solidFill>
                  <a:srgbClr val="666699"/>
                </a:solidFill>
              </a:rPr>
              <a:t>	</a:t>
            </a:r>
            <a:r>
              <a:rPr lang="zh-CN" altLang="en-US" sz="2400" dirty="0">
                <a:solidFill>
                  <a:srgbClr val="666699"/>
                </a:solidFill>
              </a:rPr>
              <a:t>对事件</a:t>
            </a:r>
            <a:r>
              <a:rPr lang="en-US" altLang="zh-CN" sz="2400" i="1" dirty="0">
                <a:solidFill>
                  <a:srgbClr val="666699"/>
                </a:solidFill>
              </a:rPr>
              <a:t>A</a:t>
            </a:r>
            <a:r>
              <a:rPr lang="en-US" altLang="zh-CN" sz="2400" dirty="0">
                <a:solidFill>
                  <a:srgbClr val="666699"/>
                </a:solidFill>
              </a:rPr>
              <a:t>, </a:t>
            </a:r>
            <a:r>
              <a:rPr lang="zh-CN" altLang="en-US" sz="2400" dirty="0">
                <a:solidFill>
                  <a:srgbClr val="666699"/>
                </a:solidFill>
              </a:rPr>
              <a:t>设</a:t>
            </a:r>
            <a:r>
              <a:rPr lang="en-US" altLang="zh-CN" sz="2400" dirty="0">
                <a:solidFill>
                  <a:srgbClr val="666699"/>
                </a:solidFill>
              </a:rPr>
              <a:t> </a:t>
            </a:r>
            <a:r>
              <a:rPr lang="en-US" altLang="zh-CN" sz="2400" i="1" dirty="0">
                <a:solidFill>
                  <a:srgbClr val="666699"/>
                </a:solidFill>
              </a:rPr>
              <a:t>X</a:t>
            </a:r>
            <a:r>
              <a:rPr lang="en-US" altLang="zh-CN" sz="2400" i="1" baseline="-25000" dirty="0">
                <a:solidFill>
                  <a:srgbClr val="666699"/>
                </a:solidFill>
              </a:rPr>
              <a:t>A</a:t>
            </a:r>
            <a:r>
              <a:rPr lang="en-US" altLang="zh-CN" sz="2400" dirty="0">
                <a:solidFill>
                  <a:srgbClr val="666699"/>
                </a:solidFill>
              </a:rPr>
              <a:t> = I{</a:t>
            </a:r>
            <a:r>
              <a:rPr lang="en-US" altLang="zh-CN" sz="2400" i="1" dirty="0">
                <a:solidFill>
                  <a:srgbClr val="666699"/>
                </a:solidFill>
              </a:rPr>
              <a:t>A</a:t>
            </a:r>
            <a:r>
              <a:rPr lang="en-US" altLang="zh-CN" sz="2400" dirty="0">
                <a:solidFill>
                  <a:srgbClr val="666699"/>
                </a:solidFill>
              </a:rPr>
              <a:t>}. </a:t>
            </a:r>
            <a:r>
              <a:rPr lang="zh-CN" altLang="en-US" sz="2400" dirty="0">
                <a:solidFill>
                  <a:srgbClr val="666699"/>
                </a:solidFill>
              </a:rPr>
              <a:t>则</a:t>
            </a:r>
            <a:r>
              <a:rPr lang="en-US" altLang="zh-CN" sz="2400" dirty="0">
                <a:solidFill>
                  <a:srgbClr val="666699"/>
                </a:solidFill>
              </a:rPr>
              <a:t> E[</a:t>
            </a:r>
            <a:r>
              <a:rPr lang="en-US" altLang="zh-CN" sz="2400" i="1" dirty="0">
                <a:solidFill>
                  <a:srgbClr val="666699"/>
                </a:solidFill>
              </a:rPr>
              <a:t>X</a:t>
            </a:r>
            <a:r>
              <a:rPr lang="en-US" altLang="zh-CN" sz="2400" i="1" baseline="-25000" dirty="0">
                <a:solidFill>
                  <a:srgbClr val="666699"/>
                </a:solidFill>
              </a:rPr>
              <a:t>A</a:t>
            </a:r>
            <a:r>
              <a:rPr lang="en-US" altLang="zh-CN" sz="2400" dirty="0">
                <a:solidFill>
                  <a:srgbClr val="666699"/>
                </a:solidFill>
              </a:rPr>
              <a:t>]=</a:t>
            </a:r>
            <a:r>
              <a:rPr lang="en-US" altLang="zh-CN" sz="2400" dirty="0" err="1">
                <a:solidFill>
                  <a:srgbClr val="666699"/>
                </a:solidFill>
              </a:rPr>
              <a:t>Pr</a:t>
            </a:r>
            <a:r>
              <a:rPr lang="en-US" altLang="zh-CN" sz="2400" dirty="0">
                <a:solidFill>
                  <a:srgbClr val="666699"/>
                </a:solidFill>
              </a:rPr>
              <a:t>{</a:t>
            </a:r>
            <a:r>
              <a:rPr lang="en-US" altLang="zh-CN" sz="2400" i="1" dirty="0">
                <a:solidFill>
                  <a:srgbClr val="666699"/>
                </a:solidFill>
              </a:rPr>
              <a:t>A</a:t>
            </a:r>
            <a:r>
              <a:rPr lang="en-US" altLang="zh-CN" sz="2400" dirty="0">
                <a:solidFill>
                  <a:srgbClr val="666699"/>
                </a:solidFill>
              </a:rPr>
              <a:t>}.</a:t>
            </a:r>
          </a:p>
          <a:p>
            <a:pPr defTabSz="812800">
              <a:buSzPct val="70000"/>
              <a:buNone/>
            </a:pPr>
            <a:endParaRPr lang="en-US" altLang="zh-CN" sz="2400" dirty="0">
              <a:solidFill>
                <a:srgbClr val="666699"/>
              </a:solidFill>
            </a:endParaRPr>
          </a:p>
          <a:p>
            <a:pPr defTabSz="812800"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CC9900"/>
                </a:solidFill>
                <a:ea typeface="黑体" pitchFamily="2" charset="-122"/>
              </a:rPr>
              <a:t>投 </a:t>
            </a:r>
            <a:r>
              <a:rPr lang="en-US" altLang="zh-CN" sz="2400" i="1" dirty="0">
                <a:solidFill>
                  <a:srgbClr val="CC9900"/>
                </a:solidFill>
                <a:ea typeface="黑体" pitchFamily="2" charset="-122"/>
              </a:rPr>
              <a:t>n</a:t>
            </a:r>
            <a:r>
              <a:rPr lang="en-US" altLang="zh-CN" sz="2400" dirty="0">
                <a:solidFill>
                  <a:srgbClr val="CC9900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CC9900"/>
                </a:solidFill>
                <a:ea typeface="黑体" pitchFamily="2" charset="-122"/>
              </a:rPr>
              <a:t>次硬币，正面向上的期望</a:t>
            </a:r>
            <a:r>
              <a:rPr lang="en-US" altLang="zh-CN" sz="2400" dirty="0">
                <a:solidFill>
                  <a:srgbClr val="CC9900"/>
                </a:solidFill>
                <a:ea typeface="黑体" pitchFamily="2" charset="-122"/>
              </a:rPr>
              <a:t>〔</a:t>
            </a:r>
            <a:r>
              <a:rPr lang="zh-CN" altLang="en-US" sz="2400" dirty="0">
                <a:solidFill>
                  <a:srgbClr val="CC9900"/>
                </a:solidFill>
                <a:ea typeface="黑体" pitchFamily="2" charset="-122"/>
              </a:rPr>
              <a:t>平均数</a:t>
            </a:r>
            <a:r>
              <a:rPr lang="en-US" altLang="zh-CN" sz="2400" dirty="0">
                <a:solidFill>
                  <a:srgbClr val="CC9900"/>
                </a:solidFill>
                <a:ea typeface="黑体" pitchFamily="2" charset="-122"/>
              </a:rPr>
              <a:t>〕</a:t>
            </a:r>
            <a:endParaRPr lang="zh-CN" altLang="en-US" sz="2400" dirty="0">
              <a:solidFill>
                <a:srgbClr val="CC9900"/>
              </a:solidFill>
              <a:ea typeface="黑体" pitchFamily="2" charset="-122"/>
            </a:endParaRPr>
          </a:p>
          <a:p>
            <a:pPr lvl="1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</a:rPr>
              <a:t>对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</a:rPr>
              <a:t>i</a:t>
            </a:r>
            <a:r>
              <a:rPr lang="en-US" altLang="zh-CN" sz="2400" dirty="0">
                <a:solidFill>
                  <a:schemeClr val="tx2"/>
                </a:solidFill>
              </a:rPr>
              <a:t>=1, …, </a:t>
            </a:r>
            <a:r>
              <a:rPr lang="en-US" altLang="zh-CN" sz="2400" i="1" dirty="0">
                <a:solidFill>
                  <a:schemeClr val="tx2"/>
                </a:solidFill>
              </a:rPr>
              <a:t>n</a:t>
            </a:r>
            <a:r>
              <a:rPr lang="en-US" altLang="zh-CN" sz="2400" dirty="0">
                <a:solidFill>
                  <a:schemeClr val="tx2"/>
                </a:solidFill>
              </a:rPr>
              <a:t>, </a:t>
            </a:r>
            <a:r>
              <a:rPr lang="zh-CN" altLang="en-US" sz="2400" dirty="0">
                <a:solidFill>
                  <a:schemeClr val="tx2"/>
                </a:solidFill>
              </a:rPr>
              <a:t>定义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tx2"/>
                </a:solidFill>
              </a:rPr>
              <a:t>i</a:t>
            </a:r>
            <a:r>
              <a:rPr lang="en-US" altLang="zh-CN" sz="2400" dirty="0">
                <a:solidFill>
                  <a:schemeClr val="tx2"/>
                </a:solidFill>
              </a:rPr>
              <a:t>=I{</a:t>
            </a:r>
            <a:r>
              <a:rPr lang="zh-CN" altLang="en-US" sz="2400" dirty="0">
                <a:solidFill>
                  <a:schemeClr val="tx2"/>
                </a:solidFill>
              </a:rPr>
              <a:t>第</a:t>
            </a:r>
            <a:r>
              <a:rPr lang="en-US" altLang="zh-CN" sz="2400" dirty="0" err="1">
                <a:solidFill>
                  <a:schemeClr val="tx2"/>
                </a:solidFill>
              </a:rPr>
              <a:t>i</a:t>
            </a:r>
            <a:r>
              <a:rPr lang="zh-CN" altLang="en-US" sz="2400" dirty="0">
                <a:solidFill>
                  <a:schemeClr val="tx2"/>
                </a:solidFill>
              </a:rPr>
              <a:t>次投硬币产生事件</a:t>
            </a:r>
            <a:r>
              <a:rPr lang="en-US" altLang="zh-CN" sz="2400" i="1" dirty="0">
                <a:solidFill>
                  <a:schemeClr val="tx2"/>
                </a:solidFill>
              </a:rPr>
              <a:t>H</a:t>
            </a:r>
            <a:r>
              <a:rPr lang="en-US" altLang="zh-CN" sz="2400" dirty="0">
                <a:solidFill>
                  <a:schemeClr val="tx2"/>
                </a:solidFill>
              </a:rPr>
              <a:t>}</a:t>
            </a:r>
          </a:p>
          <a:p>
            <a:pPr lvl="1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</a:rPr>
              <a:t>我们有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</a:p>
          <a:p>
            <a:pPr lvl="1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</a:rPr>
              <a:t>以上引理得到</a:t>
            </a:r>
            <a:r>
              <a:rPr lang="en-US" altLang="zh-CN" sz="2400" dirty="0">
                <a:solidFill>
                  <a:schemeClr val="tx2"/>
                </a:solidFill>
              </a:rPr>
              <a:t>E[</a:t>
            </a:r>
            <a:r>
              <a:rPr lang="en-US" altLang="zh-CN" sz="2400" i="1" dirty="0">
                <a:solidFill>
                  <a:schemeClr val="tx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tx2"/>
                </a:solidFill>
              </a:rPr>
              <a:t>i</a:t>
            </a:r>
            <a:r>
              <a:rPr lang="en-US" altLang="zh-CN" sz="2400" dirty="0">
                <a:solidFill>
                  <a:schemeClr val="tx2"/>
                </a:solidFill>
              </a:rPr>
              <a:t>] = </a:t>
            </a:r>
            <a:r>
              <a:rPr lang="en-US" altLang="zh-CN" sz="2400" dirty="0" err="1">
                <a:solidFill>
                  <a:schemeClr val="tx2"/>
                </a:solidFill>
              </a:rPr>
              <a:t>Pr</a:t>
            </a:r>
            <a:r>
              <a:rPr lang="en-US" altLang="zh-CN" sz="2400" dirty="0">
                <a:solidFill>
                  <a:schemeClr val="tx2"/>
                </a:solidFill>
              </a:rPr>
              <a:t>{</a:t>
            </a:r>
            <a:r>
              <a:rPr lang="en-US" altLang="zh-CN" sz="2400" i="1" dirty="0">
                <a:solidFill>
                  <a:schemeClr val="tx2"/>
                </a:solidFill>
              </a:rPr>
              <a:t>H</a:t>
            </a:r>
            <a:r>
              <a:rPr lang="en-US" altLang="zh-CN" sz="2400" dirty="0">
                <a:solidFill>
                  <a:schemeClr val="tx2"/>
                </a:solidFill>
              </a:rPr>
              <a:t>} = ½, i=1, 2, …, n</a:t>
            </a:r>
          </a:p>
          <a:p>
            <a:pPr lvl="1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</a:rPr>
              <a:t>朝上硬币个数的期望为：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457200" lvl="1" indent="0" defTabSz="812800">
              <a:buClr>
                <a:schemeClr val="folHlink"/>
              </a:buClr>
              <a:buSzPct val="50000"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   </a:t>
            </a:r>
            <a:endParaRPr lang="en-US" altLang="zh-CN" sz="2400" dirty="0">
              <a:solidFill>
                <a:schemeClr val="tx2"/>
              </a:solidFill>
            </a:endParaRPr>
          </a:p>
          <a:p>
            <a:endParaRPr lang="zh-CN" altLang="en-US" sz="2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94596"/>
              </p:ext>
            </p:extLst>
          </p:nvPr>
        </p:nvGraphicFramePr>
        <p:xfrm>
          <a:off x="1979712" y="4280336"/>
          <a:ext cx="1143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3" name="Equation" r:id="rId3" imgW="799753" imgH="291973" progId="">
                  <p:embed/>
                </p:oleObj>
              </mc:Choice>
              <mc:Fallback>
                <p:oleObj name="Equation" r:id="rId3" imgW="799753" imgH="291973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80336"/>
                        <a:ext cx="1143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25844489"/>
              </p:ext>
            </p:extLst>
          </p:nvPr>
        </p:nvGraphicFramePr>
        <p:xfrm>
          <a:off x="1619672" y="5660032"/>
          <a:ext cx="61388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4" name="Equation" r:id="rId5" imgW="3111500" imgH="330200" progId="">
                  <p:embed/>
                </p:oleObj>
              </mc:Choice>
              <mc:Fallback>
                <p:oleObj name="Equation" r:id="rId5" imgW="3111500" imgH="330200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660032"/>
                        <a:ext cx="61388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7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算法分析与输入分布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算法运行时间与输入规模和输入分布有关，如插入排序：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7092379" y="2492896"/>
            <a:ext cx="1944117" cy="3289300"/>
            <a:chOff x="6715125" y="1928813"/>
            <a:chExt cx="2016125" cy="3289300"/>
          </a:xfrm>
        </p:grpSpPr>
        <p:pic>
          <p:nvPicPr>
            <p:cNvPr id="6" name="Picture 14" descr="E:\songyou\教学\算法导论-2004-2-3\introduction-to-algorithms\book6\3_a.gif"/>
            <p:cNvPicPr>
              <a:picLocks noChangeAspect="1" noChangeArrowheads="1"/>
            </p:cNvPicPr>
            <p:nvPr/>
          </p:nvPicPr>
          <p:blipFill>
            <a:blip r:embed="rId3" r:link="rId4" cstate="print"/>
            <a:srcRect/>
            <a:stretch>
              <a:fillRect/>
            </a:stretch>
          </p:blipFill>
          <p:spPr bwMode="auto">
            <a:xfrm>
              <a:off x="6715125" y="1928813"/>
              <a:ext cx="2016125" cy="178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99350" y="4103688"/>
              <a:ext cx="733425" cy="111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38"/>
            <p:cNvSpPr>
              <a:spLocks noChangeArrowheads="1"/>
            </p:cNvSpPr>
            <p:nvPr/>
          </p:nvSpPr>
          <p:spPr bwMode="auto">
            <a:xfrm rot="5400000">
              <a:off x="7519988" y="3651250"/>
              <a:ext cx="611188" cy="166687"/>
            </a:xfrm>
            <a:prstGeom prst="leftArrow">
              <a:avLst>
                <a:gd name="adj1" fmla="val 50000"/>
                <a:gd name="adj2" fmla="val 8302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988" y="4184964"/>
            <a:ext cx="7344816" cy="2628412"/>
          </a:xfrm>
          <a:prstGeom prst="rect">
            <a:avLst/>
          </a:prstGeom>
          <a:solidFill>
            <a:srgbClr val="9751CB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INSERTION-SORT(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)                                                                	cost			times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1	for(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j 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= 2;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&lt;=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length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]; 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++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)					             	   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n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2	  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key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]											           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-1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3				// Insert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] into the sorted sequence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[1 ..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-1]	     0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-1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4				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-1												                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-1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5				while( 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&gt; 0 &amp;&amp;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] &gt;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key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) 						           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5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6		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+1] =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] 								           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6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7						</a:t>
            </a:r>
            <a:r>
              <a:rPr lang="en-US" altLang="zh-CN" sz="1600" i="1" dirty="0" err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-1										                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7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8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+1] = 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key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										                 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8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				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-1</a:t>
            </a:r>
            <a:endParaRPr lang="en-US" altLang="zh-CN" sz="1600" i="1" dirty="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398672"/>
              </p:ext>
            </p:extLst>
          </p:nvPr>
        </p:nvGraphicFramePr>
        <p:xfrm>
          <a:off x="1547664" y="2963841"/>
          <a:ext cx="4572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3" name="Equation" r:id="rId6" imgW="3276360" imgH="685800" progId="">
                  <p:embed/>
                </p:oleObj>
              </mc:Choice>
              <mc:Fallback>
                <p:oleObj name="Equation" r:id="rId6" imgW="3276360" imgH="685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963841"/>
                        <a:ext cx="45720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7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雇用问题分析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12800">
              <a:buSzPct val="70000"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666699"/>
                </a:solidFill>
              </a:rPr>
              <a:t>假设应聘者以随机次序出现</a:t>
            </a:r>
            <a:r>
              <a:rPr lang="en-US" altLang="zh-CN" sz="2800" dirty="0">
                <a:solidFill>
                  <a:srgbClr val="666699"/>
                </a:solidFill>
              </a:rPr>
              <a:t>.</a:t>
            </a:r>
          </a:p>
          <a:p>
            <a:pPr defTabSz="812800">
              <a:buSzPct val="70000"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666699"/>
                </a:solidFill>
              </a:rPr>
              <a:t>令随机变量 </a:t>
            </a:r>
            <a:r>
              <a:rPr lang="en-US" altLang="zh-CN" sz="2800" dirty="0">
                <a:solidFill>
                  <a:srgbClr val="666699"/>
                </a:solidFill>
              </a:rPr>
              <a:t>X </a:t>
            </a:r>
            <a:r>
              <a:rPr lang="zh-CN" altLang="en-US" sz="2800" dirty="0">
                <a:solidFill>
                  <a:srgbClr val="666699"/>
                </a:solidFill>
              </a:rPr>
              <a:t>表示我们雇用新助手的人数，由期望定义：</a:t>
            </a:r>
            <a:endParaRPr lang="en-US" altLang="zh-CN" sz="2800" dirty="0">
              <a:solidFill>
                <a:srgbClr val="666699"/>
              </a:solidFill>
            </a:endParaRPr>
          </a:p>
          <a:p>
            <a:pPr marL="0" indent="0" defTabSz="812800">
              <a:buSzPct val="70000"/>
              <a:buNone/>
            </a:pPr>
            <a:r>
              <a:rPr lang="en-US" altLang="zh-CN" sz="2800" dirty="0">
                <a:solidFill>
                  <a:srgbClr val="666699"/>
                </a:solidFill>
              </a:rPr>
              <a:t>   </a:t>
            </a:r>
            <a:r>
              <a:rPr lang="zh-CN" altLang="en-US" sz="2800" dirty="0">
                <a:solidFill>
                  <a:srgbClr val="666699"/>
                </a:solidFill>
              </a:rPr>
              <a:t>计算繁琐。</a:t>
            </a:r>
            <a:endParaRPr lang="en-US" altLang="zh-CN" sz="2800" dirty="0">
              <a:solidFill>
                <a:srgbClr val="666699"/>
              </a:solidFill>
            </a:endParaRPr>
          </a:p>
          <a:p>
            <a:pPr defTabSz="812800">
              <a:buSzPct val="70000"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666699"/>
                </a:solidFill>
              </a:rPr>
              <a:t>定义新的指示随机变量：</a:t>
            </a:r>
            <a:endParaRPr lang="en-US" altLang="zh-CN" sz="2800" dirty="0">
              <a:solidFill>
                <a:srgbClr val="666699"/>
              </a:solidFill>
            </a:endParaRPr>
          </a:p>
          <a:p>
            <a:pPr defTabSz="812800">
              <a:buSzPct val="70000"/>
              <a:buFont typeface="Wingdings" pitchFamily="2" charset="2"/>
              <a:buChar char="p"/>
            </a:pPr>
            <a:endParaRPr lang="en-US" altLang="zh-CN" sz="2800" dirty="0">
              <a:solidFill>
                <a:srgbClr val="666699"/>
              </a:solidFill>
            </a:endParaRPr>
          </a:p>
          <a:p>
            <a:pPr defTabSz="812800">
              <a:buSzPct val="70000"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666699"/>
                </a:solidFill>
              </a:rPr>
              <a:t>以及</a:t>
            </a:r>
            <a:endParaRPr lang="en-US" altLang="zh-CN" sz="2800" dirty="0">
              <a:solidFill>
                <a:srgbClr val="666699"/>
              </a:solidFill>
            </a:endParaRPr>
          </a:p>
          <a:p>
            <a:pPr defTabSz="812800">
              <a:buSzPct val="70000"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666699"/>
                </a:solidFill>
              </a:rPr>
              <a:t>由定理</a:t>
            </a:r>
            <a:r>
              <a:rPr lang="en-US" altLang="zh-CN" sz="2800" dirty="0">
                <a:solidFill>
                  <a:srgbClr val="666699"/>
                </a:solidFill>
              </a:rPr>
              <a:t>1</a:t>
            </a:r>
            <a:r>
              <a:rPr lang="zh-CN" altLang="en-US" sz="2800" dirty="0">
                <a:solidFill>
                  <a:srgbClr val="666699"/>
                </a:solidFill>
              </a:rPr>
              <a:t>：</a:t>
            </a:r>
            <a:endParaRPr lang="en-US" altLang="zh-CN" sz="2800" dirty="0">
              <a:solidFill>
                <a:srgbClr val="666699"/>
              </a:solidFill>
            </a:endParaRPr>
          </a:p>
          <a:p>
            <a:pPr defTabSz="812800">
              <a:buSzPct val="70000"/>
              <a:buFont typeface="Wingdings" pitchFamily="2" charset="2"/>
              <a:buChar char="p"/>
            </a:pPr>
            <a:endParaRPr lang="zh-CN" altLang="en-US" sz="2800" dirty="0">
              <a:solidFill>
                <a:srgbClr val="666699"/>
              </a:solidFill>
            </a:endParaRPr>
          </a:p>
          <a:p>
            <a:pPr defTabSz="812800">
              <a:buSzPct val="70000"/>
              <a:buFont typeface="Wingdings" pitchFamily="2" charset="2"/>
              <a:buChar char="p"/>
            </a:pPr>
            <a:endParaRPr lang="en-US" altLang="zh-CN" sz="2800" i="1" dirty="0">
              <a:solidFill>
                <a:srgbClr val="666699"/>
              </a:solidFill>
            </a:endParaRPr>
          </a:p>
          <a:p>
            <a:pPr defTabSz="812800">
              <a:buSzPct val="70000"/>
              <a:buNone/>
            </a:pPr>
            <a:endParaRPr lang="en-US" altLang="zh-CN" sz="2400" dirty="0">
              <a:solidFill>
                <a:srgbClr val="666699"/>
              </a:solidFill>
            </a:endParaRPr>
          </a:p>
          <a:p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99" y="4437112"/>
            <a:ext cx="5128097" cy="6332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2664296" cy="5295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110343"/>
            <a:ext cx="2814804" cy="3916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1" y="5949280"/>
            <a:ext cx="3056878" cy="328696"/>
          </a:xfrm>
          <a:prstGeom prst="rect">
            <a:avLst/>
          </a:prstGeom>
        </p:spPr>
      </p:pic>
      <p:sp>
        <p:nvSpPr>
          <p:cNvPr id="13" name="对话气泡: 矩形 12"/>
          <p:cNvSpPr/>
          <p:nvPr/>
        </p:nvSpPr>
        <p:spPr bwMode="auto">
          <a:xfrm>
            <a:off x="5292080" y="5290991"/>
            <a:ext cx="1944216" cy="586281"/>
          </a:xfrm>
          <a:prstGeom prst="wedgeRectCallout">
            <a:avLst>
              <a:gd name="adj1" fmla="val -44495"/>
              <a:gd name="adj2" fmla="val 694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需计算该概率</a:t>
            </a:r>
          </a:p>
        </p:txBody>
      </p:sp>
    </p:spTree>
    <p:extLst>
      <p:ext uri="{BB962C8B-B14F-4D97-AF65-F5344CB8AC3E}">
        <p14:creationId xmlns:p14="http://schemas.microsoft.com/office/powerpoint/2010/main" val="413883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2564904"/>
            <a:ext cx="8955088" cy="3723184"/>
          </a:xfrm>
        </p:spPr>
        <p:txBody>
          <a:bodyPr/>
          <a:lstStyle/>
          <a:p>
            <a:pPr marL="457200" indent="-457200" defTabSz="812800">
              <a:buSzPct val="70000"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计算</a:t>
            </a:r>
            <a:r>
              <a:rPr lang="en-US" altLang="zh-CN" sz="2400" dirty="0" err="1">
                <a:solidFill>
                  <a:schemeClr val="tx2"/>
                </a:solidFill>
              </a:rPr>
              <a:t>Pr</a:t>
            </a:r>
            <a:r>
              <a:rPr lang="en-US" altLang="zh-CN" sz="2400" dirty="0">
                <a:solidFill>
                  <a:schemeClr val="tx2"/>
                </a:solidFill>
              </a:rPr>
              <a:t>{</a:t>
            </a:r>
            <a:r>
              <a:rPr lang="zh-CN" altLang="en-US" sz="2400" dirty="0">
                <a:solidFill>
                  <a:schemeClr val="tx2"/>
                </a:solidFill>
              </a:rPr>
              <a:t>应聘者</a:t>
            </a:r>
            <a:r>
              <a:rPr lang="en-US" altLang="zh-CN" sz="2400" i="1" dirty="0" err="1">
                <a:solidFill>
                  <a:schemeClr val="tx2"/>
                </a:solidFill>
              </a:rPr>
              <a:t>i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被雇佣</a:t>
            </a:r>
            <a:r>
              <a:rPr lang="en-US" altLang="zh-CN" sz="2400" dirty="0">
                <a:solidFill>
                  <a:schemeClr val="tx2"/>
                </a:solidFill>
              </a:rPr>
              <a:t>}?</a:t>
            </a:r>
          </a:p>
          <a:p>
            <a:pPr marL="457200" indent="-457200" defTabSz="812800">
              <a:buSzPct val="50000"/>
              <a:buFont typeface="Wingdings" pitchFamily="2" charset="2"/>
              <a:buChar char="u"/>
            </a:pPr>
            <a:r>
              <a:rPr lang="en-US" altLang="zh-CN" sz="2400" i="1" dirty="0" err="1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被雇佣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  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  <a:sym typeface="Wingdings" pitchFamily="2" charset="2"/>
              </a:rPr>
              <a:t> 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en-US" altLang="zh-CN" sz="2400" i="1" dirty="0" err="1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比应聘者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1, 2, … , </a:t>
            </a:r>
            <a:r>
              <a:rPr lang="en-US" altLang="zh-CN" sz="2400" i="1" dirty="0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-1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都优秀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.</a:t>
            </a:r>
          </a:p>
          <a:p>
            <a:pPr marL="457200" indent="-457200" defTabSz="812800"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若候选人随机到来，则每一个候选人为最佳人选的概率相等</a:t>
            </a:r>
          </a:p>
          <a:p>
            <a:pPr marL="457200" indent="-457200" defTabSz="812800"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因此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, E{</a:t>
            </a:r>
            <a:r>
              <a:rPr lang="en-US" altLang="zh-CN" sz="2400" i="1" dirty="0">
                <a:solidFill>
                  <a:schemeClr val="tx2"/>
                </a:solidFill>
                <a:ea typeface="黑体" pitchFamily="2" charset="-122"/>
              </a:rPr>
              <a:t>X</a:t>
            </a:r>
            <a:r>
              <a:rPr lang="en-US" altLang="zh-CN" sz="2400" i="1" baseline="-25000" dirty="0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} = </a:t>
            </a:r>
            <a:r>
              <a:rPr lang="en-US" altLang="zh-CN" sz="2400" dirty="0" err="1">
                <a:solidFill>
                  <a:schemeClr val="tx2"/>
                </a:solidFill>
                <a:ea typeface="黑体" pitchFamily="2" charset="-122"/>
              </a:rPr>
              <a:t>Pr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{ </a:t>
            </a:r>
            <a:r>
              <a:rPr lang="en-US" altLang="zh-CN" sz="2400" dirty="0" err="1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为前</a:t>
            </a:r>
            <a:r>
              <a:rPr lang="en-US" altLang="zh-CN" sz="2400" dirty="0" err="1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个应聘者中最优秀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} = 1/</a:t>
            </a:r>
            <a:r>
              <a:rPr lang="en-US" altLang="zh-CN" sz="2400" i="1" dirty="0">
                <a:solidFill>
                  <a:schemeClr val="tx2"/>
                </a:solidFill>
                <a:ea typeface="黑体" pitchFamily="2" charset="-122"/>
              </a:rPr>
              <a:t>i  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?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188641"/>
            <a:ext cx="8856984" cy="1865126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HIRE-ASSISTANT(n)															              	cost      	times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  <a:r>
              <a:rPr lang="en-US" altLang="zh-CN" sz="1600" dirty="0">
                <a:solidFill>
                  <a:schemeClr val="tx2"/>
                </a:solidFill>
              </a:rPr>
              <a:t> ← 0 // candidate 0 is a least-qualified dummy candidate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for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 ← 1 to </a:t>
            </a:r>
            <a:r>
              <a:rPr lang="en-US" altLang="zh-CN" sz="1600" i="1" dirty="0">
                <a:solidFill>
                  <a:schemeClr val="tx2"/>
                </a:solidFill>
              </a:rPr>
              <a:t>n</a:t>
            </a:r>
            <a:r>
              <a:rPr lang="en-US" altLang="zh-CN" sz="1600" dirty="0">
                <a:solidFill>
                  <a:schemeClr val="tx2"/>
                </a:solidFill>
              </a:rPr>
              <a:t> 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do interview candidate </a:t>
            </a:r>
            <a:r>
              <a:rPr lang="en-US" altLang="zh-CN" sz="1600" i="1" dirty="0">
                <a:solidFill>
                  <a:schemeClr val="tx2"/>
                </a:solidFill>
              </a:rPr>
              <a:t>i	</a:t>
            </a:r>
            <a:r>
              <a:rPr lang="en-US" altLang="zh-CN" sz="1600" dirty="0">
                <a:solidFill>
                  <a:schemeClr val="tx2"/>
                </a:solidFill>
              </a:rPr>
              <a:t>													</a:t>
            </a:r>
            <a:r>
              <a:rPr lang="zh-CN" altLang="en-US" sz="1600" dirty="0">
                <a:solidFill>
                  <a:schemeClr val="tx2"/>
                </a:solidFill>
              </a:rPr>
              <a:t>       </a:t>
            </a:r>
            <a:r>
              <a:rPr lang="en-US" altLang="zh-CN" sz="1600" i="1" dirty="0">
                <a:solidFill>
                  <a:schemeClr val="tx2"/>
                </a:solidFill>
              </a:rPr>
              <a:t>c</a:t>
            </a:r>
            <a:r>
              <a:rPr lang="en-US" altLang="zh-CN" sz="1600" i="1" baseline="-25000" dirty="0">
                <a:solidFill>
                  <a:schemeClr val="tx2"/>
                </a:solidFill>
              </a:rPr>
              <a:t>i</a:t>
            </a:r>
            <a:r>
              <a:rPr lang="en-US" altLang="zh-CN" sz="1600" i="1" dirty="0">
                <a:solidFill>
                  <a:schemeClr val="tx2"/>
                </a:solidFill>
              </a:rPr>
              <a:t>		</a:t>
            </a:r>
            <a:r>
              <a:rPr lang="zh-CN" altLang="en-US" sz="1600" i="1" dirty="0">
                <a:solidFill>
                  <a:schemeClr val="tx2"/>
                </a:solidFill>
              </a:rPr>
              <a:t>   </a:t>
            </a:r>
            <a:r>
              <a:rPr lang="en-US" altLang="zh-CN" sz="1600" i="1" dirty="0">
                <a:solidFill>
                  <a:schemeClr val="tx2"/>
                </a:solidFill>
              </a:rPr>
              <a:t>n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if candidate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 is better than candidate </a:t>
            </a: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	then </a:t>
            </a: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  <a:r>
              <a:rPr lang="en-US" altLang="zh-CN" sz="1600" dirty="0">
                <a:solidFill>
                  <a:schemeClr val="tx2"/>
                </a:solidFill>
              </a:rPr>
              <a:t> ←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			hire candidate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												          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i="1" dirty="0" err="1">
                <a:solidFill>
                  <a:schemeClr val="tx2"/>
                </a:solidFill>
              </a:rPr>
              <a:t>c</a:t>
            </a:r>
            <a:r>
              <a:rPr lang="en-US" altLang="zh-CN" sz="1600" i="1" baseline="-25000" dirty="0" err="1">
                <a:solidFill>
                  <a:schemeClr val="tx2"/>
                </a:solidFill>
              </a:rPr>
              <a:t>h</a:t>
            </a:r>
            <a:r>
              <a:rPr lang="en-US" altLang="zh-CN" sz="1600" i="1" dirty="0">
                <a:solidFill>
                  <a:schemeClr val="tx2"/>
                </a:solidFill>
              </a:rPr>
              <a:t>		</a:t>
            </a:r>
            <a:r>
              <a:rPr lang="zh-CN" altLang="en-US" sz="1600" i="1" dirty="0">
                <a:solidFill>
                  <a:schemeClr val="tx2"/>
                </a:solidFill>
              </a:rPr>
              <a:t>  </a:t>
            </a:r>
            <a:r>
              <a:rPr lang="en-US" altLang="zh-CN" sz="1600" i="1" dirty="0">
                <a:solidFill>
                  <a:schemeClr val="tx2"/>
                </a:solidFill>
              </a:rPr>
              <a:t>m</a:t>
            </a:r>
          </a:p>
        </p:txBody>
      </p:sp>
      <p:graphicFrame>
        <p:nvGraphicFramePr>
          <p:cNvPr id="6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26753"/>
              </p:ext>
            </p:extLst>
          </p:nvPr>
        </p:nvGraphicFramePr>
        <p:xfrm>
          <a:off x="1320800" y="5613608"/>
          <a:ext cx="6680222" cy="1127760"/>
        </p:xfrm>
        <a:graphic>
          <a:graphicData uri="http://schemas.openxmlformats.org/drawingml/2006/table">
            <a:tbl>
              <a:tblPr/>
              <a:tblGrid>
                <a:gridCol w="742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27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7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12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27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275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42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10874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48" charset="0"/>
                        <a:ea typeface="宋体" pitchFamily="48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48" charset="0"/>
                        <a:ea typeface="宋体" pitchFamily="4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48" charset="0"/>
                        <a:ea typeface="宋体" pitchFamily="4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48" charset="0"/>
                        <a:ea typeface="宋体" pitchFamily="4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48" charset="0"/>
                        <a:ea typeface="宋体" pitchFamily="4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48" charset="0"/>
                        <a:ea typeface="宋体" pitchFamily="4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48" charset="0"/>
                        <a:ea typeface="宋体" pitchFamily="4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48" charset="0"/>
                        <a:ea typeface="宋体" pitchFamily="4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48" charset="0"/>
                        <a:ea typeface="宋体" pitchFamily="4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48" charset="0"/>
                        <a:ea typeface="宋体" pitchFamily="4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48" charset="0"/>
                        <a:ea typeface="宋体" pitchFamily="4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2238375" y="5670758"/>
            <a:ext cx="404813" cy="623888"/>
            <a:chOff x="120" y="3547"/>
            <a:chExt cx="255" cy="393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201" y="3547"/>
              <a:ext cx="110" cy="11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1"/>
            <p:cNvSpPr>
              <a:spLocks noChangeShapeType="1"/>
            </p:cNvSpPr>
            <p:nvPr/>
          </p:nvSpPr>
          <p:spPr bwMode="auto">
            <a:xfrm>
              <a:off x="256" y="3657"/>
              <a:ext cx="0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63"/>
            <p:cNvSpPr>
              <a:spLocks noChangeShapeType="1"/>
            </p:cNvSpPr>
            <p:nvPr/>
          </p:nvSpPr>
          <p:spPr bwMode="auto">
            <a:xfrm>
              <a:off x="274" y="3657"/>
              <a:ext cx="101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64"/>
            <p:cNvSpPr>
              <a:spLocks noChangeShapeType="1"/>
            </p:cNvSpPr>
            <p:nvPr/>
          </p:nvSpPr>
          <p:spPr bwMode="auto">
            <a:xfrm>
              <a:off x="256" y="3849"/>
              <a:ext cx="101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65"/>
            <p:cNvSpPr>
              <a:spLocks noChangeShapeType="1"/>
            </p:cNvSpPr>
            <p:nvPr/>
          </p:nvSpPr>
          <p:spPr bwMode="auto">
            <a:xfrm flipH="1">
              <a:off x="138" y="3840"/>
              <a:ext cx="118" cy="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66"/>
            <p:cNvSpPr>
              <a:spLocks noChangeShapeType="1"/>
            </p:cNvSpPr>
            <p:nvPr/>
          </p:nvSpPr>
          <p:spPr bwMode="auto">
            <a:xfrm flipH="1">
              <a:off x="120" y="3657"/>
              <a:ext cx="118" cy="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68"/>
          <p:cNvGrpSpPr>
            <a:grpSpLocks/>
          </p:cNvGrpSpPr>
          <p:nvPr/>
        </p:nvGrpSpPr>
        <p:grpSpPr bwMode="auto">
          <a:xfrm>
            <a:off x="3667125" y="5670758"/>
            <a:ext cx="404813" cy="623888"/>
            <a:chOff x="120" y="3547"/>
            <a:chExt cx="255" cy="393"/>
          </a:xfrm>
        </p:grpSpPr>
        <p:sp>
          <p:nvSpPr>
            <p:cNvPr id="15" name="Oval 69"/>
            <p:cNvSpPr>
              <a:spLocks noChangeArrowheads="1"/>
            </p:cNvSpPr>
            <p:nvPr/>
          </p:nvSpPr>
          <p:spPr bwMode="auto">
            <a:xfrm>
              <a:off x="201" y="3547"/>
              <a:ext cx="110" cy="11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>
              <a:off x="256" y="3657"/>
              <a:ext cx="0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71"/>
            <p:cNvSpPr>
              <a:spLocks noChangeShapeType="1"/>
            </p:cNvSpPr>
            <p:nvPr/>
          </p:nvSpPr>
          <p:spPr bwMode="auto">
            <a:xfrm>
              <a:off x="274" y="3657"/>
              <a:ext cx="101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>
              <a:off x="256" y="3849"/>
              <a:ext cx="101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3"/>
            <p:cNvSpPr>
              <a:spLocks noChangeShapeType="1"/>
            </p:cNvSpPr>
            <p:nvPr/>
          </p:nvSpPr>
          <p:spPr bwMode="auto">
            <a:xfrm flipH="1">
              <a:off x="138" y="3840"/>
              <a:ext cx="118" cy="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74"/>
            <p:cNvSpPr>
              <a:spLocks noChangeShapeType="1"/>
            </p:cNvSpPr>
            <p:nvPr/>
          </p:nvSpPr>
          <p:spPr bwMode="auto">
            <a:xfrm flipH="1">
              <a:off x="120" y="3657"/>
              <a:ext cx="118" cy="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6715125" y="5670758"/>
            <a:ext cx="357188" cy="601663"/>
            <a:chOff x="120" y="3547"/>
            <a:chExt cx="255" cy="393"/>
          </a:xfrm>
        </p:grpSpPr>
        <p:sp>
          <p:nvSpPr>
            <p:cNvPr id="22" name="Oval 76"/>
            <p:cNvSpPr>
              <a:spLocks noChangeArrowheads="1"/>
            </p:cNvSpPr>
            <p:nvPr/>
          </p:nvSpPr>
          <p:spPr bwMode="auto">
            <a:xfrm>
              <a:off x="201" y="3547"/>
              <a:ext cx="110" cy="11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77"/>
            <p:cNvSpPr>
              <a:spLocks noChangeShapeType="1"/>
            </p:cNvSpPr>
            <p:nvPr/>
          </p:nvSpPr>
          <p:spPr bwMode="auto">
            <a:xfrm>
              <a:off x="256" y="3657"/>
              <a:ext cx="0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78"/>
            <p:cNvSpPr>
              <a:spLocks noChangeShapeType="1"/>
            </p:cNvSpPr>
            <p:nvPr/>
          </p:nvSpPr>
          <p:spPr bwMode="auto">
            <a:xfrm>
              <a:off x="274" y="3657"/>
              <a:ext cx="101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79"/>
            <p:cNvSpPr>
              <a:spLocks noChangeShapeType="1"/>
            </p:cNvSpPr>
            <p:nvPr/>
          </p:nvSpPr>
          <p:spPr bwMode="auto">
            <a:xfrm>
              <a:off x="256" y="3849"/>
              <a:ext cx="101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 flipH="1">
              <a:off x="138" y="3840"/>
              <a:ext cx="118" cy="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81"/>
            <p:cNvSpPr>
              <a:spLocks noChangeShapeType="1"/>
            </p:cNvSpPr>
            <p:nvPr/>
          </p:nvSpPr>
          <p:spPr bwMode="auto">
            <a:xfrm flipH="1">
              <a:off x="120" y="3657"/>
              <a:ext cx="118" cy="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" name="Group 82"/>
          <p:cNvGrpSpPr>
            <a:grpSpLocks/>
          </p:cNvGrpSpPr>
          <p:nvPr/>
        </p:nvGrpSpPr>
        <p:grpSpPr bwMode="auto">
          <a:xfrm>
            <a:off x="8072438" y="4862721"/>
            <a:ext cx="404812" cy="623887"/>
            <a:chOff x="120" y="3547"/>
            <a:chExt cx="255" cy="393"/>
          </a:xfrm>
        </p:grpSpPr>
        <p:sp>
          <p:nvSpPr>
            <p:cNvPr id="29" name="Oval 83"/>
            <p:cNvSpPr>
              <a:spLocks noChangeArrowheads="1"/>
            </p:cNvSpPr>
            <p:nvPr/>
          </p:nvSpPr>
          <p:spPr bwMode="auto">
            <a:xfrm>
              <a:off x="201" y="3547"/>
              <a:ext cx="110" cy="11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84"/>
            <p:cNvSpPr>
              <a:spLocks noChangeShapeType="1"/>
            </p:cNvSpPr>
            <p:nvPr/>
          </p:nvSpPr>
          <p:spPr bwMode="auto">
            <a:xfrm>
              <a:off x="256" y="3657"/>
              <a:ext cx="0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85"/>
            <p:cNvSpPr>
              <a:spLocks noChangeShapeType="1"/>
            </p:cNvSpPr>
            <p:nvPr/>
          </p:nvSpPr>
          <p:spPr bwMode="auto">
            <a:xfrm>
              <a:off x="274" y="3657"/>
              <a:ext cx="101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86"/>
            <p:cNvSpPr>
              <a:spLocks noChangeShapeType="1"/>
            </p:cNvSpPr>
            <p:nvPr/>
          </p:nvSpPr>
          <p:spPr bwMode="auto">
            <a:xfrm>
              <a:off x="256" y="3849"/>
              <a:ext cx="101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87"/>
            <p:cNvSpPr>
              <a:spLocks noChangeShapeType="1"/>
            </p:cNvSpPr>
            <p:nvPr/>
          </p:nvSpPr>
          <p:spPr bwMode="auto">
            <a:xfrm flipH="1">
              <a:off x="138" y="3840"/>
              <a:ext cx="118" cy="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88"/>
            <p:cNvSpPr>
              <a:spLocks noChangeShapeType="1"/>
            </p:cNvSpPr>
            <p:nvPr/>
          </p:nvSpPr>
          <p:spPr bwMode="auto">
            <a:xfrm flipH="1">
              <a:off x="120" y="3657"/>
              <a:ext cx="118" cy="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26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2564904"/>
            <a:ext cx="8955088" cy="4104456"/>
          </a:xfrm>
        </p:spPr>
        <p:txBody>
          <a:bodyPr/>
          <a:lstStyle/>
          <a:p>
            <a:pPr marL="457200" indent="-457200" defTabSz="812800">
              <a:buSzPct val="70000"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计算</a:t>
            </a:r>
            <a:r>
              <a:rPr lang="en-US" altLang="zh-CN" sz="2400" dirty="0" err="1">
                <a:solidFill>
                  <a:schemeClr val="tx2"/>
                </a:solidFill>
              </a:rPr>
              <a:t>Pr</a:t>
            </a:r>
            <a:r>
              <a:rPr lang="en-US" altLang="zh-CN" sz="2400" dirty="0">
                <a:solidFill>
                  <a:schemeClr val="tx2"/>
                </a:solidFill>
              </a:rPr>
              <a:t>{</a:t>
            </a:r>
            <a:r>
              <a:rPr lang="zh-CN" altLang="en-US" sz="2400" dirty="0">
                <a:solidFill>
                  <a:schemeClr val="tx2"/>
                </a:solidFill>
              </a:rPr>
              <a:t>应聘者</a:t>
            </a:r>
            <a:r>
              <a:rPr lang="en-US" altLang="zh-CN" sz="2400" i="1" dirty="0" err="1">
                <a:solidFill>
                  <a:schemeClr val="tx2"/>
                </a:solidFill>
              </a:rPr>
              <a:t>i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被雇佣</a:t>
            </a:r>
            <a:r>
              <a:rPr lang="en-US" altLang="zh-CN" sz="2400" dirty="0">
                <a:solidFill>
                  <a:schemeClr val="tx2"/>
                </a:solidFill>
              </a:rPr>
              <a:t>}?</a:t>
            </a:r>
          </a:p>
          <a:p>
            <a:pPr marL="457200" indent="-457200" defTabSz="812800">
              <a:buSzPct val="50000"/>
              <a:buFont typeface="Wingdings" pitchFamily="2" charset="2"/>
              <a:buChar char="u"/>
            </a:pPr>
            <a:r>
              <a:rPr lang="en-US" altLang="zh-CN" sz="2400" i="1" dirty="0" err="1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被雇佣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  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  <a:sym typeface="Wingdings" pitchFamily="2" charset="2"/>
              </a:rPr>
              <a:t> 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en-US" altLang="zh-CN" sz="2400" i="1" dirty="0" err="1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比应聘者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1, 2, … , </a:t>
            </a:r>
            <a:r>
              <a:rPr lang="en-US" altLang="zh-CN" sz="2400" i="1" dirty="0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-1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都优秀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.</a:t>
            </a:r>
          </a:p>
          <a:p>
            <a:pPr marL="457200" indent="-457200" defTabSz="812800"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若候选人随机到来，则每一个候选人为最佳人选的概率相等</a:t>
            </a:r>
          </a:p>
          <a:p>
            <a:pPr marL="457200" indent="-457200" defTabSz="812800">
              <a:buSzPct val="50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因此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, E{</a:t>
            </a:r>
            <a:r>
              <a:rPr lang="en-US" altLang="zh-CN" sz="2400" i="1" dirty="0">
                <a:solidFill>
                  <a:schemeClr val="tx2"/>
                </a:solidFill>
                <a:ea typeface="黑体" pitchFamily="2" charset="-122"/>
              </a:rPr>
              <a:t>X</a:t>
            </a:r>
            <a:r>
              <a:rPr lang="en-US" altLang="zh-CN" sz="2400" i="1" baseline="-25000" dirty="0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} = </a:t>
            </a:r>
            <a:r>
              <a:rPr lang="en-US" altLang="zh-CN" sz="2400" dirty="0" err="1">
                <a:solidFill>
                  <a:schemeClr val="tx2"/>
                </a:solidFill>
                <a:ea typeface="黑体" pitchFamily="2" charset="-122"/>
              </a:rPr>
              <a:t>Pr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{ </a:t>
            </a:r>
            <a:r>
              <a:rPr lang="en-US" altLang="zh-CN" sz="2400" dirty="0" err="1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为前</a:t>
            </a:r>
            <a:r>
              <a:rPr lang="en-US" altLang="zh-CN" sz="2400" dirty="0" err="1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个应聘者中最优秀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} = 1/</a:t>
            </a:r>
            <a:r>
              <a:rPr lang="en-US" altLang="zh-CN" sz="2400" i="1" dirty="0" err="1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en-US" altLang="zh-CN" sz="2400" i="1" dirty="0">
                <a:solidFill>
                  <a:schemeClr val="tx2"/>
                </a:solidFill>
                <a:ea typeface="黑体" pitchFamily="2" charset="-122"/>
              </a:rPr>
              <a:t>  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?</a:t>
            </a:r>
          </a:p>
          <a:p>
            <a:pPr marL="0" indent="0" defTabSz="812800">
              <a:buSzPct val="50000"/>
              <a:buNone/>
            </a:pPr>
            <a:endParaRPr lang="en-US" altLang="zh-CN" sz="2400" dirty="0">
              <a:solidFill>
                <a:schemeClr val="tx2"/>
              </a:solidFill>
              <a:ea typeface="黑体" pitchFamily="2" charset="-122"/>
            </a:endParaRPr>
          </a:p>
          <a:p>
            <a:pPr marL="457200" indent="-457200" defTabSz="812800">
              <a:lnSpc>
                <a:spcPct val="150000"/>
              </a:lnSpc>
              <a:buSzPct val="50000"/>
              <a:buNone/>
            </a:pP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我们有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 </a:t>
            </a:r>
          </a:p>
          <a:p>
            <a:pPr marL="914400" lvl="1" indent="-457200" defTabSz="812800">
              <a:buClr>
                <a:schemeClr val="folHlink"/>
              </a:buClr>
              <a:buSzPct val="50000"/>
              <a:buNone/>
            </a:pPr>
            <a:endParaRPr lang="en-US" altLang="zh-CN" sz="1600" dirty="0">
              <a:solidFill>
                <a:schemeClr val="tx2"/>
              </a:solidFill>
              <a:ea typeface="黑体" pitchFamily="2" charset="-122"/>
            </a:endParaRPr>
          </a:p>
          <a:p>
            <a:pPr marL="457200" indent="-457200" defTabSz="812800">
              <a:buSzPct val="50000"/>
              <a:buNone/>
            </a:pP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因此，雇佣费用的期望为</a:t>
            </a:r>
            <a:r>
              <a:rPr lang="en-US" altLang="zh-CN" sz="2000" i="1" dirty="0">
                <a:solidFill>
                  <a:schemeClr val="hlink"/>
                </a:solidFill>
                <a:ea typeface="黑体" pitchFamily="2" charset="-122"/>
              </a:rPr>
              <a:t>O</a:t>
            </a:r>
            <a:r>
              <a:rPr lang="en-US" altLang="zh-CN" sz="2000" dirty="0">
                <a:solidFill>
                  <a:schemeClr val="hlink"/>
                </a:solidFill>
                <a:ea typeface="黑体" pitchFamily="2" charset="-122"/>
              </a:rPr>
              <a:t>(</a:t>
            </a:r>
            <a:r>
              <a:rPr lang="en-US" altLang="zh-CN" sz="2000" i="1" dirty="0" err="1">
                <a:solidFill>
                  <a:schemeClr val="hlink"/>
                </a:solidFill>
                <a:ea typeface="黑体" pitchFamily="2" charset="-122"/>
              </a:rPr>
              <a:t>c</a:t>
            </a:r>
            <a:r>
              <a:rPr lang="en-US" altLang="zh-CN" sz="2000" i="1" baseline="-25000" dirty="0" err="1">
                <a:solidFill>
                  <a:schemeClr val="hlink"/>
                </a:solidFill>
                <a:ea typeface="黑体" pitchFamily="2" charset="-122"/>
              </a:rPr>
              <a:t>h</a:t>
            </a:r>
            <a:r>
              <a:rPr lang="en-US" altLang="zh-CN" sz="2000" dirty="0" err="1">
                <a:solidFill>
                  <a:schemeClr val="hlink"/>
                </a:solidFill>
                <a:ea typeface="黑体" pitchFamily="2" charset="-122"/>
              </a:rPr>
              <a:t>ln</a:t>
            </a:r>
            <a:r>
              <a:rPr lang="en-US" altLang="zh-CN" sz="2000" i="1" dirty="0" err="1">
                <a:solidFill>
                  <a:schemeClr val="hlink"/>
                </a:solidFill>
                <a:ea typeface="黑体" pitchFamily="2" charset="-122"/>
              </a:rPr>
              <a:t>n</a:t>
            </a:r>
            <a:r>
              <a:rPr lang="en-US" altLang="zh-CN" sz="2000" dirty="0">
                <a:solidFill>
                  <a:schemeClr val="hlink"/>
                </a:solidFill>
                <a:ea typeface="黑体" pitchFamily="2" charset="-122"/>
              </a:rPr>
              <a:t>)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, 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比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最坏情况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en-US" altLang="zh-CN" sz="2000" dirty="0">
                <a:solidFill>
                  <a:schemeClr val="hlink"/>
                </a:solidFill>
                <a:ea typeface="黑体" pitchFamily="2" charset="-122"/>
              </a:rPr>
              <a:t>worst-case cost)</a:t>
            </a:r>
            <a:r>
              <a:rPr lang="en-US" altLang="zh-CN" sz="2000" i="1" dirty="0">
                <a:solidFill>
                  <a:schemeClr val="hlink"/>
                </a:solidFill>
                <a:ea typeface="黑体" pitchFamily="2" charset="-122"/>
              </a:rPr>
              <a:t>O</a:t>
            </a:r>
            <a:r>
              <a:rPr lang="en-US" altLang="zh-CN" sz="2000" dirty="0">
                <a:solidFill>
                  <a:schemeClr val="hlink"/>
                </a:solidFill>
                <a:ea typeface="黑体" pitchFamily="2" charset="-122"/>
              </a:rPr>
              <a:t>(</a:t>
            </a:r>
            <a:r>
              <a:rPr lang="en-US" altLang="zh-CN" sz="2000" i="1" dirty="0" err="1">
                <a:solidFill>
                  <a:schemeClr val="hlink"/>
                </a:solidFill>
                <a:ea typeface="黑体" pitchFamily="2" charset="-122"/>
              </a:rPr>
              <a:t>nc</a:t>
            </a:r>
            <a:r>
              <a:rPr lang="en-US" altLang="zh-CN" sz="2000" i="1" baseline="-25000" dirty="0" err="1">
                <a:solidFill>
                  <a:schemeClr val="hlink"/>
                </a:solidFill>
                <a:ea typeface="黑体" pitchFamily="2" charset="-122"/>
              </a:rPr>
              <a:t>h</a:t>
            </a:r>
            <a:r>
              <a:rPr lang="en-US" altLang="zh-CN" sz="2000" dirty="0">
                <a:solidFill>
                  <a:schemeClr val="hlink"/>
                </a:solidFill>
                <a:ea typeface="黑体" pitchFamily="2" charset="-122"/>
              </a:rPr>
              <a:t>)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要好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.</a:t>
            </a:r>
          </a:p>
          <a:p>
            <a:pPr marL="0" indent="0" defTabSz="812800">
              <a:buSzPct val="50000"/>
              <a:buNone/>
            </a:pPr>
            <a:endParaRPr lang="en-US" altLang="zh-CN" sz="2400" dirty="0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188641"/>
            <a:ext cx="8856984" cy="1865126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HIRE-ASSISTANT(n)															              	cost      	times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  <a:r>
              <a:rPr lang="en-US" altLang="zh-CN" sz="1600" dirty="0">
                <a:solidFill>
                  <a:schemeClr val="tx2"/>
                </a:solidFill>
              </a:rPr>
              <a:t> ← 0 // candidate 0 is a least-qualified dummy candidate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for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 ← 1 to </a:t>
            </a:r>
            <a:r>
              <a:rPr lang="en-US" altLang="zh-CN" sz="1600" i="1" dirty="0">
                <a:solidFill>
                  <a:schemeClr val="tx2"/>
                </a:solidFill>
              </a:rPr>
              <a:t>n</a:t>
            </a:r>
            <a:r>
              <a:rPr lang="en-US" altLang="zh-CN" sz="1600" dirty="0">
                <a:solidFill>
                  <a:schemeClr val="tx2"/>
                </a:solidFill>
              </a:rPr>
              <a:t> 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do interview candidate </a:t>
            </a:r>
            <a:r>
              <a:rPr lang="en-US" altLang="zh-CN" sz="1600" i="1" dirty="0">
                <a:solidFill>
                  <a:schemeClr val="tx2"/>
                </a:solidFill>
              </a:rPr>
              <a:t>i	</a:t>
            </a:r>
            <a:r>
              <a:rPr lang="en-US" altLang="zh-CN" sz="1600" dirty="0">
                <a:solidFill>
                  <a:schemeClr val="tx2"/>
                </a:solidFill>
              </a:rPr>
              <a:t>													</a:t>
            </a:r>
            <a:r>
              <a:rPr lang="zh-CN" altLang="en-US" sz="1600" dirty="0">
                <a:solidFill>
                  <a:schemeClr val="tx2"/>
                </a:solidFill>
              </a:rPr>
              <a:t>       </a:t>
            </a:r>
            <a:r>
              <a:rPr lang="en-US" altLang="zh-CN" sz="1600" i="1" dirty="0">
                <a:solidFill>
                  <a:schemeClr val="tx2"/>
                </a:solidFill>
              </a:rPr>
              <a:t>c</a:t>
            </a:r>
            <a:r>
              <a:rPr lang="en-US" altLang="zh-CN" sz="1600" i="1" baseline="-25000" dirty="0">
                <a:solidFill>
                  <a:schemeClr val="tx2"/>
                </a:solidFill>
              </a:rPr>
              <a:t>i</a:t>
            </a:r>
            <a:r>
              <a:rPr lang="en-US" altLang="zh-CN" sz="1600" i="1" dirty="0">
                <a:solidFill>
                  <a:schemeClr val="tx2"/>
                </a:solidFill>
              </a:rPr>
              <a:t>		</a:t>
            </a:r>
            <a:r>
              <a:rPr lang="zh-CN" altLang="en-US" sz="1600" i="1" dirty="0">
                <a:solidFill>
                  <a:schemeClr val="tx2"/>
                </a:solidFill>
              </a:rPr>
              <a:t>   </a:t>
            </a:r>
            <a:r>
              <a:rPr lang="en-US" altLang="zh-CN" sz="1600" i="1" dirty="0">
                <a:solidFill>
                  <a:schemeClr val="tx2"/>
                </a:solidFill>
              </a:rPr>
              <a:t>n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if candidate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 is better than candidate </a:t>
            </a: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	then </a:t>
            </a: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  <a:r>
              <a:rPr lang="en-US" altLang="zh-CN" sz="1600" dirty="0">
                <a:solidFill>
                  <a:schemeClr val="tx2"/>
                </a:solidFill>
              </a:rPr>
              <a:t> ←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			hire candidate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												          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i="1" dirty="0" err="1">
                <a:solidFill>
                  <a:schemeClr val="tx2"/>
                </a:solidFill>
              </a:rPr>
              <a:t>c</a:t>
            </a:r>
            <a:r>
              <a:rPr lang="en-US" altLang="zh-CN" sz="1600" i="1" baseline="-25000" dirty="0" err="1">
                <a:solidFill>
                  <a:schemeClr val="tx2"/>
                </a:solidFill>
              </a:rPr>
              <a:t>h</a:t>
            </a:r>
            <a:r>
              <a:rPr lang="en-US" altLang="zh-CN" sz="1600" i="1" dirty="0">
                <a:solidFill>
                  <a:schemeClr val="tx2"/>
                </a:solidFill>
              </a:rPr>
              <a:t>		</a:t>
            </a:r>
            <a:r>
              <a:rPr lang="zh-CN" altLang="en-US" sz="1600" i="1" dirty="0">
                <a:solidFill>
                  <a:schemeClr val="tx2"/>
                </a:solidFill>
              </a:rPr>
              <a:t>  </a:t>
            </a:r>
            <a:r>
              <a:rPr lang="en-US" altLang="zh-CN" sz="1600" i="1" dirty="0">
                <a:solidFill>
                  <a:schemeClr val="tx2"/>
                </a:solidFill>
              </a:rPr>
              <a:t>m</a:t>
            </a:r>
          </a:p>
        </p:txBody>
      </p:sp>
      <p:graphicFrame>
        <p:nvGraphicFramePr>
          <p:cNvPr id="35" name="对象 3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44860169"/>
              </p:ext>
            </p:extLst>
          </p:nvPr>
        </p:nvGraphicFramePr>
        <p:xfrm>
          <a:off x="1259632" y="4797152"/>
          <a:ext cx="5610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0" name="Equation" r:id="rId3" imgW="3454400" imgH="330200" progId="">
                  <p:embed/>
                </p:oleObj>
              </mc:Choice>
              <mc:Fallback>
                <p:oleObj name="Equation" r:id="rId3" imgW="3454400" imgH="330200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797152"/>
                        <a:ext cx="56102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16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en-US" kern="1200" dirty="0">
                <a:solidFill>
                  <a:srgbClr val="FF0000"/>
                </a:solidFill>
                <a:latin typeface="Times New Roman" pitchFamily="18" charset="0"/>
              </a:rPr>
              <a:t>概率分析与随机算法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99592" y="2204864"/>
            <a:ext cx="79928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内容提要：</a:t>
            </a:r>
            <a:endParaRPr lang="en-US" altLang="zh-CN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雇用问题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指示器随机变量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随机算法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dirty="0"/>
              <a:t> </a:t>
            </a:r>
            <a:r>
              <a:rPr lang="zh-CN" altLang="en-US" sz="2800" dirty="0"/>
              <a:t>概率分析与随机算法的应用</a:t>
            </a:r>
            <a:r>
              <a:rPr lang="en-US" altLang="zh-CN" sz="2800" dirty="0"/>
              <a:t>:</a:t>
            </a:r>
            <a:r>
              <a:rPr lang="zh-CN" altLang="en-US" sz="2800" dirty="0"/>
              <a:t> 在线雇用问题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kern="100" dirty="0">
                <a:solidFill>
                  <a:srgbClr val="FF0000"/>
                </a:solidFill>
              </a:rPr>
              <a:t> </a:t>
            </a:r>
            <a:r>
              <a:rPr lang="zh-CN" altLang="zh-CN" sz="2800" kern="100" dirty="0"/>
              <a:t>生日悖论</a:t>
            </a:r>
            <a:r>
              <a:rPr lang="en-US" altLang="zh-CN" sz="2800" kern="100" dirty="0"/>
              <a:t>, </a:t>
            </a:r>
            <a:r>
              <a:rPr lang="zh-CN" altLang="en-US" sz="2800" kern="100" dirty="0"/>
              <a:t>球与盒子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247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12800">
              <a:buSzPct val="70000"/>
              <a:buNone/>
            </a:pP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  雇用问题</a:t>
            </a:r>
            <a:endParaRPr lang="en-US" altLang="zh-CN" sz="2400" dirty="0">
              <a:solidFill>
                <a:schemeClr val="tx2"/>
              </a:solidFill>
              <a:ea typeface="黑体" pitchFamily="2" charset="-122"/>
            </a:endParaRPr>
          </a:p>
          <a:p>
            <a:pPr marL="457200" indent="-457200" defTabSz="812800">
              <a:buSzPct val="70000"/>
              <a:buNone/>
            </a:pPr>
            <a:endParaRPr lang="en-US" altLang="zh-CN" sz="700" dirty="0">
              <a:solidFill>
                <a:schemeClr val="tx2"/>
              </a:solidFill>
              <a:ea typeface="黑体" pitchFamily="2" charset="-122"/>
            </a:endParaRPr>
          </a:p>
          <a:p>
            <a:pPr marL="457200" indent="-457200" defTabSz="812800">
              <a:buSzPct val="70000"/>
              <a:buNone/>
            </a:pPr>
            <a:r>
              <a:rPr lang="zh-CN" altLang="en-US" sz="2400" dirty="0">
                <a:solidFill>
                  <a:schemeClr val="hlink"/>
                </a:solidFill>
                <a:ea typeface="黑体" pitchFamily="2" charset="-122"/>
              </a:rPr>
              <a:t>上述关于雇用问题的算法，是确定性算法</a:t>
            </a:r>
            <a:r>
              <a:rPr lang="en-US" altLang="zh-CN" sz="2400" dirty="0">
                <a:solidFill>
                  <a:schemeClr val="hlink"/>
                </a:solidFill>
                <a:ea typeface="黑体" pitchFamily="2" charset="-122"/>
              </a:rPr>
              <a:t>.</a:t>
            </a:r>
          </a:p>
          <a:p>
            <a:pPr marL="457200" indent="-457200" defTabSz="812800">
              <a:buSzPct val="70000"/>
              <a:buNone/>
            </a:pPr>
            <a:endParaRPr lang="en-US" altLang="zh-CN" sz="700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 defTabSz="812800"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CC9900"/>
                </a:solidFill>
                <a:ea typeface="黑体" pitchFamily="2" charset="-122"/>
              </a:rPr>
              <a:t>给定输入，则雇用的人数确定</a:t>
            </a:r>
          </a:p>
          <a:p>
            <a:pPr marL="457200" indent="-457200" defTabSz="812800"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CC9900"/>
                </a:solidFill>
                <a:ea typeface="黑体" pitchFamily="2" charset="-122"/>
              </a:rPr>
              <a:t>雇用的人数</a:t>
            </a:r>
            <a:r>
              <a:rPr lang="en-US" altLang="zh-CN" sz="2000" dirty="0">
                <a:solidFill>
                  <a:srgbClr val="CC9900"/>
                </a:solidFill>
                <a:ea typeface="黑体" pitchFamily="2" charset="-122"/>
              </a:rPr>
              <a:t>〔</a:t>
            </a:r>
            <a:r>
              <a:rPr lang="zh-CN" altLang="en-US" sz="2000" dirty="0">
                <a:solidFill>
                  <a:srgbClr val="CC9900"/>
                </a:solidFill>
                <a:ea typeface="黑体" pitchFamily="2" charset="-122"/>
              </a:rPr>
              <a:t>资源消费</a:t>
            </a:r>
            <a:r>
              <a:rPr lang="en-US" altLang="zh-CN" sz="2000" dirty="0">
                <a:solidFill>
                  <a:srgbClr val="CC9900"/>
                </a:solidFill>
                <a:ea typeface="黑体" pitchFamily="2" charset="-122"/>
              </a:rPr>
              <a:t>〕</a:t>
            </a:r>
            <a:r>
              <a:rPr lang="zh-CN" altLang="en-US" sz="2000" dirty="0">
                <a:solidFill>
                  <a:srgbClr val="CC9900"/>
                </a:solidFill>
                <a:ea typeface="黑体" pitchFamily="2" charset="-122"/>
              </a:rPr>
              <a:t>依赖于输入</a:t>
            </a:r>
          </a:p>
          <a:p>
            <a:pPr marL="914400" lvl="1" indent="-457200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某些排序的输入总是会产生很高的雇用费用，如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: &lt;1,2,3,4,5,6&gt;, 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所有人都会被雇用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.</a:t>
            </a:r>
          </a:p>
          <a:p>
            <a:pPr marL="914400" lvl="1" indent="-457200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某些排序的输入总是产生很低的雇用费用，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如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: &lt;6,*,*,*,*,*&gt;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。这时只有第一个应聘者会被雇用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.</a:t>
            </a:r>
          </a:p>
          <a:p>
            <a:pPr marL="914400" lvl="1" indent="-457200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大部分输入是中间情况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.</a:t>
            </a:r>
          </a:p>
          <a:p>
            <a:pPr marL="457200" lvl="0" indent="-457200" defTabSz="812800">
              <a:buClr>
                <a:srgbClr val="3333CC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CC9900"/>
                </a:solidFill>
                <a:ea typeface="黑体" pitchFamily="2" charset="-122"/>
              </a:rPr>
              <a:t>假设公司人力部门有敌方公司的卧底，掌握了公司面试顺序，每次都给最差的排序，如何应对？</a:t>
            </a:r>
          </a:p>
          <a:p>
            <a:pPr marL="914400" lvl="1" indent="-457200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endParaRPr lang="en-US" altLang="zh-CN" sz="2000" dirty="0">
              <a:solidFill>
                <a:srgbClr val="66669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2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雇用问题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216" y="2074440"/>
            <a:ext cx="8744272" cy="4306888"/>
          </a:xfrm>
        </p:spPr>
        <p:txBody>
          <a:bodyPr/>
          <a:lstStyle/>
          <a:p>
            <a:pPr marL="457200" indent="-457200" defTabSz="812800">
              <a:buSzPct val="70000"/>
              <a:buNone/>
            </a:pPr>
            <a:r>
              <a:rPr lang="zh-CN" altLang="en-US" sz="2400" dirty="0">
                <a:solidFill>
                  <a:schemeClr val="bg2"/>
                </a:solidFill>
                <a:ea typeface="黑体" pitchFamily="2" charset="-122"/>
              </a:rPr>
              <a:t> 先对应聘者进行排列，再确定最佳应聘者的随机算法。</a:t>
            </a:r>
          </a:p>
          <a:p>
            <a:pPr marL="457200" indent="-457200" defTabSz="812800">
              <a:buSzPct val="70000"/>
              <a:buNone/>
            </a:pPr>
            <a:endParaRPr lang="en-US" altLang="zh-CN" sz="2400" dirty="0">
              <a:solidFill>
                <a:schemeClr val="bg2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 defTabSz="812800"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2"/>
                </a:solidFill>
                <a:ea typeface="黑体" pitchFamily="2" charset="-122"/>
              </a:rPr>
              <a:t>随机化过程在算法中而不是在输入中体现</a:t>
            </a:r>
          </a:p>
          <a:p>
            <a:pPr marL="457200" indent="-457200" defTabSz="812800"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bg2"/>
                </a:solidFill>
                <a:ea typeface="黑体" pitchFamily="2" charset="-122"/>
              </a:rPr>
              <a:t>Given a particular input, we can no longer say what its </a:t>
            </a:r>
            <a:r>
              <a:rPr lang="en-US" altLang="zh-CN" sz="2400" dirty="0" smtClean="0">
                <a:solidFill>
                  <a:schemeClr val="bg2"/>
                </a:solidFill>
                <a:ea typeface="黑体" pitchFamily="2" charset="-122"/>
              </a:rPr>
              <a:t>hiring </a:t>
            </a:r>
            <a:r>
              <a:rPr lang="en-US" altLang="zh-CN" sz="2400" dirty="0">
                <a:solidFill>
                  <a:schemeClr val="bg2"/>
                </a:solidFill>
                <a:ea typeface="黑体" pitchFamily="2" charset="-122"/>
              </a:rPr>
              <a:t>cost will be. Each time we run the algorithm, we can get a different hiring cost. </a:t>
            </a:r>
            <a:r>
              <a:rPr lang="zh-CN" altLang="en-US" sz="2400" dirty="0">
                <a:solidFill>
                  <a:schemeClr val="bg2"/>
                </a:solidFill>
                <a:ea typeface="黑体" pitchFamily="2" charset="-122"/>
              </a:rPr>
              <a:t>（算法的运行时间与输入无关）</a:t>
            </a:r>
          </a:p>
          <a:p>
            <a:pPr marL="457200" indent="-457200" defTabSz="812800"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2"/>
                </a:solidFill>
                <a:ea typeface="黑体" pitchFamily="2" charset="-122"/>
              </a:rPr>
              <a:t>算法的最坏运算时间不取决于特定的输入</a:t>
            </a:r>
          </a:p>
          <a:p>
            <a:pPr marL="457200" indent="-457200" defTabSz="812800"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accent6"/>
                </a:solidFill>
                <a:ea typeface="黑体" pitchFamily="2" charset="-122"/>
              </a:rPr>
              <a:t>只有当随机数产生器产生很不幸运的数时，算法的运算时间最差。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3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雇用问题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0216" y="1844824"/>
                <a:ext cx="8744272" cy="4896544"/>
              </a:xfrm>
            </p:spPr>
            <p:txBody>
              <a:bodyPr/>
              <a:lstStyle/>
              <a:p>
                <a:pPr marL="457200" indent="-457200" defTabSz="812800">
                  <a:buSzPct val="70000"/>
                  <a:buNone/>
                </a:pPr>
                <a:r>
                  <a:rPr lang="zh-CN" altLang="en-US" sz="2400" dirty="0">
                    <a:solidFill>
                      <a:schemeClr val="bg2"/>
                    </a:solidFill>
                    <a:ea typeface="黑体" pitchFamily="2" charset="-122"/>
                  </a:rPr>
                  <a:t> 雇用问题的随机算法：</a:t>
                </a:r>
                <a:endParaRPr lang="en-US" altLang="zh-CN" sz="2400" dirty="0">
                  <a:solidFill>
                    <a:schemeClr val="bg2"/>
                  </a:solidFill>
                  <a:ea typeface="黑体" pitchFamily="2" charset="-122"/>
                </a:endParaRPr>
              </a:p>
              <a:p>
                <a:pPr marL="457200" indent="-457200" defTabSz="812800">
                  <a:buSzPct val="70000"/>
                  <a:buNone/>
                </a:pPr>
                <a:endParaRPr lang="en-US" altLang="zh-CN" sz="2400" dirty="0">
                  <a:solidFill>
                    <a:schemeClr val="bg2"/>
                  </a:solidFill>
                  <a:ea typeface="黑体" pitchFamily="2" charset="-122"/>
                </a:endParaRPr>
              </a:p>
              <a:p>
                <a:pPr marL="457200" indent="-457200" defTabSz="812800">
                  <a:buSzPct val="70000"/>
                  <a:buNone/>
                </a:pPr>
                <a:endParaRPr lang="en-US" altLang="zh-CN" sz="2400" dirty="0">
                  <a:solidFill>
                    <a:schemeClr val="bg2"/>
                  </a:solidFill>
                  <a:ea typeface="黑体" pitchFamily="2" charset="-122"/>
                </a:endParaRPr>
              </a:p>
              <a:p>
                <a:pPr marL="457200" indent="-457200" defTabSz="812800">
                  <a:buSzPct val="70000"/>
                  <a:buNone/>
                </a:pPr>
                <a:r>
                  <a:rPr lang="zh-CN" altLang="en-US" sz="2400" dirty="0">
                    <a:solidFill>
                      <a:schemeClr val="bg2"/>
                    </a:solidFill>
                    <a:ea typeface="黑体" pitchFamily="2" charset="-122"/>
                  </a:rPr>
                  <a:t>定理</a:t>
                </a:r>
                <a:endParaRPr lang="en-US" altLang="zh-CN" sz="2400" dirty="0">
                  <a:solidFill>
                    <a:schemeClr val="bg2"/>
                  </a:solidFill>
                  <a:ea typeface="黑体" pitchFamily="2" charset="-122"/>
                </a:endParaRPr>
              </a:p>
              <a:p>
                <a:pPr marL="457200" indent="-457200" defTabSz="812800">
                  <a:buSzPct val="70000"/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ea typeface="黑体" pitchFamily="2" charset="-122"/>
                  </a:rPr>
                  <a:t>	RANDOMIZED-HIRE-ASSISTANT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itchFamily="2" charset="-122"/>
                  </a:rPr>
                  <a:t>算法的雇用费用期望为</a:t>
                </a:r>
                <a:r>
                  <a:rPr lang="en-US" altLang="zh-CN" sz="2400" dirty="0">
                    <a:solidFill>
                      <a:schemeClr val="bg2"/>
                    </a:solidFill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𝑂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bg2"/>
                            </a:solidFill>
                            <a:latin typeface="Cambria Math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h</m:t>
                        </m:r>
                      </m:sub>
                    </m:sSub>
                    <m:func>
                      <m:funcPr>
                        <m:ctrlPr>
                          <a:rPr lang="en-US" altLang="zh-CN" sz="2400" b="0" i="1" dirty="0" smtClean="0">
                            <a:solidFill>
                              <a:schemeClr val="bg2"/>
                            </a:solidFill>
                            <a:latin typeface="Cambria Math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).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ea typeface="黑体" pitchFamily="2" charset="-122"/>
                </a:endParaRPr>
              </a:p>
              <a:p>
                <a:pPr marL="457200" indent="-457200" defTabSz="812800">
                  <a:buSzPct val="70000"/>
                  <a:buNone/>
                </a:pPr>
                <a:r>
                  <a:rPr lang="zh-CN" altLang="en-US" sz="2400" dirty="0">
                    <a:solidFill>
                      <a:schemeClr val="bg2"/>
                    </a:solidFill>
                    <a:ea typeface="黑体" pitchFamily="2" charset="-122"/>
                  </a:rPr>
                  <a:t>证明</a:t>
                </a:r>
                <a:r>
                  <a:rPr lang="en-US" altLang="zh-CN" sz="2400" dirty="0">
                    <a:solidFill>
                      <a:schemeClr val="bg2"/>
                    </a:solidFill>
                    <a:ea typeface="黑体" pitchFamily="2" charset="-122"/>
                  </a:rPr>
                  <a:t> </a:t>
                </a:r>
              </a:p>
              <a:p>
                <a:pPr marL="457200" indent="-457200" defTabSz="812800">
                  <a:buSzPct val="70000"/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ea typeface="黑体" pitchFamily="2" charset="-122"/>
                  </a:rPr>
                  <a:t>	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itchFamily="2" charset="-122"/>
                  </a:rPr>
                  <a:t>对输入数组进行随机排列后，情况同</a:t>
                </a:r>
                <a:r>
                  <a:rPr lang="en-US" altLang="zh-CN" sz="2400" dirty="0">
                    <a:solidFill>
                      <a:schemeClr val="bg2"/>
                    </a:solidFill>
                    <a:ea typeface="黑体" pitchFamily="2" charset="-122"/>
                  </a:rPr>
                  <a:t>HIRE-ASSISTANT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itchFamily="2" charset="-122"/>
                  </a:rPr>
                  <a:t>相同</a:t>
                </a:r>
              </a:p>
              <a:p>
                <a:pPr marL="457200" indent="-457200" defTabSz="812800">
                  <a:buSzPct val="70000"/>
                  <a:buNone/>
                </a:pPr>
                <a:endParaRPr lang="zh-CN" altLang="en-US" sz="2400" dirty="0">
                  <a:solidFill>
                    <a:schemeClr val="bg2"/>
                  </a:solidFill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216" y="1844824"/>
                <a:ext cx="8744272" cy="4896544"/>
              </a:xfrm>
              <a:blipFill>
                <a:blip r:embed="rId2"/>
                <a:stretch>
                  <a:fillRect l="-1045" t="-1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276872"/>
            <a:ext cx="7618412" cy="954087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</a:rPr>
              <a:t>RANDOMIZED-HIRE-ASSISTANT(</a:t>
            </a:r>
            <a:r>
              <a:rPr lang="en-US" altLang="zh-CN" sz="2000" i="1" dirty="0">
                <a:solidFill>
                  <a:schemeClr val="tx2"/>
                </a:solidFill>
              </a:rPr>
              <a:t>n</a:t>
            </a:r>
            <a:r>
              <a:rPr lang="en-US" altLang="zh-CN" sz="2000" dirty="0">
                <a:solidFill>
                  <a:schemeClr val="tx2"/>
                </a:solidFill>
              </a:rPr>
              <a:t>)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hlink"/>
                </a:solidFill>
              </a:rPr>
              <a:t>	Randomly permute the list of candidates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</a:rPr>
              <a:t>	HIRE-ASSISTANT(</a:t>
            </a:r>
            <a:r>
              <a:rPr lang="en-US" altLang="zh-CN" sz="2000" i="1" dirty="0">
                <a:solidFill>
                  <a:schemeClr val="tx2"/>
                </a:solidFill>
              </a:rPr>
              <a:t>n</a:t>
            </a:r>
            <a:r>
              <a:rPr lang="en-US" altLang="zh-CN" sz="20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5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随机排列数组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844824"/>
            <a:ext cx="8955088" cy="4896544"/>
          </a:xfrm>
        </p:spPr>
        <p:txBody>
          <a:bodyPr/>
          <a:lstStyle/>
          <a:p>
            <a:r>
              <a:rPr lang="zh-CN" altLang="en-US" sz="2800" dirty="0"/>
              <a:t>目标</a:t>
            </a:r>
            <a:r>
              <a:rPr lang="en-US" altLang="zh-CN" sz="2800" dirty="0"/>
              <a:t>: </a:t>
            </a:r>
            <a:r>
              <a:rPr lang="zh-CN" altLang="en-US" sz="2800" dirty="0"/>
              <a:t>产生一个均匀随机排列，使得</a:t>
            </a:r>
            <a:r>
              <a:rPr lang="en-US" altLang="zh-CN" sz="2800" dirty="0"/>
              <a:t>n!</a:t>
            </a:r>
            <a:r>
              <a:rPr lang="zh-CN" altLang="en-US" sz="2800" dirty="0"/>
              <a:t>种排列中的每一种被取到的概率一致</a:t>
            </a:r>
            <a:r>
              <a:rPr lang="en-US" altLang="zh-CN" sz="2800" dirty="0"/>
              <a:t>(=1/n!)</a:t>
            </a:r>
          </a:p>
          <a:p>
            <a:r>
              <a:rPr lang="zh-CN" altLang="en-US" sz="2800" dirty="0">
                <a:solidFill>
                  <a:schemeClr val="hlink"/>
                </a:solidFill>
                <a:ea typeface="黑体" pitchFamily="2" charset="-122"/>
              </a:rPr>
              <a:t>许多随机算法通过排列给定的输入数组来使输入随机化。</a:t>
            </a:r>
            <a:endParaRPr lang="en-US" altLang="zh-CN" sz="2800" dirty="0">
              <a:solidFill>
                <a:schemeClr val="hlink"/>
              </a:solidFill>
              <a:ea typeface="黑体" pitchFamily="2" charset="-122"/>
            </a:endParaRPr>
          </a:p>
          <a:p>
            <a:pPr lvl="1"/>
            <a:r>
              <a:rPr lang="en-US" altLang="zh-CN" sz="2400" dirty="0" err="1"/>
              <a:t>MinHash</a:t>
            </a:r>
            <a:r>
              <a:rPr lang="en-US" altLang="zh-CN" sz="2400" dirty="0"/>
              <a:t>: </a:t>
            </a:r>
            <a:r>
              <a:rPr lang="zh-CN" altLang="en-US" sz="2400" dirty="0"/>
              <a:t>判定文档相似度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3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27584" y="1825451"/>
            <a:ext cx="8151813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D3192B"/>
                </a:solidFill>
                <a:ea typeface="黑体" pitchFamily="2" charset="-122"/>
              </a:rPr>
              <a:t>(1) Permute-by-sorting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en-US" altLang="zh-CN" sz="2000" dirty="0">
              <a:solidFill>
                <a:srgbClr val="CC9900"/>
              </a:solidFill>
              <a:ea typeface="黑体" pitchFamily="2" charset="-122"/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CC9900"/>
                </a:solidFill>
                <a:ea typeface="黑体" pitchFamily="2" charset="-122"/>
              </a:rPr>
              <a:t>设数组 </a:t>
            </a:r>
            <a:r>
              <a:rPr lang="en-US" altLang="zh-CN" sz="2000" i="1" dirty="0">
                <a:solidFill>
                  <a:srgbClr val="CC9900"/>
                </a:solidFill>
                <a:ea typeface="黑体" pitchFamily="2" charset="-122"/>
              </a:rPr>
              <a:t>A</a:t>
            </a:r>
            <a:r>
              <a:rPr lang="en-US" altLang="zh-CN" sz="2000" dirty="0">
                <a:solidFill>
                  <a:srgbClr val="CC9900"/>
                </a:solidFill>
                <a:ea typeface="黑体" pitchFamily="2" charset="-122"/>
              </a:rPr>
              <a:t> = &lt;1, 2, … , </a:t>
            </a:r>
            <a:r>
              <a:rPr lang="en-US" altLang="zh-CN" sz="2000" i="1" dirty="0">
                <a:solidFill>
                  <a:srgbClr val="CC9900"/>
                </a:solidFill>
                <a:ea typeface="黑体" pitchFamily="2" charset="-122"/>
              </a:rPr>
              <a:t>n</a:t>
            </a:r>
            <a:r>
              <a:rPr lang="en-US" altLang="zh-CN" sz="2000" dirty="0">
                <a:solidFill>
                  <a:srgbClr val="CC9900"/>
                </a:solidFill>
                <a:ea typeface="黑体" pitchFamily="2" charset="-122"/>
              </a:rPr>
              <a:t>&gt;</a:t>
            </a:r>
            <a:r>
              <a:rPr lang="zh-CN" altLang="en-US" sz="2000" dirty="0">
                <a:solidFill>
                  <a:srgbClr val="CC9900"/>
                </a:solidFill>
                <a:ea typeface="黑体" pitchFamily="2" charset="-122"/>
              </a:rPr>
              <a:t>）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hlink"/>
                </a:solidFill>
                <a:ea typeface="黑体" pitchFamily="2" charset="-122"/>
              </a:rPr>
              <a:t>为每个元素 </a:t>
            </a:r>
            <a:r>
              <a:rPr lang="en-US" altLang="zh-CN" sz="2000" i="1" dirty="0">
                <a:solidFill>
                  <a:schemeClr val="hlink"/>
                </a:solidFill>
                <a:ea typeface="黑体" pitchFamily="2" charset="-122"/>
              </a:rPr>
              <a:t>A</a:t>
            </a:r>
            <a:r>
              <a:rPr lang="en-US" altLang="zh-CN" sz="2000" dirty="0">
                <a:solidFill>
                  <a:schemeClr val="hlink"/>
                </a:solidFill>
                <a:ea typeface="黑体" pitchFamily="2" charset="-122"/>
              </a:rPr>
              <a:t>[</a:t>
            </a:r>
            <a:r>
              <a:rPr lang="en-US" altLang="zh-CN" sz="2000" i="1" dirty="0">
                <a:solidFill>
                  <a:schemeClr val="hlink"/>
                </a:solidFill>
                <a:ea typeface="黑体" pitchFamily="2" charset="-122"/>
              </a:rPr>
              <a:t>i</a:t>
            </a:r>
            <a:r>
              <a:rPr lang="en-US" altLang="zh-CN" sz="2000" dirty="0">
                <a:solidFill>
                  <a:schemeClr val="hlink"/>
                </a:solidFill>
                <a:ea typeface="黑体" pitchFamily="2" charset="-122"/>
              </a:rPr>
              <a:t>] </a:t>
            </a:r>
            <a:r>
              <a:rPr lang="zh-CN" altLang="en-US" sz="2000" dirty="0">
                <a:solidFill>
                  <a:schemeClr val="hlink"/>
                </a:solidFill>
                <a:ea typeface="黑体" pitchFamily="2" charset="-122"/>
              </a:rPr>
              <a:t>分配一个随机数 </a:t>
            </a:r>
            <a:r>
              <a:rPr lang="en-US" altLang="zh-CN" sz="2000" i="1" dirty="0">
                <a:solidFill>
                  <a:schemeClr val="hlink"/>
                </a:solidFill>
                <a:ea typeface="黑体" pitchFamily="2" charset="-122"/>
              </a:rPr>
              <a:t>P</a:t>
            </a:r>
            <a:r>
              <a:rPr lang="en-US" altLang="zh-CN" sz="2000" dirty="0">
                <a:solidFill>
                  <a:schemeClr val="hlink"/>
                </a:solidFill>
                <a:ea typeface="黑体" pitchFamily="2" charset="-122"/>
              </a:rPr>
              <a:t>[</a:t>
            </a:r>
            <a:r>
              <a:rPr lang="en-US" altLang="zh-CN" sz="2000" i="1" dirty="0">
                <a:solidFill>
                  <a:schemeClr val="hlink"/>
                </a:solidFill>
                <a:ea typeface="黑体" pitchFamily="2" charset="-122"/>
              </a:rPr>
              <a:t>i</a:t>
            </a:r>
            <a:r>
              <a:rPr lang="en-US" altLang="zh-CN" sz="2000" dirty="0">
                <a:solidFill>
                  <a:schemeClr val="hlink"/>
                </a:solidFill>
                <a:ea typeface="黑体" pitchFamily="2" charset="-122"/>
              </a:rPr>
              <a:t>] </a:t>
            </a:r>
            <a:r>
              <a:rPr lang="zh-CN" altLang="en-US" sz="2000" dirty="0">
                <a:solidFill>
                  <a:schemeClr val="hlink"/>
                </a:solidFill>
                <a:ea typeface="黑体" pitchFamily="2" charset="-122"/>
              </a:rPr>
              <a:t>作为其优先权，然后依据这些优先权对数组 </a:t>
            </a:r>
            <a:r>
              <a:rPr lang="en-US" altLang="zh-CN" sz="2000" i="1" dirty="0">
                <a:solidFill>
                  <a:schemeClr val="hlink"/>
                </a:solidFill>
                <a:ea typeface="黑体" pitchFamily="2" charset="-122"/>
              </a:rPr>
              <a:t>A</a:t>
            </a:r>
            <a:r>
              <a:rPr lang="en-US" altLang="zh-CN" sz="2000" dirty="0">
                <a:solidFill>
                  <a:schemeClr val="hlink"/>
                </a:solidFill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chemeClr val="hlink"/>
                </a:solidFill>
                <a:ea typeface="黑体" pitchFamily="2" charset="-122"/>
              </a:rPr>
              <a:t>进行排序</a:t>
            </a:r>
            <a:r>
              <a:rPr lang="zh-CN" altLang="en-US" sz="2000" dirty="0">
                <a:solidFill>
                  <a:srgbClr val="CC9900"/>
                </a:solidFill>
                <a:ea typeface="黑体" pitchFamily="2" charset="-122"/>
              </a:rPr>
              <a:t>。</a:t>
            </a:r>
          </a:p>
          <a:p>
            <a:pPr marL="914400" lvl="1" indent="-457200" defTabSz="8128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若初始数组</a:t>
            </a:r>
            <a:r>
              <a:rPr lang="en-US" altLang="zh-CN" sz="2000" i="1" dirty="0">
                <a:solidFill>
                  <a:schemeClr val="tx2"/>
                </a:solidFill>
                <a:ea typeface="黑体" pitchFamily="2" charset="-122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=&lt;1,2,3,4&gt;, 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随机选取的优先权为</a:t>
            </a:r>
            <a:r>
              <a:rPr lang="en-US" altLang="zh-CN" sz="2000" i="1" dirty="0">
                <a:solidFill>
                  <a:schemeClr val="tx2"/>
                </a:solidFill>
                <a:ea typeface="黑体" pitchFamily="2" charset="-122"/>
              </a:rPr>
              <a:t>P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=&lt;36,3,97,19&gt;, 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则排序后得到</a:t>
            </a:r>
            <a:r>
              <a:rPr lang="en-US" altLang="zh-CN" sz="2000" i="1" dirty="0">
                <a:solidFill>
                  <a:schemeClr val="tx2"/>
                </a:solidFill>
                <a:ea typeface="黑体" pitchFamily="2" charset="-122"/>
              </a:rPr>
              <a:t>B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=&lt;2,4,1,3&gt;</a:t>
            </a:r>
            <a:endParaRPr lang="en-US" altLang="zh-CN" sz="2000" dirty="0">
              <a:solidFill>
                <a:srgbClr val="666699"/>
              </a:solidFill>
              <a:ea typeface="黑体" pitchFamily="2" charset="-122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1042840" y="4723222"/>
            <a:ext cx="3729038" cy="1749425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2"/>
                </a:solidFill>
              </a:rPr>
              <a:t>PERMUTE-BY-SORTING(</a:t>
            </a:r>
            <a:r>
              <a:rPr lang="en-US" altLang="zh-CN" sz="1800" i="1">
                <a:solidFill>
                  <a:schemeClr val="tx2"/>
                </a:solidFill>
              </a:rPr>
              <a:t>A</a:t>
            </a:r>
            <a:r>
              <a:rPr lang="en-US" altLang="zh-CN" sz="1800">
                <a:solidFill>
                  <a:schemeClr val="tx2"/>
                </a:solidFill>
              </a:rPr>
              <a:t>)</a:t>
            </a:r>
          </a:p>
          <a:p>
            <a:r>
              <a:rPr lang="en-US" altLang="zh-CN" sz="1800" i="1">
                <a:solidFill>
                  <a:schemeClr val="tx2"/>
                </a:solidFill>
              </a:rPr>
              <a:t>n</a:t>
            </a:r>
            <a:r>
              <a:rPr lang="en-US" altLang="zh-CN" sz="1800">
                <a:solidFill>
                  <a:schemeClr val="tx2"/>
                </a:solidFill>
              </a:rPr>
              <a:t> = </a:t>
            </a:r>
            <a:r>
              <a:rPr lang="en-US" altLang="zh-CN" sz="1800" i="1">
                <a:solidFill>
                  <a:schemeClr val="tx2"/>
                </a:solidFill>
              </a:rPr>
              <a:t>length</a:t>
            </a:r>
            <a:r>
              <a:rPr lang="en-US" altLang="zh-CN" sz="1800">
                <a:solidFill>
                  <a:schemeClr val="tx2"/>
                </a:solidFill>
              </a:rPr>
              <a:t>[</a:t>
            </a:r>
            <a:r>
              <a:rPr lang="en-US" altLang="zh-CN" sz="1800" i="1">
                <a:solidFill>
                  <a:schemeClr val="tx2"/>
                </a:solidFill>
              </a:rPr>
              <a:t>A</a:t>
            </a:r>
            <a:r>
              <a:rPr lang="en-US" altLang="zh-CN" sz="1800">
                <a:solidFill>
                  <a:schemeClr val="tx2"/>
                </a:solidFill>
              </a:rPr>
              <a:t>]</a:t>
            </a:r>
          </a:p>
          <a:p>
            <a:r>
              <a:rPr lang="en-US" altLang="zh-CN" sz="1800">
                <a:solidFill>
                  <a:schemeClr val="tx2"/>
                </a:solidFill>
              </a:rPr>
              <a:t>for(</a:t>
            </a:r>
            <a:r>
              <a:rPr lang="en-US" altLang="zh-CN" sz="1800" i="1">
                <a:solidFill>
                  <a:schemeClr val="tx2"/>
                </a:solidFill>
              </a:rPr>
              <a:t>i</a:t>
            </a:r>
            <a:r>
              <a:rPr lang="en-US" altLang="zh-CN" sz="1800">
                <a:solidFill>
                  <a:schemeClr val="tx2"/>
                </a:solidFill>
              </a:rPr>
              <a:t>=1; </a:t>
            </a:r>
            <a:r>
              <a:rPr lang="en-US" altLang="zh-CN" sz="1800" i="1">
                <a:solidFill>
                  <a:schemeClr val="tx2"/>
                </a:solidFill>
              </a:rPr>
              <a:t>i</a:t>
            </a:r>
            <a:r>
              <a:rPr lang="en-US" altLang="zh-CN" sz="1800">
                <a:solidFill>
                  <a:schemeClr val="tx2"/>
                </a:solidFill>
              </a:rPr>
              <a:t>&lt;=</a:t>
            </a:r>
            <a:r>
              <a:rPr lang="en-US" altLang="zh-CN" sz="1800" i="1">
                <a:solidFill>
                  <a:schemeClr val="tx2"/>
                </a:solidFill>
              </a:rPr>
              <a:t>n</a:t>
            </a:r>
            <a:r>
              <a:rPr lang="en-US" altLang="zh-CN" sz="1800">
                <a:solidFill>
                  <a:schemeClr val="tx2"/>
                </a:solidFill>
              </a:rPr>
              <a:t>; </a:t>
            </a:r>
            <a:r>
              <a:rPr lang="en-US" altLang="zh-CN" sz="1800" i="1">
                <a:solidFill>
                  <a:schemeClr val="tx2"/>
                </a:solidFill>
              </a:rPr>
              <a:t>i</a:t>
            </a:r>
            <a:r>
              <a:rPr lang="en-US" altLang="zh-CN" sz="1800">
                <a:solidFill>
                  <a:schemeClr val="tx2"/>
                </a:solidFill>
              </a:rPr>
              <a:t>++)</a:t>
            </a:r>
          </a:p>
          <a:p>
            <a:r>
              <a:rPr lang="en-US" altLang="zh-CN" sz="1800">
                <a:solidFill>
                  <a:schemeClr val="tx2"/>
                </a:solidFill>
              </a:rPr>
              <a:t>	</a:t>
            </a:r>
            <a:r>
              <a:rPr lang="en-US" altLang="zh-CN" sz="1800" i="1">
                <a:solidFill>
                  <a:schemeClr val="tx2"/>
                </a:solidFill>
              </a:rPr>
              <a:t>P</a:t>
            </a:r>
            <a:r>
              <a:rPr lang="en-US" altLang="zh-CN" sz="1800">
                <a:solidFill>
                  <a:schemeClr val="tx2"/>
                </a:solidFill>
              </a:rPr>
              <a:t>[</a:t>
            </a:r>
            <a:r>
              <a:rPr lang="en-US" altLang="zh-CN" sz="1800" i="1">
                <a:solidFill>
                  <a:schemeClr val="tx2"/>
                </a:solidFill>
              </a:rPr>
              <a:t>i</a:t>
            </a:r>
            <a:r>
              <a:rPr lang="en-US" altLang="zh-CN" sz="1800">
                <a:solidFill>
                  <a:schemeClr val="tx2"/>
                </a:solidFill>
              </a:rPr>
              <a:t>] = RANDOM(1, </a:t>
            </a:r>
            <a:r>
              <a:rPr lang="en-US" altLang="zh-CN" sz="1800" i="1">
                <a:solidFill>
                  <a:schemeClr val="tx2"/>
                </a:solidFill>
              </a:rPr>
              <a:t>n</a:t>
            </a:r>
            <a:r>
              <a:rPr lang="en-US" altLang="zh-CN" sz="1800" baseline="30000">
                <a:solidFill>
                  <a:schemeClr val="tx2"/>
                </a:solidFill>
              </a:rPr>
              <a:t>3</a:t>
            </a:r>
            <a:r>
              <a:rPr lang="en-US" altLang="zh-CN" sz="1800">
                <a:solidFill>
                  <a:schemeClr val="tx2"/>
                </a:solidFill>
              </a:rPr>
              <a:t>)</a:t>
            </a:r>
          </a:p>
          <a:p>
            <a:r>
              <a:rPr lang="en-US" altLang="zh-CN" sz="1800">
                <a:solidFill>
                  <a:schemeClr val="tx2"/>
                </a:solidFill>
              </a:rPr>
              <a:t>sort </a:t>
            </a:r>
            <a:r>
              <a:rPr lang="en-US" altLang="zh-CN" sz="1800" i="1">
                <a:solidFill>
                  <a:schemeClr val="tx2"/>
                </a:solidFill>
              </a:rPr>
              <a:t>A</a:t>
            </a:r>
            <a:r>
              <a:rPr lang="en-US" altLang="zh-CN" sz="1800">
                <a:solidFill>
                  <a:schemeClr val="tx2"/>
                </a:solidFill>
              </a:rPr>
              <a:t>, using </a:t>
            </a:r>
            <a:r>
              <a:rPr lang="en-US" altLang="zh-CN" sz="1800" i="1">
                <a:solidFill>
                  <a:schemeClr val="tx2"/>
                </a:solidFill>
              </a:rPr>
              <a:t>P</a:t>
            </a:r>
            <a:r>
              <a:rPr lang="en-US" altLang="zh-CN" sz="1800">
                <a:solidFill>
                  <a:schemeClr val="tx2"/>
                </a:solidFill>
              </a:rPr>
              <a:t> as sort keys</a:t>
            </a:r>
          </a:p>
          <a:p>
            <a:r>
              <a:rPr lang="en-US" altLang="zh-CN" sz="1800">
                <a:solidFill>
                  <a:schemeClr val="tx2"/>
                </a:solidFill>
              </a:rPr>
              <a:t>return </a:t>
            </a:r>
            <a:r>
              <a:rPr lang="en-US" altLang="zh-CN" sz="1800" i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11685" name="Text Box 5"/>
          <p:cNvSpPr txBox="1">
            <a:spLocks noChangeArrowheads="1"/>
          </p:cNvSpPr>
          <p:nvPr/>
        </p:nvSpPr>
        <p:spPr bwMode="auto">
          <a:xfrm>
            <a:off x="5035538" y="4653136"/>
            <a:ext cx="3729038" cy="1754326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tx2"/>
                </a:solidFill>
              </a:rPr>
              <a:t>使用</a:t>
            </a:r>
            <a:r>
              <a:rPr lang="en-US" altLang="zh-CN" sz="1800" dirty="0">
                <a:solidFill>
                  <a:schemeClr val="tx2"/>
                </a:solidFill>
              </a:rPr>
              <a:t>1 </a:t>
            </a:r>
            <a:r>
              <a:rPr lang="zh-CN" altLang="en-US" sz="1800" dirty="0">
                <a:solidFill>
                  <a:schemeClr val="tx2"/>
                </a:solidFill>
              </a:rPr>
              <a:t>到</a:t>
            </a:r>
            <a:r>
              <a:rPr lang="en-US" altLang="zh-CN" sz="1800" dirty="0">
                <a:solidFill>
                  <a:schemeClr val="tx2"/>
                </a:solidFill>
              </a:rPr>
              <a:t> </a:t>
            </a:r>
            <a:r>
              <a:rPr lang="en-US" altLang="zh-CN" sz="1800" i="1" dirty="0">
                <a:solidFill>
                  <a:schemeClr val="tx2"/>
                </a:solidFill>
              </a:rPr>
              <a:t>n</a:t>
            </a:r>
            <a:r>
              <a:rPr lang="en-US" altLang="zh-CN" sz="1800" baseline="30000" dirty="0">
                <a:solidFill>
                  <a:schemeClr val="tx2"/>
                </a:solidFill>
              </a:rPr>
              <a:t>3</a:t>
            </a:r>
            <a:r>
              <a:rPr lang="en-US" altLang="zh-CN" sz="1800" dirty="0">
                <a:solidFill>
                  <a:schemeClr val="tx2"/>
                </a:solidFill>
              </a:rPr>
              <a:t> </a:t>
            </a:r>
            <a:r>
              <a:rPr lang="zh-CN" altLang="en-US" sz="1800" dirty="0">
                <a:solidFill>
                  <a:schemeClr val="tx2"/>
                </a:solidFill>
              </a:rPr>
              <a:t>之间的随机优先权使得：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800" dirty="0">
                <a:solidFill>
                  <a:schemeClr val="tx2"/>
                </a:solidFill>
              </a:rPr>
              <a:t>n</a:t>
            </a:r>
            <a:r>
              <a:rPr lang="zh-CN" altLang="en-US" sz="1800" dirty="0">
                <a:solidFill>
                  <a:schemeClr val="tx2"/>
                </a:solidFill>
              </a:rPr>
              <a:t>个优先权能在</a:t>
            </a:r>
            <a:r>
              <a:rPr lang="en-US" altLang="zh-CN" sz="1800" dirty="0">
                <a:solidFill>
                  <a:schemeClr val="tx2"/>
                </a:solidFill>
              </a:rPr>
              <a:t>O(n)</a:t>
            </a:r>
            <a:r>
              <a:rPr lang="zh-CN" altLang="en-US" sz="1800" dirty="0">
                <a:solidFill>
                  <a:schemeClr val="tx2"/>
                </a:solidFill>
              </a:rPr>
              <a:t>时间内排序完成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solidFill>
                  <a:schemeClr val="tx2"/>
                </a:solidFill>
              </a:rPr>
              <a:t>以很高的概率，</a:t>
            </a:r>
            <a:r>
              <a:rPr lang="en-US" altLang="zh-CN" sz="1800" dirty="0">
                <a:solidFill>
                  <a:schemeClr val="tx2"/>
                </a:solidFill>
              </a:rPr>
              <a:t>n</a:t>
            </a:r>
            <a:r>
              <a:rPr lang="zh-CN" altLang="en-US" sz="1800" dirty="0">
                <a:solidFill>
                  <a:schemeClr val="tx2"/>
                </a:solidFill>
              </a:rPr>
              <a:t>个优先权都不相同</a:t>
            </a:r>
            <a:r>
              <a:rPr lang="en-US" altLang="zh-CN" sz="1800" dirty="0">
                <a:solidFill>
                  <a:schemeClr val="tx2"/>
                </a:solidFill>
              </a:rPr>
              <a:t>( Exercise 5.3-5 )</a:t>
            </a:r>
            <a:endParaRPr lang="en-US" altLang="zh-CN" sz="1800" i="1" dirty="0">
              <a:solidFill>
                <a:schemeClr val="tx2"/>
              </a:solidFill>
            </a:endParaRPr>
          </a:p>
        </p:txBody>
      </p:sp>
      <p:sp>
        <p:nvSpPr>
          <p:cNvPr id="711687" name="AutoShape 7"/>
          <p:cNvSpPr>
            <a:spLocks noChangeArrowheads="1"/>
          </p:cNvSpPr>
          <p:nvPr/>
        </p:nvSpPr>
        <p:spPr bwMode="auto">
          <a:xfrm>
            <a:off x="4903490" y="1885430"/>
            <a:ext cx="4150493" cy="404812"/>
          </a:xfrm>
          <a:prstGeom prst="wedgeRectCallout">
            <a:avLst>
              <a:gd name="adj1" fmla="val -69704"/>
              <a:gd name="adj2" fmla="val 10782"/>
            </a:avLst>
          </a:prstGeom>
          <a:solidFill>
            <a:srgbClr val="CCECFF"/>
          </a:solidFill>
          <a:ln w="6350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>
                <a:solidFill>
                  <a:schemeClr val="tx2"/>
                </a:solidFill>
              </a:rPr>
              <a:t>The method is not very good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随机排列数组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66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5" grpId="0" animBg="1"/>
      <p:bldP spid="7116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27584" y="2000894"/>
            <a:ext cx="7681913" cy="45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12800"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zh-CN" altLang="en-US" sz="2000" dirty="0">
                <a:solidFill>
                  <a:schemeClr val="tx2"/>
                </a:solidFill>
              </a:rPr>
              <a:t>正确性证明思路：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2"/>
                </a:solidFill>
              </a:rPr>
              <a:t>固定一个排列</a:t>
            </a:r>
            <a:r>
              <a:rPr lang="en-US" altLang="zh-CN" sz="2000" dirty="0">
                <a:solidFill>
                  <a:schemeClr val="tx2"/>
                </a:solidFill>
              </a:rPr>
              <a:t>A[1…n]</a:t>
            </a:r>
            <a:r>
              <a:rPr lang="zh-CN" altLang="en-US" sz="2000" dirty="0">
                <a:solidFill>
                  <a:schemeClr val="tx2"/>
                </a:solidFill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</a:rPr>
              <a:t>Permute-By-Sorting</a:t>
            </a:r>
            <a:r>
              <a:rPr lang="zh-CN" altLang="en-US" sz="2000" dirty="0">
                <a:solidFill>
                  <a:schemeClr val="tx2"/>
                </a:solidFill>
              </a:rPr>
              <a:t>算法输出</a:t>
            </a:r>
            <a:r>
              <a:rPr lang="en-US" altLang="zh-CN" sz="2000" dirty="0">
                <a:solidFill>
                  <a:schemeClr val="tx2"/>
                </a:solidFill>
              </a:rPr>
              <a:t>A[1...n]</a:t>
            </a:r>
            <a:r>
              <a:rPr lang="zh-CN" altLang="en-US" sz="2000" dirty="0">
                <a:solidFill>
                  <a:schemeClr val="tx2"/>
                </a:solidFill>
              </a:rPr>
              <a:t>意味着</a:t>
            </a:r>
            <a:r>
              <a:rPr lang="en-US" altLang="zh-CN" sz="2000" dirty="0">
                <a:solidFill>
                  <a:schemeClr val="tx2"/>
                </a:solidFill>
              </a:rPr>
              <a:t>A[1…n]</a:t>
            </a:r>
            <a:r>
              <a:rPr lang="zh-CN" altLang="en-US" sz="2000" dirty="0">
                <a:solidFill>
                  <a:schemeClr val="tx2"/>
                </a:solidFill>
              </a:rPr>
              <a:t>的优先权刚好按由小到大排列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p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2"/>
                </a:solidFill>
              </a:rPr>
              <a:t>排序后，数组第一个元素</a:t>
            </a:r>
            <a:r>
              <a:rPr lang="en-US" altLang="zh-CN" sz="2000" dirty="0">
                <a:solidFill>
                  <a:schemeClr val="tx2"/>
                </a:solidFill>
              </a:rPr>
              <a:t>A[1]</a:t>
            </a:r>
            <a:r>
              <a:rPr lang="zh-CN" altLang="en-US" sz="2000" dirty="0">
                <a:solidFill>
                  <a:schemeClr val="tx2"/>
                </a:solidFill>
              </a:rPr>
              <a:t>是优先权最小的元素，所有元素成为优先权最小元素的概率一致</a:t>
            </a:r>
            <a:r>
              <a:rPr lang="en-US" altLang="zh-CN" sz="2000" dirty="0">
                <a:solidFill>
                  <a:schemeClr val="tx2"/>
                </a:solidFill>
              </a:rPr>
              <a:t>(=1/n)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p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2"/>
                </a:solidFill>
              </a:rPr>
              <a:t>数组第二个元素</a:t>
            </a:r>
            <a:r>
              <a:rPr lang="en-US" altLang="zh-CN" sz="2000" dirty="0">
                <a:solidFill>
                  <a:schemeClr val="tx2"/>
                </a:solidFill>
              </a:rPr>
              <a:t>A[2]</a:t>
            </a:r>
            <a:r>
              <a:rPr lang="zh-CN" altLang="en-US" sz="2000" dirty="0">
                <a:solidFill>
                  <a:schemeClr val="tx2"/>
                </a:solidFill>
              </a:rPr>
              <a:t>是剩下</a:t>
            </a:r>
            <a:r>
              <a:rPr lang="en-US" altLang="zh-CN" sz="2000" dirty="0">
                <a:solidFill>
                  <a:schemeClr val="tx2"/>
                </a:solidFill>
              </a:rPr>
              <a:t>n-1</a:t>
            </a:r>
            <a:r>
              <a:rPr lang="zh-CN" altLang="en-US" sz="2000" dirty="0">
                <a:solidFill>
                  <a:schemeClr val="tx2"/>
                </a:solidFill>
              </a:rPr>
              <a:t>个元素中优先权最小的，每个元素成为</a:t>
            </a:r>
            <a:r>
              <a:rPr lang="en-US" altLang="zh-CN" sz="2000" dirty="0">
                <a:solidFill>
                  <a:schemeClr val="tx2"/>
                </a:solidFill>
              </a:rPr>
              <a:t>A[2]</a:t>
            </a:r>
            <a:r>
              <a:rPr lang="zh-CN" altLang="en-US" sz="2000" dirty="0">
                <a:solidFill>
                  <a:schemeClr val="tx2"/>
                </a:solidFill>
              </a:rPr>
              <a:t>的概率为</a:t>
            </a:r>
            <a:r>
              <a:rPr lang="en-US" altLang="zh-CN" sz="2000" dirty="0">
                <a:solidFill>
                  <a:schemeClr val="tx2"/>
                </a:solidFill>
              </a:rPr>
              <a:t>1/(n-1)</a:t>
            </a:r>
            <a:r>
              <a:rPr lang="zh-CN" altLang="en-US" sz="2000" dirty="0">
                <a:solidFill>
                  <a:schemeClr val="tx2"/>
                </a:solidFill>
              </a:rPr>
              <a:t>。。。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22995" y="946745"/>
            <a:ext cx="7793037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0" kern="0" dirty="0"/>
              <a:t>随机排列数组</a:t>
            </a:r>
          </a:p>
        </p:txBody>
      </p:sp>
    </p:spTree>
    <p:extLst>
      <p:ext uri="{BB962C8B-B14F-4D97-AF65-F5344CB8AC3E}">
        <p14:creationId xmlns:p14="http://schemas.microsoft.com/office/powerpoint/2010/main" val="15629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对于运算时间与输入数据分布有关的算法，时间复杂度分析一般有三种：最坏运行时间、最佳运行时间、平均运行时间。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平均运行时间是算法对所有可能情况的期望运行时间，与输入数据的概率分布有关。</a:t>
            </a:r>
          </a:p>
          <a:p>
            <a:endParaRPr lang="zh-CN" altLang="en-US" dirty="0"/>
          </a:p>
          <a:p>
            <a:r>
              <a:rPr lang="zh-CN" altLang="en-US" dirty="0"/>
              <a:t>分析算法的平均运行时间通常需要对输入分布做某种假定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6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27584" y="2000894"/>
            <a:ext cx="7681913" cy="45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12800"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zh-CN" altLang="en-US" sz="2000" dirty="0">
                <a:solidFill>
                  <a:schemeClr val="tx2"/>
                </a:solidFill>
              </a:rPr>
              <a:t>正确性</a:t>
            </a:r>
            <a:r>
              <a:rPr lang="en-US" altLang="zh-CN" sz="2000" dirty="0">
                <a:solidFill>
                  <a:schemeClr val="tx2"/>
                </a:solidFill>
              </a:rPr>
              <a:t>: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2"/>
                </a:solidFill>
              </a:rPr>
              <a:t>定义</a:t>
            </a:r>
            <a:r>
              <a:rPr lang="en-US" altLang="zh-CN" sz="2000" dirty="0" err="1">
                <a:solidFill>
                  <a:schemeClr val="accent6"/>
                </a:solidFill>
              </a:rPr>
              <a:t>Ei</a:t>
            </a:r>
            <a:r>
              <a:rPr lang="zh-CN" altLang="en-US" sz="2000" dirty="0">
                <a:solidFill>
                  <a:schemeClr val="accent6"/>
                </a:solidFill>
              </a:rPr>
              <a:t>为</a:t>
            </a:r>
            <a:r>
              <a:rPr lang="en-US" altLang="zh-CN" sz="2000" dirty="0">
                <a:solidFill>
                  <a:schemeClr val="accent6"/>
                </a:solidFill>
              </a:rPr>
              <a:t>A[</a:t>
            </a:r>
            <a:r>
              <a:rPr lang="en-US" altLang="zh-CN" sz="2000" dirty="0" err="1">
                <a:solidFill>
                  <a:schemeClr val="accent6"/>
                </a:solidFill>
              </a:rPr>
              <a:t>i</a:t>
            </a:r>
            <a:r>
              <a:rPr lang="en-US" altLang="zh-CN" sz="2000" dirty="0">
                <a:solidFill>
                  <a:schemeClr val="accent6"/>
                </a:solidFill>
              </a:rPr>
              <a:t>]</a:t>
            </a:r>
            <a:r>
              <a:rPr lang="zh-CN" altLang="en-US" sz="2000" dirty="0">
                <a:solidFill>
                  <a:schemeClr val="accent6"/>
                </a:solidFill>
              </a:rPr>
              <a:t>分配到第</a:t>
            </a:r>
            <a:r>
              <a:rPr lang="en-US" altLang="zh-CN" sz="2000" dirty="0" err="1">
                <a:solidFill>
                  <a:schemeClr val="accent6"/>
                </a:solidFill>
              </a:rPr>
              <a:t>i</a:t>
            </a:r>
            <a:r>
              <a:rPr lang="zh-CN" altLang="en-US" sz="2000" dirty="0">
                <a:solidFill>
                  <a:schemeClr val="accent6"/>
                </a:solidFill>
              </a:rPr>
              <a:t>小优先权的事件</a:t>
            </a:r>
            <a:r>
              <a:rPr lang="zh-CN" altLang="en-US" sz="2000" dirty="0">
                <a:solidFill>
                  <a:schemeClr val="tx2"/>
                </a:solidFill>
              </a:rPr>
              <a:t>，则</a:t>
            </a:r>
            <a:r>
              <a:rPr lang="en-US" altLang="zh-CN" sz="2000" dirty="0">
                <a:solidFill>
                  <a:schemeClr val="tx2"/>
                </a:solidFill>
              </a:rPr>
              <a:t>A[1…n]</a:t>
            </a:r>
            <a:r>
              <a:rPr lang="zh-CN" altLang="en-US" sz="2000" dirty="0">
                <a:solidFill>
                  <a:schemeClr val="tx2"/>
                </a:solidFill>
              </a:rPr>
              <a:t>为排序后产生排列的概率为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p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2"/>
                </a:solidFill>
              </a:rPr>
              <a:t>由条件概率性质，上式等于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p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p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2"/>
                </a:solidFill>
              </a:rPr>
              <a:t>在</a:t>
            </a:r>
            <a:r>
              <a:rPr lang="en-US" altLang="zh-CN" sz="2000" dirty="0">
                <a:solidFill>
                  <a:schemeClr val="tx2"/>
                </a:solidFill>
              </a:rPr>
              <a:t>A[1,..i-1]</a:t>
            </a:r>
            <a:r>
              <a:rPr lang="zh-CN" altLang="en-US" sz="2000" dirty="0">
                <a:solidFill>
                  <a:schemeClr val="tx2"/>
                </a:solidFill>
              </a:rPr>
              <a:t>优先权确定后，</a:t>
            </a:r>
            <a:r>
              <a:rPr lang="en-US" altLang="zh-CN" sz="2000" dirty="0">
                <a:solidFill>
                  <a:schemeClr val="accent6"/>
                </a:solidFill>
              </a:rPr>
              <a:t>A[</a:t>
            </a:r>
            <a:r>
              <a:rPr lang="en-US" altLang="zh-CN" sz="2000" dirty="0" err="1">
                <a:solidFill>
                  <a:schemeClr val="accent6"/>
                </a:solidFill>
              </a:rPr>
              <a:t>i</a:t>
            </a:r>
            <a:r>
              <a:rPr lang="en-US" altLang="zh-CN" sz="2000" dirty="0">
                <a:solidFill>
                  <a:schemeClr val="accent6"/>
                </a:solidFill>
              </a:rPr>
              <a:t>]</a:t>
            </a:r>
            <a:r>
              <a:rPr lang="zh-CN" altLang="en-US" sz="2000" dirty="0">
                <a:solidFill>
                  <a:schemeClr val="accent6"/>
                </a:solidFill>
              </a:rPr>
              <a:t>优先权是剩下元素中最小的概率：</a:t>
            </a:r>
            <a:endParaRPr lang="en-US" altLang="zh-CN" sz="2000" dirty="0">
              <a:solidFill>
                <a:schemeClr val="accent6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2"/>
                </a:solidFill>
              </a:rPr>
              <a:t>因此</a:t>
            </a:r>
            <a:r>
              <a:rPr lang="en-US" altLang="zh-CN" sz="2000" dirty="0">
                <a:solidFill>
                  <a:schemeClr val="tx2"/>
                </a:solidFill>
              </a:rPr>
              <a:t>A[1…n]</a:t>
            </a:r>
            <a:r>
              <a:rPr lang="zh-CN" altLang="en-US" sz="2000" dirty="0">
                <a:solidFill>
                  <a:schemeClr val="tx2"/>
                </a:solidFill>
              </a:rPr>
              <a:t>刚好按优先权排序的概率为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22995" y="946745"/>
            <a:ext cx="7793037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0" kern="0" dirty="0"/>
              <a:t>随机排列数组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661248"/>
            <a:ext cx="6902798" cy="11521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68960"/>
            <a:ext cx="3988576" cy="360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03" y="3789040"/>
            <a:ext cx="5883243" cy="6239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05" y="4900198"/>
            <a:ext cx="4206886" cy="2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E376D-5E6C-470A-B177-20993EDC72A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graphicFrame>
        <p:nvGraphicFramePr>
          <p:cNvPr id="713866" name="Group 13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6923145"/>
              </p:ext>
            </p:extLst>
          </p:nvPr>
        </p:nvGraphicFramePr>
        <p:xfrm>
          <a:off x="5864225" y="2205038"/>
          <a:ext cx="3279775" cy="549276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55576" y="2635846"/>
            <a:ext cx="4613920" cy="923330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/>
                </a:solidFill>
              </a:rPr>
              <a:t>RANDOMIZE-IN-PLACE(</a:t>
            </a:r>
            <a:r>
              <a:rPr lang="en-US" altLang="zh-CN" sz="1800" i="1" dirty="0">
                <a:solidFill>
                  <a:schemeClr val="tx2"/>
                </a:solidFill>
              </a:rPr>
              <a:t>A</a:t>
            </a:r>
            <a:r>
              <a:rPr lang="en-US" altLang="zh-CN" sz="1800" dirty="0">
                <a:solidFill>
                  <a:schemeClr val="tx2"/>
                </a:solidFill>
              </a:rPr>
              <a:t>,</a:t>
            </a:r>
            <a:r>
              <a:rPr lang="en-US" altLang="zh-CN" sz="1800" i="1" dirty="0">
                <a:solidFill>
                  <a:schemeClr val="tx2"/>
                </a:solidFill>
              </a:rPr>
              <a:t> n</a:t>
            </a:r>
            <a:r>
              <a:rPr lang="en-US" altLang="zh-CN" sz="1800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zh-CN" sz="1800" dirty="0">
                <a:solidFill>
                  <a:schemeClr val="tx2"/>
                </a:solidFill>
              </a:rPr>
              <a:t>for(</a:t>
            </a:r>
            <a:r>
              <a:rPr lang="en-US" altLang="zh-CN" sz="1800" i="1" dirty="0">
                <a:solidFill>
                  <a:schemeClr val="tx2"/>
                </a:solidFill>
              </a:rPr>
              <a:t>i</a:t>
            </a:r>
            <a:r>
              <a:rPr lang="en-US" altLang="zh-CN" sz="1800" dirty="0">
                <a:solidFill>
                  <a:schemeClr val="tx2"/>
                </a:solidFill>
              </a:rPr>
              <a:t>=1; </a:t>
            </a:r>
            <a:r>
              <a:rPr lang="en-US" altLang="zh-CN" sz="1800" i="1" dirty="0">
                <a:solidFill>
                  <a:schemeClr val="tx2"/>
                </a:solidFill>
              </a:rPr>
              <a:t>i</a:t>
            </a:r>
            <a:r>
              <a:rPr lang="en-US" altLang="zh-CN" sz="1800" dirty="0">
                <a:solidFill>
                  <a:schemeClr val="tx2"/>
                </a:solidFill>
              </a:rPr>
              <a:t>&lt;=</a:t>
            </a:r>
            <a:r>
              <a:rPr lang="en-US" altLang="zh-CN" sz="1800" i="1" dirty="0">
                <a:solidFill>
                  <a:schemeClr val="tx2"/>
                </a:solidFill>
              </a:rPr>
              <a:t>n</a:t>
            </a:r>
            <a:r>
              <a:rPr lang="en-US" altLang="zh-CN" sz="1800" dirty="0">
                <a:solidFill>
                  <a:schemeClr val="tx2"/>
                </a:solidFill>
              </a:rPr>
              <a:t>; </a:t>
            </a:r>
            <a:r>
              <a:rPr lang="en-US" altLang="zh-CN" sz="1800" i="1" dirty="0">
                <a:solidFill>
                  <a:schemeClr val="tx2"/>
                </a:solidFill>
              </a:rPr>
              <a:t>i</a:t>
            </a:r>
            <a:r>
              <a:rPr lang="en-US" altLang="zh-CN" sz="1800" dirty="0">
                <a:solidFill>
                  <a:schemeClr val="tx2"/>
                </a:solidFill>
              </a:rPr>
              <a:t>++)</a:t>
            </a:r>
          </a:p>
          <a:p>
            <a:r>
              <a:rPr lang="en-US" altLang="zh-CN" sz="1800" dirty="0">
                <a:solidFill>
                  <a:schemeClr val="tx2"/>
                </a:solidFill>
              </a:rPr>
              <a:t>	swap(</a:t>
            </a:r>
            <a:r>
              <a:rPr lang="en-US" altLang="zh-CN" sz="1800" i="1" dirty="0">
                <a:solidFill>
                  <a:schemeClr val="tx2"/>
                </a:solidFill>
              </a:rPr>
              <a:t>A</a:t>
            </a:r>
            <a:r>
              <a:rPr lang="en-US" altLang="zh-CN" sz="1800" dirty="0">
                <a:solidFill>
                  <a:schemeClr val="tx2"/>
                </a:solidFill>
              </a:rPr>
              <a:t>[</a:t>
            </a:r>
            <a:r>
              <a:rPr lang="en-US" altLang="zh-CN" sz="1800" i="1" dirty="0">
                <a:solidFill>
                  <a:schemeClr val="tx2"/>
                </a:solidFill>
              </a:rPr>
              <a:t>i</a:t>
            </a:r>
            <a:r>
              <a:rPr lang="en-US" altLang="zh-CN" sz="1800" dirty="0">
                <a:solidFill>
                  <a:schemeClr val="tx2"/>
                </a:solidFill>
              </a:rPr>
              <a:t>], </a:t>
            </a:r>
            <a:r>
              <a:rPr lang="en-US" altLang="zh-CN" sz="1800" i="1" dirty="0">
                <a:solidFill>
                  <a:schemeClr val="tx2"/>
                </a:solidFill>
              </a:rPr>
              <a:t>A</a:t>
            </a:r>
            <a:r>
              <a:rPr lang="en-US" altLang="zh-CN" sz="1800" dirty="0">
                <a:solidFill>
                  <a:schemeClr val="tx2"/>
                </a:solidFill>
              </a:rPr>
              <a:t>[RANDOM(</a:t>
            </a:r>
            <a:r>
              <a:rPr lang="en-US" altLang="zh-CN" sz="1800" i="1" dirty="0">
                <a:solidFill>
                  <a:schemeClr val="tx2"/>
                </a:solidFill>
              </a:rPr>
              <a:t>i</a:t>
            </a:r>
            <a:r>
              <a:rPr lang="en-US" altLang="zh-CN" sz="1800" dirty="0">
                <a:solidFill>
                  <a:schemeClr val="tx2"/>
                </a:solidFill>
              </a:rPr>
              <a:t>, </a:t>
            </a:r>
            <a:r>
              <a:rPr lang="en-US" altLang="zh-CN" sz="1800" i="1" dirty="0">
                <a:solidFill>
                  <a:schemeClr val="tx2"/>
                </a:solidFill>
              </a:rPr>
              <a:t>n</a:t>
            </a:r>
            <a:r>
              <a:rPr lang="en-US" altLang="zh-CN" sz="1800" dirty="0">
                <a:solidFill>
                  <a:schemeClr val="tx2"/>
                </a:solidFill>
              </a:rPr>
              <a:t>)])</a:t>
            </a:r>
          </a:p>
        </p:txBody>
      </p:sp>
      <p:sp>
        <p:nvSpPr>
          <p:cNvPr id="41989" name="AutoShape 6"/>
          <p:cNvSpPr>
            <a:spLocks noChangeArrowheads="1"/>
          </p:cNvSpPr>
          <p:nvPr/>
        </p:nvSpPr>
        <p:spPr bwMode="auto">
          <a:xfrm>
            <a:off x="5629275" y="476672"/>
            <a:ext cx="3089275" cy="404812"/>
          </a:xfrm>
          <a:prstGeom prst="wedgeRectCallout">
            <a:avLst>
              <a:gd name="adj1" fmla="val -86167"/>
              <a:gd name="adj2" fmla="val 115871"/>
            </a:avLst>
          </a:prstGeom>
          <a:solidFill>
            <a:srgbClr val="CCECFF"/>
          </a:solidFill>
          <a:ln w="6350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The method is better</a:t>
            </a:r>
          </a:p>
        </p:txBody>
      </p:sp>
      <p:sp>
        <p:nvSpPr>
          <p:cNvPr id="41990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119188" y="3751262"/>
            <a:ext cx="7715250" cy="316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zh-CN" altLang="en-US" sz="2000" i="1" dirty="0">
                <a:solidFill>
                  <a:schemeClr val="tx2"/>
                </a:solidFill>
                <a:ea typeface="黑体" pitchFamily="2" charset="-122"/>
              </a:rPr>
              <a:t>思路</a:t>
            </a:r>
            <a:r>
              <a:rPr lang="en-US" altLang="zh-CN" sz="2000" i="1" dirty="0">
                <a:solidFill>
                  <a:schemeClr val="tx2"/>
                </a:solidFill>
                <a:ea typeface="黑体" pitchFamily="2" charset="-122"/>
              </a:rPr>
              <a:t>: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第</a:t>
            </a:r>
            <a:r>
              <a:rPr lang="en-US" altLang="zh-CN" sz="2000" i="1" dirty="0" err="1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次迭代后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, 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从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en-US" altLang="zh-CN" sz="2000" i="1" dirty="0">
                <a:solidFill>
                  <a:schemeClr val="tx2"/>
                </a:solidFill>
                <a:ea typeface="黑体" pitchFamily="2" charset="-122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[</a:t>
            </a:r>
            <a:r>
              <a:rPr lang="en-US" altLang="zh-CN" sz="2000" i="1" dirty="0" err="1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 .. </a:t>
            </a:r>
            <a:r>
              <a:rPr lang="en-US" altLang="zh-CN" sz="2000" i="1" dirty="0">
                <a:solidFill>
                  <a:schemeClr val="tx2"/>
                </a:solidFill>
                <a:ea typeface="黑体" pitchFamily="2" charset="-122"/>
              </a:rPr>
              <a:t>n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] 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中随机选取</a:t>
            </a:r>
            <a:r>
              <a:rPr lang="en-US" altLang="zh-CN" sz="2000" i="1" dirty="0">
                <a:solidFill>
                  <a:schemeClr val="tx2"/>
                </a:solidFill>
                <a:ea typeface="黑体" pitchFamily="2" charset="-122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[</a:t>
            </a:r>
            <a:r>
              <a:rPr lang="en-US" altLang="zh-CN" sz="2000" i="1" dirty="0" err="1">
                <a:solidFill>
                  <a:schemeClr val="tx2"/>
                </a:solidFill>
                <a:ea typeface="黑体" pitchFamily="2" charset="-122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]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1600" dirty="0">
                <a:solidFill>
                  <a:srgbClr val="CC9900"/>
                </a:solidFill>
                <a:ea typeface="黑体" pitchFamily="2" charset="-122"/>
              </a:rPr>
              <a:t>第 </a:t>
            </a:r>
            <a:r>
              <a:rPr lang="en-US" altLang="zh-CN" sz="1600" i="1" dirty="0" err="1">
                <a:solidFill>
                  <a:srgbClr val="CC9900"/>
                </a:solidFill>
                <a:ea typeface="黑体" pitchFamily="2" charset="-122"/>
              </a:rPr>
              <a:t>i</a:t>
            </a:r>
            <a:r>
              <a:rPr lang="en-US" altLang="zh-CN" sz="1600" dirty="0">
                <a:solidFill>
                  <a:srgbClr val="CC9900"/>
                </a:solidFill>
                <a:ea typeface="黑体" pitchFamily="2" charset="-122"/>
              </a:rPr>
              <a:t> </a:t>
            </a:r>
            <a:r>
              <a:rPr lang="zh-CN" altLang="en-US" sz="1600" dirty="0">
                <a:solidFill>
                  <a:srgbClr val="CC9900"/>
                </a:solidFill>
                <a:ea typeface="黑体" pitchFamily="2" charset="-122"/>
              </a:rPr>
              <a:t>次迭代后不再改变 </a:t>
            </a:r>
            <a:r>
              <a:rPr lang="en-US" altLang="zh-CN" sz="1600" i="1" dirty="0">
                <a:solidFill>
                  <a:srgbClr val="CC9900"/>
                </a:solidFill>
                <a:ea typeface="黑体" pitchFamily="2" charset="-122"/>
              </a:rPr>
              <a:t>A</a:t>
            </a:r>
            <a:r>
              <a:rPr lang="en-US" altLang="zh-CN" sz="1600" dirty="0">
                <a:solidFill>
                  <a:srgbClr val="CC9900"/>
                </a:solidFill>
                <a:ea typeface="黑体" pitchFamily="2" charset="-122"/>
              </a:rPr>
              <a:t>[</a:t>
            </a:r>
            <a:r>
              <a:rPr lang="en-US" altLang="zh-CN" sz="1600" i="1" dirty="0" err="1">
                <a:solidFill>
                  <a:srgbClr val="CC9900"/>
                </a:solidFill>
                <a:ea typeface="黑体" pitchFamily="2" charset="-122"/>
              </a:rPr>
              <a:t>i</a:t>
            </a:r>
            <a:r>
              <a:rPr lang="en-US" altLang="zh-CN" sz="1600" dirty="0">
                <a:solidFill>
                  <a:srgbClr val="CC9900"/>
                </a:solidFill>
                <a:ea typeface="黑体" pitchFamily="2" charset="-122"/>
              </a:rPr>
              <a:t>]</a:t>
            </a:r>
            <a:endParaRPr lang="zh-CN" altLang="en-US" sz="1600" dirty="0">
              <a:solidFill>
                <a:srgbClr val="CC9900"/>
              </a:solidFill>
              <a:ea typeface="黑体" pitchFamily="2" charset="-122"/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zh-CN" altLang="en-US" sz="2000" i="1" dirty="0">
                <a:solidFill>
                  <a:schemeClr val="tx2"/>
                </a:solidFill>
              </a:rPr>
              <a:t>优势：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</a:rPr>
              <a:t>线性时间</a:t>
            </a:r>
            <a:r>
              <a:rPr lang="en-US" altLang="zh-CN" sz="2000" dirty="0">
                <a:solidFill>
                  <a:schemeClr val="tx2"/>
                </a:solidFill>
              </a:rPr>
              <a:t>( </a:t>
            </a:r>
            <a:r>
              <a:rPr lang="en-US" altLang="zh-CN" sz="2000" i="1" dirty="0">
                <a:solidFill>
                  <a:schemeClr val="tx2"/>
                </a:solidFill>
              </a:rPr>
              <a:t>O</a:t>
            </a:r>
            <a:r>
              <a:rPr lang="en-US" altLang="zh-CN" sz="2000" dirty="0">
                <a:solidFill>
                  <a:schemeClr val="tx2"/>
                </a:solidFill>
              </a:rPr>
              <a:t>(</a:t>
            </a:r>
            <a:r>
              <a:rPr lang="en-US" altLang="zh-CN" sz="2000" i="1" dirty="0">
                <a:solidFill>
                  <a:schemeClr val="tx2"/>
                </a:solidFill>
              </a:rPr>
              <a:t>n</a:t>
            </a:r>
            <a:r>
              <a:rPr lang="en-US" altLang="zh-CN" sz="2000" dirty="0">
                <a:solidFill>
                  <a:schemeClr val="tx2"/>
                </a:solidFill>
              </a:rPr>
              <a:t>) )</a:t>
            </a:r>
            <a:r>
              <a:rPr lang="zh-CN" altLang="en-US" sz="2000" dirty="0">
                <a:solidFill>
                  <a:schemeClr val="tx2"/>
                </a:solidFill>
              </a:rPr>
              <a:t>，不用排序</a:t>
            </a:r>
            <a:r>
              <a:rPr lang="en-US" altLang="zh-CN" sz="2000" dirty="0">
                <a:solidFill>
                  <a:schemeClr val="tx2"/>
                </a:solidFill>
              </a:rPr>
              <a:t>.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</a:rPr>
              <a:t>更少的随机比特数</a:t>
            </a:r>
            <a:r>
              <a:rPr lang="en-US" altLang="zh-CN" sz="2000" dirty="0">
                <a:solidFill>
                  <a:schemeClr val="tx2"/>
                </a:solidFill>
              </a:rPr>
              <a:t>( </a:t>
            </a:r>
            <a:r>
              <a:rPr lang="en-US" altLang="zh-CN" sz="2000" i="1" dirty="0">
                <a:solidFill>
                  <a:schemeClr val="tx2"/>
                </a:solidFill>
              </a:rPr>
              <a:t>n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个</a:t>
            </a:r>
            <a:r>
              <a:rPr lang="en-US" altLang="zh-CN" sz="2000" dirty="0">
                <a:solidFill>
                  <a:schemeClr val="tx2"/>
                </a:solidFill>
              </a:rPr>
              <a:t>1 </a:t>
            </a:r>
            <a:r>
              <a:rPr lang="zh-CN" altLang="en-US" sz="2000" dirty="0">
                <a:solidFill>
                  <a:schemeClr val="tx2"/>
                </a:solidFill>
              </a:rPr>
              <a:t>到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i="1" dirty="0">
                <a:solidFill>
                  <a:schemeClr val="tx2"/>
                </a:solidFill>
              </a:rPr>
              <a:t>n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范围的随机数，对比</a:t>
            </a:r>
            <a:r>
              <a:rPr lang="en-US" altLang="zh-CN" sz="2000" dirty="0">
                <a:solidFill>
                  <a:schemeClr val="tx2"/>
                </a:solidFill>
              </a:rPr>
              <a:t>n</a:t>
            </a:r>
            <a:r>
              <a:rPr lang="zh-CN" altLang="en-US" sz="2000" dirty="0">
                <a:solidFill>
                  <a:schemeClr val="tx2"/>
                </a:solidFill>
              </a:rPr>
              <a:t>个</a:t>
            </a:r>
            <a:r>
              <a:rPr lang="en-US" altLang="zh-CN" sz="2000" dirty="0">
                <a:solidFill>
                  <a:schemeClr val="tx2"/>
                </a:solidFill>
              </a:rPr>
              <a:t> 1 </a:t>
            </a:r>
            <a:r>
              <a:rPr lang="zh-CN" altLang="en-US" sz="2000" dirty="0">
                <a:solidFill>
                  <a:schemeClr val="tx2"/>
                </a:solidFill>
              </a:rPr>
              <a:t>到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i="1" dirty="0">
                <a:solidFill>
                  <a:schemeClr val="tx2"/>
                </a:solidFill>
              </a:rPr>
              <a:t>n</a:t>
            </a:r>
            <a:r>
              <a:rPr lang="en-US" altLang="zh-CN" sz="2000" baseline="30000" dirty="0">
                <a:solidFill>
                  <a:schemeClr val="tx2"/>
                </a:solidFill>
              </a:rPr>
              <a:t>3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范围的随机数</a:t>
            </a:r>
            <a:r>
              <a:rPr lang="en-US" altLang="zh-CN" sz="2000" dirty="0">
                <a:solidFill>
                  <a:schemeClr val="tx2"/>
                </a:solidFill>
              </a:rPr>
              <a:t>)</a:t>
            </a:r>
            <a:r>
              <a:rPr lang="zh-CN" altLang="en-US" sz="1600" dirty="0">
                <a:solidFill>
                  <a:srgbClr val="CC9900"/>
                </a:solidFill>
                <a:ea typeface="黑体" pitchFamily="2" charset="-122"/>
              </a:rPr>
              <a:t>（仅需更小范围的随机数产生器）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</a:rPr>
              <a:t>不需要额外的辅助空间</a:t>
            </a:r>
            <a:endParaRPr lang="zh-CN" altLang="en-US" sz="1600" dirty="0">
              <a:solidFill>
                <a:srgbClr val="CC9900"/>
              </a:solidFill>
              <a:ea typeface="黑体" pitchFamily="2" charset="-122"/>
            </a:endParaRPr>
          </a:p>
        </p:txBody>
      </p:sp>
      <p:sp>
        <p:nvSpPr>
          <p:cNvPr id="41991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043608" y="1859705"/>
            <a:ext cx="8151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D3192B"/>
                </a:solidFill>
                <a:ea typeface="黑体" pitchFamily="2" charset="-122"/>
              </a:rPr>
              <a:t>(2) RANDOMIZE-IN-PLACE</a:t>
            </a:r>
            <a:r>
              <a:rPr lang="zh-CN" altLang="en-US" sz="2000" dirty="0">
                <a:solidFill>
                  <a:srgbClr val="D3192B"/>
                </a:solidFill>
                <a:ea typeface="黑体" pitchFamily="2" charset="-122"/>
              </a:rPr>
              <a:t>（原地排列给定的数列）</a:t>
            </a:r>
          </a:p>
        </p:txBody>
      </p:sp>
      <p:graphicFrame>
        <p:nvGraphicFramePr>
          <p:cNvPr id="714067" name="Group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09888"/>
              </p:ext>
            </p:extLst>
          </p:nvPr>
        </p:nvGraphicFramePr>
        <p:xfrm>
          <a:off x="5490196" y="2944639"/>
          <a:ext cx="3279775" cy="549276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4080" name="Group 3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95899"/>
              </p:ext>
            </p:extLst>
          </p:nvPr>
        </p:nvGraphicFramePr>
        <p:xfrm>
          <a:off x="5490196" y="3686001"/>
          <a:ext cx="3279775" cy="549276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A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(</a:t>
                      </a: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1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A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(</a:t>
                      </a: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2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A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A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48" charset="2"/>
                        <a:buNone/>
                        <a:tabLst/>
                      </a:pPr>
                      <a:r>
                        <a:rPr kumimoji="0" lang="en-US" altLang="zh-CN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A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(</a:t>
                      </a:r>
                      <a:r>
                        <a:rPr kumimoji="0" lang="en-US" altLang="zh-CN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48" charset="0"/>
                          <a:ea typeface="宋体" pitchFamily="48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>
          <a:xfrm>
            <a:off x="1222995" y="946745"/>
            <a:ext cx="7793037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0" kern="0" dirty="0"/>
              <a:t>随机排列数组</a:t>
            </a:r>
          </a:p>
        </p:txBody>
      </p:sp>
    </p:spTree>
    <p:extLst>
      <p:ext uri="{BB962C8B-B14F-4D97-AF65-F5344CB8AC3E}">
        <p14:creationId xmlns:p14="http://schemas.microsoft.com/office/powerpoint/2010/main" val="112137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27584" y="2000894"/>
            <a:ext cx="768191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zh-CN" altLang="en-US" sz="2000" i="1" dirty="0">
                <a:solidFill>
                  <a:schemeClr val="tx2"/>
                </a:solidFill>
                <a:ea typeface="黑体" pitchFamily="2" charset="-122"/>
              </a:rPr>
              <a:t>正确性</a:t>
            </a:r>
            <a:r>
              <a:rPr lang="en-US" altLang="zh-CN" sz="2000" i="1" dirty="0">
                <a:solidFill>
                  <a:schemeClr val="tx2"/>
                </a:solidFill>
                <a:ea typeface="黑体" pitchFamily="2" charset="-122"/>
              </a:rPr>
              <a:t>: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给定一个包含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en-US" altLang="zh-CN" sz="2000" i="1" dirty="0">
                <a:solidFill>
                  <a:schemeClr val="tx2"/>
                </a:solidFill>
                <a:ea typeface="黑体" pitchFamily="2" charset="-122"/>
              </a:rPr>
              <a:t>n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个元素的集合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, 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一个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en-US" altLang="zh-CN" sz="2000" i="1" dirty="0">
                <a:solidFill>
                  <a:schemeClr val="tx2"/>
                </a:solidFill>
                <a:ea typeface="黑体" pitchFamily="2" charset="-122"/>
              </a:rPr>
              <a:t>k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-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排列是指一个包含其中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k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个元素的序列。</a:t>
            </a:r>
            <a:endParaRPr lang="en-US" altLang="zh-CN" sz="2000" dirty="0">
              <a:solidFill>
                <a:schemeClr val="tx2"/>
              </a:solidFill>
              <a:ea typeface="黑体" pitchFamily="2" charset="-122"/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K-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排列的个数为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en-US" altLang="zh-CN" sz="2000" i="1" dirty="0">
                <a:solidFill>
                  <a:schemeClr val="tx2"/>
                </a:solidFill>
                <a:ea typeface="黑体" pitchFamily="2" charset="-122"/>
              </a:rPr>
              <a:t>n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!/(</a:t>
            </a:r>
            <a:r>
              <a:rPr lang="en-US" altLang="zh-CN" sz="2000" i="1" dirty="0">
                <a:solidFill>
                  <a:schemeClr val="tx2"/>
                </a:solidFill>
                <a:ea typeface="黑体" pitchFamily="2" charset="-122"/>
              </a:rPr>
              <a:t>n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-</a:t>
            </a:r>
            <a:r>
              <a:rPr lang="en-US" altLang="zh-CN" sz="2000" i="1" dirty="0">
                <a:solidFill>
                  <a:schemeClr val="tx2"/>
                </a:solidFill>
                <a:ea typeface="黑体" pitchFamily="2" charset="-122"/>
              </a:rPr>
              <a:t>k</a:t>
            </a:r>
            <a:r>
              <a:rPr lang="en-US" altLang="zh-CN" sz="2000" dirty="0">
                <a:solidFill>
                  <a:schemeClr val="tx2"/>
                </a:solidFill>
                <a:ea typeface="黑体" pitchFamily="2" charset="-122"/>
              </a:rPr>
              <a:t>)! </a:t>
            </a:r>
            <a:endParaRPr lang="zh-CN" altLang="en-US" sz="1100" dirty="0">
              <a:solidFill>
                <a:srgbClr val="CC9900"/>
              </a:solidFill>
              <a:ea typeface="黑体" pitchFamily="2" charset="-122"/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p"/>
            </a:pPr>
            <a:endParaRPr lang="en-US" altLang="zh-CN" sz="2000" i="1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p"/>
            </a:pPr>
            <a:endParaRPr lang="en-US" altLang="zh-CN" sz="2000" i="1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定理</a:t>
            </a:r>
            <a:r>
              <a:rPr lang="en-US" altLang="zh-CN" sz="2000" dirty="0">
                <a:solidFill>
                  <a:schemeClr val="tx2"/>
                </a:solidFill>
              </a:rPr>
              <a:t>	RANDOMIZE-IN-PLACE </a:t>
            </a:r>
            <a:r>
              <a:rPr lang="zh-CN" altLang="en-US" sz="2000" dirty="0">
                <a:solidFill>
                  <a:schemeClr val="tx2"/>
                </a:solidFill>
              </a:rPr>
              <a:t>产生一个均匀随机排列</a:t>
            </a:r>
            <a:r>
              <a:rPr lang="en-US" altLang="zh-CN" sz="2000" dirty="0">
                <a:solidFill>
                  <a:schemeClr val="tx2"/>
                </a:solidFill>
              </a:rPr>
              <a:t>.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证明</a:t>
            </a:r>
            <a:r>
              <a:rPr lang="en-US" altLang="zh-CN" sz="2000" dirty="0">
                <a:solidFill>
                  <a:schemeClr val="tx2"/>
                </a:solidFill>
              </a:rPr>
              <a:t>    </a:t>
            </a:r>
            <a:r>
              <a:rPr lang="zh-CN" altLang="en-US" sz="2000" dirty="0">
                <a:solidFill>
                  <a:schemeClr val="tx2"/>
                </a:solidFill>
              </a:rPr>
              <a:t>利用</a:t>
            </a:r>
            <a:r>
              <a:rPr lang="zh-CN" altLang="en-US" sz="2000" dirty="0">
                <a:solidFill>
                  <a:srgbClr val="FF0000"/>
                </a:solidFill>
              </a:rPr>
              <a:t>循环不变式</a:t>
            </a:r>
            <a:r>
              <a:rPr lang="en-US" altLang="zh-CN" sz="2000" dirty="0">
                <a:solidFill>
                  <a:schemeClr val="tx2"/>
                </a:solidFill>
              </a:rPr>
              <a:t>:</a:t>
            </a:r>
            <a:r>
              <a:rPr lang="zh-CN" altLang="en-US" sz="2000" dirty="0">
                <a:solidFill>
                  <a:schemeClr val="tx2"/>
                </a:solidFill>
              </a:rPr>
              <a:t>在第 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次迭代之前，对 </a:t>
            </a:r>
            <a:r>
              <a:rPr lang="en-US" altLang="zh-CN" sz="2000" dirty="0">
                <a:solidFill>
                  <a:schemeClr val="tx2"/>
                </a:solidFill>
              </a:rPr>
              <a:t>(i-1)-</a:t>
            </a:r>
            <a:r>
              <a:rPr lang="zh-CN" altLang="en-US" sz="2000" dirty="0">
                <a:solidFill>
                  <a:schemeClr val="tx2"/>
                </a:solidFill>
              </a:rPr>
              <a:t>排列，</a:t>
            </a:r>
            <a:r>
              <a:rPr lang="en-US" altLang="zh-CN" sz="2000" dirty="0">
                <a:solidFill>
                  <a:schemeClr val="tx2"/>
                </a:solidFill>
              </a:rPr>
              <a:t> A[1 .. i-1]</a:t>
            </a:r>
            <a:r>
              <a:rPr lang="zh-CN" altLang="en-US" sz="2000" dirty="0">
                <a:solidFill>
                  <a:schemeClr val="tx2"/>
                </a:solidFill>
              </a:rPr>
              <a:t>选取任意一个</a:t>
            </a:r>
            <a:r>
              <a:rPr lang="en-US" altLang="zh-CN" sz="2000" dirty="0">
                <a:solidFill>
                  <a:schemeClr val="tx2"/>
                </a:solidFill>
              </a:rPr>
              <a:t>(i-1)-</a:t>
            </a:r>
            <a:r>
              <a:rPr lang="zh-CN" altLang="en-US" sz="2000" dirty="0">
                <a:solidFill>
                  <a:schemeClr val="tx2"/>
                </a:solidFill>
              </a:rPr>
              <a:t>排列的概率为</a:t>
            </a:r>
            <a:r>
              <a:rPr lang="en-US" altLang="zh-CN" sz="2000" dirty="0">
                <a:solidFill>
                  <a:schemeClr val="tx2"/>
                </a:solidFill>
              </a:rPr>
              <a:t>(n-i+1)!/n!  ? </a:t>
            </a:r>
          </a:p>
        </p:txBody>
      </p:sp>
      <p:graphicFrame>
        <p:nvGraphicFramePr>
          <p:cNvPr id="714759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5419"/>
              </p:ext>
            </p:extLst>
          </p:nvPr>
        </p:nvGraphicFramePr>
        <p:xfrm>
          <a:off x="2987824" y="3429000"/>
          <a:ext cx="36242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6" name="Equation" r:id="rId4" imgW="2311200" imgH="419040" progId="">
                  <p:embed/>
                </p:oleObj>
              </mc:Choice>
              <mc:Fallback>
                <p:oleObj name="Equation" r:id="rId4" imgW="231120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429000"/>
                        <a:ext cx="3624263" cy="6572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22995" y="946745"/>
            <a:ext cx="7793037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0" kern="0" dirty="0"/>
              <a:t>随机排列数组</a:t>
            </a:r>
          </a:p>
        </p:txBody>
      </p:sp>
    </p:spTree>
    <p:extLst>
      <p:ext uri="{BB962C8B-B14F-4D97-AF65-F5344CB8AC3E}">
        <p14:creationId xmlns:p14="http://schemas.microsoft.com/office/powerpoint/2010/main" val="9029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5536" y="2053431"/>
            <a:ext cx="8643938" cy="44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循环不变式</a:t>
            </a:r>
            <a:r>
              <a:rPr lang="en-US" altLang="zh-CN" sz="2000" dirty="0">
                <a:solidFill>
                  <a:schemeClr val="tx2"/>
                </a:solidFill>
              </a:rPr>
              <a:t>: </a:t>
            </a:r>
            <a:r>
              <a:rPr lang="en-US" altLang="zh-CN" sz="2000" i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[1 .. </a:t>
            </a:r>
            <a:r>
              <a:rPr lang="en-US" altLang="zh-CN" sz="2000" i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-1]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包含一个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(i-1)-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排列的概率为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(n-i+1)!/n!  ? 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</a:rPr>
              <a:t>初始条件：</a:t>
            </a:r>
            <a:r>
              <a:rPr lang="zh-CN" altLang="en-US" sz="2000" dirty="0">
                <a:solidFill>
                  <a:schemeClr val="tx2"/>
                </a:solidFill>
              </a:rPr>
              <a:t>对</a:t>
            </a:r>
            <a:r>
              <a:rPr lang="en-US" altLang="zh-CN" sz="2000" i="1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=1</a:t>
            </a:r>
            <a:r>
              <a:rPr lang="zh-CN" altLang="en-US" sz="2000" dirty="0">
                <a:solidFill>
                  <a:schemeClr val="tx2"/>
                </a:solidFill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</a:rPr>
              <a:t>A[1…0]</a:t>
            </a:r>
            <a:r>
              <a:rPr lang="zh-CN" altLang="en-US" sz="2000" dirty="0">
                <a:solidFill>
                  <a:schemeClr val="tx2"/>
                </a:solidFill>
              </a:rPr>
              <a:t>包含某个</a:t>
            </a:r>
            <a:r>
              <a:rPr lang="en-US" altLang="zh-CN" sz="2000" dirty="0">
                <a:solidFill>
                  <a:schemeClr val="tx2"/>
                </a:solidFill>
              </a:rPr>
              <a:t>0-</a:t>
            </a:r>
            <a:r>
              <a:rPr lang="zh-CN" altLang="en-US" sz="2000" dirty="0">
                <a:solidFill>
                  <a:schemeClr val="tx2"/>
                </a:solidFill>
              </a:rPr>
              <a:t>排列的概率为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i="1" dirty="0">
                <a:solidFill>
                  <a:schemeClr val="tx2"/>
                </a:solidFill>
              </a:rPr>
              <a:t>n</a:t>
            </a:r>
            <a:r>
              <a:rPr lang="en-US" altLang="zh-CN" sz="2000" dirty="0">
                <a:solidFill>
                  <a:schemeClr val="tx2"/>
                </a:solidFill>
              </a:rPr>
              <a:t>!/</a:t>
            </a:r>
            <a:r>
              <a:rPr lang="en-US" altLang="zh-CN" sz="2000" i="1" dirty="0">
                <a:solidFill>
                  <a:schemeClr val="tx2"/>
                </a:solidFill>
              </a:rPr>
              <a:t>n</a:t>
            </a:r>
            <a:r>
              <a:rPr lang="en-US" altLang="zh-CN" sz="2000" dirty="0">
                <a:solidFill>
                  <a:schemeClr val="tx2"/>
                </a:solidFill>
              </a:rPr>
              <a:t>!=1 </a:t>
            </a:r>
            <a:r>
              <a:rPr lang="zh-CN" altLang="en-US" sz="2000" dirty="0">
                <a:solidFill>
                  <a:schemeClr val="tx2"/>
                </a:solidFill>
              </a:rPr>
              <a:t>，其中</a:t>
            </a:r>
            <a:r>
              <a:rPr lang="en-US" altLang="zh-CN" sz="2000" dirty="0">
                <a:solidFill>
                  <a:schemeClr val="tx2"/>
                </a:solidFill>
              </a:rPr>
              <a:t>A[1…0] </a:t>
            </a:r>
            <a:r>
              <a:rPr lang="zh-CN" altLang="en-US" sz="2000" dirty="0">
                <a:solidFill>
                  <a:schemeClr val="tx2"/>
                </a:solidFill>
              </a:rPr>
              <a:t>为空子列，</a:t>
            </a:r>
            <a:r>
              <a:rPr lang="en-US" altLang="zh-CN" sz="2000" dirty="0">
                <a:solidFill>
                  <a:schemeClr val="tx2"/>
                </a:solidFill>
              </a:rPr>
              <a:t>0-</a:t>
            </a:r>
            <a:r>
              <a:rPr lang="zh-CN" altLang="en-US" sz="2000" dirty="0">
                <a:solidFill>
                  <a:schemeClr val="tx2"/>
                </a:solidFill>
              </a:rPr>
              <a:t>排列则是不包含任何元素的序列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</a:rPr>
              <a:t>归纳步骤：</a:t>
            </a:r>
            <a:r>
              <a:rPr lang="zh-CN" altLang="en-US" sz="2000" dirty="0">
                <a:solidFill>
                  <a:schemeClr val="tx2"/>
                </a:solidFill>
              </a:rPr>
              <a:t>假设第 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次迭代前，设</a:t>
            </a:r>
            <a:r>
              <a:rPr lang="en-US" altLang="zh-CN" sz="2000" dirty="0">
                <a:solidFill>
                  <a:schemeClr val="tx2"/>
                </a:solidFill>
              </a:rPr>
              <a:t>(i-1)-</a:t>
            </a:r>
            <a:r>
              <a:rPr lang="zh-CN" altLang="en-US" sz="2000" dirty="0">
                <a:solidFill>
                  <a:schemeClr val="tx2"/>
                </a:solidFill>
              </a:rPr>
              <a:t>排列 </a:t>
            </a:r>
            <a:r>
              <a:rPr lang="en-US" altLang="zh-CN" sz="2000" dirty="0">
                <a:solidFill>
                  <a:schemeClr val="tx2"/>
                </a:solidFill>
              </a:rPr>
              <a:t>A[1 .. i-1] </a:t>
            </a:r>
            <a:r>
              <a:rPr lang="zh-CN" altLang="en-US" sz="2000" dirty="0">
                <a:solidFill>
                  <a:schemeClr val="tx2"/>
                </a:solidFill>
              </a:rPr>
              <a:t>中，任一排列发生的概率为 </a:t>
            </a:r>
            <a:r>
              <a:rPr lang="en-US" altLang="zh-CN" sz="2000" dirty="0">
                <a:solidFill>
                  <a:schemeClr val="tx2"/>
                </a:solidFill>
              </a:rPr>
              <a:t>(n-i+1)!/n! </a:t>
            </a:r>
            <a:r>
              <a:rPr lang="zh-CN" altLang="en-US" sz="2000" dirty="0">
                <a:solidFill>
                  <a:schemeClr val="tx2"/>
                </a:solidFill>
              </a:rPr>
              <a:t>，则需证明在第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次迭代后，任一  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-</a:t>
            </a:r>
            <a:r>
              <a:rPr lang="zh-CN" altLang="en-US" sz="2000" dirty="0">
                <a:solidFill>
                  <a:schemeClr val="tx2"/>
                </a:solidFill>
              </a:rPr>
              <a:t>排列 的概率为</a:t>
            </a:r>
            <a:r>
              <a:rPr lang="en-US" altLang="zh-CN" sz="2000" dirty="0">
                <a:solidFill>
                  <a:schemeClr val="tx2"/>
                </a:solidFill>
              </a:rPr>
              <a:t>(n-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)!/n! </a:t>
            </a:r>
          </a:p>
          <a:p>
            <a:pPr marL="914400" lvl="1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</a:rPr>
              <a:t>考虑一个特殊的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-</a:t>
            </a:r>
            <a:r>
              <a:rPr lang="zh-CN" altLang="en-US" sz="2000" dirty="0">
                <a:solidFill>
                  <a:schemeClr val="tx2"/>
                </a:solidFill>
              </a:rPr>
              <a:t>排列</a:t>
            </a:r>
            <a:r>
              <a:rPr lang="en-US" altLang="zh-CN" sz="2000" dirty="0">
                <a:solidFill>
                  <a:schemeClr val="tx2"/>
                </a:solidFill>
              </a:rPr>
              <a:t>R=&lt;</a:t>
            </a:r>
            <a:r>
              <a:rPr lang="en-US" altLang="zh-CN" sz="2000" i="1" dirty="0">
                <a:solidFill>
                  <a:schemeClr val="tx2"/>
                </a:solidFill>
              </a:rPr>
              <a:t>x</a:t>
            </a:r>
            <a:r>
              <a:rPr lang="en-US" altLang="zh-CN" sz="2000" baseline="-25000" dirty="0">
                <a:solidFill>
                  <a:schemeClr val="tx2"/>
                </a:solidFill>
              </a:rPr>
              <a:t>1</a:t>
            </a:r>
            <a:r>
              <a:rPr lang="en-US" altLang="zh-CN" sz="2000" dirty="0">
                <a:solidFill>
                  <a:schemeClr val="tx2"/>
                </a:solidFill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</a:rPr>
              <a:t>x</a:t>
            </a:r>
            <a:r>
              <a:rPr lang="en-US" altLang="zh-CN" sz="2000" baseline="-25000" dirty="0">
                <a:solidFill>
                  <a:schemeClr val="tx2"/>
                </a:solidFill>
              </a:rPr>
              <a:t>2</a:t>
            </a:r>
            <a:r>
              <a:rPr lang="en-US" altLang="zh-CN" sz="2000" dirty="0">
                <a:solidFill>
                  <a:schemeClr val="tx2"/>
                </a:solidFill>
              </a:rPr>
              <a:t>, … , </a:t>
            </a:r>
            <a:r>
              <a:rPr lang="en-US" altLang="zh-CN" sz="2000" i="1" dirty="0">
                <a:solidFill>
                  <a:schemeClr val="tx2"/>
                </a:solidFill>
              </a:rPr>
              <a:t>x</a:t>
            </a:r>
            <a:r>
              <a:rPr lang="en-US" altLang="zh-CN" sz="2000" i="1" baseline="-25000" dirty="0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&gt;</a:t>
            </a:r>
            <a:r>
              <a:rPr lang="zh-CN" altLang="en-US" sz="2000" dirty="0">
                <a:solidFill>
                  <a:schemeClr val="tx2"/>
                </a:solidFill>
              </a:rPr>
              <a:t>，其中包含一个</a:t>
            </a:r>
            <a:r>
              <a:rPr lang="en-US" altLang="zh-CN" sz="2000" dirty="0">
                <a:solidFill>
                  <a:schemeClr val="tx2"/>
                </a:solidFill>
              </a:rPr>
              <a:t>(i-1)-</a:t>
            </a:r>
            <a:r>
              <a:rPr lang="zh-CN" altLang="en-US" sz="2000" dirty="0">
                <a:solidFill>
                  <a:schemeClr val="tx2"/>
                </a:solidFill>
              </a:rPr>
              <a:t>排列</a:t>
            </a:r>
            <a:r>
              <a:rPr lang="en-US" altLang="zh-CN" sz="2000" dirty="0">
                <a:solidFill>
                  <a:schemeClr val="tx2"/>
                </a:solidFill>
              </a:rPr>
              <a:t>&lt;</a:t>
            </a:r>
            <a:r>
              <a:rPr lang="en-US" altLang="zh-CN" sz="2000" i="1" dirty="0">
                <a:solidFill>
                  <a:schemeClr val="tx2"/>
                </a:solidFill>
              </a:rPr>
              <a:t>x</a:t>
            </a:r>
            <a:r>
              <a:rPr lang="en-US" altLang="zh-CN" sz="2000" baseline="-25000" dirty="0">
                <a:solidFill>
                  <a:schemeClr val="tx2"/>
                </a:solidFill>
              </a:rPr>
              <a:t>1</a:t>
            </a:r>
            <a:r>
              <a:rPr lang="en-US" altLang="zh-CN" sz="2000" dirty="0">
                <a:solidFill>
                  <a:schemeClr val="tx2"/>
                </a:solidFill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</a:rPr>
              <a:t>x</a:t>
            </a:r>
            <a:r>
              <a:rPr lang="en-US" altLang="zh-CN" sz="2000" baseline="-25000" dirty="0">
                <a:solidFill>
                  <a:schemeClr val="tx2"/>
                </a:solidFill>
              </a:rPr>
              <a:t>2</a:t>
            </a:r>
            <a:r>
              <a:rPr lang="en-US" altLang="zh-CN" sz="2000" dirty="0">
                <a:solidFill>
                  <a:schemeClr val="tx2"/>
                </a:solidFill>
              </a:rPr>
              <a:t>, … , </a:t>
            </a:r>
            <a:r>
              <a:rPr lang="en-US" altLang="zh-CN" sz="2000" i="1" dirty="0">
                <a:solidFill>
                  <a:schemeClr val="tx2"/>
                </a:solidFill>
              </a:rPr>
              <a:t>x</a:t>
            </a:r>
            <a:r>
              <a:rPr lang="en-US" altLang="zh-CN" sz="2000" i="1" baseline="-25000" dirty="0">
                <a:solidFill>
                  <a:schemeClr val="tx2"/>
                </a:solidFill>
              </a:rPr>
              <a:t>i-1</a:t>
            </a:r>
            <a:r>
              <a:rPr lang="en-US" altLang="zh-CN" sz="2000" dirty="0">
                <a:solidFill>
                  <a:schemeClr val="tx2"/>
                </a:solidFill>
              </a:rPr>
              <a:t>&gt;</a:t>
            </a:r>
            <a:r>
              <a:rPr lang="zh-CN" altLang="en-US" sz="2000" dirty="0">
                <a:solidFill>
                  <a:schemeClr val="tx2"/>
                </a:solidFill>
              </a:rPr>
              <a:t>，算法在</a:t>
            </a:r>
            <a:r>
              <a:rPr lang="en-US" altLang="zh-CN" sz="2000" dirty="0">
                <a:solidFill>
                  <a:schemeClr val="tx2"/>
                </a:solidFill>
              </a:rPr>
              <a:t>A[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]</a:t>
            </a:r>
            <a:r>
              <a:rPr lang="zh-CN" altLang="en-US" sz="2000" dirty="0">
                <a:solidFill>
                  <a:schemeClr val="tx2"/>
                </a:solidFill>
              </a:rPr>
              <a:t>放置</a:t>
            </a:r>
            <a:r>
              <a:rPr lang="en-US" altLang="zh-CN" sz="2000" i="1" dirty="0">
                <a:solidFill>
                  <a:schemeClr val="tx2"/>
                </a:solidFill>
              </a:rPr>
              <a:t>x</a:t>
            </a:r>
            <a:r>
              <a:rPr lang="en-US" altLang="zh-CN" sz="2000" i="1" baseline="-25000" dirty="0">
                <a:solidFill>
                  <a:schemeClr val="tx2"/>
                </a:solidFill>
              </a:rPr>
              <a:t>i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914400" lvl="1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</a:rPr>
              <a:t>令事件</a:t>
            </a:r>
            <a:r>
              <a:rPr lang="en-US" altLang="zh-CN" sz="2000" dirty="0">
                <a:solidFill>
                  <a:schemeClr val="tx2"/>
                </a:solidFill>
              </a:rPr>
              <a:t>E1</a:t>
            </a:r>
            <a:r>
              <a:rPr lang="zh-CN" altLang="en-US" sz="2000" dirty="0">
                <a:solidFill>
                  <a:schemeClr val="tx2"/>
                </a:solidFill>
              </a:rPr>
              <a:t>表示</a:t>
            </a:r>
            <a:r>
              <a:rPr lang="zh-CN" altLang="en-US" sz="2000" dirty="0">
                <a:solidFill>
                  <a:schemeClr val="accent6"/>
                </a:solidFill>
              </a:rPr>
              <a:t>算法实际输出 </a:t>
            </a:r>
            <a:r>
              <a:rPr lang="en-US" altLang="zh-CN" sz="2000" dirty="0">
                <a:solidFill>
                  <a:schemeClr val="accent6"/>
                </a:solidFill>
              </a:rPr>
              <a:t>(i-1)-</a:t>
            </a:r>
            <a:r>
              <a:rPr lang="zh-CN" altLang="en-US" sz="2000" dirty="0">
                <a:solidFill>
                  <a:schemeClr val="accent6"/>
                </a:solidFill>
              </a:rPr>
              <a:t>排列</a:t>
            </a:r>
            <a:r>
              <a:rPr lang="en-US" altLang="zh-CN" sz="2000" dirty="0">
                <a:solidFill>
                  <a:schemeClr val="accent6"/>
                </a:solidFill>
              </a:rPr>
              <a:t>R’</a:t>
            </a:r>
            <a:r>
              <a:rPr lang="zh-CN" altLang="en-US" sz="2000" dirty="0">
                <a:solidFill>
                  <a:schemeClr val="accent6"/>
                </a:solidFill>
              </a:rPr>
              <a:t>为</a:t>
            </a:r>
            <a:r>
              <a:rPr lang="en-US" altLang="zh-CN" sz="2000" dirty="0">
                <a:solidFill>
                  <a:schemeClr val="accent6"/>
                </a:solidFill>
              </a:rPr>
              <a:t>A[1 .. i-1] </a:t>
            </a:r>
            <a:r>
              <a:rPr lang="zh-CN" altLang="en-US" sz="2000" dirty="0">
                <a:solidFill>
                  <a:schemeClr val="tx2"/>
                </a:solidFill>
              </a:rPr>
              <a:t>，根据循环不变量， </a:t>
            </a:r>
            <a:r>
              <a:rPr lang="en-US" altLang="zh-CN" sz="2000" dirty="0" err="1">
                <a:solidFill>
                  <a:schemeClr val="tx2"/>
                </a:solidFill>
              </a:rPr>
              <a:t>Pr</a:t>
            </a:r>
            <a:r>
              <a:rPr lang="en-US" altLang="zh-CN" sz="2000" dirty="0">
                <a:solidFill>
                  <a:schemeClr val="tx2"/>
                </a:solidFill>
              </a:rPr>
              <a:t>{E1}=(n-i+1)!/n!</a:t>
            </a:r>
          </a:p>
          <a:p>
            <a:pPr marL="914400" lvl="1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</a:rPr>
              <a:t>令事件</a:t>
            </a:r>
            <a:r>
              <a:rPr lang="en-US" altLang="zh-CN" sz="2000" dirty="0">
                <a:solidFill>
                  <a:schemeClr val="tx2"/>
                </a:solidFill>
              </a:rPr>
              <a:t>E2</a:t>
            </a:r>
            <a:r>
              <a:rPr lang="zh-CN" altLang="en-US" sz="2000" dirty="0">
                <a:solidFill>
                  <a:schemeClr val="tx2"/>
                </a:solidFill>
              </a:rPr>
              <a:t>表示</a:t>
            </a:r>
            <a:r>
              <a:rPr lang="zh-CN" altLang="en-US" sz="2000" dirty="0">
                <a:solidFill>
                  <a:schemeClr val="accent6"/>
                </a:solidFill>
              </a:rPr>
              <a:t>第 </a:t>
            </a:r>
            <a:r>
              <a:rPr lang="en-US" altLang="zh-CN" sz="2000" dirty="0" err="1">
                <a:solidFill>
                  <a:schemeClr val="accent6"/>
                </a:solidFill>
              </a:rPr>
              <a:t>i</a:t>
            </a:r>
            <a:r>
              <a:rPr lang="en-US" altLang="zh-CN" sz="2000" dirty="0">
                <a:solidFill>
                  <a:schemeClr val="accent6"/>
                </a:solidFill>
              </a:rPr>
              <a:t> </a:t>
            </a:r>
            <a:r>
              <a:rPr lang="zh-CN" altLang="en-US" sz="2000" dirty="0">
                <a:solidFill>
                  <a:schemeClr val="accent6"/>
                </a:solidFill>
              </a:rPr>
              <a:t>次迭代后输出 </a:t>
            </a:r>
            <a:r>
              <a:rPr lang="en-US" altLang="zh-CN" sz="2000" dirty="0">
                <a:solidFill>
                  <a:schemeClr val="accent6"/>
                </a:solidFill>
              </a:rPr>
              <a:t>A[</a:t>
            </a:r>
            <a:r>
              <a:rPr lang="en-US" altLang="zh-CN" sz="2000" dirty="0" err="1">
                <a:solidFill>
                  <a:schemeClr val="accent6"/>
                </a:solidFill>
              </a:rPr>
              <a:t>i</a:t>
            </a:r>
            <a:r>
              <a:rPr lang="en-US" altLang="zh-CN" sz="2000" dirty="0">
                <a:solidFill>
                  <a:schemeClr val="accent6"/>
                </a:solidFill>
              </a:rPr>
              <a:t>] </a:t>
            </a:r>
            <a:r>
              <a:rPr lang="zh-CN" altLang="en-US" sz="2000" dirty="0">
                <a:solidFill>
                  <a:schemeClr val="accent6"/>
                </a:solidFill>
              </a:rPr>
              <a:t>为</a:t>
            </a:r>
            <a:r>
              <a:rPr lang="en-US" altLang="zh-CN" sz="2000" i="1" dirty="0">
                <a:solidFill>
                  <a:schemeClr val="accent6"/>
                </a:solidFill>
              </a:rPr>
              <a:t>x</a:t>
            </a:r>
            <a:r>
              <a:rPr lang="en-US" altLang="zh-CN" sz="2000" i="1" baseline="-25000" dirty="0">
                <a:solidFill>
                  <a:schemeClr val="accent6"/>
                </a:solidFill>
              </a:rPr>
              <a:t>i </a:t>
            </a:r>
            <a:r>
              <a:rPr lang="zh-CN" altLang="en-US" sz="2000" dirty="0">
                <a:solidFill>
                  <a:schemeClr val="tx2"/>
                </a:solidFill>
              </a:rPr>
              <a:t>，则当且仅当</a:t>
            </a:r>
            <a:r>
              <a:rPr lang="en-US" altLang="zh-CN" sz="2000" dirty="0">
                <a:solidFill>
                  <a:schemeClr val="tx2"/>
                </a:solidFill>
              </a:rPr>
              <a:t>E1 </a:t>
            </a:r>
            <a:r>
              <a:rPr lang="zh-CN" altLang="en-US" sz="2000" dirty="0">
                <a:solidFill>
                  <a:schemeClr val="tx2"/>
                </a:solidFill>
              </a:rPr>
              <a:t>和 </a:t>
            </a:r>
            <a:r>
              <a:rPr lang="en-US" altLang="zh-CN" sz="2000" dirty="0">
                <a:solidFill>
                  <a:schemeClr val="tx2"/>
                </a:solidFill>
              </a:rPr>
              <a:t>E2</a:t>
            </a:r>
            <a:r>
              <a:rPr lang="zh-CN" altLang="en-US" sz="2000" dirty="0">
                <a:solidFill>
                  <a:schemeClr val="tx2"/>
                </a:solidFill>
              </a:rPr>
              <a:t>同时发生时我们得到 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-</a:t>
            </a:r>
            <a:r>
              <a:rPr lang="zh-CN" altLang="en-US" sz="2000" dirty="0">
                <a:solidFill>
                  <a:schemeClr val="tx2"/>
                </a:solidFill>
              </a:rPr>
              <a:t>排列 </a:t>
            </a:r>
            <a:r>
              <a:rPr lang="en-US" altLang="zh-CN" sz="2000" dirty="0">
                <a:solidFill>
                  <a:schemeClr val="tx2"/>
                </a:solidFill>
              </a:rPr>
              <a:t>R </a:t>
            </a:r>
            <a:r>
              <a:rPr lang="zh-CN" altLang="en-US" sz="2000" dirty="0">
                <a:solidFill>
                  <a:schemeClr val="tx2"/>
                </a:solidFill>
              </a:rPr>
              <a:t>为</a:t>
            </a:r>
            <a:r>
              <a:rPr lang="en-US" altLang="zh-CN" sz="2000" dirty="0">
                <a:solidFill>
                  <a:schemeClr val="tx2"/>
                </a:solidFill>
              </a:rPr>
              <a:t>A[1 .. 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]</a:t>
            </a:r>
            <a:r>
              <a:rPr lang="zh-CN" altLang="en-US" sz="2000" dirty="0">
                <a:solidFill>
                  <a:schemeClr val="tx2"/>
                </a:solidFill>
              </a:rPr>
              <a:t>，其概率为</a:t>
            </a:r>
            <a:r>
              <a:rPr lang="en-US" altLang="zh-CN" sz="2000" dirty="0" err="1">
                <a:solidFill>
                  <a:schemeClr val="tx2"/>
                </a:solidFill>
              </a:rPr>
              <a:t>Pr</a:t>
            </a:r>
            <a:r>
              <a:rPr lang="en-US" altLang="zh-CN" sz="2000" dirty="0">
                <a:solidFill>
                  <a:schemeClr val="tx2"/>
                </a:solidFill>
              </a:rPr>
              <a:t>{E2∩E1} = ?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ea typeface="黑体" pitchFamily="2" charset="-122"/>
              </a:rPr>
              <a:t>	</a:t>
            </a:r>
            <a:endParaRPr lang="zh-CN" altLang="en-US" sz="1800" dirty="0">
              <a:solidFill>
                <a:srgbClr val="CC9900"/>
              </a:solidFill>
              <a:ea typeface="黑体" pitchFamily="2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222995" y="946745"/>
            <a:ext cx="7793037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0" kern="0" dirty="0"/>
              <a:t>随机排列数组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89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5536" y="2053431"/>
            <a:ext cx="8643938" cy="44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循环不变式</a:t>
            </a:r>
            <a:r>
              <a:rPr lang="en-US" altLang="zh-CN" sz="2000" dirty="0">
                <a:solidFill>
                  <a:schemeClr val="tx2"/>
                </a:solidFill>
              </a:rPr>
              <a:t>: </a:t>
            </a:r>
            <a:r>
              <a:rPr lang="en-US" altLang="zh-CN" sz="2000" i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[1 .. </a:t>
            </a:r>
            <a:r>
              <a:rPr lang="en-US" altLang="zh-CN" sz="2000" i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-1]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包含一个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(i-1)-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排列的概率为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(n-i+1)!/n!  ? 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</a:rPr>
              <a:t>初始条件：</a:t>
            </a:r>
            <a:r>
              <a:rPr lang="zh-CN" altLang="en-US" sz="2000" dirty="0">
                <a:solidFill>
                  <a:schemeClr val="tx2"/>
                </a:solidFill>
              </a:rPr>
              <a:t>对</a:t>
            </a:r>
            <a:r>
              <a:rPr lang="en-US" altLang="zh-CN" sz="2000" i="1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=1</a:t>
            </a:r>
            <a:r>
              <a:rPr lang="zh-CN" altLang="en-US" sz="2000" dirty="0">
                <a:solidFill>
                  <a:schemeClr val="tx2"/>
                </a:solidFill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</a:rPr>
              <a:t>A[1…0]</a:t>
            </a:r>
            <a:r>
              <a:rPr lang="zh-CN" altLang="en-US" sz="2000" dirty="0">
                <a:solidFill>
                  <a:schemeClr val="tx2"/>
                </a:solidFill>
              </a:rPr>
              <a:t>包含某个</a:t>
            </a:r>
            <a:r>
              <a:rPr lang="en-US" altLang="zh-CN" sz="2000" dirty="0">
                <a:solidFill>
                  <a:schemeClr val="tx2"/>
                </a:solidFill>
              </a:rPr>
              <a:t>0-</a:t>
            </a:r>
            <a:r>
              <a:rPr lang="zh-CN" altLang="en-US" sz="2000" dirty="0">
                <a:solidFill>
                  <a:schemeClr val="tx2"/>
                </a:solidFill>
              </a:rPr>
              <a:t>排列的概率为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i="1" dirty="0">
                <a:solidFill>
                  <a:schemeClr val="tx2"/>
                </a:solidFill>
              </a:rPr>
              <a:t>n</a:t>
            </a:r>
            <a:r>
              <a:rPr lang="en-US" altLang="zh-CN" sz="2000" dirty="0">
                <a:solidFill>
                  <a:schemeClr val="tx2"/>
                </a:solidFill>
              </a:rPr>
              <a:t>!/</a:t>
            </a:r>
            <a:r>
              <a:rPr lang="en-US" altLang="zh-CN" sz="2000" i="1" dirty="0">
                <a:solidFill>
                  <a:schemeClr val="tx2"/>
                </a:solidFill>
              </a:rPr>
              <a:t>n</a:t>
            </a:r>
            <a:r>
              <a:rPr lang="en-US" altLang="zh-CN" sz="2000" dirty="0">
                <a:solidFill>
                  <a:schemeClr val="tx2"/>
                </a:solidFill>
              </a:rPr>
              <a:t>!=1 </a:t>
            </a:r>
            <a:r>
              <a:rPr lang="zh-CN" altLang="en-US" sz="2000" dirty="0">
                <a:solidFill>
                  <a:schemeClr val="tx2"/>
                </a:solidFill>
              </a:rPr>
              <a:t>，其中</a:t>
            </a:r>
            <a:r>
              <a:rPr lang="en-US" altLang="zh-CN" sz="2000" dirty="0">
                <a:solidFill>
                  <a:schemeClr val="tx2"/>
                </a:solidFill>
              </a:rPr>
              <a:t>A[1…0] </a:t>
            </a:r>
            <a:r>
              <a:rPr lang="zh-CN" altLang="en-US" sz="2000" dirty="0">
                <a:solidFill>
                  <a:schemeClr val="tx2"/>
                </a:solidFill>
              </a:rPr>
              <a:t>为空子列，</a:t>
            </a:r>
            <a:r>
              <a:rPr lang="en-US" altLang="zh-CN" sz="2000" dirty="0">
                <a:solidFill>
                  <a:schemeClr val="tx2"/>
                </a:solidFill>
              </a:rPr>
              <a:t>0-</a:t>
            </a:r>
            <a:r>
              <a:rPr lang="zh-CN" altLang="en-US" sz="2000" dirty="0">
                <a:solidFill>
                  <a:schemeClr val="tx2"/>
                </a:solidFill>
              </a:rPr>
              <a:t>排列则是不包含任何元素的序列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</a:rPr>
              <a:t>归纳步骤：</a:t>
            </a:r>
            <a:r>
              <a:rPr lang="zh-CN" altLang="en-US" sz="2000" dirty="0">
                <a:solidFill>
                  <a:schemeClr val="tx2"/>
                </a:solidFill>
              </a:rPr>
              <a:t>假设第 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次迭代前，设</a:t>
            </a:r>
            <a:r>
              <a:rPr lang="en-US" altLang="zh-CN" sz="2000" dirty="0">
                <a:solidFill>
                  <a:schemeClr val="tx2"/>
                </a:solidFill>
              </a:rPr>
              <a:t>(i-1)-</a:t>
            </a:r>
            <a:r>
              <a:rPr lang="zh-CN" altLang="en-US" sz="2000" dirty="0">
                <a:solidFill>
                  <a:schemeClr val="tx2"/>
                </a:solidFill>
              </a:rPr>
              <a:t>排列 </a:t>
            </a:r>
            <a:r>
              <a:rPr lang="en-US" altLang="zh-CN" sz="2000" dirty="0">
                <a:solidFill>
                  <a:schemeClr val="tx2"/>
                </a:solidFill>
              </a:rPr>
              <a:t>A[1 .. i-1] </a:t>
            </a:r>
            <a:r>
              <a:rPr lang="zh-CN" altLang="en-US" sz="2000" dirty="0">
                <a:solidFill>
                  <a:schemeClr val="tx2"/>
                </a:solidFill>
              </a:rPr>
              <a:t>中，任一排列发生的概率为 </a:t>
            </a:r>
            <a:r>
              <a:rPr lang="en-US" altLang="zh-CN" sz="2000" dirty="0">
                <a:solidFill>
                  <a:schemeClr val="tx2"/>
                </a:solidFill>
              </a:rPr>
              <a:t>(n-i+1)!/n! </a:t>
            </a:r>
            <a:r>
              <a:rPr lang="zh-CN" altLang="en-US" sz="2000" dirty="0">
                <a:solidFill>
                  <a:schemeClr val="tx2"/>
                </a:solidFill>
              </a:rPr>
              <a:t>，则需证明在第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次迭代后，任一  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-</a:t>
            </a:r>
            <a:r>
              <a:rPr lang="zh-CN" altLang="en-US" sz="2000" dirty="0">
                <a:solidFill>
                  <a:schemeClr val="tx2"/>
                </a:solidFill>
              </a:rPr>
              <a:t>排列 的概率为</a:t>
            </a:r>
            <a:r>
              <a:rPr lang="en-US" altLang="zh-CN" sz="2000" dirty="0">
                <a:solidFill>
                  <a:schemeClr val="tx2"/>
                </a:solidFill>
              </a:rPr>
              <a:t>(n-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)!/n! </a:t>
            </a:r>
          </a:p>
          <a:p>
            <a:pPr marL="914400" lvl="1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</a:rPr>
              <a:t>根据条件概率：</a:t>
            </a:r>
            <a:r>
              <a:rPr lang="en-US" altLang="zh-CN" sz="2000" dirty="0" err="1">
                <a:solidFill>
                  <a:schemeClr val="tx2"/>
                </a:solidFill>
              </a:rPr>
              <a:t>Pr</a:t>
            </a:r>
            <a:r>
              <a:rPr lang="en-US" altLang="zh-CN" sz="2000" dirty="0">
                <a:solidFill>
                  <a:schemeClr val="tx2"/>
                </a:solidFill>
              </a:rPr>
              <a:t>{E2∩E1} = </a:t>
            </a:r>
            <a:r>
              <a:rPr lang="en-US" altLang="zh-CN" sz="2000" dirty="0" err="1">
                <a:solidFill>
                  <a:schemeClr val="tx2"/>
                </a:solidFill>
              </a:rPr>
              <a:t>Pr</a:t>
            </a:r>
            <a:r>
              <a:rPr lang="en-US" altLang="zh-CN" sz="2000" dirty="0">
                <a:solidFill>
                  <a:schemeClr val="tx2"/>
                </a:solidFill>
              </a:rPr>
              <a:t>{E2|E1} </a:t>
            </a:r>
            <a:r>
              <a:rPr lang="en-US" altLang="zh-CN" sz="2000" dirty="0" err="1">
                <a:solidFill>
                  <a:schemeClr val="tx2"/>
                </a:solidFill>
              </a:rPr>
              <a:t>Pr</a:t>
            </a:r>
            <a:r>
              <a:rPr lang="en-US" altLang="zh-CN" sz="2000" dirty="0">
                <a:solidFill>
                  <a:schemeClr val="tx2"/>
                </a:solidFill>
              </a:rPr>
              <a:t>{E1} .</a:t>
            </a:r>
          </a:p>
          <a:p>
            <a:pPr marL="914400" lvl="1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accent6"/>
                </a:solidFill>
              </a:rPr>
              <a:t>给定</a:t>
            </a:r>
            <a:r>
              <a:rPr lang="en-US" altLang="zh-CN" sz="2000" dirty="0">
                <a:solidFill>
                  <a:schemeClr val="accent6"/>
                </a:solidFill>
              </a:rPr>
              <a:t>E1</a:t>
            </a:r>
            <a:r>
              <a:rPr lang="zh-CN" altLang="en-US" sz="2000" dirty="0">
                <a:solidFill>
                  <a:schemeClr val="accent6"/>
                </a:solidFill>
              </a:rPr>
              <a:t>的条件下，</a:t>
            </a:r>
            <a:r>
              <a:rPr lang="en-US" altLang="zh-CN" sz="2000" dirty="0">
                <a:solidFill>
                  <a:schemeClr val="accent6"/>
                </a:solidFill>
              </a:rPr>
              <a:t>A[</a:t>
            </a:r>
            <a:r>
              <a:rPr lang="en-US" altLang="zh-CN" sz="2000" dirty="0" err="1">
                <a:solidFill>
                  <a:schemeClr val="accent6"/>
                </a:solidFill>
              </a:rPr>
              <a:t>i</a:t>
            </a:r>
            <a:r>
              <a:rPr lang="en-US" altLang="zh-CN" sz="2000" dirty="0">
                <a:solidFill>
                  <a:schemeClr val="accent6"/>
                </a:solidFill>
              </a:rPr>
              <a:t>]</a:t>
            </a:r>
            <a:r>
              <a:rPr lang="zh-CN" altLang="en-US" sz="2000" dirty="0">
                <a:solidFill>
                  <a:schemeClr val="accent6"/>
                </a:solidFill>
              </a:rPr>
              <a:t>有</a:t>
            </a:r>
            <a:r>
              <a:rPr lang="en-US" altLang="zh-CN" sz="2000" dirty="0">
                <a:solidFill>
                  <a:schemeClr val="accent6"/>
                </a:solidFill>
              </a:rPr>
              <a:t>n-i+1</a:t>
            </a:r>
            <a:r>
              <a:rPr lang="zh-CN" altLang="en-US" sz="2000" dirty="0">
                <a:solidFill>
                  <a:schemeClr val="accent6"/>
                </a:solidFill>
              </a:rPr>
              <a:t>种取法</a:t>
            </a:r>
            <a:r>
              <a:rPr lang="zh-CN" altLang="en-US" sz="2000" dirty="0">
                <a:solidFill>
                  <a:schemeClr val="tx2"/>
                </a:solidFill>
              </a:rPr>
              <a:t>，取到</a:t>
            </a:r>
            <a:r>
              <a:rPr lang="en-US" altLang="zh-CN" sz="2000" i="1" dirty="0">
                <a:solidFill>
                  <a:schemeClr val="tx2"/>
                </a:solidFill>
              </a:rPr>
              <a:t>x</a:t>
            </a:r>
            <a:r>
              <a:rPr lang="en-US" altLang="zh-CN" sz="2000" i="1" baseline="-25000" dirty="0">
                <a:solidFill>
                  <a:schemeClr val="tx2"/>
                </a:solidFill>
              </a:rPr>
              <a:t>i</a:t>
            </a:r>
            <a:r>
              <a:rPr lang="zh-CN" altLang="en-US" sz="2000" dirty="0">
                <a:solidFill>
                  <a:schemeClr val="tx2"/>
                </a:solidFill>
              </a:rPr>
              <a:t>的概率为</a:t>
            </a:r>
            <a:r>
              <a:rPr lang="en-US" altLang="zh-CN" sz="2000" dirty="0">
                <a:solidFill>
                  <a:schemeClr val="tx2"/>
                </a:solidFill>
                <a:sym typeface="Wingdings" pitchFamily="2" charset="2"/>
              </a:rPr>
              <a:t>1/(</a:t>
            </a:r>
            <a:r>
              <a:rPr lang="en-US" altLang="zh-CN" sz="2000" i="1" dirty="0">
                <a:solidFill>
                  <a:schemeClr val="tx2"/>
                </a:solidFill>
                <a:sym typeface="Wingdings" pitchFamily="2" charset="2"/>
              </a:rPr>
              <a:t>n</a:t>
            </a:r>
            <a:r>
              <a:rPr lang="en-US" altLang="zh-CN" sz="2000" dirty="0">
                <a:solidFill>
                  <a:schemeClr val="tx2"/>
                </a:solidFill>
                <a:sym typeface="Wingdings" pitchFamily="2" charset="2"/>
              </a:rPr>
              <a:t>-</a:t>
            </a:r>
            <a:r>
              <a:rPr lang="en-US" altLang="zh-CN" sz="2000" i="1" dirty="0">
                <a:solidFill>
                  <a:schemeClr val="tx2"/>
                </a:solidFill>
                <a:sym typeface="Wingdings" pitchFamily="2" charset="2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sym typeface="Wingdings" pitchFamily="2" charset="2"/>
              </a:rPr>
              <a:t>+1)</a:t>
            </a:r>
            <a:r>
              <a:rPr lang="zh-CN" altLang="en-US" sz="2000" dirty="0">
                <a:solidFill>
                  <a:schemeClr val="tx2"/>
                </a:solidFill>
                <a:sym typeface="Wingdings" pitchFamily="2" charset="2"/>
              </a:rPr>
              <a:t>，即</a:t>
            </a:r>
            <a:r>
              <a:rPr lang="en-US" altLang="zh-CN" sz="2000" dirty="0" err="1">
                <a:solidFill>
                  <a:schemeClr val="tx2"/>
                </a:solidFill>
              </a:rPr>
              <a:t>Pr</a:t>
            </a:r>
            <a:r>
              <a:rPr lang="en-US" altLang="zh-CN" sz="2000" dirty="0">
                <a:solidFill>
                  <a:schemeClr val="tx2"/>
                </a:solidFill>
              </a:rPr>
              <a:t>{E2|E1} =</a:t>
            </a:r>
            <a:r>
              <a:rPr lang="en-US" altLang="zh-CN" sz="2000" dirty="0">
                <a:solidFill>
                  <a:schemeClr val="tx2"/>
                </a:solidFill>
                <a:sym typeface="Wingdings" pitchFamily="2" charset="2"/>
              </a:rPr>
              <a:t> 1/(</a:t>
            </a:r>
            <a:r>
              <a:rPr lang="en-US" altLang="zh-CN" sz="2000" i="1" dirty="0">
                <a:solidFill>
                  <a:schemeClr val="tx2"/>
                </a:solidFill>
                <a:sym typeface="Wingdings" pitchFamily="2" charset="2"/>
              </a:rPr>
              <a:t>n</a:t>
            </a:r>
            <a:r>
              <a:rPr lang="en-US" altLang="zh-CN" sz="2000" dirty="0">
                <a:solidFill>
                  <a:schemeClr val="tx2"/>
                </a:solidFill>
                <a:sym typeface="Wingdings" pitchFamily="2" charset="2"/>
              </a:rPr>
              <a:t>-</a:t>
            </a:r>
            <a:r>
              <a:rPr lang="en-US" altLang="zh-CN" sz="2000" i="1" dirty="0">
                <a:solidFill>
                  <a:schemeClr val="tx2"/>
                </a:solidFill>
                <a:sym typeface="Wingdings" pitchFamily="2" charset="2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sym typeface="Wingdings" pitchFamily="2" charset="2"/>
              </a:rPr>
              <a:t>+1)</a:t>
            </a:r>
          </a:p>
          <a:p>
            <a:pPr marL="914400" lvl="1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sym typeface="Wingdings" pitchFamily="2" charset="2"/>
              </a:rPr>
              <a:t>因此</a:t>
            </a:r>
            <a:endParaRPr lang="en-US" altLang="zh-CN" sz="2000" dirty="0">
              <a:solidFill>
                <a:schemeClr val="tx2"/>
              </a:solidFill>
              <a:sym typeface="Wingdings" pitchFamily="2" charset="2"/>
            </a:endParaRPr>
          </a:p>
          <a:p>
            <a:pPr marL="914400" lvl="1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en-US" altLang="zh-CN" sz="2000" dirty="0">
              <a:solidFill>
                <a:srgbClr val="D3192B"/>
              </a:solidFill>
              <a:sym typeface="Wingdings" pitchFamily="2" charset="2"/>
            </a:endParaRPr>
          </a:p>
          <a:p>
            <a:pPr marL="914400" lvl="1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ea typeface="黑体" pitchFamily="2" charset="-122"/>
              </a:rPr>
              <a:t>	</a:t>
            </a:r>
            <a:endParaRPr lang="zh-CN" altLang="en-US" sz="1800" dirty="0">
              <a:solidFill>
                <a:srgbClr val="CC9900"/>
              </a:solidFill>
              <a:ea typeface="黑体" pitchFamily="2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222995" y="946745"/>
            <a:ext cx="7793037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0" kern="0" dirty="0"/>
              <a:t>随机排列数组</a:t>
            </a:r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839145"/>
              </p:ext>
            </p:extLst>
          </p:nvPr>
        </p:nvGraphicFramePr>
        <p:xfrm>
          <a:off x="2195736" y="5301208"/>
          <a:ext cx="4596295" cy="109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3" name="Equation" r:id="rId3" imgW="2654280" imgH="634680" progId="">
                  <p:embed/>
                </p:oleObj>
              </mc:Choice>
              <mc:Fallback>
                <p:oleObj name="Equation" r:id="rId3" imgW="2654280" imgH="634680" progId="">
                  <p:embed/>
                  <p:pic>
                    <p:nvPicPr>
                      <p:cNvPr id="7198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01208"/>
                        <a:ext cx="4596295" cy="109959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94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5536" y="2053431"/>
            <a:ext cx="8643938" cy="44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循环不变式</a:t>
            </a:r>
            <a:r>
              <a:rPr lang="en-US" altLang="zh-CN" sz="2000" dirty="0">
                <a:solidFill>
                  <a:schemeClr val="tx2"/>
                </a:solidFill>
              </a:rPr>
              <a:t>: </a:t>
            </a:r>
            <a:r>
              <a:rPr lang="en-US" altLang="zh-CN" sz="2000" i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[1 .. </a:t>
            </a:r>
            <a:r>
              <a:rPr lang="en-US" altLang="zh-CN" sz="2000" i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-1]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包含一个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(i-1)-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排列的概率为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(n-i+1)!/n!  ? 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</a:rPr>
              <a:t>初始条件：</a:t>
            </a:r>
            <a:r>
              <a:rPr lang="zh-CN" altLang="en-US" sz="2000" dirty="0">
                <a:solidFill>
                  <a:schemeClr val="tx2"/>
                </a:solidFill>
              </a:rPr>
              <a:t>对</a:t>
            </a:r>
            <a:r>
              <a:rPr lang="en-US" altLang="zh-CN" sz="2000" i="1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=1</a:t>
            </a:r>
            <a:r>
              <a:rPr lang="zh-CN" altLang="en-US" sz="2000" dirty="0">
                <a:solidFill>
                  <a:schemeClr val="tx2"/>
                </a:solidFill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</a:rPr>
              <a:t>A[1…0]</a:t>
            </a:r>
            <a:r>
              <a:rPr lang="zh-CN" altLang="en-US" sz="2000" dirty="0">
                <a:solidFill>
                  <a:schemeClr val="tx2"/>
                </a:solidFill>
              </a:rPr>
              <a:t>包含某个</a:t>
            </a:r>
            <a:r>
              <a:rPr lang="en-US" altLang="zh-CN" sz="2000" dirty="0">
                <a:solidFill>
                  <a:schemeClr val="tx2"/>
                </a:solidFill>
              </a:rPr>
              <a:t>0-</a:t>
            </a:r>
            <a:r>
              <a:rPr lang="zh-CN" altLang="en-US" sz="2000" dirty="0">
                <a:solidFill>
                  <a:schemeClr val="tx2"/>
                </a:solidFill>
              </a:rPr>
              <a:t>排列的概率为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i="1" dirty="0">
                <a:solidFill>
                  <a:schemeClr val="tx2"/>
                </a:solidFill>
              </a:rPr>
              <a:t>n</a:t>
            </a:r>
            <a:r>
              <a:rPr lang="en-US" altLang="zh-CN" sz="2000" dirty="0">
                <a:solidFill>
                  <a:schemeClr val="tx2"/>
                </a:solidFill>
              </a:rPr>
              <a:t>!/</a:t>
            </a:r>
            <a:r>
              <a:rPr lang="en-US" altLang="zh-CN" sz="2000" i="1" dirty="0">
                <a:solidFill>
                  <a:schemeClr val="tx2"/>
                </a:solidFill>
              </a:rPr>
              <a:t>n</a:t>
            </a:r>
            <a:r>
              <a:rPr lang="en-US" altLang="zh-CN" sz="2000" dirty="0">
                <a:solidFill>
                  <a:schemeClr val="tx2"/>
                </a:solidFill>
              </a:rPr>
              <a:t>!=1 </a:t>
            </a:r>
            <a:r>
              <a:rPr lang="zh-CN" altLang="en-US" sz="2000" dirty="0">
                <a:solidFill>
                  <a:schemeClr val="tx2"/>
                </a:solidFill>
              </a:rPr>
              <a:t>，其中</a:t>
            </a:r>
            <a:r>
              <a:rPr lang="en-US" altLang="zh-CN" sz="2000" dirty="0">
                <a:solidFill>
                  <a:schemeClr val="tx2"/>
                </a:solidFill>
              </a:rPr>
              <a:t>A[1…0] </a:t>
            </a:r>
            <a:r>
              <a:rPr lang="zh-CN" altLang="en-US" sz="2000" dirty="0">
                <a:solidFill>
                  <a:schemeClr val="tx2"/>
                </a:solidFill>
              </a:rPr>
              <a:t>为空子列，</a:t>
            </a:r>
            <a:r>
              <a:rPr lang="en-US" altLang="zh-CN" sz="2000" dirty="0">
                <a:solidFill>
                  <a:schemeClr val="tx2"/>
                </a:solidFill>
              </a:rPr>
              <a:t>0-</a:t>
            </a:r>
            <a:r>
              <a:rPr lang="zh-CN" altLang="en-US" sz="2000" dirty="0">
                <a:solidFill>
                  <a:schemeClr val="tx2"/>
                </a:solidFill>
              </a:rPr>
              <a:t>排列则是不包含任何元素的序列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</a:rPr>
              <a:t>归纳步骤：</a:t>
            </a:r>
            <a:r>
              <a:rPr lang="zh-CN" altLang="en-US" sz="2000" dirty="0">
                <a:solidFill>
                  <a:schemeClr val="tx2"/>
                </a:solidFill>
              </a:rPr>
              <a:t>假设第 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次迭代前，设</a:t>
            </a:r>
            <a:r>
              <a:rPr lang="en-US" altLang="zh-CN" sz="2000" dirty="0">
                <a:solidFill>
                  <a:schemeClr val="tx2"/>
                </a:solidFill>
              </a:rPr>
              <a:t>(i-1)-</a:t>
            </a:r>
            <a:r>
              <a:rPr lang="zh-CN" altLang="en-US" sz="2000" dirty="0">
                <a:solidFill>
                  <a:schemeClr val="tx2"/>
                </a:solidFill>
              </a:rPr>
              <a:t>排列 </a:t>
            </a:r>
            <a:r>
              <a:rPr lang="en-US" altLang="zh-CN" sz="2000" dirty="0">
                <a:solidFill>
                  <a:schemeClr val="tx2"/>
                </a:solidFill>
              </a:rPr>
              <a:t>A[1 .. i-1] </a:t>
            </a:r>
            <a:r>
              <a:rPr lang="zh-CN" altLang="en-US" sz="2000" dirty="0">
                <a:solidFill>
                  <a:schemeClr val="tx2"/>
                </a:solidFill>
              </a:rPr>
              <a:t>中，任一排列发生的概率为 </a:t>
            </a:r>
            <a:r>
              <a:rPr lang="en-US" altLang="zh-CN" sz="2000" dirty="0">
                <a:solidFill>
                  <a:schemeClr val="tx2"/>
                </a:solidFill>
              </a:rPr>
              <a:t>(n-i+1)!/n! </a:t>
            </a:r>
            <a:r>
              <a:rPr lang="zh-CN" altLang="en-US" sz="2000" dirty="0">
                <a:solidFill>
                  <a:schemeClr val="tx2"/>
                </a:solidFill>
              </a:rPr>
              <a:t>，则需证明在第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次迭代后，任一  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-</a:t>
            </a:r>
            <a:r>
              <a:rPr lang="zh-CN" altLang="en-US" sz="2000" dirty="0">
                <a:solidFill>
                  <a:schemeClr val="tx2"/>
                </a:solidFill>
              </a:rPr>
              <a:t>排列 的概率为</a:t>
            </a:r>
            <a:r>
              <a:rPr lang="en-US" altLang="zh-CN" sz="2000" dirty="0">
                <a:solidFill>
                  <a:schemeClr val="tx2"/>
                </a:solidFill>
              </a:rPr>
              <a:t>(n-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)!/n! 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sym typeface="Wingdings" pitchFamily="2" charset="2"/>
              </a:rPr>
              <a:t>终止：终止时，</a:t>
            </a:r>
            <a:r>
              <a:rPr lang="en-US" altLang="zh-CN" sz="2000" dirty="0" err="1">
                <a:solidFill>
                  <a:schemeClr val="tx2"/>
                </a:solidFill>
                <a:sym typeface="Wingdings" pitchFamily="2" charset="2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sym typeface="Wingdings" pitchFamily="2" charset="2"/>
              </a:rPr>
              <a:t>=n+1, A[1…n]</a:t>
            </a:r>
            <a:r>
              <a:rPr lang="zh-CN" altLang="en-US" sz="2000" dirty="0">
                <a:solidFill>
                  <a:schemeClr val="tx2"/>
                </a:solidFill>
                <a:sym typeface="Wingdings" pitchFamily="2" charset="2"/>
              </a:rPr>
              <a:t>是一个给定</a:t>
            </a:r>
            <a:r>
              <a:rPr lang="en-US" altLang="zh-CN" sz="2000" dirty="0">
                <a:solidFill>
                  <a:schemeClr val="tx2"/>
                </a:solidFill>
                <a:sym typeface="Wingdings" pitchFamily="2" charset="2"/>
              </a:rPr>
              <a:t>n-</a:t>
            </a:r>
            <a:r>
              <a:rPr lang="zh-CN" altLang="en-US" sz="2000" dirty="0">
                <a:solidFill>
                  <a:schemeClr val="tx2"/>
                </a:solidFill>
                <a:sym typeface="Wingdings" pitchFamily="2" charset="2"/>
              </a:rPr>
              <a:t>排列的概率为</a:t>
            </a:r>
            <a:r>
              <a:rPr lang="en-US" altLang="zh-CN" sz="2000" dirty="0">
                <a:solidFill>
                  <a:schemeClr val="tx2"/>
                </a:solidFill>
              </a:rPr>
              <a:t>(n-(n+1)+1)!/n! = 1/n! 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</a:rPr>
              <a:t>该算法又称为</a:t>
            </a:r>
            <a:r>
              <a:rPr lang="en-US" altLang="zh-CN" sz="2000" dirty="0">
                <a:solidFill>
                  <a:schemeClr val="tx2"/>
                </a:solidFill>
              </a:rPr>
              <a:t>Fisher–Yates shuffle</a:t>
            </a:r>
            <a:r>
              <a:rPr lang="zh-CN" altLang="en-US" sz="2000" dirty="0">
                <a:solidFill>
                  <a:schemeClr val="tx2"/>
                </a:solidFill>
              </a:rPr>
              <a:t>或者</a:t>
            </a:r>
            <a:r>
              <a:rPr lang="en-US" altLang="zh-CN" sz="2000" dirty="0">
                <a:solidFill>
                  <a:schemeClr val="tx2"/>
                </a:solidFill>
              </a:rPr>
              <a:t>Knuth Shuffle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</a:rPr>
              <a:t>思考</a:t>
            </a:r>
            <a:r>
              <a:rPr lang="en-US" altLang="zh-CN" sz="2000" dirty="0">
                <a:solidFill>
                  <a:schemeClr val="tx2"/>
                </a:solidFill>
              </a:rPr>
              <a:t>1</a:t>
            </a:r>
            <a:r>
              <a:rPr lang="zh-CN" altLang="en-US" sz="2000" dirty="0">
                <a:solidFill>
                  <a:schemeClr val="tx2"/>
                </a:solidFill>
              </a:rPr>
              <a:t>：</a:t>
            </a:r>
            <a:r>
              <a:rPr lang="en-US" altLang="zh-CN" sz="2000" dirty="0">
                <a:solidFill>
                  <a:schemeClr val="tx2"/>
                </a:solidFill>
              </a:rPr>
              <a:t>Inside-Out</a:t>
            </a:r>
            <a:r>
              <a:rPr lang="zh-CN" altLang="en-US" sz="2000" dirty="0">
                <a:solidFill>
                  <a:schemeClr val="tx2"/>
                </a:solidFill>
              </a:rPr>
              <a:t>算法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</a:rPr>
              <a:t>思考</a:t>
            </a:r>
            <a:r>
              <a:rPr lang="en-US" altLang="zh-CN" sz="2000" dirty="0">
                <a:solidFill>
                  <a:schemeClr val="tx2"/>
                </a:solidFill>
              </a:rPr>
              <a:t>2</a:t>
            </a:r>
            <a:r>
              <a:rPr lang="zh-CN" altLang="en-US" sz="2000" dirty="0">
                <a:solidFill>
                  <a:schemeClr val="tx2"/>
                </a:solidFill>
              </a:rPr>
              <a:t>：如何从</a:t>
            </a:r>
            <a:r>
              <a:rPr lang="en-US" altLang="zh-CN" sz="2000" dirty="0">
                <a:solidFill>
                  <a:schemeClr val="tx2"/>
                </a:solidFill>
              </a:rPr>
              <a:t>n</a:t>
            </a:r>
            <a:r>
              <a:rPr lang="zh-CN" altLang="en-US" sz="2000" dirty="0">
                <a:solidFill>
                  <a:schemeClr val="tx2"/>
                </a:solidFill>
              </a:rPr>
              <a:t>个元素里随机选</a:t>
            </a:r>
            <a:r>
              <a:rPr lang="en-US" altLang="zh-CN" sz="2000" dirty="0">
                <a:solidFill>
                  <a:schemeClr val="tx2"/>
                </a:solidFill>
              </a:rPr>
              <a:t>k</a:t>
            </a:r>
            <a:r>
              <a:rPr lang="zh-CN" altLang="en-US" sz="2000" dirty="0">
                <a:solidFill>
                  <a:schemeClr val="tx2"/>
                </a:solidFill>
              </a:rPr>
              <a:t>个，使得任意</a:t>
            </a:r>
            <a:r>
              <a:rPr lang="en-US" altLang="zh-CN" sz="2000" dirty="0">
                <a:solidFill>
                  <a:schemeClr val="tx2"/>
                </a:solidFill>
              </a:rPr>
              <a:t>k</a:t>
            </a:r>
            <a:r>
              <a:rPr lang="zh-CN" altLang="en-US" sz="2000" dirty="0">
                <a:solidFill>
                  <a:schemeClr val="tx2"/>
                </a:solidFill>
              </a:rPr>
              <a:t>个元素出现的概率一样？（数据流，未知</a:t>
            </a:r>
            <a:r>
              <a:rPr lang="en-US" altLang="zh-CN" sz="2000" dirty="0">
                <a:solidFill>
                  <a:schemeClr val="tx2"/>
                </a:solidFill>
              </a:rPr>
              <a:t>n</a:t>
            </a:r>
            <a:r>
              <a:rPr lang="zh-CN" altLang="en-US" sz="2000" dirty="0">
                <a:solidFill>
                  <a:schemeClr val="tx2"/>
                </a:solidFill>
              </a:rPr>
              <a:t>）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en-US" altLang="zh-CN" sz="2000" dirty="0">
              <a:solidFill>
                <a:srgbClr val="D3192B"/>
              </a:solidFill>
              <a:sym typeface="Wingdings" pitchFamily="2" charset="2"/>
            </a:endParaRPr>
          </a:p>
          <a:p>
            <a:pPr marL="914400" lvl="1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ea typeface="黑体" pitchFamily="2" charset="-122"/>
              </a:rPr>
              <a:t>	</a:t>
            </a:r>
            <a:endParaRPr lang="zh-CN" altLang="en-US" sz="1800" dirty="0">
              <a:solidFill>
                <a:srgbClr val="CC9900"/>
              </a:solidFill>
              <a:ea typeface="黑体" pitchFamily="2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222995" y="946745"/>
            <a:ext cx="7793037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0" kern="0" dirty="0"/>
              <a:t>随机排列数组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7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AutoShape 2">
            <a:extLst>
              <a:ext uri="{FF2B5EF4-FFF2-40B4-BE49-F238E27FC236}">
                <a16:creationId xmlns:a16="http://schemas.microsoft.com/office/drawing/2014/main" xmlns="" id="{0162956A-7AC6-4279-B617-1895C6DD1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随机算法的类型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xmlns="" id="{8943EAE3-6CFE-474C-A6E7-069DA394E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拉斯维加斯（</a:t>
            </a:r>
            <a:r>
              <a:rPr lang="en-US" altLang="zh-CN" dirty="0"/>
              <a:t>Las Vegas</a:t>
            </a:r>
            <a:r>
              <a:rPr lang="zh-CN" altLang="en-US" dirty="0"/>
              <a:t>）算法：总是返回正确答案，但是算法运行时间随机（由算法的随机数决定），通常考虑算法的期望运行时间。</a:t>
            </a:r>
            <a:endParaRPr lang="en-US" altLang="zh-CN" dirty="0"/>
          </a:p>
          <a:p>
            <a:pPr lvl="1"/>
            <a:r>
              <a:rPr lang="zh-CN" altLang="en-US" dirty="0"/>
              <a:t>随机快速排序</a:t>
            </a:r>
            <a:endParaRPr lang="en-US" altLang="zh-CN" dirty="0"/>
          </a:p>
          <a:p>
            <a:r>
              <a:rPr lang="zh-CN" altLang="en-US" dirty="0"/>
              <a:t>蒙特卡洛（</a:t>
            </a:r>
            <a:r>
              <a:rPr lang="en-US" altLang="zh-CN" dirty="0"/>
              <a:t>Monte Carlo</a:t>
            </a:r>
            <a:r>
              <a:rPr lang="zh-CN" altLang="en-US" dirty="0"/>
              <a:t>）算法：算法执行步数固定，以一定概率（≥</a:t>
            </a:r>
            <a:r>
              <a:rPr lang="en-US" altLang="zh-CN" dirty="0"/>
              <a:t>1/3</a:t>
            </a:r>
            <a:r>
              <a:rPr lang="zh-CN" altLang="en-US" dirty="0"/>
              <a:t>）的概率返回正确答案</a:t>
            </a:r>
            <a:endParaRPr lang="en-US" altLang="zh-CN" dirty="0"/>
          </a:p>
          <a:p>
            <a:pPr lvl="1"/>
            <a:r>
              <a:rPr lang="zh-CN" altLang="en-US" dirty="0"/>
              <a:t>多数问题的随机算法</a:t>
            </a:r>
          </a:p>
        </p:txBody>
      </p:sp>
    </p:spTree>
    <p:extLst>
      <p:ext uri="{BB962C8B-B14F-4D97-AF65-F5344CB8AC3E}">
        <p14:creationId xmlns:p14="http://schemas.microsoft.com/office/powerpoint/2010/main" val="4084942001"/>
      </p:ext>
    </p:extLst>
  </p:cSld>
  <p:clrMapOvr>
    <a:masterClrMapping/>
  </p:clrMapOvr>
  <p:transition spd="slow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563061" y="2050802"/>
            <a:ext cx="82883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设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T[1:n]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是一个含有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个元素的数组。</a:t>
            </a:r>
          </a:p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|{</a:t>
            </a:r>
            <a:r>
              <a:rPr lang="en-US" altLang="zh-CN" sz="2800" dirty="0" err="1">
                <a:latin typeface="Times New Roman" pitchFamily="18" charset="0"/>
                <a:ea typeface="黑体" pitchFamily="49" charset="-122"/>
              </a:rPr>
              <a:t>i|T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</a:t>
            </a:r>
            <a:r>
              <a:rPr lang="en-US" altLang="zh-CN" sz="28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]=x}|&gt;n/2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时，称元素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x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是数组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的主元素。 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683568" y="2996952"/>
            <a:ext cx="7696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public static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 </a:t>
            </a:r>
            <a:r>
              <a:rPr lang="en-US" altLang="zh-CN" sz="2400" b="1" dirty="0"/>
              <a:t>Majority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[]t,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 eaLnBrk="1" hangingPunct="1"/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00FF"/>
                </a:solidFill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</a:rPr>
              <a:t>判定主元素的蒙特卡罗算法</a:t>
            </a:r>
          </a:p>
          <a:p>
            <a:pPr eaLnBrk="1" hangingPunct="1"/>
            <a:r>
              <a:rPr lang="zh-CN" altLang="en-US" sz="2400" dirty="0"/>
              <a:t>    </a:t>
            </a:r>
            <a:r>
              <a:rPr lang="en-US" altLang="zh-CN" sz="2400" dirty="0" err="1"/>
              <a:t>rnd</a:t>
            </a:r>
            <a:r>
              <a:rPr lang="en-US" altLang="zh-CN" sz="2400" dirty="0"/>
              <a:t>=new Random();</a:t>
            </a:r>
          </a:p>
          <a:p>
            <a:pPr eaLnBrk="1" hangingPunct="1"/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</a:t>
            </a:r>
            <a:r>
              <a:rPr lang="en-US" altLang="zh-CN" sz="2400" dirty="0" err="1"/>
              <a:t>rnd.Random</a:t>
            </a:r>
            <a:r>
              <a:rPr lang="en-US" altLang="zh-CN" sz="2400" dirty="0"/>
              <a:t>(n)+1;</a:t>
            </a:r>
          </a:p>
          <a:p>
            <a:pPr eaLnBrk="1" hangingPunct="1"/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x=t[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    </a:t>
            </a:r>
            <a:r>
              <a:rPr lang="en-US" altLang="zh-CN" sz="2400" dirty="0">
                <a:solidFill>
                  <a:srgbClr val="0000FF"/>
                </a:solidFill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</a:rPr>
              <a:t>随机选择数组元素</a:t>
            </a:r>
            <a:r>
              <a:rPr lang="en-US" altLang="zh-CN" sz="2400" dirty="0">
                <a:solidFill>
                  <a:srgbClr val="0000FF"/>
                </a:solidFill>
              </a:rPr>
              <a:t>x</a:t>
            </a:r>
          </a:p>
          <a:p>
            <a:pPr eaLnBrk="1" hangingPunct="1"/>
            <a:r>
              <a:rPr lang="zh-CN" altLang="en-US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k=0;</a:t>
            </a:r>
          </a:p>
          <a:p>
            <a:pPr eaLnBrk="1" hangingPunct="1"/>
            <a:r>
              <a:rPr lang="en-US" altLang="zh-CN" sz="2400" dirty="0"/>
              <a:t>    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j=1;j&lt;=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++)</a:t>
            </a:r>
          </a:p>
          <a:p>
            <a:pPr eaLnBrk="1" hangingPunct="1"/>
            <a:r>
              <a:rPr lang="en-US" altLang="zh-CN" sz="2400" dirty="0"/>
              <a:t>      if (t[j]==x) k++;</a:t>
            </a:r>
          </a:p>
          <a:p>
            <a:pPr eaLnBrk="1" hangingPunct="1"/>
            <a:r>
              <a:rPr lang="en-US" altLang="zh-CN" sz="2400" dirty="0"/>
              <a:t>    return (k&gt;n/2);  </a:t>
            </a:r>
            <a:r>
              <a:rPr lang="en-US" altLang="zh-CN" sz="2400" dirty="0">
                <a:solidFill>
                  <a:srgbClr val="0000FF"/>
                </a:solidFill>
              </a:rPr>
              <a:t>// k&gt;n/2 </a:t>
            </a:r>
            <a:r>
              <a:rPr lang="zh-CN" altLang="en-US" sz="2400" dirty="0">
                <a:solidFill>
                  <a:srgbClr val="0000FF"/>
                </a:solidFill>
              </a:rPr>
              <a:t>时</a:t>
            </a:r>
            <a:r>
              <a:rPr lang="en-US" altLang="zh-CN" sz="2400" dirty="0">
                <a:solidFill>
                  <a:srgbClr val="0000FF"/>
                </a:solidFill>
              </a:rPr>
              <a:t>T</a:t>
            </a:r>
            <a:r>
              <a:rPr lang="zh-CN" altLang="en-US" sz="2400" dirty="0">
                <a:solidFill>
                  <a:srgbClr val="0000FF"/>
                </a:solidFill>
              </a:rPr>
              <a:t>含有主元素</a:t>
            </a:r>
          </a:p>
          <a:p>
            <a:pPr eaLnBrk="1" hangingPunct="1"/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3608" y="980728"/>
            <a:ext cx="77724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200" dirty="0">
                <a:solidFill>
                  <a:schemeClr val="tx2"/>
                </a:solidFill>
                <a:latin typeface="Garamond" pitchFamily="18" charset="0"/>
                <a:ea typeface="黑体" pitchFamily="49" charset="-122"/>
              </a:rPr>
              <a:t>多数</a:t>
            </a:r>
            <a:r>
              <a:rPr lang="en-US" altLang="en-US" sz="4200" dirty="0" err="1">
                <a:solidFill>
                  <a:schemeClr val="tx2"/>
                </a:solidFill>
                <a:latin typeface="Garamond" pitchFamily="18" charset="0"/>
                <a:ea typeface="黑体" pitchFamily="49" charset="-122"/>
              </a:rPr>
              <a:t>问题</a:t>
            </a:r>
            <a:endParaRPr lang="zh-CN" altLang="en-US" sz="4200" dirty="0">
              <a:solidFill>
                <a:schemeClr val="tx2"/>
              </a:solidFill>
              <a:latin typeface="Garamond" pitchFamily="18" charset="0"/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E376D-5E6C-470A-B177-20993EDC72A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13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1043608" y="980728"/>
            <a:ext cx="77724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200" dirty="0">
                <a:solidFill>
                  <a:schemeClr val="tx2"/>
                </a:solidFill>
                <a:latin typeface="Garamond" pitchFamily="18" charset="0"/>
                <a:ea typeface="黑体" pitchFamily="49" charset="-122"/>
              </a:rPr>
              <a:t>多数</a:t>
            </a:r>
            <a:r>
              <a:rPr lang="en-US" altLang="en-US" sz="4200" dirty="0" err="1">
                <a:solidFill>
                  <a:schemeClr val="tx2"/>
                </a:solidFill>
                <a:latin typeface="Garamond" pitchFamily="18" charset="0"/>
                <a:ea typeface="黑体" pitchFamily="49" charset="-122"/>
              </a:rPr>
              <a:t>问题</a:t>
            </a:r>
            <a:endParaRPr lang="zh-CN" altLang="en-US" sz="4200" dirty="0">
              <a:solidFill>
                <a:schemeClr val="tx2"/>
              </a:solidFill>
              <a:latin typeface="Garamond" pitchFamily="18" charset="0"/>
              <a:ea typeface="黑体" pitchFamily="49" charset="-122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54649" y="1916832"/>
            <a:ext cx="838200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FF"/>
                </a:solidFill>
              </a:rPr>
              <a:t>情况1</a:t>
            </a:r>
            <a:r>
              <a:rPr lang="zh-CN" altLang="en-US" sz="2600" dirty="0"/>
              <a:t>：算法返回结果为</a:t>
            </a:r>
            <a:r>
              <a:rPr lang="en-US" altLang="zh-CN" sz="2600" dirty="0"/>
              <a:t>true， </a:t>
            </a:r>
            <a:r>
              <a:rPr lang="zh-CN" altLang="en-US" sz="2600" dirty="0"/>
              <a:t>则数组</a:t>
            </a:r>
            <a:r>
              <a:rPr lang="en-US" altLang="zh-CN" sz="2600" dirty="0"/>
              <a:t>T</a:t>
            </a:r>
            <a:r>
              <a:rPr lang="zh-CN" altLang="en-US" sz="2600" dirty="0"/>
              <a:t>含有主元素。</a:t>
            </a:r>
          </a:p>
          <a:p>
            <a:pPr eaLnBrk="1" hangingPunct="1"/>
            <a:endParaRPr lang="zh-CN" altLang="en-US" sz="2600" dirty="0"/>
          </a:p>
          <a:p>
            <a:pPr eaLnBrk="1" hangingPunct="1"/>
            <a:r>
              <a:rPr lang="zh-CN" altLang="en-US" sz="2600" dirty="0">
                <a:solidFill>
                  <a:srgbClr val="0000FF"/>
                </a:solidFill>
              </a:rPr>
              <a:t>情况2</a:t>
            </a:r>
            <a:r>
              <a:rPr lang="zh-CN" altLang="en-US" sz="2600" dirty="0"/>
              <a:t>：算法返回结果为</a:t>
            </a:r>
            <a:r>
              <a:rPr lang="en-US" altLang="zh-CN" sz="2600" dirty="0"/>
              <a:t>false，</a:t>
            </a:r>
            <a:r>
              <a:rPr lang="zh-CN" altLang="en-US" sz="2600" dirty="0"/>
              <a:t>则数组</a:t>
            </a:r>
            <a:r>
              <a:rPr lang="en-US" altLang="zh-CN" sz="2600" dirty="0"/>
              <a:t>T</a:t>
            </a:r>
            <a:r>
              <a:rPr lang="zh-CN" altLang="en-US" sz="2600" dirty="0"/>
              <a:t>未必没有主元素。</a:t>
            </a:r>
          </a:p>
          <a:p>
            <a:pPr eaLnBrk="1" hangingPunct="1"/>
            <a:r>
              <a:rPr lang="zh-CN" altLang="en-US" sz="2600" dirty="0"/>
              <a:t>由于数组</a:t>
            </a:r>
            <a:r>
              <a:rPr lang="en-US" altLang="zh-CN" sz="2600" dirty="0"/>
              <a:t>T</a:t>
            </a:r>
            <a:r>
              <a:rPr lang="zh-CN" altLang="en-US" sz="2600" dirty="0"/>
              <a:t>的非主元素个数小于</a:t>
            </a:r>
            <a:r>
              <a:rPr lang="en-US" altLang="zh-CN" sz="2600" dirty="0"/>
              <a:t>n/2，</a:t>
            </a:r>
          </a:p>
          <a:p>
            <a:pPr eaLnBrk="1" hangingPunct="1"/>
            <a:r>
              <a:rPr lang="zh-CN" altLang="en-US" sz="2600" dirty="0"/>
              <a:t>情况2发生的概率&lt;1/2。</a:t>
            </a:r>
          </a:p>
          <a:p>
            <a:pPr eaLnBrk="1" hangingPunct="1"/>
            <a:endParaRPr lang="zh-CN" altLang="en-US" sz="2600" dirty="0"/>
          </a:p>
          <a:p>
            <a:pPr eaLnBrk="1" hangingPunct="1"/>
            <a:r>
              <a:rPr lang="zh-CN" altLang="en-US" sz="2600" dirty="0"/>
              <a:t>判定数组</a:t>
            </a:r>
            <a:r>
              <a:rPr lang="en-US" altLang="zh-CN" sz="2600" dirty="0"/>
              <a:t>T</a:t>
            </a:r>
            <a:r>
              <a:rPr lang="zh-CN" altLang="en-US" sz="2600" dirty="0"/>
              <a:t>的主元素存在性算法是一个偏真的1/2正确算法。</a:t>
            </a:r>
          </a:p>
          <a:p>
            <a:pPr eaLnBrk="1" hangingPunct="1"/>
            <a:r>
              <a:rPr lang="zh-CN" altLang="en-US" sz="2600" dirty="0"/>
              <a:t>即如果数组</a:t>
            </a:r>
            <a:r>
              <a:rPr lang="en-US" altLang="zh-CN" sz="2600" dirty="0"/>
              <a:t>T</a:t>
            </a:r>
            <a:r>
              <a:rPr lang="zh-CN" altLang="en-US" sz="2600" dirty="0"/>
              <a:t>含有主元素，则算法以&gt;1/2的概率返回</a:t>
            </a:r>
            <a:r>
              <a:rPr lang="en-US" altLang="zh-CN" sz="2600" dirty="0" err="1"/>
              <a:t>ture</a:t>
            </a:r>
            <a:r>
              <a:rPr lang="en-US" altLang="zh-CN" sz="2600" dirty="0"/>
              <a:t>，</a:t>
            </a:r>
          </a:p>
          <a:p>
            <a:pPr eaLnBrk="1" hangingPunct="1"/>
            <a:r>
              <a:rPr lang="zh-CN" altLang="en-US" sz="2600" dirty="0"/>
              <a:t>    如果数组</a:t>
            </a:r>
            <a:r>
              <a:rPr lang="en-US" altLang="zh-CN" sz="2600" dirty="0"/>
              <a:t>T</a:t>
            </a:r>
            <a:r>
              <a:rPr lang="zh-CN" altLang="en-US" sz="2600" dirty="0"/>
              <a:t>没有主元素，则算法肯定返回</a:t>
            </a:r>
            <a:r>
              <a:rPr lang="en-US" altLang="zh-CN" sz="2600" dirty="0"/>
              <a:t>false 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E376D-5E6C-470A-B177-20993EDC72A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60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6450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采用重复调用技术：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619548" y="2204864"/>
            <a:ext cx="8001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public static </a:t>
            </a:r>
            <a:r>
              <a:rPr lang="en-US" altLang="zh-CN" dirty="0" err="1"/>
              <a:t>boolean</a:t>
            </a:r>
            <a:r>
              <a:rPr lang="en-US" altLang="zh-CN" dirty="0"/>
              <a:t>  Majority2(</a:t>
            </a:r>
            <a:r>
              <a:rPr lang="en-US" altLang="zh-CN" dirty="0" err="1"/>
              <a:t>int</a:t>
            </a:r>
            <a:r>
              <a:rPr lang="en-US" altLang="zh-CN" dirty="0"/>
              <a:t> []t, 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r>
              <a:rPr lang="en-US" altLang="zh-CN" dirty="0"/>
              <a:t>{</a:t>
            </a:r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zh-CN" altLang="en-US" dirty="0">
                <a:solidFill>
                  <a:srgbClr val="0000FF"/>
                </a:solidFill>
              </a:rPr>
              <a:t>重复2次调用算法</a:t>
            </a:r>
            <a:r>
              <a:rPr lang="en-US" altLang="zh-CN" dirty="0">
                <a:solidFill>
                  <a:srgbClr val="0000FF"/>
                </a:solidFill>
              </a:rPr>
              <a:t>Majority</a:t>
            </a:r>
          </a:p>
          <a:p>
            <a:pPr eaLnBrk="1" hangingPunct="1"/>
            <a:r>
              <a:rPr lang="en-US" altLang="zh-CN" dirty="0"/>
              <a:t>    if (Majority(</a:t>
            </a:r>
            <a:r>
              <a:rPr lang="en-US" altLang="zh-CN" dirty="0" err="1"/>
              <a:t>t,n</a:t>
            </a:r>
            <a:r>
              <a:rPr lang="en-US" altLang="zh-CN" dirty="0"/>
              <a:t>)) return true;</a:t>
            </a:r>
          </a:p>
          <a:p>
            <a:pPr eaLnBrk="1" hangingPunct="1"/>
            <a:r>
              <a:rPr lang="en-US" altLang="zh-CN" dirty="0"/>
              <a:t>    else return majority(</a:t>
            </a:r>
            <a:r>
              <a:rPr lang="en-US" altLang="zh-CN" dirty="0" err="1"/>
              <a:t>t,n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}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分析：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如果数组</a:t>
            </a:r>
            <a:r>
              <a:rPr lang="en-US" altLang="zh-CN" dirty="0">
                <a:solidFill>
                  <a:srgbClr val="0000FF"/>
                </a:solidFill>
              </a:rPr>
              <a:t>T</a:t>
            </a:r>
            <a:r>
              <a:rPr lang="zh-CN" altLang="en-US" dirty="0">
                <a:solidFill>
                  <a:srgbClr val="0000FF"/>
                </a:solidFill>
              </a:rPr>
              <a:t>没有主元素</a:t>
            </a:r>
            <a:r>
              <a:rPr lang="zh-CN" altLang="en-US" dirty="0"/>
              <a:t>，</a:t>
            </a:r>
          </a:p>
          <a:p>
            <a:pPr eaLnBrk="1" hangingPunct="1"/>
            <a:r>
              <a:rPr lang="zh-CN" altLang="en-US" dirty="0"/>
              <a:t>算法</a:t>
            </a:r>
            <a:r>
              <a:rPr lang="en-US" altLang="zh-CN" dirty="0"/>
              <a:t>Majority(</a:t>
            </a:r>
            <a:r>
              <a:rPr lang="en-US" altLang="zh-CN" dirty="0" err="1"/>
              <a:t>t,n</a:t>
            </a:r>
            <a:r>
              <a:rPr lang="en-US" altLang="zh-CN" dirty="0"/>
              <a:t>)</a:t>
            </a:r>
            <a:r>
              <a:rPr lang="zh-CN" altLang="en-US" dirty="0"/>
              <a:t>返回</a:t>
            </a:r>
            <a:r>
              <a:rPr lang="en-US" altLang="zh-CN" dirty="0"/>
              <a:t>false ，</a:t>
            </a:r>
          </a:p>
          <a:p>
            <a:pPr eaLnBrk="1" hangingPunct="1"/>
            <a:r>
              <a:rPr lang="en-US" altLang="zh-CN" dirty="0"/>
              <a:t>       Majority2(t, n)</a:t>
            </a:r>
            <a:r>
              <a:rPr lang="zh-CN" altLang="en-US" dirty="0"/>
              <a:t>返回</a:t>
            </a:r>
            <a:r>
              <a:rPr lang="en-US" altLang="zh-CN" dirty="0"/>
              <a:t>false 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如果数组</a:t>
            </a:r>
            <a:r>
              <a:rPr lang="en-US" altLang="zh-CN" dirty="0">
                <a:solidFill>
                  <a:srgbClr val="0000FF"/>
                </a:solidFill>
              </a:rPr>
              <a:t>T</a:t>
            </a:r>
            <a:r>
              <a:rPr lang="zh-CN" altLang="en-US" dirty="0">
                <a:solidFill>
                  <a:srgbClr val="0000FF"/>
                </a:solidFill>
              </a:rPr>
              <a:t>含有主元素</a:t>
            </a:r>
            <a:r>
              <a:rPr lang="zh-CN" altLang="en-US" dirty="0"/>
              <a:t>，</a:t>
            </a:r>
          </a:p>
          <a:p>
            <a:pPr eaLnBrk="1" hangingPunct="1"/>
            <a:r>
              <a:rPr lang="zh-CN" altLang="en-US" dirty="0"/>
              <a:t>算法</a:t>
            </a:r>
            <a:r>
              <a:rPr lang="en-US" altLang="zh-CN" dirty="0"/>
              <a:t>Majority(</a:t>
            </a:r>
            <a:r>
              <a:rPr lang="en-US" altLang="zh-CN" dirty="0" err="1"/>
              <a:t>t,n</a:t>
            </a:r>
            <a:r>
              <a:rPr lang="en-US" altLang="zh-CN" dirty="0"/>
              <a:t>)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r>
              <a:rPr lang="zh-CN" altLang="en-US" dirty="0"/>
              <a:t>的概率</a:t>
            </a:r>
            <a:r>
              <a:rPr lang="en-US" altLang="zh-CN" dirty="0">
                <a:solidFill>
                  <a:srgbClr val="FF0000"/>
                </a:solidFill>
              </a:rPr>
              <a:t>p&gt;1/2</a:t>
            </a:r>
            <a:r>
              <a:rPr lang="en-US" altLang="zh-CN" dirty="0"/>
              <a:t>，</a:t>
            </a:r>
          </a:p>
          <a:p>
            <a:pPr eaLnBrk="1" hangingPunct="1"/>
            <a:r>
              <a:rPr lang="en-US" altLang="zh-CN" dirty="0"/>
              <a:t>       Majority2(t, n)</a:t>
            </a:r>
            <a:r>
              <a:rPr lang="zh-CN" altLang="en-US" dirty="0"/>
              <a:t>也返回</a:t>
            </a:r>
            <a:r>
              <a:rPr lang="en-US" altLang="zh-CN" dirty="0"/>
              <a:t>true。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E376D-5E6C-470A-B177-20993EDC72A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4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en-US" kern="1200" dirty="0">
                <a:solidFill>
                  <a:srgbClr val="FF0000"/>
                </a:solidFill>
                <a:latin typeface="Times New Roman" pitchFamily="18" charset="0"/>
              </a:rPr>
              <a:t>概率分析与随机算法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99592" y="2204864"/>
            <a:ext cx="79928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内容提要：</a:t>
            </a:r>
            <a:endParaRPr lang="en-US" altLang="zh-CN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雇用问题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指示器随机变量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随机算法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dirty="0"/>
              <a:t> </a:t>
            </a:r>
            <a:r>
              <a:rPr lang="zh-CN" altLang="en-US" sz="2800" dirty="0"/>
              <a:t>概率分析与随机算法的应用</a:t>
            </a:r>
            <a:r>
              <a:rPr lang="en-US" altLang="zh-CN" sz="2800" dirty="0"/>
              <a:t>:</a:t>
            </a:r>
            <a:r>
              <a:rPr lang="zh-CN" altLang="en-US" sz="2800" dirty="0"/>
              <a:t> 在线雇用问题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kern="100" dirty="0">
                <a:solidFill>
                  <a:srgbClr val="FF0000"/>
                </a:solidFill>
              </a:rPr>
              <a:t> </a:t>
            </a:r>
            <a:r>
              <a:rPr lang="zh-CN" altLang="zh-CN" sz="2800" kern="100" dirty="0"/>
              <a:t>生日悖论</a:t>
            </a:r>
            <a:r>
              <a:rPr lang="en-US" altLang="zh-CN" sz="2800" kern="100" dirty="0"/>
              <a:t>, </a:t>
            </a:r>
            <a:r>
              <a:rPr lang="zh-CN" altLang="en-US" sz="2800" kern="100" dirty="0"/>
              <a:t>球与盒子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0758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95536" y="1268760"/>
            <a:ext cx="83058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        分析：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如果第一次调用</a:t>
            </a:r>
            <a:r>
              <a:rPr lang="en-US" altLang="zh-CN" sz="2800" dirty="0"/>
              <a:t>Majority(</a:t>
            </a:r>
            <a:r>
              <a:rPr lang="en-US" altLang="zh-CN" sz="2800" dirty="0" err="1"/>
              <a:t>t,n</a:t>
            </a:r>
            <a:r>
              <a:rPr lang="en-US" altLang="zh-CN" sz="2800" dirty="0"/>
              <a:t>)</a:t>
            </a:r>
            <a:r>
              <a:rPr lang="zh-CN" altLang="en-US" sz="2800" dirty="0"/>
              <a:t>返回</a:t>
            </a:r>
            <a:r>
              <a:rPr lang="en-US" altLang="zh-CN" sz="2800" dirty="0"/>
              <a:t>false</a:t>
            </a:r>
            <a:r>
              <a:rPr lang="zh-CN" altLang="en-US" sz="2800" dirty="0"/>
              <a:t>的概率为</a:t>
            </a:r>
            <a:r>
              <a:rPr lang="zh-CN" altLang="en-US" sz="2800" dirty="0">
                <a:solidFill>
                  <a:srgbClr val="FF0000"/>
                </a:solidFill>
              </a:rPr>
              <a:t>1-</a:t>
            </a:r>
            <a:r>
              <a:rPr lang="en-US" altLang="zh-CN" sz="2800" dirty="0">
                <a:solidFill>
                  <a:srgbClr val="FF0000"/>
                </a:solidFill>
              </a:rPr>
              <a:t>p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第二次调用</a:t>
            </a:r>
            <a:r>
              <a:rPr lang="en-US" altLang="zh-CN" sz="2800" dirty="0"/>
              <a:t>Majority(</a:t>
            </a:r>
            <a:r>
              <a:rPr lang="en-US" altLang="zh-CN" sz="2800" dirty="0" err="1"/>
              <a:t>t,n</a:t>
            </a:r>
            <a:r>
              <a:rPr lang="en-US" altLang="zh-CN" sz="2800" dirty="0"/>
              <a:t>)</a:t>
            </a:r>
            <a:r>
              <a:rPr lang="zh-CN" altLang="en-US" sz="2800" dirty="0"/>
              <a:t>以概率 </a:t>
            </a:r>
            <a:r>
              <a:rPr lang="en-US" altLang="zh-CN" sz="2800" dirty="0">
                <a:solidFill>
                  <a:srgbClr val="FF0000"/>
                </a:solidFill>
              </a:rPr>
              <a:t>p </a:t>
            </a:r>
            <a:r>
              <a:rPr lang="zh-CN" altLang="en-US" sz="2800" dirty="0"/>
              <a:t>返回</a:t>
            </a:r>
            <a:r>
              <a:rPr lang="en-US" altLang="zh-CN" sz="2800" dirty="0"/>
              <a:t>true</a:t>
            </a:r>
            <a:r>
              <a:rPr lang="zh-CN" altLang="en-US" sz="2800" dirty="0"/>
              <a:t> 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0000FF"/>
                </a:solidFill>
              </a:rPr>
              <a:t>当数组</a:t>
            </a:r>
            <a:r>
              <a:rPr lang="en-US" altLang="zh-CN" sz="2800" dirty="0">
                <a:solidFill>
                  <a:srgbClr val="0000FF"/>
                </a:solidFill>
              </a:rPr>
              <a:t>T</a:t>
            </a:r>
            <a:r>
              <a:rPr lang="zh-CN" altLang="en-US" sz="2800" dirty="0">
                <a:solidFill>
                  <a:srgbClr val="0000FF"/>
                </a:solidFill>
              </a:rPr>
              <a:t>含有主元素</a:t>
            </a:r>
            <a:r>
              <a:rPr lang="zh-CN" altLang="en-US" sz="2800" dirty="0"/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算法</a:t>
            </a:r>
            <a:r>
              <a:rPr lang="en-US" altLang="zh-CN" sz="2800" dirty="0"/>
              <a:t>Majority2(t, n)</a:t>
            </a:r>
            <a:r>
              <a:rPr lang="zh-CN" altLang="en-US" sz="2800" dirty="0"/>
              <a:t>返回</a:t>
            </a:r>
            <a:r>
              <a:rPr lang="en-US" altLang="zh-CN" sz="2800" dirty="0"/>
              <a:t>true </a:t>
            </a:r>
            <a:r>
              <a:rPr lang="zh-CN" altLang="en-US" sz="2800" dirty="0"/>
              <a:t>的概率为：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    </a:t>
            </a:r>
            <a:r>
              <a:rPr lang="en-US" altLang="zh-CN" sz="2800" dirty="0"/>
              <a:t>p+(1-p)p=1-(1-p)</a:t>
            </a:r>
            <a:r>
              <a:rPr lang="en-US" altLang="zh-CN" sz="2800" baseline="30000" dirty="0"/>
              <a:t>2  </a:t>
            </a:r>
            <a:r>
              <a:rPr lang="en-US" altLang="zh-CN" sz="2800" dirty="0"/>
              <a:t>&gt; 3/4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即</a:t>
            </a:r>
            <a:r>
              <a:rPr lang="zh-CN" altLang="en-US" sz="2600" dirty="0"/>
              <a:t>算法</a:t>
            </a:r>
            <a:r>
              <a:rPr lang="en-US" altLang="zh-CN" sz="2800" dirty="0"/>
              <a:t>Majority2</a:t>
            </a:r>
            <a:r>
              <a:rPr lang="zh-CN" altLang="en-US" sz="2600" dirty="0"/>
              <a:t>是一个偏真的</a:t>
            </a:r>
            <a:r>
              <a:rPr lang="en-US" altLang="zh-CN" sz="2800" dirty="0"/>
              <a:t>3/4</a:t>
            </a:r>
            <a:r>
              <a:rPr lang="zh-CN" altLang="en-US" sz="2600" dirty="0"/>
              <a:t>正确的蒙特卡罗算法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/>
              <a:t>k </a:t>
            </a:r>
            <a:r>
              <a:rPr lang="zh-CN" altLang="en-US" sz="2600" dirty="0"/>
              <a:t>次重复调用</a:t>
            </a:r>
            <a:r>
              <a:rPr lang="en-US" altLang="zh-CN" sz="2800" dirty="0"/>
              <a:t>Majority(</a:t>
            </a:r>
            <a:r>
              <a:rPr lang="en-US" altLang="zh-CN" sz="2800" dirty="0" err="1"/>
              <a:t>t,n</a:t>
            </a:r>
            <a:r>
              <a:rPr lang="en-US" altLang="zh-CN" sz="2800" dirty="0"/>
              <a:t>)</a:t>
            </a:r>
            <a:r>
              <a:rPr lang="zh-CN" altLang="en-US" sz="2800" dirty="0"/>
              <a:t>均返回</a:t>
            </a:r>
            <a:r>
              <a:rPr lang="en-US" altLang="zh-CN" sz="2800" dirty="0"/>
              <a:t>false</a:t>
            </a:r>
            <a:r>
              <a:rPr lang="zh-CN" altLang="en-US" sz="2800" dirty="0"/>
              <a:t>的概率&lt;1/2</a:t>
            </a:r>
            <a:r>
              <a:rPr lang="en-US" altLang="zh-CN" sz="2800" baseline="30000" dirty="0"/>
              <a:t>k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/>
              <a:t>k </a:t>
            </a:r>
            <a:r>
              <a:rPr lang="zh-CN" altLang="en-US" sz="2600" dirty="0"/>
              <a:t>次调用中，只要有一次</a:t>
            </a:r>
            <a:r>
              <a:rPr lang="zh-CN" altLang="en-US" sz="2800" dirty="0"/>
              <a:t>返回</a:t>
            </a:r>
            <a:r>
              <a:rPr lang="en-US" altLang="zh-CN" sz="2800" dirty="0"/>
              <a:t>true</a:t>
            </a:r>
            <a:r>
              <a:rPr lang="zh-CN" altLang="en-US" sz="2800" dirty="0"/>
              <a:t> ，即可判定数组</a:t>
            </a:r>
            <a:r>
              <a:rPr lang="en-US" altLang="zh-CN" sz="2800" dirty="0"/>
              <a:t>T</a:t>
            </a:r>
            <a:r>
              <a:rPr lang="zh-CN" altLang="en-US" sz="2800" dirty="0"/>
              <a:t>含有主元素。</a:t>
            </a:r>
            <a:endParaRPr lang="en-US" altLang="zh-CN" sz="2800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E376D-5E6C-470A-B177-20993EDC72A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1115616" y="1282124"/>
            <a:ext cx="6450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采用重复调用技术：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827584" y="1844824"/>
            <a:ext cx="85344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楷体_GB2312"/>
                <a:cs typeface="楷体_GB2312"/>
              </a:rPr>
              <a:t>public static boolean </a:t>
            </a:r>
            <a:r>
              <a:rPr lang="en-US" altLang="zh-CN" sz="2800" b="1">
                <a:ea typeface="楷体_GB2312"/>
                <a:cs typeface="楷体_GB2312"/>
              </a:rPr>
              <a:t>majorityMC</a:t>
            </a:r>
            <a:r>
              <a:rPr lang="en-US" altLang="zh-CN" sz="2800">
                <a:ea typeface="楷体_GB2312"/>
                <a:cs typeface="楷体_GB2312"/>
              </a:rPr>
              <a:t>(int[]t,int n,double e)</a:t>
            </a:r>
          </a:p>
          <a:p>
            <a:pPr eaLnBrk="1" hangingPunct="1"/>
            <a:r>
              <a:rPr lang="en-US" altLang="zh-CN" sz="2800">
                <a:ea typeface="楷体_GB2312"/>
                <a:cs typeface="楷体_GB2312"/>
              </a:rPr>
              <a:t>   {</a:t>
            </a:r>
            <a:r>
              <a:rPr lang="en-US" altLang="zh-CN" sz="2800">
                <a:solidFill>
                  <a:srgbClr val="0000FF"/>
                </a:solidFill>
                <a:ea typeface="楷体_GB2312"/>
                <a:cs typeface="楷体_GB2312"/>
              </a:rPr>
              <a:t>// </a:t>
            </a:r>
            <a:r>
              <a:rPr lang="zh-CN" altLang="en-US" sz="2800">
                <a:solidFill>
                  <a:srgbClr val="0000FF"/>
                </a:solidFill>
                <a:ea typeface="楷体_GB2312"/>
                <a:cs typeface="楷体_GB2312"/>
              </a:rPr>
              <a:t>重复</a:t>
            </a:r>
            <a:r>
              <a:rPr lang="en-US" altLang="zh-CN" sz="2800">
                <a:solidFill>
                  <a:srgbClr val="0000FF"/>
                </a:solidFill>
                <a:ea typeface="楷体_GB2312"/>
                <a:cs typeface="楷体_GB2312"/>
              </a:rPr>
              <a:t>log(1/e)</a:t>
            </a:r>
            <a:r>
              <a:rPr lang="zh-CN" altLang="en-US" sz="2800">
                <a:solidFill>
                  <a:srgbClr val="0000FF"/>
                </a:solidFill>
                <a:ea typeface="楷体_GB2312"/>
                <a:cs typeface="楷体_GB2312"/>
              </a:rPr>
              <a:t>次调用算法</a:t>
            </a:r>
            <a:r>
              <a:rPr lang="en-US" altLang="zh-CN" sz="2800">
                <a:solidFill>
                  <a:srgbClr val="0000FF"/>
                </a:solidFill>
                <a:ea typeface="楷体_GB2312"/>
                <a:cs typeface="楷体_GB2312"/>
              </a:rPr>
              <a:t>majority</a:t>
            </a:r>
          </a:p>
          <a:p>
            <a:pPr eaLnBrk="1" hangingPunct="1"/>
            <a:r>
              <a:rPr lang="en-US" altLang="zh-CN" sz="2800">
                <a:ea typeface="楷体_GB2312"/>
                <a:cs typeface="楷体_GB2312"/>
              </a:rPr>
              <a:t>       int k= (int) Math.ceil(Math.log(1/e)/Math.log(2));</a:t>
            </a:r>
          </a:p>
          <a:p>
            <a:pPr eaLnBrk="1" hangingPunct="1"/>
            <a:r>
              <a:rPr lang="en-US" altLang="zh-CN" sz="2800">
                <a:ea typeface="楷体_GB2312"/>
                <a:cs typeface="楷体_GB2312"/>
              </a:rPr>
              <a:t>       for (int i=1;i&lt;=k;i++)</a:t>
            </a:r>
          </a:p>
          <a:p>
            <a:pPr eaLnBrk="1" hangingPunct="1"/>
            <a:r>
              <a:rPr lang="en-US" altLang="zh-CN" sz="2800">
                <a:ea typeface="楷体_GB2312"/>
                <a:cs typeface="楷体_GB2312"/>
              </a:rPr>
              <a:t>         if (majority(t,n)) return true;</a:t>
            </a:r>
          </a:p>
          <a:p>
            <a:pPr eaLnBrk="1" hangingPunct="1"/>
            <a:r>
              <a:rPr lang="en-US" altLang="zh-CN" sz="2800">
                <a:ea typeface="楷体_GB2312"/>
                <a:cs typeface="楷体_GB2312"/>
              </a:rPr>
              <a:t>       return false;</a:t>
            </a:r>
          </a:p>
          <a:p>
            <a:pPr eaLnBrk="1" hangingPunct="1"/>
            <a:r>
              <a:rPr lang="en-US" altLang="zh-CN" sz="2800">
                <a:ea typeface="楷体_GB2312"/>
                <a:cs typeface="楷体_GB2312"/>
              </a:rPr>
              <a:t>   }</a:t>
            </a:r>
            <a:endParaRPr lang="zh-CN" altLang="en-US" sz="2800">
              <a:ea typeface="楷体_GB2312"/>
              <a:cs typeface="楷体_GB2312"/>
            </a:endParaRP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395536" y="5517232"/>
            <a:ext cx="8458200" cy="1238250"/>
          </a:xfrm>
          <a:prstGeom prst="rect">
            <a:avLst/>
          </a:prstGeom>
          <a:solidFill>
            <a:srgbClr val="C5C5C5"/>
          </a:solidFill>
          <a:ln w="508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楷体_GB2312"/>
                <a:cs typeface="楷体_GB2312"/>
              </a:rPr>
              <a:t>对于任何给定的</a:t>
            </a:r>
            <a:r>
              <a:rPr lang="zh-CN" altLang="en-US" sz="2400">
                <a:ea typeface="楷体_GB2312"/>
                <a:cs typeface="楷体_GB2312"/>
                <a:sym typeface="Symbol" pitchFamily="18" charset="2"/>
              </a:rPr>
              <a:t></a:t>
            </a:r>
            <a:r>
              <a:rPr lang="en-US" altLang="zh-CN" sz="2400">
                <a:ea typeface="楷体_GB2312"/>
                <a:cs typeface="楷体_GB2312"/>
              </a:rPr>
              <a:t>&gt;0</a:t>
            </a:r>
            <a:r>
              <a:rPr lang="zh-CN" altLang="en-US" sz="2400">
                <a:ea typeface="楷体_GB2312"/>
                <a:cs typeface="楷体_GB2312"/>
              </a:rPr>
              <a:t>，算法</a:t>
            </a:r>
            <a:r>
              <a:rPr lang="en-US" altLang="zh-CN" sz="2400" b="1">
                <a:ea typeface="楷体_GB2312"/>
                <a:cs typeface="楷体_GB2312"/>
              </a:rPr>
              <a:t>majorityMC</a:t>
            </a:r>
            <a:r>
              <a:rPr lang="zh-CN" altLang="en-US" sz="2400">
                <a:ea typeface="楷体_GB2312"/>
                <a:cs typeface="楷体_GB2312"/>
              </a:rPr>
              <a:t>重复调用</a:t>
            </a:r>
            <a:r>
              <a:rPr lang="zh-CN" altLang="en-US" sz="2400">
                <a:ea typeface="楷体_GB2312"/>
                <a:cs typeface="楷体_GB2312"/>
                <a:sym typeface="Symbol" pitchFamily="18" charset="2"/>
              </a:rPr>
              <a:t></a:t>
            </a:r>
            <a:r>
              <a:rPr lang="en-US" altLang="zh-CN" sz="2400">
                <a:ea typeface="楷体_GB2312"/>
                <a:cs typeface="楷体_GB2312"/>
                <a:sym typeface="Symbol" pitchFamily="18" charset="2"/>
              </a:rPr>
              <a:t>log(1/</a:t>
            </a:r>
            <a:r>
              <a:rPr lang="zh-CN" altLang="en-US" sz="2400">
                <a:ea typeface="楷体_GB2312"/>
                <a:cs typeface="楷体_GB2312"/>
                <a:sym typeface="Symbol" pitchFamily="18" charset="2"/>
              </a:rPr>
              <a:t></a:t>
            </a:r>
            <a:r>
              <a:rPr lang="en-US" altLang="zh-CN" sz="2400">
                <a:ea typeface="楷体_GB2312"/>
                <a:cs typeface="楷体_GB2312"/>
                <a:sym typeface="Symbol" pitchFamily="18" charset="2"/>
              </a:rPr>
              <a:t>)</a:t>
            </a:r>
            <a:r>
              <a:rPr lang="en-US" altLang="zh-CN" sz="2400">
                <a:ea typeface="楷体_GB2312"/>
                <a:cs typeface="楷体_GB2312"/>
              </a:rPr>
              <a:t> </a:t>
            </a:r>
            <a:r>
              <a:rPr lang="zh-CN" altLang="en-US" sz="2400">
                <a:ea typeface="楷体_GB2312"/>
                <a:cs typeface="楷体_GB2312"/>
              </a:rPr>
              <a:t>次算法</a:t>
            </a:r>
            <a:r>
              <a:rPr lang="en-US" altLang="zh-CN" sz="2400" b="1">
                <a:ea typeface="楷体_GB2312"/>
                <a:cs typeface="楷体_GB2312"/>
              </a:rPr>
              <a:t>majority</a:t>
            </a:r>
            <a:r>
              <a:rPr lang="zh-CN" altLang="en-US" sz="2400">
                <a:ea typeface="楷体_GB2312"/>
                <a:cs typeface="楷体_GB2312"/>
              </a:rPr>
              <a:t>。它是一个偏真蒙特卡罗算法，且其错误概率小于</a:t>
            </a:r>
            <a:r>
              <a:rPr lang="zh-CN" altLang="en-US" sz="2400">
                <a:ea typeface="楷体_GB2312"/>
                <a:cs typeface="楷体_GB2312"/>
                <a:sym typeface="Symbol" pitchFamily="18" charset="2"/>
              </a:rPr>
              <a:t></a:t>
            </a:r>
            <a:r>
              <a:rPr lang="zh-CN" altLang="en-US" sz="2400">
                <a:ea typeface="楷体_GB2312"/>
                <a:cs typeface="楷体_GB2312"/>
              </a:rPr>
              <a:t>。算法</a:t>
            </a:r>
            <a:r>
              <a:rPr lang="en-US" altLang="zh-CN" sz="2400" b="1">
                <a:ea typeface="楷体_GB2312"/>
                <a:cs typeface="楷体_GB2312"/>
              </a:rPr>
              <a:t>majorityMC</a:t>
            </a:r>
            <a:r>
              <a:rPr lang="zh-CN" altLang="en-US" sz="2400">
                <a:ea typeface="楷体_GB2312"/>
                <a:cs typeface="楷体_GB2312"/>
              </a:rPr>
              <a:t>所需的计算时间显然是</a:t>
            </a:r>
            <a:r>
              <a:rPr lang="en-US" altLang="zh-CN" sz="2400">
                <a:ea typeface="楷体_GB2312"/>
                <a:cs typeface="楷体_GB2312"/>
              </a:rPr>
              <a:t>O(nlog(1/ </a:t>
            </a:r>
            <a:r>
              <a:rPr lang="zh-CN" altLang="en-US" sz="2400">
                <a:ea typeface="楷体_GB2312"/>
                <a:cs typeface="楷体_GB2312"/>
                <a:sym typeface="Symbol" pitchFamily="18" charset="2"/>
              </a:rPr>
              <a:t></a:t>
            </a:r>
            <a:r>
              <a:rPr lang="en-US" altLang="zh-CN" sz="2400">
                <a:ea typeface="楷体_GB2312"/>
                <a:cs typeface="楷体_GB2312"/>
                <a:sym typeface="Symbol" pitchFamily="18" charset="2"/>
              </a:rPr>
              <a:t>))</a:t>
            </a:r>
            <a:r>
              <a:rPr lang="zh-CN" altLang="en-US" sz="2400">
                <a:ea typeface="楷体_GB2312"/>
                <a:cs typeface="楷体_GB231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E376D-5E6C-470A-B177-20993EDC72A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36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en-US" kern="1200" dirty="0">
                <a:solidFill>
                  <a:srgbClr val="FF0000"/>
                </a:solidFill>
                <a:latin typeface="Times New Roman" pitchFamily="18" charset="0"/>
              </a:rPr>
              <a:t>概率分析与随机算法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99592" y="2204864"/>
            <a:ext cx="79928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内容提要：</a:t>
            </a:r>
            <a:endParaRPr lang="en-US" altLang="zh-CN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雇用问题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指示器随机变量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随机算法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dirty="0"/>
              <a:t> </a:t>
            </a:r>
            <a:r>
              <a:rPr lang="zh-CN" altLang="en-US" sz="2800" dirty="0"/>
              <a:t>概率分析与随机算法的应用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在线雇用问题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kern="100" dirty="0">
                <a:solidFill>
                  <a:srgbClr val="FF0000"/>
                </a:solidFill>
              </a:rPr>
              <a:t> </a:t>
            </a:r>
            <a:r>
              <a:rPr lang="zh-CN" altLang="zh-CN" sz="2800" kern="100" dirty="0"/>
              <a:t>生日悖论</a:t>
            </a:r>
            <a:r>
              <a:rPr lang="en-US" altLang="zh-CN" sz="2800" kern="100" dirty="0"/>
              <a:t>, </a:t>
            </a:r>
            <a:r>
              <a:rPr lang="zh-CN" altLang="en-US" sz="2800" kern="100" dirty="0"/>
              <a:t>球与盒子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3093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4"/>
          <p:cNvSpPr>
            <a:spLocks noGrp="1"/>
          </p:cNvSpPr>
          <p:nvPr>
            <p:ph type="title"/>
          </p:nvPr>
        </p:nvSpPr>
        <p:spPr>
          <a:xfrm>
            <a:off x="1181845" y="677144"/>
            <a:ext cx="7793037" cy="1143000"/>
          </a:xfrm>
        </p:spPr>
        <p:txBody>
          <a:bodyPr/>
          <a:lstStyle/>
          <a:p>
            <a:r>
              <a:rPr lang="zh-CN" altLang="en-US" dirty="0"/>
              <a:t>在线雇用问题</a:t>
            </a:r>
          </a:p>
        </p:txBody>
      </p:sp>
      <p:sp>
        <p:nvSpPr>
          <p:cNvPr id="48131" name="内容占位符 5"/>
          <p:cNvSpPr>
            <a:spLocks noGrp="1"/>
          </p:cNvSpPr>
          <p:nvPr>
            <p:ph idx="1"/>
          </p:nvPr>
        </p:nvSpPr>
        <p:spPr>
          <a:xfrm>
            <a:off x="1259632" y="1916832"/>
            <a:ext cx="7772400" cy="5457056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情景描述：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     </a:t>
            </a:r>
            <a:r>
              <a:rPr lang="zh-CN" altLang="en-US" sz="2800" dirty="0">
                <a:solidFill>
                  <a:schemeClr val="tx2"/>
                </a:solidFill>
              </a:rPr>
              <a:t>假设现在我们不希望面试所有的应聘者来找到最好的一个，也不希望因为不断有更好的申请者出现而不停地雇用信任解雇旧人。我们愿意雇用接近最好的应聘者，只雇用一次。但是，我们必须遵守猎头公司的一个规定：在每次面试之后，必须给出面试结果，要么雇用候选人，要么拒绝。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Goal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dirty="0">
                <a:solidFill>
                  <a:schemeClr val="tx2"/>
                </a:solidFill>
              </a:rPr>
              <a:t>最小化面试次数和最大化雇用应聘者的质量取得平衡。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37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133836" y="685800"/>
            <a:ext cx="7793037" cy="1143000"/>
          </a:xfrm>
        </p:spPr>
        <p:txBody>
          <a:bodyPr/>
          <a:lstStyle/>
          <a:p>
            <a:r>
              <a:rPr lang="zh-CN" altLang="en-US" dirty="0"/>
              <a:t>在线雇用问题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133836" y="19050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解决思路：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en-US" sz="2400" dirty="0">
                <a:solidFill>
                  <a:schemeClr val="tx2"/>
                </a:solidFill>
              </a:rPr>
              <a:t>）面试一个应聘者之后，给他一个分数，</a:t>
            </a:r>
            <a:r>
              <a:rPr lang="zh-CN" altLang="en-US" sz="2400" dirty="0">
                <a:solidFill>
                  <a:srgbClr val="CCA500"/>
                </a:solidFill>
              </a:rPr>
              <a:t>令</a:t>
            </a:r>
            <a:r>
              <a:rPr lang="en-US" altLang="zh-CN" sz="2400" i="1" dirty="0">
                <a:solidFill>
                  <a:srgbClr val="CCA500"/>
                </a:solidFill>
              </a:rPr>
              <a:t>score( i )</a:t>
            </a:r>
            <a:r>
              <a:rPr lang="zh-CN" altLang="en-US" sz="2400" dirty="0">
                <a:solidFill>
                  <a:srgbClr val="CCA500"/>
                </a:solidFill>
              </a:rPr>
              <a:t>表示给第</a:t>
            </a:r>
            <a:r>
              <a:rPr lang="en-US" altLang="zh-CN" sz="2400" dirty="0">
                <a:solidFill>
                  <a:srgbClr val="CCA500"/>
                </a:solidFill>
              </a:rPr>
              <a:t>i</a:t>
            </a:r>
            <a:r>
              <a:rPr lang="zh-CN" altLang="en-US" sz="2400" dirty="0">
                <a:solidFill>
                  <a:srgbClr val="CCA500"/>
                </a:solidFill>
              </a:rPr>
              <a:t>个应聘者的分数</a:t>
            </a:r>
            <a:r>
              <a:rPr lang="zh-CN" altLang="en-US" sz="2400" dirty="0">
                <a:solidFill>
                  <a:schemeClr val="tx2"/>
                </a:solidFill>
              </a:rPr>
              <a:t>，并且假设所有应聘者得分都不相同；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400" dirty="0">
                <a:solidFill>
                  <a:schemeClr val="tx2"/>
                </a:solidFill>
              </a:rPr>
              <a:t>2</a:t>
            </a:r>
            <a:r>
              <a:rPr lang="zh-CN" altLang="en-US" sz="2400" dirty="0">
                <a:solidFill>
                  <a:schemeClr val="tx2"/>
                </a:solidFill>
              </a:rPr>
              <a:t>）</a:t>
            </a:r>
            <a:r>
              <a:rPr lang="zh-CN" altLang="en-US" sz="2400" dirty="0">
                <a:solidFill>
                  <a:srgbClr val="CCA500"/>
                </a:solidFill>
              </a:rPr>
              <a:t>面试前面</a:t>
            </a:r>
            <a:r>
              <a:rPr lang="en-US" altLang="zh-CN" sz="2400" dirty="0">
                <a:solidFill>
                  <a:srgbClr val="CCA500"/>
                </a:solidFill>
              </a:rPr>
              <a:t>k</a:t>
            </a:r>
            <a:r>
              <a:rPr lang="zh-CN" altLang="en-US" sz="2400" dirty="0">
                <a:solidFill>
                  <a:srgbClr val="CCA500"/>
                </a:solidFill>
              </a:rPr>
              <a:t>个（</a:t>
            </a:r>
            <a:r>
              <a:rPr lang="en-US" altLang="zh-CN" sz="2400" dirty="0">
                <a:solidFill>
                  <a:srgbClr val="CCA500"/>
                </a:solidFill>
              </a:rPr>
              <a:t>k&lt;n</a:t>
            </a:r>
            <a:r>
              <a:rPr lang="zh-CN" altLang="en-US" sz="2400" dirty="0">
                <a:solidFill>
                  <a:srgbClr val="CCA500"/>
                </a:solidFill>
              </a:rPr>
              <a:t>）应聘者然后拒绝他们</a:t>
            </a:r>
            <a:r>
              <a:rPr lang="zh-CN" altLang="en-US" sz="2400" dirty="0">
                <a:solidFill>
                  <a:schemeClr val="tx2"/>
                </a:solidFill>
              </a:rPr>
              <a:t>，再雇用其后比前面的应聘者更高分数的第一个应聘者。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1428750" y="4653136"/>
            <a:ext cx="7154863" cy="2117725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chemeClr val="tx2"/>
                </a:solidFill>
              </a:rPr>
              <a:t>ON-LINE-MAXIMUM (k, n)		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400" i="1" dirty="0">
                <a:solidFill>
                  <a:schemeClr val="tx2"/>
                </a:solidFill>
              </a:rPr>
              <a:t>     </a:t>
            </a:r>
            <a:r>
              <a:rPr lang="en-US" altLang="zh-CN" sz="1400" i="1" dirty="0" err="1">
                <a:solidFill>
                  <a:schemeClr val="tx2"/>
                </a:solidFill>
              </a:rPr>
              <a:t>best</a:t>
            </a:r>
            <a:r>
              <a:rPr lang="en-US" altLang="zh-CN" sz="1400" dirty="0" err="1">
                <a:solidFill>
                  <a:schemeClr val="tx2"/>
                </a:solidFill>
              </a:rPr>
              <a:t>score</a:t>
            </a:r>
            <a:r>
              <a:rPr lang="en-US" altLang="zh-CN" sz="1400" dirty="0">
                <a:solidFill>
                  <a:schemeClr val="tx2"/>
                </a:solidFill>
              </a:rPr>
              <a:t>←  -∞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chemeClr val="tx2"/>
                </a:solidFill>
              </a:rPr>
              <a:t>     for </a:t>
            </a:r>
            <a:r>
              <a:rPr lang="en-US" altLang="zh-CN" sz="1400" i="1" dirty="0" err="1">
                <a:solidFill>
                  <a:schemeClr val="tx2"/>
                </a:solidFill>
              </a:rPr>
              <a:t>i</a:t>
            </a:r>
            <a:r>
              <a:rPr lang="en-US" altLang="zh-CN" sz="1400" dirty="0">
                <a:solidFill>
                  <a:schemeClr val="tx2"/>
                </a:solidFill>
              </a:rPr>
              <a:t> ← 1 to </a:t>
            </a:r>
            <a:r>
              <a:rPr lang="en-US" altLang="zh-CN" sz="1400" i="1" dirty="0">
                <a:solidFill>
                  <a:schemeClr val="tx2"/>
                </a:solidFill>
              </a:rPr>
              <a:t>k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400" i="1" dirty="0">
                <a:solidFill>
                  <a:schemeClr val="tx2"/>
                </a:solidFill>
              </a:rPr>
              <a:t>            </a:t>
            </a:r>
            <a:r>
              <a:rPr lang="en-US" altLang="zh-CN" sz="1400" dirty="0">
                <a:solidFill>
                  <a:schemeClr val="tx2"/>
                </a:solidFill>
              </a:rPr>
              <a:t>do if </a:t>
            </a:r>
            <a:r>
              <a:rPr lang="en-US" altLang="zh-CN" sz="1400" i="1" dirty="0">
                <a:solidFill>
                  <a:schemeClr val="tx2"/>
                </a:solidFill>
              </a:rPr>
              <a:t>score(</a:t>
            </a:r>
            <a:r>
              <a:rPr lang="en-US" altLang="zh-CN" sz="1400" i="1" dirty="0" err="1">
                <a:solidFill>
                  <a:schemeClr val="tx2"/>
                </a:solidFill>
              </a:rPr>
              <a:t>i</a:t>
            </a:r>
            <a:r>
              <a:rPr lang="en-US" altLang="zh-CN" sz="1400" i="1" dirty="0">
                <a:solidFill>
                  <a:schemeClr val="tx2"/>
                </a:solidFill>
              </a:rPr>
              <a:t>) &gt; </a:t>
            </a:r>
            <a:r>
              <a:rPr lang="en-US" altLang="zh-CN" sz="1400" i="1" dirty="0" err="1">
                <a:solidFill>
                  <a:schemeClr val="tx2"/>
                </a:solidFill>
              </a:rPr>
              <a:t>bestscore</a:t>
            </a:r>
            <a:endParaRPr lang="en-US" altLang="zh-CN" sz="1400" i="1" dirty="0">
              <a:solidFill>
                <a:schemeClr val="tx2"/>
              </a:solidFill>
            </a:endParaRP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400" i="1" dirty="0">
                <a:solidFill>
                  <a:schemeClr val="tx2"/>
                </a:solidFill>
              </a:rPr>
              <a:t>                    </a:t>
            </a:r>
            <a:r>
              <a:rPr lang="en-US" altLang="zh-CN" sz="1400" dirty="0">
                <a:solidFill>
                  <a:schemeClr val="tx2"/>
                </a:solidFill>
              </a:rPr>
              <a:t>then</a:t>
            </a:r>
            <a:r>
              <a:rPr lang="en-US" altLang="zh-CN" sz="1400" i="1" dirty="0">
                <a:solidFill>
                  <a:schemeClr val="tx2"/>
                </a:solidFill>
              </a:rPr>
              <a:t> </a:t>
            </a:r>
            <a:r>
              <a:rPr lang="en-US" altLang="zh-CN" sz="1400" i="1" dirty="0" err="1">
                <a:solidFill>
                  <a:schemeClr val="tx2"/>
                </a:solidFill>
              </a:rPr>
              <a:t>bestscore</a:t>
            </a:r>
            <a:r>
              <a:rPr lang="en-US" altLang="zh-CN" sz="1400" i="1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←  </a:t>
            </a:r>
            <a:r>
              <a:rPr lang="en-US" altLang="zh-CN" sz="1400" i="1" dirty="0">
                <a:solidFill>
                  <a:schemeClr val="tx2"/>
                </a:solidFill>
              </a:rPr>
              <a:t>score(</a:t>
            </a:r>
            <a:r>
              <a:rPr lang="en-US" altLang="zh-CN" sz="1400" i="1" dirty="0" err="1">
                <a:solidFill>
                  <a:schemeClr val="tx2"/>
                </a:solidFill>
              </a:rPr>
              <a:t>i</a:t>
            </a:r>
            <a:r>
              <a:rPr lang="en-US" altLang="zh-CN" sz="1400" i="1" dirty="0">
                <a:solidFill>
                  <a:schemeClr val="tx2"/>
                </a:solidFill>
              </a:rPr>
              <a:t>)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chemeClr val="tx2"/>
                </a:solidFill>
              </a:rPr>
              <a:t>     for </a:t>
            </a:r>
            <a:r>
              <a:rPr lang="en-US" altLang="zh-CN" sz="1400" i="1" dirty="0" err="1">
                <a:solidFill>
                  <a:schemeClr val="tx2"/>
                </a:solidFill>
              </a:rPr>
              <a:t>i</a:t>
            </a:r>
            <a:r>
              <a:rPr lang="en-US" altLang="zh-CN" sz="1400" i="1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← </a:t>
            </a:r>
            <a:r>
              <a:rPr lang="en-US" altLang="zh-CN" sz="1400" i="1" dirty="0">
                <a:solidFill>
                  <a:schemeClr val="tx2"/>
                </a:solidFill>
              </a:rPr>
              <a:t> k+</a:t>
            </a:r>
            <a:r>
              <a:rPr lang="en-US" altLang="zh-CN" sz="1400" dirty="0">
                <a:solidFill>
                  <a:schemeClr val="tx2"/>
                </a:solidFill>
              </a:rPr>
              <a:t>1</a:t>
            </a:r>
            <a:r>
              <a:rPr lang="en-US" altLang="zh-CN" sz="1400" i="1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to</a:t>
            </a:r>
            <a:r>
              <a:rPr lang="en-US" altLang="zh-CN" sz="1400" i="1" dirty="0">
                <a:solidFill>
                  <a:schemeClr val="tx2"/>
                </a:solidFill>
              </a:rPr>
              <a:t> n</a:t>
            </a:r>
            <a:r>
              <a:rPr lang="en-US" altLang="zh-CN" sz="1400" dirty="0">
                <a:solidFill>
                  <a:schemeClr val="tx2"/>
                </a:solidFill>
              </a:rPr>
              <a:t>					</a:t>
            </a:r>
            <a:endParaRPr lang="en-US" altLang="zh-CN" sz="1400" i="1" dirty="0">
              <a:solidFill>
                <a:schemeClr val="tx2"/>
              </a:solidFill>
            </a:endParaRP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chemeClr val="tx2"/>
                </a:solidFill>
              </a:rPr>
              <a:t>		 do if </a:t>
            </a:r>
            <a:r>
              <a:rPr lang="en-US" altLang="zh-CN" sz="1400" i="1" dirty="0">
                <a:solidFill>
                  <a:schemeClr val="tx2"/>
                </a:solidFill>
              </a:rPr>
              <a:t>score(</a:t>
            </a:r>
            <a:r>
              <a:rPr lang="en-US" altLang="zh-CN" sz="1400" i="1" dirty="0" err="1">
                <a:solidFill>
                  <a:schemeClr val="tx2"/>
                </a:solidFill>
              </a:rPr>
              <a:t>i</a:t>
            </a:r>
            <a:r>
              <a:rPr lang="en-US" altLang="zh-CN" sz="1400" i="1" dirty="0">
                <a:solidFill>
                  <a:schemeClr val="tx2"/>
                </a:solidFill>
              </a:rPr>
              <a:t>)</a:t>
            </a:r>
            <a:r>
              <a:rPr lang="en-US" altLang="zh-CN" sz="1400" dirty="0">
                <a:solidFill>
                  <a:schemeClr val="tx2"/>
                </a:solidFill>
              </a:rPr>
              <a:t> &gt; </a:t>
            </a:r>
            <a:r>
              <a:rPr lang="en-US" altLang="zh-CN" sz="1400" i="1" dirty="0" err="1">
                <a:solidFill>
                  <a:schemeClr val="tx2"/>
                </a:solidFill>
              </a:rPr>
              <a:t>bestscore</a:t>
            </a:r>
            <a:endParaRPr lang="en-US" altLang="zh-CN" sz="1400" i="1" dirty="0">
              <a:solidFill>
                <a:schemeClr val="tx2"/>
              </a:solidFill>
            </a:endParaRP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chemeClr val="tx2"/>
                </a:solidFill>
              </a:rPr>
              <a:t> 			  then return</a:t>
            </a:r>
            <a:r>
              <a:rPr lang="en-US" altLang="zh-CN" sz="1400" i="1" dirty="0">
                <a:solidFill>
                  <a:schemeClr val="tx2"/>
                </a:solidFill>
              </a:rPr>
              <a:t> </a:t>
            </a:r>
            <a:r>
              <a:rPr lang="en-US" altLang="zh-CN" sz="1400" i="1" dirty="0" err="1">
                <a:solidFill>
                  <a:schemeClr val="tx2"/>
                </a:solidFill>
              </a:rPr>
              <a:t>i</a:t>
            </a:r>
            <a:endParaRPr lang="en-US" altLang="zh-CN" sz="1400" i="1" dirty="0">
              <a:solidFill>
                <a:schemeClr val="tx2"/>
              </a:solidFill>
            </a:endParaRP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400" i="1" dirty="0">
                <a:solidFill>
                  <a:schemeClr val="tx2"/>
                </a:solidFill>
              </a:rPr>
              <a:t>     </a:t>
            </a:r>
            <a:r>
              <a:rPr lang="en-US" altLang="zh-CN" sz="1400" dirty="0">
                <a:solidFill>
                  <a:schemeClr val="tx2"/>
                </a:solidFill>
              </a:rPr>
              <a:t>return</a:t>
            </a:r>
            <a:r>
              <a:rPr lang="en-US" altLang="zh-CN" sz="1400" i="1" dirty="0">
                <a:solidFill>
                  <a:schemeClr val="tx2"/>
                </a:solidFill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98516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133836" y="685800"/>
            <a:ext cx="7793037" cy="1143000"/>
          </a:xfrm>
        </p:spPr>
        <p:txBody>
          <a:bodyPr/>
          <a:lstStyle/>
          <a:p>
            <a:r>
              <a:rPr lang="zh-CN" altLang="en-US" dirty="0"/>
              <a:t>在线雇用问题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133836" y="1905000"/>
            <a:ext cx="7772400" cy="4953000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对每个可能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k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值，希望能确定雇用到最好应聘者的概率</a:t>
            </a:r>
            <a:endParaRPr lang="en-US" altLang="zh-CN" sz="2400" dirty="0">
              <a:solidFill>
                <a:schemeClr val="tx2"/>
              </a:solidFill>
              <a:latin typeface="ArialMT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概率最高的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k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值可以用来最好的实现这个策略</a:t>
            </a:r>
            <a:endParaRPr lang="en-US" altLang="zh-CN" sz="2400" dirty="0">
              <a:solidFill>
                <a:schemeClr val="tx2"/>
              </a:solidFill>
              <a:latin typeface="ArialMT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K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太小太大雇用到最好应聘者的概率都不高</a:t>
            </a:r>
            <a:endParaRPr lang="en-US" altLang="zh-CN" sz="2400" dirty="0">
              <a:solidFill>
                <a:schemeClr val="tx2"/>
              </a:solidFill>
              <a:latin typeface="ArialMT"/>
            </a:endParaRPr>
          </a:p>
          <a:p>
            <a:endParaRPr lang="en-US" altLang="zh-CN" sz="2400" dirty="0">
              <a:solidFill>
                <a:schemeClr val="tx2"/>
              </a:solidFill>
              <a:latin typeface="ArialMT"/>
            </a:endParaRPr>
          </a:p>
          <a:p>
            <a:r>
              <a:rPr lang="zh-CN" altLang="en-US" sz="2400" dirty="0">
                <a:solidFill>
                  <a:schemeClr val="accent6"/>
                </a:solidFill>
                <a:latin typeface="ArialMT"/>
              </a:rPr>
              <a:t>设</a:t>
            </a:r>
            <a:r>
              <a:rPr lang="en-US" altLang="zh-CN" sz="2400" dirty="0">
                <a:solidFill>
                  <a:schemeClr val="accent6"/>
                </a:solidFill>
                <a:latin typeface="ArialMT"/>
              </a:rPr>
              <a:t>S</a:t>
            </a:r>
            <a:r>
              <a:rPr lang="zh-CN" altLang="en-US" sz="2400" dirty="0">
                <a:solidFill>
                  <a:schemeClr val="accent6"/>
                </a:solidFill>
                <a:latin typeface="ArialMT"/>
              </a:rPr>
              <a:t>是一个事件，它表示我们成功选择到了最好应聘者，</a:t>
            </a:r>
            <a:r>
              <a:rPr lang="en-US" altLang="zh-CN" sz="2400" dirty="0">
                <a:solidFill>
                  <a:schemeClr val="accent6"/>
                </a:solidFill>
                <a:latin typeface="ArialMT"/>
              </a:rPr>
              <a:t>S</a:t>
            </a:r>
            <a:r>
              <a:rPr lang="en-US" altLang="zh-CN" sz="2400" baseline="-25000" dirty="0">
                <a:solidFill>
                  <a:schemeClr val="accent6"/>
                </a:solidFill>
                <a:latin typeface="ArialMT"/>
              </a:rPr>
              <a:t>i</a:t>
            </a:r>
            <a:r>
              <a:rPr lang="zh-CN" altLang="en-US" sz="2400" dirty="0">
                <a:solidFill>
                  <a:schemeClr val="accent6"/>
                </a:solidFill>
                <a:latin typeface="ArialMT"/>
              </a:rPr>
              <a:t>则表示我们在第</a:t>
            </a:r>
            <a:r>
              <a:rPr lang="en-US" altLang="zh-CN" sz="2400" dirty="0" err="1">
                <a:solidFill>
                  <a:schemeClr val="accent6"/>
                </a:solidFill>
                <a:latin typeface="ArialMT"/>
              </a:rPr>
              <a:t>i</a:t>
            </a:r>
            <a:r>
              <a:rPr lang="zh-CN" altLang="en-US" sz="2400" dirty="0">
                <a:solidFill>
                  <a:schemeClr val="accent6"/>
                </a:solidFill>
                <a:latin typeface="ArialMT"/>
              </a:rPr>
              <a:t>次面试时成功选择了最好的应聘者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，则</a:t>
            </a:r>
            <a:endParaRPr lang="en-US" altLang="zh-CN" sz="2400" dirty="0">
              <a:solidFill>
                <a:schemeClr val="tx2"/>
              </a:solidFill>
              <a:latin typeface="ArialMT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latin typeface="ArialMT"/>
            </a:endParaRPr>
          </a:p>
          <a:p>
            <a:endParaRPr lang="en-US" altLang="zh-CN" sz="2400" dirty="0">
              <a:solidFill>
                <a:schemeClr val="tx2"/>
              </a:solidFill>
              <a:latin typeface="ArialMT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S</a:t>
            </a:r>
            <a:r>
              <a:rPr lang="en-US" altLang="zh-CN" sz="2400" baseline="-25000" dirty="0">
                <a:solidFill>
                  <a:schemeClr val="tx2"/>
                </a:solidFill>
                <a:latin typeface="ArialMT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发生表示两件事必须发生：</a:t>
            </a:r>
            <a:r>
              <a:rPr lang="en-US" altLang="zh-CN" sz="2400" dirty="0">
                <a:solidFill>
                  <a:srgbClr val="FF0000"/>
                </a:solidFill>
                <a:latin typeface="ArialMT"/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  <a:latin typeface="ArialMT"/>
              </a:rPr>
              <a:t>最好的应聘者在第</a:t>
            </a:r>
            <a:r>
              <a:rPr lang="en-US" altLang="zh-CN" sz="2400" dirty="0" err="1">
                <a:solidFill>
                  <a:srgbClr val="FF0000"/>
                </a:solidFill>
                <a:latin typeface="ArialMT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ArialMT"/>
              </a:rPr>
              <a:t>个位置；</a:t>
            </a:r>
            <a:r>
              <a:rPr lang="en-US" altLang="zh-CN" sz="2400" dirty="0">
                <a:solidFill>
                  <a:srgbClr val="FF0000"/>
                </a:solidFill>
                <a:latin typeface="ArialMT"/>
              </a:rPr>
              <a:t>2.i</a:t>
            </a:r>
            <a:r>
              <a:rPr lang="zh-CN" altLang="en-US" sz="2400" dirty="0">
                <a:solidFill>
                  <a:srgbClr val="FF0000"/>
                </a:solidFill>
                <a:latin typeface="ArialMT"/>
              </a:rPr>
              <a:t>前面没有应聘者被雇用</a:t>
            </a:r>
            <a:endParaRPr lang="en-US" altLang="zh-CN" sz="2400" dirty="0">
              <a:solidFill>
                <a:srgbClr val="FF0000"/>
              </a:solidFill>
              <a:latin typeface="ArialM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437112"/>
            <a:ext cx="2559266" cy="864096"/>
          </a:xfrm>
          <a:prstGeom prst="rect">
            <a:avLst/>
          </a:prstGeom>
        </p:spPr>
      </p:pic>
      <p:sp>
        <p:nvSpPr>
          <p:cNvPr id="5" name="对话气泡: 圆角矩形 4"/>
          <p:cNvSpPr/>
          <p:nvPr/>
        </p:nvSpPr>
        <p:spPr bwMode="auto">
          <a:xfrm>
            <a:off x="6012160" y="3861048"/>
            <a:ext cx="1800200" cy="792088"/>
          </a:xfrm>
          <a:prstGeom prst="wedgeRoundRectCallout">
            <a:avLst>
              <a:gd name="adj1" fmla="val -47440"/>
              <a:gd name="adj2" fmla="val 661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互斥事件！</a:t>
            </a:r>
          </a:p>
        </p:txBody>
      </p:sp>
    </p:spTree>
    <p:extLst>
      <p:ext uri="{BB962C8B-B14F-4D97-AF65-F5344CB8AC3E}">
        <p14:creationId xmlns:p14="http://schemas.microsoft.com/office/powerpoint/2010/main" val="36228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133836" y="685800"/>
            <a:ext cx="7793037" cy="1143000"/>
          </a:xfrm>
        </p:spPr>
        <p:txBody>
          <a:bodyPr/>
          <a:lstStyle/>
          <a:p>
            <a:r>
              <a:rPr lang="zh-CN" altLang="en-US" dirty="0"/>
              <a:t>在线雇用问题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133836" y="1905000"/>
            <a:ext cx="7772400" cy="4953000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设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B</a:t>
            </a:r>
            <a:r>
              <a:rPr lang="en-US" altLang="zh-CN" sz="2400" baseline="-25000" dirty="0">
                <a:solidFill>
                  <a:schemeClr val="tx2"/>
                </a:solidFill>
                <a:latin typeface="ArialMT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表示最好的应聘者在第</a:t>
            </a:r>
            <a:r>
              <a:rPr lang="en-US" altLang="zh-CN" sz="2400" dirty="0" err="1">
                <a:solidFill>
                  <a:schemeClr val="tx2"/>
                </a:solidFill>
                <a:latin typeface="ArialMT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个位置上的事件，</a:t>
            </a:r>
            <a:r>
              <a:rPr lang="en-US" altLang="zh-CN" sz="2400" dirty="0" err="1">
                <a:solidFill>
                  <a:srgbClr val="FF0000"/>
                </a:solidFill>
                <a:latin typeface="ArialMT"/>
              </a:rPr>
              <a:t>Pr</a:t>
            </a:r>
            <a:r>
              <a:rPr lang="en-US" altLang="zh-CN" sz="2400" dirty="0">
                <a:solidFill>
                  <a:srgbClr val="FF0000"/>
                </a:solidFill>
                <a:latin typeface="ArialMT"/>
              </a:rPr>
              <a:t>{B</a:t>
            </a:r>
            <a:r>
              <a:rPr lang="en-US" altLang="zh-CN" sz="2400" baseline="-25000" dirty="0">
                <a:solidFill>
                  <a:srgbClr val="FF0000"/>
                </a:solidFill>
                <a:latin typeface="ArialM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ArialMT"/>
              </a:rPr>
              <a:t>}=1/n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设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O</a:t>
            </a:r>
            <a:r>
              <a:rPr lang="en-US" altLang="zh-CN" sz="2400" baseline="-25000" dirty="0">
                <a:solidFill>
                  <a:schemeClr val="tx2"/>
                </a:solidFill>
                <a:latin typeface="ArialMT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表示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k+1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到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i-1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中没有应聘者被选取的事件，即当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k+1≤j≤i-1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时，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score(j)&lt;</a:t>
            </a:r>
            <a:r>
              <a:rPr lang="en-US" altLang="zh-CN" sz="2400" dirty="0" err="1">
                <a:solidFill>
                  <a:schemeClr val="tx2"/>
                </a:solidFill>
                <a:latin typeface="ArialMT"/>
              </a:rPr>
              <a:t>bestscore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，此事件仅取决于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到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i-1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的排列情况，</a:t>
            </a:r>
            <a:r>
              <a:rPr lang="zh-CN" altLang="en-US" sz="2400" dirty="0">
                <a:solidFill>
                  <a:srgbClr val="FF0000"/>
                </a:solidFill>
                <a:latin typeface="ArialMT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ArialMT"/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  <a:latin typeface="ArialMT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ArialMT"/>
              </a:rPr>
              <a:t>是独立事件。</a:t>
            </a:r>
            <a:endParaRPr lang="en-US" altLang="zh-CN" sz="2400" dirty="0">
              <a:solidFill>
                <a:srgbClr val="FF0000"/>
              </a:solidFill>
              <a:latin typeface="ArialMT"/>
            </a:endParaRPr>
          </a:p>
          <a:p>
            <a:endParaRPr lang="en-US" altLang="zh-CN" sz="2400" dirty="0">
              <a:solidFill>
                <a:schemeClr val="tx2"/>
              </a:solidFill>
              <a:latin typeface="ArialMT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前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i-1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个应聘者分数最高的可以是前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k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个中的任意一个位置，所以</a:t>
            </a:r>
            <a:r>
              <a:rPr lang="en-US" altLang="zh-CN" sz="2400" dirty="0" err="1">
                <a:solidFill>
                  <a:srgbClr val="FF0000"/>
                </a:solidFill>
                <a:latin typeface="ArialMT"/>
              </a:rPr>
              <a:t>Pr</a:t>
            </a:r>
            <a:r>
              <a:rPr lang="en-US" altLang="zh-CN" sz="2400" dirty="0">
                <a:solidFill>
                  <a:srgbClr val="FF0000"/>
                </a:solidFill>
                <a:latin typeface="ArialMT"/>
              </a:rPr>
              <a:t>{O</a:t>
            </a:r>
            <a:r>
              <a:rPr lang="en-US" altLang="zh-CN" sz="2400" baseline="-25000" dirty="0">
                <a:solidFill>
                  <a:srgbClr val="FF0000"/>
                </a:solidFill>
                <a:latin typeface="ArialM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ArialMT"/>
              </a:rPr>
              <a:t>}=k/(i-1)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要想雇用到第</a:t>
            </a:r>
            <a:r>
              <a:rPr lang="en-US" altLang="zh-CN" sz="2400" dirty="0" err="1">
                <a:solidFill>
                  <a:schemeClr val="tx2"/>
                </a:solidFill>
                <a:latin typeface="ArialMT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个应聘者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(Si)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且为最佳应聘者，必须同时有发生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B</a:t>
            </a:r>
            <a:r>
              <a:rPr lang="en-US" altLang="zh-CN" sz="2400" baseline="-25000" dirty="0">
                <a:solidFill>
                  <a:schemeClr val="tx2"/>
                </a:solidFill>
                <a:latin typeface="ArialMT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O</a:t>
            </a:r>
            <a:r>
              <a:rPr lang="en-US" altLang="zh-CN" sz="2400" baseline="-25000" dirty="0">
                <a:solidFill>
                  <a:schemeClr val="tx2"/>
                </a:solidFill>
                <a:latin typeface="ArialMT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：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048375"/>
            <a:ext cx="60293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133836" y="685800"/>
            <a:ext cx="7793037" cy="1143000"/>
          </a:xfrm>
        </p:spPr>
        <p:txBody>
          <a:bodyPr/>
          <a:lstStyle/>
          <a:p>
            <a:r>
              <a:rPr lang="zh-CN" altLang="en-US" dirty="0"/>
              <a:t>在线雇用问题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133836" y="1905000"/>
            <a:ext cx="7772400" cy="4953000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2"/>
                </a:solidFill>
              </a:rPr>
              <a:t>于是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zh-CN" altLang="en-US" sz="2400" dirty="0">
                <a:solidFill>
                  <a:schemeClr val="tx2"/>
                </a:solidFill>
              </a:rPr>
              <a:t>利用积分性质进行缩放</a:t>
            </a:r>
            <a:endParaRPr lang="en-US" altLang="zh-CN" sz="2400" dirty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我们希望最大化成功概率，因而主要关注如何选取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k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的值，使其能最大化</a:t>
            </a:r>
            <a:r>
              <a:rPr lang="en-US" altLang="zh-CN" sz="2400" dirty="0" err="1">
                <a:solidFill>
                  <a:schemeClr val="tx2"/>
                </a:solidFill>
                <a:latin typeface="ArialMT"/>
              </a:rPr>
              <a:t>Pr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{S}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的下界：上式左侧当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k = n/e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时取最大值</a:t>
            </a:r>
            <a:r>
              <a:rPr lang="en-US" altLang="zh-CN" sz="2400" dirty="0">
                <a:solidFill>
                  <a:schemeClr val="tx2"/>
                </a:solidFill>
                <a:latin typeface="ArialMT"/>
              </a:rPr>
              <a:t>1/e</a:t>
            </a:r>
            <a:r>
              <a:rPr lang="zh-CN" altLang="en-US" sz="2400" dirty="0">
                <a:solidFill>
                  <a:schemeClr val="tx2"/>
                </a:solidFill>
                <a:latin typeface="ArialMT"/>
              </a:rPr>
              <a:t>，即</a:t>
            </a:r>
            <a:r>
              <a:rPr lang="zh-CN" altLang="en-US" sz="2400" dirty="0">
                <a:solidFill>
                  <a:srgbClr val="FF0000"/>
                </a:solidFill>
                <a:latin typeface="ArialMT"/>
              </a:rPr>
              <a:t>如果用</a:t>
            </a:r>
            <a:r>
              <a:rPr lang="en-US" altLang="zh-CN" sz="2400" dirty="0">
                <a:solidFill>
                  <a:srgbClr val="FF0000"/>
                </a:solidFill>
                <a:latin typeface="ArialMT"/>
              </a:rPr>
              <a:t>k=n/e</a:t>
            </a:r>
            <a:r>
              <a:rPr lang="zh-CN" altLang="en-US" sz="2400" dirty="0">
                <a:solidFill>
                  <a:srgbClr val="FF0000"/>
                </a:solidFill>
                <a:latin typeface="ArialMT"/>
              </a:rPr>
              <a:t>来实现我们的策略，则可以以至少</a:t>
            </a:r>
            <a:r>
              <a:rPr lang="en-US" altLang="zh-CN" sz="2400" dirty="0">
                <a:solidFill>
                  <a:srgbClr val="FF0000"/>
                </a:solidFill>
                <a:latin typeface="ArialMT"/>
              </a:rPr>
              <a:t>1/e</a:t>
            </a:r>
            <a:r>
              <a:rPr lang="zh-CN" altLang="en-US" sz="2400" dirty="0">
                <a:solidFill>
                  <a:srgbClr val="FF0000"/>
                </a:solidFill>
                <a:latin typeface="ArialMT"/>
              </a:rPr>
              <a:t>的概率成功雇用到最有资格的应聘者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60848"/>
            <a:ext cx="5760640" cy="715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02081"/>
            <a:ext cx="6101691" cy="152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9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en-US" kern="1200" dirty="0">
                <a:solidFill>
                  <a:srgbClr val="FF0000"/>
                </a:solidFill>
                <a:latin typeface="Times New Roman" pitchFamily="18" charset="0"/>
              </a:rPr>
              <a:t>概率分析与随机算法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99592" y="2204864"/>
            <a:ext cx="79928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内容提要：</a:t>
            </a:r>
            <a:endParaRPr lang="en-US" altLang="zh-CN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雇用问题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指示器随机变量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随机算法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dirty="0"/>
              <a:t> </a:t>
            </a:r>
            <a:r>
              <a:rPr lang="zh-CN" altLang="en-US" sz="2800" dirty="0"/>
              <a:t>概率分析与随机算法的应用</a:t>
            </a:r>
            <a:r>
              <a:rPr lang="en-US" altLang="zh-CN" sz="2800" dirty="0"/>
              <a:t>:</a:t>
            </a:r>
            <a:r>
              <a:rPr lang="zh-CN" altLang="en-US" sz="2800" dirty="0"/>
              <a:t> 在线雇用问题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kern="100" dirty="0">
                <a:solidFill>
                  <a:srgbClr val="FF0000"/>
                </a:solidFill>
              </a:rPr>
              <a:t> </a:t>
            </a:r>
            <a:r>
              <a:rPr lang="zh-CN" altLang="zh-CN" sz="2800" kern="100" dirty="0">
                <a:solidFill>
                  <a:srgbClr val="FF0000"/>
                </a:solidFill>
              </a:rPr>
              <a:t>生日悖论</a:t>
            </a:r>
            <a:r>
              <a:rPr lang="en-US" altLang="zh-CN" sz="2800" kern="100" dirty="0">
                <a:solidFill>
                  <a:srgbClr val="FF0000"/>
                </a:solidFill>
              </a:rPr>
              <a:t>, </a:t>
            </a:r>
            <a:r>
              <a:rPr lang="zh-CN" altLang="en-US" sz="2800" kern="100" dirty="0"/>
              <a:t>球与盒子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6037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zh-CN" kern="100" dirty="0">
                <a:solidFill>
                  <a:srgbClr val="FF0000"/>
                </a:solidFill>
              </a:rPr>
              <a:t>生日悖论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99592" y="2204864"/>
            <a:ext cx="7992888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一个屋子里的人数必须达到多少人</a:t>
            </a:r>
            <a:r>
              <a:rPr lang="en-US" altLang="zh-CN" sz="2200" dirty="0">
                <a:solidFill>
                  <a:srgbClr val="FF0000"/>
                </a:solidFill>
              </a:rPr>
              <a:t>,</a:t>
            </a:r>
            <a:r>
              <a:rPr lang="zh-CN" altLang="en-US" sz="2200" dirty="0">
                <a:solidFill>
                  <a:srgbClr val="FF0000"/>
                </a:solidFill>
              </a:rPr>
              <a:t>  才能使其中两人生日相同的机会达到</a:t>
            </a:r>
            <a:r>
              <a:rPr lang="en-US" altLang="zh-CN" sz="2200" dirty="0">
                <a:solidFill>
                  <a:srgbClr val="FF0000"/>
                </a:solidFill>
              </a:rPr>
              <a:t>50%?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b="0" dirty="0">
                <a:solidFill>
                  <a:schemeClr val="tx2"/>
                </a:solidFill>
              </a:rPr>
              <a:t>问题描述</a:t>
            </a:r>
            <a:r>
              <a:rPr lang="en-US" altLang="zh-CN" sz="2200" b="0" dirty="0">
                <a:solidFill>
                  <a:schemeClr val="tx2"/>
                </a:solidFill>
              </a:rPr>
              <a:t>:</a:t>
            </a:r>
            <a:r>
              <a:rPr lang="zh-CN" altLang="en-US" sz="2200" b="0" dirty="0">
                <a:solidFill>
                  <a:schemeClr val="tx2"/>
                </a:solidFill>
              </a:rPr>
              <a:t> 用整数</a:t>
            </a:r>
            <a:r>
              <a:rPr lang="en-US" altLang="zh-CN" sz="2200" b="0" dirty="0">
                <a:solidFill>
                  <a:schemeClr val="tx2"/>
                </a:solidFill>
              </a:rPr>
              <a:t>1,2,…,k</a:t>
            </a:r>
            <a:r>
              <a:rPr lang="zh-CN" altLang="en-US" sz="2200" b="0" dirty="0">
                <a:solidFill>
                  <a:schemeClr val="tx2"/>
                </a:solidFill>
              </a:rPr>
              <a:t> 对屋子里的人编号</a:t>
            </a:r>
            <a:r>
              <a:rPr lang="en-US" altLang="zh-CN" sz="2200" b="0" dirty="0">
                <a:solidFill>
                  <a:schemeClr val="tx2"/>
                </a:solidFill>
              </a:rPr>
              <a:t>,</a:t>
            </a:r>
            <a:r>
              <a:rPr lang="zh-CN" altLang="en-US" sz="2200" b="0" dirty="0">
                <a:solidFill>
                  <a:schemeClr val="tx2"/>
                </a:solidFill>
              </a:rPr>
              <a:t> </a:t>
            </a:r>
            <a:r>
              <a:rPr lang="en-US" altLang="zh-CN" sz="2200" b="0" dirty="0">
                <a:solidFill>
                  <a:schemeClr val="tx2"/>
                </a:solidFill>
              </a:rPr>
              <a:t>k </a:t>
            </a:r>
            <a:r>
              <a:rPr lang="zh-CN" altLang="en-US" sz="2200" b="0" dirty="0">
                <a:solidFill>
                  <a:schemeClr val="tx2"/>
                </a:solidFill>
              </a:rPr>
              <a:t>是总人数</a:t>
            </a:r>
            <a:r>
              <a:rPr lang="en-US" altLang="zh-CN" sz="2200" b="0" dirty="0">
                <a:solidFill>
                  <a:schemeClr val="tx2"/>
                </a:solidFill>
              </a:rPr>
              <a:t>,</a:t>
            </a:r>
            <a:r>
              <a:rPr lang="zh-CN" altLang="en-US" sz="2200" b="0" dirty="0">
                <a:solidFill>
                  <a:schemeClr val="tx2"/>
                </a:solidFill>
              </a:rPr>
              <a:t> </a:t>
            </a:r>
            <a:r>
              <a:rPr lang="en-US" altLang="zh-CN" sz="2200" b="0" dirty="0">
                <a:solidFill>
                  <a:schemeClr val="tx2"/>
                </a:solidFill>
              </a:rPr>
              <a:t>n=365, </a:t>
            </a:r>
            <a:r>
              <a:rPr lang="zh-CN" altLang="en-US" sz="2200" b="0" dirty="0">
                <a:solidFill>
                  <a:schemeClr val="tx2"/>
                </a:solidFill>
              </a:rPr>
              <a:t>对于 </a:t>
            </a:r>
            <a:r>
              <a:rPr lang="en-US" altLang="zh-CN" sz="2200" b="0" dirty="0">
                <a:solidFill>
                  <a:schemeClr val="tx2"/>
                </a:solidFill>
              </a:rPr>
              <a:t>i=1,2,…, k, </a:t>
            </a:r>
            <a:r>
              <a:rPr lang="zh-CN" altLang="en-US" sz="2200" b="0" dirty="0">
                <a:solidFill>
                  <a:schemeClr val="tx2"/>
                </a:solidFill>
              </a:rPr>
              <a:t>设</a:t>
            </a:r>
            <a:r>
              <a:rPr lang="en-US" altLang="zh-CN" sz="2200" b="0" dirty="0">
                <a:solidFill>
                  <a:schemeClr val="tx2"/>
                </a:solidFill>
              </a:rPr>
              <a:t>b</a:t>
            </a:r>
            <a:r>
              <a:rPr lang="en-US" altLang="zh-CN" sz="2200" b="0" baseline="-25000" dirty="0">
                <a:solidFill>
                  <a:schemeClr val="tx2"/>
                </a:solidFill>
              </a:rPr>
              <a:t>i</a:t>
            </a:r>
            <a:r>
              <a:rPr lang="en-US" altLang="zh-CN" sz="2200" b="0" dirty="0">
                <a:solidFill>
                  <a:schemeClr val="tx2"/>
                </a:solidFill>
              </a:rPr>
              <a:t> </a:t>
            </a:r>
            <a:r>
              <a:rPr lang="zh-CN" altLang="en-US" sz="2200" b="0" dirty="0">
                <a:solidFill>
                  <a:schemeClr val="tx2"/>
                </a:solidFill>
              </a:rPr>
              <a:t>表示编号为</a:t>
            </a:r>
            <a:r>
              <a:rPr lang="en-US" altLang="zh-CN" sz="2200" b="0" dirty="0">
                <a:solidFill>
                  <a:schemeClr val="tx2"/>
                </a:solidFill>
              </a:rPr>
              <a:t>i</a:t>
            </a:r>
            <a:r>
              <a:rPr lang="zh-CN" altLang="en-US" sz="2200" b="0" dirty="0">
                <a:solidFill>
                  <a:schemeClr val="tx2"/>
                </a:solidFill>
              </a:rPr>
              <a:t> 的人的生日</a:t>
            </a:r>
            <a:r>
              <a:rPr lang="en-US" altLang="zh-CN" sz="2200" b="0" dirty="0">
                <a:solidFill>
                  <a:schemeClr val="tx2"/>
                </a:solidFill>
              </a:rPr>
              <a:t>,</a:t>
            </a:r>
            <a:r>
              <a:rPr lang="zh-CN" altLang="en-US" sz="2200" b="0" dirty="0">
                <a:solidFill>
                  <a:schemeClr val="tx2"/>
                </a:solidFill>
              </a:rPr>
              <a:t> 其中 </a:t>
            </a:r>
            <a:r>
              <a:rPr lang="en-US" altLang="zh-CN" sz="2200" b="0" dirty="0">
                <a:solidFill>
                  <a:schemeClr val="tx2"/>
                </a:solidFill>
              </a:rPr>
              <a:t>1≤b</a:t>
            </a:r>
            <a:r>
              <a:rPr lang="en-US" altLang="zh-CN" sz="2200" b="0" baseline="-25000" dirty="0">
                <a:solidFill>
                  <a:schemeClr val="tx2"/>
                </a:solidFill>
              </a:rPr>
              <a:t>i</a:t>
            </a:r>
            <a:r>
              <a:rPr lang="en-US" altLang="zh-CN" sz="2200" b="0" dirty="0">
                <a:solidFill>
                  <a:schemeClr val="tx2"/>
                </a:solidFill>
              </a:rPr>
              <a:t>≤n, </a:t>
            </a:r>
            <a:r>
              <a:rPr lang="zh-CN" altLang="en-US" sz="2200" b="0" dirty="0">
                <a:solidFill>
                  <a:schemeClr val="tx2"/>
                </a:solidFill>
              </a:rPr>
              <a:t>假设生日均匀独立分布在一年</a:t>
            </a:r>
            <a:r>
              <a:rPr lang="en-US" altLang="zh-CN" sz="2200" b="0" dirty="0">
                <a:solidFill>
                  <a:schemeClr val="tx2"/>
                </a:solidFill>
              </a:rPr>
              <a:t>n </a:t>
            </a:r>
            <a:r>
              <a:rPr lang="zh-CN" altLang="en-US" sz="2200" b="0" dirty="0">
                <a:solidFill>
                  <a:schemeClr val="tx2"/>
                </a:solidFill>
              </a:rPr>
              <a:t>天中</a:t>
            </a:r>
            <a:r>
              <a:rPr lang="en-US" altLang="zh-CN" sz="2200" b="0" dirty="0">
                <a:solidFill>
                  <a:schemeClr val="tx2"/>
                </a:solidFill>
              </a:rPr>
              <a:t>,</a:t>
            </a:r>
            <a:r>
              <a:rPr lang="zh-CN" altLang="en-US" sz="2200" b="0" dirty="0">
                <a:solidFill>
                  <a:schemeClr val="tx2"/>
                </a:solidFill>
              </a:rPr>
              <a:t> 对于</a:t>
            </a:r>
            <a:r>
              <a:rPr lang="en-US" altLang="zh-CN" sz="2200" b="0" dirty="0">
                <a:solidFill>
                  <a:schemeClr val="tx2"/>
                </a:solidFill>
              </a:rPr>
              <a:t> i=1,2,…,k </a:t>
            </a:r>
            <a:r>
              <a:rPr lang="zh-CN" altLang="en-US" sz="2200" b="0" dirty="0">
                <a:solidFill>
                  <a:schemeClr val="tx2"/>
                </a:solidFill>
              </a:rPr>
              <a:t>和 </a:t>
            </a:r>
            <a:r>
              <a:rPr lang="en-US" altLang="zh-CN" sz="2200" b="0" dirty="0">
                <a:solidFill>
                  <a:schemeClr val="tx2"/>
                </a:solidFill>
              </a:rPr>
              <a:t>r= 1,2,…, n, </a:t>
            </a:r>
            <a:r>
              <a:rPr lang="en-US" altLang="zh-CN" sz="2200" b="0" dirty="0" err="1">
                <a:solidFill>
                  <a:schemeClr val="tx2"/>
                </a:solidFill>
              </a:rPr>
              <a:t>Pr</a:t>
            </a:r>
            <a:r>
              <a:rPr lang="en-US" altLang="zh-CN" sz="2200" b="0" dirty="0">
                <a:solidFill>
                  <a:schemeClr val="tx2"/>
                </a:solidFill>
              </a:rPr>
              <a:t>{ b</a:t>
            </a:r>
            <a:r>
              <a:rPr lang="en-US" altLang="zh-CN" sz="2200" b="0" baseline="-25000" dirty="0">
                <a:solidFill>
                  <a:schemeClr val="tx2"/>
                </a:solidFill>
              </a:rPr>
              <a:t>i</a:t>
            </a:r>
            <a:r>
              <a:rPr lang="en-US" altLang="zh-CN" sz="2200" b="0" dirty="0">
                <a:solidFill>
                  <a:schemeClr val="tx2"/>
                </a:solidFill>
              </a:rPr>
              <a:t>=r} =1/n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b="0" dirty="0">
                <a:solidFill>
                  <a:schemeClr val="tx2"/>
                </a:solidFill>
              </a:rPr>
              <a:t>假设</a:t>
            </a:r>
            <a:r>
              <a:rPr lang="en-US" altLang="zh-CN" sz="2200" b="0" dirty="0">
                <a:solidFill>
                  <a:schemeClr val="tx2"/>
                </a:solidFill>
              </a:rPr>
              <a:t>i</a:t>
            </a:r>
            <a:r>
              <a:rPr lang="zh-CN" altLang="en-US" sz="2200" b="0" dirty="0">
                <a:solidFill>
                  <a:schemeClr val="tx2"/>
                </a:solidFill>
              </a:rPr>
              <a:t>和</a:t>
            </a:r>
            <a:r>
              <a:rPr lang="en-US" altLang="zh-CN" sz="2200" b="0" dirty="0">
                <a:solidFill>
                  <a:schemeClr val="tx2"/>
                </a:solidFill>
              </a:rPr>
              <a:t>j</a:t>
            </a:r>
            <a:r>
              <a:rPr lang="zh-CN" altLang="en-US" sz="2200" b="0" dirty="0">
                <a:solidFill>
                  <a:schemeClr val="tx2"/>
                </a:solidFill>
              </a:rPr>
              <a:t> 的生日都落在同一日 </a:t>
            </a:r>
            <a:r>
              <a:rPr lang="en-US" altLang="zh-CN" sz="2200" b="0" dirty="0">
                <a:solidFill>
                  <a:schemeClr val="tx2"/>
                </a:solidFill>
              </a:rPr>
              <a:t>r </a:t>
            </a:r>
            <a:r>
              <a:rPr lang="zh-CN" altLang="en-US" sz="2200" b="0" dirty="0">
                <a:solidFill>
                  <a:schemeClr val="tx2"/>
                </a:solidFill>
              </a:rPr>
              <a:t>上的概率是</a:t>
            </a:r>
            <a:r>
              <a:rPr lang="en-US" altLang="zh-CN" sz="2200" b="0" dirty="0">
                <a:solidFill>
                  <a:schemeClr val="tx2"/>
                </a:solidFill>
              </a:rPr>
              <a:t>:</a:t>
            </a:r>
            <a:r>
              <a:rPr lang="zh-CN" altLang="en-US" sz="2200" b="0" dirty="0">
                <a:solidFill>
                  <a:schemeClr val="tx2"/>
                </a:solidFill>
              </a:rPr>
              <a:t> </a:t>
            </a:r>
            <a:endParaRPr lang="en-US" altLang="zh-CN" sz="2200" b="0" dirty="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858584"/>
            <a:ext cx="5534183" cy="3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D1D57"/>
                </a:solidFill>
              </a:rPr>
              <a:t>雇用问题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12800">
              <a:lnSpc>
                <a:spcPct val="110000"/>
              </a:lnSpc>
              <a:spcAft>
                <a:spcPct val="20000"/>
              </a:spcAft>
              <a:buSzPct val="70000"/>
              <a:buNone/>
            </a:pPr>
            <a:r>
              <a:rPr lang="zh-CN" altLang="en-US" sz="2000" dirty="0">
                <a:solidFill>
                  <a:srgbClr val="CC9900"/>
                </a:solidFill>
                <a:ea typeface="黑体" pitchFamily="2" charset="-122"/>
              </a:rPr>
              <a:t>情景 </a:t>
            </a:r>
            <a:r>
              <a:rPr lang="en-US" altLang="zh-CN" sz="2000" dirty="0">
                <a:solidFill>
                  <a:srgbClr val="666699"/>
                </a:solidFill>
                <a:ea typeface="黑体" pitchFamily="2" charset="-122"/>
              </a:rPr>
              <a:t>:  </a:t>
            </a: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一个月内雇用最佳人任办公室助理</a:t>
            </a:r>
          </a:p>
          <a:p>
            <a:pPr defTabSz="812800">
              <a:lnSpc>
                <a:spcPct val="110000"/>
              </a:lnSpc>
              <a:spcAft>
                <a:spcPct val="20000"/>
              </a:spcAft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ea typeface="黑体" pitchFamily="2" charset="-122"/>
              </a:rPr>
              <a:t>猎头公司帮你物色办公助理候选人</a:t>
            </a:r>
          </a:p>
          <a:p>
            <a:pPr defTabSz="812800">
              <a:lnSpc>
                <a:spcPct val="110000"/>
              </a:lnSpc>
              <a:spcAft>
                <a:spcPct val="20000"/>
              </a:spcAft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ea typeface="黑体" pitchFamily="2" charset="-122"/>
              </a:rPr>
              <a:t>每天推荐一名候选人</a:t>
            </a:r>
          </a:p>
          <a:p>
            <a:pPr defTabSz="812800">
              <a:lnSpc>
                <a:spcPct val="110000"/>
              </a:lnSpc>
              <a:spcAft>
                <a:spcPct val="20000"/>
              </a:spcAft>
              <a:buSzPct val="70000"/>
              <a:buFont typeface="Wingdings" pitchFamily="2" charset="2"/>
              <a:buChar char="l"/>
            </a:pPr>
            <a:r>
              <a:rPr lang="zh-CN" altLang="en-US" sz="2000" dirty="0"/>
              <a:t>面试候选人之后决定是否雇用，如果这个应聘者比目前的办公室助理更有资格，就辞掉目前的办公室助理，聘用这个新的应聘者</a:t>
            </a:r>
          </a:p>
          <a:p>
            <a:pPr defTabSz="812800">
              <a:lnSpc>
                <a:spcPct val="110000"/>
              </a:lnSpc>
              <a:spcAft>
                <a:spcPct val="20000"/>
              </a:spcAft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ea typeface="黑体" pitchFamily="2" charset="-122"/>
              </a:rPr>
              <a:t>面试一个候选人支付猎头公司 </a:t>
            </a:r>
            <a:r>
              <a:rPr lang="en-US" altLang="zh-CN" sz="2000" dirty="0">
                <a:ea typeface="黑体" pitchFamily="2" charset="-122"/>
              </a:rPr>
              <a:t>1</a:t>
            </a:r>
            <a:r>
              <a:rPr lang="en-US" altLang="zh-CN" sz="2000" i="1" dirty="0">
                <a:ea typeface="黑体" pitchFamily="2" charset="-122"/>
              </a:rPr>
              <a:t>K</a:t>
            </a:r>
            <a:endParaRPr lang="zh-CN" altLang="en-US" sz="2000" dirty="0">
              <a:ea typeface="黑体" pitchFamily="2" charset="-122"/>
            </a:endParaRPr>
          </a:p>
          <a:p>
            <a:pPr defTabSz="812800">
              <a:lnSpc>
                <a:spcPct val="110000"/>
              </a:lnSpc>
              <a:spcAft>
                <a:spcPct val="20000"/>
              </a:spcAft>
              <a:buSzPct val="70000"/>
              <a:buFont typeface="Wingdings" pitchFamily="2" charset="2"/>
              <a:buChar char="l"/>
            </a:pPr>
            <a:r>
              <a:rPr lang="zh-CN" altLang="en-US" sz="2000" dirty="0"/>
              <a:t>雇用一名候选人代价是</a:t>
            </a:r>
            <a:r>
              <a:rPr lang="en-US" altLang="zh-CN" sz="2000" dirty="0"/>
              <a:t>10</a:t>
            </a:r>
            <a:r>
              <a:rPr lang="en-US" altLang="zh-CN" sz="2000" i="1" dirty="0"/>
              <a:t>W</a:t>
            </a:r>
            <a:r>
              <a:rPr lang="en-US" altLang="zh-CN" sz="2000" dirty="0"/>
              <a:t> (</a:t>
            </a:r>
            <a:r>
              <a:rPr lang="zh-CN" altLang="en-US" sz="2000" dirty="0"/>
              <a:t>解雇目前办公助理的代价</a:t>
            </a:r>
            <a:r>
              <a:rPr lang="en-US" altLang="zh-CN" sz="2000" dirty="0"/>
              <a:t> + </a:t>
            </a:r>
            <a:r>
              <a:rPr lang="zh-CN" altLang="en-US" sz="2000" dirty="0"/>
              <a:t>支付给猎头公司的中介费用</a:t>
            </a:r>
            <a:r>
              <a:rPr lang="en-US" altLang="zh-CN" sz="2000" dirty="0"/>
              <a:t>). </a:t>
            </a:r>
          </a:p>
          <a:p>
            <a:pPr defTabSz="812800">
              <a:lnSpc>
                <a:spcPct val="110000"/>
              </a:lnSpc>
              <a:spcAft>
                <a:spcPct val="20000"/>
              </a:spcAft>
              <a:buSzPct val="70000"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Goal</a:t>
            </a:r>
            <a:r>
              <a:rPr lang="en-US" altLang="zh-CN" sz="2000" dirty="0">
                <a:solidFill>
                  <a:schemeClr val="tx2"/>
                </a:solidFill>
              </a:rPr>
              <a:t>: </a:t>
            </a:r>
            <a:r>
              <a:rPr lang="zh-CN" altLang="en-US" sz="2000" dirty="0">
                <a:solidFill>
                  <a:schemeClr val="tx2"/>
                </a:solidFill>
              </a:rPr>
              <a:t>该方案的费用是多少？</a:t>
            </a:r>
          </a:p>
          <a:p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00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zh-CN" kern="100" dirty="0">
                <a:solidFill>
                  <a:srgbClr val="FF0000"/>
                </a:solidFill>
              </a:rPr>
              <a:t>生日悖论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9" name="TextBox 7"/>
              <p:cNvSpPr txBox="1">
                <a:spLocks noChangeArrowheads="1"/>
              </p:cNvSpPr>
              <p:nvPr/>
            </p:nvSpPr>
            <p:spPr bwMode="auto">
              <a:xfrm>
                <a:off x="899592" y="2204864"/>
                <a:ext cx="7992888" cy="41958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200" b="0" dirty="0">
                    <a:solidFill>
                      <a:schemeClr val="tx2"/>
                    </a:solidFill>
                  </a:rPr>
                  <a:t>这样他们的生日落在同一日的概率是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:</a:t>
                </a:r>
                <a:r>
                  <a:rPr lang="zh-CN" altLang="en-US" sz="2200" b="0" dirty="0">
                    <a:solidFill>
                      <a:schemeClr val="tx2"/>
                    </a:solidFill>
                  </a:rPr>
                  <a:t> </a:t>
                </a:r>
                <a:endParaRPr lang="en-US" altLang="zh-CN" sz="2200" b="0" dirty="0">
                  <a:solidFill>
                    <a:schemeClr val="tx2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tx2"/>
                  </a:buClr>
                  <a:buFont typeface="Wingdings" pitchFamily="2" charset="2"/>
                  <a:buChar char="p"/>
                </a:pPr>
                <a:endParaRPr lang="en-US" altLang="zh-CN" sz="2200" b="0" dirty="0">
                  <a:solidFill>
                    <a:schemeClr val="tx2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tx2"/>
                  </a:buClr>
                  <a:buFont typeface="Wingdings" pitchFamily="2" charset="2"/>
                  <a:buChar char="p"/>
                </a:pPr>
                <a:r>
                  <a:rPr lang="zh-CN" altLang="en-US" sz="2200" b="0" dirty="0">
                    <a:solidFill>
                      <a:schemeClr val="tx2"/>
                    </a:solidFill>
                  </a:rPr>
                  <a:t>至少两个人生日相同的概率等于 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1</a:t>
                </a:r>
                <a:r>
                  <a:rPr lang="zh-CN" altLang="en-US" sz="2200" b="0" dirty="0">
                    <a:solidFill>
                      <a:schemeClr val="tx2"/>
                    </a:solidFill>
                  </a:rPr>
                  <a:t> 减去所有人的生日都互不相同的概率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chemeClr val="tx2"/>
                  </a:buClr>
                  <a:buFont typeface="Wingdings" pitchFamily="2" charset="2"/>
                  <a:buChar char="p"/>
                </a:pPr>
                <a:r>
                  <a:rPr lang="en-US" altLang="zh-CN" sz="2200" b="0" dirty="0">
                    <a:solidFill>
                      <a:schemeClr val="tx2"/>
                    </a:solidFill>
                  </a:rPr>
                  <a:t>K</a:t>
                </a:r>
                <a:r>
                  <a:rPr lang="zh-CN" altLang="en-US" sz="2200" b="0" dirty="0">
                    <a:solidFill>
                      <a:schemeClr val="tx2"/>
                    </a:solidFill>
                  </a:rPr>
                  <a:t>个人的生日互不相同的概率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200" b="0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200" b="0" i="0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⋂"/>
                        <m:ctrlP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zh-CN" altLang="en-US" sz="22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altLang="zh-CN" sz="2200" b="0" i="1" baseline="-2500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zh-CN" altLang="en-US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其中</m:t>
                    </m:r>
                  </m:oMath>
                </a14:m>
                <a:r>
                  <a:rPr lang="en-US" altLang="zh-CN" sz="2200" b="0" dirty="0">
                    <a:solidFill>
                      <a:schemeClr val="tx2"/>
                    </a:solidFill>
                  </a:rPr>
                  <a:t>A</a:t>
                </a:r>
                <a:r>
                  <a:rPr lang="en-US" altLang="zh-CN" sz="2200" b="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zh-CN" altLang="en-US" sz="2200" b="0" dirty="0">
                    <a:solidFill>
                      <a:schemeClr val="tx2"/>
                    </a:solidFill>
                  </a:rPr>
                  <a:t>是指对所有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j&lt;i, i</a:t>
                </a:r>
                <a:r>
                  <a:rPr lang="zh-CN" altLang="en-US" sz="2200" b="0" dirty="0">
                    <a:solidFill>
                      <a:schemeClr val="tx2"/>
                    </a:solidFill>
                  </a:rPr>
                  <a:t>与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j</a:t>
                </a:r>
                <a:r>
                  <a:rPr lang="zh-CN" altLang="en-US" sz="2200" b="0" dirty="0">
                    <a:solidFill>
                      <a:schemeClr val="tx2"/>
                    </a:solidFill>
                  </a:rPr>
                  <a:t>  生日不同的概率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 b="0" dirty="0">
                    <a:solidFill>
                      <a:schemeClr val="tx2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200" b="0" i="1" baseline="-25000" smtClean="0">
                        <a:solidFill>
                          <a:schemeClr val="tx2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200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200" b="0" baseline="30000" dirty="0">
                  <a:solidFill>
                    <a:schemeClr val="tx2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 b="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{</a:t>
                </a:r>
                <a:r>
                  <a:rPr lang="en-US" altLang="zh-CN" sz="2200" b="0" dirty="0" err="1">
                    <a:solidFill>
                      <a:schemeClr val="tx2"/>
                    </a:solidFill>
                  </a:rPr>
                  <a:t>B</a:t>
                </a:r>
                <a:r>
                  <a:rPr lang="en-US" altLang="zh-CN" sz="2200" b="0" baseline="-25000" dirty="0" err="1">
                    <a:solidFill>
                      <a:schemeClr val="tx2"/>
                    </a:solidFill>
                  </a:rPr>
                  <a:t>k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}=</a:t>
                </a:r>
                <a:r>
                  <a:rPr lang="en-US" altLang="zh-CN" sz="2200" b="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{B</a:t>
                </a:r>
                <a:r>
                  <a:rPr lang="en-US" altLang="zh-CN" sz="2200" b="0" baseline="-25000" dirty="0">
                    <a:solidFill>
                      <a:schemeClr val="tx2"/>
                    </a:solidFill>
                  </a:rPr>
                  <a:t>k-1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}</a:t>
                </a:r>
                <a:r>
                  <a:rPr lang="en-US" altLang="zh-CN" sz="2200" b="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{A</a:t>
                </a:r>
                <a:r>
                  <a:rPr lang="en-US" altLang="zh-CN" sz="2200" b="0" baseline="-25000" dirty="0">
                    <a:solidFill>
                      <a:schemeClr val="tx2"/>
                    </a:solidFill>
                  </a:rPr>
                  <a:t>k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|B</a:t>
                </a:r>
                <a:r>
                  <a:rPr lang="en-US" altLang="zh-CN" sz="2200" b="0" baseline="-25000" dirty="0">
                    <a:solidFill>
                      <a:schemeClr val="tx2"/>
                    </a:solidFill>
                  </a:rPr>
                  <a:t>k-1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}</a:t>
                </a:r>
                <a:endParaRPr lang="en-US" altLang="zh-CN" sz="2200" b="0" baseline="30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7109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2204864"/>
                <a:ext cx="7992888" cy="4195892"/>
              </a:xfrm>
              <a:prstGeom prst="rect">
                <a:avLst/>
              </a:prstGeom>
              <a:blipFill>
                <a:blip r:embed="rId2"/>
                <a:stretch>
                  <a:fillRect l="-992" r="-153" b="-159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80928"/>
            <a:ext cx="558414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zh-CN" kern="100" dirty="0">
                <a:solidFill>
                  <a:srgbClr val="FF0000"/>
                </a:solidFill>
              </a:rPr>
              <a:t>生日悖论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9" name="TextBox 7"/>
              <p:cNvSpPr txBox="1">
                <a:spLocks noChangeArrowheads="1"/>
              </p:cNvSpPr>
              <p:nvPr/>
            </p:nvSpPr>
            <p:spPr bwMode="auto">
              <a:xfrm>
                <a:off x="899592" y="1988840"/>
                <a:ext cx="7992888" cy="5405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200" b="0" dirty="0">
                    <a:solidFill>
                      <a:schemeClr val="tx2"/>
                    </a:solidFill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200" b="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两两不同</m:t>
                    </m:r>
                    <m:r>
                      <a:rPr lang="zh-CN" altLang="en-US" sz="22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b="0" dirty="0">
                    <a:solidFill>
                      <a:schemeClr val="tx2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200" b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lang="en-US" altLang="zh-CN" sz="2200" b="0" dirty="0">
                  <a:solidFill>
                    <a:schemeClr val="tx2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200" b="0" dirty="0">
                    <a:solidFill>
                      <a:schemeClr val="tx2"/>
                    </a:solidFill>
                  </a:rPr>
                  <a:t>我们有</a:t>
                </a:r>
                <a:endParaRPr lang="en-US" altLang="zh-CN" sz="2200" b="0" dirty="0">
                  <a:solidFill>
                    <a:schemeClr val="tx2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200" b="0" dirty="0">
                  <a:solidFill>
                    <a:schemeClr val="tx2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200" b="0" dirty="0">
                  <a:solidFill>
                    <a:schemeClr val="tx2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200" b="0" dirty="0">
                  <a:solidFill>
                    <a:schemeClr val="tx2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200" b="0" dirty="0">
                  <a:solidFill>
                    <a:schemeClr val="tx2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200" b="0" dirty="0">
                    <a:solidFill>
                      <a:schemeClr val="tx2"/>
                    </a:solidFill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sz="2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accent6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200" b="0" dirty="0">
                    <a:solidFill>
                      <a:schemeClr val="tx2"/>
                    </a:solidFill>
                  </a:rPr>
                  <a:t>得到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: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200" b="0" dirty="0">
                    <a:solidFill>
                      <a:schemeClr val="tx2"/>
                    </a:solidFill>
                  </a:rPr>
                  <a:t>即要求：</a:t>
                </a:r>
                <a:endParaRPr lang="en-US" altLang="zh-CN" sz="2200" b="0" dirty="0">
                  <a:solidFill>
                    <a:schemeClr val="tx2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200" b="0" dirty="0">
                    <a:solidFill>
                      <a:schemeClr val="tx2"/>
                    </a:solidFill>
                  </a:rPr>
                  <a:t>当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n=365, k≥23</a:t>
                </a:r>
                <a:r>
                  <a:rPr lang="zh-CN" altLang="en-US" sz="2200" b="0" dirty="0">
                    <a:solidFill>
                      <a:schemeClr val="tx2"/>
                    </a:solidFill>
                  </a:rPr>
                  <a:t>可以保证以</a:t>
                </a:r>
                <a:r>
                  <a:rPr lang="en-US" altLang="zh-CN" sz="2200" b="0" dirty="0">
                    <a:solidFill>
                      <a:schemeClr val="tx2"/>
                    </a:solidFill>
                  </a:rPr>
                  <a:t>1/2</a:t>
                </a:r>
                <a:r>
                  <a:rPr lang="zh-CN" altLang="en-US" sz="2200" b="0" dirty="0">
                    <a:solidFill>
                      <a:schemeClr val="tx2"/>
                    </a:solidFill>
                  </a:rPr>
                  <a:t>的概率，有两个人生日相同</a:t>
                </a:r>
                <a:endParaRPr lang="en-US" altLang="zh-CN" sz="2200" b="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b="0" dirty="0"/>
              </a:p>
            </p:txBody>
          </p:sp>
        </mc:Choice>
        <mc:Fallback xmlns="">
          <p:sp>
            <p:nvSpPr>
              <p:cNvPr id="47109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988840"/>
                <a:ext cx="7992888" cy="5405134"/>
              </a:xfrm>
              <a:prstGeom prst="rect">
                <a:avLst/>
              </a:prstGeom>
              <a:blipFill>
                <a:blip r:embed="rId2"/>
                <a:stretch>
                  <a:fillRect l="-8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785764"/>
            <a:ext cx="3314700" cy="44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14940"/>
            <a:ext cx="4732863" cy="21579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D906641-807D-41D0-B957-0EB4EB1DD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5200550"/>
            <a:ext cx="5257538" cy="5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zh-CN" kern="100" dirty="0">
                <a:solidFill>
                  <a:srgbClr val="FF0000"/>
                </a:solidFill>
              </a:rPr>
              <a:t>生日悖论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99592" y="2204864"/>
            <a:ext cx="7992888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</a:rPr>
              <a:t>解法二</a:t>
            </a:r>
            <a:r>
              <a:rPr lang="zh-CN" altLang="en-US" b="0" dirty="0">
                <a:solidFill>
                  <a:schemeClr val="tx2"/>
                </a:solidFill>
              </a:rPr>
              <a:t>： 利用指示器随机变量来分析</a:t>
            </a:r>
            <a:endParaRPr lang="en-US" altLang="zh-CN" b="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2"/>
                </a:solidFill>
              </a:rPr>
              <a:t>定义指示器随机变量</a:t>
            </a:r>
            <a:endParaRPr lang="en-US" altLang="zh-CN" b="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200" b="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200" b="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200" b="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/>
                </a:solidFill>
                <a:latin typeface="ArialMT"/>
              </a:rPr>
              <a:t>两个人生日相同的概率为</a:t>
            </a:r>
            <a:r>
              <a:rPr lang="en-US" altLang="zh-CN" dirty="0">
                <a:solidFill>
                  <a:schemeClr val="tx2"/>
                </a:solidFill>
                <a:latin typeface="ArialMT"/>
              </a:rPr>
              <a:t>n*(1/n)*(1/n)=1/n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/>
                </a:solidFill>
                <a:latin typeface="ArialMT"/>
              </a:rPr>
              <a:t>所以</a:t>
            </a:r>
            <a:r>
              <a:rPr lang="en-US" altLang="zh-CN" dirty="0">
                <a:solidFill>
                  <a:schemeClr val="tx2"/>
                </a:solidFill>
                <a:latin typeface="ArialMT"/>
              </a:rPr>
              <a:t>E(</a:t>
            </a:r>
            <a:r>
              <a:rPr lang="en-US" altLang="zh-CN" dirty="0" err="1">
                <a:solidFill>
                  <a:schemeClr val="tx2"/>
                </a:solidFill>
                <a:latin typeface="ArialMT"/>
              </a:rPr>
              <a:t>X</a:t>
            </a:r>
            <a:r>
              <a:rPr lang="en-US" altLang="zh-CN" baseline="-25000" dirty="0" err="1">
                <a:solidFill>
                  <a:schemeClr val="tx2"/>
                </a:solidFill>
                <a:latin typeface="ArialMT"/>
              </a:rPr>
              <a:t>ij</a:t>
            </a:r>
            <a:r>
              <a:rPr lang="en-US" altLang="zh-CN" dirty="0">
                <a:solidFill>
                  <a:schemeClr val="tx2"/>
                </a:solidFill>
                <a:latin typeface="ArialMT"/>
              </a:rPr>
              <a:t>) = 1/n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56" y="3393911"/>
            <a:ext cx="6477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zh-CN" kern="100" dirty="0">
                <a:solidFill>
                  <a:srgbClr val="FF0000"/>
                </a:solidFill>
              </a:rPr>
              <a:t>生日悖论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9" name="TextBox 7"/>
              <p:cNvSpPr txBox="1">
                <a:spLocks noChangeArrowheads="1"/>
              </p:cNvSpPr>
              <p:nvPr/>
            </p:nvSpPr>
            <p:spPr bwMode="auto">
              <a:xfrm>
                <a:off x="899592" y="2204864"/>
                <a:ext cx="7992888" cy="4011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2"/>
                    </a:solidFill>
                  </a:rPr>
                  <a:t>令</a:t>
                </a:r>
                <a:r>
                  <a:rPr lang="en-US" altLang="zh-CN" b="0" dirty="0">
                    <a:solidFill>
                      <a:schemeClr val="tx2"/>
                    </a:solidFill>
                  </a:rPr>
                  <a:t>X</a:t>
                </a:r>
                <a:r>
                  <a:rPr lang="zh-CN" altLang="en-US" b="0" dirty="0">
                    <a:solidFill>
                      <a:schemeClr val="tx2"/>
                    </a:solidFill>
                  </a:rPr>
                  <a:t>表示具有相同生日的两人对数目，则</a:t>
                </a:r>
                <a:endParaRPr lang="en-US" altLang="zh-CN" b="0" dirty="0">
                  <a:solidFill>
                    <a:schemeClr val="tx2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b="0" dirty="0">
                  <a:solidFill>
                    <a:schemeClr val="tx2"/>
                  </a:solidFill>
                  <a:latin typeface="ArialM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b="0" dirty="0">
                  <a:solidFill>
                    <a:schemeClr val="tx2"/>
                  </a:solidFill>
                  <a:latin typeface="ArialM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b="0" dirty="0">
                  <a:solidFill>
                    <a:schemeClr val="tx2"/>
                  </a:solidFill>
                  <a:latin typeface="ArialM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2"/>
                    </a:solidFill>
                  </a:rPr>
                  <a:t>对</a:t>
                </a:r>
                <a:r>
                  <a:rPr lang="en-US" altLang="zh-CN" b="0" dirty="0">
                    <a:solidFill>
                      <a:schemeClr val="tx2"/>
                    </a:solidFill>
                  </a:rPr>
                  <a:t>n = 365</a:t>
                </a:r>
                <a:r>
                  <a:rPr lang="zh-CN" altLang="en-US" b="0" dirty="0">
                    <a:solidFill>
                      <a:schemeClr val="tx2"/>
                    </a:solidFill>
                  </a:rPr>
                  <a:t>，</a:t>
                </a:r>
                <a:r>
                  <a:rPr lang="en-US" altLang="zh-CN" b="0" dirty="0">
                    <a:solidFill>
                      <a:schemeClr val="tx2"/>
                    </a:solidFill>
                  </a:rPr>
                  <a:t>k = 28</a:t>
                </a:r>
                <a:r>
                  <a:rPr lang="zh-CN" altLang="en-US" b="0" dirty="0">
                    <a:solidFill>
                      <a:schemeClr val="tx2"/>
                    </a:solidFill>
                  </a:rPr>
                  <a:t>时，</a:t>
                </a:r>
                <a:r>
                  <a:rPr lang="en-US" altLang="zh-CN" b="0" dirty="0">
                    <a:solidFill>
                      <a:schemeClr val="tx2"/>
                    </a:solidFill>
                  </a:rPr>
                  <a:t>X</a:t>
                </a:r>
                <a:r>
                  <a:rPr lang="zh-CN" altLang="en-US" b="0" dirty="0">
                    <a:solidFill>
                      <a:schemeClr val="tx2"/>
                    </a:solidFill>
                  </a:rPr>
                  <a:t>期望值为</a:t>
                </a:r>
                <a:r>
                  <a:rPr lang="en-US" altLang="zh-CN" b="0" dirty="0">
                    <a:solidFill>
                      <a:schemeClr val="tx2"/>
                    </a:solidFill>
                  </a:rPr>
                  <a:t>1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2"/>
                    </a:solidFill>
                  </a:rPr>
                  <a:t>注： 与前一种准确数目不等，但渐近意义上是相等的，都是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b="0" dirty="0">
                    <a:solidFill>
                      <a:schemeClr val="tx2"/>
                    </a:solidFill>
                  </a:rPr>
                  <a:t>，渐进分析对</a:t>
                </a:r>
                <a:r>
                  <a:rPr lang="en-US" altLang="zh-CN" b="0" dirty="0">
                    <a:solidFill>
                      <a:schemeClr val="tx2"/>
                    </a:solidFill>
                  </a:rPr>
                  <a:t>n</a:t>
                </a:r>
                <a:r>
                  <a:rPr lang="zh-CN" altLang="en-US" b="0" dirty="0">
                    <a:solidFill>
                      <a:schemeClr val="tx2"/>
                    </a:solidFill>
                  </a:rPr>
                  <a:t>很大时才有意义。</a:t>
                </a:r>
                <a:endParaRPr lang="en-US" altLang="zh-CN" b="0" dirty="0">
                  <a:solidFill>
                    <a:schemeClr val="tx2"/>
                  </a:solidFill>
                  <a:latin typeface="ArialMT"/>
                </a:endParaRPr>
              </a:p>
            </p:txBody>
          </p:sp>
        </mc:Choice>
        <mc:Fallback xmlns="">
          <p:sp>
            <p:nvSpPr>
              <p:cNvPr id="47109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2204864"/>
                <a:ext cx="7992888" cy="4011611"/>
              </a:xfrm>
              <a:prstGeom prst="rect">
                <a:avLst/>
              </a:prstGeom>
              <a:blipFill>
                <a:blip r:embed="rId2"/>
                <a:stretch>
                  <a:fillRect l="-1068" r="-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2957512"/>
            <a:ext cx="74199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en-US" altLang="zh-CN" kern="12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zh-CN" altLang="en-US" kern="1200" dirty="0">
                <a:solidFill>
                  <a:srgbClr val="FF0000"/>
                </a:solidFill>
                <a:latin typeface="Times New Roman" pitchFamily="18" charset="0"/>
              </a:rPr>
              <a:t>概率分析与随机算法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99592" y="2204864"/>
            <a:ext cx="79928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内容提要：</a:t>
            </a:r>
            <a:endParaRPr lang="en-US" altLang="zh-CN" sz="28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雇用问题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指示器随机变量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/>
              <a:t> 随机算法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dirty="0"/>
              <a:t> </a:t>
            </a:r>
            <a:r>
              <a:rPr lang="zh-CN" altLang="en-US" sz="2800" dirty="0"/>
              <a:t>概率分析与随机算法的应用</a:t>
            </a:r>
            <a:r>
              <a:rPr lang="en-US" altLang="zh-CN" sz="2800" dirty="0"/>
              <a:t>:</a:t>
            </a:r>
            <a:r>
              <a:rPr lang="zh-CN" altLang="en-US" sz="2800" dirty="0"/>
              <a:t> 在线雇用问题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kern="100" dirty="0">
                <a:solidFill>
                  <a:srgbClr val="FF0000"/>
                </a:solidFill>
              </a:rPr>
              <a:t> </a:t>
            </a:r>
            <a:r>
              <a:rPr lang="zh-CN" altLang="zh-CN" sz="2800" kern="100" dirty="0"/>
              <a:t>生日悖论</a:t>
            </a:r>
            <a:r>
              <a:rPr lang="en-US" altLang="zh-CN" sz="2800" kern="100" dirty="0"/>
              <a:t>, </a:t>
            </a:r>
            <a:r>
              <a:rPr lang="zh-CN" altLang="en-US" sz="2800" kern="100" dirty="0">
                <a:solidFill>
                  <a:srgbClr val="FF0000"/>
                </a:solidFill>
              </a:rPr>
              <a:t>球与盒子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球与盒子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27584" y="1916832"/>
            <a:ext cx="799288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/>
                </a:solidFill>
              </a:rPr>
              <a:t>问题：把相同的球随机投到</a:t>
            </a:r>
            <a:r>
              <a:rPr lang="en-US" altLang="zh-CN" dirty="0">
                <a:solidFill>
                  <a:schemeClr val="tx2"/>
                </a:solidFill>
              </a:rPr>
              <a:t>b</a:t>
            </a:r>
            <a:r>
              <a:rPr lang="zh-CN" altLang="en-US" dirty="0">
                <a:solidFill>
                  <a:schemeClr val="tx2"/>
                </a:solidFill>
              </a:rPr>
              <a:t>个盒子里，在每个盒子都有球之前，要投多少个球</a:t>
            </a:r>
            <a:endParaRPr lang="en-US" altLang="zh-CN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/>
                </a:solidFill>
              </a:rPr>
              <a:t>解答：</a:t>
            </a:r>
            <a:endParaRPr lang="en-US" altLang="zh-CN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2"/>
                </a:solidFill>
              </a:rPr>
              <a:t>定义“击中”为球落在空盒子里面，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2"/>
                </a:solidFill>
              </a:rPr>
              <a:t>定义第 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阶段为从第 </a:t>
            </a:r>
            <a:r>
              <a:rPr lang="en-US" altLang="zh-CN" sz="2000" dirty="0">
                <a:solidFill>
                  <a:schemeClr val="tx2"/>
                </a:solidFill>
              </a:rPr>
              <a:t>(i-1) </a:t>
            </a:r>
            <a:r>
              <a:rPr lang="zh-CN" altLang="en-US" sz="2000" dirty="0">
                <a:solidFill>
                  <a:schemeClr val="tx2"/>
                </a:solidFill>
              </a:rPr>
              <a:t>次击中到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zh-CN" altLang="en-US" sz="2000" dirty="0">
                <a:solidFill>
                  <a:schemeClr val="tx2"/>
                </a:solidFill>
              </a:rPr>
              <a:t>次击中之间的投球。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2"/>
                </a:solidFill>
              </a:rPr>
              <a:t>第 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阶段，投球击中的概率为 </a:t>
            </a:r>
            <a:r>
              <a:rPr lang="en-US" altLang="zh-CN" sz="2000" dirty="0">
                <a:solidFill>
                  <a:srgbClr val="FF0000"/>
                </a:solidFill>
              </a:rPr>
              <a:t>(b-i+1)/b</a:t>
            </a:r>
            <a:r>
              <a:rPr lang="zh-CN" altLang="en-US" sz="2000" dirty="0">
                <a:solidFill>
                  <a:schemeClr val="tx2"/>
                </a:solidFill>
              </a:rPr>
              <a:t>， 因此投球数 </a:t>
            </a:r>
            <a:r>
              <a:rPr lang="en-US" altLang="zh-CN" sz="2000" dirty="0" err="1">
                <a:solidFill>
                  <a:schemeClr val="tx2"/>
                </a:solidFill>
              </a:rPr>
              <a:t>ni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的期望为</a:t>
            </a:r>
            <a:r>
              <a:rPr lang="en-US" altLang="zh-CN" sz="2000" dirty="0">
                <a:solidFill>
                  <a:schemeClr val="tx2"/>
                </a:solidFill>
              </a:rPr>
              <a:t>E[</a:t>
            </a:r>
            <a:r>
              <a:rPr lang="en-US" altLang="zh-CN" sz="2000" dirty="0" err="1">
                <a:solidFill>
                  <a:schemeClr val="tx2"/>
                </a:solidFill>
              </a:rPr>
              <a:t>n</a:t>
            </a:r>
            <a:r>
              <a:rPr lang="en-US" altLang="zh-CN" sz="2000" baseline="-25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] = b/(b-i+1)</a:t>
            </a:r>
            <a:r>
              <a:rPr lang="zh-CN" altLang="en-US" sz="2000" dirty="0">
                <a:solidFill>
                  <a:schemeClr val="tx2"/>
                </a:solidFill>
              </a:rPr>
              <a:t>，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2"/>
                </a:solidFill>
              </a:rPr>
              <a:t>所以，总的投球数期望为</a:t>
            </a:r>
            <a:r>
              <a:rPr lang="zh-CN" altLang="en-US" sz="2000" dirty="0"/>
              <a:t> </a:t>
            </a:r>
            <a:endParaRPr lang="en-US" altLang="zh-CN" sz="2000" b="0" baseline="30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5" y="5949280"/>
            <a:ext cx="8191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球与盒子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99592" y="2204864"/>
            <a:ext cx="79928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/>
                </a:solidFill>
              </a:rPr>
              <a:t>思考题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endParaRPr lang="en-US" altLang="zh-CN" dirty="0">
              <a:solidFill>
                <a:schemeClr val="tx2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：投</a:t>
            </a:r>
            <a:r>
              <a:rPr lang="en-US" altLang="zh-CN" dirty="0">
                <a:solidFill>
                  <a:schemeClr val="tx2"/>
                </a:solidFill>
              </a:rPr>
              <a:t>b</a:t>
            </a:r>
            <a:r>
              <a:rPr lang="zh-CN" altLang="en-US" dirty="0">
                <a:solidFill>
                  <a:schemeClr val="tx2"/>
                </a:solidFill>
              </a:rPr>
              <a:t>个球到</a:t>
            </a:r>
            <a:r>
              <a:rPr lang="en-US" altLang="zh-CN" dirty="0">
                <a:solidFill>
                  <a:schemeClr val="tx2"/>
                </a:solidFill>
              </a:rPr>
              <a:t>b</a:t>
            </a:r>
            <a:r>
              <a:rPr lang="zh-CN" altLang="en-US" dirty="0">
                <a:solidFill>
                  <a:schemeClr val="tx2"/>
                </a:solidFill>
              </a:rPr>
              <a:t>个盒子，最大的盒子里包含多少个球？</a:t>
            </a:r>
            <a:r>
              <a:rPr lang="en-US" altLang="zh-CN" dirty="0">
                <a:solidFill>
                  <a:schemeClr val="tx2"/>
                </a:solidFill>
              </a:rPr>
              <a:t>O(log b)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：投</a:t>
            </a:r>
            <a:r>
              <a:rPr lang="en-US" altLang="zh-CN" dirty="0">
                <a:solidFill>
                  <a:schemeClr val="tx2"/>
                </a:solidFill>
              </a:rPr>
              <a:t>b</a:t>
            </a:r>
            <a:r>
              <a:rPr lang="zh-CN" altLang="en-US" dirty="0">
                <a:solidFill>
                  <a:schemeClr val="tx2"/>
                </a:solidFill>
              </a:rPr>
              <a:t>个球到</a:t>
            </a:r>
            <a:r>
              <a:rPr lang="en-US" altLang="zh-CN" dirty="0">
                <a:solidFill>
                  <a:schemeClr val="tx2"/>
                </a:solidFill>
              </a:rPr>
              <a:t>b/log b</a:t>
            </a:r>
            <a:r>
              <a:rPr lang="zh-CN" altLang="en-US" dirty="0">
                <a:solidFill>
                  <a:schemeClr val="tx2"/>
                </a:solidFill>
              </a:rPr>
              <a:t>个盒子里，最大的盒子里包含多少个球？</a:t>
            </a:r>
            <a:r>
              <a:rPr lang="en-US" altLang="zh-CN" dirty="0">
                <a:solidFill>
                  <a:schemeClr val="tx2"/>
                </a:solidFill>
              </a:rPr>
              <a:t>O(log b)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/>
                </a:solidFill>
              </a:rPr>
              <a:t>思考</a:t>
            </a: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zh-CN" altLang="en-US" dirty="0">
                <a:solidFill>
                  <a:schemeClr val="tx2"/>
                </a:solidFill>
              </a:rPr>
              <a:t>：投</a:t>
            </a:r>
            <a:r>
              <a:rPr lang="en-US" altLang="zh-CN" dirty="0">
                <a:solidFill>
                  <a:schemeClr val="tx2"/>
                </a:solidFill>
              </a:rPr>
              <a:t>b</a:t>
            </a:r>
            <a:r>
              <a:rPr lang="zh-CN" altLang="en-US" dirty="0">
                <a:solidFill>
                  <a:schemeClr val="tx2"/>
                </a:solidFill>
              </a:rPr>
              <a:t>个球到</a:t>
            </a:r>
            <a:r>
              <a:rPr lang="en-US" altLang="zh-CN" dirty="0">
                <a:solidFill>
                  <a:schemeClr val="tx2"/>
                </a:solidFill>
              </a:rPr>
              <a:t>b</a:t>
            </a:r>
            <a:r>
              <a:rPr lang="zh-CN" altLang="en-US" dirty="0">
                <a:solidFill>
                  <a:schemeClr val="tx2"/>
                </a:solidFill>
              </a:rPr>
              <a:t>个盒子，每个球随机选两个盒子，并放入其中球数较少的盒子里。最短的盒子里包含多少个球？</a:t>
            </a:r>
            <a:r>
              <a:rPr lang="en-US" altLang="zh-CN" dirty="0">
                <a:solidFill>
                  <a:schemeClr val="tx2"/>
                </a:solidFill>
              </a:rPr>
              <a:t>O(</a:t>
            </a:r>
            <a:r>
              <a:rPr lang="en-US" altLang="zh-CN" dirty="0" err="1">
                <a:solidFill>
                  <a:schemeClr val="tx2"/>
                </a:solidFill>
              </a:rPr>
              <a:t>loglog</a:t>
            </a:r>
            <a:r>
              <a:rPr lang="en-US" altLang="zh-CN" dirty="0">
                <a:solidFill>
                  <a:schemeClr val="tx2"/>
                </a:solidFill>
              </a:rPr>
              <a:t> b), Power of 2-choices</a:t>
            </a:r>
          </a:p>
        </p:txBody>
      </p:sp>
    </p:spTree>
    <p:extLst>
      <p:ext uri="{BB962C8B-B14F-4D97-AF65-F5344CB8AC3E}">
        <p14:creationId xmlns:p14="http://schemas.microsoft.com/office/powerpoint/2010/main" val="29982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作业：</a:t>
            </a:r>
            <a:r>
              <a:rPr lang="en-US" altLang="zh-CN" dirty="0"/>
              <a:t>5.2-5</a:t>
            </a:r>
            <a:r>
              <a:rPr lang="zh-CN" altLang="en-US" dirty="0"/>
              <a:t>，</a:t>
            </a:r>
            <a:r>
              <a:rPr lang="en-US" altLang="zh-CN" dirty="0"/>
              <a:t>5.3-5</a:t>
            </a:r>
            <a:r>
              <a:rPr lang="zh-CN" altLang="en-US" dirty="0"/>
              <a:t>，</a:t>
            </a:r>
            <a:r>
              <a:rPr lang="en-US" altLang="zh-CN"/>
              <a:t>5.4-2</a:t>
            </a:r>
            <a:endParaRPr lang="en-US" altLang="zh-CN" dirty="0"/>
          </a:p>
          <a:p>
            <a:r>
              <a:rPr lang="zh-CN" altLang="en-US" dirty="0"/>
              <a:t>上机：</a:t>
            </a:r>
            <a:r>
              <a:rPr lang="en-US" altLang="zh-CN" dirty="0"/>
              <a:t>1.</a:t>
            </a:r>
            <a:r>
              <a:rPr lang="zh-CN" altLang="en-US" dirty="0"/>
              <a:t>实现</a:t>
            </a:r>
            <a:r>
              <a:rPr lang="en-US" altLang="zh-CN" dirty="0"/>
              <a:t>RANDOMIZE-IN-PLACE</a:t>
            </a:r>
            <a:r>
              <a:rPr lang="zh-CN" altLang="en-US" dirty="0"/>
              <a:t>随机排列算法。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 2.</a:t>
            </a:r>
            <a:r>
              <a:rPr lang="zh-CN" altLang="en-US" dirty="0"/>
              <a:t>实现多数问题的</a:t>
            </a:r>
            <a:r>
              <a:rPr lang="en-US" altLang="zh-CN" dirty="0"/>
              <a:t>Monte Carlo</a:t>
            </a:r>
            <a:r>
              <a:rPr lang="zh-CN" altLang="en-US" dirty="0"/>
              <a:t>算法，并与其分支算法比较效率。</a:t>
            </a:r>
            <a:r>
              <a:rPr lang="en-US" altLang="zh-CN" dirty="0"/>
              <a:t>Monte Carlo</a:t>
            </a:r>
            <a:r>
              <a:rPr lang="zh-CN" altLang="en-US" dirty="0"/>
              <a:t>算法在实际中总是返回正确结果吗？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94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D1D57"/>
                </a:solidFill>
              </a:rPr>
              <a:t>雇用问题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9067800" cy="4688160"/>
          </a:xfrm>
        </p:spPr>
        <p:txBody>
          <a:bodyPr/>
          <a:lstStyle/>
          <a:p>
            <a:pPr defTabSz="812800">
              <a:buSzPct val="70000"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雇用策略的伪代码如下</a:t>
            </a:r>
            <a:r>
              <a:rPr lang="en-US" altLang="zh-CN" sz="2400" dirty="0">
                <a:solidFill>
                  <a:schemeClr val="tx2"/>
                </a:solidFill>
              </a:rPr>
              <a:t>: </a:t>
            </a:r>
          </a:p>
          <a:p>
            <a:pPr lvl="1" defTabSz="8128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/>
              <a:t>设应聘者的编号为</a:t>
            </a:r>
            <a:r>
              <a:rPr lang="en-US" altLang="zh-CN" sz="2000" dirty="0"/>
              <a:t>1</a:t>
            </a:r>
            <a:r>
              <a:rPr lang="zh-CN" altLang="en-US" sz="2000" dirty="0"/>
              <a:t>到</a:t>
            </a:r>
            <a:r>
              <a:rPr lang="en-US" altLang="zh-CN" sz="2000" dirty="0"/>
              <a:t>n</a:t>
            </a:r>
            <a:endParaRPr lang="zh-CN" altLang="en-US" sz="2000" dirty="0"/>
          </a:p>
          <a:p>
            <a:pPr lvl="1" defTabSz="8128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/>
              <a:t>假设在面试完应聘者</a:t>
            </a:r>
            <a:r>
              <a:rPr lang="en-US" altLang="zh-CN" sz="2000" dirty="0"/>
              <a:t>i</a:t>
            </a:r>
            <a:r>
              <a:rPr lang="zh-CN" altLang="en-US" sz="2000" i="1" dirty="0"/>
              <a:t> </a:t>
            </a:r>
            <a:r>
              <a:rPr lang="zh-CN" altLang="en-US" sz="2000" dirty="0"/>
              <a:t>后，可以决定应聘者</a:t>
            </a:r>
            <a:r>
              <a:rPr lang="en-US" altLang="zh-CN" sz="2000" dirty="0"/>
              <a:t>i</a:t>
            </a:r>
            <a:r>
              <a:rPr lang="zh-CN" altLang="en-US" sz="2000" dirty="0"/>
              <a:t> 是否是你见过的最适当人选</a:t>
            </a:r>
          </a:p>
          <a:p>
            <a:pPr lvl="1" defTabSz="8128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/>
              <a:t>为了初始化，建立一个虚拟的应聘者，编号为</a:t>
            </a:r>
            <a:r>
              <a:rPr lang="en-US" altLang="zh-CN" sz="2000" dirty="0"/>
              <a:t>0</a:t>
            </a:r>
            <a:r>
              <a:rPr lang="zh-CN" altLang="en-US" sz="2000" dirty="0"/>
              <a:t>，他比所有其他的应聘者都差。</a:t>
            </a:r>
            <a:endParaRPr lang="en-US" altLang="zh-CN" sz="2000" dirty="0"/>
          </a:p>
          <a:p>
            <a:pPr lvl="1" defTabSz="8128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en-US" altLang="zh-CN" sz="2000" dirty="0"/>
          </a:p>
          <a:p>
            <a:pPr lvl="1" defTabSz="8128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en-US" altLang="zh-CN" sz="2000" dirty="0"/>
          </a:p>
          <a:p>
            <a:pPr lvl="1" defTabSz="8128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en-US" altLang="zh-CN" sz="2000" dirty="0"/>
          </a:p>
          <a:p>
            <a:pPr lvl="1" defTabSz="8128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en-US" altLang="zh-CN" sz="2000" dirty="0"/>
          </a:p>
          <a:p>
            <a:pPr lvl="1" defTabSz="8128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en-US" altLang="zh-CN" sz="2000" dirty="0"/>
          </a:p>
          <a:p>
            <a:pPr lvl="1" defTabSz="8128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en-US" altLang="zh-CN" sz="2000" dirty="0"/>
          </a:p>
          <a:p>
            <a:pPr lvl="1" defTabSz="8128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/>
              <a:t>费用</a:t>
            </a:r>
            <a:r>
              <a:rPr lang="en-US" altLang="zh-CN" sz="2000" dirty="0"/>
              <a:t>: n </a:t>
            </a:r>
            <a:r>
              <a:rPr lang="zh-CN" altLang="en-US" sz="2000" dirty="0"/>
              <a:t>个应聘者中雇用了</a:t>
            </a:r>
            <a:r>
              <a:rPr lang="en-US" altLang="zh-CN" sz="2000" dirty="0"/>
              <a:t>m</a:t>
            </a:r>
            <a:r>
              <a:rPr lang="zh-CN" altLang="en-US" sz="2000" dirty="0"/>
              <a:t>个</a:t>
            </a:r>
            <a:r>
              <a:rPr lang="en-US" altLang="zh-CN" sz="2000" dirty="0"/>
              <a:t>,</a:t>
            </a:r>
            <a:r>
              <a:rPr lang="zh-CN" altLang="en-US" sz="2000" dirty="0"/>
              <a:t>则该算法的总费用是 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nc</a:t>
            </a:r>
            <a:r>
              <a:rPr lang="en-US" altLang="zh-CN" sz="2000" baseline="-25000" dirty="0" err="1"/>
              <a:t>i</a:t>
            </a:r>
            <a:r>
              <a:rPr lang="en-US" altLang="zh-CN" sz="2000" dirty="0" err="1"/>
              <a:t>+mc</a:t>
            </a:r>
            <a:r>
              <a:rPr lang="en-US" altLang="zh-CN" sz="2000" baseline="-25000" dirty="0" err="1"/>
              <a:t>h</a:t>
            </a:r>
            <a:r>
              <a:rPr lang="en-US" altLang="zh-CN" sz="2000" dirty="0"/>
              <a:t>)</a:t>
            </a:r>
          </a:p>
          <a:p>
            <a:pPr lvl="1" defTabSz="8128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536" y="4005064"/>
            <a:ext cx="8640960" cy="1865126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HIRE-ASSISTANT(n)																</a:t>
            </a:r>
            <a:r>
              <a:rPr lang="zh-CN" altLang="en-US" sz="1600" dirty="0">
                <a:solidFill>
                  <a:schemeClr val="tx2"/>
                </a:solidFill>
              </a:rPr>
              <a:t>    </a:t>
            </a:r>
            <a:r>
              <a:rPr lang="en-US" altLang="zh-CN" sz="1600" dirty="0">
                <a:solidFill>
                  <a:schemeClr val="tx2"/>
                </a:solidFill>
              </a:rPr>
              <a:t>cost </a:t>
            </a:r>
            <a:r>
              <a:rPr lang="zh-CN" altLang="en-US" sz="1600" dirty="0">
                <a:solidFill>
                  <a:schemeClr val="tx2"/>
                </a:solidFill>
              </a:rPr>
              <a:t>  </a:t>
            </a:r>
            <a:r>
              <a:rPr lang="en-US" altLang="zh-CN" sz="1600" dirty="0">
                <a:solidFill>
                  <a:schemeClr val="tx2"/>
                </a:solidFill>
              </a:rPr>
              <a:t>times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  <a:r>
              <a:rPr lang="en-US" altLang="zh-CN" sz="1600" dirty="0">
                <a:solidFill>
                  <a:schemeClr val="tx2"/>
                </a:solidFill>
              </a:rPr>
              <a:t> ← 0 // candidate 0 is a least-qualified dummy candidate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for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 ← 1 to </a:t>
            </a:r>
            <a:r>
              <a:rPr lang="en-US" altLang="zh-CN" sz="1600" i="1" dirty="0">
                <a:solidFill>
                  <a:schemeClr val="tx2"/>
                </a:solidFill>
              </a:rPr>
              <a:t>n</a:t>
            </a:r>
            <a:r>
              <a:rPr lang="en-US" altLang="zh-CN" sz="1600" dirty="0">
                <a:solidFill>
                  <a:schemeClr val="tx2"/>
                </a:solidFill>
              </a:rPr>
              <a:t> 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do interview candidate </a:t>
            </a:r>
            <a:r>
              <a:rPr lang="en-US" altLang="zh-CN" sz="1600" i="1" dirty="0">
                <a:solidFill>
                  <a:schemeClr val="tx2"/>
                </a:solidFill>
              </a:rPr>
              <a:t>i	</a:t>
            </a:r>
            <a:r>
              <a:rPr lang="en-US" altLang="zh-CN" sz="1600" dirty="0">
                <a:solidFill>
                  <a:schemeClr val="tx2"/>
                </a:solidFill>
              </a:rPr>
              <a:t>													</a:t>
            </a:r>
            <a:r>
              <a:rPr lang="en-US" altLang="zh-CN" sz="1600" i="1" dirty="0">
                <a:solidFill>
                  <a:schemeClr val="tx2"/>
                </a:solidFill>
              </a:rPr>
              <a:t>c</a:t>
            </a:r>
            <a:r>
              <a:rPr lang="en-US" altLang="zh-CN" sz="1600" i="1" baseline="-25000" dirty="0">
                <a:solidFill>
                  <a:schemeClr val="tx2"/>
                </a:solidFill>
              </a:rPr>
              <a:t>i</a:t>
            </a:r>
            <a:r>
              <a:rPr lang="en-US" altLang="zh-CN" sz="1600" i="1" dirty="0">
                <a:solidFill>
                  <a:schemeClr val="tx2"/>
                </a:solidFill>
              </a:rPr>
              <a:t>		n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if candidate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 is better than candidate </a:t>
            </a: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	then </a:t>
            </a: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  <a:r>
              <a:rPr lang="en-US" altLang="zh-CN" sz="1600" dirty="0">
                <a:solidFill>
                  <a:schemeClr val="tx2"/>
                </a:solidFill>
              </a:rPr>
              <a:t> ←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			hire candidate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													</a:t>
            </a:r>
            <a:r>
              <a:rPr lang="en-US" altLang="zh-CN" sz="1600" i="1" dirty="0" err="1">
                <a:solidFill>
                  <a:schemeClr val="tx2"/>
                </a:solidFill>
              </a:rPr>
              <a:t>c</a:t>
            </a:r>
            <a:r>
              <a:rPr lang="en-US" altLang="zh-CN" sz="1600" i="1" baseline="-25000" dirty="0" err="1">
                <a:solidFill>
                  <a:schemeClr val="tx2"/>
                </a:solidFill>
              </a:rPr>
              <a:t>h</a:t>
            </a:r>
            <a:r>
              <a:rPr lang="en-US" altLang="zh-CN" sz="1600" i="1" dirty="0">
                <a:solidFill>
                  <a:schemeClr val="tx2"/>
                </a:solidFill>
              </a:rPr>
              <a:t>		m</a:t>
            </a:r>
          </a:p>
        </p:txBody>
      </p:sp>
    </p:spTree>
    <p:extLst>
      <p:ext uri="{BB962C8B-B14F-4D97-AF65-F5344CB8AC3E}">
        <p14:creationId xmlns:p14="http://schemas.microsoft.com/office/powerpoint/2010/main" val="29255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分析：最坏情况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216" y="3933056"/>
            <a:ext cx="8744272" cy="2736304"/>
          </a:xfrm>
        </p:spPr>
        <p:txBody>
          <a:bodyPr/>
          <a:lstStyle/>
          <a:p>
            <a:pPr defTabSz="812800"/>
            <a:r>
              <a:rPr lang="zh-CN" altLang="en-US" sz="2000" dirty="0">
                <a:solidFill>
                  <a:srgbClr val="D3192B"/>
                </a:solidFill>
              </a:rPr>
              <a:t>费用</a:t>
            </a:r>
            <a:r>
              <a:rPr lang="en-US" altLang="zh-CN" sz="2000" dirty="0">
                <a:solidFill>
                  <a:srgbClr val="D3192B"/>
                </a:solidFill>
              </a:rPr>
              <a:t>: </a:t>
            </a:r>
            <a:r>
              <a:rPr lang="en-US" altLang="zh-CN" sz="2000" i="1" dirty="0"/>
              <a:t>n </a:t>
            </a:r>
            <a:r>
              <a:rPr lang="zh-CN" altLang="en-US" sz="2000" dirty="0"/>
              <a:t>个应聘者中雇用了</a:t>
            </a:r>
            <a:r>
              <a:rPr lang="en-US" altLang="zh-CN" sz="2000" i="1" dirty="0"/>
              <a:t>m</a:t>
            </a:r>
            <a:r>
              <a:rPr lang="zh-CN" altLang="en-US" sz="2000" dirty="0"/>
              <a:t>个</a:t>
            </a:r>
            <a:r>
              <a:rPr lang="en-US" altLang="zh-CN" sz="2000" dirty="0"/>
              <a:t>,</a:t>
            </a:r>
            <a:r>
              <a:rPr lang="zh-CN" altLang="en-US" sz="2000" dirty="0"/>
              <a:t>则该算法的总费用是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nc</a:t>
            </a:r>
            <a:r>
              <a:rPr lang="en-US" altLang="zh-CN" sz="2000" baseline="-25000" dirty="0" err="1"/>
              <a:t>i</a:t>
            </a:r>
            <a:r>
              <a:rPr lang="en-US" altLang="zh-CN" sz="2000" dirty="0" err="1"/>
              <a:t>+mc</a:t>
            </a:r>
            <a:r>
              <a:rPr lang="en-US" altLang="zh-CN" sz="2000" baseline="-25000" dirty="0" err="1"/>
              <a:t>h</a:t>
            </a:r>
            <a:r>
              <a:rPr lang="en-US" altLang="zh-CN" sz="2000" dirty="0"/>
              <a:t>)</a:t>
            </a:r>
            <a:r>
              <a:rPr lang="en-US" altLang="zh-CN" sz="2000" dirty="0">
                <a:solidFill>
                  <a:schemeClr val="tx2"/>
                </a:solidFill>
              </a:rPr>
              <a:t>     </a:t>
            </a:r>
            <a:r>
              <a:rPr lang="en-US" altLang="zh-CN" sz="2000" i="1" dirty="0">
                <a:solidFill>
                  <a:schemeClr val="hlink"/>
                </a:solidFill>
              </a:rPr>
              <a:t> </a:t>
            </a:r>
            <a:endParaRPr lang="en-US" altLang="zh-CN" sz="2000" dirty="0">
              <a:solidFill>
                <a:srgbClr val="D3192B"/>
              </a:solidFill>
            </a:endParaRPr>
          </a:p>
          <a:p>
            <a:pPr defTabSz="812800"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</a:rPr>
              <a:t>不管雇用多少人，始终要面试</a:t>
            </a:r>
            <a:r>
              <a:rPr lang="en-US" altLang="zh-CN" sz="2000" i="1" dirty="0">
                <a:solidFill>
                  <a:schemeClr val="tx2"/>
                </a:solidFill>
              </a:rPr>
              <a:t>n</a:t>
            </a:r>
            <a:r>
              <a:rPr lang="zh-CN" altLang="en-US" sz="2000" dirty="0">
                <a:solidFill>
                  <a:schemeClr val="tx2"/>
                </a:solidFill>
              </a:rPr>
              <a:t>个人，故面试费用总是</a:t>
            </a:r>
            <a:r>
              <a:rPr lang="en-US" altLang="zh-CN" sz="2000" dirty="0" err="1">
                <a:solidFill>
                  <a:schemeClr val="tx2"/>
                </a:solidFill>
              </a:rPr>
              <a:t>n</a:t>
            </a:r>
            <a:r>
              <a:rPr lang="en-US" altLang="zh-CN" sz="2000" i="1" dirty="0" err="1">
                <a:solidFill>
                  <a:schemeClr val="tx2"/>
                </a:solidFill>
              </a:rPr>
              <a:t>c</a:t>
            </a:r>
            <a:r>
              <a:rPr lang="en-US" altLang="zh-CN" sz="2000" i="1" baseline="-25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  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defTabSz="812800"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</a:rPr>
              <a:t>我们只专注于分析雇用的费用</a:t>
            </a:r>
            <a:r>
              <a:rPr lang="en-US" altLang="zh-CN" sz="2000" dirty="0">
                <a:solidFill>
                  <a:schemeClr val="tx2"/>
                </a:solidFill>
              </a:rPr>
              <a:t>: </a:t>
            </a:r>
            <a:r>
              <a:rPr lang="en-US" altLang="zh-CN" sz="2000" dirty="0" err="1"/>
              <a:t>mc</a:t>
            </a:r>
            <a:r>
              <a:rPr lang="en-US" altLang="zh-CN" sz="2000" baseline="-25000" dirty="0" err="1"/>
              <a:t>h</a:t>
            </a:r>
            <a:r>
              <a:rPr lang="zh-CN" altLang="en-US" sz="2000" baseline="-25000" dirty="0"/>
              <a:t>，</a:t>
            </a:r>
            <a:r>
              <a:rPr lang="en-US" altLang="zh-CN" sz="2000" i="1" dirty="0" err="1">
                <a:solidFill>
                  <a:schemeClr val="tx2"/>
                </a:solidFill>
              </a:rPr>
              <a:t>c</a:t>
            </a:r>
            <a:r>
              <a:rPr lang="en-US" altLang="zh-CN" sz="2000" i="1" baseline="-25000" dirty="0" err="1">
                <a:solidFill>
                  <a:schemeClr val="tx2"/>
                </a:solidFill>
              </a:rPr>
              <a:t>h</a:t>
            </a:r>
            <a:r>
              <a:rPr lang="en-US" altLang="zh-CN" sz="2000" dirty="0">
                <a:solidFill>
                  <a:schemeClr val="tx2"/>
                </a:solidFill>
              </a:rPr>
              <a:t> &gt;&gt; </a:t>
            </a:r>
            <a:r>
              <a:rPr lang="en-US" altLang="zh-CN" sz="2000" i="1" dirty="0">
                <a:solidFill>
                  <a:schemeClr val="tx2"/>
                </a:solidFill>
              </a:rPr>
              <a:t>c</a:t>
            </a:r>
            <a:r>
              <a:rPr lang="en-US" altLang="zh-CN" sz="2000" i="1" baseline="-25000" dirty="0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  </a:t>
            </a:r>
          </a:p>
          <a:p>
            <a:pPr defTabSz="812800">
              <a:buSzPct val="70000"/>
              <a:buFont typeface="Wingdings" pitchFamily="2" charset="2"/>
              <a:buChar char="l"/>
            </a:pPr>
            <a:r>
              <a:rPr lang="en-US" altLang="zh-CN" sz="2000" i="1" dirty="0" err="1">
                <a:solidFill>
                  <a:schemeClr val="tx2"/>
                </a:solidFill>
              </a:rPr>
              <a:t>mc</a:t>
            </a:r>
            <a:r>
              <a:rPr lang="en-US" altLang="zh-CN" sz="2000" i="1" baseline="-25000" dirty="0" err="1">
                <a:solidFill>
                  <a:schemeClr val="tx2"/>
                </a:solidFill>
              </a:rPr>
              <a:t>h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在算法的每次执行中都会改变：与面试应聘者的顺序有关。</a:t>
            </a:r>
            <a:r>
              <a:rPr lang="zh-CN" altLang="en-US" sz="2000" dirty="0">
                <a:solidFill>
                  <a:srgbClr val="A50021"/>
                </a:solidFill>
              </a:rPr>
              <a:t>最坏情况分析</a:t>
            </a:r>
          </a:p>
          <a:p>
            <a:pPr lvl="1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2"/>
                </a:solidFill>
              </a:rPr>
              <a:t>雇用了</a:t>
            </a:r>
            <a:r>
              <a:rPr lang="en-US" altLang="zh-CN" sz="2000" i="1" dirty="0">
                <a:solidFill>
                  <a:schemeClr val="tx2"/>
                </a:solidFill>
              </a:rPr>
              <a:t>n</a:t>
            </a:r>
            <a:r>
              <a:rPr lang="zh-CN" altLang="en-US" sz="2000" i="1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个面试的应聘者</a:t>
            </a:r>
            <a:r>
              <a:rPr lang="en-US" altLang="zh-CN" sz="2000" dirty="0">
                <a:solidFill>
                  <a:schemeClr val="tx2"/>
                </a:solidFill>
              </a:rPr>
              <a:t>. </a:t>
            </a:r>
            <a:r>
              <a:rPr lang="en-US" altLang="zh-CN" sz="2000" i="1" dirty="0">
                <a:solidFill>
                  <a:schemeClr val="tx2"/>
                </a:solidFill>
              </a:rPr>
              <a:t>O</a:t>
            </a:r>
            <a:r>
              <a:rPr lang="en-US" altLang="zh-CN" sz="2000" dirty="0">
                <a:solidFill>
                  <a:schemeClr val="tx2"/>
                </a:solidFill>
              </a:rPr>
              <a:t>(</a:t>
            </a:r>
            <a:r>
              <a:rPr lang="en-US" altLang="zh-CN" sz="2000" i="1" dirty="0" err="1">
                <a:solidFill>
                  <a:schemeClr val="tx2"/>
                </a:solidFill>
              </a:rPr>
              <a:t>nc</a:t>
            </a:r>
            <a:r>
              <a:rPr lang="en-US" altLang="zh-CN" sz="2000" i="1" baseline="-25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 err="1">
                <a:solidFill>
                  <a:schemeClr val="tx2"/>
                </a:solidFill>
              </a:rPr>
              <a:t>+</a:t>
            </a:r>
            <a:r>
              <a:rPr lang="en-US" altLang="zh-CN" sz="2000" i="1" dirty="0" err="1">
                <a:solidFill>
                  <a:schemeClr val="tx2"/>
                </a:solidFill>
              </a:rPr>
              <a:t>mc</a:t>
            </a:r>
            <a:r>
              <a:rPr lang="en-US" altLang="zh-CN" sz="2000" i="1" baseline="-25000" dirty="0" err="1">
                <a:solidFill>
                  <a:schemeClr val="tx2"/>
                </a:solidFill>
              </a:rPr>
              <a:t>h</a:t>
            </a:r>
            <a:r>
              <a:rPr lang="en-US" altLang="zh-CN" sz="2000" dirty="0">
                <a:solidFill>
                  <a:schemeClr val="tx2"/>
                </a:solidFill>
              </a:rPr>
              <a:t>)=</a:t>
            </a:r>
            <a:r>
              <a:rPr lang="en-US" altLang="zh-CN" sz="2000" i="1" dirty="0">
                <a:solidFill>
                  <a:schemeClr val="tx2"/>
                </a:solidFill>
              </a:rPr>
              <a:t>O</a:t>
            </a:r>
            <a:r>
              <a:rPr lang="en-US" altLang="zh-CN" sz="2000" dirty="0">
                <a:solidFill>
                  <a:schemeClr val="tx2"/>
                </a:solidFill>
              </a:rPr>
              <a:t>(</a:t>
            </a:r>
            <a:r>
              <a:rPr lang="en-US" altLang="zh-CN" sz="2000" i="1" dirty="0" err="1">
                <a:solidFill>
                  <a:schemeClr val="tx2"/>
                </a:solidFill>
              </a:rPr>
              <a:t>nc</a:t>
            </a:r>
            <a:r>
              <a:rPr lang="en-US" altLang="zh-CN" sz="2000" i="1" baseline="-25000" dirty="0" err="1">
                <a:solidFill>
                  <a:schemeClr val="tx2"/>
                </a:solidFill>
              </a:rPr>
              <a:t>h</a:t>
            </a:r>
            <a:r>
              <a:rPr lang="en-US" altLang="zh-CN" sz="2000" dirty="0">
                <a:solidFill>
                  <a:schemeClr val="tx2"/>
                </a:solidFill>
              </a:rPr>
              <a:t>)? 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When?</a:t>
            </a:r>
          </a:p>
          <a:p>
            <a:pPr lvl="1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2"/>
                </a:solidFill>
              </a:rPr>
              <a:t>当应聘者的资质逐渐递增时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1988840"/>
            <a:ext cx="8640960" cy="1865126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HIRE-ASSISTANT(n)																</a:t>
            </a:r>
            <a:r>
              <a:rPr lang="zh-CN" altLang="en-US" sz="1600" dirty="0">
                <a:solidFill>
                  <a:schemeClr val="tx2"/>
                </a:solidFill>
              </a:rPr>
              <a:t>    </a:t>
            </a:r>
            <a:r>
              <a:rPr lang="en-US" altLang="zh-CN" sz="1600" dirty="0">
                <a:solidFill>
                  <a:schemeClr val="tx2"/>
                </a:solidFill>
              </a:rPr>
              <a:t>cost </a:t>
            </a:r>
            <a:r>
              <a:rPr lang="zh-CN" altLang="en-US" sz="1600" dirty="0">
                <a:solidFill>
                  <a:schemeClr val="tx2"/>
                </a:solidFill>
              </a:rPr>
              <a:t>  </a:t>
            </a:r>
            <a:r>
              <a:rPr lang="en-US" altLang="zh-CN" sz="1600" dirty="0">
                <a:solidFill>
                  <a:schemeClr val="tx2"/>
                </a:solidFill>
              </a:rPr>
              <a:t>times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  <a:r>
              <a:rPr lang="en-US" altLang="zh-CN" sz="1600" dirty="0">
                <a:solidFill>
                  <a:schemeClr val="tx2"/>
                </a:solidFill>
              </a:rPr>
              <a:t> ← 0 // candidate 0 is a least-qualified dummy candidate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for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 ← 1 to </a:t>
            </a:r>
            <a:r>
              <a:rPr lang="en-US" altLang="zh-CN" sz="1600" i="1" dirty="0">
                <a:solidFill>
                  <a:schemeClr val="tx2"/>
                </a:solidFill>
              </a:rPr>
              <a:t>n</a:t>
            </a:r>
            <a:r>
              <a:rPr lang="en-US" altLang="zh-CN" sz="1600" dirty="0">
                <a:solidFill>
                  <a:schemeClr val="tx2"/>
                </a:solidFill>
              </a:rPr>
              <a:t> 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do interview candidate </a:t>
            </a:r>
            <a:r>
              <a:rPr lang="en-US" altLang="zh-CN" sz="1600" i="1" dirty="0">
                <a:solidFill>
                  <a:schemeClr val="tx2"/>
                </a:solidFill>
              </a:rPr>
              <a:t>i	</a:t>
            </a:r>
            <a:r>
              <a:rPr lang="en-US" altLang="zh-CN" sz="1600" dirty="0">
                <a:solidFill>
                  <a:schemeClr val="tx2"/>
                </a:solidFill>
              </a:rPr>
              <a:t>													</a:t>
            </a:r>
            <a:r>
              <a:rPr lang="en-US" altLang="zh-CN" sz="1600" i="1" dirty="0">
                <a:solidFill>
                  <a:schemeClr val="tx2"/>
                </a:solidFill>
              </a:rPr>
              <a:t>c</a:t>
            </a:r>
            <a:r>
              <a:rPr lang="en-US" altLang="zh-CN" sz="1600" i="1" baseline="-25000" dirty="0">
                <a:solidFill>
                  <a:schemeClr val="tx2"/>
                </a:solidFill>
              </a:rPr>
              <a:t>i</a:t>
            </a:r>
            <a:r>
              <a:rPr lang="en-US" altLang="zh-CN" sz="1600" i="1" dirty="0">
                <a:solidFill>
                  <a:schemeClr val="tx2"/>
                </a:solidFill>
              </a:rPr>
              <a:t>		n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if candidate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 is better than candidate </a:t>
            </a: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	then </a:t>
            </a: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  <a:r>
              <a:rPr lang="en-US" altLang="zh-CN" sz="1600" dirty="0">
                <a:solidFill>
                  <a:schemeClr val="tx2"/>
                </a:solidFill>
              </a:rPr>
              <a:t> ←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			hire candidate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													</a:t>
            </a:r>
            <a:r>
              <a:rPr lang="en-US" altLang="zh-CN" sz="1600" i="1" dirty="0" err="1">
                <a:solidFill>
                  <a:schemeClr val="tx2"/>
                </a:solidFill>
              </a:rPr>
              <a:t>c</a:t>
            </a:r>
            <a:r>
              <a:rPr lang="en-US" altLang="zh-CN" sz="1600" i="1" baseline="-25000" dirty="0" err="1">
                <a:solidFill>
                  <a:schemeClr val="tx2"/>
                </a:solidFill>
              </a:rPr>
              <a:t>h</a:t>
            </a:r>
            <a:r>
              <a:rPr lang="en-US" altLang="zh-CN" sz="1600" i="1" dirty="0">
                <a:solidFill>
                  <a:schemeClr val="tx2"/>
                </a:solidFill>
              </a:rPr>
              <a:t>		m</a:t>
            </a:r>
          </a:p>
        </p:txBody>
      </p:sp>
    </p:spTree>
    <p:extLst>
      <p:ext uri="{BB962C8B-B14F-4D97-AF65-F5344CB8AC3E}">
        <p14:creationId xmlns:p14="http://schemas.microsoft.com/office/powerpoint/2010/main" val="26641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216" y="3933056"/>
            <a:ext cx="8744272" cy="2736304"/>
          </a:xfrm>
        </p:spPr>
        <p:txBody>
          <a:bodyPr/>
          <a:lstStyle/>
          <a:p>
            <a:pPr defTabSz="812800">
              <a:buSzPct val="70000"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假设应聘者的资质序列是任意的</a:t>
            </a:r>
            <a:r>
              <a:rPr lang="en-US" altLang="zh-CN" sz="2400" dirty="0">
                <a:solidFill>
                  <a:schemeClr val="tx2"/>
                </a:solidFill>
              </a:rPr>
              <a:t>:</a:t>
            </a:r>
          </a:p>
          <a:p>
            <a:pPr defTabSz="812800">
              <a:buSzPct val="70000"/>
              <a:buFont typeface="Wingdings" pitchFamily="2" charset="2"/>
              <a:buChar char="l"/>
            </a:pPr>
            <a:r>
              <a:rPr lang="zh-CN" altLang="en-US" sz="2000" dirty="0"/>
              <a:t>用</a:t>
            </a:r>
            <a:r>
              <a:rPr lang="en-US" altLang="zh-CN" sz="2000" dirty="0"/>
              <a:t>1</a:t>
            </a:r>
            <a:r>
              <a:rPr lang="zh-CN" altLang="en-US" sz="2000" dirty="0"/>
              <a:t>到</a:t>
            </a:r>
            <a:r>
              <a:rPr lang="en-US" altLang="zh-CN" sz="2000" dirty="0"/>
              <a:t>n</a:t>
            </a:r>
            <a:r>
              <a:rPr lang="zh-CN" altLang="en-US" sz="2000" dirty="0"/>
              <a:t>将应聘者排列名次，用</a:t>
            </a:r>
            <a:r>
              <a:rPr lang="en-US" altLang="zh-CN" sz="2000" i="1" dirty="0"/>
              <a:t>rank(i)</a:t>
            </a:r>
            <a:r>
              <a:rPr lang="zh-CN" altLang="en-US" sz="2000" dirty="0"/>
              <a:t>表示应聘者</a:t>
            </a:r>
            <a:r>
              <a:rPr lang="en-US" altLang="zh-CN" sz="2000" dirty="0"/>
              <a:t>i</a:t>
            </a:r>
            <a:r>
              <a:rPr lang="zh-CN" altLang="en-US" sz="2000" i="1" dirty="0"/>
              <a:t>  </a:t>
            </a:r>
            <a:r>
              <a:rPr lang="zh-CN" altLang="en-US" sz="2000" dirty="0"/>
              <a:t>的名次，约定较高的名次对应较有资格的应聘者。</a:t>
            </a:r>
          </a:p>
          <a:p>
            <a:pPr defTabSz="812800">
              <a:buSzPct val="70000"/>
              <a:buFont typeface="Wingdings" pitchFamily="2" charset="2"/>
              <a:buChar char="l"/>
            </a:pPr>
            <a:r>
              <a:rPr lang="zh-CN" altLang="en-US" sz="2000" dirty="0"/>
              <a:t>有序序列 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rank</a:t>
            </a:r>
            <a:r>
              <a:rPr lang="en-US" altLang="zh-CN" sz="2000" dirty="0"/>
              <a:t>(1), …, </a:t>
            </a:r>
            <a:r>
              <a:rPr lang="en-US" altLang="zh-CN" sz="2000" i="1" dirty="0"/>
              <a:t>rank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)&gt; </a:t>
            </a:r>
            <a:r>
              <a:rPr lang="zh-CN" altLang="en-US" sz="2000" dirty="0"/>
              <a:t>是</a:t>
            </a:r>
            <a:r>
              <a:rPr lang="en-US" altLang="zh-CN" sz="2000" dirty="0"/>
              <a:t> &lt;1, …, </a:t>
            </a:r>
            <a:r>
              <a:rPr lang="en-US" altLang="zh-CN" sz="2000" i="1" dirty="0"/>
              <a:t>n</a:t>
            </a:r>
            <a:r>
              <a:rPr lang="en-US" altLang="zh-CN" sz="2000" dirty="0"/>
              <a:t>&gt;</a:t>
            </a:r>
            <a:r>
              <a:rPr lang="zh-CN" altLang="en-US" sz="2000" dirty="0"/>
              <a:t>的一个排列</a:t>
            </a:r>
            <a:r>
              <a:rPr lang="en-US" altLang="zh-CN" sz="2000" dirty="0"/>
              <a:t>, </a:t>
            </a:r>
            <a:r>
              <a:rPr lang="zh-CN" altLang="en-US" sz="2000" dirty="0"/>
              <a:t>例如 </a:t>
            </a:r>
            <a:r>
              <a:rPr lang="en-US" altLang="zh-CN" sz="2000" dirty="0"/>
              <a:t>&lt;5, 2, 16, 28, 9, … , 11&gt;</a:t>
            </a:r>
          </a:p>
          <a:p>
            <a:pPr defTabSz="812800">
              <a:buSzPct val="70000"/>
              <a:buFont typeface="Wingdings" pitchFamily="2" charset="2"/>
              <a:buChar char="l"/>
            </a:pPr>
            <a:r>
              <a:rPr lang="zh-CN" altLang="en-US" sz="2000" dirty="0"/>
              <a:t>排名列表构成一个</a:t>
            </a:r>
            <a:r>
              <a:rPr lang="zh-CN" altLang="en-US" sz="2000" dirty="0">
                <a:solidFill>
                  <a:srgbClr val="FF0000"/>
                </a:solidFill>
              </a:rPr>
              <a:t>均匀的随机排列</a:t>
            </a:r>
            <a:r>
              <a:rPr lang="en-US" altLang="zh-CN" sz="2000" dirty="0">
                <a:solidFill>
                  <a:srgbClr val="FF0000"/>
                </a:solidFill>
              </a:rPr>
              <a:t>(uniform random permutation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):</a:t>
            </a:r>
            <a:r>
              <a:rPr lang="en-US" altLang="zh-CN" sz="2000" dirty="0"/>
              <a:t> </a:t>
            </a:r>
            <a:r>
              <a:rPr lang="zh-CN" altLang="en-US" sz="2000" dirty="0"/>
              <a:t>在</a:t>
            </a:r>
            <a:r>
              <a:rPr lang="en-US" altLang="zh-CN" sz="2000" dirty="0"/>
              <a:t> </a:t>
            </a:r>
            <a:r>
              <a:rPr lang="en-US" altLang="zh-CN" sz="2000" i="1" dirty="0"/>
              <a:t>n</a:t>
            </a:r>
            <a:r>
              <a:rPr lang="en-US" altLang="zh-CN" sz="2000" dirty="0"/>
              <a:t>!</a:t>
            </a:r>
            <a:r>
              <a:rPr lang="zh-CN" altLang="en-US" sz="2000" dirty="0"/>
              <a:t>种排列中，每种排列以相等的概率出现。</a:t>
            </a:r>
            <a:endParaRPr lang="en-US" altLang="zh-CN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1988840"/>
            <a:ext cx="8640960" cy="1865126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HIRE-ASSISTANT(n)																</a:t>
            </a:r>
            <a:r>
              <a:rPr lang="zh-CN" altLang="en-US" sz="1600" dirty="0">
                <a:solidFill>
                  <a:schemeClr val="tx2"/>
                </a:solidFill>
              </a:rPr>
              <a:t>    </a:t>
            </a:r>
            <a:r>
              <a:rPr lang="en-US" altLang="zh-CN" sz="1600" dirty="0">
                <a:solidFill>
                  <a:schemeClr val="tx2"/>
                </a:solidFill>
              </a:rPr>
              <a:t>cost </a:t>
            </a:r>
            <a:r>
              <a:rPr lang="zh-CN" altLang="en-US" sz="1600" dirty="0">
                <a:solidFill>
                  <a:schemeClr val="tx2"/>
                </a:solidFill>
              </a:rPr>
              <a:t>  </a:t>
            </a:r>
            <a:r>
              <a:rPr lang="en-US" altLang="zh-CN" sz="1600" dirty="0">
                <a:solidFill>
                  <a:schemeClr val="tx2"/>
                </a:solidFill>
              </a:rPr>
              <a:t>times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  <a:r>
              <a:rPr lang="en-US" altLang="zh-CN" sz="1600" dirty="0">
                <a:solidFill>
                  <a:schemeClr val="tx2"/>
                </a:solidFill>
              </a:rPr>
              <a:t> ← 0 // candidate 0 is a least-qualified dummy candidate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for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 ← 1 to </a:t>
            </a:r>
            <a:r>
              <a:rPr lang="en-US" altLang="zh-CN" sz="1600" i="1" dirty="0">
                <a:solidFill>
                  <a:schemeClr val="tx2"/>
                </a:solidFill>
              </a:rPr>
              <a:t>n</a:t>
            </a:r>
            <a:r>
              <a:rPr lang="en-US" altLang="zh-CN" sz="1600" dirty="0">
                <a:solidFill>
                  <a:schemeClr val="tx2"/>
                </a:solidFill>
              </a:rPr>
              <a:t> 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do interview candidate </a:t>
            </a:r>
            <a:r>
              <a:rPr lang="en-US" altLang="zh-CN" sz="1600" i="1" dirty="0">
                <a:solidFill>
                  <a:schemeClr val="tx2"/>
                </a:solidFill>
              </a:rPr>
              <a:t>i	</a:t>
            </a:r>
            <a:r>
              <a:rPr lang="en-US" altLang="zh-CN" sz="1600" dirty="0">
                <a:solidFill>
                  <a:schemeClr val="tx2"/>
                </a:solidFill>
              </a:rPr>
              <a:t>													</a:t>
            </a:r>
            <a:r>
              <a:rPr lang="en-US" altLang="zh-CN" sz="1600" i="1" dirty="0">
                <a:solidFill>
                  <a:schemeClr val="tx2"/>
                </a:solidFill>
              </a:rPr>
              <a:t>c</a:t>
            </a:r>
            <a:r>
              <a:rPr lang="en-US" altLang="zh-CN" sz="1600" i="1" baseline="-25000" dirty="0">
                <a:solidFill>
                  <a:schemeClr val="tx2"/>
                </a:solidFill>
              </a:rPr>
              <a:t>i</a:t>
            </a:r>
            <a:r>
              <a:rPr lang="en-US" altLang="zh-CN" sz="1600" i="1" dirty="0">
                <a:solidFill>
                  <a:schemeClr val="tx2"/>
                </a:solidFill>
              </a:rPr>
              <a:t>		n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if candidate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 is better than candidate </a:t>
            </a: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	then </a:t>
            </a:r>
            <a:r>
              <a:rPr lang="en-US" altLang="zh-CN" sz="1600" i="1" dirty="0">
                <a:solidFill>
                  <a:schemeClr val="tx2"/>
                </a:solidFill>
              </a:rPr>
              <a:t>best</a:t>
            </a:r>
            <a:r>
              <a:rPr lang="en-US" altLang="zh-CN" sz="1600" dirty="0">
                <a:solidFill>
                  <a:schemeClr val="tx2"/>
                </a:solidFill>
              </a:rPr>
              <a:t> ←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</a:rPr>
              <a:t>						hire candidate </a:t>
            </a:r>
            <a:r>
              <a:rPr lang="en-US" altLang="zh-CN" sz="1600" i="1" dirty="0">
                <a:solidFill>
                  <a:schemeClr val="tx2"/>
                </a:solidFill>
              </a:rPr>
              <a:t>i</a:t>
            </a:r>
            <a:r>
              <a:rPr lang="en-US" altLang="zh-CN" sz="1600" dirty="0">
                <a:solidFill>
                  <a:schemeClr val="tx2"/>
                </a:solidFill>
              </a:rPr>
              <a:t>													</a:t>
            </a:r>
            <a:r>
              <a:rPr lang="en-US" altLang="zh-CN" sz="1600" i="1" dirty="0" err="1">
                <a:solidFill>
                  <a:schemeClr val="tx2"/>
                </a:solidFill>
              </a:rPr>
              <a:t>c</a:t>
            </a:r>
            <a:r>
              <a:rPr lang="en-US" altLang="zh-CN" sz="1600" i="1" baseline="-25000" dirty="0" err="1">
                <a:solidFill>
                  <a:schemeClr val="tx2"/>
                </a:solidFill>
              </a:rPr>
              <a:t>h</a:t>
            </a:r>
            <a:r>
              <a:rPr lang="en-US" altLang="zh-CN" sz="1600" i="1" dirty="0">
                <a:solidFill>
                  <a:schemeClr val="tx2"/>
                </a:solidFill>
              </a:rPr>
              <a:t>		m</a:t>
            </a:r>
          </a:p>
        </p:txBody>
      </p:sp>
    </p:spTree>
    <p:extLst>
      <p:ext uri="{BB962C8B-B14F-4D97-AF65-F5344CB8AC3E}">
        <p14:creationId xmlns:p14="http://schemas.microsoft.com/office/powerpoint/2010/main" val="25669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216" y="4221088"/>
            <a:ext cx="8398942" cy="2448272"/>
          </a:xfrm>
        </p:spPr>
        <p:txBody>
          <a:bodyPr/>
          <a:lstStyle/>
          <a:p>
            <a:pPr defTabSz="812800">
              <a:buSzPct val="70000"/>
              <a:buNone/>
            </a:pPr>
            <a:r>
              <a:rPr lang="zh-CN" altLang="en-US" sz="2800" dirty="0">
                <a:ea typeface="黑体" pitchFamily="2" charset="-122"/>
              </a:rPr>
              <a:t>概率分析的本质：需已知或假定输入的概率分布</a:t>
            </a:r>
          </a:p>
          <a:p>
            <a:pPr defTabSz="812800">
              <a:buSzPct val="70000"/>
              <a:buNone/>
            </a:pPr>
            <a:endParaRPr lang="zh-CN" altLang="en-US" sz="1000" dirty="0"/>
          </a:p>
          <a:p>
            <a:pPr defTabSz="812800"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ea typeface="黑体" pitchFamily="2" charset="-122"/>
              </a:rPr>
              <a:t>依据概率分布来求期望，期望值即是平均雇用的人数</a:t>
            </a:r>
          </a:p>
          <a:p>
            <a:pPr defTabSz="812800">
              <a:buSzPct val="70000"/>
              <a:buFont typeface="Wingdings" pitchFamily="2" charset="2"/>
              <a:buChar char="l"/>
            </a:pPr>
            <a:r>
              <a:rPr lang="en-US" altLang="zh-CN" sz="2400" dirty="0"/>
              <a:t>5.2</a:t>
            </a:r>
            <a:r>
              <a:rPr lang="zh-CN" altLang="en-US" sz="2400" dirty="0"/>
              <a:t>节介绍了雇佣问题的概率分析</a:t>
            </a:r>
            <a:endParaRPr lang="en-US" altLang="zh-CN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43608" y="1900609"/>
            <a:ext cx="7575550" cy="2188291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endParaRPr lang="zh-CN" altLang="en-US" sz="1800" dirty="0">
              <a:solidFill>
                <a:schemeClr val="tx2"/>
              </a:solidFill>
            </a:endParaRP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概率分析：在问题的分析中应用概率技术。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</a:endParaRP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使用概率分析来分析一个算法的运行时间，或其它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      的量。</a:t>
            </a:r>
          </a:p>
          <a:p>
            <a:pPr marL="457200" indent="-457200" defTabSz="261938">
              <a:lnSpc>
                <a:spcPct val="60000"/>
              </a:lnSpc>
              <a:spcBef>
                <a:spcPct val="50000"/>
              </a:spcBef>
            </a:pPr>
            <a:endParaRPr lang="zh-CN" altLang="en-US" sz="1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5692</TotalTime>
  <Words>3852</Words>
  <Application>Microsoft Macintosh PowerPoint</Application>
  <PresentationFormat>全屏显示(4:3)</PresentationFormat>
  <Paragraphs>612</Paragraphs>
  <Slides>57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3" baseType="lpstr">
      <vt:lpstr>Arial</vt:lpstr>
      <vt:lpstr>ArialMT</vt:lpstr>
      <vt:lpstr>Cambria Math</vt:lpstr>
      <vt:lpstr>Garamond</vt:lpstr>
      <vt:lpstr>Haettenschweiler</vt:lpstr>
      <vt:lpstr>Symbol</vt:lpstr>
      <vt:lpstr>Tahoma</vt:lpstr>
      <vt:lpstr>Times New Roman</vt:lpstr>
      <vt:lpstr>Wingdings</vt:lpstr>
      <vt:lpstr>黑体</vt:lpstr>
      <vt:lpstr>华文新魏</vt:lpstr>
      <vt:lpstr>楷体_GB2312</vt:lpstr>
      <vt:lpstr>宋体</vt:lpstr>
      <vt:lpstr>Blends</vt:lpstr>
      <vt:lpstr>位图图像</vt:lpstr>
      <vt:lpstr>Equation</vt:lpstr>
      <vt:lpstr>    概率分析与随机算法</vt:lpstr>
      <vt:lpstr>算法分析与输入分布</vt:lpstr>
      <vt:lpstr>运行时间</vt:lpstr>
      <vt:lpstr>    概率分析与随机算法</vt:lpstr>
      <vt:lpstr>雇用问题</vt:lpstr>
      <vt:lpstr>雇用问题</vt:lpstr>
      <vt:lpstr>分析：最坏情况</vt:lpstr>
      <vt:lpstr>概率分析</vt:lpstr>
      <vt:lpstr>概率分析</vt:lpstr>
      <vt:lpstr>概率分析</vt:lpstr>
      <vt:lpstr>随机算法</vt:lpstr>
      <vt:lpstr>随机算法</vt:lpstr>
      <vt:lpstr>随机算法</vt:lpstr>
      <vt:lpstr>随机算法</vt:lpstr>
      <vt:lpstr>    概率分析与随机算法</vt:lpstr>
      <vt:lpstr>指示器随机变量</vt:lpstr>
      <vt:lpstr>Simple example</vt:lpstr>
      <vt:lpstr>复杂一点的例子</vt:lpstr>
      <vt:lpstr>指示随机变量</vt:lpstr>
      <vt:lpstr>雇用问题分析</vt:lpstr>
      <vt:lpstr>PowerPoint 演示文稿</vt:lpstr>
      <vt:lpstr>PowerPoint 演示文稿</vt:lpstr>
      <vt:lpstr>    概率分析与随机算法</vt:lpstr>
      <vt:lpstr>随机算法</vt:lpstr>
      <vt:lpstr>雇用问题</vt:lpstr>
      <vt:lpstr>雇用问题</vt:lpstr>
      <vt:lpstr>随机排列数组</vt:lpstr>
      <vt:lpstr>随机排列数组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随机算法的类型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概率分析与随机算法</vt:lpstr>
      <vt:lpstr>在线雇用问题</vt:lpstr>
      <vt:lpstr>在线雇用问题</vt:lpstr>
      <vt:lpstr>在线雇用问题</vt:lpstr>
      <vt:lpstr>在线雇用问题</vt:lpstr>
      <vt:lpstr>在线雇用问题</vt:lpstr>
      <vt:lpstr>    概率分析与随机算法</vt:lpstr>
      <vt:lpstr>    生日悖论</vt:lpstr>
      <vt:lpstr>    生日悖论</vt:lpstr>
      <vt:lpstr>    生日悖论</vt:lpstr>
      <vt:lpstr>    生日悖论</vt:lpstr>
      <vt:lpstr>    生日悖论</vt:lpstr>
      <vt:lpstr>    概率分析与随机算法</vt:lpstr>
      <vt:lpstr>球与盒子</vt:lpstr>
      <vt:lpstr>球与盒子</vt:lpstr>
      <vt:lpstr>作业</vt:lpstr>
    </vt:vector>
  </TitlesOfParts>
  <Company>dell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LQ</dc:creator>
  <cp:lastModifiedBy>947012145@qq.com</cp:lastModifiedBy>
  <cp:revision>348</cp:revision>
  <dcterms:created xsi:type="dcterms:W3CDTF">2004-12-12T12:58:32Z</dcterms:created>
  <dcterms:modified xsi:type="dcterms:W3CDTF">2017-11-09T12:21:39Z</dcterms:modified>
</cp:coreProperties>
</file>