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7"/>
  </p:notesMasterIdLst>
  <p:handoutMasterIdLst>
    <p:handoutMasterId r:id="rId88"/>
  </p:handoutMasterIdLst>
  <p:sldIdLst>
    <p:sldId id="447" r:id="rId2"/>
    <p:sldId id="536" r:id="rId3"/>
    <p:sldId id="451" r:id="rId4"/>
    <p:sldId id="452" r:id="rId5"/>
    <p:sldId id="537" r:id="rId6"/>
    <p:sldId id="454" r:id="rId7"/>
    <p:sldId id="455" r:id="rId8"/>
    <p:sldId id="456" r:id="rId9"/>
    <p:sldId id="457" r:id="rId10"/>
    <p:sldId id="458" r:id="rId11"/>
    <p:sldId id="459" r:id="rId12"/>
    <p:sldId id="460" r:id="rId13"/>
    <p:sldId id="461" r:id="rId14"/>
    <p:sldId id="462" r:id="rId15"/>
    <p:sldId id="464" r:id="rId16"/>
    <p:sldId id="465" r:id="rId17"/>
    <p:sldId id="466" r:id="rId18"/>
    <p:sldId id="541" r:id="rId19"/>
    <p:sldId id="467" r:id="rId20"/>
    <p:sldId id="468" r:id="rId21"/>
    <p:sldId id="469" r:id="rId22"/>
    <p:sldId id="470" r:id="rId23"/>
    <p:sldId id="471" r:id="rId24"/>
    <p:sldId id="472" r:id="rId25"/>
    <p:sldId id="473" r:id="rId26"/>
    <p:sldId id="474" r:id="rId27"/>
    <p:sldId id="538" r:id="rId28"/>
    <p:sldId id="544" r:id="rId29"/>
    <p:sldId id="476" r:id="rId30"/>
    <p:sldId id="477" r:id="rId31"/>
    <p:sldId id="478" r:id="rId32"/>
    <p:sldId id="479" r:id="rId33"/>
    <p:sldId id="480" r:id="rId34"/>
    <p:sldId id="481" r:id="rId35"/>
    <p:sldId id="482" r:id="rId36"/>
    <p:sldId id="549" r:id="rId37"/>
    <p:sldId id="550" r:id="rId38"/>
    <p:sldId id="484" r:id="rId39"/>
    <p:sldId id="551" r:id="rId40"/>
    <p:sldId id="552" r:id="rId41"/>
    <p:sldId id="483" r:id="rId42"/>
    <p:sldId id="485" r:id="rId43"/>
    <p:sldId id="486" r:id="rId44"/>
    <p:sldId id="488" r:id="rId45"/>
    <p:sldId id="487" r:id="rId46"/>
    <p:sldId id="545" r:id="rId47"/>
    <p:sldId id="546" r:id="rId48"/>
    <p:sldId id="547" r:id="rId49"/>
    <p:sldId id="548" r:id="rId50"/>
    <p:sldId id="539" r:id="rId51"/>
    <p:sldId id="496" r:id="rId52"/>
    <p:sldId id="497" r:id="rId53"/>
    <p:sldId id="498" r:id="rId54"/>
    <p:sldId id="499" r:id="rId55"/>
    <p:sldId id="500" r:id="rId56"/>
    <p:sldId id="501" r:id="rId57"/>
    <p:sldId id="502" r:id="rId58"/>
    <p:sldId id="503" r:id="rId59"/>
    <p:sldId id="504" r:id="rId60"/>
    <p:sldId id="505" r:id="rId61"/>
    <p:sldId id="506" r:id="rId62"/>
    <p:sldId id="507" r:id="rId63"/>
    <p:sldId id="508" r:id="rId64"/>
    <p:sldId id="509" r:id="rId65"/>
    <p:sldId id="510" r:id="rId66"/>
    <p:sldId id="511" r:id="rId67"/>
    <p:sldId id="512" r:id="rId68"/>
    <p:sldId id="513" r:id="rId69"/>
    <p:sldId id="514" r:id="rId70"/>
    <p:sldId id="515" r:id="rId71"/>
    <p:sldId id="540" r:id="rId72"/>
    <p:sldId id="553" r:id="rId73"/>
    <p:sldId id="554" r:id="rId74"/>
    <p:sldId id="555" r:id="rId75"/>
    <p:sldId id="556" r:id="rId76"/>
    <p:sldId id="517" r:id="rId77"/>
    <p:sldId id="518" r:id="rId78"/>
    <p:sldId id="519" r:id="rId79"/>
    <p:sldId id="520" r:id="rId80"/>
    <p:sldId id="521" r:id="rId81"/>
    <p:sldId id="522" r:id="rId82"/>
    <p:sldId id="526" r:id="rId83"/>
    <p:sldId id="527" r:id="rId84"/>
    <p:sldId id="528" r:id="rId85"/>
    <p:sldId id="529" r:id="rId86"/>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ADB"/>
    <a:srgbClr val="CCA500"/>
    <a:srgbClr val="484276"/>
    <a:srgbClr val="7DB1FD"/>
    <a:srgbClr val="045D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00" autoAdjust="0"/>
  </p:normalViewPr>
  <p:slideViewPr>
    <p:cSldViewPr>
      <p:cViewPr varScale="1">
        <p:scale>
          <a:sx n="157" d="100"/>
          <a:sy n="157" d="100"/>
        </p:scale>
        <p:origin x="1948" y="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3.wmf"/><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3.wmf"/><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0547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0547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0547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503A05F-8F19-4E47-AF78-2C603E4C0CD4}" type="slidenum">
              <a:rPr lang="en-US" altLang="zh-CN"/>
              <a:pPr>
                <a:defRPr/>
              </a:pPr>
              <a:t>‹#›</a:t>
            </a:fld>
            <a:endParaRPr lang="en-US" altLang="zh-CN"/>
          </a:p>
        </p:txBody>
      </p:sp>
    </p:spTree>
    <p:extLst>
      <p:ext uri="{BB962C8B-B14F-4D97-AF65-F5344CB8AC3E}">
        <p14:creationId xmlns:p14="http://schemas.microsoft.com/office/powerpoint/2010/main" val="4022042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993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93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993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D080036-5C55-46DF-A1BD-7ECED5C53ADB}" type="slidenum">
              <a:rPr lang="en-US" altLang="zh-CN"/>
              <a:pPr>
                <a:defRPr/>
              </a:pPr>
              <a:t>‹#›</a:t>
            </a:fld>
            <a:endParaRPr lang="en-US" altLang="zh-CN"/>
          </a:p>
        </p:txBody>
      </p:sp>
    </p:spTree>
    <p:extLst>
      <p:ext uri="{BB962C8B-B14F-4D97-AF65-F5344CB8AC3E}">
        <p14:creationId xmlns:p14="http://schemas.microsoft.com/office/powerpoint/2010/main" val="2831430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就地排序， 节省内存。</a:t>
            </a:r>
          </a:p>
        </p:txBody>
      </p:sp>
      <p:sp>
        <p:nvSpPr>
          <p:cNvPr id="4" name="灯片编号占位符 3"/>
          <p:cNvSpPr>
            <a:spLocks noGrp="1"/>
          </p:cNvSpPr>
          <p:nvPr>
            <p:ph type="sldNum" sz="quarter" idx="10"/>
          </p:nvPr>
        </p:nvSpPr>
        <p:spPr/>
        <p:txBody>
          <a:bodyPr/>
          <a:lstStyle/>
          <a:p>
            <a:pPr>
              <a:defRPr/>
            </a:pPr>
            <a:fld id="{D40375D1-F9D7-48B8-A17B-9DBDA74E6C4E}" type="slidenum">
              <a:rPr lang="en-US" smtClean="0"/>
              <a:pPr>
                <a:defRPr/>
              </a:pPr>
              <a:t>29</a:t>
            </a:fld>
            <a:endParaRPr lang="en-US"/>
          </a:p>
        </p:txBody>
      </p:sp>
    </p:spTree>
    <p:extLst>
      <p:ext uri="{BB962C8B-B14F-4D97-AF65-F5344CB8AC3E}">
        <p14:creationId xmlns:p14="http://schemas.microsoft.com/office/powerpoint/2010/main" val="4053358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p:sp>
      <p:sp>
        <p:nvSpPr>
          <p:cNvPr id="95235" name="Rectangle 3"/>
          <p:cNvSpPr>
            <a:spLocks noGrp="1" noRot="1" noChangeArrowheads="1"/>
          </p:cNvSpPr>
          <p:nvPr>
            <p:ph type="body" idx="1"/>
          </p:nvPr>
        </p:nvSpPr>
        <p:spPr>
          <a:noFill/>
          <a:ln/>
        </p:spPr>
        <p:txBody>
          <a:bodyPr/>
          <a:lstStyle/>
          <a:p>
            <a:r>
              <a:rPr lang="zh-CN" altLang="en-US"/>
              <a:t>就算partition的時候沒有像上一頁切得很平均</a:t>
            </a:r>
          </a:p>
          <a:p>
            <a:r>
              <a:rPr lang="zh-CN" altLang="en-US"/>
              <a:t>只要能將一個長度為 n 的數列切成兩份長度比例為 1：9 (甚至 1:1000, 1:10000都可) 的話，時間仍舊是</a:t>
            </a:r>
            <a:r>
              <a:rPr lang="el-GR" altLang="en-US"/>
              <a:t>Θ</a:t>
            </a:r>
            <a:r>
              <a:rPr lang="zh-CN" altLang="en-US"/>
              <a:t>(n log n)</a:t>
            </a:r>
          </a:p>
        </p:txBody>
      </p:sp>
    </p:spTree>
    <p:extLst>
      <p:ext uri="{BB962C8B-B14F-4D97-AF65-F5344CB8AC3E}">
        <p14:creationId xmlns:p14="http://schemas.microsoft.com/office/powerpoint/2010/main" val="3070639260"/>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D080036-5C55-46DF-A1BD-7ECED5C53ADB}" type="slidenum">
              <a:rPr lang="en-US" altLang="zh-CN" smtClean="0"/>
              <a:pPr>
                <a:defRPr/>
              </a:pPr>
              <a:t>32</a:t>
            </a:fld>
            <a:endParaRPr lang="en-US" altLang="zh-CN"/>
          </a:p>
        </p:txBody>
      </p:sp>
    </p:spTree>
    <p:extLst>
      <p:ext uri="{BB962C8B-B14F-4D97-AF65-F5344CB8AC3E}">
        <p14:creationId xmlns:p14="http://schemas.microsoft.com/office/powerpoint/2010/main" val="2328281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p:sp>
      <p:sp>
        <p:nvSpPr>
          <p:cNvPr id="90115" name="Rectangle 3"/>
          <p:cNvSpPr>
            <a:spLocks noGrp="1" noRot="1" noChangeArrowheads="1"/>
          </p:cNvSpPr>
          <p:nvPr>
            <p:ph type="body" idx="1"/>
          </p:nvPr>
        </p:nvSpPr>
        <p:spPr>
          <a:noFill/>
          <a:ln/>
        </p:spPr>
        <p:txBody>
          <a:bodyPr/>
          <a:lstStyle/>
          <a:p>
            <a:r>
              <a:rPr lang="zh-TW" altLang="en-US"/>
              <a:t>當 </a:t>
            </a:r>
            <a:r>
              <a:rPr lang="zh-CN" altLang="en-US"/>
              <a:t>j </a:t>
            </a:r>
            <a:r>
              <a:rPr lang="zh-TW" altLang="en-US"/>
              <a:t>那一格的數字比 </a:t>
            </a:r>
            <a:r>
              <a:rPr lang="zh-CN" altLang="en-US"/>
              <a:t>x </a:t>
            </a:r>
            <a:r>
              <a:rPr lang="zh-TW" altLang="en-US"/>
              <a:t>還要大的時候，</a:t>
            </a:r>
          </a:p>
          <a:p>
            <a:r>
              <a:rPr lang="zh-TW" altLang="en-US"/>
              <a:t>我們直接將 </a:t>
            </a:r>
            <a:r>
              <a:rPr lang="zh-CN" altLang="en-US"/>
              <a:t>j </a:t>
            </a:r>
            <a:r>
              <a:rPr lang="zh-TW" altLang="en-US"/>
              <a:t>移到下一格去，這樣仍舊符合我們前一頁定義的 </a:t>
            </a:r>
            <a:r>
              <a:rPr lang="zh-CN" altLang="en-US"/>
              <a:t>i, j </a:t>
            </a:r>
            <a:r>
              <a:rPr lang="zh-TW" altLang="en-US"/>
              <a:t>特性</a:t>
            </a:r>
          </a:p>
        </p:txBody>
      </p:sp>
    </p:spTree>
    <p:extLst>
      <p:ext uri="{BB962C8B-B14F-4D97-AF65-F5344CB8AC3E}">
        <p14:creationId xmlns:p14="http://schemas.microsoft.com/office/powerpoint/2010/main" val="2849391879"/>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p:sp>
      <p:sp>
        <p:nvSpPr>
          <p:cNvPr id="91139" name="Rectangle 3"/>
          <p:cNvSpPr>
            <a:spLocks noGrp="1" noRot="1" noChangeArrowheads="1"/>
          </p:cNvSpPr>
          <p:nvPr>
            <p:ph type="body" idx="1"/>
          </p:nvPr>
        </p:nvSpPr>
        <p:spPr>
          <a:noFill/>
          <a:ln/>
        </p:spPr>
        <p:txBody>
          <a:bodyPr/>
          <a:lstStyle/>
          <a:p>
            <a:r>
              <a:rPr lang="zh-TW" altLang="en-US"/>
              <a:t>當 </a:t>
            </a:r>
            <a:r>
              <a:rPr lang="zh-CN" altLang="en-US"/>
              <a:t>j </a:t>
            </a:r>
            <a:r>
              <a:rPr lang="zh-TW" altLang="en-US"/>
              <a:t>那格數字小於等於 </a:t>
            </a:r>
            <a:r>
              <a:rPr lang="zh-CN" altLang="en-US"/>
              <a:t>x </a:t>
            </a:r>
            <a:r>
              <a:rPr lang="zh-TW" altLang="en-US"/>
              <a:t>的時候，我們將那個數字跟 </a:t>
            </a:r>
            <a:r>
              <a:rPr lang="zh-CN" altLang="en-US"/>
              <a:t>i+1 </a:t>
            </a:r>
            <a:r>
              <a:rPr lang="zh-TW" altLang="en-US"/>
              <a:t>那格的數字交換</a:t>
            </a:r>
          </a:p>
          <a:p>
            <a:r>
              <a:rPr lang="zh-TW" altLang="en-US"/>
              <a:t>然後 </a:t>
            </a:r>
            <a:r>
              <a:rPr lang="zh-CN" altLang="en-US"/>
              <a:t>i </a:t>
            </a:r>
            <a:r>
              <a:rPr lang="zh-TW" altLang="en-US"/>
              <a:t>與 </a:t>
            </a:r>
            <a:r>
              <a:rPr lang="zh-CN" altLang="en-US"/>
              <a:t>j </a:t>
            </a:r>
            <a:r>
              <a:rPr lang="zh-TW" altLang="en-US"/>
              <a:t>各往後移動一格</a:t>
            </a:r>
          </a:p>
        </p:txBody>
      </p:sp>
    </p:spTree>
    <p:extLst>
      <p:ext uri="{BB962C8B-B14F-4D97-AF65-F5344CB8AC3E}">
        <p14:creationId xmlns:p14="http://schemas.microsoft.com/office/powerpoint/2010/main" val="78194979"/>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p:sp>
      <p:sp>
        <p:nvSpPr>
          <p:cNvPr id="92163" name="Rectangle 3"/>
          <p:cNvSpPr>
            <a:spLocks noGrp="1" noRot="1" noChangeArrowheads="1"/>
          </p:cNvSpPr>
          <p:nvPr>
            <p:ph type="body" idx="1"/>
          </p:nvPr>
        </p:nvSpPr>
        <p:spPr>
          <a:noFill/>
          <a:ln/>
        </p:spPr>
        <p:txBody>
          <a:bodyPr/>
          <a:lstStyle/>
          <a:p>
            <a:r>
              <a:rPr lang="zh-TW" altLang="en-US"/>
              <a:t>黃色是</a:t>
            </a:r>
            <a:r>
              <a:rPr lang="zh-CN" altLang="en-US"/>
              <a:t>pivot x, </a:t>
            </a:r>
            <a:r>
              <a:rPr lang="zh-TW" altLang="en-US"/>
              <a:t>灰色的部分是處理過的數字中大於 </a:t>
            </a:r>
            <a:r>
              <a:rPr lang="zh-CN" altLang="en-US"/>
              <a:t>x </a:t>
            </a:r>
            <a:r>
              <a:rPr lang="zh-TW" altLang="en-US"/>
              <a:t>的數字</a:t>
            </a:r>
          </a:p>
          <a:p>
            <a:r>
              <a:rPr lang="zh-TW" altLang="en-US"/>
              <a:t>綠色的部分是處理過的數字中小於等於 </a:t>
            </a:r>
            <a:r>
              <a:rPr lang="zh-CN" altLang="en-US"/>
              <a:t>x </a:t>
            </a:r>
            <a:r>
              <a:rPr lang="zh-TW" altLang="en-US"/>
              <a:t>的數字，白色的則是還沒處理到的數字。</a:t>
            </a:r>
          </a:p>
        </p:txBody>
      </p:sp>
    </p:spTree>
    <p:extLst>
      <p:ext uri="{BB962C8B-B14F-4D97-AF65-F5344CB8AC3E}">
        <p14:creationId xmlns:p14="http://schemas.microsoft.com/office/powerpoint/2010/main" val="905045595"/>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p:sp>
      <p:sp>
        <p:nvSpPr>
          <p:cNvPr id="93187" name="Rectangle 3"/>
          <p:cNvSpPr>
            <a:spLocks noGrp="1" noRot="1" noChangeArrowheads="1"/>
          </p:cNvSpPr>
          <p:nvPr>
            <p:ph type="body" idx="1"/>
          </p:nvPr>
        </p:nvSpPr>
        <p:spPr>
          <a:noFill/>
          <a:ln/>
        </p:spPr>
        <p:txBody>
          <a:bodyPr/>
          <a:lstStyle/>
          <a:p>
            <a:r>
              <a:rPr lang="zh-TW" altLang="en-US" dirty="0"/>
              <a:t>由於數字已經排序好，所以每次</a:t>
            </a:r>
            <a:r>
              <a:rPr lang="zh-CN" altLang="en-US" dirty="0"/>
              <a:t>partition</a:t>
            </a:r>
            <a:r>
              <a:rPr lang="zh-TW" altLang="en-US" dirty="0"/>
              <a:t>都只會把</a:t>
            </a:r>
            <a:r>
              <a:rPr lang="zh-CN" altLang="en-US" dirty="0"/>
              <a:t>pivot</a:t>
            </a:r>
            <a:r>
              <a:rPr lang="zh-TW" altLang="en-US" dirty="0"/>
              <a:t>切開</a:t>
            </a:r>
          </a:p>
          <a:p>
            <a:r>
              <a:rPr lang="zh-TW" altLang="en-US" dirty="0"/>
              <a:t>造成每次</a:t>
            </a:r>
            <a:r>
              <a:rPr lang="zh-CN" altLang="en-US" dirty="0"/>
              <a:t>partition</a:t>
            </a:r>
            <a:r>
              <a:rPr lang="zh-TW" altLang="en-US" dirty="0"/>
              <a:t>都很不平均的情況發生</a:t>
            </a:r>
          </a:p>
        </p:txBody>
      </p:sp>
    </p:spTree>
    <p:extLst>
      <p:ext uri="{BB962C8B-B14F-4D97-AF65-F5344CB8AC3E}">
        <p14:creationId xmlns:p14="http://schemas.microsoft.com/office/powerpoint/2010/main" val="3012338286"/>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p:sp>
      <p:sp>
        <p:nvSpPr>
          <p:cNvPr id="94211" name="Rectangle 3"/>
          <p:cNvSpPr>
            <a:spLocks noGrp="1" noRot="1" noChangeArrowheads="1"/>
          </p:cNvSpPr>
          <p:nvPr>
            <p:ph type="body" idx="1"/>
          </p:nvPr>
        </p:nvSpPr>
        <p:spPr>
          <a:noFill/>
          <a:ln/>
        </p:spPr>
        <p:txBody>
          <a:bodyPr/>
          <a:lstStyle/>
          <a:p>
            <a:r>
              <a:rPr lang="zh-CN" altLang="en-US"/>
              <a:t>由於recursion tree的高度為log(n)，</a:t>
            </a:r>
          </a:p>
          <a:p>
            <a:r>
              <a:rPr lang="zh-CN" altLang="en-US"/>
              <a:t>每一層所花的時間為</a:t>
            </a:r>
            <a:r>
              <a:rPr lang="el-GR" altLang="en-US"/>
              <a:t>Θ</a:t>
            </a:r>
            <a:r>
              <a:rPr lang="zh-CN" altLang="en-US"/>
              <a:t>(n)</a:t>
            </a:r>
          </a:p>
          <a:p>
            <a:r>
              <a:rPr lang="zh-CN" altLang="en-US"/>
              <a:t>因此最後的時間是</a:t>
            </a:r>
            <a:r>
              <a:rPr lang="el-GR" altLang="en-US"/>
              <a:t>Θ</a:t>
            </a:r>
            <a:r>
              <a:rPr lang="zh-CN" altLang="en-US"/>
              <a:t>(n log n)</a:t>
            </a:r>
          </a:p>
        </p:txBody>
      </p:sp>
    </p:spTree>
    <p:extLst>
      <p:ext uri="{BB962C8B-B14F-4D97-AF65-F5344CB8AC3E}">
        <p14:creationId xmlns:p14="http://schemas.microsoft.com/office/powerpoint/2010/main" val="2218686556"/>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p:sp>
      <p:sp>
        <p:nvSpPr>
          <p:cNvPr id="95235" name="Rectangle 3"/>
          <p:cNvSpPr>
            <a:spLocks noGrp="1" noRot="1" noChangeArrowheads="1"/>
          </p:cNvSpPr>
          <p:nvPr>
            <p:ph type="body" idx="1"/>
          </p:nvPr>
        </p:nvSpPr>
        <p:spPr>
          <a:noFill/>
          <a:ln/>
        </p:spPr>
        <p:txBody>
          <a:bodyPr/>
          <a:lstStyle/>
          <a:p>
            <a:r>
              <a:rPr lang="zh-CN" altLang="en-US"/>
              <a:t>就算partition的時候沒有像上一頁切得很平均</a:t>
            </a:r>
          </a:p>
          <a:p>
            <a:r>
              <a:rPr lang="zh-CN" altLang="en-US"/>
              <a:t>只要能將一個長度為 n 的數列切成兩份長度比例為 1：9 (甚至 1:1000, 1:10000都可) 的話，時間仍舊是</a:t>
            </a:r>
            <a:r>
              <a:rPr lang="el-GR" altLang="en-US"/>
              <a:t>Θ</a:t>
            </a:r>
            <a:r>
              <a:rPr lang="zh-CN" altLang="en-US"/>
              <a:t>(n log n)</a:t>
            </a:r>
          </a:p>
        </p:txBody>
      </p:sp>
    </p:spTree>
    <p:extLst>
      <p:ext uri="{BB962C8B-B14F-4D97-AF65-F5344CB8AC3E}">
        <p14:creationId xmlns:p14="http://schemas.microsoft.com/office/powerpoint/2010/main" val="4244534890"/>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p:sp>
      <p:sp>
        <p:nvSpPr>
          <p:cNvPr id="94211" name="Rectangle 3"/>
          <p:cNvSpPr>
            <a:spLocks noGrp="1" noRot="1" noChangeArrowheads="1"/>
          </p:cNvSpPr>
          <p:nvPr>
            <p:ph type="body" idx="1"/>
          </p:nvPr>
        </p:nvSpPr>
        <p:spPr>
          <a:noFill/>
          <a:ln/>
        </p:spPr>
        <p:txBody>
          <a:bodyPr/>
          <a:lstStyle/>
          <a:p>
            <a:r>
              <a:rPr lang="zh-CN" altLang="en-US"/>
              <a:t>由於recursion tree的高度為log(n)，</a:t>
            </a:r>
          </a:p>
          <a:p>
            <a:r>
              <a:rPr lang="zh-CN" altLang="en-US"/>
              <a:t>每一層所花的時間為</a:t>
            </a:r>
            <a:r>
              <a:rPr lang="el-GR" altLang="en-US"/>
              <a:t>Θ</a:t>
            </a:r>
            <a:r>
              <a:rPr lang="zh-CN" altLang="en-US"/>
              <a:t>(n)</a:t>
            </a:r>
          </a:p>
          <a:p>
            <a:r>
              <a:rPr lang="zh-CN" altLang="en-US"/>
              <a:t>因此最後的時間是</a:t>
            </a:r>
            <a:r>
              <a:rPr lang="el-GR" altLang="en-US"/>
              <a:t>Θ</a:t>
            </a:r>
            <a:r>
              <a:rPr lang="zh-CN" altLang="en-US"/>
              <a:t>(n log n)</a:t>
            </a:r>
          </a:p>
        </p:txBody>
      </p:sp>
    </p:spTree>
    <p:extLst>
      <p:ext uri="{BB962C8B-B14F-4D97-AF65-F5344CB8AC3E}">
        <p14:creationId xmlns:p14="http://schemas.microsoft.com/office/powerpoint/2010/main" val="2391094832"/>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png"/><Relationship Id="rId18" Type="http://schemas.openxmlformats.org/officeDocument/2006/relationships/oleObject" Target="../embeddings/oleObject8.bin"/><Relationship Id="rId3" Type="http://schemas.openxmlformats.org/officeDocument/2006/relationships/image" Target="../media/image9.jpeg"/><Relationship Id="rId7" Type="http://schemas.openxmlformats.org/officeDocument/2006/relationships/image" Target="../media/image2.png"/><Relationship Id="rId12" Type="http://schemas.openxmlformats.org/officeDocument/2006/relationships/oleObject" Target="../embeddings/oleObject5.bin"/><Relationship Id="rId17" Type="http://schemas.openxmlformats.org/officeDocument/2006/relationships/image" Target="../media/image7.png"/><Relationship Id="rId2" Type="http://schemas.openxmlformats.org/officeDocument/2006/relationships/slideMaster" Target="../slideMasters/slideMaster1.xml"/><Relationship Id="rId16" Type="http://schemas.openxmlformats.org/officeDocument/2006/relationships/oleObject" Target="../embeddings/oleObject7.bin"/><Relationship Id="rId20" Type="http://schemas.openxmlformats.org/officeDocument/2006/relationships/image" Target="../media/image10.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png"/><Relationship Id="rId5" Type="http://schemas.openxmlformats.org/officeDocument/2006/relationships/image" Target="../media/image1.png"/><Relationship Id="rId15" Type="http://schemas.openxmlformats.org/officeDocument/2006/relationships/image" Target="../media/image6.png"/><Relationship Id="rId10" Type="http://schemas.openxmlformats.org/officeDocument/2006/relationships/oleObject" Target="../embeddings/oleObject4.bin"/><Relationship Id="rId19" Type="http://schemas.openxmlformats.org/officeDocument/2006/relationships/image" Target="../media/image8.png"/><Relationship Id="rId4" Type="http://schemas.openxmlformats.org/officeDocument/2006/relationships/oleObject" Target="../embeddings/oleObject1.bin"/><Relationship Id="rId9" Type="http://schemas.openxmlformats.org/officeDocument/2006/relationships/image" Target="../media/image3.png"/><Relationship Id="rId14" Type="http://schemas.openxmlformats.org/officeDocument/2006/relationships/oleObject" Target="../embeddings/oleObject6.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5.png"/><Relationship Id="rId18" Type="http://schemas.openxmlformats.org/officeDocument/2006/relationships/oleObject" Target="../embeddings/oleObject16.bin"/><Relationship Id="rId3" Type="http://schemas.openxmlformats.org/officeDocument/2006/relationships/image" Target="../media/image9.jpeg"/><Relationship Id="rId7" Type="http://schemas.openxmlformats.org/officeDocument/2006/relationships/image" Target="../media/image2.png"/><Relationship Id="rId12" Type="http://schemas.openxmlformats.org/officeDocument/2006/relationships/oleObject" Target="../embeddings/oleObject13.bin"/><Relationship Id="rId17" Type="http://schemas.openxmlformats.org/officeDocument/2006/relationships/image" Target="../media/image7.png"/><Relationship Id="rId2" Type="http://schemas.openxmlformats.org/officeDocument/2006/relationships/slideMaster" Target="../slideMasters/slideMaster1.xml"/><Relationship Id="rId16" Type="http://schemas.openxmlformats.org/officeDocument/2006/relationships/oleObject" Target="../embeddings/oleObject15.bin"/><Relationship Id="rId20" Type="http://schemas.openxmlformats.org/officeDocument/2006/relationships/image" Target="../media/image10.png"/><Relationship Id="rId1" Type="http://schemas.openxmlformats.org/officeDocument/2006/relationships/vmlDrawing" Target="../drawings/vmlDrawing2.vml"/><Relationship Id="rId6" Type="http://schemas.openxmlformats.org/officeDocument/2006/relationships/oleObject" Target="../embeddings/oleObject10.bin"/><Relationship Id="rId11" Type="http://schemas.openxmlformats.org/officeDocument/2006/relationships/image" Target="../media/image4.png"/><Relationship Id="rId5" Type="http://schemas.openxmlformats.org/officeDocument/2006/relationships/image" Target="../media/image1.png"/><Relationship Id="rId15" Type="http://schemas.openxmlformats.org/officeDocument/2006/relationships/image" Target="../media/image6.png"/><Relationship Id="rId10" Type="http://schemas.openxmlformats.org/officeDocument/2006/relationships/oleObject" Target="../embeddings/oleObject12.bin"/><Relationship Id="rId19" Type="http://schemas.openxmlformats.org/officeDocument/2006/relationships/image" Target="../media/image8.png"/><Relationship Id="rId4" Type="http://schemas.openxmlformats.org/officeDocument/2006/relationships/oleObject" Target="../embeddings/oleObject9.bin"/><Relationship Id="rId9" Type="http://schemas.openxmlformats.org/officeDocument/2006/relationships/image" Target="../media/image3.png"/><Relationship Id="rId14" Type="http://schemas.openxmlformats.org/officeDocument/2006/relationships/oleObject" Target="../embeddings/oleObject14.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1639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1639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1C784328-5A86-4565-84EE-D93E0093B4FE}" type="datetime1">
              <a:rPr lang="zh-CN" altLang="en-US" smtClean="0"/>
              <a:t>2017/10/12</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ltLang="zh-CN"/>
              <a:t>‹#›</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89DC62FF-61E4-4686-841F-7F6FD28D1228}" type="slidenum">
              <a:rPr lang="en-US" altLang="zh-CN"/>
              <a:pPr>
                <a:defRPr/>
              </a:pPr>
              <a:t>‹#›</a:t>
            </a:fld>
            <a:endParaRPr lang="en-US" altLang="zh-CN"/>
          </a:p>
        </p:txBody>
      </p:sp>
    </p:spTree>
    <p:extLst>
      <p:ext uri="{BB962C8B-B14F-4D97-AF65-F5344CB8AC3E}">
        <p14:creationId xmlns:p14="http://schemas.microsoft.com/office/powerpoint/2010/main" val="3313979829"/>
      </p:ext>
    </p:extLst>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43F0BD0D-B6C8-46F1-95A3-82A7A5FC5116}" type="datetime1">
              <a:rPr lang="zh-CN" altLang="en-US" smtClean="0"/>
              <a:t>2017/10/12</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fld id="{1C0D7AFA-E64B-4115-93D6-88F2A6B2A58F}" type="slidenum">
              <a:rPr lang="en-US" altLang="zh-CN"/>
              <a:pPr>
                <a:defRPr/>
              </a:pPr>
              <a:t>‹#›</a:t>
            </a:fld>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C1C1288-30F1-40C4-9784-C6B7D4896DA4}" type="slidenum">
              <a:rPr lang="en-US" altLang="zh-CN"/>
              <a:pPr>
                <a:defRPr/>
              </a:pPr>
              <a:t>‹#›</a:t>
            </a:fld>
            <a:endParaRPr lang="en-US" altLang="zh-CN"/>
          </a:p>
        </p:txBody>
      </p:sp>
    </p:spTree>
    <p:extLst>
      <p:ext uri="{BB962C8B-B14F-4D97-AF65-F5344CB8AC3E}">
        <p14:creationId xmlns:p14="http://schemas.microsoft.com/office/powerpoint/2010/main" val="3746431959"/>
      </p:ext>
    </p:extLst>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2913" y="617538"/>
            <a:ext cx="2238375" cy="567055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76200" y="617538"/>
            <a:ext cx="6564313" cy="567055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268C084D-3523-45DE-BE74-47528B6227CB}" type="datetime1">
              <a:rPr lang="zh-CN" altLang="en-US" smtClean="0"/>
              <a:t>2017/10/12</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fld id="{EEEFE86F-6313-4B0E-A198-16E0B904C20A}" type="slidenum">
              <a:rPr lang="en-US" altLang="zh-CN"/>
              <a:pPr>
                <a:defRPr/>
              </a:pPr>
              <a:t>‹#›</a:t>
            </a:fld>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DBA9012-793E-4052-88CF-9200F72BC2D5}" type="slidenum">
              <a:rPr lang="en-US" altLang="zh-CN"/>
              <a:pPr>
                <a:defRPr/>
              </a:pPr>
              <a:t>‹#›</a:t>
            </a:fld>
            <a:endParaRPr lang="en-US" altLang="zh-CN"/>
          </a:p>
        </p:txBody>
      </p:sp>
    </p:spTree>
    <p:extLst>
      <p:ext uri="{BB962C8B-B14F-4D97-AF65-F5344CB8AC3E}">
        <p14:creationId xmlns:p14="http://schemas.microsoft.com/office/powerpoint/2010/main" val="100256197"/>
      </p:ext>
    </p:extLst>
  </p:cSld>
  <p:clrMapOvr>
    <a:masterClrMapping/>
  </p:clrMapOvr>
  <p:transition spd="slow">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76200" y="1981200"/>
            <a:ext cx="8955088" cy="4306888"/>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fld id="{5C7664D1-D7B6-4044-9ED5-8E582F0F7755}" type="datetime1">
              <a:rPr lang="zh-CN" altLang="en-US" smtClean="0"/>
              <a:t>2017/10/12</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fld id="{3C7F89F9-B19F-48E2-9018-4A13D574AAC6}" type="slidenum">
              <a:rPr lang="en-US" altLang="zh-CN"/>
              <a:pPr>
                <a:defRPr/>
              </a:pPr>
              <a:t>‹#›</a:t>
            </a:fld>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6C38F51-97B7-44D4-A4C7-E7DD02E16D93}" type="slidenum">
              <a:rPr lang="en-US" altLang="zh-CN"/>
              <a:pPr>
                <a:defRPr/>
              </a:pPr>
              <a:t>‹#›</a:t>
            </a:fld>
            <a:endParaRPr lang="en-US" altLang="zh-CN"/>
          </a:p>
        </p:txBody>
      </p:sp>
    </p:spTree>
    <p:extLst>
      <p:ext uri="{BB962C8B-B14F-4D97-AF65-F5344CB8AC3E}">
        <p14:creationId xmlns:p14="http://schemas.microsoft.com/office/powerpoint/2010/main" val="1159283730"/>
      </p:ext>
    </p:extLst>
  </p:cSld>
  <p:clrMapOvr>
    <a:masterClrMapping/>
  </p:clrMapOvr>
  <p:transition spd="slow">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pic>
        <p:nvPicPr>
          <p:cNvPr id="3" name="Picture 2" descr="顶部"/>
          <p:cNvPicPr>
            <a:picLocks noChangeAspect="1" noChangeArrowheads="1"/>
          </p:cNvPicPr>
          <p:nvPr/>
        </p:nvPicPr>
        <p:blipFill>
          <a:blip r:embed="rId3" cstate="print"/>
          <a:srcRect/>
          <a:stretch>
            <a:fillRect/>
          </a:stretch>
        </p:blipFill>
        <p:spPr bwMode="auto">
          <a:xfrm>
            <a:off x="0" y="0"/>
            <a:ext cx="9144000" cy="887413"/>
          </a:xfrm>
          <a:prstGeom prst="rect">
            <a:avLst/>
          </a:prstGeom>
          <a:noFill/>
          <a:ln w="9525">
            <a:noFill/>
            <a:miter lim="800000"/>
            <a:headEnd/>
            <a:tailEnd/>
          </a:ln>
        </p:spPr>
      </p:pic>
      <p:sp>
        <p:nvSpPr>
          <p:cNvPr id="4" name="Rectangle 9"/>
          <p:cNvSpPr>
            <a:spLocks noChangeArrowheads="1"/>
          </p:cNvSpPr>
          <p:nvPr/>
        </p:nvSpPr>
        <p:spPr bwMode="auto">
          <a:xfrm>
            <a:off x="4643438" y="6172200"/>
            <a:ext cx="4500562" cy="457200"/>
          </a:xfrm>
          <a:prstGeom prst="rect">
            <a:avLst/>
          </a:prstGeom>
          <a:solidFill>
            <a:schemeClr val="bg1">
              <a:alpha val="50000"/>
            </a:schemeClr>
          </a:solidFill>
          <a:ln w="19050">
            <a:noFill/>
            <a:miter lim="800000"/>
            <a:headEnd/>
            <a:tailEnd/>
          </a:ln>
          <a:effectLst/>
        </p:spPr>
        <p:txBody>
          <a:bodyPr wrap="none" anchor="ctr"/>
          <a:lstStyle/>
          <a:p>
            <a:pPr algn="ctr">
              <a:defRPr/>
            </a:pPr>
            <a:r>
              <a:rPr lang="en-US" altLang="zh-CN" sz="1600" b="0">
                <a:solidFill>
                  <a:schemeClr val="tx2"/>
                </a:solidFill>
                <a:latin typeface="Haettenschweiler" pitchFamily="34" charset="0"/>
              </a:rPr>
              <a:t>U</a:t>
            </a:r>
            <a:r>
              <a:rPr lang="en-US" altLang="zh-CN" sz="1600" b="0">
                <a:solidFill>
                  <a:srgbClr val="000066"/>
                </a:solidFill>
                <a:latin typeface="Haettenschweiler" pitchFamily="34" charset="0"/>
              </a:rPr>
              <a:t>niversity of </a:t>
            </a:r>
            <a:r>
              <a:rPr lang="en-US" altLang="zh-CN" sz="1600" b="0">
                <a:solidFill>
                  <a:schemeClr val="tx2"/>
                </a:solidFill>
                <a:latin typeface="Haettenschweiler" pitchFamily="34" charset="0"/>
              </a:rPr>
              <a:t>S</a:t>
            </a:r>
            <a:r>
              <a:rPr lang="en-US" altLang="zh-CN" sz="1600" b="0">
                <a:solidFill>
                  <a:srgbClr val="000066"/>
                </a:solidFill>
                <a:latin typeface="Haettenschweiler" pitchFamily="34" charset="0"/>
              </a:rPr>
              <a:t>cience and </a:t>
            </a:r>
            <a:r>
              <a:rPr lang="en-US" altLang="zh-CN" sz="1600" b="0">
                <a:solidFill>
                  <a:schemeClr val="tx2"/>
                </a:solidFill>
                <a:latin typeface="Haettenschweiler" pitchFamily="34" charset="0"/>
              </a:rPr>
              <a:t>T</a:t>
            </a:r>
            <a:r>
              <a:rPr lang="en-US" altLang="zh-CN" sz="1600" b="0">
                <a:solidFill>
                  <a:srgbClr val="000066"/>
                </a:solidFill>
                <a:latin typeface="Haettenschweiler" pitchFamily="34" charset="0"/>
              </a:rPr>
              <a:t>echnology of </a:t>
            </a:r>
            <a:r>
              <a:rPr lang="en-US" altLang="zh-CN" sz="1600" b="0">
                <a:solidFill>
                  <a:schemeClr val="tx2"/>
                </a:solidFill>
                <a:latin typeface="Haettenschweiler" pitchFamily="34" charset="0"/>
              </a:rPr>
              <a:t>C</a:t>
            </a:r>
            <a:r>
              <a:rPr lang="en-US" altLang="zh-CN" sz="1600" b="0">
                <a:solidFill>
                  <a:srgbClr val="000066"/>
                </a:solidFill>
                <a:latin typeface="Haettenschweiler" pitchFamily="34" charset="0"/>
              </a:rPr>
              <a:t>hina</a:t>
            </a:r>
          </a:p>
        </p:txBody>
      </p:sp>
      <p:graphicFrame>
        <p:nvGraphicFramePr>
          <p:cNvPr id="5" name="Object 10"/>
          <p:cNvGraphicFramePr>
            <a:graphicFrameLocks noChangeAspect="1"/>
          </p:cNvGraphicFramePr>
          <p:nvPr/>
        </p:nvGraphicFramePr>
        <p:xfrm>
          <a:off x="166688" y="3287713"/>
          <a:ext cx="900112" cy="581025"/>
        </p:xfrm>
        <a:graphic>
          <a:graphicData uri="http://schemas.openxmlformats.org/presentationml/2006/ole">
            <mc:AlternateContent xmlns:mc="http://schemas.openxmlformats.org/markup-compatibility/2006">
              <mc:Choice xmlns:v="urn:schemas-microsoft-com:vml" Requires="v">
                <p:oleObj spid="_x0000_s81138" name="位图图像" r:id="rId4" imgW="1181265" imgH="762106" progId="PBrush">
                  <p:embed/>
                </p:oleObj>
              </mc:Choice>
              <mc:Fallback>
                <p:oleObj name="位图图像" r:id="rId4" imgW="1181265" imgH="762106"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688" y="3287713"/>
                        <a:ext cx="900112" cy="581025"/>
                      </a:xfrm>
                      <a:prstGeom prst="rect">
                        <a:avLst/>
                      </a:prstGeom>
                      <a:noFill/>
                      <a:ln>
                        <a:noFill/>
                      </a:ln>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graphicFrame>
        <p:nvGraphicFramePr>
          <p:cNvPr id="6" name="Object 11"/>
          <p:cNvGraphicFramePr>
            <a:graphicFrameLocks noChangeAspect="1"/>
          </p:cNvGraphicFramePr>
          <p:nvPr/>
        </p:nvGraphicFramePr>
        <p:xfrm>
          <a:off x="166688" y="2690813"/>
          <a:ext cx="900112" cy="600075"/>
        </p:xfrm>
        <a:graphic>
          <a:graphicData uri="http://schemas.openxmlformats.org/presentationml/2006/ole">
            <mc:AlternateContent xmlns:mc="http://schemas.openxmlformats.org/markup-compatibility/2006">
              <mc:Choice xmlns:v="urn:schemas-microsoft-com:vml" Requires="v">
                <p:oleObj spid="_x0000_s81139" name="位图图像" r:id="rId6" imgW="1142857" imgH="762106" progId="PBrush">
                  <p:embed/>
                </p:oleObj>
              </mc:Choice>
              <mc:Fallback>
                <p:oleObj name="位图图像" r:id="rId6" imgW="1142857" imgH="762106"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688" y="2690813"/>
                        <a:ext cx="900112" cy="600075"/>
                      </a:xfrm>
                      <a:prstGeom prst="rect">
                        <a:avLst/>
                      </a:prstGeom>
                      <a:noFill/>
                      <a:ln>
                        <a:noFill/>
                      </a:ln>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graphicFrame>
        <p:nvGraphicFramePr>
          <p:cNvPr id="7" name="Object 12"/>
          <p:cNvGraphicFramePr>
            <a:graphicFrameLocks noChangeAspect="1"/>
          </p:cNvGraphicFramePr>
          <p:nvPr/>
        </p:nvGraphicFramePr>
        <p:xfrm>
          <a:off x="166688" y="5672138"/>
          <a:ext cx="900112" cy="576262"/>
        </p:xfrm>
        <a:graphic>
          <a:graphicData uri="http://schemas.openxmlformats.org/presentationml/2006/ole">
            <mc:AlternateContent xmlns:mc="http://schemas.openxmlformats.org/markup-compatibility/2006">
              <mc:Choice xmlns:v="urn:schemas-microsoft-com:vml" Requires="v">
                <p:oleObj spid="_x0000_s81140" name="位图图像" r:id="rId8" imgW="1190476" imgH="762106" progId="PBrush">
                  <p:embed/>
                </p:oleObj>
              </mc:Choice>
              <mc:Fallback>
                <p:oleObj name="位图图像" r:id="rId8" imgW="1190476" imgH="762106" progId="PBrush">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688" y="5672138"/>
                        <a:ext cx="900112" cy="576262"/>
                      </a:xfrm>
                      <a:prstGeom prst="rect">
                        <a:avLst/>
                      </a:prstGeom>
                      <a:noFill/>
                      <a:ln>
                        <a:noFill/>
                      </a:ln>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graphicFrame>
        <p:nvGraphicFramePr>
          <p:cNvPr id="8" name="Object 13"/>
          <p:cNvGraphicFramePr>
            <a:graphicFrameLocks noChangeAspect="1"/>
          </p:cNvGraphicFramePr>
          <p:nvPr/>
        </p:nvGraphicFramePr>
        <p:xfrm>
          <a:off x="166688" y="1438275"/>
          <a:ext cx="900112" cy="673100"/>
        </p:xfrm>
        <a:graphic>
          <a:graphicData uri="http://schemas.openxmlformats.org/presentationml/2006/ole">
            <mc:AlternateContent xmlns:mc="http://schemas.openxmlformats.org/markup-compatibility/2006">
              <mc:Choice xmlns:v="urn:schemas-microsoft-com:vml" Requires="v">
                <p:oleObj spid="_x0000_s81141" name="位图图像" r:id="rId10" imgW="1019048" imgH="762106" progId="PBrush">
                  <p:embed/>
                </p:oleObj>
              </mc:Choice>
              <mc:Fallback>
                <p:oleObj name="位图图像" r:id="rId10" imgW="1019048" imgH="762106" progId="PBrush">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6688" y="1438275"/>
                        <a:ext cx="900112" cy="673100"/>
                      </a:xfrm>
                      <a:prstGeom prst="rect">
                        <a:avLst/>
                      </a:prstGeom>
                      <a:noFill/>
                      <a:ln>
                        <a:noFill/>
                      </a:ln>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graphicFrame>
        <p:nvGraphicFramePr>
          <p:cNvPr id="9" name="Object 14"/>
          <p:cNvGraphicFramePr>
            <a:graphicFrameLocks noChangeAspect="1"/>
          </p:cNvGraphicFramePr>
          <p:nvPr/>
        </p:nvGraphicFramePr>
        <p:xfrm>
          <a:off x="166688" y="4464050"/>
          <a:ext cx="900112" cy="611188"/>
        </p:xfrm>
        <a:graphic>
          <a:graphicData uri="http://schemas.openxmlformats.org/presentationml/2006/ole">
            <mc:AlternateContent xmlns:mc="http://schemas.openxmlformats.org/markup-compatibility/2006">
              <mc:Choice xmlns:v="urn:schemas-microsoft-com:vml" Requires="v">
                <p:oleObj spid="_x0000_s81142" name="位图图像" r:id="rId12" imgW="1123810" imgH="762106" progId="PBrush">
                  <p:embed/>
                </p:oleObj>
              </mc:Choice>
              <mc:Fallback>
                <p:oleObj name="位图图像" r:id="rId12" imgW="1123810" imgH="762106" progId="PBrush">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6688" y="4464050"/>
                        <a:ext cx="900112" cy="611188"/>
                      </a:xfrm>
                      <a:prstGeom prst="rect">
                        <a:avLst/>
                      </a:prstGeom>
                      <a:noFill/>
                      <a:ln>
                        <a:noFill/>
                      </a:ln>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graphicFrame>
        <p:nvGraphicFramePr>
          <p:cNvPr id="10" name="Object 15"/>
          <p:cNvGraphicFramePr>
            <a:graphicFrameLocks noChangeAspect="1"/>
          </p:cNvGraphicFramePr>
          <p:nvPr/>
        </p:nvGraphicFramePr>
        <p:xfrm>
          <a:off x="166688" y="5065713"/>
          <a:ext cx="900112" cy="615950"/>
        </p:xfrm>
        <a:graphic>
          <a:graphicData uri="http://schemas.openxmlformats.org/presentationml/2006/ole">
            <mc:AlternateContent xmlns:mc="http://schemas.openxmlformats.org/markup-compatibility/2006">
              <mc:Choice xmlns:v="urn:schemas-microsoft-com:vml" Requires="v">
                <p:oleObj spid="_x0000_s81143" name="位图图像" r:id="rId14" imgW="1114581" imgH="762106" progId="PBrush">
                  <p:embed/>
                </p:oleObj>
              </mc:Choice>
              <mc:Fallback>
                <p:oleObj name="位图图像" r:id="rId14" imgW="1114581" imgH="762106" progId="PBrush">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6688" y="5065713"/>
                        <a:ext cx="900112" cy="615950"/>
                      </a:xfrm>
                      <a:prstGeom prst="rect">
                        <a:avLst/>
                      </a:prstGeom>
                      <a:noFill/>
                      <a:ln>
                        <a:noFill/>
                      </a:ln>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graphicFrame>
        <p:nvGraphicFramePr>
          <p:cNvPr id="11" name="Object 16"/>
          <p:cNvGraphicFramePr>
            <a:graphicFrameLocks noChangeAspect="1"/>
          </p:cNvGraphicFramePr>
          <p:nvPr/>
        </p:nvGraphicFramePr>
        <p:xfrm>
          <a:off x="166688" y="2103438"/>
          <a:ext cx="900112" cy="595312"/>
        </p:xfrm>
        <a:graphic>
          <a:graphicData uri="http://schemas.openxmlformats.org/presentationml/2006/ole">
            <mc:AlternateContent xmlns:mc="http://schemas.openxmlformats.org/markup-compatibility/2006">
              <mc:Choice xmlns:v="urn:schemas-microsoft-com:vml" Requires="v">
                <p:oleObj spid="_x0000_s81144" name="位图图像" r:id="rId16" imgW="1152381" imgH="762106" progId="PBrush">
                  <p:embed/>
                </p:oleObj>
              </mc:Choice>
              <mc:Fallback>
                <p:oleObj name="位图图像" r:id="rId16" imgW="1152381" imgH="762106" progId="PBrush">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6688" y="2103438"/>
                        <a:ext cx="900112" cy="595312"/>
                      </a:xfrm>
                      <a:prstGeom prst="rect">
                        <a:avLst/>
                      </a:prstGeom>
                      <a:noFill/>
                      <a:ln>
                        <a:noFill/>
                      </a:ln>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graphicFrame>
        <p:nvGraphicFramePr>
          <p:cNvPr id="12" name="Object 17"/>
          <p:cNvGraphicFramePr>
            <a:graphicFrameLocks noChangeAspect="1"/>
          </p:cNvGraphicFramePr>
          <p:nvPr/>
        </p:nvGraphicFramePr>
        <p:xfrm>
          <a:off x="166688" y="3865563"/>
          <a:ext cx="900112" cy="595312"/>
        </p:xfrm>
        <a:graphic>
          <a:graphicData uri="http://schemas.openxmlformats.org/presentationml/2006/ole">
            <mc:AlternateContent xmlns:mc="http://schemas.openxmlformats.org/markup-compatibility/2006">
              <mc:Choice xmlns:v="urn:schemas-microsoft-com:vml" Requires="v">
                <p:oleObj spid="_x0000_s81145" name="位图图像" r:id="rId18" imgW="1152381" imgH="762106" progId="PBrush">
                  <p:embed/>
                </p:oleObj>
              </mc:Choice>
              <mc:Fallback>
                <p:oleObj name="位图图像" r:id="rId18" imgW="1152381" imgH="762106" progId="PBrush">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6688" y="3865563"/>
                        <a:ext cx="900112" cy="595312"/>
                      </a:xfrm>
                      <a:prstGeom prst="rect">
                        <a:avLst/>
                      </a:prstGeom>
                      <a:noFill/>
                      <a:ln>
                        <a:noFill/>
                      </a:ln>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sp>
        <p:nvSpPr>
          <p:cNvPr id="13" name="Rectangle 19"/>
          <p:cNvSpPr>
            <a:spLocks noChangeArrowheads="1"/>
          </p:cNvSpPr>
          <p:nvPr userDrawn="1"/>
        </p:nvSpPr>
        <p:spPr bwMode="auto">
          <a:xfrm>
            <a:off x="1219200" y="1066800"/>
            <a:ext cx="7924800" cy="152400"/>
          </a:xfrm>
          <a:prstGeom prst="rect">
            <a:avLst/>
          </a:prstGeom>
          <a:gradFill rotWithShape="0">
            <a:gsLst>
              <a:gs pos="0">
                <a:srgbClr val="0066FF"/>
              </a:gs>
              <a:gs pos="100000">
                <a:srgbClr val="FFFF00"/>
              </a:gs>
            </a:gsLst>
            <a:lin ang="0" scaled="1"/>
          </a:gradFill>
          <a:ln w="19050">
            <a:noFill/>
            <a:miter lim="800000"/>
            <a:headEnd/>
            <a:tailEnd/>
          </a:ln>
          <a:effectLst/>
        </p:spPr>
        <p:txBody>
          <a:bodyPr wrap="none" anchor="ctr"/>
          <a:lstStyle/>
          <a:p>
            <a:pPr algn="ctr">
              <a:defRPr/>
            </a:pPr>
            <a:endParaRPr lang="zh-CN" altLang="en-US"/>
          </a:p>
        </p:txBody>
      </p:sp>
      <p:pic>
        <p:nvPicPr>
          <p:cNvPr id="14" name="图片 18" descr="PPT1_新校徽.png"/>
          <p:cNvPicPr>
            <a:picLocks noChangeAspect="1"/>
          </p:cNvPicPr>
          <p:nvPr userDrawn="1"/>
        </p:nvPicPr>
        <p:blipFill>
          <a:blip r:embed="rId20" cstate="print"/>
          <a:srcRect/>
          <a:stretch>
            <a:fillRect/>
          </a:stretch>
        </p:blipFill>
        <p:spPr bwMode="auto">
          <a:xfrm>
            <a:off x="144463" y="214313"/>
            <a:ext cx="998537" cy="998537"/>
          </a:xfrm>
          <a:prstGeom prst="rect">
            <a:avLst/>
          </a:prstGeom>
          <a:noFill/>
          <a:ln w="9525">
            <a:noFill/>
            <a:miter lim="800000"/>
            <a:headEnd/>
            <a:tailEnd/>
          </a:ln>
        </p:spPr>
      </p:pic>
      <p:sp>
        <p:nvSpPr>
          <p:cNvPr id="2" name="内容占位符 1"/>
          <p:cNvSpPr>
            <a:spLocks noGrp="1"/>
          </p:cNvSpPr>
          <p:nvPr>
            <p:ph/>
          </p:nvPr>
        </p:nvSpPr>
        <p:spPr>
          <a:xfrm>
            <a:off x="561975" y="542925"/>
            <a:ext cx="8258175" cy="58816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 name="Rectangle 6"/>
          <p:cNvSpPr>
            <a:spLocks noGrp="1" noChangeArrowheads="1"/>
          </p:cNvSpPr>
          <p:nvPr>
            <p:ph type="ftr" sz="quarter" idx="10"/>
          </p:nvPr>
        </p:nvSpPr>
        <p:spPr/>
        <p:txBody>
          <a:bodyPr/>
          <a:lstStyle>
            <a:lvl1pPr>
              <a:defRPr/>
            </a:lvl1pPr>
          </a:lstStyle>
          <a:p>
            <a:pPr>
              <a:defRPr/>
            </a:pPr>
            <a:fld id="{7CA78B6F-1A2B-4514-9862-B1B2AF11A900}" type="slidenum">
              <a:rPr lang="en-US" altLang="zh-CN"/>
              <a:pPr>
                <a:defRPr/>
              </a:pPr>
              <a:t>‹#›</a:t>
            </a:fld>
            <a:endParaRPr lang="en-US" altLang="zh-CN"/>
          </a:p>
        </p:txBody>
      </p:sp>
    </p:spTree>
    <p:extLst>
      <p:ext uri="{BB962C8B-B14F-4D97-AF65-F5344CB8AC3E}">
        <p14:creationId xmlns:p14="http://schemas.microsoft.com/office/powerpoint/2010/main" val="3836609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pic>
        <p:nvPicPr>
          <p:cNvPr id="3" name="Picture 2" descr="顶部"/>
          <p:cNvPicPr>
            <a:picLocks noChangeAspect="1" noChangeArrowheads="1"/>
          </p:cNvPicPr>
          <p:nvPr userDrawn="1"/>
        </p:nvPicPr>
        <p:blipFill>
          <a:blip r:embed="rId2" cstate="print"/>
          <a:srcRect/>
          <a:stretch>
            <a:fillRect/>
          </a:stretch>
        </p:blipFill>
        <p:spPr bwMode="auto">
          <a:xfrm>
            <a:off x="0" y="0"/>
            <a:ext cx="9144000" cy="887413"/>
          </a:xfrm>
          <a:prstGeom prst="rect">
            <a:avLst/>
          </a:prstGeom>
          <a:noFill/>
          <a:ln w="9525">
            <a:noFill/>
            <a:miter lim="800000"/>
            <a:headEnd/>
            <a:tailEnd/>
          </a:ln>
        </p:spPr>
      </p:pic>
      <p:sp>
        <p:nvSpPr>
          <p:cNvPr id="4" name="Rectangle 9"/>
          <p:cNvSpPr>
            <a:spLocks noChangeArrowheads="1"/>
          </p:cNvSpPr>
          <p:nvPr userDrawn="1"/>
        </p:nvSpPr>
        <p:spPr bwMode="auto">
          <a:xfrm>
            <a:off x="4643438" y="6172200"/>
            <a:ext cx="4500562" cy="457200"/>
          </a:xfrm>
          <a:prstGeom prst="rect">
            <a:avLst/>
          </a:prstGeom>
          <a:solidFill>
            <a:schemeClr val="bg1">
              <a:alpha val="50000"/>
            </a:schemeClr>
          </a:solidFill>
          <a:ln w="19050">
            <a:noFill/>
            <a:miter lim="800000"/>
            <a:headEnd/>
            <a:tailEnd/>
          </a:ln>
          <a:effectLst/>
        </p:spPr>
        <p:txBody>
          <a:bodyPr wrap="none" anchor="ctr"/>
          <a:lstStyle/>
          <a:p>
            <a:pPr algn="ctr">
              <a:defRPr/>
            </a:pPr>
            <a:r>
              <a:rPr lang="en-US" altLang="zh-CN" sz="1600" b="0">
                <a:solidFill>
                  <a:schemeClr val="tx2"/>
                </a:solidFill>
                <a:latin typeface="Haettenschweiler" pitchFamily="34" charset="0"/>
              </a:rPr>
              <a:t>U</a:t>
            </a:r>
            <a:r>
              <a:rPr lang="en-US" altLang="zh-CN" sz="1600" b="0">
                <a:solidFill>
                  <a:srgbClr val="000066"/>
                </a:solidFill>
                <a:latin typeface="Haettenschweiler" pitchFamily="34" charset="0"/>
              </a:rPr>
              <a:t>niversity of </a:t>
            </a:r>
            <a:r>
              <a:rPr lang="en-US" altLang="zh-CN" sz="1600" b="0">
                <a:solidFill>
                  <a:schemeClr val="tx2"/>
                </a:solidFill>
                <a:latin typeface="Haettenschweiler" pitchFamily="34" charset="0"/>
              </a:rPr>
              <a:t>S</a:t>
            </a:r>
            <a:r>
              <a:rPr lang="en-US" altLang="zh-CN" sz="1600" b="0">
                <a:solidFill>
                  <a:srgbClr val="000066"/>
                </a:solidFill>
                <a:latin typeface="Haettenschweiler" pitchFamily="34" charset="0"/>
              </a:rPr>
              <a:t>cience and </a:t>
            </a:r>
            <a:r>
              <a:rPr lang="en-US" altLang="zh-CN" sz="1600" b="0">
                <a:solidFill>
                  <a:schemeClr val="tx2"/>
                </a:solidFill>
                <a:latin typeface="Haettenschweiler" pitchFamily="34" charset="0"/>
              </a:rPr>
              <a:t>T</a:t>
            </a:r>
            <a:r>
              <a:rPr lang="en-US" altLang="zh-CN" sz="1600" b="0">
                <a:solidFill>
                  <a:srgbClr val="000066"/>
                </a:solidFill>
                <a:latin typeface="Haettenschweiler" pitchFamily="34" charset="0"/>
              </a:rPr>
              <a:t>echnology of </a:t>
            </a:r>
            <a:r>
              <a:rPr lang="en-US" altLang="zh-CN" sz="1600" b="0">
                <a:solidFill>
                  <a:schemeClr val="tx2"/>
                </a:solidFill>
                <a:latin typeface="Haettenschweiler" pitchFamily="34" charset="0"/>
              </a:rPr>
              <a:t>C</a:t>
            </a:r>
            <a:r>
              <a:rPr lang="en-US" altLang="zh-CN" sz="1600" b="0">
                <a:solidFill>
                  <a:srgbClr val="000066"/>
                </a:solidFill>
                <a:latin typeface="Haettenschweiler" pitchFamily="34" charset="0"/>
              </a:rPr>
              <a:t>hina</a:t>
            </a:r>
          </a:p>
        </p:txBody>
      </p:sp>
      <p:sp>
        <p:nvSpPr>
          <p:cNvPr id="5" name="Rectangle 19"/>
          <p:cNvSpPr>
            <a:spLocks noChangeArrowheads="1"/>
          </p:cNvSpPr>
          <p:nvPr userDrawn="1"/>
        </p:nvSpPr>
        <p:spPr bwMode="auto">
          <a:xfrm>
            <a:off x="1071563" y="1062038"/>
            <a:ext cx="7924800" cy="152400"/>
          </a:xfrm>
          <a:prstGeom prst="rect">
            <a:avLst/>
          </a:prstGeom>
          <a:gradFill rotWithShape="0">
            <a:gsLst>
              <a:gs pos="0">
                <a:srgbClr val="0066FF"/>
              </a:gs>
              <a:gs pos="100000">
                <a:srgbClr val="FFFF00"/>
              </a:gs>
            </a:gsLst>
            <a:lin ang="0" scaled="1"/>
          </a:gradFill>
          <a:ln w="19050">
            <a:noFill/>
            <a:miter lim="800000"/>
            <a:headEnd/>
            <a:tailEnd/>
          </a:ln>
          <a:effectLst/>
        </p:spPr>
        <p:txBody>
          <a:bodyPr wrap="none" anchor="ctr"/>
          <a:lstStyle/>
          <a:p>
            <a:pPr algn="ctr">
              <a:defRPr/>
            </a:pPr>
            <a:endParaRPr lang="zh-CN" altLang="en-US"/>
          </a:p>
        </p:txBody>
      </p:sp>
      <p:pic>
        <p:nvPicPr>
          <p:cNvPr id="6" name="图片 18" descr="PPT1_新校徽.png"/>
          <p:cNvPicPr>
            <a:picLocks noChangeAspect="1"/>
          </p:cNvPicPr>
          <p:nvPr userDrawn="1"/>
        </p:nvPicPr>
        <p:blipFill>
          <a:blip r:embed="rId3" cstate="print"/>
          <a:srcRect/>
          <a:stretch>
            <a:fillRect/>
          </a:stretch>
        </p:blipFill>
        <p:spPr bwMode="auto">
          <a:xfrm>
            <a:off x="144463" y="214313"/>
            <a:ext cx="998537" cy="998537"/>
          </a:xfrm>
          <a:prstGeom prst="rect">
            <a:avLst/>
          </a:prstGeom>
          <a:noFill/>
          <a:ln w="9525">
            <a:noFill/>
            <a:miter lim="800000"/>
            <a:headEnd/>
            <a:tailEnd/>
          </a:ln>
        </p:spPr>
      </p:pic>
      <p:sp>
        <p:nvSpPr>
          <p:cNvPr id="7" name="标题 1"/>
          <p:cNvSpPr txBox="1">
            <a:spLocks/>
          </p:cNvSpPr>
          <p:nvPr userDrawn="1"/>
        </p:nvSpPr>
        <p:spPr bwMode="auto">
          <a:xfrm>
            <a:off x="1214438" y="3657600"/>
            <a:ext cx="7772400" cy="1362075"/>
          </a:xfrm>
          <a:prstGeom prst="rect">
            <a:avLst/>
          </a:prstGeom>
          <a:noFill/>
          <a:ln w="9525">
            <a:noFill/>
            <a:miter lim="800000"/>
            <a:headEnd/>
            <a:tailEnd/>
          </a:ln>
        </p:spPr>
        <p:txBody>
          <a:bodyPr/>
          <a:lstStyle>
            <a:lvl1pPr algn="l">
              <a:defRPr sz="4000" b="1" cap="all"/>
            </a:lvl1pPr>
          </a:lstStyle>
          <a:p>
            <a:pPr eaLnBrk="0" hangingPunct="0">
              <a:defRPr/>
            </a:pPr>
            <a:endParaRPr lang="zh-CN" altLang="en-US" kern="0" dirty="0">
              <a:solidFill>
                <a:srgbClr val="340068"/>
              </a:solidFill>
              <a:latin typeface="+mj-lt"/>
              <a:ea typeface="+mj-ea"/>
              <a:cs typeface="+mj-cs"/>
            </a:endParaRPr>
          </a:p>
        </p:txBody>
      </p:sp>
      <p:sp>
        <p:nvSpPr>
          <p:cNvPr id="21" name="标题 1"/>
          <p:cNvSpPr>
            <a:spLocks noGrp="1"/>
          </p:cNvSpPr>
          <p:nvPr>
            <p:ph type="title"/>
          </p:nvPr>
        </p:nvSpPr>
        <p:spPr>
          <a:xfrm>
            <a:off x="1371600" y="152400"/>
            <a:ext cx="7391400" cy="914400"/>
          </a:xfrm>
        </p:spPr>
        <p:txBody>
          <a:bodyPr/>
          <a:lstStyle/>
          <a:p>
            <a:r>
              <a:rPr lang="zh-CN" altLang="en-US" dirty="0"/>
              <a:t>单击此处编辑母版标题样式</a:t>
            </a:r>
          </a:p>
        </p:txBody>
      </p:sp>
      <p:sp>
        <p:nvSpPr>
          <p:cNvPr id="8" name="Rectangle 5"/>
          <p:cNvSpPr>
            <a:spLocks noGrp="1" noChangeArrowheads="1"/>
          </p:cNvSpPr>
          <p:nvPr>
            <p:ph type="dt" sz="half" idx="10"/>
          </p:nvPr>
        </p:nvSpPr>
        <p:spPr/>
        <p:txBody>
          <a:bodyPr/>
          <a:lstStyle>
            <a:lvl1pPr algn="l">
              <a:defRPr sz="1400" b="0">
                <a:solidFill>
                  <a:srgbClr val="2B2B83"/>
                </a:solidFill>
                <a:ea typeface="宋体" pitchFamily="2" charset="-122"/>
              </a:defRPr>
            </a:lvl1pPr>
          </a:lstStyle>
          <a:p>
            <a:pPr>
              <a:defRPr/>
            </a:pPr>
            <a:fld id="{BC3254E3-9806-443F-A162-B1FFD1187FF3}" type="datetime1">
              <a:rPr lang="zh-CN" altLang="en-US" smtClean="0"/>
              <a:t>2017/10/12</a:t>
            </a:fld>
            <a:endParaRPr lang="en-US" altLang="zh-CN"/>
          </a:p>
        </p:txBody>
      </p:sp>
      <p:sp>
        <p:nvSpPr>
          <p:cNvPr id="9" name="Rectangle 6"/>
          <p:cNvSpPr>
            <a:spLocks noGrp="1" noChangeArrowheads="1"/>
          </p:cNvSpPr>
          <p:nvPr>
            <p:ph type="ftr" sz="quarter" idx="11"/>
          </p:nvPr>
        </p:nvSpPr>
        <p:spPr/>
        <p:txBody>
          <a:bodyPr/>
          <a:lstStyle>
            <a:lvl1pPr algn="ctr">
              <a:defRPr sz="1400" b="0">
                <a:solidFill>
                  <a:srgbClr val="2B2B83"/>
                </a:solidFill>
                <a:ea typeface="宋体" pitchFamily="2" charset="-122"/>
              </a:defRPr>
            </a:lvl1pPr>
          </a:lstStyle>
          <a:p>
            <a:pPr>
              <a:defRPr/>
            </a:pPr>
            <a:r>
              <a:rPr lang="en-US" altLang="zh-CN"/>
              <a:t>‹#›</a:t>
            </a:r>
          </a:p>
        </p:txBody>
      </p:sp>
      <p:sp>
        <p:nvSpPr>
          <p:cNvPr id="10" name="Rectangle 7"/>
          <p:cNvSpPr>
            <a:spLocks noGrp="1" noChangeArrowheads="1"/>
          </p:cNvSpPr>
          <p:nvPr>
            <p:ph type="sldNum" sz="quarter" idx="12"/>
          </p:nvPr>
        </p:nvSpPr>
        <p:spPr/>
        <p:txBody>
          <a:bodyPr/>
          <a:lstStyle>
            <a:lvl1pPr algn="r">
              <a:defRPr sz="1400" b="0">
                <a:solidFill>
                  <a:srgbClr val="2B2B83"/>
                </a:solidFill>
                <a:ea typeface="宋体" pitchFamily="2" charset="-122"/>
              </a:defRPr>
            </a:lvl1pPr>
          </a:lstStyle>
          <a:p>
            <a:pPr>
              <a:defRPr/>
            </a:pPr>
            <a:fld id="{0DA3762C-0EF5-4527-8D00-8BF1BEF63852}" type="slidenum">
              <a:rPr lang="en-US" altLang="zh-CN"/>
              <a:pPr>
                <a:defRPr/>
              </a:pPr>
              <a:t>‹#›</a:t>
            </a:fld>
            <a:endParaRPr lang="en-US" altLang="zh-CN"/>
          </a:p>
        </p:txBody>
      </p:sp>
    </p:spTree>
    <p:extLst>
      <p:ext uri="{BB962C8B-B14F-4D97-AF65-F5344CB8AC3E}">
        <p14:creationId xmlns:p14="http://schemas.microsoft.com/office/powerpoint/2010/main" val="2545605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3" name="Picture 2" descr="顶部"/>
          <p:cNvPicPr>
            <a:picLocks noChangeAspect="1" noChangeArrowheads="1"/>
          </p:cNvPicPr>
          <p:nvPr userDrawn="1"/>
        </p:nvPicPr>
        <p:blipFill>
          <a:blip r:embed="rId3" cstate="print"/>
          <a:srcRect/>
          <a:stretch>
            <a:fillRect/>
          </a:stretch>
        </p:blipFill>
        <p:spPr bwMode="auto">
          <a:xfrm>
            <a:off x="0" y="0"/>
            <a:ext cx="9144000" cy="887413"/>
          </a:xfrm>
          <a:prstGeom prst="rect">
            <a:avLst/>
          </a:prstGeom>
          <a:noFill/>
          <a:ln w="9525">
            <a:noFill/>
            <a:miter lim="800000"/>
            <a:headEnd/>
            <a:tailEnd/>
          </a:ln>
        </p:spPr>
      </p:pic>
      <p:sp>
        <p:nvSpPr>
          <p:cNvPr id="4" name="Rectangle 9"/>
          <p:cNvSpPr>
            <a:spLocks noChangeArrowheads="1"/>
          </p:cNvSpPr>
          <p:nvPr userDrawn="1"/>
        </p:nvSpPr>
        <p:spPr bwMode="auto">
          <a:xfrm>
            <a:off x="4643438" y="6172200"/>
            <a:ext cx="4500562" cy="457200"/>
          </a:xfrm>
          <a:prstGeom prst="rect">
            <a:avLst/>
          </a:prstGeom>
          <a:solidFill>
            <a:schemeClr val="bg1">
              <a:alpha val="50000"/>
            </a:schemeClr>
          </a:solidFill>
          <a:ln w="19050">
            <a:noFill/>
            <a:miter lim="800000"/>
            <a:headEnd/>
            <a:tailEnd/>
          </a:ln>
          <a:effectLst/>
        </p:spPr>
        <p:txBody>
          <a:bodyPr wrap="none" anchor="ctr"/>
          <a:lstStyle/>
          <a:p>
            <a:pPr algn="ctr">
              <a:defRPr/>
            </a:pPr>
            <a:r>
              <a:rPr lang="en-US" altLang="zh-CN" sz="1600" b="0">
                <a:solidFill>
                  <a:schemeClr val="tx2"/>
                </a:solidFill>
                <a:latin typeface="Haettenschweiler" pitchFamily="34" charset="0"/>
              </a:rPr>
              <a:t>U</a:t>
            </a:r>
            <a:r>
              <a:rPr lang="en-US" altLang="zh-CN" sz="1600" b="0">
                <a:solidFill>
                  <a:srgbClr val="000066"/>
                </a:solidFill>
                <a:latin typeface="Haettenschweiler" pitchFamily="34" charset="0"/>
              </a:rPr>
              <a:t>niversity of </a:t>
            </a:r>
            <a:r>
              <a:rPr lang="en-US" altLang="zh-CN" sz="1600" b="0">
                <a:solidFill>
                  <a:schemeClr val="tx2"/>
                </a:solidFill>
                <a:latin typeface="Haettenschweiler" pitchFamily="34" charset="0"/>
              </a:rPr>
              <a:t>S</a:t>
            </a:r>
            <a:r>
              <a:rPr lang="en-US" altLang="zh-CN" sz="1600" b="0">
                <a:solidFill>
                  <a:srgbClr val="000066"/>
                </a:solidFill>
                <a:latin typeface="Haettenschweiler" pitchFamily="34" charset="0"/>
              </a:rPr>
              <a:t>cience and </a:t>
            </a:r>
            <a:r>
              <a:rPr lang="en-US" altLang="zh-CN" sz="1600" b="0">
                <a:solidFill>
                  <a:schemeClr val="tx2"/>
                </a:solidFill>
                <a:latin typeface="Haettenschweiler" pitchFamily="34" charset="0"/>
              </a:rPr>
              <a:t>T</a:t>
            </a:r>
            <a:r>
              <a:rPr lang="en-US" altLang="zh-CN" sz="1600" b="0">
                <a:solidFill>
                  <a:srgbClr val="000066"/>
                </a:solidFill>
                <a:latin typeface="Haettenschweiler" pitchFamily="34" charset="0"/>
              </a:rPr>
              <a:t>echnology of </a:t>
            </a:r>
            <a:r>
              <a:rPr lang="en-US" altLang="zh-CN" sz="1600" b="0">
                <a:solidFill>
                  <a:schemeClr val="tx2"/>
                </a:solidFill>
                <a:latin typeface="Haettenschweiler" pitchFamily="34" charset="0"/>
              </a:rPr>
              <a:t>C</a:t>
            </a:r>
            <a:r>
              <a:rPr lang="en-US" altLang="zh-CN" sz="1600" b="0">
                <a:solidFill>
                  <a:srgbClr val="000066"/>
                </a:solidFill>
                <a:latin typeface="Haettenschweiler" pitchFamily="34" charset="0"/>
              </a:rPr>
              <a:t>hina</a:t>
            </a:r>
          </a:p>
        </p:txBody>
      </p:sp>
      <p:graphicFrame>
        <p:nvGraphicFramePr>
          <p:cNvPr id="5" name="Object 10"/>
          <p:cNvGraphicFramePr>
            <a:graphicFrameLocks noChangeAspect="1"/>
          </p:cNvGraphicFramePr>
          <p:nvPr/>
        </p:nvGraphicFramePr>
        <p:xfrm>
          <a:off x="166688" y="3287713"/>
          <a:ext cx="900112" cy="581025"/>
        </p:xfrm>
        <a:graphic>
          <a:graphicData uri="http://schemas.openxmlformats.org/presentationml/2006/ole">
            <mc:AlternateContent xmlns:mc="http://schemas.openxmlformats.org/markup-compatibility/2006">
              <mc:Choice xmlns:v="urn:schemas-microsoft-com:vml" Requires="v">
                <p:oleObj spid="_x0000_s82130" name="位图图像" r:id="rId4" imgW="1181265" imgH="762106" progId="PBrush">
                  <p:embed/>
                </p:oleObj>
              </mc:Choice>
              <mc:Fallback>
                <p:oleObj name="位图图像" r:id="rId4" imgW="1181265" imgH="762106"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688" y="3287713"/>
                        <a:ext cx="900112" cy="581025"/>
                      </a:xfrm>
                      <a:prstGeom prst="rect">
                        <a:avLst/>
                      </a:prstGeom>
                      <a:noFill/>
                      <a:ln>
                        <a:noFill/>
                      </a:ln>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graphicFrame>
        <p:nvGraphicFramePr>
          <p:cNvPr id="6" name="Object 11"/>
          <p:cNvGraphicFramePr>
            <a:graphicFrameLocks noChangeAspect="1"/>
          </p:cNvGraphicFramePr>
          <p:nvPr/>
        </p:nvGraphicFramePr>
        <p:xfrm>
          <a:off x="166688" y="2690813"/>
          <a:ext cx="900112" cy="600075"/>
        </p:xfrm>
        <a:graphic>
          <a:graphicData uri="http://schemas.openxmlformats.org/presentationml/2006/ole">
            <mc:AlternateContent xmlns:mc="http://schemas.openxmlformats.org/markup-compatibility/2006">
              <mc:Choice xmlns:v="urn:schemas-microsoft-com:vml" Requires="v">
                <p:oleObj spid="_x0000_s82131" name="位图图像" r:id="rId6" imgW="1142857" imgH="762106" progId="PBrush">
                  <p:embed/>
                </p:oleObj>
              </mc:Choice>
              <mc:Fallback>
                <p:oleObj name="位图图像" r:id="rId6" imgW="1142857" imgH="762106"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688" y="2690813"/>
                        <a:ext cx="900112" cy="600075"/>
                      </a:xfrm>
                      <a:prstGeom prst="rect">
                        <a:avLst/>
                      </a:prstGeom>
                      <a:noFill/>
                      <a:ln>
                        <a:noFill/>
                      </a:ln>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graphicFrame>
        <p:nvGraphicFramePr>
          <p:cNvPr id="7" name="Object 12"/>
          <p:cNvGraphicFramePr>
            <a:graphicFrameLocks noChangeAspect="1"/>
          </p:cNvGraphicFramePr>
          <p:nvPr/>
        </p:nvGraphicFramePr>
        <p:xfrm>
          <a:off x="166688" y="5672138"/>
          <a:ext cx="900112" cy="576262"/>
        </p:xfrm>
        <a:graphic>
          <a:graphicData uri="http://schemas.openxmlformats.org/presentationml/2006/ole">
            <mc:AlternateContent xmlns:mc="http://schemas.openxmlformats.org/markup-compatibility/2006">
              <mc:Choice xmlns:v="urn:schemas-microsoft-com:vml" Requires="v">
                <p:oleObj spid="_x0000_s82132" name="位图图像" r:id="rId8" imgW="1190476" imgH="762106" progId="PBrush">
                  <p:embed/>
                </p:oleObj>
              </mc:Choice>
              <mc:Fallback>
                <p:oleObj name="位图图像" r:id="rId8" imgW="1190476" imgH="762106" progId="PBrush">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688" y="5672138"/>
                        <a:ext cx="900112" cy="576262"/>
                      </a:xfrm>
                      <a:prstGeom prst="rect">
                        <a:avLst/>
                      </a:prstGeom>
                      <a:noFill/>
                      <a:ln>
                        <a:noFill/>
                      </a:ln>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graphicFrame>
        <p:nvGraphicFramePr>
          <p:cNvPr id="8" name="Object 13"/>
          <p:cNvGraphicFramePr>
            <a:graphicFrameLocks noChangeAspect="1"/>
          </p:cNvGraphicFramePr>
          <p:nvPr/>
        </p:nvGraphicFramePr>
        <p:xfrm>
          <a:off x="166688" y="1438275"/>
          <a:ext cx="900112" cy="673100"/>
        </p:xfrm>
        <a:graphic>
          <a:graphicData uri="http://schemas.openxmlformats.org/presentationml/2006/ole">
            <mc:AlternateContent xmlns:mc="http://schemas.openxmlformats.org/markup-compatibility/2006">
              <mc:Choice xmlns:v="urn:schemas-microsoft-com:vml" Requires="v">
                <p:oleObj spid="_x0000_s82133" name="位图图像" r:id="rId10" imgW="1019048" imgH="762106" progId="PBrush">
                  <p:embed/>
                </p:oleObj>
              </mc:Choice>
              <mc:Fallback>
                <p:oleObj name="位图图像" r:id="rId10" imgW="1019048" imgH="762106" progId="PBrush">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6688" y="1438275"/>
                        <a:ext cx="900112" cy="673100"/>
                      </a:xfrm>
                      <a:prstGeom prst="rect">
                        <a:avLst/>
                      </a:prstGeom>
                      <a:noFill/>
                      <a:ln>
                        <a:noFill/>
                      </a:ln>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graphicFrame>
        <p:nvGraphicFramePr>
          <p:cNvPr id="9" name="Object 14"/>
          <p:cNvGraphicFramePr>
            <a:graphicFrameLocks noChangeAspect="1"/>
          </p:cNvGraphicFramePr>
          <p:nvPr/>
        </p:nvGraphicFramePr>
        <p:xfrm>
          <a:off x="166688" y="4464050"/>
          <a:ext cx="900112" cy="611188"/>
        </p:xfrm>
        <a:graphic>
          <a:graphicData uri="http://schemas.openxmlformats.org/presentationml/2006/ole">
            <mc:AlternateContent xmlns:mc="http://schemas.openxmlformats.org/markup-compatibility/2006">
              <mc:Choice xmlns:v="urn:schemas-microsoft-com:vml" Requires="v">
                <p:oleObj spid="_x0000_s82134" name="位图图像" r:id="rId12" imgW="1123810" imgH="762106" progId="PBrush">
                  <p:embed/>
                </p:oleObj>
              </mc:Choice>
              <mc:Fallback>
                <p:oleObj name="位图图像" r:id="rId12" imgW="1123810" imgH="762106" progId="PBrush">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6688" y="4464050"/>
                        <a:ext cx="900112" cy="611188"/>
                      </a:xfrm>
                      <a:prstGeom prst="rect">
                        <a:avLst/>
                      </a:prstGeom>
                      <a:noFill/>
                      <a:ln>
                        <a:noFill/>
                      </a:ln>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graphicFrame>
        <p:nvGraphicFramePr>
          <p:cNvPr id="10" name="Object 15"/>
          <p:cNvGraphicFramePr>
            <a:graphicFrameLocks noChangeAspect="1"/>
          </p:cNvGraphicFramePr>
          <p:nvPr/>
        </p:nvGraphicFramePr>
        <p:xfrm>
          <a:off x="166688" y="5065713"/>
          <a:ext cx="900112" cy="615950"/>
        </p:xfrm>
        <a:graphic>
          <a:graphicData uri="http://schemas.openxmlformats.org/presentationml/2006/ole">
            <mc:AlternateContent xmlns:mc="http://schemas.openxmlformats.org/markup-compatibility/2006">
              <mc:Choice xmlns:v="urn:schemas-microsoft-com:vml" Requires="v">
                <p:oleObj spid="_x0000_s82135" name="位图图像" r:id="rId14" imgW="1114581" imgH="762106" progId="PBrush">
                  <p:embed/>
                </p:oleObj>
              </mc:Choice>
              <mc:Fallback>
                <p:oleObj name="位图图像" r:id="rId14" imgW="1114581" imgH="762106" progId="PBrush">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6688" y="5065713"/>
                        <a:ext cx="900112" cy="615950"/>
                      </a:xfrm>
                      <a:prstGeom prst="rect">
                        <a:avLst/>
                      </a:prstGeom>
                      <a:noFill/>
                      <a:ln>
                        <a:noFill/>
                      </a:ln>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graphicFrame>
        <p:nvGraphicFramePr>
          <p:cNvPr id="11" name="Object 16"/>
          <p:cNvGraphicFramePr>
            <a:graphicFrameLocks noChangeAspect="1"/>
          </p:cNvGraphicFramePr>
          <p:nvPr/>
        </p:nvGraphicFramePr>
        <p:xfrm>
          <a:off x="166688" y="2103438"/>
          <a:ext cx="900112" cy="595312"/>
        </p:xfrm>
        <a:graphic>
          <a:graphicData uri="http://schemas.openxmlformats.org/presentationml/2006/ole">
            <mc:AlternateContent xmlns:mc="http://schemas.openxmlformats.org/markup-compatibility/2006">
              <mc:Choice xmlns:v="urn:schemas-microsoft-com:vml" Requires="v">
                <p:oleObj spid="_x0000_s82136" name="位图图像" r:id="rId16" imgW="1152381" imgH="762106" progId="PBrush">
                  <p:embed/>
                </p:oleObj>
              </mc:Choice>
              <mc:Fallback>
                <p:oleObj name="位图图像" r:id="rId16" imgW="1152381" imgH="762106" progId="PBrush">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6688" y="2103438"/>
                        <a:ext cx="900112" cy="595312"/>
                      </a:xfrm>
                      <a:prstGeom prst="rect">
                        <a:avLst/>
                      </a:prstGeom>
                      <a:noFill/>
                      <a:ln>
                        <a:noFill/>
                      </a:ln>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graphicFrame>
        <p:nvGraphicFramePr>
          <p:cNvPr id="12" name="Object 17"/>
          <p:cNvGraphicFramePr>
            <a:graphicFrameLocks noChangeAspect="1"/>
          </p:cNvGraphicFramePr>
          <p:nvPr/>
        </p:nvGraphicFramePr>
        <p:xfrm>
          <a:off x="166688" y="3865563"/>
          <a:ext cx="900112" cy="595312"/>
        </p:xfrm>
        <a:graphic>
          <a:graphicData uri="http://schemas.openxmlformats.org/presentationml/2006/ole">
            <mc:AlternateContent xmlns:mc="http://schemas.openxmlformats.org/markup-compatibility/2006">
              <mc:Choice xmlns:v="urn:schemas-microsoft-com:vml" Requires="v">
                <p:oleObj spid="_x0000_s82137" name="位图图像" r:id="rId18" imgW="1152381" imgH="762106" progId="PBrush">
                  <p:embed/>
                </p:oleObj>
              </mc:Choice>
              <mc:Fallback>
                <p:oleObj name="位图图像" r:id="rId18" imgW="1152381" imgH="762106" progId="PBrush">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6688" y="3865563"/>
                        <a:ext cx="900112" cy="595312"/>
                      </a:xfrm>
                      <a:prstGeom prst="rect">
                        <a:avLst/>
                      </a:prstGeom>
                      <a:noFill/>
                      <a:ln>
                        <a:noFill/>
                      </a:ln>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sp>
        <p:nvSpPr>
          <p:cNvPr id="13" name="Rectangle 19"/>
          <p:cNvSpPr>
            <a:spLocks noChangeArrowheads="1"/>
          </p:cNvSpPr>
          <p:nvPr userDrawn="1"/>
        </p:nvSpPr>
        <p:spPr bwMode="auto">
          <a:xfrm>
            <a:off x="1219200" y="2786063"/>
            <a:ext cx="7924800" cy="152400"/>
          </a:xfrm>
          <a:prstGeom prst="rect">
            <a:avLst/>
          </a:prstGeom>
          <a:gradFill rotWithShape="0">
            <a:gsLst>
              <a:gs pos="0">
                <a:srgbClr val="0066FF"/>
              </a:gs>
              <a:gs pos="100000">
                <a:srgbClr val="FFFF00"/>
              </a:gs>
            </a:gsLst>
            <a:lin ang="0" scaled="1"/>
          </a:gradFill>
          <a:ln w="19050">
            <a:noFill/>
            <a:miter lim="800000"/>
            <a:headEnd/>
            <a:tailEnd/>
          </a:ln>
          <a:effectLst/>
        </p:spPr>
        <p:txBody>
          <a:bodyPr wrap="none" anchor="ctr"/>
          <a:lstStyle/>
          <a:p>
            <a:pPr algn="ctr">
              <a:defRPr/>
            </a:pPr>
            <a:endParaRPr lang="zh-CN" altLang="en-US"/>
          </a:p>
        </p:txBody>
      </p:sp>
      <p:pic>
        <p:nvPicPr>
          <p:cNvPr id="14" name="图片 18" descr="PPT1_新校徽.png"/>
          <p:cNvPicPr>
            <a:picLocks noChangeAspect="1"/>
          </p:cNvPicPr>
          <p:nvPr userDrawn="1"/>
        </p:nvPicPr>
        <p:blipFill>
          <a:blip r:embed="rId20" cstate="print"/>
          <a:srcRect/>
          <a:stretch>
            <a:fillRect/>
          </a:stretch>
        </p:blipFill>
        <p:spPr bwMode="auto">
          <a:xfrm>
            <a:off x="144463" y="214313"/>
            <a:ext cx="998537" cy="998537"/>
          </a:xfrm>
          <a:prstGeom prst="rect">
            <a:avLst/>
          </a:prstGeom>
          <a:noFill/>
          <a:ln w="9525">
            <a:noFill/>
            <a:miter lim="800000"/>
            <a:headEnd/>
            <a:tailEnd/>
          </a:ln>
        </p:spPr>
      </p:pic>
      <p:sp>
        <p:nvSpPr>
          <p:cNvPr id="15" name="标题 1"/>
          <p:cNvSpPr txBox="1">
            <a:spLocks/>
          </p:cNvSpPr>
          <p:nvPr userDrawn="1"/>
        </p:nvSpPr>
        <p:spPr bwMode="auto">
          <a:xfrm>
            <a:off x="1214438" y="3657600"/>
            <a:ext cx="7772400" cy="1362075"/>
          </a:xfrm>
          <a:prstGeom prst="rect">
            <a:avLst/>
          </a:prstGeom>
          <a:noFill/>
          <a:ln w="9525">
            <a:noFill/>
            <a:miter lim="800000"/>
            <a:headEnd/>
            <a:tailEnd/>
          </a:ln>
        </p:spPr>
        <p:txBody>
          <a:bodyPr/>
          <a:lstStyle>
            <a:lvl1pPr algn="l">
              <a:defRPr sz="4000" b="1" cap="all"/>
            </a:lvl1pPr>
          </a:lstStyle>
          <a:p>
            <a:pPr eaLnBrk="0" hangingPunct="0">
              <a:defRPr/>
            </a:pPr>
            <a:endParaRPr lang="zh-CN" altLang="en-US" kern="0" dirty="0">
              <a:solidFill>
                <a:srgbClr val="340068"/>
              </a:solidFill>
              <a:latin typeface="+mj-lt"/>
              <a:ea typeface="+mj-ea"/>
              <a:cs typeface="+mj-cs"/>
            </a:endParaRPr>
          </a:p>
        </p:txBody>
      </p:sp>
      <p:sp>
        <p:nvSpPr>
          <p:cNvPr id="29" name="文本占位符 2"/>
          <p:cNvSpPr>
            <a:spLocks noGrp="1"/>
          </p:cNvSpPr>
          <p:nvPr>
            <p:ph type="body" idx="1"/>
          </p:nvPr>
        </p:nvSpPr>
        <p:spPr>
          <a:xfrm>
            <a:off x="1211216" y="1165216"/>
            <a:ext cx="7780365" cy="147796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endParaRPr lang="zh-CN" altLang="en-US" dirty="0"/>
          </a:p>
        </p:txBody>
      </p:sp>
      <p:sp>
        <p:nvSpPr>
          <p:cNvPr id="16" name="Rectangle 5"/>
          <p:cNvSpPr>
            <a:spLocks noGrp="1" noChangeArrowheads="1"/>
          </p:cNvSpPr>
          <p:nvPr>
            <p:ph type="dt" sz="half" idx="10"/>
          </p:nvPr>
        </p:nvSpPr>
        <p:spPr/>
        <p:txBody>
          <a:bodyPr/>
          <a:lstStyle>
            <a:lvl1pPr algn="l">
              <a:defRPr sz="1400" b="0">
                <a:solidFill>
                  <a:srgbClr val="2B2B83"/>
                </a:solidFill>
                <a:ea typeface="宋体" pitchFamily="2" charset="-122"/>
              </a:defRPr>
            </a:lvl1pPr>
          </a:lstStyle>
          <a:p>
            <a:pPr>
              <a:defRPr/>
            </a:pPr>
            <a:fld id="{295C9063-7FA7-4C2B-B79E-B4410EF74214}" type="datetime1">
              <a:rPr lang="zh-CN" altLang="en-US" smtClean="0"/>
              <a:t>2017/10/12</a:t>
            </a:fld>
            <a:endParaRPr lang="en-US" altLang="zh-CN"/>
          </a:p>
        </p:txBody>
      </p:sp>
      <p:sp>
        <p:nvSpPr>
          <p:cNvPr id="17" name="Rectangle 6"/>
          <p:cNvSpPr>
            <a:spLocks noGrp="1" noChangeArrowheads="1"/>
          </p:cNvSpPr>
          <p:nvPr>
            <p:ph type="ftr" sz="quarter" idx="11"/>
          </p:nvPr>
        </p:nvSpPr>
        <p:spPr/>
        <p:txBody>
          <a:bodyPr/>
          <a:lstStyle>
            <a:lvl1pPr algn="ctr">
              <a:defRPr sz="1400" b="0">
                <a:solidFill>
                  <a:srgbClr val="2B2B83"/>
                </a:solidFill>
                <a:ea typeface="宋体" pitchFamily="2" charset="-122"/>
              </a:defRPr>
            </a:lvl1pPr>
          </a:lstStyle>
          <a:p>
            <a:pPr>
              <a:defRPr/>
            </a:pPr>
            <a:r>
              <a:rPr lang="en-US" altLang="zh-CN"/>
              <a:t>‹#›</a:t>
            </a:r>
          </a:p>
        </p:txBody>
      </p:sp>
      <p:sp>
        <p:nvSpPr>
          <p:cNvPr id="18" name="Rectangle 7"/>
          <p:cNvSpPr>
            <a:spLocks noGrp="1" noChangeArrowheads="1"/>
          </p:cNvSpPr>
          <p:nvPr>
            <p:ph type="sldNum" sz="quarter" idx="12"/>
          </p:nvPr>
        </p:nvSpPr>
        <p:spPr/>
        <p:txBody>
          <a:bodyPr/>
          <a:lstStyle>
            <a:lvl1pPr algn="r">
              <a:defRPr sz="1400" b="0">
                <a:solidFill>
                  <a:srgbClr val="2B2B83"/>
                </a:solidFill>
                <a:ea typeface="宋体" pitchFamily="2" charset="-122"/>
              </a:defRPr>
            </a:lvl1pPr>
          </a:lstStyle>
          <a:p>
            <a:pPr>
              <a:defRPr/>
            </a:pPr>
            <a:fld id="{42742278-4BED-4C24-8516-5027933F20DA}" type="slidenum">
              <a:rPr lang="en-US" altLang="zh-CN"/>
              <a:pPr>
                <a:defRPr/>
              </a:pPr>
              <a:t>‹#›</a:t>
            </a:fld>
            <a:endParaRPr lang="en-US" altLang="zh-CN"/>
          </a:p>
        </p:txBody>
      </p:sp>
    </p:spTree>
    <p:extLst>
      <p:ext uri="{BB962C8B-B14F-4D97-AF65-F5344CB8AC3E}">
        <p14:creationId xmlns:p14="http://schemas.microsoft.com/office/powerpoint/2010/main" val="904431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371600" y="152400"/>
            <a:ext cx="73914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1219200" y="1219200"/>
            <a:ext cx="38100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81600" y="1219200"/>
            <a:ext cx="38100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81600" y="3771900"/>
            <a:ext cx="38100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1143000" y="6248400"/>
            <a:ext cx="1143000" cy="457200"/>
          </a:xfrm>
        </p:spPr>
        <p:txBody>
          <a:bodyPr/>
          <a:lstStyle>
            <a:lvl1pPr>
              <a:defRPr smtClean="0"/>
            </a:lvl1pPr>
          </a:lstStyle>
          <a:p>
            <a:pPr>
              <a:defRPr/>
            </a:pPr>
            <a:fld id="{808DC10D-CB67-490C-B087-F5DBACED078F}" type="datetime1">
              <a:rPr lang="zh-CN" altLang="en-US" smtClean="0"/>
              <a:t>2017/10/12</a:t>
            </a:fld>
            <a:endParaRPr lang="en-US"/>
          </a:p>
        </p:txBody>
      </p:sp>
      <p:sp>
        <p:nvSpPr>
          <p:cNvPr id="7" name="页脚占位符 6"/>
          <p:cNvSpPr>
            <a:spLocks noGrp="1"/>
          </p:cNvSpPr>
          <p:nvPr>
            <p:ph type="ftr" sz="quarter" idx="11"/>
          </p:nvPr>
        </p:nvSpPr>
        <p:spPr>
          <a:xfrm>
            <a:off x="2362200" y="6248400"/>
            <a:ext cx="1066800" cy="457200"/>
          </a:xfrm>
        </p:spPr>
        <p:txBody>
          <a:bodyPr/>
          <a:lstStyle>
            <a:lvl1pPr>
              <a:defRPr/>
            </a:lvl1pPr>
          </a:lstStyle>
          <a:p>
            <a:pPr>
              <a:defRPr/>
            </a:pPr>
            <a:r>
              <a:rPr lang="en-US"/>
              <a:t>‹#›</a:t>
            </a:r>
          </a:p>
        </p:txBody>
      </p:sp>
      <p:sp>
        <p:nvSpPr>
          <p:cNvPr id="8" name="灯片编号占位符 7"/>
          <p:cNvSpPr>
            <a:spLocks noGrp="1"/>
          </p:cNvSpPr>
          <p:nvPr>
            <p:ph type="sldNum" sz="quarter" idx="12"/>
          </p:nvPr>
        </p:nvSpPr>
        <p:spPr>
          <a:xfrm>
            <a:off x="3505200" y="6248400"/>
            <a:ext cx="914400" cy="457200"/>
          </a:xfrm>
        </p:spPr>
        <p:txBody>
          <a:bodyPr/>
          <a:lstStyle>
            <a:lvl1pPr>
              <a:defRPr smtClean="0"/>
            </a:lvl1pPr>
          </a:lstStyle>
          <a:p>
            <a:pPr>
              <a:defRPr/>
            </a:pPr>
            <a:fld id="{5E376D85-7954-4D4D-98C5-8F4B8D8B9831}" type="slidenum">
              <a:rPr lang="en-US"/>
              <a:pPr>
                <a:defRPr/>
              </a:pPr>
              <a:t>‹#›</a:t>
            </a:fld>
            <a:endParaRPr lang="en-US"/>
          </a:p>
        </p:txBody>
      </p:sp>
    </p:spTree>
    <p:extLst>
      <p:ext uri="{BB962C8B-B14F-4D97-AF65-F5344CB8AC3E}">
        <p14:creationId xmlns:p14="http://schemas.microsoft.com/office/powerpoint/2010/main" val="418227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25799B8F-6A80-4126-8670-CBEA6252D6E5}" type="datetime1">
              <a:rPr lang="zh-CN" altLang="en-US" smtClean="0"/>
              <a:t>2017/10/12</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fld id="{9ACE5C9E-0836-4797-BB90-30868DDCBEF8}" type="slidenum">
              <a:rPr lang="en-US" altLang="zh-CN"/>
              <a:pPr>
                <a:defRPr/>
              </a:pPr>
              <a:t>‹#›</a:t>
            </a:fld>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6A0C645-9BD3-47E5-8E11-364E151CC5DE}" type="slidenum">
              <a:rPr lang="en-US" altLang="zh-CN"/>
              <a:pPr>
                <a:defRPr/>
              </a:pPr>
              <a:t>‹#›</a:t>
            </a:fld>
            <a:endParaRPr lang="en-US" altLang="zh-CN"/>
          </a:p>
        </p:txBody>
      </p:sp>
    </p:spTree>
    <p:extLst>
      <p:ext uri="{BB962C8B-B14F-4D97-AF65-F5344CB8AC3E}">
        <p14:creationId xmlns:p14="http://schemas.microsoft.com/office/powerpoint/2010/main" val="2336520804"/>
      </p:ext>
    </p:extLst>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C271F0B9-8D88-4B27-92DA-32B960FDE5DE}" type="datetime1">
              <a:rPr lang="zh-CN" altLang="en-US" smtClean="0"/>
              <a:t>2017/10/12</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fld id="{92F9D078-C680-415A-AE06-C8B23CB2DC16}" type="slidenum">
              <a:rPr lang="en-US" altLang="zh-CN"/>
              <a:pPr>
                <a:defRPr/>
              </a:pPr>
              <a:t>‹#›</a:t>
            </a:fld>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8ED9826-64F6-42CE-8026-41E078C97C46}" type="slidenum">
              <a:rPr lang="en-US" altLang="zh-CN"/>
              <a:pPr>
                <a:defRPr/>
              </a:pPr>
              <a:t>‹#›</a:t>
            </a:fld>
            <a:endParaRPr lang="en-US" altLang="zh-CN"/>
          </a:p>
        </p:txBody>
      </p:sp>
    </p:spTree>
    <p:extLst>
      <p:ext uri="{BB962C8B-B14F-4D97-AF65-F5344CB8AC3E}">
        <p14:creationId xmlns:p14="http://schemas.microsoft.com/office/powerpoint/2010/main" val="4276209123"/>
      </p:ext>
    </p:extLst>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76200" y="1981200"/>
            <a:ext cx="4400550" cy="4306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29150" y="1981200"/>
            <a:ext cx="4402138" cy="4306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2F40BB57-E371-45C9-B2D3-AA94A2183D49}" type="datetime1">
              <a:rPr lang="zh-CN" altLang="en-US" smtClean="0"/>
              <a:t>2017/10/12</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fld id="{B9A0B4A1-9EEE-4560-B38B-3544522D4AEF}" type="slidenum">
              <a:rPr lang="en-US" altLang="zh-CN"/>
              <a:pPr>
                <a:defRPr/>
              </a:pPr>
              <a:t>‹#›</a:t>
            </a:fld>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1AAB3D6-8C07-4DDD-8F2B-690E2F244A7B}" type="slidenum">
              <a:rPr lang="en-US" altLang="zh-CN"/>
              <a:pPr>
                <a:defRPr/>
              </a:pPr>
              <a:t>‹#›</a:t>
            </a:fld>
            <a:endParaRPr lang="en-US" altLang="zh-CN"/>
          </a:p>
        </p:txBody>
      </p:sp>
    </p:spTree>
    <p:extLst>
      <p:ext uri="{BB962C8B-B14F-4D97-AF65-F5344CB8AC3E}">
        <p14:creationId xmlns:p14="http://schemas.microsoft.com/office/powerpoint/2010/main" val="2789596784"/>
      </p:ext>
    </p:extLst>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112D38C8-EDA7-48FF-960A-19CC0817B2A2}" type="datetime1">
              <a:rPr lang="zh-CN" altLang="en-US" smtClean="0"/>
              <a:t>2017/10/12</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fld id="{6E314F73-99B5-40CB-8F70-8D42856A571A}" type="slidenum">
              <a:rPr lang="en-US" altLang="zh-CN"/>
              <a:pPr>
                <a:defRPr/>
              </a:pPr>
              <a:t>‹#›</a:t>
            </a:fld>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7A6CEADF-1774-45E3-94C0-79A52E6AC607}" type="slidenum">
              <a:rPr lang="en-US" altLang="zh-CN"/>
              <a:pPr>
                <a:defRPr/>
              </a:pPr>
              <a:t>‹#›</a:t>
            </a:fld>
            <a:endParaRPr lang="en-US" altLang="zh-CN"/>
          </a:p>
        </p:txBody>
      </p:sp>
    </p:spTree>
    <p:extLst>
      <p:ext uri="{BB962C8B-B14F-4D97-AF65-F5344CB8AC3E}">
        <p14:creationId xmlns:p14="http://schemas.microsoft.com/office/powerpoint/2010/main" val="1868356177"/>
      </p:ext>
    </p:extLst>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7F4AE27E-7EF8-4987-A49D-AA21F53D3819}" type="datetime1">
              <a:rPr lang="zh-CN" altLang="en-US" smtClean="0"/>
              <a:t>2017/10/12</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fld id="{CDE334A7-8092-4E79-B40C-DA18939DFF4F}" type="slidenum">
              <a:rPr lang="en-US" altLang="zh-CN"/>
              <a:pPr>
                <a:defRPr/>
              </a:pPr>
              <a:t>‹#›</a:t>
            </a:fld>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B78105A5-055F-42B8-8A85-A1932192AE2C}" type="slidenum">
              <a:rPr lang="en-US" altLang="zh-CN"/>
              <a:pPr>
                <a:defRPr/>
              </a:pPr>
              <a:t>‹#›</a:t>
            </a:fld>
            <a:endParaRPr lang="en-US" altLang="zh-CN"/>
          </a:p>
        </p:txBody>
      </p:sp>
    </p:spTree>
    <p:extLst>
      <p:ext uri="{BB962C8B-B14F-4D97-AF65-F5344CB8AC3E}">
        <p14:creationId xmlns:p14="http://schemas.microsoft.com/office/powerpoint/2010/main" val="1427367621"/>
      </p:ext>
    </p:extLst>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B1C07C56-02A1-4D0B-A3D8-2C4B59EDBCE8}" type="datetime1">
              <a:rPr lang="zh-CN" altLang="en-US" smtClean="0"/>
              <a:t>2017/10/12</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fld id="{04B53015-CB4E-4875-9503-D57983F75220}" type="slidenum">
              <a:rPr lang="en-US" altLang="zh-CN"/>
              <a:pPr>
                <a:defRPr/>
              </a:pPr>
              <a:t>‹#›</a:t>
            </a:fld>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51DE376D-5E6C-470A-B177-20993EDC72AB}" type="slidenum">
              <a:rPr lang="en-US" altLang="zh-CN"/>
              <a:pPr>
                <a:defRPr/>
              </a:pPr>
              <a:t>‹#›</a:t>
            </a:fld>
            <a:endParaRPr lang="en-US" altLang="zh-CN"/>
          </a:p>
        </p:txBody>
      </p:sp>
    </p:spTree>
    <p:extLst>
      <p:ext uri="{BB962C8B-B14F-4D97-AF65-F5344CB8AC3E}">
        <p14:creationId xmlns:p14="http://schemas.microsoft.com/office/powerpoint/2010/main" val="4214646979"/>
      </p:ext>
    </p:extLst>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0D3F5020-0E35-48BD-9D1B-9DFD43DA40EC}" type="datetime1">
              <a:rPr lang="zh-CN" altLang="en-US" smtClean="0"/>
              <a:t>2017/10/12</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fld id="{6F50C56B-1ED3-45E9-925C-7B0FC35AC2EA}" type="slidenum">
              <a:rPr lang="en-US" altLang="zh-CN"/>
              <a:pPr>
                <a:defRPr/>
              </a:pPr>
              <a:t>‹#›</a:t>
            </a:fld>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A92A7B0-3386-4B4E-858E-22B0BBFFD771}" type="slidenum">
              <a:rPr lang="en-US" altLang="zh-CN"/>
              <a:pPr>
                <a:defRPr/>
              </a:pPr>
              <a:t>‹#›</a:t>
            </a:fld>
            <a:endParaRPr lang="en-US" altLang="zh-CN"/>
          </a:p>
        </p:txBody>
      </p:sp>
    </p:spTree>
    <p:extLst>
      <p:ext uri="{BB962C8B-B14F-4D97-AF65-F5344CB8AC3E}">
        <p14:creationId xmlns:p14="http://schemas.microsoft.com/office/powerpoint/2010/main" val="313495544"/>
      </p:ext>
    </p:extLst>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76C22B5-E62B-4D7C-85A8-EE743A183F6C}" type="datetime1">
              <a:rPr lang="zh-CN" altLang="en-US" smtClean="0"/>
              <a:t>2017/10/12</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fld id="{FF5D77AD-BCFB-4C92-999E-45754572D8A3}" type="slidenum">
              <a:rPr lang="en-US" altLang="zh-CN"/>
              <a:pPr>
                <a:defRPr/>
              </a:pPr>
              <a:t>‹#›</a:t>
            </a:fld>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9008CC4-D891-4E07-A2F9-D7C3242890CA}" type="slidenum">
              <a:rPr lang="en-US" altLang="zh-CN"/>
              <a:pPr>
                <a:defRPr/>
              </a:pPr>
              <a:t>‹#›</a:t>
            </a:fld>
            <a:endParaRPr lang="en-US" altLang="zh-CN"/>
          </a:p>
        </p:txBody>
      </p:sp>
    </p:spTree>
    <p:extLst>
      <p:ext uri="{BB962C8B-B14F-4D97-AF65-F5344CB8AC3E}">
        <p14:creationId xmlns:p14="http://schemas.microsoft.com/office/powerpoint/2010/main" val="3245019316"/>
      </p:ext>
    </p:extLst>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76200" y="1981200"/>
            <a:ext cx="8955088" cy="430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7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b="0"/>
            </a:lvl1pPr>
          </a:lstStyle>
          <a:p>
            <a:pPr>
              <a:defRPr/>
            </a:pPr>
            <a:fld id="{44F0D7E3-49D6-4E18-BF25-EA3813009711}" type="datetime1">
              <a:rPr lang="zh-CN" altLang="en-US" smtClean="0"/>
              <a:t>2017/10/12</a:t>
            </a:fld>
            <a:endParaRPr lang="en-US" altLang="zh-CN"/>
          </a:p>
        </p:txBody>
      </p:sp>
      <p:sp>
        <p:nvSpPr>
          <p:cNvPr id="1537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b="0"/>
            </a:lvl1pPr>
          </a:lstStyle>
          <a:p>
            <a:pPr>
              <a:defRPr/>
            </a:pPr>
            <a:fld id="{CE90C51F-E0C8-4618-BBD1-4C5E264A24E1}" type="slidenum">
              <a:rPr lang="en-US" altLang="zh-CN"/>
              <a:pPr>
                <a:defRPr/>
              </a:pPr>
              <a:t>‹#›</a:t>
            </a:fld>
            <a:endParaRPr lang="en-US" altLang="zh-CN"/>
          </a:p>
        </p:txBody>
      </p:sp>
      <p:sp>
        <p:nvSpPr>
          <p:cNvPr id="15373" name="Rectangle 13"/>
          <p:cNvSpPr>
            <a:spLocks noGrp="1" noChangeArrowheads="1"/>
          </p:cNvSpPr>
          <p:nvPr>
            <p:ph type="sldNum" sz="quarter" idx="4"/>
          </p:nvPr>
        </p:nvSpPr>
        <p:spPr bwMode="auto">
          <a:xfrm>
            <a:off x="71628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b="0"/>
            </a:lvl1pPr>
          </a:lstStyle>
          <a:p>
            <a:pPr>
              <a:defRPr/>
            </a:pPr>
            <a:fld id="{7DA8D212-89D0-4E2A-9082-277D529AF41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43"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4" r:id="rId13"/>
    <p:sldLayoutId id="2147483845" r:id="rId14"/>
    <p:sldLayoutId id="2147483846" r:id="rId15"/>
    <p:sldLayoutId id="2147483847" r:id="rId16"/>
  </p:sldLayoutIdLst>
  <p:transition spd="slow">
    <p:random/>
  </p:transition>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23.bin"/><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en.wikipedia.org/wiki/File:Sir_Tony_Hoare_IMG_5125.jpg" TargetMode="Externa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18.bin"/><Relationship Id="rId4" Type="http://schemas.openxmlformats.org/officeDocument/2006/relationships/image" Target="../media/image1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27.wmf"/><Relationship Id="rId18" Type="http://schemas.openxmlformats.org/officeDocument/2006/relationships/oleObject" Target="../embeddings/oleObject34.bin"/><Relationship Id="rId3" Type="http://schemas.openxmlformats.org/officeDocument/2006/relationships/notesSlide" Target="../notesSlides/notesSlide7.xml"/><Relationship Id="rId21" Type="http://schemas.openxmlformats.org/officeDocument/2006/relationships/oleObject" Target="../embeddings/oleObject37.bin"/><Relationship Id="rId7" Type="http://schemas.openxmlformats.org/officeDocument/2006/relationships/image" Target="../media/image24.wmf"/><Relationship Id="rId12" Type="http://schemas.openxmlformats.org/officeDocument/2006/relationships/oleObject" Target="../embeddings/oleObject30.bin"/><Relationship Id="rId17" Type="http://schemas.openxmlformats.org/officeDocument/2006/relationships/image" Target="../media/image28.wmf"/><Relationship Id="rId2" Type="http://schemas.openxmlformats.org/officeDocument/2006/relationships/slideLayout" Target="../slideLayouts/slideLayout7.xml"/><Relationship Id="rId16" Type="http://schemas.openxmlformats.org/officeDocument/2006/relationships/oleObject" Target="../embeddings/oleObject33.bin"/><Relationship Id="rId20" Type="http://schemas.openxmlformats.org/officeDocument/2006/relationships/oleObject" Target="../embeddings/oleObject36.bin"/><Relationship Id="rId1" Type="http://schemas.openxmlformats.org/officeDocument/2006/relationships/vmlDrawing" Target="../drawings/vmlDrawing7.vml"/><Relationship Id="rId6" Type="http://schemas.openxmlformats.org/officeDocument/2006/relationships/oleObject" Target="../embeddings/oleObject27.bin"/><Relationship Id="rId11" Type="http://schemas.openxmlformats.org/officeDocument/2006/relationships/image" Target="../media/image26.wmf"/><Relationship Id="rId24" Type="http://schemas.openxmlformats.org/officeDocument/2006/relationships/oleObject" Target="../embeddings/oleObject40.bin"/><Relationship Id="rId5" Type="http://schemas.openxmlformats.org/officeDocument/2006/relationships/image" Target="../media/image23.wmf"/><Relationship Id="rId15" Type="http://schemas.openxmlformats.org/officeDocument/2006/relationships/oleObject" Target="../embeddings/oleObject32.bin"/><Relationship Id="rId23" Type="http://schemas.openxmlformats.org/officeDocument/2006/relationships/oleObject" Target="../embeddings/oleObject39.bin"/><Relationship Id="rId10" Type="http://schemas.openxmlformats.org/officeDocument/2006/relationships/oleObject" Target="../embeddings/oleObject29.bin"/><Relationship Id="rId19" Type="http://schemas.openxmlformats.org/officeDocument/2006/relationships/oleObject" Target="../embeddings/oleObject35.bin"/><Relationship Id="rId4" Type="http://schemas.openxmlformats.org/officeDocument/2006/relationships/oleObject" Target="../embeddings/oleObject26.bin"/><Relationship Id="rId9" Type="http://schemas.openxmlformats.org/officeDocument/2006/relationships/image" Target="../media/image25.wmf"/><Relationship Id="rId14" Type="http://schemas.openxmlformats.org/officeDocument/2006/relationships/oleObject" Target="../embeddings/oleObject31.bin"/><Relationship Id="rId22" Type="http://schemas.openxmlformats.org/officeDocument/2006/relationships/oleObject" Target="../embeddings/oleObject3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32.wmf"/><Relationship Id="rId18" Type="http://schemas.openxmlformats.org/officeDocument/2006/relationships/oleObject" Target="../embeddings/oleObject48.bin"/><Relationship Id="rId3" Type="http://schemas.openxmlformats.org/officeDocument/2006/relationships/notesSlide" Target="../notesSlides/notesSlide8.xml"/><Relationship Id="rId21" Type="http://schemas.openxmlformats.org/officeDocument/2006/relationships/image" Target="../media/image36.wmf"/><Relationship Id="rId7" Type="http://schemas.openxmlformats.org/officeDocument/2006/relationships/image" Target="../media/image29.wmf"/><Relationship Id="rId12" Type="http://schemas.openxmlformats.org/officeDocument/2006/relationships/oleObject" Target="../embeddings/oleObject45.bin"/><Relationship Id="rId17" Type="http://schemas.openxmlformats.org/officeDocument/2006/relationships/image" Target="../media/image34.wmf"/><Relationship Id="rId25" Type="http://schemas.openxmlformats.org/officeDocument/2006/relationships/image" Target="../media/image38.wmf"/><Relationship Id="rId2" Type="http://schemas.openxmlformats.org/officeDocument/2006/relationships/slideLayout" Target="../slideLayouts/slideLayout7.xml"/><Relationship Id="rId16" Type="http://schemas.openxmlformats.org/officeDocument/2006/relationships/oleObject" Target="../embeddings/oleObject47.bin"/><Relationship Id="rId20" Type="http://schemas.openxmlformats.org/officeDocument/2006/relationships/oleObject" Target="../embeddings/oleObject49.bin"/><Relationship Id="rId1" Type="http://schemas.openxmlformats.org/officeDocument/2006/relationships/vmlDrawing" Target="../drawings/vmlDrawing8.vml"/><Relationship Id="rId6" Type="http://schemas.openxmlformats.org/officeDocument/2006/relationships/oleObject" Target="../embeddings/oleObject42.bin"/><Relationship Id="rId11" Type="http://schemas.openxmlformats.org/officeDocument/2006/relationships/image" Target="../media/image31.wmf"/><Relationship Id="rId24" Type="http://schemas.openxmlformats.org/officeDocument/2006/relationships/oleObject" Target="../embeddings/oleObject51.bin"/><Relationship Id="rId5" Type="http://schemas.openxmlformats.org/officeDocument/2006/relationships/image" Target="../media/image23.wmf"/><Relationship Id="rId15" Type="http://schemas.openxmlformats.org/officeDocument/2006/relationships/image" Target="../media/image33.wmf"/><Relationship Id="rId23" Type="http://schemas.openxmlformats.org/officeDocument/2006/relationships/image" Target="../media/image37.wmf"/><Relationship Id="rId10" Type="http://schemas.openxmlformats.org/officeDocument/2006/relationships/oleObject" Target="../embeddings/oleObject44.bin"/><Relationship Id="rId19" Type="http://schemas.openxmlformats.org/officeDocument/2006/relationships/image" Target="../media/image35.wmf"/><Relationship Id="rId4" Type="http://schemas.openxmlformats.org/officeDocument/2006/relationships/oleObject" Target="../embeddings/oleObject41.bin"/><Relationship Id="rId9" Type="http://schemas.openxmlformats.org/officeDocument/2006/relationships/image" Target="../media/image30.wmf"/><Relationship Id="rId14" Type="http://schemas.openxmlformats.org/officeDocument/2006/relationships/oleObject" Target="../embeddings/oleObject46.bin"/><Relationship Id="rId22" Type="http://schemas.openxmlformats.org/officeDocument/2006/relationships/oleObject" Target="../embeddings/oleObject50.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2.bin"/><Relationship Id="rId7" Type="http://schemas.openxmlformats.org/officeDocument/2006/relationships/image" Target="../media/image41.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0.wmf"/><Relationship Id="rId5" Type="http://schemas.openxmlformats.org/officeDocument/2006/relationships/oleObject" Target="../embeddings/oleObject53.bin"/><Relationship Id="rId4" Type="http://schemas.openxmlformats.org/officeDocument/2006/relationships/image" Target="../media/image39.wmf"/></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27.wmf"/><Relationship Id="rId18" Type="http://schemas.openxmlformats.org/officeDocument/2006/relationships/oleObject" Target="../embeddings/oleObject34.bin"/><Relationship Id="rId3" Type="http://schemas.openxmlformats.org/officeDocument/2006/relationships/notesSlide" Target="../notesSlides/notesSlide9.xml"/><Relationship Id="rId21" Type="http://schemas.openxmlformats.org/officeDocument/2006/relationships/oleObject" Target="../embeddings/oleObject37.bin"/><Relationship Id="rId7" Type="http://schemas.openxmlformats.org/officeDocument/2006/relationships/image" Target="../media/image24.wmf"/><Relationship Id="rId12" Type="http://schemas.openxmlformats.org/officeDocument/2006/relationships/oleObject" Target="../embeddings/oleObject30.bin"/><Relationship Id="rId17" Type="http://schemas.openxmlformats.org/officeDocument/2006/relationships/image" Target="../media/image28.wmf"/><Relationship Id="rId2" Type="http://schemas.openxmlformats.org/officeDocument/2006/relationships/slideLayout" Target="../slideLayouts/slideLayout7.xml"/><Relationship Id="rId16" Type="http://schemas.openxmlformats.org/officeDocument/2006/relationships/oleObject" Target="../embeddings/oleObject33.bin"/><Relationship Id="rId20" Type="http://schemas.openxmlformats.org/officeDocument/2006/relationships/oleObject" Target="../embeddings/oleObject36.bin"/><Relationship Id="rId1" Type="http://schemas.openxmlformats.org/officeDocument/2006/relationships/vmlDrawing" Target="../drawings/vmlDrawing10.vml"/><Relationship Id="rId6" Type="http://schemas.openxmlformats.org/officeDocument/2006/relationships/oleObject" Target="../embeddings/oleObject27.bin"/><Relationship Id="rId11" Type="http://schemas.openxmlformats.org/officeDocument/2006/relationships/image" Target="../media/image26.wmf"/><Relationship Id="rId24" Type="http://schemas.openxmlformats.org/officeDocument/2006/relationships/oleObject" Target="../embeddings/oleObject40.bin"/><Relationship Id="rId5" Type="http://schemas.openxmlformats.org/officeDocument/2006/relationships/image" Target="../media/image23.wmf"/><Relationship Id="rId15" Type="http://schemas.openxmlformats.org/officeDocument/2006/relationships/oleObject" Target="../embeddings/oleObject32.bin"/><Relationship Id="rId23" Type="http://schemas.openxmlformats.org/officeDocument/2006/relationships/oleObject" Target="../embeddings/oleObject39.bin"/><Relationship Id="rId10" Type="http://schemas.openxmlformats.org/officeDocument/2006/relationships/oleObject" Target="../embeddings/oleObject29.bin"/><Relationship Id="rId19" Type="http://schemas.openxmlformats.org/officeDocument/2006/relationships/oleObject" Target="../embeddings/oleObject35.bin"/><Relationship Id="rId4" Type="http://schemas.openxmlformats.org/officeDocument/2006/relationships/oleObject" Target="../embeddings/oleObject26.bin"/><Relationship Id="rId9" Type="http://schemas.openxmlformats.org/officeDocument/2006/relationships/image" Target="../media/image25.wmf"/><Relationship Id="rId14" Type="http://schemas.openxmlformats.org/officeDocument/2006/relationships/oleObject" Target="../embeddings/oleObject31.bin"/><Relationship Id="rId22" Type="http://schemas.openxmlformats.org/officeDocument/2006/relationships/oleObject" Target="../embeddings/oleObject38.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32.wmf"/><Relationship Id="rId18" Type="http://schemas.openxmlformats.org/officeDocument/2006/relationships/oleObject" Target="../embeddings/oleObject48.bin"/><Relationship Id="rId3" Type="http://schemas.openxmlformats.org/officeDocument/2006/relationships/notesSlide" Target="../notesSlides/notesSlide10.xml"/><Relationship Id="rId21" Type="http://schemas.openxmlformats.org/officeDocument/2006/relationships/image" Target="../media/image36.wmf"/><Relationship Id="rId7" Type="http://schemas.openxmlformats.org/officeDocument/2006/relationships/image" Target="../media/image29.wmf"/><Relationship Id="rId12" Type="http://schemas.openxmlformats.org/officeDocument/2006/relationships/oleObject" Target="../embeddings/oleObject45.bin"/><Relationship Id="rId17" Type="http://schemas.openxmlformats.org/officeDocument/2006/relationships/image" Target="../media/image34.wmf"/><Relationship Id="rId25" Type="http://schemas.openxmlformats.org/officeDocument/2006/relationships/image" Target="../media/image38.wmf"/><Relationship Id="rId2" Type="http://schemas.openxmlformats.org/officeDocument/2006/relationships/slideLayout" Target="../slideLayouts/slideLayout7.xml"/><Relationship Id="rId16" Type="http://schemas.openxmlformats.org/officeDocument/2006/relationships/oleObject" Target="../embeddings/oleObject47.bin"/><Relationship Id="rId20" Type="http://schemas.openxmlformats.org/officeDocument/2006/relationships/oleObject" Target="../embeddings/oleObject49.bin"/><Relationship Id="rId1" Type="http://schemas.openxmlformats.org/officeDocument/2006/relationships/vmlDrawing" Target="../drawings/vmlDrawing11.vml"/><Relationship Id="rId6" Type="http://schemas.openxmlformats.org/officeDocument/2006/relationships/oleObject" Target="../embeddings/oleObject42.bin"/><Relationship Id="rId11" Type="http://schemas.openxmlformats.org/officeDocument/2006/relationships/image" Target="../media/image31.wmf"/><Relationship Id="rId24" Type="http://schemas.openxmlformats.org/officeDocument/2006/relationships/oleObject" Target="../embeddings/oleObject51.bin"/><Relationship Id="rId5" Type="http://schemas.openxmlformats.org/officeDocument/2006/relationships/image" Target="../media/image23.wmf"/><Relationship Id="rId15" Type="http://schemas.openxmlformats.org/officeDocument/2006/relationships/image" Target="../media/image33.wmf"/><Relationship Id="rId23" Type="http://schemas.openxmlformats.org/officeDocument/2006/relationships/image" Target="../media/image37.wmf"/><Relationship Id="rId10" Type="http://schemas.openxmlformats.org/officeDocument/2006/relationships/oleObject" Target="../embeddings/oleObject44.bin"/><Relationship Id="rId19" Type="http://schemas.openxmlformats.org/officeDocument/2006/relationships/image" Target="../media/image35.wmf"/><Relationship Id="rId4" Type="http://schemas.openxmlformats.org/officeDocument/2006/relationships/oleObject" Target="../embeddings/oleObject41.bin"/><Relationship Id="rId9" Type="http://schemas.openxmlformats.org/officeDocument/2006/relationships/image" Target="../media/image30.wmf"/><Relationship Id="rId14" Type="http://schemas.openxmlformats.org/officeDocument/2006/relationships/oleObject" Target="../embeddings/oleObject46.bin"/><Relationship Id="rId22" Type="http://schemas.openxmlformats.org/officeDocument/2006/relationships/oleObject" Target="../embeddings/oleObject50.bin"/></Relationships>
</file>

<file path=ppt/slides/_rels/slide4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51.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oleObject" Target="../embeddings/oleObject59.bin"/><Relationship Id="rId2" Type="http://schemas.openxmlformats.org/officeDocument/2006/relationships/slideLayout" Target="../slideLayouts/slideLayout16.xml"/><Relationship Id="rId1" Type="http://schemas.openxmlformats.org/officeDocument/2006/relationships/vmlDrawing" Target="../drawings/vmlDrawing12.vml"/><Relationship Id="rId6" Type="http://schemas.openxmlformats.org/officeDocument/2006/relationships/image" Target="../media/image48.wmf"/><Relationship Id="rId11" Type="http://schemas.openxmlformats.org/officeDocument/2006/relationships/image" Target="../media/image50.wmf"/><Relationship Id="rId5" Type="http://schemas.openxmlformats.org/officeDocument/2006/relationships/oleObject" Target="../embeddings/oleObject55.bin"/><Relationship Id="rId10" Type="http://schemas.openxmlformats.org/officeDocument/2006/relationships/oleObject" Target="../embeddings/oleObject58.bin"/><Relationship Id="rId4" Type="http://schemas.openxmlformats.org/officeDocument/2006/relationships/image" Target="../media/image47.wmf"/><Relationship Id="rId9" Type="http://schemas.openxmlformats.org/officeDocument/2006/relationships/image" Target="../media/image49.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52.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7.wmf"/><Relationship Id="rId5" Type="http://schemas.openxmlformats.org/officeDocument/2006/relationships/oleObject" Target="../embeddings/oleObject62.bin"/><Relationship Id="rId4" Type="http://schemas.openxmlformats.org/officeDocument/2006/relationships/image" Target="../media/image56.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0.wmf"/><Relationship Id="rId5" Type="http://schemas.openxmlformats.org/officeDocument/2006/relationships/oleObject" Target="../embeddings/oleObject66.bin"/><Relationship Id="rId4" Type="http://schemas.openxmlformats.org/officeDocument/2006/relationships/image" Target="../media/image59.wmf"/></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21.bin"/><Relationship Id="rId4" Type="http://schemas.openxmlformats.org/officeDocument/2006/relationships/image" Target="../media/image14.wmf"/></Relationships>
</file>

<file path=ppt/slides/_rels/slide8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排序算法</a:t>
            </a:r>
          </a:p>
        </p:txBody>
      </p:sp>
      <p:sp>
        <p:nvSpPr>
          <p:cNvPr id="4" name="灯片编号占位符 3"/>
          <p:cNvSpPr>
            <a:spLocks noGrp="1"/>
          </p:cNvSpPr>
          <p:nvPr>
            <p:ph type="sldNum" sz="quarter" idx="12"/>
          </p:nvPr>
        </p:nvSpPr>
        <p:spPr/>
        <p:txBody>
          <a:bodyPr/>
          <a:lstStyle/>
          <a:p>
            <a:pPr>
              <a:defRPr/>
            </a:pPr>
            <a:fld id="{76A0C645-9BD3-47E5-8E11-364E151CC5DE}" type="slidenum">
              <a:rPr lang="en-US" altLang="zh-CN" smtClean="0"/>
              <a:pPr>
                <a:defRPr/>
              </a:pPr>
              <a:t>1</a:t>
            </a:fld>
            <a:endParaRPr lang="en-US" altLang="zh-CN"/>
          </a:p>
        </p:txBody>
      </p:sp>
      <p:sp>
        <p:nvSpPr>
          <p:cNvPr id="47109" name="TextBox 7"/>
          <p:cNvSpPr txBox="1">
            <a:spLocks noChangeArrowheads="1"/>
          </p:cNvSpPr>
          <p:nvPr/>
        </p:nvSpPr>
        <p:spPr bwMode="auto">
          <a:xfrm>
            <a:off x="899592" y="2204864"/>
            <a:ext cx="7992888" cy="3970318"/>
          </a:xfrm>
          <a:prstGeom prst="rect">
            <a:avLst/>
          </a:prstGeom>
          <a:noFill/>
          <a:ln w="9525">
            <a:noFill/>
            <a:miter lim="800000"/>
            <a:headEnd/>
            <a:tailEnd/>
          </a:ln>
        </p:spPr>
        <p:txBody>
          <a:bodyPr wrap="square">
            <a:spAutoFit/>
          </a:bodyPr>
          <a:lstStyle/>
          <a:p>
            <a:pPr>
              <a:lnSpc>
                <a:spcPct val="150000"/>
              </a:lnSpc>
            </a:pPr>
            <a:r>
              <a:rPr lang="zh-CN" altLang="en-US" sz="2800" dirty="0">
                <a:solidFill>
                  <a:schemeClr val="accent2"/>
                </a:solidFill>
                <a:latin typeface="华文新魏" pitchFamily="2" charset="-122"/>
                <a:ea typeface="华文新魏" pitchFamily="2" charset="-122"/>
              </a:rPr>
              <a:t>内容提要：</a:t>
            </a:r>
            <a:endParaRPr lang="en-US" altLang="zh-CN" sz="2800" dirty="0">
              <a:solidFill>
                <a:schemeClr val="accent2"/>
              </a:solidFill>
              <a:latin typeface="华文新魏" pitchFamily="2" charset="-122"/>
              <a:ea typeface="华文新魏" pitchFamily="2" charset="-122"/>
            </a:endParaRPr>
          </a:p>
          <a:p>
            <a:pPr>
              <a:lnSpc>
                <a:spcPct val="150000"/>
              </a:lnSpc>
              <a:buFont typeface="Wingdings" pitchFamily="2" charset="2"/>
              <a:buChar char="p"/>
            </a:pPr>
            <a:r>
              <a:rPr lang="zh-CN" altLang="en-US" sz="2800" dirty="0"/>
              <a:t> 排序问题</a:t>
            </a:r>
            <a:endParaRPr lang="en-US" altLang="zh-CN" sz="2800" dirty="0"/>
          </a:p>
          <a:p>
            <a:pPr>
              <a:lnSpc>
                <a:spcPct val="150000"/>
              </a:lnSpc>
              <a:buFont typeface="Wingdings" pitchFamily="2" charset="2"/>
              <a:buChar char="p"/>
            </a:pPr>
            <a:r>
              <a:rPr lang="zh-CN" altLang="en-US" sz="2800" dirty="0"/>
              <a:t> 堆排序算法</a:t>
            </a:r>
            <a:endParaRPr lang="en-US" altLang="zh-CN" sz="2800" dirty="0"/>
          </a:p>
          <a:p>
            <a:pPr>
              <a:lnSpc>
                <a:spcPct val="150000"/>
              </a:lnSpc>
              <a:buFont typeface="Wingdings" pitchFamily="2" charset="2"/>
              <a:buChar char="p"/>
            </a:pPr>
            <a:r>
              <a:rPr lang="zh-CN" altLang="en-US" sz="2800" dirty="0"/>
              <a:t> 快速排序算法</a:t>
            </a:r>
            <a:endParaRPr lang="en-US" altLang="zh-CN" sz="2800" dirty="0"/>
          </a:p>
          <a:p>
            <a:pPr>
              <a:lnSpc>
                <a:spcPct val="150000"/>
              </a:lnSpc>
              <a:buFont typeface="Wingdings" pitchFamily="2" charset="2"/>
              <a:buChar char="p"/>
            </a:pPr>
            <a:r>
              <a:rPr lang="en-US" altLang="zh-CN" sz="2800" dirty="0"/>
              <a:t> </a:t>
            </a:r>
            <a:r>
              <a:rPr lang="zh-CN" altLang="en-US" sz="2800" dirty="0"/>
              <a:t>线性时间排序算法</a:t>
            </a:r>
            <a:endParaRPr lang="en-US" altLang="zh-CN" sz="2800" dirty="0"/>
          </a:p>
          <a:p>
            <a:pPr>
              <a:lnSpc>
                <a:spcPct val="150000"/>
              </a:lnSpc>
              <a:buFont typeface="Wingdings" pitchFamily="2" charset="2"/>
              <a:buChar char="p"/>
            </a:pPr>
            <a:r>
              <a:rPr lang="zh-CN" altLang="en-US" sz="2800" dirty="0"/>
              <a:t> 排序算法比较</a:t>
            </a:r>
            <a:endParaRPr lang="en-US" altLang="zh-CN" sz="2800" dirty="0"/>
          </a:p>
        </p:txBody>
      </p:sp>
    </p:spTree>
    <p:extLst>
      <p:ext uri="{BB962C8B-B14F-4D97-AF65-F5344CB8AC3E}">
        <p14:creationId xmlns:p14="http://schemas.microsoft.com/office/powerpoint/2010/main" val="1359211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idx="4294967295"/>
          </p:nvPr>
        </p:nvSpPr>
        <p:spPr/>
        <p:txBody>
          <a:bodyPr/>
          <a:lstStyle/>
          <a:p>
            <a:r>
              <a:rPr lang="zh-CN" altLang="en-US" dirty="0"/>
              <a:t>保持堆的性质</a:t>
            </a:r>
          </a:p>
        </p:txBody>
      </p:sp>
      <p:sp>
        <p:nvSpPr>
          <p:cNvPr id="25603" name="内容占位符 2"/>
          <p:cNvSpPr>
            <a:spLocks noGrp="1"/>
          </p:cNvSpPr>
          <p:nvPr>
            <p:ph idx="4294967295"/>
          </p:nvPr>
        </p:nvSpPr>
        <p:spPr>
          <a:xfrm>
            <a:off x="1043608" y="2060848"/>
            <a:ext cx="7772400" cy="4392488"/>
          </a:xfrm>
        </p:spPr>
        <p:txBody>
          <a:bodyPr/>
          <a:lstStyle/>
          <a:p>
            <a:pPr>
              <a:lnSpc>
                <a:spcPct val="150000"/>
              </a:lnSpc>
              <a:buFont typeface="Wingdings" pitchFamily="2" charset="2"/>
              <a:buChar char="p"/>
            </a:pPr>
            <a:r>
              <a:rPr lang="en-US" altLang="zh-CN" sz="2400" b="0" dirty="0"/>
              <a:t>MAX-HEAPIFY</a:t>
            </a:r>
            <a:r>
              <a:rPr lang="zh-CN" altLang="en-US" sz="2400" b="0" dirty="0"/>
              <a:t> 函数的输入为一个数组</a:t>
            </a:r>
            <a:r>
              <a:rPr lang="en-US" altLang="zh-CN" sz="2400" b="0" dirty="0"/>
              <a:t>A</a:t>
            </a:r>
            <a:r>
              <a:rPr lang="zh-CN" altLang="en-US" sz="2400" b="0" dirty="0"/>
              <a:t>和下标</a:t>
            </a:r>
            <a:r>
              <a:rPr lang="en-US" altLang="zh-CN" sz="2400" b="0" i="1" dirty="0" err="1">
                <a:latin typeface="Times New Roman" pitchFamily="18" charset="0"/>
              </a:rPr>
              <a:t>i</a:t>
            </a:r>
            <a:r>
              <a:rPr lang="zh-CN" altLang="en-US" sz="2400" b="0" dirty="0"/>
              <a:t>。假定以</a:t>
            </a:r>
            <a:r>
              <a:rPr lang="en-US" altLang="zh-CN" sz="2400" b="0" dirty="0"/>
              <a:t>LEFT( </a:t>
            </a:r>
            <a:r>
              <a:rPr lang="en-US" altLang="zh-CN" sz="2400" b="0" i="1" dirty="0" err="1">
                <a:latin typeface="Times New Roman" pitchFamily="18" charset="0"/>
              </a:rPr>
              <a:t>i</a:t>
            </a:r>
            <a:r>
              <a:rPr lang="en-US" altLang="zh-CN" sz="2400" b="0" dirty="0"/>
              <a:t> ) </a:t>
            </a:r>
            <a:r>
              <a:rPr lang="zh-CN" altLang="en-US" sz="2400" b="0" dirty="0"/>
              <a:t>和</a:t>
            </a:r>
            <a:r>
              <a:rPr lang="en-US" altLang="zh-CN" sz="2400" b="0" dirty="0"/>
              <a:t>RIGHT( </a:t>
            </a:r>
            <a:r>
              <a:rPr lang="en-US" altLang="zh-CN" sz="2400" b="0" i="1" dirty="0" err="1">
                <a:latin typeface="Times New Roman" pitchFamily="18" charset="0"/>
              </a:rPr>
              <a:t>i</a:t>
            </a:r>
            <a:r>
              <a:rPr lang="en-US" altLang="zh-CN" sz="2400" b="0" dirty="0"/>
              <a:t> )</a:t>
            </a:r>
            <a:r>
              <a:rPr lang="zh-CN" altLang="en-US" sz="2400" b="0" dirty="0"/>
              <a:t>为根的两棵二叉树都是最大堆，</a:t>
            </a:r>
            <a:r>
              <a:rPr lang="en-US" altLang="zh-CN" sz="2400" b="0" dirty="0"/>
              <a:t>MAX-HEAPIFY</a:t>
            </a:r>
            <a:r>
              <a:rPr lang="zh-CN" altLang="en-US" sz="2400" b="0" dirty="0"/>
              <a:t>让 </a:t>
            </a:r>
            <a:r>
              <a:rPr lang="en-US" altLang="zh-CN" sz="2400" b="0" dirty="0"/>
              <a:t>A[ </a:t>
            </a:r>
            <a:r>
              <a:rPr lang="en-US" altLang="zh-CN" sz="2400" b="0" i="1" dirty="0">
                <a:latin typeface="Times New Roman" pitchFamily="18" charset="0"/>
              </a:rPr>
              <a:t>i </a:t>
            </a:r>
            <a:r>
              <a:rPr lang="en-US" altLang="zh-CN" sz="2400" b="0" dirty="0"/>
              <a:t>]</a:t>
            </a:r>
            <a:r>
              <a:rPr lang="zh-CN" altLang="en-US" sz="2400" b="0" dirty="0"/>
              <a:t>在最大堆中“下降”，使以</a:t>
            </a:r>
            <a:r>
              <a:rPr lang="en-US" altLang="zh-CN" sz="2400" b="0" i="1" dirty="0" err="1">
                <a:latin typeface="Times New Roman" pitchFamily="18" charset="0"/>
              </a:rPr>
              <a:t>i</a:t>
            </a:r>
            <a:r>
              <a:rPr lang="zh-CN" altLang="en-US" sz="2400" b="0" dirty="0"/>
              <a:t>为根的子树成为最大堆。</a:t>
            </a:r>
            <a:endParaRPr lang="en-US" sz="2400" b="0" dirty="0"/>
          </a:p>
          <a:p>
            <a:pPr>
              <a:lnSpc>
                <a:spcPct val="150000"/>
              </a:lnSpc>
              <a:buFont typeface="Wingdings" pitchFamily="2" charset="2"/>
              <a:buChar char="p"/>
            </a:pPr>
            <a:endParaRPr lang="en-US" sz="2000" b="0" dirty="0"/>
          </a:p>
          <a:p>
            <a:pPr>
              <a:lnSpc>
                <a:spcPct val="150000"/>
              </a:lnSpc>
              <a:buFont typeface="Wingdings" pitchFamily="2" charset="2"/>
              <a:buChar char="p"/>
            </a:pPr>
            <a:endParaRPr lang="en-US" sz="1800" b="0" dirty="0"/>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10</a:t>
            </a:fld>
            <a:endParaRPr lang="en-US" altLang="zh-CN"/>
          </a:p>
        </p:txBody>
      </p:sp>
    </p:spTree>
    <p:extLst>
      <p:ext uri="{BB962C8B-B14F-4D97-AF65-F5344CB8AC3E}">
        <p14:creationId xmlns:p14="http://schemas.microsoft.com/office/powerpoint/2010/main" val="2644870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idx="4294967295"/>
          </p:nvPr>
        </p:nvSpPr>
        <p:spPr/>
        <p:txBody>
          <a:bodyPr/>
          <a:lstStyle/>
          <a:p>
            <a:r>
              <a:rPr lang="zh-CN" altLang="en-US" dirty="0"/>
              <a:t>保持堆的性质</a:t>
            </a:r>
          </a:p>
        </p:txBody>
      </p:sp>
      <p:sp>
        <p:nvSpPr>
          <p:cNvPr id="27651" name="内容占位符 2"/>
          <p:cNvSpPr>
            <a:spLocks noGrp="1"/>
          </p:cNvSpPr>
          <p:nvPr>
            <p:ph idx="4294967295"/>
          </p:nvPr>
        </p:nvSpPr>
        <p:spPr>
          <a:xfrm>
            <a:off x="1150938" y="1905000"/>
            <a:ext cx="7772400" cy="4620344"/>
          </a:xfrm>
        </p:spPr>
        <p:txBody>
          <a:bodyPr/>
          <a:lstStyle/>
          <a:p>
            <a:pPr>
              <a:lnSpc>
                <a:spcPct val="150000"/>
              </a:lnSpc>
              <a:buFont typeface="Wingdings" pitchFamily="2" charset="2"/>
              <a:buChar char="p"/>
            </a:pPr>
            <a:r>
              <a:rPr lang="zh-CN" altLang="en-US" sz="2000" dirty="0">
                <a:solidFill>
                  <a:srgbClr val="FF0000"/>
                </a:solidFill>
              </a:rPr>
              <a:t>基本思想：</a:t>
            </a:r>
            <a:endParaRPr lang="en-US" sz="2000" dirty="0">
              <a:solidFill>
                <a:srgbClr val="FF0000"/>
              </a:solidFill>
            </a:endParaRPr>
          </a:p>
          <a:p>
            <a:pPr>
              <a:lnSpc>
                <a:spcPct val="150000"/>
              </a:lnSpc>
              <a:buFont typeface="Wingdings" pitchFamily="2" charset="2"/>
              <a:buNone/>
            </a:pPr>
            <a:r>
              <a:rPr lang="en-US" altLang="zh-CN" sz="2000" b="0" dirty="0"/>
              <a:t>1</a:t>
            </a:r>
            <a:r>
              <a:rPr lang="zh-CN" altLang="en-US" sz="2000" b="0" dirty="0"/>
              <a:t>）找出</a:t>
            </a:r>
            <a:r>
              <a:rPr lang="en-US" altLang="zh-CN" sz="2000" b="0" dirty="0"/>
              <a:t>A[ </a:t>
            </a:r>
            <a:r>
              <a:rPr lang="en-US" altLang="zh-CN" sz="2000" b="0" i="1" dirty="0" err="1"/>
              <a:t>i</a:t>
            </a:r>
            <a:r>
              <a:rPr lang="en-US" altLang="zh-CN" sz="2000" b="0" i="1" dirty="0"/>
              <a:t> </a:t>
            </a:r>
            <a:r>
              <a:rPr lang="en-US" altLang="zh-CN" sz="2000" b="0" dirty="0"/>
              <a:t>], A[LEFT( </a:t>
            </a:r>
            <a:r>
              <a:rPr lang="en-US" altLang="zh-CN" sz="2000" b="0" i="1" dirty="0" err="1"/>
              <a:t>i</a:t>
            </a:r>
            <a:r>
              <a:rPr lang="en-US" altLang="zh-CN" sz="2000" b="0" i="1" dirty="0"/>
              <a:t> </a:t>
            </a:r>
            <a:r>
              <a:rPr lang="en-US" altLang="zh-CN" sz="2000" b="0" dirty="0"/>
              <a:t>)]</a:t>
            </a:r>
            <a:r>
              <a:rPr lang="zh-CN" altLang="en-US" sz="2000" b="0" dirty="0"/>
              <a:t>和</a:t>
            </a:r>
            <a:r>
              <a:rPr lang="en-US" altLang="zh-CN" sz="2000" b="0" dirty="0"/>
              <a:t>A[RIGHT( </a:t>
            </a:r>
            <a:r>
              <a:rPr lang="en-US" altLang="zh-CN" sz="2000" b="0" i="1" dirty="0"/>
              <a:t>i</a:t>
            </a:r>
            <a:r>
              <a:rPr lang="en-US" altLang="zh-CN" sz="2000" b="0" dirty="0"/>
              <a:t> )]</a:t>
            </a:r>
            <a:r>
              <a:rPr lang="zh-CN" altLang="en-US" sz="2000" b="0" dirty="0"/>
              <a:t>三个元素中最大者，将</a:t>
            </a:r>
            <a:r>
              <a:rPr lang="zh-CN" altLang="en-US" sz="2000" b="0"/>
              <a:t>其下标记为</a:t>
            </a:r>
            <a:r>
              <a:rPr lang="en-US" altLang="zh-CN" sz="2000" b="0" i="1"/>
              <a:t>largest</a:t>
            </a:r>
            <a:r>
              <a:rPr lang="zh-CN" altLang="en-US" sz="2000" b="0" dirty="0"/>
              <a:t>；</a:t>
            </a:r>
            <a:endParaRPr lang="en-US" altLang="zh-CN" sz="2000" b="0" dirty="0"/>
          </a:p>
          <a:p>
            <a:pPr>
              <a:lnSpc>
                <a:spcPct val="150000"/>
              </a:lnSpc>
              <a:buFont typeface="Wingdings" pitchFamily="2" charset="2"/>
              <a:buNone/>
            </a:pPr>
            <a:r>
              <a:rPr lang="en-US" altLang="zh-CN" sz="2000" dirty="0"/>
              <a:t>2</a:t>
            </a:r>
            <a:r>
              <a:rPr lang="zh-CN" altLang="en-US" sz="2000" dirty="0"/>
              <a:t>）如果</a:t>
            </a:r>
            <a:r>
              <a:rPr lang="en-US" altLang="zh-CN" sz="2000" dirty="0"/>
              <a:t>A[i]</a:t>
            </a:r>
            <a:r>
              <a:rPr lang="zh-CN" altLang="en-US" sz="2000" dirty="0"/>
              <a:t>是最大的，则以</a:t>
            </a:r>
            <a:r>
              <a:rPr lang="en-US" altLang="zh-CN" sz="2000" dirty="0"/>
              <a:t>i</a:t>
            </a:r>
            <a:r>
              <a:rPr lang="zh-CN" altLang="en-US" sz="2000" dirty="0"/>
              <a:t> 为根的子树已是最大堆，程序结束。</a:t>
            </a:r>
            <a:endParaRPr lang="en-US" sz="2000" b="0" dirty="0"/>
          </a:p>
          <a:p>
            <a:pPr>
              <a:lnSpc>
                <a:spcPct val="150000"/>
              </a:lnSpc>
              <a:buFont typeface="Wingdings" pitchFamily="2" charset="2"/>
              <a:buNone/>
            </a:pPr>
            <a:r>
              <a:rPr lang="en-US" altLang="zh-CN" sz="2000" dirty="0"/>
              <a:t>3</a:t>
            </a:r>
            <a:r>
              <a:rPr lang="zh-CN" altLang="en-US" sz="2000" b="0" dirty="0"/>
              <a:t>）交换</a:t>
            </a:r>
            <a:r>
              <a:rPr lang="en-US" altLang="zh-CN" sz="2000" b="0" dirty="0"/>
              <a:t>A[</a:t>
            </a:r>
            <a:r>
              <a:rPr lang="en-US" altLang="zh-CN" sz="2000" b="0" dirty="0" err="1"/>
              <a:t>i</a:t>
            </a:r>
            <a:r>
              <a:rPr lang="en-US" altLang="zh-CN" sz="2000" b="0" dirty="0"/>
              <a:t>]</a:t>
            </a:r>
            <a:r>
              <a:rPr lang="zh-CN" altLang="en-US" sz="2000" b="0" dirty="0"/>
              <a:t>和</a:t>
            </a:r>
            <a:r>
              <a:rPr lang="en-US" altLang="zh-CN" sz="2000" b="0" dirty="0"/>
              <a:t>A[</a:t>
            </a:r>
            <a:r>
              <a:rPr lang="en-US" altLang="zh-CN" sz="2000" b="0" i="1" dirty="0"/>
              <a:t>largest</a:t>
            </a:r>
            <a:r>
              <a:rPr lang="en-US" altLang="zh-CN" sz="2000" b="0" dirty="0"/>
              <a:t>]</a:t>
            </a:r>
            <a:r>
              <a:rPr lang="zh-CN" altLang="en-US" sz="2000" b="0" dirty="0"/>
              <a:t>使得结点</a:t>
            </a:r>
            <a:r>
              <a:rPr lang="en-US" altLang="zh-CN" sz="2000" b="0" dirty="0" err="1"/>
              <a:t>i</a:t>
            </a:r>
            <a:r>
              <a:rPr lang="zh-CN" altLang="en-US" sz="2000" b="0" dirty="0"/>
              <a:t>和其子女满足最大堆性质；</a:t>
            </a:r>
            <a:endParaRPr lang="en-US" sz="2000" b="0" dirty="0"/>
          </a:p>
          <a:p>
            <a:pPr>
              <a:lnSpc>
                <a:spcPct val="150000"/>
              </a:lnSpc>
              <a:buFont typeface="Wingdings" pitchFamily="2" charset="2"/>
              <a:buNone/>
            </a:pPr>
            <a:r>
              <a:rPr lang="en-US" altLang="zh-CN" sz="2000" dirty="0"/>
              <a:t>4</a:t>
            </a:r>
            <a:r>
              <a:rPr lang="zh-CN" altLang="en-US" sz="2000" b="0" dirty="0"/>
              <a:t>）下标为</a:t>
            </a:r>
            <a:r>
              <a:rPr lang="en-US" altLang="zh-CN" sz="2000" b="0" i="1" dirty="0"/>
              <a:t>largest</a:t>
            </a:r>
            <a:r>
              <a:rPr lang="zh-CN" altLang="en-US" sz="2000" b="0" dirty="0"/>
              <a:t>的结点在交换后的值是</a:t>
            </a:r>
            <a:r>
              <a:rPr lang="en-US" altLang="zh-CN" sz="2000" b="0" dirty="0"/>
              <a:t>A[ </a:t>
            </a:r>
            <a:r>
              <a:rPr lang="en-US" altLang="zh-CN" sz="2000" b="0" i="1" dirty="0" err="1"/>
              <a:t>i</a:t>
            </a:r>
            <a:r>
              <a:rPr lang="en-US" altLang="zh-CN" sz="2000" b="0" dirty="0"/>
              <a:t> ]</a:t>
            </a:r>
            <a:r>
              <a:rPr lang="zh-CN" altLang="en-US" sz="2000" b="0" dirty="0"/>
              <a:t>，以该结点为根的子树有可能违反最大堆性质，对该子树递归调用</a:t>
            </a:r>
            <a:r>
              <a:rPr lang="en-US" altLang="zh-CN" sz="2000" b="0" dirty="0"/>
              <a:t>MAX-HEAPIFY;</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11</a:t>
            </a:fld>
            <a:endParaRPr lang="en-US" altLang="zh-CN"/>
          </a:p>
        </p:txBody>
      </p:sp>
    </p:spTree>
    <p:extLst>
      <p:ext uri="{BB962C8B-B14F-4D97-AF65-F5344CB8AC3E}">
        <p14:creationId xmlns:p14="http://schemas.microsoft.com/office/powerpoint/2010/main" val="3967330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idx="4294967295"/>
          </p:nvPr>
        </p:nvSpPr>
        <p:spPr/>
        <p:txBody>
          <a:bodyPr/>
          <a:lstStyle/>
          <a:p>
            <a:r>
              <a:rPr lang="zh-CN" altLang="en-US" dirty="0"/>
              <a:t>保持堆的性质</a:t>
            </a:r>
          </a:p>
        </p:txBody>
      </p:sp>
      <p:sp>
        <p:nvSpPr>
          <p:cNvPr id="25603" name="内容占位符 2"/>
          <p:cNvSpPr>
            <a:spLocks noGrp="1"/>
          </p:cNvSpPr>
          <p:nvPr>
            <p:ph idx="4294967295"/>
          </p:nvPr>
        </p:nvSpPr>
        <p:spPr>
          <a:xfrm>
            <a:off x="971600" y="1754858"/>
            <a:ext cx="7772400" cy="5258718"/>
          </a:xfrm>
        </p:spPr>
        <p:txBody>
          <a:bodyPr/>
          <a:lstStyle/>
          <a:p>
            <a:pPr>
              <a:lnSpc>
                <a:spcPct val="150000"/>
              </a:lnSpc>
              <a:buFont typeface="Wingdings" pitchFamily="2" charset="2"/>
              <a:buChar char="p"/>
            </a:pPr>
            <a:r>
              <a:rPr lang="en-US" altLang="zh-CN" sz="1800" b="0" dirty="0"/>
              <a:t>MAX-HEAPIFY</a:t>
            </a:r>
            <a:r>
              <a:rPr lang="zh-CN" altLang="en-US" sz="1800" b="0" dirty="0"/>
              <a:t>函数的输入为一个数组</a:t>
            </a:r>
            <a:r>
              <a:rPr lang="en-US" altLang="zh-CN" sz="1800" b="0" dirty="0"/>
              <a:t>A</a:t>
            </a:r>
            <a:r>
              <a:rPr lang="zh-CN" altLang="en-US" sz="1800" b="0" dirty="0"/>
              <a:t>和下标 </a:t>
            </a:r>
            <a:r>
              <a:rPr lang="en-US" altLang="zh-CN" sz="1800" b="0" i="1" dirty="0">
                <a:latin typeface="Times New Roman" pitchFamily="18" charset="0"/>
              </a:rPr>
              <a:t>i</a:t>
            </a:r>
            <a:r>
              <a:rPr lang="zh-CN" altLang="en-US" sz="1800" b="0" dirty="0"/>
              <a:t>。假定以</a:t>
            </a:r>
            <a:r>
              <a:rPr lang="en-US" altLang="zh-CN" sz="1800" b="0" dirty="0"/>
              <a:t>LEFT( </a:t>
            </a:r>
            <a:r>
              <a:rPr lang="en-US" altLang="zh-CN" sz="1800" b="0" i="1" dirty="0" err="1">
                <a:latin typeface="Times New Roman" pitchFamily="18" charset="0"/>
              </a:rPr>
              <a:t>i</a:t>
            </a:r>
            <a:r>
              <a:rPr lang="en-US" altLang="zh-CN" sz="1800" b="0" dirty="0"/>
              <a:t> ) </a:t>
            </a:r>
            <a:r>
              <a:rPr lang="zh-CN" altLang="en-US" sz="1800" b="0" dirty="0"/>
              <a:t>和</a:t>
            </a:r>
            <a:r>
              <a:rPr lang="en-US" altLang="zh-CN" sz="1800" b="0" dirty="0"/>
              <a:t>RIGHT( </a:t>
            </a:r>
            <a:r>
              <a:rPr lang="en-US" altLang="zh-CN" sz="1800" b="0" i="1" dirty="0" err="1">
                <a:latin typeface="Times New Roman" pitchFamily="18" charset="0"/>
              </a:rPr>
              <a:t>i</a:t>
            </a:r>
            <a:r>
              <a:rPr lang="en-US" altLang="zh-CN" sz="1800" b="0" dirty="0"/>
              <a:t> )</a:t>
            </a:r>
            <a:r>
              <a:rPr lang="zh-CN" altLang="en-US" sz="1800" b="0" dirty="0"/>
              <a:t>为根的两棵二叉树都是最大堆，</a:t>
            </a:r>
            <a:r>
              <a:rPr lang="en-US" altLang="zh-CN" sz="1800" b="0" dirty="0"/>
              <a:t>MAX-HEAPIFY</a:t>
            </a:r>
            <a:r>
              <a:rPr lang="zh-CN" altLang="en-US" sz="1800" b="0" dirty="0"/>
              <a:t>让</a:t>
            </a:r>
            <a:r>
              <a:rPr lang="en-US" altLang="zh-CN" sz="1800" b="0" dirty="0"/>
              <a:t>A[ </a:t>
            </a:r>
            <a:r>
              <a:rPr lang="en-US" altLang="zh-CN" sz="1800" b="0" i="1" dirty="0" err="1">
                <a:latin typeface="Times New Roman" pitchFamily="18" charset="0"/>
              </a:rPr>
              <a:t>i</a:t>
            </a:r>
            <a:r>
              <a:rPr lang="en-US" altLang="zh-CN" sz="1800" b="0" i="1" dirty="0">
                <a:latin typeface="Times New Roman" pitchFamily="18" charset="0"/>
              </a:rPr>
              <a:t> </a:t>
            </a:r>
            <a:r>
              <a:rPr lang="en-US" altLang="zh-CN" sz="1800" b="0" dirty="0"/>
              <a:t>]</a:t>
            </a:r>
            <a:r>
              <a:rPr lang="zh-CN" altLang="en-US" sz="1800" b="0" dirty="0"/>
              <a:t>在最大堆中“下降”，使以</a:t>
            </a:r>
            <a:r>
              <a:rPr lang="en-US" altLang="zh-CN" sz="1800" b="0" i="1" dirty="0" err="1">
                <a:latin typeface="Times New Roman" pitchFamily="18" charset="0"/>
              </a:rPr>
              <a:t>i</a:t>
            </a:r>
            <a:r>
              <a:rPr lang="zh-CN" altLang="en-US" sz="1800" b="0" dirty="0"/>
              <a:t>为根的子树成为最大堆。</a:t>
            </a:r>
            <a:endParaRPr lang="en-US" sz="1800" b="0" dirty="0"/>
          </a:p>
          <a:p>
            <a:pPr>
              <a:lnSpc>
                <a:spcPct val="150000"/>
              </a:lnSpc>
              <a:buFont typeface="Wingdings" pitchFamily="2" charset="2"/>
              <a:buChar char="p"/>
            </a:pPr>
            <a:endParaRPr lang="en-US" sz="2000" b="0" dirty="0"/>
          </a:p>
          <a:p>
            <a:pPr>
              <a:lnSpc>
                <a:spcPct val="150000"/>
              </a:lnSpc>
              <a:buFont typeface="Wingdings" pitchFamily="2" charset="2"/>
              <a:buChar char="p"/>
            </a:pPr>
            <a:endParaRPr lang="en-US" sz="1800" b="0" dirty="0"/>
          </a:p>
        </p:txBody>
      </p:sp>
      <p:sp>
        <p:nvSpPr>
          <p:cNvPr id="25606" name="矩形 6"/>
          <p:cNvSpPr>
            <a:spLocks noChangeArrowheads="1"/>
          </p:cNvSpPr>
          <p:nvPr/>
        </p:nvSpPr>
        <p:spPr bwMode="auto">
          <a:xfrm>
            <a:off x="1475656" y="3068960"/>
            <a:ext cx="6858000" cy="3672408"/>
          </a:xfrm>
          <a:prstGeom prst="rect">
            <a:avLst/>
          </a:prstGeom>
          <a:solidFill>
            <a:srgbClr val="AAE2FF"/>
          </a:solidFill>
          <a:ln w="19050">
            <a:solidFill>
              <a:srgbClr val="000066"/>
            </a:solidFill>
            <a:miter lim="800000"/>
            <a:headEnd/>
            <a:tailEnd/>
          </a:ln>
        </p:spPr>
        <p:txBody>
          <a:bodyPr/>
          <a:lstStyle/>
          <a:p>
            <a:pPr algn="l"/>
            <a:r>
              <a:rPr lang="en-US" altLang="zh-CN" sz="2000" dirty="0">
                <a:solidFill>
                  <a:srgbClr val="FF0000"/>
                </a:solidFill>
              </a:rPr>
              <a:t>MAX-HEAPIFY( A, </a:t>
            </a:r>
            <a:r>
              <a:rPr lang="en-US" altLang="zh-CN" sz="2000" dirty="0" err="1">
                <a:solidFill>
                  <a:srgbClr val="FF0000"/>
                </a:solidFill>
              </a:rPr>
              <a:t>i</a:t>
            </a:r>
            <a:r>
              <a:rPr lang="en-US" altLang="zh-CN" sz="2000" dirty="0">
                <a:solidFill>
                  <a:srgbClr val="FF0000"/>
                </a:solidFill>
              </a:rPr>
              <a:t> )</a:t>
            </a:r>
          </a:p>
          <a:p>
            <a:pPr algn="l"/>
            <a:r>
              <a:rPr lang="en-US" altLang="zh-CN" sz="2000" dirty="0">
                <a:solidFill>
                  <a:srgbClr val="FF0000"/>
                </a:solidFill>
              </a:rPr>
              <a:t>1   </a:t>
            </a:r>
            <a:r>
              <a:rPr lang="en-US" altLang="zh-CN" sz="2000" i="1" dirty="0">
                <a:solidFill>
                  <a:srgbClr val="FF0000"/>
                </a:solidFill>
              </a:rPr>
              <a:t>l ← </a:t>
            </a:r>
            <a:r>
              <a:rPr lang="en-US" altLang="zh-CN" sz="2000" dirty="0">
                <a:solidFill>
                  <a:srgbClr val="FF0000"/>
                </a:solidFill>
              </a:rPr>
              <a:t>LEFT( </a:t>
            </a:r>
            <a:r>
              <a:rPr lang="en-US" altLang="zh-CN" sz="2000" i="1" dirty="0" err="1">
                <a:solidFill>
                  <a:srgbClr val="FF0000"/>
                </a:solidFill>
              </a:rPr>
              <a:t>i</a:t>
            </a:r>
            <a:r>
              <a:rPr lang="en-US" altLang="zh-CN" sz="2000" dirty="0">
                <a:solidFill>
                  <a:srgbClr val="FF0000"/>
                </a:solidFill>
              </a:rPr>
              <a:t> );</a:t>
            </a:r>
          </a:p>
          <a:p>
            <a:pPr algn="l"/>
            <a:r>
              <a:rPr lang="en-US" altLang="zh-CN" sz="2000" dirty="0">
                <a:solidFill>
                  <a:srgbClr val="FF0000"/>
                </a:solidFill>
              </a:rPr>
              <a:t>2   </a:t>
            </a:r>
            <a:r>
              <a:rPr lang="en-US" altLang="zh-CN" sz="2000" i="1" dirty="0">
                <a:solidFill>
                  <a:srgbClr val="FF0000"/>
                </a:solidFill>
              </a:rPr>
              <a:t>r</a:t>
            </a:r>
            <a:r>
              <a:rPr lang="en-US" altLang="zh-CN" sz="2000" dirty="0">
                <a:solidFill>
                  <a:srgbClr val="FF0000"/>
                </a:solidFill>
              </a:rPr>
              <a:t> </a:t>
            </a:r>
            <a:r>
              <a:rPr lang="en-US" altLang="zh-CN" sz="2000" i="1" dirty="0">
                <a:solidFill>
                  <a:srgbClr val="FF0000"/>
                </a:solidFill>
              </a:rPr>
              <a:t>← </a:t>
            </a:r>
            <a:r>
              <a:rPr lang="en-US" altLang="zh-CN" sz="2000" dirty="0">
                <a:solidFill>
                  <a:srgbClr val="FF0000"/>
                </a:solidFill>
              </a:rPr>
              <a:t>RIGHT( </a:t>
            </a:r>
            <a:r>
              <a:rPr lang="en-US" altLang="zh-CN" sz="2000" i="1" dirty="0" err="1">
                <a:solidFill>
                  <a:srgbClr val="FF0000"/>
                </a:solidFill>
              </a:rPr>
              <a:t>i</a:t>
            </a:r>
            <a:r>
              <a:rPr lang="en-US" altLang="zh-CN" sz="2000" dirty="0">
                <a:solidFill>
                  <a:srgbClr val="FF0000"/>
                </a:solidFill>
              </a:rPr>
              <a:t> );</a:t>
            </a:r>
          </a:p>
          <a:p>
            <a:pPr algn="l">
              <a:buFontTx/>
              <a:buAutoNum type="arabicPlain" startAt="3"/>
            </a:pPr>
            <a:r>
              <a:rPr lang="en-US" altLang="zh-CN" sz="2000" dirty="0">
                <a:solidFill>
                  <a:srgbClr val="FF0000"/>
                </a:solidFill>
              </a:rPr>
              <a:t>   if  </a:t>
            </a:r>
            <a:r>
              <a:rPr lang="en-US" altLang="zh-CN" sz="2000" i="1" dirty="0">
                <a:solidFill>
                  <a:srgbClr val="FF0000"/>
                </a:solidFill>
              </a:rPr>
              <a:t>l</a:t>
            </a:r>
            <a:r>
              <a:rPr lang="en-US" altLang="zh-CN" sz="2000" dirty="0">
                <a:solidFill>
                  <a:srgbClr val="FF0000"/>
                </a:solidFill>
              </a:rPr>
              <a:t> ≤ </a:t>
            </a:r>
            <a:r>
              <a:rPr lang="en-US" altLang="zh-CN" sz="2000" i="1" dirty="0">
                <a:solidFill>
                  <a:srgbClr val="FF0000"/>
                </a:solidFill>
              </a:rPr>
              <a:t>heap-size</a:t>
            </a:r>
            <a:r>
              <a:rPr lang="en-US" altLang="zh-CN" sz="2000" dirty="0">
                <a:solidFill>
                  <a:srgbClr val="FF0000"/>
                </a:solidFill>
              </a:rPr>
              <a:t>[A] and A[ </a:t>
            </a:r>
            <a:r>
              <a:rPr lang="en-US" altLang="zh-CN" sz="2000" i="1" dirty="0">
                <a:solidFill>
                  <a:srgbClr val="FF0000"/>
                </a:solidFill>
              </a:rPr>
              <a:t>l</a:t>
            </a:r>
            <a:r>
              <a:rPr lang="en-US" altLang="zh-CN" sz="2000" dirty="0">
                <a:solidFill>
                  <a:srgbClr val="FF0000"/>
                </a:solidFill>
              </a:rPr>
              <a:t> ] &gt; A[ </a:t>
            </a:r>
            <a:r>
              <a:rPr lang="en-US" altLang="zh-CN" sz="2000" i="1" dirty="0" err="1">
                <a:solidFill>
                  <a:srgbClr val="FF0000"/>
                </a:solidFill>
              </a:rPr>
              <a:t>i</a:t>
            </a:r>
            <a:r>
              <a:rPr lang="en-US" altLang="zh-CN" sz="2000" dirty="0">
                <a:solidFill>
                  <a:srgbClr val="FF0000"/>
                </a:solidFill>
              </a:rPr>
              <a:t> ]</a:t>
            </a:r>
          </a:p>
          <a:p>
            <a:pPr algn="l">
              <a:buFontTx/>
              <a:buAutoNum type="arabicPlain" startAt="3"/>
            </a:pPr>
            <a:r>
              <a:rPr lang="en-US" altLang="zh-CN" sz="2000" dirty="0">
                <a:solidFill>
                  <a:srgbClr val="FF0000"/>
                </a:solidFill>
              </a:rPr>
              <a:t>        then </a:t>
            </a:r>
            <a:r>
              <a:rPr lang="en-US" altLang="zh-CN" sz="2000" i="1" dirty="0">
                <a:solidFill>
                  <a:srgbClr val="FF0000"/>
                </a:solidFill>
              </a:rPr>
              <a:t>largest</a:t>
            </a:r>
            <a:r>
              <a:rPr lang="en-US" altLang="zh-CN" sz="2000" dirty="0">
                <a:solidFill>
                  <a:srgbClr val="FF0000"/>
                </a:solidFill>
              </a:rPr>
              <a:t> </a:t>
            </a:r>
            <a:r>
              <a:rPr lang="en-US" altLang="zh-CN" sz="2000" i="1" dirty="0">
                <a:solidFill>
                  <a:srgbClr val="FF0000"/>
                </a:solidFill>
              </a:rPr>
              <a:t>← l</a:t>
            </a:r>
          </a:p>
          <a:p>
            <a:pPr algn="l">
              <a:buFontTx/>
              <a:buAutoNum type="arabicPlain" startAt="3"/>
            </a:pPr>
            <a:r>
              <a:rPr lang="en-US" altLang="zh-CN" sz="2000" i="1" dirty="0">
                <a:solidFill>
                  <a:srgbClr val="FF0000"/>
                </a:solidFill>
              </a:rPr>
              <a:t>        else   largest ← </a:t>
            </a:r>
            <a:r>
              <a:rPr lang="en-US" altLang="zh-CN" sz="2000" i="1" dirty="0" err="1">
                <a:solidFill>
                  <a:srgbClr val="FF0000"/>
                </a:solidFill>
              </a:rPr>
              <a:t>i</a:t>
            </a:r>
            <a:endParaRPr lang="en-US" altLang="zh-CN" sz="2000" i="1" dirty="0">
              <a:solidFill>
                <a:srgbClr val="FF0000"/>
              </a:solidFill>
            </a:endParaRPr>
          </a:p>
          <a:p>
            <a:pPr algn="l">
              <a:buFontTx/>
              <a:buAutoNum type="arabicPlain" startAt="3"/>
            </a:pPr>
            <a:r>
              <a:rPr lang="en-US" altLang="zh-CN" sz="2000" dirty="0">
                <a:solidFill>
                  <a:srgbClr val="FF0000"/>
                </a:solidFill>
              </a:rPr>
              <a:t>   if </a:t>
            </a:r>
            <a:r>
              <a:rPr lang="en-US" altLang="zh-CN" sz="2000" i="1" dirty="0">
                <a:solidFill>
                  <a:srgbClr val="FF0000"/>
                </a:solidFill>
              </a:rPr>
              <a:t> r ≤ heap-size</a:t>
            </a:r>
            <a:r>
              <a:rPr lang="en-US" altLang="zh-CN" sz="2000" dirty="0">
                <a:solidFill>
                  <a:srgbClr val="FF0000"/>
                </a:solidFill>
              </a:rPr>
              <a:t>[ A] and A[ </a:t>
            </a:r>
            <a:r>
              <a:rPr lang="en-US" altLang="zh-CN" sz="2000" i="1" dirty="0">
                <a:solidFill>
                  <a:srgbClr val="FF0000"/>
                </a:solidFill>
              </a:rPr>
              <a:t>r </a:t>
            </a:r>
            <a:r>
              <a:rPr lang="en-US" altLang="zh-CN" sz="2000" dirty="0">
                <a:solidFill>
                  <a:srgbClr val="FF0000"/>
                </a:solidFill>
              </a:rPr>
              <a:t>] &gt; A[ </a:t>
            </a:r>
            <a:r>
              <a:rPr lang="en-US" altLang="zh-CN" sz="2000" i="1" dirty="0">
                <a:solidFill>
                  <a:srgbClr val="FF0000"/>
                </a:solidFill>
              </a:rPr>
              <a:t>largest </a:t>
            </a:r>
            <a:r>
              <a:rPr lang="en-US" altLang="zh-CN" sz="2000" dirty="0">
                <a:solidFill>
                  <a:srgbClr val="FF0000"/>
                </a:solidFill>
              </a:rPr>
              <a:t>]</a:t>
            </a:r>
          </a:p>
          <a:p>
            <a:pPr algn="l">
              <a:buFontTx/>
              <a:buAutoNum type="arabicPlain" startAt="3"/>
            </a:pPr>
            <a:r>
              <a:rPr lang="en-US" altLang="zh-CN" sz="2000" dirty="0">
                <a:solidFill>
                  <a:srgbClr val="FF0000"/>
                </a:solidFill>
              </a:rPr>
              <a:t>        then </a:t>
            </a:r>
            <a:r>
              <a:rPr lang="en-US" altLang="zh-CN" sz="2000" i="1" dirty="0">
                <a:solidFill>
                  <a:srgbClr val="FF0000"/>
                </a:solidFill>
              </a:rPr>
              <a:t>largest ← r</a:t>
            </a:r>
          </a:p>
          <a:p>
            <a:pPr algn="l">
              <a:buFontTx/>
              <a:buAutoNum type="arabicPlain" startAt="3"/>
            </a:pPr>
            <a:r>
              <a:rPr lang="en-US" altLang="zh-CN" sz="2000" dirty="0">
                <a:solidFill>
                  <a:srgbClr val="FF0000"/>
                </a:solidFill>
              </a:rPr>
              <a:t>   if  </a:t>
            </a:r>
            <a:r>
              <a:rPr lang="en-US" altLang="zh-CN" sz="2000" i="1" dirty="0">
                <a:solidFill>
                  <a:srgbClr val="FF0000"/>
                </a:solidFill>
              </a:rPr>
              <a:t>largest ≠ I</a:t>
            </a:r>
          </a:p>
          <a:p>
            <a:pPr algn="l">
              <a:buFontTx/>
              <a:buAutoNum type="arabicPlain" startAt="3"/>
            </a:pPr>
            <a:r>
              <a:rPr lang="en-US" altLang="zh-CN" sz="2000" i="1" dirty="0">
                <a:solidFill>
                  <a:srgbClr val="FF0000"/>
                </a:solidFill>
              </a:rPr>
              <a:t>         </a:t>
            </a:r>
            <a:r>
              <a:rPr lang="en-US" altLang="zh-CN" sz="2000" dirty="0">
                <a:solidFill>
                  <a:srgbClr val="FF0000"/>
                </a:solidFill>
              </a:rPr>
              <a:t>then</a:t>
            </a:r>
            <a:r>
              <a:rPr lang="en-US" altLang="zh-CN" sz="2000" i="1" dirty="0">
                <a:solidFill>
                  <a:srgbClr val="FF0000"/>
                </a:solidFill>
              </a:rPr>
              <a:t> exchange </a:t>
            </a:r>
            <a:r>
              <a:rPr lang="en-US" altLang="zh-CN" sz="2000" dirty="0">
                <a:solidFill>
                  <a:srgbClr val="FF0000"/>
                </a:solidFill>
              </a:rPr>
              <a:t>A[ </a:t>
            </a:r>
            <a:r>
              <a:rPr lang="en-US" altLang="zh-CN" sz="2000" i="1" dirty="0" err="1">
                <a:solidFill>
                  <a:srgbClr val="FF0000"/>
                </a:solidFill>
              </a:rPr>
              <a:t>i</a:t>
            </a:r>
            <a:r>
              <a:rPr lang="en-US" altLang="zh-CN" sz="2000" i="1" dirty="0">
                <a:solidFill>
                  <a:srgbClr val="FF0000"/>
                </a:solidFill>
              </a:rPr>
              <a:t> </a:t>
            </a:r>
            <a:r>
              <a:rPr lang="en-US" altLang="zh-CN" sz="2000" dirty="0">
                <a:solidFill>
                  <a:srgbClr val="FF0000"/>
                </a:solidFill>
              </a:rPr>
              <a:t>]</a:t>
            </a:r>
            <a:r>
              <a:rPr lang="en-US" altLang="zh-CN" sz="2000" i="1" dirty="0">
                <a:solidFill>
                  <a:srgbClr val="FF0000"/>
                </a:solidFill>
              </a:rPr>
              <a:t> ↔ </a:t>
            </a:r>
            <a:r>
              <a:rPr lang="en-US" altLang="zh-CN" sz="2000" dirty="0">
                <a:solidFill>
                  <a:srgbClr val="FF0000"/>
                </a:solidFill>
              </a:rPr>
              <a:t>A[ </a:t>
            </a:r>
            <a:r>
              <a:rPr lang="en-US" altLang="zh-CN" sz="2000" i="1" dirty="0">
                <a:solidFill>
                  <a:srgbClr val="FF0000"/>
                </a:solidFill>
              </a:rPr>
              <a:t>largest </a:t>
            </a:r>
            <a:r>
              <a:rPr lang="en-US" altLang="zh-CN" sz="2000" dirty="0">
                <a:solidFill>
                  <a:srgbClr val="FF0000"/>
                </a:solidFill>
              </a:rPr>
              <a:t>]</a:t>
            </a:r>
          </a:p>
          <a:p>
            <a:pPr algn="l">
              <a:buFontTx/>
              <a:buAutoNum type="arabicPlain" startAt="3"/>
            </a:pPr>
            <a:r>
              <a:rPr lang="en-US" altLang="zh-CN" sz="2000" dirty="0">
                <a:solidFill>
                  <a:srgbClr val="FF0000"/>
                </a:solidFill>
              </a:rPr>
              <a:t>                  MAX-HEAPIFY( A, </a:t>
            </a:r>
            <a:r>
              <a:rPr lang="en-US" altLang="zh-CN" sz="2000" i="1" dirty="0">
                <a:solidFill>
                  <a:srgbClr val="FF0000"/>
                </a:solidFill>
              </a:rPr>
              <a:t>largest </a:t>
            </a:r>
            <a:r>
              <a:rPr lang="en-US" altLang="zh-CN" sz="2000" dirty="0">
                <a:solidFill>
                  <a:srgbClr val="FF0000"/>
                </a:solidFill>
              </a:rPr>
              <a:t>)</a:t>
            </a:r>
          </a:p>
          <a:p>
            <a:pPr algn="l"/>
            <a:endParaRPr lang="zh-CN" altLang="en-US" sz="1600" dirty="0"/>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12</a:t>
            </a:fld>
            <a:endParaRPr lang="en-US" altLang="zh-CN"/>
          </a:p>
        </p:txBody>
      </p:sp>
    </p:spTree>
    <p:extLst>
      <p:ext uri="{BB962C8B-B14F-4D97-AF65-F5344CB8AC3E}">
        <p14:creationId xmlns:p14="http://schemas.microsoft.com/office/powerpoint/2010/main" val="1181147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69"/>
          <p:cNvSpPr>
            <a:spLocks noGrp="1"/>
          </p:cNvSpPr>
          <p:nvPr>
            <p:ph type="title" idx="4294967295"/>
          </p:nvPr>
        </p:nvSpPr>
        <p:spPr/>
        <p:txBody>
          <a:bodyPr/>
          <a:lstStyle/>
          <a:p>
            <a:r>
              <a:rPr lang="zh-CN" altLang="en-US"/>
              <a:t>保持堆的性质</a:t>
            </a:r>
            <a:endParaRPr lang="zh-CN" altLang="en-US" dirty="0"/>
          </a:p>
        </p:txBody>
      </p:sp>
      <p:grpSp>
        <p:nvGrpSpPr>
          <p:cNvPr id="26629" name="Group 5"/>
          <p:cNvGrpSpPr>
            <a:grpSpLocks/>
          </p:cNvGrpSpPr>
          <p:nvPr/>
        </p:nvGrpSpPr>
        <p:grpSpPr bwMode="auto">
          <a:xfrm>
            <a:off x="147637" y="1760538"/>
            <a:ext cx="3357563" cy="2786063"/>
            <a:chOff x="0" y="0"/>
            <a:chExt cx="6241" cy="4988"/>
          </a:xfrm>
        </p:grpSpPr>
        <p:grpSp>
          <p:nvGrpSpPr>
            <p:cNvPr id="26756" name="Group 6"/>
            <p:cNvGrpSpPr>
              <a:grpSpLocks/>
            </p:cNvGrpSpPr>
            <p:nvPr/>
          </p:nvGrpSpPr>
          <p:grpSpPr bwMode="auto">
            <a:xfrm>
              <a:off x="0" y="0"/>
              <a:ext cx="6241" cy="4988"/>
              <a:chOff x="0" y="0"/>
              <a:chExt cx="6241" cy="4988"/>
            </a:xfrm>
          </p:grpSpPr>
          <p:grpSp>
            <p:nvGrpSpPr>
              <p:cNvPr id="26758" name="Group 7"/>
              <p:cNvGrpSpPr>
                <a:grpSpLocks/>
              </p:cNvGrpSpPr>
              <p:nvPr/>
            </p:nvGrpSpPr>
            <p:grpSpPr bwMode="auto">
              <a:xfrm>
                <a:off x="3149" y="0"/>
                <a:ext cx="719" cy="1021"/>
                <a:chOff x="0" y="0"/>
                <a:chExt cx="805" cy="1203"/>
              </a:xfrm>
            </p:grpSpPr>
            <p:grpSp>
              <p:nvGrpSpPr>
                <p:cNvPr id="26813" name="Group 8"/>
                <p:cNvGrpSpPr>
                  <a:grpSpLocks/>
                </p:cNvGrpSpPr>
                <p:nvPr/>
              </p:nvGrpSpPr>
              <p:grpSpPr bwMode="auto">
                <a:xfrm>
                  <a:off x="0" y="466"/>
                  <a:ext cx="805" cy="737"/>
                  <a:chOff x="0" y="0"/>
                  <a:chExt cx="1022" cy="871"/>
                </a:xfrm>
              </p:grpSpPr>
              <p:sp>
                <p:nvSpPr>
                  <p:cNvPr id="26815" name="Oval 6"/>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816" name="Text Box 7"/>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16</a:t>
                    </a:r>
                    <a:endParaRPr lang="zh-CN" altLang="en-US"/>
                  </a:p>
                </p:txBody>
              </p:sp>
            </p:grpSp>
            <p:sp>
              <p:nvSpPr>
                <p:cNvPr id="26814" name="Text Box 8"/>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a:t>
                  </a:r>
                  <a:endParaRPr lang="zh-CN" altLang="en-US"/>
                </a:p>
              </p:txBody>
            </p:sp>
          </p:grpSp>
          <p:grpSp>
            <p:nvGrpSpPr>
              <p:cNvPr id="26759" name="Group 12"/>
              <p:cNvGrpSpPr>
                <a:grpSpLocks/>
              </p:cNvGrpSpPr>
              <p:nvPr/>
            </p:nvGrpSpPr>
            <p:grpSpPr bwMode="auto">
              <a:xfrm>
                <a:off x="1889" y="1204"/>
                <a:ext cx="719" cy="1070"/>
                <a:chOff x="0" y="0"/>
                <a:chExt cx="805" cy="1203"/>
              </a:xfrm>
            </p:grpSpPr>
            <p:grpSp>
              <p:nvGrpSpPr>
                <p:cNvPr id="26809" name="Group 13"/>
                <p:cNvGrpSpPr>
                  <a:grpSpLocks/>
                </p:cNvGrpSpPr>
                <p:nvPr/>
              </p:nvGrpSpPr>
              <p:grpSpPr bwMode="auto">
                <a:xfrm>
                  <a:off x="0" y="466"/>
                  <a:ext cx="805" cy="737"/>
                  <a:chOff x="0" y="0"/>
                  <a:chExt cx="1022" cy="871"/>
                </a:xfrm>
              </p:grpSpPr>
              <p:sp>
                <p:nvSpPr>
                  <p:cNvPr id="26811" name="Oval 11"/>
                  <p:cNvSpPr>
                    <a:spLocks noChangeArrowheads="1"/>
                  </p:cNvSpPr>
                  <p:nvPr/>
                </p:nvSpPr>
                <p:spPr bwMode="auto">
                  <a:xfrm>
                    <a:off x="0" y="0"/>
                    <a:ext cx="1022" cy="871"/>
                  </a:xfrm>
                  <a:prstGeom prst="ellipse">
                    <a:avLst/>
                  </a:prstGeom>
                  <a:solidFill>
                    <a:srgbClr val="00B0F0"/>
                  </a:solidFill>
                  <a:ln w="9525">
                    <a:solidFill>
                      <a:srgbClr val="000000"/>
                    </a:solidFill>
                    <a:round/>
                    <a:headEnd/>
                    <a:tailEnd/>
                  </a:ln>
                </p:spPr>
                <p:txBody>
                  <a:bodyPr/>
                  <a:lstStyle/>
                  <a:p>
                    <a:pPr algn="l"/>
                    <a:endParaRPr lang="zh-CN" altLang="en-US"/>
                  </a:p>
                </p:txBody>
              </p:sp>
              <p:sp>
                <p:nvSpPr>
                  <p:cNvPr id="26812" name="Text Box 12"/>
                  <p:cNvSpPr txBox="1">
                    <a:spLocks noChangeArrowheads="1"/>
                  </p:cNvSpPr>
                  <p:nvPr/>
                </p:nvSpPr>
                <p:spPr bwMode="auto">
                  <a:xfrm>
                    <a:off x="184" y="101"/>
                    <a:ext cx="670" cy="636"/>
                  </a:xfrm>
                  <a:prstGeom prst="rect">
                    <a:avLst/>
                  </a:prstGeom>
                  <a:solidFill>
                    <a:srgbClr val="00B0F0"/>
                  </a:solidFill>
                  <a:ln w="9525">
                    <a:noFill/>
                    <a:miter lim="800000"/>
                    <a:headEnd/>
                    <a:tailEnd/>
                  </a:ln>
                </p:spPr>
                <p:txBody>
                  <a:bodyPr lIns="0" tIns="0" rIns="0" bIns="0" anchor="ctr"/>
                  <a:lstStyle/>
                  <a:p>
                    <a:r>
                      <a:rPr lang="en-US" altLang="zh-CN" sz="1400">
                        <a:solidFill>
                          <a:srgbClr val="FF0000"/>
                        </a:solidFill>
                        <a:latin typeface="Calibri" pitchFamily="34" charset="0"/>
                      </a:rPr>
                      <a:t>4</a:t>
                    </a:r>
                    <a:endParaRPr lang="zh-CN" altLang="en-US"/>
                  </a:p>
                </p:txBody>
              </p:sp>
            </p:grpSp>
            <p:sp>
              <p:nvSpPr>
                <p:cNvPr id="26810" name="Text Box 13"/>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2</a:t>
                  </a:r>
                  <a:endParaRPr lang="zh-CN" altLang="en-US"/>
                </a:p>
              </p:txBody>
            </p:sp>
          </p:grpSp>
          <p:grpSp>
            <p:nvGrpSpPr>
              <p:cNvPr id="26760" name="Group 17"/>
              <p:cNvGrpSpPr>
                <a:grpSpLocks/>
              </p:cNvGrpSpPr>
              <p:nvPr/>
            </p:nvGrpSpPr>
            <p:grpSpPr bwMode="auto">
              <a:xfrm>
                <a:off x="4499" y="1304"/>
                <a:ext cx="639" cy="970"/>
                <a:chOff x="0" y="0"/>
                <a:chExt cx="805" cy="1203"/>
              </a:xfrm>
            </p:grpSpPr>
            <p:grpSp>
              <p:nvGrpSpPr>
                <p:cNvPr id="26805" name="Group 18"/>
                <p:cNvGrpSpPr>
                  <a:grpSpLocks/>
                </p:cNvGrpSpPr>
                <p:nvPr/>
              </p:nvGrpSpPr>
              <p:grpSpPr bwMode="auto">
                <a:xfrm>
                  <a:off x="0" y="466"/>
                  <a:ext cx="805" cy="737"/>
                  <a:chOff x="0" y="0"/>
                  <a:chExt cx="1022" cy="871"/>
                </a:xfrm>
              </p:grpSpPr>
              <p:sp>
                <p:nvSpPr>
                  <p:cNvPr id="26807" name="Oval 16"/>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808" name="Text Box 17"/>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10</a:t>
                    </a:r>
                    <a:endParaRPr lang="zh-CN" altLang="en-US"/>
                  </a:p>
                </p:txBody>
              </p:sp>
            </p:grpSp>
            <p:sp>
              <p:nvSpPr>
                <p:cNvPr id="26806" name="Text Box 18"/>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3</a:t>
                  </a:r>
                  <a:endParaRPr lang="zh-CN" altLang="en-US"/>
                </a:p>
              </p:txBody>
            </p:sp>
          </p:grpSp>
          <p:grpSp>
            <p:nvGrpSpPr>
              <p:cNvPr id="26761" name="Group 22"/>
              <p:cNvGrpSpPr>
                <a:grpSpLocks/>
              </p:cNvGrpSpPr>
              <p:nvPr/>
            </p:nvGrpSpPr>
            <p:grpSpPr bwMode="auto">
              <a:xfrm>
                <a:off x="872" y="2515"/>
                <a:ext cx="719" cy="1119"/>
                <a:chOff x="0" y="0"/>
                <a:chExt cx="805" cy="1203"/>
              </a:xfrm>
            </p:grpSpPr>
            <p:grpSp>
              <p:nvGrpSpPr>
                <p:cNvPr id="26801" name="Group 23"/>
                <p:cNvGrpSpPr>
                  <a:grpSpLocks/>
                </p:cNvGrpSpPr>
                <p:nvPr/>
              </p:nvGrpSpPr>
              <p:grpSpPr bwMode="auto">
                <a:xfrm>
                  <a:off x="0" y="466"/>
                  <a:ext cx="805" cy="737"/>
                  <a:chOff x="0" y="0"/>
                  <a:chExt cx="1022" cy="871"/>
                </a:xfrm>
              </p:grpSpPr>
              <p:sp>
                <p:nvSpPr>
                  <p:cNvPr id="26803" name="Oval 21"/>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804" name="Text Box 22"/>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14</a:t>
                    </a:r>
                    <a:endParaRPr lang="zh-CN" altLang="en-US"/>
                  </a:p>
                </p:txBody>
              </p:sp>
            </p:grpSp>
            <p:sp>
              <p:nvSpPr>
                <p:cNvPr id="26802" name="Text Box 23"/>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4</a:t>
                  </a:r>
                  <a:endParaRPr lang="zh-CN" altLang="en-US"/>
                </a:p>
              </p:txBody>
            </p:sp>
          </p:grpSp>
          <p:grpSp>
            <p:nvGrpSpPr>
              <p:cNvPr id="26762" name="Group 27"/>
              <p:cNvGrpSpPr>
                <a:grpSpLocks/>
              </p:cNvGrpSpPr>
              <p:nvPr/>
            </p:nvGrpSpPr>
            <p:grpSpPr bwMode="auto">
              <a:xfrm>
                <a:off x="3016" y="2641"/>
                <a:ext cx="642" cy="1026"/>
                <a:chOff x="0" y="0"/>
                <a:chExt cx="805" cy="1203"/>
              </a:xfrm>
            </p:grpSpPr>
            <p:grpSp>
              <p:nvGrpSpPr>
                <p:cNvPr id="26797" name="Group 28"/>
                <p:cNvGrpSpPr>
                  <a:grpSpLocks/>
                </p:cNvGrpSpPr>
                <p:nvPr/>
              </p:nvGrpSpPr>
              <p:grpSpPr bwMode="auto">
                <a:xfrm>
                  <a:off x="0" y="466"/>
                  <a:ext cx="805" cy="737"/>
                  <a:chOff x="0" y="0"/>
                  <a:chExt cx="1022" cy="871"/>
                </a:xfrm>
              </p:grpSpPr>
              <p:sp>
                <p:nvSpPr>
                  <p:cNvPr id="26799" name="Oval 26"/>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800" name="Text Box 27"/>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7</a:t>
                    </a:r>
                    <a:endParaRPr lang="zh-CN" altLang="en-US"/>
                  </a:p>
                </p:txBody>
              </p:sp>
            </p:grpSp>
            <p:sp>
              <p:nvSpPr>
                <p:cNvPr id="26798" name="Text Box 28"/>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5</a:t>
                  </a:r>
                  <a:endParaRPr lang="zh-CN" altLang="en-US"/>
                </a:p>
              </p:txBody>
            </p:sp>
          </p:grpSp>
          <p:grpSp>
            <p:nvGrpSpPr>
              <p:cNvPr id="26763" name="Group 32"/>
              <p:cNvGrpSpPr>
                <a:grpSpLocks/>
              </p:cNvGrpSpPr>
              <p:nvPr/>
            </p:nvGrpSpPr>
            <p:grpSpPr bwMode="auto">
              <a:xfrm>
                <a:off x="3783" y="2624"/>
                <a:ext cx="618" cy="1009"/>
                <a:chOff x="0" y="0"/>
                <a:chExt cx="805" cy="1203"/>
              </a:xfrm>
            </p:grpSpPr>
            <p:grpSp>
              <p:nvGrpSpPr>
                <p:cNvPr id="26793" name="Group 33"/>
                <p:cNvGrpSpPr>
                  <a:grpSpLocks/>
                </p:cNvGrpSpPr>
                <p:nvPr/>
              </p:nvGrpSpPr>
              <p:grpSpPr bwMode="auto">
                <a:xfrm>
                  <a:off x="0" y="466"/>
                  <a:ext cx="805" cy="737"/>
                  <a:chOff x="0" y="0"/>
                  <a:chExt cx="1022" cy="871"/>
                </a:xfrm>
              </p:grpSpPr>
              <p:sp>
                <p:nvSpPr>
                  <p:cNvPr id="26795" name="Oval 31"/>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796" name="Text Box 32"/>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9</a:t>
                    </a:r>
                    <a:endParaRPr lang="zh-CN" altLang="en-US"/>
                  </a:p>
                </p:txBody>
              </p:sp>
            </p:grpSp>
            <p:sp>
              <p:nvSpPr>
                <p:cNvPr id="26794" name="Text Box 33"/>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6</a:t>
                  </a:r>
                  <a:endParaRPr lang="zh-CN" altLang="en-US"/>
                </a:p>
              </p:txBody>
            </p:sp>
          </p:grpSp>
          <p:grpSp>
            <p:nvGrpSpPr>
              <p:cNvPr id="26764" name="Group 37"/>
              <p:cNvGrpSpPr>
                <a:grpSpLocks/>
              </p:cNvGrpSpPr>
              <p:nvPr/>
            </p:nvGrpSpPr>
            <p:grpSpPr bwMode="auto">
              <a:xfrm>
                <a:off x="5599" y="2583"/>
                <a:ext cx="642" cy="1014"/>
                <a:chOff x="0" y="0"/>
                <a:chExt cx="805" cy="1203"/>
              </a:xfrm>
            </p:grpSpPr>
            <p:grpSp>
              <p:nvGrpSpPr>
                <p:cNvPr id="26789" name="Group 38"/>
                <p:cNvGrpSpPr>
                  <a:grpSpLocks/>
                </p:cNvGrpSpPr>
                <p:nvPr/>
              </p:nvGrpSpPr>
              <p:grpSpPr bwMode="auto">
                <a:xfrm>
                  <a:off x="0" y="466"/>
                  <a:ext cx="805" cy="737"/>
                  <a:chOff x="0" y="0"/>
                  <a:chExt cx="1022" cy="871"/>
                </a:xfrm>
              </p:grpSpPr>
              <p:sp>
                <p:nvSpPr>
                  <p:cNvPr id="26791" name="Oval 36"/>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792" name="Text Box 37"/>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3</a:t>
                    </a:r>
                    <a:endParaRPr lang="zh-CN" altLang="en-US"/>
                  </a:p>
                </p:txBody>
              </p:sp>
            </p:grpSp>
            <p:sp>
              <p:nvSpPr>
                <p:cNvPr id="26790" name="Text Box 38"/>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7</a:t>
                  </a:r>
                  <a:endParaRPr lang="zh-CN" altLang="en-US"/>
                </a:p>
              </p:txBody>
            </p:sp>
          </p:grpSp>
          <p:grpSp>
            <p:nvGrpSpPr>
              <p:cNvPr id="26765" name="Group 42"/>
              <p:cNvGrpSpPr>
                <a:grpSpLocks/>
              </p:cNvGrpSpPr>
              <p:nvPr/>
            </p:nvGrpSpPr>
            <p:grpSpPr bwMode="auto">
              <a:xfrm>
                <a:off x="0" y="3934"/>
                <a:ext cx="660" cy="1054"/>
                <a:chOff x="0" y="0"/>
                <a:chExt cx="805" cy="1203"/>
              </a:xfrm>
            </p:grpSpPr>
            <p:grpSp>
              <p:nvGrpSpPr>
                <p:cNvPr id="26785" name="Group 43"/>
                <p:cNvGrpSpPr>
                  <a:grpSpLocks/>
                </p:cNvGrpSpPr>
                <p:nvPr/>
              </p:nvGrpSpPr>
              <p:grpSpPr bwMode="auto">
                <a:xfrm>
                  <a:off x="0" y="466"/>
                  <a:ext cx="805" cy="737"/>
                  <a:chOff x="0" y="0"/>
                  <a:chExt cx="1022" cy="871"/>
                </a:xfrm>
              </p:grpSpPr>
              <p:sp>
                <p:nvSpPr>
                  <p:cNvPr id="26787" name="Oval 41"/>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788" name="Text Box 42"/>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2</a:t>
                    </a:r>
                    <a:endParaRPr lang="zh-CN" altLang="en-US"/>
                  </a:p>
                </p:txBody>
              </p:sp>
            </p:grpSp>
            <p:sp>
              <p:nvSpPr>
                <p:cNvPr id="26786" name="Text Box 43"/>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8</a:t>
                  </a:r>
                  <a:endParaRPr lang="zh-CN" altLang="en-US"/>
                </a:p>
              </p:txBody>
            </p:sp>
          </p:grpSp>
          <p:grpSp>
            <p:nvGrpSpPr>
              <p:cNvPr id="26766" name="Group 47"/>
              <p:cNvGrpSpPr>
                <a:grpSpLocks/>
              </p:cNvGrpSpPr>
              <p:nvPr/>
            </p:nvGrpSpPr>
            <p:grpSpPr bwMode="auto">
              <a:xfrm>
                <a:off x="1569" y="3902"/>
                <a:ext cx="618" cy="1035"/>
                <a:chOff x="0" y="0"/>
                <a:chExt cx="805" cy="1203"/>
              </a:xfrm>
            </p:grpSpPr>
            <p:grpSp>
              <p:nvGrpSpPr>
                <p:cNvPr id="26781" name="Group 48"/>
                <p:cNvGrpSpPr>
                  <a:grpSpLocks/>
                </p:cNvGrpSpPr>
                <p:nvPr/>
              </p:nvGrpSpPr>
              <p:grpSpPr bwMode="auto">
                <a:xfrm>
                  <a:off x="0" y="466"/>
                  <a:ext cx="805" cy="737"/>
                  <a:chOff x="0" y="0"/>
                  <a:chExt cx="1022" cy="871"/>
                </a:xfrm>
              </p:grpSpPr>
              <p:sp>
                <p:nvSpPr>
                  <p:cNvPr id="26783" name="Oval 46"/>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784" name="Text Box 47"/>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8</a:t>
                    </a:r>
                    <a:endParaRPr lang="zh-CN" altLang="en-US"/>
                  </a:p>
                </p:txBody>
              </p:sp>
            </p:grpSp>
            <p:sp>
              <p:nvSpPr>
                <p:cNvPr id="26782" name="Text Box 48"/>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9</a:t>
                  </a:r>
                  <a:endParaRPr lang="zh-CN" altLang="en-US"/>
                </a:p>
              </p:txBody>
            </p:sp>
          </p:grpSp>
          <p:cxnSp>
            <p:nvCxnSpPr>
              <p:cNvPr id="26767" name="AutoShape 49"/>
              <p:cNvCxnSpPr>
                <a:cxnSpLocks noChangeShapeType="1"/>
              </p:cNvCxnSpPr>
              <p:nvPr/>
            </p:nvCxnSpPr>
            <p:spPr bwMode="auto">
              <a:xfrm flipH="1">
                <a:off x="2527" y="936"/>
                <a:ext cx="698" cy="737"/>
              </a:xfrm>
              <a:prstGeom prst="straightConnector1">
                <a:avLst/>
              </a:prstGeom>
              <a:noFill/>
              <a:ln w="9525">
                <a:solidFill>
                  <a:srgbClr val="000000"/>
                </a:solidFill>
                <a:round/>
                <a:headEnd/>
                <a:tailEnd/>
              </a:ln>
            </p:spPr>
          </p:cxnSp>
          <p:cxnSp>
            <p:nvCxnSpPr>
              <p:cNvPr id="26768" name="AutoShape 50"/>
              <p:cNvCxnSpPr>
                <a:cxnSpLocks noChangeShapeType="1"/>
              </p:cNvCxnSpPr>
              <p:nvPr/>
            </p:nvCxnSpPr>
            <p:spPr bwMode="auto">
              <a:xfrm>
                <a:off x="3737" y="955"/>
                <a:ext cx="847" cy="786"/>
              </a:xfrm>
              <a:prstGeom prst="straightConnector1">
                <a:avLst/>
              </a:prstGeom>
              <a:noFill/>
              <a:ln w="9525">
                <a:solidFill>
                  <a:srgbClr val="000000"/>
                </a:solidFill>
                <a:round/>
                <a:headEnd/>
                <a:tailEnd/>
              </a:ln>
            </p:spPr>
          </p:cxnSp>
          <p:cxnSp>
            <p:nvCxnSpPr>
              <p:cNvPr id="26769" name="AutoShape 51"/>
              <p:cNvCxnSpPr>
                <a:cxnSpLocks noChangeShapeType="1"/>
              </p:cNvCxnSpPr>
              <p:nvPr/>
            </p:nvCxnSpPr>
            <p:spPr bwMode="auto">
              <a:xfrm flipH="1">
                <a:off x="1438" y="2229"/>
                <a:ext cx="612" cy="748"/>
              </a:xfrm>
              <a:prstGeom prst="straightConnector1">
                <a:avLst/>
              </a:prstGeom>
              <a:noFill/>
              <a:ln w="9525">
                <a:solidFill>
                  <a:srgbClr val="000000"/>
                </a:solidFill>
                <a:round/>
                <a:headEnd/>
                <a:tailEnd/>
              </a:ln>
            </p:spPr>
          </p:cxnSp>
          <p:cxnSp>
            <p:nvCxnSpPr>
              <p:cNvPr id="26770" name="AutoShape 52"/>
              <p:cNvCxnSpPr>
                <a:cxnSpLocks noChangeShapeType="1"/>
              </p:cNvCxnSpPr>
              <p:nvPr/>
            </p:nvCxnSpPr>
            <p:spPr bwMode="auto">
              <a:xfrm>
                <a:off x="2490" y="2173"/>
                <a:ext cx="658" cy="891"/>
              </a:xfrm>
              <a:prstGeom prst="straightConnector1">
                <a:avLst/>
              </a:prstGeom>
              <a:noFill/>
              <a:ln w="9525">
                <a:solidFill>
                  <a:srgbClr val="000000"/>
                </a:solidFill>
                <a:round/>
                <a:headEnd/>
                <a:tailEnd/>
              </a:ln>
            </p:spPr>
          </p:cxnSp>
          <p:cxnSp>
            <p:nvCxnSpPr>
              <p:cNvPr id="26771" name="AutoShape 53"/>
              <p:cNvCxnSpPr>
                <a:cxnSpLocks noChangeShapeType="1"/>
              </p:cNvCxnSpPr>
              <p:nvPr/>
            </p:nvCxnSpPr>
            <p:spPr bwMode="auto">
              <a:xfrm>
                <a:off x="5014" y="2249"/>
                <a:ext cx="772" cy="745"/>
              </a:xfrm>
              <a:prstGeom prst="straightConnector1">
                <a:avLst/>
              </a:prstGeom>
              <a:noFill/>
              <a:ln w="9525">
                <a:solidFill>
                  <a:srgbClr val="000000"/>
                </a:solidFill>
                <a:round/>
                <a:headEnd/>
                <a:tailEnd/>
              </a:ln>
            </p:spPr>
          </p:cxnSp>
          <p:cxnSp>
            <p:nvCxnSpPr>
              <p:cNvPr id="26772" name="AutoShape 54"/>
              <p:cNvCxnSpPr>
                <a:cxnSpLocks noChangeShapeType="1"/>
              </p:cNvCxnSpPr>
              <p:nvPr/>
            </p:nvCxnSpPr>
            <p:spPr bwMode="auto">
              <a:xfrm>
                <a:off x="1340" y="3640"/>
                <a:ext cx="410" cy="710"/>
              </a:xfrm>
              <a:prstGeom prst="straightConnector1">
                <a:avLst/>
              </a:prstGeom>
              <a:noFill/>
              <a:ln w="9525">
                <a:solidFill>
                  <a:srgbClr val="000000"/>
                </a:solidFill>
                <a:round/>
                <a:headEnd/>
                <a:tailEnd/>
              </a:ln>
            </p:spPr>
          </p:cxnSp>
          <p:cxnSp>
            <p:nvCxnSpPr>
              <p:cNvPr id="26773" name="AutoShape 55"/>
              <p:cNvCxnSpPr>
                <a:cxnSpLocks noChangeShapeType="1"/>
              </p:cNvCxnSpPr>
              <p:nvPr/>
            </p:nvCxnSpPr>
            <p:spPr bwMode="auto">
              <a:xfrm flipH="1">
                <a:off x="484" y="3608"/>
                <a:ext cx="565" cy="751"/>
              </a:xfrm>
              <a:prstGeom prst="straightConnector1">
                <a:avLst/>
              </a:prstGeom>
              <a:noFill/>
              <a:ln w="9525">
                <a:solidFill>
                  <a:srgbClr val="000000"/>
                </a:solidFill>
                <a:round/>
                <a:headEnd/>
                <a:tailEnd/>
              </a:ln>
            </p:spPr>
          </p:cxnSp>
          <p:grpSp>
            <p:nvGrpSpPr>
              <p:cNvPr id="26774" name="Group 59"/>
              <p:cNvGrpSpPr>
                <a:grpSpLocks/>
              </p:cNvGrpSpPr>
              <p:nvPr/>
            </p:nvGrpSpPr>
            <p:grpSpPr bwMode="auto">
              <a:xfrm>
                <a:off x="2288" y="3966"/>
                <a:ext cx="618" cy="1009"/>
                <a:chOff x="0" y="0"/>
                <a:chExt cx="805" cy="1203"/>
              </a:xfrm>
            </p:grpSpPr>
            <p:grpSp>
              <p:nvGrpSpPr>
                <p:cNvPr id="26777" name="Group 60"/>
                <p:cNvGrpSpPr>
                  <a:grpSpLocks/>
                </p:cNvGrpSpPr>
                <p:nvPr/>
              </p:nvGrpSpPr>
              <p:grpSpPr bwMode="auto">
                <a:xfrm>
                  <a:off x="0" y="466"/>
                  <a:ext cx="805" cy="737"/>
                  <a:chOff x="0" y="0"/>
                  <a:chExt cx="1022" cy="871"/>
                </a:xfrm>
              </p:grpSpPr>
              <p:sp>
                <p:nvSpPr>
                  <p:cNvPr id="26779" name="Oval 58"/>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780" name="Text Box 59"/>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a:t>
                    </a:r>
                    <a:endParaRPr lang="zh-CN" altLang="en-US"/>
                  </a:p>
                </p:txBody>
              </p:sp>
            </p:grpSp>
            <p:sp>
              <p:nvSpPr>
                <p:cNvPr id="26778" name="Text Box 60"/>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10</a:t>
                  </a:r>
                  <a:endParaRPr lang="zh-CN" altLang="en-US"/>
                </a:p>
              </p:txBody>
            </p:sp>
          </p:grpSp>
          <p:cxnSp>
            <p:nvCxnSpPr>
              <p:cNvPr id="26775" name="AutoShape 61"/>
              <p:cNvCxnSpPr>
                <a:cxnSpLocks noChangeShapeType="1"/>
              </p:cNvCxnSpPr>
              <p:nvPr/>
            </p:nvCxnSpPr>
            <p:spPr bwMode="auto">
              <a:xfrm flipH="1">
                <a:off x="2780" y="3684"/>
                <a:ext cx="463" cy="717"/>
              </a:xfrm>
              <a:prstGeom prst="straightConnector1">
                <a:avLst/>
              </a:prstGeom>
              <a:noFill/>
              <a:ln w="9525">
                <a:solidFill>
                  <a:srgbClr val="000000"/>
                </a:solidFill>
                <a:round/>
                <a:headEnd/>
                <a:tailEnd/>
              </a:ln>
            </p:spPr>
          </p:cxnSp>
          <p:cxnSp>
            <p:nvCxnSpPr>
              <p:cNvPr id="26776" name="AutoShape 62"/>
              <p:cNvCxnSpPr>
                <a:cxnSpLocks noChangeShapeType="1"/>
              </p:cNvCxnSpPr>
              <p:nvPr/>
            </p:nvCxnSpPr>
            <p:spPr bwMode="auto">
              <a:xfrm flipH="1">
                <a:off x="4227" y="2280"/>
                <a:ext cx="463" cy="717"/>
              </a:xfrm>
              <a:prstGeom prst="straightConnector1">
                <a:avLst/>
              </a:prstGeom>
              <a:noFill/>
              <a:ln w="9525">
                <a:solidFill>
                  <a:srgbClr val="000000"/>
                </a:solidFill>
                <a:round/>
                <a:headEnd/>
                <a:tailEnd/>
              </a:ln>
            </p:spPr>
          </p:cxnSp>
        </p:grpSp>
        <p:sp>
          <p:nvSpPr>
            <p:cNvPr id="26757" name="Text Box 63"/>
            <p:cNvSpPr txBox="1">
              <a:spLocks noChangeArrowheads="1"/>
            </p:cNvSpPr>
            <p:nvPr/>
          </p:nvSpPr>
          <p:spPr bwMode="auto">
            <a:xfrm>
              <a:off x="1562" y="1584"/>
              <a:ext cx="320" cy="368"/>
            </a:xfrm>
            <a:prstGeom prst="rect">
              <a:avLst/>
            </a:prstGeom>
            <a:solidFill>
              <a:srgbClr val="FFFFFF"/>
            </a:solidFill>
            <a:ln w="9525">
              <a:noFill/>
              <a:miter lim="800000"/>
              <a:headEnd/>
              <a:tailEnd/>
            </a:ln>
          </p:spPr>
          <p:txBody>
            <a:bodyPr lIns="0" tIns="0" rIns="0" bIns="0" anchor="ctr"/>
            <a:lstStyle/>
            <a:p>
              <a:r>
                <a:rPr lang="en-US" altLang="zh-CN" sz="1100" i="1"/>
                <a:t>i</a:t>
              </a:r>
              <a:endParaRPr lang="zh-CN" altLang="en-US"/>
            </a:p>
          </p:txBody>
        </p:sp>
      </p:grpSp>
      <p:grpSp>
        <p:nvGrpSpPr>
          <p:cNvPr id="26630" name="Group 67"/>
          <p:cNvGrpSpPr>
            <a:grpSpLocks/>
          </p:cNvGrpSpPr>
          <p:nvPr/>
        </p:nvGrpSpPr>
        <p:grpSpPr bwMode="auto">
          <a:xfrm>
            <a:off x="4076700" y="1662113"/>
            <a:ext cx="3602037" cy="2741613"/>
            <a:chOff x="0" y="0"/>
            <a:chExt cx="6241" cy="4988"/>
          </a:xfrm>
        </p:grpSpPr>
        <p:grpSp>
          <p:nvGrpSpPr>
            <p:cNvPr id="26695" name="Group 68"/>
            <p:cNvGrpSpPr>
              <a:grpSpLocks/>
            </p:cNvGrpSpPr>
            <p:nvPr/>
          </p:nvGrpSpPr>
          <p:grpSpPr bwMode="auto">
            <a:xfrm>
              <a:off x="0" y="0"/>
              <a:ext cx="6241" cy="4988"/>
              <a:chOff x="0" y="0"/>
              <a:chExt cx="6241" cy="4988"/>
            </a:xfrm>
          </p:grpSpPr>
          <p:grpSp>
            <p:nvGrpSpPr>
              <p:cNvPr id="26697" name="Group 69"/>
              <p:cNvGrpSpPr>
                <a:grpSpLocks/>
              </p:cNvGrpSpPr>
              <p:nvPr/>
            </p:nvGrpSpPr>
            <p:grpSpPr bwMode="auto">
              <a:xfrm>
                <a:off x="3149" y="0"/>
                <a:ext cx="719" cy="1021"/>
                <a:chOff x="0" y="0"/>
                <a:chExt cx="805" cy="1203"/>
              </a:xfrm>
            </p:grpSpPr>
            <p:grpSp>
              <p:nvGrpSpPr>
                <p:cNvPr id="26752" name="Group 70"/>
                <p:cNvGrpSpPr>
                  <a:grpSpLocks/>
                </p:cNvGrpSpPr>
                <p:nvPr/>
              </p:nvGrpSpPr>
              <p:grpSpPr bwMode="auto">
                <a:xfrm>
                  <a:off x="0" y="466"/>
                  <a:ext cx="805" cy="737"/>
                  <a:chOff x="0" y="0"/>
                  <a:chExt cx="1022" cy="871"/>
                </a:xfrm>
              </p:grpSpPr>
              <p:sp>
                <p:nvSpPr>
                  <p:cNvPr id="26754" name="Oval 68"/>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755" name="Text Box 69"/>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16</a:t>
                    </a:r>
                    <a:endParaRPr lang="zh-CN" altLang="en-US"/>
                  </a:p>
                </p:txBody>
              </p:sp>
            </p:grpSp>
            <p:sp>
              <p:nvSpPr>
                <p:cNvPr id="26753" name="Text Box 70"/>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a:t>
                  </a:r>
                  <a:endParaRPr lang="zh-CN" altLang="en-US"/>
                </a:p>
              </p:txBody>
            </p:sp>
          </p:grpSp>
          <p:grpSp>
            <p:nvGrpSpPr>
              <p:cNvPr id="26698" name="Group 74"/>
              <p:cNvGrpSpPr>
                <a:grpSpLocks/>
              </p:cNvGrpSpPr>
              <p:nvPr/>
            </p:nvGrpSpPr>
            <p:grpSpPr bwMode="auto">
              <a:xfrm>
                <a:off x="1889" y="1204"/>
                <a:ext cx="719" cy="1070"/>
                <a:chOff x="0" y="0"/>
                <a:chExt cx="805" cy="1203"/>
              </a:xfrm>
            </p:grpSpPr>
            <p:grpSp>
              <p:nvGrpSpPr>
                <p:cNvPr id="26748" name="Group 75"/>
                <p:cNvGrpSpPr>
                  <a:grpSpLocks/>
                </p:cNvGrpSpPr>
                <p:nvPr/>
              </p:nvGrpSpPr>
              <p:grpSpPr bwMode="auto">
                <a:xfrm>
                  <a:off x="0" y="466"/>
                  <a:ext cx="805" cy="737"/>
                  <a:chOff x="0" y="0"/>
                  <a:chExt cx="1022" cy="871"/>
                </a:xfrm>
              </p:grpSpPr>
              <p:sp>
                <p:nvSpPr>
                  <p:cNvPr id="26750" name="Oval 73"/>
                  <p:cNvSpPr>
                    <a:spLocks noChangeArrowheads="1"/>
                  </p:cNvSpPr>
                  <p:nvPr/>
                </p:nvSpPr>
                <p:spPr bwMode="auto">
                  <a:xfrm>
                    <a:off x="0" y="0"/>
                    <a:ext cx="1022" cy="871"/>
                  </a:xfrm>
                  <a:prstGeom prst="ellipse">
                    <a:avLst/>
                  </a:prstGeom>
                  <a:noFill/>
                  <a:ln w="9525">
                    <a:solidFill>
                      <a:srgbClr val="000000"/>
                    </a:solidFill>
                    <a:round/>
                    <a:headEnd/>
                    <a:tailEnd/>
                  </a:ln>
                </p:spPr>
                <p:txBody>
                  <a:bodyPr/>
                  <a:lstStyle/>
                  <a:p>
                    <a:pPr algn="l"/>
                    <a:endParaRPr lang="zh-CN" altLang="en-US"/>
                  </a:p>
                </p:txBody>
              </p:sp>
              <p:sp>
                <p:nvSpPr>
                  <p:cNvPr id="26751" name="Text Box 74"/>
                  <p:cNvSpPr txBox="1">
                    <a:spLocks noChangeArrowheads="1"/>
                  </p:cNvSpPr>
                  <p:nvPr/>
                </p:nvSpPr>
                <p:spPr bwMode="auto">
                  <a:xfrm>
                    <a:off x="184" y="101"/>
                    <a:ext cx="670" cy="636"/>
                  </a:xfrm>
                  <a:prstGeom prst="rect">
                    <a:avLst/>
                  </a:prstGeom>
                  <a:noFill/>
                  <a:ln w="9525">
                    <a:noFill/>
                    <a:miter lim="800000"/>
                    <a:headEnd/>
                    <a:tailEnd/>
                  </a:ln>
                </p:spPr>
                <p:txBody>
                  <a:bodyPr lIns="0" tIns="0" rIns="0" bIns="0" anchor="ctr"/>
                  <a:lstStyle/>
                  <a:p>
                    <a:r>
                      <a:rPr lang="en-US" altLang="zh-CN" sz="1000" b="0">
                        <a:latin typeface="Calibri" pitchFamily="34" charset="0"/>
                      </a:rPr>
                      <a:t>14</a:t>
                    </a:r>
                    <a:endParaRPr lang="zh-CN" altLang="en-US"/>
                  </a:p>
                </p:txBody>
              </p:sp>
            </p:grpSp>
            <p:sp>
              <p:nvSpPr>
                <p:cNvPr id="26749" name="Text Box 75"/>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2</a:t>
                  </a:r>
                  <a:endParaRPr lang="zh-CN" altLang="en-US"/>
                </a:p>
              </p:txBody>
            </p:sp>
          </p:grpSp>
          <p:grpSp>
            <p:nvGrpSpPr>
              <p:cNvPr id="26699" name="Group 79"/>
              <p:cNvGrpSpPr>
                <a:grpSpLocks/>
              </p:cNvGrpSpPr>
              <p:nvPr/>
            </p:nvGrpSpPr>
            <p:grpSpPr bwMode="auto">
              <a:xfrm>
                <a:off x="4499" y="1304"/>
                <a:ext cx="639" cy="970"/>
                <a:chOff x="0" y="0"/>
                <a:chExt cx="805" cy="1203"/>
              </a:xfrm>
            </p:grpSpPr>
            <p:grpSp>
              <p:nvGrpSpPr>
                <p:cNvPr id="26744" name="Group 80"/>
                <p:cNvGrpSpPr>
                  <a:grpSpLocks/>
                </p:cNvGrpSpPr>
                <p:nvPr/>
              </p:nvGrpSpPr>
              <p:grpSpPr bwMode="auto">
                <a:xfrm>
                  <a:off x="0" y="466"/>
                  <a:ext cx="805" cy="737"/>
                  <a:chOff x="0" y="0"/>
                  <a:chExt cx="1022" cy="871"/>
                </a:xfrm>
              </p:grpSpPr>
              <p:sp>
                <p:nvSpPr>
                  <p:cNvPr id="26746" name="Oval 78"/>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747" name="Text Box 79"/>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10</a:t>
                    </a:r>
                    <a:endParaRPr lang="zh-CN" altLang="en-US"/>
                  </a:p>
                </p:txBody>
              </p:sp>
            </p:grpSp>
            <p:sp>
              <p:nvSpPr>
                <p:cNvPr id="26745" name="Text Box 80"/>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3</a:t>
                  </a:r>
                  <a:endParaRPr lang="zh-CN" altLang="en-US"/>
                </a:p>
              </p:txBody>
            </p:sp>
          </p:grpSp>
          <p:grpSp>
            <p:nvGrpSpPr>
              <p:cNvPr id="26700" name="Group 84"/>
              <p:cNvGrpSpPr>
                <a:grpSpLocks/>
              </p:cNvGrpSpPr>
              <p:nvPr/>
            </p:nvGrpSpPr>
            <p:grpSpPr bwMode="auto">
              <a:xfrm>
                <a:off x="872" y="2515"/>
                <a:ext cx="719" cy="1119"/>
                <a:chOff x="0" y="0"/>
                <a:chExt cx="805" cy="1203"/>
              </a:xfrm>
            </p:grpSpPr>
            <p:grpSp>
              <p:nvGrpSpPr>
                <p:cNvPr id="26740" name="Group 85"/>
                <p:cNvGrpSpPr>
                  <a:grpSpLocks/>
                </p:cNvGrpSpPr>
                <p:nvPr/>
              </p:nvGrpSpPr>
              <p:grpSpPr bwMode="auto">
                <a:xfrm>
                  <a:off x="0" y="466"/>
                  <a:ext cx="805" cy="737"/>
                  <a:chOff x="0" y="0"/>
                  <a:chExt cx="1022" cy="871"/>
                </a:xfrm>
              </p:grpSpPr>
              <p:sp>
                <p:nvSpPr>
                  <p:cNvPr id="26742" name="Oval 83"/>
                  <p:cNvSpPr>
                    <a:spLocks noChangeArrowheads="1"/>
                  </p:cNvSpPr>
                  <p:nvPr/>
                </p:nvSpPr>
                <p:spPr bwMode="auto">
                  <a:xfrm>
                    <a:off x="0" y="0"/>
                    <a:ext cx="1022" cy="871"/>
                  </a:xfrm>
                  <a:prstGeom prst="ellipse">
                    <a:avLst/>
                  </a:prstGeom>
                  <a:solidFill>
                    <a:srgbClr val="00B0F0"/>
                  </a:solidFill>
                  <a:ln w="9525">
                    <a:solidFill>
                      <a:srgbClr val="000000"/>
                    </a:solidFill>
                    <a:round/>
                    <a:headEnd/>
                    <a:tailEnd/>
                  </a:ln>
                </p:spPr>
                <p:txBody>
                  <a:bodyPr/>
                  <a:lstStyle/>
                  <a:p>
                    <a:pPr algn="l"/>
                    <a:endParaRPr lang="zh-CN" altLang="en-US"/>
                  </a:p>
                </p:txBody>
              </p:sp>
              <p:sp>
                <p:nvSpPr>
                  <p:cNvPr id="26743" name="Text Box 84"/>
                  <p:cNvSpPr txBox="1">
                    <a:spLocks noChangeArrowheads="1"/>
                  </p:cNvSpPr>
                  <p:nvPr/>
                </p:nvSpPr>
                <p:spPr bwMode="auto">
                  <a:xfrm>
                    <a:off x="184" y="101"/>
                    <a:ext cx="670" cy="636"/>
                  </a:xfrm>
                  <a:prstGeom prst="rect">
                    <a:avLst/>
                  </a:prstGeom>
                  <a:noFill/>
                  <a:ln w="9525">
                    <a:noFill/>
                    <a:miter lim="800000"/>
                    <a:headEnd/>
                    <a:tailEnd/>
                  </a:ln>
                </p:spPr>
                <p:txBody>
                  <a:bodyPr lIns="0" tIns="0" rIns="0" bIns="0" anchor="ctr"/>
                  <a:lstStyle/>
                  <a:p>
                    <a:r>
                      <a:rPr lang="en-US" altLang="zh-CN" sz="1400">
                        <a:solidFill>
                          <a:srgbClr val="FF0000"/>
                        </a:solidFill>
                        <a:latin typeface="Calibri" pitchFamily="34" charset="0"/>
                      </a:rPr>
                      <a:t>4</a:t>
                    </a:r>
                    <a:endParaRPr lang="zh-CN" altLang="en-US"/>
                  </a:p>
                </p:txBody>
              </p:sp>
            </p:grpSp>
            <p:sp>
              <p:nvSpPr>
                <p:cNvPr id="26741" name="Text Box 85"/>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4</a:t>
                  </a:r>
                  <a:endParaRPr lang="zh-CN" altLang="en-US"/>
                </a:p>
              </p:txBody>
            </p:sp>
          </p:grpSp>
          <p:grpSp>
            <p:nvGrpSpPr>
              <p:cNvPr id="26701" name="Group 89"/>
              <p:cNvGrpSpPr>
                <a:grpSpLocks/>
              </p:cNvGrpSpPr>
              <p:nvPr/>
            </p:nvGrpSpPr>
            <p:grpSpPr bwMode="auto">
              <a:xfrm>
                <a:off x="3016" y="2641"/>
                <a:ext cx="642" cy="1026"/>
                <a:chOff x="0" y="0"/>
                <a:chExt cx="805" cy="1203"/>
              </a:xfrm>
            </p:grpSpPr>
            <p:grpSp>
              <p:nvGrpSpPr>
                <p:cNvPr id="26736" name="Group 90"/>
                <p:cNvGrpSpPr>
                  <a:grpSpLocks/>
                </p:cNvGrpSpPr>
                <p:nvPr/>
              </p:nvGrpSpPr>
              <p:grpSpPr bwMode="auto">
                <a:xfrm>
                  <a:off x="0" y="466"/>
                  <a:ext cx="805" cy="737"/>
                  <a:chOff x="0" y="0"/>
                  <a:chExt cx="1022" cy="871"/>
                </a:xfrm>
              </p:grpSpPr>
              <p:sp>
                <p:nvSpPr>
                  <p:cNvPr id="26738" name="Oval 88"/>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739" name="Text Box 89"/>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7</a:t>
                    </a:r>
                    <a:endParaRPr lang="zh-CN" altLang="en-US"/>
                  </a:p>
                </p:txBody>
              </p:sp>
            </p:grpSp>
            <p:sp>
              <p:nvSpPr>
                <p:cNvPr id="26737" name="Text Box 90"/>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5</a:t>
                  </a:r>
                  <a:endParaRPr lang="zh-CN" altLang="en-US"/>
                </a:p>
              </p:txBody>
            </p:sp>
          </p:grpSp>
          <p:grpSp>
            <p:nvGrpSpPr>
              <p:cNvPr id="26702" name="Group 94"/>
              <p:cNvGrpSpPr>
                <a:grpSpLocks/>
              </p:cNvGrpSpPr>
              <p:nvPr/>
            </p:nvGrpSpPr>
            <p:grpSpPr bwMode="auto">
              <a:xfrm>
                <a:off x="3783" y="2624"/>
                <a:ext cx="618" cy="1009"/>
                <a:chOff x="0" y="0"/>
                <a:chExt cx="805" cy="1203"/>
              </a:xfrm>
            </p:grpSpPr>
            <p:grpSp>
              <p:nvGrpSpPr>
                <p:cNvPr id="26732" name="Group 95"/>
                <p:cNvGrpSpPr>
                  <a:grpSpLocks/>
                </p:cNvGrpSpPr>
                <p:nvPr/>
              </p:nvGrpSpPr>
              <p:grpSpPr bwMode="auto">
                <a:xfrm>
                  <a:off x="0" y="466"/>
                  <a:ext cx="805" cy="737"/>
                  <a:chOff x="0" y="0"/>
                  <a:chExt cx="1022" cy="871"/>
                </a:xfrm>
              </p:grpSpPr>
              <p:sp>
                <p:nvSpPr>
                  <p:cNvPr id="26734" name="Oval 93"/>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735" name="Text Box 94"/>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9</a:t>
                    </a:r>
                    <a:endParaRPr lang="zh-CN" altLang="en-US"/>
                  </a:p>
                </p:txBody>
              </p:sp>
            </p:grpSp>
            <p:sp>
              <p:nvSpPr>
                <p:cNvPr id="26733" name="Text Box 95"/>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6</a:t>
                  </a:r>
                  <a:endParaRPr lang="zh-CN" altLang="en-US"/>
                </a:p>
              </p:txBody>
            </p:sp>
          </p:grpSp>
          <p:grpSp>
            <p:nvGrpSpPr>
              <p:cNvPr id="26703" name="Group 99"/>
              <p:cNvGrpSpPr>
                <a:grpSpLocks/>
              </p:cNvGrpSpPr>
              <p:nvPr/>
            </p:nvGrpSpPr>
            <p:grpSpPr bwMode="auto">
              <a:xfrm>
                <a:off x="5599" y="2583"/>
                <a:ext cx="642" cy="1014"/>
                <a:chOff x="0" y="0"/>
                <a:chExt cx="805" cy="1203"/>
              </a:xfrm>
            </p:grpSpPr>
            <p:grpSp>
              <p:nvGrpSpPr>
                <p:cNvPr id="26728" name="Group 100"/>
                <p:cNvGrpSpPr>
                  <a:grpSpLocks/>
                </p:cNvGrpSpPr>
                <p:nvPr/>
              </p:nvGrpSpPr>
              <p:grpSpPr bwMode="auto">
                <a:xfrm>
                  <a:off x="0" y="466"/>
                  <a:ext cx="805" cy="737"/>
                  <a:chOff x="0" y="0"/>
                  <a:chExt cx="1022" cy="871"/>
                </a:xfrm>
              </p:grpSpPr>
              <p:sp>
                <p:nvSpPr>
                  <p:cNvPr id="26730" name="Oval 98"/>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731" name="Text Box 99"/>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3</a:t>
                    </a:r>
                    <a:endParaRPr lang="zh-CN" altLang="en-US"/>
                  </a:p>
                </p:txBody>
              </p:sp>
            </p:grpSp>
            <p:sp>
              <p:nvSpPr>
                <p:cNvPr id="26729" name="Text Box 100"/>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7</a:t>
                  </a:r>
                  <a:endParaRPr lang="zh-CN" altLang="en-US"/>
                </a:p>
              </p:txBody>
            </p:sp>
          </p:grpSp>
          <p:grpSp>
            <p:nvGrpSpPr>
              <p:cNvPr id="26704" name="Group 104"/>
              <p:cNvGrpSpPr>
                <a:grpSpLocks/>
              </p:cNvGrpSpPr>
              <p:nvPr/>
            </p:nvGrpSpPr>
            <p:grpSpPr bwMode="auto">
              <a:xfrm>
                <a:off x="0" y="3934"/>
                <a:ext cx="660" cy="1054"/>
                <a:chOff x="0" y="0"/>
                <a:chExt cx="805" cy="1203"/>
              </a:xfrm>
            </p:grpSpPr>
            <p:grpSp>
              <p:nvGrpSpPr>
                <p:cNvPr id="26724" name="Group 105"/>
                <p:cNvGrpSpPr>
                  <a:grpSpLocks/>
                </p:cNvGrpSpPr>
                <p:nvPr/>
              </p:nvGrpSpPr>
              <p:grpSpPr bwMode="auto">
                <a:xfrm>
                  <a:off x="0" y="466"/>
                  <a:ext cx="805" cy="737"/>
                  <a:chOff x="0" y="0"/>
                  <a:chExt cx="1022" cy="871"/>
                </a:xfrm>
              </p:grpSpPr>
              <p:sp>
                <p:nvSpPr>
                  <p:cNvPr id="26726" name="Oval 103"/>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727" name="Text Box 104"/>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2</a:t>
                    </a:r>
                    <a:endParaRPr lang="zh-CN" altLang="en-US"/>
                  </a:p>
                </p:txBody>
              </p:sp>
            </p:grpSp>
            <p:sp>
              <p:nvSpPr>
                <p:cNvPr id="26725" name="Text Box 105"/>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8</a:t>
                  </a:r>
                  <a:endParaRPr lang="zh-CN" altLang="en-US"/>
                </a:p>
              </p:txBody>
            </p:sp>
          </p:grpSp>
          <p:grpSp>
            <p:nvGrpSpPr>
              <p:cNvPr id="26705" name="Group 109"/>
              <p:cNvGrpSpPr>
                <a:grpSpLocks/>
              </p:cNvGrpSpPr>
              <p:nvPr/>
            </p:nvGrpSpPr>
            <p:grpSpPr bwMode="auto">
              <a:xfrm>
                <a:off x="1569" y="3902"/>
                <a:ext cx="618" cy="1035"/>
                <a:chOff x="0" y="0"/>
                <a:chExt cx="805" cy="1203"/>
              </a:xfrm>
            </p:grpSpPr>
            <p:grpSp>
              <p:nvGrpSpPr>
                <p:cNvPr id="26720" name="Group 110"/>
                <p:cNvGrpSpPr>
                  <a:grpSpLocks/>
                </p:cNvGrpSpPr>
                <p:nvPr/>
              </p:nvGrpSpPr>
              <p:grpSpPr bwMode="auto">
                <a:xfrm>
                  <a:off x="0" y="466"/>
                  <a:ext cx="805" cy="737"/>
                  <a:chOff x="0" y="0"/>
                  <a:chExt cx="1022" cy="871"/>
                </a:xfrm>
              </p:grpSpPr>
              <p:sp>
                <p:nvSpPr>
                  <p:cNvPr id="26722" name="Oval 108"/>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723" name="Text Box 109"/>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8</a:t>
                    </a:r>
                    <a:endParaRPr lang="zh-CN" altLang="en-US"/>
                  </a:p>
                </p:txBody>
              </p:sp>
            </p:grpSp>
            <p:sp>
              <p:nvSpPr>
                <p:cNvPr id="26721" name="Text Box 110"/>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9</a:t>
                  </a:r>
                  <a:endParaRPr lang="zh-CN" altLang="en-US"/>
                </a:p>
              </p:txBody>
            </p:sp>
          </p:grpSp>
          <p:cxnSp>
            <p:nvCxnSpPr>
              <p:cNvPr id="26706" name="AutoShape 111"/>
              <p:cNvCxnSpPr>
                <a:cxnSpLocks noChangeShapeType="1"/>
              </p:cNvCxnSpPr>
              <p:nvPr/>
            </p:nvCxnSpPr>
            <p:spPr bwMode="auto">
              <a:xfrm flipH="1">
                <a:off x="2527" y="936"/>
                <a:ext cx="698" cy="737"/>
              </a:xfrm>
              <a:prstGeom prst="straightConnector1">
                <a:avLst/>
              </a:prstGeom>
              <a:noFill/>
              <a:ln w="9525">
                <a:solidFill>
                  <a:srgbClr val="000000"/>
                </a:solidFill>
                <a:round/>
                <a:headEnd/>
                <a:tailEnd/>
              </a:ln>
            </p:spPr>
          </p:cxnSp>
          <p:cxnSp>
            <p:nvCxnSpPr>
              <p:cNvPr id="26707" name="AutoShape 112"/>
              <p:cNvCxnSpPr>
                <a:cxnSpLocks noChangeShapeType="1"/>
              </p:cNvCxnSpPr>
              <p:nvPr/>
            </p:nvCxnSpPr>
            <p:spPr bwMode="auto">
              <a:xfrm>
                <a:off x="3737" y="955"/>
                <a:ext cx="847" cy="786"/>
              </a:xfrm>
              <a:prstGeom prst="straightConnector1">
                <a:avLst/>
              </a:prstGeom>
              <a:noFill/>
              <a:ln w="9525">
                <a:solidFill>
                  <a:srgbClr val="000000"/>
                </a:solidFill>
                <a:round/>
                <a:headEnd/>
                <a:tailEnd/>
              </a:ln>
            </p:spPr>
          </p:cxnSp>
          <p:cxnSp>
            <p:nvCxnSpPr>
              <p:cNvPr id="26708" name="AutoShape 113"/>
              <p:cNvCxnSpPr>
                <a:cxnSpLocks noChangeShapeType="1"/>
              </p:cNvCxnSpPr>
              <p:nvPr/>
            </p:nvCxnSpPr>
            <p:spPr bwMode="auto">
              <a:xfrm flipH="1">
                <a:off x="1438" y="2229"/>
                <a:ext cx="612" cy="748"/>
              </a:xfrm>
              <a:prstGeom prst="straightConnector1">
                <a:avLst/>
              </a:prstGeom>
              <a:noFill/>
              <a:ln w="9525">
                <a:solidFill>
                  <a:srgbClr val="000000"/>
                </a:solidFill>
                <a:round/>
                <a:headEnd/>
                <a:tailEnd/>
              </a:ln>
            </p:spPr>
          </p:cxnSp>
          <p:cxnSp>
            <p:nvCxnSpPr>
              <p:cNvPr id="26709" name="AutoShape 114"/>
              <p:cNvCxnSpPr>
                <a:cxnSpLocks noChangeShapeType="1"/>
              </p:cNvCxnSpPr>
              <p:nvPr/>
            </p:nvCxnSpPr>
            <p:spPr bwMode="auto">
              <a:xfrm>
                <a:off x="2490" y="2173"/>
                <a:ext cx="658" cy="891"/>
              </a:xfrm>
              <a:prstGeom prst="straightConnector1">
                <a:avLst/>
              </a:prstGeom>
              <a:noFill/>
              <a:ln w="9525">
                <a:solidFill>
                  <a:srgbClr val="000000"/>
                </a:solidFill>
                <a:round/>
                <a:headEnd/>
                <a:tailEnd/>
              </a:ln>
            </p:spPr>
          </p:cxnSp>
          <p:cxnSp>
            <p:nvCxnSpPr>
              <p:cNvPr id="26710" name="AutoShape 115"/>
              <p:cNvCxnSpPr>
                <a:cxnSpLocks noChangeShapeType="1"/>
              </p:cNvCxnSpPr>
              <p:nvPr/>
            </p:nvCxnSpPr>
            <p:spPr bwMode="auto">
              <a:xfrm>
                <a:off x="5014" y="2249"/>
                <a:ext cx="772" cy="745"/>
              </a:xfrm>
              <a:prstGeom prst="straightConnector1">
                <a:avLst/>
              </a:prstGeom>
              <a:noFill/>
              <a:ln w="9525">
                <a:solidFill>
                  <a:srgbClr val="000000"/>
                </a:solidFill>
                <a:round/>
                <a:headEnd/>
                <a:tailEnd/>
              </a:ln>
            </p:spPr>
          </p:cxnSp>
          <p:cxnSp>
            <p:nvCxnSpPr>
              <p:cNvPr id="26711" name="AutoShape 116"/>
              <p:cNvCxnSpPr>
                <a:cxnSpLocks noChangeShapeType="1"/>
              </p:cNvCxnSpPr>
              <p:nvPr/>
            </p:nvCxnSpPr>
            <p:spPr bwMode="auto">
              <a:xfrm>
                <a:off x="1340" y="3640"/>
                <a:ext cx="410" cy="710"/>
              </a:xfrm>
              <a:prstGeom prst="straightConnector1">
                <a:avLst/>
              </a:prstGeom>
              <a:noFill/>
              <a:ln w="9525">
                <a:solidFill>
                  <a:srgbClr val="000000"/>
                </a:solidFill>
                <a:round/>
                <a:headEnd/>
                <a:tailEnd/>
              </a:ln>
            </p:spPr>
          </p:cxnSp>
          <p:cxnSp>
            <p:nvCxnSpPr>
              <p:cNvPr id="26712" name="AutoShape 117"/>
              <p:cNvCxnSpPr>
                <a:cxnSpLocks noChangeShapeType="1"/>
              </p:cNvCxnSpPr>
              <p:nvPr/>
            </p:nvCxnSpPr>
            <p:spPr bwMode="auto">
              <a:xfrm flipH="1">
                <a:off x="484" y="3608"/>
                <a:ext cx="565" cy="751"/>
              </a:xfrm>
              <a:prstGeom prst="straightConnector1">
                <a:avLst/>
              </a:prstGeom>
              <a:noFill/>
              <a:ln w="9525">
                <a:solidFill>
                  <a:srgbClr val="000000"/>
                </a:solidFill>
                <a:round/>
                <a:headEnd/>
                <a:tailEnd/>
              </a:ln>
            </p:spPr>
          </p:cxnSp>
          <p:grpSp>
            <p:nvGrpSpPr>
              <p:cNvPr id="26713" name="Group 121"/>
              <p:cNvGrpSpPr>
                <a:grpSpLocks/>
              </p:cNvGrpSpPr>
              <p:nvPr/>
            </p:nvGrpSpPr>
            <p:grpSpPr bwMode="auto">
              <a:xfrm>
                <a:off x="2288" y="3966"/>
                <a:ext cx="618" cy="1009"/>
                <a:chOff x="0" y="0"/>
                <a:chExt cx="805" cy="1203"/>
              </a:xfrm>
            </p:grpSpPr>
            <p:grpSp>
              <p:nvGrpSpPr>
                <p:cNvPr id="26716" name="Group 122"/>
                <p:cNvGrpSpPr>
                  <a:grpSpLocks/>
                </p:cNvGrpSpPr>
                <p:nvPr/>
              </p:nvGrpSpPr>
              <p:grpSpPr bwMode="auto">
                <a:xfrm>
                  <a:off x="0" y="466"/>
                  <a:ext cx="805" cy="737"/>
                  <a:chOff x="0" y="0"/>
                  <a:chExt cx="1022" cy="871"/>
                </a:xfrm>
              </p:grpSpPr>
              <p:sp>
                <p:nvSpPr>
                  <p:cNvPr id="26718" name="Oval 120"/>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719" name="Text Box 121"/>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a:t>
                    </a:r>
                    <a:endParaRPr lang="zh-CN" altLang="en-US"/>
                  </a:p>
                </p:txBody>
              </p:sp>
            </p:grpSp>
            <p:sp>
              <p:nvSpPr>
                <p:cNvPr id="26717" name="Text Box 122"/>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10</a:t>
                  </a:r>
                  <a:endParaRPr lang="zh-CN" altLang="en-US"/>
                </a:p>
              </p:txBody>
            </p:sp>
          </p:grpSp>
          <p:cxnSp>
            <p:nvCxnSpPr>
              <p:cNvPr id="26714" name="AutoShape 123"/>
              <p:cNvCxnSpPr>
                <a:cxnSpLocks noChangeShapeType="1"/>
              </p:cNvCxnSpPr>
              <p:nvPr/>
            </p:nvCxnSpPr>
            <p:spPr bwMode="auto">
              <a:xfrm flipH="1">
                <a:off x="2780" y="3684"/>
                <a:ext cx="463" cy="717"/>
              </a:xfrm>
              <a:prstGeom prst="straightConnector1">
                <a:avLst/>
              </a:prstGeom>
              <a:noFill/>
              <a:ln w="9525">
                <a:solidFill>
                  <a:srgbClr val="000000"/>
                </a:solidFill>
                <a:round/>
                <a:headEnd/>
                <a:tailEnd/>
              </a:ln>
            </p:spPr>
          </p:cxnSp>
          <p:cxnSp>
            <p:nvCxnSpPr>
              <p:cNvPr id="26715" name="AutoShape 124"/>
              <p:cNvCxnSpPr>
                <a:cxnSpLocks noChangeShapeType="1"/>
              </p:cNvCxnSpPr>
              <p:nvPr/>
            </p:nvCxnSpPr>
            <p:spPr bwMode="auto">
              <a:xfrm flipH="1">
                <a:off x="4227" y="2280"/>
                <a:ext cx="463" cy="717"/>
              </a:xfrm>
              <a:prstGeom prst="straightConnector1">
                <a:avLst/>
              </a:prstGeom>
              <a:noFill/>
              <a:ln w="9525">
                <a:solidFill>
                  <a:srgbClr val="000000"/>
                </a:solidFill>
                <a:round/>
                <a:headEnd/>
                <a:tailEnd/>
              </a:ln>
            </p:spPr>
          </p:cxnSp>
        </p:grpSp>
        <p:sp>
          <p:nvSpPr>
            <p:cNvPr id="26696" name="Text Box 125"/>
            <p:cNvSpPr txBox="1">
              <a:spLocks noChangeArrowheads="1"/>
            </p:cNvSpPr>
            <p:nvPr/>
          </p:nvSpPr>
          <p:spPr bwMode="auto">
            <a:xfrm>
              <a:off x="547" y="2846"/>
              <a:ext cx="320" cy="368"/>
            </a:xfrm>
            <a:prstGeom prst="rect">
              <a:avLst/>
            </a:prstGeom>
            <a:solidFill>
              <a:srgbClr val="FFFFFF"/>
            </a:solidFill>
            <a:ln w="9525">
              <a:noFill/>
              <a:miter lim="800000"/>
              <a:headEnd/>
              <a:tailEnd/>
            </a:ln>
          </p:spPr>
          <p:txBody>
            <a:bodyPr lIns="0" tIns="0" rIns="0" bIns="0" anchor="ctr"/>
            <a:lstStyle/>
            <a:p>
              <a:r>
                <a:rPr lang="en-US" altLang="zh-CN" sz="1100" i="1"/>
                <a:t>i</a:t>
              </a:r>
              <a:endParaRPr lang="zh-CN" altLang="en-US"/>
            </a:p>
          </p:txBody>
        </p:sp>
      </p:grpSp>
      <p:grpSp>
        <p:nvGrpSpPr>
          <p:cNvPr id="26631" name="Group 129"/>
          <p:cNvGrpSpPr>
            <a:grpSpLocks/>
          </p:cNvGrpSpPr>
          <p:nvPr/>
        </p:nvGrpSpPr>
        <p:grpSpPr bwMode="auto">
          <a:xfrm>
            <a:off x="5576887" y="3808413"/>
            <a:ext cx="3500438" cy="2952750"/>
            <a:chOff x="0" y="0"/>
            <a:chExt cx="6241" cy="4988"/>
          </a:xfrm>
        </p:grpSpPr>
        <p:grpSp>
          <p:nvGrpSpPr>
            <p:cNvPr id="26634" name="Group 130"/>
            <p:cNvGrpSpPr>
              <a:grpSpLocks/>
            </p:cNvGrpSpPr>
            <p:nvPr/>
          </p:nvGrpSpPr>
          <p:grpSpPr bwMode="auto">
            <a:xfrm>
              <a:off x="0" y="0"/>
              <a:ext cx="6241" cy="4988"/>
              <a:chOff x="0" y="0"/>
              <a:chExt cx="6241" cy="4988"/>
            </a:xfrm>
          </p:grpSpPr>
          <p:grpSp>
            <p:nvGrpSpPr>
              <p:cNvPr id="26636" name="Group 131"/>
              <p:cNvGrpSpPr>
                <a:grpSpLocks/>
              </p:cNvGrpSpPr>
              <p:nvPr/>
            </p:nvGrpSpPr>
            <p:grpSpPr bwMode="auto">
              <a:xfrm>
                <a:off x="3149" y="0"/>
                <a:ext cx="719" cy="1021"/>
                <a:chOff x="0" y="0"/>
                <a:chExt cx="805" cy="1203"/>
              </a:xfrm>
            </p:grpSpPr>
            <p:grpSp>
              <p:nvGrpSpPr>
                <p:cNvPr id="26691" name="Group 132"/>
                <p:cNvGrpSpPr>
                  <a:grpSpLocks/>
                </p:cNvGrpSpPr>
                <p:nvPr/>
              </p:nvGrpSpPr>
              <p:grpSpPr bwMode="auto">
                <a:xfrm>
                  <a:off x="0" y="466"/>
                  <a:ext cx="805" cy="737"/>
                  <a:chOff x="0" y="0"/>
                  <a:chExt cx="1022" cy="871"/>
                </a:xfrm>
              </p:grpSpPr>
              <p:sp>
                <p:nvSpPr>
                  <p:cNvPr id="26693" name="Oval 130"/>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694" name="Text Box 131"/>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16</a:t>
                    </a:r>
                    <a:endParaRPr lang="zh-CN" altLang="en-US"/>
                  </a:p>
                </p:txBody>
              </p:sp>
            </p:grpSp>
            <p:sp>
              <p:nvSpPr>
                <p:cNvPr id="26692" name="Text Box 132"/>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a:t>
                  </a:r>
                  <a:endParaRPr lang="zh-CN" altLang="en-US"/>
                </a:p>
              </p:txBody>
            </p:sp>
          </p:grpSp>
          <p:grpSp>
            <p:nvGrpSpPr>
              <p:cNvPr id="26637" name="Group 136"/>
              <p:cNvGrpSpPr>
                <a:grpSpLocks/>
              </p:cNvGrpSpPr>
              <p:nvPr/>
            </p:nvGrpSpPr>
            <p:grpSpPr bwMode="auto">
              <a:xfrm>
                <a:off x="1889" y="1204"/>
                <a:ext cx="719" cy="1070"/>
                <a:chOff x="0" y="0"/>
                <a:chExt cx="805" cy="1203"/>
              </a:xfrm>
            </p:grpSpPr>
            <p:grpSp>
              <p:nvGrpSpPr>
                <p:cNvPr id="26687" name="Group 137"/>
                <p:cNvGrpSpPr>
                  <a:grpSpLocks/>
                </p:cNvGrpSpPr>
                <p:nvPr/>
              </p:nvGrpSpPr>
              <p:grpSpPr bwMode="auto">
                <a:xfrm>
                  <a:off x="0" y="466"/>
                  <a:ext cx="805" cy="737"/>
                  <a:chOff x="0" y="0"/>
                  <a:chExt cx="1022" cy="871"/>
                </a:xfrm>
              </p:grpSpPr>
              <p:sp>
                <p:nvSpPr>
                  <p:cNvPr id="26689" name="Oval 135"/>
                  <p:cNvSpPr>
                    <a:spLocks noChangeArrowheads="1"/>
                  </p:cNvSpPr>
                  <p:nvPr/>
                </p:nvSpPr>
                <p:spPr bwMode="auto">
                  <a:xfrm>
                    <a:off x="0" y="0"/>
                    <a:ext cx="1022" cy="871"/>
                  </a:xfrm>
                  <a:prstGeom prst="ellipse">
                    <a:avLst/>
                  </a:prstGeom>
                  <a:noFill/>
                  <a:ln w="9525">
                    <a:solidFill>
                      <a:srgbClr val="000000"/>
                    </a:solidFill>
                    <a:round/>
                    <a:headEnd/>
                    <a:tailEnd/>
                  </a:ln>
                </p:spPr>
                <p:txBody>
                  <a:bodyPr/>
                  <a:lstStyle/>
                  <a:p>
                    <a:pPr algn="l"/>
                    <a:endParaRPr lang="zh-CN" altLang="en-US"/>
                  </a:p>
                </p:txBody>
              </p:sp>
              <p:sp>
                <p:nvSpPr>
                  <p:cNvPr id="26690" name="Text Box 136"/>
                  <p:cNvSpPr txBox="1">
                    <a:spLocks noChangeArrowheads="1"/>
                  </p:cNvSpPr>
                  <p:nvPr/>
                </p:nvSpPr>
                <p:spPr bwMode="auto">
                  <a:xfrm>
                    <a:off x="184" y="101"/>
                    <a:ext cx="670" cy="636"/>
                  </a:xfrm>
                  <a:prstGeom prst="rect">
                    <a:avLst/>
                  </a:prstGeom>
                  <a:noFill/>
                  <a:ln w="9525">
                    <a:noFill/>
                    <a:miter lim="800000"/>
                    <a:headEnd/>
                    <a:tailEnd/>
                  </a:ln>
                </p:spPr>
                <p:txBody>
                  <a:bodyPr lIns="0" tIns="0" rIns="0" bIns="0" anchor="ctr"/>
                  <a:lstStyle/>
                  <a:p>
                    <a:r>
                      <a:rPr lang="en-US" altLang="zh-CN" sz="1000" b="0">
                        <a:latin typeface="Calibri" pitchFamily="34" charset="0"/>
                      </a:rPr>
                      <a:t>14</a:t>
                    </a:r>
                    <a:endParaRPr lang="zh-CN" altLang="en-US"/>
                  </a:p>
                </p:txBody>
              </p:sp>
            </p:grpSp>
            <p:sp>
              <p:nvSpPr>
                <p:cNvPr id="26688" name="Text Box 137"/>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2</a:t>
                  </a:r>
                  <a:endParaRPr lang="zh-CN" altLang="en-US"/>
                </a:p>
              </p:txBody>
            </p:sp>
          </p:grpSp>
          <p:grpSp>
            <p:nvGrpSpPr>
              <p:cNvPr id="26638" name="Group 141"/>
              <p:cNvGrpSpPr>
                <a:grpSpLocks/>
              </p:cNvGrpSpPr>
              <p:nvPr/>
            </p:nvGrpSpPr>
            <p:grpSpPr bwMode="auto">
              <a:xfrm>
                <a:off x="4499" y="1304"/>
                <a:ext cx="639" cy="970"/>
                <a:chOff x="0" y="0"/>
                <a:chExt cx="805" cy="1203"/>
              </a:xfrm>
            </p:grpSpPr>
            <p:grpSp>
              <p:nvGrpSpPr>
                <p:cNvPr id="26683" name="Group 142"/>
                <p:cNvGrpSpPr>
                  <a:grpSpLocks/>
                </p:cNvGrpSpPr>
                <p:nvPr/>
              </p:nvGrpSpPr>
              <p:grpSpPr bwMode="auto">
                <a:xfrm>
                  <a:off x="0" y="466"/>
                  <a:ext cx="805" cy="737"/>
                  <a:chOff x="0" y="0"/>
                  <a:chExt cx="1022" cy="871"/>
                </a:xfrm>
              </p:grpSpPr>
              <p:sp>
                <p:nvSpPr>
                  <p:cNvPr id="26685" name="Oval 140"/>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686" name="Text Box 141"/>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10</a:t>
                    </a:r>
                    <a:endParaRPr lang="zh-CN" altLang="en-US"/>
                  </a:p>
                </p:txBody>
              </p:sp>
            </p:grpSp>
            <p:sp>
              <p:nvSpPr>
                <p:cNvPr id="26684" name="Text Box 142"/>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3</a:t>
                  </a:r>
                  <a:endParaRPr lang="zh-CN" altLang="en-US"/>
                </a:p>
              </p:txBody>
            </p:sp>
          </p:grpSp>
          <p:grpSp>
            <p:nvGrpSpPr>
              <p:cNvPr id="26639" name="Group 146"/>
              <p:cNvGrpSpPr>
                <a:grpSpLocks/>
              </p:cNvGrpSpPr>
              <p:nvPr/>
            </p:nvGrpSpPr>
            <p:grpSpPr bwMode="auto">
              <a:xfrm>
                <a:off x="872" y="2515"/>
                <a:ext cx="719" cy="1119"/>
                <a:chOff x="0" y="0"/>
                <a:chExt cx="805" cy="1203"/>
              </a:xfrm>
            </p:grpSpPr>
            <p:grpSp>
              <p:nvGrpSpPr>
                <p:cNvPr id="26679" name="Group 147"/>
                <p:cNvGrpSpPr>
                  <a:grpSpLocks/>
                </p:cNvGrpSpPr>
                <p:nvPr/>
              </p:nvGrpSpPr>
              <p:grpSpPr bwMode="auto">
                <a:xfrm>
                  <a:off x="0" y="466"/>
                  <a:ext cx="805" cy="737"/>
                  <a:chOff x="0" y="0"/>
                  <a:chExt cx="1022" cy="871"/>
                </a:xfrm>
              </p:grpSpPr>
              <p:sp>
                <p:nvSpPr>
                  <p:cNvPr id="26681" name="Oval 145"/>
                  <p:cNvSpPr>
                    <a:spLocks noChangeArrowheads="1"/>
                  </p:cNvSpPr>
                  <p:nvPr/>
                </p:nvSpPr>
                <p:spPr bwMode="auto">
                  <a:xfrm>
                    <a:off x="0" y="0"/>
                    <a:ext cx="1022" cy="871"/>
                  </a:xfrm>
                  <a:prstGeom prst="ellipse">
                    <a:avLst/>
                  </a:prstGeom>
                  <a:noFill/>
                  <a:ln w="9525">
                    <a:solidFill>
                      <a:srgbClr val="000000"/>
                    </a:solidFill>
                    <a:round/>
                    <a:headEnd/>
                    <a:tailEnd/>
                  </a:ln>
                </p:spPr>
                <p:txBody>
                  <a:bodyPr/>
                  <a:lstStyle/>
                  <a:p>
                    <a:pPr algn="l"/>
                    <a:endParaRPr lang="zh-CN" altLang="en-US"/>
                  </a:p>
                </p:txBody>
              </p:sp>
              <p:sp>
                <p:nvSpPr>
                  <p:cNvPr id="26682" name="Text Box 146"/>
                  <p:cNvSpPr txBox="1">
                    <a:spLocks noChangeArrowheads="1"/>
                  </p:cNvSpPr>
                  <p:nvPr/>
                </p:nvSpPr>
                <p:spPr bwMode="auto">
                  <a:xfrm>
                    <a:off x="184" y="101"/>
                    <a:ext cx="670" cy="636"/>
                  </a:xfrm>
                  <a:prstGeom prst="rect">
                    <a:avLst/>
                  </a:prstGeom>
                  <a:noFill/>
                  <a:ln w="9525">
                    <a:noFill/>
                    <a:miter lim="800000"/>
                    <a:headEnd/>
                    <a:tailEnd/>
                  </a:ln>
                </p:spPr>
                <p:txBody>
                  <a:bodyPr lIns="0" tIns="0" rIns="0" bIns="0" anchor="ctr"/>
                  <a:lstStyle/>
                  <a:p>
                    <a:r>
                      <a:rPr lang="en-US" altLang="zh-CN" sz="1000" b="0">
                        <a:latin typeface="Calibri" pitchFamily="34" charset="0"/>
                      </a:rPr>
                      <a:t>8</a:t>
                    </a:r>
                    <a:endParaRPr lang="zh-CN" altLang="en-US"/>
                  </a:p>
                </p:txBody>
              </p:sp>
            </p:grpSp>
            <p:sp>
              <p:nvSpPr>
                <p:cNvPr id="26680" name="Text Box 147"/>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4</a:t>
                  </a:r>
                  <a:endParaRPr lang="zh-CN" altLang="en-US"/>
                </a:p>
              </p:txBody>
            </p:sp>
          </p:grpSp>
          <p:grpSp>
            <p:nvGrpSpPr>
              <p:cNvPr id="26640" name="Group 151"/>
              <p:cNvGrpSpPr>
                <a:grpSpLocks/>
              </p:cNvGrpSpPr>
              <p:nvPr/>
            </p:nvGrpSpPr>
            <p:grpSpPr bwMode="auto">
              <a:xfrm>
                <a:off x="3016" y="2641"/>
                <a:ext cx="642" cy="1026"/>
                <a:chOff x="0" y="0"/>
                <a:chExt cx="805" cy="1203"/>
              </a:xfrm>
            </p:grpSpPr>
            <p:grpSp>
              <p:nvGrpSpPr>
                <p:cNvPr id="26675" name="Group 152"/>
                <p:cNvGrpSpPr>
                  <a:grpSpLocks/>
                </p:cNvGrpSpPr>
                <p:nvPr/>
              </p:nvGrpSpPr>
              <p:grpSpPr bwMode="auto">
                <a:xfrm>
                  <a:off x="0" y="466"/>
                  <a:ext cx="805" cy="737"/>
                  <a:chOff x="0" y="0"/>
                  <a:chExt cx="1022" cy="871"/>
                </a:xfrm>
              </p:grpSpPr>
              <p:sp>
                <p:nvSpPr>
                  <p:cNvPr id="26677" name="Oval 150"/>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678" name="Text Box 151"/>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7</a:t>
                    </a:r>
                    <a:endParaRPr lang="zh-CN" altLang="en-US"/>
                  </a:p>
                </p:txBody>
              </p:sp>
            </p:grpSp>
            <p:sp>
              <p:nvSpPr>
                <p:cNvPr id="26676" name="Text Box 152"/>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5</a:t>
                  </a:r>
                  <a:endParaRPr lang="zh-CN" altLang="en-US"/>
                </a:p>
              </p:txBody>
            </p:sp>
          </p:grpSp>
          <p:grpSp>
            <p:nvGrpSpPr>
              <p:cNvPr id="26641" name="Group 156"/>
              <p:cNvGrpSpPr>
                <a:grpSpLocks/>
              </p:cNvGrpSpPr>
              <p:nvPr/>
            </p:nvGrpSpPr>
            <p:grpSpPr bwMode="auto">
              <a:xfrm>
                <a:off x="3783" y="2624"/>
                <a:ext cx="618" cy="1009"/>
                <a:chOff x="0" y="0"/>
                <a:chExt cx="805" cy="1203"/>
              </a:xfrm>
            </p:grpSpPr>
            <p:grpSp>
              <p:nvGrpSpPr>
                <p:cNvPr id="26671" name="Group 157"/>
                <p:cNvGrpSpPr>
                  <a:grpSpLocks/>
                </p:cNvGrpSpPr>
                <p:nvPr/>
              </p:nvGrpSpPr>
              <p:grpSpPr bwMode="auto">
                <a:xfrm>
                  <a:off x="0" y="466"/>
                  <a:ext cx="805" cy="737"/>
                  <a:chOff x="0" y="0"/>
                  <a:chExt cx="1022" cy="871"/>
                </a:xfrm>
              </p:grpSpPr>
              <p:sp>
                <p:nvSpPr>
                  <p:cNvPr id="26673" name="Oval 155"/>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674" name="Text Box 156"/>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9</a:t>
                    </a:r>
                    <a:endParaRPr lang="zh-CN" altLang="en-US"/>
                  </a:p>
                </p:txBody>
              </p:sp>
            </p:grpSp>
            <p:sp>
              <p:nvSpPr>
                <p:cNvPr id="26672" name="Text Box 157"/>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6</a:t>
                  </a:r>
                  <a:endParaRPr lang="zh-CN" altLang="en-US"/>
                </a:p>
              </p:txBody>
            </p:sp>
          </p:grpSp>
          <p:grpSp>
            <p:nvGrpSpPr>
              <p:cNvPr id="26642" name="Group 161"/>
              <p:cNvGrpSpPr>
                <a:grpSpLocks/>
              </p:cNvGrpSpPr>
              <p:nvPr/>
            </p:nvGrpSpPr>
            <p:grpSpPr bwMode="auto">
              <a:xfrm>
                <a:off x="5599" y="2583"/>
                <a:ext cx="642" cy="1014"/>
                <a:chOff x="0" y="0"/>
                <a:chExt cx="805" cy="1203"/>
              </a:xfrm>
            </p:grpSpPr>
            <p:grpSp>
              <p:nvGrpSpPr>
                <p:cNvPr id="26667" name="Group 162"/>
                <p:cNvGrpSpPr>
                  <a:grpSpLocks/>
                </p:cNvGrpSpPr>
                <p:nvPr/>
              </p:nvGrpSpPr>
              <p:grpSpPr bwMode="auto">
                <a:xfrm>
                  <a:off x="0" y="466"/>
                  <a:ext cx="805" cy="737"/>
                  <a:chOff x="0" y="0"/>
                  <a:chExt cx="1022" cy="871"/>
                </a:xfrm>
              </p:grpSpPr>
              <p:sp>
                <p:nvSpPr>
                  <p:cNvPr id="26669" name="Oval 160"/>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670" name="Text Box 161"/>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3</a:t>
                    </a:r>
                    <a:endParaRPr lang="zh-CN" altLang="en-US"/>
                  </a:p>
                </p:txBody>
              </p:sp>
            </p:grpSp>
            <p:sp>
              <p:nvSpPr>
                <p:cNvPr id="26668" name="Text Box 162"/>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7</a:t>
                  </a:r>
                  <a:endParaRPr lang="zh-CN" altLang="en-US"/>
                </a:p>
              </p:txBody>
            </p:sp>
          </p:grpSp>
          <p:grpSp>
            <p:nvGrpSpPr>
              <p:cNvPr id="26643" name="Group 166"/>
              <p:cNvGrpSpPr>
                <a:grpSpLocks/>
              </p:cNvGrpSpPr>
              <p:nvPr/>
            </p:nvGrpSpPr>
            <p:grpSpPr bwMode="auto">
              <a:xfrm>
                <a:off x="0" y="3934"/>
                <a:ext cx="660" cy="1054"/>
                <a:chOff x="0" y="0"/>
                <a:chExt cx="805" cy="1203"/>
              </a:xfrm>
            </p:grpSpPr>
            <p:grpSp>
              <p:nvGrpSpPr>
                <p:cNvPr id="26663" name="Group 167"/>
                <p:cNvGrpSpPr>
                  <a:grpSpLocks/>
                </p:cNvGrpSpPr>
                <p:nvPr/>
              </p:nvGrpSpPr>
              <p:grpSpPr bwMode="auto">
                <a:xfrm>
                  <a:off x="0" y="466"/>
                  <a:ext cx="805" cy="737"/>
                  <a:chOff x="0" y="0"/>
                  <a:chExt cx="1022" cy="871"/>
                </a:xfrm>
              </p:grpSpPr>
              <p:sp>
                <p:nvSpPr>
                  <p:cNvPr id="26665" name="Oval 165"/>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666" name="Text Box 166"/>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2</a:t>
                    </a:r>
                    <a:endParaRPr lang="zh-CN" altLang="en-US"/>
                  </a:p>
                </p:txBody>
              </p:sp>
            </p:grpSp>
            <p:sp>
              <p:nvSpPr>
                <p:cNvPr id="26664" name="Text Box 167"/>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8</a:t>
                  </a:r>
                  <a:endParaRPr lang="zh-CN" altLang="en-US"/>
                </a:p>
              </p:txBody>
            </p:sp>
          </p:grpSp>
          <p:grpSp>
            <p:nvGrpSpPr>
              <p:cNvPr id="26644" name="Group 171"/>
              <p:cNvGrpSpPr>
                <a:grpSpLocks/>
              </p:cNvGrpSpPr>
              <p:nvPr/>
            </p:nvGrpSpPr>
            <p:grpSpPr bwMode="auto">
              <a:xfrm>
                <a:off x="1569" y="3902"/>
                <a:ext cx="618" cy="1035"/>
                <a:chOff x="0" y="0"/>
                <a:chExt cx="805" cy="1203"/>
              </a:xfrm>
            </p:grpSpPr>
            <p:grpSp>
              <p:nvGrpSpPr>
                <p:cNvPr id="26659" name="Group 172"/>
                <p:cNvGrpSpPr>
                  <a:grpSpLocks/>
                </p:cNvGrpSpPr>
                <p:nvPr/>
              </p:nvGrpSpPr>
              <p:grpSpPr bwMode="auto">
                <a:xfrm>
                  <a:off x="0" y="466"/>
                  <a:ext cx="805" cy="737"/>
                  <a:chOff x="0" y="0"/>
                  <a:chExt cx="1022" cy="871"/>
                </a:xfrm>
              </p:grpSpPr>
              <p:sp>
                <p:nvSpPr>
                  <p:cNvPr id="26661" name="Oval 170"/>
                  <p:cNvSpPr>
                    <a:spLocks noChangeArrowheads="1"/>
                  </p:cNvSpPr>
                  <p:nvPr/>
                </p:nvSpPr>
                <p:spPr bwMode="auto">
                  <a:xfrm>
                    <a:off x="0" y="0"/>
                    <a:ext cx="1022" cy="871"/>
                  </a:xfrm>
                  <a:prstGeom prst="ellipse">
                    <a:avLst/>
                  </a:prstGeom>
                  <a:solidFill>
                    <a:srgbClr val="00B0F0"/>
                  </a:solidFill>
                  <a:ln w="9525">
                    <a:solidFill>
                      <a:srgbClr val="000000"/>
                    </a:solidFill>
                    <a:round/>
                    <a:headEnd/>
                    <a:tailEnd/>
                  </a:ln>
                </p:spPr>
                <p:txBody>
                  <a:bodyPr/>
                  <a:lstStyle/>
                  <a:p>
                    <a:pPr algn="l"/>
                    <a:endParaRPr lang="zh-CN" altLang="en-US"/>
                  </a:p>
                </p:txBody>
              </p:sp>
              <p:sp>
                <p:nvSpPr>
                  <p:cNvPr id="26662" name="Text Box 171"/>
                  <p:cNvSpPr txBox="1">
                    <a:spLocks noChangeArrowheads="1"/>
                  </p:cNvSpPr>
                  <p:nvPr/>
                </p:nvSpPr>
                <p:spPr bwMode="auto">
                  <a:xfrm>
                    <a:off x="184" y="101"/>
                    <a:ext cx="670" cy="636"/>
                  </a:xfrm>
                  <a:prstGeom prst="rect">
                    <a:avLst/>
                  </a:prstGeom>
                  <a:noFill/>
                  <a:ln w="9525">
                    <a:noFill/>
                    <a:miter lim="800000"/>
                    <a:headEnd/>
                    <a:tailEnd/>
                  </a:ln>
                </p:spPr>
                <p:txBody>
                  <a:bodyPr lIns="0" tIns="0" rIns="0" bIns="0" anchor="ctr"/>
                  <a:lstStyle/>
                  <a:p>
                    <a:r>
                      <a:rPr lang="en-US" altLang="zh-CN" sz="1400">
                        <a:solidFill>
                          <a:srgbClr val="FF0000"/>
                        </a:solidFill>
                        <a:latin typeface="Calibri" pitchFamily="34" charset="0"/>
                      </a:rPr>
                      <a:t>4</a:t>
                    </a:r>
                    <a:endParaRPr lang="zh-CN" altLang="en-US"/>
                  </a:p>
                </p:txBody>
              </p:sp>
            </p:grpSp>
            <p:sp>
              <p:nvSpPr>
                <p:cNvPr id="26660" name="Text Box 172"/>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9</a:t>
                  </a:r>
                  <a:endParaRPr lang="zh-CN" altLang="en-US"/>
                </a:p>
              </p:txBody>
            </p:sp>
          </p:grpSp>
          <p:cxnSp>
            <p:nvCxnSpPr>
              <p:cNvPr id="26645" name="AutoShape 173"/>
              <p:cNvCxnSpPr>
                <a:cxnSpLocks noChangeShapeType="1"/>
              </p:cNvCxnSpPr>
              <p:nvPr/>
            </p:nvCxnSpPr>
            <p:spPr bwMode="auto">
              <a:xfrm flipH="1">
                <a:off x="2527" y="936"/>
                <a:ext cx="698" cy="737"/>
              </a:xfrm>
              <a:prstGeom prst="straightConnector1">
                <a:avLst/>
              </a:prstGeom>
              <a:noFill/>
              <a:ln w="9525">
                <a:solidFill>
                  <a:srgbClr val="000000"/>
                </a:solidFill>
                <a:round/>
                <a:headEnd/>
                <a:tailEnd/>
              </a:ln>
            </p:spPr>
          </p:cxnSp>
          <p:cxnSp>
            <p:nvCxnSpPr>
              <p:cNvPr id="26646" name="AutoShape 174"/>
              <p:cNvCxnSpPr>
                <a:cxnSpLocks noChangeShapeType="1"/>
              </p:cNvCxnSpPr>
              <p:nvPr/>
            </p:nvCxnSpPr>
            <p:spPr bwMode="auto">
              <a:xfrm>
                <a:off x="3737" y="955"/>
                <a:ext cx="847" cy="786"/>
              </a:xfrm>
              <a:prstGeom prst="straightConnector1">
                <a:avLst/>
              </a:prstGeom>
              <a:noFill/>
              <a:ln w="9525">
                <a:solidFill>
                  <a:srgbClr val="000000"/>
                </a:solidFill>
                <a:round/>
                <a:headEnd/>
                <a:tailEnd/>
              </a:ln>
            </p:spPr>
          </p:cxnSp>
          <p:cxnSp>
            <p:nvCxnSpPr>
              <p:cNvPr id="26647" name="AutoShape 175"/>
              <p:cNvCxnSpPr>
                <a:cxnSpLocks noChangeShapeType="1"/>
              </p:cNvCxnSpPr>
              <p:nvPr/>
            </p:nvCxnSpPr>
            <p:spPr bwMode="auto">
              <a:xfrm flipH="1">
                <a:off x="1438" y="2229"/>
                <a:ext cx="612" cy="748"/>
              </a:xfrm>
              <a:prstGeom prst="straightConnector1">
                <a:avLst/>
              </a:prstGeom>
              <a:noFill/>
              <a:ln w="9525">
                <a:solidFill>
                  <a:srgbClr val="000000"/>
                </a:solidFill>
                <a:round/>
                <a:headEnd/>
                <a:tailEnd/>
              </a:ln>
            </p:spPr>
          </p:cxnSp>
          <p:cxnSp>
            <p:nvCxnSpPr>
              <p:cNvPr id="26648" name="AutoShape 176"/>
              <p:cNvCxnSpPr>
                <a:cxnSpLocks noChangeShapeType="1"/>
              </p:cNvCxnSpPr>
              <p:nvPr/>
            </p:nvCxnSpPr>
            <p:spPr bwMode="auto">
              <a:xfrm>
                <a:off x="2490" y="2173"/>
                <a:ext cx="658" cy="891"/>
              </a:xfrm>
              <a:prstGeom prst="straightConnector1">
                <a:avLst/>
              </a:prstGeom>
              <a:noFill/>
              <a:ln w="9525">
                <a:solidFill>
                  <a:srgbClr val="000000"/>
                </a:solidFill>
                <a:round/>
                <a:headEnd/>
                <a:tailEnd/>
              </a:ln>
            </p:spPr>
          </p:cxnSp>
          <p:cxnSp>
            <p:nvCxnSpPr>
              <p:cNvPr id="26649" name="AutoShape 177"/>
              <p:cNvCxnSpPr>
                <a:cxnSpLocks noChangeShapeType="1"/>
              </p:cNvCxnSpPr>
              <p:nvPr/>
            </p:nvCxnSpPr>
            <p:spPr bwMode="auto">
              <a:xfrm>
                <a:off x="5014" y="2249"/>
                <a:ext cx="772" cy="745"/>
              </a:xfrm>
              <a:prstGeom prst="straightConnector1">
                <a:avLst/>
              </a:prstGeom>
              <a:noFill/>
              <a:ln w="9525">
                <a:solidFill>
                  <a:srgbClr val="000000"/>
                </a:solidFill>
                <a:round/>
                <a:headEnd/>
                <a:tailEnd/>
              </a:ln>
            </p:spPr>
          </p:cxnSp>
          <p:cxnSp>
            <p:nvCxnSpPr>
              <p:cNvPr id="26650" name="AutoShape 178"/>
              <p:cNvCxnSpPr>
                <a:cxnSpLocks noChangeShapeType="1"/>
              </p:cNvCxnSpPr>
              <p:nvPr/>
            </p:nvCxnSpPr>
            <p:spPr bwMode="auto">
              <a:xfrm>
                <a:off x="1340" y="3640"/>
                <a:ext cx="410" cy="710"/>
              </a:xfrm>
              <a:prstGeom prst="straightConnector1">
                <a:avLst/>
              </a:prstGeom>
              <a:noFill/>
              <a:ln w="9525">
                <a:solidFill>
                  <a:srgbClr val="000000"/>
                </a:solidFill>
                <a:round/>
                <a:headEnd/>
                <a:tailEnd/>
              </a:ln>
            </p:spPr>
          </p:cxnSp>
          <p:cxnSp>
            <p:nvCxnSpPr>
              <p:cNvPr id="26651" name="AutoShape 179"/>
              <p:cNvCxnSpPr>
                <a:cxnSpLocks noChangeShapeType="1"/>
              </p:cNvCxnSpPr>
              <p:nvPr/>
            </p:nvCxnSpPr>
            <p:spPr bwMode="auto">
              <a:xfrm flipH="1">
                <a:off x="484" y="3608"/>
                <a:ext cx="565" cy="751"/>
              </a:xfrm>
              <a:prstGeom prst="straightConnector1">
                <a:avLst/>
              </a:prstGeom>
              <a:noFill/>
              <a:ln w="9525">
                <a:solidFill>
                  <a:srgbClr val="000000"/>
                </a:solidFill>
                <a:round/>
                <a:headEnd/>
                <a:tailEnd/>
              </a:ln>
            </p:spPr>
          </p:cxnSp>
          <p:grpSp>
            <p:nvGrpSpPr>
              <p:cNvPr id="26652" name="Group 183"/>
              <p:cNvGrpSpPr>
                <a:grpSpLocks/>
              </p:cNvGrpSpPr>
              <p:nvPr/>
            </p:nvGrpSpPr>
            <p:grpSpPr bwMode="auto">
              <a:xfrm>
                <a:off x="2288" y="3966"/>
                <a:ext cx="618" cy="1009"/>
                <a:chOff x="0" y="0"/>
                <a:chExt cx="805" cy="1203"/>
              </a:xfrm>
            </p:grpSpPr>
            <p:grpSp>
              <p:nvGrpSpPr>
                <p:cNvPr id="26655" name="Group 184"/>
                <p:cNvGrpSpPr>
                  <a:grpSpLocks/>
                </p:cNvGrpSpPr>
                <p:nvPr/>
              </p:nvGrpSpPr>
              <p:grpSpPr bwMode="auto">
                <a:xfrm>
                  <a:off x="0" y="466"/>
                  <a:ext cx="805" cy="737"/>
                  <a:chOff x="0" y="0"/>
                  <a:chExt cx="1022" cy="871"/>
                </a:xfrm>
              </p:grpSpPr>
              <p:sp>
                <p:nvSpPr>
                  <p:cNvPr id="26657" name="Oval 182"/>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6658" name="Text Box 183"/>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a:t>
                    </a:r>
                    <a:endParaRPr lang="zh-CN" altLang="en-US"/>
                  </a:p>
                </p:txBody>
              </p:sp>
            </p:grpSp>
            <p:sp>
              <p:nvSpPr>
                <p:cNvPr id="26656" name="Text Box 184"/>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10</a:t>
                  </a:r>
                  <a:endParaRPr lang="zh-CN" altLang="en-US"/>
                </a:p>
              </p:txBody>
            </p:sp>
          </p:grpSp>
          <p:cxnSp>
            <p:nvCxnSpPr>
              <p:cNvPr id="26653" name="AutoShape 185"/>
              <p:cNvCxnSpPr>
                <a:cxnSpLocks noChangeShapeType="1"/>
              </p:cNvCxnSpPr>
              <p:nvPr/>
            </p:nvCxnSpPr>
            <p:spPr bwMode="auto">
              <a:xfrm flipH="1">
                <a:off x="2780" y="3684"/>
                <a:ext cx="463" cy="717"/>
              </a:xfrm>
              <a:prstGeom prst="straightConnector1">
                <a:avLst/>
              </a:prstGeom>
              <a:noFill/>
              <a:ln w="9525">
                <a:solidFill>
                  <a:srgbClr val="000000"/>
                </a:solidFill>
                <a:round/>
                <a:headEnd/>
                <a:tailEnd/>
              </a:ln>
            </p:spPr>
          </p:cxnSp>
          <p:cxnSp>
            <p:nvCxnSpPr>
              <p:cNvPr id="26654" name="AutoShape 186"/>
              <p:cNvCxnSpPr>
                <a:cxnSpLocks noChangeShapeType="1"/>
              </p:cNvCxnSpPr>
              <p:nvPr/>
            </p:nvCxnSpPr>
            <p:spPr bwMode="auto">
              <a:xfrm flipH="1">
                <a:off x="4227" y="2280"/>
                <a:ext cx="463" cy="717"/>
              </a:xfrm>
              <a:prstGeom prst="straightConnector1">
                <a:avLst/>
              </a:prstGeom>
              <a:noFill/>
              <a:ln w="9525">
                <a:solidFill>
                  <a:srgbClr val="000000"/>
                </a:solidFill>
                <a:round/>
                <a:headEnd/>
                <a:tailEnd/>
              </a:ln>
            </p:spPr>
          </p:cxnSp>
        </p:grpSp>
        <p:sp>
          <p:nvSpPr>
            <p:cNvPr id="26635" name="Text Box 187"/>
            <p:cNvSpPr txBox="1">
              <a:spLocks noChangeArrowheads="1"/>
            </p:cNvSpPr>
            <p:nvPr/>
          </p:nvSpPr>
          <p:spPr bwMode="auto">
            <a:xfrm>
              <a:off x="1259" y="4176"/>
              <a:ext cx="320" cy="368"/>
            </a:xfrm>
            <a:prstGeom prst="rect">
              <a:avLst/>
            </a:prstGeom>
            <a:solidFill>
              <a:srgbClr val="FFFFFF"/>
            </a:solidFill>
            <a:ln w="9525">
              <a:noFill/>
              <a:miter lim="800000"/>
              <a:headEnd/>
              <a:tailEnd/>
            </a:ln>
          </p:spPr>
          <p:txBody>
            <a:bodyPr lIns="0" tIns="0" rIns="0" bIns="0" anchor="ctr"/>
            <a:lstStyle/>
            <a:p>
              <a:r>
                <a:rPr lang="en-US" altLang="zh-CN" sz="1100" i="1"/>
                <a:t>i</a:t>
              </a:r>
              <a:endParaRPr lang="zh-CN" altLang="en-US"/>
            </a:p>
          </p:txBody>
        </p:sp>
      </p:grpSp>
      <p:sp>
        <p:nvSpPr>
          <p:cNvPr id="26632" name="右箭头 194"/>
          <p:cNvSpPr>
            <a:spLocks noChangeArrowheads="1"/>
          </p:cNvSpPr>
          <p:nvPr/>
        </p:nvSpPr>
        <p:spPr bwMode="auto">
          <a:xfrm>
            <a:off x="3333750" y="2709863"/>
            <a:ext cx="785812" cy="214313"/>
          </a:xfrm>
          <a:prstGeom prst="rightArrow">
            <a:avLst>
              <a:gd name="adj1" fmla="val 50000"/>
              <a:gd name="adj2" fmla="val 49992"/>
            </a:avLst>
          </a:prstGeom>
          <a:solidFill>
            <a:schemeClr val="accent1"/>
          </a:solidFill>
          <a:ln w="19050">
            <a:solidFill>
              <a:srgbClr val="000066"/>
            </a:solidFill>
            <a:miter lim="800000"/>
            <a:headEnd/>
            <a:tailEnd/>
          </a:ln>
        </p:spPr>
        <p:txBody>
          <a:bodyPr/>
          <a:lstStyle/>
          <a:p>
            <a:endParaRPr lang="zh-CN" altLang="en-US"/>
          </a:p>
        </p:txBody>
      </p:sp>
      <p:sp>
        <p:nvSpPr>
          <p:cNvPr id="26633" name="右箭头 195"/>
          <p:cNvSpPr>
            <a:spLocks noChangeArrowheads="1"/>
          </p:cNvSpPr>
          <p:nvPr/>
        </p:nvSpPr>
        <p:spPr bwMode="auto">
          <a:xfrm rot="2707150">
            <a:off x="5629275" y="4778375"/>
            <a:ext cx="642938" cy="214313"/>
          </a:xfrm>
          <a:prstGeom prst="rightArrow">
            <a:avLst>
              <a:gd name="adj1" fmla="val 50000"/>
              <a:gd name="adj2" fmla="val 50000"/>
            </a:avLst>
          </a:prstGeom>
          <a:solidFill>
            <a:schemeClr val="accent1"/>
          </a:solidFill>
          <a:ln w="19050">
            <a:solidFill>
              <a:srgbClr val="000066"/>
            </a:solidFill>
            <a:miter lim="800000"/>
            <a:headEnd/>
            <a:tailEnd/>
          </a:ln>
        </p:spPr>
        <p:txBody>
          <a:bodyPr/>
          <a:lstStyle/>
          <a:p>
            <a:endParaRPr lang="zh-CN" altLang="en-US"/>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13</a:t>
            </a:fld>
            <a:endParaRPr lang="en-US" altLang="zh-CN"/>
          </a:p>
        </p:txBody>
      </p:sp>
    </p:spTree>
    <p:extLst>
      <p:ext uri="{BB962C8B-B14F-4D97-AF65-F5344CB8AC3E}">
        <p14:creationId xmlns:p14="http://schemas.microsoft.com/office/powerpoint/2010/main" val="3964090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标题 1"/>
          <p:cNvSpPr>
            <a:spLocks noGrp="1"/>
          </p:cNvSpPr>
          <p:nvPr>
            <p:ph type="title" idx="4294967295"/>
          </p:nvPr>
        </p:nvSpPr>
        <p:spPr/>
        <p:txBody>
          <a:bodyPr/>
          <a:lstStyle/>
          <a:p>
            <a:r>
              <a:rPr lang="zh-CN" altLang="en-US" dirty="0"/>
              <a:t>保持堆性质</a:t>
            </a:r>
          </a:p>
        </p:txBody>
      </p:sp>
      <p:sp>
        <p:nvSpPr>
          <p:cNvPr id="9222" name="内容占位符 2"/>
          <p:cNvSpPr>
            <a:spLocks noGrp="1"/>
          </p:cNvSpPr>
          <p:nvPr>
            <p:ph idx="4294967295"/>
          </p:nvPr>
        </p:nvSpPr>
        <p:spPr>
          <a:xfrm>
            <a:off x="827584" y="1844824"/>
            <a:ext cx="8173541" cy="4953000"/>
          </a:xfrm>
        </p:spPr>
        <p:txBody>
          <a:bodyPr/>
          <a:lstStyle/>
          <a:p>
            <a:pPr>
              <a:lnSpc>
                <a:spcPct val="150000"/>
              </a:lnSpc>
              <a:buFont typeface="Wingdings" pitchFamily="2" charset="2"/>
              <a:buChar char="p"/>
            </a:pPr>
            <a:r>
              <a:rPr lang="zh-CN" altLang="en-US" sz="2000" dirty="0">
                <a:solidFill>
                  <a:srgbClr val="FF0000"/>
                </a:solidFill>
              </a:rPr>
              <a:t>时间复杂度分析：</a:t>
            </a:r>
            <a:endParaRPr lang="en-US" sz="2000" dirty="0">
              <a:solidFill>
                <a:srgbClr val="FF0000"/>
              </a:solidFill>
            </a:endParaRPr>
          </a:p>
          <a:p>
            <a:pPr>
              <a:lnSpc>
                <a:spcPct val="150000"/>
              </a:lnSpc>
              <a:buFont typeface="Wingdings" pitchFamily="2" charset="2"/>
              <a:buNone/>
            </a:pPr>
            <a:r>
              <a:rPr lang="zh-CN" altLang="en-US" sz="2000" b="0" dirty="0"/>
              <a:t>     当</a:t>
            </a:r>
            <a:r>
              <a:rPr lang="en-US" altLang="zh-CN" sz="2000" b="0" dirty="0"/>
              <a:t>MAX-HEAPIFY</a:t>
            </a:r>
            <a:r>
              <a:rPr lang="zh-CN" altLang="en-US" sz="2000" b="0" dirty="0"/>
              <a:t>作用在一棵以结点</a:t>
            </a:r>
            <a:r>
              <a:rPr lang="en-US" altLang="zh-CN" sz="2000" b="0" i="1" dirty="0" err="1">
                <a:latin typeface="Times New Roman" pitchFamily="18" charset="0"/>
              </a:rPr>
              <a:t>i</a:t>
            </a:r>
            <a:r>
              <a:rPr lang="zh-CN" altLang="en-US" sz="2000" b="0" dirty="0"/>
              <a:t>为根的、大小为</a:t>
            </a:r>
            <a:r>
              <a:rPr lang="en-US" altLang="zh-CN" sz="2000" b="0" i="1" dirty="0">
                <a:latin typeface="Times New Roman" pitchFamily="18" charset="0"/>
              </a:rPr>
              <a:t>n</a:t>
            </a:r>
            <a:r>
              <a:rPr lang="zh-CN" altLang="en-US" sz="2000" b="0" dirty="0"/>
              <a:t>的子树上时，其运行时间为调整元素</a:t>
            </a:r>
            <a:r>
              <a:rPr lang="en-US" altLang="zh-CN" sz="2000" b="0" dirty="0"/>
              <a:t>A[</a:t>
            </a:r>
            <a:r>
              <a:rPr lang="en-US" altLang="zh-CN" sz="2000" b="0" i="1" dirty="0" err="1">
                <a:latin typeface="Times New Roman" pitchFamily="18" charset="0"/>
              </a:rPr>
              <a:t>i</a:t>
            </a:r>
            <a:r>
              <a:rPr lang="en-US" altLang="zh-CN" sz="2000" b="0" dirty="0"/>
              <a:t>]</a:t>
            </a:r>
            <a:r>
              <a:rPr lang="zh-CN" altLang="en-US" sz="2000" b="0" dirty="0"/>
              <a:t>、</a:t>
            </a:r>
            <a:r>
              <a:rPr lang="en-US" altLang="zh-CN" sz="2000" b="0" dirty="0"/>
              <a:t>A[LEFT(</a:t>
            </a:r>
            <a:r>
              <a:rPr lang="en-US" altLang="zh-CN" sz="2000" b="0" i="1" dirty="0" err="1">
                <a:latin typeface="Times New Roman" pitchFamily="18" charset="0"/>
              </a:rPr>
              <a:t>i</a:t>
            </a:r>
            <a:r>
              <a:rPr lang="en-US" altLang="zh-CN" sz="2000" b="0" dirty="0"/>
              <a:t>)]</a:t>
            </a:r>
            <a:r>
              <a:rPr lang="zh-CN" altLang="en-US" sz="2000" b="0" dirty="0"/>
              <a:t>和</a:t>
            </a:r>
            <a:r>
              <a:rPr lang="en-US" altLang="zh-CN" sz="2000" b="0" dirty="0"/>
              <a:t>A[RIGHT(</a:t>
            </a:r>
            <a:r>
              <a:rPr lang="en-US" altLang="zh-CN" sz="2000" b="0" i="1" dirty="0" err="1">
                <a:latin typeface="Times New Roman" pitchFamily="18" charset="0"/>
              </a:rPr>
              <a:t>i</a:t>
            </a:r>
            <a:r>
              <a:rPr lang="en-US" altLang="zh-CN" sz="2000" b="0" dirty="0"/>
              <a:t>)]</a:t>
            </a:r>
            <a:r>
              <a:rPr lang="zh-CN" altLang="en-US" sz="2000" b="0" dirty="0"/>
              <a:t>的关系时所用时间</a:t>
            </a:r>
            <a:r>
              <a:rPr lang="az-Cyrl-AZ" altLang="en-US" sz="2000" b="0" dirty="0"/>
              <a:t>Ө</a:t>
            </a:r>
            <a:r>
              <a:rPr lang="en-US" altLang="zh-CN" sz="2000" b="0" dirty="0"/>
              <a:t>(1)</a:t>
            </a:r>
            <a:r>
              <a:rPr lang="zh-CN" altLang="en-US" sz="2000" b="0" dirty="0"/>
              <a:t>，再加上对以</a:t>
            </a:r>
            <a:r>
              <a:rPr lang="en-US" altLang="zh-CN" sz="2000" b="0" dirty="0" err="1"/>
              <a:t>i</a:t>
            </a:r>
            <a:r>
              <a:rPr lang="zh-CN" altLang="en-US" sz="2000" b="0" dirty="0"/>
              <a:t>的某个子节点为根的子树递归调用</a:t>
            </a:r>
            <a:r>
              <a:rPr lang="en-US" altLang="zh-CN" sz="2000" b="0" dirty="0"/>
              <a:t>MAX-HEAPIFY</a:t>
            </a:r>
            <a:r>
              <a:rPr lang="zh-CN" altLang="en-US" sz="2000" b="0" dirty="0"/>
              <a:t>所需的时间。</a:t>
            </a:r>
            <a:r>
              <a:rPr lang="en-US" altLang="zh-CN" sz="2000" b="0" dirty="0" err="1"/>
              <a:t>i</a:t>
            </a:r>
            <a:r>
              <a:rPr lang="zh-CN" altLang="en-US" sz="2000" b="0" dirty="0"/>
              <a:t>结点的子树大小最多为</a:t>
            </a:r>
            <a:r>
              <a:rPr lang="en-US" altLang="zh-CN" sz="2000" b="0" dirty="0"/>
              <a:t>2</a:t>
            </a:r>
            <a:r>
              <a:rPr lang="en-US" altLang="zh-CN" sz="2000" b="0" i="1" dirty="0">
                <a:latin typeface="Times New Roman" pitchFamily="18" charset="0"/>
              </a:rPr>
              <a:t>n</a:t>
            </a:r>
            <a:r>
              <a:rPr lang="en-US" altLang="zh-CN" sz="2000" b="0" dirty="0"/>
              <a:t>/3</a:t>
            </a:r>
            <a:r>
              <a:rPr lang="zh-CN" altLang="en-US" sz="2000" b="0" dirty="0"/>
              <a:t>（此时，最底层恰好半满），运行时间递归表达式为：</a:t>
            </a:r>
            <a:endParaRPr lang="en-US" sz="2000" b="0" dirty="0"/>
          </a:p>
          <a:p>
            <a:pPr>
              <a:lnSpc>
                <a:spcPct val="150000"/>
              </a:lnSpc>
              <a:buFont typeface="Wingdings" pitchFamily="2" charset="2"/>
              <a:buNone/>
            </a:pPr>
            <a:endParaRPr lang="en-US" sz="2000" b="0" dirty="0"/>
          </a:p>
          <a:p>
            <a:pPr>
              <a:lnSpc>
                <a:spcPct val="150000"/>
              </a:lnSpc>
              <a:buFont typeface="Wingdings" pitchFamily="2" charset="2"/>
              <a:buNone/>
            </a:pPr>
            <a:endParaRPr lang="en-US" sz="2000" b="0" dirty="0"/>
          </a:p>
          <a:p>
            <a:pPr>
              <a:lnSpc>
                <a:spcPct val="150000"/>
              </a:lnSpc>
              <a:buFont typeface="Wingdings" pitchFamily="2" charset="2"/>
              <a:buNone/>
            </a:pPr>
            <a:r>
              <a:rPr lang="en-US" sz="2000" b="0" dirty="0"/>
              <a:t>      </a:t>
            </a:r>
            <a:r>
              <a:rPr lang="zh-CN" altLang="en-US" sz="2000" b="0" dirty="0"/>
              <a:t>根据主定理，该递归式的解为</a:t>
            </a:r>
            <a:endParaRPr lang="en-US" sz="2000" b="0" dirty="0"/>
          </a:p>
          <a:p>
            <a:pPr>
              <a:lnSpc>
                <a:spcPct val="150000"/>
              </a:lnSpc>
              <a:buFont typeface="Wingdings" pitchFamily="2" charset="2"/>
              <a:buNone/>
            </a:pPr>
            <a:r>
              <a:rPr lang="zh-CN" altLang="en-US" sz="2000" b="0" dirty="0"/>
              <a:t>即：</a:t>
            </a:r>
            <a:r>
              <a:rPr lang="en-US" altLang="zh-CN" sz="2000" b="0" dirty="0"/>
              <a:t>MAX-HEAPIFY</a:t>
            </a:r>
            <a:r>
              <a:rPr lang="zh-CN" altLang="en-US" sz="2000" b="0" dirty="0"/>
              <a:t>作用于一个高度为</a:t>
            </a:r>
            <a:r>
              <a:rPr lang="en-US" altLang="zh-CN" sz="2000" b="0" dirty="0"/>
              <a:t>h</a:t>
            </a:r>
            <a:r>
              <a:rPr lang="zh-CN" altLang="en-US" sz="2000" b="0" dirty="0"/>
              <a:t>的结点所需的运行时间为</a:t>
            </a:r>
          </a:p>
        </p:txBody>
      </p:sp>
      <p:graphicFrame>
        <p:nvGraphicFramePr>
          <p:cNvPr id="9218" name="Object 6"/>
          <p:cNvGraphicFramePr>
            <a:graphicFrameLocks noChangeAspect="1"/>
          </p:cNvGraphicFramePr>
          <p:nvPr>
            <p:extLst>
              <p:ext uri="{D42A27DB-BD31-4B8C-83A1-F6EECF244321}">
                <p14:modId xmlns:p14="http://schemas.microsoft.com/office/powerpoint/2010/main" val="507030576"/>
              </p:ext>
            </p:extLst>
          </p:nvPr>
        </p:nvGraphicFramePr>
        <p:xfrm>
          <a:off x="3131840" y="4797152"/>
          <a:ext cx="3714750" cy="555625"/>
        </p:xfrm>
        <a:graphic>
          <a:graphicData uri="http://schemas.openxmlformats.org/presentationml/2006/ole">
            <mc:AlternateContent xmlns:mc="http://schemas.openxmlformats.org/markup-compatibility/2006">
              <mc:Choice xmlns:v="urn:schemas-microsoft-com:vml" Requires="v">
                <p:oleObj spid="_x0000_s70847" r:id="rId3" imgW="1371322" imgH="203429" progId="Equation.3">
                  <p:embed/>
                </p:oleObj>
              </mc:Choice>
              <mc:Fallback>
                <p:oleObj r:id="rId3" imgW="1371322" imgH="203429" progId="Equation.3">
                  <p:embed/>
                  <p:pic>
                    <p:nvPicPr>
                      <p:cNvPr id="92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4797152"/>
                        <a:ext cx="371475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7"/>
          <p:cNvGraphicFramePr>
            <a:graphicFrameLocks noChangeAspect="1"/>
          </p:cNvGraphicFramePr>
          <p:nvPr>
            <p:extLst>
              <p:ext uri="{D42A27DB-BD31-4B8C-83A1-F6EECF244321}">
                <p14:modId xmlns:p14="http://schemas.microsoft.com/office/powerpoint/2010/main" val="2789143266"/>
              </p:ext>
            </p:extLst>
          </p:nvPr>
        </p:nvGraphicFramePr>
        <p:xfrm>
          <a:off x="4649788" y="5881688"/>
          <a:ext cx="1447800" cy="357187"/>
        </p:xfrm>
        <a:graphic>
          <a:graphicData uri="http://schemas.openxmlformats.org/presentationml/2006/ole">
            <mc:AlternateContent xmlns:mc="http://schemas.openxmlformats.org/markup-compatibility/2006">
              <mc:Choice xmlns:v="urn:schemas-microsoft-com:vml" Requires="v">
                <p:oleObj spid="_x0000_s70848" name="公式" r:id="rId5" imgW="990360" imgH="203040" progId="Equation.3">
                  <p:embed/>
                </p:oleObj>
              </mc:Choice>
              <mc:Fallback>
                <p:oleObj name="公式" r:id="rId5" imgW="990360" imgH="203040" progId="Equation.3">
                  <p:embed/>
                  <p:pic>
                    <p:nvPicPr>
                      <p:cNvPr id="9219" name="Object 7"/>
                      <p:cNvPicPr>
                        <a:picLocks noChangeAspect="1" noChangeArrowheads="1"/>
                      </p:cNvPicPr>
                      <p:nvPr/>
                    </p:nvPicPr>
                    <p:blipFill>
                      <a:blip r:embed="rId6"/>
                      <a:srcRect/>
                      <a:stretch>
                        <a:fillRect/>
                      </a:stretch>
                    </p:blipFill>
                    <p:spPr bwMode="auto">
                      <a:xfrm>
                        <a:off x="4649788" y="5881688"/>
                        <a:ext cx="1447800"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8"/>
          <p:cNvGraphicFramePr>
            <a:graphicFrameLocks noChangeAspect="1"/>
          </p:cNvGraphicFramePr>
          <p:nvPr>
            <p:extLst>
              <p:ext uri="{D42A27DB-BD31-4B8C-83A1-F6EECF244321}">
                <p14:modId xmlns:p14="http://schemas.microsoft.com/office/powerpoint/2010/main" val="250994852"/>
              </p:ext>
            </p:extLst>
          </p:nvPr>
        </p:nvGraphicFramePr>
        <p:xfrm>
          <a:off x="8088982" y="6386462"/>
          <a:ext cx="603250" cy="357188"/>
        </p:xfrm>
        <a:graphic>
          <a:graphicData uri="http://schemas.openxmlformats.org/presentationml/2006/ole">
            <mc:AlternateContent xmlns:mc="http://schemas.openxmlformats.org/markup-compatibility/2006">
              <mc:Choice xmlns:v="urn:schemas-microsoft-com:vml" Requires="v">
                <p:oleObj spid="_x0000_s70849" r:id="rId7" imgW="343217" imgH="203517" progId="Equation.3">
                  <p:embed/>
                </p:oleObj>
              </mc:Choice>
              <mc:Fallback>
                <p:oleObj r:id="rId7" imgW="343217" imgH="203517" progId="Equation.3">
                  <p:embed/>
                  <p:pic>
                    <p:nvPicPr>
                      <p:cNvPr id="922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8982" y="6386462"/>
                        <a:ext cx="60325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14</a:t>
            </a:fld>
            <a:endParaRPr lang="en-US" altLang="zh-CN"/>
          </a:p>
        </p:txBody>
      </p:sp>
    </p:spTree>
    <p:extLst>
      <p:ext uri="{BB962C8B-B14F-4D97-AF65-F5344CB8AC3E}">
        <p14:creationId xmlns:p14="http://schemas.microsoft.com/office/powerpoint/2010/main" val="4047971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idx="4294967295"/>
          </p:nvPr>
        </p:nvSpPr>
        <p:spPr/>
        <p:txBody>
          <a:bodyPr/>
          <a:lstStyle/>
          <a:p>
            <a:r>
              <a:rPr lang="zh-CN" altLang="en-US" dirty="0"/>
              <a:t>建堆操作</a:t>
            </a:r>
          </a:p>
        </p:txBody>
      </p:sp>
      <p:sp>
        <p:nvSpPr>
          <p:cNvPr id="28675" name="内容占位符 2"/>
          <p:cNvSpPr>
            <a:spLocks noGrp="1"/>
          </p:cNvSpPr>
          <p:nvPr>
            <p:ph idx="4294967295"/>
          </p:nvPr>
        </p:nvSpPr>
        <p:spPr>
          <a:xfrm>
            <a:off x="1185503" y="1880790"/>
            <a:ext cx="7634969" cy="4716562"/>
          </a:xfrm>
        </p:spPr>
        <p:txBody>
          <a:bodyPr/>
          <a:lstStyle/>
          <a:p>
            <a:pPr>
              <a:lnSpc>
                <a:spcPct val="150000"/>
              </a:lnSpc>
              <a:buFont typeface="Wingdings" pitchFamily="2" charset="2"/>
              <a:buChar char="p"/>
            </a:pPr>
            <a:r>
              <a:rPr lang="zh-CN" altLang="en-US" sz="2400" b="0" dirty="0"/>
              <a:t>输入是一个无序数组</a:t>
            </a:r>
            <a:r>
              <a:rPr lang="en-US" altLang="zh-CN" sz="2400" b="0" dirty="0"/>
              <a:t>A</a:t>
            </a:r>
            <a:r>
              <a:rPr lang="zh-CN" altLang="en-US" sz="2400" b="0" dirty="0"/>
              <a:t>，</a:t>
            </a:r>
            <a:r>
              <a:rPr lang="en-US" altLang="zh-CN" sz="2400" b="0" dirty="0"/>
              <a:t>BUILD-MAX-HEAP</a:t>
            </a:r>
            <a:r>
              <a:rPr lang="zh-CN" altLang="en-US" sz="2400" b="0" dirty="0"/>
              <a:t>把数组</a:t>
            </a:r>
            <a:r>
              <a:rPr lang="en-US" altLang="zh-CN" sz="2400" b="0" dirty="0"/>
              <a:t>A</a:t>
            </a:r>
            <a:r>
              <a:rPr lang="zh-CN" altLang="en-US" sz="2400" b="0" dirty="0"/>
              <a:t>变成一个最大堆（自底向上）</a:t>
            </a:r>
            <a:endParaRPr lang="en-US" sz="2400" b="0" dirty="0"/>
          </a:p>
          <a:p>
            <a:pPr>
              <a:lnSpc>
                <a:spcPct val="150000"/>
              </a:lnSpc>
              <a:buFont typeface="Wingdings" pitchFamily="2" charset="2"/>
              <a:buChar char="p"/>
            </a:pPr>
            <a:endParaRPr lang="en-US" sz="2400" b="0" dirty="0"/>
          </a:p>
          <a:p>
            <a:pPr>
              <a:lnSpc>
                <a:spcPct val="150000"/>
              </a:lnSpc>
              <a:buFont typeface="Wingdings" pitchFamily="2" charset="2"/>
              <a:buChar char="p"/>
            </a:pPr>
            <a:r>
              <a:rPr lang="zh-CN" altLang="en-US" sz="2400" dirty="0">
                <a:solidFill>
                  <a:srgbClr val="FF0000"/>
                </a:solidFill>
              </a:rPr>
              <a:t>基本思想</a:t>
            </a:r>
            <a:r>
              <a:rPr lang="zh-CN" altLang="en-US" sz="2400" b="0" dirty="0"/>
              <a:t>：数组</a:t>
            </a:r>
            <a:r>
              <a:rPr lang="en-US" altLang="zh-CN" sz="2400" b="0" dirty="0"/>
              <a:t>A[ (</a:t>
            </a:r>
            <a:r>
              <a:rPr lang="en-US" altLang="zh-CN" sz="2400" b="0" i="1" dirty="0">
                <a:latin typeface="Times New Roman" pitchFamily="18" charset="0"/>
              </a:rPr>
              <a:t>n</a:t>
            </a:r>
            <a:r>
              <a:rPr lang="en-US" altLang="zh-CN" sz="2400" b="0" dirty="0"/>
              <a:t>/2 +1) … </a:t>
            </a:r>
            <a:r>
              <a:rPr lang="en-US" altLang="zh-CN" sz="2400" b="0" i="1" dirty="0">
                <a:latin typeface="Times New Roman" pitchFamily="18" charset="0"/>
              </a:rPr>
              <a:t>n</a:t>
            </a:r>
            <a:r>
              <a:rPr lang="en-US" altLang="zh-CN" sz="2400" b="0" dirty="0"/>
              <a:t> ]</a:t>
            </a:r>
            <a:r>
              <a:rPr lang="zh-CN" altLang="en-US" sz="2400" b="0" dirty="0"/>
              <a:t>中的元素都是树中的叶子结点，因此每个都可以看作是只含一个元素的堆。</a:t>
            </a:r>
            <a:r>
              <a:rPr lang="en-US" altLang="zh-CN" sz="2400" b="0" dirty="0"/>
              <a:t>BUILD-MAX-HEAP</a:t>
            </a:r>
            <a:r>
              <a:rPr lang="zh-CN" altLang="en-US" sz="2400" b="0" dirty="0"/>
              <a:t>对数组中每一个其它内结点从后往前都调用一次</a:t>
            </a:r>
            <a:r>
              <a:rPr lang="en-US" altLang="zh-CN" sz="2400" b="0" dirty="0"/>
              <a:t>MAX-HEAPIFY</a:t>
            </a:r>
            <a:r>
              <a:rPr lang="zh-CN" altLang="en-US" sz="2400" b="0" dirty="0"/>
              <a:t>。</a:t>
            </a:r>
            <a:endParaRPr lang="en-US" sz="2400" b="0" dirty="0"/>
          </a:p>
          <a:p>
            <a:pPr>
              <a:lnSpc>
                <a:spcPct val="150000"/>
              </a:lnSpc>
              <a:buFont typeface="Wingdings" pitchFamily="2" charset="2"/>
              <a:buChar char="p"/>
            </a:pPr>
            <a:endParaRPr lang="en-US" sz="2000" b="0" dirty="0"/>
          </a:p>
          <a:p>
            <a:pPr>
              <a:lnSpc>
                <a:spcPct val="150000"/>
              </a:lnSpc>
              <a:buFont typeface="Wingdings" pitchFamily="2" charset="2"/>
              <a:buChar char="p"/>
            </a:pPr>
            <a:endParaRPr lang="zh-CN" altLang="en-US" sz="2000" b="0" dirty="0"/>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15</a:t>
            </a:fld>
            <a:endParaRPr lang="en-US" altLang="zh-CN"/>
          </a:p>
        </p:txBody>
      </p:sp>
    </p:spTree>
    <p:extLst>
      <p:ext uri="{BB962C8B-B14F-4D97-AF65-F5344CB8AC3E}">
        <p14:creationId xmlns:p14="http://schemas.microsoft.com/office/powerpoint/2010/main" val="3842716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idx="4294967295"/>
          </p:nvPr>
        </p:nvSpPr>
        <p:spPr/>
        <p:txBody>
          <a:bodyPr/>
          <a:lstStyle/>
          <a:p>
            <a:r>
              <a:rPr lang="zh-CN" altLang="en-US" dirty="0"/>
              <a:t>建堆操作</a:t>
            </a:r>
          </a:p>
        </p:txBody>
      </p:sp>
      <p:sp>
        <p:nvSpPr>
          <p:cNvPr id="28675" name="内容占位符 2"/>
          <p:cNvSpPr>
            <a:spLocks noGrp="1"/>
          </p:cNvSpPr>
          <p:nvPr>
            <p:ph idx="4294967295"/>
          </p:nvPr>
        </p:nvSpPr>
        <p:spPr>
          <a:xfrm>
            <a:off x="1199309" y="1905000"/>
            <a:ext cx="7772400" cy="4953000"/>
          </a:xfrm>
        </p:spPr>
        <p:txBody>
          <a:bodyPr/>
          <a:lstStyle/>
          <a:p>
            <a:pPr>
              <a:lnSpc>
                <a:spcPct val="150000"/>
              </a:lnSpc>
              <a:buFont typeface="Wingdings" pitchFamily="2" charset="2"/>
              <a:buChar char="p"/>
            </a:pPr>
            <a:r>
              <a:rPr lang="zh-CN" altLang="en-US" sz="2000" b="0" dirty="0"/>
              <a:t>输入是一个无序数组</a:t>
            </a:r>
            <a:r>
              <a:rPr lang="en-US" altLang="zh-CN" sz="2000" b="0" dirty="0"/>
              <a:t>A</a:t>
            </a:r>
            <a:r>
              <a:rPr lang="zh-CN" altLang="en-US" sz="2000" b="0" dirty="0"/>
              <a:t>，</a:t>
            </a:r>
            <a:r>
              <a:rPr lang="en-US" altLang="zh-CN" sz="2000" b="0" dirty="0"/>
              <a:t>BUILD-MAX-HEAP</a:t>
            </a:r>
            <a:r>
              <a:rPr lang="zh-CN" altLang="en-US" sz="2000" b="0" dirty="0"/>
              <a:t>把数组</a:t>
            </a:r>
            <a:r>
              <a:rPr lang="en-US" altLang="zh-CN" sz="2000" b="0" dirty="0"/>
              <a:t>A</a:t>
            </a:r>
            <a:r>
              <a:rPr lang="zh-CN" altLang="en-US" sz="2000" b="0" dirty="0"/>
              <a:t>变成一个最大堆（自底向上），伪代码如下：</a:t>
            </a:r>
            <a:endParaRPr lang="en-US" sz="2000" b="0" dirty="0"/>
          </a:p>
          <a:p>
            <a:pPr>
              <a:lnSpc>
                <a:spcPct val="150000"/>
              </a:lnSpc>
              <a:buFont typeface="Wingdings" pitchFamily="2" charset="2"/>
              <a:buChar char="p"/>
            </a:pPr>
            <a:endParaRPr lang="en-US" sz="2000" b="0" dirty="0"/>
          </a:p>
          <a:p>
            <a:pPr>
              <a:lnSpc>
                <a:spcPct val="150000"/>
              </a:lnSpc>
              <a:buFont typeface="Wingdings" pitchFamily="2" charset="2"/>
              <a:buChar char="p"/>
            </a:pPr>
            <a:endParaRPr lang="en-US" sz="2000" b="0" dirty="0"/>
          </a:p>
          <a:p>
            <a:pPr>
              <a:lnSpc>
                <a:spcPct val="150000"/>
              </a:lnSpc>
              <a:buFont typeface="Wingdings" pitchFamily="2" charset="2"/>
              <a:buChar char="p"/>
            </a:pPr>
            <a:endParaRPr lang="en-US" sz="2000" b="0" dirty="0"/>
          </a:p>
          <a:p>
            <a:pPr>
              <a:lnSpc>
                <a:spcPct val="150000"/>
              </a:lnSpc>
              <a:buFont typeface="Wingdings" pitchFamily="2" charset="2"/>
              <a:buChar char="p"/>
            </a:pPr>
            <a:r>
              <a:rPr lang="zh-CN" altLang="en-US" sz="2000" dirty="0">
                <a:solidFill>
                  <a:srgbClr val="FF0000"/>
                </a:solidFill>
              </a:rPr>
              <a:t>基本思想</a:t>
            </a:r>
            <a:r>
              <a:rPr lang="zh-CN" altLang="en-US" sz="2000" b="0" dirty="0"/>
              <a:t>：</a:t>
            </a:r>
            <a:r>
              <a:rPr lang="zh-CN" altLang="en-US" sz="1800" b="0" dirty="0"/>
              <a:t>数组</a:t>
            </a:r>
            <a:r>
              <a:rPr lang="en-US" altLang="zh-CN" sz="1800" b="0" dirty="0"/>
              <a:t>A[ (</a:t>
            </a:r>
            <a:r>
              <a:rPr lang="en-US" altLang="zh-CN" sz="1800" b="0" i="1" dirty="0">
                <a:latin typeface="Times New Roman" pitchFamily="18" charset="0"/>
              </a:rPr>
              <a:t>n</a:t>
            </a:r>
            <a:r>
              <a:rPr lang="en-US" altLang="zh-CN" sz="1800" b="0" dirty="0"/>
              <a:t>/2 +1) … </a:t>
            </a:r>
            <a:r>
              <a:rPr lang="en-US" altLang="zh-CN" sz="1800" b="0" i="1" dirty="0">
                <a:latin typeface="Times New Roman" pitchFamily="18" charset="0"/>
              </a:rPr>
              <a:t>n</a:t>
            </a:r>
            <a:r>
              <a:rPr lang="en-US" altLang="zh-CN" sz="1800" b="0" dirty="0"/>
              <a:t> ]</a:t>
            </a:r>
            <a:r>
              <a:rPr lang="zh-CN" altLang="en-US" sz="1800" b="0" dirty="0"/>
              <a:t>中的元素都是树中的叶子结点，因此每个都可以看作是只含一个元素的堆。</a:t>
            </a:r>
            <a:r>
              <a:rPr lang="en-US" altLang="zh-CN" sz="1800" b="0" dirty="0"/>
              <a:t>BUILD-MAX-HEAP</a:t>
            </a:r>
            <a:r>
              <a:rPr lang="zh-CN" altLang="en-US" sz="1800" b="0" dirty="0"/>
              <a:t>对数组中每一个其它内结点从后往前都调用一次</a:t>
            </a:r>
            <a:r>
              <a:rPr lang="en-US" altLang="zh-CN" sz="1800" b="0" dirty="0"/>
              <a:t>MAX-HEAPIFY</a:t>
            </a:r>
            <a:r>
              <a:rPr lang="zh-CN" altLang="en-US" sz="1800" b="0" dirty="0"/>
              <a:t>。</a:t>
            </a:r>
            <a:endParaRPr lang="en-US" sz="2000" b="0" dirty="0"/>
          </a:p>
          <a:p>
            <a:pPr>
              <a:lnSpc>
                <a:spcPct val="150000"/>
              </a:lnSpc>
              <a:buFont typeface="Wingdings" pitchFamily="2" charset="2"/>
              <a:buChar char="p"/>
            </a:pPr>
            <a:endParaRPr lang="en-US" sz="2000" b="0" dirty="0"/>
          </a:p>
          <a:p>
            <a:pPr>
              <a:lnSpc>
                <a:spcPct val="150000"/>
              </a:lnSpc>
              <a:buFont typeface="Wingdings" pitchFamily="2" charset="2"/>
              <a:buChar char="p"/>
            </a:pPr>
            <a:endParaRPr lang="zh-CN" altLang="en-US" sz="2000" b="0" dirty="0"/>
          </a:p>
        </p:txBody>
      </p:sp>
      <p:sp>
        <p:nvSpPr>
          <p:cNvPr id="28676" name="日期占位符 3"/>
          <p:cNvSpPr txBox="1">
            <a:spLocks noGrp="1" noChangeArrowheads="1"/>
          </p:cNvSpPr>
          <p:nvPr/>
        </p:nvSpPr>
        <p:spPr bwMode="auto">
          <a:xfrm>
            <a:off x="1143000" y="6248400"/>
            <a:ext cx="1143000" cy="457200"/>
          </a:xfrm>
          <a:prstGeom prst="rect">
            <a:avLst/>
          </a:prstGeom>
          <a:noFill/>
          <a:ln w="9525">
            <a:noFill/>
            <a:miter lim="800000"/>
            <a:headEnd/>
            <a:tailEnd/>
          </a:ln>
        </p:spPr>
        <p:txBody>
          <a:bodyPr/>
          <a:lstStyle/>
          <a:p>
            <a:pPr algn="l"/>
            <a:fld id="{FE97AC2D-85E7-42F3-9C2F-55A374CCE024}" type="datetime1">
              <a:rPr lang="zh-CN" altLang="en-US" sz="1400" b="0">
                <a:solidFill>
                  <a:srgbClr val="2B2B83"/>
                </a:solidFill>
              </a:rPr>
              <a:pPr algn="l"/>
              <a:t>2017/10/12</a:t>
            </a:fld>
            <a:endParaRPr lang="en-US" altLang="zh-CN" sz="1400" b="0">
              <a:solidFill>
                <a:srgbClr val="2B2B83"/>
              </a:solidFill>
            </a:endParaRPr>
          </a:p>
        </p:txBody>
      </p:sp>
      <p:sp>
        <p:nvSpPr>
          <p:cNvPr id="28677" name="灯片编号占位符 4"/>
          <p:cNvSpPr txBox="1">
            <a:spLocks noGrp="1" noChangeArrowheads="1"/>
          </p:cNvSpPr>
          <p:nvPr/>
        </p:nvSpPr>
        <p:spPr bwMode="auto">
          <a:xfrm>
            <a:off x="3505200" y="6248400"/>
            <a:ext cx="914400" cy="457200"/>
          </a:xfrm>
          <a:prstGeom prst="rect">
            <a:avLst/>
          </a:prstGeom>
          <a:noFill/>
          <a:ln w="9525">
            <a:noFill/>
            <a:miter lim="800000"/>
            <a:headEnd/>
            <a:tailEnd/>
          </a:ln>
        </p:spPr>
        <p:txBody>
          <a:bodyPr/>
          <a:lstStyle/>
          <a:p>
            <a:pPr algn="r"/>
            <a:fld id="{DFEF8EDF-2B63-422B-BD24-EE927EABA118}" type="slidenum">
              <a:rPr lang="en-US" altLang="zh-CN" sz="1400" b="0">
                <a:solidFill>
                  <a:srgbClr val="2B2B83"/>
                </a:solidFill>
              </a:rPr>
              <a:pPr algn="r"/>
              <a:t>16</a:t>
            </a:fld>
            <a:endParaRPr lang="en-US" altLang="zh-CN" sz="1400" b="0">
              <a:solidFill>
                <a:srgbClr val="2B2B83"/>
              </a:solidFill>
            </a:endParaRPr>
          </a:p>
        </p:txBody>
      </p:sp>
      <p:sp>
        <p:nvSpPr>
          <p:cNvPr id="28678" name="矩形 5"/>
          <p:cNvSpPr>
            <a:spLocks noChangeArrowheads="1"/>
          </p:cNvSpPr>
          <p:nvPr/>
        </p:nvSpPr>
        <p:spPr bwMode="auto">
          <a:xfrm>
            <a:off x="1685084" y="2976562"/>
            <a:ext cx="6858000" cy="1143000"/>
          </a:xfrm>
          <a:prstGeom prst="rect">
            <a:avLst/>
          </a:prstGeom>
          <a:solidFill>
            <a:srgbClr val="AAE2FF"/>
          </a:solidFill>
          <a:ln w="19050">
            <a:solidFill>
              <a:srgbClr val="000066"/>
            </a:solidFill>
            <a:miter lim="800000"/>
            <a:headEnd/>
            <a:tailEnd/>
          </a:ln>
        </p:spPr>
        <p:txBody>
          <a:bodyPr/>
          <a:lstStyle/>
          <a:p>
            <a:pPr algn="l"/>
            <a:r>
              <a:rPr lang="en-US" altLang="zh-CN" sz="1600" dirty="0">
                <a:solidFill>
                  <a:srgbClr val="FF0000"/>
                </a:solidFill>
              </a:rPr>
              <a:t>BUILD-MAX-HEAP ( A )</a:t>
            </a:r>
          </a:p>
          <a:p>
            <a:pPr algn="l"/>
            <a:r>
              <a:rPr lang="en-US" altLang="zh-CN" sz="1600" dirty="0">
                <a:solidFill>
                  <a:srgbClr val="FF0000"/>
                </a:solidFill>
              </a:rPr>
              <a:t>1   </a:t>
            </a:r>
            <a:r>
              <a:rPr lang="en-US" altLang="zh-CN" sz="1600" i="1" dirty="0">
                <a:solidFill>
                  <a:srgbClr val="FF0000"/>
                </a:solidFill>
              </a:rPr>
              <a:t>heap-size</a:t>
            </a:r>
            <a:r>
              <a:rPr lang="en-US" altLang="zh-CN" sz="1600" dirty="0">
                <a:solidFill>
                  <a:srgbClr val="FF0000"/>
                </a:solidFill>
              </a:rPr>
              <a:t>[A]</a:t>
            </a:r>
            <a:r>
              <a:rPr lang="en-US" altLang="zh-CN" sz="1600" i="1" dirty="0">
                <a:solidFill>
                  <a:srgbClr val="FF0000"/>
                </a:solidFill>
              </a:rPr>
              <a:t> ← length</a:t>
            </a:r>
            <a:r>
              <a:rPr lang="en-US" altLang="zh-CN" sz="1600" dirty="0">
                <a:solidFill>
                  <a:srgbClr val="FF0000"/>
                </a:solidFill>
              </a:rPr>
              <a:t>[A];</a:t>
            </a:r>
          </a:p>
          <a:p>
            <a:pPr algn="l">
              <a:buFontTx/>
              <a:buAutoNum type="arabicPlain" startAt="2"/>
            </a:pPr>
            <a:r>
              <a:rPr lang="en-US" altLang="zh-CN" sz="1600" dirty="0">
                <a:solidFill>
                  <a:srgbClr val="FF0000"/>
                </a:solidFill>
              </a:rPr>
              <a:t>   for </a:t>
            </a:r>
            <a:r>
              <a:rPr lang="en-US" altLang="zh-CN" sz="1600" i="1" dirty="0" err="1">
                <a:solidFill>
                  <a:srgbClr val="FF0000"/>
                </a:solidFill>
              </a:rPr>
              <a:t>i</a:t>
            </a:r>
            <a:r>
              <a:rPr lang="en-US" altLang="zh-CN" sz="1600" dirty="0">
                <a:solidFill>
                  <a:srgbClr val="FF0000"/>
                </a:solidFill>
              </a:rPr>
              <a:t> </a:t>
            </a:r>
            <a:r>
              <a:rPr lang="en-US" altLang="zh-CN" sz="1600" i="1" dirty="0">
                <a:solidFill>
                  <a:srgbClr val="FF0000"/>
                </a:solidFill>
              </a:rPr>
              <a:t>← </a:t>
            </a:r>
            <a:r>
              <a:rPr lang="en-US" altLang="zh-CN" sz="1600" dirty="0">
                <a:solidFill>
                  <a:srgbClr val="FF0000"/>
                </a:solidFill>
              </a:rPr>
              <a:t>FLOOR( </a:t>
            </a:r>
            <a:r>
              <a:rPr lang="en-US" altLang="zh-CN" sz="1600" i="1" dirty="0">
                <a:solidFill>
                  <a:srgbClr val="FF0000"/>
                </a:solidFill>
              </a:rPr>
              <a:t>length</a:t>
            </a:r>
            <a:r>
              <a:rPr lang="en-US" altLang="zh-CN" sz="1600" dirty="0">
                <a:solidFill>
                  <a:srgbClr val="FF0000"/>
                </a:solidFill>
              </a:rPr>
              <a:t>[A]/2 )  </a:t>
            </a:r>
            <a:r>
              <a:rPr lang="en-US" altLang="zh-CN" sz="1600" dirty="0" err="1">
                <a:solidFill>
                  <a:srgbClr val="FF0000"/>
                </a:solidFill>
              </a:rPr>
              <a:t>downto</a:t>
            </a:r>
            <a:r>
              <a:rPr lang="en-US" altLang="zh-CN" sz="1600" dirty="0">
                <a:solidFill>
                  <a:srgbClr val="FF0000"/>
                </a:solidFill>
              </a:rPr>
              <a:t> 1</a:t>
            </a:r>
          </a:p>
          <a:p>
            <a:pPr algn="l">
              <a:buFontTx/>
              <a:buAutoNum type="arabicPlain" startAt="2"/>
            </a:pPr>
            <a:r>
              <a:rPr lang="en-US" altLang="zh-CN" sz="1600" dirty="0">
                <a:solidFill>
                  <a:srgbClr val="FF0000"/>
                </a:solidFill>
              </a:rPr>
              <a:t>       do MAX-HEAPIFY( A, </a:t>
            </a:r>
            <a:r>
              <a:rPr lang="en-US" altLang="zh-CN" sz="1600" i="1" dirty="0" err="1">
                <a:solidFill>
                  <a:srgbClr val="FF0000"/>
                </a:solidFill>
              </a:rPr>
              <a:t>i</a:t>
            </a:r>
            <a:r>
              <a:rPr lang="en-US" altLang="zh-CN" sz="1600" i="1" dirty="0">
                <a:solidFill>
                  <a:srgbClr val="FF0000"/>
                </a:solidFill>
              </a:rPr>
              <a:t> </a:t>
            </a:r>
            <a:r>
              <a:rPr lang="en-US" altLang="zh-CN" sz="1600" dirty="0">
                <a:solidFill>
                  <a:srgbClr val="FF0000"/>
                </a:solidFill>
              </a:rPr>
              <a:t>)</a:t>
            </a:r>
          </a:p>
          <a:p>
            <a:pPr algn="l"/>
            <a:endParaRPr lang="zh-CN" altLang="en-US" sz="1600" dirty="0"/>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16</a:t>
            </a:fld>
            <a:endParaRPr lang="en-US" altLang="zh-CN"/>
          </a:p>
        </p:txBody>
      </p:sp>
    </p:spTree>
    <p:extLst>
      <p:ext uri="{BB962C8B-B14F-4D97-AF65-F5344CB8AC3E}">
        <p14:creationId xmlns:p14="http://schemas.microsoft.com/office/powerpoint/2010/main" val="1881183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p:txBody>
          <a:bodyPr/>
          <a:lstStyle/>
          <a:p>
            <a:pPr algn="ctr"/>
            <a:r>
              <a:rPr lang="zh-CN" altLang="en-US"/>
              <a:t>建堆操作</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17</a:t>
            </a:fld>
            <a:endParaRPr lang="en-US" altLang="zh-CN"/>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7664" y="96942"/>
            <a:ext cx="6022041" cy="6761058"/>
          </a:xfrm>
          <a:prstGeom prst="rect">
            <a:avLst/>
          </a:prstGeom>
        </p:spPr>
      </p:pic>
    </p:spTree>
    <p:extLst>
      <p:ext uri="{BB962C8B-B14F-4D97-AF65-F5344CB8AC3E}">
        <p14:creationId xmlns:p14="http://schemas.microsoft.com/office/powerpoint/2010/main" val="2451140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p:cNvSpPr>
          <p:nvPr>
            <p:ph type="title" idx="4294967295"/>
          </p:nvPr>
        </p:nvSpPr>
        <p:spPr/>
        <p:txBody>
          <a:bodyPr/>
          <a:lstStyle/>
          <a:p>
            <a:r>
              <a:rPr lang="zh-CN" altLang="en-US" dirty="0"/>
              <a:t>建堆操作</a:t>
            </a:r>
          </a:p>
        </p:txBody>
      </p:sp>
      <mc:AlternateContent xmlns:mc="http://schemas.openxmlformats.org/markup-compatibility/2006" xmlns:a14="http://schemas.microsoft.com/office/drawing/2010/main">
        <mc:Choice Requires="a14">
          <p:sp>
            <p:nvSpPr>
              <p:cNvPr id="10244" name="内容占位符 2"/>
              <p:cNvSpPr>
                <a:spLocks noGrp="1"/>
              </p:cNvSpPr>
              <p:nvPr>
                <p:ph idx="4294967295"/>
              </p:nvPr>
            </p:nvSpPr>
            <p:spPr>
              <a:xfrm>
                <a:off x="1150938" y="1905000"/>
                <a:ext cx="7772400" cy="4953000"/>
              </a:xfrm>
            </p:spPr>
            <p:txBody>
              <a:bodyPr/>
              <a:lstStyle/>
              <a:p>
                <a:pPr>
                  <a:lnSpc>
                    <a:spcPct val="150000"/>
                  </a:lnSpc>
                  <a:buFont typeface="Wingdings" pitchFamily="2" charset="2"/>
                  <a:buChar char="p"/>
                </a:pPr>
                <a:r>
                  <a:rPr lang="zh-CN" altLang="en-US" sz="2000" dirty="0">
                    <a:solidFill>
                      <a:srgbClr val="FF0000"/>
                    </a:solidFill>
                  </a:rPr>
                  <a:t>时间复杂度分析：</a:t>
                </a:r>
                <a:endParaRPr lang="en-US" sz="2000" dirty="0">
                  <a:solidFill>
                    <a:srgbClr val="FF0000"/>
                  </a:solidFill>
                </a:endParaRPr>
              </a:p>
              <a:p>
                <a:pPr>
                  <a:lnSpc>
                    <a:spcPct val="150000"/>
                  </a:lnSpc>
                  <a:buNone/>
                </a:pPr>
                <a:r>
                  <a:rPr lang="zh-CN" altLang="en-US" sz="1800" b="0" dirty="0"/>
                  <a:t>     每次</a:t>
                </a:r>
                <a:r>
                  <a:rPr lang="en-US" altLang="zh-CN" sz="1800" b="0" dirty="0"/>
                  <a:t>MAX-HEAPIFY</a:t>
                </a:r>
                <a:r>
                  <a:rPr lang="zh-CN" altLang="en-US" sz="1800" b="0" dirty="0"/>
                  <a:t>的时间</a:t>
                </a:r>
                <a:r>
                  <a:rPr lang="zh-CN" altLang="en-US" sz="1800" dirty="0"/>
                  <a:t>为</a:t>
                </a:r>
                <a14:m>
                  <m:oMath xmlns:m="http://schemas.openxmlformats.org/officeDocument/2006/math">
                    <m:r>
                      <a:rPr lang="en-US" altLang="zh-CN" sz="1800" i="1" dirty="0" smtClean="0">
                        <a:latin typeface="Cambria Math" panose="02040503050406030204" pitchFamily="18" charset="0"/>
                      </a:rPr>
                      <m:t>𝑂</m:t>
                    </m:r>
                    <m:r>
                      <a:rPr lang="en-US" altLang="zh-CN" sz="1800" i="1" dirty="0" smtClean="0">
                        <a:latin typeface="Cambria Math" panose="02040503050406030204" pitchFamily="18" charset="0"/>
                      </a:rPr>
                      <m:t>(</m:t>
                    </m:r>
                    <m:r>
                      <m:rPr>
                        <m:sty m:val="p"/>
                      </m:rPr>
                      <a:rPr lang="en-US" altLang="zh-CN" sz="1800" i="1" dirty="0" smtClean="0">
                        <a:latin typeface="Cambria Math" panose="02040503050406030204" pitchFamily="18" charset="0"/>
                      </a:rPr>
                      <m:t>log</m:t>
                    </m:r>
                    <m:r>
                      <a:rPr lang="en-US" altLang="zh-CN" sz="1800" i="1" dirty="0" smtClean="0">
                        <a:latin typeface="Cambria Math" panose="02040503050406030204" pitchFamily="18" charset="0"/>
                      </a:rPr>
                      <m:t>⁡</m:t>
                    </m:r>
                    <m:r>
                      <a:rPr lang="en-US" altLang="zh-CN" sz="1800" i="1" dirty="0" smtClean="0">
                        <a:latin typeface="Cambria Math" panose="02040503050406030204" pitchFamily="18" charset="0"/>
                      </a:rPr>
                      <m:t>𝑛</m:t>
                    </m:r>
                    <m:r>
                      <a:rPr lang="en-US" altLang="zh-CN" sz="1800" i="1" dirty="0" smtClean="0">
                        <a:latin typeface="Cambria Math" panose="02040503050406030204" pitchFamily="18" charset="0"/>
                      </a:rPr>
                      <m:t>)</m:t>
                    </m:r>
                  </m:oMath>
                </a14:m>
                <a:r>
                  <a:rPr lang="zh-CN" altLang="en-US" sz="1800" b="0" dirty="0"/>
                  <a:t>，</a:t>
                </a:r>
                <a:r>
                  <a:rPr lang="zh-CN" altLang="en-US" sz="1800" dirty="0"/>
                  <a:t>总共进行了</a:t>
                </a:r>
                <a:r>
                  <a:rPr lang="en-US" altLang="zh-CN" sz="1800" dirty="0"/>
                  <a:t>O(n)</a:t>
                </a:r>
                <a:r>
                  <a:rPr lang="zh-CN" altLang="en-US" sz="1800" dirty="0"/>
                  <a:t>次</a:t>
                </a:r>
                <a:r>
                  <a:rPr lang="en-US" altLang="zh-CN" sz="1800" dirty="0"/>
                  <a:t>MAX-HEAPIFY,</a:t>
                </a:r>
                <a:r>
                  <a:rPr lang="zh-CN" altLang="en-US" sz="1800" dirty="0"/>
                  <a:t> 时间复杂度为</a:t>
                </a:r>
                <a14:m>
                  <m:oMath xmlns:m="http://schemas.openxmlformats.org/officeDocument/2006/math">
                    <m:r>
                      <a:rPr lang="en-US" altLang="zh-CN" sz="1800" i="1" dirty="0">
                        <a:latin typeface="Cambria Math" panose="02040503050406030204" pitchFamily="18" charset="0"/>
                      </a:rPr>
                      <m:t>𝑂</m:t>
                    </m:r>
                    <m:d>
                      <m:dPr>
                        <m:ctrlPr>
                          <a:rPr lang="en-US" altLang="zh-CN" sz="1800" i="1" dirty="0">
                            <a:latin typeface="Cambria Math" panose="02040503050406030204" pitchFamily="18" charset="0"/>
                          </a:rPr>
                        </m:ctrlPr>
                      </m:dPr>
                      <m:e>
                        <m:r>
                          <a:rPr lang="en-US" altLang="zh-CN" sz="1800" b="0" i="1" dirty="0" smtClean="0">
                            <a:latin typeface="Cambria Math" panose="02040503050406030204" pitchFamily="18" charset="0"/>
                          </a:rPr>
                          <m:t>𝑛</m:t>
                        </m:r>
                        <m:func>
                          <m:funcPr>
                            <m:ctrlPr>
                              <a:rPr lang="en-US" altLang="zh-CN" sz="1800" b="0" i="1" dirty="0" smtClean="0">
                                <a:latin typeface="Cambria Math" panose="02040503050406030204" pitchFamily="18" charset="0"/>
                              </a:rPr>
                            </m:ctrlPr>
                          </m:funcPr>
                          <m:fName>
                            <m:r>
                              <m:rPr>
                                <m:sty m:val="p"/>
                              </m:rPr>
                              <a:rPr lang="en-US" altLang="zh-CN" sz="1800" i="0" dirty="0">
                                <a:latin typeface="Cambria Math" panose="02040503050406030204" pitchFamily="18" charset="0"/>
                              </a:rPr>
                              <m:t>log</m:t>
                            </m:r>
                          </m:fName>
                          <m:e>
                            <m:r>
                              <a:rPr lang="en-US" altLang="zh-CN" sz="1800" i="1" dirty="0">
                                <a:latin typeface="Cambria Math" panose="02040503050406030204" pitchFamily="18" charset="0"/>
                              </a:rPr>
                              <m:t>𝑛</m:t>
                            </m:r>
                          </m:e>
                        </m:func>
                      </m:e>
                    </m:d>
                  </m:oMath>
                </a14:m>
                <a:endParaRPr lang="en-US" altLang="zh-CN" sz="1800" dirty="0"/>
              </a:p>
            </p:txBody>
          </p:sp>
        </mc:Choice>
        <mc:Fallback xmlns="">
          <p:sp>
            <p:nvSpPr>
              <p:cNvPr id="10244" name="内容占位符 2"/>
              <p:cNvSpPr>
                <a:spLocks noGrp="1" noRot="1" noChangeAspect="1" noMove="1" noResize="1" noEditPoints="1" noAdjustHandles="1" noChangeArrowheads="1" noChangeShapeType="1" noTextEdit="1"/>
              </p:cNvSpPr>
              <p:nvPr>
                <p:ph idx="4294967295"/>
              </p:nvPr>
            </p:nvSpPr>
            <p:spPr>
              <a:xfrm>
                <a:off x="1150938" y="1905000"/>
                <a:ext cx="7772400" cy="4953000"/>
              </a:xfrm>
              <a:blipFill>
                <a:blip r:embed="rId2"/>
                <a:stretch>
                  <a:fillRect/>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18</a:t>
            </a:fld>
            <a:endParaRPr lang="en-US" altLang="zh-CN"/>
          </a:p>
        </p:txBody>
      </p:sp>
    </p:spTree>
    <p:extLst>
      <p:ext uri="{BB962C8B-B14F-4D97-AF65-F5344CB8AC3E}">
        <p14:creationId xmlns:p14="http://schemas.microsoft.com/office/powerpoint/2010/main" val="2565540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p:cNvSpPr>
          <p:nvPr>
            <p:ph type="title" idx="4294967295"/>
          </p:nvPr>
        </p:nvSpPr>
        <p:spPr/>
        <p:txBody>
          <a:bodyPr/>
          <a:lstStyle/>
          <a:p>
            <a:r>
              <a:rPr lang="zh-CN" altLang="en-US" dirty="0"/>
              <a:t>建堆操作</a:t>
            </a:r>
          </a:p>
        </p:txBody>
      </p:sp>
      <p:sp>
        <p:nvSpPr>
          <p:cNvPr id="10244" name="内容占位符 2"/>
          <p:cNvSpPr>
            <a:spLocks noGrp="1"/>
          </p:cNvSpPr>
          <p:nvPr>
            <p:ph idx="4294967295"/>
          </p:nvPr>
        </p:nvSpPr>
        <p:spPr>
          <a:xfrm>
            <a:off x="1150938" y="1905000"/>
            <a:ext cx="7772400" cy="4953000"/>
          </a:xfrm>
        </p:spPr>
        <p:txBody>
          <a:bodyPr/>
          <a:lstStyle/>
          <a:p>
            <a:pPr>
              <a:lnSpc>
                <a:spcPct val="150000"/>
              </a:lnSpc>
              <a:buFont typeface="Wingdings" pitchFamily="2" charset="2"/>
              <a:buChar char="p"/>
            </a:pPr>
            <a:r>
              <a:rPr lang="zh-CN" altLang="en-US" sz="2000" dirty="0">
                <a:solidFill>
                  <a:srgbClr val="FF0000"/>
                </a:solidFill>
              </a:rPr>
              <a:t>时间复杂度分析：</a:t>
            </a:r>
            <a:endParaRPr lang="en-US" sz="2000" dirty="0">
              <a:solidFill>
                <a:srgbClr val="FF0000"/>
              </a:solidFill>
            </a:endParaRPr>
          </a:p>
          <a:p>
            <a:pPr>
              <a:lnSpc>
                <a:spcPct val="150000"/>
              </a:lnSpc>
              <a:buFont typeface="Wingdings" pitchFamily="2" charset="2"/>
              <a:buNone/>
            </a:pPr>
            <a:r>
              <a:rPr lang="zh-CN" altLang="en-US" sz="1800" b="0" dirty="0"/>
              <a:t>     在树中不同高度的结点处运行</a:t>
            </a:r>
            <a:r>
              <a:rPr lang="en-US" altLang="zh-CN" sz="1800" b="0" dirty="0"/>
              <a:t>MAX-HEAPIFY</a:t>
            </a:r>
            <a:r>
              <a:rPr lang="zh-CN" altLang="en-US" sz="1800" b="0" dirty="0"/>
              <a:t>的时间不同，其作用在高度为</a:t>
            </a:r>
            <a:r>
              <a:rPr lang="en-US" altLang="zh-CN" sz="1800" b="0" dirty="0"/>
              <a:t>h</a:t>
            </a:r>
            <a:r>
              <a:rPr lang="zh-CN" altLang="en-US" sz="1800" b="0" dirty="0"/>
              <a:t>的结点上的运行时间为</a:t>
            </a:r>
            <a:r>
              <a:rPr lang="en-US" altLang="zh-CN" sz="1800" b="0" dirty="0"/>
              <a:t>O(h)</a:t>
            </a:r>
            <a:r>
              <a:rPr lang="zh-CN" altLang="en-US" sz="1800" b="0" dirty="0"/>
              <a:t>，故</a:t>
            </a:r>
            <a:r>
              <a:rPr lang="en-US" altLang="zh-CN" sz="1800" b="0" dirty="0"/>
              <a:t>BUILD-MAX-HEAP</a:t>
            </a:r>
            <a:r>
              <a:rPr lang="zh-CN" altLang="en-US" sz="1800" b="0" dirty="0"/>
              <a:t>时间代价为：</a:t>
            </a:r>
            <a:endParaRPr lang="zh-CN" altLang="en-US" sz="2000" b="0" dirty="0"/>
          </a:p>
        </p:txBody>
      </p:sp>
      <p:graphicFrame>
        <p:nvGraphicFramePr>
          <p:cNvPr id="10242" name="Object 6"/>
          <p:cNvGraphicFramePr>
            <a:graphicFrameLocks noChangeAspect="1"/>
          </p:cNvGraphicFramePr>
          <p:nvPr>
            <p:extLst>
              <p:ext uri="{D42A27DB-BD31-4B8C-83A1-F6EECF244321}">
                <p14:modId xmlns:p14="http://schemas.microsoft.com/office/powerpoint/2010/main" val="302353440"/>
              </p:ext>
            </p:extLst>
          </p:nvPr>
        </p:nvGraphicFramePr>
        <p:xfrm>
          <a:off x="2208213" y="3262312"/>
          <a:ext cx="4214813" cy="2066925"/>
        </p:xfrm>
        <a:graphic>
          <a:graphicData uri="http://schemas.openxmlformats.org/presentationml/2006/ole">
            <mc:AlternateContent xmlns:mc="http://schemas.openxmlformats.org/markup-compatibility/2006">
              <mc:Choice xmlns:v="urn:schemas-microsoft-com:vml" Requires="v">
                <p:oleObj spid="_x0000_s71745" r:id="rId3" imgW="2400617" imgH="965517" progId="">
                  <p:embed/>
                </p:oleObj>
              </mc:Choice>
              <mc:Fallback>
                <p:oleObj r:id="rId3" imgW="2400617" imgH="965517" progId="">
                  <p:embed/>
                  <p:pic>
                    <p:nvPicPr>
                      <p:cNvPr id="1024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3" y="3262312"/>
                        <a:ext cx="4214813" cy="206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7" name="TextBox 6"/>
          <p:cNvSpPr txBox="1">
            <a:spLocks noChangeArrowheads="1"/>
          </p:cNvSpPr>
          <p:nvPr/>
        </p:nvSpPr>
        <p:spPr bwMode="auto">
          <a:xfrm>
            <a:off x="1350963" y="5548312"/>
            <a:ext cx="7286625" cy="646113"/>
          </a:xfrm>
          <a:prstGeom prst="rect">
            <a:avLst/>
          </a:prstGeom>
          <a:noFill/>
          <a:ln w="9525">
            <a:noFill/>
            <a:miter lim="800000"/>
            <a:headEnd/>
            <a:tailEnd/>
          </a:ln>
        </p:spPr>
        <p:txBody>
          <a:bodyPr>
            <a:spAutoFit/>
          </a:bodyPr>
          <a:lstStyle/>
          <a:p>
            <a:pPr algn="l"/>
            <a:r>
              <a:rPr lang="zh-CN" altLang="en-US" sz="1800" b="0" dirty="0"/>
              <a:t>这说明，</a:t>
            </a:r>
            <a:r>
              <a:rPr lang="en-US" altLang="zh-CN" sz="1800" b="0" dirty="0"/>
              <a:t>BUILD-MAX-HEAP</a:t>
            </a:r>
            <a:r>
              <a:rPr lang="zh-CN" altLang="en-US" sz="1800" b="0" dirty="0"/>
              <a:t>可以在线性时间内，将一个无序数组建成一个最大堆。</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19</a:t>
            </a:fld>
            <a:endParaRPr lang="en-US" altLang="zh-CN"/>
          </a:p>
        </p:txBody>
      </p:sp>
    </p:spTree>
    <p:extLst>
      <p:ext uri="{BB962C8B-B14F-4D97-AF65-F5344CB8AC3E}">
        <p14:creationId xmlns:p14="http://schemas.microsoft.com/office/powerpoint/2010/main" val="991194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排序算法</a:t>
            </a:r>
          </a:p>
        </p:txBody>
      </p:sp>
      <p:sp>
        <p:nvSpPr>
          <p:cNvPr id="4" name="灯片编号占位符 3"/>
          <p:cNvSpPr>
            <a:spLocks noGrp="1"/>
          </p:cNvSpPr>
          <p:nvPr>
            <p:ph type="sldNum" sz="quarter" idx="12"/>
          </p:nvPr>
        </p:nvSpPr>
        <p:spPr/>
        <p:txBody>
          <a:bodyPr/>
          <a:lstStyle/>
          <a:p>
            <a:pPr>
              <a:defRPr/>
            </a:pPr>
            <a:fld id="{76A0C645-9BD3-47E5-8E11-364E151CC5DE}" type="slidenum">
              <a:rPr lang="en-US" altLang="zh-CN" smtClean="0"/>
              <a:pPr>
                <a:defRPr/>
              </a:pPr>
              <a:t>2</a:t>
            </a:fld>
            <a:endParaRPr lang="en-US" altLang="zh-CN"/>
          </a:p>
        </p:txBody>
      </p:sp>
      <p:sp>
        <p:nvSpPr>
          <p:cNvPr id="47109" name="TextBox 7"/>
          <p:cNvSpPr txBox="1">
            <a:spLocks noChangeArrowheads="1"/>
          </p:cNvSpPr>
          <p:nvPr/>
        </p:nvSpPr>
        <p:spPr bwMode="auto">
          <a:xfrm>
            <a:off x="899592" y="2204864"/>
            <a:ext cx="7992888" cy="3970318"/>
          </a:xfrm>
          <a:prstGeom prst="rect">
            <a:avLst/>
          </a:prstGeom>
          <a:noFill/>
          <a:ln w="9525">
            <a:noFill/>
            <a:miter lim="800000"/>
            <a:headEnd/>
            <a:tailEnd/>
          </a:ln>
        </p:spPr>
        <p:txBody>
          <a:bodyPr wrap="square">
            <a:spAutoFit/>
          </a:bodyPr>
          <a:lstStyle/>
          <a:p>
            <a:pPr>
              <a:lnSpc>
                <a:spcPct val="150000"/>
              </a:lnSpc>
            </a:pPr>
            <a:r>
              <a:rPr lang="zh-CN" altLang="en-US" sz="2800" dirty="0">
                <a:solidFill>
                  <a:schemeClr val="accent2"/>
                </a:solidFill>
                <a:latin typeface="华文新魏" pitchFamily="2" charset="-122"/>
                <a:ea typeface="华文新魏" pitchFamily="2" charset="-122"/>
              </a:rPr>
              <a:t>内容提要：</a:t>
            </a:r>
            <a:endParaRPr lang="en-US" altLang="zh-CN" sz="2800" dirty="0">
              <a:solidFill>
                <a:schemeClr val="accent2"/>
              </a:solidFill>
              <a:latin typeface="华文新魏" pitchFamily="2" charset="-122"/>
              <a:ea typeface="华文新魏" pitchFamily="2" charset="-122"/>
            </a:endParaRPr>
          </a:p>
          <a:p>
            <a:pPr>
              <a:lnSpc>
                <a:spcPct val="150000"/>
              </a:lnSpc>
              <a:buFont typeface="Wingdings" pitchFamily="2" charset="2"/>
              <a:buChar char="p"/>
            </a:pPr>
            <a:r>
              <a:rPr lang="zh-CN" altLang="en-US" sz="2800" dirty="0"/>
              <a:t> </a:t>
            </a:r>
            <a:r>
              <a:rPr lang="zh-CN" altLang="en-US" sz="2800" dirty="0">
                <a:solidFill>
                  <a:srgbClr val="FF0000"/>
                </a:solidFill>
              </a:rPr>
              <a:t>排序问题</a:t>
            </a:r>
            <a:endParaRPr lang="en-US" altLang="zh-CN" sz="2800" dirty="0">
              <a:solidFill>
                <a:srgbClr val="FF0000"/>
              </a:solidFill>
            </a:endParaRPr>
          </a:p>
          <a:p>
            <a:pPr>
              <a:lnSpc>
                <a:spcPct val="150000"/>
              </a:lnSpc>
              <a:buFont typeface="Wingdings" pitchFamily="2" charset="2"/>
              <a:buChar char="p"/>
            </a:pPr>
            <a:r>
              <a:rPr lang="zh-CN" altLang="en-US" sz="2800" dirty="0"/>
              <a:t> 堆排序算法</a:t>
            </a:r>
            <a:endParaRPr lang="en-US" altLang="zh-CN" sz="2800" dirty="0"/>
          </a:p>
          <a:p>
            <a:pPr>
              <a:lnSpc>
                <a:spcPct val="150000"/>
              </a:lnSpc>
              <a:buFont typeface="Wingdings" pitchFamily="2" charset="2"/>
              <a:buChar char="p"/>
            </a:pPr>
            <a:r>
              <a:rPr lang="zh-CN" altLang="en-US" sz="2800" dirty="0"/>
              <a:t> 快速排序算法</a:t>
            </a:r>
            <a:endParaRPr lang="en-US" altLang="zh-CN" sz="2800" dirty="0"/>
          </a:p>
          <a:p>
            <a:pPr>
              <a:lnSpc>
                <a:spcPct val="150000"/>
              </a:lnSpc>
              <a:buFont typeface="Wingdings" pitchFamily="2" charset="2"/>
              <a:buChar char="p"/>
            </a:pPr>
            <a:r>
              <a:rPr lang="en-US" altLang="zh-CN" sz="2800" dirty="0"/>
              <a:t> </a:t>
            </a:r>
            <a:r>
              <a:rPr lang="zh-CN" altLang="en-US" sz="2800" dirty="0"/>
              <a:t>线性时间排序算法</a:t>
            </a:r>
            <a:endParaRPr lang="en-US" altLang="zh-CN" sz="2800" dirty="0"/>
          </a:p>
          <a:p>
            <a:pPr>
              <a:lnSpc>
                <a:spcPct val="150000"/>
              </a:lnSpc>
              <a:buFont typeface="Wingdings" pitchFamily="2" charset="2"/>
              <a:buChar char="p"/>
            </a:pPr>
            <a:r>
              <a:rPr lang="zh-CN" altLang="en-US" sz="2800" dirty="0"/>
              <a:t> 排序算法比较</a:t>
            </a:r>
            <a:endParaRPr lang="en-US" altLang="zh-CN" sz="2800" dirty="0"/>
          </a:p>
        </p:txBody>
      </p:sp>
    </p:spTree>
    <p:extLst>
      <p:ext uri="{BB962C8B-B14F-4D97-AF65-F5344CB8AC3E}">
        <p14:creationId xmlns:p14="http://schemas.microsoft.com/office/powerpoint/2010/main" val="1617874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idx="4294967295"/>
          </p:nvPr>
        </p:nvSpPr>
        <p:spPr/>
        <p:txBody>
          <a:bodyPr/>
          <a:lstStyle/>
          <a:p>
            <a:r>
              <a:rPr lang="zh-CN" altLang="en-US" dirty="0"/>
              <a:t>堆排序算法</a:t>
            </a:r>
          </a:p>
        </p:txBody>
      </p:sp>
      <p:sp>
        <p:nvSpPr>
          <p:cNvPr id="30723" name="内容占位符 2"/>
          <p:cNvSpPr>
            <a:spLocks noGrp="1"/>
          </p:cNvSpPr>
          <p:nvPr>
            <p:ph idx="4294967295"/>
          </p:nvPr>
        </p:nvSpPr>
        <p:spPr>
          <a:xfrm>
            <a:off x="1171575" y="1905000"/>
            <a:ext cx="7772400" cy="4953000"/>
          </a:xfrm>
        </p:spPr>
        <p:txBody>
          <a:bodyPr/>
          <a:lstStyle/>
          <a:p>
            <a:pPr>
              <a:lnSpc>
                <a:spcPct val="150000"/>
              </a:lnSpc>
              <a:buFont typeface="Wingdings" pitchFamily="2" charset="2"/>
              <a:buChar char="p"/>
            </a:pPr>
            <a:r>
              <a:rPr lang="zh-CN" altLang="en-US" sz="2000" dirty="0">
                <a:solidFill>
                  <a:srgbClr val="FF0000"/>
                </a:solidFill>
              </a:rPr>
              <a:t>基本思想</a:t>
            </a:r>
            <a:r>
              <a:rPr lang="zh-CN" altLang="en-US" sz="2000" b="0" dirty="0"/>
              <a:t>：</a:t>
            </a:r>
            <a:endParaRPr lang="en-US" sz="2000" b="0" dirty="0"/>
          </a:p>
          <a:p>
            <a:pPr>
              <a:lnSpc>
                <a:spcPct val="150000"/>
              </a:lnSpc>
              <a:buFont typeface="宋体" pitchFamily="2" charset="-122"/>
              <a:buAutoNum type="circleNumDbPlain"/>
            </a:pPr>
            <a:r>
              <a:rPr lang="zh-CN" altLang="en-US" sz="1600" b="0" dirty="0"/>
              <a:t>调用</a:t>
            </a:r>
            <a:r>
              <a:rPr lang="en-US" altLang="zh-CN" sz="1600" b="0" dirty="0"/>
              <a:t>BUILD-MAX-HEAP</a:t>
            </a:r>
            <a:r>
              <a:rPr lang="zh-CN" altLang="en-US" sz="1600" b="0" dirty="0"/>
              <a:t>将输入数组</a:t>
            </a:r>
            <a:r>
              <a:rPr lang="en-US" altLang="zh-CN" sz="1600" b="0" dirty="0"/>
              <a:t>A[1…n]</a:t>
            </a:r>
            <a:r>
              <a:rPr lang="zh-CN" altLang="en-US" sz="1600" b="0" dirty="0"/>
              <a:t>构建成一个最大堆；</a:t>
            </a:r>
            <a:endParaRPr lang="en-US" sz="1600" b="0" dirty="0"/>
          </a:p>
          <a:p>
            <a:pPr>
              <a:lnSpc>
                <a:spcPct val="150000"/>
              </a:lnSpc>
              <a:buFont typeface="宋体" pitchFamily="2" charset="-122"/>
              <a:buAutoNum type="circleNumDbPlain"/>
            </a:pPr>
            <a:r>
              <a:rPr lang="zh-CN" altLang="en-US" sz="1600" b="0" dirty="0"/>
              <a:t>互置</a:t>
            </a:r>
            <a:r>
              <a:rPr lang="en-US" altLang="zh-CN" sz="1600" b="0" dirty="0"/>
              <a:t>A[1]</a:t>
            </a:r>
            <a:r>
              <a:rPr lang="zh-CN" altLang="en-US" sz="1600" b="0" dirty="0"/>
              <a:t>和</a:t>
            </a:r>
            <a:r>
              <a:rPr lang="en-US" altLang="zh-CN" sz="1600" b="0" dirty="0"/>
              <a:t>A[n]</a:t>
            </a:r>
            <a:r>
              <a:rPr lang="zh-CN" altLang="en-US" sz="1600" b="0" dirty="0"/>
              <a:t>位置，使得堆的最大值位于数组正确位置；</a:t>
            </a:r>
            <a:endParaRPr lang="en-US" sz="1600" b="0" dirty="0"/>
          </a:p>
          <a:p>
            <a:pPr>
              <a:lnSpc>
                <a:spcPct val="150000"/>
              </a:lnSpc>
              <a:buFont typeface="宋体" pitchFamily="2" charset="-122"/>
              <a:buAutoNum type="circleNumDbPlain"/>
            </a:pPr>
            <a:r>
              <a:rPr lang="zh-CN" altLang="en-US" sz="1600" b="0" dirty="0"/>
              <a:t>减小堆的规模；</a:t>
            </a:r>
            <a:endParaRPr lang="en-US" sz="1600" b="0" dirty="0"/>
          </a:p>
          <a:p>
            <a:pPr>
              <a:lnSpc>
                <a:spcPct val="150000"/>
              </a:lnSpc>
              <a:buFont typeface="宋体" pitchFamily="2" charset="-122"/>
              <a:buAutoNum type="circleNumDbPlain"/>
            </a:pPr>
            <a:r>
              <a:rPr lang="zh-CN" altLang="en-US" sz="1600" b="0" dirty="0"/>
              <a:t>重新调整堆，保持最大堆性质。</a:t>
            </a:r>
            <a:endParaRPr lang="en-US" sz="1600" b="0" dirty="0"/>
          </a:p>
          <a:p>
            <a:pPr>
              <a:lnSpc>
                <a:spcPct val="150000"/>
              </a:lnSpc>
              <a:buFont typeface="Wingdings" pitchFamily="2" charset="2"/>
              <a:buChar char="p"/>
            </a:pPr>
            <a:endParaRPr lang="en-US" sz="2000" b="0" dirty="0"/>
          </a:p>
          <a:p>
            <a:pPr>
              <a:lnSpc>
                <a:spcPct val="150000"/>
              </a:lnSpc>
              <a:buFont typeface="Wingdings" pitchFamily="2" charset="2"/>
              <a:buChar char="p"/>
            </a:pPr>
            <a:endParaRPr lang="zh-CN" altLang="en-US" sz="2000" b="0" dirty="0"/>
          </a:p>
        </p:txBody>
      </p:sp>
      <p:sp>
        <p:nvSpPr>
          <p:cNvPr id="30726" name="矩形 5"/>
          <p:cNvSpPr>
            <a:spLocks noChangeArrowheads="1"/>
          </p:cNvSpPr>
          <p:nvPr/>
        </p:nvSpPr>
        <p:spPr bwMode="auto">
          <a:xfrm>
            <a:off x="1514475" y="4262437"/>
            <a:ext cx="6215063" cy="1657350"/>
          </a:xfrm>
          <a:prstGeom prst="rect">
            <a:avLst/>
          </a:prstGeom>
          <a:solidFill>
            <a:srgbClr val="AAE2FF"/>
          </a:solidFill>
          <a:ln w="19050">
            <a:solidFill>
              <a:srgbClr val="000066"/>
            </a:solidFill>
            <a:miter lim="800000"/>
            <a:headEnd/>
            <a:tailEnd/>
          </a:ln>
        </p:spPr>
        <p:txBody>
          <a:bodyPr/>
          <a:lstStyle/>
          <a:p>
            <a:pPr algn="l"/>
            <a:r>
              <a:rPr lang="en-US" altLang="zh-CN" sz="1600" dirty="0">
                <a:solidFill>
                  <a:srgbClr val="FF0000"/>
                </a:solidFill>
              </a:rPr>
              <a:t>HEAPSORT( A )</a:t>
            </a:r>
          </a:p>
          <a:p>
            <a:pPr algn="l"/>
            <a:r>
              <a:rPr lang="en-US" altLang="zh-CN" sz="1600" dirty="0">
                <a:solidFill>
                  <a:srgbClr val="FF0000"/>
                </a:solidFill>
              </a:rPr>
              <a:t>1   BUILD-MAX-HEAP(A)</a:t>
            </a:r>
          </a:p>
          <a:p>
            <a:pPr algn="l"/>
            <a:r>
              <a:rPr lang="en-US" altLang="zh-CN" sz="1600" i="1" dirty="0">
                <a:solidFill>
                  <a:srgbClr val="FF0000"/>
                </a:solidFill>
              </a:rPr>
              <a:t>2   </a:t>
            </a:r>
            <a:r>
              <a:rPr lang="en-US" altLang="zh-CN" sz="1600" dirty="0">
                <a:solidFill>
                  <a:srgbClr val="FF0000"/>
                </a:solidFill>
              </a:rPr>
              <a:t>for</a:t>
            </a:r>
            <a:r>
              <a:rPr lang="en-US" altLang="zh-CN" sz="1600" i="1" dirty="0">
                <a:solidFill>
                  <a:srgbClr val="FF0000"/>
                </a:solidFill>
              </a:rPr>
              <a:t>  </a:t>
            </a:r>
            <a:r>
              <a:rPr lang="en-US" altLang="zh-CN" sz="1600" i="1" dirty="0" err="1">
                <a:solidFill>
                  <a:srgbClr val="FF0000"/>
                </a:solidFill>
              </a:rPr>
              <a:t>i</a:t>
            </a:r>
            <a:r>
              <a:rPr lang="en-US" altLang="zh-CN" sz="1600" i="1" dirty="0">
                <a:solidFill>
                  <a:srgbClr val="FF0000"/>
                </a:solidFill>
              </a:rPr>
              <a:t> ← length</a:t>
            </a:r>
            <a:r>
              <a:rPr lang="en-US" altLang="zh-CN" sz="1600" dirty="0">
                <a:solidFill>
                  <a:srgbClr val="FF0000"/>
                </a:solidFill>
              </a:rPr>
              <a:t>[A] </a:t>
            </a:r>
            <a:r>
              <a:rPr lang="en-US" altLang="zh-CN" sz="1600" dirty="0" err="1">
                <a:solidFill>
                  <a:srgbClr val="FF0000"/>
                </a:solidFill>
              </a:rPr>
              <a:t>downto</a:t>
            </a:r>
            <a:r>
              <a:rPr lang="en-US" altLang="zh-CN" sz="1600" dirty="0">
                <a:solidFill>
                  <a:srgbClr val="FF0000"/>
                </a:solidFill>
              </a:rPr>
              <a:t> 2</a:t>
            </a:r>
          </a:p>
          <a:p>
            <a:pPr algn="l"/>
            <a:r>
              <a:rPr lang="en-US" altLang="zh-CN" sz="1600" dirty="0">
                <a:solidFill>
                  <a:srgbClr val="FF0000"/>
                </a:solidFill>
              </a:rPr>
              <a:t>3      do  exchange A[1] ↔ A[</a:t>
            </a:r>
            <a:r>
              <a:rPr lang="en-US" altLang="zh-CN" sz="1600" i="1" dirty="0" err="1">
                <a:solidFill>
                  <a:srgbClr val="FF0000"/>
                </a:solidFill>
              </a:rPr>
              <a:t>i</a:t>
            </a:r>
            <a:r>
              <a:rPr lang="en-US" altLang="zh-CN" sz="1600" dirty="0">
                <a:solidFill>
                  <a:srgbClr val="FF0000"/>
                </a:solidFill>
              </a:rPr>
              <a:t>]</a:t>
            </a:r>
          </a:p>
          <a:p>
            <a:pPr algn="l"/>
            <a:r>
              <a:rPr lang="en-US" altLang="zh-CN" sz="1600" i="1" dirty="0">
                <a:solidFill>
                  <a:srgbClr val="FF0000"/>
                </a:solidFill>
              </a:rPr>
              <a:t>4             heap-size</a:t>
            </a:r>
            <a:r>
              <a:rPr lang="en-US" altLang="zh-CN" sz="1600" dirty="0">
                <a:solidFill>
                  <a:srgbClr val="FF0000"/>
                </a:solidFill>
              </a:rPr>
              <a:t>[A] </a:t>
            </a:r>
            <a:r>
              <a:rPr lang="en-US" altLang="zh-CN" sz="1600" i="1" dirty="0">
                <a:solidFill>
                  <a:srgbClr val="FF0000"/>
                </a:solidFill>
              </a:rPr>
              <a:t>← heap-size</a:t>
            </a:r>
            <a:r>
              <a:rPr lang="en-US" altLang="zh-CN" sz="1600" dirty="0">
                <a:solidFill>
                  <a:srgbClr val="FF0000"/>
                </a:solidFill>
              </a:rPr>
              <a:t>[A] -1</a:t>
            </a:r>
            <a:endParaRPr lang="en-US" altLang="zh-CN" sz="1600" i="1" dirty="0">
              <a:solidFill>
                <a:srgbClr val="FF0000"/>
              </a:solidFill>
            </a:endParaRPr>
          </a:p>
          <a:p>
            <a:pPr algn="l"/>
            <a:r>
              <a:rPr lang="en-US" altLang="zh-CN" sz="1600" dirty="0">
                <a:solidFill>
                  <a:srgbClr val="FF0000"/>
                </a:solidFill>
              </a:rPr>
              <a:t>5             MAX-HEAPIFY( A, </a:t>
            </a:r>
            <a:r>
              <a:rPr lang="en-US" altLang="zh-CN" sz="1600" i="1" dirty="0">
                <a:solidFill>
                  <a:srgbClr val="FF0000"/>
                </a:solidFill>
              </a:rPr>
              <a:t>1</a:t>
            </a:r>
            <a:r>
              <a:rPr lang="en-US" altLang="zh-CN" sz="1600" dirty="0">
                <a:solidFill>
                  <a:srgbClr val="FF0000"/>
                </a:solidFill>
              </a:rPr>
              <a:t>)</a:t>
            </a:r>
          </a:p>
          <a:p>
            <a:pPr algn="l"/>
            <a:endParaRPr lang="zh-CN" altLang="en-US" sz="1600" dirty="0"/>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20</a:t>
            </a:fld>
            <a:endParaRPr lang="en-US" altLang="zh-CN"/>
          </a:p>
        </p:txBody>
      </p:sp>
    </p:spTree>
    <p:extLst>
      <p:ext uri="{BB962C8B-B14F-4D97-AF65-F5344CB8AC3E}">
        <p14:creationId xmlns:p14="http://schemas.microsoft.com/office/powerpoint/2010/main" val="645890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p:txBody>
          <a:bodyPr/>
          <a:lstStyle/>
          <a:p>
            <a:pPr algn="ctr"/>
            <a:r>
              <a:rPr lang="zh-CN" altLang="en-US"/>
              <a:t>堆排序算法</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21</a:t>
            </a:fld>
            <a:endParaRPr lang="en-US" altLang="zh-CN"/>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260648"/>
            <a:ext cx="7012504" cy="6511038"/>
          </a:xfrm>
          <a:prstGeom prst="rect">
            <a:avLst/>
          </a:prstGeom>
        </p:spPr>
      </p:pic>
    </p:spTree>
    <p:extLst>
      <p:ext uri="{BB962C8B-B14F-4D97-AF65-F5344CB8AC3E}">
        <p14:creationId xmlns:p14="http://schemas.microsoft.com/office/powerpoint/2010/main" val="161963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p:txBody>
          <a:bodyPr/>
          <a:lstStyle/>
          <a:p>
            <a:r>
              <a:rPr lang="zh-CN" altLang="en-US" dirty="0"/>
              <a:t>堆排序算法</a:t>
            </a:r>
          </a:p>
        </p:txBody>
      </p:sp>
      <mc:AlternateContent xmlns:mc="http://schemas.openxmlformats.org/markup-compatibility/2006" xmlns:a14="http://schemas.microsoft.com/office/drawing/2010/main">
        <mc:Choice Requires="a14">
          <p:sp>
            <p:nvSpPr>
              <p:cNvPr id="32771" name="内容占位符 2"/>
              <p:cNvSpPr>
                <a:spLocks noGrp="1"/>
              </p:cNvSpPr>
              <p:nvPr>
                <p:ph idx="4294967295"/>
              </p:nvPr>
            </p:nvSpPr>
            <p:spPr>
              <a:xfrm>
                <a:off x="1161256" y="1880790"/>
                <a:ext cx="7772400" cy="4953000"/>
              </a:xfrm>
            </p:spPr>
            <p:txBody>
              <a:bodyPr/>
              <a:lstStyle/>
              <a:p>
                <a:pPr>
                  <a:lnSpc>
                    <a:spcPct val="150000"/>
                  </a:lnSpc>
                  <a:buFont typeface="Wingdings" pitchFamily="2" charset="2"/>
                  <a:buChar char="p"/>
                </a:pPr>
                <a:r>
                  <a:rPr lang="zh-CN" altLang="en-US" sz="2000" dirty="0">
                    <a:solidFill>
                      <a:srgbClr val="FF0000"/>
                    </a:solidFill>
                  </a:rPr>
                  <a:t>时间复杂度分析：</a:t>
                </a:r>
              </a:p>
              <a:p>
                <a:pPr>
                  <a:lnSpc>
                    <a:spcPct val="150000"/>
                  </a:lnSpc>
                  <a:buFont typeface="Wingdings" pitchFamily="2" charset="2"/>
                  <a:buNone/>
                </a:pPr>
                <a:r>
                  <a:rPr lang="zh-CN" altLang="en-US" sz="2000" b="0" dirty="0"/>
                  <a:t>    调用</a:t>
                </a:r>
                <a:r>
                  <a:rPr lang="en-US" altLang="zh-CN" sz="2000" b="0" dirty="0"/>
                  <a:t>BUILD-MAX-HEAP</a:t>
                </a:r>
                <a:r>
                  <a:rPr lang="zh-CN" altLang="en-US" sz="2000" b="0" dirty="0"/>
                  <a:t>时间为</a:t>
                </a:r>
                <a14:m>
                  <m:oMath xmlns:m="http://schemas.openxmlformats.org/officeDocument/2006/math">
                    <m:r>
                      <a:rPr lang="en-US" altLang="zh-CN" sz="2000" b="0" i="1" dirty="0" smtClean="0">
                        <a:latin typeface="Cambria Math" panose="02040503050406030204" pitchFamily="18" charset="0"/>
                      </a:rPr>
                      <m:t>𝑂</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𝑛</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𝑛</m:t>
                    </m:r>
                    <m:r>
                      <a:rPr lang="en-US" altLang="zh-CN" sz="2000" b="0" i="1" dirty="0" smtClean="0">
                        <a:latin typeface="Cambria Math" panose="02040503050406030204" pitchFamily="18" charset="0"/>
                      </a:rPr>
                      <m:t>−1</m:t>
                    </m:r>
                  </m:oMath>
                </a14:m>
                <a:r>
                  <a:rPr lang="zh-CN" altLang="en-US" sz="2000" b="0" dirty="0"/>
                  <a:t>次</a:t>
                </a:r>
                <a:r>
                  <a:rPr lang="en-US" altLang="zh-CN" sz="2000" b="0" dirty="0"/>
                  <a:t>MAX-HAPIFY</a:t>
                </a:r>
                <a:r>
                  <a:rPr lang="zh-CN" altLang="en-US" sz="2000" b="0" dirty="0"/>
                  <a:t>调用的每一次时间代价为</a:t>
                </a:r>
                <a14:m>
                  <m:oMath xmlns:m="http://schemas.openxmlformats.org/officeDocument/2006/math">
                    <m:r>
                      <a:rPr lang="en-US" altLang="zh-CN" sz="2000" b="0" i="1" dirty="0" smtClean="0">
                        <a:latin typeface="Cambria Math" panose="02040503050406030204" pitchFamily="18" charset="0"/>
                      </a:rPr>
                      <m:t>𝑂</m:t>
                    </m:r>
                    <m:r>
                      <a:rPr lang="en-US" altLang="zh-CN" sz="2000" b="0" i="1" dirty="0" smtClean="0">
                        <a:latin typeface="Cambria Math" panose="02040503050406030204" pitchFamily="18" charset="0"/>
                      </a:rPr>
                      <m:t>(</m:t>
                    </m:r>
                    <m:func>
                      <m:funcPr>
                        <m:ctrlPr>
                          <a:rPr lang="en-US" altLang="zh-CN" sz="2000" b="0" i="1" dirty="0" smtClean="0">
                            <a:latin typeface="Cambria Math" panose="02040503050406030204" pitchFamily="18" charset="0"/>
                          </a:rPr>
                        </m:ctrlPr>
                      </m:funcPr>
                      <m:fName>
                        <m:r>
                          <m:rPr>
                            <m:sty m:val="p"/>
                          </m:rPr>
                          <a:rPr lang="en-US" altLang="zh-CN" sz="2000" b="0" i="0" dirty="0" err="1" smtClean="0">
                            <a:latin typeface="Cambria Math" panose="02040503050406030204" pitchFamily="18" charset="0"/>
                          </a:rPr>
                          <m:t>l</m:t>
                        </m:r>
                        <m:r>
                          <m:rPr>
                            <m:sty m:val="p"/>
                          </m:rPr>
                          <a:rPr lang="en-US" altLang="zh-CN" sz="2000" b="0" i="0" dirty="0" smtClean="0">
                            <a:latin typeface="Cambria Math" panose="02040503050406030204" pitchFamily="18" charset="0"/>
                          </a:rPr>
                          <m:t>o</m:t>
                        </m:r>
                        <m:r>
                          <m:rPr>
                            <m:sty m:val="p"/>
                          </m:rPr>
                          <a:rPr lang="en-US" altLang="zh-CN" sz="2000" b="0" i="0" dirty="0" err="1" smtClean="0">
                            <a:latin typeface="Cambria Math" panose="02040503050406030204" pitchFamily="18" charset="0"/>
                          </a:rPr>
                          <m:t>g</m:t>
                        </m:r>
                      </m:fName>
                      <m:e>
                        <m:r>
                          <a:rPr lang="en-US" altLang="zh-CN" sz="2000" b="0" i="1" dirty="0" smtClean="0">
                            <a:latin typeface="Cambria Math" panose="02040503050406030204" pitchFamily="18" charset="0"/>
                          </a:rPr>
                          <m:t>𝑛</m:t>
                        </m:r>
                      </m:e>
                    </m:func>
                    <m:r>
                      <a:rPr lang="en-US" altLang="zh-CN" sz="2000" b="0" i="1" dirty="0" smtClean="0">
                        <a:latin typeface="Cambria Math" panose="02040503050406030204" pitchFamily="18" charset="0"/>
                      </a:rPr>
                      <m:t>)</m:t>
                    </m:r>
                  </m:oMath>
                </a14:m>
                <a:r>
                  <a:rPr lang="zh-CN" altLang="en-US" sz="2000" b="0" dirty="0"/>
                  <a:t>。</a:t>
                </a:r>
                <a:endParaRPr lang="en-US" sz="2000" b="0" dirty="0"/>
              </a:p>
              <a:p>
                <a:pPr>
                  <a:lnSpc>
                    <a:spcPct val="150000"/>
                  </a:lnSpc>
                  <a:buNone/>
                </a:pPr>
                <a:r>
                  <a:rPr lang="en-US" sz="2000" b="0" dirty="0"/>
                  <a:t>     </a:t>
                </a:r>
                <a:r>
                  <a:rPr lang="en-US" altLang="zh-CN" sz="2000" b="0" dirty="0"/>
                  <a:t>HEAPSORT</a:t>
                </a:r>
                <a:r>
                  <a:rPr lang="zh-CN" altLang="en-US" sz="2000" b="0" dirty="0"/>
                  <a:t>过程的总时间代价为：</a:t>
                </a:r>
                <a:r>
                  <a:rPr lang="en-US" altLang="zh-CN" sz="2000" dirty="0"/>
                  <a:t> </a:t>
                </a:r>
                <a14:m>
                  <m:oMath xmlns:m="http://schemas.openxmlformats.org/officeDocument/2006/math">
                    <m:r>
                      <a:rPr lang="en-US" altLang="zh-CN" sz="2000" i="1" dirty="0">
                        <a:latin typeface="Cambria Math" panose="02040503050406030204" pitchFamily="18" charset="0"/>
                      </a:rPr>
                      <m:t>𝑂</m:t>
                    </m:r>
                    <m:r>
                      <a:rPr lang="en-US" altLang="zh-CN" sz="2000" i="1" dirty="0">
                        <a:latin typeface="Cambria Math" panose="02040503050406030204" pitchFamily="18" charset="0"/>
                      </a:rPr>
                      <m:t>(</m:t>
                    </m:r>
                    <m:func>
                      <m:funcPr>
                        <m:ctrlPr>
                          <a:rPr lang="en-US" altLang="zh-CN" sz="2000" i="1" dirty="0">
                            <a:latin typeface="Cambria Math" panose="02040503050406030204" pitchFamily="18" charset="0"/>
                          </a:rPr>
                        </m:ctrlPr>
                      </m:funcPr>
                      <m:fName>
                        <m:r>
                          <m:rPr>
                            <m:sty m:val="p"/>
                          </m:rPr>
                          <a:rPr lang="en-US" altLang="zh-CN" sz="2000" b="0" i="0" dirty="0" smtClean="0">
                            <a:latin typeface="Cambria Math" panose="02040503050406030204" pitchFamily="18" charset="0"/>
                          </a:rPr>
                          <m:t>n</m:t>
                        </m:r>
                        <m:r>
                          <m:rPr>
                            <m:sty m:val="p"/>
                          </m:rPr>
                          <a:rPr lang="en-US" altLang="zh-CN" sz="2000" dirty="0" err="1">
                            <a:latin typeface="Cambria Math" panose="02040503050406030204" pitchFamily="18" charset="0"/>
                          </a:rPr>
                          <m:t>l</m:t>
                        </m:r>
                        <m:r>
                          <m:rPr>
                            <m:sty m:val="p"/>
                          </m:rPr>
                          <a:rPr lang="en-US" altLang="zh-CN" sz="2000" dirty="0">
                            <a:latin typeface="Cambria Math" panose="02040503050406030204" pitchFamily="18" charset="0"/>
                          </a:rPr>
                          <m:t>o</m:t>
                        </m:r>
                        <m:r>
                          <m:rPr>
                            <m:sty m:val="p"/>
                          </m:rPr>
                          <a:rPr lang="en-US" altLang="zh-CN" sz="2000" dirty="0" err="1">
                            <a:latin typeface="Cambria Math" panose="02040503050406030204" pitchFamily="18" charset="0"/>
                          </a:rPr>
                          <m:t>g</m:t>
                        </m:r>
                      </m:fName>
                      <m:e>
                        <m:r>
                          <a:rPr lang="en-US" altLang="zh-CN" sz="2000" i="1" dirty="0">
                            <a:latin typeface="Cambria Math" panose="02040503050406030204" pitchFamily="18" charset="0"/>
                          </a:rPr>
                          <m:t>𝑛</m:t>
                        </m:r>
                      </m:e>
                    </m:func>
                    <m:r>
                      <a:rPr lang="en-US" altLang="zh-CN" sz="2000" i="1" dirty="0">
                        <a:latin typeface="Cambria Math" panose="02040503050406030204" pitchFamily="18" charset="0"/>
                      </a:rPr>
                      <m:t>) </m:t>
                    </m:r>
                  </m:oMath>
                </a14:m>
                <a:r>
                  <a:rPr lang="zh-CN" altLang="en-US" sz="2000" b="0" dirty="0"/>
                  <a:t>。</a:t>
                </a:r>
                <a:endParaRPr lang="zh-CN" altLang="en-US" sz="2000" dirty="0">
                  <a:solidFill>
                    <a:srgbClr val="FF0000"/>
                  </a:solidFill>
                </a:endParaRPr>
              </a:p>
              <a:p>
                <a:pPr>
                  <a:lnSpc>
                    <a:spcPct val="150000"/>
                  </a:lnSpc>
                  <a:buFont typeface="Wingdings" pitchFamily="2" charset="2"/>
                  <a:buChar char="p"/>
                </a:pPr>
                <a:r>
                  <a:rPr lang="zh-CN" altLang="en-US" sz="2000" b="0" dirty="0">
                    <a:solidFill>
                      <a:srgbClr val="000000"/>
                    </a:solidFill>
                  </a:rPr>
                  <a:t>是一种</a:t>
                </a:r>
                <a:r>
                  <a:rPr lang="zh-CN" altLang="en-US" sz="2000" dirty="0">
                    <a:solidFill>
                      <a:srgbClr val="FF0000"/>
                    </a:solidFill>
                  </a:rPr>
                  <a:t>原地排序算法</a:t>
                </a:r>
              </a:p>
              <a:p>
                <a:pPr>
                  <a:lnSpc>
                    <a:spcPct val="150000"/>
                  </a:lnSpc>
                  <a:buFont typeface="Wingdings" pitchFamily="2" charset="2"/>
                  <a:buNone/>
                </a:pPr>
                <a:r>
                  <a:rPr lang="zh-CN" altLang="en-US" sz="2000" b="0" dirty="0"/>
                  <a:t>    </a:t>
                </a:r>
                <a:endParaRPr lang="en-US" sz="2000" b="0" dirty="0"/>
              </a:p>
              <a:p>
                <a:pPr>
                  <a:lnSpc>
                    <a:spcPct val="150000"/>
                  </a:lnSpc>
                  <a:buFont typeface="Wingdings" pitchFamily="2" charset="2"/>
                  <a:buNone/>
                </a:pPr>
                <a:r>
                  <a:rPr lang="zh-CN" altLang="en-US" sz="2000" dirty="0">
                    <a:solidFill>
                      <a:srgbClr val="FF0000"/>
                    </a:solidFill>
                  </a:rPr>
                  <a:t>思考：</a:t>
                </a:r>
                <a:r>
                  <a:rPr lang="zh-CN" altLang="en-US" sz="2000" b="0" dirty="0"/>
                  <a:t>堆排序算法与插入排序算法设计策略关系是否类似？</a:t>
                </a:r>
                <a:endParaRPr lang="en-US" sz="2000" b="0" dirty="0"/>
              </a:p>
              <a:p>
                <a:pPr>
                  <a:lnSpc>
                    <a:spcPct val="150000"/>
                  </a:lnSpc>
                  <a:buFont typeface="Wingdings" pitchFamily="2" charset="2"/>
                  <a:buNone/>
                </a:pPr>
                <a:r>
                  <a:rPr lang="zh-CN" altLang="en-US" sz="2000" b="0" dirty="0"/>
                  <a:t>（减治法：不断减小被处理的问题规模）</a:t>
                </a:r>
              </a:p>
            </p:txBody>
          </p:sp>
        </mc:Choice>
        <mc:Fallback xmlns="">
          <p:sp>
            <p:nvSpPr>
              <p:cNvPr id="32771" name="内容占位符 2"/>
              <p:cNvSpPr>
                <a:spLocks noGrp="1" noRot="1" noChangeAspect="1" noMove="1" noResize="1" noEditPoints="1" noAdjustHandles="1" noChangeArrowheads="1" noChangeShapeType="1" noTextEdit="1"/>
              </p:cNvSpPr>
              <p:nvPr>
                <p:ph idx="4294967295"/>
              </p:nvPr>
            </p:nvSpPr>
            <p:spPr>
              <a:xfrm>
                <a:off x="1161256" y="1880790"/>
                <a:ext cx="7772400" cy="4953000"/>
              </a:xfrm>
              <a:blipFill>
                <a:blip r:embed="rId2"/>
                <a:stretch>
                  <a:fillRect l="-784"/>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22</a:t>
            </a:fld>
            <a:endParaRPr lang="en-US" altLang="zh-CN"/>
          </a:p>
        </p:txBody>
      </p:sp>
    </p:spTree>
    <p:extLst>
      <p:ext uri="{BB962C8B-B14F-4D97-AF65-F5344CB8AC3E}">
        <p14:creationId xmlns:p14="http://schemas.microsoft.com/office/powerpoint/2010/main" val="2734571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idx="4294967295"/>
          </p:nvPr>
        </p:nvSpPr>
        <p:spPr/>
        <p:txBody>
          <a:bodyPr/>
          <a:lstStyle/>
          <a:p>
            <a:r>
              <a:rPr lang="zh-CN" altLang="en-US" dirty="0"/>
              <a:t>优先级队列</a:t>
            </a:r>
          </a:p>
        </p:txBody>
      </p:sp>
      <p:sp>
        <p:nvSpPr>
          <p:cNvPr id="33795" name="内容占位符 2"/>
          <p:cNvSpPr>
            <a:spLocks noGrp="1"/>
          </p:cNvSpPr>
          <p:nvPr>
            <p:ph idx="4294967295"/>
          </p:nvPr>
        </p:nvSpPr>
        <p:spPr>
          <a:xfrm>
            <a:off x="1171575" y="1795654"/>
            <a:ext cx="7772400" cy="4953000"/>
          </a:xfrm>
        </p:spPr>
        <p:txBody>
          <a:bodyPr/>
          <a:lstStyle/>
          <a:p>
            <a:pPr>
              <a:lnSpc>
                <a:spcPct val="150000"/>
              </a:lnSpc>
              <a:buFont typeface="Wingdings" pitchFamily="2" charset="2"/>
              <a:buChar char="p"/>
            </a:pPr>
            <a:r>
              <a:rPr lang="zh-CN" altLang="en-US" sz="2000" b="0" dirty="0"/>
              <a:t>优先级队列是一种用来维护由一组元素构成的集合</a:t>
            </a:r>
            <a:r>
              <a:rPr lang="en-US" altLang="zh-CN" sz="2000" b="0" dirty="0"/>
              <a:t>S</a:t>
            </a:r>
            <a:r>
              <a:rPr lang="zh-CN" altLang="en-US" sz="2000" b="0" dirty="0"/>
              <a:t>的数据结构，这一组元素中的每一个都有一个关键字</a:t>
            </a:r>
            <a:r>
              <a:rPr lang="en-US" altLang="zh-CN" sz="2000" b="0" dirty="0"/>
              <a:t>Key</a:t>
            </a:r>
            <a:r>
              <a:rPr lang="zh-CN" altLang="en-US" sz="2000" b="0" dirty="0"/>
              <a:t>。</a:t>
            </a:r>
            <a:endParaRPr lang="en-US" sz="2000" b="0" dirty="0"/>
          </a:p>
          <a:p>
            <a:pPr>
              <a:lnSpc>
                <a:spcPct val="150000"/>
              </a:lnSpc>
              <a:buFont typeface="Wingdings" pitchFamily="2" charset="2"/>
              <a:buChar char="p"/>
            </a:pPr>
            <a:r>
              <a:rPr lang="zh-CN" altLang="en-US" sz="2000" b="0" dirty="0"/>
              <a:t>一个最大优先级队列支持以下操作：</a:t>
            </a:r>
            <a:endParaRPr lang="en-US" sz="2000" b="0" dirty="0"/>
          </a:p>
          <a:p>
            <a:pPr marL="800100" lvl="1" indent="-342900">
              <a:lnSpc>
                <a:spcPct val="150000"/>
              </a:lnSpc>
              <a:buFont typeface="宋体" pitchFamily="2" charset="-122"/>
              <a:buAutoNum type="circleNumDbPlain"/>
            </a:pPr>
            <a:r>
              <a:rPr lang="en-US" altLang="zh-CN" sz="1800" b="0" dirty="0"/>
              <a:t>INSERT(S, x)</a:t>
            </a:r>
            <a:r>
              <a:rPr lang="zh-CN" altLang="en-US" sz="1800" b="0" dirty="0"/>
              <a:t>：把元素</a:t>
            </a:r>
            <a:r>
              <a:rPr lang="en-US" altLang="zh-CN" sz="1800" b="0" dirty="0"/>
              <a:t>x</a:t>
            </a:r>
            <a:r>
              <a:rPr lang="zh-CN" altLang="en-US" sz="1800" b="0" dirty="0"/>
              <a:t>插入集合</a:t>
            </a:r>
            <a:r>
              <a:rPr lang="en-US" altLang="zh-CN" sz="1800" b="0" dirty="0"/>
              <a:t>S</a:t>
            </a:r>
            <a:r>
              <a:rPr lang="zh-CN" altLang="en-US" sz="1800" b="0" dirty="0"/>
              <a:t>中；</a:t>
            </a:r>
            <a:endParaRPr lang="en-US" sz="1800" b="0" dirty="0"/>
          </a:p>
          <a:p>
            <a:pPr marL="800100" lvl="1" indent="-342900">
              <a:lnSpc>
                <a:spcPct val="150000"/>
              </a:lnSpc>
              <a:buFont typeface="宋体" pitchFamily="2" charset="-122"/>
              <a:buAutoNum type="circleNumDbPlain"/>
            </a:pPr>
            <a:r>
              <a:rPr lang="en-US" altLang="zh-CN" sz="1800" b="0" dirty="0"/>
              <a:t>MAXIMUM(S)</a:t>
            </a:r>
            <a:r>
              <a:rPr lang="zh-CN" altLang="en-US" sz="1800" b="0" dirty="0"/>
              <a:t>：返回</a:t>
            </a:r>
            <a:r>
              <a:rPr lang="en-US" altLang="zh-CN" sz="1800" b="0" dirty="0"/>
              <a:t>S</a:t>
            </a:r>
            <a:r>
              <a:rPr lang="zh-CN" altLang="en-US" sz="1800" b="0" dirty="0"/>
              <a:t>中具有最大关键字的元素；</a:t>
            </a:r>
            <a:endParaRPr lang="en-US" sz="1800" b="0" dirty="0"/>
          </a:p>
          <a:p>
            <a:pPr marL="800100" lvl="1" indent="-342900">
              <a:lnSpc>
                <a:spcPct val="150000"/>
              </a:lnSpc>
              <a:buFont typeface="宋体" pitchFamily="2" charset="-122"/>
              <a:buAutoNum type="circleNumDbPlain"/>
            </a:pPr>
            <a:r>
              <a:rPr lang="en-US" altLang="zh-CN" sz="1800" b="0" dirty="0"/>
              <a:t>EXTRACT-MAX(S)</a:t>
            </a:r>
            <a:r>
              <a:rPr lang="zh-CN" altLang="en-US" sz="1800" b="0" dirty="0"/>
              <a:t>：去掉并返回</a:t>
            </a:r>
            <a:r>
              <a:rPr lang="en-US" altLang="zh-CN" sz="1800" b="0" dirty="0"/>
              <a:t>S</a:t>
            </a:r>
            <a:r>
              <a:rPr lang="zh-CN" altLang="en-US" sz="1800" b="0" dirty="0"/>
              <a:t>中的具有最大关键字的元素；</a:t>
            </a:r>
            <a:endParaRPr lang="en-US" sz="1800" b="0" dirty="0"/>
          </a:p>
          <a:p>
            <a:pPr marL="800100" lvl="1" indent="-342900">
              <a:lnSpc>
                <a:spcPct val="150000"/>
              </a:lnSpc>
              <a:buFont typeface="宋体" pitchFamily="2" charset="-122"/>
              <a:buAutoNum type="circleNumDbPlain"/>
            </a:pPr>
            <a:r>
              <a:rPr lang="en-US" altLang="zh-CN" sz="1800" b="0" dirty="0"/>
              <a:t>INCREASE-KEY(S, x, k)</a:t>
            </a:r>
            <a:r>
              <a:rPr lang="zh-CN" altLang="en-US" sz="1800" b="0" dirty="0"/>
              <a:t>：将元素</a:t>
            </a:r>
            <a:r>
              <a:rPr lang="en-US" altLang="zh-CN" sz="1800" b="0" dirty="0"/>
              <a:t>x</a:t>
            </a:r>
            <a:r>
              <a:rPr lang="zh-CN" altLang="en-US" sz="1800" b="0" dirty="0"/>
              <a:t>的关键字的值增加到</a:t>
            </a:r>
            <a:r>
              <a:rPr lang="en-US" altLang="zh-CN" sz="1800" b="0" dirty="0"/>
              <a:t>k</a:t>
            </a:r>
            <a:r>
              <a:rPr lang="zh-CN" altLang="en-US" sz="1800" b="0" dirty="0"/>
              <a:t>，这里</a:t>
            </a:r>
            <a:r>
              <a:rPr lang="en-US" altLang="zh-CN" sz="1800" b="0" dirty="0"/>
              <a:t>k</a:t>
            </a:r>
            <a:r>
              <a:rPr lang="zh-CN" altLang="en-US" sz="1800" b="0" dirty="0"/>
              <a:t>值不能小于</a:t>
            </a:r>
            <a:r>
              <a:rPr lang="en-US" altLang="zh-CN" sz="1800" b="0" dirty="0"/>
              <a:t>x</a:t>
            </a:r>
            <a:r>
              <a:rPr lang="zh-CN" altLang="en-US" sz="1800" b="0" dirty="0"/>
              <a:t>的原始关键字的值。</a:t>
            </a:r>
            <a:endParaRPr lang="en-US" sz="1800" b="0" dirty="0"/>
          </a:p>
          <a:p>
            <a:pPr>
              <a:lnSpc>
                <a:spcPct val="150000"/>
              </a:lnSpc>
              <a:buFont typeface="Wingdings" pitchFamily="2" charset="2"/>
              <a:buChar char="p"/>
            </a:pPr>
            <a:r>
              <a:rPr lang="zh-CN" altLang="en-US" sz="2000" b="0" dirty="0"/>
              <a:t>最大优先级队列</a:t>
            </a:r>
            <a:r>
              <a:rPr lang="zh-CN" altLang="en-US" sz="2000" dirty="0"/>
              <a:t>的一个应用是在一台</a:t>
            </a:r>
            <a:r>
              <a:rPr lang="zh-CN" altLang="en-US" sz="2000" b="0" dirty="0"/>
              <a:t>分时计算机上进行作业调度</a:t>
            </a:r>
            <a:endParaRPr lang="en-US" sz="2000" b="0" dirty="0"/>
          </a:p>
          <a:p>
            <a:pPr>
              <a:lnSpc>
                <a:spcPct val="150000"/>
              </a:lnSpc>
              <a:buFont typeface="Wingdings" pitchFamily="2" charset="2"/>
              <a:buChar char="p"/>
            </a:pPr>
            <a:endParaRPr lang="en-US" sz="2000" b="0" dirty="0"/>
          </a:p>
          <a:p>
            <a:pPr>
              <a:lnSpc>
                <a:spcPct val="150000"/>
              </a:lnSpc>
              <a:buFont typeface="Wingdings" pitchFamily="2" charset="2"/>
              <a:buChar char="p"/>
            </a:pPr>
            <a:endParaRPr lang="en-US" sz="2000" b="0" dirty="0"/>
          </a:p>
          <a:p>
            <a:pPr>
              <a:lnSpc>
                <a:spcPct val="150000"/>
              </a:lnSpc>
              <a:buFont typeface="Wingdings" pitchFamily="2" charset="2"/>
              <a:buChar char="p"/>
            </a:pPr>
            <a:endParaRPr lang="zh-CN" altLang="en-US" sz="2000" b="0" dirty="0"/>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23</a:t>
            </a:fld>
            <a:endParaRPr lang="en-US" altLang="zh-CN"/>
          </a:p>
        </p:txBody>
      </p:sp>
    </p:spTree>
    <p:extLst>
      <p:ext uri="{BB962C8B-B14F-4D97-AF65-F5344CB8AC3E}">
        <p14:creationId xmlns:p14="http://schemas.microsoft.com/office/powerpoint/2010/main" val="3124952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zh-CN" altLang="en-US" dirty="0"/>
              <a:t>优先级队列</a:t>
            </a:r>
          </a:p>
        </p:txBody>
      </p:sp>
      <p:sp>
        <p:nvSpPr>
          <p:cNvPr id="147459" name="Rectangle 3"/>
          <p:cNvSpPr>
            <a:spLocks noGrp="1" noChangeArrowheads="1"/>
          </p:cNvSpPr>
          <p:nvPr>
            <p:ph type="body" idx="1"/>
          </p:nvPr>
        </p:nvSpPr>
        <p:spPr/>
        <p:txBody>
          <a:bodyPr/>
          <a:lstStyle/>
          <a:p>
            <a:pPr>
              <a:lnSpc>
                <a:spcPct val="150000"/>
              </a:lnSpc>
              <a:buFont typeface="Wingdings" pitchFamily="2" charset="2"/>
              <a:buChar char="p"/>
            </a:pPr>
            <a:r>
              <a:rPr lang="zh-CN" altLang="en-US" sz="2000" dirty="0">
                <a:solidFill>
                  <a:srgbClr val="000000"/>
                </a:solidFill>
              </a:rPr>
              <a:t>最大优先级队列</a:t>
            </a:r>
            <a:r>
              <a:rPr lang="zh-CN" altLang="en-US" sz="2000" b="0" dirty="0">
                <a:solidFill>
                  <a:srgbClr val="000000"/>
                </a:solidFill>
              </a:rPr>
              <a:t>经常被用于分时计算机上的作业调度，对要执行的各作业及他们之间的相对优先关系加以记录。</a:t>
            </a:r>
          </a:p>
          <a:p>
            <a:pPr lvl="1">
              <a:lnSpc>
                <a:spcPct val="150000"/>
              </a:lnSpc>
            </a:pPr>
            <a:r>
              <a:rPr lang="zh-CN" altLang="en-US" sz="1800" b="0" dirty="0">
                <a:solidFill>
                  <a:srgbClr val="000000"/>
                </a:solidFill>
              </a:rPr>
              <a:t>一个作业做完或被中断时，可用</a:t>
            </a:r>
            <a:r>
              <a:rPr lang="en-US" altLang="zh-CN" sz="1800" b="0" dirty="0">
                <a:solidFill>
                  <a:srgbClr val="000000"/>
                </a:solidFill>
              </a:rPr>
              <a:t>EXTRACT-MAX</a:t>
            </a:r>
            <a:r>
              <a:rPr lang="zh-CN" altLang="en-US" sz="1800" b="0" dirty="0">
                <a:solidFill>
                  <a:srgbClr val="000000"/>
                </a:solidFill>
              </a:rPr>
              <a:t>操作从所有等待的作业中，选择出具有最高优先级的作业。</a:t>
            </a:r>
          </a:p>
          <a:p>
            <a:pPr lvl="1">
              <a:lnSpc>
                <a:spcPct val="150000"/>
              </a:lnSpc>
            </a:pPr>
            <a:r>
              <a:rPr lang="zh-CN" altLang="en-US" sz="1800" b="0" dirty="0">
                <a:solidFill>
                  <a:srgbClr val="000000"/>
                </a:solidFill>
              </a:rPr>
              <a:t>任何时候，一个新作业都可用</a:t>
            </a:r>
            <a:r>
              <a:rPr lang="en-US" altLang="zh-CN" sz="1800" b="0" dirty="0">
                <a:solidFill>
                  <a:srgbClr val="000000"/>
                </a:solidFill>
              </a:rPr>
              <a:t>INSERT</a:t>
            </a:r>
            <a:r>
              <a:rPr lang="zh-CN" altLang="en-US" sz="1800" b="0" dirty="0">
                <a:solidFill>
                  <a:srgbClr val="000000"/>
                </a:solidFill>
              </a:rPr>
              <a:t>加入到队列中去。</a:t>
            </a:r>
          </a:p>
          <a:p>
            <a:pPr>
              <a:lnSpc>
                <a:spcPct val="150000"/>
              </a:lnSpc>
              <a:buFont typeface="Wingdings" pitchFamily="2" charset="2"/>
              <a:buChar char="p"/>
            </a:pPr>
            <a:r>
              <a:rPr lang="zh-CN" altLang="en-US" sz="2000" dirty="0">
                <a:solidFill>
                  <a:srgbClr val="000000"/>
                </a:solidFill>
              </a:rPr>
              <a:t>最小优先级队列</a:t>
            </a:r>
            <a:r>
              <a:rPr lang="zh-CN" altLang="en-US" sz="2000" b="0" dirty="0">
                <a:solidFill>
                  <a:srgbClr val="000000"/>
                </a:solidFill>
              </a:rPr>
              <a:t>支持的操作： </a:t>
            </a:r>
            <a:r>
              <a:rPr lang="en-US" altLang="zh-CN" sz="2000" b="0" dirty="0">
                <a:solidFill>
                  <a:srgbClr val="000000"/>
                </a:solidFill>
              </a:rPr>
              <a:t>INSERT</a:t>
            </a:r>
            <a:r>
              <a:rPr lang="zh-CN" altLang="en-US" sz="2000" b="0" dirty="0">
                <a:solidFill>
                  <a:srgbClr val="000000"/>
                </a:solidFill>
              </a:rPr>
              <a:t>， </a:t>
            </a:r>
            <a:r>
              <a:rPr lang="en-US" altLang="zh-CN" sz="2000" b="0" dirty="0">
                <a:solidFill>
                  <a:srgbClr val="000000"/>
                </a:solidFill>
              </a:rPr>
              <a:t>MINMUM</a:t>
            </a:r>
            <a:r>
              <a:rPr lang="zh-CN" altLang="en-US" sz="2000" b="0" dirty="0">
                <a:solidFill>
                  <a:srgbClr val="000000"/>
                </a:solidFill>
              </a:rPr>
              <a:t>，</a:t>
            </a:r>
            <a:r>
              <a:rPr lang="en-US" altLang="zh-CN" sz="2000" b="0" dirty="0">
                <a:solidFill>
                  <a:srgbClr val="000000"/>
                </a:solidFill>
              </a:rPr>
              <a:t>EXTRACT-MIN</a:t>
            </a:r>
            <a:r>
              <a:rPr lang="zh-CN" altLang="en-US" sz="2000" b="0" dirty="0">
                <a:solidFill>
                  <a:srgbClr val="000000"/>
                </a:solidFill>
              </a:rPr>
              <a:t>， </a:t>
            </a:r>
            <a:r>
              <a:rPr lang="en-US" altLang="zh-CN" sz="2000" b="0" dirty="0">
                <a:solidFill>
                  <a:srgbClr val="000000"/>
                </a:solidFill>
              </a:rPr>
              <a:t>DECREASE-KEY</a:t>
            </a:r>
          </a:p>
          <a:p>
            <a:pPr lvl="1"/>
            <a:r>
              <a:rPr lang="zh-CN" altLang="en-US" sz="1800" b="0" dirty="0">
                <a:solidFill>
                  <a:srgbClr val="000000"/>
                </a:solidFill>
              </a:rPr>
              <a:t>可被用在基于事件驱动的模拟器中。</a:t>
            </a:r>
          </a:p>
          <a:p>
            <a:pPr lvl="1"/>
            <a:r>
              <a:rPr lang="zh-CN" altLang="en-US" sz="1800" b="0" dirty="0">
                <a:solidFill>
                  <a:srgbClr val="000000"/>
                </a:solidFill>
              </a:rPr>
              <a:t>事件模拟要按照各事件发生时间的顺序进行</a:t>
            </a:r>
          </a:p>
          <a:p>
            <a:pPr lvl="1"/>
            <a:r>
              <a:rPr lang="zh-CN" altLang="en-US" sz="1800" b="0" dirty="0">
                <a:solidFill>
                  <a:srgbClr val="000000"/>
                </a:solidFill>
              </a:rPr>
              <a:t>每一步都使用</a:t>
            </a:r>
            <a:r>
              <a:rPr lang="en-US" altLang="zh-CN" sz="1800" b="0" dirty="0">
                <a:solidFill>
                  <a:srgbClr val="000000"/>
                </a:solidFill>
              </a:rPr>
              <a:t>EXTRACT-MIN</a:t>
            </a:r>
            <a:r>
              <a:rPr lang="zh-CN" altLang="en-US" sz="1800" b="0" dirty="0">
                <a:solidFill>
                  <a:srgbClr val="000000"/>
                </a:solidFill>
              </a:rPr>
              <a:t>选择下一个模拟的事件</a:t>
            </a:r>
          </a:p>
          <a:p>
            <a:pPr lvl="1"/>
            <a:r>
              <a:rPr lang="zh-CN" altLang="en-US" sz="1800" b="0" dirty="0">
                <a:solidFill>
                  <a:srgbClr val="000000"/>
                </a:solidFill>
              </a:rPr>
              <a:t>一个新事件产生时，使用</a:t>
            </a:r>
            <a:r>
              <a:rPr lang="en-US" altLang="zh-CN" sz="1800" b="0" dirty="0">
                <a:solidFill>
                  <a:srgbClr val="000000"/>
                </a:solidFill>
              </a:rPr>
              <a:t>INSERT</a:t>
            </a:r>
            <a:r>
              <a:rPr lang="zh-CN" altLang="en-US" sz="1800" b="0" dirty="0">
                <a:solidFill>
                  <a:srgbClr val="000000"/>
                </a:solidFill>
              </a:rPr>
              <a:t>将其放入队列中。</a:t>
            </a:r>
          </a:p>
        </p:txBody>
      </p:sp>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24</a:t>
            </a:fld>
            <a:endParaRPr lang="en-US" altLang="zh-CN"/>
          </a:p>
        </p:txBody>
      </p:sp>
    </p:spTree>
    <p:extLst>
      <p:ext uri="{BB962C8B-B14F-4D97-AF65-F5344CB8AC3E}">
        <p14:creationId xmlns:p14="http://schemas.microsoft.com/office/powerpoint/2010/main" val="3096792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idx="4294967295"/>
          </p:nvPr>
        </p:nvSpPr>
        <p:spPr/>
        <p:txBody>
          <a:bodyPr/>
          <a:lstStyle/>
          <a:p>
            <a:r>
              <a:rPr lang="zh-CN" altLang="en-US" dirty="0"/>
              <a:t>优先级队列</a:t>
            </a:r>
          </a:p>
        </p:txBody>
      </p:sp>
      <mc:AlternateContent xmlns:mc="http://schemas.openxmlformats.org/markup-compatibility/2006" xmlns:a14="http://schemas.microsoft.com/office/drawing/2010/main">
        <mc:Choice Requires="a14">
          <p:sp>
            <p:nvSpPr>
              <p:cNvPr id="34819" name="内容占位符 2"/>
              <p:cNvSpPr>
                <a:spLocks noGrp="1"/>
              </p:cNvSpPr>
              <p:nvPr>
                <p:ph idx="4294967295"/>
              </p:nvPr>
            </p:nvSpPr>
            <p:spPr>
              <a:xfrm>
                <a:off x="1174370" y="1916832"/>
                <a:ext cx="7772400" cy="4953000"/>
              </a:xfrm>
            </p:spPr>
            <p:txBody>
              <a:bodyPr/>
              <a:lstStyle/>
              <a:p>
                <a:pPr>
                  <a:lnSpc>
                    <a:spcPct val="150000"/>
                  </a:lnSpc>
                  <a:buFont typeface="Wingdings" pitchFamily="2" charset="2"/>
                  <a:buChar char="p"/>
                </a:pPr>
                <a:r>
                  <a:rPr lang="en-US" altLang="zh-CN" sz="2000" b="0" dirty="0"/>
                  <a:t>MAXIMUN</a:t>
                </a:r>
              </a:p>
              <a:p>
                <a:pPr>
                  <a:lnSpc>
                    <a:spcPct val="150000"/>
                  </a:lnSpc>
                  <a:buFont typeface="Wingdings" pitchFamily="2" charset="2"/>
                  <a:buChar char="p"/>
                </a:pPr>
                <a:endParaRPr lang="en-US" altLang="zh-CN" sz="2000" b="0" dirty="0"/>
              </a:p>
              <a:p>
                <a:pPr>
                  <a:lnSpc>
                    <a:spcPct val="150000"/>
                  </a:lnSpc>
                  <a:buFont typeface="Wingdings" pitchFamily="2" charset="2"/>
                  <a:buChar char="p"/>
                </a:pPr>
                <a:endParaRPr lang="en-US" altLang="zh-CN" sz="2000" b="0" dirty="0"/>
              </a:p>
              <a:p>
                <a:pPr>
                  <a:lnSpc>
                    <a:spcPct val="150000"/>
                  </a:lnSpc>
                  <a:buFont typeface="Wingdings" pitchFamily="2" charset="2"/>
                  <a:buChar char="p"/>
                </a:pPr>
                <a:r>
                  <a:rPr lang="en-US" altLang="zh-CN" sz="2000" b="0" dirty="0"/>
                  <a:t>EXTRACT-MAX</a:t>
                </a:r>
                <a:r>
                  <a:rPr lang="zh-CN" altLang="en-US" sz="2000" b="0" dirty="0"/>
                  <a:t>，运行时间为</a:t>
                </a:r>
                <a14:m>
                  <m:oMath xmlns:m="http://schemas.openxmlformats.org/officeDocument/2006/math">
                    <m:r>
                      <a:rPr lang="en-US" altLang="zh-CN" sz="2000" i="1" dirty="0">
                        <a:latin typeface="Cambria Math" panose="02040503050406030204" pitchFamily="18" charset="0"/>
                      </a:rPr>
                      <m:t>𝑂</m:t>
                    </m:r>
                    <m:r>
                      <a:rPr lang="en-US" altLang="zh-CN" sz="2000" i="1" dirty="0">
                        <a:latin typeface="Cambria Math" panose="02040503050406030204" pitchFamily="18" charset="0"/>
                      </a:rPr>
                      <m:t>(</m:t>
                    </m:r>
                    <m:func>
                      <m:funcPr>
                        <m:ctrlPr>
                          <a:rPr lang="en-US" altLang="zh-CN" sz="2000" i="1" dirty="0">
                            <a:latin typeface="Cambria Math" panose="02040503050406030204" pitchFamily="18" charset="0"/>
                          </a:rPr>
                        </m:ctrlPr>
                      </m:funcPr>
                      <m:fName>
                        <m:r>
                          <m:rPr>
                            <m:sty m:val="p"/>
                          </m:rPr>
                          <a:rPr lang="en-US" altLang="zh-CN" sz="2000" dirty="0">
                            <a:latin typeface="Cambria Math" panose="02040503050406030204" pitchFamily="18" charset="0"/>
                          </a:rPr>
                          <m:t>log</m:t>
                        </m:r>
                      </m:fName>
                      <m:e>
                        <m:r>
                          <a:rPr lang="en-US" altLang="zh-CN" sz="2000" i="1" dirty="0">
                            <a:latin typeface="Cambria Math" panose="02040503050406030204" pitchFamily="18" charset="0"/>
                          </a:rPr>
                          <m:t>𝑛</m:t>
                        </m:r>
                      </m:e>
                    </m:func>
                    <m:r>
                      <a:rPr lang="en-US" altLang="zh-CN" sz="2000" i="1" dirty="0">
                        <a:latin typeface="Cambria Math" panose="02040503050406030204" pitchFamily="18" charset="0"/>
                      </a:rPr>
                      <m:t>⁡)</m:t>
                    </m:r>
                  </m:oMath>
                </a14:m>
                <a:endParaRPr lang="en-US" altLang="zh-CN" sz="2000" b="0" dirty="0"/>
              </a:p>
              <a:p>
                <a:pPr>
                  <a:lnSpc>
                    <a:spcPct val="150000"/>
                  </a:lnSpc>
                  <a:buFont typeface="Wingdings" pitchFamily="2" charset="2"/>
                  <a:buChar char="p"/>
                </a:pPr>
                <a:endParaRPr lang="en-US" altLang="zh-CN" sz="2000" b="0" dirty="0"/>
              </a:p>
              <a:p>
                <a:pPr>
                  <a:lnSpc>
                    <a:spcPct val="150000"/>
                  </a:lnSpc>
                  <a:buFont typeface="Wingdings" pitchFamily="2" charset="2"/>
                  <a:buChar char="p"/>
                </a:pPr>
                <a:endParaRPr lang="en-US" altLang="zh-CN" sz="2000" b="0" dirty="0"/>
              </a:p>
              <a:p>
                <a:pPr>
                  <a:lnSpc>
                    <a:spcPct val="150000"/>
                  </a:lnSpc>
                  <a:buFont typeface="Wingdings" pitchFamily="2" charset="2"/>
                  <a:buChar char="p"/>
                </a:pPr>
                <a:endParaRPr lang="en-US" altLang="zh-CN" sz="2000" b="0" dirty="0"/>
              </a:p>
              <a:p>
                <a:pPr>
                  <a:lnSpc>
                    <a:spcPct val="150000"/>
                  </a:lnSpc>
                  <a:buFont typeface="Wingdings" pitchFamily="2" charset="2"/>
                  <a:buNone/>
                </a:pPr>
                <a:endParaRPr lang="zh-CN" altLang="en-US" sz="2000" b="0" dirty="0"/>
              </a:p>
              <a:p>
                <a:pPr>
                  <a:lnSpc>
                    <a:spcPct val="150000"/>
                  </a:lnSpc>
                  <a:buFont typeface="Wingdings" pitchFamily="2" charset="2"/>
                  <a:buChar char="p"/>
                </a:pPr>
                <a:endParaRPr lang="en-US" sz="2000" b="0" dirty="0"/>
              </a:p>
              <a:p>
                <a:pPr>
                  <a:lnSpc>
                    <a:spcPct val="150000"/>
                  </a:lnSpc>
                  <a:buFont typeface="Wingdings" pitchFamily="2" charset="2"/>
                  <a:buChar char="p"/>
                </a:pPr>
                <a:endParaRPr lang="zh-CN" altLang="en-US" sz="2000" b="0" dirty="0"/>
              </a:p>
            </p:txBody>
          </p:sp>
        </mc:Choice>
        <mc:Fallback xmlns="">
          <p:sp>
            <p:nvSpPr>
              <p:cNvPr id="34819" name="内容占位符 2"/>
              <p:cNvSpPr>
                <a:spLocks noGrp="1" noRot="1" noChangeAspect="1" noMove="1" noResize="1" noEditPoints="1" noAdjustHandles="1" noChangeArrowheads="1" noChangeShapeType="1" noTextEdit="1"/>
              </p:cNvSpPr>
              <p:nvPr>
                <p:ph idx="4294967295"/>
              </p:nvPr>
            </p:nvSpPr>
            <p:spPr>
              <a:xfrm>
                <a:off x="1174370" y="1916832"/>
                <a:ext cx="7772400" cy="4953000"/>
              </a:xfrm>
              <a:blipFill>
                <a:blip r:embed="rId2"/>
                <a:stretch>
                  <a:fillRect/>
                </a:stretch>
              </a:blipFill>
            </p:spPr>
            <p:txBody>
              <a:bodyPr/>
              <a:lstStyle/>
              <a:p>
                <a:r>
                  <a:rPr lang="zh-CN" altLang="en-US">
                    <a:noFill/>
                  </a:rPr>
                  <a:t> </a:t>
                </a:r>
              </a:p>
            </p:txBody>
          </p:sp>
        </mc:Fallback>
      </mc:AlternateContent>
      <p:sp>
        <p:nvSpPr>
          <p:cNvPr id="34822" name="矩形 5"/>
          <p:cNvSpPr>
            <a:spLocks noChangeArrowheads="1"/>
          </p:cNvSpPr>
          <p:nvPr/>
        </p:nvSpPr>
        <p:spPr bwMode="auto">
          <a:xfrm>
            <a:off x="1637920" y="4275857"/>
            <a:ext cx="6215063" cy="2214562"/>
          </a:xfrm>
          <a:prstGeom prst="rect">
            <a:avLst/>
          </a:prstGeom>
          <a:solidFill>
            <a:srgbClr val="AAE2FF"/>
          </a:solidFill>
          <a:ln w="19050">
            <a:solidFill>
              <a:srgbClr val="000066"/>
            </a:solidFill>
            <a:miter lim="800000"/>
            <a:headEnd/>
            <a:tailEnd/>
          </a:ln>
        </p:spPr>
        <p:txBody>
          <a:bodyPr/>
          <a:lstStyle/>
          <a:p>
            <a:pPr algn="l"/>
            <a:r>
              <a:rPr lang="en-US" altLang="zh-CN" sz="1600">
                <a:solidFill>
                  <a:srgbClr val="FF0000"/>
                </a:solidFill>
              </a:rPr>
              <a:t>HEAP-EXTRACT-MAX( A )</a:t>
            </a:r>
          </a:p>
          <a:p>
            <a:pPr algn="l">
              <a:buFontTx/>
              <a:buAutoNum type="arabicPlain"/>
            </a:pPr>
            <a:r>
              <a:rPr lang="en-US" altLang="zh-CN" sz="1600">
                <a:solidFill>
                  <a:srgbClr val="FF0000"/>
                </a:solidFill>
              </a:rPr>
              <a:t>   if  </a:t>
            </a:r>
            <a:r>
              <a:rPr lang="en-US" altLang="zh-CN" sz="1600" i="1">
                <a:solidFill>
                  <a:srgbClr val="FF0000"/>
                </a:solidFill>
              </a:rPr>
              <a:t>heap-size</a:t>
            </a:r>
            <a:r>
              <a:rPr lang="en-US" altLang="zh-CN" sz="1600">
                <a:solidFill>
                  <a:srgbClr val="FF0000"/>
                </a:solidFill>
              </a:rPr>
              <a:t>[A] &lt; 1</a:t>
            </a:r>
          </a:p>
          <a:p>
            <a:pPr algn="l">
              <a:buFontTx/>
              <a:buAutoNum type="arabicPlain"/>
            </a:pPr>
            <a:r>
              <a:rPr lang="en-US" altLang="zh-CN" sz="1600">
                <a:solidFill>
                  <a:srgbClr val="FF0000"/>
                </a:solidFill>
              </a:rPr>
              <a:t>      then error “heap underflow”</a:t>
            </a:r>
            <a:endParaRPr lang="en-US" altLang="zh-CN" sz="1600" i="1">
              <a:solidFill>
                <a:srgbClr val="FF0000"/>
              </a:solidFill>
            </a:endParaRPr>
          </a:p>
          <a:p>
            <a:pPr algn="l">
              <a:buFontTx/>
              <a:buAutoNum type="arabicPlain"/>
            </a:pPr>
            <a:r>
              <a:rPr lang="en-US" altLang="zh-CN" sz="1600" i="1">
                <a:solidFill>
                  <a:srgbClr val="FF0000"/>
                </a:solidFill>
              </a:rPr>
              <a:t>  max</a:t>
            </a:r>
            <a:r>
              <a:rPr lang="en-US" altLang="zh-CN" sz="1600">
                <a:solidFill>
                  <a:srgbClr val="FF0000"/>
                </a:solidFill>
              </a:rPr>
              <a:t> </a:t>
            </a:r>
            <a:r>
              <a:rPr lang="en-US" altLang="zh-CN" sz="1600" i="1">
                <a:solidFill>
                  <a:srgbClr val="FF0000"/>
                </a:solidFill>
              </a:rPr>
              <a:t>← A</a:t>
            </a:r>
            <a:r>
              <a:rPr lang="en-US" altLang="zh-CN" sz="1600">
                <a:solidFill>
                  <a:srgbClr val="FF0000"/>
                </a:solidFill>
              </a:rPr>
              <a:t>[1]</a:t>
            </a:r>
          </a:p>
          <a:p>
            <a:pPr algn="l">
              <a:buFontTx/>
              <a:buAutoNum type="arabicPlain"/>
            </a:pPr>
            <a:r>
              <a:rPr lang="en-US" altLang="zh-CN" sz="1600">
                <a:solidFill>
                  <a:srgbClr val="FF0000"/>
                </a:solidFill>
              </a:rPr>
              <a:t>  A[1] </a:t>
            </a:r>
            <a:r>
              <a:rPr lang="en-US" altLang="zh-CN" sz="1600" i="1">
                <a:solidFill>
                  <a:srgbClr val="FF0000"/>
                </a:solidFill>
              </a:rPr>
              <a:t>← A</a:t>
            </a:r>
            <a:r>
              <a:rPr lang="en-US" altLang="zh-CN" sz="1600">
                <a:solidFill>
                  <a:srgbClr val="FF0000"/>
                </a:solidFill>
              </a:rPr>
              <a:t>[</a:t>
            </a:r>
            <a:r>
              <a:rPr lang="en-US" altLang="zh-CN" sz="1600" i="1">
                <a:solidFill>
                  <a:srgbClr val="FF0000"/>
                </a:solidFill>
              </a:rPr>
              <a:t>heap-size</a:t>
            </a:r>
            <a:r>
              <a:rPr lang="en-US" altLang="zh-CN" sz="1600">
                <a:solidFill>
                  <a:srgbClr val="FF0000"/>
                </a:solidFill>
              </a:rPr>
              <a:t>[A]]</a:t>
            </a:r>
          </a:p>
          <a:p>
            <a:pPr algn="l">
              <a:buFontTx/>
              <a:buAutoNum type="arabicPlain"/>
            </a:pPr>
            <a:r>
              <a:rPr lang="en-US" altLang="zh-CN" sz="1600" i="1">
                <a:solidFill>
                  <a:srgbClr val="FF0000"/>
                </a:solidFill>
              </a:rPr>
              <a:t>  heap-size</a:t>
            </a:r>
            <a:r>
              <a:rPr lang="en-US" altLang="zh-CN" sz="1600">
                <a:solidFill>
                  <a:srgbClr val="FF0000"/>
                </a:solidFill>
              </a:rPr>
              <a:t>[A] </a:t>
            </a:r>
            <a:r>
              <a:rPr lang="en-US" altLang="zh-CN" sz="1600" i="1">
                <a:solidFill>
                  <a:srgbClr val="FF0000"/>
                </a:solidFill>
              </a:rPr>
              <a:t>← heap-size</a:t>
            </a:r>
            <a:r>
              <a:rPr lang="en-US" altLang="zh-CN" sz="1600">
                <a:solidFill>
                  <a:srgbClr val="FF0000"/>
                </a:solidFill>
              </a:rPr>
              <a:t>[A] – 1;</a:t>
            </a:r>
          </a:p>
          <a:p>
            <a:pPr algn="l">
              <a:buFontTx/>
              <a:buAutoNum type="arabicPlain"/>
            </a:pPr>
            <a:r>
              <a:rPr lang="en-US" altLang="zh-CN" sz="1600">
                <a:solidFill>
                  <a:srgbClr val="FF0000"/>
                </a:solidFill>
              </a:rPr>
              <a:t>  MAX-HEAPIFY( A, 1</a:t>
            </a:r>
            <a:r>
              <a:rPr lang="en-US" altLang="zh-CN" sz="1600" i="1">
                <a:solidFill>
                  <a:srgbClr val="FF0000"/>
                </a:solidFill>
              </a:rPr>
              <a:t> </a:t>
            </a:r>
            <a:r>
              <a:rPr lang="en-US" altLang="zh-CN" sz="1600">
                <a:solidFill>
                  <a:srgbClr val="FF0000"/>
                </a:solidFill>
              </a:rPr>
              <a:t>)</a:t>
            </a:r>
          </a:p>
          <a:p>
            <a:pPr algn="l">
              <a:buFontTx/>
              <a:buAutoNum type="arabicPlain"/>
            </a:pPr>
            <a:r>
              <a:rPr lang="en-US" altLang="zh-CN" sz="1600">
                <a:solidFill>
                  <a:srgbClr val="FF0000"/>
                </a:solidFill>
              </a:rPr>
              <a:t>  return </a:t>
            </a:r>
            <a:r>
              <a:rPr lang="en-US" altLang="zh-CN" sz="1600" i="1">
                <a:solidFill>
                  <a:srgbClr val="FF0000"/>
                </a:solidFill>
              </a:rPr>
              <a:t>max</a:t>
            </a:r>
            <a:endParaRPr lang="zh-CN" altLang="en-US" sz="1600"/>
          </a:p>
        </p:txBody>
      </p:sp>
      <p:sp>
        <p:nvSpPr>
          <p:cNvPr id="34823" name="矩形 6"/>
          <p:cNvSpPr>
            <a:spLocks noChangeArrowheads="1"/>
          </p:cNvSpPr>
          <p:nvPr/>
        </p:nvSpPr>
        <p:spPr bwMode="auto">
          <a:xfrm>
            <a:off x="1588708" y="2559769"/>
            <a:ext cx="6215062" cy="785813"/>
          </a:xfrm>
          <a:prstGeom prst="rect">
            <a:avLst/>
          </a:prstGeom>
          <a:solidFill>
            <a:srgbClr val="AAE2FF"/>
          </a:solidFill>
          <a:ln w="19050">
            <a:solidFill>
              <a:srgbClr val="000066"/>
            </a:solidFill>
            <a:miter lim="800000"/>
            <a:headEnd/>
            <a:tailEnd/>
          </a:ln>
        </p:spPr>
        <p:txBody>
          <a:bodyPr/>
          <a:lstStyle/>
          <a:p>
            <a:pPr algn="l"/>
            <a:r>
              <a:rPr lang="en-US" altLang="zh-CN" sz="1600">
                <a:solidFill>
                  <a:srgbClr val="FF0000"/>
                </a:solidFill>
              </a:rPr>
              <a:t>HEAP-MAXIMUM( A )</a:t>
            </a:r>
          </a:p>
          <a:p>
            <a:pPr algn="l"/>
            <a:r>
              <a:rPr lang="en-US" altLang="zh-CN" sz="1600">
                <a:solidFill>
                  <a:srgbClr val="FF0000"/>
                </a:solidFill>
              </a:rPr>
              <a:t>1  return A[1]</a:t>
            </a:r>
            <a:endParaRPr lang="zh-CN" altLang="en-US" sz="1600"/>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25</a:t>
            </a:fld>
            <a:endParaRPr lang="en-US" altLang="zh-CN"/>
          </a:p>
        </p:txBody>
      </p:sp>
    </p:spTree>
    <p:extLst>
      <p:ext uri="{BB962C8B-B14F-4D97-AF65-F5344CB8AC3E}">
        <p14:creationId xmlns:p14="http://schemas.microsoft.com/office/powerpoint/2010/main" val="2008002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idx="4294967295"/>
          </p:nvPr>
        </p:nvSpPr>
        <p:spPr/>
        <p:txBody>
          <a:bodyPr/>
          <a:lstStyle/>
          <a:p>
            <a:r>
              <a:rPr lang="zh-CN" altLang="en-US" dirty="0"/>
              <a:t>优先级队列</a:t>
            </a:r>
          </a:p>
        </p:txBody>
      </p:sp>
      <mc:AlternateContent xmlns:mc="http://schemas.openxmlformats.org/markup-compatibility/2006" xmlns:a14="http://schemas.microsoft.com/office/drawing/2010/main">
        <mc:Choice Requires="a14">
          <p:sp>
            <p:nvSpPr>
              <p:cNvPr id="35843" name="内容占位符 2"/>
              <p:cNvSpPr>
                <a:spLocks noGrp="1"/>
              </p:cNvSpPr>
              <p:nvPr>
                <p:ph idx="4294967295"/>
              </p:nvPr>
            </p:nvSpPr>
            <p:spPr>
              <a:xfrm>
                <a:off x="1171575" y="1762756"/>
                <a:ext cx="7772400" cy="4953000"/>
              </a:xfrm>
            </p:spPr>
            <p:txBody>
              <a:bodyPr/>
              <a:lstStyle/>
              <a:p>
                <a:pPr>
                  <a:buFont typeface="Wingdings" pitchFamily="2" charset="2"/>
                  <a:buChar char="p"/>
                </a:pPr>
                <a:r>
                  <a:rPr lang="en-US" altLang="zh-CN" sz="2000" b="0" dirty="0"/>
                  <a:t>INCREASE-KEY</a:t>
                </a:r>
                <a:r>
                  <a:rPr lang="zh-CN" altLang="en-US" sz="2000" b="0" dirty="0"/>
                  <a:t>：运行时间为</a:t>
                </a:r>
                <a14:m>
                  <m:oMath xmlns:m="http://schemas.openxmlformats.org/officeDocument/2006/math">
                    <m:r>
                      <a:rPr lang="en-US" altLang="zh-CN" sz="2000" i="1" dirty="0">
                        <a:latin typeface="Cambria Math" panose="02040503050406030204" pitchFamily="18" charset="0"/>
                      </a:rPr>
                      <m:t>𝑂</m:t>
                    </m:r>
                    <m:r>
                      <a:rPr lang="en-US" altLang="zh-CN" sz="2000" i="1" dirty="0">
                        <a:latin typeface="Cambria Math" panose="02040503050406030204" pitchFamily="18" charset="0"/>
                      </a:rPr>
                      <m:t>(</m:t>
                    </m:r>
                    <m:func>
                      <m:funcPr>
                        <m:ctrlPr>
                          <a:rPr lang="en-US" altLang="zh-CN" sz="2000" i="1" dirty="0">
                            <a:latin typeface="Cambria Math" panose="02040503050406030204" pitchFamily="18" charset="0"/>
                          </a:rPr>
                        </m:ctrlPr>
                      </m:funcPr>
                      <m:fName>
                        <m:r>
                          <m:rPr>
                            <m:sty m:val="p"/>
                          </m:rPr>
                          <a:rPr lang="en-US" altLang="zh-CN" sz="2000" dirty="0">
                            <a:latin typeface="Cambria Math" panose="02040503050406030204" pitchFamily="18" charset="0"/>
                          </a:rPr>
                          <m:t>log</m:t>
                        </m:r>
                      </m:fName>
                      <m:e>
                        <m:r>
                          <a:rPr lang="en-US" altLang="zh-CN" sz="2000" i="1" dirty="0">
                            <a:latin typeface="Cambria Math" panose="02040503050406030204" pitchFamily="18" charset="0"/>
                          </a:rPr>
                          <m:t>𝑛</m:t>
                        </m:r>
                      </m:e>
                    </m:func>
                    <m:r>
                      <a:rPr lang="en-US" altLang="zh-CN" sz="2000" i="1" dirty="0">
                        <a:latin typeface="Cambria Math" panose="02040503050406030204" pitchFamily="18" charset="0"/>
                      </a:rPr>
                      <m:t>⁡)</m:t>
                    </m:r>
                  </m:oMath>
                </a14:m>
                <a:endParaRPr lang="en-US" altLang="zh-CN" sz="2000" b="0" dirty="0">
                  <a:latin typeface="Times New Roman" pitchFamily="18" charset="0"/>
                </a:endParaRPr>
              </a:p>
              <a:p>
                <a:pPr marL="0" indent="0">
                  <a:buNone/>
                </a:pPr>
                <a:endParaRPr lang="en-US" altLang="zh-CN" sz="2000" b="0">
                  <a:latin typeface="Times New Roman" pitchFamily="18" charset="0"/>
                </a:endParaRPr>
              </a:p>
              <a:p>
                <a:pPr marL="0" indent="0">
                  <a:buNone/>
                </a:pPr>
                <a:endParaRPr lang="en-US" altLang="zh-CN" sz="2000" b="0" dirty="0">
                  <a:latin typeface="Times New Roman" pitchFamily="18" charset="0"/>
                </a:endParaRPr>
              </a:p>
              <a:p>
                <a:pPr>
                  <a:buFont typeface="Wingdings" pitchFamily="2" charset="2"/>
                  <a:buChar char="p"/>
                </a:pPr>
                <a:endParaRPr lang="en-US" altLang="zh-CN" sz="2000" b="0" dirty="0">
                  <a:latin typeface="Times New Roman" pitchFamily="18" charset="0"/>
                </a:endParaRPr>
              </a:p>
              <a:p>
                <a:pPr>
                  <a:buFont typeface="Wingdings" pitchFamily="2" charset="2"/>
                  <a:buNone/>
                </a:pPr>
                <a:endParaRPr lang="en-US" altLang="zh-CN" sz="2000" b="0" dirty="0">
                  <a:latin typeface="Times New Roman" pitchFamily="18" charset="0"/>
                </a:endParaRPr>
              </a:p>
              <a:p>
                <a:pPr>
                  <a:buFont typeface="Wingdings" pitchFamily="2" charset="2"/>
                  <a:buChar char="p"/>
                </a:pPr>
                <a:endParaRPr lang="en-US" altLang="zh-CN" sz="2000" b="0" dirty="0">
                  <a:latin typeface="Times New Roman" pitchFamily="18" charset="0"/>
                </a:endParaRPr>
              </a:p>
              <a:p>
                <a:pPr>
                  <a:buFont typeface="Wingdings" pitchFamily="2" charset="2"/>
                  <a:buChar char="p"/>
                </a:pPr>
                <a:endParaRPr lang="en-US" altLang="zh-CN" sz="2000" b="0" dirty="0">
                  <a:latin typeface="Times New Roman" pitchFamily="18" charset="0"/>
                </a:endParaRPr>
              </a:p>
              <a:p>
                <a:pPr>
                  <a:buFont typeface="Wingdings" pitchFamily="2" charset="2"/>
                  <a:buChar char="p"/>
                </a:pPr>
                <a:r>
                  <a:rPr lang="en-US" altLang="zh-CN" sz="2000" b="0" dirty="0">
                    <a:latin typeface="Times New Roman" pitchFamily="18" charset="0"/>
                  </a:rPr>
                  <a:t>INSERT: </a:t>
                </a:r>
                <a:r>
                  <a:rPr lang="zh-CN" altLang="en-US" sz="2000" b="0" dirty="0">
                    <a:latin typeface="Times New Roman" pitchFamily="18" charset="0"/>
                  </a:rPr>
                  <a:t>运行时间为</a:t>
                </a:r>
                <a14:m>
                  <m:oMath xmlns:m="http://schemas.openxmlformats.org/officeDocument/2006/math">
                    <m:r>
                      <a:rPr lang="en-US" altLang="zh-CN" sz="2000" b="0" i="1" dirty="0" smtClean="0">
                        <a:latin typeface="Cambria Math" panose="02040503050406030204" pitchFamily="18" charset="0"/>
                      </a:rPr>
                      <m:t>𝑂</m:t>
                    </m:r>
                    <m:r>
                      <a:rPr lang="en-US" altLang="zh-CN" sz="2000" b="0" i="1" dirty="0" smtClean="0">
                        <a:latin typeface="Cambria Math" panose="02040503050406030204" pitchFamily="18" charset="0"/>
                      </a:rPr>
                      <m:t>(</m:t>
                    </m:r>
                    <m:func>
                      <m:funcPr>
                        <m:ctrlPr>
                          <a:rPr lang="en-US" altLang="zh-CN" sz="2000" b="0" i="1" dirty="0" smtClean="0">
                            <a:latin typeface="Cambria Math" panose="02040503050406030204" pitchFamily="18" charset="0"/>
                          </a:rPr>
                        </m:ctrlPr>
                      </m:funcPr>
                      <m:fName>
                        <m:r>
                          <m:rPr>
                            <m:sty m:val="p"/>
                          </m:rPr>
                          <a:rPr lang="en-US" altLang="zh-CN" sz="2000" b="0" i="0" dirty="0" err="1" smtClean="0">
                            <a:latin typeface="Cambria Math" panose="02040503050406030204" pitchFamily="18" charset="0"/>
                          </a:rPr>
                          <m:t>l</m:t>
                        </m:r>
                        <m:r>
                          <m:rPr>
                            <m:sty m:val="p"/>
                          </m:rPr>
                          <a:rPr lang="en-US" altLang="zh-CN" sz="2000" b="0" i="0" dirty="0" smtClean="0">
                            <a:latin typeface="Cambria Math" panose="02040503050406030204" pitchFamily="18" charset="0"/>
                          </a:rPr>
                          <m:t>o</m:t>
                        </m:r>
                        <m:r>
                          <m:rPr>
                            <m:sty m:val="p"/>
                          </m:rPr>
                          <a:rPr lang="en-US" altLang="zh-CN" sz="2000" b="0" i="0" dirty="0" err="1" smtClean="0">
                            <a:latin typeface="Cambria Math" panose="02040503050406030204" pitchFamily="18" charset="0"/>
                          </a:rPr>
                          <m:t>g</m:t>
                        </m:r>
                      </m:fName>
                      <m:e>
                        <m:r>
                          <a:rPr lang="en-US" altLang="zh-CN" sz="2000" b="0" i="1" dirty="0" smtClean="0">
                            <a:latin typeface="Cambria Math" panose="02040503050406030204" pitchFamily="18" charset="0"/>
                          </a:rPr>
                          <m:t>𝑛</m:t>
                        </m:r>
                      </m:e>
                    </m:func>
                    <m:r>
                      <a:rPr lang="en-US" altLang="zh-CN" sz="2000" b="0" i="1" dirty="0" smtClean="0">
                        <a:latin typeface="Cambria Math" panose="02040503050406030204" pitchFamily="18" charset="0"/>
                      </a:rPr>
                      <m:t>)</m:t>
                    </m:r>
                  </m:oMath>
                </a14:m>
                <a:endParaRPr lang="en-US" altLang="zh-CN" sz="2000" b="0" dirty="0">
                  <a:latin typeface="Times New Roman" pitchFamily="18" charset="0"/>
                </a:endParaRPr>
              </a:p>
              <a:p>
                <a:pPr>
                  <a:buFont typeface="Wingdings" pitchFamily="2" charset="2"/>
                  <a:buChar char="p"/>
                </a:pPr>
                <a:endParaRPr lang="zh-CN" altLang="en-US" sz="2000" b="0" dirty="0">
                  <a:latin typeface="Times New Roman" pitchFamily="18" charset="0"/>
                </a:endParaRPr>
              </a:p>
              <a:p>
                <a:pPr>
                  <a:buFont typeface="Wingdings" pitchFamily="2" charset="2"/>
                  <a:buChar char="p"/>
                </a:pPr>
                <a:endParaRPr lang="zh-CN" altLang="en-US" sz="2000" b="0" dirty="0">
                  <a:latin typeface="Times New Roman" pitchFamily="18" charset="0"/>
                </a:endParaRPr>
              </a:p>
              <a:p>
                <a:pPr>
                  <a:buFont typeface="Wingdings" pitchFamily="2" charset="2"/>
                  <a:buNone/>
                </a:pPr>
                <a:endParaRPr lang="zh-CN" altLang="en-US" sz="2000" b="0" dirty="0">
                  <a:latin typeface="Times New Roman" pitchFamily="18" charset="0"/>
                </a:endParaRPr>
              </a:p>
              <a:p>
                <a:pPr>
                  <a:buFont typeface="Wingdings" pitchFamily="2" charset="2"/>
                  <a:buChar char="p"/>
                </a:pPr>
                <a:endParaRPr lang="zh-CN" altLang="en-US" sz="2000" b="0" dirty="0"/>
              </a:p>
              <a:p>
                <a:pPr>
                  <a:buFont typeface="Wingdings" pitchFamily="2" charset="2"/>
                  <a:buChar char="p"/>
                </a:pPr>
                <a:r>
                  <a:rPr lang="zh-CN" altLang="en-US" sz="2000" b="0" dirty="0"/>
                  <a:t>一个堆可以在</a:t>
                </a:r>
                <a14:m>
                  <m:oMath xmlns:m="http://schemas.openxmlformats.org/officeDocument/2006/math">
                    <m:r>
                      <a:rPr lang="en-US" altLang="zh-CN" sz="2000" i="1" dirty="0">
                        <a:latin typeface="Cambria Math" panose="02040503050406030204" pitchFamily="18" charset="0"/>
                      </a:rPr>
                      <m:t>𝑂</m:t>
                    </m:r>
                    <m:r>
                      <a:rPr lang="en-US" altLang="zh-CN" sz="2000" i="1" dirty="0">
                        <a:latin typeface="Cambria Math" panose="02040503050406030204" pitchFamily="18" charset="0"/>
                      </a:rPr>
                      <m:t>(</m:t>
                    </m:r>
                    <m:func>
                      <m:funcPr>
                        <m:ctrlPr>
                          <a:rPr lang="en-US" altLang="zh-CN" sz="2000" i="1" dirty="0">
                            <a:latin typeface="Cambria Math" panose="02040503050406030204" pitchFamily="18" charset="0"/>
                          </a:rPr>
                        </m:ctrlPr>
                      </m:funcPr>
                      <m:fName>
                        <m:r>
                          <m:rPr>
                            <m:sty m:val="p"/>
                          </m:rPr>
                          <a:rPr lang="en-US" altLang="zh-CN" sz="2000" dirty="0" err="1">
                            <a:latin typeface="Cambria Math" panose="02040503050406030204" pitchFamily="18" charset="0"/>
                          </a:rPr>
                          <m:t>l</m:t>
                        </m:r>
                        <m:r>
                          <m:rPr>
                            <m:sty m:val="p"/>
                          </m:rPr>
                          <a:rPr lang="en-US" altLang="zh-CN" sz="2000" dirty="0">
                            <a:latin typeface="Cambria Math" panose="02040503050406030204" pitchFamily="18" charset="0"/>
                          </a:rPr>
                          <m:t>o</m:t>
                        </m:r>
                        <m:r>
                          <m:rPr>
                            <m:sty m:val="p"/>
                          </m:rPr>
                          <a:rPr lang="en-US" altLang="zh-CN" sz="2000" dirty="0" err="1">
                            <a:latin typeface="Cambria Math" panose="02040503050406030204" pitchFamily="18" charset="0"/>
                          </a:rPr>
                          <m:t>g</m:t>
                        </m:r>
                      </m:fName>
                      <m:e>
                        <m:r>
                          <a:rPr lang="en-US" altLang="zh-CN" sz="2000" i="1" dirty="0">
                            <a:latin typeface="Cambria Math" panose="02040503050406030204" pitchFamily="18" charset="0"/>
                          </a:rPr>
                          <m:t>𝑛</m:t>
                        </m:r>
                      </m:e>
                    </m:func>
                    <m:r>
                      <a:rPr lang="en-US" altLang="zh-CN" sz="2000" i="1" dirty="0">
                        <a:latin typeface="Cambria Math" panose="02040503050406030204" pitchFamily="18" charset="0"/>
                      </a:rPr>
                      <m:t>)</m:t>
                    </m:r>
                  </m:oMath>
                </a14:m>
                <a:r>
                  <a:rPr lang="zh-CN" altLang="en-US" sz="2000" b="0" dirty="0"/>
                  <a:t>时间内，支持大小为</a:t>
                </a:r>
                <a:r>
                  <a:rPr lang="en-US" altLang="zh-CN" sz="2000" b="0" dirty="0"/>
                  <a:t>n</a:t>
                </a:r>
                <a:r>
                  <a:rPr lang="zh-CN" altLang="en-US" sz="2000" b="0" dirty="0"/>
                  <a:t>的集合上的任意优先队列操作。</a:t>
                </a:r>
              </a:p>
            </p:txBody>
          </p:sp>
        </mc:Choice>
        <mc:Fallback xmlns="">
          <p:sp>
            <p:nvSpPr>
              <p:cNvPr id="35843" name="内容占位符 2"/>
              <p:cNvSpPr>
                <a:spLocks noGrp="1" noRot="1" noChangeAspect="1" noMove="1" noResize="1" noEditPoints="1" noAdjustHandles="1" noChangeArrowheads="1" noChangeShapeType="1" noTextEdit="1"/>
              </p:cNvSpPr>
              <p:nvPr>
                <p:ph idx="4294967295"/>
              </p:nvPr>
            </p:nvSpPr>
            <p:spPr>
              <a:xfrm>
                <a:off x="1171575" y="1762756"/>
                <a:ext cx="7772400" cy="4953000"/>
              </a:xfrm>
              <a:blipFill>
                <a:blip r:embed="rId2"/>
                <a:stretch>
                  <a:fillRect t="-861" b="-4797"/>
                </a:stretch>
              </a:blipFill>
            </p:spPr>
            <p:txBody>
              <a:bodyPr/>
              <a:lstStyle/>
              <a:p>
                <a:r>
                  <a:rPr lang="zh-CN" altLang="en-US">
                    <a:noFill/>
                  </a:rPr>
                  <a:t> </a:t>
                </a:r>
              </a:p>
            </p:txBody>
          </p:sp>
        </mc:Fallback>
      </mc:AlternateContent>
      <p:sp>
        <p:nvSpPr>
          <p:cNvPr id="35846" name="矩形 5"/>
          <p:cNvSpPr>
            <a:spLocks noChangeArrowheads="1"/>
          </p:cNvSpPr>
          <p:nvPr/>
        </p:nvSpPr>
        <p:spPr bwMode="auto">
          <a:xfrm>
            <a:off x="1635125" y="2321556"/>
            <a:ext cx="6215063" cy="1785937"/>
          </a:xfrm>
          <a:prstGeom prst="rect">
            <a:avLst/>
          </a:prstGeom>
          <a:solidFill>
            <a:srgbClr val="AAE2FF"/>
          </a:solidFill>
          <a:ln w="19050">
            <a:solidFill>
              <a:srgbClr val="000066"/>
            </a:solidFill>
            <a:miter lim="800000"/>
            <a:headEnd/>
            <a:tailEnd/>
          </a:ln>
        </p:spPr>
        <p:txBody>
          <a:bodyPr/>
          <a:lstStyle/>
          <a:p>
            <a:pPr algn="l"/>
            <a:r>
              <a:rPr lang="en-US" altLang="zh-CN" sz="1600" dirty="0">
                <a:solidFill>
                  <a:srgbClr val="FF0000"/>
                </a:solidFill>
              </a:rPr>
              <a:t>HEAP-INCREASE-KEY(A, </a:t>
            </a:r>
            <a:r>
              <a:rPr lang="en-US" altLang="zh-CN" sz="1600" i="1" dirty="0" err="1">
                <a:solidFill>
                  <a:srgbClr val="FF0000"/>
                </a:solidFill>
              </a:rPr>
              <a:t>i</a:t>
            </a:r>
            <a:r>
              <a:rPr lang="en-US" altLang="zh-CN" sz="1600" i="1" dirty="0">
                <a:solidFill>
                  <a:srgbClr val="FF0000"/>
                </a:solidFill>
              </a:rPr>
              <a:t>, key </a:t>
            </a:r>
            <a:r>
              <a:rPr lang="en-US" altLang="zh-CN" sz="1600" dirty="0">
                <a:solidFill>
                  <a:srgbClr val="FF0000"/>
                </a:solidFill>
              </a:rPr>
              <a:t>)</a:t>
            </a:r>
          </a:p>
          <a:p>
            <a:pPr algn="l">
              <a:buFontTx/>
              <a:buAutoNum type="arabicPlain"/>
            </a:pPr>
            <a:r>
              <a:rPr lang="en-US" altLang="zh-CN" sz="1600" dirty="0">
                <a:solidFill>
                  <a:srgbClr val="FF0000"/>
                </a:solidFill>
              </a:rPr>
              <a:t>  if  </a:t>
            </a:r>
            <a:r>
              <a:rPr lang="en-US" altLang="zh-CN" sz="1600" i="1" dirty="0">
                <a:solidFill>
                  <a:srgbClr val="FF0000"/>
                </a:solidFill>
              </a:rPr>
              <a:t>key</a:t>
            </a:r>
            <a:r>
              <a:rPr lang="en-US" altLang="zh-CN" sz="1600" dirty="0">
                <a:solidFill>
                  <a:srgbClr val="FF0000"/>
                </a:solidFill>
              </a:rPr>
              <a:t> &lt; A[</a:t>
            </a:r>
            <a:r>
              <a:rPr lang="en-US" altLang="zh-CN" sz="1600" i="1" dirty="0" err="1">
                <a:solidFill>
                  <a:srgbClr val="FF0000"/>
                </a:solidFill>
              </a:rPr>
              <a:t>i</a:t>
            </a:r>
            <a:r>
              <a:rPr lang="en-US" altLang="zh-CN" sz="1600" dirty="0">
                <a:solidFill>
                  <a:srgbClr val="FF0000"/>
                </a:solidFill>
              </a:rPr>
              <a:t>]</a:t>
            </a:r>
          </a:p>
          <a:p>
            <a:pPr algn="l">
              <a:buFontTx/>
              <a:buAutoNum type="arabicPlain"/>
            </a:pPr>
            <a:r>
              <a:rPr lang="en-US" altLang="zh-CN" sz="1600" dirty="0">
                <a:solidFill>
                  <a:srgbClr val="FF0000"/>
                </a:solidFill>
              </a:rPr>
              <a:t>      then error “new key is smaller than current key”</a:t>
            </a:r>
          </a:p>
          <a:p>
            <a:pPr algn="l">
              <a:buFontTx/>
              <a:buAutoNum type="arabicPlain"/>
            </a:pPr>
            <a:r>
              <a:rPr lang="en-US" altLang="zh-CN" sz="1600" dirty="0">
                <a:solidFill>
                  <a:srgbClr val="FF0000"/>
                </a:solidFill>
              </a:rPr>
              <a:t>  A[ </a:t>
            </a:r>
            <a:r>
              <a:rPr lang="en-US" altLang="zh-CN" sz="1600" dirty="0" err="1">
                <a:solidFill>
                  <a:srgbClr val="FF0000"/>
                </a:solidFill>
              </a:rPr>
              <a:t>i</a:t>
            </a:r>
            <a:r>
              <a:rPr lang="en-US" altLang="zh-CN" sz="1600" dirty="0">
                <a:solidFill>
                  <a:srgbClr val="FF0000"/>
                </a:solidFill>
              </a:rPr>
              <a:t> ] </a:t>
            </a:r>
            <a:r>
              <a:rPr lang="en-US" altLang="zh-CN" sz="1600" i="1" dirty="0">
                <a:solidFill>
                  <a:srgbClr val="FF0000"/>
                </a:solidFill>
              </a:rPr>
              <a:t>← key</a:t>
            </a:r>
          </a:p>
          <a:p>
            <a:pPr algn="l">
              <a:buFontTx/>
              <a:buAutoNum type="arabicPlain"/>
            </a:pPr>
            <a:r>
              <a:rPr lang="en-US" altLang="zh-CN" sz="1600" dirty="0">
                <a:solidFill>
                  <a:srgbClr val="FF0000"/>
                </a:solidFill>
              </a:rPr>
              <a:t>  while</a:t>
            </a:r>
            <a:r>
              <a:rPr lang="en-US" altLang="zh-CN" sz="1600" i="1" dirty="0">
                <a:solidFill>
                  <a:srgbClr val="FF0000"/>
                </a:solidFill>
              </a:rPr>
              <a:t>  </a:t>
            </a:r>
            <a:r>
              <a:rPr lang="en-US" altLang="zh-CN" sz="1600" i="1" dirty="0" err="1">
                <a:solidFill>
                  <a:srgbClr val="FF0000"/>
                </a:solidFill>
              </a:rPr>
              <a:t>i</a:t>
            </a:r>
            <a:r>
              <a:rPr lang="en-US" altLang="zh-CN" sz="1600" i="1" dirty="0">
                <a:solidFill>
                  <a:srgbClr val="FF0000"/>
                </a:solidFill>
              </a:rPr>
              <a:t> &gt; 1 </a:t>
            </a:r>
            <a:r>
              <a:rPr lang="en-US" altLang="zh-CN" sz="1600" dirty="0">
                <a:solidFill>
                  <a:srgbClr val="FF0000"/>
                </a:solidFill>
              </a:rPr>
              <a:t>and</a:t>
            </a:r>
            <a:r>
              <a:rPr lang="en-US" altLang="zh-CN" sz="1600" i="1" dirty="0">
                <a:solidFill>
                  <a:srgbClr val="FF0000"/>
                </a:solidFill>
              </a:rPr>
              <a:t> A</a:t>
            </a:r>
            <a:r>
              <a:rPr lang="en-US" altLang="zh-CN" sz="1600" dirty="0">
                <a:solidFill>
                  <a:srgbClr val="FF0000"/>
                </a:solidFill>
              </a:rPr>
              <a:t>[PARANT(</a:t>
            </a:r>
            <a:r>
              <a:rPr lang="en-US" altLang="zh-CN" sz="1600" i="1" dirty="0" err="1">
                <a:solidFill>
                  <a:srgbClr val="FF0000"/>
                </a:solidFill>
              </a:rPr>
              <a:t>i</a:t>
            </a:r>
            <a:r>
              <a:rPr lang="en-US" altLang="zh-CN" sz="1600" dirty="0">
                <a:solidFill>
                  <a:srgbClr val="FF0000"/>
                </a:solidFill>
              </a:rPr>
              <a:t>)] &lt; A[</a:t>
            </a:r>
            <a:r>
              <a:rPr lang="en-US" altLang="zh-CN" sz="1600" i="1" dirty="0" err="1">
                <a:solidFill>
                  <a:srgbClr val="FF0000"/>
                </a:solidFill>
              </a:rPr>
              <a:t>i</a:t>
            </a:r>
            <a:r>
              <a:rPr lang="en-US" altLang="zh-CN" sz="1600" dirty="0">
                <a:solidFill>
                  <a:srgbClr val="FF0000"/>
                </a:solidFill>
              </a:rPr>
              <a:t>]</a:t>
            </a:r>
          </a:p>
          <a:p>
            <a:pPr algn="l">
              <a:buFontTx/>
              <a:buAutoNum type="arabicPlain"/>
            </a:pPr>
            <a:r>
              <a:rPr lang="en-US" altLang="zh-CN" sz="1600" dirty="0">
                <a:solidFill>
                  <a:srgbClr val="FF0000"/>
                </a:solidFill>
              </a:rPr>
              <a:t>      do exchange A[</a:t>
            </a:r>
            <a:r>
              <a:rPr lang="en-US" altLang="zh-CN" sz="1600" i="1" dirty="0" err="1">
                <a:solidFill>
                  <a:srgbClr val="FF0000"/>
                </a:solidFill>
              </a:rPr>
              <a:t>i</a:t>
            </a:r>
            <a:r>
              <a:rPr lang="en-US" altLang="zh-CN" sz="1600" dirty="0">
                <a:solidFill>
                  <a:srgbClr val="FF0000"/>
                </a:solidFill>
              </a:rPr>
              <a:t> ] ↔ </a:t>
            </a:r>
            <a:r>
              <a:rPr lang="en-US" altLang="zh-CN" sz="1600" i="1" dirty="0">
                <a:solidFill>
                  <a:srgbClr val="FF0000"/>
                </a:solidFill>
              </a:rPr>
              <a:t>A</a:t>
            </a:r>
            <a:r>
              <a:rPr lang="en-US" altLang="zh-CN" sz="1600" dirty="0">
                <a:solidFill>
                  <a:srgbClr val="FF0000"/>
                </a:solidFill>
              </a:rPr>
              <a:t>[PARANT(</a:t>
            </a:r>
            <a:r>
              <a:rPr lang="en-US" altLang="zh-CN" sz="1600" i="1" dirty="0" err="1">
                <a:solidFill>
                  <a:srgbClr val="FF0000"/>
                </a:solidFill>
              </a:rPr>
              <a:t>i</a:t>
            </a:r>
            <a:r>
              <a:rPr lang="en-US" altLang="zh-CN" sz="1600" dirty="0">
                <a:solidFill>
                  <a:srgbClr val="FF0000"/>
                </a:solidFill>
              </a:rPr>
              <a:t>)] </a:t>
            </a:r>
          </a:p>
          <a:p>
            <a:pPr algn="l">
              <a:buFontTx/>
              <a:buAutoNum type="arabicPlain"/>
            </a:pPr>
            <a:r>
              <a:rPr lang="en-US" altLang="zh-CN" sz="1600" dirty="0">
                <a:solidFill>
                  <a:srgbClr val="FF0000"/>
                </a:solidFill>
              </a:rPr>
              <a:t>            </a:t>
            </a:r>
            <a:r>
              <a:rPr lang="en-US" altLang="zh-CN" sz="1600" i="1" dirty="0" err="1">
                <a:solidFill>
                  <a:srgbClr val="FF0000"/>
                </a:solidFill>
              </a:rPr>
              <a:t>i</a:t>
            </a:r>
            <a:r>
              <a:rPr lang="en-US" altLang="zh-CN" sz="1600" i="1" dirty="0">
                <a:solidFill>
                  <a:srgbClr val="FF0000"/>
                </a:solidFill>
              </a:rPr>
              <a:t> ← </a:t>
            </a:r>
            <a:r>
              <a:rPr lang="en-US" altLang="zh-CN" sz="1600" dirty="0">
                <a:solidFill>
                  <a:srgbClr val="FF0000"/>
                </a:solidFill>
              </a:rPr>
              <a:t>PARANT(</a:t>
            </a:r>
            <a:r>
              <a:rPr lang="en-US" altLang="zh-CN" sz="1600" i="1" dirty="0" err="1">
                <a:solidFill>
                  <a:srgbClr val="FF0000"/>
                </a:solidFill>
              </a:rPr>
              <a:t>i</a:t>
            </a:r>
            <a:r>
              <a:rPr lang="en-US" altLang="zh-CN" sz="1600" dirty="0">
                <a:solidFill>
                  <a:srgbClr val="FF0000"/>
                </a:solidFill>
              </a:rPr>
              <a:t>)</a:t>
            </a:r>
            <a:endParaRPr lang="zh-CN" altLang="en-US" sz="1600" dirty="0"/>
          </a:p>
        </p:txBody>
      </p:sp>
      <p:sp>
        <p:nvSpPr>
          <p:cNvPr id="35847" name="矩形 7"/>
          <p:cNvSpPr>
            <a:spLocks noChangeArrowheads="1"/>
          </p:cNvSpPr>
          <p:nvPr/>
        </p:nvSpPr>
        <p:spPr bwMode="auto">
          <a:xfrm>
            <a:off x="1778000" y="4769481"/>
            <a:ext cx="6215063" cy="1285875"/>
          </a:xfrm>
          <a:prstGeom prst="rect">
            <a:avLst/>
          </a:prstGeom>
          <a:solidFill>
            <a:srgbClr val="AAE2FF"/>
          </a:solidFill>
          <a:ln w="19050">
            <a:solidFill>
              <a:srgbClr val="000066"/>
            </a:solidFill>
            <a:miter lim="800000"/>
            <a:headEnd/>
            <a:tailEnd/>
          </a:ln>
        </p:spPr>
        <p:txBody>
          <a:bodyPr/>
          <a:lstStyle/>
          <a:p>
            <a:pPr algn="l"/>
            <a:r>
              <a:rPr lang="en-US" altLang="zh-CN" sz="1600" dirty="0">
                <a:solidFill>
                  <a:srgbClr val="FF0000"/>
                </a:solidFill>
              </a:rPr>
              <a:t>MAX-HEAP-INSERT(A,</a:t>
            </a:r>
            <a:r>
              <a:rPr lang="en-US" altLang="zh-CN" sz="1600" i="1" dirty="0">
                <a:solidFill>
                  <a:srgbClr val="FF0000"/>
                </a:solidFill>
              </a:rPr>
              <a:t> key </a:t>
            </a:r>
            <a:r>
              <a:rPr lang="en-US" altLang="zh-CN" sz="1600" dirty="0">
                <a:solidFill>
                  <a:srgbClr val="FF0000"/>
                </a:solidFill>
              </a:rPr>
              <a:t>)</a:t>
            </a:r>
          </a:p>
          <a:p>
            <a:pPr algn="l">
              <a:buFontTx/>
              <a:buAutoNum type="arabicPlain"/>
            </a:pPr>
            <a:r>
              <a:rPr lang="en-US" altLang="zh-CN" sz="1600" i="1" dirty="0">
                <a:solidFill>
                  <a:srgbClr val="FF0000"/>
                </a:solidFill>
              </a:rPr>
              <a:t>  heap-size</a:t>
            </a:r>
            <a:r>
              <a:rPr lang="en-US" altLang="zh-CN" sz="1600" dirty="0">
                <a:solidFill>
                  <a:srgbClr val="FF0000"/>
                </a:solidFill>
              </a:rPr>
              <a:t>[A] </a:t>
            </a:r>
            <a:r>
              <a:rPr lang="en-US" altLang="zh-CN" sz="1600" i="1" dirty="0">
                <a:solidFill>
                  <a:srgbClr val="FF0000"/>
                </a:solidFill>
              </a:rPr>
              <a:t>←  heap-size</a:t>
            </a:r>
            <a:r>
              <a:rPr lang="en-US" altLang="zh-CN" sz="1600" dirty="0">
                <a:solidFill>
                  <a:srgbClr val="FF0000"/>
                </a:solidFill>
              </a:rPr>
              <a:t>[A] + 1</a:t>
            </a:r>
          </a:p>
          <a:p>
            <a:pPr algn="l">
              <a:buFontTx/>
              <a:buAutoNum type="arabicPlain"/>
            </a:pPr>
            <a:r>
              <a:rPr lang="en-US" altLang="zh-CN" sz="1600" dirty="0">
                <a:solidFill>
                  <a:srgbClr val="FF0000"/>
                </a:solidFill>
              </a:rPr>
              <a:t>  A[</a:t>
            </a:r>
            <a:r>
              <a:rPr lang="en-US" altLang="zh-CN" sz="1600" i="1" dirty="0">
                <a:solidFill>
                  <a:srgbClr val="FF0000"/>
                </a:solidFill>
              </a:rPr>
              <a:t>heap-size</a:t>
            </a:r>
            <a:r>
              <a:rPr lang="en-US" altLang="zh-CN" sz="1600" dirty="0">
                <a:solidFill>
                  <a:srgbClr val="FF0000"/>
                </a:solidFill>
              </a:rPr>
              <a:t>[A]] </a:t>
            </a:r>
            <a:r>
              <a:rPr lang="en-US" altLang="zh-CN" sz="1600" i="1" dirty="0">
                <a:solidFill>
                  <a:srgbClr val="FF0000"/>
                </a:solidFill>
              </a:rPr>
              <a:t>← -∞</a:t>
            </a:r>
          </a:p>
          <a:p>
            <a:pPr algn="l">
              <a:buFontTx/>
              <a:buAutoNum type="arabicPlain"/>
            </a:pPr>
            <a:r>
              <a:rPr lang="en-US" altLang="zh-CN" sz="1600" dirty="0">
                <a:solidFill>
                  <a:srgbClr val="FF0000"/>
                </a:solidFill>
              </a:rPr>
              <a:t>  HEAP-INCREASE-KEY( A, </a:t>
            </a:r>
            <a:r>
              <a:rPr lang="en-US" altLang="zh-CN" sz="1600" i="1" dirty="0">
                <a:solidFill>
                  <a:srgbClr val="FF0000"/>
                </a:solidFill>
              </a:rPr>
              <a:t>heap-size</a:t>
            </a:r>
            <a:r>
              <a:rPr lang="en-US" altLang="zh-CN" sz="1600" dirty="0">
                <a:solidFill>
                  <a:srgbClr val="FF0000"/>
                </a:solidFill>
              </a:rPr>
              <a:t>[A], </a:t>
            </a:r>
            <a:r>
              <a:rPr lang="en-US" altLang="zh-CN" sz="1600" i="1" dirty="0">
                <a:solidFill>
                  <a:srgbClr val="FF0000"/>
                </a:solidFill>
              </a:rPr>
              <a:t>key </a:t>
            </a:r>
            <a:r>
              <a:rPr lang="en-US" altLang="zh-CN" sz="1600" dirty="0">
                <a:solidFill>
                  <a:srgbClr val="FF0000"/>
                </a:solidFill>
              </a:rPr>
              <a:t>)</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26</a:t>
            </a:fld>
            <a:endParaRPr lang="en-US" altLang="zh-CN"/>
          </a:p>
        </p:txBody>
      </p:sp>
    </p:spTree>
    <p:extLst>
      <p:ext uri="{BB962C8B-B14F-4D97-AF65-F5344CB8AC3E}">
        <p14:creationId xmlns:p14="http://schemas.microsoft.com/office/powerpoint/2010/main" val="3283235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排序算法</a:t>
            </a:r>
          </a:p>
        </p:txBody>
      </p:sp>
      <p:sp>
        <p:nvSpPr>
          <p:cNvPr id="4" name="灯片编号占位符 3"/>
          <p:cNvSpPr>
            <a:spLocks noGrp="1"/>
          </p:cNvSpPr>
          <p:nvPr>
            <p:ph type="sldNum" sz="quarter" idx="12"/>
          </p:nvPr>
        </p:nvSpPr>
        <p:spPr/>
        <p:txBody>
          <a:bodyPr/>
          <a:lstStyle/>
          <a:p>
            <a:pPr>
              <a:defRPr/>
            </a:pPr>
            <a:fld id="{76A0C645-9BD3-47E5-8E11-364E151CC5DE}" type="slidenum">
              <a:rPr lang="en-US" altLang="zh-CN" smtClean="0"/>
              <a:pPr>
                <a:defRPr/>
              </a:pPr>
              <a:t>27</a:t>
            </a:fld>
            <a:endParaRPr lang="en-US" altLang="zh-CN"/>
          </a:p>
        </p:txBody>
      </p:sp>
      <p:sp>
        <p:nvSpPr>
          <p:cNvPr id="47109" name="TextBox 7"/>
          <p:cNvSpPr txBox="1">
            <a:spLocks noChangeArrowheads="1"/>
          </p:cNvSpPr>
          <p:nvPr/>
        </p:nvSpPr>
        <p:spPr bwMode="auto">
          <a:xfrm>
            <a:off x="899592" y="2204864"/>
            <a:ext cx="7992888" cy="3970318"/>
          </a:xfrm>
          <a:prstGeom prst="rect">
            <a:avLst/>
          </a:prstGeom>
          <a:noFill/>
          <a:ln w="9525">
            <a:noFill/>
            <a:miter lim="800000"/>
            <a:headEnd/>
            <a:tailEnd/>
          </a:ln>
        </p:spPr>
        <p:txBody>
          <a:bodyPr wrap="square">
            <a:spAutoFit/>
          </a:bodyPr>
          <a:lstStyle/>
          <a:p>
            <a:pPr>
              <a:lnSpc>
                <a:spcPct val="150000"/>
              </a:lnSpc>
            </a:pPr>
            <a:r>
              <a:rPr lang="zh-CN" altLang="en-US" sz="2800" dirty="0">
                <a:solidFill>
                  <a:schemeClr val="accent2"/>
                </a:solidFill>
                <a:latin typeface="华文新魏" pitchFamily="2" charset="-122"/>
                <a:ea typeface="华文新魏" pitchFamily="2" charset="-122"/>
              </a:rPr>
              <a:t>内容提要：</a:t>
            </a:r>
            <a:endParaRPr lang="en-US" altLang="zh-CN" sz="2800" dirty="0">
              <a:solidFill>
                <a:schemeClr val="accent2"/>
              </a:solidFill>
              <a:latin typeface="华文新魏" pitchFamily="2" charset="-122"/>
              <a:ea typeface="华文新魏" pitchFamily="2" charset="-122"/>
            </a:endParaRPr>
          </a:p>
          <a:p>
            <a:pPr>
              <a:lnSpc>
                <a:spcPct val="150000"/>
              </a:lnSpc>
              <a:buFont typeface="Wingdings" pitchFamily="2" charset="2"/>
              <a:buChar char="p"/>
            </a:pPr>
            <a:r>
              <a:rPr lang="zh-CN" altLang="en-US" sz="2800" dirty="0"/>
              <a:t> 排序问题</a:t>
            </a:r>
            <a:endParaRPr lang="en-US" altLang="zh-CN" sz="2800" dirty="0"/>
          </a:p>
          <a:p>
            <a:pPr>
              <a:lnSpc>
                <a:spcPct val="150000"/>
              </a:lnSpc>
              <a:buFont typeface="Wingdings" pitchFamily="2" charset="2"/>
              <a:buChar char="p"/>
            </a:pPr>
            <a:r>
              <a:rPr lang="zh-CN" altLang="en-US" sz="2800" dirty="0"/>
              <a:t> 堆排序算法</a:t>
            </a:r>
            <a:endParaRPr lang="en-US" altLang="zh-CN" sz="2800" dirty="0"/>
          </a:p>
          <a:p>
            <a:pPr>
              <a:lnSpc>
                <a:spcPct val="150000"/>
              </a:lnSpc>
              <a:buFont typeface="Wingdings" pitchFamily="2" charset="2"/>
              <a:buChar char="p"/>
            </a:pPr>
            <a:r>
              <a:rPr lang="zh-CN" altLang="en-US" sz="2800" dirty="0">
                <a:solidFill>
                  <a:srgbClr val="FF0000"/>
                </a:solidFill>
              </a:rPr>
              <a:t> 快速排序算法</a:t>
            </a:r>
            <a:endParaRPr lang="en-US" altLang="zh-CN" sz="2800" dirty="0">
              <a:solidFill>
                <a:srgbClr val="FF0000"/>
              </a:solidFill>
            </a:endParaRPr>
          </a:p>
          <a:p>
            <a:pPr>
              <a:lnSpc>
                <a:spcPct val="150000"/>
              </a:lnSpc>
              <a:buFont typeface="Wingdings" pitchFamily="2" charset="2"/>
              <a:buChar char="p"/>
            </a:pPr>
            <a:r>
              <a:rPr lang="en-US" altLang="zh-CN" sz="2800" dirty="0"/>
              <a:t> </a:t>
            </a:r>
            <a:r>
              <a:rPr lang="zh-CN" altLang="en-US" sz="2800" dirty="0"/>
              <a:t>线性时间排序算法</a:t>
            </a:r>
            <a:endParaRPr lang="en-US" altLang="zh-CN" sz="2800" dirty="0"/>
          </a:p>
          <a:p>
            <a:pPr>
              <a:lnSpc>
                <a:spcPct val="150000"/>
              </a:lnSpc>
              <a:buFont typeface="Wingdings" pitchFamily="2" charset="2"/>
              <a:buChar char="p"/>
            </a:pPr>
            <a:r>
              <a:rPr lang="zh-CN" altLang="en-US" sz="2800" dirty="0"/>
              <a:t> 排序算法比较</a:t>
            </a:r>
            <a:endParaRPr lang="en-US" altLang="zh-CN" sz="2800" dirty="0"/>
          </a:p>
        </p:txBody>
      </p:sp>
    </p:spTree>
    <p:extLst>
      <p:ext uri="{BB962C8B-B14F-4D97-AF65-F5344CB8AC3E}">
        <p14:creationId xmlns:p14="http://schemas.microsoft.com/office/powerpoint/2010/main" val="2499339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文本占位符 3"/>
          <p:cNvSpPr>
            <a:spLocks noGrp="1"/>
          </p:cNvSpPr>
          <p:nvPr>
            <p:ph type="body" sz="half" idx="2"/>
          </p:nvPr>
        </p:nvSpPr>
        <p:spPr>
          <a:xfrm>
            <a:off x="466725" y="1196876"/>
            <a:ext cx="4105275" cy="4824412"/>
          </a:xfrm>
        </p:spPr>
        <p:txBody>
          <a:bodyPr/>
          <a:lstStyle/>
          <a:p>
            <a:pPr>
              <a:spcAft>
                <a:spcPts val="600"/>
              </a:spcAft>
            </a:pPr>
            <a:r>
              <a:rPr lang="en-US" altLang="zh-CN" sz="3200" dirty="0" err="1">
                <a:latin typeface="楷体_GB2312" pitchFamily="49" charset="-122"/>
                <a:ea typeface="楷体_GB2312" pitchFamily="49" charset="-122"/>
              </a:rPr>
              <a:t>C.A.R.Hoare</a:t>
            </a:r>
            <a:endParaRPr lang="en-US" altLang="zh-CN" sz="3200" dirty="0">
              <a:latin typeface="楷体_GB2312" pitchFamily="49" charset="-122"/>
              <a:ea typeface="楷体_GB2312" pitchFamily="49" charset="-122"/>
            </a:endParaRPr>
          </a:p>
          <a:p>
            <a:pPr>
              <a:spcAft>
                <a:spcPts val="600"/>
              </a:spcAft>
            </a:pPr>
            <a:r>
              <a:rPr lang="zh-CN" altLang="en-US" sz="3200" dirty="0">
                <a:latin typeface="楷体_GB2312" pitchFamily="49" charset="-122"/>
                <a:ea typeface="楷体_GB2312" pitchFamily="49" charset="-122"/>
              </a:rPr>
              <a:t>（</a:t>
            </a:r>
            <a:r>
              <a:rPr lang="en-US" altLang="zh-CN" sz="3200" dirty="0">
                <a:latin typeface="楷体_GB2312" pitchFamily="49" charset="-122"/>
                <a:ea typeface="楷体_GB2312" pitchFamily="49" charset="-122"/>
              </a:rPr>
              <a:t>1934- </a:t>
            </a:r>
            <a:r>
              <a:rPr lang="zh-CN" altLang="en-US" sz="3200" dirty="0">
                <a:latin typeface="楷体_GB2312" pitchFamily="49" charset="-122"/>
                <a:ea typeface="楷体_GB2312" pitchFamily="49" charset="-122"/>
              </a:rPr>
              <a:t>）英国计算机科学家</a:t>
            </a:r>
            <a:endParaRPr lang="en-US" altLang="zh-CN" sz="3200" dirty="0">
              <a:latin typeface="楷体_GB2312" pitchFamily="49" charset="-122"/>
              <a:ea typeface="楷体_GB2312" pitchFamily="49" charset="-122"/>
            </a:endParaRPr>
          </a:p>
          <a:p>
            <a:pPr>
              <a:spcAft>
                <a:spcPts val="600"/>
              </a:spcAft>
            </a:pPr>
            <a:r>
              <a:rPr lang="zh-CN" altLang="en-US" sz="3200" dirty="0">
                <a:ea typeface="楷体_GB2312" pitchFamily="49" charset="-122"/>
              </a:rPr>
              <a:t>牛津大学古罗马文学学士</a:t>
            </a:r>
            <a:endParaRPr lang="en-US" altLang="zh-CN" sz="3200" dirty="0">
              <a:ea typeface="楷体_GB2312" pitchFamily="49" charset="-122"/>
            </a:endParaRPr>
          </a:p>
          <a:p>
            <a:pPr>
              <a:spcAft>
                <a:spcPts val="600"/>
              </a:spcAft>
            </a:pPr>
            <a:r>
              <a:rPr lang="zh-CN" altLang="en-US" sz="3200" dirty="0">
                <a:ea typeface="楷体_GB2312" pitchFamily="49" charset="-122"/>
              </a:rPr>
              <a:t>莫斯科国立大学博士</a:t>
            </a:r>
            <a:endParaRPr lang="en-US" altLang="zh-CN" sz="3200" dirty="0">
              <a:ea typeface="楷体_GB2312" pitchFamily="49" charset="-122"/>
            </a:endParaRPr>
          </a:p>
          <a:p>
            <a:pPr>
              <a:spcAft>
                <a:spcPts val="600"/>
              </a:spcAft>
            </a:pPr>
            <a:r>
              <a:rPr lang="en-US" altLang="zh-CN" sz="3200" dirty="0">
                <a:ea typeface="楷体_GB2312" pitchFamily="49" charset="-122"/>
              </a:rPr>
              <a:t>1980 </a:t>
            </a:r>
            <a:r>
              <a:rPr lang="zh-CN" altLang="en-US" sz="3200" dirty="0">
                <a:ea typeface="楷体_GB2312" pitchFamily="49" charset="-122"/>
              </a:rPr>
              <a:t>获图林奖</a:t>
            </a:r>
            <a:endParaRPr lang="zh-CN" altLang="en-US" sz="3200" dirty="0"/>
          </a:p>
        </p:txBody>
      </p:sp>
      <p:sp>
        <p:nvSpPr>
          <p:cNvPr id="15462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DCF9B01-6E94-4C9D-B4FE-7BB359FA1768}" type="slidenum">
              <a:rPr lang="en-US" altLang="zh-CN" smtClean="0">
                <a:latin typeface="Arial Narrow" pitchFamily="34" charset="0"/>
              </a:rPr>
              <a:pPr eaLnBrk="1" hangingPunct="1"/>
              <a:t>28</a:t>
            </a:fld>
            <a:endParaRPr lang="en-US" altLang="zh-CN">
              <a:latin typeface="Arial Narrow" pitchFamily="34" charset="0"/>
            </a:endParaRPr>
          </a:p>
        </p:txBody>
      </p:sp>
      <p:pic>
        <p:nvPicPr>
          <p:cNvPr id="154628" name="Picture 2" descr="http://upload.wikimedia.org/wikipedia/commons/thumb/2/2c/Sir_Tony_Hoare_IMG_5125.jpg/225px-Sir_Tony_Hoare_IMG_5125.jpg">
            <a:hlinkClick r:id="rId2" tooltip="Sir Charles Antony Richard Hoare giving a conference at the EPFL on 20 June 2011"/>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888" y="1196975"/>
            <a:ext cx="36242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77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idx="4294967295"/>
          </p:nvPr>
        </p:nvSpPr>
        <p:spPr/>
        <p:txBody>
          <a:bodyPr/>
          <a:lstStyle/>
          <a:p>
            <a:r>
              <a:rPr lang="zh-CN" altLang="en-US" dirty="0"/>
              <a:t>快速排序算法</a:t>
            </a:r>
          </a:p>
        </p:txBody>
      </p:sp>
      <mc:AlternateContent xmlns:mc="http://schemas.openxmlformats.org/markup-compatibility/2006" xmlns:a14="http://schemas.microsoft.com/office/drawing/2010/main">
        <mc:Choice Requires="a14">
          <p:sp>
            <p:nvSpPr>
              <p:cNvPr id="37891" name="内容占位符 2"/>
              <p:cNvSpPr>
                <a:spLocks noGrp="1"/>
              </p:cNvSpPr>
              <p:nvPr>
                <p:ph idx="4294967295"/>
              </p:nvPr>
            </p:nvSpPr>
            <p:spPr>
              <a:xfrm>
                <a:off x="1143000" y="1916832"/>
                <a:ext cx="7772400" cy="5072062"/>
              </a:xfrm>
            </p:spPr>
            <p:txBody>
              <a:bodyPr/>
              <a:lstStyle/>
              <a:p>
                <a:pPr>
                  <a:lnSpc>
                    <a:spcPct val="150000"/>
                  </a:lnSpc>
                  <a:buFont typeface="Wingdings" pitchFamily="2" charset="2"/>
                  <a:buChar char="p"/>
                </a:pPr>
                <a:r>
                  <a:rPr lang="en-US" altLang="zh-CN" sz="2000" b="0" dirty="0"/>
                  <a:t>C.R.A.Hoare</a:t>
                </a:r>
                <a:r>
                  <a:rPr lang="zh-CN" altLang="en-US" sz="2000" b="0" dirty="0"/>
                  <a:t>于</a:t>
                </a:r>
                <a:r>
                  <a:rPr lang="en-US" altLang="zh-CN" sz="2000" b="0" dirty="0"/>
                  <a:t>1962 </a:t>
                </a:r>
                <a:r>
                  <a:rPr lang="zh-CN" altLang="en-US" sz="2000" b="0" dirty="0"/>
                  <a:t>年提出</a:t>
                </a:r>
                <a:endParaRPr lang="en-US" altLang="zh-CN" sz="2000" b="0" dirty="0"/>
              </a:p>
              <a:p>
                <a:pPr>
                  <a:lnSpc>
                    <a:spcPct val="150000"/>
                  </a:lnSpc>
                  <a:buFont typeface="Wingdings" pitchFamily="2" charset="2"/>
                  <a:buChar char="p"/>
                </a:pPr>
                <a:r>
                  <a:rPr lang="zh-CN" altLang="en-US" sz="2000" b="0" dirty="0"/>
                  <a:t>分治法</a:t>
                </a:r>
                <a:endParaRPr lang="en-US" altLang="zh-CN" sz="2000" b="0" dirty="0"/>
              </a:p>
              <a:p>
                <a:pPr>
                  <a:lnSpc>
                    <a:spcPct val="150000"/>
                  </a:lnSpc>
                  <a:buFont typeface="Wingdings" pitchFamily="2" charset="2"/>
                  <a:buChar char="p"/>
                </a:pPr>
                <a:r>
                  <a:rPr lang="zh-CN" altLang="en-US" sz="2000" dirty="0"/>
                  <a:t>原址</a:t>
                </a:r>
                <a:r>
                  <a:rPr lang="zh-CN" altLang="en-US" sz="2000" b="0" dirty="0"/>
                  <a:t>排序</a:t>
                </a:r>
                <a:r>
                  <a:rPr lang="en-US" altLang="zh-CN" sz="2000" b="0" dirty="0"/>
                  <a:t>(sort</a:t>
                </a:r>
                <a:r>
                  <a:rPr lang="zh-CN" altLang="en-US" sz="2000" b="0" dirty="0"/>
                  <a:t> </a:t>
                </a:r>
                <a:r>
                  <a:rPr lang="en-US" altLang="zh-CN" sz="2000" b="0" dirty="0"/>
                  <a:t>“in place”)</a:t>
                </a:r>
                <a:r>
                  <a:rPr lang="zh-CN" altLang="en-US" sz="2000" b="0" dirty="0"/>
                  <a:t> ：在原来的数据区域内进行重排</a:t>
                </a:r>
                <a:endParaRPr lang="en-US" altLang="zh-CN" sz="2000" b="0" dirty="0"/>
              </a:p>
              <a:p>
                <a:pPr>
                  <a:lnSpc>
                    <a:spcPct val="150000"/>
                  </a:lnSpc>
                  <a:buFont typeface="Wingdings" pitchFamily="2" charset="2"/>
                  <a:buChar char="p"/>
                </a:pPr>
                <a:r>
                  <a:rPr lang="zh-CN" altLang="en-US" sz="2000" b="0" dirty="0"/>
                  <a:t>节省内存  </a:t>
                </a:r>
                <a:endParaRPr lang="en-US" altLang="zh-CN" sz="2000" b="0" dirty="0"/>
              </a:p>
              <a:p>
                <a:pPr>
                  <a:lnSpc>
                    <a:spcPct val="150000"/>
                  </a:lnSpc>
                  <a:buFont typeface="Wingdings" pitchFamily="2" charset="2"/>
                  <a:buChar char="p"/>
                </a:pPr>
                <a:r>
                  <a:rPr lang="zh-CN" altLang="en-US" sz="2000" b="0" dirty="0"/>
                  <a:t>对于包含</a:t>
                </a:r>
                <a:r>
                  <a:rPr lang="en-US" altLang="zh-CN" sz="2000" b="0" dirty="0"/>
                  <a:t>n</a:t>
                </a:r>
                <a:r>
                  <a:rPr lang="zh-CN" altLang="en-US" sz="2000" b="0" dirty="0"/>
                  <a:t>个数的输入数组，最坏情况运行时间为</a:t>
                </a:r>
                <a14:m>
                  <m:oMath xmlns:m="http://schemas.openxmlformats.org/officeDocument/2006/math">
                    <m:r>
                      <a:rPr lang="az-Cyrl-AZ" altLang="en-US" sz="2000" b="0" i="1" dirty="0" smtClean="0">
                        <a:latin typeface="Cambria Math" panose="02040503050406030204" pitchFamily="18" charset="0"/>
                      </a:rPr>
                      <m:t>Ө</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𝑛</m:t>
                    </m:r>
                    <m:r>
                      <a:rPr lang="en-US" altLang="zh-CN" sz="2000" b="0" i="1" baseline="30000" dirty="0" smtClean="0">
                        <a:latin typeface="Cambria Math" panose="02040503050406030204" pitchFamily="18" charset="0"/>
                      </a:rPr>
                      <m:t>2</m:t>
                    </m:r>
                    <m:r>
                      <a:rPr lang="en-US" altLang="zh-CN" sz="2000" b="0" i="1" dirty="0" smtClean="0">
                        <a:latin typeface="Cambria Math" panose="02040503050406030204" pitchFamily="18" charset="0"/>
                      </a:rPr>
                      <m:t>)</m:t>
                    </m:r>
                  </m:oMath>
                </a14:m>
                <a:r>
                  <a:rPr lang="zh-CN" altLang="en-US" sz="2000" b="0" dirty="0"/>
                  <a:t>，期望运行时间为</a:t>
                </a:r>
                <a14:m>
                  <m:oMath xmlns:m="http://schemas.openxmlformats.org/officeDocument/2006/math">
                    <m:r>
                      <a:rPr lang="az-Cyrl-AZ" altLang="en-US" sz="2000" b="0" i="1" dirty="0" smtClean="0">
                        <a:latin typeface="Cambria Math" panose="02040503050406030204" pitchFamily="18" charset="0"/>
                      </a:rPr>
                      <m:t>Ө</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𝑛</m:t>
                    </m:r>
                    <m:func>
                      <m:funcPr>
                        <m:ctrlPr>
                          <a:rPr lang="en-US" altLang="zh-CN" sz="2000" b="0" i="1" dirty="0" smtClean="0">
                            <a:latin typeface="Cambria Math" panose="02040503050406030204" pitchFamily="18" charset="0"/>
                          </a:rPr>
                        </m:ctrlPr>
                      </m:funcPr>
                      <m:fName>
                        <m:r>
                          <m:rPr>
                            <m:sty m:val="p"/>
                          </m:rPr>
                          <a:rPr lang="en-US" altLang="zh-CN" sz="2000" b="0" i="0" dirty="0" smtClean="0">
                            <a:latin typeface="Cambria Math" panose="02040503050406030204" pitchFamily="18" charset="0"/>
                          </a:rPr>
                          <m:t>log</m:t>
                        </m:r>
                      </m:fName>
                      <m:e>
                        <m:r>
                          <a:rPr lang="en-US" altLang="zh-CN" sz="2000" b="0" i="1" dirty="0" smtClean="0">
                            <a:latin typeface="Cambria Math" panose="02040503050406030204" pitchFamily="18" charset="0"/>
                          </a:rPr>
                          <m:t>𝑛</m:t>
                        </m:r>
                      </m:e>
                    </m:func>
                    <m:r>
                      <a:rPr lang="en-US" altLang="zh-CN" sz="2000" b="0" i="1" dirty="0" smtClean="0">
                        <a:latin typeface="Cambria Math" panose="02040503050406030204" pitchFamily="18" charset="0"/>
                      </a:rPr>
                      <m:t>)</m:t>
                    </m:r>
                  </m:oMath>
                </a14:m>
                <a:r>
                  <a:rPr lang="zh-CN" altLang="en-US" sz="2000" b="0" dirty="0"/>
                  <a:t>且常数因子较小</a:t>
                </a:r>
                <a:endParaRPr lang="en-US" sz="2000" b="0" dirty="0"/>
              </a:p>
            </p:txBody>
          </p:sp>
        </mc:Choice>
        <mc:Fallback xmlns="">
          <p:sp>
            <p:nvSpPr>
              <p:cNvPr id="37891" name="内容占位符 2"/>
              <p:cNvSpPr>
                <a:spLocks noGrp="1" noRot="1" noChangeAspect="1" noMove="1" noResize="1" noEditPoints="1" noAdjustHandles="1" noChangeArrowheads="1" noChangeShapeType="1" noTextEdit="1"/>
              </p:cNvSpPr>
              <p:nvPr>
                <p:ph idx="4294967295"/>
              </p:nvPr>
            </p:nvSpPr>
            <p:spPr>
              <a:xfrm>
                <a:off x="1143000" y="1916832"/>
                <a:ext cx="7772400" cy="5072062"/>
              </a:xfrm>
              <a:blipFill>
                <a:blip r:embed="rId3"/>
                <a:stretch>
                  <a:fillRect/>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29</a:t>
            </a:fld>
            <a:endParaRPr lang="en-US" altLang="zh-CN"/>
          </a:p>
        </p:txBody>
      </p:sp>
    </p:spTree>
    <p:extLst>
      <p:ext uri="{BB962C8B-B14F-4D97-AF65-F5344CB8AC3E}">
        <p14:creationId xmlns:p14="http://schemas.microsoft.com/office/powerpoint/2010/main" val="3719911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标题 4"/>
          <p:cNvSpPr>
            <a:spLocks noGrp="1"/>
          </p:cNvSpPr>
          <p:nvPr>
            <p:ph type="title" idx="4294967295"/>
          </p:nvPr>
        </p:nvSpPr>
        <p:spPr/>
        <p:txBody>
          <a:bodyPr/>
          <a:lstStyle/>
          <a:p>
            <a:r>
              <a:rPr lang="zh-CN" altLang="en-US" dirty="0"/>
              <a:t>排序问题</a:t>
            </a:r>
          </a:p>
        </p:txBody>
      </p:sp>
      <p:sp>
        <p:nvSpPr>
          <p:cNvPr id="7174" name="内容占位符 5"/>
          <p:cNvSpPr>
            <a:spLocks noGrp="1"/>
          </p:cNvSpPr>
          <p:nvPr>
            <p:ph idx="4294967295"/>
          </p:nvPr>
        </p:nvSpPr>
        <p:spPr>
          <a:xfrm>
            <a:off x="800100" y="1785938"/>
            <a:ext cx="7772400" cy="4953000"/>
          </a:xfrm>
        </p:spPr>
        <p:txBody>
          <a:bodyPr/>
          <a:lstStyle/>
          <a:p>
            <a:pPr>
              <a:lnSpc>
                <a:spcPct val="150000"/>
              </a:lnSpc>
              <a:buFont typeface="Wingdings" pitchFamily="2" charset="2"/>
              <a:buChar char="p"/>
            </a:pPr>
            <a:r>
              <a:rPr lang="zh-CN" altLang="en-US" sz="2000" dirty="0">
                <a:solidFill>
                  <a:srgbClr val="FF0000"/>
                </a:solidFill>
              </a:rPr>
              <a:t>问题描述：</a:t>
            </a:r>
            <a:endParaRPr lang="en-US" sz="2000" dirty="0">
              <a:solidFill>
                <a:srgbClr val="FF0000"/>
              </a:solidFill>
            </a:endParaRPr>
          </a:p>
          <a:p>
            <a:pPr>
              <a:lnSpc>
                <a:spcPct val="150000"/>
              </a:lnSpc>
              <a:buFont typeface="Wingdings" pitchFamily="2" charset="2"/>
              <a:buNone/>
            </a:pPr>
            <a:r>
              <a:rPr lang="zh-CN" altLang="en-US" sz="1800" dirty="0"/>
              <a:t>      输入：</a:t>
            </a:r>
            <a:r>
              <a:rPr lang="en-US" altLang="zh-CN" sz="1800" b="0" dirty="0"/>
              <a:t>n</a:t>
            </a:r>
            <a:r>
              <a:rPr lang="zh-CN" altLang="en-US" sz="1800" b="0" dirty="0"/>
              <a:t>个数的序列</a:t>
            </a:r>
            <a:endParaRPr lang="en-US" sz="1800" b="0" dirty="0"/>
          </a:p>
          <a:p>
            <a:pPr>
              <a:lnSpc>
                <a:spcPct val="150000"/>
              </a:lnSpc>
              <a:buFont typeface="Wingdings" pitchFamily="2" charset="2"/>
              <a:buNone/>
            </a:pPr>
            <a:r>
              <a:rPr lang="zh-CN" altLang="en-US" sz="1800" dirty="0"/>
              <a:t>       输出：</a:t>
            </a:r>
            <a:r>
              <a:rPr lang="zh-CN" altLang="en-US" sz="1800" b="0" dirty="0"/>
              <a:t>输入序列的一个重排                          ，使得</a:t>
            </a:r>
            <a:endParaRPr lang="en-US" sz="1400" b="0" dirty="0"/>
          </a:p>
          <a:p>
            <a:pPr>
              <a:lnSpc>
                <a:spcPct val="150000"/>
              </a:lnSpc>
              <a:buFont typeface="Wingdings" pitchFamily="2" charset="2"/>
              <a:buChar char="p"/>
            </a:pPr>
            <a:r>
              <a:rPr lang="zh-CN" altLang="en-US" sz="2000" b="0" dirty="0"/>
              <a:t>输入数据的结构可以各种各样，比如</a:t>
            </a:r>
            <a:r>
              <a:rPr lang="en-US" altLang="zh-CN" sz="2000" b="0" dirty="0"/>
              <a:t>n</a:t>
            </a:r>
            <a:r>
              <a:rPr lang="zh-CN" altLang="en-US" sz="2000" b="0" dirty="0"/>
              <a:t>元数组、链表等；</a:t>
            </a:r>
            <a:endParaRPr lang="en-US" sz="2000" b="0" dirty="0"/>
          </a:p>
          <a:p>
            <a:pPr>
              <a:lnSpc>
                <a:spcPct val="150000"/>
              </a:lnSpc>
              <a:buFont typeface="Wingdings" pitchFamily="2" charset="2"/>
              <a:buChar char="p"/>
            </a:pPr>
            <a:r>
              <a:rPr lang="zh-CN" altLang="en-US" sz="2000" b="0" dirty="0"/>
              <a:t>排序问题是计算机科学领域中的最基本问题：</a:t>
            </a:r>
            <a:endParaRPr lang="en-US" sz="2000" b="0" dirty="0"/>
          </a:p>
          <a:p>
            <a:pPr marL="800100" lvl="1" indent="-342900">
              <a:buFont typeface="宋体" pitchFamily="2" charset="-122"/>
              <a:buAutoNum type="circleNumDbPlain"/>
            </a:pPr>
            <a:r>
              <a:rPr lang="zh-CN" altLang="en-US" sz="1800" b="0" dirty="0"/>
              <a:t>有些应用程序本身就需对信息进行排序；</a:t>
            </a:r>
          </a:p>
          <a:p>
            <a:pPr marL="800100" lvl="1" indent="-342900">
              <a:buFont typeface="宋体" pitchFamily="2" charset="-122"/>
              <a:buAutoNum type="circleNumDbPlain"/>
            </a:pPr>
            <a:r>
              <a:rPr lang="zh-CN" altLang="en-US" sz="1800" b="0" dirty="0"/>
              <a:t>应用广泛，是许多算法的关键步骤；</a:t>
            </a:r>
            <a:endParaRPr lang="en-US" sz="1800" b="0" dirty="0"/>
          </a:p>
          <a:p>
            <a:pPr marL="800100" lvl="1" indent="-342900">
              <a:buFont typeface="宋体" pitchFamily="2" charset="-122"/>
              <a:buAutoNum type="circleNumDbPlain"/>
            </a:pPr>
            <a:r>
              <a:rPr lang="zh-CN" altLang="en-US" sz="1800" b="0" dirty="0"/>
              <a:t>已有很多成熟算法，它们采用各种技术，具有历史意义；</a:t>
            </a:r>
            <a:endParaRPr lang="en-US" sz="1800" b="0" dirty="0"/>
          </a:p>
          <a:p>
            <a:pPr marL="800100" lvl="1" indent="-342900">
              <a:buFont typeface="宋体" pitchFamily="2" charset="-122"/>
              <a:buAutoNum type="circleNumDbPlain"/>
            </a:pPr>
            <a:r>
              <a:rPr lang="zh-CN" altLang="en-US" sz="1800" b="0" dirty="0"/>
              <a:t>可以证明其非平凡下界，是渐近最优的；</a:t>
            </a:r>
          </a:p>
          <a:p>
            <a:pPr marL="800100" lvl="1" indent="-342900">
              <a:buFont typeface="宋体" pitchFamily="2" charset="-122"/>
              <a:buAutoNum type="circleNumDbPlain"/>
            </a:pPr>
            <a:r>
              <a:rPr lang="zh-CN" altLang="en-US" sz="1800" b="0" dirty="0"/>
              <a:t>可通过排序过程的下界来证明其他一些问题的下界；</a:t>
            </a:r>
          </a:p>
          <a:p>
            <a:pPr marL="800100" lvl="1" indent="-342900">
              <a:buFont typeface="宋体" pitchFamily="2" charset="-122"/>
              <a:buAutoNum type="circleNumDbPlain"/>
            </a:pPr>
            <a:r>
              <a:rPr lang="zh-CN" altLang="en-US" sz="1800" b="0" dirty="0"/>
              <a:t>在实现过程中经常伴随着许多工程问题出现（主机存储器层次结构、软件环境等）</a:t>
            </a:r>
            <a:endParaRPr lang="en-US" altLang="zh-CN" sz="1800" b="0" dirty="0"/>
          </a:p>
          <a:p>
            <a:pPr>
              <a:lnSpc>
                <a:spcPct val="150000"/>
              </a:lnSpc>
              <a:buFont typeface="Wingdings" pitchFamily="2" charset="2"/>
              <a:buChar char="p"/>
            </a:pPr>
            <a:endParaRPr lang="en-US" sz="2000" b="0" dirty="0"/>
          </a:p>
          <a:p>
            <a:pPr>
              <a:lnSpc>
                <a:spcPct val="150000"/>
              </a:lnSpc>
              <a:buFont typeface="Wingdings" pitchFamily="2" charset="2"/>
              <a:buChar char="p"/>
            </a:pPr>
            <a:endParaRPr lang="zh-CN" altLang="en-US" sz="2000" b="0" dirty="0"/>
          </a:p>
        </p:txBody>
      </p:sp>
      <p:graphicFrame>
        <p:nvGraphicFramePr>
          <p:cNvPr id="7170" name="Object 6"/>
          <p:cNvGraphicFramePr>
            <a:graphicFrameLocks noChangeAspect="1"/>
          </p:cNvGraphicFramePr>
          <p:nvPr>
            <p:extLst>
              <p:ext uri="{D42A27DB-BD31-4B8C-83A1-F6EECF244321}">
                <p14:modId xmlns:p14="http://schemas.microsoft.com/office/powerpoint/2010/main" val="4124542981"/>
              </p:ext>
            </p:extLst>
          </p:nvPr>
        </p:nvGraphicFramePr>
        <p:xfrm>
          <a:off x="3404394" y="2342356"/>
          <a:ext cx="1643062" cy="393700"/>
        </p:xfrm>
        <a:graphic>
          <a:graphicData uri="http://schemas.openxmlformats.org/presentationml/2006/ole">
            <mc:AlternateContent xmlns:mc="http://schemas.openxmlformats.org/markup-compatibility/2006">
              <mc:Choice xmlns:v="urn:schemas-microsoft-com:vml" Requires="v">
                <p:oleObj spid="_x0000_s68802" r:id="rId3" imgW="952817" imgH="228917" progId="Equation.3">
                  <p:embed/>
                </p:oleObj>
              </mc:Choice>
              <mc:Fallback>
                <p:oleObj r:id="rId3" imgW="952817" imgH="228917" progId="Equation.3">
                  <p:embed/>
                  <p:pic>
                    <p:nvPicPr>
                      <p:cNvPr id="717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4394" y="2342356"/>
                        <a:ext cx="1643062"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7"/>
          <p:cNvGraphicFramePr>
            <a:graphicFrameLocks noChangeAspect="1"/>
          </p:cNvGraphicFramePr>
          <p:nvPr>
            <p:extLst>
              <p:ext uri="{D42A27DB-BD31-4B8C-83A1-F6EECF244321}">
                <p14:modId xmlns:p14="http://schemas.microsoft.com/office/powerpoint/2010/main" val="3762098200"/>
              </p:ext>
            </p:extLst>
          </p:nvPr>
        </p:nvGraphicFramePr>
        <p:xfrm>
          <a:off x="4283968" y="2849872"/>
          <a:ext cx="1643062" cy="427037"/>
        </p:xfrm>
        <a:graphic>
          <a:graphicData uri="http://schemas.openxmlformats.org/presentationml/2006/ole">
            <mc:AlternateContent xmlns:mc="http://schemas.openxmlformats.org/markup-compatibility/2006">
              <mc:Choice xmlns:v="urn:schemas-microsoft-com:vml" Requires="v">
                <p:oleObj spid="_x0000_s68803" r:id="rId5" imgW="977793" imgH="254207" progId="Equation.3">
                  <p:embed/>
                </p:oleObj>
              </mc:Choice>
              <mc:Fallback>
                <p:oleObj r:id="rId5" imgW="977793" imgH="254207" progId="Equation.3">
                  <p:embed/>
                  <p:pic>
                    <p:nvPicPr>
                      <p:cNvPr id="717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2849872"/>
                        <a:ext cx="1643062"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8"/>
          <p:cNvGraphicFramePr>
            <a:graphicFrameLocks noChangeAspect="1"/>
          </p:cNvGraphicFramePr>
          <p:nvPr>
            <p:extLst>
              <p:ext uri="{D42A27DB-BD31-4B8C-83A1-F6EECF244321}">
                <p14:modId xmlns:p14="http://schemas.microsoft.com/office/powerpoint/2010/main" val="2398925002"/>
              </p:ext>
            </p:extLst>
          </p:nvPr>
        </p:nvGraphicFramePr>
        <p:xfrm>
          <a:off x="6804248" y="2868127"/>
          <a:ext cx="1643062" cy="390525"/>
        </p:xfrm>
        <a:graphic>
          <a:graphicData uri="http://schemas.openxmlformats.org/presentationml/2006/ole">
            <mc:AlternateContent xmlns:mc="http://schemas.openxmlformats.org/markup-compatibility/2006">
              <mc:Choice xmlns:v="urn:schemas-microsoft-com:vml" Requires="v">
                <p:oleObj spid="_x0000_s68804" r:id="rId7" imgW="1016317" imgH="241617" progId="Equation.3">
                  <p:embed/>
                </p:oleObj>
              </mc:Choice>
              <mc:Fallback>
                <p:oleObj r:id="rId7" imgW="1016317" imgH="241617" progId="Equation.3">
                  <p:embed/>
                  <p:pic>
                    <p:nvPicPr>
                      <p:cNvPr id="717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248" y="2868127"/>
                        <a:ext cx="164306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3</a:t>
            </a:fld>
            <a:endParaRPr lang="en-US" altLang="zh-CN"/>
          </a:p>
        </p:txBody>
      </p:sp>
    </p:spTree>
    <p:extLst>
      <p:ext uri="{BB962C8B-B14F-4D97-AF65-F5344CB8AC3E}">
        <p14:creationId xmlns:p14="http://schemas.microsoft.com/office/powerpoint/2010/main" val="2245564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idx="4294967295"/>
          </p:nvPr>
        </p:nvSpPr>
        <p:spPr/>
        <p:txBody>
          <a:bodyPr/>
          <a:lstStyle/>
          <a:p>
            <a:r>
              <a:rPr lang="zh-CN" altLang="en-US" dirty="0"/>
              <a:t>快速排序算法</a:t>
            </a:r>
          </a:p>
        </p:txBody>
      </p:sp>
      <p:sp>
        <p:nvSpPr>
          <p:cNvPr id="37891" name="内容占位符 2"/>
          <p:cNvSpPr>
            <a:spLocks noGrp="1"/>
          </p:cNvSpPr>
          <p:nvPr>
            <p:ph idx="4294967295"/>
          </p:nvPr>
        </p:nvSpPr>
        <p:spPr>
          <a:xfrm>
            <a:off x="755576" y="1844824"/>
            <a:ext cx="8101533" cy="5072062"/>
          </a:xfrm>
        </p:spPr>
        <p:txBody>
          <a:bodyPr/>
          <a:lstStyle/>
          <a:p>
            <a:pPr>
              <a:lnSpc>
                <a:spcPct val="150000"/>
              </a:lnSpc>
              <a:buFont typeface="Wingdings" pitchFamily="2" charset="2"/>
              <a:buChar char="p"/>
            </a:pPr>
            <a:r>
              <a:rPr lang="zh-CN" altLang="en-US" sz="2000" b="0" dirty="0"/>
              <a:t>基本思想是采用了一种分治的策略把未排序数组分为两部分，然后分别递归调用自身进行排序：</a:t>
            </a:r>
            <a:endParaRPr lang="en-US" sz="2000" b="0" dirty="0"/>
          </a:p>
          <a:p>
            <a:pPr marL="800100" lvl="1" indent="-342900">
              <a:lnSpc>
                <a:spcPct val="150000"/>
              </a:lnSpc>
              <a:buFont typeface="宋体" pitchFamily="2" charset="-122"/>
              <a:buAutoNum type="circleNumDbPlain"/>
            </a:pPr>
            <a:r>
              <a:rPr lang="zh-CN" altLang="en-US" sz="2000" dirty="0">
                <a:solidFill>
                  <a:srgbClr val="FF0000"/>
                </a:solidFill>
              </a:rPr>
              <a:t>分解：</a:t>
            </a:r>
            <a:r>
              <a:rPr lang="zh-CN" altLang="en-US" sz="2000" b="0" dirty="0">
                <a:solidFill>
                  <a:srgbClr val="000000"/>
                </a:solidFill>
              </a:rPr>
              <a:t>选一个主元 </a:t>
            </a:r>
            <a:r>
              <a:rPr lang="en-US" altLang="zh-CN" sz="2000" b="0" dirty="0">
                <a:solidFill>
                  <a:srgbClr val="000000"/>
                </a:solidFill>
              </a:rPr>
              <a:t>x</a:t>
            </a:r>
            <a:r>
              <a:rPr lang="zh-CN" altLang="en-US" sz="2000" b="0" dirty="0">
                <a:solidFill>
                  <a:srgbClr val="000000"/>
                </a:solidFill>
              </a:rPr>
              <a:t>，</a:t>
            </a:r>
            <a:r>
              <a:rPr lang="zh-CN" altLang="en-US" sz="2000" b="0" dirty="0"/>
              <a:t>数组</a:t>
            </a:r>
            <a:r>
              <a:rPr lang="en-US" altLang="zh-CN" sz="2000" b="0" dirty="0"/>
              <a:t>A[p…r]</a:t>
            </a:r>
            <a:r>
              <a:rPr lang="zh-CN" altLang="en-US" sz="2000" b="0" dirty="0"/>
              <a:t>被划分为两个（可能空）子数组</a:t>
            </a:r>
            <a:r>
              <a:rPr lang="en-US" altLang="zh-CN" sz="2000" b="0" dirty="0"/>
              <a:t>A[p…q-1]</a:t>
            </a:r>
            <a:r>
              <a:rPr lang="zh-CN" altLang="en-US" sz="2000" b="0" dirty="0"/>
              <a:t>和</a:t>
            </a:r>
            <a:r>
              <a:rPr lang="en-US" altLang="zh-CN" sz="2000" b="0" dirty="0"/>
              <a:t>A[q+1..r]</a:t>
            </a:r>
            <a:r>
              <a:rPr lang="zh-CN" altLang="en-US" sz="2000" b="0" dirty="0"/>
              <a:t>，使得</a:t>
            </a:r>
            <a:r>
              <a:rPr lang="en-US" altLang="zh-CN" sz="2000" b="0" dirty="0"/>
              <a:t>A[p…q-1]</a:t>
            </a:r>
            <a:r>
              <a:rPr lang="zh-CN" altLang="en-US" sz="2000" b="0" dirty="0"/>
              <a:t>中每个元素都小于或等于</a:t>
            </a:r>
            <a:r>
              <a:rPr lang="en-US" altLang="zh-CN" sz="2000" b="0" dirty="0"/>
              <a:t>A[q]</a:t>
            </a:r>
            <a:r>
              <a:rPr lang="zh-CN" altLang="en-US" sz="2000" b="0" dirty="0"/>
              <a:t>，而 </a:t>
            </a:r>
            <a:r>
              <a:rPr lang="en-US" altLang="zh-CN" sz="2000" b="0" dirty="0"/>
              <a:t>A[q+1..r]</a:t>
            </a:r>
            <a:r>
              <a:rPr lang="zh-CN" altLang="en-US" sz="2000" b="0" dirty="0"/>
              <a:t>中的元素都大于</a:t>
            </a:r>
            <a:r>
              <a:rPr lang="en-US" altLang="zh-CN" sz="2000" b="0" dirty="0"/>
              <a:t>A[q]</a:t>
            </a:r>
            <a:r>
              <a:rPr lang="zh-CN" altLang="en-US" sz="2000" b="0" dirty="0"/>
              <a:t> 。下标</a:t>
            </a:r>
            <a:r>
              <a:rPr lang="en-US" altLang="zh-CN" sz="2000" b="0" dirty="0"/>
              <a:t>q</a:t>
            </a:r>
            <a:r>
              <a:rPr lang="zh-CN" altLang="en-US" sz="2000" b="0" dirty="0"/>
              <a:t>在这个划分过程中进行计算；</a:t>
            </a:r>
            <a:endParaRPr lang="en-US" sz="2000" b="0" dirty="0"/>
          </a:p>
          <a:p>
            <a:pPr marL="800100" lvl="1" indent="-342900">
              <a:lnSpc>
                <a:spcPct val="200000"/>
              </a:lnSpc>
              <a:buFont typeface="宋体" pitchFamily="2" charset="-122"/>
              <a:buAutoNum type="circleNumDbPlain"/>
            </a:pPr>
            <a:endParaRPr lang="en-US" sz="2000" b="0" dirty="0"/>
          </a:p>
          <a:p>
            <a:pPr marL="800100" lvl="1" indent="-342900">
              <a:lnSpc>
                <a:spcPct val="150000"/>
              </a:lnSpc>
              <a:buFont typeface="宋体" pitchFamily="2" charset="-122"/>
              <a:buAutoNum type="circleNumDbPlain"/>
            </a:pPr>
            <a:r>
              <a:rPr lang="zh-CN" altLang="en-US" sz="2000" dirty="0">
                <a:solidFill>
                  <a:srgbClr val="FF0000"/>
                </a:solidFill>
              </a:rPr>
              <a:t>解决</a:t>
            </a:r>
            <a:r>
              <a:rPr lang="zh-CN" altLang="en-US" sz="2000" b="0" dirty="0"/>
              <a:t>：递归调用快速排序，对子数组</a:t>
            </a:r>
            <a:r>
              <a:rPr lang="en-US" altLang="zh-CN" sz="2000" b="0" dirty="0"/>
              <a:t>A[p...q-1]</a:t>
            </a:r>
            <a:r>
              <a:rPr lang="zh-CN" altLang="en-US" sz="2000" b="0" dirty="0"/>
              <a:t>和</a:t>
            </a:r>
            <a:r>
              <a:rPr lang="en-US" altLang="zh-CN" sz="2000" b="0" dirty="0"/>
              <a:t>A[q+1..r]</a:t>
            </a:r>
            <a:r>
              <a:rPr lang="zh-CN" altLang="en-US" sz="2000" b="0" dirty="0"/>
              <a:t>排序；</a:t>
            </a:r>
            <a:endParaRPr lang="en-US" sz="2000" b="0" dirty="0"/>
          </a:p>
          <a:p>
            <a:pPr marL="800100" lvl="1" indent="-342900">
              <a:lnSpc>
                <a:spcPct val="150000"/>
              </a:lnSpc>
              <a:buFont typeface="宋体" pitchFamily="2" charset="-122"/>
              <a:buAutoNum type="circleNumDbPlain"/>
            </a:pPr>
            <a:r>
              <a:rPr lang="zh-CN" altLang="en-US" sz="2000" dirty="0">
                <a:solidFill>
                  <a:srgbClr val="FF0000"/>
                </a:solidFill>
              </a:rPr>
              <a:t>合并</a:t>
            </a:r>
            <a:r>
              <a:rPr lang="zh-CN" altLang="en-US" sz="2000" b="0" dirty="0"/>
              <a:t>：不需要任何操作。</a:t>
            </a:r>
          </a:p>
        </p:txBody>
      </p:sp>
      <p:grpSp>
        <p:nvGrpSpPr>
          <p:cNvPr id="2" name="Group 6"/>
          <p:cNvGrpSpPr>
            <a:grpSpLocks/>
          </p:cNvGrpSpPr>
          <p:nvPr/>
        </p:nvGrpSpPr>
        <p:grpSpPr bwMode="auto">
          <a:xfrm>
            <a:off x="1979712" y="4635450"/>
            <a:ext cx="5743575" cy="809625"/>
            <a:chOff x="0" y="0"/>
            <a:chExt cx="6083400" cy="1094919"/>
          </a:xfrm>
        </p:grpSpPr>
        <p:sp>
          <p:nvSpPr>
            <p:cNvPr id="37895" name="Rectangle 22"/>
            <p:cNvSpPr>
              <a:spLocks noChangeArrowheads="1"/>
            </p:cNvSpPr>
            <p:nvPr/>
          </p:nvSpPr>
          <p:spPr bwMode="auto">
            <a:xfrm>
              <a:off x="0" y="521219"/>
              <a:ext cx="435554" cy="410820"/>
            </a:xfrm>
            <a:prstGeom prst="rect">
              <a:avLst/>
            </a:prstGeom>
            <a:solidFill>
              <a:srgbClr val="CCFFCC"/>
            </a:solidFill>
            <a:ln w="9525">
              <a:solidFill>
                <a:schemeClr val="tx1"/>
              </a:solidFill>
              <a:miter lim="800000"/>
              <a:headEnd/>
              <a:tailEnd/>
            </a:ln>
          </p:spPr>
          <p:txBody>
            <a:bodyPr wrap="none" anchor="ctr"/>
            <a:lstStyle/>
            <a:p>
              <a:pPr algn="l"/>
              <a:endParaRPr lang="zh-CN" altLang="en-US" sz="2400"/>
            </a:p>
          </p:txBody>
        </p:sp>
        <p:sp>
          <p:nvSpPr>
            <p:cNvPr id="37896" name="Rectangle 23"/>
            <p:cNvSpPr>
              <a:spLocks noChangeArrowheads="1"/>
            </p:cNvSpPr>
            <p:nvPr/>
          </p:nvSpPr>
          <p:spPr bwMode="auto">
            <a:xfrm>
              <a:off x="435554" y="521219"/>
              <a:ext cx="435555" cy="410820"/>
            </a:xfrm>
            <a:prstGeom prst="rect">
              <a:avLst/>
            </a:prstGeom>
            <a:solidFill>
              <a:srgbClr val="CCFFCC"/>
            </a:solidFill>
            <a:ln w="9525">
              <a:solidFill>
                <a:schemeClr val="tx1"/>
              </a:solidFill>
              <a:miter lim="800000"/>
              <a:headEnd/>
              <a:tailEnd/>
            </a:ln>
          </p:spPr>
          <p:txBody>
            <a:bodyPr wrap="none" anchor="ctr"/>
            <a:lstStyle/>
            <a:p>
              <a:pPr algn="l"/>
              <a:endParaRPr lang="zh-CN" altLang="en-US" sz="2400"/>
            </a:p>
          </p:txBody>
        </p:sp>
        <p:sp>
          <p:nvSpPr>
            <p:cNvPr id="37897" name="Rectangle 24"/>
            <p:cNvSpPr>
              <a:spLocks noChangeArrowheads="1"/>
            </p:cNvSpPr>
            <p:nvPr/>
          </p:nvSpPr>
          <p:spPr bwMode="auto">
            <a:xfrm>
              <a:off x="869512" y="521219"/>
              <a:ext cx="435555" cy="410820"/>
            </a:xfrm>
            <a:prstGeom prst="rect">
              <a:avLst/>
            </a:prstGeom>
            <a:solidFill>
              <a:srgbClr val="CCFFCC"/>
            </a:solidFill>
            <a:ln w="9525">
              <a:solidFill>
                <a:schemeClr val="tx1"/>
              </a:solidFill>
              <a:miter lim="800000"/>
              <a:headEnd/>
              <a:tailEnd/>
            </a:ln>
          </p:spPr>
          <p:txBody>
            <a:bodyPr wrap="none" anchor="ctr"/>
            <a:lstStyle/>
            <a:p>
              <a:pPr algn="l"/>
              <a:endParaRPr lang="zh-CN" altLang="en-US" sz="2400"/>
            </a:p>
          </p:txBody>
        </p:sp>
        <p:sp>
          <p:nvSpPr>
            <p:cNvPr id="37898" name="Rectangle 25"/>
            <p:cNvSpPr>
              <a:spLocks noChangeArrowheads="1"/>
            </p:cNvSpPr>
            <p:nvPr/>
          </p:nvSpPr>
          <p:spPr bwMode="auto">
            <a:xfrm>
              <a:off x="1303472" y="521219"/>
              <a:ext cx="435555" cy="410820"/>
            </a:xfrm>
            <a:prstGeom prst="rect">
              <a:avLst/>
            </a:prstGeom>
            <a:solidFill>
              <a:srgbClr val="CCFFCC"/>
            </a:solidFill>
            <a:ln w="9525">
              <a:solidFill>
                <a:schemeClr val="tx1"/>
              </a:solidFill>
              <a:miter lim="800000"/>
              <a:headEnd/>
              <a:tailEnd/>
            </a:ln>
          </p:spPr>
          <p:txBody>
            <a:bodyPr wrap="none" anchor="ctr"/>
            <a:lstStyle/>
            <a:p>
              <a:pPr algn="l"/>
              <a:endParaRPr lang="zh-CN" altLang="en-US" sz="2400"/>
            </a:p>
          </p:txBody>
        </p:sp>
        <p:sp>
          <p:nvSpPr>
            <p:cNvPr id="37899" name="Rectangle 26"/>
            <p:cNvSpPr>
              <a:spLocks noChangeArrowheads="1"/>
            </p:cNvSpPr>
            <p:nvPr/>
          </p:nvSpPr>
          <p:spPr bwMode="auto">
            <a:xfrm>
              <a:off x="1737429" y="521219"/>
              <a:ext cx="435555" cy="410820"/>
            </a:xfrm>
            <a:prstGeom prst="rect">
              <a:avLst/>
            </a:prstGeom>
            <a:solidFill>
              <a:srgbClr val="CCFFCC"/>
            </a:solidFill>
            <a:ln w="9525">
              <a:solidFill>
                <a:schemeClr val="tx1"/>
              </a:solidFill>
              <a:miter lim="800000"/>
              <a:headEnd/>
              <a:tailEnd/>
            </a:ln>
          </p:spPr>
          <p:txBody>
            <a:bodyPr wrap="none" anchor="ctr"/>
            <a:lstStyle/>
            <a:p>
              <a:pPr algn="l"/>
              <a:endParaRPr lang="zh-CN" altLang="en-US" sz="2400"/>
            </a:p>
          </p:txBody>
        </p:sp>
        <p:sp>
          <p:nvSpPr>
            <p:cNvPr id="37900" name="Rectangle 27"/>
            <p:cNvSpPr>
              <a:spLocks noChangeArrowheads="1"/>
            </p:cNvSpPr>
            <p:nvPr/>
          </p:nvSpPr>
          <p:spPr bwMode="auto">
            <a:xfrm>
              <a:off x="2172985" y="521219"/>
              <a:ext cx="435554" cy="410820"/>
            </a:xfrm>
            <a:prstGeom prst="rect">
              <a:avLst/>
            </a:prstGeom>
            <a:solidFill>
              <a:srgbClr val="CCFFCC"/>
            </a:solidFill>
            <a:ln w="9525">
              <a:solidFill>
                <a:schemeClr val="tx1"/>
              </a:solidFill>
              <a:miter lim="800000"/>
              <a:headEnd/>
              <a:tailEnd/>
            </a:ln>
          </p:spPr>
          <p:txBody>
            <a:bodyPr wrap="none" anchor="ctr"/>
            <a:lstStyle/>
            <a:p>
              <a:pPr algn="l"/>
              <a:endParaRPr lang="zh-CN" altLang="en-US" sz="2400"/>
            </a:p>
          </p:txBody>
        </p:sp>
        <p:sp>
          <p:nvSpPr>
            <p:cNvPr id="37901" name="Rectangle 28"/>
            <p:cNvSpPr>
              <a:spLocks noChangeArrowheads="1"/>
            </p:cNvSpPr>
            <p:nvPr/>
          </p:nvSpPr>
          <p:spPr bwMode="auto">
            <a:xfrm>
              <a:off x="2605348" y="521219"/>
              <a:ext cx="435555" cy="410820"/>
            </a:xfrm>
            <a:prstGeom prst="rect">
              <a:avLst/>
            </a:prstGeom>
            <a:solidFill>
              <a:srgbClr val="FFFF99"/>
            </a:solidFill>
            <a:ln w="9525">
              <a:solidFill>
                <a:schemeClr val="tx1"/>
              </a:solidFill>
              <a:miter lim="800000"/>
              <a:headEnd/>
              <a:tailEnd/>
            </a:ln>
          </p:spPr>
          <p:txBody>
            <a:bodyPr wrap="none" anchor="ctr"/>
            <a:lstStyle/>
            <a:p>
              <a:pPr algn="l"/>
              <a:endParaRPr lang="zh-CN" altLang="en-US" sz="2400"/>
            </a:p>
          </p:txBody>
        </p:sp>
        <p:sp>
          <p:nvSpPr>
            <p:cNvPr id="37902" name="Rectangle 29"/>
            <p:cNvSpPr>
              <a:spLocks noChangeArrowheads="1"/>
            </p:cNvSpPr>
            <p:nvPr/>
          </p:nvSpPr>
          <p:spPr bwMode="auto">
            <a:xfrm>
              <a:off x="3040902" y="521219"/>
              <a:ext cx="435554" cy="410820"/>
            </a:xfrm>
            <a:prstGeom prst="rect">
              <a:avLst/>
            </a:prstGeom>
            <a:solidFill>
              <a:srgbClr val="C0C0C0"/>
            </a:solidFill>
            <a:ln w="9525">
              <a:solidFill>
                <a:schemeClr val="tx1"/>
              </a:solidFill>
              <a:miter lim="800000"/>
              <a:headEnd/>
              <a:tailEnd/>
            </a:ln>
          </p:spPr>
          <p:txBody>
            <a:bodyPr wrap="none" anchor="ctr"/>
            <a:lstStyle/>
            <a:p>
              <a:pPr algn="l"/>
              <a:endParaRPr lang="zh-CN" altLang="en-US" sz="2400"/>
            </a:p>
          </p:txBody>
        </p:sp>
        <p:sp>
          <p:nvSpPr>
            <p:cNvPr id="37903" name="Rectangle 30"/>
            <p:cNvSpPr>
              <a:spLocks noChangeArrowheads="1"/>
            </p:cNvSpPr>
            <p:nvPr/>
          </p:nvSpPr>
          <p:spPr bwMode="auto">
            <a:xfrm>
              <a:off x="3474861" y="521219"/>
              <a:ext cx="435554" cy="410820"/>
            </a:xfrm>
            <a:prstGeom prst="rect">
              <a:avLst/>
            </a:prstGeom>
            <a:solidFill>
              <a:srgbClr val="C0C0C0"/>
            </a:solidFill>
            <a:ln w="9525">
              <a:solidFill>
                <a:schemeClr val="tx1"/>
              </a:solidFill>
              <a:miter lim="800000"/>
              <a:headEnd/>
              <a:tailEnd/>
            </a:ln>
          </p:spPr>
          <p:txBody>
            <a:bodyPr wrap="none" anchor="ctr"/>
            <a:lstStyle/>
            <a:p>
              <a:pPr algn="l"/>
              <a:endParaRPr lang="zh-CN" altLang="en-US" sz="2400"/>
            </a:p>
          </p:txBody>
        </p:sp>
        <p:sp>
          <p:nvSpPr>
            <p:cNvPr id="37904" name="Rectangle 31"/>
            <p:cNvSpPr>
              <a:spLocks noChangeArrowheads="1"/>
            </p:cNvSpPr>
            <p:nvPr/>
          </p:nvSpPr>
          <p:spPr bwMode="auto">
            <a:xfrm>
              <a:off x="3910414" y="521219"/>
              <a:ext cx="435555" cy="410820"/>
            </a:xfrm>
            <a:prstGeom prst="rect">
              <a:avLst/>
            </a:prstGeom>
            <a:solidFill>
              <a:srgbClr val="C0C0C0"/>
            </a:solidFill>
            <a:ln w="9525">
              <a:solidFill>
                <a:schemeClr val="tx1"/>
              </a:solidFill>
              <a:miter lim="800000"/>
              <a:headEnd/>
              <a:tailEnd/>
            </a:ln>
          </p:spPr>
          <p:txBody>
            <a:bodyPr wrap="none" anchor="ctr"/>
            <a:lstStyle/>
            <a:p>
              <a:pPr algn="l"/>
              <a:endParaRPr lang="zh-CN" altLang="en-US" sz="2400"/>
            </a:p>
          </p:txBody>
        </p:sp>
        <p:sp>
          <p:nvSpPr>
            <p:cNvPr id="37905" name="Rectangle 32"/>
            <p:cNvSpPr>
              <a:spLocks noChangeArrowheads="1"/>
            </p:cNvSpPr>
            <p:nvPr/>
          </p:nvSpPr>
          <p:spPr bwMode="auto">
            <a:xfrm>
              <a:off x="4342778" y="521219"/>
              <a:ext cx="435554" cy="410820"/>
            </a:xfrm>
            <a:prstGeom prst="rect">
              <a:avLst/>
            </a:prstGeom>
            <a:solidFill>
              <a:srgbClr val="C0C0C0"/>
            </a:solidFill>
            <a:ln w="9525">
              <a:solidFill>
                <a:schemeClr val="tx1"/>
              </a:solidFill>
              <a:miter lim="800000"/>
              <a:headEnd/>
              <a:tailEnd/>
            </a:ln>
          </p:spPr>
          <p:txBody>
            <a:bodyPr wrap="none" anchor="ctr"/>
            <a:lstStyle/>
            <a:p>
              <a:pPr algn="l"/>
              <a:endParaRPr lang="zh-CN" altLang="en-US" sz="2400"/>
            </a:p>
          </p:txBody>
        </p:sp>
        <p:sp>
          <p:nvSpPr>
            <p:cNvPr id="37906" name="Rectangle 33"/>
            <p:cNvSpPr>
              <a:spLocks noChangeArrowheads="1"/>
            </p:cNvSpPr>
            <p:nvPr/>
          </p:nvSpPr>
          <p:spPr bwMode="auto">
            <a:xfrm>
              <a:off x="4778332" y="521219"/>
              <a:ext cx="435555" cy="410820"/>
            </a:xfrm>
            <a:prstGeom prst="rect">
              <a:avLst/>
            </a:prstGeom>
            <a:solidFill>
              <a:srgbClr val="C0C0C0"/>
            </a:solidFill>
            <a:ln w="9525">
              <a:solidFill>
                <a:schemeClr val="tx1"/>
              </a:solidFill>
              <a:miter lim="800000"/>
              <a:headEnd/>
              <a:tailEnd/>
            </a:ln>
          </p:spPr>
          <p:txBody>
            <a:bodyPr wrap="none" anchor="ctr"/>
            <a:lstStyle/>
            <a:p>
              <a:pPr algn="l"/>
              <a:endParaRPr lang="zh-CN" altLang="en-US" sz="2400"/>
            </a:p>
          </p:txBody>
        </p:sp>
        <p:sp>
          <p:nvSpPr>
            <p:cNvPr id="37907" name="Rectangle 34"/>
            <p:cNvSpPr>
              <a:spLocks noChangeArrowheads="1"/>
            </p:cNvSpPr>
            <p:nvPr/>
          </p:nvSpPr>
          <p:spPr bwMode="auto">
            <a:xfrm>
              <a:off x="5212290" y="521219"/>
              <a:ext cx="435555" cy="410820"/>
            </a:xfrm>
            <a:prstGeom prst="rect">
              <a:avLst/>
            </a:prstGeom>
            <a:solidFill>
              <a:srgbClr val="C0C0C0"/>
            </a:solidFill>
            <a:ln w="9525">
              <a:solidFill>
                <a:schemeClr val="tx1"/>
              </a:solidFill>
              <a:miter lim="800000"/>
              <a:headEnd/>
              <a:tailEnd/>
            </a:ln>
          </p:spPr>
          <p:txBody>
            <a:bodyPr wrap="none" anchor="ctr"/>
            <a:lstStyle/>
            <a:p>
              <a:pPr algn="l"/>
              <a:endParaRPr lang="zh-CN" altLang="en-US" sz="2400"/>
            </a:p>
          </p:txBody>
        </p:sp>
        <p:sp>
          <p:nvSpPr>
            <p:cNvPr id="37908" name="Rectangle 35"/>
            <p:cNvSpPr>
              <a:spLocks noChangeArrowheads="1"/>
            </p:cNvSpPr>
            <p:nvPr/>
          </p:nvSpPr>
          <p:spPr bwMode="auto">
            <a:xfrm>
              <a:off x="5647846" y="521219"/>
              <a:ext cx="435554" cy="410820"/>
            </a:xfrm>
            <a:prstGeom prst="rect">
              <a:avLst/>
            </a:prstGeom>
            <a:solidFill>
              <a:srgbClr val="C0C0C0"/>
            </a:solidFill>
            <a:ln w="9525">
              <a:solidFill>
                <a:schemeClr val="tx1"/>
              </a:solidFill>
              <a:miter lim="800000"/>
              <a:headEnd/>
              <a:tailEnd/>
            </a:ln>
          </p:spPr>
          <p:txBody>
            <a:bodyPr wrap="none" anchor="ctr"/>
            <a:lstStyle/>
            <a:p>
              <a:pPr algn="l"/>
              <a:endParaRPr lang="zh-CN" altLang="en-US" sz="2400"/>
            </a:p>
          </p:txBody>
        </p:sp>
        <p:sp>
          <p:nvSpPr>
            <p:cNvPr id="37909" name="Line 36"/>
            <p:cNvSpPr>
              <a:spLocks noChangeShapeType="1"/>
            </p:cNvSpPr>
            <p:nvPr/>
          </p:nvSpPr>
          <p:spPr bwMode="auto">
            <a:xfrm>
              <a:off x="2605348" y="356527"/>
              <a:ext cx="0" cy="738392"/>
            </a:xfrm>
            <a:prstGeom prst="line">
              <a:avLst/>
            </a:prstGeom>
            <a:noFill/>
            <a:ln w="50800">
              <a:solidFill>
                <a:schemeClr val="tx1"/>
              </a:solidFill>
              <a:round/>
              <a:headEnd/>
              <a:tailEnd/>
            </a:ln>
          </p:spPr>
          <p:txBody>
            <a:bodyPr/>
            <a:lstStyle/>
            <a:p>
              <a:endParaRPr lang="zh-CN" altLang="en-US"/>
            </a:p>
          </p:txBody>
        </p:sp>
        <p:sp>
          <p:nvSpPr>
            <p:cNvPr id="37910" name="Text Box 37"/>
            <p:cNvSpPr txBox="1">
              <a:spLocks noChangeArrowheads="1"/>
            </p:cNvSpPr>
            <p:nvPr/>
          </p:nvSpPr>
          <p:spPr bwMode="auto">
            <a:xfrm>
              <a:off x="2678738" y="437968"/>
              <a:ext cx="312906" cy="400110"/>
            </a:xfrm>
            <a:prstGeom prst="rect">
              <a:avLst/>
            </a:prstGeom>
            <a:noFill/>
            <a:ln w="9525">
              <a:noFill/>
              <a:miter lim="800000"/>
              <a:headEnd/>
              <a:tailEnd/>
            </a:ln>
          </p:spPr>
          <p:txBody>
            <a:bodyPr wrap="none">
              <a:spAutoFit/>
            </a:bodyPr>
            <a:lstStyle/>
            <a:p>
              <a:pPr algn="l"/>
              <a:r>
                <a:rPr lang="zh-CN" altLang="en-US" sz="2000" i="1"/>
                <a:t>x</a:t>
              </a:r>
            </a:p>
          </p:txBody>
        </p:sp>
        <p:sp>
          <p:nvSpPr>
            <p:cNvPr id="37911" name="Text Box 38"/>
            <p:cNvSpPr txBox="1">
              <a:spLocks noChangeArrowheads="1"/>
            </p:cNvSpPr>
            <p:nvPr/>
          </p:nvSpPr>
          <p:spPr bwMode="auto">
            <a:xfrm>
              <a:off x="869512" y="1"/>
              <a:ext cx="1124026" cy="400110"/>
            </a:xfrm>
            <a:prstGeom prst="rect">
              <a:avLst/>
            </a:prstGeom>
            <a:noFill/>
            <a:ln w="9525">
              <a:noFill/>
              <a:miter lim="800000"/>
              <a:headEnd/>
              <a:tailEnd/>
            </a:ln>
          </p:spPr>
          <p:txBody>
            <a:bodyPr wrap="none">
              <a:spAutoFit/>
            </a:bodyPr>
            <a:lstStyle/>
            <a:p>
              <a:pPr algn="l"/>
              <a:r>
                <a:rPr lang="zh-CN" altLang="en-US" sz="2000" i="1"/>
                <a:t>A</a:t>
              </a:r>
              <a:r>
                <a:rPr lang="zh-CN" altLang="en-US" sz="2000"/>
                <a:t>[</a:t>
              </a:r>
              <a:r>
                <a:rPr lang="zh-CN" altLang="en-US" sz="2000" i="1"/>
                <a:t>p</a:t>
              </a:r>
              <a:r>
                <a:rPr lang="zh-CN" altLang="en-US" sz="2000"/>
                <a:t>..</a:t>
              </a:r>
              <a:r>
                <a:rPr lang="zh-CN" altLang="en-US" sz="2000" i="1"/>
                <a:t>q</a:t>
              </a:r>
              <a:r>
                <a:rPr lang="zh-CN" altLang="en-US" sz="2000"/>
                <a:t>-1]</a:t>
              </a:r>
              <a:endParaRPr lang="zh-CN" altLang="en-US" sz="2000" i="1"/>
            </a:p>
          </p:txBody>
        </p:sp>
        <p:sp>
          <p:nvSpPr>
            <p:cNvPr id="37912" name="Line 39"/>
            <p:cNvSpPr>
              <a:spLocks noChangeShapeType="1"/>
            </p:cNvSpPr>
            <p:nvPr/>
          </p:nvSpPr>
          <p:spPr bwMode="auto">
            <a:xfrm>
              <a:off x="3039306" y="356527"/>
              <a:ext cx="0" cy="738392"/>
            </a:xfrm>
            <a:prstGeom prst="line">
              <a:avLst/>
            </a:prstGeom>
            <a:noFill/>
            <a:ln w="50800">
              <a:solidFill>
                <a:schemeClr val="tx1"/>
              </a:solidFill>
              <a:round/>
              <a:headEnd/>
              <a:tailEnd/>
            </a:ln>
          </p:spPr>
          <p:txBody>
            <a:bodyPr/>
            <a:lstStyle/>
            <a:p>
              <a:endParaRPr lang="zh-CN" altLang="en-US"/>
            </a:p>
          </p:txBody>
        </p:sp>
        <p:sp>
          <p:nvSpPr>
            <p:cNvPr id="37913" name="Text Box 40"/>
            <p:cNvSpPr txBox="1">
              <a:spLocks noChangeArrowheads="1"/>
            </p:cNvSpPr>
            <p:nvPr/>
          </p:nvSpPr>
          <p:spPr bwMode="auto">
            <a:xfrm>
              <a:off x="3474862" y="28959"/>
              <a:ext cx="1156086" cy="400110"/>
            </a:xfrm>
            <a:prstGeom prst="rect">
              <a:avLst/>
            </a:prstGeom>
            <a:noFill/>
            <a:ln w="9525">
              <a:noFill/>
              <a:miter lim="800000"/>
              <a:headEnd/>
              <a:tailEnd/>
            </a:ln>
          </p:spPr>
          <p:txBody>
            <a:bodyPr wrap="none">
              <a:spAutoFit/>
            </a:bodyPr>
            <a:lstStyle/>
            <a:p>
              <a:pPr algn="l"/>
              <a:r>
                <a:rPr lang="zh-CN" altLang="en-US" sz="2000" i="1"/>
                <a:t>A</a:t>
              </a:r>
              <a:r>
                <a:rPr lang="zh-CN" altLang="en-US" sz="2000"/>
                <a:t>[</a:t>
              </a:r>
              <a:r>
                <a:rPr lang="zh-CN" altLang="en-US" sz="2000" i="1"/>
                <a:t>q</a:t>
              </a:r>
              <a:r>
                <a:rPr lang="zh-CN" altLang="en-US" sz="2000"/>
                <a:t>+1..</a:t>
              </a:r>
              <a:r>
                <a:rPr lang="zh-CN" altLang="en-US" sz="2000" i="1"/>
                <a:t>r</a:t>
              </a:r>
              <a:r>
                <a:rPr lang="zh-CN" altLang="en-US" sz="2000"/>
                <a:t>]</a:t>
              </a:r>
              <a:endParaRPr lang="zh-CN" altLang="en-US" sz="2000" i="1"/>
            </a:p>
          </p:txBody>
        </p:sp>
        <p:sp>
          <p:nvSpPr>
            <p:cNvPr id="37914" name="Text Box 41"/>
            <p:cNvSpPr txBox="1">
              <a:spLocks noChangeArrowheads="1"/>
            </p:cNvSpPr>
            <p:nvPr/>
          </p:nvSpPr>
          <p:spPr bwMode="auto">
            <a:xfrm>
              <a:off x="2629279" y="0"/>
              <a:ext cx="312906" cy="400110"/>
            </a:xfrm>
            <a:prstGeom prst="rect">
              <a:avLst/>
            </a:prstGeom>
            <a:noFill/>
            <a:ln w="9525">
              <a:noFill/>
              <a:miter lim="800000"/>
              <a:headEnd/>
              <a:tailEnd/>
            </a:ln>
          </p:spPr>
          <p:txBody>
            <a:bodyPr wrap="none">
              <a:spAutoFit/>
            </a:bodyPr>
            <a:lstStyle/>
            <a:p>
              <a:pPr algn="l"/>
              <a:r>
                <a:rPr lang="zh-CN" altLang="en-US" sz="2000" i="1"/>
                <a:t>q</a:t>
              </a:r>
            </a:p>
          </p:txBody>
        </p:sp>
      </p:grpSp>
      <p:sp>
        <p:nvSpPr>
          <p:cNvPr id="3" name="灯片编号占位符 2"/>
          <p:cNvSpPr>
            <a:spLocks noGrp="1"/>
          </p:cNvSpPr>
          <p:nvPr>
            <p:ph type="sldNum" sz="quarter" idx="12"/>
          </p:nvPr>
        </p:nvSpPr>
        <p:spPr/>
        <p:txBody>
          <a:bodyPr/>
          <a:lstStyle/>
          <a:p>
            <a:pPr>
              <a:defRPr/>
            </a:pPr>
            <a:fld id="{51DE376D-5E6C-470A-B177-20993EDC72AB}" type="slidenum">
              <a:rPr lang="en-US" altLang="zh-CN" smtClean="0"/>
              <a:pPr>
                <a:defRPr/>
              </a:pPr>
              <a:t>30</a:t>
            </a:fld>
            <a:endParaRPr lang="en-US" altLang="zh-CN"/>
          </a:p>
        </p:txBody>
      </p:sp>
    </p:spTree>
    <p:extLst>
      <p:ext uri="{BB962C8B-B14F-4D97-AF65-F5344CB8AC3E}">
        <p14:creationId xmlns:p14="http://schemas.microsoft.com/office/powerpoint/2010/main" val="1032457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idx="4294967295"/>
          </p:nvPr>
        </p:nvSpPr>
        <p:spPr/>
        <p:txBody>
          <a:bodyPr/>
          <a:lstStyle/>
          <a:p>
            <a:r>
              <a:rPr lang="zh-CN" altLang="en-US" dirty="0"/>
              <a:t>快速排序算法</a:t>
            </a:r>
          </a:p>
        </p:txBody>
      </p:sp>
      <p:sp>
        <p:nvSpPr>
          <p:cNvPr id="38915" name="内容占位符 2"/>
          <p:cNvSpPr>
            <a:spLocks noGrp="1"/>
          </p:cNvSpPr>
          <p:nvPr>
            <p:ph idx="4294967295"/>
          </p:nvPr>
        </p:nvSpPr>
        <p:spPr>
          <a:xfrm>
            <a:off x="1150938" y="1844824"/>
            <a:ext cx="7772400" cy="4953000"/>
          </a:xfrm>
        </p:spPr>
        <p:txBody>
          <a:bodyPr/>
          <a:lstStyle/>
          <a:p>
            <a:pPr>
              <a:lnSpc>
                <a:spcPct val="150000"/>
              </a:lnSpc>
              <a:buFont typeface="Wingdings" pitchFamily="2" charset="2"/>
              <a:buChar char="p"/>
            </a:pPr>
            <a:r>
              <a:rPr lang="zh-CN" altLang="en-US" sz="2000" b="0" dirty="0"/>
              <a:t>快速排序伪代码：</a:t>
            </a:r>
            <a:endParaRPr lang="en-US" sz="2000" b="0" dirty="0"/>
          </a:p>
          <a:p>
            <a:pPr>
              <a:lnSpc>
                <a:spcPct val="150000"/>
              </a:lnSpc>
              <a:buFont typeface="Wingdings" pitchFamily="2" charset="2"/>
              <a:buChar char="p"/>
            </a:pPr>
            <a:endParaRPr lang="en-US" sz="2000" b="0" dirty="0"/>
          </a:p>
          <a:p>
            <a:pPr>
              <a:lnSpc>
                <a:spcPct val="150000"/>
              </a:lnSpc>
              <a:buFont typeface="Wingdings" pitchFamily="2" charset="2"/>
              <a:buChar char="p"/>
            </a:pPr>
            <a:endParaRPr lang="en-US" sz="2000" b="0" dirty="0"/>
          </a:p>
          <a:p>
            <a:pPr>
              <a:lnSpc>
                <a:spcPct val="150000"/>
              </a:lnSpc>
              <a:buFont typeface="Wingdings" pitchFamily="2" charset="2"/>
              <a:buChar char="p"/>
            </a:pPr>
            <a:endParaRPr lang="en-US" sz="2000" b="0" dirty="0"/>
          </a:p>
          <a:p>
            <a:pPr>
              <a:lnSpc>
                <a:spcPct val="150000"/>
              </a:lnSpc>
              <a:buFont typeface="Wingdings" pitchFamily="2" charset="2"/>
              <a:buNone/>
            </a:pPr>
            <a:r>
              <a:rPr lang="zh-CN" altLang="en-US" sz="1800" b="0" dirty="0"/>
              <a:t>      </a:t>
            </a:r>
            <a:r>
              <a:rPr lang="en-US" sz="1800" dirty="0"/>
              <a:t>*</a:t>
            </a:r>
            <a:r>
              <a:rPr lang="en-US" sz="1800" b="0" dirty="0"/>
              <a:t> </a:t>
            </a:r>
            <a:r>
              <a:rPr lang="zh-CN" altLang="en-US" sz="1800" b="0" dirty="0"/>
              <a:t>为排序一个完整数组，最初调用 </a:t>
            </a:r>
            <a:r>
              <a:rPr lang="en-US" altLang="zh-CN" sz="1800" b="0" dirty="0"/>
              <a:t>QUICKSORT(A, 1, </a:t>
            </a:r>
            <a:r>
              <a:rPr lang="en-US" altLang="zh-CN" sz="1800" b="0" i="1" dirty="0"/>
              <a:t>length</a:t>
            </a:r>
            <a:r>
              <a:rPr lang="en-US" altLang="zh-CN" sz="1800" b="0" dirty="0"/>
              <a:t>[A])</a:t>
            </a:r>
            <a:r>
              <a:rPr lang="zh-CN" altLang="en-US" sz="1800" b="0" dirty="0"/>
              <a:t>。</a:t>
            </a:r>
            <a:endParaRPr lang="en-US" sz="2000" b="0" dirty="0"/>
          </a:p>
          <a:p>
            <a:pPr>
              <a:lnSpc>
                <a:spcPct val="150000"/>
              </a:lnSpc>
              <a:buFont typeface="Wingdings" pitchFamily="2" charset="2"/>
              <a:buChar char="p"/>
            </a:pPr>
            <a:endParaRPr lang="en-US" sz="2000" b="0" dirty="0"/>
          </a:p>
          <a:p>
            <a:pPr>
              <a:lnSpc>
                <a:spcPct val="150000"/>
              </a:lnSpc>
              <a:buFont typeface="Wingdings" pitchFamily="2" charset="2"/>
              <a:buChar char="p"/>
            </a:pPr>
            <a:r>
              <a:rPr lang="zh-CN" altLang="en-US" sz="2000" b="0" dirty="0"/>
              <a:t>数组划分过程</a:t>
            </a:r>
            <a:r>
              <a:rPr lang="en-US" altLang="zh-CN" sz="2000" b="0" dirty="0"/>
              <a:t>PARTITION</a:t>
            </a:r>
            <a:r>
              <a:rPr lang="zh-CN" altLang="en-US" sz="2000" b="0" dirty="0"/>
              <a:t>是</a:t>
            </a:r>
            <a:r>
              <a:rPr lang="en-US" altLang="zh-CN" sz="2000" b="0" dirty="0"/>
              <a:t>QUICKSORT</a:t>
            </a:r>
            <a:r>
              <a:rPr lang="zh-CN" altLang="en-US" sz="2000" b="0" dirty="0"/>
              <a:t>算法的关键，它对子数组</a:t>
            </a:r>
            <a:r>
              <a:rPr lang="en-US" altLang="zh-CN" sz="2000" b="0" dirty="0"/>
              <a:t>A[p..r]</a:t>
            </a:r>
            <a:r>
              <a:rPr lang="zh-CN" altLang="en-US" sz="2000" b="0" dirty="0"/>
              <a:t>进行</a:t>
            </a:r>
            <a:r>
              <a:rPr lang="zh-CN" altLang="en-US" sz="2000" dirty="0"/>
              <a:t>原址</a:t>
            </a:r>
            <a:r>
              <a:rPr lang="zh-CN" altLang="en-US" sz="2000" b="0" dirty="0"/>
              <a:t>排序。</a:t>
            </a:r>
            <a:endParaRPr lang="en-US" altLang="zh-CN" sz="2000" b="0" dirty="0"/>
          </a:p>
          <a:p>
            <a:pPr>
              <a:lnSpc>
                <a:spcPct val="150000"/>
              </a:lnSpc>
              <a:buFont typeface="Wingdings" pitchFamily="2" charset="2"/>
              <a:buChar char="p"/>
            </a:pPr>
            <a:r>
              <a:rPr lang="zh-CN" altLang="en-US" sz="2000" b="0" dirty="0"/>
              <a:t>划分所需时间：</a:t>
            </a:r>
            <a:r>
              <a:rPr lang="el-GR" altLang="zh-CN" sz="2000" b="0" dirty="0"/>
              <a:t>Θ</a:t>
            </a:r>
            <a:r>
              <a:rPr lang="en-US" altLang="zh-CN" sz="2000" b="0" dirty="0"/>
              <a:t>(n) </a:t>
            </a:r>
            <a:endParaRPr lang="zh-CN" altLang="en-US" sz="2000" b="0" dirty="0"/>
          </a:p>
          <a:p>
            <a:pPr>
              <a:lnSpc>
                <a:spcPct val="150000"/>
              </a:lnSpc>
              <a:buFont typeface="Wingdings" pitchFamily="2" charset="2"/>
              <a:buChar char="p"/>
            </a:pPr>
            <a:endParaRPr lang="zh-CN" altLang="en-US" sz="2000" b="0" dirty="0"/>
          </a:p>
        </p:txBody>
      </p:sp>
      <p:sp>
        <p:nvSpPr>
          <p:cNvPr id="38918" name="矩形 5"/>
          <p:cNvSpPr>
            <a:spLocks noChangeArrowheads="1"/>
          </p:cNvSpPr>
          <p:nvPr/>
        </p:nvSpPr>
        <p:spPr bwMode="auto">
          <a:xfrm>
            <a:off x="1622425" y="2456011"/>
            <a:ext cx="6215063" cy="1357313"/>
          </a:xfrm>
          <a:prstGeom prst="rect">
            <a:avLst/>
          </a:prstGeom>
          <a:solidFill>
            <a:srgbClr val="AAE2FF"/>
          </a:solidFill>
          <a:ln w="19050">
            <a:solidFill>
              <a:srgbClr val="000066"/>
            </a:solidFill>
            <a:miter lim="800000"/>
            <a:headEnd/>
            <a:tailEnd/>
          </a:ln>
        </p:spPr>
        <p:txBody>
          <a:bodyPr/>
          <a:lstStyle/>
          <a:p>
            <a:pPr algn="l"/>
            <a:r>
              <a:rPr lang="en-US" altLang="zh-CN" sz="1600">
                <a:solidFill>
                  <a:srgbClr val="FF0000"/>
                </a:solidFill>
              </a:rPr>
              <a:t>QUICKSORT(A,</a:t>
            </a:r>
            <a:r>
              <a:rPr lang="en-US" altLang="zh-CN" sz="1600" i="1">
                <a:solidFill>
                  <a:srgbClr val="FF0000"/>
                </a:solidFill>
              </a:rPr>
              <a:t> p, r </a:t>
            </a:r>
            <a:r>
              <a:rPr lang="en-US" altLang="zh-CN" sz="1600">
                <a:solidFill>
                  <a:srgbClr val="FF0000"/>
                </a:solidFill>
              </a:rPr>
              <a:t>)</a:t>
            </a:r>
          </a:p>
          <a:p>
            <a:pPr algn="l">
              <a:buFontTx/>
              <a:buAutoNum type="arabicPlain"/>
            </a:pPr>
            <a:r>
              <a:rPr lang="en-US" altLang="zh-CN" sz="1600">
                <a:solidFill>
                  <a:srgbClr val="FF0000"/>
                </a:solidFill>
              </a:rPr>
              <a:t> if  </a:t>
            </a:r>
            <a:r>
              <a:rPr lang="en-US" altLang="zh-CN" sz="1600" i="1">
                <a:solidFill>
                  <a:srgbClr val="FF0000"/>
                </a:solidFill>
              </a:rPr>
              <a:t> p &lt; r</a:t>
            </a:r>
          </a:p>
          <a:p>
            <a:pPr algn="l">
              <a:buFontTx/>
              <a:buAutoNum type="arabicPlain"/>
            </a:pPr>
            <a:r>
              <a:rPr lang="en-US" altLang="zh-CN" sz="1600" i="1">
                <a:solidFill>
                  <a:srgbClr val="FF0000"/>
                </a:solidFill>
              </a:rPr>
              <a:t>     </a:t>
            </a:r>
            <a:r>
              <a:rPr lang="en-US" altLang="zh-CN" sz="1600">
                <a:solidFill>
                  <a:srgbClr val="FF0000"/>
                </a:solidFill>
              </a:rPr>
              <a:t>then</a:t>
            </a:r>
            <a:r>
              <a:rPr lang="en-US" altLang="zh-CN" sz="1600" i="1">
                <a:solidFill>
                  <a:srgbClr val="FF0000"/>
                </a:solidFill>
              </a:rPr>
              <a:t>  q ← </a:t>
            </a:r>
            <a:r>
              <a:rPr lang="en-US" altLang="zh-CN" sz="1600">
                <a:solidFill>
                  <a:srgbClr val="FF0000"/>
                </a:solidFill>
              </a:rPr>
              <a:t>PARTITION(A, </a:t>
            </a:r>
            <a:r>
              <a:rPr lang="en-US" altLang="zh-CN" sz="1600" i="1">
                <a:solidFill>
                  <a:srgbClr val="FF0000"/>
                </a:solidFill>
              </a:rPr>
              <a:t>p, r </a:t>
            </a:r>
            <a:r>
              <a:rPr lang="en-US" altLang="zh-CN" sz="1600">
                <a:solidFill>
                  <a:srgbClr val="FF0000"/>
                </a:solidFill>
              </a:rPr>
              <a:t>)</a:t>
            </a:r>
          </a:p>
          <a:p>
            <a:pPr algn="l">
              <a:buFontTx/>
              <a:buAutoNum type="arabicPlain"/>
            </a:pPr>
            <a:r>
              <a:rPr lang="en-US" altLang="zh-CN" sz="1600">
                <a:solidFill>
                  <a:srgbClr val="FF0000"/>
                </a:solidFill>
              </a:rPr>
              <a:t>              QUICKSORT( A, </a:t>
            </a:r>
            <a:r>
              <a:rPr lang="en-US" altLang="zh-CN" sz="1600" i="1">
                <a:solidFill>
                  <a:srgbClr val="FF0000"/>
                </a:solidFill>
              </a:rPr>
              <a:t>p, q-1</a:t>
            </a:r>
            <a:r>
              <a:rPr lang="en-US" altLang="zh-CN" sz="1600">
                <a:solidFill>
                  <a:srgbClr val="FF0000"/>
                </a:solidFill>
              </a:rPr>
              <a:t> )</a:t>
            </a:r>
          </a:p>
          <a:p>
            <a:pPr algn="l">
              <a:buFontTx/>
              <a:buAutoNum type="arabicPlain"/>
            </a:pPr>
            <a:r>
              <a:rPr lang="en-US" altLang="zh-CN" sz="1600">
                <a:solidFill>
                  <a:srgbClr val="FF0000"/>
                </a:solidFill>
              </a:rPr>
              <a:t>              QUICKSORT( A,</a:t>
            </a:r>
            <a:r>
              <a:rPr lang="en-US" altLang="zh-CN" sz="1600" i="1">
                <a:solidFill>
                  <a:srgbClr val="FF0000"/>
                </a:solidFill>
              </a:rPr>
              <a:t> q+1, r</a:t>
            </a:r>
            <a:r>
              <a:rPr lang="en-US" altLang="zh-CN" sz="1600">
                <a:solidFill>
                  <a:srgbClr val="FF0000"/>
                </a:solidFill>
              </a:rPr>
              <a:t> )</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31</a:t>
            </a:fld>
            <a:endParaRPr lang="en-US" altLang="zh-CN"/>
          </a:p>
        </p:txBody>
      </p:sp>
    </p:spTree>
    <p:extLst>
      <p:ext uri="{BB962C8B-B14F-4D97-AF65-F5344CB8AC3E}">
        <p14:creationId xmlns:p14="http://schemas.microsoft.com/office/powerpoint/2010/main" val="1799617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p:txBody>
          <a:bodyPr/>
          <a:lstStyle/>
          <a:p>
            <a:r>
              <a:rPr lang="zh-CN" altLang="en-US" dirty="0"/>
              <a:t>快速排序算法</a:t>
            </a:r>
          </a:p>
        </p:txBody>
      </p:sp>
      <p:sp>
        <p:nvSpPr>
          <p:cNvPr id="39939" name="内容占位符 2"/>
          <p:cNvSpPr>
            <a:spLocks noGrp="1"/>
          </p:cNvSpPr>
          <p:nvPr>
            <p:ph idx="4294967295"/>
          </p:nvPr>
        </p:nvSpPr>
        <p:spPr>
          <a:xfrm>
            <a:off x="1115616" y="1785937"/>
            <a:ext cx="7772400" cy="4953000"/>
          </a:xfrm>
        </p:spPr>
        <p:txBody>
          <a:bodyPr/>
          <a:lstStyle/>
          <a:p>
            <a:pPr>
              <a:lnSpc>
                <a:spcPct val="150000"/>
              </a:lnSpc>
              <a:buFont typeface="Wingdings" pitchFamily="2" charset="2"/>
              <a:buChar char="p"/>
            </a:pPr>
            <a:r>
              <a:rPr lang="zh-CN" altLang="en-US" sz="2000" b="0" dirty="0"/>
              <a:t>数组划分过程 </a:t>
            </a:r>
            <a:r>
              <a:rPr lang="en-US" altLang="zh-CN" sz="2000" b="0" dirty="0">
                <a:latin typeface="Times New Roman" pitchFamily="18" charset="0"/>
              </a:rPr>
              <a:t>PARTITION</a:t>
            </a:r>
          </a:p>
          <a:p>
            <a:pPr>
              <a:lnSpc>
                <a:spcPct val="150000"/>
              </a:lnSpc>
              <a:buFont typeface="Wingdings" pitchFamily="2" charset="2"/>
              <a:buChar char="p"/>
            </a:pPr>
            <a:endParaRPr lang="zh-CN" altLang="en-US" sz="2000" b="0" dirty="0">
              <a:latin typeface="Times New Roman" pitchFamily="18" charset="0"/>
            </a:endParaRPr>
          </a:p>
        </p:txBody>
      </p:sp>
      <p:sp>
        <p:nvSpPr>
          <p:cNvPr id="39942" name="矩形 5"/>
          <p:cNvSpPr>
            <a:spLocks noChangeArrowheads="1"/>
          </p:cNvSpPr>
          <p:nvPr/>
        </p:nvSpPr>
        <p:spPr bwMode="auto">
          <a:xfrm>
            <a:off x="1329929" y="2285999"/>
            <a:ext cx="6215062" cy="2571750"/>
          </a:xfrm>
          <a:prstGeom prst="rect">
            <a:avLst/>
          </a:prstGeom>
          <a:solidFill>
            <a:srgbClr val="AAE2FF"/>
          </a:solidFill>
          <a:ln w="19050">
            <a:solidFill>
              <a:srgbClr val="000066"/>
            </a:solidFill>
            <a:miter lim="800000"/>
            <a:headEnd/>
            <a:tailEnd/>
          </a:ln>
        </p:spPr>
        <p:txBody>
          <a:bodyPr/>
          <a:lstStyle/>
          <a:p>
            <a:pPr algn="l">
              <a:lnSpc>
                <a:spcPct val="150000"/>
              </a:lnSpc>
            </a:pPr>
            <a:r>
              <a:rPr lang="en-US" altLang="zh-CN" sz="1600" dirty="0">
                <a:solidFill>
                  <a:srgbClr val="FF0000"/>
                </a:solidFill>
              </a:rPr>
              <a:t>PARTITION(A,</a:t>
            </a:r>
            <a:r>
              <a:rPr lang="en-US" altLang="zh-CN" sz="1600" i="1" dirty="0">
                <a:solidFill>
                  <a:srgbClr val="FF0000"/>
                </a:solidFill>
              </a:rPr>
              <a:t> p, r </a:t>
            </a:r>
            <a:r>
              <a:rPr lang="en-US" altLang="zh-CN" sz="1600" dirty="0">
                <a:solidFill>
                  <a:srgbClr val="FF0000"/>
                </a:solidFill>
              </a:rPr>
              <a:t>)</a:t>
            </a:r>
          </a:p>
          <a:p>
            <a:pPr algn="l">
              <a:buFontTx/>
              <a:buAutoNum type="arabicPlain"/>
            </a:pPr>
            <a:r>
              <a:rPr lang="en-US" altLang="zh-CN" sz="1600" i="1" dirty="0">
                <a:solidFill>
                  <a:srgbClr val="FF0000"/>
                </a:solidFill>
              </a:rPr>
              <a:t>  x ← A</a:t>
            </a:r>
            <a:r>
              <a:rPr lang="en-US" altLang="zh-CN" sz="1600" dirty="0">
                <a:solidFill>
                  <a:srgbClr val="FF0000"/>
                </a:solidFill>
              </a:rPr>
              <a:t>[ </a:t>
            </a:r>
            <a:r>
              <a:rPr lang="en-US" altLang="zh-CN" sz="1600" i="1" dirty="0">
                <a:solidFill>
                  <a:srgbClr val="FF0000"/>
                </a:solidFill>
              </a:rPr>
              <a:t>r </a:t>
            </a:r>
            <a:r>
              <a:rPr lang="en-US" altLang="zh-CN" sz="1600" dirty="0">
                <a:solidFill>
                  <a:srgbClr val="FF0000"/>
                </a:solidFill>
              </a:rPr>
              <a:t>]            // </a:t>
            </a:r>
            <a:r>
              <a:rPr lang="en-US" altLang="zh-CN" sz="1600" i="1" dirty="0">
                <a:solidFill>
                  <a:srgbClr val="FF0000"/>
                </a:solidFill>
              </a:rPr>
              <a:t>x</a:t>
            </a:r>
            <a:r>
              <a:rPr lang="en-US" altLang="zh-CN" sz="1600" dirty="0">
                <a:solidFill>
                  <a:srgbClr val="FF0000"/>
                </a:solidFill>
              </a:rPr>
              <a:t> </a:t>
            </a:r>
            <a:r>
              <a:rPr lang="zh-CN" altLang="en-US" sz="1600" dirty="0">
                <a:solidFill>
                  <a:srgbClr val="FF0000"/>
                </a:solidFill>
              </a:rPr>
              <a:t>为主元</a:t>
            </a:r>
            <a:endParaRPr lang="en-US" sz="1600" dirty="0">
              <a:solidFill>
                <a:srgbClr val="FF0000"/>
              </a:solidFill>
            </a:endParaRPr>
          </a:p>
          <a:p>
            <a:pPr algn="l">
              <a:buFontTx/>
              <a:buAutoNum type="arabicPlain"/>
            </a:pPr>
            <a:r>
              <a:rPr lang="en-US" altLang="zh-CN" sz="1600" i="1" dirty="0">
                <a:solidFill>
                  <a:srgbClr val="FF0000"/>
                </a:solidFill>
              </a:rPr>
              <a:t>  </a:t>
            </a:r>
            <a:r>
              <a:rPr lang="en-US" altLang="zh-CN" sz="1600" i="1" dirty="0" err="1">
                <a:solidFill>
                  <a:srgbClr val="FF0000"/>
                </a:solidFill>
              </a:rPr>
              <a:t>i</a:t>
            </a:r>
            <a:r>
              <a:rPr lang="en-US" altLang="zh-CN" sz="1600" dirty="0">
                <a:solidFill>
                  <a:srgbClr val="FF0000"/>
                </a:solidFill>
              </a:rPr>
              <a:t> </a:t>
            </a:r>
            <a:r>
              <a:rPr lang="en-US" altLang="zh-CN" sz="1600" i="1" dirty="0">
                <a:solidFill>
                  <a:srgbClr val="FF0000"/>
                </a:solidFill>
              </a:rPr>
              <a:t>← p </a:t>
            </a:r>
            <a:r>
              <a:rPr lang="en-US" altLang="zh-CN" sz="1600" dirty="0">
                <a:solidFill>
                  <a:srgbClr val="FF0000"/>
                </a:solidFill>
              </a:rPr>
              <a:t>- 1</a:t>
            </a:r>
            <a:r>
              <a:rPr lang="en-US" altLang="zh-CN" sz="1600" i="1" dirty="0">
                <a:solidFill>
                  <a:srgbClr val="FF0000"/>
                </a:solidFill>
              </a:rPr>
              <a:t> </a:t>
            </a:r>
          </a:p>
          <a:p>
            <a:pPr algn="l">
              <a:buFontTx/>
              <a:buAutoNum type="arabicPlain"/>
            </a:pPr>
            <a:r>
              <a:rPr lang="en-US" altLang="zh-CN" sz="1600" dirty="0">
                <a:solidFill>
                  <a:srgbClr val="FF0000"/>
                </a:solidFill>
              </a:rPr>
              <a:t>  for  </a:t>
            </a:r>
            <a:r>
              <a:rPr lang="en-US" altLang="zh-CN" sz="1600" i="1" dirty="0">
                <a:solidFill>
                  <a:srgbClr val="FF0000"/>
                </a:solidFill>
              </a:rPr>
              <a:t>j</a:t>
            </a:r>
            <a:r>
              <a:rPr lang="en-US" altLang="zh-CN" sz="1600" dirty="0">
                <a:solidFill>
                  <a:srgbClr val="FF0000"/>
                </a:solidFill>
              </a:rPr>
              <a:t> </a:t>
            </a:r>
            <a:r>
              <a:rPr lang="en-US" altLang="zh-CN" sz="1600" i="1" dirty="0">
                <a:solidFill>
                  <a:srgbClr val="FF0000"/>
                </a:solidFill>
              </a:rPr>
              <a:t>← p to r</a:t>
            </a:r>
            <a:r>
              <a:rPr lang="en-US" altLang="zh-CN" sz="1600" dirty="0">
                <a:solidFill>
                  <a:srgbClr val="FF0000"/>
                </a:solidFill>
              </a:rPr>
              <a:t> – 1</a:t>
            </a:r>
          </a:p>
          <a:p>
            <a:pPr algn="l">
              <a:buFontTx/>
              <a:buAutoNum type="arabicPlain"/>
            </a:pPr>
            <a:r>
              <a:rPr lang="en-US" altLang="zh-CN" sz="1600" dirty="0">
                <a:solidFill>
                  <a:srgbClr val="FF0000"/>
                </a:solidFill>
              </a:rPr>
              <a:t>       do if A[ </a:t>
            </a:r>
            <a:r>
              <a:rPr lang="en-US" altLang="zh-CN" sz="1600" i="1" dirty="0">
                <a:solidFill>
                  <a:srgbClr val="FF0000"/>
                </a:solidFill>
              </a:rPr>
              <a:t>j </a:t>
            </a:r>
            <a:r>
              <a:rPr lang="en-US" altLang="zh-CN" sz="1600" dirty="0">
                <a:solidFill>
                  <a:srgbClr val="FF0000"/>
                </a:solidFill>
              </a:rPr>
              <a:t>] ≤ </a:t>
            </a:r>
            <a:r>
              <a:rPr lang="en-US" altLang="zh-CN" sz="1600" i="1" dirty="0">
                <a:solidFill>
                  <a:srgbClr val="FF0000"/>
                </a:solidFill>
              </a:rPr>
              <a:t>x</a:t>
            </a:r>
          </a:p>
          <a:p>
            <a:pPr algn="l">
              <a:buFontTx/>
              <a:buAutoNum type="arabicPlain"/>
            </a:pPr>
            <a:r>
              <a:rPr lang="en-US" altLang="zh-CN" sz="1600" i="1" dirty="0">
                <a:solidFill>
                  <a:srgbClr val="FF0000"/>
                </a:solidFill>
              </a:rPr>
              <a:t>                </a:t>
            </a:r>
            <a:r>
              <a:rPr lang="en-US" altLang="zh-CN" sz="1600" dirty="0">
                <a:solidFill>
                  <a:srgbClr val="FF0000"/>
                </a:solidFill>
              </a:rPr>
              <a:t>then</a:t>
            </a:r>
            <a:r>
              <a:rPr lang="en-US" altLang="zh-CN" sz="1600" i="1" dirty="0">
                <a:solidFill>
                  <a:srgbClr val="FF0000"/>
                </a:solidFill>
              </a:rPr>
              <a:t> </a:t>
            </a:r>
            <a:r>
              <a:rPr lang="en-US" altLang="zh-CN" sz="1600" i="1" dirty="0" err="1">
                <a:solidFill>
                  <a:srgbClr val="FF0000"/>
                </a:solidFill>
              </a:rPr>
              <a:t>i</a:t>
            </a:r>
            <a:r>
              <a:rPr lang="en-US" altLang="zh-CN" sz="1600" i="1" dirty="0">
                <a:solidFill>
                  <a:srgbClr val="FF0000"/>
                </a:solidFill>
              </a:rPr>
              <a:t> ← </a:t>
            </a:r>
            <a:r>
              <a:rPr lang="en-US" altLang="zh-CN" sz="1600" i="1" dirty="0" err="1">
                <a:solidFill>
                  <a:srgbClr val="FF0000"/>
                </a:solidFill>
              </a:rPr>
              <a:t>i</a:t>
            </a:r>
            <a:r>
              <a:rPr lang="en-US" altLang="zh-CN" sz="1600" i="1" dirty="0">
                <a:solidFill>
                  <a:srgbClr val="FF0000"/>
                </a:solidFill>
              </a:rPr>
              <a:t> + </a:t>
            </a:r>
            <a:r>
              <a:rPr lang="en-US" altLang="zh-CN" sz="1600" dirty="0">
                <a:solidFill>
                  <a:srgbClr val="FF0000"/>
                </a:solidFill>
              </a:rPr>
              <a:t>1</a:t>
            </a:r>
          </a:p>
          <a:p>
            <a:pPr algn="l">
              <a:buFontTx/>
              <a:buAutoNum type="arabicPlain"/>
            </a:pPr>
            <a:r>
              <a:rPr lang="en-US" altLang="zh-CN" sz="1600" dirty="0">
                <a:solidFill>
                  <a:srgbClr val="FF0000"/>
                </a:solidFill>
              </a:rPr>
              <a:t>                         exchange A[</a:t>
            </a:r>
            <a:r>
              <a:rPr lang="en-US" altLang="zh-CN" sz="1600" i="1" dirty="0" err="1">
                <a:solidFill>
                  <a:srgbClr val="FF0000"/>
                </a:solidFill>
              </a:rPr>
              <a:t>i</a:t>
            </a:r>
            <a:r>
              <a:rPr lang="en-US" altLang="zh-CN" sz="1600" dirty="0">
                <a:solidFill>
                  <a:srgbClr val="FF0000"/>
                </a:solidFill>
              </a:rPr>
              <a:t>] </a:t>
            </a:r>
            <a:r>
              <a:rPr lang="en-US" altLang="zh-CN" sz="1600" i="1" dirty="0">
                <a:solidFill>
                  <a:srgbClr val="FF0000"/>
                </a:solidFill>
              </a:rPr>
              <a:t>↔ A</a:t>
            </a:r>
            <a:r>
              <a:rPr lang="en-US" altLang="zh-CN" sz="1600" dirty="0">
                <a:solidFill>
                  <a:srgbClr val="FF0000"/>
                </a:solidFill>
              </a:rPr>
              <a:t>[</a:t>
            </a:r>
            <a:r>
              <a:rPr lang="en-US" altLang="zh-CN" sz="1600" i="1" dirty="0">
                <a:solidFill>
                  <a:srgbClr val="FF0000"/>
                </a:solidFill>
              </a:rPr>
              <a:t>j</a:t>
            </a:r>
            <a:r>
              <a:rPr lang="en-US" altLang="zh-CN" sz="1600" dirty="0">
                <a:solidFill>
                  <a:srgbClr val="FF0000"/>
                </a:solidFill>
              </a:rPr>
              <a:t>]</a:t>
            </a:r>
          </a:p>
          <a:p>
            <a:pPr algn="l">
              <a:buFontTx/>
              <a:buAutoNum type="arabicPlain"/>
            </a:pPr>
            <a:r>
              <a:rPr lang="en-US" altLang="zh-CN" sz="1600" dirty="0">
                <a:solidFill>
                  <a:srgbClr val="FF0000"/>
                </a:solidFill>
              </a:rPr>
              <a:t>  exchange A[</a:t>
            </a:r>
            <a:r>
              <a:rPr lang="en-US" altLang="zh-CN" sz="1600" i="1" dirty="0" err="1">
                <a:solidFill>
                  <a:srgbClr val="FF0000"/>
                </a:solidFill>
              </a:rPr>
              <a:t>i</a:t>
            </a:r>
            <a:r>
              <a:rPr lang="en-US" altLang="zh-CN" sz="1600" dirty="0">
                <a:solidFill>
                  <a:srgbClr val="FF0000"/>
                </a:solidFill>
              </a:rPr>
              <a:t> + 1] </a:t>
            </a:r>
            <a:r>
              <a:rPr lang="en-US" altLang="zh-CN" sz="1600" i="1" dirty="0">
                <a:solidFill>
                  <a:srgbClr val="FF0000"/>
                </a:solidFill>
              </a:rPr>
              <a:t>↔ </a:t>
            </a:r>
            <a:r>
              <a:rPr lang="en-US" altLang="zh-CN" sz="1600" dirty="0">
                <a:solidFill>
                  <a:srgbClr val="FF0000"/>
                </a:solidFill>
              </a:rPr>
              <a:t>A[</a:t>
            </a:r>
            <a:r>
              <a:rPr lang="en-US" altLang="zh-CN" sz="1600" i="1" dirty="0">
                <a:solidFill>
                  <a:srgbClr val="FF0000"/>
                </a:solidFill>
              </a:rPr>
              <a:t>r</a:t>
            </a:r>
            <a:r>
              <a:rPr lang="en-US" altLang="zh-CN" sz="1600" dirty="0">
                <a:solidFill>
                  <a:srgbClr val="FF0000"/>
                </a:solidFill>
              </a:rPr>
              <a:t>]</a:t>
            </a:r>
          </a:p>
          <a:p>
            <a:pPr algn="l">
              <a:buFontTx/>
              <a:buAutoNum type="arabicPlain"/>
            </a:pPr>
            <a:r>
              <a:rPr lang="en-US" altLang="zh-CN" sz="1600" dirty="0">
                <a:solidFill>
                  <a:srgbClr val="FF0000"/>
                </a:solidFill>
              </a:rPr>
              <a:t>  return </a:t>
            </a:r>
            <a:r>
              <a:rPr lang="en-US" altLang="zh-CN" sz="1600" i="1" dirty="0" err="1">
                <a:solidFill>
                  <a:srgbClr val="FF0000"/>
                </a:solidFill>
              </a:rPr>
              <a:t>i</a:t>
            </a:r>
            <a:r>
              <a:rPr lang="en-US" altLang="zh-CN" sz="1600" i="1" dirty="0">
                <a:solidFill>
                  <a:srgbClr val="FF0000"/>
                </a:solidFill>
              </a:rPr>
              <a:t> </a:t>
            </a:r>
            <a:r>
              <a:rPr lang="en-US" altLang="zh-CN" sz="1600" dirty="0">
                <a:solidFill>
                  <a:srgbClr val="FF0000"/>
                </a:solidFill>
              </a:rPr>
              <a:t>+ 1</a:t>
            </a:r>
          </a:p>
        </p:txBody>
      </p:sp>
      <p:grpSp>
        <p:nvGrpSpPr>
          <p:cNvPr id="39943" name="Group 7"/>
          <p:cNvGrpSpPr>
            <a:grpSpLocks/>
          </p:cNvGrpSpPr>
          <p:nvPr/>
        </p:nvGrpSpPr>
        <p:grpSpPr bwMode="auto">
          <a:xfrm>
            <a:off x="1615679" y="5357812"/>
            <a:ext cx="5643562" cy="1357312"/>
            <a:chOff x="0" y="0"/>
            <a:chExt cx="6072188" cy="1697097"/>
          </a:xfrm>
        </p:grpSpPr>
        <p:sp>
          <p:nvSpPr>
            <p:cNvPr id="39944" name="Rectangle 3"/>
            <p:cNvSpPr>
              <a:spLocks noChangeArrowheads="1"/>
            </p:cNvSpPr>
            <p:nvPr/>
          </p:nvSpPr>
          <p:spPr bwMode="auto">
            <a:xfrm>
              <a:off x="19050" y="504825"/>
              <a:ext cx="433388" cy="360362"/>
            </a:xfrm>
            <a:prstGeom prst="rect">
              <a:avLst/>
            </a:prstGeom>
            <a:solidFill>
              <a:srgbClr val="CCFFCC"/>
            </a:solidFill>
            <a:ln w="9525">
              <a:solidFill>
                <a:schemeClr val="tx1"/>
              </a:solidFill>
              <a:miter lim="800000"/>
              <a:headEnd/>
              <a:tailEnd/>
            </a:ln>
          </p:spPr>
          <p:txBody>
            <a:bodyPr wrap="none" anchor="ctr"/>
            <a:lstStyle/>
            <a:p>
              <a:pPr algn="l"/>
              <a:endParaRPr lang="zh-CN" altLang="en-US" sz="2400"/>
            </a:p>
          </p:txBody>
        </p:sp>
        <p:sp>
          <p:nvSpPr>
            <p:cNvPr id="39945" name="Rectangle 4"/>
            <p:cNvSpPr>
              <a:spLocks noChangeArrowheads="1"/>
            </p:cNvSpPr>
            <p:nvPr/>
          </p:nvSpPr>
          <p:spPr bwMode="auto">
            <a:xfrm>
              <a:off x="452438" y="504825"/>
              <a:ext cx="433387" cy="360362"/>
            </a:xfrm>
            <a:prstGeom prst="rect">
              <a:avLst/>
            </a:prstGeom>
            <a:solidFill>
              <a:srgbClr val="CCFFCC"/>
            </a:solidFill>
            <a:ln w="9525">
              <a:solidFill>
                <a:schemeClr val="tx1"/>
              </a:solidFill>
              <a:miter lim="800000"/>
              <a:headEnd/>
              <a:tailEnd/>
            </a:ln>
          </p:spPr>
          <p:txBody>
            <a:bodyPr wrap="none" anchor="ctr"/>
            <a:lstStyle/>
            <a:p>
              <a:pPr algn="l"/>
              <a:endParaRPr lang="zh-CN" altLang="en-US" sz="2400"/>
            </a:p>
          </p:txBody>
        </p:sp>
        <p:sp>
          <p:nvSpPr>
            <p:cNvPr id="39946" name="Rectangle 5"/>
            <p:cNvSpPr>
              <a:spLocks noChangeArrowheads="1"/>
            </p:cNvSpPr>
            <p:nvPr/>
          </p:nvSpPr>
          <p:spPr bwMode="auto">
            <a:xfrm>
              <a:off x="884238" y="504825"/>
              <a:ext cx="433387" cy="360362"/>
            </a:xfrm>
            <a:prstGeom prst="rect">
              <a:avLst/>
            </a:prstGeom>
            <a:solidFill>
              <a:srgbClr val="CCFFCC"/>
            </a:solidFill>
            <a:ln w="9525">
              <a:solidFill>
                <a:schemeClr val="tx1"/>
              </a:solidFill>
              <a:miter lim="800000"/>
              <a:headEnd/>
              <a:tailEnd/>
            </a:ln>
          </p:spPr>
          <p:txBody>
            <a:bodyPr wrap="none" anchor="ctr"/>
            <a:lstStyle/>
            <a:p>
              <a:pPr algn="l"/>
              <a:endParaRPr lang="zh-CN" altLang="en-US" sz="2400"/>
            </a:p>
          </p:txBody>
        </p:sp>
        <p:sp>
          <p:nvSpPr>
            <p:cNvPr id="39947" name="Rectangle 6"/>
            <p:cNvSpPr>
              <a:spLocks noChangeArrowheads="1"/>
            </p:cNvSpPr>
            <p:nvPr/>
          </p:nvSpPr>
          <p:spPr bwMode="auto">
            <a:xfrm>
              <a:off x="1316038" y="504825"/>
              <a:ext cx="433387" cy="360362"/>
            </a:xfrm>
            <a:prstGeom prst="rect">
              <a:avLst/>
            </a:prstGeom>
            <a:solidFill>
              <a:srgbClr val="CCFFCC"/>
            </a:solidFill>
            <a:ln w="9525">
              <a:solidFill>
                <a:schemeClr val="tx1"/>
              </a:solidFill>
              <a:miter lim="800000"/>
              <a:headEnd/>
              <a:tailEnd/>
            </a:ln>
          </p:spPr>
          <p:txBody>
            <a:bodyPr wrap="none" anchor="ctr"/>
            <a:lstStyle/>
            <a:p>
              <a:pPr algn="l"/>
              <a:endParaRPr lang="zh-CN" altLang="en-US" sz="2400"/>
            </a:p>
          </p:txBody>
        </p:sp>
        <p:sp>
          <p:nvSpPr>
            <p:cNvPr id="39948" name="Rectangle 7"/>
            <p:cNvSpPr>
              <a:spLocks noChangeArrowheads="1"/>
            </p:cNvSpPr>
            <p:nvPr/>
          </p:nvSpPr>
          <p:spPr bwMode="auto">
            <a:xfrm>
              <a:off x="1747838" y="504825"/>
              <a:ext cx="433387" cy="360362"/>
            </a:xfrm>
            <a:prstGeom prst="rect">
              <a:avLst/>
            </a:prstGeom>
            <a:solidFill>
              <a:srgbClr val="C0C0C0"/>
            </a:solidFill>
            <a:ln w="9525">
              <a:solidFill>
                <a:schemeClr val="tx1"/>
              </a:solidFill>
              <a:miter lim="800000"/>
              <a:headEnd/>
              <a:tailEnd/>
            </a:ln>
          </p:spPr>
          <p:txBody>
            <a:bodyPr wrap="none" anchor="ctr"/>
            <a:lstStyle/>
            <a:p>
              <a:pPr algn="l"/>
              <a:endParaRPr lang="zh-CN" altLang="en-US" sz="2400"/>
            </a:p>
          </p:txBody>
        </p:sp>
        <p:sp>
          <p:nvSpPr>
            <p:cNvPr id="39949" name="Rectangle 8"/>
            <p:cNvSpPr>
              <a:spLocks noChangeArrowheads="1"/>
            </p:cNvSpPr>
            <p:nvPr/>
          </p:nvSpPr>
          <p:spPr bwMode="auto">
            <a:xfrm>
              <a:off x="2181225" y="504825"/>
              <a:ext cx="433388" cy="360362"/>
            </a:xfrm>
            <a:prstGeom prst="rect">
              <a:avLst/>
            </a:prstGeom>
            <a:solidFill>
              <a:srgbClr val="C0C0C0"/>
            </a:solidFill>
            <a:ln w="9525">
              <a:solidFill>
                <a:schemeClr val="tx1"/>
              </a:solidFill>
              <a:miter lim="800000"/>
              <a:headEnd/>
              <a:tailEnd/>
            </a:ln>
          </p:spPr>
          <p:txBody>
            <a:bodyPr wrap="none" anchor="ctr"/>
            <a:lstStyle/>
            <a:p>
              <a:pPr algn="l"/>
              <a:endParaRPr lang="zh-CN" altLang="en-US" sz="2400"/>
            </a:p>
          </p:txBody>
        </p:sp>
        <p:sp>
          <p:nvSpPr>
            <p:cNvPr id="39950" name="Rectangle 9"/>
            <p:cNvSpPr>
              <a:spLocks noChangeArrowheads="1"/>
            </p:cNvSpPr>
            <p:nvPr/>
          </p:nvSpPr>
          <p:spPr bwMode="auto">
            <a:xfrm>
              <a:off x="2611438" y="504825"/>
              <a:ext cx="433387" cy="360362"/>
            </a:xfrm>
            <a:prstGeom prst="rect">
              <a:avLst/>
            </a:prstGeom>
            <a:solidFill>
              <a:srgbClr val="C0C0C0"/>
            </a:solidFill>
            <a:ln w="9525">
              <a:solidFill>
                <a:schemeClr val="tx1"/>
              </a:solidFill>
              <a:miter lim="800000"/>
              <a:headEnd/>
              <a:tailEnd/>
            </a:ln>
          </p:spPr>
          <p:txBody>
            <a:bodyPr wrap="none" anchor="ctr"/>
            <a:lstStyle/>
            <a:p>
              <a:pPr algn="l"/>
              <a:endParaRPr lang="zh-CN" altLang="en-US" sz="2400"/>
            </a:p>
          </p:txBody>
        </p:sp>
        <p:sp>
          <p:nvSpPr>
            <p:cNvPr id="39951" name="Rectangle 10"/>
            <p:cNvSpPr>
              <a:spLocks noChangeArrowheads="1"/>
            </p:cNvSpPr>
            <p:nvPr/>
          </p:nvSpPr>
          <p:spPr bwMode="auto">
            <a:xfrm>
              <a:off x="3044825" y="504825"/>
              <a:ext cx="433388" cy="360362"/>
            </a:xfrm>
            <a:prstGeom prst="rect">
              <a:avLst/>
            </a:prstGeom>
            <a:solidFill>
              <a:srgbClr val="C0C0C0"/>
            </a:solidFill>
            <a:ln w="9525">
              <a:solidFill>
                <a:schemeClr val="tx1"/>
              </a:solidFill>
              <a:miter lim="800000"/>
              <a:headEnd/>
              <a:tailEnd/>
            </a:ln>
          </p:spPr>
          <p:txBody>
            <a:bodyPr wrap="none" anchor="ctr"/>
            <a:lstStyle/>
            <a:p>
              <a:endParaRPr lang="zh-CN" altLang="en-US" sz="2400"/>
            </a:p>
          </p:txBody>
        </p:sp>
        <p:sp>
          <p:nvSpPr>
            <p:cNvPr id="39952" name="Rectangle 11"/>
            <p:cNvSpPr>
              <a:spLocks noChangeArrowheads="1"/>
            </p:cNvSpPr>
            <p:nvPr/>
          </p:nvSpPr>
          <p:spPr bwMode="auto">
            <a:xfrm>
              <a:off x="3476625" y="504825"/>
              <a:ext cx="433388" cy="360362"/>
            </a:xfrm>
            <a:prstGeom prst="rect">
              <a:avLst/>
            </a:prstGeom>
            <a:solidFill>
              <a:srgbClr val="C0C0C0"/>
            </a:solidFill>
            <a:ln w="9525">
              <a:solidFill>
                <a:schemeClr val="tx1"/>
              </a:solidFill>
              <a:miter lim="800000"/>
              <a:headEnd/>
              <a:tailEnd/>
            </a:ln>
          </p:spPr>
          <p:txBody>
            <a:bodyPr wrap="none" anchor="ctr"/>
            <a:lstStyle/>
            <a:p>
              <a:pPr algn="l"/>
              <a:endParaRPr lang="zh-CN" altLang="en-US" sz="2400"/>
            </a:p>
          </p:txBody>
        </p:sp>
        <p:sp>
          <p:nvSpPr>
            <p:cNvPr id="39953" name="Rectangle 12"/>
            <p:cNvSpPr>
              <a:spLocks noChangeArrowheads="1"/>
            </p:cNvSpPr>
            <p:nvPr/>
          </p:nvSpPr>
          <p:spPr bwMode="auto">
            <a:xfrm>
              <a:off x="3910013" y="504825"/>
              <a:ext cx="433387" cy="360362"/>
            </a:xfrm>
            <a:prstGeom prst="rect">
              <a:avLst/>
            </a:prstGeom>
            <a:noFill/>
            <a:ln w="9525">
              <a:solidFill>
                <a:schemeClr val="tx1"/>
              </a:solidFill>
              <a:miter lim="800000"/>
              <a:headEnd/>
              <a:tailEnd/>
            </a:ln>
          </p:spPr>
          <p:txBody>
            <a:bodyPr wrap="none" anchor="ctr"/>
            <a:lstStyle/>
            <a:p>
              <a:pPr algn="l"/>
              <a:endParaRPr lang="zh-CN" altLang="en-US" sz="2400"/>
            </a:p>
          </p:txBody>
        </p:sp>
        <p:sp>
          <p:nvSpPr>
            <p:cNvPr id="39954" name="Rectangle 13"/>
            <p:cNvSpPr>
              <a:spLocks noChangeArrowheads="1"/>
            </p:cNvSpPr>
            <p:nvPr/>
          </p:nvSpPr>
          <p:spPr bwMode="auto">
            <a:xfrm>
              <a:off x="4340225" y="504825"/>
              <a:ext cx="433388" cy="360362"/>
            </a:xfrm>
            <a:prstGeom prst="rect">
              <a:avLst/>
            </a:prstGeom>
            <a:noFill/>
            <a:ln w="9525">
              <a:solidFill>
                <a:schemeClr val="tx1"/>
              </a:solidFill>
              <a:miter lim="800000"/>
              <a:headEnd/>
              <a:tailEnd/>
            </a:ln>
          </p:spPr>
          <p:txBody>
            <a:bodyPr wrap="none" anchor="ctr"/>
            <a:lstStyle/>
            <a:p>
              <a:pPr algn="l"/>
              <a:endParaRPr lang="zh-CN" altLang="en-US" sz="2400"/>
            </a:p>
          </p:txBody>
        </p:sp>
        <p:sp>
          <p:nvSpPr>
            <p:cNvPr id="39955" name="Rectangle 14"/>
            <p:cNvSpPr>
              <a:spLocks noChangeArrowheads="1"/>
            </p:cNvSpPr>
            <p:nvPr/>
          </p:nvSpPr>
          <p:spPr bwMode="auto">
            <a:xfrm>
              <a:off x="4773613" y="504825"/>
              <a:ext cx="433387" cy="360362"/>
            </a:xfrm>
            <a:prstGeom prst="rect">
              <a:avLst/>
            </a:prstGeom>
            <a:noFill/>
            <a:ln w="9525">
              <a:solidFill>
                <a:schemeClr val="tx1"/>
              </a:solidFill>
              <a:miter lim="800000"/>
              <a:headEnd/>
              <a:tailEnd/>
            </a:ln>
          </p:spPr>
          <p:txBody>
            <a:bodyPr wrap="none" anchor="ctr"/>
            <a:lstStyle/>
            <a:p>
              <a:pPr algn="l"/>
              <a:endParaRPr lang="zh-CN" altLang="en-US" sz="2400"/>
            </a:p>
          </p:txBody>
        </p:sp>
        <p:sp>
          <p:nvSpPr>
            <p:cNvPr id="39956" name="Rectangle 15"/>
            <p:cNvSpPr>
              <a:spLocks noChangeArrowheads="1"/>
            </p:cNvSpPr>
            <p:nvPr/>
          </p:nvSpPr>
          <p:spPr bwMode="auto">
            <a:xfrm>
              <a:off x="5205413" y="504825"/>
              <a:ext cx="433387" cy="360362"/>
            </a:xfrm>
            <a:prstGeom prst="rect">
              <a:avLst/>
            </a:prstGeom>
            <a:noFill/>
            <a:ln w="9525">
              <a:solidFill>
                <a:schemeClr val="tx1"/>
              </a:solidFill>
              <a:miter lim="800000"/>
              <a:headEnd/>
              <a:tailEnd/>
            </a:ln>
          </p:spPr>
          <p:txBody>
            <a:bodyPr wrap="none" anchor="ctr"/>
            <a:lstStyle/>
            <a:p>
              <a:pPr algn="l"/>
              <a:endParaRPr lang="zh-CN" altLang="en-US" sz="2400"/>
            </a:p>
          </p:txBody>
        </p:sp>
        <p:sp>
          <p:nvSpPr>
            <p:cNvPr id="39957" name="Rectangle 16"/>
            <p:cNvSpPr>
              <a:spLocks noChangeArrowheads="1"/>
            </p:cNvSpPr>
            <p:nvPr/>
          </p:nvSpPr>
          <p:spPr bwMode="auto">
            <a:xfrm>
              <a:off x="5638800" y="504825"/>
              <a:ext cx="433388" cy="360362"/>
            </a:xfrm>
            <a:prstGeom prst="rect">
              <a:avLst/>
            </a:prstGeom>
            <a:solidFill>
              <a:srgbClr val="FFFF99"/>
            </a:solidFill>
            <a:ln w="9525">
              <a:solidFill>
                <a:schemeClr val="tx1"/>
              </a:solidFill>
              <a:miter lim="800000"/>
              <a:headEnd/>
              <a:tailEnd/>
            </a:ln>
          </p:spPr>
          <p:txBody>
            <a:bodyPr wrap="none" anchor="ctr"/>
            <a:lstStyle/>
            <a:p>
              <a:pPr algn="l"/>
              <a:endParaRPr lang="zh-CN" altLang="en-US" sz="2400"/>
            </a:p>
          </p:txBody>
        </p:sp>
        <p:sp>
          <p:nvSpPr>
            <p:cNvPr id="39958" name="Line 17"/>
            <p:cNvSpPr>
              <a:spLocks noChangeShapeType="1"/>
            </p:cNvSpPr>
            <p:nvPr/>
          </p:nvSpPr>
          <p:spPr bwMode="auto">
            <a:xfrm>
              <a:off x="1747838" y="360362"/>
              <a:ext cx="0" cy="647700"/>
            </a:xfrm>
            <a:prstGeom prst="line">
              <a:avLst/>
            </a:prstGeom>
            <a:noFill/>
            <a:ln w="50800">
              <a:solidFill>
                <a:schemeClr val="tx1"/>
              </a:solidFill>
              <a:round/>
              <a:headEnd/>
              <a:tailEnd/>
            </a:ln>
          </p:spPr>
          <p:txBody>
            <a:bodyPr/>
            <a:lstStyle/>
            <a:p>
              <a:endParaRPr lang="zh-CN" altLang="en-US"/>
            </a:p>
          </p:txBody>
        </p:sp>
        <p:sp>
          <p:nvSpPr>
            <p:cNvPr id="39959" name="Line 18"/>
            <p:cNvSpPr>
              <a:spLocks noChangeShapeType="1"/>
            </p:cNvSpPr>
            <p:nvPr/>
          </p:nvSpPr>
          <p:spPr bwMode="auto">
            <a:xfrm>
              <a:off x="3911600" y="360362"/>
              <a:ext cx="0" cy="647700"/>
            </a:xfrm>
            <a:prstGeom prst="line">
              <a:avLst/>
            </a:prstGeom>
            <a:noFill/>
            <a:ln w="50800">
              <a:solidFill>
                <a:schemeClr val="tx1"/>
              </a:solidFill>
              <a:round/>
              <a:headEnd/>
              <a:tailEnd/>
            </a:ln>
          </p:spPr>
          <p:txBody>
            <a:bodyPr/>
            <a:lstStyle/>
            <a:p>
              <a:endParaRPr lang="zh-CN" altLang="en-US"/>
            </a:p>
          </p:txBody>
        </p:sp>
        <p:sp>
          <p:nvSpPr>
            <p:cNvPr id="39960" name="Text Box 19"/>
            <p:cNvSpPr txBox="1">
              <a:spLocks noChangeArrowheads="1"/>
            </p:cNvSpPr>
            <p:nvPr/>
          </p:nvSpPr>
          <p:spPr bwMode="auto">
            <a:xfrm>
              <a:off x="0" y="20637"/>
              <a:ext cx="312906" cy="400110"/>
            </a:xfrm>
            <a:prstGeom prst="rect">
              <a:avLst/>
            </a:prstGeom>
            <a:noFill/>
            <a:ln w="9525">
              <a:noFill/>
              <a:miter lim="800000"/>
              <a:headEnd/>
              <a:tailEnd/>
            </a:ln>
          </p:spPr>
          <p:txBody>
            <a:bodyPr wrap="none">
              <a:spAutoFit/>
            </a:bodyPr>
            <a:lstStyle/>
            <a:p>
              <a:pPr algn="l"/>
              <a:r>
                <a:rPr lang="zh-CN" altLang="en-US" sz="2000" i="1"/>
                <a:t>p</a:t>
              </a:r>
            </a:p>
          </p:txBody>
        </p:sp>
        <p:sp>
          <p:nvSpPr>
            <p:cNvPr id="39961" name="Text Box 20"/>
            <p:cNvSpPr txBox="1">
              <a:spLocks noChangeArrowheads="1"/>
            </p:cNvSpPr>
            <p:nvPr/>
          </p:nvSpPr>
          <p:spPr bwMode="auto">
            <a:xfrm>
              <a:off x="1316038" y="47625"/>
              <a:ext cx="255198" cy="400110"/>
            </a:xfrm>
            <a:prstGeom prst="rect">
              <a:avLst/>
            </a:prstGeom>
            <a:noFill/>
            <a:ln w="9525">
              <a:noFill/>
              <a:miter lim="800000"/>
              <a:headEnd/>
              <a:tailEnd/>
            </a:ln>
          </p:spPr>
          <p:txBody>
            <a:bodyPr wrap="none">
              <a:spAutoFit/>
            </a:bodyPr>
            <a:lstStyle/>
            <a:p>
              <a:pPr algn="l"/>
              <a:r>
                <a:rPr lang="zh-CN" altLang="en-US" sz="2000" i="1"/>
                <a:t>i</a:t>
              </a:r>
            </a:p>
          </p:txBody>
        </p:sp>
        <p:sp>
          <p:nvSpPr>
            <p:cNvPr id="39962" name="Text Box 21"/>
            <p:cNvSpPr txBox="1">
              <a:spLocks noChangeArrowheads="1"/>
            </p:cNvSpPr>
            <p:nvPr/>
          </p:nvSpPr>
          <p:spPr bwMode="auto">
            <a:xfrm>
              <a:off x="3981450" y="0"/>
              <a:ext cx="255198" cy="400110"/>
            </a:xfrm>
            <a:prstGeom prst="rect">
              <a:avLst/>
            </a:prstGeom>
            <a:noFill/>
            <a:ln w="9525">
              <a:noFill/>
              <a:miter lim="800000"/>
              <a:headEnd/>
              <a:tailEnd/>
            </a:ln>
          </p:spPr>
          <p:txBody>
            <a:bodyPr wrap="none">
              <a:spAutoFit/>
            </a:bodyPr>
            <a:lstStyle/>
            <a:p>
              <a:pPr algn="l"/>
              <a:r>
                <a:rPr lang="zh-CN" altLang="en-US" sz="2000" i="1"/>
                <a:t>j</a:t>
              </a:r>
            </a:p>
          </p:txBody>
        </p:sp>
        <p:sp>
          <p:nvSpPr>
            <p:cNvPr id="39963" name="Text Box 22"/>
            <p:cNvSpPr txBox="1">
              <a:spLocks noChangeArrowheads="1"/>
            </p:cNvSpPr>
            <p:nvPr/>
          </p:nvSpPr>
          <p:spPr bwMode="auto">
            <a:xfrm>
              <a:off x="5708650" y="47625"/>
              <a:ext cx="284052" cy="400110"/>
            </a:xfrm>
            <a:prstGeom prst="rect">
              <a:avLst/>
            </a:prstGeom>
            <a:noFill/>
            <a:ln w="9525">
              <a:noFill/>
              <a:miter lim="800000"/>
              <a:headEnd/>
              <a:tailEnd/>
            </a:ln>
          </p:spPr>
          <p:txBody>
            <a:bodyPr wrap="none">
              <a:spAutoFit/>
            </a:bodyPr>
            <a:lstStyle/>
            <a:p>
              <a:pPr algn="l"/>
              <a:r>
                <a:rPr lang="zh-CN" altLang="en-US" sz="2000" i="1"/>
                <a:t>r</a:t>
              </a:r>
            </a:p>
          </p:txBody>
        </p:sp>
        <p:sp>
          <p:nvSpPr>
            <p:cNvPr id="39964" name="AutoShape 23"/>
            <p:cNvSpPr>
              <a:spLocks/>
            </p:cNvSpPr>
            <p:nvPr/>
          </p:nvSpPr>
          <p:spPr bwMode="auto">
            <a:xfrm rot="5400000">
              <a:off x="708024" y="468311"/>
              <a:ext cx="360363" cy="1439863"/>
            </a:xfrm>
            <a:prstGeom prst="rightBrace">
              <a:avLst>
                <a:gd name="adj1" fmla="val 33297"/>
                <a:gd name="adj2" fmla="val 50000"/>
              </a:avLst>
            </a:prstGeom>
            <a:noFill/>
            <a:ln w="9525">
              <a:solidFill>
                <a:schemeClr val="tx1"/>
              </a:solidFill>
              <a:round/>
              <a:headEnd/>
              <a:tailEnd/>
            </a:ln>
          </p:spPr>
          <p:txBody>
            <a:bodyPr wrap="none" anchor="ctr"/>
            <a:lstStyle/>
            <a:p>
              <a:pPr algn="l"/>
              <a:endParaRPr lang="zh-CN" altLang="en-US" sz="2400"/>
            </a:p>
          </p:txBody>
        </p:sp>
        <p:sp>
          <p:nvSpPr>
            <p:cNvPr id="39965" name="AutoShape 24"/>
            <p:cNvSpPr>
              <a:spLocks/>
            </p:cNvSpPr>
            <p:nvPr/>
          </p:nvSpPr>
          <p:spPr bwMode="auto">
            <a:xfrm rot="5400000">
              <a:off x="2615405" y="288130"/>
              <a:ext cx="360363" cy="1800225"/>
            </a:xfrm>
            <a:prstGeom prst="rightBrace">
              <a:avLst>
                <a:gd name="adj1" fmla="val 41630"/>
                <a:gd name="adj2" fmla="val 50000"/>
              </a:avLst>
            </a:prstGeom>
            <a:noFill/>
            <a:ln w="9525">
              <a:solidFill>
                <a:schemeClr val="tx1"/>
              </a:solidFill>
              <a:round/>
              <a:headEnd/>
              <a:tailEnd/>
            </a:ln>
          </p:spPr>
          <p:txBody>
            <a:bodyPr wrap="none" anchor="ctr"/>
            <a:lstStyle/>
            <a:p>
              <a:pPr algn="l"/>
              <a:endParaRPr lang="zh-CN" altLang="en-US" sz="2400"/>
            </a:p>
          </p:txBody>
        </p:sp>
        <p:sp>
          <p:nvSpPr>
            <p:cNvPr id="39966" name="AutoShape 25"/>
            <p:cNvSpPr>
              <a:spLocks/>
            </p:cNvSpPr>
            <p:nvPr/>
          </p:nvSpPr>
          <p:spPr bwMode="auto">
            <a:xfrm rot="5400000">
              <a:off x="4631530" y="504030"/>
              <a:ext cx="360363" cy="1368425"/>
            </a:xfrm>
            <a:prstGeom prst="rightBrace">
              <a:avLst>
                <a:gd name="adj1" fmla="val 31645"/>
                <a:gd name="adj2" fmla="val 50000"/>
              </a:avLst>
            </a:prstGeom>
            <a:noFill/>
            <a:ln w="9525">
              <a:solidFill>
                <a:schemeClr val="tx1"/>
              </a:solidFill>
              <a:round/>
              <a:headEnd/>
              <a:tailEnd/>
            </a:ln>
          </p:spPr>
          <p:txBody>
            <a:bodyPr wrap="none" anchor="ctr"/>
            <a:lstStyle/>
            <a:p>
              <a:pPr algn="l"/>
              <a:endParaRPr lang="zh-CN" altLang="en-US" sz="2400"/>
            </a:p>
          </p:txBody>
        </p:sp>
        <p:sp>
          <p:nvSpPr>
            <p:cNvPr id="39967" name="Line 26"/>
            <p:cNvSpPr>
              <a:spLocks noChangeShapeType="1"/>
            </p:cNvSpPr>
            <p:nvPr/>
          </p:nvSpPr>
          <p:spPr bwMode="auto">
            <a:xfrm>
              <a:off x="5640388" y="360362"/>
              <a:ext cx="0" cy="647700"/>
            </a:xfrm>
            <a:prstGeom prst="line">
              <a:avLst/>
            </a:prstGeom>
            <a:noFill/>
            <a:ln w="50800">
              <a:solidFill>
                <a:schemeClr val="tx1"/>
              </a:solidFill>
              <a:round/>
              <a:headEnd/>
              <a:tailEnd/>
            </a:ln>
          </p:spPr>
          <p:txBody>
            <a:bodyPr/>
            <a:lstStyle/>
            <a:p>
              <a:endParaRPr lang="zh-CN" altLang="en-US"/>
            </a:p>
          </p:txBody>
        </p:sp>
        <p:sp>
          <p:nvSpPr>
            <p:cNvPr id="39968" name="Text Box 27"/>
            <p:cNvSpPr txBox="1">
              <a:spLocks noChangeArrowheads="1"/>
            </p:cNvSpPr>
            <p:nvPr/>
          </p:nvSpPr>
          <p:spPr bwMode="auto">
            <a:xfrm>
              <a:off x="5681663" y="431800"/>
              <a:ext cx="312906" cy="400110"/>
            </a:xfrm>
            <a:prstGeom prst="rect">
              <a:avLst/>
            </a:prstGeom>
            <a:noFill/>
            <a:ln w="9525">
              <a:noFill/>
              <a:miter lim="800000"/>
              <a:headEnd/>
              <a:tailEnd/>
            </a:ln>
          </p:spPr>
          <p:txBody>
            <a:bodyPr wrap="none">
              <a:spAutoFit/>
            </a:bodyPr>
            <a:lstStyle/>
            <a:p>
              <a:pPr algn="l"/>
              <a:r>
                <a:rPr lang="zh-CN" altLang="en-US" sz="2000" i="1"/>
                <a:t>x</a:t>
              </a:r>
            </a:p>
          </p:txBody>
        </p:sp>
        <p:sp>
          <p:nvSpPr>
            <p:cNvPr id="39969" name="Text Box 28"/>
            <p:cNvSpPr txBox="1">
              <a:spLocks noChangeArrowheads="1"/>
            </p:cNvSpPr>
            <p:nvPr/>
          </p:nvSpPr>
          <p:spPr bwMode="auto">
            <a:xfrm>
              <a:off x="579438" y="1244600"/>
              <a:ext cx="518091" cy="400110"/>
            </a:xfrm>
            <a:prstGeom prst="rect">
              <a:avLst/>
            </a:prstGeom>
            <a:noFill/>
            <a:ln w="9525">
              <a:noFill/>
              <a:miter lim="800000"/>
              <a:headEnd/>
              <a:tailEnd/>
            </a:ln>
          </p:spPr>
          <p:txBody>
            <a:bodyPr wrap="none">
              <a:spAutoFit/>
            </a:bodyPr>
            <a:lstStyle/>
            <a:p>
              <a:pPr algn="l"/>
              <a:r>
                <a:rPr lang="zh-CN" altLang="en-US" sz="2000">
                  <a:cs typeface="Times New Roman" pitchFamily="18" charset="0"/>
                </a:rPr>
                <a:t>≤ </a:t>
              </a:r>
              <a:r>
                <a:rPr lang="zh-CN" altLang="en-US" sz="2000" i="1">
                  <a:cs typeface="Times New Roman" pitchFamily="18" charset="0"/>
                </a:rPr>
                <a:t>x</a:t>
              </a:r>
            </a:p>
          </p:txBody>
        </p:sp>
        <p:sp>
          <p:nvSpPr>
            <p:cNvPr id="39970" name="Text Box 29"/>
            <p:cNvSpPr txBox="1">
              <a:spLocks noChangeArrowheads="1"/>
            </p:cNvSpPr>
            <p:nvPr/>
          </p:nvSpPr>
          <p:spPr bwMode="auto">
            <a:xfrm>
              <a:off x="2543175" y="1296987"/>
              <a:ext cx="522900" cy="400110"/>
            </a:xfrm>
            <a:prstGeom prst="rect">
              <a:avLst/>
            </a:prstGeom>
            <a:noFill/>
            <a:ln w="9525">
              <a:noFill/>
              <a:miter lim="800000"/>
              <a:headEnd/>
              <a:tailEnd/>
            </a:ln>
          </p:spPr>
          <p:txBody>
            <a:bodyPr wrap="none">
              <a:spAutoFit/>
            </a:bodyPr>
            <a:lstStyle/>
            <a:p>
              <a:pPr algn="l"/>
              <a:r>
                <a:rPr lang="zh-CN" altLang="en-US" sz="2000">
                  <a:cs typeface="Times New Roman" pitchFamily="18" charset="0"/>
                </a:rPr>
                <a:t>&gt; </a:t>
              </a:r>
              <a:r>
                <a:rPr lang="zh-CN" altLang="en-US" sz="2000" i="1">
                  <a:cs typeface="Times New Roman" pitchFamily="18" charset="0"/>
                </a:rPr>
                <a:t>x</a:t>
              </a:r>
            </a:p>
          </p:txBody>
        </p:sp>
        <p:sp>
          <p:nvSpPr>
            <p:cNvPr id="39971" name="Text Box 30"/>
            <p:cNvSpPr txBox="1">
              <a:spLocks noChangeArrowheads="1"/>
            </p:cNvSpPr>
            <p:nvPr/>
          </p:nvSpPr>
          <p:spPr bwMode="auto">
            <a:xfrm>
              <a:off x="4056063" y="1271587"/>
              <a:ext cx="1516954" cy="400110"/>
            </a:xfrm>
            <a:prstGeom prst="rect">
              <a:avLst/>
            </a:prstGeom>
            <a:noFill/>
            <a:ln w="9525">
              <a:noFill/>
              <a:miter lim="800000"/>
              <a:headEnd/>
              <a:tailEnd/>
            </a:ln>
          </p:spPr>
          <p:txBody>
            <a:bodyPr wrap="none">
              <a:spAutoFit/>
            </a:bodyPr>
            <a:lstStyle/>
            <a:p>
              <a:pPr algn="l"/>
              <a:r>
                <a:rPr lang="zh-CN" altLang="en-US" sz="2000" dirty="0"/>
                <a:t>unrestricted</a:t>
              </a:r>
            </a:p>
          </p:txBody>
        </p:sp>
      </p:gr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32</a:t>
            </a:fld>
            <a:endParaRPr lang="en-US" altLang="zh-CN"/>
          </a:p>
        </p:txBody>
      </p:sp>
      <p:sp>
        <p:nvSpPr>
          <p:cNvPr id="35" name="Text Box 20"/>
          <p:cNvSpPr txBox="1">
            <a:spLocks noChangeArrowheads="1"/>
          </p:cNvSpPr>
          <p:nvPr/>
        </p:nvSpPr>
        <p:spPr bwMode="auto">
          <a:xfrm>
            <a:off x="3195697" y="5400189"/>
            <a:ext cx="635110" cy="400110"/>
          </a:xfrm>
          <a:prstGeom prst="rect">
            <a:avLst/>
          </a:prstGeom>
          <a:noFill/>
          <a:ln w="9525">
            <a:noFill/>
            <a:miter lim="800000"/>
            <a:headEnd/>
            <a:tailEnd/>
          </a:ln>
        </p:spPr>
        <p:txBody>
          <a:bodyPr wrap="none">
            <a:spAutoFit/>
          </a:bodyPr>
          <a:lstStyle/>
          <a:p>
            <a:pPr algn="l"/>
            <a:r>
              <a:rPr lang="zh-CN" altLang="en-US" sz="2000" i="1" dirty="0"/>
              <a:t>i</a:t>
            </a:r>
            <a:r>
              <a:rPr lang="en-US" altLang="zh-CN" sz="2000" i="1" dirty="0"/>
              <a:t>+1</a:t>
            </a:r>
            <a:endParaRPr lang="zh-CN" altLang="en-US" sz="2000" i="1" dirty="0"/>
          </a:p>
        </p:txBody>
      </p:sp>
      <p:sp>
        <p:nvSpPr>
          <p:cNvPr id="36" name="Text Box 20"/>
          <p:cNvSpPr txBox="1">
            <a:spLocks noChangeArrowheads="1"/>
          </p:cNvSpPr>
          <p:nvPr/>
        </p:nvSpPr>
        <p:spPr bwMode="auto">
          <a:xfrm>
            <a:off x="4763640" y="5371316"/>
            <a:ext cx="551754" cy="400110"/>
          </a:xfrm>
          <a:prstGeom prst="rect">
            <a:avLst/>
          </a:prstGeom>
          <a:noFill/>
          <a:ln w="9525">
            <a:noFill/>
            <a:miter lim="800000"/>
            <a:headEnd/>
            <a:tailEnd/>
          </a:ln>
        </p:spPr>
        <p:txBody>
          <a:bodyPr wrap="none">
            <a:spAutoFit/>
          </a:bodyPr>
          <a:lstStyle/>
          <a:p>
            <a:pPr algn="l"/>
            <a:r>
              <a:rPr lang="en-US" altLang="zh-CN" sz="2000" i="1" dirty="0"/>
              <a:t>j-1</a:t>
            </a:r>
            <a:endParaRPr lang="zh-CN" altLang="en-US" sz="2000" i="1" dirty="0"/>
          </a:p>
        </p:txBody>
      </p:sp>
    </p:spTree>
    <p:extLst>
      <p:ext uri="{BB962C8B-B14F-4D97-AF65-F5344CB8AC3E}">
        <p14:creationId xmlns:p14="http://schemas.microsoft.com/office/powerpoint/2010/main" val="883581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body" idx="4294967295"/>
          </p:nvPr>
        </p:nvSpPr>
        <p:spPr>
          <a:xfrm>
            <a:off x="1142408" y="1556792"/>
            <a:ext cx="7389813" cy="4768850"/>
          </a:xfrm>
        </p:spPr>
        <p:txBody>
          <a:bodyPr/>
          <a:lstStyle/>
          <a:p>
            <a:pPr>
              <a:buFontTx/>
              <a:buNone/>
            </a:pPr>
            <a:endParaRPr lang="zh-CN" altLang="en-US" sz="2400" i="1" dirty="0">
              <a:sym typeface="Symbol" pitchFamily="18" charset="2"/>
            </a:endParaRPr>
          </a:p>
          <a:p>
            <a:pPr>
              <a:buFontTx/>
              <a:buNone/>
            </a:pPr>
            <a:r>
              <a:rPr lang="zh-CN" altLang="en-US" sz="2400" i="1" dirty="0">
                <a:sym typeface="Symbol" pitchFamily="18" charset="2"/>
              </a:rPr>
              <a:t>i </a:t>
            </a:r>
            <a:r>
              <a:rPr lang="zh-TW" altLang="en-US" sz="2400" dirty="0">
                <a:sym typeface="Symbol" pitchFamily="18" charset="2"/>
              </a:rPr>
              <a:t>和 </a:t>
            </a:r>
            <a:r>
              <a:rPr lang="zh-CN" altLang="en-US" sz="2400" i="1" dirty="0">
                <a:sym typeface="Symbol" pitchFamily="18" charset="2"/>
              </a:rPr>
              <a:t>j </a:t>
            </a:r>
            <a:r>
              <a:rPr lang="zh-TW" altLang="en-US" sz="2400" dirty="0">
                <a:sym typeface="Symbol" pitchFamily="18" charset="2"/>
              </a:rPr>
              <a:t>如何</a:t>
            </a:r>
            <a:r>
              <a:rPr lang="zh-CN" altLang="en-US" sz="2400" dirty="0">
                <a:sym typeface="Symbol" pitchFamily="18" charset="2"/>
              </a:rPr>
              <a:t>改变：</a:t>
            </a:r>
          </a:p>
          <a:p>
            <a:pPr>
              <a:buFontTx/>
              <a:buNone/>
            </a:pPr>
            <a:endParaRPr lang="zh-CN" altLang="en-US" sz="2400" dirty="0">
              <a:sym typeface="Symbol" pitchFamily="18" charset="2"/>
            </a:endParaRPr>
          </a:p>
        </p:txBody>
      </p:sp>
      <p:sp>
        <p:nvSpPr>
          <p:cNvPr id="40965" name="Rectangle 3"/>
          <p:cNvSpPr>
            <a:spLocks noChangeArrowheads="1"/>
          </p:cNvSpPr>
          <p:nvPr/>
        </p:nvSpPr>
        <p:spPr bwMode="auto">
          <a:xfrm>
            <a:off x="1907583" y="3106192"/>
            <a:ext cx="433388" cy="360362"/>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0966" name="Rectangle 4"/>
          <p:cNvSpPr>
            <a:spLocks noChangeArrowheads="1"/>
          </p:cNvSpPr>
          <p:nvPr/>
        </p:nvSpPr>
        <p:spPr bwMode="auto">
          <a:xfrm>
            <a:off x="2340971" y="3106192"/>
            <a:ext cx="433387" cy="360362"/>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0967" name="Rectangle 5"/>
          <p:cNvSpPr>
            <a:spLocks noChangeArrowheads="1"/>
          </p:cNvSpPr>
          <p:nvPr/>
        </p:nvSpPr>
        <p:spPr bwMode="auto">
          <a:xfrm>
            <a:off x="2772771" y="3106192"/>
            <a:ext cx="433387" cy="360362"/>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0968" name="Rectangle 6"/>
          <p:cNvSpPr>
            <a:spLocks noChangeArrowheads="1"/>
          </p:cNvSpPr>
          <p:nvPr/>
        </p:nvSpPr>
        <p:spPr bwMode="auto">
          <a:xfrm>
            <a:off x="3204571" y="3106192"/>
            <a:ext cx="433387" cy="360362"/>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0969" name="Rectangle 7"/>
          <p:cNvSpPr>
            <a:spLocks noChangeArrowheads="1"/>
          </p:cNvSpPr>
          <p:nvPr/>
        </p:nvSpPr>
        <p:spPr bwMode="auto">
          <a:xfrm>
            <a:off x="3636371" y="3106192"/>
            <a:ext cx="433387" cy="360362"/>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0970" name="Rectangle 8"/>
          <p:cNvSpPr>
            <a:spLocks noChangeArrowheads="1"/>
          </p:cNvSpPr>
          <p:nvPr/>
        </p:nvSpPr>
        <p:spPr bwMode="auto">
          <a:xfrm>
            <a:off x="4069758" y="3106192"/>
            <a:ext cx="433388" cy="360362"/>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0971" name="Rectangle 9"/>
          <p:cNvSpPr>
            <a:spLocks noChangeArrowheads="1"/>
          </p:cNvSpPr>
          <p:nvPr/>
        </p:nvSpPr>
        <p:spPr bwMode="auto">
          <a:xfrm>
            <a:off x="4499971" y="3106192"/>
            <a:ext cx="433387" cy="360362"/>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0972" name="Rectangle 10"/>
          <p:cNvSpPr>
            <a:spLocks noChangeArrowheads="1"/>
          </p:cNvSpPr>
          <p:nvPr/>
        </p:nvSpPr>
        <p:spPr bwMode="auto">
          <a:xfrm>
            <a:off x="4933358" y="3106192"/>
            <a:ext cx="433388" cy="360362"/>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0973" name="Rectangle 11"/>
          <p:cNvSpPr>
            <a:spLocks noChangeArrowheads="1"/>
          </p:cNvSpPr>
          <p:nvPr/>
        </p:nvSpPr>
        <p:spPr bwMode="auto">
          <a:xfrm>
            <a:off x="5365158" y="3106192"/>
            <a:ext cx="433388" cy="360362"/>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0974" name="Rectangle 12"/>
          <p:cNvSpPr>
            <a:spLocks noChangeArrowheads="1"/>
          </p:cNvSpPr>
          <p:nvPr/>
        </p:nvSpPr>
        <p:spPr bwMode="auto">
          <a:xfrm>
            <a:off x="5798546" y="3106192"/>
            <a:ext cx="433387" cy="360362"/>
          </a:xfrm>
          <a:prstGeom prst="rect">
            <a:avLst/>
          </a:prstGeom>
          <a:noFill/>
          <a:ln w="9525">
            <a:solidFill>
              <a:schemeClr val="tx1"/>
            </a:solidFill>
            <a:miter lim="800000"/>
            <a:headEnd/>
            <a:tailEnd/>
          </a:ln>
        </p:spPr>
        <p:txBody>
          <a:bodyPr wrap="none" anchor="ctr"/>
          <a:lstStyle/>
          <a:p>
            <a:pPr algn="l"/>
            <a:endParaRPr lang="zh-CN" altLang="en-US"/>
          </a:p>
        </p:txBody>
      </p:sp>
      <p:sp>
        <p:nvSpPr>
          <p:cNvPr id="40975" name="Rectangle 13"/>
          <p:cNvSpPr>
            <a:spLocks noChangeArrowheads="1"/>
          </p:cNvSpPr>
          <p:nvPr/>
        </p:nvSpPr>
        <p:spPr bwMode="auto">
          <a:xfrm>
            <a:off x="6228758" y="3106192"/>
            <a:ext cx="433388" cy="360362"/>
          </a:xfrm>
          <a:prstGeom prst="rect">
            <a:avLst/>
          </a:prstGeom>
          <a:noFill/>
          <a:ln w="9525">
            <a:solidFill>
              <a:schemeClr val="tx1"/>
            </a:solidFill>
            <a:miter lim="800000"/>
            <a:headEnd/>
            <a:tailEnd/>
          </a:ln>
        </p:spPr>
        <p:txBody>
          <a:bodyPr wrap="none" anchor="ctr"/>
          <a:lstStyle/>
          <a:p>
            <a:pPr algn="l"/>
            <a:endParaRPr lang="zh-CN" altLang="en-US"/>
          </a:p>
        </p:txBody>
      </p:sp>
      <p:sp>
        <p:nvSpPr>
          <p:cNvPr id="40976" name="Rectangle 14"/>
          <p:cNvSpPr>
            <a:spLocks noChangeArrowheads="1"/>
          </p:cNvSpPr>
          <p:nvPr/>
        </p:nvSpPr>
        <p:spPr bwMode="auto">
          <a:xfrm>
            <a:off x="6662146" y="3106192"/>
            <a:ext cx="433387" cy="360362"/>
          </a:xfrm>
          <a:prstGeom prst="rect">
            <a:avLst/>
          </a:prstGeom>
          <a:noFill/>
          <a:ln w="9525">
            <a:solidFill>
              <a:schemeClr val="tx1"/>
            </a:solidFill>
            <a:miter lim="800000"/>
            <a:headEnd/>
            <a:tailEnd/>
          </a:ln>
        </p:spPr>
        <p:txBody>
          <a:bodyPr wrap="none" anchor="ctr"/>
          <a:lstStyle/>
          <a:p>
            <a:pPr algn="l"/>
            <a:endParaRPr lang="zh-CN" altLang="en-US"/>
          </a:p>
        </p:txBody>
      </p:sp>
      <p:sp>
        <p:nvSpPr>
          <p:cNvPr id="40977" name="Rectangle 15"/>
          <p:cNvSpPr>
            <a:spLocks noChangeArrowheads="1"/>
          </p:cNvSpPr>
          <p:nvPr/>
        </p:nvSpPr>
        <p:spPr bwMode="auto">
          <a:xfrm>
            <a:off x="7093946" y="3106192"/>
            <a:ext cx="433387" cy="360362"/>
          </a:xfrm>
          <a:prstGeom prst="rect">
            <a:avLst/>
          </a:prstGeom>
          <a:noFill/>
          <a:ln w="9525">
            <a:solidFill>
              <a:schemeClr val="tx1"/>
            </a:solidFill>
            <a:miter lim="800000"/>
            <a:headEnd/>
            <a:tailEnd/>
          </a:ln>
        </p:spPr>
        <p:txBody>
          <a:bodyPr wrap="none" anchor="ctr"/>
          <a:lstStyle/>
          <a:p>
            <a:pPr algn="l"/>
            <a:endParaRPr lang="zh-CN" altLang="en-US"/>
          </a:p>
        </p:txBody>
      </p:sp>
      <p:sp>
        <p:nvSpPr>
          <p:cNvPr id="40978" name="Rectangle 16"/>
          <p:cNvSpPr>
            <a:spLocks noChangeArrowheads="1"/>
          </p:cNvSpPr>
          <p:nvPr/>
        </p:nvSpPr>
        <p:spPr bwMode="auto">
          <a:xfrm>
            <a:off x="7527333" y="3106192"/>
            <a:ext cx="433388" cy="360362"/>
          </a:xfrm>
          <a:prstGeom prst="rect">
            <a:avLst/>
          </a:prstGeom>
          <a:solidFill>
            <a:srgbClr val="FFFF99"/>
          </a:solidFill>
          <a:ln w="9525">
            <a:solidFill>
              <a:schemeClr val="tx1"/>
            </a:solidFill>
            <a:miter lim="800000"/>
            <a:headEnd/>
            <a:tailEnd/>
          </a:ln>
        </p:spPr>
        <p:txBody>
          <a:bodyPr wrap="none" anchor="ctr"/>
          <a:lstStyle/>
          <a:p>
            <a:pPr algn="l"/>
            <a:endParaRPr lang="zh-CN" altLang="en-US"/>
          </a:p>
        </p:txBody>
      </p:sp>
      <p:sp>
        <p:nvSpPr>
          <p:cNvPr id="40979" name="Line 17"/>
          <p:cNvSpPr>
            <a:spLocks noChangeShapeType="1"/>
          </p:cNvSpPr>
          <p:nvPr/>
        </p:nvSpPr>
        <p:spPr bwMode="auto">
          <a:xfrm>
            <a:off x="3636371" y="2961729"/>
            <a:ext cx="0" cy="647700"/>
          </a:xfrm>
          <a:prstGeom prst="line">
            <a:avLst/>
          </a:prstGeom>
          <a:noFill/>
          <a:ln w="50800">
            <a:solidFill>
              <a:schemeClr val="tx1"/>
            </a:solidFill>
            <a:round/>
            <a:headEnd/>
            <a:tailEnd/>
          </a:ln>
        </p:spPr>
        <p:txBody>
          <a:bodyPr/>
          <a:lstStyle/>
          <a:p>
            <a:endParaRPr lang="zh-CN" altLang="en-US"/>
          </a:p>
        </p:txBody>
      </p:sp>
      <p:sp>
        <p:nvSpPr>
          <p:cNvPr id="40980" name="Line 18"/>
          <p:cNvSpPr>
            <a:spLocks noChangeShapeType="1"/>
          </p:cNvSpPr>
          <p:nvPr/>
        </p:nvSpPr>
        <p:spPr bwMode="auto">
          <a:xfrm>
            <a:off x="5800133" y="2961729"/>
            <a:ext cx="0" cy="647700"/>
          </a:xfrm>
          <a:prstGeom prst="line">
            <a:avLst/>
          </a:prstGeom>
          <a:noFill/>
          <a:ln w="50800">
            <a:solidFill>
              <a:schemeClr val="tx1"/>
            </a:solidFill>
            <a:round/>
            <a:headEnd/>
            <a:tailEnd/>
          </a:ln>
        </p:spPr>
        <p:txBody>
          <a:bodyPr/>
          <a:lstStyle/>
          <a:p>
            <a:endParaRPr lang="zh-CN" altLang="en-US"/>
          </a:p>
        </p:txBody>
      </p:sp>
      <p:sp>
        <p:nvSpPr>
          <p:cNvPr id="40981" name="Text Box 19"/>
          <p:cNvSpPr txBox="1">
            <a:spLocks noChangeArrowheads="1"/>
          </p:cNvSpPr>
          <p:nvPr/>
        </p:nvSpPr>
        <p:spPr bwMode="auto">
          <a:xfrm>
            <a:off x="1888533" y="2622004"/>
            <a:ext cx="336550" cy="457200"/>
          </a:xfrm>
          <a:prstGeom prst="rect">
            <a:avLst/>
          </a:prstGeom>
          <a:noFill/>
          <a:ln w="9525">
            <a:noFill/>
            <a:miter lim="800000"/>
            <a:headEnd/>
            <a:tailEnd/>
          </a:ln>
        </p:spPr>
        <p:txBody>
          <a:bodyPr wrap="none">
            <a:spAutoFit/>
          </a:bodyPr>
          <a:lstStyle/>
          <a:p>
            <a:pPr algn="l"/>
            <a:r>
              <a:rPr lang="zh-CN" altLang="en-US" sz="2400" i="1"/>
              <a:t>p</a:t>
            </a:r>
          </a:p>
        </p:txBody>
      </p:sp>
      <p:sp>
        <p:nvSpPr>
          <p:cNvPr id="40982" name="Text Box 20"/>
          <p:cNvSpPr txBox="1">
            <a:spLocks noChangeArrowheads="1"/>
          </p:cNvSpPr>
          <p:nvPr/>
        </p:nvSpPr>
        <p:spPr bwMode="auto">
          <a:xfrm>
            <a:off x="3204571" y="2648992"/>
            <a:ext cx="268287" cy="457200"/>
          </a:xfrm>
          <a:prstGeom prst="rect">
            <a:avLst/>
          </a:prstGeom>
          <a:noFill/>
          <a:ln w="9525">
            <a:noFill/>
            <a:miter lim="800000"/>
            <a:headEnd/>
            <a:tailEnd/>
          </a:ln>
        </p:spPr>
        <p:txBody>
          <a:bodyPr wrap="none">
            <a:spAutoFit/>
          </a:bodyPr>
          <a:lstStyle/>
          <a:p>
            <a:pPr algn="l"/>
            <a:r>
              <a:rPr lang="zh-CN" altLang="en-US" sz="2400" i="1"/>
              <a:t>i</a:t>
            </a:r>
          </a:p>
        </p:txBody>
      </p:sp>
      <p:sp>
        <p:nvSpPr>
          <p:cNvPr id="40983" name="Text Box 21"/>
          <p:cNvSpPr txBox="1">
            <a:spLocks noChangeArrowheads="1"/>
          </p:cNvSpPr>
          <p:nvPr/>
        </p:nvSpPr>
        <p:spPr bwMode="auto">
          <a:xfrm>
            <a:off x="5869983" y="2601367"/>
            <a:ext cx="268288" cy="457200"/>
          </a:xfrm>
          <a:prstGeom prst="rect">
            <a:avLst/>
          </a:prstGeom>
          <a:noFill/>
          <a:ln w="9525">
            <a:noFill/>
            <a:miter lim="800000"/>
            <a:headEnd/>
            <a:tailEnd/>
          </a:ln>
        </p:spPr>
        <p:txBody>
          <a:bodyPr wrap="none">
            <a:spAutoFit/>
          </a:bodyPr>
          <a:lstStyle/>
          <a:p>
            <a:pPr algn="l"/>
            <a:r>
              <a:rPr lang="zh-CN" altLang="en-US" sz="2400" i="1"/>
              <a:t>j</a:t>
            </a:r>
          </a:p>
        </p:txBody>
      </p:sp>
      <p:sp>
        <p:nvSpPr>
          <p:cNvPr id="40984" name="Text Box 22"/>
          <p:cNvSpPr txBox="1">
            <a:spLocks noChangeArrowheads="1"/>
          </p:cNvSpPr>
          <p:nvPr/>
        </p:nvSpPr>
        <p:spPr bwMode="auto">
          <a:xfrm>
            <a:off x="7597183" y="2648992"/>
            <a:ext cx="303213" cy="457200"/>
          </a:xfrm>
          <a:prstGeom prst="rect">
            <a:avLst/>
          </a:prstGeom>
          <a:noFill/>
          <a:ln w="9525">
            <a:noFill/>
            <a:miter lim="800000"/>
            <a:headEnd/>
            <a:tailEnd/>
          </a:ln>
        </p:spPr>
        <p:txBody>
          <a:bodyPr wrap="none">
            <a:spAutoFit/>
          </a:bodyPr>
          <a:lstStyle/>
          <a:p>
            <a:pPr algn="l"/>
            <a:r>
              <a:rPr lang="zh-CN" altLang="en-US" sz="2400" i="1"/>
              <a:t>r</a:t>
            </a:r>
          </a:p>
        </p:txBody>
      </p:sp>
      <p:sp>
        <p:nvSpPr>
          <p:cNvPr id="40985" name="AutoShape 23"/>
          <p:cNvSpPr>
            <a:spLocks/>
          </p:cNvSpPr>
          <p:nvPr/>
        </p:nvSpPr>
        <p:spPr bwMode="auto">
          <a:xfrm rot="5400000">
            <a:off x="2596558" y="3069679"/>
            <a:ext cx="360363" cy="1439863"/>
          </a:xfrm>
          <a:prstGeom prst="rightBrace">
            <a:avLst>
              <a:gd name="adj1" fmla="val 33297"/>
              <a:gd name="adj2" fmla="val 50000"/>
            </a:avLst>
          </a:prstGeom>
          <a:noFill/>
          <a:ln w="9525">
            <a:solidFill>
              <a:schemeClr val="tx1"/>
            </a:solidFill>
            <a:round/>
            <a:headEnd/>
            <a:tailEnd/>
          </a:ln>
        </p:spPr>
        <p:txBody>
          <a:bodyPr wrap="none" anchor="ctr"/>
          <a:lstStyle/>
          <a:p>
            <a:pPr algn="l"/>
            <a:endParaRPr lang="zh-CN" altLang="en-US"/>
          </a:p>
        </p:txBody>
      </p:sp>
      <p:sp>
        <p:nvSpPr>
          <p:cNvPr id="40986" name="AutoShape 24"/>
          <p:cNvSpPr>
            <a:spLocks/>
          </p:cNvSpPr>
          <p:nvPr/>
        </p:nvSpPr>
        <p:spPr bwMode="auto">
          <a:xfrm rot="5400000">
            <a:off x="4503939" y="2889498"/>
            <a:ext cx="360363" cy="1800225"/>
          </a:xfrm>
          <a:prstGeom prst="rightBrace">
            <a:avLst>
              <a:gd name="adj1" fmla="val 41630"/>
              <a:gd name="adj2" fmla="val 50000"/>
            </a:avLst>
          </a:prstGeom>
          <a:noFill/>
          <a:ln w="9525">
            <a:solidFill>
              <a:schemeClr val="tx1"/>
            </a:solidFill>
            <a:round/>
            <a:headEnd/>
            <a:tailEnd/>
          </a:ln>
        </p:spPr>
        <p:txBody>
          <a:bodyPr wrap="none" anchor="ctr"/>
          <a:lstStyle/>
          <a:p>
            <a:pPr algn="l"/>
            <a:endParaRPr lang="zh-CN" altLang="en-US"/>
          </a:p>
        </p:txBody>
      </p:sp>
      <p:sp>
        <p:nvSpPr>
          <p:cNvPr id="40987" name="Line 25"/>
          <p:cNvSpPr>
            <a:spLocks noChangeShapeType="1"/>
          </p:cNvSpPr>
          <p:nvPr/>
        </p:nvSpPr>
        <p:spPr bwMode="auto">
          <a:xfrm>
            <a:off x="7528921" y="2961729"/>
            <a:ext cx="0" cy="647700"/>
          </a:xfrm>
          <a:prstGeom prst="line">
            <a:avLst/>
          </a:prstGeom>
          <a:noFill/>
          <a:ln w="50800">
            <a:solidFill>
              <a:schemeClr val="tx1"/>
            </a:solidFill>
            <a:round/>
            <a:headEnd/>
            <a:tailEnd/>
          </a:ln>
        </p:spPr>
        <p:txBody>
          <a:bodyPr/>
          <a:lstStyle/>
          <a:p>
            <a:endParaRPr lang="zh-CN" altLang="en-US"/>
          </a:p>
        </p:txBody>
      </p:sp>
      <p:sp>
        <p:nvSpPr>
          <p:cNvPr id="40988" name="Text Box 26"/>
          <p:cNvSpPr txBox="1">
            <a:spLocks noChangeArrowheads="1"/>
          </p:cNvSpPr>
          <p:nvPr/>
        </p:nvSpPr>
        <p:spPr bwMode="auto">
          <a:xfrm>
            <a:off x="7600358" y="3034754"/>
            <a:ext cx="319088" cy="457200"/>
          </a:xfrm>
          <a:prstGeom prst="rect">
            <a:avLst/>
          </a:prstGeom>
          <a:noFill/>
          <a:ln w="9525">
            <a:noFill/>
            <a:miter lim="800000"/>
            <a:headEnd/>
            <a:tailEnd/>
          </a:ln>
        </p:spPr>
        <p:txBody>
          <a:bodyPr wrap="none">
            <a:spAutoFit/>
          </a:bodyPr>
          <a:lstStyle/>
          <a:p>
            <a:pPr algn="l"/>
            <a:r>
              <a:rPr lang="zh-CN" altLang="en-US" sz="2400" i="1"/>
              <a:t>x</a:t>
            </a:r>
          </a:p>
        </p:txBody>
      </p:sp>
      <p:sp>
        <p:nvSpPr>
          <p:cNvPr id="40989" name="Text Box 27"/>
          <p:cNvSpPr txBox="1">
            <a:spLocks noChangeArrowheads="1"/>
          </p:cNvSpPr>
          <p:nvPr/>
        </p:nvSpPr>
        <p:spPr bwMode="auto">
          <a:xfrm>
            <a:off x="2467971" y="3845967"/>
            <a:ext cx="561975" cy="457200"/>
          </a:xfrm>
          <a:prstGeom prst="rect">
            <a:avLst/>
          </a:prstGeom>
          <a:noFill/>
          <a:ln w="9525">
            <a:noFill/>
            <a:miter lim="800000"/>
            <a:headEnd/>
            <a:tailEnd/>
          </a:ln>
        </p:spPr>
        <p:txBody>
          <a:bodyPr wrap="none">
            <a:spAutoFit/>
          </a:bodyPr>
          <a:lstStyle/>
          <a:p>
            <a:pPr algn="l"/>
            <a:r>
              <a:rPr lang="zh-CN" altLang="en-US" sz="2400">
                <a:cs typeface="Times New Roman" pitchFamily="18" charset="0"/>
              </a:rPr>
              <a:t>≤ </a:t>
            </a:r>
            <a:r>
              <a:rPr lang="zh-CN" altLang="en-US" sz="2400" i="1">
                <a:cs typeface="Times New Roman" pitchFamily="18" charset="0"/>
              </a:rPr>
              <a:t>x</a:t>
            </a:r>
          </a:p>
        </p:txBody>
      </p:sp>
      <p:sp>
        <p:nvSpPr>
          <p:cNvPr id="40990" name="Text Box 28"/>
          <p:cNvSpPr txBox="1">
            <a:spLocks noChangeArrowheads="1"/>
          </p:cNvSpPr>
          <p:nvPr/>
        </p:nvSpPr>
        <p:spPr bwMode="auto">
          <a:xfrm>
            <a:off x="4431708" y="3898354"/>
            <a:ext cx="566738" cy="457200"/>
          </a:xfrm>
          <a:prstGeom prst="rect">
            <a:avLst/>
          </a:prstGeom>
          <a:noFill/>
          <a:ln w="9525">
            <a:noFill/>
            <a:miter lim="800000"/>
            <a:headEnd/>
            <a:tailEnd/>
          </a:ln>
        </p:spPr>
        <p:txBody>
          <a:bodyPr wrap="none">
            <a:spAutoFit/>
          </a:bodyPr>
          <a:lstStyle/>
          <a:p>
            <a:pPr algn="l"/>
            <a:r>
              <a:rPr lang="zh-CN" altLang="en-US" sz="2400">
                <a:cs typeface="Times New Roman" pitchFamily="18" charset="0"/>
              </a:rPr>
              <a:t>&gt; </a:t>
            </a:r>
            <a:r>
              <a:rPr lang="zh-CN" altLang="en-US" sz="2400" i="1">
                <a:cs typeface="Times New Roman" pitchFamily="18" charset="0"/>
              </a:rPr>
              <a:t>x</a:t>
            </a:r>
          </a:p>
        </p:txBody>
      </p:sp>
      <p:sp>
        <p:nvSpPr>
          <p:cNvPr id="40991" name="Rectangle 29"/>
          <p:cNvSpPr>
            <a:spLocks noChangeArrowheads="1"/>
          </p:cNvSpPr>
          <p:nvPr/>
        </p:nvSpPr>
        <p:spPr bwMode="auto">
          <a:xfrm>
            <a:off x="1907583" y="4807992"/>
            <a:ext cx="433388" cy="360362"/>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0992" name="Rectangle 30"/>
          <p:cNvSpPr>
            <a:spLocks noChangeArrowheads="1"/>
          </p:cNvSpPr>
          <p:nvPr/>
        </p:nvSpPr>
        <p:spPr bwMode="auto">
          <a:xfrm>
            <a:off x="2340971" y="4807992"/>
            <a:ext cx="433387" cy="360362"/>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0993" name="Rectangle 31"/>
          <p:cNvSpPr>
            <a:spLocks noChangeArrowheads="1"/>
          </p:cNvSpPr>
          <p:nvPr/>
        </p:nvSpPr>
        <p:spPr bwMode="auto">
          <a:xfrm>
            <a:off x="2772771" y="4807992"/>
            <a:ext cx="433387" cy="360362"/>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0994" name="Rectangle 32"/>
          <p:cNvSpPr>
            <a:spLocks noChangeArrowheads="1"/>
          </p:cNvSpPr>
          <p:nvPr/>
        </p:nvSpPr>
        <p:spPr bwMode="auto">
          <a:xfrm>
            <a:off x="3204571" y="4807992"/>
            <a:ext cx="433387" cy="360362"/>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0995" name="Rectangle 33"/>
          <p:cNvSpPr>
            <a:spLocks noChangeArrowheads="1"/>
          </p:cNvSpPr>
          <p:nvPr/>
        </p:nvSpPr>
        <p:spPr bwMode="auto">
          <a:xfrm>
            <a:off x="3636371" y="4807992"/>
            <a:ext cx="433387" cy="360362"/>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0996" name="Rectangle 34"/>
          <p:cNvSpPr>
            <a:spLocks noChangeArrowheads="1"/>
          </p:cNvSpPr>
          <p:nvPr/>
        </p:nvSpPr>
        <p:spPr bwMode="auto">
          <a:xfrm>
            <a:off x="4069758" y="4807992"/>
            <a:ext cx="433388" cy="360362"/>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0997" name="Rectangle 35"/>
          <p:cNvSpPr>
            <a:spLocks noChangeArrowheads="1"/>
          </p:cNvSpPr>
          <p:nvPr/>
        </p:nvSpPr>
        <p:spPr bwMode="auto">
          <a:xfrm>
            <a:off x="4499971" y="4807992"/>
            <a:ext cx="433387" cy="360362"/>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0998" name="Rectangle 36"/>
          <p:cNvSpPr>
            <a:spLocks noChangeArrowheads="1"/>
          </p:cNvSpPr>
          <p:nvPr/>
        </p:nvSpPr>
        <p:spPr bwMode="auto">
          <a:xfrm>
            <a:off x="4933358" y="4807992"/>
            <a:ext cx="433388" cy="360362"/>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0999" name="Rectangle 37"/>
          <p:cNvSpPr>
            <a:spLocks noChangeArrowheads="1"/>
          </p:cNvSpPr>
          <p:nvPr/>
        </p:nvSpPr>
        <p:spPr bwMode="auto">
          <a:xfrm>
            <a:off x="5365158" y="4807992"/>
            <a:ext cx="433388" cy="360362"/>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1000" name="Rectangle 38"/>
          <p:cNvSpPr>
            <a:spLocks noChangeArrowheads="1"/>
          </p:cNvSpPr>
          <p:nvPr/>
        </p:nvSpPr>
        <p:spPr bwMode="auto">
          <a:xfrm>
            <a:off x="5798546" y="4807992"/>
            <a:ext cx="433387" cy="360362"/>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1001" name="Rectangle 39"/>
          <p:cNvSpPr>
            <a:spLocks noChangeArrowheads="1"/>
          </p:cNvSpPr>
          <p:nvPr/>
        </p:nvSpPr>
        <p:spPr bwMode="auto">
          <a:xfrm>
            <a:off x="6228758" y="4807992"/>
            <a:ext cx="433388" cy="360362"/>
          </a:xfrm>
          <a:prstGeom prst="rect">
            <a:avLst/>
          </a:prstGeom>
          <a:noFill/>
          <a:ln w="9525">
            <a:solidFill>
              <a:schemeClr val="tx1"/>
            </a:solidFill>
            <a:miter lim="800000"/>
            <a:headEnd/>
            <a:tailEnd/>
          </a:ln>
        </p:spPr>
        <p:txBody>
          <a:bodyPr wrap="none" anchor="ctr"/>
          <a:lstStyle/>
          <a:p>
            <a:pPr algn="l"/>
            <a:endParaRPr lang="zh-CN" altLang="en-US"/>
          </a:p>
        </p:txBody>
      </p:sp>
      <p:sp>
        <p:nvSpPr>
          <p:cNvPr id="41002" name="Rectangle 40"/>
          <p:cNvSpPr>
            <a:spLocks noChangeArrowheads="1"/>
          </p:cNvSpPr>
          <p:nvPr/>
        </p:nvSpPr>
        <p:spPr bwMode="auto">
          <a:xfrm>
            <a:off x="6662146" y="4807992"/>
            <a:ext cx="433387" cy="360362"/>
          </a:xfrm>
          <a:prstGeom prst="rect">
            <a:avLst/>
          </a:prstGeom>
          <a:noFill/>
          <a:ln w="9525">
            <a:solidFill>
              <a:schemeClr val="tx1"/>
            </a:solidFill>
            <a:miter lim="800000"/>
            <a:headEnd/>
            <a:tailEnd/>
          </a:ln>
        </p:spPr>
        <p:txBody>
          <a:bodyPr wrap="none" anchor="ctr"/>
          <a:lstStyle/>
          <a:p>
            <a:pPr algn="l"/>
            <a:endParaRPr lang="zh-CN" altLang="en-US"/>
          </a:p>
        </p:txBody>
      </p:sp>
      <p:sp>
        <p:nvSpPr>
          <p:cNvPr id="41003" name="Rectangle 41"/>
          <p:cNvSpPr>
            <a:spLocks noChangeArrowheads="1"/>
          </p:cNvSpPr>
          <p:nvPr/>
        </p:nvSpPr>
        <p:spPr bwMode="auto">
          <a:xfrm>
            <a:off x="7093946" y="4807992"/>
            <a:ext cx="433387" cy="360362"/>
          </a:xfrm>
          <a:prstGeom prst="rect">
            <a:avLst/>
          </a:prstGeom>
          <a:noFill/>
          <a:ln w="9525">
            <a:solidFill>
              <a:schemeClr val="tx1"/>
            </a:solidFill>
            <a:miter lim="800000"/>
            <a:headEnd/>
            <a:tailEnd/>
          </a:ln>
        </p:spPr>
        <p:txBody>
          <a:bodyPr wrap="none" anchor="ctr"/>
          <a:lstStyle/>
          <a:p>
            <a:pPr algn="l"/>
            <a:endParaRPr lang="zh-CN" altLang="en-US"/>
          </a:p>
        </p:txBody>
      </p:sp>
      <p:sp>
        <p:nvSpPr>
          <p:cNvPr id="41004" name="Rectangle 42"/>
          <p:cNvSpPr>
            <a:spLocks noChangeArrowheads="1"/>
          </p:cNvSpPr>
          <p:nvPr/>
        </p:nvSpPr>
        <p:spPr bwMode="auto">
          <a:xfrm>
            <a:off x="7527333" y="4807992"/>
            <a:ext cx="433388" cy="360362"/>
          </a:xfrm>
          <a:prstGeom prst="rect">
            <a:avLst/>
          </a:prstGeom>
          <a:solidFill>
            <a:srgbClr val="FFFF99"/>
          </a:solidFill>
          <a:ln w="9525">
            <a:solidFill>
              <a:schemeClr val="tx1"/>
            </a:solidFill>
            <a:miter lim="800000"/>
            <a:headEnd/>
            <a:tailEnd/>
          </a:ln>
        </p:spPr>
        <p:txBody>
          <a:bodyPr wrap="none" anchor="ctr"/>
          <a:lstStyle/>
          <a:p>
            <a:pPr algn="l"/>
            <a:endParaRPr lang="zh-CN" altLang="en-US"/>
          </a:p>
        </p:txBody>
      </p:sp>
      <p:sp>
        <p:nvSpPr>
          <p:cNvPr id="41005" name="Line 43"/>
          <p:cNvSpPr>
            <a:spLocks noChangeShapeType="1"/>
          </p:cNvSpPr>
          <p:nvPr/>
        </p:nvSpPr>
        <p:spPr bwMode="auto">
          <a:xfrm>
            <a:off x="3636371" y="4663529"/>
            <a:ext cx="0" cy="647700"/>
          </a:xfrm>
          <a:prstGeom prst="line">
            <a:avLst/>
          </a:prstGeom>
          <a:noFill/>
          <a:ln w="50800">
            <a:solidFill>
              <a:schemeClr val="tx1"/>
            </a:solidFill>
            <a:round/>
            <a:headEnd/>
            <a:tailEnd/>
          </a:ln>
        </p:spPr>
        <p:txBody>
          <a:bodyPr/>
          <a:lstStyle/>
          <a:p>
            <a:endParaRPr lang="zh-CN" altLang="en-US"/>
          </a:p>
        </p:txBody>
      </p:sp>
      <p:sp>
        <p:nvSpPr>
          <p:cNvPr id="41006" name="Line 44"/>
          <p:cNvSpPr>
            <a:spLocks noChangeShapeType="1"/>
          </p:cNvSpPr>
          <p:nvPr/>
        </p:nvSpPr>
        <p:spPr bwMode="auto">
          <a:xfrm>
            <a:off x="6231933" y="4688929"/>
            <a:ext cx="0" cy="647700"/>
          </a:xfrm>
          <a:prstGeom prst="line">
            <a:avLst/>
          </a:prstGeom>
          <a:noFill/>
          <a:ln w="50800">
            <a:solidFill>
              <a:schemeClr val="tx1"/>
            </a:solidFill>
            <a:round/>
            <a:headEnd/>
            <a:tailEnd/>
          </a:ln>
        </p:spPr>
        <p:txBody>
          <a:bodyPr/>
          <a:lstStyle/>
          <a:p>
            <a:endParaRPr lang="zh-CN" altLang="en-US"/>
          </a:p>
        </p:txBody>
      </p:sp>
      <p:sp>
        <p:nvSpPr>
          <p:cNvPr id="41007" name="Text Box 45"/>
          <p:cNvSpPr txBox="1">
            <a:spLocks noChangeArrowheads="1"/>
          </p:cNvSpPr>
          <p:nvPr/>
        </p:nvSpPr>
        <p:spPr bwMode="auto">
          <a:xfrm>
            <a:off x="1888533" y="4323804"/>
            <a:ext cx="336550" cy="457200"/>
          </a:xfrm>
          <a:prstGeom prst="rect">
            <a:avLst/>
          </a:prstGeom>
          <a:noFill/>
          <a:ln w="9525">
            <a:noFill/>
            <a:miter lim="800000"/>
            <a:headEnd/>
            <a:tailEnd/>
          </a:ln>
        </p:spPr>
        <p:txBody>
          <a:bodyPr wrap="none">
            <a:spAutoFit/>
          </a:bodyPr>
          <a:lstStyle/>
          <a:p>
            <a:pPr algn="l"/>
            <a:r>
              <a:rPr lang="zh-CN" altLang="en-US" sz="2400" i="1"/>
              <a:t>p</a:t>
            </a:r>
          </a:p>
        </p:txBody>
      </p:sp>
      <p:sp>
        <p:nvSpPr>
          <p:cNvPr id="41008" name="Text Box 46"/>
          <p:cNvSpPr txBox="1">
            <a:spLocks noChangeArrowheads="1"/>
          </p:cNvSpPr>
          <p:nvPr/>
        </p:nvSpPr>
        <p:spPr bwMode="auto">
          <a:xfrm>
            <a:off x="3204571" y="4350792"/>
            <a:ext cx="268287" cy="457200"/>
          </a:xfrm>
          <a:prstGeom prst="rect">
            <a:avLst/>
          </a:prstGeom>
          <a:noFill/>
          <a:ln w="9525">
            <a:noFill/>
            <a:miter lim="800000"/>
            <a:headEnd/>
            <a:tailEnd/>
          </a:ln>
        </p:spPr>
        <p:txBody>
          <a:bodyPr wrap="none">
            <a:spAutoFit/>
          </a:bodyPr>
          <a:lstStyle/>
          <a:p>
            <a:pPr algn="l"/>
            <a:r>
              <a:rPr lang="zh-CN" altLang="en-US" sz="2400" i="1"/>
              <a:t>i</a:t>
            </a:r>
          </a:p>
        </p:txBody>
      </p:sp>
      <p:sp>
        <p:nvSpPr>
          <p:cNvPr id="41009" name="Text Box 47"/>
          <p:cNvSpPr txBox="1">
            <a:spLocks noChangeArrowheads="1"/>
          </p:cNvSpPr>
          <p:nvPr/>
        </p:nvSpPr>
        <p:spPr bwMode="auto">
          <a:xfrm>
            <a:off x="6304958" y="4330154"/>
            <a:ext cx="268288" cy="457200"/>
          </a:xfrm>
          <a:prstGeom prst="rect">
            <a:avLst/>
          </a:prstGeom>
          <a:noFill/>
          <a:ln w="9525">
            <a:noFill/>
            <a:miter lim="800000"/>
            <a:headEnd/>
            <a:tailEnd/>
          </a:ln>
        </p:spPr>
        <p:txBody>
          <a:bodyPr wrap="none">
            <a:spAutoFit/>
          </a:bodyPr>
          <a:lstStyle/>
          <a:p>
            <a:pPr algn="l"/>
            <a:r>
              <a:rPr lang="zh-CN" altLang="en-US" sz="2400" i="1"/>
              <a:t>j</a:t>
            </a:r>
          </a:p>
        </p:txBody>
      </p:sp>
      <p:sp>
        <p:nvSpPr>
          <p:cNvPr id="41010" name="Text Box 48"/>
          <p:cNvSpPr txBox="1">
            <a:spLocks noChangeArrowheads="1"/>
          </p:cNvSpPr>
          <p:nvPr/>
        </p:nvSpPr>
        <p:spPr bwMode="auto">
          <a:xfrm>
            <a:off x="7597183" y="4350792"/>
            <a:ext cx="303213" cy="457200"/>
          </a:xfrm>
          <a:prstGeom prst="rect">
            <a:avLst/>
          </a:prstGeom>
          <a:noFill/>
          <a:ln w="9525">
            <a:noFill/>
            <a:miter lim="800000"/>
            <a:headEnd/>
            <a:tailEnd/>
          </a:ln>
        </p:spPr>
        <p:txBody>
          <a:bodyPr wrap="none">
            <a:spAutoFit/>
          </a:bodyPr>
          <a:lstStyle/>
          <a:p>
            <a:pPr algn="l"/>
            <a:r>
              <a:rPr lang="zh-CN" altLang="en-US" sz="2400" i="1"/>
              <a:t>r</a:t>
            </a:r>
          </a:p>
        </p:txBody>
      </p:sp>
      <p:sp>
        <p:nvSpPr>
          <p:cNvPr id="41011" name="AutoShape 49"/>
          <p:cNvSpPr>
            <a:spLocks/>
          </p:cNvSpPr>
          <p:nvPr/>
        </p:nvSpPr>
        <p:spPr bwMode="auto">
          <a:xfrm rot="5400000">
            <a:off x="2596558" y="4771479"/>
            <a:ext cx="360363" cy="1439863"/>
          </a:xfrm>
          <a:prstGeom prst="rightBrace">
            <a:avLst>
              <a:gd name="adj1" fmla="val 33297"/>
              <a:gd name="adj2" fmla="val 50000"/>
            </a:avLst>
          </a:prstGeom>
          <a:noFill/>
          <a:ln w="9525">
            <a:solidFill>
              <a:schemeClr val="tx1"/>
            </a:solidFill>
            <a:round/>
            <a:headEnd/>
            <a:tailEnd/>
          </a:ln>
        </p:spPr>
        <p:txBody>
          <a:bodyPr wrap="none" anchor="ctr"/>
          <a:lstStyle/>
          <a:p>
            <a:pPr algn="l"/>
            <a:endParaRPr lang="zh-CN" altLang="en-US"/>
          </a:p>
        </p:txBody>
      </p:sp>
      <p:sp>
        <p:nvSpPr>
          <p:cNvPr id="41012" name="AutoShape 50"/>
          <p:cNvSpPr>
            <a:spLocks/>
          </p:cNvSpPr>
          <p:nvPr/>
        </p:nvSpPr>
        <p:spPr bwMode="auto">
          <a:xfrm rot="5400000">
            <a:off x="4719839" y="4375398"/>
            <a:ext cx="360363" cy="2232025"/>
          </a:xfrm>
          <a:prstGeom prst="rightBrace">
            <a:avLst>
              <a:gd name="adj1" fmla="val 51615"/>
              <a:gd name="adj2" fmla="val 50000"/>
            </a:avLst>
          </a:prstGeom>
          <a:noFill/>
          <a:ln w="9525">
            <a:solidFill>
              <a:schemeClr val="tx1"/>
            </a:solidFill>
            <a:round/>
            <a:headEnd/>
            <a:tailEnd/>
          </a:ln>
        </p:spPr>
        <p:txBody>
          <a:bodyPr wrap="none" anchor="ctr"/>
          <a:lstStyle/>
          <a:p>
            <a:pPr algn="l"/>
            <a:endParaRPr lang="zh-CN" altLang="en-US"/>
          </a:p>
        </p:txBody>
      </p:sp>
      <p:sp>
        <p:nvSpPr>
          <p:cNvPr id="41013" name="Line 51"/>
          <p:cNvSpPr>
            <a:spLocks noChangeShapeType="1"/>
          </p:cNvSpPr>
          <p:nvPr/>
        </p:nvSpPr>
        <p:spPr bwMode="auto">
          <a:xfrm>
            <a:off x="7528921" y="4663529"/>
            <a:ext cx="0" cy="647700"/>
          </a:xfrm>
          <a:prstGeom prst="line">
            <a:avLst/>
          </a:prstGeom>
          <a:noFill/>
          <a:ln w="50800">
            <a:solidFill>
              <a:schemeClr val="tx1"/>
            </a:solidFill>
            <a:round/>
            <a:headEnd/>
            <a:tailEnd/>
          </a:ln>
        </p:spPr>
        <p:txBody>
          <a:bodyPr/>
          <a:lstStyle/>
          <a:p>
            <a:endParaRPr lang="zh-CN" altLang="en-US"/>
          </a:p>
        </p:txBody>
      </p:sp>
      <p:sp>
        <p:nvSpPr>
          <p:cNvPr id="41014" name="Text Box 52"/>
          <p:cNvSpPr txBox="1">
            <a:spLocks noChangeArrowheads="1"/>
          </p:cNvSpPr>
          <p:nvPr/>
        </p:nvSpPr>
        <p:spPr bwMode="auto">
          <a:xfrm>
            <a:off x="7600358" y="4736554"/>
            <a:ext cx="319088" cy="457200"/>
          </a:xfrm>
          <a:prstGeom prst="rect">
            <a:avLst/>
          </a:prstGeom>
          <a:noFill/>
          <a:ln w="9525">
            <a:noFill/>
            <a:miter lim="800000"/>
            <a:headEnd/>
            <a:tailEnd/>
          </a:ln>
        </p:spPr>
        <p:txBody>
          <a:bodyPr wrap="none">
            <a:spAutoFit/>
          </a:bodyPr>
          <a:lstStyle/>
          <a:p>
            <a:pPr algn="l"/>
            <a:r>
              <a:rPr lang="zh-CN" altLang="en-US" sz="2400" i="1"/>
              <a:t>x</a:t>
            </a:r>
          </a:p>
        </p:txBody>
      </p:sp>
      <p:sp>
        <p:nvSpPr>
          <p:cNvPr id="41015" name="Text Box 53"/>
          <p:cNvSpPr txBox="1">
            <a:spLocks noChangeArrowheads="1"/>
          </p:cNvSpPr>
          <p:nvPr/>
        </p:nvSpPr>
        <p:spPr bwMode="auto">
          <a:xfrm>
            <a:off x="2467971" y="5547767"/>
            <a:ext cx="561975" cy="457200"/>
          </a:xfrm>
          <a:prstGeom prst="rect">
            <a:avLst/>
          </a:prstGeom>
          <a:noFill/>
          <a:ln w="9525">
            <a:noFill/>
            <a:miter lim="800000"/>
            <a:headEnd/>
            <a:tailEnd/>
          </a:ln>
        </p:spPr>
        <p:txBody>
          <a:bodyPr wrap="none">
            <a:spAutoFit/>
          </a:bodyPr>
          <a:lstStyle/>
          <a:p>
            <a:pPr algn="l"/>
            <a:r>
              <a:rPr lang="zh-CN" altLang="en-US" sz="2400">
                <a:cs typeface="Times New Roman" pitchFamily="18" charset="0"/>
              </a:rPr>
              <a:t>≤ </a:t>
            </a:r>
            <a:r>
              <a:rPr lang="zh-CN" altLang="en-US" sz="2400" i="1">
                <a:cs typeface="Times New Roman" pitchFamily="18" charset="0"/>
              </a:rPr>
              <a:t>x</a:t>
            </a:r>
          </a:p>
        </p:txBody>
      </p:sp>
      <p:sp>
        <p:nvSpPr>
          <p:cNvPr id="41016" name="Text Box 54"/>
          <p:cNvSpPr txBox="1">
            <a:spLocks noChangeArrowheads="1"/>
          </p:cNvSpPr>
          <p:nvPr/>
        </p:nvSpPr>
        <p:spPr bwMode="auto">
          <a:xfrm>
            <a:off x="4431708" y="5600154"/>
            <a:ext cx="566738" cy="457200"/>
          </a:xfrm>
          <a:prstGeom prst="rect">
            <a:avLst/>
          </a:prstGeom>
          <a:noFill/>
          <a:ln w="9525">
            <a:noFill/>
            <a:miter lim="800000"/>
            <a:headEnd/>
            <a:tailEnd/>
          </a:ln>
        </p:spPr>
        <p:txBody>
          <a:bodyPr wrap="none">
            <a:spAutoFit/>
          </a:bodyPr>
          <a:lstStyle/>
          <a:p>
            <a:pPr algn="l"/>
            <a:r>
              <a:rPr lang="zh-CN" altLang="en-US" sz="2400">
                <a:cs typeface="Times New Roman" pitchFamily="18" charset="0"/>
              </a:rPr>
              <a:t>&gt; </a:t>
            </a:r>
            <a:r>
              <a:rPr lang="zh-CN" altLang="en-US" sz="2400" i="1">
                <a:cs typeface="Times New Roman" pitchFamily="18" charset="0"/>
              </a:rPr>
              <a:t>x</a:t>
            </a:r>
          </a:p>
        </p:txBody>
      </p:sp>
      <p:sp>
        <p:nvSpPr>
          <p:cNvPr id="41017" name="Text Box 55"/>
          <p:cNvSpPr txBox="1">
            <a:spLocks noChangeArrowheads="1"/>
          </p:cNvSpPr>
          <p:nvPr/>
        </p:nvSpPr>
        <p:spPr bwMode="auto">
          <a:xfrm>
            <a:off x="5800133" y="3033167"/>
            <a:ext cx="490538" cy="457200"/>
          </a:xfrm>
          <a:prstGeom prst="rect">
            <a:avLst/>
          </a:prstGeom>
          <a:noFill/>
          <a:ln w="9525">
            <a:noFill/>
            <a:miter lim="800000"/>
            <a:headEnd/>
            <a:tailEnd/>
          </a:ln>
        </p:spPr>
        <p:txBody>
          <a:bodyPr wrap="none">
            <a:spAutoFit/>
          </a:bodyPr>
          <a:lstStyle/>
          <a:p>
            <a:pPr algn="l"/>
            <a:r>
              <a:rPr lang="zh-CN" altLang="en-US" sz="2400">
                <a:cs typeface="Times New Roman" pitchFamily="18" charset="0"/>
              </a:rPr>
              <a:t>&gt;</a:t>
            </a:r>
            <a:r>
              <a:rPr lang="zh-CN" altLang="en-US" sz="2400" i="1">
                <a:cs typeface="Times New Roman" pitchFamily="18" charset="0"/>
              </a:rPr>
              <a:t>x</a:t>
            </a:r>
          </a:p>
        </p:txBody>
      </p:sp>
      <p:sp>
        <p:nvSpPr>
          <p:cNvPr id="41018" name="Oval 56"/>
          <p:cNvSpPr>
            <a:spLocks noChangeArrowheads="1"/>
          </p:cNvSpPr>
          <p:nvPr/>
        </p:nvSpPr>
        <p:spPr bwMode="auto">
          <a:xfrm>
            <a:off x="5584233" y="2672804"/>
            <a:ext cx="863600" cy="1081088"/>
          </a:xfrm>
          <a:prstGeom prst="ellipse">
            <a:avLst/>
          </a:prstGeom>
          <a:noFill/>
          <a:ln w="25400">
            <a:solidFill>
              <a:srgbClr val="FF0000"/>
            </a:solidFill>
            <a:round/>
            <a:headEnd/>
            <a:tailEnd/>
          </a:ln>
        </p:spPr>
        <p:txBody>
          <a:bodyPr wrap="none" anchor="ctr"/>
          <a:lstStyle/>
          <a:p>
            <a:pPr algn="l"/>
            <a:endParaRPr lang="zh-CN" altLang="en-US"/>
          </a:p>
        </p:txBody>
      </p:sp>
      <p:cxnSp>
        <p:nvCxnSpPr>
          <p:cNvPr id="41019" name="AutoShape 57"/>
          <p:cNvCxnSpPr>
            <a:cxnSpLocks noChangeShapeType="1"/>
            <a:stCxn id="41017" idx="2"/>
            <a:endCxn id="41000" idx="0"/>
          </p:cNvCxnSpPr>
          <p:nvPr/>
        </p:nvCxnSpPr>
        <p:spPr bwMode="auto">
          <a:xfrm flipH="1">
            <a:off x="6016033" y="3490367"/>
            <a:ext cx="30163" cy="1317625"/>
          </a:xfrm>
          <a:prstGeom prst="straightConnector1">
            <a:avLst/>
          </a:prstGeom>
          <a:noFill/>
          <a:ln w="9525">
            <a:solidFill>
              <a:srgbClr val="FF0000"/>
            </a:solidFill>
            <a:round/>
            <a:headEnd/>
            <a:tailEnd type="triangle" w="med" len="med"/>
          </a:ln>
        </p:spPr>
      </p:cxnSp>
      <p:sp>
        <p:nvSpPr>
          <p:cNvPr id="41020" name="标题 1"/>
          <p:cNvSpPr>
            <a:spLocks noGrp="1"/>
          </p:cNvSpPr>
          <p:nvPr>
            <p:ph type="title" idx="4294967295"/>
          </p:nvPr>
        </p:nvSpPr>
        <p:spPr/>
        <p:txBody>
          <a:bodyPr/>
          <a:lstStyle/>
          <a:p>
            <a:r>
              <a:rPr lang="zh-CN" altLang="en-US" dirty="0"/>
              <a:t>快速排序算法</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33</a:t>
            </a:fld>
            <a:endParaRPr lang="en-US" altLang="zh-CN"/>
          </a:p>
        </p:txBody>
      </p:sp>
    </p:spTree>
    <p:extLst>
      <p:ext uri="{BB962C8B-B14F-4D97-AF65-F5344CB8AC3E}">
        <p14:creationId xmlns:p14="http://schemas.microsoft.com/office/powerpoint/2010/main" val="3792816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txBox="1">
            <a:spLocks noGrp="1" noChangeArrowheads="1"/>
          </p:cNvSpPr>
          <p:nvPr/>
        </p:nvSpPr>
        <p:spPr bwMode="auto">
          <a:xfrm>
            <a:off x="2362200" y="6248400"/>
            <a:ext cx="1066800" cy="457200"/>
          </a:xfrm>
          <a:prstGeom prst="rect">
            <a:avLst/>
          </a:prstGeom>
          <a:noFill/>
          <a:ln w="9525">
            <a:noFill/>
            <a:miter lim="800000"/>
            <a:headEnd/>
            <a:tailEnd/>
          </a:ln>
        </p:spPr>
        <p:txBody>
          <a:bodyPr/>
          <a:lstStyle/>
          <a:p>
            <a:r>
              <a:rPr lang="zh-CN" altLang="en-US" sz="1400" b="0">
                <a:solidFill>
                  <a:srgbClr val="2B2B83"/>
                </a:solidFill>
              </a:rPr>
              <a:t>Quicksort</a:t>
            </a:r>
          </a:p>
        </p:txBody>
      </p:sp>
      <p:sp>
        <p:nvSpPr>
          <p:cNvPr id="41987" name="灯片编号占位符 5"/>
          <p:cNvSpPr txBox="1">
            <a:spLocks noGrp="1" noChangeArrowheads="1"/>
          </p:cNvSpPr>
          <p:nvPr/>
        </p:nvSpPr>
        <p:spPr bwMode="auto">
          <a:xfrm>
            <a:off x="3505200" y="6248400"/>
            <a:ext cx="914400" cy="457200"/>
          </a:xfrm>
          <a:prstGeom prst="rect">
            <a:avLst/>
          </a:prstGeom>
          <a:noFill/>
          <a:ln w="9525">
            <a:noFill/>
            <a:miter lim="800000"/>
            <a:headEnd/>
            <a:tailEnd/>
          </a:ln>
        </p:spPr>
        <p:txBody>
          <a:bodyPr/>
          <a:lstStyle/>
          <a:p>
            <a:pPr algn="r"/>
            <a:fld id="{F23C7F3A-E9FB-4238-8FA8-83B583561ADB}" type="slidenum">
              <a:rPr lang="zh-CN" altLang="en-US" sz="1400" b="0">
                <a:solidFill>
                  <a:srgbClr val="2B2B83"/>
                </a:solidFill>
              </a:rPr>
              <a:pPr algn="r"/>
              <a:t>34</a:t>
            </a:fld>
            <a:endParaRPr lang="en-US" altLang="zh-CN" sz="1400" b="0">
              <a:solidFill>
                <a:srgbClr val="2B2B83"/>
              </a:solidFill>
            </a:endParaRPr>
          </a:p>
        </p:txBody>
      </p:sp>
      <p:sp>
        <p:nvSpPr>
          <p:cNvPr id="41988" name="Rectangle 2"/>
          <p:cNvSpPr>
            <a:spLocks noGrp="1" noChangeArrowheads="1"/>
          </p:cNvSpPr>
          <p:nvPr>
            <p:ph type="body" idx="4294967295"/>
          </p:nvPr>
        </p:nvSpPr>
        <p:spPr>
          <a:xfrm>
            <a:off x="1187624" y="1479550"/>
            <a:ext cx="7389813" cy="4768850"/>
          </a:xfrm>
        </p:spPr>
        <p:txBody>
          <a:bodyPr/>
          <a:lstStyle/>
          <a:p>
            <a:pPr>
              <a:buFontTx/>
              <a:buNone/>
            </a:pPr>
            <a:endParaRPr lang="zh-CN" altLang="en-US" i="1">
              <a:sym typeface="Symbol" pitchFamily="18" charset="2"/>
            </a:endParaRPr>
          </a:p>
          <a:p>
            <a:pPr>
              <a:buFontTx/>
              <a:buNone/>
            </a:pPr>
            <a:r>
              <a:rPr lang="zh-CN" altLang="en-US" i="1">
                <a:latin typeface="Times New Roman" pitchFamily="18" charset="0"/>
                <a:sym typeface="Symbol" pitchFamily="18" charset="2"/>
              </a:rPr>
              <a:t>i </a:t>
            </a:r>
            <a:r>
              <a:rPr lang="zh-TW" altLang="en-US">
                <a:sym typeface="Symbol" pitchFamily="18" charset="2"/>
              </a:rPr>
              <a:t>和 </a:t>
            </a:r>
            <a:r>
              <a:rPr lang="zh-CN" altLang="en-US" i="1">
                <a:latin typeface="Times New Roman" pitchFamily="18" charset="0"/>
                <a:sym typeface="Symbol" pitchFamily="18" charset="2"/>
              </a:rPr>
              <a:t>j</a:t>
            </a:r>
            <a:r>
              <a:rPr lang="zh-CN" altLang="en-US" i="1">
                <a:sym typeface="Symbol" pitchFamily="18" charset="2"/>
              </a:rPr>
              <a:t> </a:t>
            </a:r>
            <a:r>
              <a:rPr lang="zh-TW" altLang="en-US">
                <a:sym typeface="Symbol" pitchFamily="18" charset="2"/>
              </a:rPr>
              <a:t>如何</a:t>
            </a:r>
            <a:r>
              <a:rPr lang="zh-CN" altLang="en-US">
                <a:sym typeface="Symbol" pitchFamily="18" charset="2"/>
              </a:rPr>
              <a:t>改变:</a:t>
            </a:r>
          </a:p>
          <a:p>
            <a:pPr>
              <a:buFontTx/>
              <a:buNone/>
            </a:pPr>
            <a:endParaRPr lang="zh-CN" altLang="en-US">
              <a:sym typeface="Symbol" pitchFamily="18" charset="2"/>
            </a:endParaRPr>
          </a:p>
        </p:txBody>
      </p:sp>
      <p:sp>
        <p:nvSpPr>
          <p:cNvPr id="41989" name="Rectangle 3"/>
          <p:cNvSpPr>
            <a:spLocks noChangeArrowheads="1"/>
          </p:cNvSpPr>
          <p:nvPr/>
        </p:nvSpPr>
        <p:spPr bwMode="auto">
          <a:xfrm>
            <a:off x="1849612" y="3395662"/>
            <a:ext cx="433387" cy="360363"/>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1990" name="Rectangle 4"/>
          <p:cNvSpPr>
            <a:spLocks noChangeArrowheads="1"/>
          </p:cNvSpPr>
          <p:nvPr/>
        </p:nvSpPr>
        <p:spPr bwMode="auto">
          <a:xfrm>
            <a:off x="2282999" y="3395662"/>
            <a:ext cx="433388" cy="360363"/>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1991" name="Rectangle 5"/>
          <p:cNvSpPr>
            <a:spLocks noChangeArrowheads="1"/>
          </p:cNvSpPr>
          <p:nvPr/>
        </p:nvSpPr>
        <p:spPr bwMode="auto">
          <a:xfrm>
            <a:off x="2714799" y="3395662"/>
            <a:ext cx="433388" cy="360363"/>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1992" name="Rectangle 6"/>
          <p:cNvSpPr>
            <a:spLocks noChangeArrowheads="1"/>
          </p:cNvSpPr>
          <p:nvPr/>
        </p:nvSpPr>
        <p:spPr bwMode="auto">
          <a:xfrm>
            <a:off x="3146599" y="3395662"/>
            <a:ext cx="433388" cy="360363"/>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1993" name="Rectangle 7"/>
          <p:cNvSpPr>
            <a:spLocks noChangeArrowheads="1"/>
          </p:cNvSpPr>
          <p:nvPr/>
        </p:nvSpPr>
        <p:spPr bwMode="auto">
          <a:xfrm>
            <a:off x="3578399" y="3395662"/>
            <a:ext cx="433388" cy="360363"/>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1994" name="Rectangle 8"/>
          <p:cNvSpPr>
            <a:spLocks noChangeArrowheads="1"/>
          </p:cNvSpPr>
          <p:nvPr/>
        </p:nvSpPr>
        <p:spPr bwMode="auto">
          <a:xfrm>
            <a:off x="4011787" y="3395662"/>
            <a:ext cx="433387" cy="360363"/>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1995" name="Rectangle 9"/>
          <p:cNvSpPr>
            <a:spLocks noChangeArrowheads="1"/>
          </p:cNvSpPr>
          <p:nvPr/>
        </p:nvSpPr>
        <p:spPr bwMode="auto">
          <a:xfrm>
            <a:off x="4441999" y="3395662"/>
            <a:ext cx="433388" cy="360363"/>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1996" name="Rectangle 10"/>
          <p:cNvSpPr>
            <a:spLocks noChangeArrowheads="1"/>
          </p:cNvSpPr>
          <p:nvPr/>
        </p:nvSpPr>
        <p:spPr bwMode="auto">
          <a:xfrm>
            <a:off x="4875387" y="3395662"/>
            <a:ext cx="433387" cy="360363"/>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1997" name="Rectangle 11"/>
          <p:cNvSpPr>
            <a:spLocks noChangeArrowheads="1"/>
          </p:cNvSpPr>
          <p:nvPr/>
        </p:nvSpPr>
        <p:spPr bwMode="auto">
          <a:xfrm>
            <a:off x="5307187" y="3395662"/>
            <a:ext cx="433387" cy="360363"/>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1998" name="Rectangle 12"/>
          <p:cNvSpPr>
            <a:spLocks noChangeArrowheads="1"/>
          </p:cNvSpPr>
          <p:nvPr/>
        </p:nvSpPr>
        <p:spPr bwMode="auto">
          <a:xfrm>
            <a:off x="5740574" y="3395662"/>
            <a:ext cx="433388" cy="360363"/>
          </a:xfrm>
          <a:prstGeom prst="rect">
            <a:avLst/>
          </a:prstGeom>
          <a:noFill/>
          <a:ln w="9525">
            <a:solidFill>
              <a:schemeClr val="tx1"/>
            </a:solidFill>
            <a:miter lim="800000"/>
            <a:headEnd/>
            <a:tailEnd/>
          </a:ln>
        </p:spPr>
        <p:txBody>
          <a:bodyPr wrap="none" anchor="ctr"/>
          <a:lstStyle/>
          <a:p>
            <a:pPr algn="l"/>
            <a:endParaRPr lang="zh-CN" altLang="en-US"/>
          </a:p>
        </p:txBody>
      </p:sp>
      <p:sp>
        <p:nvSpPr>
          <p:cNvPr id="41999" name="Rectangle 13"/>
          <p:cNvSpPr>
            <a:spLocks noChangeArrowheads="1"/>
          </p:cNvSpPr>
          <p:nvPr/>
        </p:nvSpPr>
        <p:spPr bwMode="auto">
          <a:xfrm>
            <a:off x="6170787" y="3395662"/>
            <a:ext cx="433387" cy="360363"/>
          </a:xfrm>
          <a:prstGeom prst="rect">
            <a:avLst/>
          </a:prstGeom>
          <a:noFill/>
          <a:ln w="9525">
            <a:solidFill>
              <a:schemeClr val="tx1"/>
            </a:solidFill>
            <a:miter lim="800000"/>
            <a:headEnd/>
            <a:tailEnd/>
          </a:ln>
        </p:spPr>
        <p:txBody>
          <a:bodyPr wrap="none" anchor="ctr"/>
          <a:lstStyle/>
          <a:p>
            <a:pPr algn="l"/>
            <a:endParaRPr lang="zh-CN" altLang="en-US"/>
          </a:p>
        </p:txBody>
      </p:sp>
      <p:sp>
        <p:nvSpPr>
          <p:cNvPr id="42000" name="Rectangle 14"/>
          <p:cNvSpPr>
            <a:spLocks noChangeArrowheads="1"/>
          </p:cNvSpPr>
          <p:nvPr/>
        </p:nvSpPr>
        <p:spPr bwMode="auto">
          <a:xfrm>
            <a:off x="6604174" y="3395662"/>
            <a:ext cx="433388" cy="360363"/>
          </a:xfrm>
          <a:prstGeom prst="rect">
            <a:avLst/>
          </a:prstGeom>
          <a:noFill/>
          <a:ln w="9525">
            <a:solidFill>
              <a:schemeClr val="tx1"/>
            </a:solidFill>
            <a:miter lim="800000"/>
            <a:headEnd/>
            <a:tailEnd/>
          </a:ln>
        </p:spPr>
        <p:txBody>
          <a:bodyPr wrap="none" anchor="ctr"/>
          <a:lstStyle/>
          <a:p>
            <a:pPr algn="l"/>
            <a:endParaRPr lang="zh-CN" altLang="en-US"/>
          </a:p>
        </p:txBody>
      </p:sp>
      <p:sp>
        <p:nvSpPr>
          <p:cNvPr id="42001" name="Rectangle 15"/>
          <p:cNvSpPr>
            <a:spLocks noChangeArrowheads="1"/>
          </p:cNvSpPr>
          <p:nvPr/>
        </p:nvSpPr>
        <p:spPr bwMode="auto">
          <a:xfrm>
            <a:off x="7035974" y="3395662"/>
            <a:ext cx="433388" cy="360363"/>
          </a:xfrm>
          <a:prstGeom prst="rect">
            <a:avLst/>
          </a:prstGeom>
          <a:noFill/>
          <a:ln w="9525">
            <a:solidFill>
              <a:schemeClr val="tx1"/>
            </a:solidFill>
            <a:miter lim="800000"/>
            <a:headEnd/>
            <a:tailEnd/>
          </a:ln>
        </p:spPr>
        <p:txBody>
          <a:bodyPr wrap="none" anchor="ctr"/>
          <a:lstStyle/>
          <a:p>
            <a:pPr algn="l"/>
            <a:endParaRPr lang="zh-CN" altLang="en-US"/>
          </a:p>
        </p:txBody>
      </p:sp>
      <p:sp>
        <p:nvSpPr>
          <p:cNvPr id="42002" name="Rectangle 16"/>
          <p:cNvSpPr>
            <a:spLocks noChangeArrowheads="1"/>
          </p:cNvSpPr>
          <p:nvPr/>
        </p:nvSpPr>
        <p:spPr bwMode="auto">
          <a:xfrm>
            <a:off x="7469362" y="3395662"/>
            <a:ext cx="433387" cy="360363"/>
          </a:xfrm>
          <a:prstGeom prst="rect">
            <a:avLst/>
          </a:prstGeom>
          <a:solidFill>
            <a:srgbClr val="FFFF99"/>
          </a:solidFill>
          <a:ln w="9525">
            <a:solidFill>
              <a:schemeClr val="tx1"/>
            </a:solidFill>
            <a:miter lim="800000"/>
            <a:headEnd/>
            <a:tailEnd/>
          </a:ln>
        </p:spPr>
        <p:txBody>
          <a:bodyPr wrap="none" anchor="ctr"/>
          <a:lstStyle/>
          <a:p>
            <a:pPr algn="l"/>
            <a:endParaRPr lang="zh-CN" altLang="en-US"/>
          </a:p>
        </p:txBody>
      </p:sp>
      <p:sp>
        <p:nvSpPr>
          <p:cNvPr id="42003" name="Line 17"/>
          <p:cNvSpPr>
            <a:spLocks noChangeShapeType="1"/>
          </p:cNvSpPr>
          <p:nvPr/>
        </p:nvSpPr>
        <p:spPr bwMode="auto">
          <a:xfrm>
            <a:off x="3578399" y="3251200"/>
            <a:ext cx="0" cy="647700"/>
          </a:xfrm>
          <a:prstGeom prst="line">
            <a:avLst/>
          </a:prstGeom>
          <a:noFill/>
          <a:ln w="50800">
            <a:solidFill>
              <a:schemeClr val="tx1"/>
            </a:solidFill>
            <a:round/>
            <a:headEnd/>
            <a:tailEnd/>
          </a:ln>
        </p:spPr>
        <p:txBody>
          <a:bodyPr/>
          <a:lstStyle/>
          <a:p>
            <a:endParaRPr lang="zh-CN" altLang="en-US"/>
          </a:p>
        </p:txBody>
      </p:sp>
      <p:sp>
        <p:nvSpPr>
          <p:cNvPr id="42004" name="Line 18"/>
          <p:cNvSpPr>
            <a:spLocks noChangeShapeType="1"/>
          </p:cNvSpPr>
          <p:nvPr/>
        </p:nvSpPr>
        <p:spPr bwMode="auto">
          <a:xfrm>
            <a:off x="5742162" y="3251200"/>
            <a:ext cx="0" cy="647700"/>
          </a:xfrm>
          <a:prstGeom prst="line">
            <a:avLst/>
          </a:prstGeom>
          <a:noFill/>
          <a:ln w="50800">
            <a:solidFill>
              <a:schemeClr val="tx1"/>
            </a:solidFill>
            <a:round/>
            <a:headEnd/>
            <a:tailEnd/>
          </a:ln>
        </p:spPr>
        <p:txBody>
          <a:bodyPr/>
          <a:lstStyle/>
          <a:p>
            <a:endParaRPr lang="zh-CN" altLang="en-US"/>
          </a:p>
        </p:txBody>
      </p:sp>
      <p:sp>
        <p:nvSpPr>
          <p:cNvPr id="42005" name="Text Box 19"/>
          <p:cNvSpPr txBox="1">
            <a:spLocks noChangeArrowheads="1"/>
          </p:cNvSpPr>
          <p:nvPr/>
        </p:nvSpPr>
        <p:spPr bwMode="auto">
          <a:xfrm>
            <a:off x="1830562" y="2911475"/>
            <a:ext cx="336550" cy="457200"/>
          </a:xfrm>
          <a:prstGeom prst="rect">
            <a:avLst/>
          </a:prstGeom>
          <a:noFill/>
          <a:ln w="9525">
            <a:noFill/>
            <a:miter lim="800000"/>
            <a:headEnd/>
            <a:tailEnd/>
          </a:ln>
        </p:spPr>
        <p:txBody>
          <a:bodyPr wrap="none">
            <a:spAutoFit/>
          </a:bodyPr>
          <a:lstStyle/>
          <a:p>
            <a:pPr algn="l"/>
            <a:r>
              <a:rPr lang="zh-CN" altLang="en-US" sz="2400" i="1"/>
              <a:t>p</a:t>
            </a:r>
          </a:p>
        </p:txBody>
      </p:sp>
      <p:sp>
        <p:nvSpPr>
          <p:cNvPr id="42006" name="Text Box 20"/>
          <p:cNvSpPr txBox="1">
            <a:spLocks noChangeArrowheads="1"/>
          </p:cNvSpPr>
          <p:nvPr/>
        </p:nvSpPr>
        <p:spPr bwMode="auto">
          <a:xfrm>
            <a:off x="3146599" y="2938462"/>
            <a:ext cx="268288" cy="457200"/>
          </a:xfrm>
          <a:prstGeom prst="rect">
            <a:avLst/>
          </a:prstGeom>
          <a:noFill/>
          <a:ln w="9525">
            <a:noFill/>
            <a:miter lim="800000"/>
            <a:headEnd/>
            <a:tailEnd/>
          </a:ln>
        </p:spPr>
        <p:txBody>
          <a:bodyPr wrap="none">
            <a:spAutoFit/>
          </a:bodyPr>
          <a:lstStyle/>
          <a:p>
            <a:pPr algn="l"/>
            <a:r>
              <a:rPr lang="zh-CN" altLang="en-US" sz="2400" i="1"/>
              <a:t>i</a:t>
            </a:r>
          </a:p>
        </p:txBody>
      </p:sp>
      <p:sp>
        <p:nvSpPr>
          <p:cNvPr id="42007" name="Text Box 21"/>
          <p:cNvSpPr txBox="1">
            <a:spLocks noChangeArrowheads="1"/>
          </p:cNvSpPr>
          <p:nvPr/>
        </p:nvSpPr>
        <p:spPr bwMode="auto">
          <a:xfrm>
            <a:off x="5812012" y="2890837"/>
            <a:ext cx="268287" cy="457200"/>
          </a:xfrm>
          <a:prstGeom prst="rect">
            <a:avLst/>
          </a:prstGeom>
          <a:noFill/>
          <a:ln w="9525">
            <a:noFill/>
            <a:miter lim="800000"/>
            <a:headEnd/>
            <a:tailEnd/>
          </a:ln>
        </p:spPr>
        <p:txBody>
          <a:bodyPr wrap="none">
            <a:spAutoFit/>
          </a:bodyPr>
          <a:lstStyle/>
          <a:p>
            <a:pPr algn="l"/>
            <a:r>
              <a:rPr lang="zh-CN" altLang="en-US" sz="2400" i="1"/>
              <a:t>j</a:t>
            </a:r>
          </a:p>
        </p:txBody>
      </p:sp>
      <p:sp>
        <p:nvSpPr>
          <p:cNvPr id="42008" name="Text Box 22"/>
          <p:cNvSpPr txBox="1">
            <a:spLocks noChangeArrowheads="1"/>
          </p:cNvSpPr>
          <p:nvPr/>
        </p:nvSpPr>
        <p:spPr bwMode="auto">
          <a:xfrm>
            <a:off x="7539212" y="2938462"/>
            <a:ext cx="303212" cy="457200"/>
          </a:xfrm>
          <a:prstGeom prst="rect">
            <a:avLst/>
          </a:prstGeom>
          <a:noFill/>
          <a:ln w="9525">
            <a:noFill/>
            <a:miter lim="800000"/>
            <a:headEnd/>
            <a:tailEnd/>
          </a:ln>
        </p:spPr>
        <p:txBody>
          <a:bodyPr wrap="none">
            <a:spAutoFit/>
          </a:bodyPr>
          <a:lstStyle/>
          <a:p>
            <a:pPr algn="l"/>
            <a:r>
              <a:rPr lang="zh-CN" altLang="en-US" sz="2400" i="1"/>
              <a:t>r</a:t>
            </a:r>
          </a:p>
        </p:txBody>
      </p:sp>
      <p:sp>
        <p:nvSpPr>
          <p:cNvPr id="42009" name="AutoShape 23"/>
          <p:cNvSpPr>
            <a:spLocks/>
          </p:cNvSpPr>
          <p:nvPr/>
        </p:nvSpPr>
        <p:spPr bwMode="auto">
          <a:xfrm rot="5400000">
            <a:off x="2538587" y="3359150"/>
            <a:ext cx="360362" cy="1439862"/>
          </a:xfrm>
          <a:prstGeom prst="rightBrace">
            <a:avLst>
              <a:gd name="adj1" fmla="val 33297"/>
              <a:gd name="adj2" fmla="val 50000"/>
            </a:avLst>
          </a:prstGeom>
          <a:noFill/>
          <a:ln w="9525">
            <a:solidFill>
              <a:schemeClr val="tx1"/>
            </a:solidFill>
            <a:round/>
            <a:headEnd/>
            <a:tailEnd/>
          </a:ln>
        </p:spPr>
        <p:txBody>
          <a:bodyPr wrap="none" anchor="ctr"/>
          <a:lstStyle/>
          <a:p>
            <a:pPr algn="l"/>
            <a:endParaRPr lang="zh-CN" altLang="en-US"/>
          </a:p>
        </p:txBody>
      </p:sp>
      <p:sp>
        <p:nvSpPr>
          <p:cNvPr id="42010" name="AutoShape 24"/>
          <p:cNvSpPr>
            <a:spLocks/>
          </p:cNvSpPr>
          <p:nvPr/>
        </p:nvSpPr>
        <p:spPr bwMode="auto">
          <a:xfrm rot="5400000">
            <a:off x="4445969" y="3178968"/>
            <a:ext cx="360362" cy="1800225"/>
          </a:xfrm>
          <a:prstGeom prst="rightBrace">
            <a:avLst>
              <a:gd name="adj1" fmla="val 41630"/>
              <a:gd name="adj2" fmla="val 50000"/>
            </a:avLst>
          </a:prstGeom>
          <a:noFill/>
          <a:ln w="9525">
            <a:solidFill>
              <a:schemeClr val="tx1"/>
            </a:solidFill>
            <a:round/>
            <a:headEnd/>
            <a:tailEnd/>
          </a:ln>
        </p:spPr>
        <p:txBody>
          <a:bodyPr wrap="none" anchor="ctr"/>
          <a:lstStyle/>
          <a:p>
            <a:pPr algn="l"/>
            <a:endParaRPr lang="zh-CN" altLang="en-US"/>
          </a:p>
        </p:txBody>
      </p:sp>
      <p:sp>
        <p:nvSpPr>
          <p:cNvPr id="42011" name="Line 25"/>
          <p:cNvSpPr>
            <a:spLocks noChangeShapeType="1"/>
          </p:cNvSpPr>
          <p:nvPr/>
        </p:nvSpPr>
        <p:spPr bwMode="auto">
          <a:xfrm>
            <a:off x="7470949" y="3251200"/>
            <a:ext cx="0" cy="647700"/>
          </a:xfrm>
          <a:prstGeom prst="line">
            <a:avLst/>
          </a:prstGeom>
          <a:noFill/>
          <a:ln w="50800">
            <a:solidFill>
              <a:schemeClr val="tx1"/>
            </a:solidFill>
            <a:round/>
            <a:headEnd/>
            <a:tailEnd/>
          </a:ln>
        </p:spPr>
        <p:txBody>
          <a:bodyPr/>
          <a:lstStyle/>
          <a:p>
            <a:endParaRPr lang="zh-CN" altLang="en-US"/>
          </a:p>
        </p:txBody>
      </p:sp>
      <p:sp>
        <p:nvSpPr>
          <p:cNvPr id="42012" name="Text Box 26"/>
          <p:cNvSpPr txBox="1">
            <a:spLocks noChangeArrowheads="1"/>
          </p:cNvSpPr>
          <p:nvPr/>
        </p:nvSpPr>
        <p:spPr bwMode="auto">
          <a:xfrm>
            <a:off x="7542387" y="3322637"/>
            <a:ext cx="319087" cy="457200"/>
          </a:xfrm>
          <a:prstGeom prst="rect">
            <a:avLst/>
          </a:prstGeom>
          <a:noFill/>
          <a:ln w="9525">
            <a:noFill/>
            <a:miter lim="800000"/>
            <a:headEnd/>
            <a:tailEnd/>
          </a:ln>
        </p:spPr>
        <p:txBody>
          <a:bodyPr wrap="none">
            <a:spAutoFit/>
          </a:bodyPr>
          <a:lstStyle/>
          <a:p>
            <a:pPr algn="l"/>
            <a:r>
              <a:rPr lang="zh-CN" altLang="en-US" sz="2400" i="1"/>
              <a:t>x</a:t>
            </a:r>
          </a:p>
        </p:txBody>
      </p:sp>
      <p:sp>
        <p:nvSpPr>
          <p:cNvPr id="42013" name="Text Box 27"/>
          <p:cNvSpPr txBox="1">
            <a:spLocks noChangeArrowheads="1"/>
          </p:cNvSpPr>
          <p:nvPr/>
        </p:nvSpPr>
        <p:spPr bwMode="auto">
          <a:xfrm>
            <a:off x="2409999" y="4135437"/>
            <a:ext cx="561975" cy="457200"/>
          </a:xfrm>
          <a:prstGeom prst="rect">
            <a:avLst/>
          </a:prstGeom>
          <a:noFill/>
          <a:ln w="9525">
            <a:noFill/>
            <a:miter lim="800000"/>
            <a:headEnd/>
            <a:tailEnd/>
          </a:ln>
        </p:spPr>
        <p:txBody>
          <a:bodyPr wrap="none">
            <a:spAutoFit/>
          </a:bodyPr>
          <a:lstStyle/>
          <a:p>
            <a:pPr algn="l"/>
            <a:r>
              <a:rPr lang="zh-CN" altLang="en-US" sz="2400">
                <a:cs typeface="Times New Roman" pitchFamily="18" charset="0"/>
              </a:rPr>
              <a:t>≤ </a:t>
            </a:r>
            <a:r>
              <a:rPr lang="zh-CN" altLang="en-US" sz="2400" i="1">
                <a:cs typeface="Times New Roman" pitchFamily="18" charset="0"/>
              </a:rPr>
              <a:t>x</a:t>
            </a:r>
          </a:p>
        </p:txBody>
      </p:sp>
      <p:sp>
        <p:nvSpPr>
          <p:cNvPr id="42014" name="Text Box 28"/>
          <p:cNvSpPr txBox="1">
            <a:spLocks noChangeArrowheads="1"/>
          </p:cNvSpPr>
          <p:nvPr/>
        </p:nvSpPr>
        <p:spPr bwMode="auto">
          <a:xfrm>
            <a:off x="4373737" y="4187825"/>
            <a:ext cx="566737" cy="457200"/>
          </a:xfrm>
          <a:prstGeom prst="rect">
            <a:avLst/>
          </a:prstGeom>
          <a:noFill/>
          <a:ln w="9525">
            <a:noFill/>
            <a:miter lim="800000"/>
            <a:headEnd/>
            <a:tailEnd/>
          </a:ln>
        </p:spPr>
        <p:txBody>
          <a:bodyPr wrap="none">
            <a:spAutoFit/>
          </a:bodyPr>
          <a:lstStyle/>
          <a:p>
            <a:pPr algn="l"/>
            <a:r>
              <a:rPr lang="zh-CN" altLang="en-US" sz="2400">
                <a:cs typeface="Times New Roman" pitchFamily="18" charset="0"/>
              </a:rPr>
              <a:t>&gt; </a:t>
            </a:r>
            <a:r>
              <a:rPr lang="zh-CN" altLang="en-US" sz="2400" i="1">
                <a:cs typeface="Times New Roman" pitchFamily="18" charset="0"/>
              </a:rPr>
              <a:t>x</a:t>
            </a:r>
          </a:p>
        </p:txBody>
      </p:sp>
      <p:sp>
        <p:nvSpPr>
          <p:cNvPr id="42015" name="Rectangle 29"/>
          <p:cNvSpPr>
            <a:spLocks noChangeArrowheads="1"/>
          </p:cNvSpPr>
          <p:nvPr/>
        </p:nvSpPr>
        <p:spPr bwMode="auto">
          <a:xfrm>
            <a:off x="1849612" y="5097462"/>
            <a:ext cx="433387" cy="360363"/>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2016" name="Rectangle 30"/>
          <p:cNvSpPr>
            <a:spLocks noChangeArrowheads="1"/>
          </p:cNvSpPr>
          <p:nvPr/>
        </p:nvSpPr>
        <p:spPr bwMode="auto">
          <a:xfrm>
            <a:off x="2282999" y="5097462"/>
            <a:ext cx="433388" cy="360363"/>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2017" name="Rectangle 31"/>
          <p:cNvSpPr>
            <a:spLocks noChangeArrowheads="1"/>
          </p:cNvSpPr>
          <p:nvPr/>
        </p:nvSpPr>
        <p:spPr bwMode="auto">
          <a:xfrm>
            <a:off x="2714799" y="5097462"/>
            <a:ext cx="433388" cy="360363"/>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2018" name="Rectangle 32"/>
          <p:cNvSpPr>
            <a:spLocks noChangeArrowheads="1"/>
          </p:cNvSpPr>
          <p:nvPr/>
        </p:nvSpPr>
        <p:spPr bwMode="auto">
          <a:xfrm>
            <a:off x="3146599" y="5097462"/>
            <a:ext cx="433388" cy="360363"/>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2019" name="Rectangle 33"/>
          <p:cNvSpPr>
            <a:spLocks noChangeArrowheads="1"/>
          </p:cNvSpPr>
          <p:nvPr/>
        </p:nvSpPr>
        <p:spPr bwMode="auto">
          <a:xfrm>
            <a:off x="3578399" y="5097462"/>
            <a:ext cx="433388" cy="360363"/>
          </a:xfrm>
          <a:prstGeom prst="rect">
            <a:avLst/>
          </a:prstGeom>
          <a:solidFill>
            <a:srgbClr val="CCFFCC"/>
          </a:solidFill>
          <a:ln w="9525">
            <a:solidFill>
              <a:schemeClr val="tx1"/>
            </a:solidFill>
            <a:miter lim="800000"/>
            <a:headEnd/>
            <a:tailEnd/>
          </a:ln>
        </p:spPr>
        <p:txBody>
          <a:bodyPr wrap="none" anchor="ctr"/>
          <a:lstStyle/>
          <a:p>
            <a:pPr algn="l"/>
            <a:endParaRPr lang="zh-CN" altLang="en-US"/>
          </a:p>
        </p:txBody>
      </p:sp>
      <p:sp>
        <p:nvSpPr>
          <p:cNvPr id="42020" name="Rectangle 34"/>
          <p:cNvSpPr>
            <a:spLocks noChangeArrowheads="1"/>
          </p:cNvSpPr>
          <p:nvPr/>
        </p:nvSpPr>
        <p:spPr bwMode="auto">
          <a:xfrm>
            <a:off x="4011787" y="5097462"/>
            <a:ext cx="433387" cy="360363"/>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2021" name="Rectangle 35"/>
          <p:cNvSpPr>
            <a:spLocks noChangeArrowheads="1"/>
          </p:cNvSpPr>
          <p:nvPr/>
        </p:nvSpPr>
        <p:spPr bwMode="auto">
          <a:xfrm>
            <a:off x="4441999" y="5097462"/>
            <a:ext cx="433388" cy="360363"/>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2022" name="Rectangle 36"/>
          <p:cNvSpPr>
            <a:spLocks noChangeArrowheads="1"/>
          </p:cNvSpPr>
          <p:nvPr/>
        </p:nvSpPr>
        <p:spPr bwMode="auto">
          <a:xfrm>
            <a:off x="4875387" y="5097462"/>
            <a:ext cx="433387" cy="360363"/>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2023" name="Rectangle 37"/>
          <p:cNvSpPr>
            <a:spLocks noChangeArrowheads="1"/>
          </p:cNvSpPr>
          <p:nvPr/>
        </p:nvSpPr>
        <p:spPr bwMode="auto">
          <a:xfrm>
            <a:off x="5307187" y="5097462"/>
            <a:ext cx="433387" cy="360363"/>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2024" name="Rectangle 38"/>
          <p:cNvSpPr>
            <a:spLocks noChangeArrowheads="1"/>
          </p:cNvSpPr>
          <p:nvPr/>
        </p:nvSpPr>
        <p:spPr bwMode="auto">
          <a:xfrm>
            <a:off x="5740574" y="5097462"/>
            <a:ext cx="433388" cy="360363"/>
          </a:xfrm>
          <a:prstGeom prst="rect">
            <a:avLst/>
          </a:prstGeom>
          <a:solidFill>
            <a:srgbClr val="C0C0C0"/>
          </a:solidFill>
          <a:ln w="9525">
            <a:solidFill>
              <a:schemeClr val="tx1"/>
            </a:solidFill>
            <a:miter lim="800000"/>
            <a:headEnd/>
            <a:tailEnd/>
          </a:ln>
        </p:spPr>
        <p:txBody>
          <a:bodyPr wrap="none" anchor="ctr"/>
          <a:lstStyle/>
          <a:p>
            <a:pPr algn="l"/>
            <a:endParaRPr lang="zh-CN" altLang="en-US"/>
          </a:p>
        </p:txBody>
      </p:sp>
      <p:sp>
        <p:nvSpPr>
          <p:cNvPr id="42025" name="Rectangle 39"/>
          <p:cNvSpPr>
            <a:spLocks noChangeArrowheads="1"/>
          </p:cNvSpPr>
          <p:nvPr/>
        </p:nvSpPr>
        <p:spPr bwMode="auto">
          <a:xfrm>
            <a:off x="6170787" y="5097462"/>
            <a:ext cx="433387" cy="360363"/>
          </a:xfrm>
          <a:prstGeom prst="rect">
            <a:avLst/>
          </a:prstGeom>
          <a:noFill/>
          <a:ln w="9525">
            <a:solidFill>
              <a:schemeClr val="tx1"/>
            </a:solidFill>
            <a:miter lim="800000"/>
            <a:headEnd/>
            <a:tailEnd/>
          </a:ln>
        </p:spPr>
        <p:txBody>
          <a:bodyPr wrap="none" anchor="ctr"/>
          <a:lstStyle/>
          <a:p>
            <a:pPr algn="l"/>
            <a:endParaRPr lang="zh-CN" altLang="en-US"/>
          </a:p>
        </p:txBody>
      </p:sp>
      <p:sp>
        <p:nvSpPr>
          <p:cNvPr id="42026" name="Rectangle 40"/>
          <p:cNvSpPr>
            <a:spLocks noChangeArrowheads="1"/>
          </p:cNvSpPr>
          <p:nvPr/>
        </p:nvSpPr>
        <p:spPr bwMode="auto">
          <a:xfrm>
            <a:off x="6604174" y="5097462"/>
            <a:ext cx="433388" cy="360363"/>
          </a:xfrm>
          <a:prstGeom prst="rect">
            <a:avLst/>
          </a:prstGeom>
          <a:noFill/>
          <a:ln w="9525">
            <a:solidFill>
              <a:schemeClr val="tx1"/>
            </a:solidFill>
            <a:miter lim="800000"/>
            <a:headEnd/>
            <a:tailEnd/>
          </a:ln>
        </p:spPr>
        <p:txBody>
          <a:bodyPr wrap="none" anchor="ctr"/>
          <a:lstStyle/>
          <a:p>
            <a:pPr algn="l"/>
            <a:endParaRPr lang="zh-CN" altLang="en-US"/>
          </a:p>
        </p:txBody>
      </p:sp>
      <p:sp>
        <p:nvSpPr>
          <p:cNvPr id="42027" name="Rectangle 41"/>
          <p:cNvSpPr>
            <a:spLocks noChangeArrowheads="1"/>
          </p:cNvSpPr>
          <p:nvPr/>
        </p:nvSpPr>
        <p:spPr bwMode="auto">
          <a:xfrm>
            <a:off x="7035974" y="5097462"/>
            <a:ext cx="433388" cy="360363"/>
          </a:xfrm>
          <a:prstGeom prst="rect">
            <a:avLst/>
          </a:prstGeom>
          <a:noFill/>
          <a:ln w="9525">
            <a:solidFill>
              <a:schemeClr val="tx1"/>
            </a:solidFill>
            <a:miter lim="800000"/>
            <a:headEnd/>
            <a:tailEnd/>
          </a:ln>
        </p:spPr>
        <p:txBody>
          <a:bodyPr wrap="none" anchor="ctr"/>
          <a:lstStyle/>
          <a:p>
            <a:pPr algn="l"/>
            <a:endParaRPr lang="zh-CN" altLang="en-US"/>
          </a:p>
        </p:txBody>
      </p:sp>
      <p:sp>
        <p:nvSpPr>
          <p:cNvPr id="42028" name="Rectangle 42"/>
          <p:cNvSpPr>
            <a:spLocks noChangeArrowheads="1"/>
          </p:cNvSpPr>
          <p:nvPr/>
        </p:nvSpPr>
        <p:spPr bwMode="auto">
          <a:xfrm>
            <a:off x="7469362" y="5097462"/>
            <a:ext cx="433387" cy="360363"/>
          </a:xfrm>
          <a:prstGeom prst="rect">
            <a:avLst/>
          </a:prstGeom>
          <a:solidFill>
            <a:srgbClr val="FFFF99"/>
          </a:solidFill>
          <a:ln w="9525">
            <a:solidFill>
              <a:schemeClr val="tx1"/>
            </a:solidFill>
            <a:miter lim="800000"/>
            <a:headEnd/>
            <a:tailEnd/>
          </a:ln>
        </p:spPr>
        <p:txBody>
          <a:bodyPr wrap="none" anchor="ctr"/>
          <a:lstStyle/>
          <a:p>
            <a:pPr algn="l"/>
            <a:endParaRPr lang="zh-CN" altLang="en-US"/>
          </a:p>
        </p:txBody>
      </p:sp>
      <p:sp>
        <p:nvSpPr>
          <p:cNvPr id="42029" name="Line 43"/>
          <p:cNvSpPr>
            <a:spLocks noChangeShapeType="1"/>
          </p:cNvSpPr>
          <p:nvPr/>
        </p:nvSpPr>
        <p:spPr bwMode="auto">
          <a:xfrm>
            <a:off x="4014962" y="4906962"/>
            <a:ext cx="0" cy="647700"/>
          </a:xfrm>
          <a:prstGeom prst="line">
            <a:avLst/>
          </a:prstGeom>
          <a:noFill/>
          <a:ln w="50800">
            <a:solidFill>
              <a:schemeClr val="tx1"/>
            </a:solidFill>
            <a:round/>
            <a:headEnd/>
            <a:tailEnd/>
          </a:ln>
        </p:spPr>
        <p:txBody>
          <a:bodyPr/>
          <a:lstStyle/>
          <a:p>
            <a:endParaRPr lang="zh-CN" altLang="en-US"/>
          </a:p>
        </p:txBody>
      </p:sp>
      <p:sp>
        <p:nvSpPr>
          <p:cNvPr id="42030" name="Line 44"/>
          <p:cNvSpPr>
            <a:spLocks noChangeShapeType="1"/>
          </p:cNvSpPr>
          <p:nvPr/>
        </p:nvSpPr>
        <p:spPr bwMode="auto">
          <a:xfrm>
            <a:off x="6173962" y="4978400"/>
            <a:ext cx="0" cy="647700"/>
          </a:xfrm>
          <a:prstGeom prst="line">
            <a:avLst/>
          </a:prstGeom>
          <a:noFill/>
          <a:ln w="50800">
            <a:solidFill>
              <a:schemeClr val="tx1"/>
            </a:solidFill>
            <a:round/>
            <a:headEnd/>
            <a:tailEnd/>
          </a:ln>
        </p:spPr>
        <p:txBody>
          <a:bodyPr/>
          <a:lstStyle/>
          <a:p>
            <a:endParaRPr lang="zh-CN" altLang="en-US"/>
          </a:p>
        </p:txBody>
      </p:sp>
      <p:sp>
        <p:nvSpPr>
          <p:cNvPr id="42031" name="Text Box 45"/>
          <p:cNvSpPr txBox="1">
            <a:spLocks noChangeArrowheads="1"/>
          </p:cNvSpPr>
          <p:nvPr/>
        </p:nvSpPr>
        <p:spPr bwMode="auto">
          <a:xfrm>
            <a:off x="1830562" y="4613275"/>
            <a:ext cx="336550" cy="457200"/>
          </a:xfrm>
          <a:prstGeom prst="rect">
            <a:avLst/>
          </a:prstGeom>
          <a:noFill/>
          <a:ln w="9525">
            <a:noFill/>
            <a:miter lim="800000"/>
            <a:headEnd/>
            <a:tailEnd/>
          </a:ln>
        </p:spPr>
        <p:txBody>
          <a:bodyPr wrap="none">
            <a:spAutoFit/>
          </a:bodyPr>
          <a:lstStyle/>
          <a:p>
            <a:pPr algn="l"/>
            <a:r>
              <a:rPr lang="zh-CN" altLang="en-US" sz="2400" i="1"/>
              <a:t>p</a:t>
            </a:r>
          </a:p>
        </p:txBody>
      </p:sp>
      <p:sp>
        <p:nvSpPr>
          <p:cNvPr id="42032" name="Text Box 46"/>
          <p:cNvSpPr txBox="1">
            <a:spLocks noChangeArrowheads="1"/>
          </p:cNvSpPr>
          <p:nvPr/>
        </p:nvSpPr>
        <p:spPr bwMode="auto">
          <a:xfrm>
            <a:off x="3654599" y="4640262"/>
            <a:ext cx="268288" cy="457200"/>
          </a:xfrm>
          <a:prstGeom prst="rect">
            <a:avLst/>
          </a:prstGeom>
          <a:noFill/>
          <a:ln w="9525">
            <a:noFill/>
            <a:miter lim="800000"/>
            <a:headEnd/>
            <a:tailEnd/>
          </a:ln>
        </p:spPr>
        <p:txBody>
          <a:bodyPr wrap="none">
            <a:spAutoFit/>
          </a:bodyPr>
          <a:lstStyle/>
          <a:p>
            <a:pPr algn="l"/>
            <a:r>
              <a:rPr lang="zh-CN" altLang="en-US" sz="2400" i="1"/>
              <a:t>i</a:t>
            </a:r>
          </a:p>
        </p:txBody>
      </p:sp>
      <p:sp>
        <p:nvSpPr>
          <p:cNvPr id="42033" name="Text Box 47"/>
          <p:cNvSpPr txBox="1">
            <a:spLocks noChangeArrowheads="1"/>
          </p:cNvSpPr>
          <p:nvPr/>
        </p:nvSpPr>
        <p:spPr bwMode="auto">
          <a:xfrm>
            <a:off x="6246987" y="4619625"/>
            <a:ext cx="268287" cy="457200"/>
          </a:xfrm>
          <a:prstGeom prst="rect">
            <a:avLst/>
          </a:prstGeom>
          <a:noFill/>
          <a:ln w="9525">
            <a:noFill/>
            <a:miter lim="800000"/>
            <a:headEnd/>
            <a:tailEnd/>
          </a:ln>
        </p:spPr>
        <p:txBody>
          <a:bodyPr wrap="none">
            <a:spAutoFit/>
          </a:bodyPr>
          <a:lstStyle/>
          <a:p>
            <a:pPr algn="l"/>
            <a:r>
              <a:rPr lang="zh-CN" altLang="en-US" sz="2400" i="1"/>
              <a:t>j</a:t>
            </a:r>
          </a:p>
        </p:txBody>
      </p:sp>
      <p:sp>
        <p:nvSpPr>
          <p:cNvPr id="42034" name="Text Box 48"/>
          <p:cNvSpPr txBox="1">
            <a:spLocks noChangeArrowheads="1"/>
          </p:cNvSpPr>
          <p:nvPr/>
        </p:nvSpPr>
        <p:spPr bwMode="auto">
          <a:xfrm>
            <a:off x="7539212" y="4640262"/>
            <a:ext cx="303212" cy="457200"/>
          </a:xfrm>
          <a:prstGeom prst="rect">
            <a:avLst/>
          </a:prstGeom>
          <a:noFill/>
          <a:ln w="9525">
            <a:noFill/>
            <a:miter lim="800000"/>
            <a:headEnd/>
            <a:tailEnd/>
          </a:ln>
        </p:spPr>
        <p:txBody>
          <a:bodyPr wrap="none">
            <a:spAutoFit/>
          </a:bodyPr>
          <a:lstStyle/>
          <a:p>
            <a:pPr algn="l"/>
            <a:r>
              <a:rPr lang="zh-CN" altLang="en-US" sz="2400" i="1"/>
              <a:t>r</a:t>
            </a:r>
          </a:p>
        </p:txBody>
      </p:sp>
      <p:sp>
        <p:nvSpPr>
          <p:cNvPr id="42035" name="AutoShape 49"/>
          <p:cNvSpPr>
            <a:spLocks/>
          </p:cNvSpPr>
          <p:nvPr/>
        </p:nvSpPr>
        <p:spPr bwMode="auto">
          <a:xfrm rot="5400000">
            <a:off x="2718769" y="4880768"/>
            <a:ext cx="360362" cy="1800225"/>
          </a:xfrm>
          <a:prstGeom prst="rightBrace">
            <a:avLst>
              <a:gd name="adj1" fmla="val 41630"/>
              <a:gd name="adj2" fmla="val 50000"/>
            </a:avLst>
          </a:prstGeom>
          <a:noFill/>
          <a:ln w="9525">
            <a:solidFill>
              <a:schemeClr val="tx1"/>
            </a:solidFill>
            <a:round/>
            <a:headEnd/>
            <a:tailEnd/>
          </a:ln>
        </p:spPr>
        <p:txBody>
          <a:bodyPr wrap="none" anchor="ctr"/>
          <a:lstStyle/>
          <a:p>
            <a:pPr algn="l"/>
            <a:endParaRPr lang="zh-CN" altLang="en-US"/>
          </a:p>
        </p:txBody>
      </p:sp>
      <p:sp>
        <p:nvSpPr>
          <p:cNvPr id="42036" name="AutoShape 50"/>
          <p:cNvSpPr>
            <a:spLocks/>
          </p:cNvSpPr>
          <p:nvPr/>
        </p:nvSpPr>
        <p:spPr bwMode="auto">
          <a:xfrm rot="5400000">
            <a:off x="4914281" y="4917281"/>
            <a:ext cx="360362" cy="1727200"/>
          </a:xfrm>
          <a:prstGeom prst="rightBrace">
            <a:avLst>
              <a:gd name="adj1" fmla="val 39941"/>
              <a:gd name="adj2" fmla="val 50000"/>
            </a:avLst>
          </a:prstGeom>
          <a:noFill/>
          <a:ln w="9525">
            <a:solidFill>
              <a:schemeClr val="tx1"/>
            </a:solidFill>
            <a:round/>
            <a:headEnd/>
            <a:tailEnd/>
          </a:ln>
        </p:spPr>
        <p:txBody>
          <a:bodyPr wrap="none" anchor="ctr"/>
          <a:lstStyle/>
          <a:p>
            <a:pPr algn="l"/>
            <a:endParaRPr lang="zh-CN" altLang="en-US"/>
          </a:p>
        </p:txBody>
      </p:sp>
      <p:sp>
        <p:nvSpPr>
          <p:cNvPr id="42037" name="Line 51"/>
          <p:cNvSpPr>
            <a:spLocks noChangeShapeType="1"/>
          </p:cNvSpPr>
          <p:nvPr/>
        </p:nvSpPr>
        <p:spPr bwMode="auto">
          <a:xfrm>
            <a:off x="7470949" y="4953000"/>
            <a:ext cx="0" cy="647700"/>
          </a:xfrm>
          <a:prstGeom prst="line">
            <a:avLst/>
          </a:prstGeom>
          <a:noFill/>
          <a:ln w="50800">
            <a:solidFill>
              <a:schemeClr val="tx1"/>
            </a:solidFill>
            <a:round/>
            <a:headEnd/>
            <a:tailEnd/>
          </a:ln>
        </p:spPr>
        <p:txBody>
          <a:bodyPr/>
          <a:lstStyle/>
          <a:p>
            <a:endParaRPr lang="zh-CN" altLang="en-US"/>
          </a:p>
        </p:txBody>
      </p:sp>
      <p:sp>
        <p:nvSpPr>
          <p:cNvPr id="42038" name="Text Box 52"/>
          <p:cNvSpPr txBox="1">
            <a:spLocks noChangeArrowheads="1"/>
          </p:cNvSpPr>
          <p:nvPr/>
        </p:nvSpPr>
        <p:spPr bwMode="auto">
          <a:xfrm>
            <a:off x="7542387" y="5051425"/>
            <a:ext cx="360362" cy="457200"/>
          </a:xfrm>
          <a:prstGeom prst="rect">
            <a:avLst/>
          </a:prstGeom>
          <a:noFill/>
          <a:ln w="9525">
            <a:noFill/>
            <a:miter lim="800000"/>
            <a:headEnd/>
            <a:tailEnd/>
          </a:ln>
        </p:spPr>
        <p:txBody>
          <a:bodyPr>
            <a:spAutoFit/>
          </a:bodyPr>
          <a:lstStyle/>
          <a:p>
            <a:pPr algn="l"/>
            <a:r>
              <a:rPr lang="zh-CN" altLang="en-US" sz="2400" i="1"/>
              <a:t>x</a:t>
            </a:r>
          </a:p>
        </p:txBody>
      </p:sp>
      <p:sp>
        <p:nvSpPr>
          <p:cNvPr id="42039" name="Text Box 53"/>
          <p:cNvSpPr txBox="1">
            <a:spLocks noChangeArrowheads="1"/>
          </p:cNvSpPr>
          <p:nvPr/>
        </p:nvSpPr>
        <p:spPr bwMode="auto">
          <a:xfrm>
            <a:off x="2409999" y="5837237"/>
            <a:ext cx="561975" cy="457200"/>
          </a:xfrm>
          <a:prstGeom prst="rect">
            <a:avLst/>
          </a:prstGeom>
          <a:noFill/>
          <a:ln w="9525">
            <a:noFill/>
            <a:miter lim="800000"/>
            <a:headEnd/>
            <a:tailEnd/>
          </a:ln>
        </p:spPr>
        <p:txBody>
          <a:bodyPr wrap="none">
            <a:spAutoFit/>
          </a:bodyPr>
          <a:lstStyle/>
          <a:p>
            <a:pPr algn="l"/>
            <a:r>
              <a:rPr lang="zh-CN" altLang="en-US" sz="2400">
                <a:cs typeface="Times New Roman" pitchFamily="18" charset="0"/>
              </a:rPr>
              <a:t>≤ </a:t>
            </a:r>
            <a:r>
              <a:rPr lang="zh-CN" altLang="en-US" sz="2400" i="1">
                <a:cs typeface="Times New Roman" pitchFamily="18" charset="0"/>
              </a:rPr>
              <a:t>x</a:t>
            </a:r>
          </a:p>
        </p:txBody>
      </p:sp>
      <p:sp>
        <p:nvSpPr>
          <p:cNvPr id="42040" name="Text Box 54"/>
          <p:cNvSpPr txBox="1">
            <a:spLocks noChangeArrowheads="1"/>
          </p:cNvSpPr>
          <p:nvPr/>
        </p:nvSpPr>
        <p:spPr bwMode="auto">
          <a:xfrm>
            <a:off x="4373737" y="5889625"/>
            <a:ext cx="566737" cy="457200"/>
          </a:xfrm>
          <a:prstGeom prst="rect">
            <a:avLst/>
          </a:prstGeom>
          <a:noFill/>
          <a:ln w="9525">
            <a:noFill/>
            <a:miter lim="800000"/>
            <a:headEnd/>
            <a:tailEnd/>
          </a:ln>
        </p:spPr>
        <p:txBody>
          <a:bodyPr wrap="none">
            <a:spAutoFit/>
          </a:bodyPr>
          <a:lstStyle/>
          <a:p>
            <a:pPr algn="l"/>
            <a:r>
              <a:rPr lang="zh-CN" altLang="en-US" sz="2400">
                <a:cs typeface="Times New Roman" pitchFamily="18" charset="0"/>
              </a:rPr>
              <a:t>&gt; </a:t>
            </a:r>
            <a:r>
              <a:rPr lang="zh-CN" altLang="en-US" sz="2400" i="1">
                <a:cs typeface="Times New Roman" pitchFamily="18" charset="0"/>
              </a:rPr>
              <a:t>x</a:t>
            </a:r>
          </a:p>
        </p:txBody>
      </p:sp>
      <p:sp>
        <p:nvSpPr>
          <p:cNvPr id="42041" name="Oval 55"/>
          <p:cNvSpPr>
            <a:spLocks noChangeArrowheads="1"/>
          </p:cNvSpPr>
          <p:nvPr/>
        </p:nvSpPr>
        <p:spPr bwMode="auto">
          <a:xfrm>
            <a:off x="5526262" y="2962275"/>
            <a:ext cx="863600" cy="1081087"/>
          </a:xfrm>
          <a:prstGeom prst="ellipse">
            <a:avLst/>
          </a:prstGeom>
          <a:noFill/>
          <a:ln w="25400">
            <a:solidFill>
              <a:srgbClr val="FF0000"/>
            </a:solidFill>
            <a:round/>
            <a:headEnd/>
            <a:tailEnd/>
          </a:ln>
        </p:spPr>
        <p:txBody>
          <a:bodyPr wrap="none" anchor="ctr"/>
          <a:lstStyle/>
          <a:p>
            <a:pPr algn="l"/>
            <a:endParaRPr lang="zh-CN" altLang="en-US"/>
          </a:p>
        </p:txBody>
      </p:sp>
      <p:sp>
        <p:nvSpPr>
          <p:cNvPr id="42042" name="Text Box 56"/>
          <p:cNvSpPr txBox="1">
            <a:spLocks noChangeArrowheads="1"/>
          </p:cNvSpPr>
          <p:nvPr/>
        </p:nvSpPr>
        <p:spPr bwMode="auto">
          <a:xfrm>
            <a:off x="5761212" y="3322637"/>
            <a:ext cx="485775" cy="457200"/>
          </a:xfrm>
          <a:prstGeom prst="rect">
            <a:avLst/>
          </a:prstGeom>
          <a:noFill/>
          <a:ln w="9525">
            <a:noFill/>
            <a:miter lim="800000"/>
            <a:headEnd/>
            <a:tailEnd/>
          </a:ln>
        </p:spPr>
        <p:txBody>
          <a:bodyPr wrap="none">
            <a:spAutoFit/>
          </a:bodyPr>
          <a:lstStyle/>
          <a:p>
            <a:pPr algn="l"/>
            <a:r>
              <a:rPr lang="zh-CN" altLang="en-US" sz="2400">
                <a:cs typeface="Times New Roman" pitchFamily="18" charset="0"/>
              </a:rPr>
              <a:t>≤</a:t>
            </a:r>
            <a:r>
              <a:rPr lang="zh-CN" altLang="en-US" sz="2400" i="1">
                <a:cs typeface="Times New Roman" pitchFamily="18" charset="0"/>
              </a:rPr>
              <a:t>x</a:t>
            </a:r>
          </a:p>
        </p:txBody>
      </p:sp>
      <p:cxnSp>
        <p:nvCxnSpPr>
          <p:cNvPr id="42043" name="AutoShape 57"/>
          <p:cNvCxnSpPr>
            <a:cxnSpLocks noChangeShapeType="1"/>
            <a:stCxn id="42041" idx="4"/>
            <a:endCxn id="42019" idx="0"/>
          </p:cNvCxnSpPr>
          <p:nvPr/>
        </p:nvCxnSpPr>
        <p:spPr bwMode="auto">
          <a:xfrm rot="5400000">
            <a:off x="4356275" y="3495674"/>
            <a:ext cx="1041400" cy="2162175"/>
          </a:xfrm>
          <a:prstGeom prst="curvedConnector3">
            <a:avLst>
              <a:gd name="adj1" fmla="val 49236"/>
            </a:avLst>
          </a:prstGeom>
          <a:noFill/>
          <a:ln w="9525">
            <a:solidFill>
              <a:srgbClr val="FF0000"/>
            </a:solidFill>
            <a:round/>
            <a:headEnd/>
            <a:tailEnd type="triangle" w="med" len="med"/>
          </a:ln>
        </p:spPr>
      </p:cxnSp>
      <p:cxnSp>
        <p:nvCxnSpPr>
          <p:cNvPr id="42044" name="AutoShape 58"/>
          <p:cNvCxnSpPr>
            <a:cxnSpLocks noChangeShapeType="1"/>
            <a:stCxn id="41993" idx="2"/>
            <a:endCxn id="42024" idx="0"/>
          </p:cNvCxnSpPr>
          <p:nvPr/>
        </p:nvCxnSpPr>
        <p:spPr bwMode="auto">
          <a:xfrm rot="16200000" flipH="1">
            <a:off x="4206256" y="3345656"/>
            <a:ext cx="1341437" cy="2162175"/>
          </a:xfrm>
          <a:prstGeom prst="curvedConnector3">
            <a:avLst>
              <a:gd name="adj1" fmla="val 76921"/>
            </a:avLst>
          </a:prstGeom>
          <a:noFill/>
          <a:ln w="9525">
            <a:solidFill>
              <a:srgbClr val="FF0000"/>
            </a:solidFill>
            <a:round/>
            <a:headEnd/>
            <a:tailEnd type="triangle" w="med" len="med"/>
          </a:ln>
        </p:spPr>
      </p:cxnSp>
      <p:sp>
        <p:nvSpPr>
          <p:cNvPr id="42045" name="标题 1"/>
          <p:cNvSpPr>
            <a:spLocks noGrp="1"/>
          </p:cNvSpPr>
          <p:nvPr>
            <p:ph type="title" idx="4294967295"/>
          </p:nvPr>
        </p:nvSpPr>
        <p:spPr/>
        <p:txBody>
          <a:bodyPr/>
          <a:lstStyle/>
          <a:p>
            <a:r>
              <a:rPr lang="zh-CN" altLang="en-US" dirty="0"/>
              <a:t>快速排序算法</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34</a:t>
            </a:fld>
            <a:endParaRPr lang="en-US" altLang="zh-CN"/>
          </a:p>
        </p:txBody>
      </p:sp>
    </p:spTree>
    <p:extLst>
      <p:ext uri="{BB962C8B-B14F-4D97-AF65-F5344CB8AC3E}">
        <p14:creationId xmlns:p14="http://schemas.microsoft.com/office/powerpoint/2010/main" val="3445129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页脚占位符 5"/>
          <p:cNvSpPr txBox="1">
            <a:spLocks noGrp="1" noChangeArrowheads="1"/>
          </p:cNvSpPr>
          <p:nvPr/>
        </p:nvSpPr>
        <p:spPr bwMode="auto">
          <a:xfrm>
            <a:off x="2111425" y="6376392"/>
            <a:ext cx="1066800" cy="457200"/>
          </a:xfrm>
          <a:prstGeom prst="rect">
            <a:avLst/>
          </a:prstGeom>
          <a:noFill/>
          <a:ln w="9525">
            <a:noFill/>
            <a:miter lim="800000"/>
            <a:headEnd/>
            <a:tailEnd/>
          </a:ln>
        </p:spPr>
        <p:txBody>
          <a:bodyPr/>
          <a:lstStyle/>
          <a:p>
            <a:r>
              <a:rPr lang="zh-CN" altLang="en-US" sz="1400" b="0">
                <a:solidFill>
                  <a:srgbClr val="2B2B83"/>
                </a:solidFill>
              </a:rPr>
              <a:t>Quicksort</a:t>
            </a:r>
          </a:p>
        </p:txBody>
      </p:sp>
      <p:sp>
        <p:nvSpPr>
          <p:cNvPr id="43011" name="Rectangle 2"/>
          <p:cNvSpPr>
            <a:spLocks noGrp="1" noChangeArrowheads="1"/>
          </p:cNvSpPr>
          <p:nvPr>
            <p:ph type="body" sz="half" idx="4294967295"/>
          </p:nvPr>
        </p:nvSpPr>
        <p:spPr>
          <a:xfrm>
            <a:off x="1320850" y="770930"/>
            <a:ext cx="5715000" cy="503237"/>
          </a:xfrm>
        </p:spPr>
        <p:txBody>
          <a:bodyPr/>
          <a:lstStyle/>
          <a:p>
            <a:pPr>
              <a:buFontTx/>
              <a:buNone/>
            </a:pPr>
            <a:r>
              <a:rPr lang="zh-CN" altLang="en-US" sz="2400">
                <a:sym typeface="Symbol" pitchFamily="18" charset="2"/>
              </a:rPr>
              <a:t>范例: (Partition, </a:t>
            </a:r>
            <a:r>
              <a:rPr lang="zh-CN" altLang="en-US" sz="2400" i="1">
                <a:sym typeface="Symbol" pitchFamily="18" charset="2"/>
              </a:rPr>
              <a:t>x</a:t>
            </a:r>
            <a:r>
              <a:rPr lang="zh-CN" altLang="en-US" sz="2400">
                <a:sym typeface="Symbol" pitchFamily="18" charset="2"/>
              </a:rPr>
              <a:t>=</a:t>
            </a:r>
            <a:r>
              <a:rPr lang="zh-CN" altLang="en-US" sz="2400" i="1">
                <a:sym typeface="Symbol" pitchFamily="18" charset="2"/>
              </a:rPr>
              <a:t>A</a:t>
            </a:r>
            <a:r>
              <a:rPr lang="zh-CN" altLang="en-US" sz="2400">
                <a:sym typeface="Symbol" pitchFamily="18" charset="2"/>
              </a:rPr>
              <a:t>[</a:t>
            </a:r>
            <a:r>
              <a:rPr lang="zh-CN" altLang="en-US" sz="2400" i="1">
                <a:sym typeface="Symbol" pitchFamily="18" charset="2"/>
              </a:rPr>
              <a:t>r</a:t>
            </a:r>
            <a:r>
              <a:rPr lang="zh-CN" altLang="en-US" sz="2400">
                <a:sym typeface="Symbol" pitchFamily="18" charset="2"/>
              </a:rPr>
              <a:t>]=4)</a:t>
            </a:r>
          </a:p>
        </p:txBody>
      </p:sp>
      <p:sp>
        <p:nvSpPr>
          <p:cNvPr id="43012" name="Text Box 3"/>
          <p:cNvSpPr txBox="1">
            <a:spLocks noChangeArrowheads="1"/>
          </p:cNvSpPr>
          <p:nvPr/>
        </p:nvSpPr>
        <p:spPr bwMode="auto">
          <a:xfrm>
            <a:off x="827137" y="1678980"/>
            <a:ext cx="465138" cy="396875"/>
          </a:xfrm>
          <a:prstGeom prst="rect">
            <a:avLst/>
          </a:prstGeom>
          <a:noFill/>
          <a:ln w="9525">
            <a:noFill/>
            <a:miter lim="800000"/>
            <a:headEnd/>
            <a:tailEnd/>
          </a:ln>
        </p:spPr>
        <p:txBody>
          <a:bodyPr wrap="none">
            <a:spAutoFit/>
          </a:bodyPr>
          <a:lstStyle/>
          <a:p>
            <a:pPr algn="l"/>
            <a:r>
              <a:rPr lang="zh-CN" altLang="en-US" sz="2000"/>
              <a:t>(a)</a:t>
            </a:r>
          </a:p>
        </p:txBody>
      </p:sp>
      <p:sp>
        <p:nvSpPr>
          <p:cNvPr id="43013" name="Text Box 4"/>
          <p:cNvSpPr txBox="1">
            <a:spLocks noChangeArrowheads="1"/>
          </p:cNvSpPr>
          <p:nvPr/>
        </p:nvSpPr>
        <p:spPr bwMode="auto">
          <a:xfrm>
            <a:off x="827137" y="2566392"/>
            <a:ext cx="479425" cy="396875"/>
          </a:xfrm>
          <a:prstGeom prst="rect">
            <a:avLst/>
          </a:prstGeom>
          <a:noFill/>
          <a:ln w="9525">
            <a:noFill/>
            <a:miter lim="800000"/>
            <a:headEnd/>
            <a:tailEnd/>
          </a:ln>
        </p:spPr>
        <p:txBody>
          <a:bodyPr wrap="none">
            <a:spAutoFit/>
          </a:bodyPr>
          <a:lstStyle/>
          <a:p>
            <a:pPr algn="l"/>
            <a:r>
              <a:rPr lang="zh-CN" altLang="en-US" sz="2000"/>
              <a:t>(b)</a:t>
            </a:r>
          </a:p>
        </p:txBody>
      </p:sp>
      <p:sp>
        <p:nvSpPr>
          <p:cNvPr id="43014" name="Text Box 5"/>
          <p:cNvSpPr txBox="1">
            <a:spLocks noChangeArrowheads="1"/>
          </p:cNvSpPr>
          <p:nvPr/>
        </p:nvSpPr>
        <p:spPr bwMode="auto">
          <a:xfrm>
            <a:off x="827137" y="3647480"/>
            <a:ext cx="465138" cy="396875"/>
          </a:xfrm>
          <a:prstGeom prst="rect">
            <a:avLst/>
          </a:prstGeom>
          <a:noFill/>
          <a:ln w="9525">
            <a:noFill/>
            <a:miter lim="800000"/>
            <a:headEnd/>
            <a:tailEnd/>
          </a:ln>
        </p:spPr>
        <p:txBody>
          <a:bodyPr wrap="none">
            <a:spAutoFit/>
          </a:bodyPr>
          <a:lstStyle/>
          <a:p>
            <a:pPr algn="l"/>
            <a:r>
              <a:rPr lang="zh-CN" altLang="en-US" sz="2000"/>
              <a:t>(c)</a:t>
            </a:r>
          </a:p>
        </p:txBody>
      </p:sp>
      <p:sp>
        <p:nvSpPr>
          <p:cNvPr id="43015" name="Text Box 6"/>
          <p:cNvSpPr txBox="1">
            <a:spLocks noChangeArrowheads="1"/>
          </p:cNvSpPr>
          <p:nvPr/>
        </p:nvSpPr>
        <p:spPr bwMode="auto">
          <a:xfrm>
            <a:off x="827137" y="4653955"/>
            <a:ext cx="479425" cy="396875"/>
          </a:xfrm>
          <a:prstGeom prst="rect">
            <a:avLst/>
          </a:prstGeom>
          <a:noFill/>
          <a:ln w="9525">
            <a:noFill/>
            <a:miter lim="800000"/>
            <a:headEnd/>
            <a:tailEnd/>
          </a:ln>
        </p:spPr>
        <p:txBody>
          <a:bodyPr wrap="none">
            <a:spAutoFit/>
          </a:bodyPr>
          <a:lstStyle/>
          <a:p>
            <a:pPr algn="l"/>
            <a:r>
              <a:rPr lang="zh-CN" altLang="en-US" sz="2000"/>
              <a:t>(d)</a:t>
            </a:r>
          </a:p>
        </p:txBody>
      </p:sp>
      <p:sp>
        <p:nvSpPr>
          <p:cNvPr id="43016" name="Text Box 7"/>
          <p:cNvSpPr txBox="1">
            <a:spLocks noChangeArrowheads="1"/>
          </p:cNvSpPr>
          <p:nvPr/>
        </p:nvSpPr>
        <p:spPr bwMode="auto">
          <a:xfrm>
            <a:off x="827137" y="5916017"/>
            <a:ext cx="465138" cy="396875"/>
          </a:xfrm>
          <a:prstGeom prst="rect">
            <a:avLst/>
          </a:prstGeom>
          <a:noFill/>
          <a:ln w="9525">
            <a:noFill/>
            <a:miter lim="800000"/>
            <a:headEnd/>
            <a:tailEnd/>
          </a:ln>
        </p:spPr>
        <p:txBody>
          <a:bodyPr wrap="none">
            <a:spAutoFit/>
          </a:bodyPr>
          <a:lstStyle/>
          <a:p>
            <a:pPr algn="l"/>
            <a:r>
              <a:rPr lang="zh-CN" altLang="en-US" sz="2000"/>
              <a:t>(e)</a:t>
            </a:r>
          </a:p>
        </p:txBody>
      </p:sp>
      <p:sp>
        <p:nvSpPr>
          <p:cNvPr id="43017" name="Text Box 8"/>
          <p:cNvSpPr txBox="1">
            <a:spLocks noChangeArrowheads="1"/>
          </p:cNvSpPr>
          <p:nvPr/>
        </p:nvSpPr>
        <p:spPr bwMode="auto">
          <a:xfrm>
            <a:off x="5070525" y="1774230"/>
            <a:ext cx="436562" cy="396875"/>
          </a:xfrm>
          <a:prstGeom prst="rect">
            <a:avLst/>
          </a:prstGeom>
          <a:noFill/>
          <a:ln w="9525">
            <a:noFill/>
            <a:miter lim="800000"/>
            <a:headEnd/>
            <a:tailEnd/>
          </a:ln>
        </p:spPr>
        <p:txBody>
          <a:bodyPr wrap="none">
            <a:spAutoFit/>
          </a:bodyPr>
          <a:lstStyle/>
          <a:p>
            <a:pPr algn="l"/>
            <a:r>
              <a:rPr lang="zh-CN" altLang="en-US" sz="2000"/>
              <a:t>(f)</a:t>
            </a:r>
          </a:p>
        </p:txBody>
      </p:sp>
      <p:sp>
        <p:nvSpPr>
          <p:cNvPr id="43018" name="Text Box 9"/>
          <p:cNvSpPr txBox="1">
            <a:spLocks noChangeArrowheads="1"/>
          </p:cNvSpPr>
          <p:nvPr/>
        </p:nvSpPr>
        <p:spPr bwMode="auto">
          <a:xfrm>
            <a:off x="5075287" y="2853730"/>
            <a:ext cx="479425" cy="396875"/>
          </a:xfrm>
          <a:prstGeom prst="rect">
            <a:avLst/>
          </a:prstGeom>
          <a:noFill/>
          <a:ln w="9525">
            <a:noFill/>
            <a:miter lim="800000"/>
            <a:headEnd/>
            <a:tailEnd/>
          </a:ln>
        </p:spPr>
        <p:txBody>
          <a:bodyPr wrap="none">
            <a:spAutoFit/>
          </a:bodyPr>
          <a:lstStyle/>
          <a:p>
            <a:pPr algn="l"/>
            <a:r>
              <a:rPr lang="zh-CN" altLang="en-US" sz="2000"/>
              <a:t>(g)</a:t>
            </a:r>
          </a:p>
        </p:txBody>
      </p:sp>
      <p:sp>
        <p:nvSpPr>
          <p:cNvPr id="43019" name="Text Box 10"/>
          <p:cNvSpPr txBox="1">
            <a:spLocks noChangeArrowheads="1"/>
          </p:cNvSpPr>
          <p:nvPr/>
        </p:nvSpPr>
        <p:spPr bwMode="auto">
          <a:xfrm>
            <a:off x="5075287" y="3790355"/>
            <a:ext cx="479425" cy="396875"/>
          </a:xfrm>
          <a:prstGeom prst="rect">
            <a:avLst/>
          </a:prstGeom>
          <a:noFill/>
          <a:ln w="9525">
            <a:noFill/>
            <a:miter lim="800000"/>
            <a:headEnd/>
            <a:tailEnd/>
          </a:ln>
        </p:spPr>
        <p:txBody>
          <a:bodyPr wrap="none">
            <a:spAutoFit/>
          </a:bodyPr>
          <a:lstStyle/>
          <a:p>
            <a:pPr algn="l"/>
            <a:r>
              <a:rPr lang="zh-CN" altLang="en-US" sz="2000"/>
              <a:t>(h)</a:t>
            </a:r>
          </a:p>
        </p:txBody>
      </p:sp>
      <p:sp>
        <p:nvSpPr>
          <p:cNvPr id="43020" name="Text Box 11"/>
          <p:cNvSpPr txBox="1">
            <a:spLocks noChangeArrowheads="1"/>
          </p:cNvSpPr>
          <p:nvPr/>
        </p:nvSpPr>
        <p:spPr bwMode="auto">
          <a:xfrm>
            <a:off x="5075287" y="4726980"/>
            <a:ext cx="422275" cy="396875"/>
          </a:xfrm>
          <a:prstGeom prst="rect">
            <a:avLst/>
          </a:prstGeom>
          <a:noFill/>
          <a:ln w="9525">
            <a:noFill/>
            <a:miter lim="800000"/>
            <a:headEnd/>
            <a:tailEnd/>
          </a:ln>
        </p:spPr>
        <p:txBody>
          <a:bodyPr wrap="none">
            <a:spAutoFit/>
          </a:bodyPr>
          <a:lstStyle/>
          <a:p>
            <a:pPr algn="l"/>
            <a:r>
              <a:rPr lang="zh-CN" altLang="en-US" sz="2000"/>
              <a:t>(i)</a:t>
            </a:r>
          </a:p>
        </p:txBody>
      </p:sp>
      <p:sp>
        <p:nvSpPr>
          <p:cNvPr id="43021" name="Text Box 37"/>
          <p:cNvSpPr txBox="1">
            <a:spLocks noChangeArrowheads="1"/>
          </p:cNvSpPr>
          <p:nvPr/>
        </p:nvSpPr>
        <p:spPr bwMode="auto">
          <a:xfrm>
            <a:off x="1474837" y="2421930"/>
            <a:ext cx="496888" cy="457200"/>
          </a:xfrm>
          <a:prstGeom prst="rect">
            <a:avLst/>
          </a:prstGeom>
          <a:noFill/>
          <a:ln w="9525">
            <a:noFill/>
            <a:miter lim="800000"/>
            <a:headEnd/>
            <a:tailEnd/>
          </a:ln>
        </p:spPr>
        <p:txBody>
          <a:bodyPr wrap="none">
            <a:spAutoFit/>
          </a:bodyPr>
          <a:lstStyle/>
          <a:p>
            <a:pPr algn="l"/>
            <a:r>
              <a:rPr lang="zh-CN" altLang="en-US" sz="2400" i="1"/>
              <a:t>p</a:t>
            </a:r>
            <a:r>
              <a:rPr lang="zh-CN" altLang="en-US" sz="2400"/>
              <a:t>,</a:t>
            </a:r>
            <a:r>
              <a:rPr lang="zh-CN" altLang="en-US" sz="2400" i="1"/>
              <a:t>i</a:t>
            </a:r>
          </a:p>
        </p:txBody>
      </p:sp>
      <p:sp>
        <p:nvSpPr>
          <p:cNvPr id="43022" name="Text Box 38"/>
          <p:cNvSpPr txBox="1">
            <a:spLocks noChangeArrowheads="1"/>
          </p:cNvSpPr>
          <p:nvPr/>
        </p:nvSpPr>
        <p:spPr bwMode="auto">
          <a:xfrm>
            <a:off x="4427587" y="2493367"/>
            <a:ext cx="303213" cy="458788"/>
          </a:xfrm>
          <a:prstGeom prst="rect">
            <a:avLst/>
          </a:prstGeom>
          <a:noFill/>
          <a:ln w="9525">
            <a:noFill/>
            <a:miter lim="800000"/>
            <a:headEnd/>
            <a:tailEnd/>
          </a:ln>
        </p:spPr>
        <p:txBody>
          <a:bodyPr wrap="none">
            <a:spAutoFit/>
          </a:bodyPr>
          <a:lstStyle/>
          <a:p>
            <a:pPr algn="l"/>
            <a:r>
              <a:rPr lang="zh-CN" altLang="en-US" sz="2400" i="1"/>
              <a:t>r</a:t>
            </a:r>
          </a:p>
        </p:txBody>
      </p:sp>
      <p:graphicFrame>
        <p:nvGraphicFramePr>
          <p:cNvPr id="39951" name="Group 15"/>
          <p:cNvGraphicFramePr>
            <a:graphicFrameLocks noGrp="1"/>
          </p:cNvGraphicFramePr>
          <p:nvPr>
            <p:extLst>
              <p:ext uri="{D42A27DB-BD31-4B8C-83A1-F6EECF244321}">
                <p14:modId xmlns:p14="http://schemas.microsoft.com/office/powerpoint/2010/main" val="1313124773"/>
              </p:ext>
            </p:extLst>
          </p:nvPr>
        </p:nvGraphicFramePr>
        <p:xfrm>
          <a:off x="1474837" y="2925167"/>
          <a:ext cx="3313113" cy="396875"/>
        </p:xfrm>
        <a:graphic>
          <a:graphicData uri="http://schemas.openxmlformats.org/drawingml/2006/table">
            <a:tbl>
              <a:tblPr/>
              <a:tblGrid>
                <a:gridCol w="414338">
                  <a:extLst>
                    <a:ext uri="{9D8B030D-6E8A-4147-A177-3AD203B41FA5}">
                      <a16:colId xmlns:a16="http://schemas.microsoft.com/office/drawing/2014/main" val="20000"/>
                    </a:ext>
                  </a:extLst>
                </a:gridCol>
                <a:gridCol w="414337">
                  <a:extLst>
                    <a:ext uri="{9D8B030D-6E8A-4147-A177-3AD203B41FA5}">
                      <a16:colId xmlns:a16="http://schemas.microsoft.com/office/drawing/2014/main" val="20001"/>
                    </a:ext>
                  </a:extLst>
                </a:gridCol>
                <a:gridCol w="414338">
                  <a:extLst>
                    <a:ext uri="{9D8B030D-6E8A-4147-A177-3AD203B41FA5}">
                      <a16:colId xmlns:a16="http://schemas.microsoft.com/office/drawing/2014/main" val="20002"/>
                    </a:ext>
                  </a:extLst>
                </a:gridCol>
                <a:gridCol w="414337">
                  <a:extLst>
                    <a:ext uri="{9D8B030D-6E8A-4147-A177-3AD203B41FA5}">
                      <a16:colId xmlns:a16="http://schemas.microsoft.com/office/drawing/2014/main" val="20003"/>
                    </a:ext>
                  </a:extLst>
                </a:gridCol>
                <a:gridCol w="414338">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415925">
                  <a:extLst>
                    <a:ext uri="{9D8B030D-6E8A-4147-A177-3AD203B41FA5}">
                      <a16:colId xmlns:a16="http://schemas.microsoft.com/office/drawing/2014/main" val="20006"/>
                    </a:ext>
                  </a:extLst>
                </a:gridCol>
                <a:gridCol w="412750">
                  <a:extLst>
                    <a:ext uri="{9D8B030D-6E8A-4147-A177-3AD203B41FA5}">
                      <a16:colId xmlns:a16="http://schemas.microsoft.com/office/drawing/2014/main" val="20007"/>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2</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8</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7</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1</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3</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5</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6</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4</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43043" name="Line 59"/>
          <p:cNvSpPr>
            <a:spLocks noChangeShapeType="1"/>
          </p:cNvSpPr>
          <p:nvPr/>
        </p:nvSpPr>
        <p:spPr bwMode="auto">
          <a:xfrm>
            <a:off x="1906637" y="2782292"/>
            <a:ext cx="0" cy="647700"/>
          </a:xfrm>
          <a:prstGeom prst="line">
            <a:avLst/>
          </a:prstGeom>
          <a:noFill/>
          <a:ln w="38100">
            <a:solidFill>
              <a:schemeClr val="tx1"/>
            </a:solidFill>
            <a:round/>
            <a:headEnd/>
            <a:tailEnd/>
          </a:ln>
        </p:spPr>
        <p:txBody>
          <a:bodyPr/>
          <a:lstStyle/>
          <a:p>
            <a:endParaRPr lang="zh-CN" altLang="en-US"/>
          </a:p>
        </p:txBody>
      </p:sp>
      <p:sp>
        <p:nvSpPr>
          <p:cNvPr id="43044" name="Line 60"/>
          <p:cNvSpPr>
            <a:spLocks noChangeShapeType="1"/>
          </p:cNvSpPr>
          <p:nvPr/>
        </p:nvSpPr>
        <p:spPr bwMode="auto">
          <a:xfrm>
            <a:off x="4356150" y="2782292"/>
            <a:ext cx="0" cy="647700"/>
          </a:xfrm>
          <a:prstGeom prst="line">
            <a:avLst/>
          </a:prstGeom>
          <a:noFill/>
          <a:ln w="38100">
            <a:solidFill>
              <a:schemeClr val="tx1"/>
            </a:solidFill>
            <a:round/>
            <a:headEnd/>
            <a:tailEnd/>
          </a:ln>
        </p:spPr>
        <p:txBody>
          <a:bodyPr/>
          <a:lstStyle/>
          <a:p>
            <a:endParaRPr lang="zh-CN" altLang="en-US"/>
          </a:p>
        </p:txBody>
      </p:sp>
      <p:sp>
        <p:nvSpPr>
          <p:cNvPr id="43045" name="Text Box 61"/>
          <p:cNvSpPr txBox="1">
            <a:spLocks noChangeArrowheads="1"/>
          </p:cNvSpPr>
          <p:nvPr/>
        </p:nvSpPr>
        <p:spPr bwMode="auto">
          <a:xfrm>
            <a:off x="1979662" y="2421930"/>
            <a:ext cx="268288" cy="457200"/>
          </a:xfrm>
          <a:prstGeom prst="rect">
            <a:avLst/>
          </a:prstGeom>
          <a:noFill/>
          <a:ln w="9525">
            <a:noFill/>
            <a:miter lim="800000"/>
            <a:headEnd/>
            <a:tailEnd/>
          </a:ln>
        </p:spPr>
        <p:txBody>
          <a:bodyPr wrap="none">
            <a:spAutoFit/>
          </a:bodyPr>
          <a:lstStyle/>
          <a:p>
            <a:pPr algn="l"/>
            <a:r>
              <a:rPr lang="zh-CN" altLang="en-US" sz="2400" i="1"/>
              <a:t>j</a:t>
            </a:r>
          </a:p>
        </p:txBody>
      </p:sp>
      <p:sp>
        <p:nvSpPr>
          <p:cNvPr id="43046" name="Line 62"/>
          <p:cNvSpPr>
            <a:spLocks noChangeShapeType="1"/>
          </p:cNvSpPr>
          <p:nvPr/>
        </p:nvSpPr>
        <p:spPr bwMode="auto">
          <a:xfrm>
            <a:off x="1474837" y="2782292"/>
            <a:ext cx="0" cy="647700"/>
          </a:xfrm>
          <a:prstGeom prst="line">
            <a:avLst/>
          </a:prstGeom>
          <a:noFill/>
          <a:ln w="38100">
            <a:solidFill>
              <a:schemeClr val="tx1"/>
            </a:solidFill>
            <a:round/>
            <a:headEnd/>
            <a:tailEnd/>
          </a:ln>
        </p:spPr>
        <p:txBody>
          <a:bodyPr/>
          <a:lstStyle/>
          <a:p>
            <a:endParaRPr lang="zh-CN" altLang="en-US"/>
          </a:p>
        </p:txBody>
      </p:sp>
      <p:sp>
        <p:nvSpPr>
          <p:cNvPr id="43047" name="Text Box 63"/>
          <p:cNvSpPr txBox="1">
            <a:spLocks noChangeArrowheads="1"/>
          </p:cNvSpPr>
          <p:nvPr/>
        </p:nvSpPr>
        <p:spPr bwMode="auto">
          <a:xfrm>
            <a:off x="1474837" y="3574455"/>
            <a:ext cx="496888" cy="457200"/>
          </a:xfrm>
          <a:prstGeom prst="rect">
            <a:avLst/>
          </a:prstGeom>
          <a:noFill/>
          <a:ln w="9525">
            <a:noFill/>
            <a:miter lim="800000"/>
            <a:headEnd/>
            <a:tailEnd/>
          </a:ln>
        </p:spPr>
        <p:txBody>
          <a:bodyPr wrap="none">
            <a:spAutoFit/>
          </a:bodyPr>
          <a:lstStyle/>
          <a:p>
            <a:pPr algn="l"/>
            <a:r>
              <a:rPr lang="zh-CN" altLang="en-US" sz="2400" i="1"/>
              <a:t>p</a:t>
            </a:r>
            <a:r>
              <a:rPr lang="zh-CN" altLang="en-US" sz="2400"/>
              <a:t>,</a:t>
            </a:r>
            <a:r>
              <a:rPr lang="zh-CN" altLang="en-US" sz="2400" i="1"/>
              <a:t>i</a:t>
            </a:r>
          </a:p>
        </p:txBody>
      </p:sp>
      <p:sp>
        <p:nvSpPr>
          <p:cNvPr id="43048" name="Text Box 64"/>
          <p:cNvSpPr txBox="1">
            <a:spLocks noChangeArrowheads="1"/>
          </p:cNvSpPr>
          <p:nvPr/>
        </p:nvSpPr>
        <p:spPr bwMode="auto">
          <a:xfrm>
            <a:off x="4427587" y="3645892"/>
            <a:ext cx="303213" cy="458788"/>
          </a:xfrm>
          <a:prstGeom prst="rect">
            <a:avLst/>
          </a:prstGeom>
          <a:noFill/>
          <a:ln w="9525">
            <a:noFill/>
            <a:miter lim="800000"/>
            <a:headEnd/>
            <a:tailEnd/>
          </a:ln>
        </p:spPr>
        <p:txBody>
          <a:bodyPr wrap="none">
            <a:spAutoFit/>
          </a:bodyPr>
          <a:lstStyle/>
          <a:p>
            <a:pPr algn="l"/>
            <a:r>
              <a:rPr lang="zh-CN" altLang="en-US" sz="2400" i="1"/>
              <a:t>r</a:t>
            </a:r>
          </a:p>
        </p:txBody>
      </p:sp>
      <p:graphicFrame>
        <p:nvGraphicFramePr>
          <p:cNvPr id="39977" name="Group 41"/>
          <p:cNvGraphicFramePr>
            <a:graphicFrameLocks noGrp="1"/>
          </p:cNvGraphicFramePr>
          <p:nvPr>
            <p:extLst>
              <p:ext uri="{D42A27DB-BD31-4B8C-83A1-F6EECF244321}">
                <p14:modId xmlns:p14="http://schemas.microsoft.com/office/powerpoint/2010/main" val="1015929648"/>
              </p:ext>
            </p:extLst>
          </p:nvPr>
        </p:nvGraphicFramePr>
        <p:xfrm>
          <a:off x="1474837" y="4077692"/>
          <a:ext cx="3313113" cy="396875"/>
        </p:xfrm>
        <a:graphic>
          <a:graphicData uri="http://schemas.openxmlformats.org/drawingml/2006/table">
            <a:tbl>
              <a:tblPr/>
              <a:tblGrid>
                <a:gridCol w="414338">
                  <a:extLst>
                    <a:ext uri="{9D8B030D-6E8A-4147-A177-3AD203B41FA5}">
                      <a16:colId xmlns:a16="http://schemas.microsoft.com/office/drawing/2014/main" val="20000"/>
                    </a:ext>
                  </a:extLst>
                </a:gridCol>
                <a:gridCol w="414337">
                  <a:extLst>
                    <a:ext uri="{9D8B030D-6E8A-4147-A177-3AD203B41FA5}">
                      <a16:colId xmlns:a16="http://schemas.microsoft.com/office/drawing/2014/main" val="20001"/>
                    </a:ext>
                  </a:extLst>
                </a:gridCol>
                <a:gridCol w="414338">
                  <a:extLst>
                    <a:ext uri="{9D8B030D-6E8A-4147-A177-3AD203B41FA5}">
                      <a16:colId xmlns:a16="http://schemas.microsoft.com/office/drawing/2014/main" val="20002"/>
                    </a:ext>
                  </a:extLst>
                </a:gridCol>
                <a:gridCol w="414337">
                  <a:extLst>
                    <a:ext uri="{9D8B030D-6E8A-4147-A177-3AD203B41FA5}">
                      <a16:colId xmlns:a16="http://schemas.microsoft.com/office/drawing/2014/main" val="20003"/>
                    </a:ext>
                  </a:extLst>
                </a:gridCol>
                <a:gridCol w="414338">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415925">
                  <a:extLst>
                    <a:ext uri="{9D8B030D-6E8A-4147-A177-3AD203B41FA5}">
                      <a16:colId xmlns:a16="http://schemas.microsoft.com/office/drawing/2014/main" val="20006"/>
                    </a:ext>
                  </a:extLst>
                </a:gridCol>
                <a:gridCol w="412750">
                  <a:extLst>
                    <a:ext uri="{9D8B030D-6E8A-4147-A177-3AD203B41FA5}">
                      <a16:colId xmlns:a16="http://schemas.microsoft.com/office/drawing/2014/main" val="20007"/>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2</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8</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7</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1</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3</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5</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6</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4</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43069" name="Line 85"/>
          <p:cNvSpPr>
            <a:spLocks noChangeShapeType="1"/>
          </p:cNvSpPr>
          <p:nvPr/>
        </p:nvSpPr>
        <p:spPr bwMode="auto">
          <a:xfrm>
            <a:off x="1906637" y="3934817"/>
            <a:ext cx="0" cy="647700"/>
          </a:xfrm>
          <a:prstGeom prst="line">
            <a:avLst/>
          </a:prstGeom>
          <a:noFill/>
          <a:ln w="38100">
            <a:solidFill>
              <a:schemeClr val="tx1"/>
            </a:solidFill>
            <a:round/>
            <a:headEnd/>
            <a:tailEnd/>
          </a:ln>
        </p:spPr>
        <p:txBody>
          <a:bodyPr/>
          <a:lstStyle/>
          <a:p>
            <a:endParaRPr lang="zh-CN" altLang="en-US"/>
          </a:p>
        </p:txBody>
      </p:sp>
      <p:sp>
        <p:nvSpPr>
          <p:cNvPr id="43070" name="Line 86"/>
          <p:cNvSpPr>
            <a:spLocks noChangeShapeType="1"/>
          </p:cNvSpPr>
          <p:nvPr/>
        </p:nvSpPr>
        <p:spPr bwMode="auto">
          <a:xfrm>
            <a:off x="4356150" y="3934817"/>
            <a:ext cx="0" cy="647700"/>
          </a:xfrm>
          <a:prstGeom prst="line">
            <a:avLst/>
          </a:prstGeom>
          <a:noFill/>
          <a:ln w="38100">
            <a:solidFill>
              <a:schemeClr val="tx1"/>
            </a:solidFill>
            <a:round/>
            <a:headEnd/>
            <a:tailEnd/>
          </a:ln>
        </p:spPr>
        <p:txBody>
          <a:bodyPr/>
          <a:lstStyle/>
          <a:p>
            <a:endParaRPr lang="zh-CN" altLang="en-US"/>
          </a:p>
        </p:txBody>
      </p:sp>
      <p:sp>
        <p:nvSpPr>
          <p:cNvPr id="43071" name="Text Box 87"/>
          <p:cNvSpPr txBox="1">
            <a:spLocks noChangeArrowheads="1"/>
          </p:cNvSpPr>
          <p:nvPr/>
        </p:nvSpPr>
        <p:spPr bwMode="auto">
          <a:xfrm>
            <a:off x="2338437" y="3574455"/>
            <a:ext cx="268288" cy="457200"/>
          </a:xfrm>
          <a:prstGeom prst="rect">
            <a:avLst/>
          </a:prstGeom>
          <a:noFill/>
          <a:ln w="9525">
            <a:noFill/>
            <a:miter lim="800000"/>
            <a:headEnd/>
            <a:tailEnd/>
          </a:ln>
        </p:spPr>
        <p:txBody>
          <a:bodyPr wrap="none">
            <a:spAutoFit/>
          </a:bodyPr>
          <a:lstStyle/>
          <a:p>
            <a:pPr algn="l"/>
            <a:r>
              <a:rPr lang="zh-CN" altLang="en-US" sz="2400" i="1"/>
              <a:t>j</a:t>
            </a:r>
          </a:p>
        </p:txBody>
      </p:sp>
      <p:sp>
        <p:nvSpPr>
          <p:cNvPr id="43072" name="Line 88"/>
          <p:cNvSpPr>
            <a:spLocks noChangeShapeType="1"/>
          </p:cNvSpPr>
          <p:nvPr/>
        </p:nvSpPr>
        <p:spPr bwMode="auto">
          <a:xfrm>
            <a:off x="2267000" y="3934817"/>
            <a:ext cx="0" cy="647700"/>
          </a:xfrm>
          <a:prstGeom prst="line">
            <a:avLst/>
          </a:prstGeom>
          <a:noFill/>
          <a:ln w="38100">
            <a:solidFill>
              <a:schemeClr val="tx1"/>
            </a:solidFill>
            <a:round/>
            <a:headEnd/>
            <a:tailEnd/>
          </a:ln>
        </p:spPr>
        <p:txBody>
          <a:bodyPr/>
          <a:lstStyle/>
          <a:p>
            <a:endParaRPr lang="zh-CN" altLang="en-US"/>
          </a:p>
        </p:txBody>
      </p:sp>
      <p:sp>
        <p:nvSpPr>
          <p:cNvPr id="43073" name="Text Box 89"/>
          <p:cNvSpPr txBox="1">
            <a:spLocks noChangeArrowheads="1"/>
          </p:cNvSpPr>
          <p:nvPr/>
        </p:nvSpPr>
        <p:spPr bwMode="auto">
          <a:xfrm>
            <a:off x="1474837" y="4653955"/>
            <a:ext cx="496888" cy="457200"/>
          </a:xfrm>
          <a:prstGeom prst="rect">
            <a:avLst/>
          </a:prstGeom>
          <a:noFill/>
          <a:ln w="9525">
            <a:noFill/>
            <a:miter lim="800000"/>
            <a:headEnd/>
            <a:tailEnd/>
          </a:ln>
        </p:spPr>
        <p:txBody>
          <a:bodyPr wrap="none">
            <a:spAutoFit/>
          </a:bodyPr>
          <a:lstStyle/>
          <a:p>
            <a:pPr algn="l"/>
            <a:r>
              <a:rPr lang="zh-CN" altLang="en-US" sz="2400" i="1"/>
              <a:t>p</a:t>
            </a:r>
            <a:r>
              <a:rPr lang="zh-CN" altLang="en-US" sz="2400"/>
              <a:t>,</a:t>
            </a:r>
            <a:r>
              <a:rPr lang="zh-CN" altLang="en-US" sz="2400" i="1"/>
              <a:t>i</a:t>
            </a:r>
          </a:p>
        </p:txBody>
      </p:sp>
      <p:sp>
        <p:nvSpPr>
          <p:cNvPr id="43074" name="Text Box 90"/>
          <p:cNvSpPr txBox="1">
            <a:spLocks noChangeArrowheads="1"/>
          </p:cNvSpPr>
          <p:nvPr/>
        </p:nvSpPr>
        <p:spPr bwMode="auto">
          <a:xfrm>
            <a:off x="4427587" y="4725392"/>
            <a:ext cx="303213" cy="458788"/>
          </a:xfrm>
          <a:prstGeom prst="rect">
            <a:avLst/>
          </a:prstGeom>
          <a:noFill/>
          <a:ln w="9525">
            <a:noFill/>
            <a:miter lim="800000"/>
            <a:headEnd/>
            <a:tailEnd/>
          </a:ln>
        </p:spPr>
        <p:txBody>
          <a:bodyPr wrap="none">
            <a:spAutoFit/>
          </a:bodyPr>
          <a:lstStyle/>
          <a:p>
            <a:pPr algn="l"/>
            <a:r>
              <a:rPr lang="zh-CN" altLang="en-US" sz="2400" i="1"/>
              <a:t>r</a:t>
            </a:r>
          </a:p>
        </p:txBody>
      </p:sp>
      <p:graphicFrame>
        <p:nvGraphicFramePr>
          <p:cNvPr id="40003" name="Group 67"/>
          <p:cNvGraphicFramePr>
            <a:graphicFrameLocks noGrp="1"/>
          </p:cNvGraphicFramePr>
          <p:nvPr>
            <p:extLst>
              <p:ext uri="{D42A27DB-BD31-4B8C-83A1-F6EECF244321}">
                <p14:modId xmlns:p14="http://schemas.microsoft.com/office/powerpoint/2010/main" val="2716069959"/>
              </p:ext>
            </p:extLst>
          </p:nvPr>
        </p:nvGraphicFramePr>
        <p:xfrm>
          <a:off x="1474837" y="5157192"/>
          <a:ext cx="3313113" cy="396875"/>
        </p:xfrm>
        <a:graphic>
          <a:graphicData uri="http://schemas.openxmlformats.org/drawingml/2006/table">
            <a:tbl>
              <a:tblPr/>
              <a:tblGrid>
                <a:gridCol w="414338">
                  <a:extLst>
                    <a:ext uri="{9D8B030D-6E8A-4147-A177-3AD203B41FA5}">
                      <a16:colId xmlns:a16="http://schemas.microsoft.com/office/drawing/2014/main" val="20000"/>
                    </a:ext>
                  </a:extLst>
                </a:gridCol>
                <a:gridCol w="414337">
                  <a:extLst>
                    <a:ext uri="{9D8B030D-6E8A-4147-A177-3AD203B41FA5}">
                      <a16:colId xmlns:a16="http://schemas.microsoft.com/office/drawing/2014/main" val="20001"/>
                    </a:ext>
                  </a:extLst>
                </a:gridCol>
                <a:gridCol w="414338">
                  <a:extLst>
                    <a:ext uri="{9D8B030D-6E8A-4147-A177-3AD203B41FA5}">
                      <a16:colId xmlns:a16="http://schemas.microsoft.com/office/drawing/2014/main" val="20002"/>
                    </a:ext>
                  </a:extLst>
                </a:gridCol>
                <a:gridCol w="414337">
                  <a:extLst>
                    <a:ext uri="{9D8B030D-6E8A-4147-A177-3AD203B41FA5}">
                      <a16:colId xmlns:a16="http://schemas.microsoft.com/office/drawing/2014/main" val="20003"/>
                    </a:ext>
                  </a:extLst>
                </a:gridCol>
                <a:gridCol w="414338">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415925">
                  <a:extLst>
                    <a:ext uri="{9D8B030D-6E8A-4147-A177-3AD203B41FA5}">
                      <a16:colId xmlns:a16="http://schemas.microsoft.com/office/drawing/2014/main" val="20006"/>
                    </a:ext>
                  </a:extLst>
                </a:gridCol>
                <a:gridCol w="412750">
                  <a:extLst>
                    <a:ext uri="{9D8B030D-6E8A-4147-A177-3AD203B41FA5}">
                      <a16:colId xmlns:a16="http://schemas.microsoft.com/office/drawing/2014/main" val="20007"/>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2</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8</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7</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1</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3</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5</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6</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4</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43095" name="Line 111"/>
          <p:cNvSpPr>
            <a:spLocks noChangeShapeType="1"/>
          </p:cNvSpPr>
          <p:nvPr/>
        </p:nvSpPr>
        <p:spPr bwMode="auto">
          <a:xfrm>
            <a:off x="1906637" y="5014317"/>
            <a:ext cx="0" cy="647700"/>
          </a:xfrm>
          <a:prstGeom prst="line">
            <a:avLst/>
          </a:prstGeom>
          <a:noFill/>
          <a:ln w="38100">
            <a:solidFill>
              <a:schemeClr val="tx1"/>
            </a:solidFill>
            <a:round/>
            <a:headEnd/>
            <a:tailEnd/>
          </a:ln>
        </p:spPr>
        <p:txBody>
          <a:bodyPr/>
          <a:lstStyle/>
          <a:p>
            <a:endParaRPr lang="zh-CN" altLang="en-US"/>
          </a:p>
        </p:txBody>
      </p:sp>
      <p:sp>
        <p:nvSpPr>
          <p:cNvPr id="43096" name="Line 112"/>
          <p:cNvSpPr>
            <a:spLocks noChangeShapeType="1"/>
          </p:cNvSpPr>
          <p:nvPr/>
        </p:nvSpPr>
        <p:spPr bwMode="auto">
          <a:xfrm>
            <a:off x="4356150" y="5014317"/>
            <a:ext cx="0" cy="647700"/>
          </a:xfrm>
          <a:prstGeom prst="line">
            <a:avLst/>
          </a:prstGeom>
          <a:noFill/>
          <a:ln w="38100">
            <a:solidFill>
              <a:schemeClr val="tx1"/>
            </a:solidFill>
            <a:round/>
            <a:headEnd/>
            <a:tailEnd/>
          </a:ln>
        </p:spPr>
        <p:txBody>
          <a:bodyPr/>
          <a:lstStyle/>
          <a:p>
            <a:endParaRPr lang="zh-CN" altLang="en-US"/>
          </a:p>
        </p:txBody>
      </p:sp>
      <p:sp>
        <p:nvSpPr>
          <p:cNvPr id="43097" name="Text Box 113"/>
          <p:cNvSpPr txBox="1">
            <a:spLocks noChangeArrowheads="1"/>
          </p:cNvSpPr>
          <p:nvPr/>
        </p:nvSpPr>
        <p:spPr bwMode="auto">
          <a:xfrm>
            <a:off x="2771825" y="4653955"/>
            <a:ext cx="268287" cy="457200"/>
          </a:xfrm>
          <a:prstGeom prst="rect">
            <a:avLst/>
          </a:prstGeom>
          <a:noFill/>
          <a:ln w="9525">
            <a:noFill/>
            <a:miter lim="800000"/>
            <a:headEnd/>
            <a:tailEnd/>
          </a:ln>
        </p:spPr>
        <p:txBody>
          <a:bodyPr wrap="none">
            <a:spAutoFit/>
          </a:bodyPr>
          <a:lstStyle/>
          <a:p>
            <a:pPr algn="l"/>
            <a:r>
              <a:rPr lang="zh-CN" altLang="en-US" sz="2400" i="1"/>
              <a:t>j</a:t>
            </a:r>
          </a:p>
        </p:txBody>
      </p:sp>
      <p:sp>
        <p:nvSpPr>
          <p:cNvPr id="43098" name="Line 114"/>
          <p:cNvSpPr>
            <a:spLocks noChangeShapeType="1"/>
          </p:cNvSpPr>
          <p:nvPr/>
        </p:nvSpPr>
        <p:spPr bwMode="auto">
          <a:xfrm>
            <a:off x="2698800" y="5014317"/>
            <a:ext cx="0" cy="647700"/>
          </a:xfrm>
          <a:prstGeom prst="line">
            <a:avLst/>
          </a:prstGeom>
          <a:noFill/>
          <a:ln w="38100">
            <a:solidFill>
              <a:schemeClr val="tx1"/>
            </a:solidFill>
            <a:round/>
            <a:headEnd/>
            <a:tailEnd/>
          </a:ln>
        </p:spPr>
        <p:txBody>
          <a:bodyPr/>
          <a:lstStyle/>
          <a:p>
            <a:endParaRPr lang="zh-CN" altLang="en-US"/>
          </a:p>
        </p:txBody>
      </p:sp>
      <p:sp>
        <p:nvSpPr>
          <p:cNvPr id="43099" name="Text Box 115"/>
          <p:cNvSpPr txBox="1">
            <a:spLocks noChangeArrowheads="1"/>
          </p:cNvSpPr>
          <p:nvPr/>
        </p:nvSpPr>
        <p:spPr bwMode="auto">
          <a:xfrm>
            <a:off x="1474837" y="5771555"/>
            <a:ext cx="336550" cy="457200"/>
          </a:xfrm>
          <a:prstGeom prst="rect">
            <a:avLst/>
          </a:prstGeom>
          <a:noFill/>
          <a:ln w="9525">
            <a:noFill/>
            <a:miter lim="800000"/>
            <a:headEnd/>
            <a:tailEnd/>
          </a:ln>
        </p:spPr>
        <p:txBody>
          <a:bodyPr wrap="none">
            <a:spAutoFit/>
          </a:bodyPr>
          <a:lstStyle/>
          <a:p>
            <a:pPr algn="l"/>
            <a:r>
              <a:rPr lang="zh-CN" altLang="en-US" sz="2400" i="1"/>
              <a:t>p</a:t>
            </a:r>
          </a:p>
        </p:txBody>
      </p:sp>
      <p:sp>
        <p:nvSpPr>
          <p:cNvPr id="43100" name="Text Box 116"/>
          <p:cNvSpPr txBox="1">
            <a:spLocks noChangeArrowheads="1"/>
          </p:cNvSpPr>
          <p:nvPr/>
        </p:nvSpPr>
        <p:spPr bwMode="auto">
          <a:xfrm>
            <a:off x="4427587" y="5842992"/>
            <a:ext cx="303213" cy="458788"/>
          </a:xfrm>
          <a:prstGeom prst="rect">
            <a:avLst/>
          </a:prstGeom>
          <a:noFill/>
          <a:ln w="9525">
            <a:noFill/>
            <a:miter lim="800000"/>
            <a:headEnd/>
            <a:tailEnd/>
          </a:ln>
        </p:spPr>
        <p:txBody>
          <a:bodyPr wrap="none">
            <a:spAutoFit/>
          </a:bodyPr>
          <a:lstStyle/>
          <a:p>
            <a:pPr algn="l"/>
            <a:r>
              <a:rPr lang="zh-CN" altLang="en-US" sz="2400" i="1"/>
              <a:t>r</a:t>
            </a:r>
          </a:p>
        </p:txBody>
      </p:sp>
      <p:graphicFrame>
        <p:nvGraphicFramePr>
          <p:cNvPr id="40029" name="Group 93"/>
          <p:cNvGraphicFramePr>
            <a:graphicFrameLocks noGrp="1"/>
          </p:cNvGraphicFramePr>
          <p:nvPr>
            <p:extLst>
              <p:ext uri="{D42A27DB-BD31-4B8C-83A1-F6EECF244321}">
                <p14:modId xmlns:p14="http://schemas.microsoft.com/office/powerpoint/2010/main" val="2386908737"/>
              </p:ext>
            </p:extLst>
          </p:nvPr>
        </p:nvGraphicFramePr>
        <p:xfrm>
          <a:off x="1481187" y="6271617"/>
          <a:ext cx="3313113" cy="396875"/>
        </p:xfrm>
        <a:graphic>
          <a:graphicData uri="http://schemas.openxmlformats.org/drawingml/2006/table">
            <a:tbl>
              <a:tblPr/>
              <a:tblGrid>
                <a:gridCol w="414338">
                  <a:extLst>
                    <a:ext uri="{9D8B030D-6E8A-4147-A177-3AD203B41FA5}">
                      <a16:colId xmlns:a16="http://schemas.microsoft.com/office/drawing/2014/main" val="20000"/>
                    </a:ext>
                  </a:extLst>
                </a:gridCol>
                <a:gridCol w="414337">
                  <a:extLst>
                    <a:ext uri="{9D8B030D-6E8A-4147-A177-3AD203B41FA5}">
                      <a16:colId xmlns:a16="http://schemas.microsoft.com/office/drawing/2014/main" val="20001"/>
                    </a:ext>
                  </a:extLst>
                </a:gridCol>
                <a:gridCol w="414338">
                  <a:extLst>
                    <a:ext uri="{9D8B030D-6E8A-4147-A177-3AD203B41FA5}">
                      <a16:colId xmlns:a16="http://schemas.microsoft.com/office/drawing/2014/main" val="20002"/>
                    </a:ext>
                  </a:extLst>
                </a:gridCol>
                <a:gridCol w="414337">
                  <a:extLst>
                    <a:ext uri="{9D8B030D-6E8A-4147-A177-3AD203B41FA5}">
                      <a16:colId xmlns:a16="http://schemas.microsoft.com/office/drawing/2014/main" val="20003"/>
                    </a:ext>
                  </a:extLst>
                </a:gridCol>
                <a:gridCol w="414338">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415925">
                  <a:extLst>
                    <a:ext uri="{9D8B030D-6E8A-4147-A177-3AD203B41FA5}">
                      <a16:colId xmlns:a16="http://schemas.microsoft.com/office/drawing/2014/main" val="20006"/>
                    </a:ext>
                  </a:extLst>
                </a:gridCol>
                <a:gridCol w="412750">
                  <a:extLst>
                    <a:ext uri="{9D8B030D-6E8A-4147-A177-3AD203B41FA5}">
                      <a16:colId xmlns:a16="http://schemas.microsoft.com/office/drawing/2014/main" val="20007"/>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2</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1</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7</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8</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3</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5</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6</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4</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43121" name="Line 137"/>
          <p:cNvSpPr>
            <a:spLocks noChangeShapeType="1"/>
          </p:cNvSpPr>
          <p:nvPr/>
        </p:nvSpPr>
        <p:spPr bwMode="auto">
          <a:xfrm>
            <a:off x="2267000" y="6166842"/>
            <a:ext cx="0" cy="647700"/>
          </a:xfrm>
          <a:prstGeom prst="line">
            <a:avLst/>
          </a:prstGeom>
          <a:noFill/>
          <a:ln w="38100">
            <a:solidFill>
              <a:schemeClr val="tx1"/>
            </a:solidFill>
            <a:round/>
            <a:headEnd/>
            <a:tailEnd/>
          </a:ln>
        </p:spPr>
        <p:txBody>
          <a:bodyPr/>
          <a:lstStyle/>
          <a:p>
            <a:endParaRPr lang="zh-CN" altLang="en-US"/>
          </a:p>
        </p:txBody>
      </p:sp>
      <p:sp>
        <p:nvSpPr>
          <p:cNvPr id="43122" name="Line 138"/>
          <p:cNvSpPr>
            <a:spLocks noChangeShapeType="1"/>
          </p:cNvSpPr>
          <p:nvPr/>
        </p:nvSpPr>
        <p:spPr bwMode="auto">
          <a:xfrm>
            <a:off x="4354562" y="6166842"/>
            <a:ext cx="0" cy="647700"/>
          </a:xfrm>
          <a:prstGeom prst="line">
            <a:avLst/>
          </a:prstGeom>
          <a:noFill/>
          <a:ln w="38100">
            <a:solidFill>
              <a:schemeClr val="tx1"/>
            </a:solidFill>
            <a:round/>
            <a:headEnd/>
            <a:tailEnd/>
          </a:ln>
        </p:spPr>
        <p:txBody>
          <a:bodyPr/>
          <a:lstStyle/>
          <a:p>
            <a:endParaRPr lang="zh-CN" altLang="en-US"/>
          </a:p>
        </p:txBody>
      </p:sp>
      <p:sp>
        <p:nvSpPr>
          <p:cNvPr id="43123" name="Text Box 139"/>
          <p:cNvSpPr txBox="1">
            <a:spLocks noChangeArrowheads="1"/>
          </p:cNvSpPr>
          <p:nvPr/>
        </p:nvSpPr>
        <p:spPr bwMode="auto">
          <a:xfrm>
            <a:off x="3203625" y="5771555"/>
            <a:ext cx="268287" cy="457200"/>
          </a:xfrm>
          <a:prstGeom prst="rect">
            <a:avLst/>
          </a:prstGeom>
          <a:noFill/>
          <a:ln w="9525">
            <a:noFill/>
            <a:miter lim="800000"/>
            <a:headEnd/>
            <a:tailEnd/>
          </a:ln>
        </p:spPr>
        <p:txBody>
          <a:bodyPr wrap="none">
            <a:spAutoFit/>
          </a:bodyPr>
          <a:lstStyle/>
          <a:p>
            <a:pPr algn="l"/>
            <a:r>
              <a:rPr lang="zh-CN" altLang="en-US" sz="2400" i="1"/>
              <a:t>j</a:t>
            </a:r>
          </a:p>
        </p:txBody>
      </p:sp>
      <p:sp>
        <p:nvSpPr>
          <p:cNvPr id="43124" name="Line 140"/>
          <p:cNvSpPr>
            <a:spLocks noChangeShapeType="1"/>
          </p:cNvSpPr>
          <p:nvPr/>
        </p:nvSpPr>
        <p:spPr bwMode="auto">
          <a:xfrm>
            <a:off x="3130600" y="6166842"/>
            <a:ext cx="0" cy="647700"/>
          </a:xfrm>
          <a:prstGeom prst="line">
            <a:avLst/>
          </a:prstGeom>
          <a:noFill/>
          <a:ln w="38100">
            <a:solidFill>
              <a:schemeClr val="tx1"/>
            </a:solidFill>
            <a:round/>
            <a:headEnd/>
            <a:tailEnd/>
          </a:ln>
        </p:spPr>
        <p:txBody>
          <a:bodyPr/>
          <a:lstStyle/>
          <a:p>
            <a:endParaRPr lang="zh-CN" altLang="en-US"/>
          </a:p>
        </p:txBody>
      </p:sp>
      <p:sp>
        <p:nvSpPr>
          <p:cNvPr id="43125" name="Text Box 141"/>
          <p:cNvSpPr txBox="1">
            <a:spLocks noChangeArrowheads="1"/>
          </p:cNvSpPr>
          <p:nvPr/>
        </p:nvSpPr>
        <p:spPr bwMode="auto">
          <a:xfrm>
            <a:off x="1906637" y="5771555"/>
            <a:ext cx="268288" cy="457200"/>
          </a:xfrm>
          <a:prstGeom prst="rect">
            <a:avLst/>
          </a:prstGeom>
          <a:noFill/>
          <a:ln w="9525">
            <a:noFill/>
            <a:miter lim="800000"/>
            <a:headEnd/>
            <a:tailEnd/>
          </a:ln>
        </p:spPr>
        <p:txBody>
          <a:bodyPr wrap="none">
            <a:spAutoFit/>
          </a:bodyPr>
          <a:lstStyle/>
          <a:p>
            <a:pPr algn="l"/>
            <a:r>
              <a:rPr lang="zh-CN" altLang="en-US" sz="2400" i="1"/>
              <a:t>i</a:t>
            </a:r>
          </a:p>
        </p:txBody>
      </p:sp>
      <p:sp>
        <p:nvSpPr>
          <p:cNvPr id="43126" name="Text Box 142"/>
          <p:cNvSpPr txBox="1">
            <a:spLocks noChangeArrowheads="1"/>
          </p:cNvSpPr>
          <p:nvPr/>
        </p:nvSpPr>
        <p:spPr bwMode="auto">
          <a:xfrm>
            <a:off x="5578525" y="1413867"/>
            <a:ext cx="336550" cy="457200"/>
          </a:xfrm>
          <a:prstGeom prst="rect">
            <a:avLst/>
          </a:prstGeom>
          <a:noFill/>
          <a:ln w="9525">
            <a:noFill/>
            <a:miter lim="800000"/>
            <a:headEnd/>
            <a:tailEnd/>
          </a:ln>
        </p:spPr>
        <p:txBody>
          <a:bodyPr wrap="none">
            <a:spAutoFit/>
          </a:bodyPr>
          <a:lstStyle/>
          <a:p>
            <a:pPr algn="l"/>
            <a:r>
              <a:rPr lang="zh-CN" altLang="en-US" sz="2400" i="1"/>
              <a:t>p</a:t>
            </a:r>
          </a:p>
        </p:txBody>
      </p:sp>
      <p:sp>
        <p:nvSpPr>
          <p:cNvPr id="43127" name="Text Box 143"/>
          <p:cNvSpPr txBox="1">
            <a:spLocks noChangeArrowheads="1"/>
          </p:cNvSpPr>
          <p:nvPr/>
        </p:nvSpPr>
        <p:spPr bwMode="auto">
          <a:xfrm>
            <a:off x="8531275" y="1485305"/>
            <a:ext cx="303212" cy="458787"/>
          </a:xfrm>
          <a:prstGeom prst="rect">
            <a:avLst/>
          </a:prstGeom>
          <a:noFill/>
          <a:ln w="9525">
            <a:noFill/>
            <a:miter lim="800000"/>
            <a:headEnd/>
            <a:tailEnd/>
          </a:ln>
        </p:spPr>
        <p:txBody>
          <a:bodyPr wrap="none">
            <a:spAutoFit/>
          </a:bodyPr>
          <a:lstStyle/>
          <a:p>
            <a:pPr algn="l"/>
            <a:r>
              <a:rPr lang="zh-CN" altLang="en-US" sz="2400" i="1"/>
              <a:t>r</a:t>
            </a:r>
          </a:p>
        </p:txBody>
      </p:sp>
      <p:graphicFrame>
        <p:nvGraphicFramePr>
          <p:cNvPr id="40056" name="Group 120"/>
          <p:cNvGraphicFramePr>
            <a:graphicFrameLocks noGrp="1"/>
          </p:cNvGraphicFramePr>
          <p:nvPr>
            <p:extLst>
              <p:ext uri="{D42A27DB-BD31-4B8C-83A1-F6EECF244321}">
                <p14:modId xmlns:p14="http://schemas.microsoft.com/office/powerpoint/2010/main" val="4066663571"/>
              </p:ext>
            </p:extLst>
          </p:nvPr>
        </p:nvGraphicFramePr>
        <p:xfrm>
          <a:off x="5578525" y="1917105"/>
          <a:ext cx="3313112" cy="396875"/>
        </p:xfrm>
        <a:graphic>
          <a:graphicData uri="http://schemas.openxmlformats.org/drawingml/2006/table">
            <a:tbl>
              <a:tblPr/>
              <a:tblGrid>
                <a:gridCol w="414337">
                  <a:extLst>
                    <a:ext uri="{9D8B030D-6E8A-4147-A177-3AD203B41FA5}">
                      <a16:colId xmlns:a16="http://schemas.microsoft.com/office/drawing/2014/main" val="20000"/>
                    </a:ext>
                  </a:extLst>
                </a:gridCol>
                <a:gridCol w="414338">
                  <a:extLst>
                    <a:ext uri="{9D8B030D-6E8A-4147-A177-3AD203B41FA5}">
                      <a16:colId xmlns:a16="http://schemas.microsoft.com/office/drawing/2014/main" val="20001"/>
                    </a:ext>
                  </a:extLst>
                </a:gridCol>
                <a:gridCol w="414337">
                  <a:extLst>
                    <a:ext uri="{9D8B030D-6E8A-4147-A177-3AD203B41FA5}">
                      <a16:colId xmlns:a16="http://schemas.microsoft.com/office/drawing/2014/main" val="20002"/>
                    </a:ext>
                  </a:extLst>
                </a:gridCol>
                <a:gridCol w="414338">
                  <a:extLst>
                    <a:ext uri="{9D8B030D-6E8A-4147-A177-3AD203B41FA5}">
                      <a16:colId xmlns:a16="http://schemas.microsoft.com/office/drawing/2014/main" val="20003"/>
                    </a:ext>
                  </a:extLst>
                </a:gridCol>
                <a:gridCol w="414337">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415925">
                  <a:extLst>
                    <a:ext uri="{9D8B030D-6E8A-4147-A177-3AD203B41FA5}">
                      <a16:colId xmlns:a16="http://schemas.microsoft.com/office/drawing/2014/main" val="20006"/>
                    </a:ext>
                  </a:extLst>
                </a:gridCol>
                <a:gridCol w="412750">
                  <a:extLst>
                    <a:ext uri="{9D8B030D-6E8A-4147-A177-3AD203B41FA5}">
                      <a16:colId xmlns:a16="http://schemas.microsoft.com/office/drawing/2014/main" val="20007"/>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2</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1</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3</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8</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7</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5</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6</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4</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43148" name="Line 164"/>
          <p:cNvSpPr>
            <a:spLocks noChangeShapeType="1"/>
          </p:cNvSpPr>
          <p:nvPr/>
        </p:nvSpPr>
        <p:spPr bwMode="auto">
          <a:xfrm>
            <a:off x="6804075" y="1774230"/>
            <a:ext cx="0" cy="647700"/>
          </a:xfrm>
          <a:prstGeom prst="line">
            <a:avLst/>
          </a:prstGeom>
          <a:noFill/>
          <a:ln w="38100">
            <a:solidFill>
              <a:schemeClr val="tx1"/>
            </a:solidFill>
            <a:round/>
            <a:headEnd/>
            <a:tailEnd/>
          </a:ln>
        </p:spPr>
        <p:txBody>
          <a:bodyPr/>
          <a:lstStyle/>
          <a:p>
            <a:endParaRPr lang="zh-CN" altLang="en-US"/>
          </a:p>
        </p:txBody>
      </p:sp>
      <p:sp>
        <p:nvSpPr>
          <p:cNvPr id="43149" name="Line 165"/>
          <p:cNvSpPr>
            <a:spLocks noChangeShapeType="1"/>
          </p:cNvSpPr>
          <p:nvPr/>
        </p:nvSpPr>
        <p:spPr bwMode="auto">
          <a:xfrm>
            <a:off x="8459837" y="1774230"/>
            <a:ext cx="0" cy="647700"/>
          </a:xfrm>
          <a:prstGeom prst="line">
            <a:avLst/>
          </a:prstGeom>
          <a:noFill/>
          <a:ln w="38100">
            <a:solidFill>
              <a:schemeClr val="tx1"/>
            </a:solidFill>
            <a:round/>
            <a:headEnd/>
            <a:tailEnd/>
          </a:ln>
        </p:spPr>
        <p:txBody>
          <a:bodyPr/>
          <a:lstStyle/>
          <a:p>
            <a:endParaRPr lang="zh-CN" altLang="en-US"/>
          </a:p>
        </p:txBody>
      </p:sp>
      <p:sp>
        <p:nvSpPr>
          <p:cNvPr id="43150" name="Text Box 166"/>
          <p:cNvSpPr txBox="1">
            <a:spLocks noChangeArrowheads="1"/>
          </p:cNvSpPr>
          <p:nvPr/>
        </p:nvSpPr>
        <p:spPr bwMode="auto">
          <a:xfrm>
            <a:off x="7739112" y="1413867"/>
            <a:ext cx="268288" cy="457200"/>
          </a:xfrm>
          <a:prstGeom prst="rect">
            <a:avLst/>
          </a:prstGeom>
          <a:noFill/>
          <a:ln w="9525">
            <a:noFill/>
            <a:miter lim="800000"/>
            <a:headEnd/>
            <a:tailEnd/>
          </a:ln>
        </p:spPr>
        <p:txBody>
          <a:bodyPr wrap="none">
            <a:spAutoFit/>
          </a:bodyPr>
          <a:lstStyle/>
          <a:p>
            <a:pPr algn="l"/>
            <a:r>
              <a:rPr lang="zh-CN" altLang="en-US" sz="2400" i="1"/>
              <a:t>j</a:t>
            </a:r>
          </a:p>
        </p:txBody>
      </p:sp>
      <p:sp>
        <p:nvSpPr>
          <p:cNvPr id="43151" name="Line 167"/>
          <p:cNvSpPr>
            <a:spLocks noChangeShapeType="1"/>
          </p:cNvSpPr>
          <p:nvPr/>
        </p:nvSpPr>
        <p:spPr bwMode="auto">
          <a:xfrm>
            <a:off x="7667675" y="1774230"/>
            <a:ext cx="0" cy="647700"/>
          </a:xfrm>
          <a:prstGeom prst="line">
            <a:avLst/>
          </a:prstGeom>
          <a:noFill/>
          <a:ln w="38100">
            <a:solidFill>
              <a:schemeClr val="tx1"/>
            </a:solidFill>
            <a:round/>
            <a:headEnd/>
            <a:tailEnd/>
          </a:ln>
        </p:spPr>
        <p:txBody>
          <a:bodyPr/>
          <a:lstStyle/>
          <a:p>
            <a:endParaRPr lang="zh-CN" altLang="en-US"/>
          </a:p>
        </p:txBody>
      </p:sp>
      <p:sp>
        <p:nvSpPr>
          <p:cNvPr id="43152" name="Text Box 168"/>
          <p:cNvSpPr txBox="1">
            <a:spLocks noChangeArrowheads="1"/>
          </p:cNvSpPr>
          <p:nvPr/>
        </p:nvSpPr>
        <p:spPr bwMode="auto">
          <a:xfrm>
            <a:off x="6515150" y="1413867"/>
            <a:ext cx="268287" cy="457200"/>
          </a:xfrm>
          <a:prstGeom prst="rect">
            <a:avLst/>
          </a:prstGeom>
          <a:noFill/>
          <a:ln w="9525">
            <a:noFill/>
            <a:miter lim="800000"/>
            <a:headEnd/>
            <a:tailEnd/>
          </a:ln>
        </p:spPr>
        <p:txBody>
          <a:bodyPr wrap="none">
            <a:spAutoFit/>
          </a:bodyPr>
          <a:lstStyle/>
          <a:p>
            <a:pPr algn="l"/>
            <a:r>
              <a:rPr lang="zh-CN" altLang="en-US" sz="2400" i="1"/>
              <a:t>i</a:t>
            </a:r>
          </a:p>
        </p:txBody>
      </p:sp>
      <p:sp>
        <p:nvSpPr>
          <p:cNvPr id="43153" name="Text Box 169"/>
          <p:cNvSpPr txBox="1">
            <a:spLocks noChangeArrowheads="1"/>
          </p:cNvSpPr>
          <p:nvPr/>
        </p:nvSpPr>
        <p:spPr bwMode="auto">
          <a:xfrm>
            <a:off x="5580112" y="2421930"/>
            <a:ext cx="336550" cy="457200"/>
          </a:xfrm>
          <a:prstGeom prst="rect">
            <a:avLst/>
          </a:prstGeom>
          <a:noFill/>
          <a:ln w="9525">
            <a:noFill/>
            <a:miter lim="800000"/>
            <a:headEnd/>
            <a:tailEnd/>
          </a:ln>
        </p:spPr>
        <p:txBody>
          <a:bodyPr wrap="none">
            <a:spAutoFit/>
          </a:bodyPr>
          <a:lstStyle/>
          <a:p>
            <a:pPr algn="l"/>
            <a:r>
              <a:rPr lang="zh-CN" altLang="en-US" sz="2400" i="1"/>
              <a:t>p</a:t>
            </a:r>
          </a:p>
        </p:txBody>
      </p:sp>
      <p:sp>
        <p:nvSpPr>
          <p:cNvPr id="43154" name="Text Box 170"/>
          <p:cNvSpPr txBox="1">
            <a:spLocks noChangeArrowheads="1"/>
          </p:cNvSpPr>
          <p:nvPr/>
        </p:nvSpPr>
        <p:spPr bwMode="auto">
          <a:xfrm>
            <a:off x="8532862" y="2493367"/>
            <a:ext cx="303213" cy="458788"/>
          </a:xfrm>
          <a:prstGeom prst="rect">
            <a:avLst/>
          </a:prstGeom>
          <a:noFill/>
          <a:ln w="9525">
            <a:noFill/>
            <a:miter lim="800000"/>
            <a:headEnd/>
            <a:tailEnd/>
          </a:ln>
        </p:spPr>
        <p:txBody>
          <a:bodyPr wrap="none">
            <a:spAutoFit/>
          </a:bodyPr>
          <a:lstStyle/>
          <a:p>
            <a:pPr algn="l"/>
            <a:r>
              <a:rPr lang="zh-CN" altLang="en-US" sz="2400" i="1"/>
              <a:t>r</a:t>
            </a:r>
          </a:p>
        </p:txBody>
      </p:sp>
      <p:graphicFrame>
        <p:nvGraphicFramePr>
          <p:cNvPr id="40083" name="Group 147"/>
          <p:cNvGraphicFramePr>
            <a:graphicFrameLocks noGrp="1"/>
          </p:cNvGraphicFramePr>
          <p:nvPr>
            <p:extLst>
              <p:ext uri="{D42A27DB-BD31-4B8C-83A1-F6EECF244321}">
                <p14:modId xmlns:p14="http://schemas.microsoft.com/office/powerpoint/2010/main" val="3674525435"/>
              </p:ext>
            </p:extLst>
          </p:nvPr>
        </p:nvGraphicFramePr>
        <p:xfrm>
          <a:off x="5580112" y="2925167"/>
          <a:ext cx="3313113" cy="396875"/>
        </p:xfrm>
        <a:graphic>
          <a:graphicData uri="http://schemas.openxmlformats.org/drawingml/2006/table">
            <a:tbl>
              <a:tblPr/>
              <a:tblGrid>
                <a:gridCol w="414338">
                  <a:extLst>
                    <a:ext uri="{9D8B030D-6E8A-4147-A177-3AD203B41FA5}">
                      <a16:colId xmlns:a16="http://schemas.microsoft.com/office/drawing/2014/main" val="20000"/>
                    </a:ext>
                  </a:extLst>
                </a:gridCol>
                <a:gridCol w="414337">
                  <a:extLst>
                    <a:ext uri="{9D8B030D-6E8A-4147-A177-3AD203B41FA5}">
                      <a16:colId xmlns:a16="http://schemas.microsoft.com/office/drawing/2014/main" val="20001"/>
                    </a:ext>
                  </a:extLst>
                </a:gridCol>
                <a:gridCol w="414338">
                  <a:extLst>
                    <a:ext uri="{9D8B030D-6E8A-4147-A177-3AD203B41FA5}">
                      <a16:colId xmlns:a16="http://schemas.microsoft.com/office/drawing/2014/main" val="20002"/>
                    </a:ext>
                  </a:extLst>
                </a:gridCol>
                <a:gridCol w="414337">
                  <a:extLst>
                    <a:ext uri="{9D8B030D-6E8A-4147-A177-3AD203B41FA5}">
                      <a16:colId xmlns:a16="http://schemas.microsoft.com/office/drawing/2014/main" val="20003"/>
                    </a:ext>
                  </a:extLst>
                </a:gridCol>
                <a:gridCol w="414338">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415925">
                  <a:extLst>
                    <a:ext uri="{9D8B030D-6E8A-4147-A177-3AD203B41FA5}">
                      <a16:colId xmlns:a16="http://schemas.microsoft.com/office/drawing/2014/main" val="20006"/>
                    </a:ext>
                  </a:extLst>
                </a:gridCol>
                <a:gridCol w="412750">
                  <a:extLst>
                    <a:ext uri="{9D8B030D-6E8A-4147-A177-3AD203B41FA5}">
                      <a16:colId xmlns:a16="http://schemas.microsoft.com/office/drawing/2014/main" val="20007"/>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2</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1</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3</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8</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7</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5</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6</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4</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43175" name="Line 191"/>
          <p:cNvSpPr>
            <a:spLocks noChangeShapeType="1"/>
          </p:cNvSpPr>
          <p:nvPr/>
        </p:nvSpPr>
        <p:spPr bwMode="auto">
          <a:xfrm>
            <a:off x="6805662" y="2782292"/>
            <a:ext cx="0" cy="647700"/>
          </a:xfrm>
          <a:prstGeom prst="line">
            <a:avLst/>
          </a:prstGeom>
          <a:noFill/>
          <a:ln w="38100">
            <a:solidFill>
              <a:schemeClr val="tx1"/>
            </a:solidFill>
            <a:round/>
            <a:headEnd/>
            <a:tailEnd/>
          </a:ln>
        </p:spPr>
        <p:txBody>
          <a:bodyPr/>
          <a:lstStyle/>
          <a:p>
            <a:endParaRPr lang="zh-CN" altLang="en-US"/>
          </a:p>
        </p:txBody>
      </p:sp>
      <p:sp>
        <p:nvSpPr>
          <p:cNvPr id="43176" name="Line 192"/>
          <p:cNvSpPr>
            <a:spLocks noChangeShapeType="1"/>
          </p:cNvSpPr>
          <p:nvPr/>
        </p:nvSpPr>
        <p:spPr bwMode="auto">
          <a:xfrm>
            <a:off x="8461425" y="2782292"/>
            <a:ext cx="0" cy="647700"/>
          </a:xfrm>
          <a:prstGeom prst="line">
            <a:avLst/>
          </a:prstGeom>
          <a:noFill/>
          <a:ln w="38100">
            <a:solidFill>
              <a:schemeClr val="tx1"/>
            </a:solidFill>
            <a:round/>
            <a:headEnd/>
            <a:tailEnd/>
          </a:ln>
        </p:spPr>
        <p:txBody>
          <a:bodyPr/>
          <a:lstStyle/>
          <a:p>
            <a:endParaRPr lang="zh-CN" altLang="en-US"/>
          </a:p>
        </p:txBody>
      </p:sp>
      <p:sp>
        <p:nvSpPr>
          <p:cNvPr id="43177" name="Text Box 193"/>
          <p:cNvSpPr txBox="1">
            <a:spLocks noChangeArrowheads="1"/>
          </p:cNvSpPr>
          <p:nvPr/>
        </p:nvSpPr>
        <p:spPr bwMode="auto">
          <a:xfrm>
            <a:off x="8099475" y="2421930"/>
            <a:ext cx="268287" cy="457200"/>
          </a:xfrm>
          <a:prstGeom prst="rect">
            <a:avLst/>
          </a:prstGeom>
          <a:noFill/>
          <a:ln w="9525">
            <a:noFill/>
            <a:miter lim="800000"/>
            <a:headEnd/>
            <a:tailEnd/>
          </a:ln>
        </p:spPr>
        <p:txBody>
          <a:bodyPr wrap="none">
            <a:spAutoFit/>
          </a:bodyPr>
          <a:lstStyle/>
          <a:p>
            <a:pPr algn="l"/>
            <a:r>
              <a:rPr lang="zh-CN" altLang="en-US" sz="2400" i="1"/>
              <a:t>j</a:t>
            </a:r>
          </a:p>
        </p:txBody>
      </p:sp>
      <p:sp>
        <p:nvSpPr>
          <p:cNvPr id="43178" name="Line 194"/>
          <p:cNvSpPr>
            <a:spLocks noChangeShapeType="1"/>
          </p:cNvSpPr>
          <p:nvPr/>
        </p:nvSpPr>
        <p:spPr bwMode="auto">
          <a:xfrm>
            <a:off x="8028037" y="2782292"/>
            <a:ext cx="0" cy="647700"/>
          </a:xfrm>
          <a:prstGeom prst="line">
            <a:avLst/>
          </a:prstGeom>
          <a:noFill/>
          <a:ln w="38100">
            <a:solidFill>
              <a:schemeClr val="tx1"/>
            </a:solidFill>
            <a:round/>
            <a:headEnd/>
            <a:tailEnd/>
          </a:ln>
        </p:spPr>
        <p:txBody>
          <a:bodyPr/>
          <a:lstStyle/>
          <a:p>
            <a:endParaRPr lang="zh-CN" altLang="en-US"/>
          </a:p>
        </p:txBody>
      </p:sp>
      <p:sp>
        <p:nvSpPr>
          <p:cNvPr id="43179" name="Text Box 195"/>
          <p:cNvSpPr txBox="1">
            <a:spLocks noChangeArrowheads="1"/>
          </p:cNvSpPr>
          <p:nvPr/>
        </p:nvSpPr>
        <p:spPr bwMode="auto">
          <a:xfrm>
            <a:off x="6516737" y="2421930"/>
            <a:ext cx="268288" cy="457200"/>
          </a:xfrm>
          <a:prstGeom prst="rect">
            <a:avLst/>
          </a:prstGeom>
          <a:noFill/>
          <a:ln w="9525">
            <a:noFill/>
            <a:miter lim="800000"/>
            <a:headEnd/>
            <a:tailEnd/>
          </a:ln>
        </p:spPr>
        <p:txBody>
          <a:bodyPr wrap="none">
            <a:spAutoFit/>
          </a:bodyPr>
          <a:lstStyle/>
          <a:p>
            <a:pPr algn="l"/>
            <a:r>
              <a:rPr lang="zh-CN" altLang="en-US" sz="2400" i="1"/>
              <a:t>i</a:t>
            </a:r>
          </a:p>
        </p:txBody>
      </p:sp>
      <p:sp>
        <p:nvSpPr>
          <p:cNvPr id="43180" name="Text Box 196"/>
          <p:cNvSpPr txBox="1">
            <a:spLocks noChangeArrowheads="1"/>
          </p:cNvSpPr>
          <p:nvPr/>
        </p:nvSpPr>
        <p:spPr bwMode="auto">
          <a:xfrm>
            <a:off x="5580112" y="3574455"/>
            <a:ext cx="336550" cy="457200"/>
          </a:xfrm>
          <a:prstGeom prst="rect">
            <a:avLst/>
          </a:prstGeom>
          <a:noFill/>
          <a:ln w="9525">
            <a:noFill/>
            <a:miter lim="800000"/>
            <a:headEnd/>
            <a:tailEnd/>
          </a:ln>
        </p:spPr>
        <p:txBody>
          <a:bodyPr wrap="none">
            <a:spAutoFit/>
          </a:bodyPr>
          <a:lstStyle/>
          <a:p>
            <a:pPr algn="l"/>
            <a:r>
              <a:rPr lang="zh-CN" altLang="en-US" sz="2400" i="1"/>
              <a:t>p</a:t>
            </a:r>
          </a:p>
        </p:txBody>
      </p:sp>
      <p:sp>
        <p:nvSpPr>
          <p:cNvPr id="43181" name="Text Box 197"/>
          <p:cNvSpPr txBox="1">
            <a:spLocks noChangeArrowheads="1"/>
          </p:cNvSpPr>
          <p:nvPr/>
        </p:nvSpPr>
        <p:spPr bwMode="auto">
          <a:xfrm>
            <a:off x="8532862" y="3645892"/>
            <a:ext cx="303213" cy="458788"/>
          </a:xfrm>
          <a:prstGeom prst="rect">
            <a:avLst/>
          </a:prstGeom>
          <a:noFill/>
          <a:ln w="9525">
            <a:noFill/>
            <a:miter lim="800000"/>
            <a:headEnd/>
            <a:tailEnd/>
          </a:ln>
        </p:spPr>
        <p:txBody>
          <a:bodyPr wrap="none">
            <a:spAutoFit/>
          </a:bodyPr>
          <a:lstStyle/>
          <a:p>
            <a:pPr algn="l"/>
            <a:r>
              <a:rPr lang="zh-CN" altLang="en-US" sz="2400" i="1"/>
              <a:t>r</a:t>
            </a:r>
          </a:p>
        </p:txBody>
      </p:sp>
      <p:graphicFrame>
        <p:nvGraphicFramePr>
          <p:cNvPr id="40110" name="Group 174"/>
          <p:cNvGraphicFramePr>
            <a:graphicFrameLocks noGrp="1"/>
          </p:cNvGraphicFramePr>
          <p:nvPr>
            <p:extLst>
              <p:ext uri="{D42A27DB-BD31-4B8C-83A1-F6EECF244321}">
                <p14:modId xmlns:p14="http://schemas.microsoft.com/office/powerpoint/2010/main" val="2476828844"/>
              </p:ext>
            </p:extLst>
          </p:nvPr>
        </p:nvGraphicFramePr>
        <p:xfrm>
          <a:off x="5580112" y="4077692"/>
          <a:ext cx="3313113" cy="396875"/>
        </p:xfrm>
        <a:graphic>
          <a:graphicData uri="http://schemas.openxmlformats.org/drawingml/2006/table">
            <a:tbl>
              <a:tblPr/>
              <a:tblGrid>
                <a:gridCol w="414338">
                  <a:extLst>
                    <a:ext uri="{9D8B030D-6E8A-4147-A177-3AD203B41FA5}">
                      <a16:colId xmlns:a16="http://schemas.microsoft.com/office/drawing/2014/main" val="20000"/>
                    </a:ext>
                  </a:extLst>
                </a:gridCol>
                <a:gridCol w="414337">
                  <a:extLst>
                    <a:ext uri="{9D8B030D-6E8A-4147-A177-3AD203B41FA5}">
                      <a16:colId xmlns:a16="http://schemas.microsoft.com/office/drawing/2014/main" val="20001"/>
                    </a:ext>
                  </a:extLst>
                </a:gridCol>
                <a:gridCol w="414338">
                  <a:extLst>
                    <a:ext uri="{9D8B030D-6E8A-4147-A177-3AD203B41FA5}">
                      <a16:colId xmlns:a16="http://schemas.microsoft.com/office/drawing/2014/main" val="20002"/>
                    </a:ext>
                  </a:extLst>
                </a:gridCol>
                <a:gridCol w="414337">
                  <a:extLst>
                    <a:ext uri="{9D8B030D-6E8A-4147-A177-3AD203B41FA5}">
                      <a16:colId xmlns:a16="http://schemas.microsoft.com/office/drawing/2014/main" val="20003"/>
                    </a:ext>
                  </a:extLst>
                </a:gridCol>
                <a:gridCol w="414338">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415925">
                  <a:extLst>
                    <a:ext uri="{9D8B030D-6E8A-4147-A177-3AD203B41FA5}">
                      <a16:colId xmlns:a16="http://schemas.microsoft.com/office/drawing/2014/main" val="20006"/>
                    </a:ext>
                  </a:extLst>
                </a:gridCol>
                <a:gridCol w="412750">
                  <a:extLst>
                    <a:ext uri="{9D8B030D-6E8A-4147-A177-3AD203B41FA5}">
                      <a16:colId xmlns:a16="http://schemas.microsoft.com/office/drawing/2014/main" val="20007"/>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2</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1</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3</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8</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7</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5</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6</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4</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43202" name="Line 218"/>
          <p:cNvSpPr>
            <a:spLocks noChangeShapeType="1"/>
          </p:cNvSpPr>
          <p:nvPr/>
        </p:nvSpPr>
        <p:spPr bwMode="auto">
          <a:xfrm>
            <a:off x="6805662" y="3934817"/>
            <a:ext cx="0" cy="647700"/>
          </a:xfrm>
          <a:prstGeom prst="line">
            <a:avLst/>
          </a:prstGeom>
          <a:noFill/>
          <a:ln w="38100">
            <a:solidFill>
              <a:schemeClr val="tx1"/>
            </a:solidFill>
            <a:round/>
            <a:headEnd/>
            <a:tailEnd/>
          </a:ln>
        </p:spPr>
        <p:txBody>
          <a:bodyPr/>
          <a:lstStyle/>
          <a:p>
            <a:endParaRPr lang="zh-CN" altLang="en-US"/>
          </a:p>
        </p:txBody>
      </p:sp>
      <p:sp>
        <p:nvSpPr>
          <p:cNvPr id="43203" name="Line 219"/>
          <p:cNvSpPr>
            <a:spLocks noChangeShapeType="1"/>
          </p:cNvSpPr>
          <p:nvPr/>
        </p:nvSpPr>
        <p:spPr bwMode="auto">
          <a:xfrm>
            <a:off x="8461425" y="3934817"/>
            <a:ext cx="0" cy="647700"/>
          </a:xfrm>
          <a:prstGeom prst="line">
            <a:avLst/>
          </a:prstGeom>
          <a:noFill/>
          <a:ln w="38100">
            <a:solidFill>
              <a:schemeClr val="tx1"/>
            </a:solidFill>
            <a:round/>
            <a:headEnd/>
            <a:tailEnd/>
          </a:ln>
        </p:spPr>
        <p:txBody>
          <a:bodyPr/>
          <a:lstStyle/>
          <a:p>
            <a:endParaRPr lang="zh-CN" altLang="en-US"/>
          </a:p>
        </p:txBody>
      </p:sp>
      <p:sp>
        <p:nvSpPr>
          <p:cNvPr id="43204" name="Text Box 220"/>
          <p:cNvSpPr txBox="1">
            <a:spLocks noChangeArrowheads="1"/>
          </p:cNvSpPr>
          <p:nvPr/>
        </p:nvSpPr>
        <p:spPr bwMode="auto">
          <a:xfrm>
            <a:off x="6516737" y="3574455"/>
            <a:ext cx="268288" cy="457200"/>
          </a:xfrm>
          <a:prstGeom prst="rect">
            <a:avLst/>
          </a:prstGeom>
          <a:noFill/>
          <a:ln w="9525">
            <a:noFill/>
            <a:miter lim="800000"/>
            <a:headEnd/>
            <a:tailEnd/>
          </a:ln>
        </p:spPr>
        <p:txBody>
          <a:bodyPr wrap="none">
            <a:spAutoFit/>
          </a:bodyPr>
          <a:lstStyle/>
          <a:p>
            <a:pPr algn="l"/>
            <a:r>
              <a:rPr lang="zh-CN" altLang="en-US" sz="2400" i="1"/>
              <a:t>i</a:t>
            </a:r>
          </a:p>
        </p:txBody>
      </p:sp>
      <p:sp>
        <p:nvSpPr>
          <p:cNvPr id="43205" name="Text Box 221"/>
          <p:cNvSpPr txBox="1">
            <a:spLocks noChangeArrowheads="1"/>
          </p:cNvSpPr>
          <p:nvPr/>
        </p:nvSpPr>
        <p:spPr bwMode="auto">
          <a:xfrm>
            <a:off x="5580112" y="4653955"/>
            <a:ext cx="336550" cy="457200"/>
          </a:xfrm>
          <a:prstGeom prst="rect">
            <a:avLst/>
          </a:prstGeom>
          <a:noFill/>
          <a:ln w="9525">
            <a:noFill/>
            <a:miter lim="800000"/>
            <a:headEnd/>
            <a:tailEnd/>
          </a:ln>
        </p:spPr>
        <p:txBody>
          <a:bodyPr wrap="none">
            <a:spAutoFit/>
          </a:bodyPr>
          <a:lstStyle/>
          <a:p>
            <a:pPr algn="l"/>
            <a:r>
              <a:rPr lang="zh-CN" altLang="en-US" sz="2400" i="1"/>
              <a:t>p</a:t>
            </a:r>
          </a:p>
        </p:txBody>
      </p:sp>
      <p:sp>
        <p:nvSpPr>
          <p:cNvPr id="43206" name="Text Box 222"/>
          <p:cNvSpPr txBox="1">
            <a:spLocks noChangeArrowheads="1"/>
          </p:cNvSpPr>
          <p:nvPr/>
        </p:nvSpPr>
        <p:spPr bwMode="auto">
          <a:xfrm>
            <a:off x="8532862" y="4725392"/>
            <a:ext cx="303213" cy="458788"/>
          </a:xfrm>
          <a:prstGeom prst="rect">
            <a:avLst/>
          </a:prstGeom>
          <a:noFill/>
          <a:ln w="9525">
            <a:noFill/>
            <a:miter lim="800000"/>
            <a:headEnd/>
            <a:tailEnd/>
          </a:ln>
        </p:spPr>
        <p:txBody>
          <a:bodyPr wrap="none">
            <a:spAutoFit/>
          </a:bodyPr>
          <a:lstStyle/>
          <a:p>
            <a:pPr algn="l"/>
            <a:r>
              <a:rPr lang="zh-CN" altLang="en-US" sz="2400" i="1"/>
              <a:t>r</a:t>
            </a:r>
          </a:p>
        </p:txBody>
      </p:sp>
      <p:graphicFrame>
        <p:nvGraphicFramePr>
          <p:cNvPr id="40135" name="Group 199"/>
          <p:cNvGraphicFramePr>
            <a:graphicFrameLocks noGrp="1"/>
          </p:cNvGraphicFramePr>
          <p:nvPr>
            <p:extLst>
              <p:ext uri="{D42A27DB-BD31-4B8C-83A1-F6EECF244321}">
                <p14:modId xmlns:p14="http://schemas.microsoft.com/office/powerpoint/2010/main" val="4128835276"/>
              </p:ext>
            </p:extLst>
          </p:nvPr>
        </p:nvGraphicFramePr>
        <p:xfrm>
          <a:off x="5580112" y="5157192"/>
          <a:ext cx="3313113" cy="396875"/>
        </p:xfrm>
        <a:graphic>
          <a:graphicData uri="http://schemas.openxmlformats.org/drawingml/2006/table">
            <a:tbl>
              <a:tblPr/>
              <a:tblGrid>
                <a:gridCol w="414338">
                  <a:extLst>
                    <a:ext uri="{9D8B030D-6E8A-4147-A177-3AD203B41FA5}">
                      <a16:colId xmlns:a16="http://schemas.microsoft.com/office/drawing/2014/main" val="20000"/>
                    </a:ext>
                  </a:extLst>
                </a:gridCol>
                <a:gridCol w="414337">
                  <a:extLst>
                    <a:ext uri="{9D8B030D-6E8A-4147-A177-3AD203B41FA5}">
                      <a16:colId xmlns:a16="http://schemas.microsoft.com/office/drawing/2014/main" val="20001"/>
                    </a:ext>
                  </a:extLst>
                </a:gridCol>
                <a:gridCol w="414338">
                  <a:extLst>
                    <a:ext uri="{9D8B030D-6E8A-4147-A177-3AD203B41FA5}">
                      <a16:colId xmlns:a16="http://schemas.microsoft.com/office/drawing/2014/main" val="20002"/>
                    </a:ext>
                  </a:extLst>
                </a:gridCol>
                <a:gridCol w="414337">
                  <a:extLst>
                    <a:ext uri="{9D8B030D-6E8A-4147-A177-3AD203B41FA5}">
                      <a16:colId xmlns:a16="http://schemas.microsoft.com/office/drawing/2014/main" val="20003"/>
                    </a:ext>
                  </a:extLst>
                </a:gridCol>
                <a:gridCol w="414338">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415925">
                  <a:extLst>
                    <a:ext uri="{9D8B030D-6E8A-4147-A177-3AD203B41FA5}">
                      <a16:colId xmlns:a16="http://schemas.microsoft.com/office/drawing/2014/main" val="20006"/>
                    </a:ext>
                  </a:extLst>
                </a:gridCol>
                <a:gridCol w="412750">
                  <a:extLst>
                    <a:ext uri="{9D8B030D-6E8A-4147-A177-3AD203B41FA5}">
                      <a16:colId xmlns:a16="http://schemas.microsoft.com/office/drawing/2014/main" val="20007"/>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2</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1</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3</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4</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7</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5</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6</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8</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bl>
          </a:graphicData>
        </a:graphic>
      </p:graphicFrame>
      <p:sp>
        <p:nvSpPr>
          <p:cNvPr id="43227" name="Line 243"/>
          <p:cNvSpPr>
            <a:spLocks noChangeShapeType="1"/>
          </p:cNvSpPr>
          <p:nvPr/>
        </p:nvSpPr>
        <p:spPr bwMode="auto">
          <a:xfrm>
            <a:off x="6805662" y="5014317"/>
            <a:ext cx="0" cy="647700"/>
          </a:xfrm>
          <a:prstGeom prst="line">
            <a:avLst/>
          </a:prstGeom>
          <a:noFill/>
          <a:ln w="38100">
            <a:solidFill>
              <a:schemeClr val="tx1"/>
            </a:solidFill>
            <a:round/>
            <a:headEnd/>
            <a:tailEnd/>
          </a:ln>
        </p:spPr>
        <p:txBody>
          <a:bodyPr/>
          <a:lstStyle/>
          <a:p>
            <a:endParaRPr lang="zh-CN" altLang="en-US"/>
          </a:p>
        </p:txBody>
      </p:sp>
      <p:sp>
        <p:nvSpPr>
          <p:cNvPr id="43228" name="Line 244"/>
          <p:cNvSpPr>
            <a:spLocks noChangeShapeType="1"/>
          </p:cNvSpPr>
          <p:nvPr/>
        </p:nvSpPr>
        <p:spPr bwMode="auto">
          <a:xfrm>
            <a:off x="8891637" y="5014317"/>
            <a:ext cx="0" cy="647700"/>
          </a:xfrm>
          <a:prstGeom prst="line">
            <a:avLst/>
          </a:prstGeom>
          <a:noFill/>
          <a:ln w="38100">
            <a:solidFill>
              <a:schemeClr val="tx1"/>
            </a:solidFill>
            <a:round/>
            <a:headEnd/>
            <a:tailEnd/>
          </a:ln>
        </p:spPr>
        <p:txBody>
          <a:bodyPr/>
          <a:lstStyle/>
          <a:p>
            <a:endParaRPr lang="zh-CN" altLang="en-US"/>
          </a:p>
        </p:txBody>
      </p:sp>
      <p:sp>
        <p:nvSpPr>
          <p:cNvPr id="43229" name="Text Box 245"/>
          <p:cNvSpPr txBox="1">
            <a:spLocks noChangeArrowheads="1"/>
          </p:cNvSpPr>
          <p:nvPr/>
        </p:nvSpPr>
        <p:spPr bwMode="auto">
          <a:xfrm>
            <a:off x="6516737" y="4653955"/>
            <a:ext cx="268288" cy="457200"/>
          </a:xfrm>
          <a:prstGeom prst="rect">
            <a:avLst/>
          </a:prstGeom>
          <a:noFill/>
          <a:ln w="9525">
            <a:noFill/>
            <a:miter lim="800000"/>
            <a:headEnd/>
            <a:tailEnd/>
          </a:ln>
        </p:spPr>
        <p:txBody>
          <a:bodyPr wrap="none">
            <a:spAutoFit/>
          </a:bodyPr>
          <a:lstStyle/>
          <a:p>
            <a:pPr algn="l"/>
            <a:r>
              <a:rPr lang="zh-CN" altLang="en-US" sz="2400" i="1"/>
              <a:t>i</a:t>
            </a:r>
          </a:p>
        </p:txBody>
      </p:sp>
      <p:sp>
        <p:nvSpPr>
          <p:cNvPr id="43230" name="Line 246"/>
          <p:cNvSpPr>
            <a:spLocks noChangeShapeType="1"/>
          </p:cNvSpPr>
          <p:nvPr/>
        </p:nvSpPr>
        <p:spPr bwMode="auto">
          <a:xfrm>
            <a:off x="7235875" y="5014317"/>
            <a:ext cx="0" cy="647700"/>
          </a:xfrm>
          <a:prstGeom prst="line">
            <a:avLst/>
          </a:prstGeom>
          <a:noFill/>
          <a:ln w="38100">
            <a:solidFill>
              <a:schemeClr val="tx1"/>
            </a:solidFill>
            <a:round/>
            <a:headEnd/>
            <a:tailEnd/>
          </a:ln>
        </p:spPr>
        <p:txBody>
          <a:bodyPr/>
          <a:lstStyle/>
          <a:p>
            <a:endParaRPr lang="zh-CN" altLang="en-US"/>
          </a:p>
        </p:txBody>
      </p:sp>
      <p:graphicFrame>
        <p:nvGraphicFramePr>
          <p:cNvPr id="40159" name="Group 223"/>
          <p:cNvGraphicFramePr>
            <a:graphicFrameLocks noGrp="1"/>
          </p:cNvGraphicFramePr>
          <p:nvPr>
            <p:ph sz="half" idx="4294967295"/>
            <p:extLst>
              <p:ext uri="{D42A27DB-BD31-4B8C-83A1-F6EECF244321}">
                <p14:modId xmlns:p14="http://schemas.microsoft.com/office/powerpoint/2010/main" val="1539073840"/>
              </p:ext>
            </p:extLst>
          </p:nvPr>
        </p:nvGraphicFramePr>
        <p:xfrm>
          <a:off x="1463725" y="1917105"/>
          <a:ext cx="3313112" cy="396875"/>
        </p:xfrm>
        <a:graphic>
          <a:graphicData uri="http://schemas.openxmlformats.org/drawingml/2006/table">
            <a:tbl>
              <a:tblPr/>
              <a:tblGrid>
                <a:gridCol w="414337">
                  <a:extLst>
                    <a:ext uri="{9D8B030D-6E8A-4147-A177-3AD203B41FA5}">
                      <a16:colId xmlns:a16="http://schemas.microsoft.com/office/drawing/2014/main" val="20000"/>
                    </a:ext>
                  </a:extLst>
                </a:gridCol>
                <a:gridCol w="414338">
                  <a:extLst>
                    <a:ext uri="{9D8B030D-6E8A-4147-A177-3AD203B41FA5}">
                      <a16:colId xmlns:a16="http://schemas.microsoft.com/office/drawing/2014/main" val="20001"/>
                    </a:ext>
                  </a:extLst>
                </a:gridCol>
                <a:gridCol w="414337">
                  <a:extLst>
                    <a:ext uri="{9D8B030D-6E8A-4147-A177-3AD203B41FA5}">
                      <a16:colId xmlns:a16="http://schemas.microsoft.com/office/drawing/2014/main" val="20002"/>
                    </a:ext>
                  </a:extLst>
                </a:gridCol>
                <a:gridCol w="414338">
                  <a:extLst>
                    <a:ext uri="{9D8B030D-6E8A-4147-A177-3AD203B41FA5}">
                      <a16:colId xmlns:a16="http://schemas.microsoft.com/office/drawing/2014/main" val="20003"/>
                    </a:ext>
                  </a:extLst>
                </a:gridCol>
                <a:gridCol w="414337">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415925">
                  <a:extLst>
                    <a:ext uri="{9D8B030D-6E8A-4147-A177-3AD203B41FA5}">
                      <a16:colId xmlns:a16="http://schemas.microsoft.com/office/drawing/2014/main" val="20006"/>
                    </a:ext>
                  </a:extLst>
                </a:gridCol>
                <a:gridCol w="412750">
                  <a:extLst>
                    <a:ext uri="{9D8B030D-6E8A-4147-A177-3AD203B41FA5}">
                      <a16:colId xmlns:a16="http://schemas.microsoft.com/office/drawing/2014/main" val="20007"/>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2</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8</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7</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1</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3</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5</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6</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Times New Roman" pitchFamily="18" charset="0"/>
                          <a:ea typeface="標楷體" pitchFamily="1" charset="-120"/>
                        </a:rPr>
                        <a:t>4</a:t>
                      </a:r>
                      <a:endParaRPr kumimoji="0" lang="zh-CN" altLang="en-US" sz="2000" b="0" i="0" u="none" strike="noStrike" cap="none" normalizeH="0" baseline="0">
                        <a:ln>
                          <a:noFill/>
                        </a:ln>
                        <a:solidFill>
                          <a:schemeClr val="tx1"/>
                        </a:solidFill>
                        <a:effectLst/>
                        <a:latin typeface="Arial" pitchFamily="34" charset="0"/>
                        <a:ea typeface="標楷體" pitchFamily="1"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43251" name="Text Box 12"/>
          <p:cNvSpPr txBox="1">
            <a:spLocks noChangeArrowheads="1"/>
          </p:cNvSpPr>
          <p:nvPr/>
        </p:nvSpPr>
        <p:spPr bwMode="auto">
          <a:xfrm>
            <a:off x="1474837" y="1413867"/>
            <a:ext cx="496888" cy="457200"/>
          </a:xfrm>
          <a:prstGeom prst="rect">
            <a:avLst/>
          </a:prstGeom>
          <a:noFill/>
          <a:ln w="9525">
            <a:noFill/>
            <a:miter lim="800000"/>
            <a:headEnd/>
            <a:tailEnd/>
          </a:ln>
        </p:spPr>
        <p:txBody>
          <a:bodyPr wrap="none">
            <a:spAutoFit/>
          </a:bodyPr>
          <a:lstStyle/>
          <a:p>
            <a:pPr algn="l"/>
            <a:r>
              <a:rPr lang="zh-CN" altLang="en-US" sz="2400" i="1"/>
              <a:t>p</a:t>
            </a:r>
            <a:r>
              <a:rPr lang="zh-CN" altLang="en-US" sz="2400"/>
              <a:t>,</a:t>
            </a:r>
            <a:r>
              <a:rPr lang="zh-CN" altLang="en-US" sz="2400" i="1"/>
              <a:t>j</a:t>
            </a:r>
          </a:p>
        </p:txBody>
      </p:sp>
      <p:sp>
        <p:nvSpPr>
          <p:cNvPr id="43252" name="Text Box 13"/>
          <p:cNvSpPr txBox="1">
            <a:spLocks noChangeArrowheads="1"/>
          </p:cNvSpPr>
          <p:nvPr/>
        </p:nvSpPr>
        <p:spPr bwMode="auto">
          <a:xfrm>
            <a:off x="4427587" y="1485305"/>
            <a:ext cx="303213" cy="458787"/>
          </a:xfrm>
          <a:prstGeom prst="rect">
            <a:avLst/>
          </a:prstGeom>
          <a:noFill/>
          <a:ln w="9525">
            <a:noFill/>
            <a:miter lim="800000"/>
            <a:headEnd/>
            <a:tailEnd/>
          </a:ln>
        </p:spPr>
        <p:txBody>
          <a:bodyPr wrap="none">
            <a:spAutoFit/>
          </a:bodyPr>
          <a:lstStyle/>
          <a:p>
            <a:pPr algn="l"/>
            <a:r>
              <a:rPr lang="zh-CN" altLang="en-US" sz="2400" i="1"/>
              <a:t>r</a:t>
            </a:r>
          </a:p>
        </p:txBody>
      </p:sp>
      <p:sp>
        <p:nvSpPr>
          <p:cNvPr id="43253" name="Line 34"/>
          <p:cNvSpPr>
            <a:spLocks noChangeShapeType="1"/>
          </p:cNvSpPr>
          <p:nvPr/>
        </p:nvSpPr>
        <p:spPr bwMode="auto">
          <a:xfrm>
            <a:off x="1474837" y="1774230"/>
            <a:ext cx="0" cy="647700"/>
          </a:xfrm>
          <a:prstGeom prst="line">
            <a:avLst/>
          </a:prstGeom>
          <a:noFill/>
          <a:ln w="38100">
            <a:solidFill>
              <a:schemeClr val="tx1"/>
            </a:solidFill>
            <a:round/>
            <a:headEnd/>
            <a:tailEnd/>
          </a:ln>
        </p:spPr>
        <p:txBody>
          <a:bodyPr/>
          <a:lstStyle/>
          <a:p>
            <a:endParaRPr lang="zh-CN" altLang="en-US"/>
          </a:p>
        </p:txBody>
      </p:sp>
      <p:sp>
        <p:nvSpPr>
          <p:cNvPr id="43254" name="Line 35"/>
          <p:cNvSpPr>
            <a:spLocks noChangeShapeType="1"/>
          </p:cNvSpPr>
          <p:nvPr/>
        </p:nvSpPr>
        <p:spPr bwMode="auto">
          <a:xfrm>
            <a:off x="4356150" y="1774230"/>
            <a:ext cx="0" cy="647700"/>
          </a:xfrm>
          <a:prstGeom prst="line">
            <a:avLst/>
          </a:prstGeom>
          <a:noFill/>
          <a:ln w="38100">
            <a:solidFill>
              <a:schemeClr val="tx1"/>
            </a:solidFill>
            <a:round/>
            <a:headEnd/>
            <a:tailEnd/>
          </a:ln>
        </p:spPr>
        <p:txBody>
          <a:bodyPr/>
          <a:lstStyle/>
          <a:p>
            <a:endParaRPr lang="zh-CN" altLang="en-US"/>
          </a:p>
        </p:txBody>
      </p:sp>
      <p:sp>
        <p:nvSpPr>
          <p:cNvPr id="43255" name="Text Box 36"/>
          <p:cNvSpPr txBox="1">
            <a:spLocks noChangeArrowheads="1"/>
          </p:cNvSpPr>
          <p:nvPr/>
        </p:nvSpPr>
        <p:spPr bwMode="auto">
          <a:xfrm>
            <a:off x="1187500" y="1413867"/>
            <a:ext cx="268287" cy="457200"/>
          </a:xfrm>
          <a:prstGeom prst="rect">
            <a:avLst/>
          </a:prstGeom>
          <a:noFill/>
          <a:ln w="9525">
            <a:noFill/>
            <a:miter lim="800000"/>
            <a:headEnd/>
            <a:tailEnd/>
          </a:ln>
        </p:spPr>
        <p:txBody>
          <a:bodyPr wrap="none">
            <a:spAutoFit/>
          </a:bodyPr>
          <a:lstStyle/>
          <a:p>
            <a:pPr algn="l"/>
            <a:r>
              <a:rPr lang="zh-CN" altLang="en-US" sz="2400" i="1"/>
              <a:t>i</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35</a:t>
            </a:fld>
            <a:endParaRPr lang="en-US" altLang="zh-CN"/>
          </a:p>
        </p:txBody>
      </p:sp>
    </p:spTree>
    <p:extLst>
      <p:ext uri="{BB962C8B-B14F-4D97-AF65-F5344CB8AC3E}">
        <p14:creationId xmlns:p14="http://schemas.microsoft.com/office/powerpoint/2010/main" val="1585346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idx="4294967295"/>
          </p:nvPr>
        </p:nvSpPr>
        <p:spPr/>
        <p:txBody>
          <a:bodyPr/>
          <a:lstStyle/>
          <a:p>
            <a:r>
              <a:rPr lang="zh-CN" altLang="en-US" dirty="0"/>
              <a:t>快速排序的随机化版本</a:t>
            </a:r>
          </a:p>
        </p:txBody>
      </p:sp>
      <p:sp>
        <p:nvSpPr>
          <p:cNvPr id="50179" name="内容占位符 2"/>
          <p:cNvSpPr>
            <a:spLocks noGrp="1"/>
          </p:cNvSpPr>
          <p:nvPr>
            <p:ph idx="4294967295"/>
          </p:nvPr>
        </p:nvSpPr>
        <p:spPr>
          <a:xfrm>
            <a:off x="1150938" y="1752958"/>
            <a:ext cx="7772400" cy="4953000"/>
          </a:xfrm>
        </p:spPr>
        <p:txBody>
          <a:bodyPr/>
          <a:lstStyle/>
          <a:p>
            <a:pPr>
              <a:lnSpc>
                <a:spcPct val="150000"/>
              </a:lnSpc>
              <a:buFont typeface="Wingdings" pitchFamily="2" charset="2"/>
              <a:buChar char="p"/>
            </a:pPr>
            <a:r>
              <a:rPr lang="zh-CN" altLang="en-US" sz="2000" dirty="0">
                <a:solidFill>
                  <a:srgbClr val="FF0000"/>
                </a:solidFill>
              </a:rPr>
              <a:t>如何防止出现最坏情况发生？</a:t>
            </a:r>
            <a:endParaRPr lang="en-US" sz="2000" dirty="0">
              <a:solidFill>
                <a:srgbClr val="FF0000"/>
              </a:solidFill>
            </a:endParaRPr>
          </a:p>
          <a:p>
            <a:pPr>
              <a:buFont typeface="Wingdings" pitchFamily="2" charset="2"/>
              <a:buChar char="p"/>
            </a:pPr>
            <a:endParaRPr lang="en-US" sz="1800" dirty="0">
              <a:solidFill>
                <a:srgbClr val="FF0000"/>
              </a:solidFill>
            </a:endParaRPr>
          </a:p>
          <a:p>
            <a:pPr>
              <a:lnSpc>
                <a:spcPct val="150000"/>
              </a:lnSpc>
              <a:buFont typeface="Wingdings" pitchFamily="2" charset="2"/>
              <a:buChar char="p"/>
            </a:pPr>
            <a:r>
              <a:rPr lang="zh-CN" altLang="en-US" sz="2000" dirty="0"/>
              <a:t>策略</a:t>
            </a:r>
            <a:r>
              <a:rPr lang="en-US" altLang="zh-CN" sz="2000" dirty="0"/>
              <a:t>1</a:t>
            </a:r>
            <a:r>
              <a:rPr lang="zh-CN" altLang="en-US" sz="2000" b="0" dirty="0"/>
              <a:t>：显示地对输入进行排列使得快速排序算法随机化</a:t>
            </a:r>
            <a:endParaRPr lang="en-US" sz="2000" b="0" dirty="0"/>
          </a:p>
          <a:p>
            <a:pPr>
              <a:lnSpc>
                <a:spcPct val="150000"/>
              </a:lnSpc>
              <a:buFont typeface="Wingdings" pitchFamily="2" charset="2"/>
              <a:buChar char="p"/>
            </a:pPr>
            <a:endParaRPr lang="en-US" sz="2000" b="0" dirty="0"/>
          </a:p>
          <a:p>
            <a:pPr>
              <a:lnSpc>
                <a:spcPct val="150000"/>
              </a:lnSpc>
              <a:buFont typeface="Wingdings" pitchFamily="2" charset="2"/>
              <a:buChar char="p"/>
            </a:pPr>
            <a:endParaRPr lang="en-US" sz="2000" b="0" dirty="0"/>
          </a:p>
          <a:p>
            <a:pPr>
              <a:lnSpc>
                <a:spcPct val="150000"/>
              </a:lnSpc>
              <a:buFont typeface="Wingdings" pitchFamily="2" charset="2"/>
              <a:buChar char="p"/>
            </a:pPr>
            <a:endParaRPr lang="en-US" sz="2000" b="0" dirty="0"/>
          </a:p>
          <a:p>
            <a:pPr>
              <a:lnSpc>
                <a:spcPct val="150000"/>
              </a:lnSpc>
              <a:buFont typeface="Wingdings" pitchFamily="2" charset="2"/>
              <a:buNone/>
            </a:pPr>
            <a:r>
              <a:rPr lang="zh-CN" altLang="en-US" sz="2000" b="0" dirty="0"/>
              <a:t>       </a:t>
            </a:r>
            <a:endParaRPr lang="en-US" sz="2000" b="0" dirty="0"/>
          </a:p>
          <a:p>
            <a:pPr>
              <a:lnSpc>
                <a:spcPct val="150000"/>
              </a:lnSpc>
              <a:buFont typeface="Wingdings" pitchFamily="2" charset="2"/>
              <a:buNone/>
            </a:pPr>
            <a:endParaRPr lang="en-US" sz="2000" b="0" dirty="0"/>
          </a:p>
          <a:p>
            <a:pPr>
              <a:lnSpc>
                <a:spcPct val="150000"/>
              </a:lnSpc>
              <a:buFont typeface="Wingdings" pitchFamily="2" charset="2"/>
              <a:buChar char="p"/>
            </a:pPr>
            <a:r>
              <a:rPr lang="zh-CN" altLang="en-US" sz="2000" b="0" dirty="0"/>
              <a:t>可以达到目的，是否还有其它策略呢？</a:t>
            </a:r>
            <a:endParaRPr lang="en-US" sz="2000" b="0" dirty="0"/>
          </a:p>
          <a:p>
            <a:pPr>
              <a:lnSpc>
                <a:spcPct val="150000"/>
              </a:lnSpc>
              <a:buFont typeface="Wingdings" pitchFamily="2" charset="2"/>
              <a:buChar char="p"/>
            </a:pPr>
            <a:endParaRPr lang="zh-CN" altLang="en-US" sz="2000" b="0" dirty="0"/>
          </a:p>
        </p:txBody>
      </p:sp>
      <p:sp>
        <p:nvSpPr>
          <p:cNvPr id="50182" name="矩形 5"/>
          <p:cNvSpPr>
            <a:spLocks noChangeArrowheads="1"/>
          </p:cNvSpPr>
          <p:nvPr/>
        </p:nvSpPr>
        <p:spPr bwMode="auto">
          <a:xfrm>
            <a:off x="1708151" y="3253145"/>
            <a:ext cx="6215062" cy="1285875"/>
          </a:xfrm>
          <a:prstGeom prst="rect">
            <a:avLst/>
          </a:prstGeom>
          <a:solidFill>
            <a:srgbClr val="AAE2FF"/>
          </a:solidFill>
          <a:ln w="19050">
            <a:solidFill>
              <a:srgbClr val="000066"/>
            </a:solidFill>
            <a:miter lim="800000"/>
            <a:headEnd/>
            <a:tailEnd/>
          </a:ln>
        </p:spPr>
        <p:txBody>
          <a:bodyPr/>
          <a:lstStyle/>
          <a:p>
            <a:pPr algn="l"/>
            <a:r>
              <a:rPr lang="en-US" altLang="zh-CN" sz="1600">
                <a:solidFill>
                  <a:srgbClr val="FF0000"/>
                </a:solidFill>
              </a:rPr>
              <a:t>RANDOMIZED-QUICKSORT(A,</a:t>
            </a:r>
            <a:r>
              <a:rPr lang="en-US" altLang="zh-CN" sz="1600" i="1">
                <a:solidFill>
                  <a:srgbClr val="FF0000"/>
                </a:solidFill>
              </a:rPr>
              <a:t> p, r </a:t>
            </a:r>
            <a:r>
              <a:rPr lang="en-US" altLang="zh-CN" sz="1600">
                <a:solidFill>
                  <a:srgbClr val="FF0000"/>
                </a:solidFill>
              </a:rPr>
              <a:t>)</a:t>
            </a:r>
          </a:p>
          <a:p>
            <a:pPr algn="l">
              <a:buFontTx/>
              <a:buAutoNum type="arabicPlain"/>
            </a:pPr>
            <a:r>
              <a:rPr lang="en-US" altLang="zh-CN" sz="1600">
                <a:solidFill>
                  <a:srgbClr val="FF0000"/>
                </a:solidFill>
              </a:rPr>
              <a:t>if  </a:t>
            </a:r>
            <a:r>
              <a:rPr lang="en-US" altLang="zh-CN" sz="1600" i="1">
                <a:solidFill>
                  <a:srgbClr val="FF0000"/>
                </a:solidFill>
              </a:rPr>
              <a:t> p &lt; r</a:t>
            </a:r>
          </a:p>
          <a:p>
            <a:pPr algn="l">
              <a:buFontTx/>
              <a:buAutoNum type="arabicPlain"/>
            </a:pPr>
            <a:r>
              <a:rPr lang="en-US" altLang="zh-CN" sz="1600" i="1">
                <a:solidFill>
                  <a:srgbClr val="FF0000"/>
                </a:solidFill>
              </a:rPr>
              <a:t>     </a:t>
            </a:r>
            <a:r>
              <a:rPr lang="en-US" altLang="zh-CN" sz="1600">
                <a:solidFill>
                  <a:srgbClr val="FF0000"/>
                </a:solidFill>
              </a:rPr>
              <a:t>RANDOMIZE-IN-PLACE(</a:t>
            </a:r>
            <a:r>
              <a:rPr lang="en-US" altLang="zh-CN" sz="1600" i="1">
                <a:solidFill>
                  <a:srgbClr val="FF0000"/>
                </a:solidFill>
              </a:rPr>
              <a:t>A</a:t>
            </a:r>
            <a:r>
              <a:rPr lang="en-US" altLang="zh-CN" sz="1600">
                <a:solidFill>
                  <a:srgbClr val="FF0000"/>
                </a:solidFill>
              </a:rPr>
              <a:t>)</a:t>
            </a:r>
          </a:p>
          <a:p>
            <a:pPr algn="l">
              <a:buFontTx/>
              <a:buAutoNum type="arabicPlain"/>
            </a:pPr>
            <a:r>
              <a:rPr lang="en-US" altLang="zh-CN" sz="1600">
                <a:solidFill>
                  <a:srgbClr val="FF0000"/>
                </a:solidFill>
              </a:rPr>
              <a:t>     QUICKSORT( A )</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36</a:t>
            </a:fld>
            <a:endParaRPr lang="en-US" altLang="zh-CN"/>
          </a:p>
        </p:txBody>
      </p:sp>
    </p:spTree>
    <p:extLst>
      <p:ext uri="{BB962C8B-B14F-4D97-AF65-F5344CB8AC3E}">
        <p14:creationId xmlns:p14="http://schemas.microsoft.com/office/powerpoint/2010/main" val="2666648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idx="4294967295"/>
          </p:nvPr>
        </p:nvSpPr>
        <p:spPr/>
        <p:txBody>
          <a:bodyPr/>
          <a:lstStyle/>
          <a:p>
            <a:r>
              <a:rPr lang="zh-CN" altLang="en-US" dirty="0"/>
              <a:t>快速排序的随机化版本</a:t>
            </a:r>
          </a:p>
        </p:txBody>
      </p:sp>
      <p:sp>
        <p:nvSpPr>
          <p:cNvPr id="51203" name="内容占位符 2"/>
          <p:cNvSpPr>
            <a:spLocks noGrp="1"/>
          </p:cNvSpPr>
          <p:nvPr>
            <p:ph idx="4294967295"/>
          </p:nvPr>
        </p:nvSpPr>
        <p:spPr>
          <a:xfrm>
            <a:off x="1043608" y="1760538"/>
            <a:ext cx="7772400" cy="4953000"/>
          </a:xfrm>
        </p:spPr>
        <p:txBody>
          <a:bodyPr/>
          <a:lstStyle/>
          <a:p>
            <a:pPr>
              <a:lnSpc>
                <a:spcPct val="150000"/>
              </a:lnSpc>
              <a:buFont typeface="Wingdings" pitchFamily="2" charset="2"/>
              <a:buChar char="p"/>
            </a:pPr>
            <a:r>
              <a:rPr lang="zh-CN" altLang="en-US" sz="2000"/>
              <a:t>策略</a:t>
            </a:r>
            <a:r>
              <a:rPr lang="en-US" altLang="zh-CN" sz="2000"/>
              <a:t>2</a:t>
            </a:r>
            <a:r>
              <a:rPr lang="zh-CN" altLang="en-US" sz="2000" b="0"/>
              <a:t>：采用</a:t>
            </a:r>
            <a:r>
              <a:rPr lang="zh-CN" altLang="en-US" sz="2000">
                <a:solidFill>
                  <a:srgbClr val="FF0000"/>
                </a:solidFill>
              </a:rPr>
              <a:t>随机取样（</a:t>
            </a:r>
            <a:r>
              <a:rPr lang="en-US" altLang="zh-CN" sz="2000">
                <a:solidFill>
                  <a:srgbClr val="FF0000"/>
                </a:solidFill>
              </a:rPr>
              <a:t>random sampling</a:t>
            </a:r>
            <a:r>
              <a:rPr lang="zh-CN" altLang="en-US" sz="2000">
                <a:solidFill>
                  <a:srgbClr val="FF0000"/>
                </a:solidFill>
              </a:rPr>
              <a:t>）</a:t>
            </a:r>
            <a:r>
              <a:rPr lang="zh-CN" altLang="en-US" sz="2000" b="0"/>
              <a:t>的随机化技术</a:t>
            </a:r>
            <a:endParaRPr lang="en-US" sz="2000" b="0"/>
          </a:p>
          <a:p>
            <a:pPr>
              <a:lnSpc>
                <a:spcPct val="150000"/>
              </a:lnSpc>
              <a:buFont typeface="Wingdings" pitchFamily="2" charset="2"/>
              <a:buChar char="p"/>
            </a:pPr>
            <a:r>
              <a:rPr lang="zh-CN" altLang="en-US" sz="2000"/>
              <a:t>做法：</a:t>
            </a:r>
            <a:r>
              <a:rPr lang="zh-CN" altLang="en-US" sz="2000" b="0"/>
              <a:t>从子数组</a:t>
            </a:r>
            <a:r>
              <a:rPr lang="en-US" altLang="zh-CN" sz="2000" b="0" i="1"/>
              <a:t>A</a:t>
            </a:r>
            <a:r>
              <a:rPr lang="en-US" altLang="zh-CN" sz="2000" b="0"/>
              <a:t>[</a:t>
            </a:r>
            <a:r>
              <a:rPr lang="en-US" altLang="zh-CN" sz="2000" b="0" i="1"/>
              <a:t>p…r</a:t>
            </a:r>
            <a:r>
              <a:rPr lang="en-US" altLang="zh-CN" sz="2000" b="0"/>
              <a:t>]</a:t>
            </a:r>
            <a:r>
              <a:rPr lang="zh-CN" altLang="en-US" sz="2000" b="0"/>
              <a:t>中随机选择一个元素作为主元，从而达到可以对输入数组的划分能够比较对称。</a:t>
            </a:r>
            <a:endParaRPr lang="en-US" sz="2000" b="0"/>
          </a:p>
          <a:p>
            <a:pPr>
              <a:lnSpc>
                <a:spcPct val="150000"/>
              </a:lnSpc>
              <a:buFont typeface="Wingdings" pitchFamily="2" charset="2"/>
              <a:buChar char="p"/>
            </a:pPr>
            <a:endParaRPr lang="en-US" sz="2000" b="0"/>
          </a:p>
          <a:p>
            <a:pPr>
              <a:lnSpc>
                <a:spcPct val="150000"/>
              </a:lnSpc>
              <a:buFont typeface="Wingdings" pitchFamily="2" charset="2"/>
              <a:buChar char="p"/>
            </a:pPr>
            <a:endParaRPr lang="en-US" sz="2000" b="0"/>
          </a:p>
          <a:p>
            <a:pPr>
              <a:buFont typeface="Wingdings" pitchFamily="2" charset="2"/>
              <a:buChar char="p"/>
            </a:pPr>
            <a:endParaRPr lang="en-US" sz="2000" b="0"/>
          </a:p>
          <a:p>
            <a:pPr>
              <a:lnSpc>
                <a:spcPct val="150000"/>
              </a:lnSpc>
              <a:buFont typeface="Wingdings" pitchFamily="2" charset="2"/>
              <a:buChar char="p"/>
            </a:pPr>
            <a:r>
              <a:rPr lang="zh-CN" altLang="en-US" sz="2000" b="0"/>
              <a:t>新排序算法调用</a:t>
            </a:r>
            <a:r>
              <a:rPr lang="en-US" altLang="zh-CN" sz="2000" b="0"/>
              <a:t>RANDOMIZED-PARTITION</a:t>
            </a:r>
          </a:p>
          <a:p>
            <a:pPr>
              <a:lnSpc>
                <a:spcPct val="150000"/>
              </a:lnSpc>
              <a:buFont typeface="Wingdings" pitchFamily="2" charset="2"/>
              <a:buChar char="p"/>
            </a:pPr>
            <a:endParaRPr lang="en-US" sz="2000" b="0"/>
          </a:p>
          <a:p>
            <a:pPr>
              <a:lnSpc>
                <a:spcPct val="150000"/>
              </a:lnSpc>
              <a:buFont typeface="Wingdings" pitchFamily="2" charset="2"/>
              <a:buChar char="p"/>
            </a:pPr>
            <a:endParaRPr lang="zh-CN" altLang="en-US" sz="2000" b="0"/>
          </a:p>
        </p:txBody>
      </p:sp>
      <p:sp>
        <p:nvSpPr>
          <p:cNvPr id="51206" name="矩形 5"/>
          <p:cNvSpPr>
            <a:spLocks noChangeArrowheads="1"/>
          </p:cNvSpPr>
          <p:nvPr/>
        </p:nvSpPr>
        <p:spPr bwMode="auto">
          <a:xfrm>
            <a:off x="1815133" y="3332163"/>
            <a:ext cx="6215063" cy="1285875"/>
          </a:xfrm>
          <a:prstGeom prst="rect">
            <a:avLst/>
          </a:prstGeom>
          <a:solidFill>
            <a:srgbClr val="AAE2FF"/>
          </a:solidFill>
          <a:ln w="19050">
            <a:solidFill>
              <a:srgbClr val="000066"/>
            </a:solidFill>
            <a:miter lim="800000"/>
            <a:headEnd/>
            <a:tailEnd/>
          </a:ln>
        </p:spPr>
        <p:txBody>
          <a:bodyPr/>
          <a:lstStyle/>
          <a:p>
            <a:pPr algn="l"/>
            <a:r>
              <a:rPr lang="en-US" altLang="zh-CN" sz="1600">
                <a:solidFill>
                  <a:srgbClr val="FF0000"/>
                </a:solidFill>
              </a:rPr>
              <a:t>RANDOMIZED-PARTITION(A,</a:t>
            </a:r>
            <a:r>
              <a:rPr lang="en-US" altLang="zh-CN" sz="1600" i="1">
                <a:solidFill>
                  <a:srgbClr val="FF0000"/>
                </a:solidFill>
              </a:rPr>
              <a:t> p, r </a:t>
            </a:r>
            <a:r>
              <a:rPr lang="en-US" altLang="zh-CN" sz="1600">
                <a:solidFill>
                  <a:srgbClr val="FF0000"/>
                </a:solidFill>
              </a:rPr>
              <a:t>)</a:t>
            </a:r>
          </a:p>
          <a:p>
            <a:pPr algn="l">
              <a:buFontTx/>
              <a:buAutoNum type="arabicPlain"/>
            </a:pPr>
            <a:r>
              <a:rPr lang="en-US" altLang="zh-CN" sz="1600">
                <a:solidFill>
                  <a:srgbClr val="FF0000"/>
                </a:solidFill>
              </a:rPr>
              <a:t>  </a:t>
            </a:r>
            <a:r>
              <a:rPr lang="en-US" altLang="zh-CN" sz="1600" i="1">
                <a:solidFill>
                  <a:srgbClr val="FF0000"/>
                </a:solidFill>
              </a:rPr>
              <a:t>i </a:t>
            </a:r>
            <a:r>
              <a:rPr lang="en-US" altLang="zh-CN" sz="1600">
                <a:solidFill>
                  <a:srgbClr val="FF0000"/>
                </a:solidFill>
              </a:rPr>
              <a:t>← RANDOM(</a:t>
            </a:r>
            <a:r>
              <a:rPr lang="en-US" altLang="zh-CN" sz="1600" i="1">
                <a:solidFill>
                  <a:srgbClr val="FF0000"/>
                </a:solidFill>
              </a:rPr>
              <a:t> p, r </a:t>
            </a:r>
            <a:r>
              <a:rPr lang="en-US" altLang="zh-CN" sz="1600">
                <a:solidFill>
                  <a:srgbClr val="FF0000"/>
                </a:solidFill>
              </a:rPr>
              <a:t>)</a:t>
            </a:r>
          </a:p>
          <a:p>
            <a:pPr algn="l">
              <a:buFontTx/>
              <a:buAutoNum type="arabicPlain"/>
            </a:pPr>
            <a:r>
              <a:rPr lang="en-US" altLang="zh-CN" sz="1600" i="1">
                <a:solidFill>
                  <a:srgbClr val="FF0000"/>
                </a:solidFill>
              </a:rPr>
              <a:t>  </a:t>
            </a:r>
            <a:r>
              <a:rPr lang="en-US" altLang="zh-CN" sz="1600">
                <a:solidFill>
                  <a:srgbClr val="FF0000"/>
                </a:solidFill>
              </a:rPr>
              <a:t>exchange</a:t>
            </a:r>
            <a:r>
              <a:rPr lang="en-US" altLang="zh-CN" sz="1600" i="1">
                <a:solidFill>
                  <a:srgbClr val="FF0000"/>
                </a:solidFill>
              </a:rPr>
              <a:t> A</a:t>
            </a:r>
            <a:r>
              <a:rPr lang="en-US" altLang="zh-CN" sz="1600">
                <a:solidFill>
                  <a:srgbClr val="FF0000"/>
                </a:solidFill>
              </a:rPr>
              <a:t>[</a:t>
            </a:r>
            <a:r>
              <a:rPr lang="en-US" altLang="zh-CN" sz="1600" i="1">
                <a:solidFill>
                  <a:srgbClr val="FF0000"/>
                </a:solidFill>
              </a:rPr>
              <a:t>r</a:t>
            </a:r>
            <a:r>
              <a:rPr lang="en-US" altLang="zh-CN" sz="1600">
                <a:solidFill>
                  <a:srgbClr val="FF0000"/>
                </a:solidFill>
              </a:rPr>
              <a:t>]</a:t>
            </a:r>
            <a:r>
              <a:rPr lang="en-US" altLang="zh-CN" sz="1600" i="1">
                <a:solidFill>
                  <a:srgbClr val="FF0000"/>
                </a:solidFill>
              </a:rPr>
              <a:t> ↔ A</a:t>
            </a:r>
            <a:r>
              <a:rPr lang="en-US" altLang="zh-CN" sz="1600">
                <a:solidFill>
                  <a:srgbClr val="FF0000"/>
                </a:solidFill>
              </a:rPr>
              <a:t>[</a:t>
            </a:r>
            <a:r>
              <a:rPr lang="en-US" altLang="zh-CN" sz="1600" i="1">
                <a:solidFill>
                  <a:srgbClr val="FF0000"/>
                </a:solidFill>
              </a:rPr>
              <a:t>i</a:t>
            </a:r>
            <a:r>
              <a:rPr lang="en-US" altLang="zh-CN" sz="1600">
                <a:solidFill>
                  <a:srgbClr val="FF0000"/>
                </a:solidFill>
              </a:rPr>
              <a:t>]</a:t>
            </a:r>
          </a:p>
          <a:p>
            <a:pPr algn="l">
              <a:buFontTx/>
              <a:buAutoNum type="arabicPlain"/>
            </a:pPr>
            <a:r>
              <a:rPr lang="en-US" altLang="zh-CN" sz="1600">
                <a:solidFill>
                  <a:srgbClr val="FF0000"/>
                </a:solidFill>
              </a:rPr>
              <a:t>   return PARTITION( </a:t>
            </a:r>
            <a:r>
              <a:rPr lang="en-US" altLang="zh-CN" sz="1600" i="1">
                <a:solidFill>
                  <a:srgbClr val="FF0000"/>
                </a:solidFill>
              </a:rPr>
              <a:t>A, p, r </a:t>
            </a:r>
            <a:r>
              <a:rPr lang="en-US" altLang="zh-CN" sz="1600">
                <a:solidFill>
                  <a:srgbClr val="FF0000"/>
                </a:solidFill>
              </a:rPr>
              <a:t>)</a:t>
            </a:r>
          </a:p>
        </p:txBody>
      </p:sp>
      <p:sp>
        <p:nvSpPr>
          <p:cNvPr id="51207" name="矩形 5"/>
          <p:cNvSpPr>
            <a:spLocks noChangeArrowheads="1"/>
          </p:cNvSpPr>
          <p:nvPr/>
        </p:nvSpPr>
        <p:spPr bwMode="auto">
          <a:xfrm>
            <a:off x="1886571" y="5189538"/>
            <a:ext cx="6215062" cy="1357312"/>
          </a:xfrm>
          <a:prstGeom prst="rect">
            <a:avLst/>
          </a:prstGeom>
          <a:solidFill>
            <a:srgbClr val="AAE2FF"/>
          </a:solidFill>
          <a:ln w="19050">
            <a:solidFill>
              <a:srgbClr val="000066"/>
            </a:solidFill>
            <a:miter lim="800000"/>
            <a:headEnd/>
            <a:tailEnd/>
          </a:ln>
        </p:spPr>
        <p:txBody>
          <a:bodyPr/>
          <a:lstStyle/>
          <a:p>
            <a:pPr algn="l"/>
            <a:r>
              <a:rPr lang="en-US" altLang="zh-CN" sz="1600">
                <a:solidFill>
                  <a:srgbClr val="FF0000"/>
                </a:solidFill>
              </a:rPr>
              <a:t>RANDOMIZED-QUICKSORT(</a:t>
            </a:r>
            <a:r>
              <a:rPr lang="en-US" altLang="zh-CN" sz="1600" i="1">
                <a:solidFill>
                  <a:srgbClr val="FF0000"/>
                </a:solidFill>
              </a:rPr>
              <a:t>A</a:t>
            </a:r>
            <a:r>
              <a:rPr lang="en-US" altLang="zh-CN" sz="1600">
                <a:solidFill>
                  <a:srgbClr val="FF0000"/>
                </a:solidFill>
              </a:rPr>
              <a:t>,</a:t>
            </a:r>
            <a:r>
              <a:rPr lang="en-US" altLang="zh-CN" sz="1600" i="1">
                <a:solidFill>
                  <a:srgbClr val="FF0000"/>
                </a:solidFill>
              </a:rPr>
              <a:t> p, r </a:t>
            </a:r>
            <a:r>
              <a:rPr lang="en-US" altLang="zh-CN" sz="1600">
                <a:solidFill>
                  <a:srgbClr val="FF0000"/>
                </a:solidFill>
              </a:rPr>
              <a:t>)</a:t>
            </a:r>
          </a:p>
          <a:p>
            <a:pPr algn="l">
              <a:buFontTx/>
              <a:buAutoNum type="arabicPlain"/>
            </a:pPr>
            <a:r>
              <a:rPr lang="en-US" altLang="zh-CN" sz="1600">
                <a:solidFill>
                  <a:srgbClr val="FF0000"/>
                </a:solidFill>
              </a:rPr>
              <a:t>if  </a:t>
            </a:r>
            <a:r>
              <a:rPr lang="en-US" altLang="zh-CN" sz="1600" i="1">
                <a:solidFill>
                  <a:srgbClr val="FF0000"/>
                </a:solidFill>
              </a:rPr>
              <a:t> p &lt; r</a:t>
            </a:r>
          </a:p>
          <a:p>
            <a:pPr algn="l">
              <a:buFontTx/>
              <a:buAutoNum type="arabicPlain"/>
            </a:pPr>
            <a:r>
              <a:rPr lang="en-US" altLang="zh-CN" sz="1600" i="1">
                <a:solidFill>
                  <a:srgbClr val="FF0000"/>
                </a:solidFill>
              </a:rPr>
              <a:t>     </a:t>
            </a:r>
            <a:r>
              <a:rPr lang="en-US" altLang="zh-CN" sz="1600">
                <a:solidFill>
                  <a:srgbClr val="FF0000"/>
                </a:solidFill>
              </a:rPr>
              <a:t>then</a:t>
            </a:r>
            <a:r>
              <a:rPr lang="en-US" altLang="zh-CN" sz="1600" i="1">
                <a:solidFill>
                  <a:srgbClr val="FF0000"/>
                </a:solidFill>
              </a:rPr>
              <a:t>  q ← </a:t>
            </a:r>
            <a:r>
              <a:rPr lang="en-US" altLang="zh-CN" sz="1600">
                <a:solidFill>
                  <a:srgbClr val="FF0000"/>
                </a:solidFill>
              </a:rPr>
              <a:t>RANDOMIZED-PARTITION(</a:t>
            </a:r>
            <a:r>
              <a:rPr lang="en-US" altLang="zh-CN" sz="1600" i="1">
                <a:solidFill>
                  <a:srgbClr val="FF0000"/>
                </a:solidFill>
              </a:rPr>
              <a:t>A</a:t>
            </a:r>
            <a:r>
              <a:rPr lang="en-US" altLang="zh-CN" sz="1600">
                <a:solidFill>
                  <a:srgbClr val="FF0000"/>
                </a:solidFill>
              </a:rPr>
              <a:t>, </a:t>
            </a:r>
            <a:r>
              <a:rPr lang="en-US" altLang="zh-CN" sz="1600" i="1">
                <a:solidFill>
                  <a:srgbClr val="FF0000"/>
                </a:solidFill>
              </a:rPr>
              <a:t>p, r </a:t>
            </a:r>
            <a:r>
              <a:rPr lang="en-US" altLang="zh-CN" sz="1600">
                <a:solidFill>
                  <a:srgbClr val="FF0000"/>
                </a:solidFill>
              </a:rPr>
              <a:t>)</a:t>
            </a:r>
          </a:p>
          <a:p>
            <a:pPr algn="l">
              <a:buFontTx/>
              <a:buAutoNum type="arabicPlain"/>
            </a:pPr>
            <a:r>
              <a:rPr lang="en-US" altLang="zh-CN" sz="1600">
                <a:solidFill>
                  <a:srgbClr val="FF0000"/>
                </a:solidFill>
              </a:rPr>
              <a:t>              RANDOMIZED-QUICKSORT( A, </a:t>
            </a:r>
            <a:r>
              <a:rPr lang="en-US" altLang="zh-CN" sz="1600" i="1">
                <a:solidFill>
                  <a:srgbClr val="FF0000"/>
                </a:solidFill>
              </a:rPr>
              <a:t>p, q-1</a:t>
            </a:r>
            <a:r>
              <a:rPr lang="en-US" altLang="zh-CN" sz="1600">
                <a:solidFill>
                  <a:srgbClr val="FF0000"/>
                </a:solidFill>
              </a:rPr>
              <a:t> )</a:t>
            </a:r>
          </a:p>
          <a:p>
            <a:pPr algn="l">
              <a:buFontTx/>
              <a:buAutoNum type="arabicPlain"/>
            </a:pPr>
            <a:r>
              <a:rPr lang="en-US" altLang="zh-CN" sz="1600">
                <a:solidFill>
                  <a:srgbClr val="FF0000"/>
                </a:solidFill>
              </a:rPr>
              <a:t>              RANDOMIZED-QUICKSORT( A,</a:t>
            </a:r>
            <a:r>
              <a:rPr lang="en-US" altLang="zh-CN" sz="1600" i="1">
                <a:solidFill>
                  <a:srgbClr val="FF0000"/>
                </a:solidFill>
              </a:rPr>
              <a:t> q+1, r</a:t>
            </a:r>
            <a:r>
              <a:rPr lang="en-US" altLang="zh-CN" sz="1600">
                <a:solidFill>
                  <a:srgbClr val="FF0000"/>
                </a:solidFill>
              </a:rPr>
              <a:t> )</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37</a:t>
            </a:fld>
            <a:endParaRPr lang="en-US" altLang="zh-CN"/>
          </a:p>
        </p:txBody>
      </p:sp>
    </p:spTree>
    <p:extLst>
      <p:ext uri="{BB962C8B-B14F-4D97-AF65-F5344CB8AC3E}">
        <p14:creationId xmlns:p14="http://schemas.microsoft.com/office/powerpoint/2010/main" val="2015544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body" idx="4294967295"/>
          </p:nvPr>
        </p:nvSpPr>
        <p:spPr>
          <a:xfrm>
            <a:off x="1357313" y="1844824"/>
            <a:ext cx="5500687" cy="428625"/>
          </a:xfrm>
        </p:spPr>
        <p:txBody>
          <a:bodyPr/>
          <a:lstStyle/>
          <a:p>
            <a:pPr marL="444500" indent="-444500">
              <a:buClr>
                <a:schemeClr val="tx1"/>
              </a:buClr>
            </a:pPr>
            <a:r>
              <a:rPr lang="zh-CN" altLang="en-US" sz="2000" i="1"/>
              <a:t>T</a:t>
            </a:r>
            <a:r>
              <a:rPr lang="zh-CN" altLang="en-US" sz="2000"/>
              <a:t>(</a:t>
            </a:r>
            <a:r>
              <a:rPr lang="zh-CN" altLang="en-US" sz="2000" i="1"/>
              <a:t>n</a:t>
            </a:r>
            <a:r>
              <a:rPr lang="zh-CN" altLang="en-US" sz="2000"/>
              <a:t>)=</a:t>
            </a:r>
            <a:r>
              <a:rPr lang="zh-CN" altLang="en-US" sz="2000">
                <a:sym typeface="Symbol" pitchFamily="18" charset="2"/>
              </a:rPr>
              <a:t></a:t>
            </a:r>
            <a:r>
              <a:rPr lang="zh-CN" altLang="en-US" sz="2000"/>
              <a:t>(</a:t>
            </a:r>
            <a:r>
              <a:rPr lang="zh-CN" altLang="en-US" sz="2000" i="1"/>
              <a:t>n</a:t>
            </a:r>
            <a:r>
              <a:rPr lang="zh-CN" altLang="en-US" sz="2000" baseline="30000"/>
              <a:t>2</a:t>
            </a:r>
            <a:r>
              <a:rPr lang="zh-CN" altLang="en-US" sz="2000"/>
              <a:t>)</a:t>
            </a:r>
          </a:p>
        </p:txBody>
      </p:sp>
      <p:sp>
        <p:nvSpPr>
          <p:cNvPr id="44036"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l"/>
            <a:endParaRPr lang="zh-CN" altLang="en-US"/>
          </a:p>
        </p:txBody>
      </p:sp>
      <p:grpSp>
        <p:nvGrpSpPr>
          <p:cNvPr id="44037" name="Group 5"/>
          <p:cNvGrpSpPr>
            <a:grpSpLocks/>
          </p:cNvGrpSpPr>
          <p:nvPr/>
        </p:nvGrpSpPr>
        <p:grpSpPr bwMode="auto">
          <a:xfrm>
            <a:off x="1357313" y="2344886"/>
            <a:ext cx="6386512" cy="4357688"/>
            <a:chOff x="0" y="0"/>
            <a:chExt cx="7058025" cy="5314583"/>
          </a:xfrm>
        </p:grpSpPr>
        <p:sp>
          <p:nvSpPr>
            <p:cNvPr id="44039" name="Line 4"/>
            <p:cNvSpPr>
              <a:spLocks noChangeShapeType="1"/>
            </p:cNvSpPr>
            <p:nvPr/>
          </p:nvSpPr>
          <p:spPr bwMode="auto">
            <a:xfrm>
              <a:off x="6121400" y="4797425"/>
              <a:ext cx="863600" cy="0"/>
            </a:xfrm>
            <a:prstGeom prst="line">
              <a:avLst/>
            </a:prstGeom>
            <a:noFill/>
            <a:ln w="25400">
              <a:solidFill>
                <a:schemeClr val="tx1"/>
              </a:solidFill>
              <a:round/>
              <a:headEnd/>
              <a:tailEnd/>
            </a:ln>
          </p:spPr>
          <p:txBody>
            <a:bodyPr/>
            <a:lstStyle/>
            <a:p>
              <a:endParaRPr lang="zh-CN" altLang="en-US"/>
            </a:p>
          </p:txBody>
        </p:sp>
        <p:sp>
          <p:nvSpPr>
            <p:cNvPr id="44040" name="Rectangle 5"/>
            <p:cNvSpPr>
              <a:spLocks noChangeArrowheads="1"/>
            </p:cNvSpPr>
            <p:nvPr/>
          </p:nvSpPr>
          <p:spPr bwMode="auto">
            <a:xfrm>
              <a:off x="6121400" y="4791438"/>
              <a:ext cx="908779" cy="523145"/>
            </a:xfrm>
            <a:prstGeom prst="rect">
              <a:avLst/>
            </a:prstGeom>
            <a:noFill/>
            <a:ln w="9525">
              <a:noFill/>
              <a:miter lim="800000"/>
              <a:headEnd/>
              <a:tailEnd/>
            </a:ln>
          </p:spPr>
          <p:txBody>
            <a:bodyPr wrap="none" anchor="ctr">
              <a:spAutoFit/>
            </a:bodyPr>
            <a:lstStyle/>
            <a:p>
              <a:pPr algn="l"/>
              <a:r>
                <a:rPr lang="zh-CN" altLang="en-US" sz="2000">
                  <a:sym typeface="Symbol" pitchFamily="18" charset="2"/>
                </a:rPr>
                <a:t></a:t>
              </a:r>
              <a:r>
                <a:rPr lang="zh-CN" altLang="en-US" sz="2000"/>
                <a:t>(</a:t>
              </a:r>
              <a:r>
                <a:rPr lang="zh-CN" altLang="en-US" sz="2000" i="1">
                  <a:sym typeface="Symbol" pitchFamily="18" charset="2"/>
                </a:rPr>
                <a:t>n</a:t>
              </a:r>
              <a:r>
                <a:rPr lang="zh-CN" altLang="en-US" sz="2000" baseline="30000">
                  <a:sym typeface="Symbol" pitchFamily="18" charset="2"/>
                </a:rPr>
                <a:t>2</a:t>
              </a:r>
              <a:r>
                <a:rPr lang="zh-CN" altLang="en-US" sz="2000">
                  <a:sym typeface="Symbol" pitchFamily="18" charset="2"/>
                </a:rPr>
                <a:t>)</a:t>
              </a:r>
              <a:r>
                <a:rPr lang="zh-CN" altLang="en-US" sz="2400">
                  <a:sym typeface="Symbol" pitchFamily="18" charset="2"/>
                </a:rPr>
                <a:t> </a:t>
              </a:r>
            </a:p>
          </p:txBody>
        </p:sp>
        <p:sp>
          <p:nvSpPr>
            <p:cNvPr id="44041" name="Text Box 6"/>
            <p:cNvSpPr txBox="1">
              <a:spLocks noChangeArrowheads="1"/>
            </p:cNvSpPr>
            <p:nvPr/>
          </p:nvSpPr>
          <p:spPr bwMode="auto">
            <a:xfrm>
              <a:off x="1657350" y="0"/>
              <a:ext cx="350005" cy="453393"/>
            </a:xfrm>
            <a:prstGeom prst="rect">
              <a:avLst/>
            </a:prstGeom>
            <a:noFill/>
            <a:ln w="9525">
              <a:noFill/>
              <a:miter lim="800000"/>
              <a:headEnd/>
              <a:tailEnd/>
            </a:ln>
          </p:spPr>
          <p:txBody>
            <a:bodyPr wrap="none">
              <a:spAutoFit/>
            </a:bodyPr>
            <a:lstStyle/>
            <a:p>
              <a:pPr algn="l"/>
              <a:r>
                <a:rPr lang="zh-CN" altLang="en-US" sz="2000" i="1"/>
                <a:t>n</a:t>
              </a:r>
            </a:p>
          </p:txBody>
        </p:sp>
        <p:sp>
          <p:nvSpPr>
            <p:cNvPr id="44042" name="Text Box 7"/>
            <p:cNvSpPr txBox="1">
              <a:spLocks noChangeArrowheads="1"/>
            </p:cNvSpPr>
            <p:nvPr/>
          </p:nvSpPr>
          <p:spPr bwMode="auto">
            <a:xfrm>
              <a:off x="2160587" y="935037"/>
              <a:ext cx="590550" cy="457200"/>
            </a:xfrm>
            <a:prstGeom prst="rect">
              <a:avLst/>
            </a:prstGeom>
            <a:noFill/>
            <a:ln w="9525">
              <a:noFill/>
              <a:miter lim="800000"/>
              <a:headEnd/>
              <a:tailEnd/>
            </a:ln>
          </p:spPr>
          <p:txBody>
            <a:bodyPr wrap="none">
              <a:spAutoFit/>
            </a:bodyPr>
            <a:lstStyle/>
            <a:p>
              <a:pPr algn="l"/>
              <a:r>
                <a:rPr lang="zh-CN" altLang="en-US" sz="2000" i="1"/>
                <a:t>n</a:t>
              </a:r>
              <a:r>
                <a:rPr lang="zh-CN" altLang="en-US" sz="2000"/>
                <a:t>-1</a:t>
              </a:r>
            </a:p>
          </p:txBody>
        </p:sp>
        <p:sp>
          <p:nvSpPr>
            <p:cNvPr id="44043" name="Text Box 8"/>
            <p:cNvSpPr txBox="1">
              <a:spLocks noChangeArrowheads="1"/>
            </p:cNvSpPr>
            <p:nvPr/>
          </p:nvSpPr>
          <p:spPr bwMode="auto">
            <a:xfrm>
              <a:off x="2736850" y="1800225"/>
              <a:ext cx="590550" cy="457200"/>
            </a:xfrm>
            <a:prstGeom prst="rect">
              <a:avLst/>
            </a:prstGeom>
            <a:noFill/>
            <a:ln w="9525">
              <a:noFill/>
              <a:miter lim="800000"/>
              <a:headEnd/>
              <a:tailEnd/>
            </a:ln>
          </p:spPr>
          <p:txBody>
            <a:bodyPr wrap="none">
              <a:spAutoFit/>
            </a:bodyPr>
            <a:lstStyle/>
            <a:p>
              <a:pPr algn="l"/>
              <a:r>
                <a:rPr lang="zh-CN" altLang="en-US" sz="2000" i="1"/>
                <a:t>n</a:t>
              </a:r>
              <a:r>
                <a:rPr lang="zh-CN" altLang="en-US" sz="2000"/>
                <a:t>-2</a:t>
              </a:r>
            </a:p>
          </p:txBody>
        </p:sp>
        <p:sp>
          <p:nvSpPr>
            <p:cNvPr id="44044" name="Text Box 9"/>
            <p:cNvSpPr txBox="1">
              <a:spLocks noChangeArrowheads="1"/>
            </p:cNvSpPr>
            <p:nvPr/>
          </p:nvSpPr>
          <p:spPr bwMode="auto">
            <a:xfrm>
              <a:off x="3313112" y="2663825"/>
              <a:ext cx="590550" cy="457200"/>
            </a:xfrm>
            <a:prstGeom prst="rect">
              <a:avLst/>
            </a:prstGeom>
            <a:noFill/>
            <a:ln w="9525">
              <a:noFill/>
              <a:miter lim="800000"/>
              <a:headEnd/>
              <a:tailEnd/>
            </a:ln>
          </p:spPr>
          <p:txBody>
            <a:bodyPr wrap="none">
              <a:spAutoFit/>
            </a:bodyPr>
            <a:lstStyle/>
            <a:p>
              <a:pPr algn="l"/>
              <a:r>
                <a:rPr lang="zh-CN" altLang="en-US" sz="2000" i="1"/>
                <a:t>n</a:t>
              </a:r>
              <a:r>
                <a:rPr lang="zh-CN" altLang="en-US" sz="2000"/>
                <a:t>-3</a:t>
              </a:r>
            </a:p>
          </p:txBody>
        </p:sp>
        <p:sp>
          <p:nvSpPr>
            <p:cNvPr id="44045" name="Text Box 10"/>
            <p:cNvSpPr txBox="1">
              <a:spLocks noChangeArrowheads="1"/>
            </p:cNvSpPr>
            <p:nvPr/>
          </p:nvSpPr>
          <p:spPr bwMode="auto">
            <a:xfrm>
              <a:off x="0" y="1800225"/>
              <a:ext cx="350005" cy="453393"/>
            </a:xfrm>
            <a:prstGeom prst="rect">
              <a:avLst/>
            </a:prstGeom>
            <a:noFill/>
            <a:ln w="9525">
              <a:noFill/>
              <a:miter lim="800000"/>
              <a:headEnd/>
              <a:tailEnd/>
            </a:ln>
          </p:spPr>
          <p:txBody>
            <a:bodyPr wrap="none">
              <a:spAutoFit/>
            </a:bodyPr>
            <a:lstStyle/>
            <a:p>
              <a:pPr algn="l"/>
              <a:r>
                <a:rPr lang="zh-CN" altLang="en-US" sz="2000" i="1"/>
                <a:t>n</a:t>
              </a:r>
            </a:p>
          </p:txBody>
        </p:sp>
        <p:cxnSp>
          <p:nvCxnSpPr>
            <p:cNvPr id="44046" name="AutoShape 11"/>
            <p:cNvCxnSpPr>
              <a:cxnSpLocks noChangeShapeType="1"/>
              <a:stCxn id="44041" idx="2"/>
              <a:endCxn id="44042" idx="0"/>
            </p:cNvCxnSpPr>
            <p:nvPr/>
          </p:nvCxnSpPr>
          <p:spPr bwMode="auto">
            <a:xfrm rot="16200000" flipH="1">
              <a:off x="1903285" y="382458"/>
              <a:ext cx="481644" cy="623509"/>
            </a:xfrm>
            <a:prstGeom prst="straightConnector1">
              <a:avLst/>
            </a:prstGeom>
            <a:noFill/>
            <a:ln w="9525">
              <a:solidFill>
                <a:schemeClr val="tx1"/>
              </a:solidFill>
              <a:round/>
              <a:headEnd/>
              <a:tailEnd/>
            </a:ln>
          </p:spPr>
        </p:cxnSp>
        <p:cxnSp>
          <p:nvCxnSpPr>
            <p:cNvPr id="44047" name="AutoShape 12"/>
            <p:cNvCxnSpPr>
              <a:cxnSpLocks noChangeShapeType="1"/>
              <a:stCxn id="44042" idx="2"/>
              <a:endCxn id="44043" idx="0"/>
            </p:cNvCxnSpPr>
            <p:nvPr/>
          </p:nvCxnSpPr>
          <p:spPr bwMode="auto">
            <a:xfrm>
              <a:off x="2455862" y="1392237"/>
              <a:ext cx="576263" cy="407988"/>
            </a:xfrm>
            <a:prstGeom prst="straightConnector1">
              <a:avLst/>
            </a:prstGeom>
            <a:noFill/>
            <a:ln w="9525">
              <a:solidFill>
                <a:schemeClr val="tx1"/>
              </a:solidFill>
              <a:round/>
              <a:headEnd/>
              <a:tailEnd/>
            </a:ln>
          </p:spPr>
        </p:cxnSp>
        <p:cxnSp>
          <p:nvCxnSpPr>
            <p:cNvPr id="44048" name="AutoShape 13"/>
            <p:cNvCxnSpPr>
              <a:cxnSpLocks noChangeShapeType="1"/>
              <a:stCxn id="44043" idx="2"/>
              <a:endCxn id="44044" idx="0"/>
            </p:cNvCxnSpPr>
            <p:nvPr/>
          </p:nvCxnSpPr>
          <p:spPr bwMode="auto">
            <a:xfrm>
              <a:off x="3032125" y="2257425"/>
              <a:ext cx="576262" cy="406400"/>
            </a:xfrm>
            <a:prstGeom prst="straightConnector1">
              <a:avLst/>
            </a:prstGeom>
            <a:noFill/>
            <a:ln w="9525">
              <a:solidFill>
                <a:schemeClr val="tx1"/>
              </a:solidFill>
              <a:round/>
              <a:headEnd/>
              <a:tailEnd/>
            </a:ln>
          </p:spPr>
        </p:cxnSp>
        <p:sp>
          <p:nvSpPr>
            <p:cNvPr id="44049" name="Text Box 14"/>
            <p:cNvSpPr txBox="1">
              <a:spLocks noChangeArrowheads="1"/>
            </p:cNvSpPr>
            <p:nvPr/>
          </p:nvSpPr>
          <p:spPr bwMode="auto">
            <a:xfrm>
              <a:off x="1081087" y="935037"/>
              <a:ext cx="336550" cy="457200"/>
            </a:xfrm>
            <a:prstGeom prst="rect">
              <a:avLst/>
            </a:prstGeom>
            <a:noFill/>
            <a:ln w="9525">
              <a:noFill/>
              <a:miter lim="800000"/>
              <a:headEnd/>
              <a:tailEnd/>
            </a:ln>
          </p:spPr>
          <p:txBody>
            <a:bodyPr wrap="none">
              <a:spAutoFit/>
            </a:bodyPr>
            <a:lstStyle/>
            <a:p>
              <a:pPr algn="l"/>
              <a:r>
                <a:rPr lang="zh-CN" altLang="en-US" sz="2000"/>
                <a:t>1</a:t>
              </a:r>
            </a:p>
          </p:txBody>
        </p:sp>
        <p:sp>
          <p:nvSpPr>
            <p:cNvPr id="44050" name="Text Box 15"/>
            <p:cNvSpPr txBox="1">
              <a:spLocks noChangeArrowheads="1"/>
            </p:cNvSpPr>
            <p:nvPr/>
          </p:nvSpPr>
          <p:spPr bwMode="auto">
            <a:xfrm>
              <a:off x="1608137" y="1774825"/>
              <a:ext cx="336550" cy="457200"/>
            </a:xfrm>
            <a:prstGeom prst="rect">
              <a:avLst/>
            </a:prstGeom>
            <a:noFill/>
            <a:ln w="9525">
              <a:noFill/>
              <a:miter lim="800000"/>
              <a:headEnd/>
              <a:tailEnd/>
            </a:ln>
          </p:spPr>
          <p:txBody>
            <a:bodyPr wrap="none">
              <a:spAutoFit/>
            </a:bodyPr>
            <a:lstStyle/>
            <a:p>
              <a:pPr algn="l"/>
              <a:r>
                <a:rPr lang="zh-CN" altLang="en-US" sz="2000"/>
                <a:t>1</a:t>
              </a:r>
            </a:p>
          </p:txBody>
        </p:sp>
        <p:sp>
          <p:nvSpPr>
            <p:cNvPr id="44051" name="Text Box 16"/>
            <p:cNvSpPr txBox="1">
              <a:spLocks noChangeArrowheads="1"/>
            </p:cNvSpPr>
            <p:nvPr/>
          </p:nvSpPr>
          <p:spPr bwMode="auto">
            <a:xfrm>
              <a:off x="2305050" y="2638425"/>
              <a:ext cx="336550" cy="457200"/>
            </a:xfrm>
            <a:prstGeom prst="rect">
              <a:avLst/>
            </a:prstGeom>
            <a:noFill/>
            <a:ln w="9525">
              <a:noFill/>
              <a:miter lim="800000"/>
              <a:headEnd/>
              <a:tailEnd/>
            </a:ln>
          </p:spPr>
          <p:txBody>
            <a:bodyPr wrap="none">
              <a:spAutoFit/>
            </a:bodyPr>
            <a:lstStyle/>
            <a:p>
              <a:pPr algn="l"/>
              <a:r>
                <a:rPr lang="zh-CN" altLang="en-US" sz="2000"/>
                <a:t>1</a:t>
              </a:r>
            </a:p>
          </p:txBody>
        </p:sp>
        <p:cxnSp>
          <p:nvCxnSpPr>
            <p:cNvPr id="44052" name="AutoShape 17"/>
            <p:cNvCxnSpPr>
              <a:cxnSpLocks noChangeShapeType="1"/>
              <a:stCxn id="44041" idx="2"/>
              <a:endCxn id="44049" idx="0"/>
            </p:cNvCxnSpPr>
            <p:nvPr/>
          </p:nvCxnSpPr>
          <p:spPr bwMode="auto">
            <a:xfrm rot="5400000">
              <a:off x="1300035" y="402717"/>
              <a:ext cx="481644" cy="582991"/>
            </a:xfrm>
            <a:prstGeom prst="straightConnector1">
              <a:avLst/>
            </a:prstGeom>
            <a:noFill/>
            <a:ln w="9525">
              <a:solidFill>
                <a:schemeClr val="tx1"/>
              </a:solidFill>
              <a:round/>
              <a:headEnd/>
              <a:tailEnd/>
            </a:ln>
          </p:spPr>
        </p:cxnSp>
        <p:cxnSp>
          <p:nvCxnSpPr>
            <p:cNvPr id="44053" name="AutoShape 18"/>
            <p:cNvCxnSpPr>
              <a:cxnSpLocks noChangeShapeType="1"/>
              <a:stCxn id="44042" idx="2"/>
              <a:endCxn id="44050" idx="0"/>
            </p:cNvCxnSpPr>
            <p:nvPr/>
          </p:nvCxnSpPr>
          <p:spPr bwMode="auto">
            <a:xfrm flipH="1">
              <a:off x="1776412" y="1392237"/>
              <a:ext cx="679450" cy="382588"/>
            </a:xfrm>
            <a:prstGeom prst="straightConnector1">
              <a:avLst/>
            </a:prstGeom>
            <a:noFill/>
            <a:ln w="9525">
              <a:solidFill>
                <a:schemeClr val="tx1"/>
              </a:solidFill>
              <a:round/>
              <a:headEnd/>
              <a:tailEnd/>
            </a:ln>
          </p:spPr>
        </p:cxnSp>
        <p:cxnSp>
          <p:nvCxnSpPr>
            <p:cNvPr id="44054" name="AutoShape 19"/>
            <p:cNvCxnSpPr>
              <a:cxnSpLocks noChangeShapeType="1"/>
              <a:stCxn id="44043" idx="2"/>
              <a:endCxn id="44051" idx="0"/>
            </p:cNvCxnSpPr>
            <p:nvPr/>
          </p:nvCxnSpPr>
          <p:spPr bwMode="auto">
            <a:xfrm flipH="1">
              <a:off x="2473325" y="2257425"/>
              <a:ext cx="558800" cy="381000"/>
            </a:xfrm>
            <a:prstGeom prst="straightConnector1">
              <a:avLst/>
            </a:prstGeom>
            <a:noFill/>
            <a:ln w="9525">
              <a:solidFill>
                <a:schemeClr val="tx1"/>
              </a:solidFill>
              <a:round/>
              <a:headEnd/>
              <a:tailEnd/>
            </a:ln>
          </p:spPr>
        </p:cxnSp>
        <p:sp>
          <p:nvSpPr>
            <p:cNvPr id="44055" name="Line 20"/>
            <p:cNvSpPr>
              <a:spLocks noChangeShapeType="1"/>
            </p:cNvSpPr>
            <p:nvPr/>
          </p:nvSpPr>
          <p:spPr bwMode="auto">
            <a:xfrm>
              <a:off x="3816350" y="3168650"/>
              <a:ext cx="360362" cy="431800"/>
            </a:xfrm>
            <a:prstGeom prst="line">
              <a:avLst/>
            </a:prstGeom>
            <a:noFill/>
            <a:ln w="9525">
              <a:solidFill>
                <a:schemeClr val="tx1"/>
              </a:solidFill>
              <a:prstDash val="dash"/>
              <a:round/>
              <a:headEnd/>
              <a:tailEnd/>
            </a:ln>
          </p:spPr>
          <p:txBody>
            <a:bodyPr/>
            <a:lstStyle/>
            <a:p>
              <a:endParaRPr lang="zh-CN" altLang="en-US"/>
            </a:p>
          </p:txBody>
        </p:sp>
        <p:sp>
          <p:nvSpPr>
            <p:cNvPr id="44056" name="Text Box 21"/>
            <p:cNvSpPr txBox="1">
              <a:spLocks noChangeArrowheads="1"/>
            </p:cNvSpPr>
            <p:nvPr/>
          </p:nvSpPr>
          <p:spPr bwMode="auto">
            <a:xfrm>
              <a:off x="3768725" y="4173537"/>
              <a:ext cx="336550" cy="457200"/>
            </a:xfrm>
            <a:prstGeom prst="rect">
              <a:avLst/>
            </a:prstGeom>
            <a:noFill/>
            <a:ln w="9525">
              <a:noFill/>
              <a:miter lim="800000"/>
              <a:headEnd/>
              <a:tailEnd/>
            </a:ln>
          </p:spPr>
          <p:txBody>
            <a:bodyPr wrap="none">
              <a:spAutoFit/>
            </a:bodyPr>
            <a:lstStyle/>
            <a:p>
              <a:pPr algn="l"/>
              <a:r>
                <a:rPr lang="zh-CN" altLang="en-US" sz="2000"/>
                <a:t>1</a:t>
              </a:r>
            </a:p>
          </p:txBody>
        </p:sp>
        <p:sp>
          <p:nvSpPr>
            <p:cNvPr id="44057" name="Text Box 22"/>
            <p:cNvSpPr txBox="1">
              <a:spLocks noChangeArrowheads="1"/>
            </p:cNvSpPr>
            <p:nvPr/>
          </p:nvSpPr>
          <p:spPr bwMode="auto">
            <a:xfrm>
              <a:off x="4392612" y="4173537"/>
              <a:ext cx="336550" cy="457200"/>
            </a:xfrm>
            <a:prstGeom prst="rect">
              <a:avLst/>
            </a:prstGeom>
            <a:noFill/>
            <a:ln w="9525">
              <a:noFill/>
              <a:miter lim="800000"/>
              <a:headEnd/>
              <a:tailEnd/>
            </a:ln>
          </p:spPr>
          <p:txBody>
            <a:bodyPr wrap="none">
              <a:spAutoFit/>
            </a:bodyPr>
            <a:lstStyle/>
            <a:p>
              <a:pPr algn="l"/>
              <a:r>
                <a:rPr lang="zh-CN" altLang="en-US" sz="2000"/>
                <a:t>1</a:t>
              </a:r>
            </a:p>
          </p:txBody>
        </p:sp>
        <p:sp>
          <p:nvSpPr>
            <p:cNvPr id="44058" name="Text Box 23"/>
            <p:cNvSpPr txBox="1">
              <a:spLocks noChangeArrowheads="1"/>
            </p:cNvSpPr>
            <p:nvPr/>
          </p:nvSpPr>
          <p:spPr bwMode="auto">
            <a:xfrm>
              <a:off x="4056062" y="3529012"/>
              <a:ext cx="336550" cy="457200"/>
            </a:xfrm>
            <a:prstGeom prst="rect">
              <a:avLst/>
            </a:prstGeom>
            <a:noFill/>
            <a:ln w="9525">
              <a:noFill/>
              <a:miter lim="800000"/>
              <a:headEnd/>
              <a:tailEnd/>
            </a:ln>
          </p:spPr>
          <p:txBody>
            <a:bodyPr wrap="none">
              <a:spAutoFit/>
            </a:bodyPr>
            <a:lstStyle/>
            <a:p>
              <a:pPr algn="l"/>
              <a:r>
                <a:rPr lang="zh-CN" altLang="en-US" sz="2000"/>
                <a:t>2</a:t>
              </a:r>
            </a:p>
          </p:txBody>
        </p:sp>
        <p:cxnSp>
          <p:nvCxnSpPr>
            <p:cNvPr id="44059" name="AutoShape 24"/>
            <p:cNvCxnSpPr>
              <a:cxnSpLocks noChangeShapeType="1"/>
              <a:stCxn id="44058" idx="2"/>
              <a:endCxn id="44056" idx="0"/>
            </p:cNvCxnSpPr>
            <p:nvPr/>
          </p:nvCxnSpPr>
          <p:spPr bwMode="auto">
            <a:xfrm flipH="1">
              <a:off x="3937000" y="3986212"/>
              <a:ext cx="287337" cy="187325"/>
            </a:xfrm>
            <a:prstGeom prst="straightConnector1">
              <a:avLst/>
            </a:prstGeom>
            <a:noFill/>
            <a:ln w="9525">
              <a:solidFill>
                <a:schemeClr val="tx1"/>
              </a:solidFill>
              <a:round/>
              <a:headEnd/>
              <a:tailEnd/>
            </a:ln>
          </p:spPr>
        </p:cxnSp>
        <p:cxnSp>
          <p:nvCxnSpPr>
            <p:cNvPr id="44060" name="AutoShape 25"/>
            <p:cNvCxnSpPr>
              <a:cxnSpLocks noChangeShapeType="1"/>
              <a:stCxn id="44058" idx="2"/>
              <a:endCxn id="44057" idx="0"/>
            </p:cNvCxnSpPr>
            <p:nvPr/>
          </p:nvCxnSpPr>
          <p:spPr bwMode="auto">
            <a:xfrm>
              <a:off x="4224337" y="3986212"/>
              <a:ext cx="336550" cy="187325"/>
            </a:xfrm>
            <a:prstGeom prst="straightConnector1">
              <a:avLst/>
            </a:prstGeom>
            <a:noFill/>
            <a:ln w="9525">
              <a:solidFill>
                <a:schemeClr val="tx1"/>
              </a:solidFill>
              <a:round/>
              <a:headEnd/>
              <a:tailEnd/>
            </a:ln>
          </p:spPr>
        </p:cxnSp>
        <p:sp>
          <p:nvSpPr>
            <p:cNvPr id="44061" name="Text Box 26"/>
            <p:cNvSpPr txBox="1">
              <a:spLocks noChangeArrowheads="1"/>
            </p:cNvSpPr>
            <p:nvPr/>
          </p:nvSpPr>
          <p:spPr bwMode="auto">
            <a:xfrm>
              <a:off x="6361112" y="0"/>
              <a:ext cx="350005" cy="453393"/>
            </a:xfrm>
            <a:prstGeom prst="rect">
              <a:avLst/>
            </a:prstGeom>
            <a:noFill/>
            <a:ln w="9525">
              <a:noFill/>
              <a:miter lim="800000"/>
              <a:headEnd/>
              <a:tailEnd/>
            </a:ln>
          </p:spPr>
          <p:txBody>
            <a:bodyPr wrap="none">
              <a:spAutoFit/>
            </a:bodyPr>
            <a:lstStyle/>
            <a:p>
              <a:pPr algn="l"/>
              <a:r>
                <a:rPr lang="zh-CN" altLang="en-US" sz="2000" i="1"/>
                <a:t>n</a:t>
              </a:r>
            </a:p>
          </p:txBody>
        </p:sp>
        <p:sp>
          <p:nvSpPr>
            <p:cNvPr id="44062" name="Text Box 27"/>
            <p:cNvSpPr txBox="1">
              <a:spLocks noChangeArrowheads="1"/>
            </p:cNvSpPr>
            <p:nvPr/>
          </p:nvSpPr>
          <p:spPr bwMode="auto">
            <a:xfrm>
              <a:off x="6337300" y="936625"/>
              <a:ext cx="336550" cy="457200"/>
            </a:xfrm>
            <a:prstGeom prst="rect">
              <a:avLst/>
            </a:prstGeom>
            <a:noFill/>
            <a:ln w="9525">
              <a:noFill/>
              <a:miter lim="800000"/>
              <a:headEnd/>
              <a:tailEnd/>
            </a:ln>
          </p:spPr>
          <p:txBody>
            <a:bodyPr>
              <a:spAutoFit/>
            </a:bodyPr>
            <a:lstStyle/>
            <a:p>
              <a:pPr algn="l"/>
              <a:r>
                <a:rPr lang="zh-CN" altLang="en-US" sz="2000" i="1"/>
                <a:t>n</a:t>
              </a:r>
            </a:p>
          </p:txBody>
        </p:sp>
        <p:sp>
          <p:nvSpPr>
            <p:cNvPr id="44063" name="Text Box 28"/>
            <p:cNvSpPr txBox="1">
              <a:spLocks noChangeArrowheads="1"/>
            </p:cNvSpPr>
            <p:nvPr/>
          </p:nvSpPr>
          <p:spPr bwMode="auto">
            <a:xfrm>
              <a:off x="6265862" y="1774825"/>
              <a:ext cx="792163" cy="457200"/>
            </a:xfrm>
            <a:prstGeom prst="rect">
              <a:avLst/>
            </a:prstGeom>
            <a:noFill/>
            <a:ln w="9525">
              <a:noFill/>
              <a:miter lim="800000"/>
              <a:headEnd/>
              <a:tailEnd/>
            </a:ln>
          </p:spPr>
          <p:txBody>
            <a:bodyPr>
              <a:spAutoFit/>
            </a:bodyPr>
            <a:lstStyle/>
            <a:p>
              <a:pPr algn="l"/>
              <a:r>
                <a:rPr lang="zh-CN" altLang="en-US" sz="2000" i="1"/>
                <a:t>n</a:t>
              </a:r>
              <a:r>
                <a:rPr lang="zh-CN" altLang="en-US" sz="2000"/>
                <a:t>-1</a:t>
              </a:r>
            </a:p>
          </p:txBody>
        </p:sp>
        <p:sp>
          <p:nvSpPr>
            <p:cNvPr id="44064" name="Text Box 29"/>
            <p:cNvSpPr txBox="1">
              <a:spLocks noChangeArrowheads="1"/>
            </p:cNvSpPr>
            <p:nvPr/>
          </p:nvSpPr>
          <p:spPr bwMode="auto">
            <a:xfrm>
              <a:off x="6265862" y="2640012"/>
              <a:ext cx="792163" cy="457200"/>
            </a:xfrm>
            <a:prstGeom prst="rect">
              <a:avLst/>
            </a:prstGeom>
            <a:noFill/>
            <a:ln w="9525">
              <a:noFill/>
              <a:miter lim="800000"/>
              <a:headEnd/>
              <a:tailEnd/>
            </a:ln>
          </p:spPr>
          <p:txBody>
            <a:bodyPr>
              <a:spAutoFit/>
            </a:bodyPr>
            <a:lstStyle/>
            <a:p>
              <a:pPr algn="l"/>
              <a:r>
                <a:rPr lang="zh-CN" altLang="en-US" sz="2000" i="1"/>
                <a:t>n</a:t>
              </a:r>
              <a:r>
                <a:rPr lang="zh-CN" altLang="en-US" sz="2000"/>
                <a:t>-2</a:t>
              </a:r>
            </a:p>
          </p:txBody>
        </p:sp>
        <p:sp>
          <p:nvSpPr>
            <p:cNvPr id="44065" name="Text Box 30"/>
            <p:cNvSpPr txBox="1">
              <a:spLocks noChangeArrowheads="1"/>
            </p:cNvSpPr>
            <p:nvPr/>
          </p:nvSpPr>
          <p:spPr bwMode="auto">
            <a:xfrm>
              <a:off x="6408737" y="4151312"/>
              <a:ext cx="336550" cy="457200"/>
            </a:xfrm>
            <a:prstGeom prst="rect">
              <a:avLst/>
            </a:prstGeom>
            <a:noFill/>
            <a:ln w="9525">
              <a:noFill/>
              <a:miter lim="800000"/>
              <a:headEnd/>
              <a:tailEnd/>
            </a:ln>
          </p:spPr>
          <p:txBody>
            <a:bodyPr wrap="none">
              <a:spAutoFit/>
            </a:bodyPr>
            <a:lstStyle/>
            <a:p>
              <a:pPr algn="l"/>
              <a:r>
                <a:rPr lang="zh-CN" altLang="en-US" sz="2000"/>
                <a:t>2</a:t>
              </a:r>
            </a:p>
          </p:txBody>
        </p:sp>
        <p:sp>
          <p:nvSpPr>
            <p:cNvPr id="44066" name="Text Box 31"/>
            <p:cNvSpPr txBox="1">
              <a:spLocks noChangeArrowheads="1"/>
            </p:cNvSpPr>
            <p:nvPr/>
          </p:nvSpPr>
          <p:spPr bwMode="auto">
            <a:xfrm>
              <a:off x="6408737" y="3529012"/>
              <a:ext cx="336550" cy="457200"/>
            </a:xfrm>
            <a:prstGeom prst="rect">
              <a:avLst/>
            </a:prstGeom>
            <a:noFill/>
            <a:ln w="9525">
              <a:noFill/>
              <a:miter lim="800000"/>
              <a:headEnd/>
              <a:tailEnd/>
            </a:ln>
          </p:spPr>
          <p:txBody>
            <a:bodyPr wrap="none">
              <a:spAutoFit/>
            </a:bodyPr>
            <a:lstStyle/>
            <a:p>
              <a:pPr algn="l"/>
              <a:r>
                <a:rPr lang="zh-CN" altLang="en-US" sz="2000"/>
                <a:t>3</a:t>
              </a:r>
            </a:p>
          </p:txBody>
        </p:sp>
        <p:sp>
          <p:nvSpPr>
            <p:cNvPr id="44067" name="Line 32"/>
            <p:cNvSpPr>
              <a:spLocks noChangeShapeType="1"/>
            </p:cNvSpPr>
            <p:nvPr/>
          </p:nvSpPr>
          <p:spPr bwMode="auto">
            <a:xfrm>
              <a:off x="4897437" y="4392612"/>
              <a:ext cx="1295400" cy="0"/>
            </a:xfrm>
            <a:prstGeom prst="line">
              <a:avLst/>
            </a:prstGeom>
            <a:noFill/>
            <a:ln w="19050">
              <a:solidFill>
                <a:schemeClr val="tx1"/>
              </a:solidFill>
              <a:prstDash val="lgDash"/>
              <a:round/>
              <a:headEnd/>
              <a:tailEnd type="triangle" w="med" len="med"/>
            </a:ln>
          </p:spPr>
          <p:txBody>
            <a:bodyPr/>
            <a:lstStyle/>
            <a:p>
              <a:endParaRPr lang="zh-CN" altLang="en-US"/>
            </a:p>
          </p:txBody>
        </p:sp>
        <p:sp>
          <p:nvSpPr>
            <p:cNvPr id="44068" name="Line 33"/>
            <p:cNvSpPr>
              <a:spLocks noChangeShapeType="1"/>
            </p:cNvSpPr>
            <p:nvPr/>
          </p:nvSpPr>
          <p:spPr bwMode="auto">
            <a:xfrm>
              <a:off x="4752975" y="3744912"/>
              <a:ext cx="1439862" cy="0"/>
            </a:xfrm>
            <a:prstGeom prst="line">
              <a:avLst/>
            </a:prstGeom>
            <a:noFill/>
            <a:ln w="19050">
              <a:solidFill>
                <a:schemeClr val="tx1"/>
              </a:solidFill>
              <a:prstDash val="lgDash"/>
              <a:round/>
              <a:headEnd/>
              <a:tailEnd type="triangle" w="med" len="med"/>
            </a:ln>
          </p:spPr>
          <p:txBody>
            <a:bodyPr/>
            <a:lstStyle/>
            <a:p>
              <a:endParaRPr lang="zh-CN" altLang="en-US"/>
            </a:p>
          </p:txBody>
        </p:sp>
        <p:sp>
          <p:nvSpPr>
            <p:cNvPr id="44069" name="Line 34"/>
            <p:cNvSpPr>
              <a:spLocks noChangeShapeType="1"/>
            </p:cNvSpPr>
            <p:nvPr/>
          </p:nvSpPr>
          <p:spPr bwMode="auto">
            <a:xfrm>
              <a:off x="4394200" y="2952750"/>
              <a:ext cx="1727200" cy="0"/>
            </a:xfrm>
            <a:prstGeom prst="line">
              <a:avLst/>
            </a:prstGeom>
            <a:noFill/>
            <a:ln w="19050">
              <a:solidFill>
                <a:schemeClr val="tx1"/>
              </a:solidFill>
              <a:prstDash val="lgDash"/>
              <a:round/>
              <a:headEnd/>
              <a:tailEnd type="triangle" w="med" len="med"/>
            </a:ln>
          </p:spPr>
          <p:txBody>
            <a:bodyPr/>
            <a:lstStyle/>
            <a:p>
              <a:endParaRPr lang="zh-CN" altLang="en-US"/>
            </a:p>
          </p:txBody>
        </p:sp>
        <p:sp>
          <p:nvSpPr>
            <p:cNvPr id="44070" name="Line 35"/>
            <p:cNvSpPr>
              <a:spLocks noChangeShapeType="1"/>
            </p:cNvSpPr>
            <p:nvPr/>
          </p:nvSpPr>
          <p:spPr bwMode="auto">
            <a:xfrm>
              <a:off x="3744912" y="2016125"/>
              <a:ext cx="2376488" cy="0"/>
            </a:xfrm>
            <a:prstGeom prst="line">
              <a:avLst/>
            </a:prstGeom>
            <a:noFill/>
            <a:ln w="19050">
              <a:solidFill>
                <a:schemeClr val="tx1"/>
              </a:solidFill>
              <a:prstDash val="lgDash"/>
              <a:round/>
              <a:headEnd/>
              <a:tailEnd type="triangle" w="med" len="med"/>
            </a:ln>
          </p:spPr>
          <p:txBody>
            <a:bodyPr/>
            <a:lstStyle/>
            <a:p>
              <a:endParaRPr lang="zh-CN" altLang="en-US"/>
            </a:p>
          </p:txBody>
        </p:sp>
        <p:sp>
          <p:nvSpPr>
            <p:cNvPr id="44071" name="Line 36"/>
            <p:cNvSpPr>
              <a:spLocks noChangeShapeType="1"/>
            </p:cNvSpPr>
            <p:nvPr/>
          </p:nvSpPr>
          <p:spPr bwMode="auto">
            <a:xfrm>
              <a:off x="3024187" y="1223962"/>
              <a:ext cx="3095625" cy="0"/>
            </a:xfrm>
            <a:prstGeom prst="line">
              <a:avLst/>
            </a:prstGeom>
            <a:noFill/>
            <a:ln w="19050">
              <a:solidFill>
                <a:schemeClr val="tx1"/>
              </a:solidFill>
              <a:prstDash val="lgDash"/>
              <a:round/>
              <a:headEnd/>
              <a:tailEnd type="triangle" w="med" len="med"/>
            </a:ln>
          </p:spPr>
          <p:txBody>
            <a:bodyPr/>
            <a:lstStyle/>
            <a:p>
              <a:endParaRPr lang="zh-CN" altLang="en-US"/>
            </a:p>
          </p:txBody>
        </p:sp>
        <p:sp>
          <p:nvSpPr>
            <p:cNvPr id="44072" name="Line 37"/>
            <p:cNvSpPr>
              <a:spLocks noChangeShapeType="1"/>
            </p:cNvSpPr>
            <p:nvPr/>
          </p:nvSpPr>
          <p:spPr bwMode="auto">
            <a:xfrm>
              <a:off x="2376487" y="288925"/>
              <a:ext cx="3816350" cy="0"/>
            </a:xfrm>
            <a:prstGeom prst="line">
              <a:avLst/>
            </a:prstGeom>
            <a:noFill/>
            <a:ln w="19050">
              <a:solidFill>
                <a:schemeClr val="tx1"/>
              </a:solidFill>
              <a:prstDash val="lgDash"/>
              <a:round/>
              <a:headEnd/>
              <a:tailEnd type="triangle" w="med" len="med"/>
            </a:ln>
          </p:spPr>
          <p:txBody>
            <a:bodyPr/>
            <a:lstStyle/>
            <a:p>
              <a:endParaRPr lang="zh-CN" altLang="en-US"/>
            </a:p>
          </p:txBody>
        </p:sp>
        <p:sp>
          <p:nvSpPr>
            <p:cNvPr id="44073" name="Line 38"/>
            <p:cNvSpPr>
              <a:spLocks noChangeShapeType="1"/>
            </p:cNvSpPr>
            <p:nvPr/>
          </p:nvSpPr>
          <p:spPr bwMode="auto">
            <a:xfrm flipV="1">
              <a:off x="215900" y="360362"/>
              <a:ext cx="0" cy="1439863"/>
            </a:xfrm>
            <a:prstGeom prst="line">
              <a:avLst/>
            </a:prstGeom>
            <a:noFill/>
            <a:ln w="38100">
              <a:solidFill>
                <a:schemeClr val="tx1"/>
              </a:solidFill>
              <a:round/>
              <a:headEnd/>
              <a:tailEnd type="triangle" w="med" len="med"/>
            </a:ln>
          </p:spPr>
          <p:txBody>
            <a:bodyPr/>
            <a:lstStyle/>
            <a:p>
              <a:endParaRPr lang="zh-CN" altLang="en-US"/>
            </a:p>
          </p:txBody>
        </p:sp>
        <p:sp>
          <p:nvSpPr>
            <p:cNvPr id="44074" name="Line 39"/>
            <p:cNvSpPr>
              <a:spLocks noChangeShapeType="1"/>
            </p:cNvSpPr>
            <p:nvPr/>
          </p:nvSpPr>
          <p:spPr bwMode="auto">
            <a:xfrm>
              <a:off x="215900" y="2376487"/>
              <a:ext cx="0" cy="2016125"/>
            </a:xfrm>
            <a:prstGeom prst="line">
              <a:avLst/>
            </a:prstGeom>
            <a:noFill/>
            <a:ln w="38100">
              <a:solidFill>
                <a:schemeClr val="tx1"/>
              </a:solidFill>
              <a:round/>
              <a:headEnd/>
              <a:tailEnd type="triangle" w="med" len="med"/>
            </a:ln>
          </p:spPr>
          <p:txBody>
            <a:bodyPr/>
            <a:lstStyle/>
            <a:p>
              <a:endParaRPr lang="zh-CN" altLang="en-US"/>
            </a:p>
          </p:txBody>
        </p:sp>
      </p:grpSp>
      <p:sp>
        <p:nvSpPr>
          <p:cNvPr id="44038" name="标题 1"/>
          <p:cNvSpPr>
            <a:spLocks noGrp="1"/>
          </p:cNvSpPr>
          <p:nvPr>
            <p:ph type="title" idx="4294967295"/>
          </p:nvPr>
        </p:nvSpPr>
        <p:spPr>
          <a:xfrm>
            <a:off x="1193874" y="863007"/>
            <a:ext cx="7391400" cy="914400"/>
          </a:xfrm>
        </p:spPr>
        <p:txBody>
          <a:bodyPr/>
          <a:lstStyle/>
          <a:p>
            <a:r>
              <a:rPr lang="zh-CN" altLang="en-US" dirty="0"/>
              <a:t>快速排序算法分析</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38</a:t>
            </a:fld>
            <a:endParaRPr lang="en-US" altLang="zh-CN"/>
          </a:p>
        </p:txBody>
      </p:sp>
    </p:spTree>
    <p:extLst>
      <p:ext uri="{BB962C8B-B14F-4D97-AF65-F5344CB8AC3E}">
        <p14:creationId xmlns:p14="http://schemas.microsoft.com/office/powerpoint/2010/main" val="2242135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07" name="Group 4"/>
          <p:cNvGrpSpPr>
            <a:grpSpLocks/>
          </p:cNvGrpSpPr>
          <p:nvPr/>
        </p:nvGrpSpPr>
        <p:grpSpPr bwMode="auto">
          <a:xfrm>
            <a:off x="1150938" y="1860550"/>
            <a:ext cx="6899275" cy="4440238"/>
            <a:chOff x="0" y="0"/>
            <a:chExt cx="8496300" cy="5769176"/>
          </a:xfrm>
        </p:grpSpPr>
        <p:graphicFrame>
          <p:nvGraphicFramePr>
            <p:cNvPr id="12290" name="Object 5"/>
            <p:cNvGraphicFramePr>
              <a:graphicFrameLocks noChangeAspect="1"/>
            </p:cNvGraphicFramePr>
            <p:nvPr/>
          </p:nvGraphicFramePr>
          <p:xfrm>
            <a:off x="3600450" y="144463"/>
            <a:ext cx="327025" cy="360362"/>
          </p:xfrm>
          <a:graphic>
            <a:graphicData uri="http://schemas.openxmlformats.org/presentationml/2006/ole">
              <mc:AlternateContent xmlns:mc="http://schemas.openxmlformats.org/markup-compatibility/2006">
                <mc:Choice xmlns:v="urn:schemas-microsoft-com:vml" Requires="v">
                  <p:oleObj spid="_x0000_s83051" r:id="rId4" imgW="127317" imgH="140017" progId="Equation.3">
                    <p:embed/>
                  </p:oleObj>
                </mc:Choice>
                <mc:Fallback>
                  <p:oleObj r:id="rId4" imgW="127317" imgH="140017" progId="Equation.3">
                    <p:embed/>
                    <p:pic>
                      <p:nvPicPr>
                        <p:cNvPr id="1229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450" y="144463"/>
                          <a:ext cx="3270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6"/>
            <p:cNvGraphicFramePr>
              <a:graphicFrameLocks noChangeAspect="1"/>
            </p:cNvGraphicFramePr>
            <p:nvPr/>
          </p:nvGraphicFramePr>
          <p:xfrm>
            <a:off x="4824412" y="865188"/>
            <a:ext cx="685800" cy="557212"/>
          </p:xfrm>
          <a:graphic>
            <a:graphicData uri="http://schemas.openxmlformats.org/presentationml/2006/ole">
              <mc:AlternateContent xmlns:mc="http://schemas.openxmlformats.org/markup-compatibility/2006">
                <mc:Choice xmlns:v="urn:schemas-microsoft-com:vml" Requires="v">
                  <p:oleObj spid="_x0000_s83052" r:id="rId6" imgW="267017" imgH="216217" progId="Equation.3">
                    <p:embed/>
                  </p:oleObj>
                </mc:Choice>
                <mc:Fallback>
                  <p:oleObj r:id="rId6" imgW="267017" imgH="216217" progId="Equation.3">
                    <p:embed/>
                    <p:pic>
                      <p:nvPicPr>
                        <p:cNvPr id="12291"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4412" y="865188"/>
                          <a:ext cx="6858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7"/>
            <p:cNvGraphicFramePr>
              <a:graphicFrameLocks noChangeAspect="1"/>
            </p:cNvGraphicFramePr>
            <p:nvPr/>
          </p:nvGraphicFramePr>
          <p:xfrm>
            <a:off x="2016125" y="865188"/>
            <a:ext cx="685800" cy="557212"/>
          </p:xfrm>
          <a:graphic>
            <a:graphicData uri="http://schemas.openxmlformats.org/presentationml/2006/ole">
              <mc:AlternateContent xmlns:mc="http://schemas.openxmlformats.org/markup-compatibility/2006">
                <mc:Choice xmlns:v="urn:schemas-microsoft-com:vml" Requires="v">
                  <p:oleObj spid="_x0000_s83053" r:id="rId8" imgW="267017" imgH="216217" progId="Equation.3">
                    <p:embed/>
                  </p:oleObj>
                </mc:Choice>
                <mc:Fallback>
                  <p:oleObj r:id="rId8" imgW="267017" imgH="216217" progId="Equation.3">
                    <p:embed/>
                    <p:pic>
                      <p:nvPicPr>
                        <p:cNvPr id="12292"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6125" y="865188"/>
                          <a:ext cx="6858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8"/>
            <p:cNvGraphicFramePr>
              <a:graphicFrameLocks noChangeAspect="1"/>
            </p:cNvGraphicFramePr>
            <p:nvPr/>
          </p:nvGraphicFramePr>
          <p:xfrm>
            <a:off x="1368425" y="1963738"/>
            <a:ext cx="685800" cy="557212"/>
          </p:xfrm>
          <a:graphic>
            <a:graphicData uri="http://schemas.openxmlformats.org/presentationml/2006/ole">
              <mc:AlternateContent xmlns:mc="http://schemas.openxmlformats.org/markup-compatibility/2006">
                <mc:Choice xmlns:v="urn:schemas-microsoft-com:vml" Requires="v">
                  <p:oleObj spid="_x0000_s83054" r:id="rId10" imgW="267017" imgH="216217" progId="Equation.3">
                    <p:embed/>
                  </p:oleObj>
                </mc:Choice>
                <mc:Fallback>
                  <p:oleObj r:id="rId10" imgW="267017" imgH="216217" progId="Equation.3">
                    <p:embed/>
                    <p:pic>
                      <p:nvPicPr>
                        <p:cNvPr id="12293"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8425" y="1963738"/>
                          <a:ext cx="6858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4" name="Object 9"/>
            <p:cNvGraphicFramePr>
              <a:graphicFrameLocks noChangeAspect="1"/>
            </p:cNvGraphicFramePr>
            <p:nvPr/>
          </p:nvGraphicFramePr>
          <p:xfrm>
            <a:off x="4103687" y="1944688"/>
            <a:ext cx="685800" cy="557212"/>
          </p:xfrm>
          <a:graphic>
            <a:graphicData uri="http://schemas.openxmlformats.org/presentationml/2006/ole">
              <mc:AlternateContent xmlns:mc="http://schemas.openxmlformats.org/markup-compatibility/2006">
                <mc:Choice xmlns:v="urn:schemas-microsoft-com:vml" Requires="v">
                  <p:oleObj spid="_x0000_s83055" r:id="rId12" imgW="267017" imgH="216217" progId="Equation.3">
                    <p:embed/>
                  </p:oleObj>
                </mc:Choice>
                <mc:Fallback>
                  <p:oleObj r:id="rId12" imgW="267017" imgH="216217" progId="Equation.3">
                    <p:embed/>
                    <p:pic>
                      <p:nvPicPr>
                        <p:cNvPr id="12294"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03687" y="1944688"/>
                          <a:ext cx="6858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5" name="Object 10"/>
            <p:cNvGraphicFramePr>
              <a:graphicFrameLocks noChangeAspect="1"/>
            </p:cNvGraphicFramePr>
            <p:nvPr/>
          </p:nvGraphicFramePr>
          <p:xfrm>
            <a:off x="2592387" y="1944688"/>
            <a:ext cx="685800" cy="557212"/>
          </p:xfrm>
          <a:graphic>
            <a:graphicData uri="http://schemas.openxmlformats.org/presentationml/2006/ole">
              <mc:AlternateContent xmlns:mc="http://schemas.openxmlformats.org/markup-compatibility/2006">
                <mc:Choice xmlns:v="urn:schemas-microsoft-com:vml" Requires="v">
                  <p:oleObj spid="_x0000_s83056" r:id="rId14" imgW="267017" imgH="216217" progId="Equation.3">
                    <p:embed/>
                  </p:oleObj>
                </mc:Choice>
                <mc:Fallback>
                  <p:oleObj r:id="rId14" imgW="267017" imgH="216217" progId="Equation.3">
                    <p:embed/>
                    <p:pic>
                      <p:nvPicPr>
                        <p:cNvPr id="12295"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2387" y="1944688"/>
                          <a:ext cx="6858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11"/>
            <p:cNvGraphicFramePr>
              <a:graphicFrameLocks noChangeAspect="1"/>
            </p:cNvGraphicFramePr>
            <p:nvPr/>
          </p:nvGraphicFramePr>
          <p:xfrm>
            <a:off x="5688012" y="1944688"/>
            <a:ext cx="685800" cy="557212"/>
          </p:xfrm>
          <a:graphic>
            <a:graphicData uri="http://schemas.openxmlformats.org/presentationml/2006/ole">
              <mc:AlternateContent xmlns:mc="http://schemas.openxmlformats.org/markup-compatibility/2006">
                <mc:Choice xmlns:v="urn:schemas-microsoft-com:vml" Requires="v">
                  <p:oleObj spid="_x0000_s83057" r:id="rId15" imgW="267017" imgH="216217" progId="Equation.3">
                    <p:embed/>
                  </p:oleObj>
                </mc:Choice>
                <mc:Fallback>
                  <p:oleObj r:id="rId15" imgW="267017" imgH="216217" progId="Equation.3">
                    <p:embed/>
                    <p:pic>
                      <p:nvPicPr>
                        <p:cNvPr id="12296"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88012" y="1944688"/>
                          <a:ext cx="6858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7" name="Object 12"/>
            <p:cNvGraphicFramePr>
              <a:graphicFrameLocks noChangeAspect="1"/>
            </p:cNvGraphicFramePr>
            <p:nvPr/>
          </p:nvGraphicFramePr>
          <p:xfrm>
            <a:off x="1152525" y="2868613"/>
            <a:ext cx="392112" cy="1016000"/>
          </p:xfrm>
          <a:graphic>
            <a:graphicData uri="http://schemas.openxmlformats.org/presentationml/2006/ole">
              <mc:AlternateContent xmlns:mc="http://schemas.openxmlformats.org/markup-compatibility/2006">
                <mc:Choice xmlns:v="urn:schemas-microsoft-com:vml" Requires="v">
                  <p:oleObj spid="_x0000_s83058" r:id="rId16" imgW="152717" imgH="394017" progId="Equation.3">
                    <p:embed/>
                  </p:oleObj>
                </mc:Choice>
                <mc:Fallback>
                  <p:oleObj r:id="rId16" imgW="152717" imgH="394017" progId="Equation.3">
                    <p:embed/>
                    <p:pic>
                      <p:nvPicPr>
                        <p:cNvPr id="12297"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52525" y="2868613"/>
                          <a:ext cx="3921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8" name="Object 13"/>
            <p:cNvGraphicFramePr>
              <a:graphicFrameLocks noChangeAspect="1"/>
            </p:cNvGraphicFramePr>
            <p:nvPr/>
          </p:nvGraphicFramePr>
          <p:xfrm>
            <a:off x="1695450" y="2873375"/>
            <a:ext cx="392112" cy="1016000"/>
          </p:xfrm>
          <a:graphic>
            <a:graphicData uri="http://schemas.openxmlformats.org/presentationml/2006/ole">
              <mc:AlternateContent xmlns:mc="http://schemas.openxmlformats.org/markup-compatibility/2006">
                <mc:Choice xmlns:v="urn:schemas-microsoft-com:vml" Requires="v">
                  <p:oleObj spid="_x0000_s83059" r:id="rId18" imgW="152717" imgH="394017" progId="Equation.3">
                    <p:embed/>
                  </p:oleObj>
                </mc:Choice>
                <mc:Fallback>
                  <p:oleObj r:id="rId18" imgW="152717" imgH="394017" progId="Equation.3">
                    <p:embed/>
                    <p:pic>
                      <p:nvPicPr>
                        <p:cNvPr id="12298"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95450" y="2873375"/>
                          <a:ext cx="3921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9" name="Object 14"/>
            <p:cNvGraphicFramePr>
              <a:graphicFrameLocks noChangeAspect="1"/>
            </p:cNvGraphicFramePr>
            <p:nvPr/>
          </p:nvGraphicFramePr>
          <p:xfrm>
            <a:off x="2447925" y="2881313"/>
            <a:ext cx="392112" cy="1016000"/>
          </p:xfrm>
          <a:graphic>
            <a:graphicData uri="http://schemas.openxmlformats.org/presentationml/2006/ole">
              <mc:AlternateContent xmlns:mc="http://schemas.openxmlformats.org/markup-compatibility/2006">
                <mc:Choice xmlns:v="urn:schemas-microsoft-com:vml" Requires="v">
                  <p:oleObj spid="_x0000_s83060" r:id="rId19" imgW="152717" imgH="394017" progId="Equation.3">
                    <p:embed/>
                  </p:oleObj>
                </mc:Choice>
                <mc:Fallback>
                  <p:oleObj r:id="rId19" imgW="152717" imgH="394017" progId="Equation.3">
                    <p:embed/>
                    <p:pic>
                      <p:nvPicPr>
                        <p:cNvPr id="12299"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47925" y="2881313"/>
                          <a:ext cx="3921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0" name="Object 15"/>
            <p:cNvGraphicFramePr>
              <a:graphicFrameLocks noChangeAspect="1"/>
            </p:cNvGraphicFramePr>
            <p:nvPr/>
          </p:nvGraphicFramePr>
          <p:xfrm>
            <a:off x="3063875" y="2881313"/>
            <a:ext cx="392112" cy="1016000"/>
          </p:xfrm>
          <a:graphic>
            <a:graphicData uri="http://schemas.openxmlformats.org/presentationml/2006/ole">
              <mc:AlternateContent xmlns:mc="http://schemas.openxmlformats.org/markup-compatibility/2006">
                <mc:Choice xmlns:v="urn:schemas-microsoft-com:vml" Requires="v">
                  <p:oleObj spid="_x0000_s83061" r:id="rId20" imgW="152717" imgH="394017" progId="Equation.3">
                    <p:embed/>
                  </p:oleObj>
                </mc:Choice>
                <mc:Fallback>
                  <p:oleObj r:id="rId20" imgW="152717" imgH="394017" progId="Equation.3">
                    <p:embed/>
                    <p:pic>
                      <p:nvPicPr>
                        <p:cNvPr id="1230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63875" y="2881313"/>
                          <a:ext cx="3921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1" name="Object 16"/>
            <p:cNvGraphicFramePr>
              <a:graphicFrameLocks noChangeAspect="1"/>
            </p:cNvGraphicFramePr>
            <p:nvPr/>
          </p:nvGraphicFramePr>
          <p:xfrm>
            <a:off x="3887787" y="2881313"/>
            <a:ext cx="392113" cy="1016000"/>
          </p:xfrm>
          <a:graphic>
            <a:graphicData uri="http://schemas.openxmlformats.org/presentationml/2006/ole">
              <mc:AlternateContent xmlns:mc="http://schemas.openxmlformats.org/markup-compatibility/2006">
                <mc:Choice xmlns:v="urn:schemas-microsoft-com:vml" Requires="v">
                  <p:oleObj spid="_x0000_s83062" r:id="rId21" imgW="152717" imgH="394017" progId="Equation.3">
                    <p:embed/>
                  </p:oleObj>
                </mc:Choice>
                <mc:Fallback>
                  <p:oleObj r:id="rId21" imgW="152717" imgH="394017" progId="Equation.3">
                    <p:embed/>
                    <p:pic>
                      <p:nvPicPr>
                        <p:cNvPr id="12301"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87787" y="2881313"/>
                          <a:ext cx="392113"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2" name="Object 17"/>
            <p:cNvGraphicFramePr>
              <a:graphicFrameLocks noChangeAspect="1"/>
            </p:cNvGraphicFramePr>
            <p:nvPr/>
          </p:nvGraphicFramePr>
          <p:xfrm>
            <a:off x="4537075" y="2881313"/>
            <a:ext cx="392112" cy="1016000"/>
          </p:xfrm>
          <a:graphic>
            <a:graphicData uri="http://schemas.openxmlformats.org/presentationml/2006/ole">
              <mc:AlternateContent xmlns:mc="http://schemas.openxmlformats.org/markup-compatibility/2006">
                <mc:Choice xmlns:v="urn:schemas-microsoft-com:vml" Requires="v">
                  <p:oleObj spid="_x0000_s83063" r:id="rId22" imgW="152717" imgH="394017" progId="Equation.3">
                    <p:embed/>
                  </p:oleObj>
                </mc:Choice>
                <mc:Fallback>
                  <p:oleObj r:id="rId22" imgW="152717" imgH="394017" progId="Equation.3">
                    <p:embed/>
                    <p:pic>
                      <p:nvPicPr>
                        <p:cNvPr id="12302"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37075" y="2881313"/>
                          <a:ext cx="3921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3" name="Object 18"/>
            <p:cNvGraphicFramePr>
              <a:graphicFrameLocks noChangeAspect="1"/>
            </p:cNvGraphicFramePr>
            <p:nvPr/>
          </p:nvGraphicFramePr>
          <p:xfrm>
            <a:off x="5616575" y="2881313"/>
            <a:ext cx="392112" cy="1016000"/>
          </p:xfrm>
          <a:graphic>
            <a:graphicData uri="http://schemas.openxmlformats.org/presentationml/2006/ole">
              <mc:AlternateContent xmlns:mc="http://schemas.openxmlformats.org/markup-compatibility/2006">
                <mc:Choice xmlns:v="urn:schemas-microsoft-com:vml" Requires="v">
                  <p:oleObj spid="_x0000_s83064" r:id="rId23" imgW="152717" imgH="394017" progId="Equation.3">
                    <p:embed/>
                  </p:oleObj>
                </mc:Choice>
                <mc:Fallback>
                  <p:oleObj r:id="rId23" imgW="152717" imgH="394017" progId="Equation.3">
                    <p:embed/>
                    <p:pic>
                      <p:nvPicPr>
                        <p:cNvPr id="12303"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16575" y="2881313"/>
                          <a:ext cx="3921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4" name="Object 19"/>
            <p:cNvGraphicFramePr>
              <a:graphicFrameLocks noChangeAspect="1"/>
            </p:cNvGraphicFramePr>
            <p:nvPr/>
          </p:nvGraphicFramePr>
          <p:xfrm>
            <a:off x="6192837" y="2881313"/>
            <a:ext cx="392113" cy="1016000"/>
          </p:xfrm>
          <a:graphic>
            <a:graphicData uri="http://schemas.openxmlformats.org/presentationml/2006/ole">
              <mc:AlternateContent xmlns:mc="http://schemas.openxmlformats.org/markup-compatibility/2006">
                <mc:Choice xmlns:v="urn:schemas-microsoft-com:vml" Requires="v">
                  <p:oleObj spid="_x0000_s83065" r:id="rId24" imgW="152717" imgH="394017" progId="Equation.3">
                    <p:embed/>
                  </p:oleObj>
                </mc:Choice>
                <mc:Fallback>
                  <p:oleObj r:id="rId24" imgW="152717" imgH="394017" progId="Equation.3">
                    <p:embed/>
                    <p:pic>
                      <p:nvPicPr>
                        <p:cNvPr id="12304"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92837" y="2881313"/>
                          <a:ext cx="392113"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9" name="Text Box 17"/>
            <p:cNvSpPr txBox="1">
              <a:spLocks noChangeArrowheads="1"/>
            </p:cNvSpPr>
            <p:nvPr/>
          </p:nvSpPr>
          <p:spPr bwMode="auto">
            <a:xfrm>
              <a:off x="915987" y="4702175"/>
              <a:ext cx="353757" cy="439938"/>
            </a:xfrm>
            <a:prstGeom prst="rect">
              <a:avLst/>
            </a:prstGeom>
            <a:noFill/>
            <a:ln w="9525">
              <a:noFill/>
              <a:miter lim="800000"/>
              <a:headEnd/>
              <a:tailEnd/>
            </a:ln>
          </p:spPr>
          <p:txBody>
            <a:bodyPr wrap="none">
              <a:spAutoFit/>
            </a:bodyPr>
            <a:lstStyle/>
            <a:p>
              <a:pPr algn="l"/>
              <a:r>
                <a:rPr lang="zh-CN" altLang="en-US" sz="1600"/>
                <a:t>1</a:t>
              </a:r>
            </a:p>
          </p:txBody>
        </p:sp>
        <p:sp>
          <p:nvSpPr>
            <p:cNvPr id="12310" name="Text Box 18"/>
            <p:cNvSpPr txBox="1">
              <a:spLocks noChangeArrowheads="1"/>
            </p:cNvSpPr>
            <p:nvPr/>
          </p:nvSpPr>
          <p:spPr bwMode="auto">
            <a:xfrm>
              <a:off x="1512887" y="4681538"/>
              <a:ext cx="353757" cy="439938"/>
            </a:xfrm>
            <a:prstGeom prst="rect">
              <a:avLst/>
            </a:prstGeom>
            <a:noFill/>
            <a:ln w="9525">
              <a:noFill/>
              <a:miter lim="800000"/>
              <a:headEnd/>
              <a:tailEnd/>
            </a:ln>
          </p:spPr>
          <p:txBody>
            <a:bodyPr wrap="none">
              <a:spAutoFit/>
            </a:bodyPr>
            <a:lstStyle/>
            <a:p>
              <a:pPr algn="l"/>
              <a:r>
                <a:rPr lang="zh-CN" altLang="en-US" sz="1600"/>
                <a:t>1</a:t>
              </a:r>
            </a:p>
          </p:txBody>
        </p:sp>
        <p:sp>
          <p:nvSpPr>
            <p:cNvPr id="12311" name="Text Box 19"/>
            <p:cNvSpPr txBox="1">
              <a:spLocks noChangeArrowheads="1"/>
            </p:cNvSpPr>
            <p:nvPr/>
          </p:nvSpPr>
          <p:spPr bwMode="auto">
            <a:xfrm>
              <a:off x="2232025" y="4681538"/>
              <a:ext cx="336550" cy="439938"/>
            </a:xfrm>
            <a:prstGeom prst="rect">
              <a:avLst/>
            </a:prstGeom>
            <a:noFill/>
            <a:ln w="9525">
              <a:noFill/>
              <a:miter lim="800000"/>
              <a:headEnd/>
              <a:tailEnd/>
            </a:ln>
          </p:spPr>
          <p:txBody>
            <a:bodyPr>
              <a:spAutoFit/>
            </a:bodyPr>
            <a:lstStyle/>
            <a:p>
              <a:pPr algn="l"/>
              <a:r>
                <a:rPr lang="zh-CN" altLang="en-US" sz="1600"/>
                <a:t>1</a:t>
              </a:r>
            </a:p>
          </p:txBody>
        </p:sp>
        <p:sp>
          <p:nvSpPr>
            <p:cNvPr id="12312" name="Text Box 20"/>
            <p:cNvSpPr txBox="1">
              <a:spLocks noChangeArrowheads="1"/>
            </p:cNvSpPr>
            <p:nvPr/>
          </p:nvSpPr>
          <p:spPr bwMode="auto">
            <a:xfrm>
              <a:off x="2879726" y="4681538"/>
              <a:ext cx="353757" cy="439938"/>
            </a:xfrm>
            <a:prstGeom prst="rect">
              <a:avLst/>
            </a:prstGeom>
            <a:noFill/>
            <a:ln w="9525">
              <a:noFill/>
              <a:miter lim="800000"/>
              <a:headEnd/>
              <a:tailEnd/>
            </a:ln>
          </p:spPr>
          <p:txBody>
            <a:bodyPr wrap="none">
              <a:spAutoFit/>
            </a:bodyPr>
            <a:lstStyle/>
            <a:p>
              <a:pPr algn="l"/>
              <a:r>
                <a:rPr lang="zh-CN" altLang="en-US" sz="1600"/>
                <a:t>1</a:t>
              </a:r>
            </a:p>
          </p:txBody>
        </p:sp>
        <p:sp>
          <p:nvSpPr>
            <p:cNvPr id="12313" name="Text Box 21"/>
            <p:cNvSpPr txBox="1">
              <a:spLocks noChangeArrowheads="1"/>
            </p:cNvSpPr>
            <p:nvPr/>
          </p:nvSpPr>
          <p:spPr bwMode="auto">
            <a:xfrm>
              <a:off x="3671888" y="4702175"/>
              <a:ext cx="353757" cy="439938"/>
            </a:xfrm>
            <a:prstGeom prst="rect">
              <a:avLst/>
            </a:prstGeom>
            <a:noFill/>
            <a:ln w="9525">
              <a:noFill/>
              <a:miter lim="800000"/>
              <a:headEnd/>
              <a:tailEnd/>
            </a:ln>
          </p:spPr>
          <p:txBody>
            <a:bodyPr wrap="none">
              <a:spAutoFit/>
            </a:bodyPr>
            <a:lstStyle/>
            <a:p>
              <a:pPr algn="l"/>
              <a:r>
                <a:rPr lang="zh-CN" altLang="en-US" sz="1600"/>
                <a:t>1</a:t>
              </a:r>
            </a:p>
          </p:txBody>
        </p:sp>
        <p:sp>
          <p:nvSpPr>
            <p:cNvPr id="12314" name="Text Box 22"/>
            <p:cNvSpPr txBox="1">
              <a:spLocks noChangeArrowheads="1"/>
            </p:cNvSpPr>
            <p:nvPr/>
          </p:nvSpPr>
          <p:spPr bwMode="auto">
            <a:xfrm>
              <a:off x="4392613" y="4681538"/>
              <a:ext cx="353757" cy="439938"/>
            </a:xfrm>
            <a:prstGeom prst="rect">
              <a:avLst/>
            </a:prstGeom>
            <a:noFill/>
            <a:ln w="9525">
              <a:noFill/>
              <a:miter lim="800000"/>
              <a:headEnd/>
              <a:tailEnd/>
            </a:ln>
          </p:spPr>
          <p:txBody>
            <a:bodyPr wrap="none">
              <a:spAutoFit/>
            </a:bodyPr>
            <a:lstStyle/>
            <a:p>
              <a:pPr algn="l"/>
              <a:r>
                <a:rPr lang="zh-CN" altLang="en-US" sz="1600"/>
                <a:t>1</a:t>
              </a:r>
            </a:p>
          </p:txBody>
        </p:sp>
        <p:sp>
          <p:nvSpPr>
            <p:cNvPr id="12315" name="Text Box 23"/>
            <p:cNvSpPr txBox="1">
              <a:spLocks noChangeArrowheads="1"/>
            </p:cNvSpPr>
            <p:nvPr/>
          </p:nvSpPr>
          <p:spPr bwMode="auto">
            <a:xfrm>
              <a:off x="5832476" y="4681538"/>
              <a:ext cx="353757" cy="439938"/>
            </a:xfrm>
            <a:prstGeom prst="rect">
              <a:avLst/>
            </a:prstGeom>
            <a:noFill/>
            <a:ln w="9525">
              <a:noFill/>
              <a:miter lim="800000"/>
              <a:headEnd/>
              <a:tailEnd/>
            </a:ln>
          </p:spPr>
          <p:txBody>
            <a:bodyPr wrap="none">
              <a:spAutoFit/>
            </a:bodyPr>
            <a:lstStyle/>
            <a:p>
              <a:pPr algn="l"/>
              <a:r>
                <a:rPr lang="zh-CN" altLang="en-US" sz="1600"/>
                <a:t>1</a:t>
              </a:r>
            </a:p>
          </p:txBody>
        </p:sp>
        <p:sp>
          <p:nvSpPr>
            <p:cNvPr id="12316" name="Text Box 24"/>
            <p:cNvSpPr txBox="1">
              <a:spLocks noChangeArrowheads="1"/>
            </p:cNvSpPr>
            <p:nvPr/>
          </p:nvSpPr>
          <p:spPr bwMode="auto">
            <a:xfrm>
              <a:off x="6480176" y="4681538"/>
              <a:ext cx="353757" cy="439938"/>
            </a:xfrm>
            <a:prstGeom prst="rect">
              <a:avLst/>
            </a:prstGeom>
            <a:noFill/>
            <a:ln w="9525">
              <a:noFill/>
              <a:miter lim="800000"/>
              <a:headEnd/>
              <a:tailEnd/>
            </a:ln>
          </p:spPr>
          <p:txBody>
            <a:bodyPr wrap="none">
              <a:spAutoFit/>
            </a:bodyPr>
            <a:lstStyle/>
            <a:p>
              <a:pPr algn="l"/>
              <a:r>
                <a:rPr lang="zh-CN" altLang="en-US" sz="1600"/>
                <a:t>1</a:t>
              </a:r>
            </a:p>
          </p:txBody>
        </p:sp>
        <p:cxnSp>
          <p:nvCxnSpPr>
            <p:cNvPr id="12317" name="AutoShape 25"/>
            <p:cNvCxnSpPr>
              <a:cxnSpLocks noChangeShapeType="1"/>
            </p:cNvCxnSpPr>
            <p:nvPr/>
          </p:nvCxnSpPr>
          <p:spPr bwMode="auto">
            <a:xfrm flipH="1">
              <a:off x="2359025" y="504825"/>
              <a:ext cx="1404937" cy="360363"/>
            </a:xfrm>
            <a:prstGeom prst="straightConnector1">
              <a:avLst/>
            </a:prstGeom>
            <a:noFill/>
            <a:ln w="9525">
              <a:solidFill>
                <a:schemeClr val="tx1"/>
              </a:solidFill>
              <a:round/>
              <a:headEnd/>
              <a:tailEnd/>
            </a:ln>
          </p:spPr>
        </p:cxnSp>
        <p:cxnSp>
          <p:nvCxnSpPr>
            <p:cNvPr id="12318" name="AutoShape 26"/>
            <p:cNvCxnSpPr>
              <a:cxnSpLocks noChangeShapeType="1"/>
            </p:cNvCxnSpPr>
            <p:nvPr/>
          </p:nvCxnSpPr>
          <p:spPr bwMode="auto">
            <a:xfrm>
              <a:off x="3763962" y="504825"/>
              <a:ext cx="1403350" cy="360363"/>
            </a:xfrm>
            <a:prstGeom prst="straightConnector1">
              <a:avLst/>
            </a:prstGeom>
            <a:noFill/>
            <a:ln w="9525">
              <a:solidFill>
                <a:schemeClr val="tx1"/>
              </a:solidFill>
              <a:round/>
              <a:headEnd/>
              <a:tailEnd/>
            </a:ln>
          </p:spPr>
        </p:cxnSp>
        <p:cxnSp>
          <p:nvCxnSpPr>
            <p:cNvPr id="12319" name="AutoShape 27"/>
            <p:cNvCxnSpPr>
              <a:cxnSpLocks noChangeShapeType="1"/>
            </p:cNvCxnSpPr>
            <p:nvPr/>
          </p:nvCxnSpPr>
          <p:spPr bwMode="auto">
            <a:xfrm flipH="1">
              <a:off x="1711325" y="1422400"/>
              <a:ext cx="647700" cy="541338"/>
            </a:xfrm>
            <a:prstGeom prst="straightConnector1">
              <a:avLst/>
            </a:prstGeom>
            <a:noFill/>
            <a:ln w="9525">
              <a:solidFill>
                <a:schemeClr val="tx1"/>
              </a:solidFill>
              <a:round/>
              <a:headEnd/>
              <a:tailEnd/>
            </a:ln>
          </p:spPr>
        </p:cxnSp>
        <p:cxnSp>
          <p:nvCxnSpPr>
            <p:cNvPr id="12320" name="AutoShape 28"/>
            <p:cNvCxnSpPr>
              <a:cxnSpLocks noChangeShapeType="1"/>
            </p:cNvCxnSpPr>
            <p:nvPr/>
          </p:nvCxnSpPr>
          <p:spPr bwMode="auto">
            <a:xfrm>
              <a:off x="2359025" y="1422400"/>
              <a:ext cx="576262" cy="522288"/>
            </a:xfrm>
            <a:prstGeom prst="straightConnector1">
              <a:avLst/>
            </a:prstGeom>
            <a:noFill/>
            <a:ln w="9525">
              <a:solidFill>
                <a:schemeClr val="tx1"/>
              </a:solidFill>
              <a:round/>
              <a:headEnd/>
              <a:tailEnd/>
            </a:ln>
          </p:spPr>
        </p:cxnSp>
        <p:cxnSp>
          <p:nvCxnSpPr>
            <p:cNvPr id="12321" name="AutoShape 29"/>
            <p:cNvCxnSpPr>
              <a:cxnSpLocks noChangeShapeType="1"/>
            </p:cNvCxnSpPr>
            <p:nvPr/>
          </p:nvCxnSpPr>
          <p:spPr bwMode="auto">
            <a:xfrm flipH="1">
              <a:off x="4446587" y="1422400"/>
              <a:ext cx="720725" cy="522288"/>
            </a:xfrm>
            <a:prstGeom prst="straightConnector1">
              <a:avLst/>
            </a:prstGeom>
            <a:noFill/>
            <a:ln w="9525">
              <a:solidFill>
                <a:schemeClr val="tx1"/>
              </a:solidFill>
              <a:round/>
              <a:headEnd/>
              <a:tailEnd/>
            </a:ln>
          </p:spPr>
        </p:cxnSp>
        <p:cxnSp>
          <p:nvCxnSpPr>
            <p:cNvPr id="12322" name="AutoShape 30"/>
            <p:cNvCxnSpPr>
              <a:cxnSpLocks noChangeShapeType="1"/>
            </p:cNvCxnSpPr>
            <p:nvPr/>
          </p:nvCxnSpPr>
          <p:spPr bwMode="auto">
            <a:xfrm>
              <a:off x="5167312" y="1422400"/>
              <a:ext cx="863600" cy="522288"/>
            </a:xfrm>
            <a:prstGeom prst="straightConnector1">
              <a:avLst/>
            </a:prstGeom>
            <a:noFill/>
            <a:ln w="9525">
              <a:solidFill>
                <a:schemeClr val="tx1"/>
              </a:solidFill>
              <a:round/>
              <a:headEnd/>
              <a:tailEnd/>
            </a:ln>
          </p:spPr>
        </p:cxnSp>
        <p:cxnSp>
          <p:nvCxnSpPr>
            <p:cNvPr id="12323" name="AutoShape 31"/>
            <p:cNvCxnSpPr>
              <a:cxnSpLocks noChangeShapeType="1"/>
            </p:cNvCxnSpPr>
            <p:nvPr/>
          </p:nvCxnSpPr>
          <p:spPr bwMode="auto">
            <a:xfrm flipH="1">
              <a:off x="1349375" y="2520950"/>
              <a:ext cx="361950" cy="347663"/>
            </a:xfrm>
            <a:prstGeom prst="straightConnector1">
              <a:avLst/>
            </a:prstGeom>
            <a:noFill/>
            <a:ln w="9525">
              <a:solidFill>
                <a:schemeClr val="tx1"/>
              </a:solidFill>
              <a:round/>
              <a:headEnd/>
              <a:tailEnd/>
            </a:ln>
          </p:spPr>
        </p:cxnSp>
        <p:cxnSp>
          <p:nvCxnSpPr>
            <p:cNvPr id="12324" name="AutoShape 32"/>
            <p:cNvCxnSpPr>
              <a:cxnSpLocks noChangeShapeType="1"/>
            </p:cNvCxnSpPr>
            <p:nvPr/>
          </p:nvCxnSpPr>
          <p:spPr bwMode="auto">
            <a:xfrm>
              <a:off x="1711325" y="2520950"/>
              <a:ext cx="180975" cy="352425"/>
            </a:xfrm>
            <a:prstGeom prst="straightConnector1">
              <a:avLst/>
            </a:prstGeom>
            <a:noFill/>
            <a:ln w="9525">
              <a:solidFill>
                <a:schemeClr val="tx1"/>
              </a:solidFill>
              <a:round/>
              <a:headEnd/>
              <a:tailEnd/>
            </a:ln>
          </p:spPr>
        </p:cxnSp>
        <p:cxnSp>
          <p:nvCxnSpPr>
            <p:cNvPr id="12325" name="AutoShape 33"/>
            <p:cNvCxnSpPr>
              <a:cxnSpLocks noChangeShapeType="1"/>
            </p:cNvCxnSpPr>
            <p:nvPr/>
          </p:nvCxnSpPr>
          <p:spPr bwMode="auto">
            <a:xfrm flipH="1">
              <a:off x="2644775" y="2501900"/>
              <a:ext cx="290512" cy="379413"/>
            </a:xfrm>
            <a:prstGeom prst="straightConnector1">
              <a:avLst/>
            </a:prstGeom>
            <a:noFill/>
            <a:ln w="9525">
              <a:solidFill>
                <a:schemeClr val="tx1"/>
              </a:solidFill>
              <a:round/>
              <a:headEnd/>
              <a:tailEnd/>
            </a:ln>
          </p:spPr>
        </p:cxnSp>
        <p:cxnSp>
          <p:nvCxnSpPr>
            <p:cNvPr id="12326" name="AutoShape 34"/>
            <p:cNvCxnSpPr>
              <a:cxnSpLocks noChangeShapeType="1"/>
            </p:cNvCxnSpPr>
            <p:nvPr/>
          </p:nvCxnSpPr>
          <p:spPr bwMode="auto">
            <a:xfrm>
              <a:off x="2935287" y="2501900"/>
              <a:ext cx="325438" cy="379413"/>
            </a:xfrm>
            <a:prstGeom prst="straightConnector1">
              <a:avLst/>
            </a:prstGeom>
            <a:noFill/>
            <a:ln w="9525">
              <a:solidFill>
                <a:schemeClr val="tx1"/>
              </a:solidFill>
              <a:round/>
              <a:headEnd/>
              <a:tailEnd/>
            </a:ln>
          </p:spPr>
        </p:cxnSp>
        <p:cxnSp>
          <p:nvCxnSpPr>
            <p:cNvPr id="12327" name="AutoShape 35"/>
            <p:cNvCxnSpPr>
              <a:cxnSpLocks noChangeShapeType="1"/>
            </p:cNvCxnSpPr>
            <p:nvPr/>
          </p:nvCxnSpPr>
          <p:spPr bwMode="auto">
            <a:xfrm flipH="1">
              <a:off x="4084637" y="2501900"/>
              <a:ext cx="361950" cy="379413"/>
            </a:xfrm>
            <a:prstGeom prst="straightConnector1">
              <a:avLst/>
            </a:prstGeom>
            <a:noFill/>
            <a:ln w="9525">
              <a:solidFill>
                <a:schemeClr val="tx1"/>
              </a:solidFill>
              <a:round/>
              <a:headEnd/>
              <a:tailEnd/>
            </a:ln>
          </p:spPr>
        </p:cxnSp>
        <p:cxnSp>
          <p:nvCxnSpPr>
            <p:cNvPr id="12328" name="AutoShape 36"/>
            <p:cNvCxnSpPr>
              <a:cxnSpLocks noChangeShapeType="1"/>
            </p:cNvCxnSpPr>
            <p:nvPr/>
          </p:nvCxnSpPr>
          <p:spPr bwMode="auto">
            <a:xfrm>
              <a:off x="4446587" y="2501900"/>
              <a:ext cx="287338" cy="379413"/>
            </a:xfrm>
            <a:prstGeom prst="straightConnector1">
              <a:avLst/>
            </a:prstGeom>
            <a:noFill/>
            <a:ln w="9525">
              <a:solidFill>
                <a:schemeClr val="tx1"/>
              </a:solidFill>
              <a:round/>
              <a:headEnd/>
              <a:tailEnd/>
            </a:ln>
          </p:spPr>
        </p:cxnSp>
        <p:cxnSp>
          <p:nvCxnSpPr>
            <p:cNvPr id="12329" name="AutoShape 37"/>
            <p:cNvCxnSpPr>
              <a:cxnSpLocks noChangeShapeType="1"/>
            </p:cNvCxnSpPr>
            <p:nvPr/>
          </p:nvCxnSpPr>
          <p:spPr bwMode="auto">
            <a:xfrm flipH="1">
              <a:off x="5813425" y="2501900"/>
              <a:ext cx="217487" cy="379413"/>
            </a:xfrm>
            <a:prstGeom prst="straightConnector1">
              <a:avLst/>
            </a:prstGeom>
            <a:noFill/>
            <a:ln w="9525">
              <a:solidFill>
                <a:schemeClr val="tx1"/>
              </a:solidFill>
              <a:round/>
              <a:headEnd/>
              <a:tailEnd/>
            </a:ln>
          </p:spPr>
        </p:cxnSp>
        <p:cxnSp>
          <p:nvCxnSpPr>
            <p:cNvPr id="12330" name="AutoShape 38"/>
            <p:cNvCxnSpPr>
              <a:cxnSpLocks noChangeShapeType="1"/>
            </p:cNvCxnSpPr>
            <p:nvPr/>
          </p:nvCxnSpPr>
          <p:spPr bwMode="auto">
            <a:xfrm>
              <a:off x="6030912" y="2501900"/>
              <a:ext cx="358775" cy="379413"/>
            </a:xfrm>
            <a:prstGeom prst="straightConnector1">
              <a:avLst/>
            </a:prstGeom>
            <a:noFill/>
            <a:ln w="9525">
              <a:solidFill>
                <a:schemeClr val="tx1"/>
              </a:solidFill>
              <a:round/>
              <a:headEnd/>
              <a:tailEnd/>
            </a:ln>
          </p:spPr>
        </p:cxnSp>
        <p:sp>
          <p:nvSpPr>
            <p:cNvPr id="12331" name="Text Box 39"/>
            <p:cNvSpPr txBox="1">
              <a:spLocks noChangeArrowheads="1"/>
            </p:cNvSpPr>
            <p:nvPr/>
          </p:nvSpPr>
          <p:spPr bwMode="auto">
            <a:xfrm>
              <a:off x="7829551" y="4629150"/>
              <a:ext cx="367577" cy="439938"/>
            </a:xfrm>
            <a:prstGeom prst="rect">
              <a:avLst/>
            </a:prstGeom>
            <a:noFill/>
            <a:ln w="9525">
              <a:noFill/>
              <a:miter lim="800000"/>
              <a:headEnd/>
              <a:tailEnd/>
            </a:ln>
          </p:spPr>
          <p:txBody>
            <a:bodyPr wrap="none">
              <a:spAutoFit/>
            </a:bodyPr>
            <a:lstStyle/>
            <a:p>
              <a:pPr algn="l"/>
              <a:r>
                <a:rPr lang="zh-CN" altLang="en-US" sz="1600" i="1"/>
                <a:t>n</a:t>
              </a:r>
            </a:p>
          </p:txBody>
        </p:sp>
        <p:sp>
          <p:nvSpPr>
            <p:cNvPr id="12332" name="Text Box 40"/>
            <p:cNvSpPr txBox="1">
              <a:spLocks noChangeArrowheads="1"/>
            </p:cNvSpPr>
            <p:nvPr/>
          </p:nvSpPr>
          <p:spPr bwMode="auto">
            <a:xfrm>
              <a:off x="7777163" y="3240088"/>
              <a:ext cx="367577" cy="439938"/>
            </a:xfrm>
            <a:prstGeom prst="rect">
              <a:avLst/>
            </a:prstGeom>
            <a:noFill/>
            <a:ln w="9525">
              <a:noFill/>
              <a:miter lim="800000"/>
              <a:headEnd/>
              <a:tailEnd/>
            </a:ln>
          </p:spPr>
          <p:txBody>
            <a:bodyPr wrap="none">
              <a:spAutoFit/>
            </a:bodyPr>
            <a:lstStyle/>
            <a:p>
              <a:pPr algn="l"/>
              <a:r>
                <a:rPr lang="zh-CN" altLang="en-US" sz="1600" i="1"/>
                <a:t>n</a:t>
              </a:r>
            </a:p>
          </p:txBody>
        </p:sp>
        <p:sp>
          <p:nvSpPr>
            <p:cNvPr id="12333" name="Text Box 41"/>
            <p:cNvSpPr txBox="1">
              <a:spLocks noChangeArrowheads="1"/>
            </p:cNvSpPr>
            <p:nvPr/>
          </p:nvSpPr>
          <p:spPr bwMode="auto">
            <a:xfrm>
              <a:off x="7777163" y="2016125"/>
              <a:ext cx="367577" cy="439938"/>
            </a:xfrm>
            <a:prstGeom prst="rect">
              <a:avLst/>
            </a:prstGeom>
            <a:noFill/>
            <a:ln w="9525">
              <a:noFill/>
              <a:miter lim="800000"/>
              <a:headEnd/>
              <a:tailEnd/>
            </a:ln>
          </p:spPr>
          <p:txBody>
            <a:bodyPr wrap="none">
              <a:spAutoFit/>
            </a:bodyPr>
            <a:lstStyle/>
            <a:p>
              <a:pPr algn="l"/>
              <a:r>
                <a:rPr lang="zh-CN" altLang="en-US" sz="1600" i="1"/>
                <a:t>n</a:t>
              </a:r>
            </a:p>
          </p:txBody>
        </p:sp>
        <p:sp>
          <p:nvSpPr>
            <p:cNvPr id="12334" name="Text Box 42"/>
            <p:cNvSpPr txBox="1">
              <a:spLocks noChangeArrowheads="1"/>
            </p:cNvSpPr>
            <p:nvPr/>
          </p:nvSpPr>
          <p:spPr bwMode="auto">
            <a:xfrm>
              <a:off x="7777163" y="936625"/>
              <a:ext cx="367577" cy="439938"/>
            </a:xfrm>
            <a:prstGeom prst="rect">
              <a:avLst/>
            </a:prstGeom>
            <a:noFill/>
            <a:ln w="9525">
              <a:noFill/>
              <a:miter lim="800000"/>
              <a:headEnd/>
              <a:tailEnd/>
            </a:ln>
          </p:spPr>
          <p:txBody>
            <a:bodyPr wrap="none">
              <a:spAutoFit/>
            </a:bodyPr>
            <a:lstStyle/>
            <a:p>
              <a:pPr algn="l"/>
              <a:r>
                <a:rPr lang="zh-CN" altLang="en-US" sz="1600" i="1"/>
                <a:t>n</a:t>
              </a:r>
            </a:p>
          </p:txBody>
        </p:sp>
        <p:sp>
          <p:nvSpPr>
            <p:cNvPr id="12335" name="Text Box 43"/>
            <p:cNvSpPr txBox="1">
              <a:spLocks noChangeArrowheads="1"/>
            </p:cNvSpPr>
            <p:nvPr/>
          </p:nvSpPr>
          <p:spPr bwMode="auto">
            <a:xfrm>
              <a:off x="7777163" y="0"/>
              <a:ext cx="367577" cy="439938"/>
            </a:xfrm>
            <a:prstGeom prst="rect">
              <a:avLst/>
            </a:prstGeom>
            <a:noFill/>
            <a:ln w="9525">
              <a:noFill/>
              <a:miter lim="800000"/>
              <a:headEnd/>
              <a:tailEnd/>
            </a:ln>
          </p:spPr>
          <p:txBody>
            <a:bodyPr wrap="none">
              <a:spAutoFit/>
            </a:bodyPr>
            <a:lstStyle/>
            <a:p>
              <a:pPr algn="l"/>
              <a:r>
                <a:rPr lang="zh-CN" altLang="en-US" sz="1600" i="1"/>
                <a:t>n</a:t>
              </a:r>
            </a:p>
          </p:txBody>
        </p:sp>
        <p:sp>
          <p:nvSpPr>
            <p:cNvPr id="12336" name="Text Box 44"/>
            <p:cNvSpPr txBox="1">
              <a:spLocks noChangeArrowheads="1"/>
            </p:cNvSpPr>
            <p:nvPr/>
          </p:nvSpPr>
          <p:spPr bwMode="auto">
            <a:xfrm>
              <a:off x="7795803" y="4105276"/>
              <a:ext cx="530635" cy="386612"/>
            </a:xfrm>
            <a:prstGeom prst="rect">
              <a:avLst/>
            </a:prstGeom>
            <a:noFill/>
            <a:ln w="9525">
              <a:noFill/>
              <a:miter lim="800000"/>
              <a:headEnd/>
              <a:tailEnd/>
            </a:ln>
          </p:spPr>
          <p:txBody>
            <a:bodyPr vert="eaVert" wrap="none">
              <a:spAutoFit/>
            </a:bodyPr>
            <a:lstStyle/>
            <a:p>
              <a:pPr algn="l"/>
              <a:r>
                <a:rPr lang="zh-CN" altLang="en-US" sz="1600"/>
                <a:t>…</a:t>
              </a:r>
            </a:p>
          </p:txBody>
        </p:sp>
        <p:sp>
          <p:nvSpPr>
            <p:cNvPr id="12337" name="Line 45"/>
            <p:cNvSpPr>
              <a:spLocks noChangeShapeType="1"/>
            </p:cNvSpPr>
            <p:nvPr/>
          </p:nvSpPr>
          <p:spPr bwMode="auto">
            <a:xfrm>
              <a:off x="7056437" y="5257800"/>
              <a:ext cx="1439863" cy="0"/>
            </a:xfrm>
            <a:prstGeom prst="line">
              <a:avLst/>
            </a:prstGeom>
            <a:noFill/>
            <a:ln w="9525">
              <a:solidFill>
                <a:schemeClr val="tx1"/>
              </a:solidFill>
              <a:round/>
              <a:headEnd/>
              <a:tailEnd/>
            </a:ln>
          </p:spPr>
          <p:txBody>
            <a:bodyPr/>
            <a:lstStyle/>
            <a:p>
              <a:endParaRPr lang="zh-CN" altLang="en-US"/>
            </a:p>
          </p:txBody>
        </p:sp>
        <p:sp>
          <p:nvSpPr>
            <p:cNvPr id="12338" name="Text Box 46"/>
            <p:cNvSpPr txBox="1">
              <a:spLocks noChangeArrowheads="1"/>
            </p:cNvSpPr>
            <p:nvPr/>
          </p:nvSpPr>
          <p:spPr bwMode="auto">
            <a:xfrm>
              <a:off x="6553201" y="5329238"/>
              <a:ext cx="1836774" cy="439938"/>
            </a:xfrm>
            <a:prstGeom prst="rect">
              <a:avLst/>
            </a:prstGeom>
            <a:noFill/>
            <a:ln w="9525">
              <a:noFill/>
              <a:miter lim="800000"/>
              <a:headEnd/>
              <a:tailEnd/>
            </a:ln>
          </p:spPr>
          <p:txBody>
            <a:bodyPr wrap="none">
              <a:spAutoFit/>
            </a:bodyPr>
            <a:lstStyle/>
            <a:p>
              <a:pPr algn="l"/>
              <a:r>
                <a:rPr lang="zh-CN" altLang="en-US" sz="1600"/>
                <a:t>Total:</a:t>
              </a:r>
              <a:r>
                <a:rPr lang="el-GR" altLang="en-US" sz="1600">
                  <a:cs typeface="Times New Roman" pitchFamily="18" charset="0"/>
                </a:rPr>
                <a:t>Θ</a:t>
              </a:r>
              <a:r>
                <a:rPr lang="zh-CN" altLang="en-US" sz="1600">
                  <a:cs typeface="Times New Roman" pitchFamily="18" charset="0"/>
                </a:rPr>
                <a:t>(</a:t>
              </a:r>
              <a:r>
                <a:rPr lang="zh-CN" altLang="en-US" sz="1600" i="1">
                  <a:cs typeface="Times New Roman" pitchFamily="18" charset="0"/>
                </a:rPr>
                <a:t>n </a:t>
              </a:r>
              <a:r>
                <a:rPr lang="zh-CN" altLang="en-US" sz="1600">
                  <a:cs typeface="Times New Roman" pitchFamily="18" charset="0"/>
                </a:rPr>
                <a:t>lg </a:t>
              </a:r>
              <a:r>
                <a:rPr lang="zh-CN" altLang="en-US" sz="1600" i="1">
                  <a:cs typeface="Times New Roman" pitchFamily="18" charset="0"/>
                </a:rPr>
                <a:t>n</a:t>
              </a:r>
              <a:r>
                <a:rPr lang="zh-CN" altLang="en-US" sz="1600">
                  <a:cs typeface="Times New Roman" pitchFamily="18" charset="0"/>
                </a:rPr>
                <a:t>)</a:t>
              </a:r>
              <a:endParaRPr lang="el-GR" altLang="en-US" sz="1600">
                <a:cs typeface="Times New Roman" pitchFamily="18" charset="0"/>
              </a:endParaRPr>
            </a:p>
          </p:txBody>
        </p:sp>
        <p:sp>
          <p:nvSpPr>
            <p:cNvPr id="12339" name="Text Box 47"/>
            <p:cNvSpPr txBox="1">
              <a:spLocks noChangeArrowheads="1"/>
            </p:cNvSpPr>
            <p:nvPr/>
          </p:nvSpPr>
          <p:spPr bwMode="auto">
            <a:xfrm>
              <a:off x="0" y="2232025"/>
              <a:ext cx="628156" cy="439938"/>
            </a:xfrm>
            <a:prstGeom prst="rect">
              <a:avLst/>
            </a:prstGeom>
            <a:noFill/>
            <a:ln w="9525">
              <a:noFill/>
              <a:miter lim="800000"/>
              <a:headEnd/>
              <a:tailEnd/>
            </a:ln>
          </p:spPr>
          <p:txBody>
            <a:bodyPr wrap="none">
              <a:spAutoFit/>
            </a:bodyPr>
            <a:lstStyle/>
            <a:p>
              <a:pPr algn="l"/>
              <a:r>
                <a:rPr lang="zh-CN" altLang="en-US" sz="1600"/>
                <a:t>lg </a:t>
              </a:r>
              <a:r>
                <a:rPr lang="zh-CN" altLang="en-US" sz="1600" i="1"/>
                <a:t>n</a:t>
              </a:r>
            </a:p>
          </p:txBody>
        </p:sp>
        <p:sp>
          <p:nvSpPr>
            <p:cNvPr id="12340" name="Line 48"/>
            <p:cNvSpPr>
              <a:spLocks noChangeShapeType="1"/>
            </p:cNvSpPr>
            <p:nvPr/>
          </p:nvSpPr>
          <p:spPr bwMode="auto">
            <a:xfrm flipV="1">
              <a:off x="288925" y="360363"/>
              <a:ext cx="0" cy="1800225"/>
            </a:xfrm>
            <a:prstGeom prst="line">
              <a:avLst/>
            </a:prstGeom>
            <a:noFill/>
            <a:ln w="28575">
              <a:solidFill>
                <a:schemeClr val="tx1"/>
              </a:solidFill>
              <a:round/>
              <a:headEnd/>
              <a:tailEnd type="triangle" w="med" len="med"/>
            </a:ln>
          </p:spPr>
          <p:txBody>
            <a:bodyPr/>
            <a:lstStyle/>
            <a:p>
              <a:endParaRPr lang="zh-CN" altLang="en-US"/>
            </a:p>
          </p:txBody>
        </p:sp>
        <p:sp>
          <p:nvSpPr>
            <p:cNvPr id="12341" name="Line 49"/>
            <p:cNvSpPr>
              <a:spLocks noChangeShapeType="1"/>
            </p:cNvSpPr>
            <p:nvPr/>
          </p:nvSpPr>
          <p:spPr bwMode="auto">
            <a:xfrm>
              <a:off x="360362" y="2881313"/>
              <a:ext cx="0" cy="2087562"/>
            </a:xfrm>
            <a:prstGeom prst="line">
              <a:avLst/>
            </a:prstGeom>
            <a:noFill/>
            <a:ln w="28575">
              <a:solidFill>
                <a:schemeClr val="tx1"/>
              </a:solidFill>
              <a:round/>
              <a:headEnd/>
              <a:tailEnd type="triangle" w="med" len="med"/>
            </a:ln>
          </p:spPr>
          <p:txBody>
            <a:bodyPr/>
            <a:lstStyle/>
            <a:p>
              <a:endParaRPr lang="zh-CN" altLang="en-US"/>
            </a:p>
          </p:txBody>
        </p:sp>
        <p:sp>
          <p:nvSpPr>
            <p:cNvPr id="12342" name="Line 50"/>
            <p:cNvSpPr>
              <a:spLocks noChangeShapeType="1"/>
            </p:cNvSpPr>
            <p:nvPr/>
          </p:nvSpPr>
          <p:spPr bwMode="auto">
            <a:xfrm>
              <a:off x="5040312" y="288925"/>
              <a:ext cx="2520950"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12343" name="Line 51"/>
            <p:cNvSpPr>
              <a:spLocks noChangeShapeType="1"/>
            </p:cNvSpPr>
            <p:nvPr/>
          </p:nvSpPr>
          <p:spPr bwMode="auto">
            <a:xfrm>
              <a:off x="5978525" y="1152525"/>
              <a:ext cx="1582737"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12344" name="Line 52"/>
            <p:cNvSpPr>
              <a:spLocks noChangeShapeType="1"/>
            </p:cNvSpPr>
            <p:nvPr/>
          </p:nvSpPr>
          <p:spPr bwMode="auto">
            <a:xfrm>
              <a:off x="6697662" y="2232025"/>
              <a:ext cx="935038"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12345" name="Line 53"/>
            <p:cNvSpPr>
              <a:spLocks noChangeShapeType="1"/>
            </p:cNvSpPr>
            <p:nvPr/>
          </p:nvSpPr>
          <p:spPr bwMode="auto">
            <a:xfrm>
              <a:off x="6840537" y="3457575"/>
              <a:ext cx="865188"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12346" name="Line 54"/>
            <p:cNvSpPr>
              <a:spLocks noChangeShapeType="1"/>
            </p:cNvSpPr>
            <p:nvPr/>
          </p:nvSpPr>
          <p:spPr bwMode="auto">
            <a:xfrm>
              <a:off x="7129462" y="4897438"/>
              <a:ext cx="503238" cy="0"/>
            </a:xfrm>
            <a:prstGeom prst="line">
              <a:avLst/>
            </a:prstGeom>
            <a:noFill/>
            <a:ln w="9525">
              <a:solidFill>
                <a:schemeClr val="tx1"/>
              </a:solidFill>
              <a:prstDash val="lgDash"/>
              <a:round/>
              <a:headEnd/>
              <a:tailEnd type="triangle" w="med" len="med"/>
            </a:ln>
          </p:spPr>
          <p:txBody>
            <a:bodyPr/>
            <a:lstStyle/>
            <a:p>
              <a:endParaRPr lang="zh-CN" altLang="en-US"/>
            </a:p>
          </p:txBody>
        </p:sp>
      </p:grpSp>
      <p:sp>
        <p:nvSpPr>
          <p:cNvPr id="12308" name="标题 1"/>
          <p:cNvSpPr>
            <a:spLocks noGrp="1"/>
          </p:cNvSpPr>
          <p:nvPr>
            <p:ph type="title" idx="4294967295"/>
          </p:nvPr>
        </p:nvSpPr>
        <p:spPr/>
        <p:txBody>
          <a:bodyPr/>
          <a:lstStyle/>
          <a:p>
            <a:r>
              <a:rPr lang="zh-CN" altLang="en-US" dirty="0"/>
              <a:t>快速排序算法分析</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39</a:t>
            </a:fld>
            <a:endParaRPr lang="en-US" altLang="zh-CN"/>
          </a:p>
        </p:txBody>
      </p:sp>
    </p:spTree>
    <p:extLst>
      <p:ext uri="{BB962C8B-B14F-4D97-AF65-F5344CB8AC3E}">
        <p14:creationId xmlns:p14="http://schemas.microsoft.com/office/powerpoint/2010/main" val="1250289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p:txBody>
          <a:bodyPr/>
          <a:lstStyle/>
          <a:p>
            <a:r>
              <a:rPr lang="zh-CN" altLang="en-US" dirty="0"/>
              <a:t>排序问题</a:t>
            </a:r>
          </a:p>
        </p:txBody>
      </p:sp>
      <p:sp>
        <p:nvSpPr>
          <p:cNvPr id="20483" name="内容占位符 2"/>
          <p:cNvSpPr>
            <a:spLocks noGrp="1"/>
          </p:cNvSpPr>
          <p:nvPr>
            <p:ph idx="4294967295"/>
          </p:nvPr>
        </p:nvSpPr>
        <p:spPr>
          <a:xfrm>
            <a:off x="899592" y="1741614"/>
            <a:ext cx="7772400" cy="5072062"/>
          </a:xfrm>
        </p:spPr>
        <p:txBody>
          <a:bodyPr/>
          <a:lstStyle/>
          <a:p>
            <a:pPr>
              <a:lnSpc>
                <a:spcPct val="150000"/>
              </a:lnSpc>
              <a:buFont typeface="Wingdings" pitchFamily="2" charset="2"/>
              <a:buChar char="p"/>
            </a:pPr>
            <a:r>
              <a:rPr lang="zh-CN" altLang="en-US" sz="2000" b="0" dirty="0"/>
              <a:t>当待排序记录的关键字均不相同时，排序结果是惟一的，否则排序结果不唯一。</a:t>
            </a:r>
            <a:endParaRPr lang="en-US" sz="2000" b="0" dirty="0"/>
          </a:p>
          <a:p>
            <a:pPr>
              <a:lnSpc>
                <a:spcPct val="150000"/>
              </a:lnSpc>
              <a:buFont typeface="Wingdings" pitchFamily="2" charset="2"/>
              <a:buChar char="p"/>
            </a:pPr>
            <a:r>
              <a:rPr lang="zh-CN" altLang="en-US" sz="2000" dirty="0">
                <a:solidFill>
                  <a:srgbClr val="FF0000"/>
                </a:solidFill>
              </a:rPr>
              <a:t>排序的稳定性：</a:t>
            </a:r>
            <a:endParaRPr lang="en-US" sz="2000" dirty="0">
              <a:solidFill>
                <a:srgbClr val="FF0000"/>
              </a:solidFill>
            </a:endParaRPr>
          </a:p>
          <a:p>
            <a:pPr marL="800100" lvl="1">
              <a:lnSpc>
                <a:spcPct val="150000"/>
              </a:lnSpc>
              <a:buFont typeface="宋体" pitchFamily="2" charset="-122"/>
              <a:buAutoNum type="circleNumDbPlain"/>
            </a:pPr>
            <a:r>
              <a:rPr lang="zh-CN" altLang="en-US" sz="1800" b="0" dirty="0"/>
              <a:t>在待排序的文件中，若存在多个关键字相同的记录，经过排序后这些具有相同关键字的记录之间的相对次序保持不变，该排序方法是</a:t>
            </a:r>
            <a:r>
              <a:rPr lang="zh-CN" altLang="en-US" sz="1800" dirty="0">
                <a:solidFill>
                  <a:srgbClr val="FF0000"/>
                </a:solidFill>
              </a:rPr>
              <a:t>稳定的</a:t>
            </a:r>
            <a:r>
              <a:rPr lang="zh-CN" altLang="en-US" sz="1800" b="0" dirty="0"/>
              <a:t>；</a:t>
            </a:r>
            <a:endParaRPr lang="en-US" sz="1800" b="0" dirty="0"/>
          </a:p>
          <a:p>
            <a:pPr marL="800100" lvl="1">
              <a:lnSpc>
                <a:spcPct val="150000"/>
              </a:lnSpc>
              <a:buFont typeface="宋体" pitchFamily="2" charset="-122"/>
              <a:buAutoNum type="circleNumDbPlain"/>
            </a:pPr>
            <a:r>
              <a:rPr lang="zh-CN" altLang="en-US" sz="1800" b="0" dirty="0"/>
              <a:t>若具有相同关键字的记录之间的相对次序发生变化，则称这种排序方法是</a:t>
            </a:r>
            <a:r>
              <a:rPr lang="zh-CN" altLang="en-US" sz="1800" dirty="0">
                <a:solidFill>
                  <a:srgbClr val="FF0000"/>
                </a:solidFill>
              </a:rPr>
              <a:t>不稳定的</a:t>
            </a:r>
            <a:r>
              <a:rPr lang="zh-CN" altLang="en-US" sz="1800" b="0" dirty="0"/>
              <a:t>。</a:t>
            </a:r>
            <a:endParaRPr lang="en-US" sz="1800" b="0" dirty="0"/>
          </a:p>
          <a:p>
            <a:pPr>
              <a:lnSpc>
                <a:spcPct val="150000"/>
              </a:lnSpc>
              <a:buFont typeface="Wingdings" pitchFamily="2" charset="2"/>
              <a:buChar char="p"/>
            </a:pPr>
            <a:r>
              <a:rPr lang="zh-CN" altLang="en-US" sz="2000" b="0" dirty="0"/>
              <a:t>排序算法的稳定性是针对所有输入实例而言的。即在所有可能的输入实例中，只要有一个实例使得算法不满足稳定性要求，则该排序算法就是不稳定的。</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4</a:t>
            </a:fld>
            <a:endParaRPr lang="en-US" altLang="zh-CN"/>
          </a:p>
        </p:txBody>
      </p:sp>
    </p:spTree>
    <p:extLst>
      <p:ext uri="{BB962C8B-B14F-4D97-AF65-F5344CB8AC3E}">
        <p14:creationId xmlns:p14="http://schemas.microsoft.com/office/powerpoint/2010/main" val="1084897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26" name="Group 3"/>
          <p:cNvGrpSpPr>
            <a:grpSpLocks/>
          </p:cNvGrpSpPr>
          <p:nvPr/>
        </p:nvGrpSpPr>
        <p:grpSpPr bwMode="auto">
          <a:xfrm>
            <a:off x="827584" y="1866900"/>
            <a:ext cx="7786687" cy="4427537"/>
            <a:chOff x="0" y="0"/>
            <a:chExt cx="8675688" cy="5727368"/>
          </a:xfrm>
        </p:grpSpPr>
        <p:graphicFrame>
          <p:nvGraphicFramePr>
            <p:cNvPr id="13314" name="Object 4"/>
            <p:cNvGraphicFramePr>
              <a:graphicFrameLocks noChangeAspect="1"/>
            </p:cNvGraphicFramePr>
            <p:nvPr/>
          </p:nvGraphicFramePr>
          <p:xfrm>
            <a:off x="3948113" y="144463"/>
            <a:ext cx="327024" cy="360362"/>
          </p:xfrm>
          <a:graphic>
            <a:graphicData uri="http://schemas.openxmlformats.org/presentationml/2006/ole">
              <mc:AlternateContent xmlns:mc="http://schemas.openxmlformats.org/markup-compatibility/2006">
                <mc:Choice xmlns:v="urn:schemas-microsoft-com:vml" Requires="v">
                  <p:oleObj spid="_x0000_s84047" r:id="rId4" imgW="127317" imgH="140017" progId="Equation.3">
                    <p:embed/>
                  </p:oleObj>
                </mc:Choice>
                <mc:Fallback>
                  <p:oleObj r:id="rId4" imgW="127317" imgH="140017" progId="Equation.3">
                    <p:embed/>
                    <p:pic>
                      <p:nvPicPr>
                        <p:cNvPr id="1331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8113" y="144463"/>
                          <a:ext cx="327024"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5"/>
            <p:cNvGraphicFramePr>
              <a:graphicFrameLocks noChangeAspect="1"/>
            </p:cNvGraphicFramePr>
            <p:nvPr/>
          </p:nvGraphicFramePr>
          <p:xfrm>
            <a:off x="5145088" y="792163"/>
            <a:ext cx="608012" cy="787400"/>
          </p:xfrm>
          <a:graphic>
            <a:graphicData uri="http://schemas.openxmlformats.org/presentationml/2006/ole">
              <mc:AlternateContent xmlns:mc="http://schemas.openxmlformats.org/markup-compatibility/2006">
                <mc:Choice xmlns:v="urn:schemas-microsoft-com:vml" Requires="v">
                  <p:oleObj spid="_x0000_s84048" r:id="rId6" imgW="305117" imgH="394017" progId="Equation.3">
                    <p:embed/>
                  </p:oleObj>
                </mc:Choice>
                <mc:Fallback>
                  <p:oleObj r:id="rId6" imgW="305117" imgH="394017" progId="Equation.3">
                    <p:embed/>
                    <p:pic>
                      <p:nvPicPr>
                        <p:cNvPr id="1331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088" y="792163"/>
                          <a:ext cx="608012"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6"/>
            <p:cNvGraphicFramePr>
              <a:graphicFrameLocks noChangeAspect="1"/>
            </p:cNvGraphicFramePr>
            <p:nvPr/>
          </p:nvGraphicFramePr>
          <p:xfrm>
            <a:off x="2333625" y="792163"/>
            <a:ext cx="665163" cy="860425"/>
          </p:xfrm>
          <a:graphic>
            <a:graphicData uri="http://schemas.openxmlformats.org/presentationml/2006/ole">
              <mc:AlternateContent xmlns:mc="http://schemas.openxmlformats.org/markup-compatibility/2006">
                <mc:Choice xmlns:v="urn:schemas-microsoft-com:vml" Requires="v">
                  <p:oleObj spid="_x0000_s84049" r:id="rId8" imgW="305117" imgH="394017" progId="Equation.3">
                    <p:embed/>
                  </p:oleObj>
                </mc:Choice>
                <mc:Fallback>
                  <p:oleObj r:id="rId8" imgW="305117" imgH="394017" progId="Equation.3">
                    <p:embed/>
                    <p:pic>
                      <p:nvPicPr>
                        <p:cNvPr id="1331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3625" y="792163"/>
                          <a:ext cx="665163"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7"/>
            <p:cNvGraphicFramePr>
              <a:graphicFrameLocks noChangeAspect="1"/>
            </p:cNvGraphicFramePr>
            <p:nvPr/>
          </p:nvGraphicFramePr>
          <p:xfrm>
            <a:off x="1644650" y="1944688"/>
            <a:ext cx="638175" cy="661987"/>
          </p:xfrm>
          <a:graphic>
            <a:graphicData uri="http://schemas.openxmlformats.org/presentationml/2006/ole">
              <mc:AlternateContent xmlns:mc="http://schemas.openxmlformats.org/markup-compatibility/2006">
                <mc:Choice xmlns:v="urn:schemas-microsoft-com:vml" Requires="v">
                  <p:oleObj spid="_x0000_s84050" r:id="rId10" imgW="381482" imgH="394188" progId="Equation.3">
                    <p:embed/>
                  </p:oleObj>
                </mc:Choice>
                <mc:Fallback>
                  <p:oleObj r:id="rId10" imgW="381482" imgH="394188" progId="Equation.3">
                    <p:embed/>
                    <p:pic>
                      <p:nvPicPr>
                        <p:cNvPr id="13317"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44650" y="1944688"/>
                          <a:ext cx="63817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8" name="Object 8"/>
            <p:cNvGraphicFramePr>
              <a:graphicFrameLocks noChangeAspect="1"/>
            </p:cNvGraphicFramePr>
            <p:nvPr/>
          </p:nvGraphicFramePr>
          <p:xfrm>
            <a:off x="4549775" y="1944688"/>
            <a:ext cx="622300" cy="644525"/>
          </p:xfrm>
          <a:graphic>
            <a:graphicData uri="http://schemas.openxmlformats.org/presentationml/2006/ole">
              <mc:AlternateContent xmlns:mc="http://schemas.openxmlformats.org/markup-compatibility/2006">
                <mc:Choice xmlns:v="urn:schemas-microsoft-com:vml" Requires="v">
                  <p:oleObj spid="_x0000_s84051" r:id="rId12" imgW="381482" imgH="394188" progId="Equation.3">
                    <p:embed/>
                  </p:oleObj>
                </mc:Choice>
                <mc:Fallback>
                  <p:oleObj r:id="rId12" imgW="381482" imgH="394188" progId="Equation.3">
                    <p:embed/>
                    <p:pic>
                      <p:nvPicPr>
                        <p:cNvPr id="13318"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49775" y="1944688"/>
                          <a:ext cx="62230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9" name="Object 9"/>
            <p:cNvGraphicFramePr>
              <a:graphicFrameLocks noChangeAspect="1"/>
            </p:cNvGraphicFramePr>
            <p:nvPr/>
          </p:nvGraphicFramePr>
          <p:xfrm>
            <a:off x="2940050" y="1944688"/>
            <a:ext cx="612775" cy="647700"/>
          </p:xfrm>
          <a:graphic>
            <a:graphicData uri="http://schemas.openxmlformats.org/presentationml/2006/ole">
              <mc:AlternateContent xmlns:mc="http://schemas.openxmlformats.org/markup-compatibility/2006">
                <mc:Choice xmlns:v="urn:schemas-microsoft-com:vml" Requires="v">
                  <p:oleObj spid="_x0000_s84052" r:id="rId14" imgW="381482" imgH="394188" progId="Equation.3">
                    <p:embed/>
                  </p:oleObj>
                </mc:Choice>
                <mc:Fallback>
                  <p:oleObj r:id="rId14" imgW="381482" imgH="394188" progId="Equation.3">
                    <p:embed/>
                    <p:pic>
                      <p:nvPicPr>
                        <p:cNvPr id="13319"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0050" y="1944688"/>
                          <a:ext cx="6127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0" name="Object 10"/>
            <p:cNvGraphicFramePr>
              <a:graphicFrameLocks noChangeAspect="1"/>
            </p:cNvGraphicFramePr>
            <p:nvPr/>
          </p:nvGraphicFramePr>
          <p:xfrm>
            <a:off x="5889625" y="1944688"/>
            <a:ext cx="619125" cy="642937"/>
          </p:xfrm>
          <a:graphic>
            <a:graphicData uri="http://schemas.openxmlformats.org/presentationml/2006/ole">
              <mc:AlternateContent xmlns:mc="http://schemas.openxmlformats.org/markup-compatibility/2006">
                <mc:Choice xmlns:v="urn:schemas-microsoft-com:vml" Requires="v">
                  <p:oleObj spid="_x0000_s84053" r:id="rId16" imgW="381482" imgH="394188" progId="Equation.3">
                    <p:embed/>
                  </p:oleObj>
                </mc:Choice>
                <mc:Fallback>
                  <p:oleObj r:id="rId16" imgW="381482" imgH="394188" progId="Equation.3">
                    <p:embed/>
                    <p:pic>
                      <p:nvPicPr>
                        <p:cNvPr id="1332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89625" y="1944688"/>
                          <a:ext cx="619125"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1" name="Object 11"/>
            <p:cNvGraphicFramePr>
              <a:graphicFrameLocks noChangeAspect="1"/>
            </p:cNvGraphicFramePr>
            <p:nvPr/>
          </p:nvGraphicFramePr>
          <p:xfrm>
            <a:off x="5357813" y="3024188"/>
            <a:ext cx="750887" cy="647700"/>
          </p:xfrm>
          <a:graphic>
            <a:graphicData uri="http://schemas.openxmlformats.org/presentationml/2006/ole">
              <mc:AlternateContent xmlns:mc="http://schemas.openxmlformats.org/markup-compatibility/2006">
                <mc:Choice xmlns:v="urn:schemas-microsoft-com:vml" Requires="v">
                  <p:oleObj spid="_x0000_s84054" r:id="rId18" imgW="457716" imgH="394188" progId="Equation.3">
                    <p:embed/>
                  </p:oleObj>
                </mc:Choice>
                <mc:Fallback>
                  <p:oleObj r:id="rId18" imgW="457716" imgH="394188" progId="Equation.3">
                    <p:embed/>
                    <p:pic>
                      <p:nvPicPr>
                        <p:cNvPr id="13321"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57813" y="3024188"/>
                          <a:ext cx="750887"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2" name="Object 12"/>
            <p:cNvGraphicFramePr>
              <a:graphicFrameLocks noChangeAspect="1"/>
            </p:cNvGraphicFramePr>
            <p:nvPr/>
          </p:nvGraphicFramePr>
          <p:xfrm>
            <a:off x="6396038" y="3024188"/>
            <a:ext cx="720725" cy="622300"/>
          </p:xfrm>
          <a:graphic>
            <a:graphicData uri="http://schemas.openxmlformats.org/presentationml/2006/ole">
              <mc:AlternateContent xmlns:mc="http://schemas.openxmlformats.org/markup-compatibility/2006">
                <mc:Choice xmlns:v="urn:schemas-microsoft-com:vml" Requires="v">
                  <p:oleObj spid="_x0000_s84055" r:id="rId20" imgW="457716" imgH="394188" progId="Equation.3">
                    <p:embed/>
                  </p:oleObj>
                </mc:Choice>
                <mc:Fallback>
                  <p:oleObj r:id="rId20" imgW="457716" imgH="394188" progId="Equation.3">
                    <p:embed/>
                    <p:pic>
                      <p:nvPicPr>
                        <p:cNvPr id="13322" name="Object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96038" y="3024188"/>
                          <a:ext cx="72072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8" name="Text Box 11"/>
            <p:cNvSpPr txBox="1">
              <a:spLocks noChangeArrowheads="1"/>
            </p:cNvSpPr>
            <p:nvPr/>
          </p:nvSpPr>
          <p:spPr bwMode="auto">
            <a:xfrm>
              <a:off x="6972300" y="4681538"/>
              <a:ext cx="305765" cy="398131"/>
            </a:xfrm>
            <a:prstGeom prst="rect">
              <a:avLst/>
            </a:prstGeom>
            <a:noFill/>
            <a:ln w="9525">
              <a:noFill/>
              <a:miter lim="800000"/>
              <a:headEnd/>
              <a:tailEnd/>
            </a:ln>
          </p:spPr>
          <p:txBody>
            <a:bodyPr wrap="none">
              <a:spAutoFit/>
            </a:bodyPr>
            <a:lstStyle/>
            <a:p>
              <a:pPr algn="l"/>
              <a:r>
                <a:rPr lang="zh-CN" altLang="en-US" sz="1400"/>
                <a:t>1</a:t>
              </a:r>
            </a:p>
          </p:txBody>
        </p:sp>
        <p:cxnSp>
          <p:nvCxnSpPr>
            <p:cNvPr id="13329" name="AutoShape 12"/>
            <p:cNvCxnSpPr>
              <a:cxnSpLocks noChangeShapeType="1"/>
            </p:cNvCxnSpPr>
            <p:nvPr/>
          </p:nvCxnSpPr>
          <p:spPr bwMode="auto">
            <a:xfrm flipH="1">
              <a:off x="2667000" y="504825"/>
              <a:ext cx="1444625" cy="287338"/>
            </a:xfrm>
            <a:prstGeom prst="straightConnector1">
              <a:avLst/>
            </a:prstGeom>
            <a:noFill/>
            <a:ln w="9525">
              <a:solidFill>
                <a:schemeClr val="tx1"/>
              </a:solidFill>
              <a:round/>
              <a:headEnd/>
              <a:tailEnd/>
            </a:ln>
          </p:spPr>
        </p:cxnSp>
        <p:cxnSp>
          <p:nvCxnSpPr>
            <p:cNvPr id="13330" name="AutoShape 13"/>
            <p:cNvCxnSpPr>
              <a:cxnSpLocks noChangeShapeType="1"/>
            </p:cNvCxnSpPr>
            <p:nvPr/>
          </p:nvCxnSpPr>
          <p:spPr bwMode="auto">
            <a:xfrm>
              <a:off x="4111625" y="504825"/>
              <a:ext cx="1338263" cy="287338"/>
            </a:xfrm>
            <a:prstGeom prst="straightConnector1">
              <a:avLst/>
            </a:prstGeom>
            <a:noFill/>
            <a:ln w="9525">
              <a:solidFill>
                <a:schemeClr val="tx1"/>
              </a:solidFill>
              <a:round/>
              <a:headEnd/>
              <a:tailEnd/>
            </a:ln>
          </p:spPr>
        </p:cxnSp>
        <p:cxnSp>
          <p:nvCxnSpPr>
            <p:cNvPr id="13331" name="AutoShape 14"/>
            <p:cNvCxnSpPr>
              <a:cxnSpLocks noChangeShapeType="1"/>
            </p:cNvCxnSpPr>
            <p:nvPr/>
          </p:nvCxnSpPr>
          <p:spPr bwMode="auto">
            <a:xfrm flipH="1">
              <a:off x="1963738" y="1652588"/>
              <a:ext cx="703262" cy="292100"/>
            </a:xfrm>
            <a:prstGeom prst="straightConnector1">
              <a:avLst/>
            </a:prstGeom>
            <a:noFill/>
            <a:ln w="9525">
              <a:solidFill>
                <a:schemeClr val="tx1"/>
              </a:solidFill>
              <a:round/>
              <a:headEnd/>
              <a:tailEnd/>
            </a:ln>
          </p:spPr>
        </p:cxnSp>
        <p:cxnSp>
          <p:nvCxnSpPr>
            <p:cNvPr id="13332" name="AutoShape 15"/>
            <p:cNvCxnSpPr>
              <a:cxnSpLocks noChangeShapeType="1"/>
            </p:cNvCxnSpPr>
            <p:nvPr/>
          </p:nvCxnSpPr>
          <p:spPr bwMode="auto">
            <a:xfrm>
              <a:off x="2667000" y="1652588"/>
              <a:ext cx="579438" cy="292100"/>
            </a:xfrm>
            <a:prstGeom prst="straightConnector1">
              <a:avLst/>
            </a:prstGeom>
            <a:noFill/>
            <a:ln w="9525">
              <a:solidFill>
                <a:schemeClr val="tx1"/>
              </a:solidFill>
              <a:round/>
              <a:headEnd/>
              <a:tailEnd/>
            </a:ln>
          </p:spPr>
        </p:cxnSp>
        <p:cxnSp>
          <p:nvCxnSpPr>
            <p:cNvPr id="13333" name="AutoShape 16"/>
            <p:cNvCxnSpPr>
              <a:cxnSpLocks noChangeShapeType="1"/>
            </p:cNvCxnSpPr>
            <p:nvPr/>
          </p:nvCxnSpPr>
          <p:spPr bwMode="auto">
            <a:xfrm flipH="1">
              <a:off x="4860925" y="1579563"/>
              <a:ext cx="588963" cy="365125"/>
            </a:xfrm>
            <a:prstGeom prst="straightConnector1">
              <a:avLst/>
            </a:prstGeom>
            <a:noFill/>
            <a:ln w="9525">
              <a:solidFill>
                <a:schemeClr val="tx1"/>
              </a:solidFill>
              <a:round/>
              <a:headEnd/>
              <a:tailEnd/>
            </a:ln>
          </p:spPr>
        </p:cxnSp>
        <p:cxnSp>
          <p:nvCxnSpPr>
            <p:cNvPr id="13334" name="AutoShape 17"/>
            <p:cNvCxnSpPr>
              <a:cxnSpLocks noChangeShapeType="1"/>
            </p:cNvCxnSpPr>
            <p:nvPr/>
          </p:nvCxnSpPr>
          <p:spPr bwMode="auto">
            <a:xfrm>
              <a:off x="5449888" y="1579563"/>
              <a:ext cx="749300" cy="365125"/>
            </a:xfrm>
            <a:prstGeom prst="straightConnector1">
              <a:avLst/>
            </a:prstGeom>
            <a:noFill/>
            <a:ln w="9525">
              <a:solidFill>
                <a:schemeClr val="tx1"/>
              </a:solidFill>
              <a:round/>
              <a:headEnd/>
              <a:tailEnd/>
            </a:ln>
          </p:spPr>
        </p:cxnSp>
        <p:cxnSp>
          <p:nvCxnSpPr>
            <p:cNvPr id="13335" name="AutoShape 18"/>
            <p:cNvCxnSpPr>
              <a:cxnSpLocks noChangeShapeType="1"/>
              <a:endCxn id="13353" idx="0"/>
            </p:cNvCxnSpPr>
            <p:nvPr/>
          </p:nvCxnSpPr>
          <p:spPr bwMode="auto">
            <a:xfrm rot="10800000" flipV="1">
              <a:off x="1580047" y="2606675"/>
              <a:ext cx="383695" cy="417513"/>
            </a:xfrm>
            <a:prstGeom prst="straightConnector1">
              <a:avLst/>
            </a:prstGeom>
            <a:noFill/>
            <a:ln w="9525">
              <a:solidFill>
                <a:schemeClr val="tx1"/>
              </a:solidFill>
              <a:prstDash val="lgDash"/>
              <a:round/>
              <a:headEnd/>
              <a:tailEnd/>
            </a:ln>
          </p:spPr>
        </p:cxnSp>
        <p:cxnSp>
          <p:nvCxnSpPr>
            <p:cNvPr id="13336" name="AutoShape 19"/>
            <p:cNvCxnSpPr>
              <a:cxnSpLocks noChangeShapeType="1"/>
            </p:cNvCxnSpPr>
            <p:nvPr/>
          </p:nvCxnSpPr>
          <p:spPr bwMode="auto">
            <a:xfrm>
              <a:off x="1963738" y="2606675"/>
              <a:ext cx="328612" cy="417513"/>
            </a:xfrm>
            <a:prstGeom prst="straightConnector1">
              <a:avLst/>
            </a:prstGeom>
            <a:noFill/>
            <a:ln w="9525">
              <a:solidFill>
                <a:schemeClr val="tx1"/>
              </a:solidFill>
              <a:prstDash val="lgDash"/>
              <a:round/>
              <a:headEnd/>
              <a:tailEnd/>
            </a:ln>
          </p:spPr>
        </p:cxnSp>
        <p:cxnSp>
          <p:nvCxnSpPr>
            <p:cNvPr id="13337" name="AutoShape 20"/>
            <p:cNvCxnSpPr>
              <a:cxnSpLocks noChangeShapeType="1"/>
            </p:cNvCxnSpPr>
            <p:nvPr/>
          </p:nvCxnSpPr>
          <p:spPr bwMode="auto">
            <a:xfrm flipH="1">
              <a:off x="2940050" y="2592388"/>
              <a:ext cx="306388" cy="431800"/>
            </a:xfrm>
            <a:prstGeom prst="straightConnector1">
              <a:avLst/>
            </a:prstGeom>
            <a:noFill/>
            <a:ln w="9525">
              <a:solidFill>
                <a:schemeClr val="tx1"/>
              </a:solidFill>
              <a:prstDash val="lgDash"/>
              <a:round/>
              <a:headEnd/>
              <a:tailEnd/>
            </a:ln>
          </p:spPr>
        </p:cxnSp>
        <p:cxnSp>
          <p:nvCxnSpPr>
            <p:cNvPr id="13338" name="AutoShape 21"/>
            <p:cNvCxnSpPr>
              <a:cxnSpLocks noChangeShapeType="1"/>
            </p:cNvCxnSpPr>
            <p:nvPr/>
          </p:nvCxnSpPr>
          <p:spPr bwMode="auto">
            <a:xfrm>
              <a:off x="3246438" y="2592388"/>
              <a:ext cx="341312" cy="431800"/>
            </a:xfrm>
            <a:prstGeom prst="straightConnector1">
              <a:avLst/>
            </a:prstGeom>
            <a:noFill/>
            <a:ln w="9525">
              <a:solidFill>
                <a:schemeClr val="tx1"/>
              </a:solidFill>
              <a:prstDash val="lgDash"/>
              <a:round/>
              <a:headEnd/>
              <a:tailEnd/>
            </a:ln>
          </p:spPr>
        </p:cxnSp>
        <p:cxnSp>
          <p:nvCxnSpPr>
            <p:cNvPr id="13339" name="AutoShape 22"/>
            <p:cNvCxnSpPr>
              <a:cxnSpLocks noChangeShapeType="1"/>
            </p:cNvCxnSpPr>
            <p:nvPr/>
          </p:nvCxnSpPr>
          <p:spPr bwMode="auto">
            <a:xfrm flipH="1">
              <a:off x="4595813" y="2589213"/>
              <a:ext cx="265112" cy="508000"/>
            </a:xfrm>
            <a:prstGeom prst="straightConnector1">
              <a:avLst/>
            </a:prstGeom>
            <a:noFill/>
            <a:ln w="9525">
              <a:solidFill>
                <a:schemeClr val="tx1"/>
              </a:solidFill>
              <a:prstDash val="lgDash"/>
              <a:round/>
              <a:headEnd/>
              <a:tailEnd/>
            </a:ln>
          </p:spPr>
        </p:cxnSp>
        <p:cxnSp>
          <p:nvCxnSpPr>
            <p:cNvPr id="13340" name="AutoShape 23"/>
            <p:cNvCxnSpPr>
              <a:cxnSpLocks noChangeShapeType="1"/>
            </p:cNvCxnSpPr>
            <p:nvPr/>
          </p:nvCxnSpPr>
          <p:spPr bwMode="auto">
            <a:xfrm>
              <a:off x="4860925" y="2589213"/>
              <a:ext cx="239713" cy="363537"/>
            </a:xfrm>
            <a:prstGeom prst="straightConnector1">
              <a:avLst/>
            </a:prstGeom>
            <a:noFill/>
            <a:ln w="9525">
              <a:solidFill>
                <a:schemeClr val="tx1"/>
              </a:solidFill>
              <a:prstDash val="lgDash"/>
              <a:round/>
              <a:headEnd/>
              <a:tailEnd/>
            </a:ln>
          </p:spPr>
        </p:cxnSp>
        <p:cxnSp>
          <p:nvCxnSpPr>
            <p:cNvPr id="13341" name="AutoShape 24"/>
            <p:cNvCxnSpPr>
              <a:cxnSpLocks noChangeShapeType="1"/>
            </p:cNvCxnSpPr>
            <p:nvPr/>
          </p:nvCxnSpPr>
          <p:spPr bwMode="auto">
            <a:xfrm flipH="1">
              <a:off x="5734050" y="2587625"/>
              <a:ext cx="465138" cy="436563"/>
            </a:xfrm>
            <a:prstGeom prst="straightConnector1">
              <a:avLst/>
            </a:prstGeom>
            <a:noFill/>
            <a:ln w="9525">
              <a:solidFill>
                <a:schemeClr val="tx1"/>
              </a:solidFill>
              <a:round/>
              <a:headEnd/>
              <a:tailEnd/>
            </a:ln>
          </p:spPr>
        </p:cxnSp>
        <p:cxnSp>
          <p:nvCxnSpPr>
            <p:cNvPr id="13342" name="AutoShape 25"/>
            <p:cNvCxnSpPr>
              <a:cxnSpLocks noChangeShapeType="1"/>
            </p:cNvCxnSpPr>
            <p:nvPr/>
          </p:nvCxnSpPr>
          <p:spPr bwMode="auto">
            <a:xfrm>
              <a:off x="6199188" y="2587625"/>
              <a:ext cx="557212" cy="436563"/>
            </a:xfrm>
            <a:prstGeom prst="straightConnector1">
              <a:avLst/>
            </a:prstGeom>
            <a:noFill/>
            <a:ln w="9525">
              <a:solidFill>
                <a:schemeClr val="tx1"/>
              </a:solidFill>
              <a:round/>
              <a:headEnd/>
              <a:tailEnd/>
            </a:ln>
          </p:spPr>
        </p:cxnSp>
        <p:sp>
          <p:nvSpPr>
            <p:cNvPr id="13343" name="Text Box 26"/>
            <p:cNvSpPr txBox="1">
              <a:spLocks noChangeArrowheads="1"/>
            </p:cNvSpPr>
            <p:nvPr/>
          </p:nvSpPr>
          <p:spPr bwMode="auto">
            <a:xfrm>
              <a:off x="7885113" y="4629151"/>
              <a:ext cx="425429" cy="398131"/>
            </a:xfrm>
            <a:prstGeom prst="rect">
              <a:avLst/>
            </a:prstGeom>
            <a:noFill/>
            <a:ln w="9525">
              <a:noFill/>
              <a:miter lim="800000"/>
              <a:headEnd/>
              <a:tailEnd/>
            </a:ln>
          </p:spPr>
          <p:txBody>
            <a:bodyPr wrap="none">
              <a:spAutoFit/>
            </a:bodyPr>
            <a:lstStyle/>
            <a:p>
              <a:pPr algn="l"/>
              <a:r>
                <a:rPr lang="zh-CN" altLang="en-US" sz="1400" i="1">
                  <a:cs typeface="Times New Roman" pitchFamily="18" charset="0"/>
                </a:rPr>
                <a:t>≤</a:t>
              </a:r>
              <a:r>
                <a:rPr lang="zh-CN" altLang="en-US" sz="1400" i="1"/>
                <a:t>n</a:t>
              </a:r>
            </a:p>
          </p:txBody>
        </p:sp>
        <p:sp>
          <p:nvSpPr>
            <p:cNvPr id="13344" name="Text Box 27"/>
            <p:cNvSpPr txBox="1">
              <a:spLocks noChangeArrowheads="1"/>
            </p:cNvSpPr>
            <p:nvPr/>
          </p:nvSpPr>
          <p:spPr bwMode="auto">
            <a:xfrm>
              <a:off x="7956550" y="3240087"/>
              <a:ext cx="316481" cy="398131"/>
            </a:xfrm>
            <a:prstGeom prst="rect">
              <a:avLst/>
            </a:prstGeom>
            <a:noFill/>
            <a:ln w="9525">
              <a:noFill/>
              <a:miter lim="800000"/>
              <a:headEnd/>
              <a:tailEnd/>
            </a:ln>
          </p:spPr>
          <p:txBody>
            <a:bodyPr wrap="none">
              <a:spAutoFit/>
            </a:bodyPr>
            <a:lstStyle/>
            <a:p>
              <a:pPr algn="l"/>
              <a:r>
                <a:rPr lang="zh-CN" altLang="en-US" sz="1400" i="1"/>
                <a:t>n</a:t>
              </a:r>
            </a:p>
          </p:txBody>
        </p:sp>
        <p:sp>
          <p:nvSpPr>
            <p:cNvPr id="13345" name="Text Box 28"/>
            <p:cNvSpPr txBox="1">
              <a:spLocks noChangeArrowheads="1"/>
            </p:cNvSpPr>
            <p:nvPr/>
          </p:nvSpPr>
          <p:spPr bwMode="auto">
            <a:xfrm>
              <a:off x="7956550" y="2016125"/>
              <a:ext cx="316481" cy="398131"/>
            </a:xfrm>
            <a:prstGeom prst="rect">
              <a:avLst/>
            </a:prstGeom>
            <a:noFill/>
            <a:ln w="9525">
              <a:noFill/>
              <a:miter lim="800000"/>
              <a:headEnd/>
              <a:tailEnd/>
            </a:ln>
          </p:spPr>
          <p:txBody>
            <a:bodyPr wrap="none">
              <a:spAutoFit/>
            </a:bodyPr>
            <a:lstStyle/>
            <a:p>
              <a:pPr algn="l"/>
              <a:r>
                <a:rPr lang="zh-CN" altLang="en-US" sz="1400" i="1"/>
                <a:t>n</a:t>
              </a:r>
            </a:p>
          </p:txBody>
        </p:sp>
        <p:sp>
          <p:nvSpPr>
            <p:cNvPr id="13346" name="Text Box 29"/>
            <p:cNvSpPr txBox="1">
              <a:spLocks noChangeArrowheads="1"/>
            </p:cNvSpPr>
            <p:nvPr/>
          </p:nvSpPr>
          <p:spPr bwMode="auto">
            <a:xfrm>
              <a:off x="7956550" y="936625"/>
              <a:ext cx="316481" cy="398131"/>
            </a:xfrm>
            <a:prstGeom prst="rect">
              <a:avLst/>
            </a:prstGeom>
            <a:noFill/>
            <a:ln w="9525">
              <a:noFill/>
              <a:miter lim="800000"/>
              <a:headEnd/>
              <a:tailEnd/>
            </a:ln>
          </p:spPr>
          <p:txBody>
            <a:bodyPr wrap="none">
              <a:spAutoFit/>
            </a:bodyPr>
            <a:lstStyle/>
            <a:p>
              <a:pPr algn="l"/>
              <a:r>
                <a:rPr lang="zh-CN" altLang="en-US" sz="1400" i="1"/>
                <a:t>n</a:t>
              </a:r>
            </a:p>
          </p:txBody>
        </p:sp>
        <p:sp>
          <p:nvSpPr>
            <p:cNvPr id="13347" name="Text Box 30"/>
            <p:cNvSpPr txBox="1">
              <a:spLocks noChangeArrowheads="1"/>
            </p:cNvSpPr>
            <p:nvPr/>
          </p:nvSpPr>
          <p:spPr bwMode="auto">
            <a:xfrm>
              <a:off x="7956550" y="0"/>
              <a:ext cx="316481" cy="398131"/>
            </a:xfrm>
            <a:prstGeom prst="rect">
              <a:avLst/>
            </a:prstGeom>
            <a:noFill/>
            <a:ln w="9525">
              <a:noFill/>
              <a:miter lim="800000"/>
              <a:headEnd/>
              <a:tailEnd/>
            </a:ln>
          </p:spPr>
          <p:txBody>
            <a:bodyPr wrap="none">
              <a:spAutoFit/>
            </a:bodyPr>
            <a:lstStyle/>
            <a:p>
              <a:pPr algn="l"/>
              <a:r>
                <a:rPr lang="zh-CN" altLang="en-US" sz="1400" i="1"/>
                <a:t>n</a:t>
              </a:r>
            </a:p>
          </p:txBody>
        </p:sp>
        <p:sp>
          <p:nvSpPr>
            <p:cNvPr id="13348" name="Text Box 31"/>
            <p:cNvSpPr txBox="1">
              <a:spLocks noChangeArrowheads="1"/>
            </p:cNvSpPr>
            <p:nvPr/>
          </p:nvSpPr>
          <p:spPr bwMode="auto">
            <a:xfrm>
              <a:off x="7988600" y="3673475"/>
              <a:ext cx="445789" cy="351682"/>
            </a:xfrm>
            <a:prstGeom prst="rect">
              <a:avLst/>
            </a:prstGeom>
            <a:noFill/>
            <a:ln w="9525">
              <a:noFill/>
              <a:miter lim="800000"/>
              <a:headEnd/>
              <a:tailEnd/>
            </a:ln>
          </p:spPr>
          <p:txBody>
            <a:bodyPr vert="eaVert" wrap="none">
              <a:spAutoFit/>
            </a:bodyPr>
            <a:lstStyle/>
            <a:p>
              <a:pPr algn="l"/>
              <a:r>
                <a:rPr lang="zh-CN" altLang="en-US" sz="1400"/>
                <a:t>…</a:t>
              </a:r>
            </a:p>
          </p:txBody>
        </p:sp>
        <p:sp>
          <p:nvSpPr>
            <p:cNvPr id="13349" name="Line 32"/>
            <p:cNvSpPr>
              <a:spLocks noChangeShapeType="1"/>
            </p:cNvSpPr>
            <p:nvPr/>
          </p:nvSpPr>
          <p:spPr bwMode="auto">
            <a:xfrm>
              <a:off x="7235825" y="5257800"/>
              <a:ext cx="1439863" cy="0"/>
            </a:xfrm>
            <a:prstGeom prst="line">
              <a:avLst/>
            </a:prstGeom>
            <a:noFill/>
            <a:ln w="9525">
              <a:solidFill>
                <a:schemeClr val="tx1"/>
              </a:solidFill>
              <a:round/>
              <a:headEnd/>
              <a:tailEnd/>
            </a:ln>
          </p:spPr>
          <p:txBody>
            <a:bodyPr/>
            <a:lstStyle/>
            <a:p>
              <a:endParaRPr lang="zh-CN" altLang="en-US"/>
            </a:p>
          </p:txBody>
        </p:sp>
        <p:sp>
          <p:nvSpPr>
            <p:cNvPr id="13350" name="Text Box 33"/>
            <p:cNvSpPr txBox="1">
              <a:spLocks noChangeArrowheads="1"/>
            </p:cNvSpPr>
            <p:nvPr/>
          </p:nvSpPr>
          <p:spPr bwMode="auto">
            <a:xfrm>
              <a:off x="6732588" y="5329237"/>
              <a:ext cx="1473317" cy="398131"/>
            </a:xfrm>
            <a:prstGeom prst="rect">
              <a:avLst/>
            </a:prstGeom>
            <a:noFill/>
            <a:ln w="9525">
              <a:noFill/>
              <a:miter lim="800000"/>
              <a:headEnd/>
              <a:tailEnd/>
            </a:ln>
          </p:spPr>
          <p:txBody>
            <a:bodyPr wrap="none">
              <a:spAutoFit/>
            </a:bodyPr>
            <a:lstStyle/>
            <a:p>
              <a:pPr algn="l"/>
              <a:r>
                <a:rPr lang="zh-CN" altLang="en-US" sz="1400"/>
                <a:t>Total:</a:t>
              </a:r>
              <a:r>
                <a:rPr lang="el-GR" altLang="en-US" sz="1400">
                  <a:cs typeface="Times New Roman" pitchFamily="18" charset="0"/>
                </a:rPr>
                <a:t>Θ</a:t>
              </a:r>
              <a:r>
                <a:rPr lang="zh-CN" altLang="en-US" sz="1400">
                  <a:cs typeface="Times New Roman" pitchFamily="18" charset="0"/>
                </a:rPr>
                <a:t>(</a:t>
              </a:r>
              <a:r>
                <a:rPr lang="zh-CN" altLang="en-US" sz="1400" i="1">
                  <a:cs typeface="Times New Roman" pitchFamily="18" charset="0"/>
                </a:rPr>
                <a:t>n </a:t>
              </a:r>
              <a:r>
                <a:rPr lang="zh-CN" altLang="en-US" sz="1400">
                  <a:cs typeface="Times New Roman" pitchFamily="18" charset="0"/>
                </a:rPr>
                <a:t>lg </a:t>
              </a:r>
              <a:r>
                <a:rPr lang="zh-CN" altLang="en-US" sz="1400" i="1">
                  <a:cs typeface="Times New Roman" pitchFamily="18" charset="0"/>
                </a:rPr>
                <a:t>n</a:t>
              </a:r>
              <a:r>
                <a:rPr lang="zh-CN" altLang="en-US" sz="1400">
                  <a:cs typeface="Times New Roman" pitchFamily="18" charset="0"/>
                </a:rPr>
                <a:t>)</a:t>
              </a:r>
              <a:endParaRPr lang="el-GR" altLang="en-US" sz="1400">
                <a:cs typeface="Times New Roman" pitchFamily="18" charset="0"/>
              </a:endParaRPr>
            </a:p>
          </p:txBody>
        </p:sp>
        <p:sp>
          <p:nvSpPr>
            <p:cNvPr id="13351" name="Line 34"/>
            <p:cNvSpPr>
              <a:spLocks noChangeShapeType="1"/>
            </p:cNvSpPr>
            <p:nvPr/>
          </p:nvSpPr>
          <p:spPr bwMode="auto">
            <a:xfrm flipV="1">
              <a:off x="468313" y="360363"/>
              <a:ext cx="0" cy="1800225"/>
            </a:xfrm>
            <a:prstGeom prst="line">
              <a:avLst/>
            </a:prstGeom>
            <a:noFill/>
            <a:ln w="28575">
              <a:solidFill>
                <a:schemeClr val="tx1"/>
              </a:solidFill>
              <a:round/>
              <a:headEnd/>
              <a:tailEnd type="triangle" w="med" len="med"/>
            </a:ln>
          </p:spPr>
          <p:txBody>
            <a:bodyPr/>
            <a:lstStyle/>
            <a:p>
              <a:endParaRPr lang="zh-CN" altLang="en-US"/>
            </a:p>
          </p:txBody>
        </p:sp>
        <p:sp>
          <p:nvSpPr>
            <p:cNvPr id="13352" name="Line 35"/>
            <p:cNvSpPr>
              <a:spLocks noChangeShapeType="1"/>
            </p:cNvSpPr>
            <p:nvPr/>
          </p:nvSpPr>
          <p:spPr bwMode="auto">
            <a:xfrm>
              <a:off x="539750" y="2881313"/>
              <a:ext cx="0" cy="2087562"/>
            </a:xfrm>
            <a:prstGeom prst="line">
              <a:avLst/>
            </a:prstGeom>
            <a:noFill/>
            <a:ln w="28575">
              <a:solidFill>
                <a:schemeClr val="tx1"/>
              </a:solidFill>
              <a:round/>
              <a:headEnd/>
              <a:tailEnd type="triangle" w="med" len="med"/>
            </a:ln>
          </p:spPr>
          <p:txBody>
            <a:bodyPr/>
            <a:lstStyle/>
            <a:p>
              <a:endParaRPr lang="zh-CN" altLang="en-US"/>
            </a:p>
          </p:txBody>
        </p:sp>
        <p:sp>
          <p:nvSpPr>
            <p:cNvPr id="13353" name="Text Box 36"/>
            <p:cNvSpPr txBox="1">
              <a:spLocks noChangeArrowheads="1"/>
            </p:cNvSpPr>
            <p:nvPr/>
          </p:nvSpPr>
          <p:spPr bwMode="auto">
            <a:xfrm>
              <a:off x="1427163" y="3024188"/>
              <a:ext cx="305765" cy="398131"/>
            </a:xfrm>
            <a:prstGeom prst="rect">
              <a:avLst/>
            </a:prstGeom>
            <a:noFill/>
            <a:ln w="9525">
              <a:noFill/>
              <a:miter lim="800000"/>
              <a:headEnd/>
              <a:tailEnd/>
            </a:ln>
          </p:spPr>
          <p:txBody>
            <a:bodyPr wrap="none">
              <a:spAutoFit/>
            </a:bodyPr>
            <a:lstStyle/>
            <a:p>
              <a:pPr algn="l"/>
              <a:r>
                <a:rPr lang="zh-CN" altLang="en-US" sz="1400"/>
                <a:t>1</a:t>
              </a:r>
            </a:p>
          </p:txBody>
        </p:sp>
        <p:sp>
          <p:nvSpPr>
            <p:cNvPr id="13354" name="Line 37"/>
            <p:cNvSpPr>
              <a:spLocks noChangeShapeType="1"/>
            </p:cNvSpPr>
            <p:nvPr/>
          </p:nvSpPr>
          <p:spPr bwMode="auto">
            <a:xfrm>
              <a:off x="6827838" y="3816350"/>
              <a:ext cx="288925" cy="792163"/>
            </a:xfrm>
            <a:prstGeom prst="line">
              <a:avLst/>
            </a:prstGeom>
            <a:noFill/>
            <a:ln w="9525">
              <a:solidFill>
                <a:schemeClr val="tx1"/>
              </a:solidFill>
              <a:prstDash val="lgDash"/>
              <a:round/>
              <a:headEnd/>
              <a:tailEnd/>
            </a:ln>
          </p:spPr>
          <p:txBody>
            <a:bodyPr/>
            <a:lstStyle/>
            <a:p>
              <a:endParaRPr lang="zh-CN" altLang="en-US"/>
            </a:p>
          </p:txBody>
        </p:sp>
        <p:sp>
          <p:nvSpPr>
            <p:cNvPr id="13355" name="Text Box 38"/>
            <p:cNvSpPr txBox="1">
              <a:spLocks noChangeArrowheads="1"/>
            </p:cNvSpPr>
            <p:nvPr/>
          </p:nvSpPr>
          <p:spPr bwMode="auto">
            <a:xfrm>
              <a:off x="7885113" y="4248151"/>
              <a:ext cx="425429" cy="398131"/>
            </a:xfrm>
            <a:prstGeom prst="rect">
              <a:avLst/>
            </a:prstGeom>
            <a:noFill/>
            <a:ln w="9525">
              <a:noFill/>
              <a:miter lim="800000"/>
              <a:headEnd/>
              <a:tailEnd/>
            </a:ln>
          </p:spPr>
          <p:txBody>
            <a:bodyPr wrap="none">
              <a:spAutoFit/>
            </a:bodyPr>
            <a:lstStyle/>
            <a:p>
              <a:pPr algn="l"/>
              <a:r>
                <a:rPr lang="zh-CN" altLang="en-US" sz="1400" i="1">
                  <a:cs typeface="Times New Roman" pitchFamily="18" charset="0"/>
                </a:rPr>
                <a:t>≤</a:t>
              </a:r>
              <a:r>
                <a:rPr lang="zh-CN" altLang="en-US" sz="1400" i="1"/>
                <a:t>n</a:t>
              </a:r>
            </a:p>
          </p:txBody>
        </p:sp>
        <p:sp>
          <p:nvSpPr>
            <p:cNvPr id="13356" name="Line 39"/>
            <p:cNvSpPr>
              <a:spLocks noChangeShapeType="1"/>
            </p:cNvSpPr>
            <p:nvPr/>
          </p:nvSpPr>
          <p:spPr bwMode="auto">
            <a:xfrm>
              <a:off x="5219700" y="288925"/>
              <a:ext cx="2520950"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13357" name="Line 40"/>
            <p:cNvSpPr>
              <a:spLocks noChangeShapeType="1"/>
            </p:cNvSpPr>
            <p:nvPr/>
          </p:nvSpPr>
          <p:spPr bwMode="auto">
            <a:xfrm>
              <a:off x="6157913" y="1152525"/>
              <a:ext cx="1582737"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13358" name="Line 41"/>
            <p:cNvSpPr>
              <a:spLocks noChangeShapeType="1"/>
            </p:cNvSpPr>
            <p:nvPr/>
          </p:nvSpPr>
          <p:spPr bwMode="auto">
            <a:xfrm>
              <a:off x="6877050" y="2232025"/>
              <a:ext cx="935038"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13359" name="Line 42"/>
            <p:cNvSpPr>
              <a:spLocks noChangeShapeType="1"/>
            </p:cNvSpPr>
            <p:nvPr/>
          </p:nvSpPr>
          <p:spPr bwMode="auto">
            <a:xfrm>
              <a:off x="7019925" y="3457575"/>
              <a:ext cx="865188"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13360" name="Line 43"/>
            <p:cNvSpPr>
              <a:spLocks noChangeShapeType="1"/>
            </p:cNvSpPr>
            <p:nvPr/>
          </p:nvSpPr>
          <p:spPr bwMode="auto">
            <a:xfrm>
              <a:off x="7308850" y="4897438"/>
              <a:ext cx="503238" cy="0"/>
            </a:xfrm>
            <a:prstGeom prst="line">
              <a:avLst/>
            </a:prstGeom>
            <a:noFill/>
            <a:ln w="9525">
              <a:solidFill>
                <a:schemeClr val="tx1"/>
              </a:solidFill>
              <a:prstDash val="lgDash"/>
              <a:round/>
              <a:headEnd/>
              <a:tailEnd type="triangle" w="med" len="med"/>
            </a:ln>
          </p:spPr>
          <p:txBody>
            <a:bodyPr/>
            <a:lstStyle/>
            <a:p>
              <a:endParaRPr lang="zh-CN" altLang="en-US"/>
            </a:p>
          </p:txBody>
        </p:sp>
        <p:graphicFrame>
          <p:nvGraphicFramePr>
            <p:cNvPr id="13323" name="Object 46"/>
            <p:cNvGraphicFramePr>
              <a:graphicFrameLocks noChangeAspect="1"/>
            </p:cNvGraphicFramePr>
            <p:nvPr/>
          </p:nvGraphicFramePr>
          <p:xfrm>
            <a:off x="0" y="2232025"/>
            <a:ext cx="1116013" cy="515938"/>
          </p:xfrm>
          <a:graphic>
            <a:graphicData uri="http://schemas.openxmlformats.org/presentationml/2006/ole">
              <mc:AlternateContent xmlns:mc="http://schemas.openxmlformats.org/markup-compatibility/2006">
                <mc:Choice xmlns:v="urn:schemas-microsoft-com:vml" Requires="v">
                  <p:oleObj spid="_x0000_s84056" r:id="rId22" imgW="521017" imgH="241617" progId="Equation.3">
                    <p:embed/>
                  </p:oleObj>
                </mc:Choice>
                <mc:Fallback>
                  <p:oleObj r:id="rId22" imgW="521017" imgH="241617" progId="Equation.3">
                    <p:embed/>
                    <p:pic>
                      <p:nvPicPr>
                        <p:cNvPr id="13323" name="Object 4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2232025"/>
                          <a:ext cx="1116013" cy="515938"/>
                        </a:xfrm>
                        <a:prstGeom prst="rect">
                          <a:avLst/>
                        </a:prstGeom>
                        <a:noFill/>
                        <a:extLst>
                          <a:ext uri="{909E8E84-426E-40DD-AFC4-6F175D3DCCD1}">
                            <a14:hiddenFill xmlns:a14="http://schemas.microsoft.com/office/drawing/2010/main">
                              <a:solidFill>
                                <a:srgbClr val="FF0000"/>
                              </a:solidFill>
                            </a14:hiddenFill>
                          </a:ext>
                        </a:extLst>
                      </p:spPr>
                    </p:pic>
                  </p:oleObj>
                </mc:Fallback>
              </mc:AlternateContent>
            </a:graphicData>
          </a:graphic>
        </p:graphicFrame>
        <p:graphicFrame>
          <p:nvGraphicFramePr>
            <p:cNvPr id="13324" name="Object 47"/>
            <p:cNvGraphicFramePr>
              <a:graphicFrameLocks noChangeAspect="1"/>
            </p:cNvGraphicFramePr>
            <p:nvPr/>
          </p:nvGraphicFramePr>
          <p:xfrm>
            <a:off x="858838" y="1114425"/>
            <a:ext cx="800100" cy="411163"/>
          </p:xfrm>
          <a:graphic>
            <a:graphicData uri="http://schemas.openxmlformats.org/presentationml/2006/ole">
              <mc:AlternateContent xmlns:mc="http://schemas.openxmlformats.org/markup-compatibility/2006">
                <mc:Choice xmlns:v="urn:schemas-microsoft-com:vml" Requires="v">
                  <p:oleObj spid="_x0000_s84057" r:id="rId24" imgW="445010" imgH="229016" progId="Equation.3">
                    <p:embed/>
                  </p:oleObj>
                </mc:Choice>
                <mc:Fallback>
                  <p:oleObj r:id="rId24" imgW="445010" imgH="229016" progId="Equation.3">
                    <p:embed/>
                    <p:pic>
                      <p:nvPicPr>
                        <p:cNvPr id="13324" name="Object 4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58838" y="1114425"/>
                          <a:ext cx="8001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61" name="Line 46"/>
            <p:cNvSpPr>
              <a:spLocks noChangeShapeType="1"/>
            </p:cNvSpPr>
            <p:nvPr/>
          </p:nvSpPr>
          <p:spPr bwMode="auto">
            <a:xfrm flipV="1">
              <a:off x="1258888" y="360363"/>
              <a:ext cx="0" cy="647700"/>
            </a:xfrm>
            <a:prstGeom prst="line">
              <a:avLst/>
            </a:prstGeom>
            <a:noFill/>
            <a:ln w="28575">
              <a:solidFill>
                <a:schemeClr val="tx1"/>
              </a:solidFill>
              <a:round/>
              <a:headEnd/>
              <a:tailEnd type="triangle" w="med" len="med"/>
            </a:ln>
          </p:spPr>
          <p:txBody>
            <a:bodyPr/>
            <a:lstStyle/>
            <a:p>
              <a:endParaRPr lang="zh-CN" altLang="en-US"/>
            </a:p>
          </p:txBody>
        </p:sp>
        <p:sp>
          <p:nvSpPr>
            <p:cNvPr id="13362" name="Line 47"/>
            <p:cNvSpPr>
              <a:spLocks noChangeShapeType="1"/>
            </p:cNvSpPr>
            <p:nvPr/>
          </p:nvSpPr>
          <p:spPr bwMode="auto">
            <a:xfrm>
              <a:off x="1258888" y="1657350"/>
              <a:ext cx="0" cy="1655763"/>
            </a:xfrm>
            <a:prstGeom prst="line">
              <a:avLst/>
            </a:prstGeom>
            <a:noFill/>
            <a:ln w="28575">
              <a:solidFill>
                <a:schemeClr val="tx1"/>
              </a:solidFill>
              <a:round/>
              <a:headEnd/>
              <a:tailEnd type="triangle" w="med" len="med"/>
            </a:ln>
          </p:spPr>
          <p:txBody>
            <a:bodyPr/>
            <a:lstStyle/>
            <a:p>
              <a:endParaRPr lang="zh-CN" altLang="en-US"/>
            </a:p>
          </p:txBody>
        </p:sp>
      </p:grpSp>
      <p:sp>
        <p:nvSpPr>
          <p:cNvPr id="13327" name="标题 1"/>
          <p:cNvSpPr>
            <a:spLocks noGrp="1"/>
          </p:cNvSpPr>
          <p:nvPr>
            <p:ph type="title" idx="4294967295"/>
          </p:nvPr>
        </p:nvSpPr>
        <p:spPr/>
        <p:txBody>
          <a:bodyPr/>
          <a:lstStyle/>
          <a:p>
            <a:r>
              <a:rPr lang="zh-CN" altLang="en-US" dirty="0"/>
              <a:t>快速排序算法分析</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40</a:t>
            </a:fld>
            <a:endParaRPr lang="en-US" altLang="zh-CN"/>
          </a:p>
        </p:txBody>
      </p:sp>
    </p:spTree>
    <p:extLst>
      <p:ext uri="{BB962C8B-B14F-4D97-AF65-F5344CB8AC3E}">
        <p14:creationId xmlns:p14="http://schemas.microsoft.com/office/powerpoint/2010/main" val="3172616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idx="4294967295"/>
          </p:nvPr>
        </p:nvSpPr>
        <p:spPr/>
        <p:txBody>
          <a:bodyPr/>
          <a:lstStyle/>
          <a:p>
            <a:r>
              <a:rPr lang="zh-CN" altLang="en-US" dirty="0"/>
              <a:t>快速排序算法分析</a:t>
            </a:r>
          </a:p>
        </p:txBody>
      </p:sp>
      <p:sp>
        <p:nvSpPr>
          <p:cNvPr id="11269" name="内容占位符 2"/>
          <p:cNvSpPr>
            <a:spLocks noGrp="1"/>
          </p:cNvSpPr>
          <p:nvPr>
            <p:ph idx="4294967295"/>
          </p:nvPr>
        </p:nvSpPr>
        <p:spPr>
          <a:xfrm>
            <a:off x="1115616" y="1844824"/>
            <a:ext cx="7772400" cy="4953000"/>
          </a:xfrm>
        </p:spPr>
        <p:txBody>
          <a:bodyPr/>
          <a:lstStyle/>
          <a:p>
            <a:pPr>
              <a:lnSpc>
                <a:spcPct val="150000"/>
              </a:lnSpc>
              <a:buFont typeface="Wingdings" pitchFamily="2" charset="2"/>
              <a:buChar char="p"/>
            </a:pPr>
            <a:r>
              <a:rPr lang="zh-CN" altLang="en-US" sz="2000" dirty="0">
                <a:solidFill>
                  <a:srgbClr val="FF0000"/>
                </a:solidFill>
                <a:sym typeface="Symbol" pitchFamily="18" charset="2"/>
              </a:rPr>
              <a:t>最坏情况</a:t>
            </a:r>
            <a:r>
              <a:rPr lang="zh-CN" altLang="en-US" sz="2000" dirty="0">
                <a:sym typeface="Symbol" pitchFamily="18" charset="2"/>
              </a:rPr>
              <a:t>：(</a:t>
            </a:r>
            <a:r>
              <a:rPr lang="zh-CN" altLang="en-US" sz="2000" i="1" dirty="0">
                <a:sym typeface="Symbol" pitchFamily="18" charset="2"/>
              </a:rPr>
              <a:t>n</a:t>
            </a:r>
            <a:r>
              <a:rPr lang="zh-CN" altLang="en-US" sz="2000" baseline="30000" dirty="0">
                <a:sym typeface="Symbol" pitchFamily="18" charset="2"/>
              </a:rPr>
              <a:t>2</a:t>
            </a:r>
            <a:r>
              <a:rPr lang="zh-CN" altLang="en-US" sz="2000" dirty="0">
                <a:sym typeface="Symbol" pitchFamily="18" charset="2"/>
              </a:rPr>
              <a:t>) (对</a:t>
            </a:r>
            <a:r>
              <a:rPr lang="zh-TW" altLang="en-US" sz="2000" dirty="0">
                <a:sym typeface="Symbol" pitchFamily="18" charset="2"/>
              </a:rPr>
              <a:t>已排序好的輸入</a:t>
            </a:r>
            <a:r>
              <a:rPr lang="zh-CN" altLang="en-US" sz="2000" dirty="0">
                <a:sym typeface="Symbol" pitchFamily="18" charset="2"/>
              </a:rPr>
              <a:t>)</a:t>
            </a:r>
            <a:endParaRPr lang="en-US" altLang="zh-CN" sz="2000" dirty="0">
              <a:sym typeface="Symbol" pitchFamily="18" charset="2"/>
            </a:endParaRPr>
          </a:p>
          <a:p>
            <a:pPr>
              <a:lnSpc>
                <a:spcPct val="150000"/>
              </a:lnSpc>
              <a:buFont typeface="Wingdings" pitchFamily="2" charset="2"/>
              <a:buNone/>
            </a:pPr>
            <a:r>
              <a:rPr lang="en-US" altLang="zh-CN" sz="2000" b="0" dirty="0"/>
              <a:t>      T(n)  = </a:t>
            </a:r>
          </a:p>
          <a:p>
            <a:pPr>
              <a:lnSpc>
                <a:spcPct val="150000"/>
              </a:lnSpc>
              <a:buFont typeface="Wingdings" pitchFamily="2" charset="2"/>
              <a:buNone/>
            </a:pPr>
            <a:r>
              <a:rPr lang="en-US" altLang="zh-CN" sz="2000" b="0" dirty="0"/>
              <a:t>               =  </a:t>
            </a:r>
          </a:p>
          <a:p>
            <a:pPr>
              <a:lnSpc>
                <a:spcPct val="150000"/>
              </a:lnSpc>
              <a:buFont typeface="Wingdings" pitchFamily="2" charset="2"/>
              <a:buChar char="p"/>
            </a:pPr>
            <a:endParaRPr lang="en-US" altLang="zh-CN" sz="2000" b="0" dirty="0"/>
          </a:p>
        </p:txBody>
      </p:sp>
      <p:graphicFrame>
        <p:nvGraphicFramePr>
          <p:cNvPr id="11266" name="Object 6"/>
          <p:cNvGraphicFramePr>
            <a:graphicFrameLocks noChangeAspect="1"/>
          </p:cNvGraphicFramePr>
          <p:nvPr>
            <p:extLst>
              <p:ext uri="{D42A27DB-BD31-4B8C-83A1-F6EECF244321}">
                <p14:modId xmlns:p14="http://schemas.microsoft.com/office/powerpoint/2010/main" val="160403541"/>
              </p:ext>
            </p:extLst>
          </p:nvPr>
        </p:nvGraphicFramePr>
        <p:xfrm>
          <a:off x="2487191" y="2379811"/>
          <a:ext cx="4071938" cy="608013"/>
        </p:xfrm>
        <a:graphic>
          <a:graphicData uri="http://schemas.openxmlformats.org/presentationml/2006/ole">
            <mc:AlternateContent xmlns:mc="http://schemas.openxmlformats.org/markup-compatibility/2006">
              <mc:Choice xmlns:v="urn:schemas-microsoft-com:vml" Requires="v">
                <p:oleObj spid="_x0000_s72834" r:id="rId3" imgW="1955268" imgH="292290" progId="Equation.3">
                  <p:embed/>
                </p:oleObj>
              </mc:Choice>
              <mc:Fallback>
                <p:oleObj r:id="rId3" imgW="1955268" imgH="292290" progId="Equation.3">
                  <p:embed/>
                  <p:pic>
                    <p:nvPicPr>
                      <p:cNvPr id="112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7191" y="2379811"/>
                        <a:ext cx="4071938"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7"/>
          <p:cNvGraphicFramePr>
            <a:graphicFrameLocks noChangeAspect="1"/>
          </p:cNvGraphicFramePr>
          <p:nvPr>
            <p:extLst>
              <p:ext uri="{D42A27DB-BD31-4B8C-83A1-F6EECF244321}">
                <p14:modId xmlns:p14="http://schemas.microsoft.com/office/powerpoint/2010/main" val="2098906730"/>
              </p:ext>
            </p:extLst>
          </p:nvPr>
        </p:nvGraphicFramePr>
        <p:xfrm>
          <a:off x="2455441" y="2903686"/>
          <a:ext cx="4229100" cy="584200"/>
        </p:xfrm>
        <a:graphic>
          <a:graphicData uri="http://schemas.openxmlformats.org/presentationml/2006/ole">
            <mc:AlternateContent xmlns:mc="http://schemas.openxmlformats.org/markup-compatibility/2006">
              <mc:Choice xmlns:v="urn:schemas-microsoft-com:vml" Requires="v">
                <p:oleObj spid="_x0000_s72835" r:id="rId5" imgW="2032317" imgH="279717" progId="Equation.3">
                  <p:embed/>
                </p:oleObj>
              </mc:Choice>
              <mc:Fallback>
                <p:oleObj r:id="rId5" imgW="2032317" imgH="279717" progId="Equation.3">
                  <p:embed/>
                  <p:pic>
                    <p:nvPicPr>
                      <p:cNvPr id="1126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5441" y="2903686"/>
                        <a:ext cx="42291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272" name="Picture 10"/>
          <p:cNvPicPr>
            <a:picLocks noChangeAspect="1" noChangeArrowheads="1"/>
          </p:cNvPicPr>
          <p:nvPr/>
        </p:nvPicPr>
        <p:blipFill>
          <a:blip r:embed="rId7" cstate="print"/>
          <a:srcRect/>
          <a:stretch>
            <a:fillRect/>
          </a:stretch>
        </p:blipFill>
        <p:spPr bwMode="auto">
          <a:xfrm>
            <a:off x="1331640" y="3572172"/>
            <a:ext cx="4500563" cy="2849562"/>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41</a:t>
            </a:fld>
            <a:endParaRPr lang="en-US" altLang="zh-CN"/>
          </a:p>
        </p:txBody>
      </p:sp>
    </p:spTree>
    <p:extLst>
      <p:ext uri="{BB962C8B-B14F-4D97-AF65-F5344CB8AC3E}">
        <p14:creationId xmlns:p14="http://schemas.microsoft.com/office/powerpoint/2010/main" val="4023893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p:txBody>
          <a:bodyPr/>
          <a:lstStyle/>
          <a:p>
            <a:r>
              <a:rPr lang="zh-CN" altLang="en-US" dirty="0"/>
              <a:t>快速排序算法分析</a:t>
            </a:r>
          </a:p>
        </p:txBody>
      </p:sp>
      <mc:AlternateContent xmlns:mc="http://schemas.openxmlformats.org/markup-compatibility/2006" xmlns:a14="http://schemas.microsoft.com/office/drawing/2010/main">
        <mc:Choice Requires="a14">
          <p:sp>
            <p:nvSpPr>
              <p:cNvPr id="45059" name="内容占位符 2"/>
              <p:cNvSpPr>
                <a:spLocks noGrp="1"/>
              </p:cNvSpPr>
              <p:nvPr>
                <p:ph idx="4294967295"/>
              </p:nvPr>
            </p:nvSpPr>
            <p:spPr/>
            <p:txBody>
              <a:bodyPr/>
              <a:lstStyle/>
              <a:p>
                <a:pPr>
                  <a:lnSpc>
                    <a:spcPct val="150000"/>
                  </a:lnSpc>
                  <a:buFont typeface="Wingdings" pitchFamily="2" charset="2"/>
                  <a:buChar char="p"/>
                </a:pPr>
                <a:r>
                  <a:rPr lang="zh-CN" altLang="en-US" sz="2000" dirty="0">
                    <a:solidFill>
                      <a:srgbClr val="FF0000"/>
                    </a:solidFill>
                  </a:rPr>
                  <a:t>最佳情况划分：</a:t>
                </a:r>
                <a:r>
                  <a:rPr lang="zh-CN" altLang="en-US" sz="2000" dirty="0">
                    <a:sym typeface="Symbol" pitchFamily="18" charset="2"/>
                  </a:rPr>
                  <a:t> </a:t>
                </a:r>
                <a14:m>
                  <m:oMath xmlns:m="http://schemas.openxmlformats.org/officeDocument/2006/math">
                    <m:r>
                      <a:rPr lang="zh-CN" altLang="en-US" sz="2000" i="1" dirty="0" smtClean="0">
                        <a:latin typeface="Cambria Math" panose="02040503050406030204" pitchFamily="18" charset="0"/>
                        <a:sym typeface="Symbol" pitchFamily="18" charset="2"/>
                      </a:rPr>
                      <m:t>(</m:t>
                    </m:r>
                    <m:r>
                      <a:rPr lang="zh-CN" altLang="en-US" sz="2000" i="1" dirty="0" smtClean="0">
                        <a:latin typeface="Cambria Math" panose="02040503050406030204" pitchFamily="18" charset="0"/>
                        <a:sym typeface="Symbol" pitchFamily="18" charset="2"/>
                      </a:rPr>
                      <m:t>𝑛</m:t>
                    </m:r>
                    <m:func>
                      <m:funcPr>
                        <m:ctrlPr>
                          <a:rPr lang="en-US" altLang="zh-CN" sz="2000" b="0" i="1" dirty="0" smtClean="0">
                            <a:latin typeface="Cambria Math" panose="02040503050406030204" pitchFamily="18" charset="0"/>
                            <a:sym typeface="Symbol" pitchFamily="18" charset="2"/>
                          </a:rPr>
                        </m:ctrlPr>
                      </m:funcPr>
                      <m:fName>
                        <m:r>
                          <m:rPr>
                            <m:sty m:val="p"/>
                          </m:rPr>
                          <a:rPr lang="en-US" altLang="zh-CN" sz="2000" b="0" i="0" dirty="0" smtClean="0">
                            <a:latin typeface="Cambria Math" panose="02040503050406030204" pitchFamily="18" charset="0"/>
                            <a:sym typeface="Symbol" pitchFamily="18" charset="2"/>
                          </a:rPr>
                          <m:t>log</m:t>
                        </m:r>
                      </m:fName>
                      <m:e>
                        <m:r>
                          <a:rPr lang="en-US" altLang="zh-CN" sz="2000" b="0" i="1" dirty="0" smtClean="0">
                            <a:latin typeface="Cambria Math" panose="02040503050406030204" pitchFamily="18" charset="0"/>
                            <a:sym typeface="Symbol" pitchFamily="18" charset="2"/>
                          </a:rPr>
                          <m:t>𝑛</m:t>
                        </m:r>
                      </m:e>
                    </m:func>
                    <m:r>
                      <a:rPr lang="zh-CN" altLang="en-US" sz="2000" i="1" dirty="0" smtClean="0">
                        <a:latin typeface="Cambria Math" panose="02040503050406030204" pitchFamily="18" charset="0"/>
                        <a:sym typeface="Symbol" pitchFamily="18" charset="2"/>
                      </a:rPr>
                      <m:t>) </m:t>
                    </m:r>
                  </m:oMath>
                </a14:m>
                <a:endParaRPr lang="en-US" altLang="zh-CN" sz="2000" dirty="0">
                  <a:solidFill>
                    <a:srgbClr val="FF0000"/>
                  </a:solidFill>
                  <a:latin typeface="Times New Roman" pitchFamily="18" charset="0"/>
                </a:endParaRPr>
              </a:p>
              <a:p>
                <a:pPr>
                  <a:lnSpc>
                    <a:spcPct val="150000"/>
                  </a:lnSpc>
                  <a:buFont typeface="Wingdings" pitchFamily="2" charset="2"/>
                  <a:buNone/>
                </a:pPr>
                <a:r>
                  <a:rPr lang="zh-CN" altLang="en-US" sz="2000" dirty="0"/>
                  <a:t>      此时得到的两个子问题的大小都不可能大于</a:t>
                </a:r>
                <a:r>
                  <a:rPr lang="en-US" altLang="zh-CN" sz="2000" i="1" dirty="0">
                    <a:latin typeface="Times New Roman" pitchFamily="18" charset="0"/>
                  </a:rPr>
                  <a:t>n</a:t>
                </a:r>
                <a:r>
                  <a:rPr lang="en-US" altLang="zh-CN" sz="2000" dirty="0"/>
                  <a:t>/</a:t>
                </a:r>
                <a:r>
                  <a:rPr lang="en-US" altLang="zh-CN" sz="2000" i="1" dirty="0">
                    <a:latin typeface="Times New Roman" pitchFamily="18" charset="0"/>
                  </a:rPr>
                  <a:t>2</a:t>
                </a:r>
                <a:r>
                  <a:rPr lang="en-US" altLang="zh-CN" sz="2000" dirty="0"/>
                  <a:t>, </a:t>
                </a:r>
                <a:r>
                  <a:rPr lang="zh-CN" altLang="en-US" sz="2000" dirty="0"/>
                  <a:t>运行时间的递归表达式为：</a:t>
                </a:r>
                <a:endParaRPr lang="en-US" sz="2000" dirty="0"/>
              </a:p>
              <a:p>
                <a:pPr algn="ctr">
                  <a:lnSpc>
                    <a:spcPct val="150000"/>
                  </a:lnSpc>
                  <a:buFont typeface="Wingdings" pitchFamily="2" charset="2"/>
                  <a:buNone/>
                </a:pPr>
                <a:r>
                  <a:rPr lang="en-US" sz="2000" i="1" dirty="0">
                    <a:latin typeface="Times New Roman" pitchFamily="18" charset="0"/>
                  </a:rPr>
                  <a:t>      </a:t>
                </a:r>
                <a:r>
                  <a:rPr lang="en-US" altLang="zh-CN" sz="2000" i="1" dirty="0">
                    <a:latin typeface="Times New Roman" pitchFamily="18" charset="0"/>
                  </a:rPr>
                  <a:t>T(n) =</a:t>
                </a:r>
                <a:r>
                  <a:rPr lang="en-US" altLang="zh-CN" sz="2000" dirty="0">
                    <a:latin typeface="Times New Roman" pitchFamily="18" charset="0"/>
                  </a:rPr>
                  <a:t> 2 </a:t>
                </a:r>
                <a:r>
                  <a:rPr lang="en-US" altLang="zh-CN" sz="2000" i="1" dirty="0">
                    <a:latin typeface="Times New Roman" pitchFamily="18" charset="0"/>
                  </a:rPr>
                  <a:t>T</a:t>
                </a:r>
                <a:r>
                  <a:rPr lang="en-US" altLang="zh-CN" sz="2000" dirty="0">
                    <a:latin typeface="Times New Roman" pitchFamily="18" charset="0"/>
                  </a:rPr>
                  <a:t>( </a:t>
                </a:r>
                <a:r>
                  <a:rPr lang="en-US" altLang="zh-CN" sz="2000" i="1" dirty="0">
                    <a:latin typeface="Times New Roman" pitchFamily="18" charset="0"/>
                  </a:rPr>
                  <a:t>n/2 </a:t>
                </a:r>
                <a:r>
                  <a:rPr lang="en-US" altLang="zh-CN" sz="2000" dirty="0">
                    <a:latin typeface="Times New Roman" pitchFamily="18" charset="0"/>
                  </a:rPr>
                  <a:t>) + </a:t>
                </a:r>
                <a:r>
                  <a:rPr lang="zh-CN" altLang="en-US" sz="2000" dirty="0">
                    <a:sym typeface="Symbol" pitchFamily="18" charset="2"/>
                  </a:rPr>
                  <a:t></a:t>
                </a:r>
                <a:r>
                  <a:rPr lang="en-US" altLang="zh-CN" sz="2000" dirty="0">
                    <a:sym typeface="Symbol" pitchFamily="18" charset="2"/>
                  </a:rPr>
                  <a:t>( </a:t>
                </a:r>
                <a:r>
                  <a:rPr lang="en-US" altLang="zh-CN" sz="2000" i="1" dirty="0">
                    <a:latin typeface="Times New Roman" pitchFamily="18" charset="0"/>
                    <a:sym typeface="Symbol" pitchFamily="18" charset="2"/>
                  </a:rPr>
                  <a:t>n</a:t>
                </a:r>
                <a:r>
                  <a:rPr lang="en-US" altLang="zh-CN" sz="2000" dirty="0">
                    <a:sym typeface="Symbol" pitchFamily="18" charset="2"/>
                  </a:rPr>
                  <a:t> )</a:t>
                </a:r>
                <a:endParaRPr lang="en-US" altLang="zh-CN" sz="2000" i="1" dirty="0">
                  <a:latin typeface="Times New Roman" pitchFamily="18" charset="0"/>
                </a:endParaRPr>
              </a:p>
              <a:p>
                <a:pPr>
                  <a:lnSpc>
                    <a:spcPct val="150000"/>
                  </a:lnSpc>
                  <a:buFont typeface="Wingdings" pitchFamily="2" charset="2"/>
                  <a:buChar char="p"/>
                </a:pPr>
                <a:r>
                  <a:rPr lang="en-US" altLang="zh-CN" sz="2000" dirty="0"/>
                  <a:t>      </a:t>
                </a:r>
                <a:r>
                  <a:rPr lang="zh-CN" altLang="en-US" sz="2000" dirty="0"/>
                  <a:t>根据主定理，该递归式的解为： </a:t>
                </a:r>
                <a:r>
                  <a:rPr lang="en-US" altLang="zh-CN" sz="2000" i="1" dirty="0">
                    <a:latin typeface="Times New Roman" pitchFamily="18" charset="0"/>
                  </a:rPr>
                  <a:t>T(n) = </a:t>
                </a:r>
                <a14:m>
                  <m:oMath xmlns:m="http://schemas.openxmlformats.org/officeDocument/2006/math">
                    <m:r>
                      <a:rPr lang="zh-CN" altLang="en-US" sz="2000" i="1" dirty="0">
                        <a:latin typeface="Cambria Math" panose="02040503050406030204" pitchFamily="18" charset="0"/>
                        <a:sym typeface="Symbol" pitchFamily="18" charset="2"/>
                      </a:rPr>
                      <m:t>(</m:t>
                    </m:r>
                    <m:r>
                      <a:rPr lang="zh-CN" altLang="en-US" sz="2000" i="1" dirty="0">
                        <a:latin typeface="Cambria Math" panose="02040503050406030204" pitchFamily="18" charset="0"/>
                        <a:sym typeface="Symbol" pitchFamily="18" charset="2"/>
                      </a:rPr>
                      <m:t>𝑛</m:t>
                    </m:r>
                    <m:func>
                      <m:funcPr>
                        <m:ctrlPr>
                          <a:rPr lang="en-US" altLang="zh-CN" sz="2000" i="1" dirty="0">
                            <a:latin typeface="Cambria Math" panose="02040503050406030204" pitchFamily="18" charset="0"/>
                            <a:sym typeface="Symbol" pitchFamily="18" charset="2"/>
                          </a:rPr>
                        </m:ctrlPr>
                      </m:funcPr>
                      <m:fName>
                        <m:r>
                          <m:rPr>
                            <m:sty m:val="p"/>
                          </m:rPr>
                          <a:rPr lang="en-US" altLang="zh-CN" sz="2000" dirty="0">
                            <a:latin typeface="Cambria Math" panose="02040503050406030204" pitchFamily="18" charset="0"/>
                            <a:sym typeface="Symbol" pitchFamily="18" charset="2"/>
                          </a:rPr>
                          <m:t>log</m:t>
                        </m:r>
                      </m:fName>
                      <m:e>
                        <m:r>
                          <a:rPr lang="en-US" altLang="zh-CN" sz="2000" i="1" dirty="0">
                            <a:latin typeface="Cambria Math" panose="02040503050406030204" pitchFamily="18" charset="0"/>
                            <a:sym typeface="Symbol" pitchFamily="18" charset="2"/>
                          </a:rPr>
                          <m:t>𝑛</m:t>
                        </m:r>
                      </m:e>
                    </m:func>
                    <m:r>
                      <a:rPr lang="zh-CN" altLang="en-US" sz="2000" i="1" dirty="0">
                        <a:latin typeface="Cambria Math" panose="02040503050406030204" pitchFamily="18" charset="0"/>
                        <a:sym typeface="Symbol" pitchFamily="18" charset="2"/>
                      </a:rPr>
                      <m:t>) </m:t>
                    </m:r>
                  </m:oMath>
                </a14:m>
                <a:endParaRPr lang="en-US" altLang="zh-CN" sz="2000" dirty="0">
                  <a:solidFill>
                    <a:srgbClr val="FF0000"/>
                  </a:solidFill>
                  <a:latin typeface="Times New Roman" pitchFamily="18" charset="0"/>
                </a:endParaRPr>
              </a:p>
              <a:p>
                <a:pPr>
                  <a:lnSpc>
                    <a:spcPct val="150000"/>
                  </a:lnSpc>
                  <a:buFont typeface="Wingdings" pitchFamily="2" charset="2"/>
                  <a:buNone/>
                </a:pPr>
                <a:endParaRPr lang="en-US" altLang="zh-CN" sz="2000" dirty="0"/>
              </a:p>
              <a:p>
                <a:pPr>
                  <a:lnSpc>
                    <a:spcPct val="150000"/>
                  </a:lnSpc>
                  <a:buFont typeface="Wingdings" pitchFamily="2" charset="2"/>
                  <a:buChar char="p"/>
                </a:pPr>
                <a:r>
                  <a:rPr lang="zh-CN" altLang="en-US" sz="2000" dirty="0"/>
                  <a:t>如果以固定比例进行划分，即使该比例很不平衡（如</a:t>
                </a:r>
                <a:r>
                  <a:rPr lang="en-US" altLang="zh-CN" sz="2000" dirty="0"/>
                  <a:t>100:1</a:t>
                </a:r>
                <a:r>
                  <a:rPr lang="zh-CN" altLang="en-US" sz="2000" dirty="0"/>
                  <a:t>），则其运行时间仍然为</a:t>
                </a:r>
                <a14:m>
                  <m:oMath xmlns:m="http://schemas.openxmlformats.org/officeDocument/2006/math">
                    <m:r>
                      <a:rPr lang="en-US" altLang="zh-CN" sz="2000" i="1" dirty="0" smtClean="0">
                        <a:latin typeface="Cambria Math" panose="02040503050406030204" pitchFamily="18" charset="0"/>
                      </a:rPr>
                      <m:t>𝑂</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𝑛</m:t>
                    </m:r>
                    <m:r>
                      <m:rPr>
                        <m:sty m:val="p"/>
                      </m:rPr>
                      <a:rPr lang="en-US" altLang="zh-CN" sz="2000" i="1" dirty="0" smtClean="0">
                        <a:latin typeface="Cambria Math" panose="02040503050406030204" pitchFamily="18" charset="0"/>
                      </a:rPr>
                      <m:t>log</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𝑛</m:t>
                    </m:r>
                    <m:r>
                      <a:rPr lang="en-US" altLang="zh-CN" sz="2000" i="1" dirty="0" smtClean="0">
                        <a:latin typeface="Cambria Math" panose="02040503050406030204" pitchFamily="18" charset="0"/>
                      </a:rPr>
                      <m:t>)</m:t>
                    </m:r>
                  </m:oMath>
                </a14:m>
                <a:r>
                  <a:rPr lang="zh-CN" altLang="en-US" sz="2000" dirty="0"/>
                  <a:t>， 下界是</a:t>
                </a:r>
                <a14:m>
                  <m:oMath xmlns:m="http://schemas.openxmlformats.org/officeDocument/2006/math">
                    <m:r>
                      <m:rPr>
                        <m:sty m:val="p"/>
                      </m:rPr>
                      <a:rPr lang="el-GR" altLang="zh-CN" sz="2000" i="0" dirty="0" smtClean="0">
                        <a:latin typeface="Cambria Math" panose="02040503050406030204" pitchFamily="18" charset="0"/>
                      </a:rPr>
                      <m:t>Ω</m:t>
                    </m:r>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𝑛</m:t>
                    </m:r>
                    <m:func>
                      <m:funcPr>
                        <m:ctrlPr>
                          <a:rPr lang="en-US" altLang="zh-CN" sz="2000" b="0" i="1" dirty="0" smtClean="0">
                            <a:latin typeface="Cambria Math" panose="02040503050406030204" pitchFamily="18" charset="0"/>
                          </a:rPr>
                        </m:ctrlPr>
                      </m:funcPr>
                      <m:fName>
                        <m:r>
                          <m:rPr>
                            <m:sty m:val="p"/>
                          </m:rPr>
                          <a:rPr lang="en-US" altLang="zh-CN" sz="2000" b="0" i="0" dirty="0" smtClean="0">
                            <a:latin typeface="Cambria Math" panose="02040503050406030204" pitchFamily="18" charset="0"/>
                          </a:rPr>
                          <m:t>log</m:t>
                        </m:r>
                      </m:fName>
                      <m:e>
                        <m:r>
                          <a:rPr lang="en-US" altLang="zh-CN" sz="2000" b="0" i="1" dirty="0" smtClean="0">
                            <a:latin typeface="Cambria Math" panose="02040503050406030204" pitchFamily="18" charset="0"/>
                          </a:rPr>
                          <m:t>𝑛</m:t>
                        </m:r>
                      </m:e>
                    </m:func>
                    <m:r>
                      <a:rPr lang="en-US" altLang="zh-CN" sz="2000" i="1" dirty="0" smtClean="0">
                        <a:latin typeface="Cambria Math" panose="02040503050406030204" pitchFamily="18" charset="0"/>
                      </a:rPr>
                      <m:t>)</m:t>
                    </m:r>
                    <m:r>
                      <a:rPr lang="zh-CN" altLang="en-US" sz="2000" i="1" dirty="0" smtClean="0">
                        <a:latin typeface="Cambria Math" panose="02040503050406030204" pitchFamily="18" charset="0"/>
                      </a:rPr>
                      <m:t> </m:t>
                    </m:r>
                  </m:oMath>
                </a14:m>
                <a:r>
                  <a:rPr lang="zh-CN" altLang="en-US" sz="2000" dirty="0"/>
                  <a:t>， 故运行时间：</a:t>
                </a:r>
                <a:r>
                  <a:rPr lang="zh-CN" altLang="en-US" sz="2000" dirty="0">
                    <a:sym typeface="Symbol" pitchFamily="18" charset="2"/>
                  </a:rPr>
                  <a:t> </a:t>
                </a:r>
                <a14:m>
                  <m:oMath xmlns:m="http://schemas.openxmlformats.org/officeDocument/2006/math">
                    <m:r>
                      <a:rPr lang="zh-CN" altLang="en-US" sz="2000" i="1" dirty="0">
                        <a:latin typeface="Cambria Math" panose="02040503050406030204" pitchFamily="18" charset="0"/>
                        <a:sym typeface="Symbol" pitchFamily="18" charset="2"/>
                      </a:rPr>
                      <m:t>(</m:t>
                    </m:r>
                    <m:r>
                      <a:rPr lang="zh-CN" altLang="en-US" sz="2000" i="1" dirty="0">
                        <a:latin typeface="Cambria Math" panose="02040503050406030204" pitchFamily="18" charset="0"/>
                        <a:sym typeface="Symbol" pitchFamily="18" charset="2"/>
                      </a:rPr>
                      <m:t>𝑛</m:t>
                    </m:r>
                    <m:func>
                      <m:funcPr>
                        <m:ctrlPr>
                          <a:rPr lang="en-US" altLang="zh-CN" sz="2000" i="1" dirty="0">
                            <a:latin typeface="Cambria Math" panose="02040503050406030204" pitchFamily="18" charset="0"/>
                            <a:sym typeface="Symbol" pitchFamily="18" charset="2"/>
                          </a:rPr>
                        </m:ctrlPr>
                      </m:funcPr>
                      <m:fName>
                        <m:r>
                          <m:rPr>
                            <m:sty m:val="p"/>
                          </m:rPr>
                          <a:rPr lang="en-US" altLang="zh-CN" sz="2000" dirty="0">
                            <a:latin typeface="Cambria Math" panose="02040503050406030204" pitchFamily="18" charset="0"/>
                            <a:sym typeface="Symbol" pitchFamily="18" charset="2"/>
                          </a:rPr>
                          <m:t>log</m:t>
                        </m:r>
                      </m:fName>
                      <m:e>
                        <m:r>
                          <a:rPr lang="en-US" altLang="zh-CN" sz="2000" i="1" dirty="0">
                            <a:latin typeface="Cambria Math" panose="02040503050406030204" pitchFamily="18" charset="0"/>
                            <a:sym typeface="Symbol" pitchFamily="18" charset="2"/>
                          </a:rPr>
                          <m:t>𝑛</m:t>
                        </m:r>
                      </m:e>
                    </m:func>
                    <m:r>
                      <a:rPr lang="zh-CN" altLang="en-US" sz="2000" i="1" dirty="0">
                        <a:latin typeface="Cambria Math" panose="02040503050406030204" pitchFamily="18" charset="0"/>
                        <a:sym typeface="Symbol" pitchFamily="18" charset="2"/>
                      </a:rPr>
                      <m:t>) </m:t>
                    </m:r>
                  </m:oMath>
                </a14:m>
                <a:r>
                  <a:rPr lang="zh-CN" altLang="en-US" sz="2000" dirty="0">
                    <a:latin typeface="Times New Roman" pitchFamily="18" charset="0"/>
                  </a:rPr>
                  <a:t> </a:t>
                </a:r>
                <a:endParaRPr lang="zh-CN" altLang="en-US" sz="2000" dirty="0"/>
              </a:p>
            </p:txBody>
          </p:sp>
        </mc:Choice>
        <mc:Fallback xmlns="">
          <p:sp>
            <p:nvSpPr>
              <p:cNvPr id="45059" name="内容占位符 2"/>
              <p:cNvSpPr>
                <a:spLocks noGrp="1" noRot="1" noChangeAspect="1" noMove="1" noResize="1" noEditPoints="1" noAdjustHandles="1" noChangeArrowheads="1" noChangeShapeType="1" noTextEdit="1"/>
              </p:cNvSpPr>
              <p:nvPr>
                <p:ph idx="4294967295"/>
              </p:nvPr>
            </p:nvSpPr>
            <p:spPr>
              <a:blipFill>
                <a:blip r:embed="rId2"/>
                <a:stretch>
                  <a:fillRect/>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42</a:t>
            </a:fld>
            <a:endParaRPr lang="en-US" altLang="zh-CN"/>
          </a:p>
        </p:txBody>
      </p:sp>
    </p:spTree>
    <p:extLst>
      <p:ext uri="{BB962C8B-B14F-4D97-AF65-F5344CB8AC3E}">
        <p14:creationId xmlns:p14="http://schemas.microsoft.com/office/powerpoint/2010/main" val="1140147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idx="4294967295"/>
          </p:nvPr>
        </p:nvSpPr>
        <p:spPr/>
        <p:txBody>
          <a:bodyPr/>
          <a:lstStyle/>
          <a:p>
            <a:r>
              <a:rPr lang="zh-CN" altLang="en-US" dirty="0"/>
              <a:t>快速排序算法分析</a:t>
            </a:r>
          </a:p>
        </p:txBody>
      </p:sp>
      <p:sp>
        <p:nvSpPr>
          <p:cNvPr id="46083" name="内容占位符 2"/>
          <p:cNvSpPr>
            <a:spLocks noGrp="1"/>
          </p:cNvSpPr>
          <p:nvPr>
            <p:ph idx="4294967295"/>
          </p:nvPr>
        </p:nvSpPr>
        <p:spPr/>
        <p:txBody>
          <a:bodyPr/>
          <a:lstStyle/>
          <a:p>
            <a:pPr>
              <a:lnSpc>
                <a:spcPct val="150000"/>
              </a:lnSpc>
              <a:buFont typeface="Wingdings" pitchFamily="2" charset="2"/>
              <a:buChar char="p"/>
            </a:pPr>
            <a:r>
              <a:rPr lang="zh-CN" altLang="en-US" sz="2000">
                <a:solidFill>
                  <a:srgbClr val="FF0000"/>
                </a:solidFill>
              </a:rPr>
              <a:t>平均情况划分</a:t>
            </a:r>
            <a:r>
              <a:rPr lang="zh-CN" altLang="en-US" sz="2000"/>
              <a:t>：</a:t>
            </a:r>
            <a:r>
              <a:rPr lang="zh-CN" altLang="en-US" sz="2000">
                <a:sym typeface="Symbol" pitchFamily="18" charset="2"/>
              </a:rPr>
              <a:t> </a:t>
            </a:r>
            <a:r>
              <a:rPr lang="zh-CN" altLang="en-US" sz="2000"/>
              <a:t>(</a:t>
            </a:r>
            <a:r>
              <a:rPr lang="zh-CN" altLang="en-US" sz="2000" i="1">
                <a:latin typeface="Times New Roman" pitchFamily="18" charset="0"/>
              </a:rPr>
              <a:t>n</a:t>
            </a:r>
            <a:r>
              <a:rPr lang="zh-CN" altLang="en-US" sz="2000">
                <a:latin typeface="Times New Roman" pitchFamily="18" charset="0"/>
              </a:rPr>
              <a:t> lg </a:t>
            </a:r>
            <a:r>
              <a:rPr lang="zh-CN" altLang="en-US" sz="2000" i="1">
                <a:latin typeface="Times New Roman" pitchFamily="18" charset="0"/>
              </a:rPr>
              <a:t>n</a:t>
            </a:r>
            <a:r>
              <a:rPr lang="zh-CN" altLang="en-US" sz="2000"/>
              <a:t>)</a:t>
            </a:r>
            <a:endParaRPr lang="en-US" altLang="zh-CN" sz="2000"/>
          </a:p>
          <a:p>
            <a:pPr>
              <a:lnSpc>
                <a:spcPct val="150000"/>
              </a:lnSpc>
              <a:buFont typeface="Wingdings" pitchFamily="2" charset="2"/>
              <a:buNone/>
            </a:pPr>
            <a:endParaRPr lang="en-US" altLang="zh-CN" sz="1000">
              <a:latin typeface="Times New Roman" pitchFamily="18" charset="0"/>
            </a:endParaRPr>
          </a:p>
          <a:p>
            <a:pPr>
              <a:lnSpc>
                <a:spcPct val="150000"/>
              </a:lnSpc>
              <a:buFont typeface="Wingdings" pitchFamily="2" charset="2"/>
              <a:buNone/>
            </a:pPr>
            <a:r>
              <a:rPr lang="zh-CN" altLang="en-US" sz="2000"/>
              <a:t>     假设所有元素都不相同，则</a:t>
            </a:r>
            <a:r>
              <a:rPr lang="zh-CN" altLang="en-US" sz="2000" i="1">
                <a:latin typeface="Times New Roman" pitchFamily="18" charset="0"/>
              </a:rPr>
              <a:t>T</a:t>
            </a:r>
            <a:r>
              <a:rPr lang="zh-CN" altLang="en-US" sz="2000">
                <a:latin typeface="Times New Roman" pitchFamily="18" charset="0"/>
              </a:rPr>
              <a:t>(</a:t>
            </a:r>
            <a:r>
              <a:rPr lang="zh-CN" altLang="en-US" sz="2000" i="1">
                <a:latin typeface="Times New Roman" pitchFamily="18" charset="0"/>
              </a:rPr>
              <a:t>n</a:t>
            </a:r>
            <a:r>
              <a:rPr lang="zh-CN" altLang="en-US" sz="2000">
                <a:latin typeface="Times New Roman" pitchFamily="18" charset="0"/>
              </a:rPr>
              <a:t>)=</a:t>
            </a:r>
            <a:r>
              <a:rPr lang="zh-CN" altLang="en-US" sz="2000" i="1">
                <a:latin typeface="Times New Roman" pitchFamily="18" charset="0"/>
              </a:rPr>
              <a:t>O</a:t>
            </a:r>
            <a:r>
              <a:rPr lang="zh-CN" altLang="en-US" sz="2000">
                <a:latin typeface="Times New Roman" pitchFamily="18" charset="0"/>
              </a:rPr>
              <a:t>(</a:t>
            </a:r>
            <a:r>
              <a:rPr lang="zh-CN" altLang="en-US" sz="2000" i="1">
                <a:latin typeface="Times New Roman" pitchFamily="18" charset="0"/>
              </a:rPr>
              <a:t>n</a:t>
            </a:r>
            <a:r>
              <a:rPr lang="zh-CN" altLang="en-US" sz="2000">
                <a:latin typeface="Times New Roman" pitchFamily="18" charset="0"/>
              </a:rPr>
              <a:t>+</a:t>
            </a:r>
            <a:r>
              <a:rPr lang="zh-CN" altLang="en-US" sz="2000" i="1">
                <a:latin typeface="Times New Roman" pitchFamily="18" charset="0"/>
              </a:rPr>
              <a:t>X</a:t>
            </a:r>
            <a:r>
              <a:rPr lang="zh-CN" altLang="en-US" sz="2000">
                <a:latin typeface="Times New Roman" pitchFamily="18" charset="0"/>
              </a:rPr>
              <a:t>)</a:t>
            </a:r>
            <a:r>
              <a:rPr lang="zh-TW" altLang="en-US" sz="2000"/>
              <a:t>，</a:t>
            </a:r>
            <a:r>
              <a:rPr lang="zh-CN" altLang="en-US" sz="2000" i="1">
                <a:latin typeface="Times New Roman" pitchFamily="18" charset="0"/>
              </a:rPr>
              <a:t>X </a:t>
            </a:r>
            <a:r>
              <a:rPr lang="zh-TW" altLang="en-US" sz="2000"/>
              <a:t>是 </a:t>
            </a:r>
            <a:r>
              <a:rPr lang="zh-CN" altLang="en-US" sz="2000"/>
              <a:t>Partition </a:t>
            </a:r>
            <a:r>
              <a:rPr lang="zh-TW" altLang="en-US" sz="2000"/>
              <a:t>中第四行的</a:t>
            </a:r>
            <a:r>
              <a:rPr lang="zh-CN" altLang="en-US" sz="2000"/>
              <a:t>执行次数</a:t>
            </a:r>
            <a:r>
              <a:rPr lang="zh-TW" altLang="en-US" sz="2000"/>
              <a:t>。</a:t>
            </a:r>
            <a:endParaRPr lang="en-US" sz="2000"/>
          </a:p>
          <a:p>
            <a:pPr>
              <a:lnSpc>
                <a:spcPct val="150000"/>
              </a:lnSpc>
              <a:buFont typeface="Wingdings" pitchFamily="2" charset="2"/>
              <a:buNone/>
            </a:pPr>
            <a:endParaRPr lang="zh-TW" altLang="en-US" sz="2000">
              <a:sym typeface="Symbol" pitchFamily="18" charset="2"/>
            </a:endParaRPr>
          </a:p>
          <a:p>
            <a:pPr>
              <a:lnSpc>
                <a:spcPct val="150000"/>
              </a:lnSpc>
              <a:buFont typeface="Wingdings" pitchFamily="2" charset="2"/>
              <a:buNone/>
            </a:pPr>
            <a:r>
              <a:rPr lang="en-US" sz="2000"/>
              <a:t>     </a:t>
            </a:r>
            <a:r>
              <a:rPr lang="zh-TW" altLang="en-US" sz="2000"/>
              <a:t>每次</a:t>
            </a:r>
            <a:r>
              <a:rPr lang="zh-CN" altLang="en-US" sz="2000"/>
              <a:t>调用</a:t>
            </a:r>
            <a:r>
              <a:rPr lang="zh-TW" altLang="en-US" sz="2000"/>
              <a:t> </a:t>
            </a:r>
            <a:r>
              <a:rPr lang="zh-CN" altLang="en-US" sz="2000"/>
              <a:t>Partition </a:t>
            </a:r>
            <a:r>
              <a:rPr lang="zh-TW" altLang="en-US" sz="2000"/>
              <a:t>的時候，如果 </a:t>
            </a:r>
            <a:r>
              <a:rPr lang="zh-CN" altLang="en-US" sz="2000" i="1">
                <a:latin typeface="Times New Roman" pitchFamily="18" charset="0"/>
              </a:rPr>
              <a:t>A</a:t>
            </a:r>
            <a:r>
              <a:rPr lang="zh-CN" altLang="en-US" sz="2000">
                <a:latin typeface="Times New Roman" pitchFamily="18" charset="0"/>
              </a:rPr>
              <a:t>[</a:t>
            </a:r>
            <a:r>
              <a:rPr lang="zh-CN" altLang="en-US" sz="2000" i="1">
                <a:latin typeface="Times New Roman" pitchFamily="18" charset="0"/>
              </a:rPr>
              <a:t>i</a:t>
            </a:r>
            <a:r>
              <a:rPr lang="zh-CN" altLang="en-US" sz="2000">
                <a:latin typeface="Times New Roman" pitchFamily="18" charset="0"/>
              </a:rPr>
              <a:t>]&lt;</a:t>
            </a:r>
            <a:r>
              <a:rPr lang="zh-CN" altLang="en-US" sz="2000" i="1">
                <a:latin typeface="Times New Roman" pitchFamily="18" charset="0"/>
              </a:rPr>
              <a:t>x</a:t>
            </a:r>
            <a:r>
              <a:rPr lang="zh-CN" altLang="en-US" sz="2000">
                <a:latin typeface="Times New Roman" pitchFamily="18" charset="0"/>
              </a:rPr>
              <a:t>&lt;</a:t>
            </a:r>
            <a:r>
              <a:rPr lang="zh-CN" altLang="en-US" sz="2000" i="1">
                <a:latin typeface="Times New Roman" pitchFamily="18" charset="0"/>
              </a:rPr>
              <a:t>A</a:t>
            </a:r>
            <a:r>
              <a:rPr lang="zh-CN" altLang="en-US" sz="2000">
                <a:latin typeface="Times New Roman" pitchFamily="18" charset="0"/>
              </a:rPr>
              <a:t>[</a:t>
            </a:r>
            <a:r>
              <a:rPr lang="zh-CN" altLang="en-US" sz="2000" i="1">
                <a:latin typeface="Times New Roman" pitchFamily="18" charset="0"/>
              </a:rPr>
              <a:t>j</a:t>
            </a:r>
            <a:r>
              <a:rPr lang="zh-CN" altLang="en-US" sz="2000">
                <a:latin typeface="Times New Roman" pitchFamily="18" charset="0"/>
              </a:rPr>
              <a:t>]</a:t>
            </a:r>
            <a:r>
              <a:rPr lang="zh-CN" altLang="en-US" sz="2000"/>
              <a:t> </a:t>
            </a:r>
            <a:r>
              <a:rPr lang="zh-TW" altLang="en-US" sz="2000"/>
              <a:t>或 </a:t>
            </a:r>
            <a:r>
              <a:rPr lang="zh-CN" altLang="en-US" sz="2000" i="1">
                <a:latin typeface="Times New Roman" pitchFamily="18" charset="0"/>
              </a:rPr>
              <a:t>A</a:t>
            </a:r>
            <a:r>
              <a:rPr lang="zh-CN" altLang="en-US" sz="2000">
                <a:latin typeface="Times New Roman" pitchFamily="18" charset="0"/>
              </a:rPr>
              <a:t>[</a:t>
            </a:r>
            <a:r>
              <a:rPr lang="zh-CN" altLang="en-US" sz="2000" i="1">
                <a:latin typeface="Times New Roman" pitchFamily="18" charset="0"/>
              </a:rPr>
              <a:t>j</a:t>
            </a:r>
            <a:r>
              <a:rPr lang="zh-CN" altLang="en-US" sz="2000">
                <a:latin typeface="Times New Roman" pitchFamily="18" charset="0"/>
              </a:rPr>
              <a:t>]&lt;</a:t>
            </a:r>
            <a:r>
              <a:rPr lang="zh-CN" altLang="en-US" sz="2000" i="1">
                <a:latin typeface="Times New Roman" pitchFamily="18" charset="0"/>
              </a:rPr>
              <a:t>x</a:t>
            </a:r>
            <a:r>
              <a:rPr lang="zh-CN" altLang="en-US" sz="2000">
                <a:latin typeface="Times New Roman" pitchFamily="18" charset="0"/>
              </a:rPr>
              <a:t>&lt;</a:t>
            </a:r>
            <a:r>
              <a:rPr lang="zh-CN" altLang="en-US" sz="2000" i="1">
                <a:latin typeface="Times New Roman" pitchFamily="18" charset="0"/>
              </a:rPr>
              <a:t>A</a:t>
            </a:r>
            <a:r>
              <a:rPr lang="zh-CN" altLang="en-US" sz="2000">
                <a:latin typeface="Times New Roman" pitchFamily="18" charset="0"/>
              </a:rPr>
              <a:t>[</a:t>
            </a:r>
            <a:r>
              <a:rPr lang="zh-CN" altLang="en-US" sz="2000" i="1">
                <a:latin typeface="Times New Roman" pitchFamily="18" charset="0"/>
              </a:rPr>
              <a:t>i</a:t>
            </a:r>
            <a:r>
              <a:rPr lang="zh-CN" altLang="en-US" sz="2000">
                <a:latin typeface="Times New Roman" pitchFamily="18" charset="0"/>
              </a:rPr>
              <a:t>]</a:t>
            </a:r>
            <a:r>
              <a:rPr lang="zh-TW" altLang="en-US" sz="2000"/>
              <a:t>，</a:t>
            </a:r>
            <a:r>
              <a:rPr lang="zh-CN" altLang="en-US" sz="2000" i="1">
                <a:latin typeface="Times New Roman" pitchFamily="18" charset="0"/>
              </a:rPr>
              <a:t>A</a:t>
            </a:r>
            <a:r>
              <a:rPr lang="zh-CN" altLang="en-US" sz="2000">
                <a:latin typeface="Times New Roman" pitchFamily="18" charset="0"/>
              </a:rPr>
              <a:t>[</a:t>
            </a:r>
            <a:r>
              <a:rPr lang="zh-CN" altLang="en-US" sz="2000" i="1">
                <a:latin typeface="Times New Roman" pitchFamily="18" charset="0"/>
              </a:rPr>
              <a:t>i</a:t>
            </a:r>
            <a:r>
              <a:rPr lang="zh-CN" altLang="en-US" sz="2000">
                <a:latin typeface="Times New Roman" pitchFamily="18" charset="0"/>
              </a:rPr>
              <a:t>] </a:t>
            </a:r>
            <a:r>
              <a:rPr lang="zh-TW" altLang="en-US" sz="2000"/>
              <a:t>和 </a:t>
            </a:r>
            <a:r>
              <a:rPr lang="zh-CN" altLang="en-US" sz="2000" i="1">
                <a:latin typeface="Times New Roman" pitchFamily="18" charset="0"/>
              </a:rPr>
              <a:t>A</a:t>
            </a:r>
            <a:r>
              <a:rPr lang="zh-CN" altLang="en-US" sz="2000">
                <a:latin typeface="Times New Roman" pitchFamily="18" charset="0"/>
              </a:rPr>
              <a:t>[</a:t>
            </a:r>
            <a:r>
              <a:rPr lang="zh-CN" altLang="en-US" sz="2000" i="1">
                <a:latin typeface="Times New Roman" pitchFamily="18" charset="0"/>
              </a:rPr>
              <a:t>j</a:t>
            </a:r>
            <a:r>
              <a:rPr lang="zh-CN" altLang="en-US" sz="2000">
                <a:latin typeface="Times New Roman" pitchFamily="18" charset="0"/>
              </a:rPr>
              <a:t>] 将来就不会再相互比较</a:t>
            </a:r>
            <a:r>
              <a:rPr lang="en-US" altLang="zh-CN" sz="2000">
                <a:latin typeface="Times New Roman" pitchFamily="18" charset="0"/>
              </a:rPr>
              <a:t>.</a:t>
            </a:r>
            <a:endParaRPr lang="zh-CN" altLang="en-US" sz="2000"/>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43</a:t>
            </a:fld>
            <a:endParaRPr lang="en-US" altLang="zh-CN"/>
          </a:p>
        </p:txBody>
      </p:sp>
    </p:spTree>
    <p:extLst>
      <p:ext uri="{BB962C8B-B14F-4D97-AF65-F5344CB8AC3E}">
        <p14:creationId xmlns:p14="http://schemas.microsoft.com/office/powerpoint/2010/main" val="2213110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idx="4294967295"/>
          </p:nvPr>
        </p:nvSpPr>
        <p:spPr/>
        <p:txBody>
          <a:bodyPr/>
          <a:lstStyle/>
          <a:p>
            <a:r>
              <a:rPr lang="zh-CN" altLang="en-US" dirty="0"/>
              <a:t>快速排序算法分析</a:t>
            </a:r>
          </a:p>
        </p:txBody>
      </p:sp>
      <p:sp>
        <p:nvSpPr>
          <p:cNvPr id="48131" name="内容占位符 2"/>
          <p:cNvSpPr>
            <a:spLocks noGrp="1"/>
          </p:cNvSpPr>
          <p:nvPr>
            <p:ph idx="4294967295"/>
          </p:nvPr>
        </p:nvSpPr>
        <p:spPr/>
        <p:txBody>
          <a:bodyPr/>
          <a:lstStyle/>
          <a:p>
            <a:pPr>
              <a:lnSpc>
                <a:spcPct val="150000"/>
              </a:lnSpc>
              <a:buFont typeface="Wingdings" pitchFamily="2" charset="2"/>
              <a:buChar char="p"/>
            </a:pPr>
            <a:r>
              <a:rPr lang="zh-CN" altLang="en-US" sz="2000" dirty="0"/>
              <a:t>定义指示器变量                                  ，定义总比较次数</a:t>
            </a:r>
            <a:endParaRPr lang="en-US" altLang="zh-CN" sz="2000" dirty="0"/>
          </a:p>
          <a:p>
            <a:pPr>
              <a:lnSpc>
                <a:spcPct val="150000"/>
              </a:lnSpc>
              <a:buFont typeface="Wingdings" pitchFamily="2" charset="2"/>
              <a:buChar char="p"/>
            </a:pPr>
            <a:r>
              <a:rPr lang="zh-CN" altLang="en-US" sz="2000" dirty="0"/>
              <a:t>根据期望的线性可加性：</a:t>
            </a:r>
            <a:endParaRPr lang="en-US" altLang="zh-CN" sz="2000" dirty="0"/>
          </a:p>
          <a:p>
            <a:pPr>
              <a:lnSpc>
                <a:spcPct val="150000"/>
              </a:lnSpc>
              <a:buFont typeface="Wingdings" pitchFamily="2" charset="2"/>
              <a:buChar char="p"/>
            </a:pPr>
            <a:endParaRPr lang="en-US" altLang="zh-CN" sz="2000" dirty="0"/>
          </a:p>
          <a:p>
            <a:pPr>
              <a:lnSpc>
                <a:spcPct val="150000"/>
              </a:lnSpc>
              <a:buFont typeface="Wingdings" pitchFamily="2" charset="2"/>
              <a:buChar char="p"/>
            </a:pPr>
            <a:endParaRPr lang="en-US" altLang="zh-CN" sz="2000" dirty="0"/>
          </a:p>
          <a:p>
            <a:pPr marL="0" indent="0">
              <a:lnSpc>
                <a:spcPct val="150000"/>
              </a:lnSpc>
              <a:buNone/>
            </a:pPr>
            <a:endParaRPr lang="zh-CN" altLang="en-US" sz="2000" dirty="0"/>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44</a:t>
            </a:fld>
            <a:endParaRPr lang="en-US"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132856"/>
            <a:ext cx="2659158" cy="36004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030648"/>
            <a:ext cx="1273048" cy="46329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606" y="3068960"/>
            <a:ext cx="6548190" cy="524633"/>
          </a:xfrm>
          <a:prstGeom prst="rect">
            <a:avLst/>
          </a:prstGeom>
        </p:spPr>
      </p:pic>
    </p:spTree>
    <p:extLst>
      <p:ext uri="{BB962C8B-B14F-4D97-AF65-F5344CB8AC3E}">
        <p14:creationId xmlns:p14="http://schemas.microsoft.com/office/powerpoint/2010/main" val="3021387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p:txBody>
          <a:bodyPr/>
          <a:lstStyle/>
          <a:p>
            <a:r>
              <a:rPr lang="zh-CN" altLang="en-US" dirty="0"/>
              <a:t>快速排序算法分析</a:t>
            </a:r>
          </a:p>
        </p:txBody>
      </p:sp>
      <p:sp>
        <p:nvSpPr>
          <p:cNvPr id="47107" name="内容占位符 2"/>
          <p:cNvSpPr>
            <a:spLocks noGrp="1"/>
          </p:cNvSpPr>
          <p:nvPr>
            <p:ph idx="4294967295"/>
          </p:nvPr>
        </p:nvSpPr>
        <p:spPr/>
        <p:txBody>
          <a:bodyPr/>
          <a:lstStyle/>
          <a:p>
            <a:pPr>
              <a:lnSpc>
                <a:spcPct val="150000"/>
              </a:lnSpc>
              <a:buFont typeface="Wingdings" pitchFamily="2" charset="2"/>
              <a:buChar char="p"/>
            </a:pPr>
            <a:r>
              <a:rPr lang="zh-CN" altLang="en-US" sz="2000" dirty="0"/>
              <a:t>范例: </a:t>
            </a:r>
            <a:r>
              <a:rPr lang="zh-TW" altLang="en-US" sz="2000" dirty="0"/>
              <a:t>令 </a:t>
            </a:r>
            <a:r>
              <a:rPr lang="zh-CN" altLang="en-US" sz="2000" i="1" dirty="0"/>
              <a:t>A</a:t>
            </a:r>
            <a:r>
              <a:rPr lang="zh-CN" altLang="en-US" sz="2000" dirty="0"/>
              <a:t>={3</a:t>
            </a:r>
            <a:r>
              <a:rPr lang="zh-TW" altLang="en-US" sz="2000" dirty="0"/>
              <a:t>，</a:t>
            </a:r>
            <a:r>
              <a:rPr lang="zh-CN" altLang="en-US" sz="2000" dirty="0"/>
              <a:t>9</a:t>
            </a:r>
            <a:r>
              <a:rPr lang="zh-TW" altLang="en-US" sz="2000" dirty="0"/>
              <a:t>，</a:t>
            </a:r>
            <a:r>
              <a:rPr lang="zh-CN" altLang="en-US" sz="2000" dirty="0"/>
              <a:t>2</a:t>
            </a:r>
            <a:r>
              <a:rPr lang="zh-TW" altLang="en-US" sz="2000" dirty="0"/>
              <a:t>，</a:t>
            </a:r>
            <a:r>
              <a:rPr lang="zh-CN" altLang="en-US" sz="2000" dirty="0"/>
              <a:t>7</a:t>
            </a:r>
            <a:r>
              <a:rPr lang="zh-TW" altLang="en-US" sz="2000" dirty="0"/>
              <a:t>，</a:t>
            </a:r>
            <a:r>
              <a:rPr lang="zh-CN" altLang="en-US" sz="2000" dirty="0"/>
              <a:t>5}</a:t>
            </a:r>
            <a:r>
              <a:rPr lang="zh-TW" altLang="en-US" sz="2000" dirty="0"/>
              <a:t>。 </a:t>
            </a:r>
            <a:r>
              <a:rPr lang="zh-CN" altLang="en-US" sz="2000" dirty="0"/>
              <a:t>第一个回合之后</a:t>
            </a:r>
            <a:r>
              <a:rPr lang="zh-TW" altLang="en-US" sz="2000" dirty="0"/>
              <a:t>，</a:t>
            </a:r>
            <a:r>
              <a:rPr lang="zh-CN" altLang="en-US" sz="2000" i="1" dirty="0"/>
              <a:t>A</a:t>
            </a:r>
            <a:r>
              <a:rPr lang="zh-CN" altLang="en-US" sz="2000" dirty="0"/>
              <a:t>={3</a:t>
            </a:r>
            <a:r>
              <a:rPr lang="zh-TW" altLang="en-US" sz="2000" dirty="0"/>
              <a:t>，</a:t>
            </a:r>
            <a:r>
              <a:rPr lang="zh-CN" altLang="en-US" sz="2000" dirty="0"/>
              <a:t>2</a:t>
            </a:r>
            <a:r>
              <a:rPr lang="zh-TW" altLang="en-US" sz="2000" dirty="0"/>
              <a:t>，</a:t>
            </a:r>
            <a:r>
              <a:rPr lang="zh-CN" altLang="en-US" sz="2000" dirty="0"/>
              <a:t>5</a:t>
            </a:r>
            <a:r>
              <a:rPr lang="zh-TW" altLang="en-US" sz="2000" dirty="0"/>
              <a:t>，</a:t>
            </a:r>
            <a:r>
              <a:rPr lang="zh-CN" altLang="en-US" sz="2000" dirty="0"/>
              <a:t>9</a:t>
            </a:r>
            <a:r>
              <a:rPr lang="zh-TW" altLang="en-US" sz="2000" dirty="0"/>
              <a:t>，</a:t>
            </a:r>
            <a:r>
              <a:rPr lang="zh-CN" altLang="en-US" sz="2000" dirty="0"/>
              <a:t>7}</a:t>
            </a:r>
            <a:r>
              <a:rPr lang="zh-TW" altLang="en-US" sz="2000" dirty="0"/>
              <a:t>。 </a:t>
            </a:r>
            <a:r>
              <a:rPr lang="zh-CN" altLang="en-US" sz="2000" dirty="0"/>
              <a:t>之后{3</a:t>
            </a:r>
            <a:r>
              <a:rPr lang="zh-TW" altLang="en-US" sz="2000" dirty="0"/>
              <a:t>，</a:t>
            </a:r>
            <a:r>
              <a:rPr lang="zh-CN" altLang="en-US" sz="2000" dirty="0"/>
              <a:t>2} </a:t>
            </a:r>
            <a:r>
              <a:rPr lang="zh-TW" altLang="en-US" sz="2000" dirty="0"/>
              <a:t>再也不</a:t>
            </a:r>
            <a:r>
              <a:rPr lang="zh-CN" altLang="en-US" sz="2000" dirty="0"/>
              <a:t>会</a:t>
            </a:r>
            <a:r>
              <a:rPr lang="zh-TW" altLang="en-US" sz="2000" dirty="0"/>
              <a:t>和 </a:t>
            </a:r>
            <a:r>
              <a:rPr lang="zh-CN" altLang="en-US" sz="2000" dirty="0"/>
              <a:t>{9</a:t>
            </a:r>
            <a:r>
              <a:rPr lang="zh-TW" altLang="en-US" sz="2000" dirty="0"/>
              <a:t>，</a:t>
            </a:r>
            <a:r>
              <a:rPr lang="zh-CN" altLang="en-US" sz="2000" dirty="0"/>
              <a:t>7} 比较</a:t>
            </a:r>
            <a:r>
              <a:rPr lang="zh-TW" altLang="en-US" sz="2000" dirty="0"/>
              <a:t>了。</a:t>
            </a:r>
            <a:endParaRPr lang="en-US" sz="2000" dirty="0"/>
          </a:p>
          <a:p>
            <a:pPr>
              <a:lnSpc>
                <a:spcPct val="150000"/>
              </a:lnSpc>
              <a:buFont typeface="Wingdings" pitchFamily="2" charset="2"/>
              <a:buChar char="p"/>
            </a:pPr>
            <a:r>
              <a:rPr lang="zh-CN" altLang="en-US" sz="2000" dirty="0"/>
              <a:t>将</a:t>
            </a:r>
            <a:r>
              <a:rPr lang="zh-TW" altLang="en-US" sz="2000" dirty="0"/>
              <a:t> </a:t>
            </a:r>
            <a:r>
              <a:rPr lang="zh-CN" altLang="en-US" sz="2000" i="1" dirty="0"/>
              <a:t>A</a:t>
            </a:r>
            <a:r>
              <a:rPr lang="zh-CN" altLang="en-US" sz="2000" dirty="0"/>
              <a:t> </a:t>
            </a:r>
            <a:r>
              <a:rPr lang="zh-TW" altLang="en-US" sz="2000" dirty="0"/>
              <a:t>的元素重新命名</a:t>
            </a:r>
            <a:r>
              <a:rPr lang="zh-CN" altLang="en-US" sz="2000" dirty="0"/>
              <a:t>为</a:t>
            </a:r>
            <a:r>
              <a:rPr lang="zh-TW" altLang="en-US" sz="2000" dirty="0"/>
              <a:t> </a:t>
            </a:r>
            <a:r>
              <a:rPr lang="zh-CN" altLang="en-US" sz="2000" i="1" dirty="0">
                <a:latin typeface="Times New Roman" pitchFamily="18" charset="0"/>
              </a:rPr>
              <a:t>z</a:t>
            </a:r>
            <a:r>
              <a:rPr lang="zh-CN" altLang="en-US" sz="2000" baseline="-25000" dirty="0">
                <a:latin typeface="Times New Roman" pitchFamily="18" charset="0"/>
              </a:rPr>
              <a:t>1</a:t>
            </a:r>
            <a:r>
              <a:rPr lang="zh-TW" altLang="en-US" sz="2000" dirty="0">
                <a:latin typeface="Times New Roman" pitchFamily="18" charset="0"/>
              </a:rPr>
              <a:t>，</a:t>
            </a:r>
            <a:r>
              <a:rPr lang="zh-CN" altLang="en-US" sz="2000" i="1" dirty="0">
                <a:latin typeface="Times New Roman" pitchFamily="18" charset="0"/>
              </a:rPr>
              <a:t>z</a:t>
            </a:r>
            <a:r>
              <a:rPr lang="zh-CN" altLang="en-US" sz="2000" baseline="-25000" dirty="0">
                <a:latin typeface="Times New Roman" pitchFamily="18" charset="0"/>
              </a:rPr>
              <a:t>2</a:t>
            </a:r>
            <a:r>
              <a:rPr lang="zh-TW" altLang="en-US" sz="2000" dirty="0">
                <a:latin typeface="Times New Roman" pitchFamily="18" charset="0"/>
              </a:rPr>
              <a:t>，</a:t>
            </a:r>
            <a:r>
              <a:rPr lang="zh-CN" altLang="en-US" sz="2000" dirty="0">
                <a:latin typeface="Times New Roman" pitchFamily="18" charset="0"/>
              </a:rPr>
              <a:t>...</a:t>
            </a:r>
            <a:r>
              <a:rPr lang="zh-TW" altLang="en-US" sz="2000" dirty="0">
                <a:latin typeface="Times New Roman" pitchFamily="18" charset="0"/>
              </a:rPr>
              <a:t>，</a:t>
            </a:r>
            <a:r>
              <a:rPr lang="zh-CN" altLang="en-US" sz="2000" i="1" dirty="0">
                <a:latin typeface="Times New Roman" pitchFamily="18" charset="0"/>
              </a:rPr>
              <a:t>z</a:t>
            </a:r>
            <a:r>
              <a:rPr lang="zh-CN" altLang="en-US" sz="2000" i="1" baseline="-25000" dirty="0">
                <a:latin typeface="Times New Roman" pitchFamily="18" charset="0"/>
              </a:rPr>
              <a:t>n</a:t>
            </a:r>
            <a:r>
              <a:rPr lang="zh-TW" altLang="en-US" sz="2000" dirty="0"/>
              <a:t>，其中 </a:t>
            </a:r>
            <a:r>
              <a:rPr lang="zh-CN" altLang="en-US" sz="2000" i="1" dirty="0">
                <a:latin typeface="Times New Roman" pitchFamily="18" charset="0"/>
              </a:rPr>
              <a:t>z</a:t>
            </a:r>
            <a:r>
              <a:rPr lang="zh-CN" altLang="en-US" sz="2000" i="1" baseline="-25000" dirty="0">
                <a:latin typeface="Times New Roman" pitchFamily="18" charset="0"/>
              </a:rPr>
              <a:t>i</a:t>
            </a:r>
            <a:r>
              <a:rPr lang="zh-CN" altLang="en-US" sz="2000" dirty="0">
                <a:latin typeface="Times New Roman" pitchFamily="18" charset="0"/>
              </a:rPr>
              <a:t> </a:t>
            </a:r>
            <a:r>
              <a:rPr lang="zh-TW" altLang="en-US" sz="2000" dirty="0"/>
              <a:t>是第 </a:t>
            </a:r>
            <a:r>
              <a:rPr lang="zh-CN" altLang="en-US" sz="2000" i="1" dirty="0">
                <a:latin typeface="Times New Roman" pitchFamily="18" charset="0"/>
              </a:rPr>
              <a:t>i</a:t>
            </a:r>
            <a:r>
              <a:rPr lang="zh-CN" altLang="en-US" sz="2000" dirty="0">
                <a:latin typeface="Times New Roman" pitchFamily="18" charset="0"/>
              </a:rPr>
              <a:t> </a:t>
            </a:r>
            <a:r>
              <a:rPr lang="zh-TW" altLang="en-US" sz="2000" dirty="0"/>
              <a:t>小的元素。且</a:t>
            </a:r>
            <a:r>
              <a:rPr lang="zh-CN" altLang="en-US" sz="2000" dirty="0"/>
              <a:t>定义</a:t>
            </a:r>
            <a:r>
              <a:rPr lang="zh-TW" altLang="en-US" sz="2000" dirty="0"/>
              <a:t> </a:t>
            </a:r>
            <a:r>
              <a:rPr lang="zh-CN" altLang="en-US" sz="2000" i="1" dirty="0">
                <a:latin typeface="Times New Roman" pitchFamily="18" charset="0"/>
              </a:rPr>
              <a:t>Z</a:t>
            </a:r>
            <a:r>
              <a:rPr lang="zh-CN" altLang="en-US" sz="2000" i="1" baseline="-25000" dirty="0">
                <a:latin typeface="Times New Roman" pitchFamily="18" charset="0"/>
              </a:rPr>
              <a:t>ij</a:t>
            </a:r>
            <a:r>
              <a:rPr lang="zh-CN" altLang="en-US" sz="2000" dirty="0"/>
              <a:t>={</a:t>
            </a:r>
            <a:r>
              <a:rPr lang="zh-CN" altLang="en-US" sz="2000" i="1" dirty="0">
                <a:latin typeface="Times New Roman" pitchFamily="18" charset="0"/>
              </a:rPr>
              <a:t>z</a:t>
            </a:r>
            <a:r>
              <a:rPr lang="zh-CN" altLang="en-US" sz="2000" i="1" baseline="-25000" dirty="0">
                <a:latin typeface="Times New Roman" pitchFamily="18" charset="0"/>
              </a:rPr>
              <a:t>i</a:t>
            </a:r>
            <a:r>
              <a:rPr lang="zh-TW" altLang="en-US" sz="2000" dirty="0">
                <a:latin typeface="Times New Roman" pitchFamily="18" charset="0"/>
              </a:rPr>
              <a:t>，</a:t>
            </a:r>
            <a:r>
              <a:rPr lang="zh-CN" altLang="en-US" sz="2000" i="1" dirty="0">
                <a:latin typeface="Times New Roman" pitchFamily="18" charset="0"/>
              </a:rPr>
              <a:t>z</a:t>
            </a:r>
            <a:r>
              <a:rPr lang="zh-CN" altLang="en-US" sz="2000" i="1" baseline="-25000" dirty="0">
                <a:latin typeface="Times New Roman" pitchFamily="18" charset="0"/>
              </a:rPr>
              <a:t>i</a:t>
            </a:r>
            <a:r>
              <a:rPr lang="zh-CN" altLang="en-US" sz="2000" baseline="-25000" dirty="0">
                <a:latin typeface="Times New Roman" pitchFamily="18" charset="0"/>
              </a:rPr>
              <a:t>+1</a:t>
            </a:r>
            <a:r>
              <a:rPr lang="zh-TW" altLang="en-US" sz="2000" dirty="0">
                <a:latin typeface="Times New Roman" pitchFamily="18" charset="0"/>
              </a:rPr>
              <a:t>，</a:t>
            </a:r>
            <a:r>
              <a:rPr lang="zh-CN" altLang="en-US" sz="2000" dirty="0">
                <a:latin typeface="Times New Roman" pitchFamily="18" charset="0"/>
              </a:rPr>
              <a:t>...</a:t>
            </a:r>
            <a:r>
              <a:rPr lang="zh-TW" altLang="en-US" sz="2000" dirty="0">
                <a:latin typeface="Times New Roman" pitchFamily="18" charset="0"/>
              </a:rPr>
              <a:t>，</a:t>
            </a:r>
            <a:r>
              <a:rPr lang="zh-CN" altLang="en-US" sz="2000" i="1" dirty="0">
                <a:latin typeface="Times New Roman" pitchFamily="18" charset="0"/>
              </a:rPr>
              <a:t>z</a:t>
            </a:r>
            <a:r>
              <a:rPr lang="zh-CN" altLang="en-US" sz="2000" i="1" baseline="-25000" dirty="0">
                <a:latin typeface="Times New Roman" pitchFamily="18" charset="0"/>
              </a:rPr>
              <a:t>j</a:t>
            </a:r>
            <a:r>
              <a:rPr lang="zh-CN" altLang="en-US" sz="2000" dirty="0"/>
              <a:t>}为</a:t>
            </a:r>
            <a:r>
              <a:rPr lang="zh-CN" altLang="en-US" sz="2000" i="1" dirty="0"/>
              <a:t>z</a:t>
            </a:r>
            <a:r>
              <a:rPr lang="zh-CN" altLang="en-US" sz="2000" i="1" baseline="-25000" dirty="0"/>
              <a:t>i</a:t>
            </a:r>
            <a:r>
              <a:rPr lang="zh-CN" altLang="en-US" sz="2000" dirty="0"/>
              <a:t>与</a:t>
            </a:r>
            <a:r>
              <a:rPr lang="zh-CN" altLang="en-US" sz="2000" i="1" dirty="0"/>
              <a:t>z</a:t>
            </a:r>
            <a:r>
              <a:rPr lang="zh-CN" altLang="en-US" sz="2000" i="1" baseline="-25000" dirty="0"/>
              <a:t>j</a:t>
            </a:r>
            <a:r>
              <a:rPr lang="zh-CN" altLang="en-US" sz="2000" dirty="0"/>
              <a:t>之间的元素集合</a:t>
            </a:r>
            <a:r>
              <a:rPr lang="zh-TW" altLang="en-US" sz="2000" dirty="0"/>
              <a:t>。</a:t>
            </a:r>
            <a:endParaRPr lang="en-US" altLang="zh-TW" sz="2000" dirty="0"/>
          </a:p>
          <a:p>
            <a:pPr>
              <a:lnSpc>
                <a:spcPct val="150000"/>
              </a:lnSpc>
              <a:buFont typeface="Wingdings" pitchFamily="2" charset="2"/>
              <a:buChar char="p"/>
            </a:pPr>
            <a:r>
              <a:rPr lang="zh-CN" altLang="en-US" sz="2000" i="1" dirty="0">
                <a:latin typeface="Times New Roman" pitchFamily="18" charset="0"/>
              </a:rPr>
              <a:t>z</a:t>
            </a:r>
            <a:r>
              <a:rPr lang="zh-CN" altLang="en-US" sz="2000" i="1" baseline="-25000" dirty="0">
                <a:latin typeface="Times New Roman" pitchFamily="18" charset="0"/>
              </a:rPr>
              <a:t>i</a:t>
            </a:r>
            <a:r>
              <a:rPr lang="zh-CN" altLang="en-US" sz="2000" dirty="0">
                <a:latin typeface="Times New Roman" pitchFamily="18" charset="0"/>
              </a:rPr>
              <a:t> 在</a:t>
            </a:r>
            <a:r>
              <a:rPr lang="zh-CN" altLang="en-US" sz="2000" i="1" dirty="0">
                <a:latin typeface="Times New Roman" pitchFamily="18" charset="0"/>
              </a:rPr>
              <a:t>Z</a:t>
            </a:r>
            <a:r>
              <a:rPr lang="zh-CN" altLang="en-US" sz="2000" i="1" baseline="-25000" dirty="0">
                <a:latin typeface="Times New Roman" pitchFamily="18" charset="0"/>
              </a:rPr>
              <a:t>ij</a:t>
            </a:r>
            <a:r>
              <a:rPr lang="zh-CN" altLang="en-US" sz="2000" dirty="0"/>
              <a:t>中被选为主元的概率：</a:t>
            </a:r>
            <a:r>
              <a:rPr lang="en-US" altLang="zh-CN" sz="2000" dirty="0"/>
              <a:t>1/(j-i+1)</a:t>
            </a:r>
            <a:endParaRPr lang="zh-TW" altLang="en-US" sz="2000" dirty="0">
              <a:sym typeface="Symbol" pitchFamily="18" charset="2"/>
            </a:endParaRPr>
          </a:p>
          <a:p>
            <a:pPr>
              <a:lnSpc>
                <a:spcPct val="150000"/>
              </a:lnSpc>
              <a:buFont typeface="Wingdings" pitchFamily="2" charset="2"/>
              <a:buChar char="p"/>
            </a:pPr>
            <a:endParaRPr lang="en-US" sz="2000" dirty="0"/>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45</a:t>
            </a:fld>
            <a:endParaRPr lang="en-US"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4653136"/>
            <a:ext cx="6521137" cy="1590014"/>
          </a:xfrm>
          <a:prstGeom prst="rect">
            <a:avLst/>
          </a:prstGeom>
        </p:spPr>
      </p:pic>
    </p:spTree>
    <p:extLst>
      <p:ext uri="{BB962C8B-B14F-4D97-AF65-F5344CB8AC3E}">
        <p14:creationId xmlns:p14="http://schemas.microsoft.com/office/powerpoint/2010/main" val="3820201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idx="4294967295"/>
          </p:nvPr>
        </p:nvSpPr>
        <p:spPr/>
        <p:txBody>
          <a:bodyPr/>
          <a:lstStyle/>
          <a:p>
            <a:r>
              <a:rPr lang="zh-CN" altLang="en-US" dirty="0"/>
              <a:t>快速排序算法</a:t>
            </a:r>
          </a:p>
        </p:txBody>
      </p:sp>
      <p:sp>
        <p:nvSpPr>
          <p:cNvPr id="48131" name="内容占位符 2"/>
          <p:cNvSpPr>
            <a:spLocks noGrp="1"/>
          </p:cNvSpPr>
          <p:nvPr>
            <p:ph idx="4294967295"/>
          </p:nvPr>
        </p:nvSpPr>
        <p:spPr/>
        <p:txBody>
          <a:bodyPr/>
          <a:lstStyle/>
          <a:p>
            <a:pPr>
              <a:lnSpc>
                <a:spcPct val="150000"/>
              </a:lnSpc>
              <a:buFont typeface="Wingdings" pitchFamily="2" charset="2"/>
              <a:buChar char="p"/>
            </a:pPr>
            <a:r>
              <a:rPr lang="zh-CN" altLang="en-US" sz="2000" dirty="0"/>
              <a:t>定义指示器变量                                  ，定义总比较次数</a:t>
            </a:r>
            <a:endParaRPr lang="en-US" altLang="zh-CN" sz="2000" dirty="0"/>
          </a:p>
          <a:p>
            <a:pPr>
              <a:lnSpc>
                <a:spcPct val="150000"/>
              </a:lnSpc>
              <a:buFont typeface="Wingdings" pitchFamily="2" charset="2"/>
              <a:buChar char="p"/>
            </a:pPr>
            <a:r>
              <a:rPr lang="zh-CN" altLang="en-US" sz="2000" dirty="0"/>
              <a:t>根据期望的线性可加性：</a:t>
            </a:r>
            <a:endParaRPr lang="en-US" altLang="zh-CN" sz="2000" dirty="0"/>
          </a:p>
          <a:p>
            <a:pPr>
              <a:lnSpc>
                <a:spcPct val="150000"/>
              </a:lnSpc>
              <a:buFont typeface="Wingdings" pitchFamily="2" charset="2"/>
              <a:buChar char="p"/>
            </a:pPr>
            <a:endParaRPr lang="en-US" altLang="zh-CN" sz="2000" dirty="0"/>
          </a:p>
          <a:p>
            <a:pPr>
              <a:lnSpc>
                <a:spcPct val="150000"/>
              </a:lnSpc>
              <a:buFont typeface="Wingdings" pitchFamily="2" charset="2"/>
              <a:buChar char="p"/>
            </a:pPr>
            <a:endParaRPr lang="en-US" altLang="zh-CN" sz="2000" dirty="0"/>
          </a:p>
          <a:p>
            <a:pPr>
              <a:lnSpc>
                <a:spcPct val="150000"/>
              </a:lnSpc>
              <a:buFont typeface="Wingdings" pitchFamily="2" charset="2"/>
              <a:buChar char="p"/>
            </a:pPr>
            <a:r>
              <a:rPr lang="zh-CN" altLang="en-US" sz="2000" dirty="0"/>
              <a:t>由此可得</a:t>
            </a:r>
            <a:endParaRPr lang="en-US" altLang="zh-CN" sz="2000" dirty="0"/>
          </a:p>
          <a:p>
            <a:pPr>
              <a:lnSpc>
                <a:spcPct val="150000"/>
              </a:lnSpc>
              <a:buFont typeface="Wingdings" pitchFamily="2" charset="2"/>
              <a:buChar char="p"/>
            </a:pPr>
            <a:endParaRPr lang="zh-CN" altLang="en-US" sz="2000" dirty="0"/>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46</a:t>
            </a:fld>
            <a:endParaRPr lang="en-US"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132856"/>
            <a:ext cx="2659158" cy="36004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030648"/>
            <a:ext cx="1273048" cy="46329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606" y="3068960"/>
            <a:ext cx="6548190" cy="52463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584" y="4509120"/>
            <a:ext cx="7316144" cy="504056"/>
          </a:xfrm>
          <a:prstGeom prst="rect">
            <a:avLst/>
          </a:prstGeom>
        </p:spPr>
      </p:pic>
    </p:spTree>
    <p:extLst>
      <p:ext uri="{BB962C8B-B14F-4D97-AF65-F5344CB8AC3E}">
        <p14:creationId xmlns:p14="http://schemas.microsoft.com/office/powerpoint/2010/main" val="4189628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07" name="Group 4"/>
          <p:cNvGrpSpPr>
            <a:grpSpLocks/>
          </p:cNvGrpSpPr>
          <p:nvPr/>
        </p:nvGrpSpPr>
        <p:grpSpPr bwMode="auto">
          <a:xfrm>
            <a:off x="1150938" y="1860550"/>
            <a:ext cx="6899275" cy="4440238"/>
            <a:chOff x="0" y="0"/>
            <a:chExt cx="8496300" cy="5769176"/>
          </a:xfrm>
        </p:grpSpPr>
        <p:graphicFrame>
          <p:nvGraphicFramePr>
            <p:cNvPr id="12290" name="Object 5"/>
            <p:cNvGraphicFramePr>
              <a:graphicFrameLocks noChangeAspect="1"/>
            </p:cNvGraphicFramePr>
            <p:nvPr/>
          </p:nvGraphicFramePr>
          <p:xfrm>
            <a:off x="3600450" y="144463"/>
            <a:ext cx="327025" cy="360362"/>
          </p:xfrm>
          <a:graphic>
            <a:graphicData uri="http://schemas.openxmlformats.org/presentationml/2006/ole">
              <mc:AlternateContent xmlns:mc="http://schemas.openxmlformats.org/markup-compatibility/2006">
                <mc:Choice xmlns:v="urn:schemas-microsoft-com:vml" Requires="v">
                  <p:oleObj spid="_x0000_s85099" r:id="rId4" imgW="127317" imgH="140017" progId="Equation.3">
                    <p:embed/>
                  </p:oleObj>
                </mc:Choice>
                <mc:Fallback>
                  <p:oleObj r:id="rId4" imgW="127317" imgH="140017" progId="Equation.3">
                    <p:embed/>
                    <p:pic>
                      <p:nvPicPr>
                        <p:cNvPr id="1229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450" y="144463"/>
                          <a:ext cx="3270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6"/>
            <p:cNvGraphicFramePr>
              <a:graphicFrameLocks noChangeAspect="1"/>
            </p:cNvGraphicFramePr>
            <p:nvPr/>
          </p:nvGraphicFramePr>
          <p:xfrm>
            <a:off x="4824412" y="865188"/>
            <a:ext cx="685800" cy="557212"/>
          </p:xfrm>
          <a:graphic>
            <a:graphicData uri="http://schemas.openxmlformats.org/presentationml/2006/ole">
              <mc:AlternateContent xmlns:mc="http://schemas.openxmlformats.org/markup-compatibility/2006">
                <mc:Choice xmlns:v="urn:schemas-microsoft-com:vml" Requires="v">
                  <p:oleObj spid="_x0000_s85100" r:id="rId6" imgW="267017" imgH="216217" progId="Equation.3">
                    <p:embed/>
                  </p:oleObj>
                </mc:Choice>
                <mc:Fallback>
                  <p:oleObj r:id="rId6" imgW="267017" imgH="216217" progId="Equation.3">
                    <p:embed/>
                    <p:pic>
                      <p:nvPicPr>
                        <p:cNvPr id="12291"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4412" y="865188"/>
                          <a:ext cx="6858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7"/>
            <p:cNvGraphicFramePr>
              <a:graphicFrameLocks noChangeAspect="1"/>
            </p:cNvGraphicFramePr>
            <p:nvPr/>
          </p:nvGraphicFramePr>
          <p:xfrm>
            <a:off x="2016125" y="865188"/>
            <a:ext cx="685800" cy="557212"/>
          </p:xfrm>
          <a:graphic>
            <a:graphicData uri="http://schemas.openxmlformats.org/presentationml/2006/ole">
              <mc:AlternateContent xmlns:mc="http://schemas.openxmlformats.org/markup-compatibility/2006">
                <mc:Choice xmlns:v="urn:schemas-microsoft-com:vml" Requires="v">
                  <p:oleObj spid="_x0000_s85101" r:id="rId8" imgW="267017" imgH="216217" progId="Equation.3">
                    <p:embed/>
                  </p:oleObj>
                </mc:Choice>
                <mc:Fallback>
                  <p:oleObj r:id="rId8" imgW="267017" imgH="216217" progId="Equation.3">
                    <p:embed/>
                    <p:pic>
                      <p:nvPicPr>
                        <p:cNvPr id="12292"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6125" y="865188"/>
                          <a:ext cx="6858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8"/>
            <p:cNvGraphicFramePr>
              <a:graphicFrameLocks noChangeAspect="1"/>
            </p:cNvGraphicFramePr>
            <p:nvPr/>
          </p:nvGraphicFramePr>
          <p:xfrm>
            <a:off x="1368425" y="1963738"/>
            <a:ext cx="685800" cy="557212"/>
          </p:xfrm>
          <a:graphic>
            <a:graphicData uri="http://schemas.openxmlformats.org/presentationml/2006/ole">
              <mc:AlternateContent xmlns:mc="http://schemas.openxmlformats.org/markup-compatibility/2006">
                <mc:Choice xmlns:v="urn:schemas-microsoft-com:vml" Requires="v">
                  <p:oleObj spid="_x0000_s85102" r:id="rId10" imgW="267017" imgH="216217" progId="Equation.3">
                    <p:embed/>
                  </p:oleObj>
                </mc:Choice>
                <mc:Fallback>
                  <p:oleObj r:id="rId10" imgW="267017" imgH="216217" progId="Equation.3">
                    <p:embed/>
                    <p:pic>
                      <p:nvPicPr>
                        <p:cNvPr id="12293"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8425" y="1963738"/>
                          <a:ext cx="6858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4" name="Object 9"/>
            <p:cNvGraphicFramePr>
              <a:graphicFrameLocks noChangeAspect="1"/>
            </p:cNvGraphicFramePr>
            <p:nvPr/>
          </p:nvGraphicFramePr>
          <p:xfrm>
            <a:off x="4103687" y="1944688"/>
            <a:ext cx="685800" cy="557212"/>
          </p:xfrm>
          <a:graphic>
            <a:graphicData uri="http://schemas.openxmlformats.org/presentationml/2006/ole">
              <mc:AlternateContent xmlns:mc="http://schemas.openxmlformats.org/markup-compatibility/2006">
                <mc:Choice xmlns:v="urn:schemas-microsoft-com:vml" Requires="v">
                  <p:oleObj spid="_x0000_s85103" r:id="rId12" imgW="267017" imgH="216217" progId="Equation.3">
                    <p:embed/>
                  </p:oleObj>
                </mc:Choice>
                <mc:Fallback>
                  <p:oleObj r:id="rId12" imgW="267017" imgH="216217" progId="Equation.3">
                    <p:embed/>
                    <p:pic>
                      <p:nvPicPr>
                        <p:cNvPr id="12294"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03687" y="1944688"/>
                          <a:ext cx="6858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5" name="Object 10"/>
            <p:cNvGraphicFramePr>
              <a:graphicFrameLocks noChangeAspect="1"/>
            </p:cNvGraphicFramePr>
            <p:nvPr/>
          </p:nvGraphicFramePr>
          <p:xfrm>
            <a:off x="2592387" y="1944688"/>
            <a:ext cx="685800" cy="557212"/>
          </p:xfrm>
          <a:graphic>
            <a:graphicData uri="http://schemas.openxmlformats.org/presentationml/2006/ole">
              <mc:AlternateContent xmlns:mc="http://schemas.openxmlformats.org/markup-compatibility/2006">
                <mc:Choice xmlns:v="urn:schemas-microsoft-com:vml" Requires="v">
                  <p:oleObj spid="_x0000_s85104" r:id="rId14" imgW="267017" imgH="216217" progId="Equation.3">
                    <p:embed/>
                  </p:oleObj>
                </mc:Choice>
                <mc:Fallback>
                  <p:oleObj r:id="rId14" imgW="267017" imgH="216217" progId="Equation.3">
                    <p:embed/>
                    <p:pic>
                      <p:nvPicPr>
                        <p:cNvPr id="12295"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2387" y="1944688"/>
                          <a:ext cx="6858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11"/>
            <p:cNvGraphicFramePr>
              <a:graphicFrameLocks noChangeAspect="1"/>
            </p:cNvGraphicFramePr>
            <p:nvPr/>
          </p:nvGraphicFramePr>
          <p:xfrm>
            <a:off x="5688012" y="1944688"/>
            <a:ext cx="685800" cy="557212"/>
          </p:xfrm>
          <a:graphic>
            <a:graphicData uri="http://schemas.openxmlformats.org/presentationml/2006/ole">
              <mc:AlternateContent xmlns:mc="http://schemas.openxmlformats.org/markup-compatibility/2006">
                <mc:Choice xmlns:v="urn:schemas-microsoft-com:vml" Requires="v">
                  <p:oleObj spid="_x0000_s85105" r:id="rId15" imgW="267017" imgH="216217" progId="Equation.3">
                    <p:embed/>
                  </p:oleObj>
                </mc:Choice>
                <mc:Fallback>
                  <p:oleObj r:id="rId15" imgW="267017" imgH="216217" progId="Equation.3">
                    <p:embed/>
                    <p:pic>
                      <p:nvPicPr>
                        <p:cNvPr id="12296"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88012" y="1944688"/>
                          <a:ext cx="6858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7" name="Object 12"/>
            <p:cNvGraphicFramePr>
              <a:graphicFrameLocks noChangeAspect="1"/>
            </p:cNvGraphicFramePr>
            <p:nvPr/>
          </p:nvGraphicFramePr>
          <p:xfrm>
            <a:off x="1152525" y="2868613"/>
            <a:ext cx="392112" cy="1016000"/>
          </p:xfrm>
          <a:graphic>
            <a:graphicData uri="http://schemas.openxmlformats.org/presentationml/2006/ole">
              <mc:AlternateContent xmlns:mc="http://schemas.openxmlformats.org/markup-compatibility/2006">
                <mc:Choice xmlns:v="urn:schemas-microsoft-com:vml" Requires="v">
                  <p:oleObj spid="_x0000_s85106" r:id="rId16" imgW="152717" imgH="394017" progId="Equation.3">
                    <p:embed/>
                  </p:oleObj>
                </mc:Choice>
                <mc:Fallback>
                  <p:oleObj r:id="rId16" imgW="152717" imgH="394017" progId="Equation.3">
                    <p:embed/>
                    <p:pic>
                      <p:nvPicPr>
                        <p:cNvPr id="12297"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52525" y="2868613"/>
                          <a:ext cx="3921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8" name="Object 13"/>
            <p:cNvGraphicFramePr>
              <a:graphicFrameLocks noChangeAspect="1"/>
            </p:cNvGraphicFramePr>
            <p:nvPr/>
          </p:nvGraphicFramePr>
          <p:xfrm>
            <a:off x="1695450" y="2873375"/>
            <a:ext cx="392112" cy="1016000"/>
          </p:xfrm>
          <a:graphic>
            <a:graphicData uri="http://schemas.openxmlformats.org/presentationml/2006/ole">
              <mc:AlternateContent xmlns:mc="http://schemas.openxmlformats.org/markup-compatibility/2006">
                <mc:Choice xmlns:v="urn:schemas-microsoft-com:vml" Requires="v">
                  <p:oleObj spid="_x0000_s85107" r:id="rId18" imgW="152717" imgH="394017" progId="Equation.3">
                    <p:embed/>
                  </p:oleObj>
                </mc:Choice>
                <mc:Fallback>
                  <p:oleObj r:id="rId18" imgW="152717" imgH="394017" progId="Equation.3">
                    <p:embed/>
                    <p:pic>
                      <p:nvPicPr>
                        <p:cNvPr id="12298"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95450" y="2873375"/>
                          <a:ext cx="3921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9" name="Object 14"/>
            <p:cNvGraphicFramePr>
              <a:graphicFrameLocks noChangeAspect="1"/>
            </p:cNvGraphicFramePr>
            <p:nvPr/>
          </p:nvGraphicFramePr>
          <p:xfrm>
            <a:off x="2447925" y="2881313"/>
            <a:ext cx="392112" cy="1016000"/>
          </p:xfrm>
          <a:graphic>
            <a:graphicData uri="http://schemas.openxmlformats.org/presentationml/2006/ole">
              <mc:AlternateContent xmlns:mc="http://schemas.openxmlformats.org/markup-compatibility/2006">
                <mc:Choice xmlns:v="urn:schemas-microsoft-com:vml" Requires="v">
                  <p:oleObj spid="_x0000_s85108" r:id="rId19" imgW="152717" imgH="394017" progId="Equation.3">
                    <p:embed/>
                  </p:oleObj>
                </mc:Choice>
                <mc:Fallback>
                  <p:oleObj r:id="rId19" imgW="152717" imgH="394017" progId="Equation.3">
                    <p:embed/>
                    <p:pic>
                      <p:nvPicPr>
                        <p:cNvPr id="12299"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47925" y="2881313"/>
                          <a:ext cx="3921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0" name="Object 15"/>
            <p:cNvGraphicFramePr>
              <a:graphicFrameLocks noChangeAspect="1"/>
            </p:cNvGraphicFramePr>
            <p:nvPr/>
          </p:nvGraphicFramePr>
          <p:xfrm>
            <a:off x="3063875" y="2881313"/>
            <a:ext cx="392112" cy="1016000"/>
          </p:xfrm>
          <a:graphic>
            <a:graphicData uri="http://schemas.openxmlformats.org/presentationml/2006/ole">
              <mc:AlternateContent xmlns:mc="http://schemas.openxmlformats.org/markup-compatibility/2006">
                <mc:Choice xmlns:v="urn:schemas-microsoft-com:vml" Requires="v">
                  <p:oleObj spid="_x0000_s85109" r:id="rId20" imgW="152717" imgH="394017" progId="Equation.3">
                    <p:embed/>
                  </p:oleObj>
                </mc:Choice>
                <mc:Fallback>
                  <p:oleObj r:id="rId20" imgW="152717" imgH="394017" progId="Equation.3">
                    <p:embed/>
                    <p:pic>
                      <p:nvPicPr>
                        <p:cNvPr id="1230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63875" y="2881313"/>
                          <a:ext cx="3921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1" name="Object 16"/>
            <p:cNvGraphicFramePr>
              <a:graphicFrameLocks noChangeAspect="1"/>
            </p:cNvGraphicFramePr>
            <p:nvPr/>
          </p:nvGraphicFramePr>
          <p:xfrm>
            <a:off x="3887787" y="2881313"/>
            <a:ext cx="392113" cy="1016000"/>
          </p:xfrm>
          <a:graphic>
            <a:graphicData uri="http://schemas.openxmlformats.org/presentationml/2006/ole">
              <mc:AlternateContent xmlns:mc="http://schemas.openxmlformats.org/markup-compatibility/2006">
                <mc:Choice xmlns:v="urn:schemas-microsoft-com:vml" Requires="v">
                  <p:oleObj spid="_x0000_s85110" r:id="rId21" imgW="152717" imgH="394017" progId="Equation.3">
                    <p:embed/>
                  </p:oleObj>
                </mc:Choice>
                <mc:Fallback>
                  <p:oleObj r:id="rId21" imgW="152717" imgH="394017" progId="Equation.3">
                    <p:embed/>
                    <p:pic>
                      <p:nvPicPr>
                        <p:cNvPr id="12301"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87787" y="2881313"/>
                          <a:ext cx="392113"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2" name="Object 17"/>
            <p:cNvGraphicFramePr>
              <a:graphicFrameLocks noChangeAspect="1"/>
            </p:cNvGraphicFramePr>
            <p:nvPr/>
          </p:nvGraphicFramePr>
          <p:xfrm>
            <a:off x="4537075" y="2881313"/>
            <a:ext cx="392112" cy="1016000"/>
          </p:xfrm>
          <a:graphic>
            <a:graphicData uri="http://schemas.openxmlformats.org/presentationml/2006/ole">
              <mc:AlternateContent xmlns:mc="http://schemas.openxmlformats.org/markup-compatibility/2006">
                <mc:Choice xmlns:v="urn:schemas-microsoft-com:vml" Requires="v">
                  <p:oleObj spid="_x0000_s85111" r:id="rId22" imgW="152717" imgH="394017" progId="Equation.3">
                    <p:embed/>
                  </p:oleObj>
                </mc:Choice>
                <mc:Fallback>
                  <p:oleObj r:id="rId22" imgW="152717" imgH="394017" progId="Equation.3">
                    <p:embed/>
                    <p:pic>
                      <p:nvPicPr>
                        <p:cNvPr id="12302"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37075" y="2881313"/>
                          <a:ext cx="3921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3" name="Object 18"/>
            <p:cNvGraphicFramePr>
              <a:graphicFrameLocks noChangeAspect="1"/>
            </p:cNvGraphicFramePr>
            <p:nvPr/>
          </p:nvGraphicFramePr>
          <p:xfrm>
            <a:off x="5616575" y="2881313"/>
            <a:ext cx="392112" cy="1016000"/>
          </p:xfrm>
          <a:graphic>
            <a:graphicData uri="http://schemas.openxmlformats.org/presentationml/2006/ole">
              <mc:AlternateContent xmlns:mc="http://schemas.openxmlformats.org/markup-compatibility/2006">
                <mc:Choice xmlns:v="urn:schemas-microsoft-com:vml" Requires="v">
                  <p:oleObj spid="_x0000_s85112" r:id="rId23" imgW="152717" imgH="394017" progId="Equation.3">
                    <p:embed/>
                  </p:oleObj>
                </mc:Choice>
                <mc:Fallback>
                  <p:oleObj r:id="rId23" imgW="152717" imgH="394017" progId="Equation.3">
                    <p:embed/>
                    <p:pic>
                      <p:nvPicPr>
                        <p:cNvPr id="12303"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16575" y="2881313"/>
                          <a:ext cx="3921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4" name="Object 19"/>
            <p:cNvGraphicFramePr>
              <a:graphicFrameLocks noChangeAspect="1"/>
            </p:cNvGraphicFramePr>
            <p:nvPr/>
          </p:nvGraphicFramePr>
          <p:xfrm>
            <a:off x="6192837" y="2881313"/>
            <a:ext cx="392113" cy="1016000"/>
          </p:xfrm>
          <a:graphic>
            <a:graphicData uri="http://schemas.openxmlformats.org/presentationml/2006/ole">
              <mc:AlternateContent xmlns:mc="http://schemas.openxmlformats.org/markup-compatibility/2006">
                <mc:Choice xmlns:v="urn:schemas-microsoft-com:vml" Requires="v">
                  <p:oleObj spid="_x0000_s85113" r:id="rId24" imgW="152717" imgH="394017" progId="Equation.3">
                    <p:embed/>
                  </p:oleObj>
                </mc:Choice>
                <mc:Fallback>
                  <p:oleObj r:id="rId24" imgW="152717" imgH="394017" progId="Equation.3">
                    <p:embed/>
                    <p:pic>
                      <p:nvPicPr>
                        <p:cNvPr id="12304"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92837" y="2881313"/>
                          <a:ext cx="392113"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9" name="Text Box 17"/>
            <p:cNvSpPr txBox="1">
              <a:spLocks noChangeArrowheads="1"/>
            </p:cNvSpPr>
            <p:nvPr/>
          </p:nvSpPr>
          <p:spPr bwMode="auto">
            <a:xfrm>
              <a:off x="915987" y="4702175"/>
              <a:ext cx="353757" cy="439938"/>
            </a:xfrm>
            <a:prstGeom prst="rect">
              <a:avLst/>
            </a:prstGeom>
            <a:noFill/>
            <a:ln w="9525">
              <a:noFill/>
              <a:miter lim="800000"/>
              <a:headEnd/>
              <a:tailEnd/>
            </a:ln>
          </p:spPr>
          <p:txBody>
            <a:bodyPr wrap="none">
              <a:spAutoFit/>
            </a:bodyPr>
            <a:lstStyle/>
            <a:p>
              <a:pPr algn="l"/>
              <a:r>
                <a:rPr lang="zh-CN" altLang="en-US" sz="1600"/>
                <a:t>1</a:t>
              </a:r>
            </a:p>
          </p:txBody>
        </p:sp>
        <p:sp>
          <p:nvSpPr>
            <p:cNvPr id="12310" name="Text Box 18"/>
            <p:cNvSpPr txBox="1">
              <a:spLocks noChangeArrowheads="1"/>
            </p:cNvSpPr>
            <p:nvPr/>
          </p:nvSpPr>
          <p:spPr bwMode="auto">
            <a:xfrm>
              <a:off x="1512887" y="4681538"/>
              <a:ext cx="353757" cy="439938"/>
            </a:xfrm>
            <a:prstGeom prst="rect">
              <a:avLst/>
            </a:prstGeom>
            <a:noFill/>
            <a:ln w="9525">
              <a:noFill/>
              <a:miter lim="800000"/>
              <a:headEnd/>
              <a:tailEnd/>
            </a:ln>
          </p:spPr>
          <p:txBody>
            <a:bodyPr wrap="none">
              <a:spAutoFit/>
            </a:bodyPr>
            <a:lstStyle/>
            <a:p>
              <a:pPr algn="l"/>
              <a:r>
                <a:rPr lang="zh-CN" altLang="en-US" sz="1600"/>
                <a:t>1</a:t>
              </a:r>
            </a:p>
          </p:txBody>
        </p:sp>
        <p:sp>
          <p:nvSpPr>
            <p:cNvPr id="12311" name="Text Box 19"/>
            <p:cNvSpPr txBox="1">
              <a:spLocks noChangeArrowheads="1"/>
            </p:cNvSpPr>
            <p:nvPr/>
          </p:nvSpPr>
          <p:spPr bwMode="auto">
            <a:xfrm>
              <a:off x="2232025" y="4681538"/>
              <a:ext cx="336550" cy="439938"/>
            </a:xfrm>
            <a:prstGeom prst="rect">
              <a:avLst/>
            </a:prstGeom>
            <a:noFill/>
            <a:ln w="9525">
              <a:noFill/>
              <a:miter lim="800000"/>
              <a:headEnd/>
              <a:tailEnd/>
            </a:ln>
          </p:spPr>
          <p:txBody>
            <a:bodyPr>
              <a:spAutoFit/>
            </a:bodyPr>
            <a:lstStyle/>
            <a:p>
              <a:pPr algn="l"/>
              <a:r>
                <a:rPr lang="zh-CN" altLang="en-US" sz="1600"/>
                <a:t>1</a:t>
              </a:r>
            </a:p>
          </p:txBody>
        </p:sp>
        <p:sp>
          <p:nvSpPr>
            <p:cNvPr id="12312" name="Text Box 20"/>
            <p:cNvSpPr txBox="1">
              <a:spLocks noChangeArrowheads="1"/>
            </p:cNvSpPr>
            <p:nvPr/>
          </p:nvSpPr>
          <p:spPr bwMode="auto">
            <a:xfrm>
              <a:off x="2879726" y="4681538"/>
              <a:ext cx="353757" cy="439938"/>
            </a:xfrm>
            <a:prstGeom prst="rect">
              <a:avLst/>
            </a:prstGeom>
            <a:noFill/>
            <a:ln w="9525">
              <a:noFill/>
              <a:miter lim="800000"/>
              <a:headEnd/>
              <a:tailEnd/>
            </a:ln>
          </p:spPr>
          <p:txBody>
            <a:bodyPr wrap="none">
              <a:spAutoFit/>
            </a:bodyPr>
            <a:lstStyle/>
            <a:p>
              <a:pPr algn="l"/>
              <a:r>
                <a:rPr lang="zh-CN" altLang="en-US" sz="1600"/>
                <a:t>1</a:t>
              </a:r>
            </a:p>
          </p:txBody>
        </p:sp>
        <p:sp>
          <p:nvSpPr>
            <p:cNvPr id="12313" name="Text Box 21"/>
            <p:cNvSpPr txBox="1">
              <a:spLocks noChangeArrowheads="1"/>
            </p:cNvSpPr>
            <p:nvPr/>
          </p:nvSpPr>
          <p:spPr bwMode="auto">
            <a:xfrm>
              <a:off x="3671888" y="4702175"/>
              <a:ext cx="353757" cy="439938"/>
            </a:xfrm>
            <a:prstGeom prst="rect">
              <a:avLst/>
            </a:prstGeom>
            <a:noFill/>
            <a:ln w="9525">
              <a:noFill/>
              <a:miter lim="800000"/>
              <a:headEnd/>
              <a:tailEnd/>
            </a:ln>
          </p:spPr>
          <p:txBody>
            <a:bodyPr wrap="none">
              <a:spAutoFit/>
            </a:bodyPr>
            <a:lstStyle/>
            <a:p>
              <a:pPr algn="l"/>
              <a:r>
                <a:rPr lang="zh-CN" altLang="en-US" sz="1600"/>
                <a:t>1</a:t>
              </a:r>
            </a:p>
          </p:txBody>
        </p:sp>
        <p:sp>
          <p:nvSpPr>
            <p:cNvPr id="12314" name="Text Box 22"/>
            <p:cNvSpPr txBox="1">
              <a:spLocks noChangeArrowheads="1"/>
            </p:cNvSpPr>
            <p:nvPr/>
          </p:nvSpPr>
          <p:spPr bwMode="auto">
            <a:xfrm>
              <a:off x="4392613" y="4681538"/>
              <a:ext cx="353757" cy="439938"/>
            </a:xfrm>
            <a:prstGeom prst="rect">
              <a:avLst/>
            </a:prstGeom>
            <a:noFill/>
            <a:ln w="9525">
              <a:noFill/>
              <a:miter lim="800000"/>
              <a:headEnd/>
              <a:tailEnd/>
            </a:ln>
          </p:spPr>
          <p:txBody>
            <a:bodyPr wrap="none">
              <a:spAutoFit/>
            </a:bodyPr>
            <a:lstStyle/>
            <a:p>
              <a:pPr algn="l"/>
              <a:r>
                <a:rPr lang="zh-CN" altLang="en-US" sz="1600"/>
                <a:t>1</a:t>
              </a:r>
            </a:p>
          </p:txBody>
        </p:sp>
        <p:sp>
          <p:nvSpPr>
            <p:cNvPr id="12315" name="Text Box 23"/>
            <p:cNvSpPr txBox="1">
              <a:spLocks noChangeArrowheads="1"/>
            </p:cNvSpPr>
            <p:nvPr/>
          </p:nvSpPr>
          <p:spPr bwMode="auto">
            <a:xfrm>
              <a:off x="5832476" y="4681538"/>
              <a:ext cx="353757" cy="439938"/>
            </a:xfrm>
            <a:prstGeom prst="rect">
              <a:avLst/>
            </a:prstGeom>
            <a:noFill/>
            <a:ln w="9525">
              <a:noFill/>
              <a:miter lim="800000"/>
              <a:headEnd/>
              <a:tailEnd/>
            </a:ln>
          </p:spPr>
          <p:txBody>
            <a:bodyPr wrap="none">
              <a:spAutoFit/>
            </a:bodyPr>
            <a:lstStyle/>
            <a:p>
              <a:pPr algn="l"/>
              <a:r>
                <a:rPr lang="zh-CN" altLang="en-US" sz="1600"/>
                <a:t>1</a:t>
              </a:r>
            </a:p>
          </p:txBody>
        </p:sp>
        <p:sp>
          <p:nvSpPr>
            <p:cNvPr id="12316" name="Text Box 24"/>
            <p:cNvSpPr txBox="1">
              <a:spLocks noChangeArrowheads="1"/>
            </p:cNvSpPr>
            <p:nvPr/>
          </p:nvSpPr>
          <p:spPr bwMode="auto">
            <a:xfrm>
              <a:off x="6480176" y="4681538"/>
              <a:ext cx="353757" cy="439938"/>
            </a:xfrm>
            <a:prstGeom prst="rect">
              <a:avLst/>
            </a:prstGeom>
            <a:noFill/>
            <a:ln w="9525">
              <a:noFill/>
              <a:miter lim="800000"/>
              <a:headEnd/>
              <a:tailEnd/>
            </a:ln>
          </p:spPr>
          <p:txBody>
            <a:bodyPr wrap="none">
              <a:spAutoFit/>
            </a:bodyPr>
            <a:lstStyle/>
            <a:p>
              <a:pPr algn="l"/>
              <a:r>
                <a:rPr lang="zh-CN" altLang="en-US" sz="1600"/>
                <a:t>1</a:t>
              </a:r>
            </a:p>
          </p:txBody>
        </p:sp>
        <p:cxnSp>
          <p:nvCxnSpPr>
            <p:cNvPr id="12317" name="AutoShape 25"/>
            <p:cNvCxnSpPr>
              <a:cxnSpLocks noChangeShapeType="1"/>
            </p:cNvCxnSpPr>
            <p:nvPr/>
          </p:nvCxnSpPr>
          <p:spPr bwMode="auto">
            <a:xfrm flipH="1">
              <a:off x="2359025" y="504825"/>
              <a:ext cx="1404937" cy="360363"/>
            </a:xfrm>
            <a:prstGeom prst="straightConnector1">
              <a:avLst/>
            </a:prstGeom>
            <a:noFill/>
            <a:ln w="9525">
              <a:solidFill>
                <a:schemeClr val="tx1"/>
              </a:solidFill>
              <a:round/>
              <a:headEnd/>
              <a:tailEnd/>
            </a:ln>
          </p:spPr>
        </p:cxnSp>
        <p:cxnSp>
          <p:nvCxnSpPr>
            <p:cNvPr id="12318" name="AutoShape 26"/>
            <p:cNvCxnSpPr>
              <a:cxnSpLocks noChangeShapeType="1"/>
            </p:cNvCxnSpPr>
            <p:nvPr/>
          </p:nvCxnSpPr>
          <p:spPr bwMode="auto">
            <a:xfrm>
              <a:off x="3763962" y="504825"/>
              <a:ext cx="1403350" cy="360363"/>
            </a:xfrm>
            <a:prstGeom prst="straightConnector1">
              <a:avLst/>
            </a:prstGeom>
            <a:noFill/>
            <a:ln w="9525">
              <a:solidFill>
                <a:schemeClr val="tx1"/>
              </a:solidFill>
              <a:round/>
              <a:headEnd/>
              <a:tailEnd/>
            </a:ln>
          </p:spPr>
        </p:cxnSp>
        <p:cxnSp>
          <p:nvCxnSpPr>
            <p:cNvPr id="12319" name="AutoShape 27"/>
            <p:cNvCxnSpPr>
              <a:cxnSpLocks noChangeShapeType="1"/>
            </p:cNvCxnSpPr>
            <p:nvPr/>
          </p:nvCxnSpPr>
          <p:spPr bwMode="auto">
            <a:xfrm flipH="1">
              <a:off x="1711325" y="1422400"/>
              <a:ext cx="647700" cy="541338"/>
            </a:xfrm>
            <a:prstGeom prst="straightConnector1">
              <a:avLst/>
            </a:prstGeom>
            <a:noFill/>
            <a:ln w="9525">
              <a:solidFill>
                <a:schemeClr val="tx1"/>
              </a:solidFill>
              <a:round/>
              <a:headEnd/>
              <a:tailEnd/>
            </a:ln>
          </p:spPr>
        </p:cxnSp>
        <p:cxnSp>
          <p:nvCxnSpPr>
            <p:cNvPr id="12320" name="AutoShape 28"/>
            <p:cNvCxnSpPr>
              <a:cxnSpLocks noChangeShapeType="1"/>
            </p:cNvCxnSpPr>
            <p:nvPr/>
          </p:nvCxnSpPr>
          <p:spPr bwMode="auto">
            <a:xfrm>
              <a:off x="2359025" y="1422400"/>
              <a:ext cx="576262" cy="522288"/>
            </a:xfrm>
            <a:prstGeom prst="straightConnector1">
              <a:avLst/>
            </a:prstGeom>
            <a:noFill/>
            <a:ln w="9525">
              <a:solidFill>
                <a:schemeClr val="tx1"/>
              </a:solidFill>
              <a:round/>
              <a:headEnd/>
              <a:tailEnd/>
            </a:ln>
          </p:spPr>
        </p:cxnSp>
        <p:cxnSp>
          <p:nvCxnSpPr>
            <p:cNvPr id="12321" name="AutoShape 29"/>
            <p:cNvCxnSpPr>
              <a:cxnSpLocks noChangeShapeType="1"/>
            </p:cNvCxnSpPr>
            <p:nvPr/>
          </p:nvCxnSpPr>
          <p:spPr bwMode="auto">
            <a:xfrm flipH="1">
              <a:off x="4446587" y="1422400"/>
              <a:ext cx="720725" cy="522288"/>
            </a:xfrm>
            <a:prstGeom prst="straightConnector1">
              <a:avLst/>
            </a:prstGeom>
            <a:noFill/>
            <a:ln w="9525">
              <a:solidFill>
                <a:schemeClr val="tx1"/>
              </a:solidFill>
              <a:round/>
              <a:headEnd/>
              <a:tailEnd/>
            </a:ln>
          </p:spPr>
        </p:cxnSp>
        <p:cxnSp>
          <p:nvCxnSpPr>
            <p:cNvPr id="12322" name="AutoShape 30"/>
            <p:cNvCxnSpPr>
              <a:cxnSpLocks noChangeShapeType="1"/>
            </p:cNvCxnSpPr>
            <p:nvPr/>
          </p:nvCxnSpPr>
          <p:spPr bwMode="auto">
            <a:xfrm>
              <a:off x="5167312" y="1422400"/>
              <a:ext cx="863600" cy="522288"/>
            </a:xfrm>
            <a:prstGeom prst="straightConnector1">
              <a:avLst/>
            </a:prstGeom>
            <a:noFill/>
            <a:ln w="9525">
              <a:solidFill>
                <a:schemeClr val="tx1"/>
              </a:solidFill>
              <a:round/>
              <a:headEnd/>
              <a:tailEnd/>
            </a:ln>
          </p:spPr>
        </p:cxnSp>
        <p:cxnSp>
          <p:nvCxnSpPr>
            <p:cNvPr id="12323" name="AutoShape 31"/>
            <p:cNvCxnSpPr>
              <a:cxnSpLocks noChangeShapeType="1"/>
            </p:cNvCxnSpPr>
            <p:nvPr/>
          </p:nvCxnSpPr>
          <p:spPr bwMode="auto">
            <a:xfrm flipH="1">
              <a:off x="1349375" y="2520950"/>
              <a:ext cx="361950" cy="347663"/>
            </a:xfrm>
            <a:prstGeom prst="straightConnector1">
              <a:avLst/>
            </a:prstGeom>
            <a:noFill/>
            <a:ln w="9525">
              <a:solidFill>
                <a:schemeClr val="tx1"/>
              </a:solidFill>
              <a:round/>
              <a:headEnd/>
              <a:tailEnd/>
            </a:ln>
          </p:spPr>
        </p:cxnSp>
        <p:cxnSp>
          <p:nvCxnSpPr>
            <p:cNvPr id="12324" name="AutoShape 32"/>
            <p:cNvCxnSpPr>
              <a:cxnSpLocks noChangeShapeType="1"/>
            </p:cNvCxnSpPr>
            <p:nvPr/>
          </p:nvCxnSpPr>
          <p:spPr bwMode="auto">
            <a:xfrm>
              <a:off x="1711325" y="2520950"/>
              <a:ext cx="180975" cy="352425"/>
            </a:xfrm>
            <a:prstGeom prst="straightConnector1">
              <a:avLst/>
            </a:prstGeom>
            <a:noFill/>
            <a:ln w="9525">
              <a:solidFill>
                <a:schemeClr val="tx1"/>
              </a:solidFill>
              <a:round/>
              <a:headEnd/>
              <a:tailEnd/>
            </a:ln>
          </p:spPr>
        </p:cxnSp>
        <p:cxnSp>
          <p:nvCxnSpPr>
            <p:cNvPr id="12325" name="AutoShape 33"/>
            <p:cNvCxnSpPr>
              <a:cxnSpLocks noChangeShapeType="1"/>
            </p:cNvCxnSpPr>
            <p:nvPr/>
          </p:nvCxnSpPr>
          <p:spPr bwMode="auto">
            <a:xfrm flipH="1">
              <a:off x="2644775" y="2501900"/>
              <a:ext cx="290512" cy="379413"/>
            </a:xfrm>
            <a:prstGeom prst="straightConnector1">
              <a:avLst/>
            </a:prstGeom>
            <a:noFill/>
            <a:ln w="9525">
              <a:solidFill>
                <a:schemeClr val="tx1"/>
              </a:solidFill>
              <a:round/>
              <a:headEnd/>
              <a:tailEnd/>
            </a:ln>
          </p:spPr>
        </p:cxnSp>
        <p:cxnSp>
          <p:nvCxnSpPr>
            <p:cNvPr id="12326" name="AutoShape 34"/>
            <p:cNvCxnSpPr>
              <a:cxnSpLocks noChangeShapeType="1"/>
            </p:cNvCxnSpPr>
            <p:nvPr/>
          </p:nvCxnSpPr>
          <p:spPr bwMode="auto">
            <a:xfrm>
              <a:off x="2935287" y="2501900"/>
              <a:ext cx="325438" cy="379413"/>
            </a:xfrm>
            <a:prstGeom prst="straightConnector1">
              <a:avLst/>
            </a:prstGeom>
            <a:noFill/>
            <a:ln w="9525">
              <a:solidFill>
                <a:schemeClr val="tx1"/>
              </a:solidFill>
              <a:round/>
              <a:headEnd/>
              <a:tailEnd/>
            </a:ln>
          </p:spPr>
        </p:cxnSp>
        <p:cxnSp>
          <p:nvCxnSpPr>
            <p:cNvPr id="12327" name="AutoShape 35"/>
            <p:cNvCxnSpPr>
              <a:cxnSpLocks noChangeShapeType="1"/>
            </p:cNvCxnSpPr>
            <p:nvPr/>
          </p:nvCxnSpPr>
          <p:spPr bwMode="auto">
            <a:xfrm flipH="1">
              <a:off x="4084637" y="2501900"/>
              <a:ext cx="361950" cy="379413"/>
            </a:xfrm>
            <a:prstGeom prst="straightConnector1">
              <a:avLst/>
            </a:prstGeom>
            <a:noFill/>
            <a:ln w="9525">
              <a:solidFill>
                <a:schemeClr val="tx1"/>
              </a:solidFill>
              <a:round/>
              <a:headEnd/>
              <a:tailEnd/>
            </a:ln>
          </p:spPr>
        </p:cxnSp>
        <p:cxnSp>
          <p:nvCxnSpPr>
            <p:cNvPr id="12328" name="AutoShape 36"/>
            <p:cNvCxnSpPr>
              <a:cxnSpLocks noChangeShapeType="1"/>
            </p:cNvCxnSpPr>
            <p:nvPr/>
          </p:nvCxnSpPr>
          <p:spPr bwMode="auto">
            <a:xfrm>
              <a:off x="4446587" y="2501900"/>
              <a:ext cx="287338" cy="379413"/>
            </a:xfrm>
            <a:prstGeom prst="straightConnector1">
              <a:avLst/>
            </a:prstGeom>
            <a:noFill/>
            <a:ln w="9525">
              <a:solidFill>
                <a:schemeClr val="tx1"/>
              </a:solidFill>
              <a:round/>
              <a:headEnd/>
              <a:tailEnd/>
            </a:ln>
          </p:spPr>
        </p:cxnSp>
        <p:cxnSp>
          <p:nvCxnSpPr>
            <p:cNvPr id="12329" name="AutoShape 37"/>
            <p:cNvCxnSpPr>
              <a:cxnSpLocks noChangeShapeType="1"/>
            </p:cNvCxnSpPr>
            <p:nvPr/>
          </p:nvCxnSpPr>
          <p:spPr bwMode="auto">
            <a:xfrm flipH="1">
              <a:off x="5813425" y="2501900"/>
              <a:ext cx="217487" cy="379413"/>
            </a:xfrm>
            <a:prstGeom prst="straightConnector1">
              <a:avLst/>
            </a:prstGeom>
            <a:noFill/>
            <a:ln w="9525">
              <a:solidFill>
                <a:schemeClr val="tx1"/>
              </a:solidFill>
              <a:round/>
              <a:headEnd/>
              <a:tailEnd/>
            </a:ln>
          </p:spPr>
        </p:cxnSp>
        <p:cxnSp>
          <p:nvCxnSpPr>
            <p:cNvPr id="12330" name="AutoShape 38"/>
            <p:cNvCxnSpPr>
              <a:cxnSpLocks noChangeShapeType="1"/>
            </p:cNvCxnSpPr>
            <p:nvPr/>
          </p:nvCxnSpPr>
          <p:spPr bwMode="auto">
            <a:xfrm>
              <a:off x="6030912" y="2501900"/>
              <a:ext cx="358775" cy="379413"/>
            </a:xfrm>
            <a:prstGeom prst="straightConnector1">
              <a:avLst/>
            </a:prstGeom>
            <a:noFill/>
            <a:ln w="9525">
              <a:solidFill>
                <a:schemeClr val="tx1"/>
              </a:solidFill>
              <a:round/>
              <a:headEnd/>
              <a:tailEnd/>
            </a:ln>
          </p:spPr>
        </p:cxnSp>
        <p:sp>
          <p:nvSpPr>
            <p:cNvPr id="12331" name="Text Box 39"/>
            <p:cNvSpPr txBox="1">
              <a:spLocks noChangeArrowheads="1"/>
            </p:cNvSpPr>
            <p:nvPr/>
          </p:nvSpPr>
          <p:spPr bwMode="auto">
            <a:xfrm>
              <a:off x="7829551" y="4629150"/>
              <a:ext cx="367577" cy="439938"/>
            </a:xfrm>
            <a:prstGeom prst="rect">
              <a:avLst/>
            </a:prstGeom>
            <a:noFill/>
            <a:ln w="9525">
              <a:noFill/>
              <a:miter lim="800000"/>
              <a:headEnd/>
              <a:tailEnd/>
            </a:ln>
          </p:spPr>
          <p:txBody>
            <a:bodyPr wrap="none">
              <a:spAutoFit/>
            </a:bodyPr>
            <a:lstStyle/>
            <a:p>
              <a:pPr algn="l"/>
              <a:r>
                <a:rPr lang="zh-CN" altLang="en-US" sz="1600" i="1"/>
                <a:t>n</a:t>
              </a:r>
            </a:p>
          </p:txBody>
        </p:sp>
        <p:sp>
          <p:nvSpPr>
            <p:cNvPr id="12332" name="Text Box 40"/>
            <p:cNvSpPr txBox="1">
              <a:spLocks noChangeArrowheads="1"/>
            </p:cNvSpPr>
            <p:nvPr/>
          </p:nvSpPr>
          <p:spPr bwMode="auto">
            <a:xfrm>
              <a:off x="7777163" y="3240088"/>
              <a:ext cx="367577" cy="439938"/>
            </a:xfrm>
            <a:prstGeom prst="rect">
              <a:avLst/>
            </a:prstGeom>
            <a:noFill/>
            <a:ln w="9525">
              <a:noFill/>
              <a:miter lim="800000"/>
              <a:headEnd/>
              <a:tailEnd/>
            </a:ln>
          </p:spPr>
          <p:txBody>
            <a:bodyPr wrap="none">
              <a:spAutoFit/>
            </a:bodyPr>
            <a:lstStyle/>
            <a:p>
              <a:pPr algn="l"/>
              <a:r>
                <a:rPr lang="zh-CN" altLang="en-US" sz="1600" i="1"/>
                <a:t>n</a:t>
              </a:r>
            </a:p>
          </p:txBody>
        </p:sp>
        <p:sp>
          <p:nvSpPr>
            <p:cNvPr id="12333" name="Text Box 41"/>
            <p:cNvSpPr txBox="1">
              <a:spLocks noChangeArrowheads="1"/>
            </p:cNvSpPr>
            <p:nvPr/>
          </p:nvSpPr>
          <p:spPr bwMode="auto">
            <a:xfrm>
              <a:off x="7777163" y="2016125"/>
              <a:ext cx="367577" cy="439938"/>
            </a:xfrm>
            <a:prstGeom prst="rect">
              <a:avLst/>
            </a:prstGeom>
            <a:noFill/>
            <a:ln w="9525">
              <a:noFill/>
              <a:miter lim="800000"/>
              <a:headEnd/>
              <a:tailEnd/>
            </a:ln>
          </p:spPr>
          <p:txBody>
            <a:bodyPr wrap="none">
              <a:spAutoFit/>
            </a:bodyPr>
            <a:lstStyle/>
            <a:p>
              <a:pPr algn="l"/>
              <a:r>
                <a:rPr lang="zh-CN" altLang="en-US" sz="1600" i="1"/>
                <a:t>n</a:t>
              </a:r>
            </a:p>
          </p:txBody>
        </p:sp>
        <p:sp>
          <p:nvSpPr>
            <p:cNvPr id="12334" name="Text Box 42"/>
            <p:cNvSpPr txBox="1">
              <a:spLocks noChangeArrowheads="1"/>
            </p:cNvSpPr>
            <p:nvPr/>
          </p:nvSpPr>
          <p:spPr bwMode="auto">
            <a:xfrm>
              <a:off x="7777163" y="936625"/>
              <a:ext cx="367577" cy="439938"/>
            </a:xfrm>
            <a:prstGeom prst="rect">
              <a:avLst/>
            </a:prstGeom>
            <a:noFill/>
            <a:ln w="9525">
              <a:noFill/>
              <a:miter lim="800000"/>
              <a:headEnd/>
              <a:tailEnd/>
            </a:ln>
          </p:spPr>
          <p:txBody>
            <a:bodyPr wrap="none">
              <a:spAutoFit/>
            </a:bodyPr>
            <a:lstStyle/>
            <a:p>
              <a:pPr algn="l"/>
              <a:r>
                <a:rPr lang="zh-CN" altLang="en-US" sz="1600" i="1"/>
                <a:t>n</a:t>
              </a:r>
            </a:p>
          </p:txBody>
        </p:sp>
        <p:sp>
          <p:nvSpPr>
            <p:cNvPr id="12335" name="Text Box 43"/>
            <p:cNvSpPr txBox="1">
              <a:spLocks noChangeArrowheads="1"/>
            </p:cNvSpPr>
            <p:nvPr/>
          </p:nvSpPr>
          <p:spPr bwMode="auto">
            <a:xfrm>
              <a:off x="7777163" y="0"/>
              <a:ext cx="367577" cy="439938"/>
            </a:xfrm>
            <a:prstGeom prst="rect">
              <a:avLst/>
            </a:prstGeom>
            <a:noFill/>
            <a:ln w="9525">
              <a:noFill/>
              <a:miter lim="800000"/>
              <a:headEnd/>
              <a:tailEnd/>
            </a:ln>
          </p:spPr>
          <p:txBody>
            <a:bodyPr wrap="none">
              <a:spAutoFit/>
            </a:bodyPr>
            <a:lstStyle/>
            <a:p>
              <a:pPr algn="l"/>
              <a:r>
                <a:rPr lang="zh-CN" altLang="en-US" sz="1600" i="1"/>
                <a:t>n</a:t>
              </a:r>
            </a:p>
          </p:txBody>
        </p:sp>
        <p:sp>
          <p:nvSpPr>
            <p:cNvPr id="12336" name="Text Box 44"/>
            <p:cNvSpPr txBox="1">
              <a:spLocks noChangeArrowheads="1"/>
            </p:cNvSpPr>
            <p:nvPr/>
          </p:nvSpPr>
          <p:spPr bwMode="auto">
            <a:xfrm>
              <a:off x="7795803" y="4105276"/>
              <a:ext cx="530635" cy="386612"/>
            </a:xfrm>
            <a:prstGeom prst="rect">
              <a:avLst/>
            </a:prstGeom>
            <a:noFill/>
            <a:ln w="9525">
              <a:noFill/>
              <a:miter lim="800000"/>
              <a:headEnd/>
              <a:tailEnd/>
            </a:ln>
          </p:spPr>
          <p:txBody>
            <a:bodyPr vert="eaVert" wrap="none">
              <a:spAutoFit/>
            </a:bodyPr>
            <a:lstStyle/>
            <a:p>
              <a:pPr algn="l"/>
              <a:r>
                <a:rPr lang="zh-CN" altLang="en-US" sz="1600"/>
                <a:t>…</a:t>
              </a:r>
            </a:p>
          </p:txBody>
        </p:sp>
        <p:sp>
          <p:nvSpPr>
            <p:cNvPr id="12337" name="Line 45"/>
            <p:cNvSpPr>
              <a:spLocks noChangeShapeType="1"/>
            </p:cNvSpPr>
            <p:nvPr/>
          </p:nvSpPr>
          <p:spPr bwMode="auto">
            <a:xfrm>
              <a:off x="7056437" y="5257800"/>
              <a:ext cx="1439863" cy="0"/>
            </a:xfrm>
            <a:prstGeom prst="line">
              <a:avLst/>
            </a:prstGeom>
            <a:noFill/>
            <a:ln w="9525">
              <a:solidFill>
                <a:schemeClr val="tx1"/>
              </a:solidFill>
              <a:round/>
              <a:headEnd/>
              <a:tailEnd/>
            </a:ln>
          </p:spPr>
          <p:txBody>
            <a:bodyPr/>
            <a:lstStyle/>
            <a:p>
              <a:endParaRPr lang="zh-CN" altLang="en-US"/>
            </a:p>
          </p:txBody>
        </p:sp>
        <p:sp>
          <p:nvSpPr>
            <p:cNvPr id="12338" name="Text Box 46"/>
            <p:cNvSpPr txBox="1">
              <a:spLocks noChangeArrowheads="1"/>
            </p:cNvSpPr>
            <p:nvPr/>
          </p:nvSpPr>
          <p:spPr bwMode="auto">
            <a:xfrm>
              <a:off x="6553201" y="5329238"/>
              <a:ext cx="1836774" cy="439938"/>
            </a:xfrm>
            <a:prstGeom prst="rect">
              <a:avLst/>
            </a:prstGeom>
            <a:noFill/>
            <a:ln w="9525">
              <a:noFill/>
              <a:miter lim="800000"/>
              <a:headEnd/>
              <a:tailEnd/>
            </a:ln>
          </p:spPr>
          <p:txBody>
            <a:bodyPr wrap="none">
              <a:spAutoFit/>
            </a:bodyPr>
            <a:lstStyle/>
            <a:p>
              <a:pPr algn="l"/>
              <a:r>
                <a:rPr lang="zh-CN" altLang="en-US" sz="1600"/>
                <a:t>Total:</a:t>
              </a:r>
              <a:r>
                <a:rPr lang="el-GR" altLang="en-US" sz="1600">
                  <a:cs typeface="Times New Roman" pitchFamily="18" charset="0"/>
                </a:rPr>
                <a:t>Θ</a:t>
              </a:r>
              <a:r>
                <a:rPr lang="zh-CN" altLang="en-US" sz="1600">
                  <a:cs typeface="Times New Roman" pitchFamily="18" charset="0"/>
                </a:rPr>
                <a:t>(</a:t>
              </a:r>
              <a:r>
                <a:rPr lang="zh-CN" altLang="en-US" sz="1600" i="1">
                  <a:cs typeface="Times New Roman" pitchFamily="18" charset="0"/>
                </a:rPr>
                <a:t>n </a:t>
              </a:r>
              <a:r>
                <a:rPr lang="zh-CN" altLang="en-US" sz="1600">
                  <a:cs typeface="Times New Roman" pitchFamily="18" charset="0"/>
                </a:rPr>
                <a:t>lg </a:t>
              </a:r>
              <a:r>
                <a:rPr lang="zh-CN" altLang="en-US" sz="1600" i="1">
                  <a:cs typeface="Times New Roman" pitchFamily="18" charset="0"/>
                </a:rPr>
                <a:t>n</a:t>
              </a:r>
              <a:r>
                <a:rPr lang="zh-CN" altLang="en-US" sz="1600">
                  <a:cs typeface="Times New Roman" pitchFamily="18" charset="0"/>
                </a:rPr>
                <a:t>)</a:t>
              </a:r>
              <a:endParaRPr lang="el-GR" altLang="en-US" sz="1600">
                <a:cs typeface="Times New Roman" pitchFamily="18" charset="0"/>
              </a:endParaRPr>
            </a:p>
          </p:txBody>
        </p:sp>
        <p:sp>
          <p:nvSpPr>
            <p:cNvPr id="12339" name="Text Box 47"/>
            <p:cNvSpPr txBox="1">
              <a:spLocks noChangeArrowheads="1"/>
            </p:cNvSpPr>
            <p:nvPr/>
          </p:nvSpPr>
          <p:spPr bwMode="auto">
            <a:xfrm>
              <a:off x="0" y="2232025"/>
              <a:ext cx="628156" cy="439938"/>
            </a:xfrm>
            <a:prstGeom prst="rect">
              <a:avLst/>
            </a:prstGeom>
            <a:noFill/>
            <a:ln w="9525">
              <a:noFill/>
              <a:miter lim="800000"/>
              <a:headEnd/>
              <a:tailEnd/>
            </a:ln>
          </p:spPr>
          <p:txBody>
            <a:bodyPr wrap="none">
              <a:spAutoFit/>
            </a:bodyPr>
            <a:lstStyle/>
            <a:p>
              <a:pPr algn="l"/>
              <a:r>
                <a:rPr lang="zh-CN" altLang="en-US" sz="1600"/>
                <a:t>lg </a:t>
              </a:r>
              <a:r>
                <a:rPr lang="zh-CN" altLang="en-US" sz="1600" i="1"/>
                <a:t>n</a:t>
              </a:r>
            </a:p>
          </p:txBody>
        </p:sp>
        <p:sp>
          <p:nvSpPr>
            <p:cNvPr id="12340" name="Line 48"/>
            <p:cNvSpPr>
              <a:spLocks noChangeShapeType="1"/>
            </p:cNvSpPr>
            <p:nvPr/>
          </p:nvSpPr>
          <p:spPr bwMode="auto">
            <a:xfrm flipV="1">
              <a:off x="288925" y="360363"/>
              <a:ext cx="0" cy="1800225"/>
            </a:xfrm>
            <a:prstGeom prst="line">
              <a:avLst/>
            </a:prstGeom>
            <a:noFill/>
            <a:ln w="28575">
              <a:solidFill>
                <a:schemeClr val="tx1"/>
              </a:solidFill>
              <a:round/>
              <a:headEnd/>
              <a:tailEnd type="triangle" w="med" len="med"/>
            </a:ln>
          </p:spPr>
          <p:txBody>
            <a:bodyPr/>
            <a:lstStyle/>
            <a:p>
              <a:endParaRPr lang="zh-CN" altLang="en-US"/>
            </a:p>
          </p:txBody>
        </p:sp>
        <p:sp>
          <p:nvSpPr>
            <p:cNvPr id="12341" name="Line 49"/>
            <p:cNvSpPr>
              <a:spLocks noChangeShapeType="1"/>
            </p:cNvSpPr>
            <p:nvPr/>
          </p:nvSpPr>
          <p:spPr bwMode="auto">
            <a:xfrm>
              <a:off x="360362" y="2881313"/>
              <a:ext cx="0" cy="2087562"/>
            </a:xfrm>
            <a:prstGeom prst="line">
              <a:avLst/>
            </a:prstGeom>
            <a:noFill/>
            <a:ln w="28575">
              <a:solidFill>
                <a:schemeClr val="tx1"/>
              </a:solidFill>
              <a:round/>
              <a:headEnd/>
              <a:tailEnd type="triangle" w="med" len="med"/>
            </a:ln>
          </p:spPr>
          <p:txBody>
            <a:bodyPr/>
            <a:lstStyle/>
            <a:p>
              <a:endParaRPr lang="zh-CN" altLang="en-US"/>
            </a:p>
          </p:txBody>
        </p:sp>
        <p:sp>
          <p:nvSpPr>
            <p:cNvPr id="12342" name="Line 50"/>
            <p:cNvSpPr>
              <a:spLocks noChangeShapeType="1"/>
            </p:cNvSpPr>
            <p:nvPr/>
          </p:nvSpPr>
          <p:spPr bwMode="auto">
            <a:xfrm>
              <a:off x="5040312" y="288925"/>
              <a:ext cx="2520950"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12343" name="Line 51"/>
            <p:cNvSpPr>
              <a:spLocks noChangeShapeType="1"/>
            </p:cNvSpPr>
            <p:nvPr/>
          </p:nvSpPr>
          <p:spPr bwMode="auto">
            <a:xfrm>
              <a:off x="5978525" y="1152525"/>
              <a:ext cx="1582737"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12344" name="Line 52"/>
            <p:cNvSpPr>
              <a:spLocks noChangeShapeType="1"/>
            </p:cNvSpPr>
            <p:nvPr/>
          </p:nvSpPr>
          <p:spPr bwMode="auto">
            <a:xfrm>
              <a:off x="6697662" y="2232025"/>
              <a:ext cx="935038"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12345" name="Line 53"/>
            <p:cNvSpPr>
              <a:spLocks noChangeShapeType="1"/>
            </p:cNvSpPr>
            <p:nvPr/>
          </p:nvSpPr>
          <p:spPr bwMode="auto">
            <a:xfrm>
              <a:off x="6840537" y="3457575"/>
              <a:ext cx="865188"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12346" name="Line 54"/>
            <p:cNvSpPr>
              <a:spLocks noChangeShapeType="1"/>
            </p:cNvSpPr>
            <p:nvPr/>
          </p:nvSpPr>
          <p:spPr bwMode="auto">
            <a:xfrm>
              <a:off x="7129462" y="4897438"/>
              <a:ext cx="503238" cy="0"/>
            </a:xfrm>
            <a:prstGeom prst="line">
              <a:avLst/>
            </a:prstGeom>
            <a:noFill/>
            <a:ln w="9525">
              <a:solidFill>
                <a:schemeClr val="tx1"/>
              </a:solidFill>
              <a:prstDash val="lgDash"/>
              <a:round/>
              <a:headEnd/>
              <a:tailEnd type="triangle" w="med" len="med"/>
            </a:ln>
          </p:spPr>
          <p:txBody>
            <a:bodyPr/>
            <a:lstStyle/>
            <a:p>
              <a:endParaRPr lang="zh-CN" altLang="en-US"/>
            </a:p>
          </p:txBody>
        </p:sp>
      </p:grpSp>
      <p:sp>
        <p:nvSpPr>
          <p:cNvPr id="12308" name="标题 1"/>
          <p:cNvSpPr>
            <a:spLocks noGrp="1"/>
          </p:cNvSpPr>
          <p:nvPr>
            <p:ph type="title" idx="4294967295"/>
          </p:nvPr>
        </p:nvSpPr>
        <p:spPr/>
        <p:txBody>
          <a:bodyPr/>
          <a:lstStyle/>
          <a:p>
            <a:r>
              <a:rPr lang="zh-CN" altLang="en-US" dirty="0"/>
              <a:t>快速排序算法分析</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47</a:t>
            </a:fld>
            <a:endParaRPr lang="en-US" altLang="zh-CN"/>
          </a:p>
        </p:txBody>
      </p:sp>
    </p:spTree>
    <p:extLst>
      <p:ext uri="{BB962C8B-B14F-4D97-AF65-F5344CB8AC3E}">
        <p14:creationId xmlns:p14="http://schemas.microsoft.com/office/powerpoint/2010/main" val="2457055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26" name="Group 3"/>
          <p:cNvGrpSpPr>
            <a:grpSpLocks/>
          </p:cNvGrpSpPr>
          <p:nvPr/>
        </p:nvGrpSpPr>
        <p:grpSpPr bwMode="auto">
          <a:xfrm>
            <a:off x="827584" y="1866900"/>
            <a:ext cx="7786687" cy="4427537"/>
            <a:chOff x="0" y="0"/>
            <a:chExt cx="8675688" cy="5727368"/>
          </a:xfrm>
        </p:grpSpPr>
        <p:graphicFrame>
          <p:nvGraphicFramePr>
            <p:cNvPr id="13314" name="Object 4"/>
            <p:cNvGraphicFramePr>
              <a:graphicFrameLocks noChangeAspect="1"/>
            </p:cNvGraphicFramePr>
            <p:nvPr/>
          </p:nvGraphicFramePr>
          <p:xfrm>
            <a:off x="3948113" y="144463"/>
            <a:ext cx="327024" cy="360362"/>
          </p:xfrm>
          <a:graphic>
            <a:graphicData uri="http://schemas.openxmlformats.org/presentationml/2006/ole">
              <mc:AlternateContent xmlns:mc="http://schemas.openxmlformats.org/markup-compatibility/2006">
                <mc:Choice xmlns:v="urn:schemas-microsoft-com:vml" Requires="v">
                  <p:oleObj spid="_x0000_s86095" r:id="rId4" imgW="127317" imgH="140017" progId="Equation.3">
                    <p:embed/>
                  </p:oleObj>
                </mc:Choice>
                <mc:Fallback>
                  <p:oleObj r:id="rId4" imgW="127317" imgH="140017" progId="Equation.3">
                    <p:embed/>
                    <p:pic>
                      <p:nvPicPr>
                        <p:cNvPr id="1331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8113" y="144463"/>
                          <a:ext cx="327024"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5"/>
            <p:cNvGraphicFramePr>
              <a:graphicFrameLocks noChangeAspect="1"/>
            </p:cNvGraphicFramePr>
            <p:nvPr/>
          </p:nvGraphicFramePr>
          <p:xfrm>
            <a:off x="5145088" y="792163"/>
            <a:ext cx="608012" cy="787400"/>
          </p:xfrm>
          <a:graphic>
            <a:graphicData uri="http://schemas.openxmlformats.org/presentationml/2006/ole">
              <mc:AlternateContent xmlns:mc="http://schemas.openxmlformats.org/markup-compatibility/2006">
                <mc:Choice xmlns:v="urn:schemas-microsoft-com:vml" Requires="v">
                  <p:oleObj spid="_x0000_s86096" r:id="rId6" imgW="305117" imgH="394017" progId="Equation.3">
                    <p:embed/>
                  </p:oleObj>
                </mc:Choice>
                <mc:Fallback>
                  <p:oleObj r:id="rId6" imgW="305117" imgH="394017" progId="Equation.3">
                    <p:embed/>
                    <p:pic>
                      <p:nvPicPr>
                        <p:cNvPr id="1331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088" y="792163"/>
                          <a:ext cx="608012"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6"/>
            <p:cNvGraphicFramePr>
              <a:graphicFrameLocks noChangeAspect="1"/>
            </p:cNvGraphicFramePr>
            <p:nvPr/>
          </p:nvGraphicFramePr>
          <p:xfrm>
            <a:off x="2333625" y="792163"/>
            <a:ext cx="665163" cy="860425"/>
          </p:xfrm>
          <a:graphic>
            <a:graphicData uri="http://schemas.openxmlformats.org/presentationml/2006/ole">
              <mc:AlternateContent xmlns:mc="http://schemas.openxmlformats.org/markup-compatibility/2006">
                <mc:Choice xmlns:v="urn:schemas-microsoft-com:vml" Requires="v">
                  <p:oleObj spid="_x0000_s86097" r:id="rId8" imgW="305117" imgH="394017" progId="Equation.3">
                    <p:embed/>
                  </p:oleObj>
                </mc:Choice>
                <mc:Fallback>
                  <p:oleObj r:id="rId8" imgW="305117" imgH="394017" progId="Equation.3">
                    <p:embed/>
                    <p:pic>
                      <p:nvPicPr>
                        <p:cNvPr id="1331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3625" y="792163"/>
                          <a:ext cx="665163"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7"/>
            <p:cNvGraphicFramePr>
              <a:graphicFrameLocks noChangeAspect="1"/>
            </p:cNvGraphicFramePr>
            <p:nvPr/>
          </p:nvGraphicFramePr>
          <p:xfrm>
            <a:off x="1644650" y="1944688"/>
            <a:ext cx="638175" cy="661987"/>
          </p:xfrm>
          <a:graphic>
            <a:graphicData uri="http://schemas.openxmlformats.org/presentationml/2006/ole">
              <mc:AlternateContent xmlns:mc="http://schemas.openxmlformats.org/markup-compatibility/2006">
                <mc:Choice xmlns:v="urn:schemas-microsoft-com:vml" Requires="v">
                  <p:oleObj spid="_x0000_s86098" r:id="rId10" imgW="381482" imgH="394188" progId="Equation.3">
                    <p:embed/>
                  </p:oleObj>
                </mc:Choice>
                <mc:Fallback>
                  <p:oleObj r:id="rId10" imgW="381482" imgH="394188" progId="Equation.3">
                    <p:embed/>
                    <p:pic>
                      <p:nvPicPr>
                        <p:cNvPr id="13317"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44650" y="1944688"/>
                          <a:ext cx="63817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8" name="Object 8"/>
            <p:cNvGraphicFramePr>
              <a:graphicFrameLocks noChangeAspect="1"/>
            </p:cNvGraphicFramePr>
            <p:nvPr/>
          </p:nvGraphicFramePr>
          <p:xfrm>
            <a:off x="4549775" y="1944688"/>
            <a:ext cx="622300" cy="644525"/>
          </p:xfrm>
          <a:graphic>
            <a:graphicData uri="http://schemas.openxmlformats.org/presentationml/2006/ole">
              <mc:AlternateContent xmlns:mc="http://schemas.openxmlformats.org/markup-compatibility/2006">
                <mc:Choice xmlns:v="urn:schemas-microsoft-com:vml" Requires="v">
                  <p:oleObj spid="_x0000_s86099" r:id="rId12" imgW="381482" imgH="394188" progId="Equation.3">
                    <p:embed/>
                  </p:oleObj>
                </mc:Choice>
                <mc:Fallback>
                  <p:oleObj r:id="rId12" imgW="381482" imgH="394188" progId="Equation.3">
                    <p:embed/>
                    <p:pic>
                      <p:nvPicPr>
                        <p:cNvPr id="13318"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49775" y="1944688"/>
                          <a:ext cx="62230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9" name="Object 9"/>
            <p:cNvGraphicFramePr>
              <a:graphicFrameLocks noChangeAspect="1"/>
            </p:cNvGraphicFramePr>
            <p:nvPr/>
          </p:nvGraphicFramePr>
          <p:xfrm>
            <a:off x="2940050" y="1944688"/>
            <a:ext cx="612775" cy="647700"/>
          </p:xfrm>
          <a:graphic>
            <a:graphicData uri="http://schemas.openxmlformats.org/presentationml/2006/ole">
              <mc:AlternateContent xmlns:mc="http://schemas.openxmlformats.org/markup-compatibility/2006">
                <mc:Choice xmlns:v="urn:schemas-microsoft-com:vml" Requires="v">
                  <p:oleObj spid="_x0000_s86100" r:id="rId14" imgW="381482" imgH="394188" progId="Equation.3">
                    <p:embed/>
                  </p:oleObj>
                </mc:Choice>
                <mc:Fallback>
                  <p:oleObj r:id="rId14" imgW="381482" imgH="394188" progId="Equation.3">
                    <p:embed/>
                    <p:pic>
                      <p:nvPicPr>
                        <p:cNvPr id="13319"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0050" y="1944688"/>
                          <a:ext cx="6127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0" name="Object 10"/>
            <p:cNvGraphicFramePr>
              <a:graphicFrameLocks noChangeAspect="1"/>
            </p:cNvGraphicFramePr>
            <p:nvPr/>
          </p:nvGraphicFramePr>
          <p:xfrm>
            <a:off x="5889625" y="1944688"/>
            <a:ext cx="619125" cy="642937"/>
          </p:xfrm>
          <a:graphic>
            <a:graphicData uri="http://schemas.openxmlformats.org/presentationml/2006/ole">
              <mc:AlternateContent xmlns:mc="http://schemas.openxmlformats.org/markup-compatibility/2006">
                <mc:Choice xmlns:v="urn:schemas-microsoft-com:vml" Requires="v">
                  <p:oleObj spid="_x0000_s86101" r:id="rId16" imgW="381482" imgH="394188" progId="Equation.3">
                    <p:embed/>
                  </p:oleObj>
                </mc:Choice>
                <mc:Fallback>
                  <p:oleObj r:id="rId16" imgW="381482" imgH="394188" progId="Equation.3">
                    <p:embed/>
                    <p:pic>
                      <p:nvPicPr>
                        <p:cNvPr id="1332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89625" y="1944688"/>
                          <a:ext cx="619125"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1" name="Object 11"/>
            <p:cNvGraphicFramePr>
              <a:graphicFrameLocks noChangeAspect="1"/>
            </p:cNvGraphicFramePr>
            <p:nvPr/>
          </p:nvGraphicFramePr>
          <p:xfrm>
            <a:off x="5357813" y="3024188"/>
            <a:ext cx="750887" cy="647700"/>
          </p:xfrm>
          <a:graphic>
            <a:graphicData uri="http://schemas.openxmlformats.org/presentationml/2006/ole">
              <mc:AlternateContent xmlns:mc="http://schemas.openxmlformats.org/markup-compatibility/2006">
                <mc:Choice xmlns:v="urn:schemas-microsoft-com:vml" Requires="v">
                  <p:oleObj spid="_x0000_s86102" r:id="rId18" imgW="457716" imgH="394188" progId="Equation.3">
                    <p:embed/>
                  </p:oleObj>
                </mc:Choice>
                <mc:Fallback>
                  <p:oleObj r:id="rId18" imgW="457716" imgH="394188" progId="Equation.3">
                    <p:embed/>
                    <p:pic>
                      <p:nvPicPr>
                        <p:cNvPr id="13321"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57813" y="3024188"/>
                          <a:ext cx="750887"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2" name="Object 12"/>
            <p:cNvGraphicFramePr>
              <a:graphicFrameLocks noChangeAspect="1"/>
            </p:cNvGraphicFramePr>
            <p:nvPr/>
          </p:nvGraphicFramePr>
          <p:xfrm>
            <a:off x="6396038" y="3024188"/>
            <a:ext cx="720725" cy="622300"/>
          </p:xfrm>
          <a:graphic>
            <a:graphicData uri="http://schemas.openxmlformats.org/presentationml/2006/ole">
              <mc:AlternateContent xmlns:mc="http://schemas.openxmlformats.org/markup-compatibility/2006">
                <mc:Choice xmlns:v="urn:schemas-microsoft-com:vml" Requires="v">
                  <p:oleObj spid="_x0000_s86103" r:id="rId20" imgW="457716" imgH="394188" progId="Equation.3">
                    <p:embed/>
                  </p:oleObj>
                </mc:Choice>
                <mc:Fallback>
                  <p:oleObj r:id="rId20" imgW="457716" imgH="394188" progId="Equation.3">
                    <p:embed/>
                    <p:pic>
                      <p:nvPicPr>
                        <p:cNvPr id="13322" name="Object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96038" y="3024188"/>
                          <a:ext cx="72072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8" name="Text Box 11"/>
            <p:cNvSpPr txBox="1">
              <a:spLocks noChangeArrowheads="1"/>
            </p:cNvSpPr>
            <p:nvPr/>
          </p:nvSpPr>
          <p:spPr bwMode="auto">
            <a:xfrm>
              <a:off x="6972300" y="4681538"/>
              <a:ext cx="305765" cy="398131"/>
            </a:xfrm>
            <a:prstGeom prst="rect">
              <a:avLst/>
            </a:prstGeom>
            <a:noFill/>
            <a:ln w="9525">
              <a:noFill/>
              <a:miter lim="800000"/>
              <a:headEnd/>
              <a:tailEnd/>
            </a:ln>
          </p:spPr>
          <p:txBody>
            <a:bodyPr wrap="none">
              <a:spAutoFit/>
            </a:bodyPr>
            <a:lstStyle/>
            <a:p>
              <a:pPr algn="l"/>
              <a:r>
                <a:rPr lang="zh-CN" altLang="en-US" sz="1400"/>
                <a:t>1</a:t>
              </a:r>
            </a:p>
          </p:txBody>
        </p:sp>
        <p:cxnSp>
          <p:nvCxnSpPr>
            <p:cNvPr id="13329" name="AutoShape 12"/>
            <p:cNvCxnSpPr>
              <a:cxnSpLocks noChangeShapeType="1"/>
            </p:cNvCxnSpPr>
            <p:nvPr/>
          </p:nvCxnSpPr>
          <p:spPr bwMode="auto">
            <a:xfrm flipH="1">
              <a:off x="2667000" y="504825"/>
              <a:ext cx="1444625" cy="287338"/>
            </a:xfrm>
            <a:prstGeom prst="straightConnector1">
              <a:avLst/>
            </a:prstGeom>
            <a:noFill/>
            <a:ln w="9525">
              <a:solidFill>
                <a:schemeClr val="tx1"/>
              </a:solidFill>
              <a:round/>
              <a:headEnd/>
              <a:tailEnd/>
            </a:ln>
          </p:spPr>
        </p:cxnSp>
        <p:cxnSp>
          <p:nvCxnSpPr>
            <p:cNvPr id="13330" name="AutoShape 13"/>
            <p:cNvCxnSpPr>
              <a:cxnSpLocks noChangeShapeType="1"/>
            </p:cNvCxnSpPr>
            <p:nvPr/>
          </p:nvCxnSpPr>
          <p:spPr bwMode="auto">
            <a:xfrm>
              <a:off x="4111625" y="504825"/>
              <a:ext cx="1338263" cy="287338"/>
            </a:xfrm>
            <a:prstGeom prst="straightConnector1">
              <a:avLst/>
            </a:prstGeom>
            <a:noFill/>
            <a:ln w="9525">
              <a:solidFill>
                <a:schemeClr val="tx1"/>
              </a:solidFill>
              <a:round/>
              <a:headEnd/>
              <a:tailEnd/>
            </a:ln>
          </p:spPr>
        </p:cxnSp>
        <p:cxnSp>
          <p:nvCxnSpPr>
            <p:cNvPr id="13331" name="AutoShape 14"/>
            <p:cNvCxnSpPr>
              <a:cxnSpLocks noChangeShapeType="1"/>
            </p:cNvCxnSpPr>
            <p:nvPr/>
          </p:nvCxnSpPr>
          <p:spPr bwMode="auto">
            <a:xfrm flipH="1">
              <a:off x="1963738" y="1652588"/>
              <a:ext cx="703262" cy="292100"/>
            </a:xfrm>
            <a:prstGeom prst="straightConnector1">
              <a:avLst/>
            </a:prstGeom>
            <a:noFill/>
            <a:ln w="9525">
              <a:solidFill>
                <a:schemeClr val="tx1"/>
              </a:solidFill>
              <a:round/>
              <a:headEnd/>
              <a:tailEnd/>
            </a:ln>
          </p:spPr>
        </p:cxnSp>
        <p:cxnSp>
          <p:nvCxnSpPr>
            <p:cNvPr id="13332" name="AutoShape 15"/>
            <p:cNvCxnSpPr>
              <a:cxnSpLocks noChangeShapeType="1"/>
            </p:cNvCxnSpPr>
            <p:nvPr/>
          </p:nvCxnSpPr>
          <p:spPr bwMode="auto">
            <a:xfrm>
              <a:off x="2667000" y="1652588"/>
              <a:ext cx="579438" cy="292100"/>
            </a:xfrm>
            <a:prstGeom prst="straightConnector1">
              <a:avLst/>
            </a:prstGeom>
            <a:noFill/>
            <a:ln w="9525">
              <a:solidFill>
                <a:schemeClr val="tx1"/>
              </a:solidFill>
              <a:round/>
              <a:headEnd/>
              <a:tailEnd/>
            </a:ln>
          </p:spPr>
        </p:cxnSp>
        <p:cxnSp>
          <p:nvCxnSpPr>
            <p:cNvPr id="13333" name="AutoShape 16"/>
            <p:cNvCxnSpPr>
              <a:cxnSpLocks noChangeShapeType="1"/>
            </p:cNvCxnSpPr>
            <p:nvPr/>
          </p:nvCxnSpPr>
          <p:spPr bwMode="auto">
            <a:xfrm flipH="1">
              <a:off x="4860925" y="1579563"/>
              <a:ext cx="588963" cy="365125"/>
            </a:xfrm>
            <a:prstGeom prst="straightConnector1">
              <a:avLst/>
            </a:prstGeom>
            <a:noFill/>
            <a:ln w="9525">
              <a:solidFill>
                <a:schemeClr val="tx1"/>
              </a:solidFill>
              <a:round/>
              <a:headEnd/>
              <a:tailEnd/>
            </a:ln>
          </p:spPr>
        </p:cxnSp>
        <p:cxnSp>
          <p:nvCxnSpPr>
            <p:cNvPr id="13334" name="AutoShape 17"/>
            <p:cNvCxnSpPr>
              <a:cxnSpLocks noChangeShapeType="1"/>
            </p:cNvCxnSpPr>
            <p:nvPr/>
          </p:nvCxnSpPr>
          <p:spPr bwMode="auto">
            <a:xfrm>
              <a:off x="5449888" y="1579563"/>
              <a:ext cx="749300" cy="365125"/>
            </a:xfrm>
            <a:prstGeom prst="straightConnector1">
              <a:avLst/>
            </a:prstGeom>
            <a:noFill/>
            <a:ln w="9525">
              <a:solidFill>
                <a:schemeClr val="tx1"/>
              </a:solidFill>
              <a:round/>
              <a:headEnd/>
              <a:tailEnd/>
            </a:ln>
          </p:spPr>
        </p:cxnSp>
        <p:cxnSp>
          <p:nvCxnSpPr>
            <p:cNvPr id="13335" name="AutoShape 18"/>
            <p:cNvCxnSpPr>
              <a:cxnSpLocks noChangeShapeType="1"/>
              <a:endCxn id="13353" idx="0"/>
            </p:cNvCxnSpPr>
            <p:nvPr/>
          </p:nvCxnSpPr>
          <p:spPr bwMode="auto">
            <a:xfrm rot="10800000" flipV="1">
              <a:off x="1580047" y="2606675"/>
              <a:ext cx="383695" cy="417513"/>
            </a:xfrm>
            <a:prstGeom prst="straightConnector1">
              <a:avLst/>
            </a:prstGeom>
            <a:noFill/>
            <a:ln w="9525">
              <a:solidFill>
                <a:schemeClr val="tx1"/>
              </a:solidFill>
              <a:prstDash val="lgDash"/>
              <a:round/>
              <a:headEnd/>
              <a:tailEnd/>
            </a:ln>
          </p:spPr>
        </p:cxnSp>
        <p:cxnSp>
          <p:nvCxnSpPr>
            <p:cNvPr id="13336" name="AutoShape 19"/>
            <p:cNvCxnSpPr>
              <a:cxnSpLocks noChangeShapeType="1"/>
            </p:cNvCxnSpPr>
            <p:nvPr/>
          </p:nvCxnSpPr>
          <p:spPr bwMode="auto">
            <a:xfrm>
              <a:off x="1963738" y="2606675"/>
              <a:ext cx="328612" cy="417513"/>
            </a:xfrm>
            <a:prstGeom prst="straightConnector1">
              <a:avLst/>
            </a:prstGeom>
            <a:noFill/>
            <a:ln w="9525">
              <a:solidFill>
                <a:schemeClr val="tx1"/>
              </a:solidFill>
              <a:prstDash val="lgDash"/>
              <a:round/>
              <a:headEnd/>
              <a:tailEnd/>
            </a:ln>
          </p:spPr>
        </p:cxnSp>
        <p:cxnSp>
          <p:nvCxnSpPr>
            <p:cNvPr id="13337" name="AutoShape 20"/>
            <p:cNvCxnSpPr>
              <a:cxnSpLocks noChangeShapeType="1"/>
            </p:cNvCxnSpPr>
            <p:nvPr/>
          </p:nvCxnSpPr>
          <p:spPr bwMode="auto">
            <a:xfrm flipH="1">
              <a:off x="2940050" y="2592388"/>
              <a:ext cx="306388" cy="431800"/>
            </a:xfrm>
            <a:prstGeom prst="straightConnector1">
              <a:avLst/>
            </a:prstGeom>
            <a:noFill/>
            <a:ln w="9525">
              <a:solidFill>
                <a:schemeClr val="tx1"/>
              </a:solidFill>
              <a:prstDash val="lgDash"/>
              <a:round/>
              <a:headEnd/>
              <a:tailEnd/>
            </a:ln>
          </p:spPr>
        </p:cxnSp>
        <p:cxnSp>
          <p:nvCxnSpPr>
            <p:cNvPr id="13338" name="AutoShape 21"/>
            <p:cNvCxnSpPr>
              <a:cxnSpLocks noChangeShapeType="1"/>
            </p:cNvCxnSpPr>
            <p:nvPr/>
          </p:nvCxnSpPr>
          <p:spPr bwMode="auto">
            <a:xfrm>
              <a:off x="3246438" y="2592388"/>
              <a:ext cx="341312" cy="431800"/>
            </a:xfrm>
            <a:prstGeom prst="straightConnector1">
              <a:avLst/>
            </a:prstGeom>
            <a:noFill/>
            <a:ln w="9525">
              <a:solidFill>
                <a:schemeClr val="tx1"/>
              </a:solidFill>
              <a:prstDash val="lgDash"/>
              <a:round/>
              <a:headEnd/>
              <a:tailEnd/>
            </a:ln>
          </p:spPr>
        </p:cxnSp>
        <p:cxnSp>
          <p:nvCxnSpPr>
            <p:cNvPr id="13339" name="AutoShape 22"/>
            <p:cNvCxnSpPr>
              <a:cxnSpLocks noChangeShapeType="1"/>
            </p:cNvCxnSpPr>
            <p:nvPr/>
          </p:nvCxnSpPr>
          <p:spPr bwMode="auto">
            <a:xfrm flipH="1">
              <a:off x="4595813" y="2589213"/>
              <a:ext cx="265112" cy="508000"/>
            </a:xfrm>
            <a:prstGeom prst="straightConnector1">
              <a:avLst/>
            </a:prstGeom>
            <a:noFill/>
            <a:ln w="9525">
              <a:solidFill>
                <a:schemeClr val="tx1"/>
              </a:solidFill>
              <a:prstDash val="lgDash"/>
              <a:round/>
              <a:headEnd/>
              <a:tailEnd/>
            </a:ln>
          </p:spPr>
        </p:cxnSp>
        <p:cxnSp>
          <p:nvCxnSpPr>
            <p:cNvPr id="13340" name="AutoShape 23"/>
            <p:cNvCxnSpPr>
              <a:cxnSpLocks noChangeShapeType="1"/>
            </p:cNvCxnSpPr>
            <p:nvPr/>
          </p:nvCxnSpPr>
          <p:spPr bwMode="auto">
            <a:xfrm>
              <a:off x="4860925" y="2589213"/>
              <a:ext cx="239713" cy="363537"/>
            </a:xfrm>
            <a:prstGeom prst="straightConnector1">
              <a:avLst/>
            </a:prstGeom>
            <a:noFill/>
            <a:ln w="9525">
              <a:solidFill>
                <a:schemeClr val="tx1"/>
              </a:solidFill>
              <a:prstDash val="lgDash"/>
              <a:round/>
              <a:headEnd/>
              <a:tailEnd/>
            </a:ln>
          </p:spPr>
        </p:cxnSp>
        <p:cxnSp>
          <p:nvCxnSpPr>
            <p:cNvPr id="13341" name="AutoShape 24"/>
            <p:cNvCxnSpPr>
              <a:cxnSpLocks noChangeShapeType="1"/>
            </p:cNvCxnSpPr>
            <p:nvPr/>
          </p:nvCxnSpPr>
          <p:spPr bwMode="auto">
            <a:xfrm flipH="1">
              <a:off x="5734050" y="2587625"/>
              <a:ext cx="465138" cy="436563"/>
            </a:xfrm>
            <a:prstGeom prst="straightConnector1">
              <a:avLst/>
            </a:prstGeom>
            <a:noFill/>
            <a:ln w="9525">
              <a:solidFill>
                <a:schemeClr val="tx1"/>
              </a:solidFill>
              <a:round/>
              <a:headEnd/>
              <a:tailEnd/>
            </a:ln>
          </p:spPr>
        </p:cxnSp>
        <p:cxnSp>
          <p:nvCxnSpPr>
            <p:cNvPr id="13342" name="AutoShape 25"/>
            <p:cNvCxnSpPr>
              <a:cxnSpLocks noChangeShapeType="1"/>
            </p:cNvCxnSpPr>
            <p:nvPr/>
          </p:nvCxnSpPr>
          <p:spPr bwMode="auto">
            <a:xfrm>
              <a:off x="6199188" y="2587625"/>
              <a:ext cx="557212" cy="436563"/>
            </a:xfrm>
            <a:prstGeom prst="straightConnector1">
              <a:avLst/>
            </a:prstGeom>
            <a:noFill/>
            <a:ln w="9525">
              <a:solidFill>
                <a:schemeClr val="tx1"/>
              </a:solidFill>
              <a:round/>
              <a:headEnd/>
              <a:tailEnd/>
            </a:ln>
          </p:spPr>
        </p:cxnSp>
        <p:sp>
          <p:nvSpPr>
            <p:cNvPr id="13343" name="Text Box 26"/>
            <p:cNvSpPr txBox="1">
              <a:spLocks noChangeArrowheads="1"/>
            </p:cNvSpPr>
            <p:nvPr/>
          </p:nvSpPr>
          <p:spPr bwMode="auto">
            <a:xfrm>
              <a:off x="7885113" y="4629151"/>
              <a:ext cx="425429" cy="398131"/>
            </a:xfrm>
            <a:prstGeom prst="rect">
              <a:avLst/>
            </a:prstGeom>
            <a:noFill/>
            <a:ln w="9525">
              <a:noFill/>
              <a:miter lim="800000"/>
              <a:headEnd/>
              <a:tailEnd/>
            </a:ln>
          </p:spPr>
          <p:txBody>
            <a:bodyPr wrap="none">
              <a:spAutoFit/>
            </a:bodyPr>
            <a:lstStyle/>
            <a:p>
              <a:pPr algn="l"/>
              <a:r>
                <a:rPr lang="zh-CN" altLang="en-US" sz="1400" i="1">
                  <a:cs typeface="Times New Roman" pitchFamily="18" charset="0"/>
                </a:rPr>
                <a:t>≤</a:t>
              </a:r>
              <a:r>
                <a:rPr lang="zh-CN" altLang="en-US" sz="1400" i="1"/>
                <a:t>n</a:t>
              </a:r>
            </a:p>
          </p:txBody>
        </p:sp>
        <p:sp>
          <p:nvSpPr>
            <p:cNvPr id="13344" name="Text Box 27"/>
            <p:cNvSpPr txBox="1">
              <a:spLocks noChangeArrowheads="1"/>
            </p:cNvSpPr>
            <p:nvPr/>
          </p:nvSpPr>
          <p:spPr bwMode="auto">
            <a:xfrm>
              <a:off x="7956550" y="3240087"/>
              <a:ext cx="316481" cy="398131"/>
            </a:xfrm>
            <a:prstGeom prst="rect">
              <a:avLst/>
            </a:prstGeom>
            <a:noFill/>
            <a:ln w="9525">
              <a:noFill/>
              <a:miter lim="800000"/>
              <a:headEnd/>
              <a:tailEnd/>
            </a:ln>
          </p:spPr>
          <p:txBody>
            <a:bodyPr wrap="none">
              <a:spAutoFit/>
            </a:bodyPr>
            <a:lstStyle/>
            <a:p>
              <a:pPr algn="l"/>
              <a:r>
                <a:rPr lang="zh-CN" altLang="en-US" sz="1400" i="1"/>
                <a:t>n</a:t>
              </a:r>
            </a:p>
          </p:txBody>
        </p:sp>
        <p:sp>
          <p:nvSpPr>
            <p:cNvPr id="13345" name="Text Box 28"/>
            <p:cNvSpPr txBox="1">
              <a:spLocks noChangeArrowheads="1"/>
            </p:cNvSpPr>
            <p:nvPr/>
          </p:nvSpPr>
          <p:spPr bwMode="auto">
            <a:xfrm>
              <a:off x="7956550" y="2016125"/>
              <a:ext cx="316481" cy="398131"/>
            </a:xfrm>
            <a:prstGeom prst="rect">
              <a:avLst/>
            </a:prstGeom>
            <a:noFill/>
            <a:ln w="9525">
              <a:noFill/>
              <a:miter lim="800000"/>
              <a:headEnd/>
              <a:tailEnd/>
            </a:ln>
          </p:spPr>
          <p:txBody>
            <a:bodyPr wrap="none">
              <a:spAutoFit/>
            </a:bodyPr>
            <a:lstStyle/>
            <a:p>
              <a:pPr algn="l"/>
              <a:r>
                <a:rPr lang="zh-CN" altLang="en-US" sz="1400" i="1"/>
                <a:t>n</a:t>
              </a:r>
            </a:p>
          </p:txBody>
        </p:sp>
        <p:sp>
          <p:nvSpPr>
            <p:cNvPr id="13346" name="Text Box 29"/>
            <p:cNvSpPr txBox="1">
              <a:spLocks noChangeArrowheads="1"/>
            </p:cNvSpPr>
            <p:nvPr/>
          </p:nvSpPr>
          <p:spPr bwMode="auto">
            <a:xfrm>
              <a:off x="7956550" y="936625"/>
              <a:ext cx="316481" cy="398131"/>
            </a:xfrm>
            <a:prstGeom prst="rect">
              <a:avLst/>
            </a:prstGeom>
            <a:noFill/>
            <a:ln w="9525">
              <a:noFill/>
              <a:miter lim="800000"/>
              <a:headEnd/>
              <a:tailEnd/>
            </a:ln>
          </p:spPr>
          <p:txBody>
            <a:bodyPr wrap="none">
              <a:spAutoFit/>
            </a:bodyPr>
            <a:lstStyle/>
            <a:p>
              <a:pPr algn="l"/>
              <a:r>
                <a:rPr lang="zh-CN" altLang="en-US" sz="1400" i="1"/>
                <a:t>n</a:t>
              </a:r>
            </a:p>
          </p:txBody>
        </p:sp>
        <p:sp>
          <p:nvSpPr>
            <p:cNvPr id="13347" name="Text Box 30"/>
            <p:cNvSpPr txBox="1">
              <a:spLocks noChangeArrowheads="1"/>
            </p:cNvSpPr>
            <p:nvPr/>
          </p:nvSpPr>
          <p:spPr bwMode="auto">
            <a:xfrm>
              <a:off x="7956550" y="0"/>
              <a:ext cx="316481" cy="398131"/>
            </a:xfrm>
            <a:prstGeom prst="rect">
              <a:avLst/>
            </a:prstGeom>
            <a:noFill/>
            <a:ln w="9525">
              <a:noFill/>
              <a:miter lim="800000"/>
              <a:headEnd/>
              <a:tailEnd/>
            </a:ln>
          </p:spPr>
          <p:txBody>
            <a:bodyPr wrap="none">
              <a:spAutoFit/>
            </a:bodyPr>
            <a:lstStyle/>
            <a:p>
              <a:pPr algn="l"/>
              <a:r>
                <a:rPr lang="zh-CN" altLang="en-US" sz="1400" i="1"/>
                <a:t>n</a:t>
              </a:r>
            </a:p>
          </p:txBody>
        </p:sp>
        <p:sp>
          <p:nvSpPr>
            <p:cNvPr id="13348" name="Text Box 31"/>
            <p:cNvSpPr txBox="1">
              <a:spLocks noChangeArrowheads="1"/>
            </p:cNvSpPr>
            <p:nvPr/>
          </p:nvSpPr>
          <p:spPr bwMode="auto">
            <a:xfrm>
              <a:off x="7988600" y="3673475"/>
              <a:ext cx="445789" cy="351682"/>
            </a:xfrm>
            <a:prstGeom prst="rect">
              <a:avLst/>
            </a:prstGeom>
            <a:noFill/>
            <a:ln w="9525">
              <a:noFill/>
              <a:miter lim="800000"/>
              <a:headEnd/>
              <a:tailEnd/>
            </a:ln>
          </p:spPr>
          <p:txBody>
            <a:bodyPr vert="eaVert" wrap="none">
              <a:spAutoFit/>
            </a:bodyPr>
            <a:lstStyle/>
            <a:p>
              <a:pPr algn="l"/>
              <a:r>
                <a:rPr lang="zh-CN" altLang="en-US" sz="1400"/>
                <a:t>…</a:t>
              </a:r>
            </a:p>
          </p:txBody>
        </p:sp>
        <p:sp>
          <p:nvSpPr>
            <p:cNvPr id="13349" name="Line 32"/>
            <p:cNvSpPr>
              <a:spLocks noChangeShapeType="1"/>
            </p:cNvSpPr>
            <p:nvPr/>
          </p:nvSpPr>
          <p:spPr bwMode="auto">
            <a:xfrm>
              <a:off x="7235825" y="5257800"/>
              <a:ext cx="1439863" cy="0"/>
            </a:xfrm>
            <a:prstGeom prst="line">
              <a:avLst/>
            </a:prstGeom>
            <a:noFill/>
            <a:ln w="9525">
              <a:solidFill>
                <a:schemeClr val="tx1"/>
              </a:solidFill>
              <a:round/>
              <a:headEnd/>
              <a:tailEnd/>
            </a:ln>
          </p:spPr>
          <p:txBody>
            <a:bodyPr/>
            <a:lstStyle/>
            <a:p>
              <a:endParaRPr lang="zh-CN" altLang="en-US"/>
            </a:p>
          </p:txBody>
        </p:sp>
        <p:sp>
          <p:nvSpPr>
            <p:cNvPr id="13350" name="Text Box 33"/>
            <p:cNvSpPr txBox="1">
              <a:spLocks noChangeArrowheads="1"/>
            </p:cNvSpPr>
            <p:nvPr/>
          </p:nvSpPr>
          <p:spPr bwMode="auto">
            <a:xfrm>
              <a:off x="6732588" y="5329237"/>
              <a:ext cx="1473317" cy="398131"/>
            </a:xfrm>
            <a:prstGeom prst="rect">
              <a:avLst/>
            </a:prstGeom>
            <a:noFill/>
            <a:ln w="9525">
              <a:noFill/>
              <a:miter lim="800000"/>
              <a:headEnd/>
              <a:tailEnd/>
            </a:ln>
          </p:spPr>
          <p:txBody>
            <a:bodyPr wrap="none">
              <a:spAutoFit/>
            </a:bodyPr>
            <a:lstStyle/>
            <a:p>
              <a:pPr algn="l"/>
              <a:r>
                <a:rPr lang="zh-CN" altLang="en-US" sz="1400"/>
                <a:t>Total:</a:t>
              </a:r>
              <a:r>
                <a:rPr lang="el-GR" altLang="en-US" sz="1400">
                  <a:cs typeface="Times New Roman" pitchFamily="18" charset="0"/>
                </a:rPr>
                <a:t>Θ</a:t>
              </a:r>
              <a:r>
                <a:rPr lang="zh-CN" altLang="en-US" sz="1400">
                  <a:cs typeface="Times New Roman" pitchFamily="18" charset="0"/>
                </a:rPr>
                <a:t>(</a:t>
              </a:r>
              <a:r>
                <a:rPr lang="zh-CN" altLang="en-US" sz="1400" i="1">
                  <a:cs typeface="Times New Roman" pitchFamily="18" charset="0"/>
                </a:rPr>
                <a:t>n </a:t>
              </a:r>
              <a:r>
                <a:rPr lang="zh-CN" altLang="en-US" sz="1400">
                  <a:cs typeface="Times New Roman" pitchFamily="18" charset="0"/>
                </a:rPr>
                <a:t>lg </a:t>
              </a:r>
              <a:r>
                <a:rPr lang="zh-CN" altLang="en-US" sz="1400" i="1">
                  <a:cs typeface="Times New Roman" pitchFamily="18" charset="0"/>
                </a:rPr>
                <a:t>n</a:t>
              </a:r>
              <a:r>
                <a:rPr lang="zh-CN" altLang="en-US" sz="1400">
                  <a:cs typeface="Times New Roman" pitchFamily="18" charset="0"/>
                </a:rPr>
                <a:t>)</a:t>
              </a:r>
              <a:endParaRPr lang="el-GR" altLang="en-US" sz="1400">
                <a:cs typeface="Times New Roman" pitchFamily="18" charset="0"/>
              </a:endParaRPr>
            </a:p>
          </p:txBody>
        </p:sp>
        <p:sp>
          <p:nvSpPr>
            <p:cNvPr id="13351" name="Line 34"/>
            <p:cNvSpPr>
              <a:spLocks noChangeShapeType="1"/>
            </p:cNvSpPr>
            <p:nvPr/>
          </p:nvSpPr>
          <p:spPr bwMode="auto">
            <a:xfrm flipV="1">
              <a:off x="468313" y="360363"/>
              <a:ext cx="0" cy="1800225"/>
            </a:xfrm>
            <a:prstGeom prst="line">
              <a:avLst/>
            </a:prstGeom>
            <a:noFill/>
            <a:ln w="28575">
              <a:solidFill>
                <a:schemeClr val="tx1"/>
              </a:solidFill>
              <a:round/>
              <a:headEnd/>
              <a:tailEnd type="triangle" w="med" len="med"/>
            </a:ln>
          </p:spPr>
          <p:txBody>
            <a:bodyPr/>
            <a:lstStyle/>
            <a:p>
              <a:endParaRPr lang="zh-CN" altLang="en-US"/>
            </a:p>
          </p:txBody>
        </p:sp>
        <p:sp>
          <p:nvSpPr>
            <p:cNvPr id="13352" name="Line 35"/>
            <p:cNvSpPr>
              <a:spLocks noChangeShapeType="1"/>
            </p:cNvSpPr>
            <p:nvPr/>
          </p:nvSpPr>
          <p:spPr bwMode="auto">
            <a:xfrm>
              <a:off x="539750" y="2881313"/>
              <a:ext cx="0" cy="2087562"/>
            </a:xfrm>
            <a:prstGeom prst="line">
              <a:avLst/>
            </a:prstGeom>
            <a:noFill/>
            <a:ln w="28575">
              <a:solidFill>
                <a:schemeClr val="tx1"/>
              </a:solidFill>
              <a:round/>
              <a:headEnd/>
              <a:tailEnd type="triangle" w="med" len="med"/>
            </a:ln>
          </p:spPr>
          <p:txBody>
            <a:bodyPr/>
            <a:lstStyle/>
            <a:p>
              <a:endParaRPr lang="zh-CN" altLang="en-US"/>
            </a:p>
          </p:txBody>
        </p:sp>
        <p:sp>
          <p:nvSpPr>
            <p:cNvPr id="13353" name="Text Box 36"/>
            <p:cNvSpPr txBox="1">
              <a:spLocks noChangeArrowheads="1"/>
            </p:cNvSpPr>
            <p:nvPr/>
          </p:nvSpPr>
          <p:spPr bwMode="auto">
            <a:xfrm>
              <a:off x="1427163" y="3024188"/>
              <a:ext cx="305765" cy="398131"/>
            </a:xfrm>
            <a:prstGeom prst="rect">
              <a:avLst/>
            </a:prstGeom>
            <a:noFill/>
            <a:ln w="9525">
              <a:noFill/>
              <a:miter lim="800000"/>
              <a:headEnd/>
              <a:tailEnd/>
            </a:ln>
          </p:spPr>
          <p:txBody>
            <a:bodyPr wrap="none">
              <a:spAutoFit/>
            </a:bodyPr>
            <a:lstStyle/>
            <a:p>
              <a:pPr algn="l"/>
              <a:r>
                <a:rPr lang="zh-CN" altLang="en-US" sz="1400"/>
                <a:t>1</a:t>
              </a:r>
            </a:p>
          </p:txBody>
        </p:sp>
        <p:sp>
          <p:nvSpPr>
            <p:cNvPr id="13354" name="Line 37"/>
            <p:cNvSpPr>
              <a:spLocks noChangeShapeType="1"/>
            </p:cNvSpPr>
            <p:nvPr/>
          </p:nvSpPr>
          <p:spPr bwMode="auto">
            <a:xfrm>
              <a:off x="6827838" y="3816350"/>
              <a:ext cx="288925" cy="792163"/>
            </a:xfrm>
            <a:prstGeom prst="line">
              <a:avLst/>
            </a:prstGeom>
            <a:noFill/>
            <a:ln w="9525">
              <a:solidFill>
                <a:schemeClr val="tx1"/>
              </a:solidFill>
              <a:prstDash val="lgDash"/>
              <a:round/>
              <a:headEnd/>
              <a:tailEnd/>
            </a:ln>
          </p:spPr>
          <p:txBody>
            <a:bodyPr/>
            <a:lstStyle/>
            <a:p>
              <a:endParaRPr lang="zh-CN" altLang="en-US"/>
            </a:p>
          </p:txBody>
        </p:sp>
        <p:sp>
          <p:nvSpPr>
            <p:cNvPr id="13355" name="Text Box 38"/>
            <p:cNvSpPr txBox="1">
              <a:spLocks noChangeArrowheads="1"/>
            </p:cNvSpPr>
            <p:nvPr/>
          </p:nvSpPr>
          <p:spPr bwMode="auto">
            <a:xfrm>
              <a:off x="7885113" y="4248151"/>
              <a:ext cx="425429" cy="398131"/>
            </a:xfrm>
            <a:prstGeom prst="rect">
              <a:avLst/>
            </a:prstGeom>
            <a:noFill/>
            <a:ln w="9525">
              <a:noFill/>
              <a:miter lim="800000"/>
              <a:headEnd/>
              <a:tailEnd/>
            </a:ln>
          </p:spPr>
          <p:txBody>
            <a:bodyPr wrap="none">
              <a:spAutoFit/>
            </a:bodyPr>
            <a:lstStyle/>
            <a:p>
              <a:pPr algn="l"/>
              <a:r>
                <a:rPr lang="zh-CN" altLang="en-US" sz="1400" i="1">
                  <a:cs typeface="Times New Roman" pitchFamily="18" charset="0"/>
                </a:rPr>
                <a:t>≤</a:t>
              </a:r>
              <a:r>
                <a:rPr lang="zh-CN" altLang="en-US" sz="1400" i="1"/>
                <a:t>n</a:t>
              </a:r>
            </a:p>
          </p:txBody>
        </p:sp>
        <p:sp>
          <p:nvSpPr>
            <p:cNvPr id="13356" name="Line 39"/>
            <p:cNvSpPr>
              <a:spLocks noChangeShapeType="1"/>
            </p:cNvSpPr>
            <p:nvPr/>
          </p:nvSpPr>
          <p:spPr bwMode="auto">
            <a:xfrm>
              <a:off x="5219700" y="288925"/>
              <a:ext cx="2520950"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13357" name="Line 40"/>
            <p:cNvSpPr>
              <a:spLocks noChangeShapeType="1"/>
            </p:cNvSpPr>
            <p:nvPr/>
          </p:nvSpPr>
          <p:spPr bwMode="auto">
            <a:xfrm>
              <a:off x="6157913" y="1152525"/>
              <a:ext cx="1582737"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13358" name="Line 41"/>
            <p:cNvSpPr>
              <a:spLocks noChangeShapeType="1"/>
            </p:cNvSpPr>
            <p:nvPr/>
          </p:nvSpPr>
          <p:spPr bwMode="auto">
            <a:xfrm>
              <a:off x="6877050" y="2232025"/>
              <a:ext cx="935038"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13359" name="Line 42"/>
            <p:cNvSpPr>
              <a:spLocks noChangeShapeType="1"/>
            </p:cNvSpPr>
            <p:nvPr/>
          </p:nvSpPr>
          <p:spPr bwMode="auto">
            <a:xfrm>
              <a:off x="7019925" y="3457575"/>
              <a:ext cx="865188"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13360" name="Line 43"/>
            <p:cNvSpPr>
              <a:spLocks noChangeShapeType="1"/>
            </p:cNvSpPr>
            <p:nvPr/>
          </p:nvSpPr>
          <p:spPr bwMode="auto">
            <a:xfrm>
              <a:off x="7308850" y="4897438"/>
              <a:ext cx="503238" cy="0"/>
            </a:xfrm>
            <a:prstGeom prst="line">
              <a:avLst/>
            </a:prstGeom>
            <a:noFill/>
            <a:ln w="9525">
              <a:solidFill>
                <a:schemeClr val="tx1"/>
              </a:solidFill>
              <a:prstDash val="lgDash"/>
              <a:round/>
              <a:headEnd/>
              <a:tailEnd type="triangle" w="med" len="med"/>
            </a:ln>
          </p:spPr>
          <p:txBody>
            <a:bodyPr/>
            <a:lstStyle/>
            <a:p>
              <a:endParaRPr lang="zh-CN" altLang="en-US"/>
            </a:p>
          </p:txBody>
        </p:sp>
        <p:graphicFrame>
          <p:nvGraphicFramePr>
            <p:cNvPr id="13323" name="Object 46"/>
            <p:cNvGraphicFramePr>
              <a:graphicFrameLocks noChangeAspect="1"/>
            </p:cNvGraphicFramePr>
            <p:nvPr/>
          </p:nvGraphicFramePr>
          <p:xfrm>
            <a:off x="0" y="2232025"/>
            <a:ext cx="1116013" cy="515938"/>
          </p:xfrm>
          <a:graphic>
            <a:graphicData uri="http://schemas.openxmlformats.org/presentationml/2006/ole">
              <mc:AlternateContent xmlns:mc="http://schemas.openxmlformats.org/markup-compatibility/2006">
                <mc:Choice xmlns:v="urn:schemas-microsoft-com:vml" Requires="v">
                  <p:oleObj spid="_x0000_s86104" r:id="rId22" imgW="521017" imgH="241617" progId="Equation.3">
                    <p:embed/>
                  </p:oleObj>
                </mc:Choice>
                <mc:Fallback>
                  <p:oleObj r:id="rId22" imgW="521017" imgH="241617" progId="Equation.3">
                    <p:embed/>
                    <p:pic>
                      <p:nvPicPr>
                        <p:cNvPr id="13323" name="Object 4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2232025"/>
                          <a:ext cx="1116013" cy="515938"/>
                        </a:xfrm>
                        <a:prstGeom prst="rect">
                          <a:avLst/>
                        </a:prstGeom>
                        <a:noFill/>
                        <a:extLst>
                          <a:ext uri="{909E8E84-426E-40DD-AFC4-6F175D3DCCD1}">
                            <a14:hiddenFill xmlns:a14="http://schemas.microsoft.com/office/drawing/2010/main">
                              <a:solidFill>
                                <a:srgbClr val="FF0000"/>
                              </a:solidFill>
                            </a14:hiddenFill>
                          </a:ext>
                        </a:extLst>
                      </p:spPr>
                    </p:pic>
                  </p:oleObj>
                </mc:Fallback>
              </mc:AlternateContent>
            </a:graphicData>
          </a:graphic>
        </p:graphicFrame>
        <p:graphicFrame>
          <p:nvGraphicFramePr>
            <p:cNvPr id="13324" name="Object 47"/>
            <p:cNvGraphicFramePr>
              <a:graphicFrameLocks noChangeAspect="1"/>
            </p:cNvGraphicFramePr>
            <p:nvPr/>
          </p:nvGraphicFramePr>
          <p:xfrm>
            <a:off x="858838" y="1114425"/>
            <a:ext cx="800100" cy="411163"/>
          </p:xfrm>
          <a:graphic>
            <a:graphicData uri="http://schemas.openxmlformats.org/presentationml/2006/ole">
              <mc:AlternateContent xmlns:mc="http://schemas.openxmlformats.org/markup-compatibility/2006">
                <mc:Choice xmlns:v="urn:schemas-microsoft-com:vml" Requires="v">
                  <p:oleObj spid="_x0000_s86105" r:id="rId24" imgW="445010" imgH="229016" progId="Equation.3">
                    <p:embed/>
                  </p:oleObj>
                </mc:Choice>
                <mc:Fallback>
                  <p:oleObj r:id="rId24" imgW="445010" imgH="229016" progId="Equation.3">
                    <p:embed/>
                    <p:pic>
                      <p:nvPicPr>
                        <p:cNvPr id="13324" name="Object 4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58838" y="1114425"/>
                          <a:ext cx="8001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61" name="Line 46"/>
            <p:cNvSpPr>
              <a:spLocks noChangeShapeType="1"/>
            </p:cNvSpPr>
            <p:nvPr/>
          </p:nvSpPr>
          <p:spPr bwMode="auto">
            <a:xfrm flipV="1">
              <a:off x="1258888" y="360363"/>
              <a:ext cx="0" cy="647700"/>
            </a:xfrm>
            <a:prstGeom prst="line">
              <a:avLst/>
            </a:prstGeom>
            <a:noFill/>
            <a:ln w="28575">
              <a:solidFill>
                <a:schemeClr val="tx1"/>
              </a:solidFill>
              <a:round/>
              <a:headEnd/>
              <a:tailEnd type="triangle" w="med" len="med"/>
            </a:ln>
          </p:spPr>
          <p:txBody>
            <a:bodyPr/>
            <a:lstStyle/>
            <a:p>
              <a:endParaRPr lang="zh-CN" altLang="en-US"/>
            </a:p>
          </p:txBody>
        </p:sp>
        <p:sp>
          <p:nvSpPr>
            <p:cNvPr id="13362" name="Line 47"/>
            <p:cNvSpPr>
              <a:spLocks noChangeShapeType="1"/>
            </p:cNvSpPr>
            <p:nvPr/>
          </p:nvSpPr>
          <p:spPr bwMode="auto">
            <a:xfrm>
              <a:off x="1258888" y="1657350"/>
              <a:ext cx="0" cy="1655763"/>
            </a:xfrm>
            <a:prstGeom prst="line">
              <a:avLst/>
            </a:prstGeom>
            <a:noFill/>
            <a:ln w="28575">
              <a:solidFill>
                <a:schemeClr val="tx1"/>
              </a:solidFill>
              <a:round/>
              <a:headEnd/>
              <a:tailEnd type="triangle" w="med" len="med"/>
            </a:ln>
          </p:spPr>
          <p:txBody>
            <a:bodyPr/>
            <a:lstStyle/>
            <a:p>
              <a:endParaRPr lang="zh-CN" altLang="en-US"/>
            </a:p>
          </p:txBody>
        </p:sp>
      </p:grpSp>
      <p:sp>
        <p:nvSpPr>
          <p:cNvPr id="13327" name="标题 1"/>
          <p:cNvSpPr>
            <a:spLocks noGrp="1"/>
          </p:cNvSpPr>
          <p:nvPr>
            <p:ph type="title" idx="4294967295"/>
          </p:nvPr>
        </p:nvSpPr>
        <p:spPr/>
        <p:txBody>
          <a:bodyPr/>
          <a:lstStyle/>
          <a:p>
            <a:r>
              <a:rPr lang="zh-CN" altLang="en-US" dirty="0"/>
              <a:t>快速排序算法分析</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48</a:t>
            </a:fld>
            <a:endParaRPr lang="en-US" altLang="zh-CN"/>
          </a:p>
        </p:txBody>
      </p:sp>
    </p:spTree>
    <p:extLst>
      <p:ext uri="{BB962C8B-B14F-4D97-AF65-F5344CB8AC3E}">
        <p14:creationId xmlns:p14="http://schemas.microsoft.com/office/powerpoint/2010/main" val="850702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200" y="1981200"/>
                <a:ext cx="8955088" cy="4876800"/>
              </a:xfrm>
            </p:spPr>
            <p:txBody>
              <a:bodyPr/>
              <a:lstStyle/>
              <a:p>
                <a:r>
                  <a:rPr lang="zh-CN" altLang="en-US" sz="2400" dirty="0"/>
                  <a:t>思考题要求</a:t>
                </a:r>
                <a:endParaRPr lang="en-US" altLang="zh-CN" sz="2400" dirty="0"/>
              </a:p>
              <a:p>
                <a:pPr lvl="1"/>
                <a:r>
                  <a:rPr lang="zh-CN" altLang="en-US" sz="2000" dirty="0"/>
                  <a:t>每次</a:t>
                </a:r>
                <a:r>
                  <a:rPr lang="en-US" altLang="zh-CN" sz="2000" dirty="0"/>
                  <a:t>1</a:t>
                </a:r>
                <a:r>
                  <a:rPr lang="zh-CN" altLang="en-US" sz="2000" dirty="0"/>
                  <a:t>分，一共</a:t>
                </a:r>
                <a:r>
                  <a:rPr lang="en-US" altLang="zh-CN" sz="2000" dirty="0"/>
                  <a:t>10</a:t>
                </a:r>
                <a:r>
                  <a:rPr lang="zh-CN" altLang="en-US" sz="2000" dirty="0"/>
                  <a:t>次</a:t>
                </a:r>
                <a:endParaRPr lang="en-US" altLang="zh-CN" sz="2000" dirty="0"/>
              </a:p>
              <a:p>
                <a:pPr lvl="1"/>
                <a:r>
                  <a:rPr lang="zh-CN" altLang="en-US" sz="2000" dirty="0"/>
                  <a:t>满分</a:t>
                </a:r>
                <a:r>
                  <a:rPr lang="en-US" altLang="zh-CN" sz="2000" dirty="0"/>
                  <a:t>4</a:t>
                </a:r>
                <a:r>
                  <a:rPr lang="zh-CN" altLang="en-US" sz="2000" dirty="0"/>
                  <a:t>分，可随机挑</a:t>
                </a:r>
                <a:r>
                  <a:rPr lang="en-US" altLang="zh-CN" sz="2000" dirty="0"/>
                  <a:t>4</a:t>
                </a:r>
                <a:r>
                  <a:rPr lang="zh-CN" altLang="en-US" sz="2000" dirty="0"/>
                  <a:t>次做，每周愿意交的就交，交够四次即可。</a:t>
                </a:r>
                <a:endParaRPr lang="en-US" altLang="zh-CN" sz="2000" dirty="0"/>
              </a:p>
              <a:p>
                <a:r>
                  <a:rPr lang="zh-CN" altLang="en-US" sz="2400" dirty="0"/>
                  <a:t>思考题</a:t>
                </a:r>
                <a:r>
                  <a:rPr lang="en-US" altLang="zh-CN" sz="2400" dirty="0"/>
                  <a:t>1</a:t>
                </a:r>
                <a:r>
                  <a:rPr lang="zh-CN" altLang="en-US" sz="2400" dirty="0"/>
                  <a:t>：快速排序的时间复杂度期望为</a:t>
                </a:r>
                <a14:m>
                  <m:oMath xmlns:m="http://schemas.openxmlformats.org/officeDocument/2006/math">
                    <m:r>
                      <a:rPr lang="en-US" altLang="zh-CN" sz="2400" i="1" dirty="0" smtClean="0">
                        <a:latin typeface="Cambria Math" panose="02040503050406030204" pitchFamily="18" charset="0"/>
                      </a:rPr>
                      <m:t>𝑂</m:t>
                    </m:r>
                    <m:d>
                      <m:dPr>
                        <m:ctrlPr>
                          <a:rPr lang="en-US" altLang="zh-CN" sz="2400" i="1" dirty="0" smtClean="0">
                            <a:latin typeface="Cambria Math" panose="02040503050406030204" pitchFamily="18" charset="0"/>
                          </a:rPr>
                        </m:ctrlPr>
                      </m:dPr>
                      <m:e>
                        <m:r>
                          <a:rPr lang="en-US" altLang="zh-CN" sz="2400" i="1" dirty="0" smtClean="0">
                            <a:latin typeface="Cambria Math" panose="02040503050406030204" pitchFamily="18" charset="0"/>
                          </a:rPr>
                          <m:t>𝑛</m:t>
                        </m:r>
                        <m:func>
                          <m:funcPr>
                            <m:ctrlPr>
                              <a:rPr lang="en-US" altLang="zh-CN" sz="2400" i="1" dirty="0" smtClean="0">
                                <a:latin typeface="Cambria Math" panose="02040503050406030204" pitchFamily="18" charset="0"/>
                              </a:rPr>
                            </m:ctrlPr>
                          </m:funcPr>
                          <m:fName>
                            <m:r>
                              <m:rPr>
                                <m:sty m:val="p"/>
                              </m:rPr>
                              <a:rPr lang="en-US" altLang="zh-CN" sz="2400" i="0" dirty="0" smtClean="0">
                                <a:latin typeface="Cambria Math" panose="02040503050406030204" pitchFamily="18" charset="0"/>
                              </a:rPr>
                              <m:t>log</m:t>
                            </m:r>
                          </m:fName>
                          <m:e>
                            <m:r>
                              <a:rPr lang="en-US" altLang="zh-CN" sz="2400" i="1" dirty="0" smtClean="0">
                                <a:latin typeface="Cambria Math" panose="02040503050406030204" pitchFamily="18" charset="0"/>
                              </a:rPr>
                              <m:t>𝑛</m:t>
                            </m:r>
                          </m:e>
                        </m:func>
                      </m:e>
                    </m:d>
                  </m:oMath>
                </a14:m>
                <a:r>
                  <a:rPr lang="zh-CN" altLang="en-US" sz="2400" dirty="0"/>
                  <a:t>，但期望并不能保证随机算法的时间效率在绝大部分情况下都很好。试证明：以</a:t>
                </a:r>
                <a14:m>
                  <m:oMath xmlns:m="http://schemas.openxmlformats.org/officeDocument/2006/math">
                    <m:r>
                      <a:rPr lang="en-US" altLang="zh-CN" sz="2400" i="1" dirty="0" smtClean="0">
                        <a:latin typeface="Cambria Math" panose="02040503050406030204" pitchFamily="18" charset="0"/>
                      </a:rPr>
                      <m:t>1−</m:t>
                    </m:r>
                    <m:r>
                      <a:rPr lang="en-US" altLang="zh-CN" sz="2400" i="1" dirty="0" smtClean="0">
                        <a:latin typeface="Cambria Math" panose="02040503050406030204" pitchFamily="18" charset="0"/>
                      </a:rPr>
                      <m:t>𝑂</m:t>
                    </m:r>
                    <m:r>
                      <a:rPr lang="en-US" altLang="zh-CN" sz="240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1</m:t>
                        </m:r>
                      </m:num>
                      <m:den>
                        <m:r>
                          <a:rPr lang="en-US" altLang="zh-CN" sz="2400" b="0" i="1" dirty="0" smtClean="0">
                            <a:latin typeface="Cambria Math" panose="02040503050406030204" pitchFamily="18" charset="0"/>
                          </a:rPr>
                          <m:t>𝑛</m:t>
                        </m:r>
                      </m:den>
                    </m:f>
                    <m:r>
                      <a:rPr lang="en-US" altLang="zh-CN" sz="2400" i="1" dirty="0" smtClean="0">
                        <a:latin typeface="Cambria Math" panose="02040503050406030204" pitchFamily="18" charset="0"/>
                      </a:rPr>
                      <m:t>)</m:t>
                    </m:r>
                  </m:oMath>
                </a14:m>
                <a:r>
                  <a:rPr lang="zh-CN" altLang="en-US" sz="2400" dirty="0"/>
                  <a:t>的概率，快速排序的时间复杂度为</a:t>
                </a:r>
                <a14:m>
                  <m:oMath xmlns:m="http://schemas.openxmlformats.org/officeDocument/2006/math">
                    <m:r>
                      <a:rPr lang="en-US" altLang="zh-CN" sz="2400" i="1" dirty="0">
                        <a:latin typeface="Cambria Math" panose="02040503050406030204" pitchFamily="18" charset="0"/>
                      </a:rPr>
                      <m:t>𝑂</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𝑛</m:t>
                        </m:r>
                        <m:func>
                          <m:funcPr>
                            <m:ctrlPr>
                              <a:rPr lang="en-US" altLang="zh-CN" sz="2400" i="1" dirty="0">
                                <a:latin typeface="Cambria Math" panose="02040503050406030204" pitchFamily="18" charset="0"/>
                              </a:rPr>
                            </m:ctrlPr>
                          </m:funcPr>
                          <m:fName>
                            <m:r>
                              <m:rPr>
                                <m:sty m:val="p"/>
                              </m:rPr>
                              <a:rPr lang="en-US" altLang="zh-CN" sz="2400" dirty="0">
                                <a:latin typeface="Cambria Math" panose="02040503050406030204" pitchFamily="18" charset="0"/>
                              </a:rPr>
                              <m:t>log</m:t>
                            </m:r>
                          </m:fName>
                          <m:e>
                            <m:r>
                              <a:rPr lang="en-US" altLang="zh-CN" sz="2400" i="1" dirty="0">
                                <a:latin typeface="Cambria Math" panose="02040503050406030204" pitchFamily="18" charset="0"/>
                              </a:rPr>
                              <m:t>𝑛</m:t>
                            </m:r>
                          </m:e>
                        </m:func>
                      </m:e>
                    </m:d>
                  </m:oMath>
                </a14:m>
                <a:endParaRPr lang="en-US" altLang="zh-CN" sz="2400" dirty="0"/>
              </a:p>
              <a:p>
                <a:r>
                  <a:rPr lang="zh-CN" altLang="en-US" sz="2400" dirty="0"/>
                  <a:t>思路：</a:t>
                </a:r>
                <a:r>
                  <a:rPr lang="en-US" altLang="zh-CN" sz="2400" dirty="0"/>
                  <a:t>partition</a:t>
                </a:r>
                <a:r>
                  <a:rPr lang="zh-CN" altLang="en-US" sz="2400" dirty="0"/>
                  <a:t>只要成功</a:t>
                </a:r>
                <a14:m>
                  <m:oMath xmlns:m="http://schemas.openxmlformats.org/officeDocument/2006/math">
                    <m:r>
                      <m:rPr>
                        <m:sty m:val="p"/>
                      </m:rPr>
                      <a:rPr lang="en-US" altLang="zh-CN" sz="2400" b="0" i="0" dirty="0" smtClean="0">
                        <a:latin typeface="Cambria Math" panose="02040503050406030204" pitchFamily="18" charset="0"/>
                      </a:rPr>
                      <m:t>O</m:t>
                    </m:r>
                    <m:r>
                      <a:rPr lang="en-US" altLang="zh-CN" sz="2400" b="0" i="0" dirty="0" smtClean="0">
                        <a:latin typeface="Cambria Math" panose="02040503050406030204" pitchFamily="18" charset="0"/>
                      </a:rPr>
                      <m:t>(</m:t>
                    </m:r>
                    <m:func>
                      <m:funcPr>
                        <m:ctrlPr>
                          <a:rPr lang="en-US" altLang="zh-CN" sz="2400" b="0" i="1" dirty="0" smtClean="0">
                            <a:latin typeface="Cambria Math" panose="02040503050406030204" pitchFamily="18" charset="0"/>
                          </a:rPr>
                        </m:ctrlPr>
                      </m:funcPr>
                      <m:fName>
                        <m:r>
                          <m:rPr>
                            <m:sty m:val="p"/>
                          </m:rPr>
                          <a:rPr lang="en-US" altLang="zh-CN" sz="2400" i="0" dirty="0" smtClean="0">
                            <a:latin typeface="Cambria Math" panose="02040503050406030204" pitchFamily="18" charset="0"/>
                          </a:rPr>
                          <m:t>log</m:t>
                        </m:r>
                      </m:fName>
                      <m:e>
                        <m:r>
                          <a:rPr lang="en-US" altLang="zh-CN" sz="2400" i="1" dirty="0" smtClean="0">
                            <a:latin typeface="Cambria Math" panose="02040503050406030204" pitchFamily="18" charset="0"/>
                          </a:rPr>
                          <m:t>𝑛</m:t>
                        </m:r>
                      </m:e>
                    </m:func>
                    <m:r>
                      <a:rPr lang="en-US" altLang="zh-CN" sz="2400" b="0" i="1" dirty="0" smtClean="0">
                        <a:latin typeface="Cambria Math" panose="02040503050406030204" pitchFamily="18" charset="0"/>
                      </a:rPr>
                      <m:t>)</m:t>
                    </m:r>
                  </m:oMath>
                </a14:m>
                <a:r>
                  <a:rPr lang="zh-CN" altLang="en-US" sz="2400" dirty="0"/>
                  <a:t>次即可</a:t>
                </a:r>
                <a:endParaRPr lang="en-US" altLang="zh-CN" sz="2400" dirty="0"/>
              </a:p>
              <a:p>
                <a:r>
                  <a:rPr lang="zh-CN" altLang="en-US" sz="2400" dirty="0"/>
                  <a:t>阅读：</a:t>
                </a:r>
                <a:r>
                  <a:rPr lang="en-US" altLang="zh-CN" sz="2400" dirty="0" err="1"/>
                  <a:t>Chernoff</a:t>
                </a:r>
                <a:r>
                  <a:rPr lang="zh-CN" altLang="en-US" sz="2400" dirty="0"/>
                  <a:t>不等式</a:t>
                </a:r>
                <a:endParaRPr lang="en-US" altLang="zh-CN" sz="2400" dirty="0"/>
              </a:p>
              <a:p>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200" y="1981200"/>
                <a:ext cx="8955088" cy="4876800"/>
              </a:xfrm>
              <a:blipFill rotWithShape="1">
                <a:blip r:embed="rId2"/>
                <a:stretch>
                  <a:fillRect l="-136" t="-125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76A0C645-9BD3-47E5-8E11-364E151CC5DE}" type="slidenum">
              <a:rPr lang="en-US" altLang="zh-CN" smtClean="0"/>
              <a:pPr>
                <a:defRPr/>
              </a:pPr>
              <a:t>49</a:t>
            </a:fld>
            <a:endParaRPr lang="en-US" altLang="zh-CN"/>
          </a:p>
        </p:txBody>
      </p:sp>
    </p:spTree>
    <p:extLst>
      <p:ext uri="{BB962C8B-B14F-4D97-AF65-F5344CB8AC3E}">
        <p14:creationId xmlns:p14="http://schemas.microsoft.com/office/powerpoint/2010/main" val="3048381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排序算法</a:t>
            </a:r>
          </a:p>
        </p:txBody>
      </p:sp>
      <p:sp>
        <p:nvSpPr>
          <p:cNvPr id="4" name="灯片编号占位符 3"/>
          <p:cNvSpPr>
            <a:spLocks noGrp="1"/>
          </p:cNvSpPr>
          <p:nvPr>
            <p:ph type="sldNum" sz="quarter" idx="12"/>
          </p:nvPr>
        </p:nvSpPr>
        <p:spPr/>
        <p:txBody>
          <a:bodyPr/>
          <a:lstStyle/>
          <a:p>
            <a:pPr>
              <a:defRPr/>
            </a:pPr>
            <a:fld id="{76A0C645-9BD3-47E5-8E11-364E151CC5DE}" type="slidenum">
              <a:rPr lang="en-US" altLang="zh-CN" smtClean="0"/>
              <a:pPr>
                <a:defRPr/>
              </a:pPr>
              <a:t>5</a:t>
            </a:fld>
            <a:endParaRPr lang="en-US" altLang="zh-CN"/>
          </a:p>
        </p:txBody>
      </p:sp>
      <p:sp>
        <p:nvSpPr>
          <p:cNvPr id="47109" name="TextBox 7"/>
          <p:cNvSpPr txBox="1">
            <a:spLocks noChangeArrowheads="1"/>
          </p:cNvSpPr>
          <p:nvPr/>
        </p:nvSpPr>
        <p:spPr bwMode="auto">
          <a:xfrm>
            <a:off x="899592" y="2204864"/>
            <a:ext cx="7992888" cy="3970318"/>
          </a:xfrm>
          <a:prstGeom prst="rect">
            <a:avLst/>
          </a:prstGeom>
          <a:noFill/>
          <a:ln w="9525">
            <a:noFill/>
            <a:miter lim="800000"/>
            <a:headEnd/>
            <a:tailEnd/>
          </a:ln>
        </p:spPr>
        <p:txBody>
          <a:bodyPr wrap="square">
            <a:spAutoFit/>
          </a:bodyPr>
          <a:lstStyle/>
          <a:p>
            <a:pPr>
              <a:lnSpc>
                <a:spcPct val="150000"/>
              </a:lnSpc>
            </a:pPr>
            <a:r>
              <a:rPr lang="zh-CN" altLang="en-US" sz="2800" dirty="0">
                <a:solidFill>
                  <a:schemeClr val="accent2"/>
                </a:solidFill>
                <a:latin typeface="华文新魏" pitchFamily="2" charset="-122"/>
                <a:ea typeface="华文新魏" pitchFamily="2" charset="-122"/>
              </a:rPr>
              <a:t>内容提要：</a:t>
            </a:r>
            <a:endParaRPr lang="en-US" altLang="zh-CN" sz="2800" dirty="0">
              <a:solidFill>
                <a:schemeClr val="accent2"/>
              </a:solidFill>
              <a:latin typeface="华文新魏" pitchFamily="2" charset="-122"/>
              <a:ea typeface="华文新魏" pitchFamily="2" charset="-122"/>
            </a:endParaRPr>
          </a:p>
          <a:p>
            <a:pPr>
              <a:lnSpc>
                <a:spcPct val="150000"/>
              </a:lnSpc>
              <a:buFont typeface="Wingdings" pitchFamily="2" charset="2"/>
              <a:buChar char="p"/>
            </a:pPr>
            <a:r>
              <a:rPr lang="zh-CN" altLang="en-US" sz="2800" dirty="0"/>
              <a:t> 排序问题</a:t>
            </a:r>
            <a:endParaRPr lang="en-US" altLang="zh-CN" sz="2800" dirty="0"/>
          </a:p>
          <a:p>
            <a:pPr>
              <a:lnSpc>
                <a:spcPct val="150000"/>
              </a:lnSpc>
              <a:buFont typeface="Wingdings" pitchFamily="2" charset="2"/>
              <a:buChar char="p"/>
            </a:pPr>
            <a:r>
              <a:rPr lang="zh-CN" altLang="en-US" sz="2800" dirty="0"/>
              <a:t> </a:t>
            </a:r>
            <a:r>
              <a:rPr lang="zh-CN" altLang="en-US" sz="2800" dirty="0">
                <a:solidFill>
                  <a:srgbClr val="FF0000"/>
                </a:solidFill>
              </a:rPr>
              <a:t>堆排序算法</a:t>
            </a:r>
            <a:endParaRPr lang="en-US" altLang="zh-CN" sz="2800" dirty="0">
              <a:solidFill>
                <a:srgbClr val="FF0000"/>
              </a:solidFill>
            </a:endParaRPr>
          </a:p>
          <a:p>
            <a:pPr>
              <a:lnSpc>
                <a:spcPct val="150000"/>
              </a:lnSpc>
              <a:buFont typeface="Wingdings" pitchFamily="2" charset="2"/>
              <a:buChar char="p"/>
            </a:pPr>
            <a:r>
              <a:rPr lang="zh-CN" altLang="en-US" sz="2800" dirty="0"/>
              <a:t> 快速排序算法</a:t>
            </a:r>
            <a:endParaRPr lang="en-US" altLang="zh-CN" sz="2800" dirty="0"/>
          </a:p>
          <a:p>
            <a:pPr>
              <a:lnSpc>
                <a:spcPct val="150000"/>
              </a:lnSpc>
              <a:buFont typeface="Wingdings" pitchFamily="2" charset="2"/>
              <a:buChar char="p"/>
            </a:pPr>
            <a:r>
              <a:rPr lang="en-US" altLang="zh-CN" sz="2800" dirty="0"/>
              <a:t> </a:t>
            </a:r>
            <a:r>
              <a:rPr lang="zh-CN" altLang="en-US" sz="2800" dirty="0"/>
              <a:t>线性时间排序算法</a:t>
            </a:r>
            <a:endParaRPr lang="en-US" altLang="zh-CN" sz="2800" dirty="0"/>
          </a:p>
          <a:p>
            <a:pPr>
              <a:lnSpc>
                <a:spcPct val="150000"/>
              </a:lnSpc>
              <a:buFont typeface="Wingdings" pitchFamily="2" charset="2"/>
              <a:buChar char="p"/>
            </a:pPr>
            <a:r>
              <a:rPr lang="zh-CN" altLang="en-US" sz="2800" dirty="0"/>
              <a:t>排序算法比较</a:t>
            </a:r>
            <a:endParaRPr lang="en-US" altLang="zh-CN" sz="2800" dirty="0"/>
          </a:p>
        </p:txBody>
      </p:sp>
    </p:spTree>
    <p:extLst>
      <p:ext uri="{BB962C8B-B14F-4D97-AF65-F5344CB8AC3E}">
        <p14:creationId xmlns:p14="http://schemas.microsoft.com/office/powerpoint/2010/main" val="3987544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排序算法</a:t>
            </a:r>
          </a:p>
        </p:txBody>
      </p:sp>
      <p:sp>
        <p:nvSpPr>
          <p:cNvPr id="4" name="灯片编号占位符 3"/>
          <p:cNvSpPr>
            <a:spLocks noGrp="1"/>
          </p:cNvSpPr>
          <p:nvPr>
            <p:ph type="sldNum" sz="quarter" idx="12"/>
          </p:nvPr>
        </p:nvSpPr>
        <p:spPr/>
        <p:txBody>
          <a:bodyPr/>
          <a:lstStyle/>
          <a:p>
            <a:pPr>
              <a:defRPr/>
            </a:pPr>
            <a:fld id="{76A0C645-9BD3-47E5-8E11-364E151CC5DE}" type="slidenum">
              <a:rPr lang="en-US" altLang="zh-CN" smtClean="0"/>
              <a:pPr>
                <a:defRPr/>
              </a:pPr>
              <a:t>50</a:t>
            </a:fld>
            <a:endParaRPr lang="en-US" altLang="zh-CN"/>
          </a:p>
        </p:txBody>
      </p:sp>
      <p:sp>
        <p:nvSpPr>
          <p:cNvPr id="47109" name="TextBox 7"/>
          <p:cNvSpPr txBox="1">
            <a:spLocks noChangeArrowheads="1"/>
          </p:cNvSpPr>
          <p:nvPr/>
        </p:nvSpPr>
        <p:spPr bwMode="auto">
          <a:xfrm>
            <a:off x="899592" y="2204864"/>
            <a:ext cx="7992888" cy="3970318"/>
          </a:xfrm>
          <a:prstGeom prst="rect">
            <a:avLst/>
          </a:prstGeom>
          <a:noFill/>
          <a:ln w="9525">
            <a:noFill/>
            <a:miter lim="800000"/>
            <a:headEnd/>
            <a:tailEnd/>
          </a:ln>
        </p:spPr>
        <p:txBody>
          <a:bodyPr wrap="square">
            <a:spAutoFit/>
          </a:bodyPr>
          <a:lstStyle/>
          <a:p>
            <a:pPr>
              <a:lnSpc>
                <a:spcPct val="150000"/>
              </a:lnSpc>
            </a:pPr>
            <a:r>
              <a:rPr lang="zh-CN" altLang="en-US" sz="2800" dirty="0">
                <a:solidFill>
                  <a:schemeClr val="accent2"/>
                </a:solidFill>
                <a:latin typeface="华文新魏" pitchFamily="2" charset="-122"/>
                <a:ea typeface="华文新魏" pitchFamily="2" charset="-122"/>
              </a:rPr>
              <a:t>内容提要：</a:t>
            </a:r>
            <a:endParaRPr lang="en-US" altLang="zh-CN" sz="2800" dirty="0">
              <a:solidFill>
                <a:schemeClr val="accent2"/>
              </a:solidFill>
              <a:latin typeface="华文新魏" pitchFamily="2" charset="-122"/>
              <a:ea typeface="华文新魏" pitchFamily="2" charset="-122"/>
            </a:endParaRPr>
          </a:p>
          <a:p>
            <a:pPr>
              <a:lnSpc>
                <a:spcPct val="150000"/>
              </a:lnSpc>
              <a:buFont typeface="Wingdings" pitchFamily="2" charset="2"/>
              <a:buChar char="p"/>
            </a:pPr>
            <a:r>
              <a:rPr lang="zh-CN" altLang="en-US" sz="2800" dirty="0"/>
              <a:t> 排序问题</a:t>
            </a:r>
            <a:endParaRPr lang="en-US" altLang="zh-CN" sz="2800" dirty="0"/>
          </a:p>
          <a:p>
            <a:pPr>
              <a:lnSpc>
                <a:spcPct val="150000"/>
              </a:lnSpc>
              <a:buFont typeface="Wingdings" pitchFamily="2" charset="2"/>
              <a:buChar char="p"/>
            </a:pPr>
            <a:r>
              <a:rPr lang="zh-CN" altLang="en-US" sz="2800" dirty="0"/>
              <a:t> 堆排序算法</a:t>
            </a:r>
            <a:endParaRPr lang="en-US" altLang="zh-CN" sz="2800" dirty="0"/>
          </a:p>
          <a:p>
            <a:pPr>
              <a:lnSpc>
                <a:spcPct val="150000"/>
              </a:lnSpc>
              <a:buFont typeface="Wingdings" pitchFamily="2" charset="2"/>
              <a:buChar char="p"/>
            </a:pPr>
            <a:r>
              <a:rPr lang="zh-CN" altLang="en-US" sz="2800" dirty="0"/>
              <a:t> 快速排序算法</a:t>
            </a:r>
            <a:endParaRPr lang="en-US" altLang="zh-CN" sz="2800" dirty="0"/>
          </a:p>
          <a:p>
            <a:pPr>
              <a:lnSpc>
                <a:spcPct val="150000"/>
              </a:lnSpc>
              <a:buFont typeface="Wingdings" pitchFamily="2" charset="2"/>
              <a:buChar char="p"/>
            </a:pPr>
            <a:r>
              <a:rPr lang="en-US" altLang="zh-CN" sz="2800" dirty="0"/>
              <a:t> </a:t>
            </a:r>
            <a:r>
              <a:rPr lang="zh-CN" altLang="en-US" sz="2800" dirty="0">
                <a:solidFill>
                  <a:srgbClr val="FF0000"/>
                </a:solidFill>
              </a:rPr>
              <a:t>线性时间排序算法</a:t>
            </a:r>
            <a:endParaRPr lang="en-US" altLang="zh-CN" sz="2800" dirty="0">
              <a:solidFill>
                <a:srgbClr val="FF0000"/>
              </a:solidFill>
            </a:endParaRPr>
          </a:p>
          <a:p>
            <a:pPr>
              <a:lnSpc>
                <a:spcPct val="150000"/>
              </a:lnSpc>
              <a:buFont typeface="Wingdings" pitchFamily="2" charset="2"/>
              <a:buChar char="p"/>
            </a:pPr>
            <a:r>
              <a:rPr lang="zh-CN" altLang="en-US" sz="2800" dirty="0"/>
              <a:t>排序算法比较</a:t>
            </a:r>
            <a:endParaRPr lang="en-US" altLang="zh-CN" sz="2800" dirty="0"/>
          </a:p>
        </p:txBody>
      </p:sp>
    </p:spTree>
    <p:extLst>
      <p:ext uri="{BB962C8B-B14F-4D97-AF65-F5344CB8AC3E}">
        <p14:creationId xmlns:p14="http://schemas.microsoft.com/office/powerpoint/2010/main" val="2933663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idx="4294967295"/>
          </p:nvPr>
        </p:nvSpPr>
        <p:spPr>
          <a:xfrm>
            <a:off x="1371600" y="918817"/>
            <a:ext cx="7391400" cy="914400"/>
          </a:xfrm>
          <a:prstGeom prst="rect">
            <a:avLst/>
          </a:prstGeom>
        </p:spPr>
        <p:txBody>
          <a:bodyPr/>
          <a:lstStyle/>
          <a:p>
            <a:r>
              <a:rPr lang="zh-CN" altLang="en-US" dirty="0"/>
              <a:t> 排序算法</a:t>
            </a:r>
          </a:p>
        </p:txBody>
      </p:sp>
      <p:sp>
        <p:nvSpPr>
          <p:cNvPr id="53251" name="内容占位符 2"/>
          <p:cNvSpPr>
            <a:spLocks noGrp="1"/>
          </p:cNvSpPr>
          <p:nvPr>
            <p:ph idx="4294967295"/>
          </p:nvPr>
        </p:nvSpPr>
        <p:spPr>
          <a:xfrm>
            <a:off x="1181100" y="1844824"/>
            <a:ext cx="7772400" cy="4953000"/>
          </a:xfrm>
          <a:prstGeom prst="rect">
            <a:avLst/>
          </a:prstGeom>
        </p:spPr>
        <p:txBody>
          <a:bodyPr/>
          <a:lstStyle/>
          <a:p>
            <a:pPr>
              <a:lnSpc>
                <a:spcPct val="150000"/>
              </a:lnSpc>
              <a:buFont typeface="Wingdings" pitchFamily="2" charset="2"/>
              <a:buChar char="p"/>
            </a:pPr>
            <a:r>
              <a:rPr lang="zh-CN" altLang="en-US" sz="2400" dirty="0">
                <a:solidFill>
                  <a:srgbClr val="FF0000"/>
                </a:solidFill>
              </a:rPr>
              <a:t>本节探讨排序所耗用的时间复杂度下限。</a:t>
            </a:r>
            <a:endParaRPr lang="en-US" altLang="zh-CN" sz="2400" dirty="0">
              <a:solidFill>
                <a:schemeClr val="hlink"/>
              </a:solidFill>
            </a:endParaRPr>
          </a:p>
          <a:p>
            <a:pPr>
              <a:lnSpc>
                <a:spcPct val="150000"/>
              </a:lnSpc>
              <a:buFont typeface="Wingdings" pitchFamily="2" charset="2"/>
              <a:buChar char="p"/>
            </a:pPr>
            <a:r>
              <a:rPr lang="zh-CN" altLang="en-US" sz="2400" dirty="0">
                <a:solidFill>
                  <a:schemeClr val="hlink"/>
                </a:solidFill>
              </a:rPr>
              <a:t>排序算法能有多快</a:t>
            </a:r>
            <a:endParaRPr lang="en-US" altLang="zh-CN" sz="2400" dirty="0">
              <a:solidFill>
                <a:schemeClr val="hlink"/>
              </a:solidFill>
            </a:endParaRPr>
          </a:p>
          <a:p>
            <a:pPr>
              <a:lnSpc>
                <a:spcPct val="150000"/>
              </a:lnSpc>
              <a:buFont typeface="Wingdings" pitchFamily="2" charset="2"/>
              <a:buChar char="p"/>
            </a:pPr>
            <a:r>
              <a:rPr lang="zh-CN" altLang="en-US" sz="2400" dirty="0">
                <a:solidFill>
                  <a:schemeClr val="hlink"/>
                </a:solidFill>
              </a:rPr>
              <a:t>已知排序算法</a:t>
            </a:r>
            <a:endParaRPr lang="en-US" altLang="zh-CN" sz="2400" dirty="0">
              <a:solidFill>
                <a:schemeClr val="hlink"/>
              </a:solidFill>
            </a:endParaRPr>
          </a:p>
          <a:p>
            <a:pPr>
              <a:lnSpc>
                <a:spcPct val="150000"/>
              </a:lnSpc>
              <a:buNone/>
            </a:pPr>
            <a:endParaRPr lang="zh-CN" altLang="en-US" sz="2400" dirty="0">
              <a:solidFill>
                <a:schemeClr val="hlink"/>
              </a:solidFill>
            </a:endParaRP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51</a:t>
            </a:fld>
            <a:endParaRPr lang="en-US" altLang="zh-CN"/>
          </a:p>
        </p:txBody>
      </p:sp>
    </p:spTree>
    <p:extLst>
      <p:ext uri="{BB962C8B-B14F-4D97-AF65-F5344CB8AC3E}">
        <p14:creationId xmlns:p14="http://schemas.microsoft.com/office/powerpoint/2010/main" val="1086915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idx="4294967295"/>
          </p:nvPr>
        </p:nvSpPr>
        <p:spPr/>
        <p:txBody>
          <a:bodyPr/>
          <a:lstStyle/>
          <a:p>
            <a:r>
              <a:rPr lang="zh-CN" altLang="en-US" dirty="0"/>
              <a:t>排序算法时间的下界</a:t>
            </a:r>
          </a:p>
        </p:txBody>
      </p:sp>
      <p:sp>
        <p:nvSpPr>
          <p:cNvPr id="53251" name="内容占位符 2"/>
          <p:cNvSpPr>
            <a:spLocks noGrp="1"/>
          </p:cNvSpPr>
          <p:nvPr>
            <p:ph idx="4294967295"/>
          </p:nvPr>
        </p:nvSpPr>
        <p:spPr/>
        <p:txBody>
          <a:bodyPr/>
          <a:lstStyle/>
          <a:p>
            <a:pPr>
              <a:lnSpc>
                <a:spcPct val="150000"/>
              </a:lnSpc>
              <a:buFont typeface="Wingdings" pitchFamily="2" charset="2"/>
              <a:buChar char="p"/>
            </a:pPr>
            <a:r>
              <a:rPr lang="zh-CN" altLang="en-US" sz="2400" dirty="0">
                <a:solidFill>
                  <a:schemeClr val="hlink"/>
                </a:solidFill>
              </a:rPr>
              <a:t>比较排序</a:t>
            </a:r>
            <a:r>
              <a:rPr lang="zh-CN" altLang="en-US" sz="2400" dirty="0"/>
              <a:t>：排序结果中，各元素的次序基于输入元素间的比较，这类算法成为比较排序。</a:t>
            </a:r>
          </a:p>
          <a:p>
            <a:pPr>
              <a:lnSpc>
                <a:spcPct val="150000"/>
              </a:lnSpc>
              <a:buFont typeface="Wingdings" pitchFamily="2" charset="2"/>
              <a:buChar char="p"/>
            </a:pPr>
            <a:r>
              <a:rPr lang="zh-CN" altLang="en-US" sz="2400" dirty="0"/>
              <a:t>任何比较排序算法，排序</a:t>
            </a:r>
            <a:r>
              <a:rPr lang="en-US" altLang="zh-CN" sz="2400" dirty="0"/>
              <a:t>n</a:t>
            </a:r>
            <a:r>
              <a:rPr lang="zh-CN" altLang="en-US" sz="2400" dirty="0"/>
              <a:t>个元素时至少耗用</a:t>
            </a:r>
            <a:r>
              <a:rPr lang="el-GR" altLang="en-US" sz="2400" i="1" dirty="0">
                <a:latin typeface="Times New Roman" pitchFamily="18" charset="0"/>
                <a:cs typeface="Arial" pitchFamily="34" charset="0"/>
              </a:rPr>
              <a:t>Ω</a:t>
            </a:r>
            <a:r>
              <a:rPr lang="en-US" altLang="zh-CN" sz="2400" dirty="0">
                <a:latin typeface="Times New Roman" pitchFamily="18" charset="0"/>
                <a:cs typeface="Arial" pitchFamily="34" charset="0"/>
              </a:rPr>
              <a:t>(</a:t>
            </a:r>
            <a:r>
              <a:rPr lang="en-US" altLang="zh-CN" sz="2400" i="1" dirty="0" err="1">
                <a:latin typeface="Times New Roman" pitchFamily="18" charset="0"/>
                <a:cs typeface="Arial" pitchFamily="34" charset="0"/>
              </a:rPr>
              <a:t>n</a:t>
            </a:r>
            <a:r>
              <a:rPr lang="en-US" altLang="zh-CN" sz="2400" dirty="0" err="1">
                <a:latin typeface="Times New Roman" pitchFamily="18" charset="0"/>
                <a:cs typeface="Arial" pitchFamily="34" charset="0"/>
              </a:rPr>
              <a:t>lg</a:t>
            </a:r>
            <a:r>
              <a:rPr lang="en-US" altLang="zh-CN" sz="2400" i="1" dirty="0" err="1">
                <a:latin typeface="Times New Roman" pitchFamily="18" charset="0"/>
                <a:cs typeface="Arial" pitchFamily="34" charset="0"/>
              </a:rPr>
              <a:t>n</a:t>
            </a:r>
            <a:r>
              <a:rPr lang="en-US" altLang="zh-CN" sz="2400" dirty="0">
                <a:latin typeface="Times New Roman" pitchFamily="18" charset="0"/>
                <a:cs typeface="Arial" pitchFamily="34" charset="0"/>
              </a:rPr>
              <a:t>)</a:t>
            </a:r>
            <a:r>
              <a:rPr lang="zh-CN" altLang="en-US" sz="2400" dirty="0">
                <a:cs typeface="Arial" pitchFamily="34" charset="0"/>
              </a:rPr>
              <a:t>次比较，其时间复杂度至少为</a:t>
            </a:r>
            <a:r>
              <a:rPr lang="el-GR" altLang="en-US" sz="2400" i="1" dirty="0">
                <a:solidFill>
                  <a:schemeClr val="hlink"/>
                </a:solidFill>
                <a:latin typeface="Times New Roman" pitchFamily="18" charset="0"/>
                <a:cs typeface="Arial" pitchFamily="34" charset="0"/>
              </a:rPr>
              <a:t>Ω</a:t>
            </a:r>
            <a:r>
              <a:rPr lang="en-US" altLang="zh-CN" sz="2400" dirty="0">
                <a:solidFill>
                  <a:schemeClr val="hlink"/>
                </a:solidFill>
                <a:latin typeface="Times New Roman" pitchFamily="18" charset="0"/>
                <a:cs typeface="Arial" pitchFamily="34" charset="0"/>
              </a:rPr>
              <a:t>(</a:t>
            </a:r>
            <a:r>
              <a:rPr lang="en-US" altLang="zh-CN" sz="2400" i="1" dirty="0" err="1">
                <a:solidFill>
                  <a:schemeClr val="hlink"/>
                </a:solidFill>
                <a:latin typeface="Times New Roman" pitchFamily="18" charset="0"/>
                <a:cs typeface="Arial" pitchFamily="34" charset="0"/>
              </a:rPr>
              <a:t>n</a:t>
            </a:r>
            <a:r>
              <a:rPr lang="en-US" altLang="zh-CN" sz="2400" dirty="0" err="1">
                <a:solidFill>
                  <a:schemeClr val="hlink"/>
                </a:solidFill>
                <a:latin typeface="Times New Roman" pitchFamily="18" charset="0"/>
                <a:cs typeface="Arial" pitchFamily="34" charset="0"/>
              </a:rPr>
              <a:t>lg</a:t>
            </a:r>
            <a:r>
              <a:rPr lang="en-US" altLang="zh-CN" sz="2400" i="1" dirty="0" err="1">
                <a:solidFill>
                  <a:schemeClr val="hlink"/>
                </a:solidFill>
                <a:latin typeface="Times New Roman" pitchFamily="18" charset="0"/>
                <a:cs typeface="Arial" pitchFamily="34" charset="0"/>
              </a:rPr>
              <a:t>n</a:t>
            </a:r>
            <a:r>
              <a:rPr lang="en-US" altLang="zh-CN" sz="2400" dirty="0">
                <a:solidFill>
                  <a:schemeClr val="hlink"/>
                </a:solidFill>
                <a:latin typeface="Times New Roman" pitchFamily="18" charset="0"/>
                <a:cs typeface="Arial" pitchFamily="34" charset="0"/>
              </a:rPr>
              <a:t>)</a:t>
            </a:r>
          </a:p>
          <a:p>
            <a:pPr>
              <a:lnSpc>
                <a:spcPct val="150000"/>
              </a:lnSpc>
              <a:buFont typeface="Wingdings" pitchFamily="2" charset="2"/>
              <a:buChar char="p"/>
            </a:pPr>
            <a:r>
              <a:rPr lang="zh-CN" altLang="en-US" sz="2400" dirty="0">
                <a:cs typeface="Arial" pitchFamily="34" charset="0"/>
              </a:rPr>
              <a:t>合并排序和堆排序是渐近最优的</a:t>
            </a:r>
            <a:endParaRPr lang="en-US" sz="2400" dirty="0"/>
          </a:p>
          <a:p>
            <a:pPr>
              <a:lnSpc>
                <a:spcPct val="150000"/>
              </a:lnSpc>
              <a:buFont typeface="Wingdings" pitchFamily="2" charset="2"/>
              <a:buChar char="p"/>
            </a:pPr>
            <a:r>
              <a:rPr lang="zh-CN" altLang="en-US" sz="2400" dirty="0">
                <a:cs typeface="Arial" pitchFamily="34" charset="0"/>
              </a:rPr>
              <a:t>但不使用比较为基础的排序算法，在某些情形下可以在</a:t>
            </a:r>
            <a:r>
              <a:rPr lang="en-US" altLang="zh-CN" sz="2400" i="1" dirty="0">
                <a:latin typeface="Times New Roman" pitchFamily="18" charset="0"/>
                <a:cs typeface="Arial" pitchFamily="34" charset="0"/>
              </a:rPr>
              <a:t>O</a:t>
            </a:r>
            <a:r>
              <a:rPr lang="en-US" altLang="zh-CN" sz="2400" dirty="0">
                <a:latin typeface="Times New Roman" pitchFamily="18" charset="0"/>
                <a:cs typeface="Arial" pitchFamily="34" charset="0"/>
              </a:rPr>
              <a:t>(</a:t>
            </a:r>
            <a:r>
              <a:rPr lang="en-US" altLang="zh-CN" sz="2400" i="1" dirty="0">
                <a:latin typeface="Times New Roman" pitchFamily="18" charset="0"/>
                <a:cs typeface="Arial" pitchFamily="34" charset="0"/>
              </a:rPr>
              <a:t>n</a:t>
            </a:r>
            <a:r>
              <a:rPr lang="en-US" altLang="zh-CN" sz="2400" dirty="0">
                <a:latin typeface="Times New Roman" pitchFamily="18" charset="0"/>
                <a:cs typeface="Arial" pitchFamily="34" charset="0"/>
              </a:rPr>
              <a:t>)</a:t>
            </a:r>
            <a:r>
              <a:rPr lang="zh-CN" altLang="en-US" sz="2400" dirty="0">
                <a:cs typeface="Arial" pitchFamily="34" charset="0"/>
              </a:rPr>
              <a:t>的时间内执行完毕。</a:t>
            </a:r>
            <a:endParaRPr lang="en-US" sz="2400" dirty="0">
              <a:cs typeface="Arial" pitchFamily="34" charset="0"/>
            </a:endParaRP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52</a:t>
            </a:fld>
            <a:endParaRPr lang="en-US" altLang="zh-CN"/>
          </a:p>
        </p:txBody>
      </p:sp>
    </p:spTree>
    <p:extLst>
      <p:ext uri="{BB962C8B-B14F-4D97-AF65-F5344CB8AC3E}">
        <p14:creationId xmlns:p14="http://schemas.microsoft.com/office/powerpoint/2010/main" val="1272874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idx="4294967295"/>
          </p:nvPr>
        </p:nvSpPr>
        <p:spPr/>
        <p:txBody>
          <a:bodyPr/>
          <a:lstStyle/>
          <a:p>
            <a:r>
              <a:rPr lang="zh-CN" altLang="en-US" dirty="0"/>
              <a:t>排序算法时间的下界</a:t>
            </a:r>
          </a:p>
        </p:txBody>
      </p:sp>
      <p:sp>
        <p:nvSpPr>
          <p:cNvPr id="54275" name="Rectangle 3"/>
          <p:cNvSpPr>
            <a:spLocks noGrp="1" noChangeArrowheads="1"/>
          </p:cNvSpPr>
          <p:nvPr>
            <p:ph idx="4294967295"/>
          </p:nvPr>
        </p:nvSpPr>
        <p:spPr/>
        <p:txBody>
          <a:bodyPr/>
          <a:lstStyle/>
          <a:p>
            <a:pPr marL="533400" indent="-533400">
              <a:lnSpc>
                <a:spcPct val="150000"/>
              </a:lnSpc>
              <a:buFont typeface="Wingdings" pitchFamily="2" charset="2"/>
              <a:buChar char="p"/>
            </a:pPr>
            <a:r>
              <a:rPr lang="zh-CN" altLang="en-US" sz="2400"/>
              <a:t>一个以元素比较为基础</a:t>
            </a:r>
            <a:r>
              <a:rPr lang="zh-TW" altLang="en-US" sz="2400"/>
              <a:t>的</a:t>
            </a:r>
            <a:r>
              <a:rPr lang="zh-CN" altLang="en-US" sz="2400"/>
              <a:t>排序</a:t>
            </a:r>
            <a:r>
              <a:rPr lang="zh-TW" altLang="en-US" sz="2400"/>
              <a:t>算法可以</a:t>
            </a:r>
            <a:r>
              <a:rPr lang="zh-CN" altLang="en-US" sz="2400"/>
              <a:t>按照比较</a:t>
            </a:r>
            <a:r>
              <a:rPr lang="zh-TW" altLang="en-US" sz="2400"/>
              <a:t>的</a:t>
            </a:r>
            <a:r>
              <a:rPr lang="zh-CN" altLang="en-US" sz="2400"/>
              <a:t>顺序</a:t>
            </a:r>
            <a:r>
              <a:rPr lang="zh-TW" altLang="en-US" sz="2400"/>
              <a:t>建出</a:t>
            </a:r>
            <a:r>
              <a:rPr lang="zh-CN" altLang="en-US" sz="2400"/>
              <a:t>一个</a:t>
            </a:r>
            <a:r>
              <a:rPr lang="zh-CN" altLang="en-US" sz="2400">
                <a:solidFill>
                  <a:schemeClr val="hlink"/>
                </a:solidFill>
              </a:rPr>
              <a:t>决策树</a:t>
            </a:r>
            <a:r>
              <a:rPr lang="zh-CN" altLang="en-US" sz="2400"/>
              <a:t>（</a:t>
            </a:r>
            <a:r>
              <a:rPr lang="en-US" altLang="zh-CN" sz="2400"/>
              <a:t>Decision-Tree</a:t>
            </a:r>
            <a:r>
              <a:rPr lang="zh-CN" altLang="en-US" sz="2400"/>
              <a:t>）</a:t>
            </a:r>
            <a:r>
              <a:rPr lang="zh-TW" altLang="en-US" sz="2400"/>
              <a:t>。</a:t>
            </a:r>
            <a:endParaRPr lang="zh-TW" altLang="zh-CN" sz="2400"/>
          </a:p>
          <a:p>
            <a:pPr marL="533400" indent="-533400">
              <a:lnSpc>
                <a:spcPct val="150000"/>
              </a:lnSpc>
              <a:buFont typeface="Wingdings" pitchFamily="2" charset="2"/>
              <a:buChar char="p"/>
            </a:pPr>
            <a:r>
              <a:rPr lang="zh-CN" altLang="en-US" sz="2400"/>
              <a:t>决策树是一棵满二叉树，表示</a:t>
            </a:r>
            <a:r>
              <a:rPr lang="zh-CN" altLang="en-US" sz="2400">
                <a:solidFill>
                  <a:schemeClr val="hlink"/>
                </a:solidFill>
              </a:rPr>
              <a:t>某排序算法作用于给定输入所做的所有比较</a:t>
            </a:r>
            <a:r>
              <a:rPr lang="zh-CN" altLang="en-US" sz="2400"/>
              <a:t>，忽略控制结构、数据移动等。</a:t>
            </a:r>
            <a:endParaRPr lang="en-US" altLang="zh-CN" sz="2400"/>
          </a:p>
          <a:p>
            <a:pPr marL="533400" indent="-533400">
              <a:lnSpc>
                <a:spcPct val="150000"/>
              </a:lnSpc>
              <a:buFont typeface="Wingdings" pitchFamily="2" charset="2"/>
              <a:buNone/>
            </a:pPr>
            <a:endParaRPr lang="zh-TW" altLang="en-US" sz="2400">
              <a:cs typeface="Arial" pitchFamily="34" charset="0"/>
            </a:endParaRP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53</a:t>
            </a:fld>
            <a:endParaRPr lang="en-US" altLang="zh-CN"/>
          </a:p>
        </p:txBody>
      </p:sp>
    </p:spTree>
    <p:extLst>
      <p:ext uri="{BB962C8B-B14F-4D97-AF65-F5344CB8AC3E}">
        <p14:creationId xmlns:p14="http://schemas.microsoft.com/office/powerpoint/2010/main" val="119193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2" name="Rectangle 8"/>
          <p:cNvSpPr>
            <a:spLocks noGrp="1" noChangeArrowheads="1"/>
          </p:cNvSpPr>
          <p:nvPr>
            <p:ph type="title"/>
          </p:nvPr>
        </p:nvSpPr>
        <p:spPr>
          <a:xfrm>
            <a:off x="1043608" y="900612"/>
            <a:ext cx="7391400" cy="914400"/>
          </a:xfrm>
        </p:spPr>
        <p:txBody>
          <a:bodyPr/>
          <a:lstStyle/>
          <a:p>
            <a:r>
              <a:rPr lang="zh-CN" altLang="en-US" dirty="0"/>
              <a:t>排序算法时间的下界</a:t>
            </a:r>
          </a:p>
        </p:txBody>
      </p:sp>
      <p:sp>
        <p:nvSpPr>
          <p:cNvPr id="149507" name="Rectangle 3"/>
          <p:cNvSpPr>
            <a:spLocks noGrp="1" noChangeArrowheads="1"/>
          </p:cNvSpPr>
          <p:nvPr>
            <p:ph type="body" sz="half" idx="1"/>
          </p:nvPr>
        </p:nvSpPr>
        <p:spPr>
          <a:xfrm>
            <a:off x="971600" y="1772816"/>
            <a:ext cx="7529513" cy="4953000"/>
          </a:xfrm>
        </p:spPr>
        <p:txBody>
          <a:bodyPr/>
          <a:lstStyle/>
          <a:p>
            <a:pPr>
              <a:lnSpc>
                <a:spcPct val="150000"/>
              </a:lnSpc>
              <a:buFont typeface="Wingdings" pitchFamily="2" charset="2"/>
              <a:buChar char="p"/>
            </a:pPr>
            <a:r>
              <a:rPr lang="zh-CN" altLang="en-US" sz="2000" dirty="0">
                <a:solidFill>
                  <a:schemeClr val="tx1"/>
                </a:solidFill>
              </a:rPr>
              <a:t>决策树模型：</a:t>
            </a:r>
            <a:endParaRPr lang="zh-TW" altLang="en-US" sz="2000" dirty="0">
              <a:solidFill>
                <a:schemeClr val="tx1"/>
              </a:solidFill>
            </a:endParaRPr>
          </a:p>
          <a:p>
            <a:pPr>
              <a:lnSpc>
                <a:spcPct val="150000"/>
              </a:lnSpc>
            </a:pPr>
            <a:r>
              <a:rPr lang="zh-CN" altLang="en-US" sz="1800" dirty="0"/>
              <a:t>每个内结点注明</a:t>
            </a:r>
            <a:r>
              <a:rPr lang="en-US" altLang="zh-CN" sz="1800" dirty="0" err="1">
                <a:solidFill>
                  <a:schemeClr val="hlink"/>
                </a:solidFill>
              </a:rPr>
              <a:t>i</a:t>
            </a:r>
            <a:r>
              <a:rPr lang="en-US" altLang="zh-CN" sz="1800" dirty="0">
                <a:solidFill>
                  <a:schemeClr val="hlink"/>
                </a:solidFill>
              </a:rPr>
              <a:t> : j </a:t>
            </a:r>
            <a:r>
              <a:rPr lang="en-US" altLang="zh-CN" sz="1800" dirty="0">
                <a:solidFill>
                  <a:srgbClr val="000000"/>
                </a:solidFill>
              </a:rPr>
              <a:t>(1</a:t>
            </a:r>
            <a:r>
              <a:rPr lang="en-US" altLang="zh-CN" sz="1800" dirty="0"/>
              <a:t>≤i, </a:t>
            </a:r>
            <a:r>
              <a:rPr lang="en-US" altLang="zh-CN" sz="1800" dirty="0" err="1"/>
              <a:t>j≤n</a:t>
            </a:r>
            <a:r>
              <a:rPr lang="en-US" altLang="zh-CN" sz="1800" dirty="0">
                <a:solidFill>
                  <a:srgbClr val="000000"/>
                </a:solidFill>
              </a:rPr>
              <a:t>),</a:t>
            </a:r>
            <a:r>
              <a:rPr lang="zh-CN" altLang="en-US" sz="1800" dirty="0">
                <a:solidFill>
                  <a:srgbClr val="000000"/>
                </a:solidFill>
              </a:rPr>
              <a:t>每个叶结点注明排列    </a:t>
            </a:r>
          </a:p>
          <a:p>
            <a:pPr>
              <a:lnSpc>
                <a:spcPct val="150000"/>
              </a:lnSpc>
            </a:pPr>
            <a:r>
              <a:rPr lang="zh-CN" altLang="en-US" sz="1800" dirty="0"/>
              <a:t>排序算法的执行对应于遍历一条从树的根到叶节点的路径。</a:t>
            </a:r>
          </a:p>
          <a:p>
            <a:pPr>
              <a:lnSpc>
                <a:spcPct val="150000"/>
              </a:lnSpc>
            </a:pPr>
            <a:r>
              <a:rPr lang="zh-CN" altLang="en-US" sz="1800" dirty="0"/>
              <a:t>在每个内结点处做比较                  </a:t>
            </a:r>
            <a:r>
              <a:rPr lang="en-US" altLang="zh-CN" sz="1800" dirty="0"/>
              <a:t>,</a:t>
            </a:r>
            <a:r>
              <a:rPr lang="zh-CN" altLang="en-US" sz="1800" dirty="0"/>
              <a:t>内结点的左子树决定着                 以后的比较，而右子树决定着                   以后的比较</a:t>
            </a:r>
          </a:p>
          <a:p>
            <a:pPr>
              <a:lnSpc>
                <a:spcPct val="150000"/>
              </a:lnSpc>
            </a:pPr>
            <a:r>
              <a:rPr lang="zh-CN" altLang="en-US" sz="1800" dirty="0"/>
              <a:t>到达一个叶结点时，排序算法就已确定了顺序</a:t>
            </a:r>
          </a:p>
          <a:p>
            <a:pPr>
              <a:lnSpc>
                <a:spcPct val="150000"/>
              </a:lnSpc>
            </a:pPr>
            <a:r>
              <a:rPr lang="zh-CN" altLang="en-US" sz="1800" dirty="0"/>
              <a:t>每一个从根节点到叶子结点的路径对应于比较排序算法的一次实际执行过程</a:t>
            </a:r>
            <a:r>
              <a:rPr lang="zh-TW" altLang="en-US" sz="1800" dirty="0"/>
              <a:t>。</a:t>
            </a:r>
          </a:p>
          <a:p>
            <a:pPr>
              <a:lnSpc>
                <a:spcPct val="150000"/>
              </a:lnSpc>
            </a:pPr>
            <a:r>
              <a:rPr lang="zh-CN" altLang="en-US" sz="1800" dirty="0"/>
              <a:t>排序算法正确工作的</a:t>
            </a:r>
            <a:r>
              <a:rPr lang="zh-CN" altLang="en-US" sz="1800" dirty="0">
                <a:solidFill>
                  <a:srgbClr val="FF0000"/>
                </a:solidFill>
              </a:rPr>
              <a:t>必要条件</a:t>
            </a:r>
            <a:r>
              <a:rPr lang="zh-CN" altLang="en-US" sz="1800" dirty="0"/>
              <a:t>：</a:t>
            </a:r>
            <a:r>
              <a:rPr lang="en-US" altLang="zh-CN" sz="1800" dirty="0"/>
              <a:t>n</a:t>
            </a:r>
            <a:r>
              <a:rPr lang="zh-CN" altLang="en-US" sz="1800" dirty="0"/>
              <a:t>个元素的     中排列都要作为决策树的一个叶子。</a:t>
            </a:r>
            <a:endParaRPr lang="en-US" altLang="zh-CN" sz="1800" dirty="0">
              <a:cs typeface="Arial" pitchFamily="34" charset="0"/>
            </a:endParaRPr>
          </a:p>
          <a:p>
            <a:endParaRPr lang="zh-CN" altLang="en-US" sz="1800" dirty="0"/>
          </a:p>
        </p:txBody>
      </p:sp>
      <p:graphicFrame>
        <p:nvGraphicFramePr>
          <p:cNvPr id="149508" name="Object 4"/>
          <p:cNvGraphicFramePr>
            <a:graphicFrameLocks noGrp="1" noChangeAspect="1"/>
          </p:cNvGraphicFramePr>
          <p:nvPr>
            <p:ph sz="quarter" idx="2"/>
            <p:extLst>
              <p:ext uri="{D42A27DB-BD31-4B8C-83A1-F6EECF244321}">
                <p14:modId xmlns:p14="http://schemas.microsoft.com/office/powerpoint/2010/main" val="2456790568"/>
              </p:ext>
            </p:extLst>
          </p:nvPr>
        </p:nvGraphicFramePr>
        <p:xfrm>
          <a:off x="6738988" y="2349078"/>
          <a:ext cx="2189162" cy="474663"/>
        </p:xfrm>
        <a:graphic>
          <a:graphicData uri="http://schemas.openxmlformats.org/presentationml/2006/ole">
            <mc:AlternateContent xmlns:mc="http://schemas.openxmlformats.org/markup-compatibility/2006">
              <mc:Choice xmlns:v="urn:schemas-microsoft-com:vml" Requires="v">
                <p:oleObj spid="_x0000_s77186" name="Equation" r:id="rId3" imgW="1460160" imgH="228600" progId="">
                  <p:embed/>
                </p:oleObj>
              </mc:Choice>
              <mc:Fallback>
                <p:oleObj name="Equation" r:id="rId3" imgW="1460160" imgH="228600" progId="">
                  <p:embed/>
                  <p:pic>
                    <p:nvPicPr>
                      <p:cNvPr id="1495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8988" y="2349078"/>
                        <a:ext cx="2189162"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11" name="Object 7"/>
          <p:cNvGraphicFramePr>
            <a:graphicFrameLocks noGrp="1" noChangeAspect="1"/>
          </p:cNvGraphicFramePr>
          <p:nvPr>
            <p:ph sz="quarter" idx="3"/>
            <p:extLst>
              <p:ext uri="{D42A27DB-BD31-4B8C-83A1-F6EECF244321}">
                <p14:modId xmlns:p14="http://schemas.microsoft.com/office/powerpoint/2010/main" val="4047366847"/>
              </p:ext>
            </p:extLst>
          </p:nvPr>
        </p:nvGraphicFramePr>
        <p:xfrm>
          <a:off x="3779888" y="3285703"/>
          <a:ext cx="1008062" cy="441325"/>
        </p:xfrm>
        <a:graphic>
          <a:graphicData uri="http://schemas.openxmlformats.org/presentationml/2006/ole">
            <mc:AlternateContent xmlns:mc="http://schemas.openxmlformats.org/markup-compatibility/2006">
              <mc:Choice xmlns:v="urn:schemas-microsoft-com:vml" Requires="v">
                <p:oleObj spid="_x0000_s77187" name="Equation" r:id="rId5" imgW="444240" imgH="241200" progId="">
                  <p:embed/>
                </p:oleObj>
              </mc:Choice>
              <mc:Fallback>
                <p:oleObj name="Equation" r:id="rId5" imgW="444240" imgH="241200" progId="">
                  <p:embed/>
                  <p:pic>
                    <p:nvPicPr>
                      <p:cNvPr id="14951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88" y="3285703"/>
                        <a:ext cx="1008062"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14" name="Object 10"/>
          <p:cNvGraphicFramePr>
            <a:graphicFrameLocks noChangeAspect="1"/>
          </p:cNvGraphicFramePr>
          <p:nvPr>
            <p:extLst>
              <p:ext uri="{D42A27DB-BD31-4B8C-83A1-F6EECF244321}">
                <p14:modId xmlns:p14="http://schemas.microsoft.com/office/powerpoint/2010/main" val="3138156105"/>
              </p:ext>
            </p:extLst>
          </p:nvPr>
        </p:nvGraphicFramePr>
        <p:xfrm>
          <a:off x="7380338" y="3212678"/>
          <a:ext cx="1008062" cy="441325"/>
        </p:xfrm>
        <a:graphic>
          <a:graphicData uri="http://schemas.openxmlformats.org/presentationml/2006/ole">
            <mc:AlternateContent xmlns:mc="http://schemas.openxmlformats.org/markup-compatibility/2006">
              <mc:Choice xmlns:v="urn:schemas-microsoft-com:vml" Requires="v">
                <p:oleObj spid="_x0000_s77188" name="Equation" r:id="rId7" imgW="444240" imgH="241200" progId="">
                  <p:embed/>
                </p:oleObj>
              </mc:Choice>
              <mc:Fallback>
                <p:oleObj name="Equation" r:id="rId7" imgW="444240" imgH="241200" progId="">
                  <p:embed/>
                  <p:pic>
                    <p:nvPicPr>
                      <p:cNvPr id="149514"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0338" y="3212678"/>
                        <a:ext cx="1008062"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15" name="Object 11"/>
          <p:cNvGraphicFramePr>
            <a:graphicFrameLocks noChangeAspect="1"/>
          </p:cNvGraphicFramePr>
          <p:nvPr>
            <p:extLst>
              <p:ext uri="{D42A27DB-BD31-4B8C-83A1-F6EECF244321}">
                <p14:modId xmlns:p14="http://schemas.microsoft.com/office/powerpoint/2010/main" val="814264346"/>
              </p:ext>
            </p:extLst>
          </p:nvPr>
        </p:nvGraphicFramePr>
        <p:xfrm>
          <a:off x="4500613" y="3717503"/>
          <a:ext cx="1008062" cy="441325"/>
        </p:xfrm>
        <a:graphic>
          <a:graphicData uri="http://schemas.openxmlformats.org/presentationml/2006/ole">
            <mc:AlternateContent xmlns:mc="http://schemas.openxmlformats.org/markup-compatibility/2006">
              <mc:Choice xmlns:v="urn:schemas-microsoft-com:vml" Requires="v">
                <p:oleObj spid="_x0000_s77189" name="Equation" r:id="rId8" imgW="444240" imgH="241200" progId="">
                  <p:embed/>
                </p:oleObj>
              </mc:Choice>
              <mc:Fallback>
                <p:oleObj name="Equation" r:id="rId8" imgW="444240" imgH="241200" progId="">
                  <p:embed/>
                  <p:pic>
                    <p:nvPicPr>
                      <p:cNvPr id="149515"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0613" y="3717503"/>
                        <a:ext cx="1008062"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16" name="Object 12"/>
          <p:cNvGraphicFramePr>
            <a:graphicFrameLocks noChangeAspect="1"/>
          </p:cNvGraphicFramePr>
          <p:nvPr>
            <p:extLst>
              <p:ext uri="{D42A27DB-BD31-4B8C-83A1-F6EECF244321}">
                <p14:modId xmlns:p14="http://schemas.microsoft.com/office/powerpoint/2010/main" val="3952655206"/>
              </p:ext>
            </p:extLst>
          </p:nvPr>
        </p:nvGraphicFramePr>
        <p:xfrm>
          <a:off x="6084938" y="4220741"/>
          <a:ext cx="2482850" cy="501650"/>
        </p:xfrm>
        <a:graphic>
          <a:graphicData uri="http://schemas.openxmlformats.org/presentationml/2006/ole">
            <mc:AlternateContent xmlns:mc="http://schemas.openxmlformats.org/markup-compatibility/2006">
              <mc:Choice xmlns:v="urn:schemas-microsoft-com:vml" Requires="v">
                <p:oleObj spid="_x0000_s77190" name="Equation" r:id="rId10" imgW="1409400" imgH="241200" progId="">
                  <p:embed/>
                </p:oleObj>
              </mc:Choice>
              <mc:Fallback>
                <p:oleObj name="Equation" r:id="rId10" imgW="1409400" imgH="241200" progId="">
                  <p:embed/>
                  <p:pic>
                    <p:nvPicPr>
                      <p:cNvPr id="149516"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4938" y="4220741"/>
                        <a:ext cx="24828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17" name="Object 13"/>
          <p:cNvGraphicFramePr>
            <a:graphicFrameLocks noChangeAspect="1"/>
          </p:cNvGraphicFramePr>
          <p:nvPr>
            <p:extLst>
              <p:ext uri="{D42A27DB-BD31-4B8C-83A1-F6EECF244321}">
                <p14:modId xmlns:p14="http://schemas.microsoft.com/office/powerpoint/2010/main" val="3198849379"/>
              </p:ext>
            </p:extLst>
          </p:nvPr>
        </p:nvGraphicFramePr>
        <p:xfrm>
          <a:off x="5724575" y="5589166"/>
          <a:ext cx="300038" cy="322262"/>
        </p:xfrm>
        <a:graphic>
          <a:graphicData uri="http://schemas.openxmlformats.org/presentationml/2006/ole">
            <mc:AlternateContent xmlns:mc="http://schemas.openxmlformats.org/markup-compatibility/2006">
              <mc:Choice xmlns:v="urn:schemas-microsoft-com:vml" Requires="v">
                <p:oleObj spid="_x0000_s77191" name="Equation" r:id="rId12" imgW="164880" imgH="177480" progId="">
                  <p:embed/>
                </p:oleObj>
              </mc:Choice>
              <mc:Fallback>
                <p:oleObj name="Equation" r:id="rId12" imgW="164880" imgH="177480" progId="">
                  <p:embed/>
                  <p:pic>
                    <p:nvPicPr>
                      <p:cNvPr id="149517"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4575" y="5589166"/>
                        <a:ext cx="300038" cy="322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06681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idx="4294967295"/>
          </p:nvPr>
        </p:nvSpPr>
        <p:spPr/>
        <p:txBody>
          <a:bodyPr/>
          <a:lstStyle/>
          <a:p>
            <a:r>
              <a:rPr lang="zh-CN" altLang="en-US" dirty="0"/>
              <a:t>排序算法时间的下界</a:t>
            </a:r>
          </a:p>
        </p:txBody>
      </p:sp>
      <p:grpSp>
        <p:nvGrpSpPr>
          <p:cNvPr id="55299" name="Group 3"/>
          <p:cNvGrpSpPr>
            <a:grpSpLocks/>
          </p:cNvGrpSpPr>
          <p:nvPr/>
        </p:nvGrpSpPr>
        <p:grpSpPr bwMode="auto">
          <a:xfrm>
            <a:off x="1403648" y="2039938"/>
            <a:ext cx="6777037" cy="4081462"/>
            <a:chOff x="0" y="0"/>
            <a:chExt cx="7920037" cy="3167062"/>
          </a:xfrm>
        </p:grpSpPr>
        <p:sp>
          <p:nvSpPr>
            <p:cNvPr id="55300" name="Oval 4"/>
            <p:cNvSpPr>
              <a:spLocks noChangeArrowheads="1"/>
            </p:cNvSpPr>
            <p:nvPr/>
          </p:nvSpPr>
          <p:spPr bwMode="auto">
            <a:xfrm>
              <a:off x="2519362" y="71437"/>
              <a:ext cx="1223963" cy="431800"/>
            </a:xfrm>
            <a:prstGeom prst="ellipse">
              <a:avLst/>
            </a:prstGeom>
            <a:solidFill>
              <a:schemeClr val="accent1"/>
            </a:solidFill>
            <a:ln w="9525">
              <a:solidFill>
                <a:schemeClr val="tx1"/>
              </a:solidFill>
              <a:round/>
              <a:headEnd/>
              <a:tailEnd/>
            </a:ln>
          </p:spPr>
          <p:txBody>
            <a:bodyPr wrap="none" anchor="ctr"/>
            <a:lstStyle/>
            <a:p>
              <a:r>
                <a:rPr lang="en-US" altLang="zh-CN"/>
                <a:t>1:2</a:t>
              </a:r>
            </a:p>
          </p:txBody>
        </p:sp>
        <p:sp>
          <p:nvSpPr>
            <p:cNvPr id="55301" name="Oval 5"/>
            <p:cNvSpPr>
              <a:spLocks noChangeArrowheads="1"/>
            </p:cNvSpPr>
            <p:nvPr/>
          </p:nvSpPr>
          <p:spPr bwMode="auto">
            <a:xfrm>
              <a:off x="1008062" y="935037"/>
              <a:ext cx="1223963" cy="431800"/>
            </a:xfrm>
            <a:prstGeom prst="ellipse">
              <a:avLst/>
            </a:prstGeom>
            <a:solidFill>
              <a:schemeClr val="accent1"/>
            </a:solidFill>
            <a:ln w="9525">
              <a:solidFill>
                <a:schemeClr val="tx1"/>
              </a:solidFill>
              <a:round/>
              <a:headEnd/>
              <a:tailEnd/>
            </a:ln>
          </p:spPr>
          <p:txBody>
            <a:bodyPr wrap="none" anchor="ctr"/>
            <a:lstStyle/>
            <a:p>
              <a:r>
                <a:rPr lang="en-US" altLang="zh-CN"/>
                <a:t>2:3</a:t>
              </a:r>
            </a:p>
          </p:txBody>
        </p:sp>
        <p:sp>
          <p:nvSpPr>
            <p:cNvPr id="55302" name="Oval 6"/>
            <p:cNvSpPr>
              <a:spLocks noChangeArrowheads="1"/>
            </p:cNvSpPr>
            <p:nvPr/>
          </p:nvSpPr>
          <p:spPr bwMode="auto">
            <a:xfrm>
              <a:off x="3816350" y="863600"/>
              <a:ext cx="1223962" cy="431800"/>
            </a:xfrm>
            <a:prstGeom prst="ellipse">
              <a:avLst/>
            </a:prstGeom>
            <a:solidFill>
              <a:schemeClr val="accent1"/>
            </a:solidFill>
            <a:ln w="9525">
              <a:solidFill>
                <a:schemeClr val="tx1"/>
              </a:solidFill>
              <a:round/>
              <a:headEnd/>
              <a:tailEnd/>
            </a:ln>
          </p:spPr>
          <p:txBody>
            <a:bodyPr wrap="none" anchor="ctr"/>
            <a:lstStyle/>
            <a:p>
              <a:r>
                <a:rPr lang="en-US" altLang="zh-CN"/>
                <a:t>1:3</a:t>
              </a:r>
            </a:p>
          </p:txBody>
        </p:sp>
        <p:sp>
          <p:nvSpPr>
            <p:cNvPr id="55303" name="Oval 7"/>
            <p:cNvSpPr>
              <a:spLocks noChangeArrowheads="1"/>
            </p:cNvSpPr>
            <p:nvPr/>
          </p:nvSpPr>
          <p:spPr bwMode="auto">
            <a:xfrm>
              <a:off x="1943100" y="1800225"/>
              <a:ext cx="1223962" cy="431800"/>
            </a:xfrm>
            <a:prstGeom prst="ellipse">
              <a:avLst/>
            </a:prstGeom>
            <a:solidFill>
              <a:schemeClr val="accent1"/>
            </a:solidFill>
            <a:ln w="9525">
              <a:solidFill>
                <a:schemeClr val="tx1"/>
              </a:solidFill>
              <a:round/>
              <a:headEnd/>
              <a:tailEnd/>
            </a:ln>
          </p:spPr>
          <p:txBody>
            <a:bodyPr wrap="none" anchor="ctr"/>
            <a:lstStyle/>
            <a:p>
              <a:r>
                <a:rPr lang="en-US" altLang="zh-CN"/>
                <a:t>1:3</a:t>
              </a:r>
              <a:endParaRPr lang="en-US" altLang="zh-CN" baseline="-25000"/>
            </a:p>
          </p:txBody>
        </p:sp>
        <p:sp>
          <p:nvSpPr>
            <p:cNvPr id="55304" name="Oval 8"/>
            <p:cNvSpPr>
              <a:spLocks noChangeArrowheads="1"/>
            </p:cNvSpPr>
            <p:nvPr/>
          </p:nvSpPr>
          <p:spPr bwMode="auto">
            <a:xfrm>
              <a:off x="5183187" y="1800225"/>
              <a:ext cx="1223963" cy="431800"/>
            </a:xfrm>
            <a:prstGeom prst="ellipse">
              <a:avLst/>
            </a:prstGeom>
            <a:solidFill>
              <a:schemeClr val="accent1"/>
            </a:solidFill>
            <a:ln w="9525">
              <a:solidFill>
                <a:schemeClr val="tx1"/>
              </a:solidFill>
              <a:round/>
              <a:headEnd/>
              <a:tailEnd/>
            </a:ln>
          </p:spPr>
          <p:txBody>
            <a:bodyPr wrap="none" anchor="ctr"/>
            <a:lstStyle/>
            <a:p>
              <a:r>
                <a:rPr lang="en-US" altLang="zh-CN"/>
                <a:t>2:3</a:t>
              </a:r>
            </a:p>
          </p:txBody>
        </p:sp>
        <p:sp>
          <p:nvSpPr>
            <p:cNvPr id="55305" name="Line 9"/>
            <p:cNvSpPr>
              <a:spLocks noChangeShapeType="1"/>
            </p:cNvSpPr>
            <p:nvPr/>
          </p:nvSpPr>
          <p:spPr bwMode="auto">
            <a:xfrm flipH="1">
              <a:off x="1584325" y="431800"/>
              <a:ext cx="1150937" cy="503237"/>
            </a:xfrm>
            <a:prstGeom prst="line">
              <a:avLst/>
            </a:prstGeom>
            <a:noFill/>
            <a:ln w="9525">
              <a:solidFill>
                <a:schemeClr val="tx1"/>
              </a:solidFill>
              <a:round/>
              <a:headEnd/>
              <a:tailEnd/>
            </a:ln>
          </p:spPr>
          <p:txBody>
            <a:bodyPr/>
            <a:lstStyle/>
            <a:p>
              <a:endParaRPr lang="zh-CN" altLang="en-US"/>
            </a:p>
          </p:txBody>
        </p:sp>
        <p:sp>
          <p:nvSpPr>
            <p:cNvPr id="55306" name="Line 10"/>
            <p:cNvSpPr>
              <a:spLocks noChangeShapeType="1"/>
            </p:cNvSpPr>
            <p:nvPr/>
          </p:nvSpPr>
          <p:spPr bwMode="auto">
            <a:xfrm>
              <a:off x="3527425" y="431800"/>
              <a:ext cx="865187" cy="431800"/>
            </a:xfrm>
            <a:prstGeom prst="line">
              <a:avLst/>
            </a:prstGeom>
            <a:noFill/>
            <a:ln w="9525">
              <a:solidFill>
                <a:schemeClr val="tx1"/>
              </a:solidFill>
              <a:round/>
              <a:headEnd/>
              <a:tailEnd/>
            </a:ln>
          </p:spPr>
          <p:txBody>
            <a:bodyPr/>
            <a:lstStyle/>
            <a:p>
              <a:endParaRPr lang="zh-CN" altLang="en-US"/>
            </a:p>
          </p:txBody>
        </p:sp>
        <p:sp>
          <p:nvSpPr>
            <p:cNvPr id="55307" name="Line 11"/>
            <p:cNvSpPr>
              <a:spLocks noChangeShapeType="1"/>
            </p:cNvSpPr>
            <p:nvPr/>
          </p:nvSpPr>
          <p:spPr bwMode="auto">
            <a:xfrm>
              <a:off x="1871662" y="1368425"/>
              <a:ext cx="647700" cy="431800"/>
            </a:xfrm>
            <a:prstGeom prst="line">
              <a:avLst/>
            </a:prstGeom>
            <a:noFill/>
            <a:ln w="9525">
              <a:solidFill>
                <a:schemeClr val="tx1"/>
              </a:solidFill>
              <a:round/>
              <a:headEnd/>
              <a:tailEnd/>
            </a:ln>
          </p:spPr>
          <p:txBody>
            <a:bodyPr/>
            <a:lstStyle/>
            <a:p>
              <a:endParaRPr lang="zh-CN" altLang="en-US"/>
            </a:p>
          </p:txBody>
        </p:sp>
        <p:sp>
          <p:nvSpPr>
            <p:cNvPr id="55308" name="Line 12"/>
            <p:cNvSpPr>
              <a:spLocks noChangeShapeType="1"/>
            </p:cNvSpPr>
            <p:nvPr/>
          </p:nvSpPr>
          <p:spPr bwMode="auto">
            <a:xfrm>
              <a:off x="4824412" y="1223962"/>
              <a:ext cx="935038" cy="576263"/>
            </a:xfrm>
            <a:prstGeom prst="line">
              <a:avLst/>
            </a:prstGeom>
            <a:noFill/>
            <a:ln w="9525">
              <a:solidFill>
                <a:schemeClr val="tx1"/>
              </a:solidFill>
              <a:round/>
              <a:headEnd/>
              <a:tailEnd/>
            </a:ln>
          </p:spPr>
          <p:txBody>
            <a:bodyPr/>
            <a:lstStyle/>
            <a:p>
              <a:endParaRPr lang="zh-CN" altLang="en-US"/>
            </a:p>
          </p:txBody>
        </p:sp>
        <p:sp>
          <p:nvSpPr>
            <p:cNvPr id="55309" name="Oval 13"/>
            <p:cNvSpPr>
              <a:spLocks noChangeArrowheads="1"/>
            </p:cNvSpPr>
            <p:nvPr/>
          </p:nvSpPr>
          <p:spPr bwMode="auto">
            <a:xfrm>
              <a:off x="0" y="1800225"/>
              <a:ext cx="1223962" cy="431800"/>
            </a:xfrm>
            <a:prstGeom prst="ellipse">
              <a:avLst/>
            </a:prstGeom>
            <a:solidFill>
              <a:srgbClr val="00FF00"/>
            </a:solidFill>
            <a:ln w="9525">
              <a:solidFill>
                <a:schemeClr val="tx1"/>
              </a:solidFill>
              <a:round/>
              <a:headEnd/>
              <a:tailEnd/>
            </a:ln>
          </p:spPr>
          <p:txBody>
            <a:bodyPr wrap="none" anchor="ctr"/>
            <a:lstStyle/>
            <a:p>
              <a:r>
                <a:rPr lang="en-US" altLang="zh-CN"/>
                <a:t>&lt;1,2,3&gt;</a:t>
              </a:r>
            </a:p>
          </p:txBody>
        </p:sp>
        <p:sp>
          <p:nvSpPr>
            <p:cNvPr id="55310" name="Line 14"/>
            <p:cNvSpPr>
              <a:spLocks noChangeShapeType="1"/>
            </p:cNvSpPr>
            <p:nvPr/>
          </p:nvSpPr>
          <p:spPr bwMode="auto">
            <a:xfrm flipH="1">
              <a:off x="647700" y="1368425"/>
              <a:ext cx="647700" cy="431800"/>
            </a:xfrm>
            <a:prstGeom prst="line">
              <a:avLst/>
            </a:prstGeom>
            <a:noFill/>
            <a:ln w="9525">
              <a:solidFill>
                <a:schemeClr val="tx1"/>
              </a:solidFill>
              <a:round/>
              <a:headEnd/>
              <a:tailEnd/>
            </a:ln>
          </p:spPr>
          <p:txBody>
            <a:bodyPr/>
            <a:lstStyle/>
            <a:p>
              <a:endParaRPr lang="zh-CN" altLang="en-US"/>
            </a:p>
          </p:txBody>
        </p:sp>
        <p:sp>
          <p:nvSpPr>
            <p:cNvPr id="55311" name="Oval 15"/>
            <p:cNvSpPr>
              <a:spLocks noChangeArrowheads="1"/>
            </p:cNvSpPr>
            <p:nvPr/>
          </p:nvSpPr>
          <p:spPr bwMode="auto">
            <a:xfrm>
              <a:off x="935037" y="2735262"/>
              <a:ext cx="1223963" cy="431800"/>
            </a:xfrm>
            <a:prstGeom prst="ellipse">
              <a:avLst/>
            </a:prstGeom>
            <a:solidFill>
              <a:srgbClr val="00FF00"/>
            </a:solidFill>
            <a:ln w="9525">
              <a:solidFill>
                <a:schemeClr val="tx1"/>
              </a:solidFill>
              <a:round/>
              <a:headEnd/>
              <a:tailEnd/>
            </a:ln>
          </p:spPr>
          <p:txBody>
            <a:bodyPr wrap="none" anchor="ctr"/>
            <a:lstStyle/>
            <a:p>
              <a:r>
                <a:rPr lang="en-US" altLang="zh-CN"/>
                <a:t>&lt;1,3,2&gt;</a:t>
              </a:r>
            </a:p>
          </p:txBody>
        </p:sp>
        <p:sp>
          <p:nvSpPr>
            <p:cNvPr id="55312" name="Oval 16"/>
            <p:cNvSpPr>
              <a:spLocks noChangeArrowheads="1"/>
            </p:cNvSpPr>
            <p:nvPr/>
          </p:nvSpPr>
          <p:spPr bwMode="auto">
            <a:xfrm>
              <a:off x="2592387" y="2735262"/>
              <a:ext cx="1223963" cy="431800"/>
            </a:xfrm>
            <a:prstGeom prst="ellipse">
              <a:avLst/>
            </a:prstGeom>
            <a:solidFill>
              <a:srgbClr val="00FF00"/>
            </a:solidFill>
            <a:ln w="9525">
              <a:solidFill>
                <a:schemeClr val="tx1"/>
              </a:solidFill>
              <a:round/>
              <a:headEnd/>
              <a:tailEnd/>
            </a:ln>
          </p:spPr>
          <p:txBody>
            <a:bodyPr wrap="none" anchor="ctr"/>
            <a:lstStyle/>
            <a:p>
              <a:r>
                <a:rPr lang="en-US" altLang="zh-CN"/>
                <a:t>&lt;3,1,2&gt;</a:t>
              </a:r>
            </a:p>
          </p:txBody>
        </p:sp>
        <p:sp>
          <p:nvSpPr>
            <p:cNvPr id="55313" name="Oval 17"/>
            <p:cNvSpPr>
              <a:spLocks noChangeArrowheads="1"/>
            </p:cNvSpPr>
            <p:nvPr/>
          </p:nvSpPr>
          <p:spPr bwMode="auto">
            <a:xfrm>
              <a:off x="3455987" y="1800225"/>
              <a:ext cx="1223963" cy="431800"/>
            </a:xfrm>
            <a:prstGeom prst="ellipse">
              <a:avLst/>
            </a:prstGeom>
            <a:solidFill>
              <a:srgbClr val="00FF00"/>
            </a:solidFill>
            <a:ln w="9525">
              <a:solidFill>
                <a:schemeClr val="tx1"/>
              </a:solidFill>
              <a:round/>
              <a:headEnd/>
              <a:tailEnd/>
            </a:ln>
          </p:spPr>
          <p:txBody>
            <a:bodyPr wrap="none" anchor="ctr"/>
            <a:lstStyle/>
            <a:p>
              <a:r>
                <a:rPr lang="en-US" altLang="zh-CN"/>
                <a:t>&lt;2,1,3&gt;</a:t>
              </a:r>
            </a:p>
          </p:txBody>
        </p:sp>
        <p:sp>
          <p:nvSpPr>
            <p:cNvPr id="55314" name="Oval 18"/>
            <p:cNvSpPr>
              <a:spLocks noChangeArrowheads="1"/>
            </p:cNvSpPr>
            <p:nvPr/>
          </p:nvSpPr>
          <p:spPr bwMode="auto">
            <a:xfrm>
              <a:off x="4248150" y="2735262"/>
              <a:ext cx="1223962" cy="431800"/>
            </a:xfrm>
            <a:prstGeom prst="ellipse">
              <a:avLst/>
            </a:prstGeom>
            <a:solidFill>
              <a:srgbClr val="00FF00"/>
            </a:solidFill>
            <a:ln w="9525">
              <a:solidFill>
                <a:schemeClr val="tx1"/>
              </a:solidFill>
              <a:round/>
              <a:headEnd/>
              <a:tailEnd/>
            </a:ln>
          </p:spPr>
          <p:txBody>
            <a:bodyPr wrap="none" anchor="ctr"/>
            <a:lstStyle/>
            <a:p>
              <a:r>
                <a:rPr lang="en-US" altLang="zh-CN"/>
                <a:t>&lt;2,3,1&gt;</a:t>
              </a:r>
            </a:p>
          </p:txBody>
        </p:sp>
        <p:sp>
          <p:nvSpPr>
            <p:cNvPr id="55315" name="Oval 19"/>
            <p:cNvSpPr>
              <a:spLocks noChangeArrowheads="1"/>
            </p:cNvSpPr>
            <p:nvPr/>
          </p:nvSpPr>
          <p:spPr bwMode="auto">
            <a:xfrm>
              <a:off x="6119812" y="2735262"/>
              <a:ext cx="1223963" cy="431800"/>
            </a:xfrm>
            <a:prstGeom prst="ellipse">
              <a:avLst/>
            </a:prstGeom>
            <a:solidFill>
              <a:srgbClr val="00FF00"/>
            </a:solidFill>
            <a:ln w="9525">
              <a:solidFill>
                <a:schemeClr val="tx1"/>
              </a:solidFill>
              <a:round/>
              <a:headEnd/>
              <a:tailEnd/>
            </a:ln>
          </p:spPr>
          <p:txBody>
            <a:bodyPr wrap="none" anchor="ctr"/>
            <a:lstStyle/>
            <a:p>
              <a:r>
                <a:rPr lang="en-US" altLang="zh-CN"/>
                <a:t>&lt;3,2,1&gt;</a:t>
              </a:r>
            </a:p>
          </p:txBody>
        </p:sp>
        <p:sp>
          <p:nvSpPr>
            <p:cNvPr id="55316" name="Line 20"/>
            <p:cNvSpPr>
              <a:spLocks noChangeShapeType="1"/>
            </p:cNvSpPr>
            <p:nvPr/>
          </p:nvSpPr>
          <p:spPr bwMode="auto">
            <a:xfrm flipH="1">
              <a:off x="4032250" y="1295400"/>
              <a:ext cx="358775" cy="504825"/>
            </a:xfrm>
            <a:prstGeom prst="line">
              <a:avLst/>
            </a:prstGeom>
            <a:noFill/>
            <a:ln w="9525">
              <a:solidFill>
                <a:schemeClr val="tx1"/>
              </a:solidFill>
              <a:round/>
              <a:headEnd/>
              <a:tailEnd/>
            </a:ln>
          </p:spPr>
          <p:txBody>
            <a:bodyPr/>
            <a:lstStyle/>
            <a:p>
              <a:endParaRPr lang="zh-CN" altLang="en-US"/>
            </a:p>
          </p:txBody>
        </p:sp>
        <p:sp>
          <p:nvSpPr>
            <p:cNvPr id="55317" name="Line 21"/>
            <p:cNvSpPr>
              <a:spLocks noChangeShapeType="1"/>
            </p:cNvSpPr>
            <p:nvPr/>
          </p:nvSpPr>
          <p:spPr bwMode="auto">
            <a:xfrm flipH="1">
              <a:off x="1584325" y="2232025"/>
              <a:ext cx="790575" cy="503237"/>
            </a:xfrm>
            <a:prstGeom prst="line">
              <a:avLst/>
            </a:prstGeom>
            <a:noFill/>
            <a:ln w="9525">
              <a:solidFill>
                <a:schemeClr val="tx1"/>
              </a:solidFill>
              <a:round/>
              <a:headEnd/>
              <a:tailEnd/>
            </a:ln>
          </p:spPr>
          <p:txBody>
            <a:bodyPr/>
            <a:lstStyle/>
            <a:p>
              <a:endParaRPr lang="zh-CN" altLang="en-US"/>
            </a:p>
          </p:txBody>
        </p:sp>
        <p:sp>
          <p:nvSpPr>
            <p:cNvPr id="55318" name="Line 22"/>
            <p:cNvSpPr>
              <a:spLocks noChangeShapeType="1"/>
            </p:cNvSpPr>
            <p:nvPr/>
          </p:nvSpPr>
          <p:spPr bwMode="auto">
            <a:xfrm>
              <a:off x="2808287" y="2232025"/>
              <a:ext cx="431800" cy="503237"/>
            </a:xfrm>
            <a:prstGeom prst="line">
              <a:avLst/>
            </a:prstGeom>
            <a:noFill/>
            <a:ln w="9525">
              <a:solidFill>
                <a:schemeClr val="tx1"/>
              </a:solidFill>
              <a:round/>
              <a:headEnd/>
              <a:tailEnd/>
            </a:ln>
          </p:spPr>
          <p:txBody>
            <a:bodyPr/>
            <a:lstStyle/>
            <a:p>
              <a:endParaRPr lang="zh-CN" altLang="en-US"/>
            </a:p>
          </p:txBody>
        </p:sp>
        <p:sp>
          <p:nvSpPr>
            <p:cNvPr id="55319" name="Line 23"/>
            <p:cNvSpPr>
              <a:spLocks noChangeShapeType="1"/>
            </p:cNvSpPr>
            <p:nvPr/>
          </p:nvSpPr>
          <p:spPr bwMode="auto">
            <a:xfrm flipH="1">
              <a:off x="4895850" y="2232025"/>
              <a:ext cx="647700" cy="503237"/>
            </a:xfrm>
            <a:prstGeom prst="line">
              <a:avLst/>
            </a:prstGeom>
            <a:noFill/>
            <a:ln w="9525">
              <a:solidFill>
                <a:schemeClr val="tx1"/>
              </a:solidFill>
              <a:round/>
              <a:headEnd/>
              <a:tailEnd/>
            </a:ln>
          </p:spPr>
          <p:txBody>
            <a:bodyPr/>
            <a:lstStyle/>
            <a:p>
              <a:endParaRPr lang="zh-CN" altLang="en-US"/>
            </a:p>
          </p:txBody>
        </p:sp>
        <p:sp>
          <p:nvSpPr>
            <p:cNvPr id="55320" name="Line 24"/>
            <p:cNvSpPr>
              <a:spLocks noChangeShapeType="1"/>
            </p:cNvSpPr>
            <p:nvPr/>
          </p:nvSpPr>
          <p:spPr bwMode="auto">
            <a:xfrm>
              <a:off x="6048375" y="2232025"/>
              <a:ext cx="647700" cy="503237"/>
            </a:xfrm>
            <a:prstGeom prst="line">
              <a:avLst/>
            </a:prstGeom>
            <a:noFill/>
            <a:ln w="9525">
              <a:solidFill>
                <a:schemeClr val="tx1"/>
              </a:solidFill>
              <a:round/>
              <a:headEnd/>
              <a:tailEnd/>
            </a:ln>
          </p:spPr>
          <p:txBody>
            <a:bodyPr/>
            <a:lstStyle/>
            <a:p>
              <a:endParaRPr lang="zh-CN" altLang="en-US"/>
            </a:p>
          </p:txBody>
        </p:sp>
        <p:sp>
          <p:nvSpPr>
            <p:cNvPr id="55321" name="Text Box 25"/>
            <p:cNvSpPr txBox="1">
              <a:spLocks noChangeArrowheads="1"/>
            </p:cNvSpPr>
            <p:nvPr/>
          </p:nvSpPr>
          <p:spPr bwMode="auto">
            <a:xfrm>
              <a:off x="1727232" y="287019"/>
              <a:ext cx="862689" cy="402812"/>
            </a:xfrm>
            <a:prstGeom prst="rect">
              <a:avLst/>
            </a:prstGeom>
            <a:noFill/>
            <a:ln w="9525">
              <a:noFill/>
              <a:miter lim="800000"/>
              <a:headEnd/>
              <a:tailEnd/>
            </a:ln>
          </p:spPr>
          <p:txBody>
            <a:bodyPr>
              <a:spAutoFit/>
            </a:bodyPr>
            <a:lstStyle/>
            <a:p>
              <a:pPr algn="l">
                <a:spcBef>
                  <a:spcPct val="50000"/>
                </a:spcBef>
              </a:pPr>
              <a:r>
                <a:rPr lang="en-US" altLang="zh-CN">
                  <a:sym typeface="MT Symbol" pitchFamily="2" charset="2"/>
                </a:rPr>
                <a:t>≤</a:t>
              </a:r>
            </a:p>
          </p:txBody>
        </p:sp>
        <p:sp>
          <p:nvSpPr>
            <p:cNvPr id="55322" name="Text Box 26"/>
            <p:cNvSpPr txBox="1">
              <a:spLocks noChangeArrowheads="1"/>
            </p:cNvSpPr>
            <p:nvPr/>
          </p:nvSpPr>
          <p:spPr bwMode="auto">
            <a:xfrm>
              <a:off x="432272" y="1295896"/>
              <a:ext cx="862688" cy="402812"/>
            </a:xfrm>
            <a:prstGeom prst="rect">
              <a:avLst/>
            </a:prstGeom>
            <a:noFill/>
            <a:ln w="9525">
              <a:noFill/>
              <a:miter lim="800000"/>
              <a:headEnd/>
              <a:tailEnd/>
            </a:ln>
          </p:spPr>
          <p:txBody>
            <a:bodyPr>
              <a:spAutoFit/>
            </a:bodyPr>
            <a:lstStyle/>
            <a:p>
              <a:pPr algn="l">
                <a:spcBef>
                  <a:spcPct val="50000"/>
                </a:spcBef>
              </a:pPr>
              <a:r>
                <a:rPr lang="en-US" altLang="zh-CN">
                  <a:sym typeface="MT Symbol" pitchFamily="2" charset="2"/>
                </a:rPr>
                <a:t>≤</a:t>
              </a:r>
            </a:p>
          </p:txBody>
        </p:sp>
        <p:sp>
          <p:nvSpPr>
            <p:cNvPr id="55323" name="Text Box 27"/>
            <p:cNvSpPr txBox="1">
              <a:spLocks noChangeArrowheads="1"/>
            </p:cNvSpPr>
            <p:nvPr/>
          </p:nvSpPr>
          <p:spPr bwMode="auto">
            <a:xfrm>
              <a:off x="1512024" y="2232095"/>
              <a:ext cx="862688" cy="723090"/>
            </a:xfrm>
            <a:prstGeom prst="rect">
              <a:avLst/>
            </a:prstGeom>
            <a:noFill/>
            <a:ln w="9525">
              <a:noFill/>
              <a:miter lim="800000"/>
              <a:headEnd/>
              <a:tailEnd/>
            </a:ln>
          </p:spPr>
          <p:txBody>
            <a:bodyPr>
              <a:spAutoFit/>
            </a:bodyPr>
            <a:lstStyle/>
            <a:p>
              <a:pPr algn="l">
                <a:spcBef>
                  <a:spcPct val="50000"/>
                </a:spcBef>
              </a:pPr>
              <a:r>
                <a:rPr lang="en-US" altLang="zh-CN">
                  <a:sym typeface="MT Symbol" pitchFamily="2" charset="2"/>
                </a:rPr>
                <a:t>≤</a:t>
              </a:r>
              <a:endParaRPr lang="en-US" altLang="zh-CN" sz="1800">
                <a:solidFill>
                  <a:srgbClr val="FF0000"/>
                </a:solidFill>
                <a:cs typeface="Arial" pitchFamily="34" charset="0"/>
                <a:sym typeface="MT Symbol" pitchFamily="2" charset="2"/>
              </a:endParaRPr>
            </a:p>
            <a:p>
              <a:pPr algn="l">
                <a:spcBef>
                  <a:spcPct val="50000"/>
                </a:spcBef>
              </a:pPr>
              <a:endParaRPr lang="en-US" altLang="zh-CN" sz="1800">
                <a:solidFill>
                  <a:srgbClr val="FF0000"/>
                </a:solidFill>
                <a:cs typeface="Arial" pitchFamily="34" charset="0"/>
              </a:endParaRPr>
            </a:p>
          </p:txBody>
        </p:sp>
        <p:sp>
          <p:nvSpPr>
            <p:cNvPr id="55324" name="Text Box 28"/>
            <p:cNvSpPr txBox="1">
              <a:spLocks noChangeArrowheads="1"/>
            </p:cNvSpPr>
            <p:nvPr/>
          </p:nvSpPr>
          <p:spPr bwMode="auto">
            <a:xfrm>
              <a:off x="3671528" y="1295896"/>
              <a:ext cx="864544" cy="723091"/>
            </a:xfrm>
            <a:prstGeom prst="rect">
              <a:avLst/>
            </a:prstGeom>
            <a:noFill/>
            <a:ln w="9525">
              <a:noFill/>
              <a:miter lim="800000"/>
              <a:headEnd/>
              <a:tailEnd/>
            </a:ln>
          </p:spPr>
          <p:txBody>
            <a:bodyPr>
              <a:spAutoFit/>
            </a:bodyPr>
            <a:lstStyle/>
            <a:p>
              <a:pPr algn="l">
                <a:spcBef>
                  <a:spcPct val="50000"/>
                </a:spcBef>
              </a:pPr>
              <a:r>
                <a:rPr lang="en-US" altLang="zh-CN">
                  <a:sym typeface="MT Symbol" pitchFamily="2" charset="2"/>
                </a:rPr>
                <a:t>≤</a:t>
              </a:r>
              <a:endParaRPr lang="en-US" altLang="zh-CN" sz="1800">
                <a:solidFill>
                  <a:srgbClr val="FF0000"/>
                </a:solidFill>
                <a:cs typeface="Arial" pitchFamily="34" charset="0"/>
                <a:sym typeface="MT Symbol" pitchFamily="2" charset="2"/>
              </a:endParaRPr>
            </a:p>
            <a:p>
              <a:pPr algn="l">
                <a:spcBef>
                  <a:spcPct val="50000"/>
                </a:spcBef>
              </a:pPr>
              <a:endParaRPr lang="en-US" altLang="zh-CN" sz="1800">
                <a:solidFill>
                  <a:srgbClr val="FF0000"/>
                </a:solidFill>
                <a:cs typeface="Arial" pitchFamily="34" charset="0"/>
              </a:endParaRPr>
            </a:p>
          </p:txBody>
        </p:sp>
        <p:sp>
          <p:nvSpPr>
            <p:cNvPr id="55325" name="Text Box 29"/>
            <p:cNvSpPr txBox="1">
              <a:spLocks noChangeArrowheads="1"/>
            </p:cNvSpPr>
            <p:nvPr/>
          </p:nvSpPr>
          <p:spPr bwMode="auto">
            <a:xfrm>
              <a:off x="4751280" y="2160648"/>
              <a:ext cx="864544" cy="723091"/>
            </a:xfrm>
            <a:prstGeom prst="rect">
              <a:avLst/>
            </a:prstGeom>
            <a:noFill/>
            <a:ln w="9525">
              <a:noFill/>
              <a:miter lim="800000"/>
              <a:headEnd/>
              <a:tailEnd/>
            </a:ln>
          </p:spPr>
          <p:txBody>
            <a:bodyPr>
              <a:spAutoFit/>
            </a:bodyPr>
            <a:lstStyle/>
            <a:p>
              <a:pPr algn="l">
                <a:spcBef>
                  <a:spcPct val="50000"/>
                </a:spcBef>
              </a:pPr>
              <a:r>
                <a:rPr lang="en-US" altLang="zh-CN">
                  <a:sym typeface="MT Symbol" pitchFamily="2" charset="2"/>
                </a:rPr>
                <a:t>≤</a:t>
              </a:r>
              <a:endParaRPr lang="en-US" altLang="zh-CN" sz="1800">
                <a:solidFill>
                  <a:srgbClr val="FF0000"/>
                </a:solidFill>
                <a:cs typeface="Arial" pitchFamily="34" charset="0"/>
                <a:sym typeface="MT Symbol" pitchFamily="2" charset="2"/>
              </a:endParaRPr>
            </a:p>
            <a:p>
              <a:pPr algn="l">
                <a:spcBef>
                  <a:spcPct val="50000"/>
                </a:spcBef>
              </a:pPr>
              <a:endParaRPr lang="en-US" altLang="zh-CN" sz="1800">
                <a:solidFill>
                  <a:srgbClr val="FF0000"/>
                </a:solidFill>
                <a:cs typeface="Arial" pitchFamily="34" charset="0"/>
              </a:endParaRPr>
            </a:p>
          </p:txBody>
        </p:sp>
        <p:sp>
          <p:nvSpPr>
            <p:cNvPr id="55326" name="Text Box 30"/>
            <p:cNvSpPr txBox="1">
              <a:spLocks noChangeArrowheads="1"/>
            </p:cNvSpPr>
            <p:nvPr/>
          </p:nvSpPr>
          <p:spPr bwMode="auto">
            <a:xfrm>
              <a:off x="3816237" y="215572"/>
              <a:ext cx="864544" cy="402812"/>
            </a:xfrm>
            <a:prstGeom prst="rect">
              <a:avLst/>
            </a:prstGeom>
            <a:noFill/>
            <a:ln w="9525">
              <a:noFill/>
              <a:miter lim="800000"/>
              <a:headEnd/>
              <a:tailEnd/>
            </a:ln>
          </p:spPr>
          <p:txBody>
            <a:bodyPr>
              <a:spAutoFit/>
            </a:bodyPr>
            <a:lstStyle/>
            <a:p>
              <a:pPr algn="l">
                <a:spcBef>
                  <a:spcPct val="50000"/>
                </a:spcBef>
              </a:pPr>
              <a:r>
                <a:rPr lang="en-US" altLang="zh-CN">
                  <a:solidFill>
                    <a:srgbClr val="FF0000"/>
                  </a:solidFill>
                  <a:cs typeface="Arial" pitchFamily="34" charset="0"/>
                </a:rPr>
                <a:t>&gt;</a:t>
              </a:r>
            </a:p>
          </p:txBody>
        </p:sp>
        <p:sp>
          <p:nvSpPr>
            <p:cNvPr id="55327" name="Text Box 31"/>
            <p:cNvSpPr txBox="1">
              <a:spLocks noChangeArrowheads="1"/>
            </p:cNvSpPr>
            <p:nvPr/>
          </p:nvSpPr>
          <p:spPr bwMode="auto">
            <a:xfrm>
              <a:off x="2159504" y="1295896"/>
              <a:ext cx="862689" cy="402812"/>
            </a:xfrm>
            <a:prstGeom prst="rect">
              <a:avLst/>
            </a:prstGeom>
            <a:noFill/>
            <a:ln w="9525">
              <a:noFill/>
              <a:miter lim="800000"/>
              <a:headEnd/>
              <a:tailEnd/>
            </a:ln>
          </p:spPr>
          <p:txBody>
            <a:bodyPr>
              <a:spAutoFit/>
            </a:bodyPr>
            <a:lstStyle/>
            <a:p>
              <a:pPr algn="l">
                <a:spcBef>
                  <a:spcPct val="50000"/>
                </a:spcBef>
              </a:pPr>
              <a:r>
                <a:rPr lang="en-US" altLang="zh-CN">
                  <a:solidFill>
                    <a:srgbClr val="FF0000"/>
                  </a:solidFill>
                  <a:cs typeface="Arial" pitchFamily="34" charset="0"/>
                </a:rPr>
                <a:t>&gt;</a:t>
              </a:r>
            </a:p>
          </p:txBody>
        </p:sp>
        <p:sp>
          <p:nvSpPr>
            <p:cNvPr id="55328" name="Text Box 32"/>
            <p:cNvSpPr txBox="1">
              <a:spLocks noChangeArrowheads="1"/>
            </p:cNvSpPr>
            <p:nvPr/>
          </p:nvSpPr>
          <p:spPr bwMode="auto">
            <a:xfrm>
              <a:off x="5328261" y="1150539"/>
              <a:ext cx="862689" cy="402812"/>
            </a:xfrm>
            <a:prstGeom prst="rect">
              <a:avLst/>
            </a:prstGeom>
            <a:noFill/>
            <a:ln w="9525">
              <a:noFill/>
              <a:miter lim="800000"/>
              <a:headEnd/>
              <a:tailEnd/>
            </a:ln>
          </p:spPr>
          <p:txBody>
            <a:bodyPr>
              <a:spAutoFit/>
            </a:bodyPr>
            <a:lstStyle/>
            <a:p>
              <a:pPr algn="l">
                <a:spcBef>
                  <a:spcPct val="50000"/>
                </a:spcBef>
              </a:pPr>
              <a:r>
                <a:rPr lang="en-US" altLang="zh-CN">
                  <a:solidFill>
                    <a:srgbClr val="FF0000"/>
                  </a:solidFill>
                  <a:cs typeface="Arial" pitchFamily="34" charset="0"/>
                </a:rPr>
                <a:t>&gt;</a:t>
              </a:r>
            </a:p>
          </p:txBody>
        </p:sp>
        <p:sp>
          <p:nvSpPr>
            <p:cNvPr id="55329" name="Text Box 33"/>
            <p:cNvSpPr txBox="1">
              <a:spLocks noChangeArrowheads="1"/>
            </p:cNvSpPr>
            <p:nvPr/>
          </p:nvSpPr>
          <p:spPr bwMode="auto">
            <a:xfrm>
              <a:off x="3096402" y="2232095"/>
              <a:ext cx="862689" cy="402812"/>
            </a:xfrm>
            <a:prstGeom prst="rect">
              <a:avLst/>
            </a:prstGeom>
            <a:noFill/>
            <a:ln w="9525">
              <a:noFill/>
              <a:miter lim="800000"/>
              <a:headEnd/>
              <a:tailEnd/>
            </a:ln>
          </p:spPr>
          <p:txBody>
            <a:bodyPr>
              <a:spAutoFit/>
            </a:bodyPr>
            <a:lstStyle/>
            <a:p>
              <a:pPr algn="l">
                <a:spcBef>
                  <a:spcPct val="50000"/>
                </a:spcBef>
              </a:pPr>
              <a:r>
                <a:rPr lang="en-US" altLang="zh-CN">
                  <a:solidFill>
                    <a:srgbClr val="FF0000"/>
                  </a:solidFill>
                  <a:cs typeface="Arial" pitchFamily="34" charset="0"/>
                </a:rPr>
                <a:t>&gt;</a:t>
              </a:r>
            </a:p>
          </p:txBody>
        </p:sp>
        <p:sp>
          <p:nvSpPr>
            <p:cNvPr id="55330" name="Text Box 34"/>
            <p:cNvSpPr txBox="1">
              <a:spLocks noChangeArrowheads="1"/>
            </p:cNvSpPr>
            <p:nvPr/>
          </p:nvSpPr>
          <p:spPr bwMode="auto">
            <a:xfrm>
              <a:off x="6335659" y="2160648"/>
              <a:ext cx="864543" cy="402812"/>
            </a:xfrm>
            <a:prstGeom prst="rect">
              <a:avLst/>
            </a:prstGeom>
            <a:noFill/>
            <a:ln w="9525">
              <a:noFill/>
              <a:miter lim="800000"/>
              <a:headEnd/>
              <a:tailEnd/>
            </a:ln>
          </p:spPr>
          <p:txBody>
            <a:bodyPr>
              <a:spAutoFit/>
            </a:bodyPr>
            <a:lstStyle/>
            <a:p>
              <a:pPr algn="l">
                <a:spcBef>
                  <a:spcPct val="50000"/>
                </a:spcBef>
              </a:pPr>
              <a:r>
                <a:rPr lang="en-US" altLang="zh-CN">
                  <a:solidFill>
                    <a:srgbClr val="FF0000"/>
                  </a:solidFill>
                  <a:cs typeface="Arial" pitchFamily="34" charset="0"/>
                </a:rPr>
                <a:t>&gt;</a:t>
              </a:r>
            </a:p>
          </p:txBody>
        </p:sp>
        <p:sp>
          <p:nvSpPr>
            <p:cNvPr id="55331" name="Text Box 35"/>
            <p:cNvSpPr txBox="1">
              <a:spLocks noChangeArrowheads="1"/>
            </p:cNvSpPr>
            <p:nvPr/>
          </p:nvSpPr>
          <p:spPr bwMode="auto">
            <a:xfrm>
              <a:off x="5183552" y="0"/>
              <a:ext cx="2736485" cy="544474"/>
            </a:xfrm>
            <a:prstGeom prst="rect">
              <a:avLst/>
            </a:prstGeom>
            <a:noFill/>
            <a:ln w="9525">
              <a:noFill/>
              <a:miter lim="800000"/>
              <a:headEnd/>
              <a:tailEnd/>
            </a:ln>
          </p:spPr>
          <p:txBody>
            <a:bodyPr>
              <a:spAutoFit/>
            </a:bodyPr>
            <a:lstStyle/>
            <a:p>
              <a:pPr algn="l">
                <a:spcBef>
                  <a:spcPct val="50000"/>
                </a:spcBef>
              </a:pPr>
              <a:r>
                <a:rPr lang="en-US" altLang="zh-CN" sz="2000"/>
                <a:t>Eg. (a</a:t>
              </a:r>
              <a:r>
                <a:rPr lang="en-US" altLang="zh-CN" sz="2000" baseline="-25000"/>
                <a:t>1</a:t>
              </a:r>
              <a:r>
                <a:rPr lang="en-US" altLang="zh-CN" sz="2000"/>
                <a:t> , a</a:t>
              </a:r>
              <a:r>
                <a:rPr lang="en-US" altLang="zh-CN" sz="2000" baseline="-25000"/>
                <a:t>2</a:t>
              </a:r>
              <a:r>
                <a:rPr lang="en-US" altLang="zh-CN" sz="2000"/>
                <a:t> , a</a:t>
              </a:r>
              <a:r>
                <a:rPr lang="en-US" altLang="zh-CN" sz="2000" baseline="-25000"/>
                <a:t>3</a:t>
              </a:r>
              <a:r>
                <a:rPr lang="en-US" altLang="zh-CN" sz="2000"/>
                <a:t>)</a:t>
              </a:r>
              <a:br>
                <a:rPr lang="en-US" altLang="zh-CN" sz="2000"/>
              </a:br>
              <a:r>
                <a:rPr lang="en-US" altLang="zh-CN" sz="2000"/>
                <a:t>      (9 , 2 , 6)</a:t>
              </a:r>
            </a:p>
          </p:txBody>
        </p:sp>
      </p:gr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55</a:t>
            </a:fld>
            <a:endParaRPr lang="en-US" altLang="zh-CN"/>
          </a:p>
        </p:txBody>
      </p:sp>
    </p:spTree>
    <p:extLst>
      <p:ext uri="{BB962C8B-B14F-4D97-AF65-F5344CB8AC3E}">
        <p14:creationId xmlns:p14="http://schemas.microsoft.com/office/powerpoint/2010/main" val="186838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idx="4294967295"/>
          </p:nvPr>
        </p:nvSpPr>
        <p:spPr>
          <a:xfrm>
            <a:off x="1187624" y="954051"/>
            <a:ext cx="7391400" cy="914400"/>
          </a:xfrm>
        </p:spPr>
        <p:txBody>
          <a:bodyPr/>
          <a:lstStyle/>
          <a:p>
            <a:r>
              <a:rPr lang="zh-CN" altLang="en-US" dirty="0"/>
              <a:t>排序算法时间的下界</a:t>
            </a:r>
          </a:p>
        </p:txBody>
      </p:sp>
      <p:sp>
        <p:nvSpPr>
          <p:cNvPr id="56325" name="Rectangle 5"/>
          <p:cNvSpPr>
            <a:spLocks noChangeArrowheads="1"/>
          </p:cNvSpPr>
          <p:nvPr/>
        </p:nvSpPr>
        <p:spPr bwMode="auto">
          <a:xfrm>
            <a:off x="899592" y="2132856"/>
            <a:ext cx="8094662" cy="4031873"/>
          </a:xfrm>
          <a:prstGeom prst="rect">
            <a:avLst/>
          </a:prstGeom>
          <a:noFill/>
          <a:ln w="9525" algn="ctr">
            <a:noFill/>
            <a:miter lim="800000"/>
            <a:headEnd/>
            <a:tailEnd/>
          </a:ln>
          <a:effectLst/>
        </p:spPr>
        <p:txBody>
          <a:bodyPr>
            <a:spAutoFit/>
          </a:bodyPr>
          <a:lstStyle/>
          <a:p>
            <a:pPr algn="l" eaLnBrk="0" hangingPunct="0">
              <a:spcBef>
                <a:spcPct val="20000"/>
              </a:spcBef>
              <a:buClr>
                <a:srgbClr val="FF0000"/>
              </a:buClr>
              <a:buFont typeface="Wingdings" pitchFamily="2" charset="2"/>
              <a:buChar char="Ø"/>
            </a:pPr>
            <a:r>
              <a:rPr lang="zh-CN" altLang="zh-CN" sz="2000" dirty="0">
                <a:solidFill>
                  <a:srgbClr val="1D1D57"/>
                </a:solidFill>
              </a:rPr>
              <a:t>任何一个以元素比较为基础排序</a:t>
            </a:r>
            <a:r>
              <a:rPr lang="zh-CN" altLang="zh-TW" sz="2000" dirty="0">
                <a:solidFill>
                  <a:srgbClr val="1D1D57"/>
                </a:solidFill>
              </a:rPr>
              <a:t>n</a:t>
            </a:r>
            <a:r>
              <a:rPr lang="zh-CN" altLang="zh-CN" sz="2000" dirty="0">
                <a:solidFill>
                  <a:srgbClr val="1D1D57"/>
                </a:solidFill>
              </a:rPr>
              <a:t>个元素的排序算法，所对应的决策树的高度至少有</a:t>
            </a:r>
            <a:r>
              <a:rPr lang="zh-CN" altLang="zh-TW" sz="2000" dirty="0">
                <a:solidFill>
                  <a:srgbClr val="1D1D57"/>
                </a:solidFill>
              </a:rPr>
              <a:t>Ω(nlogn)</a:t>
            </a:r>
            <a:r>
              <a:rPr lang="zh-CN" altLang="zh-CN" sz="2000" dirty="0">
                <a:solidFill>
                  <a:srgbClr val="1D1D57"/>
                </a:solidFill>
              </a:rPr>
              <a:t>。</a:t>
            </a:r>
            <a:endParaRPr lang="zh-CN" altLang="en-US" sz="2000" dirty="0">
              <a:solidFill>
                <a:srgbClr val="1D1D57"/>
              </a:solidFill>
            </a:endParaRPr>
          </a:p>
          <a:p>
            <a:pPr lvl="1" algn="l">
              <a:buFontTx/>
              <a:buChar char="•"/>
            </a:pPr>
            <a:r>
              <a:rPr lang="zh-CN" altLang="en-US" sz="2000" b="0" dirty="0">
                <a:solidFill>
                  <a:schemeClr val="tx1"/>
                </a:solidFill>
              </a:rPr>
              <a:t>证明：因为可能有</a:t>
            </a:r>
            <a:r>
              <a:rPr lang="en-US" sz="2000" b="0" i="1" dirty="0">
                <a:solidFill>
                  <a:schemeClr val="tx1"/>
                </a:solidFill>
              </a:rPr>
              <a:t>n</a:t>
            </a:r>
            <a:r>
              <a:rPr lang="en-US" sz="2000" b="0" dirty="0">
                <a:solidFill>
                  <a:schemeClr val="tx1"/>
                </a:solidFill>
              </a:rPr>
              <a:t>!</a:t>
            </a:r>
            <a:r>
              <a:rPr lang="zh-CN" altLang="en-US" sz="2000" b="0" dirty="0">
                <a:solidFill>
                  <a:schemeClr val="tx1"/>
                </a:solidFill>
              </a:rPr>
              <a:t>种可能的排序结果，故对应的</a:t>
            </a:r>
            <a:r>
              <a:rPr lang="en-US" sz="2000" b="0" dirty="0">
                <a:solidFill>
                  <a:schemeClr val="tx1"/>
                </a:solidFill>
              </a:rPr>
              <a:t>Decision tree</a:t>
            </a:r>
            <a:r>
              <a:rPr lang="zh-CN" altLang="en-US" sz="2000" b="0" dirty="0">
                <a:solidFill>
                  <a:schemeClr val="tx1"/>
                </a:solidFill>
              </a:rPr>
              <a:t>至少有</a:t>
            </a:r>
            <a:r>
              <a:rPr lang="en-US" sz="2000" b="0" i="1" dirty="0">
                <a:solidFill>
                  <a:schemeClr val="tx1"/>
                </a:solidFill>
              </a:rPr>
              <a:t>n</a:t>
            </a:r>
            <a:r>
              <a:rPr lang="en-US" sz="2000" b="0" dirty="0">
                <a:solidFill>
                  <a:schemeClr val="tx1"/>
                </a:solidFill>
              </a:rPr>
              <a:t>!</a:t>
            </a:r>
            <a:r>
              <a:rPr lang="zh-CN" altLang="en-US" sz="2000" b="0" dirty="0">
                <a:solidFill>
                  <a:schemeClr val="tx1"/>
                </a:solidFill>
              </a:rPr>
              <a:t>个叶子结点。而高度为</a:t>
            </a:r>
            <a:r>
              <a:rPr lang="en-US" sz="2000" b="0" i="1" dirty="0">
                <a:solidFill>
                  <a:schemeClr val="tx1"/>
                </a:solidFill>
              </a:rPr>
              <a:t>h</a:t>
            </a:r>
            <a:r>
              <a:rPr lang="zh-CN" altLang="en-US" sz="2000" b="0" dirty="0">
                <a:solidFill>
                  <a:schemeClr val="tx1"/>
                </a:solidFill>
              </a:rPr>
              <a:t>的二叉树最多有</a:t>
            </a:r>
            <a:r>
              <a:rPr lang="en-US" altLang="zh-CN" sz="2000" b="0" dirty="0">
                <a:solidFill>
                  <a:schemeClr val="tx1"/>
                </a:solidFill>
              </a:rPr>
              <a:t>    </a:t>
            </a:r>
            <a:r>
              <a:rPr lang="zh-CN" altLang="en-US" sz="2000" b="0" dirty="0">
                <a:solidFill>
                  <a:schemeClr val="tx1"/>
                </a:solidFill>
              </a:rPr>
              <a:t>个叶子结点。因此</a:t>
            </a:r>
            <a:r>
              <a:rPr lang="en-US" sz="2000" b="0" i="1" dirty="0" err="1">
                <a:solidFill>
                  <a:schemeClr val="tx1"/>
                </a:solidFill>
              </a:rPr>
              <a:t>h</a:t>
            </a:r>
            <a:r>
              <a:rPr lang="en-US" altLang="en-US" sz="2000" b="0" dirty="0" err="1"/>
              <a:t>≥</a:t>
            </a:r>
            <a:r>
              <a:rPr lang="en-US" altLang="zh-CN" sz="2000" b="0" dirty="0" err="1">
                <a:solidFill>
                  <a:schemeClr val="tx1"/>
                </a:solidFill>
              </a:rPr>
              <a:t>log</a:t>
            </a:r>
            <a:r>
              <a:rPr lang="en-US" altLang="zh-CN" sz="2000" b="0" dirty="0">
                <a:solidFill>
                  <a:schemeClr val="tx1"/>
                </a:solidFill>
              </a:rPr>
              <a:t>(</a:t>
            </a:r>
            <a:r>
              <a:rPr lang="en-US" altLang="zh-CN" sz="2000" b="0" i="1" dirty="0">
                <a:solidFill>
                  <a:schemeClr val="tx1"/>
                </a:solidFill>
              </a:rPr>
              <a:t>n</a:t>
            </a:r>
            <a:r>
              <a:rPr lang="en-US" sz="2000" b="0" dirty="0">
                <a:solidFill>
                  <a:schemeClr val="tx1"/>
                </a:solidFill>
              </a:rPr>
              <a:t>!) </a:t>
            </a:r>
            <a:r>
              <a:rPr lang="en-US" altLang="en-US" sz="2000" b="0" dirty="0">
                <a:sym typeface="Euclid Symbol" pitchFamily="2" charset="2"/>
              </a:rPr>
              <a:t>≥</a:t>
            </a:r>
            <a:r>
              <a:rPr lang="en-US" sz="2000" b="0" dirty="0">
                <a:solidFill>
                  <a:schemeClr val="tx1"/>
                </a:solidFill>
              </a:rPr>
              <a:t> </a:t>
            </a:r>
            <a:r>
              <a:rPr lang="el-GR" altLang="en-US" sz="2000" b="0" dirty="0">
                <a:solidFill>
                  <a:schemeClr val="tx1"/>
                </a:solidFill>
              </a:rPr>
              <a:t>Θ</a:t>
            </a:r>
            <a:r>
              <a:rPr lang="en-US" sz="2000" b="0" dirty="0">
                <a:solidFill>
                  <a:schemeClr val="tx1"/>
                </a:solidFill>
              </a:rPr>
              <a:t>(</a:t>
            </a:r>
            <a:r>
              <a:rPr lang="en-US" sz="2000" b="0" i="1" dirty="0" err="1">
                <a:solidFill>
                  <a:schemeClr val="tx1"/>
                </a:solidFill>
              </a:rPr>
              <a:t>n</a:t>
            </a:r>
            <a:r>
              <a:rPr lang="en-US" sz="2000" b="0" dirty="0" err="1">
                <a:solidFill>
                  <a:schemeClr val="tx1"/>
                </a:solidFill>
              </a:rPr>
              <a:t>log</a:t>
            </a:r>
            <a:r>
              <a:rPr lang="en-US" sz="2000" b="0" i="1" dirty="0" err="1">
                <a:solidFill>
                  <a:schemeClr val="tx1"/>
                </a:solidFill>
              </a:rPr>
              <a:t>n</a:t>
            </a:r>
            <a:r>
              <a:rPr lang="en-US" sz="2000" b="0" dirty="0">
                <a:solidFill>
                  <a:schemeClr val="tx1"/>
                </a:solidFill>
              </a:rPr>
              <a:t>)</a:t>
            </a:r>
            <a:r>
              <a:rPr lang="zh-CN" altLang="en-US" sz="2000" b="0" dirty="0">
                <a:solidFill>
                  <a:schemeClr val="tx1"/>
                </a:solidFill>
              </a:rPr>
              <a:t>。</a:t>
            </a:r>
            <a:r>
              <a:rPr lang="en-US" sz="2000" b="0" dirty="0">
                <a:solidFill>
                  <a:schemeClr val="tx1"/>
                </a:solidFill>
              </a:rPr>
              <a:t>(</a:t>
            </a:r>
            <a:r>
              <a:rPr lang="zh-CN" altLang="en-US" sz="2000" b="0" dirty="0">
                <a:solidFill>
                  <a:schemeClr val="tx1"/>
                </a:solidFill>
              </a:rPr>
              <a:t>后者由斯特林公式</a:t>
            </a:r>
            <a:r>
              <a:rPr lang="en-US" altLang="zh-CN" sz="2000" b="0" dirty="0">
                <a:solidFill>
                  <a:schemeClr val="tx1"/>
                </a:solidFill>
              </a:rPr>
              <a:t>(3.18)</a:t>
            </a:r>
            <a:r>
              <a:rPr lang="zh-CN" altLang="en-US" sz="2000" b="0" dirty="0">
                <a:solidFill>
                  <a:schemeClr val="tx1"/>
                </a:solidFill>
              </a:rPr>
              <a:t>得证</a:t>
            </a:r>
            <a:r>
              <a:rPr lang="en-US" sz="2000" b="0" dirty="0">
                <a:solidFill>
                  <a:schemeClr val="tx1"/>
                </a:solidFill>
              </a:rPr>
              <a:t>)</a:t>
            </a:r>
            <a:endParaRPr lang="zh-CN" altLang="en-US" sz="2000" dirty="0">
              <a:solidFill>
                <a:srgbClr val="1D1D57"/>
              </a:solidFill>
            </a:endParaRPr>
          </a:p>
          <a:p>
            <a:pPr algn="l" eaLnBrk="0" hangingPunct="0">
              <a:spcBef>
                <a:spcPct val="20000"/>
              </a:spcBef>
              <a:buClr>
                <a:srgbClr val="FF0000"/>
              </a:buClr>
              <a:buFont typeface="Wingdings" pitchFamily="2" charset="2"/>
              <a:buChar char="Ø"/>
            </a:pPr>
            <a:r>
              <a:rPr lang="zh-CN" altLang="en-US" sz="2000" dirty="0">
                <a:solidFill>
                  <a:srgbClr val="000000"/>
                </a:solidFill>
              </a:rPr>
              <a:t>比较排序算法的最坏情况比较次数与其决策树的高度相等</a:t>
            </a:r>
          </a:p>
          <a:p>
            <a:pPr algn="l" eaLnBrk="0" hangingPunct="0">
              <a:spcBef>
                <a:spcPct val="20000"/>
              </a:spcBef>
              <a:buClr>
                <a:srgbClr val="FF0000"/>
              </a:buClr>
              <a:buFont typeface="Wingdings" pitchFamily="2" charset="2"/>
              <a:buChar char="Ø"/>
            </a:pPr>
            <a:r>
              <a:rPr lang="zh-CN" altLang="en-US" sz="2000" dirty="0">
                <a:solidFill>
                  <a:schemeClr val="hlink"/>
                </a:solidFill>
              </a:rPr>
              <a:t>定理</a:t>
            </a:r>
            <a:r>
              <a:rPr lang="en-US" altLang="zh-CN" sz="2000" dirty="0">
                <a:solidFill>
                  <a:schemeClr val="hlink"/>
                </a:solidFill>
              </a:rPr>
              <a:t>1  </a:t>
            </a:r>
            <a:r>
              <a:rPr lang="zh-CN" altLang="en-US" sz="2000" dirty="0">
                <a:solidFill>
                  <a:schemeClr val="accent2"/>
                </a:solidFill>
              </a:rPr>
              <a:t>任意比较排序算法在最坏情况下，都需要做</a:t>
            </a:r>
            <a:r>
              <a:rPr lang="zh-CN" altLang="zh-TW" sz="2000" dirty="0">
                <a:solidFill>
                  <a:schemeClr val="accent2"/>
                </a:solidFill>
              </a:rPr>
              <a:t>Ω(nlogn)</a:t>
            </a:r>
            <a:r>
              <a:rPr lang="zh-CN" altLang="en-US" sz="2000" dirty="0">
                <a:solidFill>
                  <a:schemeClr val="accent2"/>
                </a:solidFill>
              </a:rPr>
              <a:t>次比较。</a:t>
            </a:r>
          </a:p>
          <a:p>
            <a:pPr algn="l" eaLnBrk="0" hangingPunct="0">
              <a:spcBef>
                <a:spcPct val="20000"/>
              </a:spcBef>
              <a:buClr>
                <a:srgbClr val="FF0000"/>
              </a:buClr>
              <a:buFont typeface="Wingdings" pitchFamily="2" charset="2"/>
              <a:buChar char="Ø"/>
            </a:pPr>
            <a:r>
              <a:rPr lang="zh-CN" altLang="en-US" sz="2000" dirty="0">
                <a:solidFill>
                  <a:schemeClr val="hlink"/>
                </a:solidFill>
              </a:rPr>
              <a:t>堆排序和合并排序是渐近最优的排序算法</a:t>
            </a:r>
            <a:r>
              <a:rPr lang="zh-CN" altLang="en-US" sz="2000" dirty="0">
                <a:solidFill>
                  <a:srgbClr val="000000"/>
                </a:solidFill>
              </a:rPr>
              <a:t> （因为它们的运行时间上界</a:t>
            </a:r>
            <a:r>
              <a:rPr lang="en-US" altLang="zh-CN" sz="2000" dirty="0">
                <a:solidFill>
                  <a:srgbClr val="000000"/>
                </a:solidFill>
              </a:rPr>
              <a:t>O</a:t>
            </a:r>
            <a:r>
              <a:rPr lang="zh-TW" altLang="zh-CN" sz="2000" dirty="0">
                <a:solidFill>
                  <a:srgbClr val="1D1D57"/>
                </a:solidFill>
              </a:rPr>
              <a:t>(nlogn)</a:t>
            </a:r>
            <a:r>
              <a:rPr lang="zh-CN" altLang="en-US" sz="2000" dirty="0">
                <a:solidFill>
                  <a:srgbClr val="1D1D57"/>
                </a:solidFill>
              </a:rPr>
              <a:t>与</a:t>
            </a:r>
            <a:r>
              <a:rPr lang="en-US" altLang="zh-CN" sz="2000" dirty="0"/>
              <a:t> </a:t>
            </a:r>
            <a:r>
              <a:rPr lang="zh-CN" altLang="en-US" sz="2000" dirty="0"/>
              <a:t>定理</a:t>
            </a:r>
            <a:r>
              <a:rPr lang="en-US" altLang="zh-CN" sz="2000" dirty="0"/>
              <a:t>1</a:t>
            </a:r>
            <a:r>
              <a:rPr lang="zh-CN" altLang="en-US" sz="2000" dirty="0"/>
              <a:t>给出的最坏情况下界</a:t>
            </a:r>
            <a:r>
              <a:rPr lang="zh-CN" altLang="zh-TW" sz="2000" dirty="0">
                <a:solidFill>
                  <a:schemeClr val="accent2"/>
                </a:solidFill>
              </a:rPr>
              <a:t>Ω(nlogn)</a:t>
            </a:r>
            <a:r>
              <a:rPr lang="zh-CN" altLang="en-US" sz="2000" dirty="0"/>
              <a:t>一致。</a:t>
            </a:r>
            <a:r>
              <a:rPr lang="zh-CN" altLang="en-US" sz="2000" dirty="0">
                <a:solidFill>
                  <a:srgbClr val="000000"/>
                </a:solidFill>
              </a:rPr>
              <a:t>）</a:t>
            </a:r>
          </a:p>
          <a:p>
            <a:pPr algn="l" eaLnBrk="0" hangingPunct="0">
              <a:spcBef>
                <a:spcPct val="20000"/>
              </a:spcBef>
              <a:buClr>
                <a:srgbClr val="FF0000"/>
              </a:buClr>
              <a:buFont typeface="Wingdings" pitchFamily="2" charset="2"/>
              <a:buChar char="Ø"/>
            </a:pPr>
            <a:r>
              <a:rPr lang="zh-CN" altLang="en-US" sz="2000" dirty="0">
                <a:solidFill>
                  <a:srgbClr val="000000"/>
                </a:solidFill>
              </a:rPr>
              <a:t>快速排序不是渐近最优的比较排序算法。但是，快速排序其执行效率平均而言较堆排序和合并排序还好。</a:t>
            </a:r>
            <a:endParaRPr lang="zh-TW" altLang="en-US" sz="2000" dirty="0">
              <a:solidFill>
                <a:srgbClr val="000000"/>
              </a:solidFill>
            </a:endParaRPr>
          </a:p>
        </p:txBody>
      </p:sp>
      <p:graphicFrame>
        <p:nvGraphicFramePr>
          <p:cNvPr id="56326" name="Object 6"/>
          <p:cNvGraphicFramePr>
            <a:graphicFrameLocks noChangeAspect="1"/>
          </p:cNvGraphicFramePr>
          <p:nvPr>
            <p:extLst>
              <p:ext uri="{D42A27DB-BD31-4B8C-83A1-F6EECF244321}">
                <p14:modId xmlns:p14="http://schemas.microsoft.com/office/powerpoint/2010/main" val="1065436305"/>
              </p:ext>
            </p:extLst>
          </p:nvPr>
        </p:nvGraphicFramePr>
        <p:xfrm>
          <a:off x="6654502" y="2995246"/>
          <a:ext cx="403225" cy="431800"/>
        </p:xfrm>
        <a:graphic>
          <a:graphicData uri="http://schemas.openxmlformats.org/presentationml/2006/ole">
            <mc:AlternateContent xmlns:mc="http://schemas.openxmlformats.org/markup-compatibility/2006">
              <mc:Choice xmlns:v="urn:schemas-microsoft-com:vml" Requires="v">
                <p:oleObj spid="_x0000_s77889" name="Equation" r:id="rId3" imgW="177480" imgH="190440" progId="">
                  <p:embed/>
                </p:oleObj>
              </mc:Choice>
              <mc:Fallback>
                <p:oleObj name="Equation" r:id="rId3" imgW="177480" imgH="190440" progId="">
                  <p:embed/>
                  <p:pic>
                    <p:nvPicPr>
                      <p:cNvPr id="5632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4502" y="2995246"/>
                        <a:ext cx="4032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56</a:t>
            </a:fld>
            <a:endParaRPr lang="en-US" altLang="zh-CN"/>
          </a:p>
        </p:txBody>
      </p:sp>
    </p:spTree>
    <p:extLst>
      <p:ext uri="{BB962C8B-B14F-4D97-AF65-F5344CB8AC3E}">
        <p14:creationId xmlns:p14="http://schemas.microsoft.com/office/powerpoint/2010/main" val="3969852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idx="4294967295"/>
          </p:nvPr>
        </p:nvSpPr>
        <p:spPr/>
        <p:txBody>
          <a:bodyPr/>
          <a:lstStyle/>
          <a:p>
            <a:r>
              <a:rPr lang="zh-CN" altLang="en-US" dirty="0"/>
              <a:t>计数排序</a:t>
            </a:r>
          </a:p>
        </p:txBody>
      </p:sp>
      <p:sp>
        <p:nvSpPr>
          <p:cNvPr id="57349" name="Rectangle 5"/>
          <p:cNvSpPr>
            <a:spLocks noChangeArrowheads="1"/>
          </p:cNvSpPr>
          <p:nvPr/>
        </p:nvSpPr>
        <p:spPr bwMode="auto">
          <a:xfrm>
            <a:off x="1043608" y="1760538"/>
            <a:ext cx="7488237" cy="5643562"/>
          </a:xfrm>
          <a:prstGeom prst="rect">
            <a:avLst/>
          </a:prstGeom>
          <a:noFill/>
          <a:ln w="9525" algn="ctr">
            <a:noFill/>
            <a:miter lim="800000"/>
            <a:headEnd/>
            <a:tailEnd/>
          </a:ln>
          <a:effectLst/>
        </p:spPr>
        <p:txBody>
          <a:bodyPr>
            <a:spAutoFit/>
          </a:bodyPr>
          <a:lstStyle/>
          <a:p>
            <a:pPr algn="l">
              <a:buFont typeface="Wingdings" pitchFamily="2" charset="2"/>
              <a:buChar char="Ø"/>
            </a:pPr>
            <a:r>
              <a:rPr lang="en-US" dirty="0">
                <a:solidFill>
                  <a:srgbClr val="FF0000"/>
                </a:solidFill>
              </a:rPr>
              <a:t>Counting Sort (</a:t>
            </a:r>
            <a:r>
              <a:rPr lang="zh-CN" altLang="en-US" dirty="0">
                <a:solidFill>
                  <a:srgbClr val="FF0000"/>
                </a:solidFill>
              </a:rPr>
              <a:t>计数排序</a:t>
            </a:r>
            <a:r>
              <a:rPr lang="en-US" dirty="0">
                <a:solidFill>
                  <a:srgbClr val="FF0000"/>
                </a:solidFill>
              </a:rPr>
              <a:t>)</a:t>
            </a:r>
            <a:r>
              <a:rPr lang="en-US" dirty="0">
                <a:solidFill>
                  <a:srgbClr val="000000"/>
                </a:solidFill>
              </a:rPr>
              <a:t> </a:t>
            </a:r>
            <a:r>
              <a:rPr lang="zh-CN" altLang="en-US" dirty="0">
                <a:solidFill>
                  <a:srgbClr val="000000"/>
                </a:solidFill>
              </a:rPr>
              <a:t>不需要藉由比较來做排序。但是，必须依赖于一些对于待排序集合中元素性质的假设：</a:t>
            </a:r>
            <a:endParaRPr lang="en-US" dirty="0">
              <a:solidFill>
                <a:srgbClr val="000000"/>
              </a:solidFill>
            </a:endParaRPr>
          </a:p>
          <a:p>
            <a:pPr algn="l">
              <a:buFont typeface="Wingdings" pitchFamily="2" charset="2"/>
              <a:buChar char="Ø"/>
            </a:pPr>
            <a:r>
              <a:rPr lang="zh-CN" altLang="en-US" dirty="0">
                <a:solidFill>
                  <a:srgbClr val="000000"/>
                </a:solidFill>
              </a:rPr>
              <a:t>如果所有待排序元素均为整数，介于</a:t>
            </a:r>
            <a:r>
              <a:rPr lang="en-US" dirty="0">
                <a:solidFill>
                  <a:srgbClr val="000000"/>
                </a:solidFill>
              </a:rPr>
              <a:t>1</a:t>
            </a:r>
            <a:r>
              <a:rPr lang="zh-CN" altLang="en-US" dirty="0">
                <a:solidFill>
                  <a:srgbClr val="000000"/>
                </a:solidFill>
              </a:rPr>
              <a:t>到</a:t>
            </a:r>
            <a:r>
              <a:rPr lang="en-US" i="1" dirty="0">
                <a:solidFill>
                  <a:srgbClr val="000000"/>
                </a:solidFill>
              </a:rPr>
              <a:t>k</a:t>
            </a:r>
            <a:r>
              <a:rPr lang="zh-CN" altLang="en-US" dirty="0">
                <a:solidFill>
                  <a:srgbClr val="000000"/>
                </a:solidFill>
              </a:rPr>
              <a:t>之间。则当</a:t>
            </a:r>
            <a:r>
              <a:rPr lang="en-US" i="1" dirty="0">
                <a:solidFill>
                  <a:srgbClr val="000000"/>
                </a:solidFill>
              </a:rPr>
              <a:t>k=O</a:t>
            </a:r>
            <a:r>
              <a:rPr lang="en-US" dirty="0">
                <a:solidFill>
                  <a:srgbClr val="000000"/>
                </a:solidFill>
              </a:rPr>
              <a:t>(</a:t>
            </a:r>
            <a:r>
              <a:rPr lang="en-US" i="1" dirty="0">
                <a:solidFill>
                  <a:srgbClr val="000000"/>
                </a:solidFill>
              </a:rPr>
              <a:t>n</a:t>
            </a:r>
            <a:r>
              <a:rPr lang="en-US" dirty="0">
                <a:solidFill>
                  <a:srgbClr val="000000"/>
                </a:solidFill>
              </a:rPr>
              <a:t>), </a:t>
            </a:r>
            <a:r>
              <a:rPr lang="zh-CN" altLang="en-US" dirty="0">
                <a:solidFill>
                  <a:srgbClr val="FF0000"/>
                </a:solidFill>
              </a:rPr>
              <a:t>时间复杂度：</a:t>
            </a:r>
            <a:r>
              <a:rPr lang="en-US" dirty="0">
                <a:solidFill>
                  <a:srgbClr val="FF0000"/>
                </a:solidFill>
              </a:rPr>
              <a:t>O(</a:t>
            </a:r>
            <a:r>
              <a:rPr lang="en-US" i="1" dirty="0" err="1">
                <a:solidFill>
                  <a:srgbClr val="FF0000"/>
                </a:solidFill>
              </a:rPr>
              <a:t>n</a:t>
            </a:r>
            <a:r>
              <a:rPr lang="en-US" dirty="0" err="1">
                <a:solidFill>
                  <a:srgbClr val="FF0000"/>
                </a:solidFill>
              </a:rPr>
              <a:t>+</a:t>
            </a:r>
            <a:r>
              <a:rPr lang="en-US" i="1" dirty="0" err="1">
                <a:solidFill>
                  <a:srgbClr val="FF0000"/>
                </a:solidFill>
              </a:rPr>
              <a:t>k</a:t>
            </a:r>
            <a:r>
              <a:rPr lang="en-US" dirty="0">
                <a:solidFill>
                  <a:srgbClr val="FF0000"/>
                </a:solidFill>
              </a:rPr>
              <a:t>)</a:t>
            </a:r>
          </a:p>
          <a:p>
            <a:pPr algn="l">
              <a:buFont typeface="Wingdings" pitchFamily="2" charset="2"/>
              <a:buChar char="Ø"/>
            </a:pPr>
            <a:r>
              <a:rPr lang="zh-CN" altLang="en-US" dirty="0">
                <a:solidFill>
                  <a:srgbClr val="FF0000"/>
                </a:solidFill>
              </a:rPr>
              <a:t>基本思想</a:t>
            </a:r>
            <a:r>
              <a:rPr lang="zh-CN" altLang="en-US" dirty="0">
                <a:solidFill>
                  <a:srgbClr val="000000"/>
                </a:solidFill>
              </a:rPr>
              <a:t>：对每一个输入元素</a:t>
            </a:r>
            <a:r>
              <a:rPr lang="en-US" dirty="0">
                <a:solidFill>
                  <a:srgbClr val="000000"/>
                </a:solidFill>
              </a:rPr>
              <a:t>x</a:t>
            </a:r>
            <a:r>
              <a:rPr lang="zh-CN" altLang="en-US" dirty="0">
                <a:solidFill>
                  <a:srgbClr val="000000"/>
                </a:solidFill>
              </a:rPr>
              <a:t>，统计出小于</a:t>
            </a:r>
            <a:r>
              <a:rPr lang="en-US" dirty="0">
                <a:solidFill>
                  <a:srgbClr val="000000"/>
                </a:solidFill>
              </a:rPr>
              <a:t>x</a:t>
            </a:r>
            <a:r>
              <a:rPr lang="zh-CN" altLang="en-US" dirty="0">
                <a:solidFill>
                  <a:srgbClr val="000000"/>
                </a:solidFill>
              </a:rPr>
              <a:t>的元素的个数。然后，根据这一信息直接把元素</a:t>
            </a:r>
            <a:r>
              <a:rPr lang="en-US" dirty="0">
                <a:solidFill>
                  <a:srgbClr val="000000"/>
                </a:solidFill>
              </a:rPr>
              <a:t>x</a:t>
            </a:r>
            <a:r>
              <a:rPr lang="zh-CN" altLang="en-US" dirty="0">
                <a:solidFill>
                  <a:srgbClr val="000000"/>
                </a:solidFill>
              </a:rPr>
              <a:t>放到它在最终输出数组中的位置上。</a:t>
            </a:r>
          </a:p>
          <a:p>
            <a:pPr algn="l">
              <a:buFont typeface="Wingdings" pitchFamily="2" charset="2"/>
              <a:buChar char="Ø"/>
            </a:pPr>
            <a:r>
              <a:rPr lang="zh-CN" altLang="en-US" dirty="0">
                <a:solidFill>
                  <a:srgbClr val="000000"/>
                </a:solidFill>
              </a:rPr>
              <a:t>在计数排序算法的代码中，需三个数组：</a:t>
            </a:r>
          </a:p>
          <a:p>
            <a:pPr lvl="1" algn="l">
              <a:buFontTx/>
              <a:buChar char="•"/>
            </a:pPr>
            <a:r>
              <a:rPr lang="zh-CN" altLang="en-US" dirty="0">
                <a:solidFill>
                  <a:schemeClr val="folHlink"/>
                </a:solidFill>
              </a:rPr>
              <a:t>输入数组</a:t>
            </a:r>
            <a:r>
              <a:rPr lang="en-US" altLang="zh-CN" dirty="0">
                <a:solidFill>
                  <a:schemeClr val="folHlink"/>
                </a:solidFill>
              </a:rPr>
              <a:t>A[1…n]</a:t>
            </a:r>
          </a:p>
          <a:p>
            <a:pPr lvl="1" algn="l">
              <a:buFontTx/>
              <a:buChar char="•"/>
            </a:pPr>
            <a:r>
              <a:rPr lang="zh-CN" altLang="en-US" dirty="0">
                <a:solidFill>
                  <a:schemeClr val="folHlink"/>
                </a:solidFill>
              </a:rPr>
              <a:t>存放排序结果的数组</a:t>
            </a:r>
            <a:r>
              <a:rPr lang="en-US" altLang="zh-CN" dirty="0">
                <a:solidFill>
                  <a:schemeClr val="folHlink"/>
                </a:solidFill>
              </a:rPr>
              <a:t>B[1…n]</a:t>
            </a:r>
          </a:p>
          <a:p>
            <a:pPr lvl="1" algn="l">
              <a:buFontTx/>
              <a:buChar char="•"/>
            </a:pPr>
            <a:r>
              <a:rPr lang="zh-CN" altLang="en-US" dirty="0">
                <a:solidFill>
                  <a:schemeClr val="folHlink"/>
                </a:solidFill>
              </a:rPr>
              <a:t>提供临时存储区的数组</a:t>
            </a:r>
            <a:r>
              <a:rPr lang="en-US" altLang="zh-CN" dirty="0">
                <a:solidFill>
                  <a:schemeClr val="folHlink"/>
                </a:solidFill>
              </a:rPr>
              <a:t>C[0…k]</a:t>
            </a:r>
          </a:p>
          <a:p>
            <a:pPr algn="l">
              <a:buFont typeface="Wingdings" pitchFamily="2" charset="2"/>
              <a:buChar char="Ø"/>
            </a:pPr>
            <a:endParaRPr lang="zh-CN" altLang="en-US" dirty="0">
              <a:solidFill>
                <a:schemeClr val="folHlink"/>
              </a:solidFill>
            </a:endParaRP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57</a:t>
            </a:fld>
            <a:endParaRPr lang="en-US" altLang="zh-CN"/>
          </a:p>
        </p:txBody>
      </p:sp>
    </p:spTree>
    <p:extLst>
      <p:ext uri="{BB962C8B-B14F-4D97-AF65-F5344CB8AC3E}">
        <p14:creationId xmlns:p14="http://schemas.microsoft.com/office/powerpoint/2010/main" val="2236700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idx="4294967295"/>
          </p:nvPr>
        </p:nvSpPr>
        <p:spPr/>
        <p:txBody>
          <a:bodyPr/>
          <a:lstStyle/>
          <a:p>
            <a:r>
              <a:rPr lang="zh-CN" altLang="en-US" dirty="0"/>
              <a:t>计数排序</a:t>
            </a:r>
          </a:p>
        </p:txBody>
      </p:sp>
      <p:pic>
        <p:nvPicPr>
          <p:cNvPr id="58371" name="Picture 2"/>
          <p:cNvPicPr>
            <a:picLocks noGrp="1" noChangeAspect="1" noChangeArrowheads="1"/>
          </p:cNvPicPr>
          <p:nvPr>
            <p:ph idx="4294967295"/>
          </p:nvPr>
        </p:nvPicPr>
        <p:blipFill>
          <a:blip r:embed="rId2" cstate="print"/>
          <a:srcRect/>
          <a:stretch>
            <a:fillRect/>
          </a:stretch>
        </p:blipFill>
        <p:spPr>
          <a:xfrm>
            <a:off x="1331640" y="1844824"/>
            <a:ext cx="5748337" cy="4953000"/>
          </a:xfrm>
          <a:noFill/>
        </p:spPr>
      </p:pic>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58</a:t>
            </a:fld>
            <a:endParaRPr lang="en-US" altLang="zh-CN"/>
          </a:p>
        </p:txBody>
      </p:sp>
    </p:spTree>
    <p:extLst>
      <p:ext uri="{BB962C8B-B14F-4D97-AF65-F5344CB8AC3E}">
        <p14:creationId xmlns:p14="http://schemas.microsoft.com/office/powerpoint/2010/main" val="72530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p:txBody>
          <a:bodyPr/>
          <a:lstStyle/>
          <a:p>
            <a:r>
              <a:rPr lang="zh-CN" altLang="en-US" dirty="0"/>
              <a:t>计数排序</a:t>
            </a:r>
          </a:p>
        </p:txBody>
      </p:sp>
      <p:pic>
        <p:nvPicPr>
          <p:cNvPr id="59395" name="Picture 2"/>
          <p:cNvPicPr>
            <a:picLocks noChangeAspect="1" noChangeArrowheads="1"/>
          </p:cNvPicPr>
          <p:nvPr/>
        </p:nvPicPr>
        <p:blipFill>
          <a:blip r:embed="rId2" cstate="print"/>
          <a:srcRect/>
          <a:stretch>
            <a:fillRect/>
          </a:stretch>
        </p:blipFill>
        <p:spPr bwMode="auto">
          <a:xfrm>
            <a:off x="1285875" y="2060848"/>
            <a:ext cx="6829425" cy="4648200"/>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59</a:t>
            </a:fld>
            <a:endParaRPr lang="en-US" altLang="zh-CN"/>
          </a:p>
        </p:txBody>
      </p:sp>
    </p:spTree>
    <p:extLst>
      <p:ext uri="{BB962C8B-B14F-4D97-AF65-F5344CB8AC3E}">
        <p14:creationId xmlns:p14="http://schemas.microsoft.com/office/powerpoint/2010/main" val="3464509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dirty="0">
                <a:solidFill>
                  <a:schemeClr val="accent2"/>
                </a:solidFill>
              </a:rPr>
              <a:t>堆排序</a:t>
            </a:r>
          </a:p>
        </p:txBody>
      </p:sp>
      <mc:AlternateContent xmlns:mc="http://schemas.openxmlformats.org/markup-compatibility/2006" xmlns:a14="http://schemas.microsoft.com/office/drawing/2010/main">
        <mc:Choice Requires="a14">
          <p:sp>
            <p:nvSpPr>
              <p:cNvPr id="145411" name="Rectangle 3"/>
              <p:cNvSpPr>
                <a:spLocks noGrp="1" noChangeArrowheads="1"/>
              </p:cNvSpPr>
              <p:nvPr>
                <p:ph type="body" idx="1"/>
              </p:nvPr>
            </p:nvSpPr>
            <p:spPr/>
            <p:txBody>
              <a:bodyPr/>
              <a:lstStyle/>
              <a:p>
                <a:r>
                  <a:rPr lang="zh-CN" altLang="en-US" dirty="0">
                    <a:solidFill>
                      <a:srgbClr val="FF0000"/>
                    </a:solidFill>
                  </a:rPr>
                  <a:t>堆排序（</a:t>
                </a:r>
                <a:r>
                  <a:rPr lang="en-US" altLang="zh-CN" dirty="0" err="1">
                    <a:solidFill>
                      <a:srgbClr val="FF0000"/>
                    </a:solidFill>
                  </a:rPr>
                  <a:t>heapsort</a:t>
                </a:r>
                <a:r>
                  <a:rPr lang="zh-CN" altLang="en-US" dirty="0">
                    <a:solidFill>
                      <a:srgbClr val="FF0000"/>
                    </a:solidFill>
                  </a:rPr>
                  <a:t>）</a:t>
                </a:r>
                <a:r>
                  <a:rPr lang="zh-CN" altLang="en-US" dirty="0"/>
                  <a:t>结合了插入排序与合并排序的优点。</a:t>
                </a:r>
              </a:p>
              <a:p>
                <a:pPr lvl="1"/>
                <a:r>
                  <a:rPr lang="zh-CN" altLang="en-US" sz="2800" dirty="0"/>
                  <a:t>运行时间与合并排序一致：</a:t>
                </a:r>
                <a14:m>
                  <m:oMath xmlns:m="http://schemas.openxmlformats.org/officeDocument/2006/math">
                    <m:r>
                      <a:rPr lang="en-US" altLang="zh-CN" sz="2800" i="1" dirty="0" smtClean="0">
                        <a:latin typeface="Cambria Math" panose="02040503050406030204" pitchFamily="18" charset="0"/>
                      </a:rPr>
                      <m:t>𝑂</m:t>
                    </m:r>
                    <m:r>
                      <a:rPr lang="en-US" altLang="zh-CN" sz="2800" i="1" dirty="0" smtClean="0">
                        <a:latin typeface="Cambria Math" panose="02040503050406030204" pitchFamily="18" charset="0"/>
                      </a:rPr>
                      <m:t>(</m:t>
                    </m:r>
                    <m:r>
                      <a:rPr lang="en-US" altLang="zh-CN" sz="2800" b="0" i="1" dirty="0" smtClean="0">
                        <a:latin typeface="Cambria Math" panose="02040503050406030204" pitchFamily="18" charset="0"/>
                      </a:rPr>
                      <m:t>𝑛</m:t>
                    </m:r>
                    <m:func>
                      <m:funcPr>
                        <m:ctrlPr>
                          <a:rPr lang="en-US" altLang="zh-CN" sz="2800" b="0" i="1" dirty="0" smtClean="0">
                            <a:latin typeface="Cambria Math" panose="02040503050406030204" pitchFamily="18" charset="0"/>
                          </a:rPr>
                        </m:ctrlPr>
                      </m:funcPr>
                      <m:fName>
                        <m:r>
                          <m:rPr>
                            <m:sty m:val="p"/>
                          </m:rPr>
                          <a:rPr lang="en-US" altLang="zh-CN" sz="2800" b="0" i="0" dirty="0" smtClean="0">
                            <a:latin typeface="Cambria Math" panose="02040503050406030204" pitchFamily="18" charset="0"/>
                          </a:rPr>
                          <m:t>log</m:t>
                        </m:r>
                      </m:fName>
                      <m:e>
                        <m:r>
                          <a:rPr lang="en-US" altLang="zh-CN" sz="2800" b="0" i="1" dirty="0" smtClean="0">
                            <a:latin typeface="Cambria Math" panose="02040503050406030204" pitchFamily="18" charset="0"/>
                          </a:rPr>
                          <m:t>𝑛</m:t>
                        </m:r>
                      </m:e>
                    </m:func>
                    <m:r>
                      <a:rPr lang="en-US" altLang="zh-CN" sz="2800" i="1" dirty="0" smtClean="0">
                        <a:latin typeface="Cambria Math" panose="02040503050406030204" pitchFamily="18" charset="0"/>
                      </a:rPr>
                      <m:t>⁡</m:t>
                    </m:r>
                    <m:r>
                      <a:rPr lang="en-US" altLang="zh-CN" sz="2800" i="1" dirty="0">
                        <a:latin typeface="Cambria Math" panose="02040503050406030204" pitchFamily="18" charset="0"/>
                      </a:rPr>
                      <m:t>)</m:t>
                    </m:r>
                  </m:oMath>
                </a14:m>
                <a:endParaRPr lang="en-US" altLang="zh-CN" sz="2800" i="1" dirty="0"/>
              </a:p>
              <a:p>
                <a:pPr lvl="1"/>
                <a:r>
                  <a:rPr lang="zh-CN" altLang="en-US" sz="2800" dirty="0"/>
                  <a:t>和插入排序都是一种</a:t>
                </a:r>
                <a:r>
                  <a:rPr lang="zh-CN" altLang="en-US" sz="2800" dirty="0">
                    <a:solidFill>
                      <a:srgbClr val="FF0000"/>
                    </a:solidFill>
                  </a:rPr>
                  <a:t>原址排序算法</a:t>
                </a:r>
                <a:r>
                  <a:rPr lang="en-US" altLang="zh-CN" sz="2800" dirty="0">
                    <a:solidFill>
                      <a:srgbClr val="FF0000"/>
                    </a:solidFill>
                  </a:rPr>
                  <a:t>(in place)</a:t>
                </a:r>
                <a:r>
                  <a:rPr lang="zh-CN" altLang="en-US" sz="2800" dirty="0">
                    <a:solidFill>
                      <a:srgbClr val="000000"/>
                    </a:solidFill>
                  </a:rPr>
                  <a:t>：在排序输入数组时，只有常数个元素存储在输入数组之外。</a:t>
                </a:r>
                <a:endParaRPr lang="zh-CN" altLang="en-US" sz="2800" dirty="0">
                  <a:solidFill>
                    <a:srgbClr val="FF0000"/>
                  </a:solidFill>
                </a:endParaRPr>
              </a:p>
              <a:p>
                <a:r>
                  <a:rPr lang="zh-CN" altLang="en-US" dirty="0"/>
                  <a:t>堆排序引入了一种算法设计技术：利用了一种重要的数据结构</a:t>
                </a:r>
                <a:r>
                  <a:rPr lang="en-US" altLang="zh-CN" dirty="0"/>
                  <a:t>——“</a:t>
                </a:r>
                <a:r>
                  <a:rPr lang="zh-CN" altLang="en-US" dirty="0">
                    <a:solidFill>
                      <a:srgbClr val="FF0000"/>
                    </a:solidFill>
                  </a:rPr>
                  <a:t>堆</a:t>
                </a:r>
                <a:r>
                  <a:rPr lang="zh-CN" altLang="en-US" dirty="0"/>
                  <a:t>”</a:t>
                </a:r>
                <a:r>
                  <a:rPr lang="en-US" altLang="zh-CN" dirty="0"/>
                  <a:t>——</a:t>
                </a:r>
                <a:r>
                  <a:rPr lang="zh-CN" altLang="en-US" dirty="0"/>
                  <a:t>来管理算法执行中的信息。</a:t>
                </a:r>
              </a:p>
              <a:p>
                <a:pPr>
                  <a:buFont typeface="Wingdings" pitchFamily="2" charset="2"/>
                  <a:buNone/>
                </a:pPr>
                <a:endParaRPr lang="zh-CN" altLang="en-US" dirty="0"/>
              </a:p>
            </p:txBody>
          </p:sp>
        </mc:Choice>
        <mc:Fallback xmlns="">
          <p:sp>
            <p:nvSpPr>
              <p:cNvPr id="145411" name="Rectangle 3"/>
              <p:cNvSpPr>
                <a:spLocks noGrp="1" noRot="1" noChangeAspect="1" noMove="1" noResize="1" noEditPoints="1" noAdjustHandles="1" noChangeArrowheads="1" noChangeShapeType="1" noTextEdit="1"/>
              </p:cNvSpPr>
              <p:nvPr>
                <p:ph type="body" idx="1"/>
              </p:nvPr>
            </p:nvSpPr>
            <p:spPr>
              <a:blipFill>
                <a:blip r:embed="rId2"/>
                <a:stretch>
                  <a:fillRect l="-545" t="-2122" b="-891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6</a:t>
            </a:fld>
            <a:endParaRPr lang="en-US" altLang="zh-CN"/>
          </a:p>
        </p:txBody>
      </p:sp>
    </p:spTree>
    <p:extLst>
      <p:ext uri="{BB962C8B-B14F-4D97-AF65-F5344CB8AC3E}">
        <p14:creationId xmlns:p14="http://schemas.microsoft.com/office/powerpoint/2010/main" val="549167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idx="4294967295"/>
          </p:nvPr>
        </p:nvSpPr>
        <p:spPr/>
        <p:txBody>
          <a:bodyPr/>
          <a:lstStyle/>
          <a:p>
            <a:r>
              <a:rPr lang="zh-CN" altLang="en-US" dirty="0"/>
              <a:t>计数排序</a:t>
            </a:r>
          </a:p>
        </p:txBody>
      </p:sp>
      <p:pic>
        <p:nvPicPr>
          <p:cNvPr id="60419" name="Picture 3"/>
          <p:cNvPicPr>
            <a:picLocks noGrp="1" noChangeAspect="1" noChangeArrowheads="1"/>
          </p:cNvPicPr>
          <p:nvPr>
            <p:ph idx="4294967295"/>
          </p:nvPr>
        </p:nvPicPr>
        <p:blipFill>
          <a:blip r:embed="rId2" cstate="print"/>
          <a:srcRect/>
          <a:stretch>
            <a:fillRect/>
          </a:stretch>
        </p:blipFill>
        <p:spPr>
          <a:xfrm>
            <a:off x="1150938" y="1628800"/>
            <a:ext cx="7772400" cy="4162425"/>
          </a:xfrm>
          <a:noFill/>
        </p:spPr>
      </p:pic>
      <p:sp>
        <p:nvSpPr>
          <p:cNvPr id="60420" name="TextBox 5"/>
          <p:cNvSpPr txBox="1">
            <a:spLocks noChangeArrowheads="1"/>
          </p:cNvSpPr>
          <p:nvPr/>
        </p:nvSpPr>
        <p:spPr bwMode="auto">
          <a:xfrm>
            <a:off x="1339850" y="5859487"/>
            <a:ext cx="7429500" cy="1006475"/>
          </a:xfrm>
          <a:prstGeom prst="rect">
            <a:avLst/>
          </a:prstGeom>
          <a:noFill/>
          <a:ln w="9525">
            <a:noFill/>
            <a:miter lim="800000"/>
            <a:headEnd/>
            <a:tailEnd/>
          </a:ln>
        </p:spPr>
        <p:txBody>
          <a:bodyPr wrap="none">
            <a:spAutoFit/>
          </a:bodyPr>
          <a:lstStyle/>
          <a:p>
            <a:pPr algn="l">
              <a:buFontTx/>
              <a:buChar char="•"/>
            </a:pPr>
            <a:r>
              <a:rPr lang="zh-CN" altLang="en-US" sz="2000" dirty="0"/>
              <a:t>排序算法是</a:t>
            </a:r>
            <a:r>
              <a:rPr lang="zh-CN" altLang="en-US" sz="2000" dirty="0">
                <a:solidFill>
                  <a:srgbClr val="FF0000"/>
                </a:solidFill>
              </a:rPr>
              <a:t>稳定</a:t>
            </a:r>
            <a:r>
              <a:rPr lang="zh-CN" altLang="en-US" sz="2000" dirty="0"/>
              <a:t>的：具有相同值的元素在输出数组中的相对次序</a:t>
            </a:r>
          </a:p>
          <a:p>
            <a:pPr algn="l"/>
            <a:r>
              <a:rPr lang="zh-CN" altLang="en-US" sz="2000" dirty="0"/>
              <a:t>与它们在输入数组中的次序 相同。</a:t>
            </a:r>
          </a:p>
          <a:p>
            <a:pPr algn="l">
              <a:buFontTx/>
              <a:buChar char="•"/>
            </a:pPr>
            <a:r>
              <a:rPr lang="zh-CN" altLang="en-US" sz="2000" dirty="0"/>
              <a:t>经常被当做基数排序算法的一个子过程 。</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60</a:t>
            </a:fld>
            <a:endParaRPr lang="en-US" altLang="zh-CN"/>
          </a:p>
        </p:txBody>
      </p:sp>
    </p:spTree>
    <p:extLst>
      <p:ext uri="{BB962C8B-B14F-4D97-AF65-F5344CB8AC3E}">
        <p14:creationId xmlns:p14="http://schemas.microsoft.com/office/powerpoint/2010/main" val="4237236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idx="4294967295"/>
          </p:nvPr>
        </p:nvSpPr>
        <p:spPr/>
        <p:txBody>
          <a:bodyPr/>
          <a:lstStyle/>
          <a:p>
            <a:r>
              <a:rPr lang="zh-CN" altLang="en-US" dirty="0"/>
              <a:t>计数排序</a:t>
            </a:r>
          </a:p>
        </p:txBody>
      </p:sp>
      <p:sp>
        <p:nvSpPr>
          <p:cNvPr id="60420" name="TextBox 5"/>
          <p:cNvSpPr txBox="1">
            <a:spLocks noChangeArrowheads="1"/>
          </p:cNvSpPr>
          <p:nvPr/>
        </p:nvSpPr>
        <p:spPr bwMode="auto">
          <a:xfrm>
            <a:off x="1259632" y="1844824"/>
            <a:ext cx="7429500" cy="2862322"/>
          </a:xfrm>
          <a:prstGeom prst="rect">
            <a:avLst/>
          </a:prstGeom>
          <a:noFill/>
          <a:ln w="9525">
            <a:noFill/>
            <a:miter lim="800000"/>
            <a:headEnd/>
            <a:tailEnd/>
          </a:ln>
        </p:spPr>
        <p:txBody>
          <a:bodyPr wrap="square">
            <a:spAutoFit/>
          </a:bodyPr>
          <a:lstStyle/>
          <a:p>
            <a:pPr algn="l">
              <a:lnSpc>
                <a:spcPct val="150000"/>
              </a:lnSpc>
              <a:buFontTx/>
              <a:buChar char="•"/>
            </a:pPr>
            <a:r>
              <a:rPr lang="zh-CN" altLang="en-US" sz="2400" dirty="0"/>
              <a:t>排序算法是</a:t>
            </a:r>
            <a:r>
              <a:rPr lang="zh-CN" altLang="en-US" sz="2400" dirty="0">
                <a:solidFill>
                  <a:srgbClr val="FF0000"/>
                </a:solidFill>
              </a:rPr>
              <a:t>稳定</a:t>
            </a:r>
            <a:r>
              <a:rPr lang="zh-CN" altLang="en-US" sz="2400" dirty="0"/>
              <a:t>的：具有相同值的元素在输出数组中的相对次序 与它们在输入数组中的次序 相同。</a:t>
            </a:r>
            <a:endParaRPr lang="en-US" altLang="zh-CN" sz="2400" dirty="0"/>
          </a:p>
          <a:p>
            <a:pPr algn="l">
              <a:lnSpc>
                <a:spcPct val="150000"/>
              </a:lnSpc>
            </a:pPr>
            <a:r>
              <a:rPr lang="zh-CN" altLang="en-US" sz="2400" dirty="0"/>
              <a:t>     </a:t>
            </a:r>
            <a:r>
              <a:rPr lang="zh-CN" altLang="en-US" sz="2400" dirty="0">
                <a:solidFill>
                  <a:schemeClr val="tx1"/>
                </a:solidFill>
              </a:rPr>
              <a:t>思考</a:t>
            </a:r>
            <a:r>
              <a:rPr lang="en-US" altLang="zh-CN" sz="2400" dirty="0">
                <a:solidFill>
                  <a:schemeClr val="tx1"/>
                </a:solidFill>
              </a:rPr>
              <a:t>:</a:t>
            </a:r>
            <a:r>
              <a:rPr lang="zh-CN" altLang="en-US" sz="2400" dirty="0"/>
              <a:t> 还有 哪些排序算法是稳定的</a:t>
            </a:r>
            <a:r>
              <a:rPr lang="en-US" altLang="zh-CN" sz="2400" dirty="0"/>
              <a:t>?</a:t>
            </a:r>
            <a:r>
              <a:rPr lang="zh-CN" altLang="en-US" sz="2400" dirty="0"/>
              <a:t> </a:t>
            </a:r>
            <a:endParaRPr lang="en-US" altLang="zh-CN" sz="2400" dirty="0"/>
          </a:p>
          <a:p>
            <a:pPr algn="l">
              <a:lnSpc>
                <a:spcPct val="150000"/>
              </a:lnSpc>
            </a:pPr>
            <a:endParaRPr lang="zh-CN" altLang="en-US" sz="2400" dirty="0"/>
          </a:p>
          <a:p>
            <a:pPr algn="l">
              <a:lnSpc>
                <a:spcPct val="150000"/>
              </a:lnSpc>
              <a:buFontTx/>
              <a:buChar char="•"/>
            </a:pPr>
            <a:r>
              <a:rPr lang="zh-CN" altLang="en-US" sz="2400" dirty="0"/>
              <a:t>经常被当做基数排序算法的一个子过程 。</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61</a:t>
            </a:fld>
            <a:endParaRPr lang="en-US" altLang="zh-CN"/>
          </a:p>
        </p:txBody>
      </p:sp>
    </p:spTree>
    <p:extLst>
      <p:ext uri="{BB962C8B-B14F-4D97-AF65-F5344CB8AC3E}">
        <p14:creationId xmlns:p14="http://schemas.microsoft.com/office/powerpoint/2010/main" val="2813286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idx="4294967295"/>
          </p:nvPr>
        </p:nvSpPr>
        <p:spPr/>
        <p:txBody>
          <a:bodyPr/>
          <a:lstStyle/>
          <a:p>
            <a:r>
              <a:rPr lang="zh-CN" altLang="en-US" dirty="0"/>
              <a:t>基数排序（</a:t>
            </a:r>
            <a:r>
              <a:rPr lang="en-US" altLang="zh-CN" dirty="0"/>
              <a:t>Radix Sort</a:t>
            </a:r>
            <a:r>
              <a:rPr lang="zh-CN" altLang="en-US" dirty="0"/>
              <a:t>）</a:t>
            </a:r>
          </a:p>
        </p:txBody>
      </p:sp>
      <p:sp>
        <p:nvSpPr>
          <p:cNvPr id="61445" name="Rectangle 5"/>
          <p:cNvSpPr>
            <a:spLocks noChangeArrowheads="1"/>
          </p:cNvSpPr>
          <p:nvPr/>
        </p:nvSpPr>
        <p:spPr bwMode="auto">
          <a:xfrm>
            <a:off x="1187624" y="1774662"/>
            <a:ext cx="7416800" cy="4893647"/>
          </a:xfrm>
          <a:prstGeom prst="rect">
            <a:avLst/>
          </a:prstGeom>
          <a:noFill/>
          <a:ln w="9525" algn="ctr">
            <a:noFill/>
            <a:miter lim="800000"/>
            <a:headEnd/>
            <a:tailEnd/>
          </a:ln>
          <a:effectLst/>
        </p:spPr>
        <p:txBody>
          <a:bodyPr>
            <a:spAutoFit/>
          </a:bodyPr>
          <a:lstStyle/>
          <a:p>
            <a:pPr algn="l">
              <a:buFont typeface="Wingdings" pitchFamily="2" charset="2"/>
              <a:buChar char="Ø"/>
            </a:pPr>
            <a:r>
              <a:rPr lang="en-US" sz="2400" dirty="0">
                <a:solidFill>
                  <a:srgbClr val="FF0000"/>
                </a:solidFill>
              </a:rPr>
              <a:t>Radix Sort(</a:t>
            </a:r>
            <a:r>
              <a:rPr lang="zh-CN" altLang="en-US" sz="2400" dirty="0">
                <a:solidFill>
                  <a:srgbClr val="FF0000"/>
                </a:solidFill>
              </a:rPr>
              <a:t>基数排序</a:t>
            </a:r>
            <a:r>
              <a:rPr lang="en-US" sz="2400" dirty="0">
                <a:solidFill>
                  <a:srgbClr val="FF0000"/>
                </a:solidFill>
              </a:rPr>
              <a:t>)</a:t>
            </a:r>
            <a:r>
              <a:rPr lang="zh-CN" altLang="en-US" sz="2400" dirty="0">
                <a:solidFill>
                  <a:srgbClr val="FF0000"/>
                </a:solidFill>
              </a:rPr>
              <a:t>：</a:t>
            </a:r>
            <a:r>
              <a:rPr lang="zh-CN" altLang="en-US" sz="2400" dirty="0">
                <a:solidFill>
                  <a:srgbClr val="000000"/>
                </a:solidFill>
              </a:rPr>
              <a:t>假设所有待排序元素均为整数，至多</a:t>
            </a:r>
            <a:r>
              <a:rPr lang="en-US" sz="2400" i="1" dirty="0">
                <a:solidFill>
                  <a:srgbClr val="000000"/>
                </a:solidFill>
              </a:rPr>
              <a:t>d</a:t>
            </a:r>
            <a:r>
              <a:rPr lang="zh-CN" altLang="en-US" sz="2400" dirty="0">
                <a:solidFill>
                  <a:srgbClr val="000000"/>
                </a:solidFill>
              </a:rPr>
              <a:t>位。先按</a:t>
            </a:r>
            <a:r>
              <a:rPr lang="zh-CN" altLang="en-US" sz="2400" dirty="0">
                <a:solidFill>
                  <a:schemeClr val="folHlink"/>
                </a:solidFill>
              </a:rPr>
              <a:t>最低有效位</a:t>
            </a:r>
            <a:r>
              <a:rPr lang="zh-CN" altLang="en-US" sz="2400" dirty="0">
                <a:solidFill>
                  <a:srgbClr val="000000"/>
                </a:solidFill>
              </a:rPr>
              <a:t>进行排序，再按</a:t>
            </a:r>
            <a:r>
              <a:rPr lang="zh-CN" altLang="en-US" sz="2400" dirty="0">
                <a:solidFill>
                  <a:schemeClr val="folHlink"/>
                </a:solidFill>
              </a:rPr>
              <a:t>次低有效位</a:t>
            </a:r>
            <a:r>
              <a:rPr lang="zh-CN" altLang="en-US" sz="2400" dirty="0">
                <a:solidFill>
                  <a:srgbClr val="000000"/>
                </a:solidFill>
              </a:rPr>
              <a:t>排序，重复这个过程，直到对所有的</a:t>
            </a:r>
            <a:r>
              <a:rPr lang="en-US" altLang="zh-CN" sz="2400" dirty="0">
                <a:solidFill>
                  <a:srgbClr val="000000"/>
                </a:solidFill>
              </a:rPr>
              <a:t>d</a:t>
            </a:r>
            <a:r>
              <a:rPr lang="zh-CN" altLang="en-US" sz="2400" dirty="0">
                <a:solidFill>
                  <a:srgbClr val="000000"/>
                </a:solidFill>
              </a:rPr>
              <a:t>位数字都进行了排序。</a:t>
            </a:r>
          </a:p>
          <a:p>
            <a:pPr algn="l">
              <a:buFont typeface="Wingdings" pitchFamily="2" charset="2"/>
              <a:buNone/>
            </a:pPr>
            <a:endParaRPr lang="en-US" altLang="zh-CN" sz="2400" dirty="0">
              <a:solidFill>
                <a:srgbClr val="000000"/>
              </a:solidFill>
            </a:endParaRPr>
          </a:p>
          <a:p>
            <a:pPr algn="l">
              <a:buFont typeface="Wingdings" pitchFamily="2" charset="2"/>
              <a:buChar char="Ø"/>
            </a:pPr>
            <a:r>
              <a:rPr lang="zh-CN" altLang="en-US" sz="2400" dirty="0">
                <a:solidFill>
                  <a:srgbClr val="000000"/>
                </a:solidFill>
              </a:rPr>
              <a:t>基数排序关键是</a:t>
            </a:r>
            <a:r>
              <a:rPr lang="zh-CN" altLang="en-US" sz="2400" dirty="0">
                <a:solidFill>
                  <a:schemeClr val="hlink"/>
                </a:solidFill>
              </a:rPr>
              <a:t>按位排序要稳定</a:t>
            </a:r>
            <a:r>
              <a:rPr lang="zh-CN" altLang="en-US" sz="2400" dirty="0">
                <a:solidFill>
                  <a:srgbClr val="000000"/>
                </a:solidFill>
              </a:rPr>
              <a:t>。</a:t>
            </a:r>
          </a:p>
          <a:p>
            <a:pPr algn="l">
              <a:buFont typeface="Wingdings" pitchFamily="2" charset="2"/>
              <a:buNone/>
            </a:pPr>
            <a:endParaRPr lang="zh-CN" altLang="en-US" sz="2400" dirty="0">
              <a:solidFill>
                <a:srgbClr val="000000"/>
              </a:solidFill>
            </a:endParaRPr>
          </a:p>
          <a:p>
            <a:pPr algn="l">
              <a:buFont typeface="Wingdings" pitchFamily="2" charset="2"/>
              <a:buChar char="Ø"/>
            </a:pPr>
            <a:r>
              <a:rPr lang="zh-CN" altLang="en-US" sz="2400" dirty="0">
                <a:solidFill>
                  <a:srgbClr val="000000"/>
                </a:solidFill>
              </a:rPr>
              <a:t>算法</a:t>
            </a:r>
            <a:endParaRPr lang="en-US" sz="2400" dirty="0">
              <a:solidFill>
                <a:srgbClr val="000000"/>
              </a:solidFill>
            </a:endParaRPr>
          </a:p>
          <a:p>
            <a:pPr lvl="1" algn="l"/>
            <a:r>
              <a:rPr lang="en-US" sz="2400" dirty="0">
                <a:solidFill>
                  <a:srgbClr val="000000"/>
                </a:solidFill>
              </a:rPr>
              <a:t>Radix-Sort(</a:t>
            </a:r>
            <a:r>
              <a:rPr lang="en-US" sz="2400" dirty="0" err="1">
                <a:solidFill>
                  <a:srgbClr val="000000"/>
                </a:solidFill>
              </a:rPr>
              <a:t>A,d</a:t>
            </a:r>
            <a:r>
              <a:rPr lang="en-US" sz="2400" dirty="0">
                <a:solidFill>
                  <a:srgbClr val="000000"/>
                </a:solidFill>
              </a:rPr>
              <a:t>)</a:t>
            </a:r>
          </a:p>
          <a:p>
            <a:pPr lvl="1" algn="l"/>
            <a:r>
              <a:rPr lang="en-US" sz="2400" dirty="0">
                <a:solidFill>
                  <a:srgbClr val="000000"/>
                </a:solidFill>
              </a:rPr>
              <a:t>{	for </a:t>
            </a:r>
            <a:r>
              <a:rPr lang="en-US" sz="2400" dirty="0" err="1">
                <a:solidFill>
                  <a:srgbClr val="000000"/>
                </a:solidFill>
              </a:rPr>
              <a:t>i</a:t>
            </a:r>
            <a:r>
              <a:rPr lang="en-US" sz="2400" dirty="0">
                <a:solidFill>
                  <a:srgbClr val="000000"/>
                </a:solidFill>
              </a:rPr>
              <a:t> = 1 to d</a:t>
            </a:r>
          </a:p>
          <a:p>
            <a:pPr lvl="1" algn="l"/>
            <a:r>
              <a:rPr lang="en-US" sz="2400" dirty="0">
                <a:solidFill>
                  <a:srgbClr val="000000"/>
                </a:solidFill>
              </a:rPr>
              <a:t>		do use stable sort to sort A on digit </a:t>
            </a:r>
            <a:r>
              <a:rPr lang="en-US" sz="2400" dirty="0" err="1">
                <a:solidFill>
                  <a:srgbClr val="000000"/>
                </a:solidFill>
              </a:rPr>
              <a:t>i</a:t>
            </a:r>
            <a:endParaRPr lang="en-US" sz="2400" dirty="0">
              <a:solidFill>
                <a:srgbClr val="000000"/>
              </a:solidFill>
            </a:endParaRPr>
          </a:p>
          <a:p>
            <a:pPr lvl="1" algn="l"/>
            <a:r>
              <a:rPr lang="en-US" sz="2400" dirty="0">
                <a:solidFill>
                  <a:srgbClr val="000000"/>
                </a:solidFill>
              </a:rPr>
              <a:t>}</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62</a:t>
            </a:fld>
            <a:endParaRPr lang="en-US" altLang="zh-CN"/>
          </a:p>
        </p:txBody>
      </p:sp>
      <p:sp>
        <p:nvSpPr>
          <p:cNvPr id="3" name="对话气泡: 圆角矩形 2"/>
          <p:cNvSpPr/>
          <p:nvPr/>
        </p:nvSpPr>
        <p:spPr bwMode="auto">
          <a:xfrm>
            <a:off x="5868144" y="3429000"/>
            <a:ext cx="3456384" cy="1080120"/>
          </a:xfrm>
          <a:prstGeom prst="wedgeRoundRectCallout">
            <a:avLst>
              <a:gd name="adj1" fmla="val -66284"/>
              <a:gd name="adj2" fmla="val -132828"/>
              <a:gd name="adj3" fmla="val 16667"/>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为什么不从最高位开始</a:t>
            </a:r>
            <a:endParaRPr kumimoji="1" lang="en-US" altLang="zh-CN" sz="2400" b="1" i="0" u="none" strike="noStrike" cap="none" normalizeH="0" baseline="0" dirty="0">
              <a:ln>
                <a:noFill/>
              </a:ln>
              <a:solidFill>
                <a:schemeClr val="tx1"/>
              </a:solidFill>
              <a:effectLst/>
              <a:latin typeface="Tahoma"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排序？思考：</a:t>
            </a:r>
            <a:r>
              <a:rPr kumimoji="1" lang="en-US" altLang="zh-CN" sz="2400" b="1" i="0" u="none" strike="noStrike" cap="none" normalizeH="0" baseline="0" dirty="0">
                <a:ln>
                  <a:noFill/>
                </a:ln>
                <a:solidFill>
                  <a:schemeClr val="tx1"/>
                </a:solidFill>
                <a:effectLst/>
                <a:latin typeface="Tahoma" pitchFamily="34" charset="0"/>
                <a:ea typeface="宋体" pitchFamily="2" charset="-122"/>
              </a:rPr>
              <a:t>8.3-5</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2829108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idx="4294967295"/>
          </p:nvPr>
        </p:nvSpPr>
        <p:spPr/>
        <p:txBody>
          <a:bodyPr/>
          <a:lstStyle/>
          <a:p>
            <a:r>
              <a:rPr lang="zh-CN" altLang="en-US" dirty="0"/>
              <a:t>基数排序</a:t>
            </a:r>
          </a:p>
        </p:txBody>
      </p:sp>
      <p:sp>
        <p:nvSpPr>
          <p:cNvPr id="62479" name="Text Box 4"/>
          <p:cNvSpPr txBox="1">
            <a:spLocks noChangeArrowheads="1"/>
          </p:cNvSpPr>
          <p:nvPr/>
        </p:nvSpPr>
        <p:spPr bwMode="auto">
          <a:xfrm>
            <a:off x="1692275" y="2997200"/>
            <a:ext cx="1081088" cy="1498600"/>
          </a:xfrm>
          <a:prstGeom prst="rect">
            <a:avLst/>
          </a:prstGeom>
          <a:noFill/>
          <a:ln w="9525">
            <a:noFill/>
            <a:miter lim="800000"/>
            <a:headEnd/>
            <a:tailEnd/>
          </a:ln>
        </p:spPr>
        <p:txBody>
          <a:bodyPr>
            <a:spAutoFit/>
          </a:bodyPr>
          <a:lstStyle/>
          <a:p>
            <a:pPr algn="l">
              <a:lnSpc>
                <a:spcPct val="30000"/>
              </a:lnSpc>
              <a:spcBef>
                <a:spcPct val="50000"/>
              </a:spcBef>
            </a:pPr>
            <a:r>
              <a:rPr lang="en-US" sz="1800" b="0">
                <a:solidFill>
                  <a:schemeClr val="tx1"/>
                </a:solidFill>
                <a:latin typeface="Arial" pitchFamily="34" charset="0"/>
                <a:ea typeface="PMingLiU" pitchFamily="18" charset="-120"/>
              </a:rPr>
              <a:t>329</a:t>
            </a:r>
          </a:p>
          <a:p>
            <a:pPr algn="l">
              <a:lnSpc>
                <a:spcPct val="30000"/>
              </a:lnSpc>
              <a:spcBef>
                <a:spcPct val="50000"/>
              </a:spcBef>
            </a:pPr>
            <a:r>
              <a:rPr lang="en-US" sz="1800" b="0">
                <a:solidFill>
                  <a:schemeClr val="tx1"/>
                </a:solidFill>
                <a:latin typeface="Arial" pitchFamily="34" charset="0"/>
                <a:ea typeface="PMingLiU" pitchFamily="18" charset="-120"/>
              </a:rPr>
              <a:t>457</a:t>
            </a:r>
          </a:p>
          <a:p>
            <a:pPr algn="l">
              <a:lnSpc>
                <a:spcPct val="30000"/>
              </a:lnSpc>
              <a:spcBef>
                <a:spcPct val="50000"/>
              </a:spcBef>
            </a:pPr>
            <a:r>
              <a:rPr lang="en-US" sz="1800" b="0">
                <a:solidFill>
                  <a:schemeClr val="tx1"/>
                </a:solidFill>
                <a:latin typeface="Arial" pitchFamily="34" charset="0"/>
                <a:ea typeface="PMingLiU" pitchFamily="18" charset="-120"/>
              </a:rPr>
              <a:t>657</a:t>
            </a:r>
          </a:p>
          <a:p>
            <a:pPr algn="l">
              <a:lnSpc>
                <a:spcPct val="30000"/>
              </a:lnSpc>
              <a:spcBef>
                <a:spcPct val="50000"/>
              </a:spcBef>
            </a:pPr>
            <a:r>
              <a:rPr lang="en-US" sz="1800" b="0">
                <a:solidFill>
                  <a:schemeClr val="tx1"/>
                </a:solidFill>
                <a:latin typeface="Arial" pitchFamily="34" charset="0"/>
                <a:ea typeface="PMingLiU" pitchFamily="18" charset="-120"/>
              </a:rPr>
              <a:t>839</a:t>
            </a:r>
          </a:p>
          <a:p>
            <a:pPr algn="l">
              <a:lnSpc>
                <a:spcPct val="30000"/>
              </a:lnSpc>
              <a:spcBef>
                <a:spcPct val="50000"/>
              </a:spcBef>
            </a:pPr>
            <a:r>
              <a:rPr lang="en-US" sz="1800" b="0">
                <a:solidFill>
                  <a:schemeClr val="tx1"/>
                </a:solidFill>
                <a:latin typeface="Arial" pitchFamily="34" charset="0"/>
                <a:ea typeface="PMingLiU" pitchFamily="18" charset="-120"/>
              </a:rPr>
              <a:t>436</a:t>
            </a:r>
          </a:p>
          <a:p>
            <a:pPr algn="l">
              <a:lnSpc>
                <a:spcPct val="30000"/>
              </a:lnSpc>
              <a:spcBef>
                <a:spcPct val="50000"/>
              </a:spcBef>
            </a:pPr>
            <a:r>
              <a:rPr lang="en-US" sz="1800" b="0">
                <a:solidFill>
                  <a:schemeClr val="tx1"/>
                </a:solidFill>
                <a:latin typeface="Arial" pitchFamily="34" charset="0"/>
                <a:ea typeface="PMingLiU" pitchFamily="18" charset="-120"/>
              </a:rPr>
              <a:t>720</a:t>
            </a:r>
          </a:p>
          <a:p>
            <a:pPr algn="l">
              <a:lnSpc>
                <a:spcPct val="30000"/>
              </a:lnSpc>
              <a:spcBef>
                <a:spcPct val="50000"/>
              </a:spcBef>
            </a:pPr>
            <a:r>
              <a:rPr lang="en-US" sz="1800" b="0">
                <a:solidFill>
                  <a:schemeClr val="tx1"/>
                </a:solidFill>
                <a:latin typeface="Arial" pitchFamily="34" charset="0"/>
                <a:ea typeface="PMingLiU" pitchFamily="18" charset="-120"/>
              </a:rPr>
              <a:t>355</a:t>
            </a:r>
          </a:p>
        </p:txBody>
      </p:sp>
      <p:sp>
        <p:nvSpPr>
          <p:cNvPr id="62480" name="Text Box 5"/>
          <p:cNvSpPr txBox="1">
            <a:spLocks noChangeArrowheads="1"/>
          </p:cNvSpPr>
          <p:nvPr/>
        </p:nvSpPr>
        <p:spPr bwMode="auto">
          <a:xfrm>
            <a:off x="2987675" y="2997200"/>
            <a:ext cx="1081088" cy="1498600"/>
          </a:xfrm>
          <a:prstGeom prst="rect">
            <a:avLst/>
          </a:prstGeom>
          <a:noFill/>
          <a:ln w="9525">
            <a:noFill/>
            <a:miter lim="800000"/>
            <a:headEnd/>
            <a:tailEnd/>
          </a:ln>
        </p:spPr>
        <p:txBody>
          <a:bodyPr>
            <a:spAutoFit/>
          </a:bodyPr>
          <a:lstStyle/>
          <a:p>
            <a:pPr algn="l">
              <a:lnSpc>
                <a:spcPct val="30000"/>
              </a:lnSpc>
              <a:spcBef>
                <a:spcPct val="50000"/>
              </a:spcBef>
            </a:pPr>
            <a:r>
              <a:rPr lang="en-US" sz="1800" b="0">
                <a:solidFill>
                  <a:srgbClr val="FF0000"/>
                </a:solidFill>
                <a:latin typeface="Arial" pitchFamily="34" charset="0"/>
                <a:ea typeface="PMingLiU" pitchFamily="18" charset="-120"/>
              </a:rPr>
              <a:t>720</a:t>
            </a:r>
          </a:p>
          <a:p>
            <a:pPr algn="l">
              <a:lnSpc>
                <a:spcPct val="30000"/>
              </a:lnSpc>
              <a:spcBef>
                <a:spcPct val="50000"/>
              </a:spcBef>
            </a:pPr>
            <a:r>
              <a:rPr lang="en-US" sz="1800" b="0">
                <a:solidFill>
                  <a:srgbClr val="FF0000"/>
                </a:solidFill>
                <a:latin typeface="Arial" pitchFamily="34" charset="0"/>
                <a:ea typeface="PMingLiU" pitchFamily="18" charset="-120"/>
              </a:rPr>
              <a:t>355</a:t>
            </a:r>
          </a:p>
          <a:p>
            <a:pPr algn="l">
              <a:lnSpc>
                <a:spcPct val="30000"/>
              </a:lnSpc>
              <a:spcBef>
                <a:spcPct val="50000"/>
              </a:spcBef>
            </a:pPr>
            <a:r>
              <a:rPr lang="en-US" sz="1800" b="0">
                <a:solidFill>
                  <a:srgbClr val="FF0000"/>
                </a:solidFill>
                <a:latin typeface="Arial" pitchFamily="34" charset="0"/>
                <a:ea typeface="PMingLiU" pitchFamily="18" charset="-120"/>
              </a:rPr>
              <a:t>436</a:t>
            </a:r>
          </a:p>
          <a:p>
            <a:pPr algn="l">
              <a:lnSpc>
                <a:spcPct val="30000"/>
              </a:lnSpc>
              <a:spcBef>
                <a:spcPct val="50000"/>
              </a:spcBef>
            </a:pPr>
            <a:r>
              <a:rPr lang="en-US" sz="1800" b="0">
                <a:solidFill>
                  <a:srgbClr val="FF0000"/>
                </a:solidFill>
                <a:latin typeface="Arial" pitchFamily="34" charset="0"/>
                <a:ea typeface="PMingLiU" pitchFamily="18" charset="-120"/>
              </a:rPr>
              <a:t>457</a:t>
            </a:r>
          </a:p>
          <a:p>
            <a:pPr algn="l">
              <a:lnSpc>
                <a:spcPct val="30000"/>
              </a:lnSpc>
              <a:spcBef>
                <a:spcPct val="50000"/>
              </a:spcBef>
            </a:pPr>
            <a:r>
              <a:rPr lang="en-US" sz="1800" b="0">
                <a:solidFill>
                  <a:srgbClr val="FF0000"/>
                </a:solidFill>
                <a:latin typeface="Arial" pitchFamily="34" charset="0"/>
                <a:ea typeface="PMingLiU" pitchFamily="18" charset="-120"/>
              </a:rPr>
              <a:t>657</a:t>
            </a:r>
          </a:p>
          <a:p>
            <a:pPr algn="l">
              <a:lnSpc>
                <a:spcPct val="30000"/>
              </a:lnSpc>
              <a:spcBef>
                <a:spcPct val="50000"/>
              </a:spcBef>
            </a:pPr>
            <a:r>
              <a:rPr lang="en-US" sz="1800" b="0">
                <a:solidFill>
                  <a:srgbClr val="FF0000"/>
                </a:solidFill>
                <a:latin typeface="Arial" pitchFamily="34" charset="0"/>
                <a:ea typeface="PMingLiU" pitchFamily="18" charset="-120"/>
              </a:rPr>
              <a:t>329</a:t>
            </a:r>
          </a:p>
          <a:p>
            <a:pPr algn="l">
              <a:lnSpc>
                <a:spcPct val="30000"/>
              </a:lnSpc>
              <a:spcBef>
                <a:spcPct val="50000"/>
              </a:spcBef>
            </a:pPr>
            <a:r>
              <a:rPr lang="en-US" sz="1800" b="0">
                <a:solidFill>
                  <a:srgbClr val="FF0000"/>
                </a:solidFill>
                <a:latin typeface="Arial" pitchFamily="34" charset="0"/>
                <a:ea typeface="PMingLiU" pitchFamily="18" charset="-120"/>
              </a:rPr>
              <a:t>839</a:t>
            </a:r>
          </a:p>
        </p:txBody>
      </p:sp>
      <p:sp>
        <p:nvSpPr>
          <p:cNvPr id="62481" name="Line 6"/>
          <p:cNvSpPr>
            <a:spLocks noChangeShapeType="1"/>
          </p:cNvSpPr>
          <p:nvPr/>
        </p:nvSpPr>
        <p:spPr bwMode="auto">
          <a:xfrm flipV="1">
            <a:off x="3419475" y="4510088"/>
            <a:ext cx="0" cy="360362"/>
          </a:xfrm>
          <a:prstGeom prst="line">
            <a:avLst/>
          </a:prstGeom>
          <a:noFill/>
          <a:ln w="9525">
            <a:solidFill>
              <a:schemeClr val="tx1"/>
            </a:solidFill>
            <a:round/>
            <a:headEnd/>
            <a:tailEnd type="triangle" w="med" len="med"/>
          </a:ln>
        </p:spPr>
        <p:txBody>
          <a:bodyPr/>
          <a:lstStyle/>
          <a:p>
            <a:endParaRPr lang="zh-CN" altLang="en-US"/>
          </a:p>
        </p:txBody>
      </p:sp>
      <p:sp>
        <p:nvSpPr>
          <p:cNvPr id="62482" name="Text Box 7"/>
          <p:cNvSpPr txBox="1">
            <a:spLocks noChangeArrowheads="1"/>
          </p:cNvSpPr>
          <p:nvPr/>
        </p:nvSpPr>
        <p:spPr bwMode="auto">
          <a:xfrm>
            <a:off x="2124075" y="4870450"/>
            <a:ext cx="1871663" cy="366713"/>
          </a:xfrm>
          <a:prstGeom prst="rect">
            <a:avLst/>
          </a:prstGeom>
          <a:noFill/>
          <a:ln w="9525">
            <a:noFill/>
            <a:miter lim="800000"/>
            <a:headEnd/>
            <a:tailEnd/>
          </a:ln>
        </p:spPr>
        <p:txBody>
          <a:bodyPr>
            <a:spAutoFit/>
          </a:bodyPr>
          <a:lstStyle/>
          <a:p>
            <a:pPr algn="l">
              <a:spcBef>
                <a:spcPct val="50000"/>
              </a:spcBef>
            </a:pPr>
            <a:endParaRPr lang="zh-CN" altLang="en-US" sz="1800" b="0">
              <a:solidFill>
                <a:schemeClr val="tx1"/>
              </a:solidFill>
              <a:latin typeface="Arial" pitchFamily="34" charset="0"/>
              <a:ea typeface="PMingLiU" pitchFamily="18" charset="-120"/>
            </a:endParaRPr>
          </a:p>
        </p:txBody>
      </p:sp>
      <p:sp>
        <p:nvSpPr>
          <p:cNvPr id="62483" name="Text Box 8"/>
          <p:cNvSpPr txBox="1">
            <a:spLocks noChangeArrowheads="1"/>
          </p:cNvSpPr>
          <p:nvPr/>
        </p:nvSpPr>
        <p:spPr bwMode="auto">
          <a:xfrm>
            <a:off x="4500563" y="2997200"/>
            <a:ext cx="1081087" cy="1498600"/>
          </a:xfrm>
          <a:prstGeom prst="rect">
            <a:avLst/>
          </a:prstGeom>
          <a:noFill/>
          <a:ln w="9525">
            <a:noFill/>
            <a:miter lim="800000"/>
            <a:headEnd/>
            <a:tailEnd/>
          </a:ln>
        </p:spPr>
        <p:txBody>
          <a:bodyPr>
            <a:spAutoFit/>
          </a:bodyPr>
          <a:lstStyle/>
          <a:p>
            <a:pPr algn="l">
              <a:lnSpc>
                <a:spcPct val="30000"/>
              </a:lnSpc>
              <a:spcBef>
                <a:spcPct val="50000"/>
              </a:spcBef>
            </a:pPr>
            <a:r>
              <a:rPr lang="en-US" sz="1800" b="0">
                <a:solidFill>
                  <a:srgbClr val="007F00"/>
                </a:solidFill>
                <a:latin typeface="Arial" pitchFamily="34" charset="0"/>
                <a:ea typeface="PMingLiU" pitchFamily="18" charset="-120"/>
              </a:rPr>
              <a:t>720</a:t>
            </a:r>
          </a:p>
          <a:p>
            <a:pPr algn="l">
              <a:lnSpc>
                <a:spcPct val="30000"/>
              </a:lnSpc>
              <a:spcBef>
                <a:spcPct val="50000"/>
              </a:spcBef>
            </a:pPr>
            <a:r>
              <a:rPr lang="en-US" sz="1800" b="0">
                <a:solidFill>
                  <a:srgbClr val="007F00"/>
                </a:solidFill>
                <a:latin typeface="Arial" pitchFamily="34" charset="0"/>
                <a:ea typeface="PMingLiU" pitchFamily="18" charset="-120"/>
              </a:rPr>
              <a:t>329</a:t>
            </a:r>
          </a:p>
          <a:p>
            <a:pPr algn="l">
              <a:lnSpc>
                <a:spcPct val="30000"/>
              </a:lnSpc>
              <a:spcBef>
                <a:spcPct val="50000"/>
              </a:spcBef>
            </a:pPr>
            <a:r>
              <a:rPr lang="en-US" sz="1800" b="0">
                <a:solidFill>
                  <a:srgbClr val="007F00"/>
                </a:solidFill>
                <a:latin typeface="Arial" pitchFamily="34" charset="0"/>
                <a:ea typeface="PMingLiU" pitchFamily="18" charset="-120"/>
              </a:rPr>
              <a:t>436</a:t>
            </a:r>
          </a:p>
          <a:p>
            <a:pPr algn="l">
              <a:lnSpc>
                <a:spcPct val="30000"/>
              </a:lnSpc>
              <a:spcBef>
                <a:spcPct val="50000"/>
              </a:spcBef>
            </a:pPr>
            <a:r>
              <a:rPr lang="en-US" sz="1800" b="0">
                <a:solidFill>
                  <a:srgbClr val="007F00"/>
                </a:solidFill>
                <a:latin typeface="Arial" pitchFamily="34" charset="0"/>
                <a:ea typeface="PMingLiU" pitchFamily="18" charset="-120"/>
              </a:rPr>
              <a:t>839</a:t>
            </a:r>
          </a:p>
          <a:p>
            <a:pPr algn="l">
              <a:lnSpc>
                <a:spcPct val="30000"/>
              </a:lnSpc>
              <a:spcBef>
                <a:spcPct val="50000"/>
              </a:spcBef>
            </a:pPr>
            <a:r>
              <a:rPr lang="en-US" sz="1800" b="0">
                <a:solidFill>
                  <a:srgbClr val="007F00"/>
                </a:solidFill>
                <a:latin typeface="Arial" pitchFamily="34" charset="0"/>
                <a:ea typeface="PMingLiU" pitchFamily="18" charset="-120"/>
              </a:rPr>
              <a:t>355</a:t>
            </a:r>
          </a:p>
          <a:p>
            <a:pPr algn="l">
              <a:lnSpc>
                <a:spcPct val="30000"/>
              </a:lnSpc>
              <a:spcBef>
                <a:spcPct val="50000"/>
              </a:spcBef>
            </a:pPr>
            <a:r>
              <a:rPr lang="en-US" sz="1800" b="0">
                <a:solidFill>
                  <a:srgbClr val="007F00"/>
                </a:solidFill>
                <a:latin typeface="Arial" pitchFamily="34" charset="0"/>
                <a:ea typeface="PMingLiU" pitchFamily="18" charset="-120"/>
              </a:rPr>
              <a:t>457</a:t>
            </a:r>
          </a:p>
          <a:p>
            <a:pPr algn="l">
              <a:lnSpc>
                <a:spcPct val="30000"/>
              </a:lnSpc>
              <a:spcBef>
                <a:spcPct val="50000"/>
              </a:spcBef>
            </a:pPr>
            <a:r>
              <a:rPr lang="en-US" sz="1800" b="0">
                <a:solidFill>
                  <a:srgbClr val="007F00"/>
                </a:solidFill>
                <a:latin typeface="Arial" pitchFamily="34" charset="0"/>
                <a:ea typeface="PMingLiU" pitchFamily="18" charset="-120"/>
              </a:rPr>
              <a:t>657</a:t>
            </a:r>
          </a:p>
        </p:txBody>
      </p:sp>
      <p:sp>
        <p:nvSpPr>
          <p:cNvPr id="62484" name="Line 9"/>
          <p:cNvSpPr>
            <a:spLocks noChangeShapeType="1"/>
          </p:cNvSpPr>
          <p:nvPr/>
        </p:nvSpPr>
        <p:spPr bwMode="auto">
          <a:xfrm flipV="1">
            <a:off x="4787900" y="4510088"/>
            <a:ext cx="0" cy="1150937"/>
          </a:xfrm>
          <a:prstGeom prst="line">
            <a:avLst/>
          </a:prstGeom>
          <a:noFill/>
          <a:ln w="9525">
            <a:solidFill>
              <a:schemeClr val="tx1"/>
            </a:solidFill>
            <a:round/>
            <a:headEnd/>
            <a:tailEnd type="triangle" w="med" len="med"/>
          </a:ln>
        </p:spPr>
        <p:txBody>
          <a:bodyPr/>
          <a:lstStyle/>
          <a:p>
            <a:endParaRPr lang="zh-CN" altLang="en-US"/>
          </a:p>
        </p:txBody>
      </p:sp>
      <p:sp>
        <p:nvSpPr>
          <p:cNvPr id="62485" name="Text Box 10"/>
          <p:cNvSpPr txBox="1">
            <a:spLocks noChangeArrowheads="1"/>
          </p:cNvSpPr>
          <p:nvPr/>
        </p:nvSpPr>
        <p:spPr bwMode="auto">
          <a:xfrm>
            <a:off x="6156325" y="2997200"/>
            <a:ext cx="1081088" cy="1498600"/>
          </a:xfrm>
          <a:prstGeom prst="rect">
            <a:avLst/>
          </a:prstGeom>
          <a:noFill/>
          <a:ln w="9525">
            <a:noFill/>
            <a:miter lim="800000"/>
            <a:headEnd/>
            <a:tailEnd/>
          </a:ln>
        </p:spPr>
        <p:txBody>
          <a:bodyPr>
            <a:spAutoFit/>
          </a:bodyPr>
          <a:lstStyle/>
          <a:p>
            <a:pPr algn="l">
              <a:lnSpc>
                <a:spcPct val="30000"/>
              </a:lnSpc>
              <a:spcBef>
                <a:spcPct val="50000"/>
              </a:spcBef>
            </a:pPr>
            <a:r>
              <a:rPr lang="en-US" sz="1800" b="0">
                <a:solidFill>
                  <a:srgbClr val="0000FF"/>
                </a:solidFill>
                <a:latin typeface="Arial" pitchFamily="34" charset="0"/>
                <a:ea typeface="PMingLiU" pitchFamily="18" charset="-120"/>
              </a:rPr>
              <a:t>329</a:t>
            </a:r>
          </a:p>
          <a:p>
            <a:pPr algn="l">
              <a:lnSpc>
                <a:spcPct val="30000"/>
              </a:lnSpc>
              <a:spcBef>
                <a:spcPct val="50000"/>
              </a:spcBef>
            </a:pPr>
            <a:r>
              <a:rPr lang="en-US" sz="1800" b="0">
                <a:solidFill>
                  <a:srgbClr val="0000FF"/>
                </a:solidFill>
                <a:latin typeface="Arial" pitchFamily="34" charset="0"/>
                <a:ea typeface="PMingLiU" pitchFamily="18" charset="-120"/>
              </a:rPr>
              <a:t>355</a:t>
            </a:r>
          </a:p>
          <a:p>
            <a:pPr algn="l">
              <a:lnSpc>
                <a:spcPct val="30000"/>
              </a:lnSpc>
              <a:spcBef>
                <a:spcPct val="50000"/>
              </a:spcBef>
            </a:pPr>
            <a:r>
              <a:rPr lang="en-US" sz="1800" b="0">
                <a:solidFill>
                  <a:srgbClr val="0000FF"/>
                </a:solidFill>
                <a:latin typeface="Arial" pitchFamily="34" charset="0"/>
                <a:ea typeface="PMingLiU" pitchFamily="18" charset="-120"/>
              </a:rPr>
              <a:t>436</a:t>
            </a:r>
          </a:p>
          <a:p>
            <a:pPr algn="l">
              <a:lnSpc>
                <a:spcPct val="30000"/>
              </a:lnSpc>
              <a:spcBef>
                <a:spcPct val="50000"/>
              </a:spcBef>
            </a:pPr>
            <a:r>
              <a:rPr lang="en-US" sz="1800" b="0">
                <a:solidFill>
                  <a:srgbClr val="0000FF"/>
                </a:solidFill>
                <a:latin typeface="Arial" pitchFamily="34" charset="0"/>
                <a:ea typeface="PMingLiU" pitchFamily="18" charset="-120"/>
              </a:rPr>
              <a:t>457</a:t>
            </a:r>
          </a:p>
          <a:p>
            <a:pPr algn="l">
              <a:lnSpc>
                <a:spcPct val="30000"/>
              </a:lnSpc>
              <a:spcBef>
                <a:spcPct val="50000"/>
              </a:spcBef>
            </a:pPr>
            <a:r>
              <a:rPr lang="en-US" sz="1800" b="0">
                <a:solidFill>
                  <a:srgbClr val="0000FF"/>
                </a:solidFill>
                <a:latin typeface="Arial" pitchFamily="34" charset="0"/>
                <a:ea typeface="PMingLiU" pitchFamily="18" charset="-120"/>
              </a:rPr>
              <a:t>657</a:t>
            </a:r>
          </a:p>
          <a:p>
            <a:pPr algn="l">
              <a:lnSpc>
                <a:spcPct val="30000"/>
              </a:lnSpc>
              <a:spcBef>
                <a:spcPct val="50000"/>
              </a:spcBef>
            </a:pPr>
            <a:r>
              <a:rPr lang="en-US" sz="1800" b="0">
                <a:solidFill>
                  <a:srgbClr val="0000FF"/>
                </a:solidFill>
                <a:latin typeface="Arial" pitchFamily="34" charset="0"/>
                <a:ea typeface="PMingLiU" pitchFamily="18" charset="-120"/>
              </a:rPr>
              <a:t>720</a:t>
            </a:r>
          </a:p>
          <a:p>
            <a:pPr algn="l">
              <a:lnSpc>
                <a:spcPct val="30000"/>
              </a:lnSpc>
              <a:spcBef>
                <a:spcPct val="50000"/>
              </a:spcBef>
            </a:pPr>
            <a:r>
              <a:rPr lang="en-US" sz="1800" b="0">
                <a:solidFill>
                  <a:srgbClr val="0000FF"/>
                </a:solidFill>
                <a:latin typeface="Arial" pitchFamily="34" charset="0"/>
                <a:ea typeface="PMingLiU" pitchFamily="18" charset="-120"/>
              </a:rPr>
              <a:t>839</a:t>
            </a:r>
          </a:p>
        </p:txBody>
      </p:sp>
      <p:sp>
        <p:nvSpPr>
          <p:cNvPr id="62486" name="Line 11"/>
          <p:cNvSpPr>
            <a:spLocks noChangeShapeType="1"/>
          </p:cNvSpPr>
          <p:nvPr/>
        </p:nvSpPr>
        <p:spPr bwMode="auto">
          <a:xfrm flipV="1">
            <a:off x="6300788" y="4510088"/>
            <a:ext cx="0" cy="360362"/>
          </a:xfrm>
          <a:prstGeom prst="line">
            <a:avLst/>
          </a:prstGeom>
          <a:noFill/>
          <a:ln w="9525">
            <a:solidFill>
              <a:schemeClr val="tx1"/>
            </a:solidFill>
            <a:round/>
            <a:headEnd/>
            <a:tailEnd type="triangle" w="med" len="med"/>
          </a:ln>
        </p:spPr>
        <p:txBody>
          <a:bodyPr/>
          <a:lstStyle/>
          <a:p>
            <a:endParaRPr lang="zh-CN" altLang="en-US"/>
          </a:p>
        </p:txBody>
      </p:sp>
      <p:sp>
        <p:nvSpPr>
          <p:cNvPr id="62487" name="Text Box 12"/>
          <p:cNvSpPr txBox="1">
            <a:spLocks noChangeArrowheads="1"/>
          </p:cNvSpPr>
          <p:nvPr/>
        </p:nvSpPr>
        <p:spPr bwMode="auto">
          <a:xfrm>
            <a:off x="1979613" y="4941888"/>
            <a:ext cx="2016125" cy="523875"/>
          </a:xfrm>
          <a:prstGeom prst="rect">
            <a:avLst/>
          </a:prstGeom>
          <a:noFill/>
          <a:ln w="9525">
            <a:noFill/>
            <a:miter lim="800000"/>
            <a:headEnd/>
            <a:tailEnd/>
          </a:ln>
        </p:spPr>
        <p:txBody>
          <a:bodyPr>
            <a:spAutoFit/>
          </a:bodyPr>
          <a:lstStyle/>
          <a:p>
            <a:pPr algn="l">
              <a:spcBef>
                <a:spcPct val="50000"/>
              </a:spcBef>
            </a:pPr>
            <a:r>
              <a:rPr lang="zh-TW" altLang="en-US" b="0">
                <a:solidFill>
                  <a:schemeClr val="tx1"/>
                </a:solidFill>
                <a:latin typeface="Arial" pitchFamily="34" charset="0"/>
                <a:ea typeface="標楷體" pitchFamily="65" charset="-120"/>
              </a:rPr>
              <a:t>先排</a:t>
            </a:r>
            <a:r>
              <a:rPr lang="zh-CN" altLang="en-US" b="0">
                <a:solidFill>
                  <a:schemeClr val="tx1"/>
                </a:solidFill>
                <a:latin typeface="Arial" pitchFamily="34" charset="0"/>
                <a:ea typeface="標楷體" pitchFamily="65" charset="-120"/>
              </a:rPr>
              <a:t>个位数</a:t>
            </a:r>
            <a:endParaRPr lang="zh-TW" altLang="en-US" b="0">
              <a:solidFill>
                <a:schemeClr val="tx1"/>
              </a:solidFill>
              <a:latin typeface="Arial" pitchFamily="34" charset="0"/>
              <a:ea typeface="標楷體" pitchFamily="65" charset="-120"/>
            </a:endParaRPr>
          </a:p>
        </p:txBody>
      </p:sp>
      <p:sp>
        <p:nvSpPr>
          <p:cNvPr id="62488" name="Text Box 29"/>
          <p:cNvSpPr txBox="1">
            <a:spLocks noChangeArrowheads="1"/>
          </p:cNvSpPr>
          <p:nvPr/>
        </p:nvSpPr>
        <p:spPr bwMode="auto">
          <a:xfrm>
            <a:off x="3635375" y="5589588"/>
            <a:ext cx="2016125" cy="519112"/>
          </a:xfrm>
          <a:prstGeom prst="rect">
            <a:avLst/>
          </a:prstGeom>
          <a:noFill/>
          <a:ln w="9525">
            <a:noFill/>
            <a:miter lim="800000"/>
            <a:headEnd/>
            <a:tailEnd/>
          </a:ln>
        </p:spPr>
        <p:txBody>
          <a:bodyPr>
            <a:spAutoFit/>
          </a:bodyPr>
          <a:lstStyle/>
          <a:p>
            <a:pPr algn="l">
              <a:spcBef>
                <a:spcPct val="50000"/>
              </a:spcBef>
            </a:pPr>
            <a:r>
              <a:rPr lang="zh-TW" altLang="en-US" b="0">
                <a:solidFill>
                  <a:schemeClr val="tx1"/>
                </a:solidFill>
                <a:latin typeface="Arial" pitchFamily="34" charset="0"/>
                <a:ea typeface="標楷體" pitchFamily="65" charset="-120"/>
              </a:rPr>
              <a:t>再排十位</a:t>
            </a:r>
            <a:r>
              <a:rPr lang="zh-CN" altLang="en-US" b="0">
                <a:solidFill>
                  <a:schemeClr val="tx1"/>
                </a:solidFill>
                <a:latin typeface="Arial" pitchFamily="34" charset="0"/>
                <a:ea typeface="標楷體" pitchFamily="65" charset="-120"/>
              </a:rPr>
              <a:t>数</a:t>
            </a:r>
            <a:endParaRPr lang="zh-TW" altLang="en-US" b="0">
              <a:solidFill>
                <a:schemeClr val="tx1"/>
              </a:solidFill>
              <a:latin typeface="Arial" pitchFamily="34" charset="0"/>
              <a:ea typeface="標楷體" pitchFamily="65" charset="-120"/>
            </a:endParaRPr>
          </a:p>
        </p:txBody>
      </p:sp>
      <p:sp>
        <p:nvSpPr>
          <p:cNvPr id="62489" name="Text Box 30"/>
          <p:cNvSpPr txBox="1">
            <a:spLocks noChangeArrowheads="1"/>
          </p:cNvSpPr>
          <p:nvPr/>
        </p:nvSpPr>
        <p:spPr bwMode="auto">
          <a:xfrm>
            <a:off x="5795963" y="4868863"/>
            <a:ext cx="2447925" cy="519112"/>
          </a:xfrm>
          <a:prstGeom prst="rect">
            <a:avLst/>
          </a:prstGeom>
          <a:noFill/>
          <a:ln w="9525">
            <a:noFill/>
            <a:miter lim="800000"/>
            <a:headEnd/>
            <a:tailEnd/>
          </a:ln>
        </p:spPr>
        <p:txBody>
          <a:bodyPr>
            <a:spAutoFit/>
          </a:bodyPr>
          <a:lstStyle/>
          <a:p>
            <a:pPr algn="l">
              <a:spcBef>
                <a:spcPct val="50000"/>
              </a:spcBef>
            </a:pPr>
            <a:r>
              <a:rPr lang="zh-CN" altLang="en-US" b="0">
                <a:solidFill>
                  <a:schemeClr val="tx1"/>
                </a:solidFill>
                <a:latin typeface="Arial" pitchFamily="34" charset="0"/>
                <a:ea typeface="標楷體" pitchFamily="65" charset="-120"/>
              </a:rPr>
              <a:t>最后</a:t>
            </a:r>
            <a:r>
              <a:rPr lang="zh-TW" altLang="en-US" b="0">
                <a:solidFill>
                  <a:schemeClr val="tx1"/>
                </a:solidFill>
                <a:latin typeface="Arial" pitchFamily="34" charset="0"/>
                <a:ea typeface="標楷體" pitchFamily="65" charset="-120"/>
              </a:rPr>
              <a:t>排百位</a:t>
            </a:r>
            <a:r>
              <a:rPr lang="zh-CN" altLang="en-US" b="0">
                <a:solidFill>
                  <a:schemeClr val="tx1"/>
                </a:solidFill>
                <a:latin typeface="Arial" pitchFamily="34" charset="0"/>
                <a:ea typeface="標楷體" pitchFamily="65" charset="-120"/>
              </a:rPr>
              <a:t>数</a:t>
            </a:r>
            <a:endParaRPr lang="zh-TW" altLang="en-US" b="0">
              <a:solidFill>
                <a:schemeClr val="tx1"/>
              </a:solidFill>
              <a:latin typeface="Arial" pitchFamily="34" charset="0"/>
              <a:ea typeface="標楷體" pitchFamily="65" charset="-120"/>
            </a:endParaRP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63</a:t>
            </a:fld>
            <a:endParaRPr lang="en-US" altLang="zh-CN"/>
          </a:p>
        </p:txBody>
      </p:sp>
    </p:spTree>
    <p:extLst>
      <p:ext uri="{BB962C8B-B14F-4D97-AF65-F5344CB8AC3E}">
        <p14:creationId xmlns:p14="http://schemas.microsoft.com/office/powerpoint/2010/main" val="1444030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idx="4294967295"/>
          </p:nvPr>
        </p:nvSpPr>
        <p:spPr/>
        <p:txBody>
          <a:bodyPr/>
          <a:lstStyle/>
          <a:p>
            <a:r>
              <a:rPr lang="zh-CN" altLang="en-US" dirty="0"/>
              <a:t>基数排序</a:t>
            </a:r>
          </a:p>
        </p:txBody>
      </p:sp>
      <p:sp>
        <p:nvSpPr>
          <p:cNvPr id="63493" name="Rectangle 5"/>
          <p:cNvSpPr>
            <a:spLocks noChangeArrowheads="1"/>
          </p:cNvSpPr>
          <p:nvPr/>
        </p:nvSpPr>
        <p:spPr bwMode="auto">
          <a:xfrm>
            <a:off x="1034433" y="1916832"/>
            <a:ext cx="7885112" cy="5216525"/>
          </a:xfrm>
          <a:prstGeom prst="rect">
            <a:avLst/>
          </a:prstGeom>
          <a:noFill/>
          <a:ln w="9525" algn="ctr">
            <a:noFill/>
            <a:miter lim="800000"/>
            <a:headEnd/>
            <a:tailEnd/>
          </a:ln>
          <a:effectLst/>
        </p:spPr>
        <p:txBody>
          <a:bodyPr>
            <a:spAutoFit/>
          </a:bodyPr>
          <a:lstStyle/>
          <a:p>
            <a:pPr algn="l"/>
            <a:r>
              <a:rPr lang="en-US" dirty="0">
                <a:solidFill>
                  <a:schemeClr val="tx1"/>
                </a:solidFill>
              </a:rPr>
              <a:t>Radix-Sort(</a:t>
            </a:r>
            <a:r>
              <a:rPr lang="en-US" dirty="0" err="1">
                <a:solidFill>
                  <a:schemeClr val="tx1"/>
                </a:solidFill>
              </a:rPr>
              <a:t>A,d</a:t>
            </a:r>
            <a:r>
              <a:rPr lang="en-US" dirty="0">
                <a:solidFill>
                  <a:schemeClr val="tx1"/>
                </a:solidFill>
              </a:rPr>
              <a:t>)</a:t>
            </a:r>
          </a:p>
          <a:p>
            <a:pPr algn="l"/>
            <a:r>
              <a:rPr lang="en-US" dirty="0">
                <a:solidFill>
                  <a:schemeClr val="tx1"/>
                </a:solidFill>
              </a:rPr>
              <a:t>{	for </a:t>
            </a:r>
            <a:r>
              <a:rPr lang="en-US" dirty="0" err="1">
                <a:solidFill>
                  <a:schemeClr val="tx1"/>
                </a:solidFill>
              </a:rPr>
              <a:t>i</a:t>
            </a:r>
            <a:r>
              <a:rPr lang="en-US" dirty="0">
                <a:solidFill>
                  <a:schemeClr val="tx1"/>
                </a:solidFill>
              </a:rPr>
              <a:t> = 1 to d</a:t>
            </a:r>
          </a:p>
          <a:p>
            <a:pPr algn="l"/>
            <a:r>
              <a:rPr lang="en-US" dirty="0">
                <a:solidFill>
                  <a:schemeClr val="tx1"/>
                </a:solidFill>
              </a:rPr>
              <a:t>		do use stable sort to sort A on digit </a:t>
            </a:r>
            <a:r>
              <a:rPr lang="en-US" dirty="0" err="1">
                <a:solidFill>
                  <a:schemeClr val="tx1"/>
                </a:solidFill>
              </a:rPr>
              <a:t>i</a:t>
            </a:r>
            <a:endParaRPr lang="en-US" dirty="0">
              <a:solidFill>
                <a:schemeClr val="tx1"/>
              </a:solidFill>
            </a:endParaRPr>
          </a:p>
          <a:p>
            <a:pPr algn="l"/>
            <a:r>
              <a:rPr lang="en-US" dirty="0">
                <a:solidFill>
                  <a:schemeClr val="tx1"/>
                </a:solidFill>
              </a:rPr>
              <a:t>}</a:t>
            </a:r>
          </a:p>
          <a:p>
            <a:pPr algn="l">
              <a:buFont typeface="Wingdings" pitchFamily="2" charset="2"/>
              <a:buChar char="Ø"/>
            </a:pPr>
            <a:r>
              <a:rPr lang="zh-CN" altLang="en-US" dirty="0">
                <a:solidFill>
                  <a:schemeClr val="tx1"/>
                </a:solidFill>
              </a:rPr>
              <a:t>此处必须使用的</a:t>
            </a:r>
            <a:r>
              <a:rPr lang="zh-CN" altLang="en-US" dirty="0">
                <a:solidFill>
                  <a:schemeClr val="hlink"/>
                </a:solidFill>
              </a:rPr>
              <a:t>稳定的排序算法</a:t>
            </a:r>
            <a:r>
              <a:rPr lang="zh-CN" altLang="en-US" dirty="0">
                <a:solidFill>
                  <a:schemeClr val="tx1"/>
                </a:solidFill>
              </a:rPr>
              <a:t>，如果使用</a:t>
            </a:r>
            <a:r>
              <a:rPr lang="en-US" dirty="0">
                <a:solidFill>
                  <a:schemeClr val="tx1"/>
                </a:solidFill>
              </a:rPr>
              <a:t>Counting Sort</a:t>
            </a:r>
            <a:r>
              <a:rPr lang="zh-CN" altLang="en-US" dirty="0">
                <a:solidFill>
                  <a:schemeClr val="tx1"/>
                </a:solidFill>
              </a:rPr>
              <a:t>則每次迭代只需花</a:t>
            </a:r>
            <a:r>
              <a:rPr lang="el-GR" altLang="en-US" dirty="0">
                <a:solidFill>
                  <a:schemeClr val="tx1"/>
                </a:solidFill>
              </a:rPr>
              <a:t>Θ</a:t>
            </a:r>
            <a:r>
              <a:rPr lang="en-US" dirty="0">
                <a:solidFill>
                  <a:schemeClr val="tx1"/>
                </a:solidFill>
              </a:rPr>
              <a:t>(</a:t>
            </a:r>
            <a:r>
              <a:rPr lang="en-US" i="1" dirty="0" err="1">
                <a:solidFill>
                  <a:schemeClr val="tx1"/>
                </a:solidFill>
              </a:rPr>
              <a:t>n</a:t>
            </a:r>
            <a:r>
              <a:rPr lang="en-US" dirty="0" err="1">
                <a:solidFill>
                  <a:schemeClr val="tx1"/>
                </a:solidFill>
              </a:rPr>
              <a:t>+</a:t>
            </a:r>
            <a:r>
              <a:rPr lang="en-US" altLang="zh-CN" dirty="0" err="1">
                <a:solidFill>
                  <a:schemeClr val="tx1"/>
                </a:solidFill>
              </a:rPr>
              <a:t>k</a:t>
            </a:r>
            <a:r>
              <a:rPr lang="en-US" dirty="0">
                <a:solidFill>
                  <a:schemeClr val="tx1"/>
                </a:solidFill>
              </a:rPr>
              <a:t>)</a:t>
            </a:r>
            <a:r>
              <a:rPr lang="zh-CN" altLang="en-US" dirty="0">
                <a:solidFill>
                  <a:schemeClr val="tx1"/>
                </a:solidFill>
              </a:rPr>
              <a:t>的时间（假设每位数可以取</a:t>
            </a:r>
            <a:r>
              <a:rPr lang="en-US" altLang="zh-CN" dirty="0">
                <a:solidFill>
                  <a:schemeClr val="tx1"/>
                </a:solidFill>
              </a:rPr>
              <a:t>k</a:t>
            </a:r>
            <a:r>
              <a:rPr lang="zh-CN" altLang="en-US" dirty="0">
                <a:solidFill>
                  <a:schemeClr val="tx1"/>
                </a:solidFill>
              </a:rPr>
              <a:t>种可能的值）。</a:t>
            </a:r>
          </a:p>
          <a:p>
            <a:pPr algn="l">
              <a:buFont typeface="Wingdings" pitchFamily="2" charset="2"/>
              <a:buChar char="Ø"/>
            </a:pPr>
            <a:endParaRPr lang="zh-CN" altLang="en-US" dirty="0">
              <a:solidFill>
                <a:schemeClr val="tx1"/>
              </a:solidFill>
            </a:endParaRPr>
          </a:p>
          <a:p>
            <a:pPr algn="l">
              <a:buFont typeface="Wingdings" pitchFamily="2" charset="2"/>
              <a:buChar char="Ø"/>
            </a:pPr>
            <a:r>
              <a:rPr lang="zh-CN" altLang="en-US" dirty="0">
                <a:solidFill>
                  <a:schemeClr val="tx1"/>
                </a:solidFill>
              </a:rPr>
              <a:t>因此总共花费</a:t>
            </a:r>
            <a:r>
              <a:rPr lang="en-US" dirty="0">
                <a:solidFill>
                  <a:schemeClr val="hlink"/>
                </a:solidFill>
              </a:rPr>
              <a:t>O(</a:t>
            </a:r>
            <a:r>
              <a:rPr lang="en-US" i="1" dirty="0">
                <a:solidFill>
                  <a:schemeClr val="hlink"/>
                </a:solidFill>
              </a:rPr>
              <a:t>d</a:t>
            </a:r>
            <a:r>
              <a:rPr lang="en-US" dirty="0">
                <a:solidFill>
                  <a:schemeClr val="hlink"/>
                </a:solidFill>
              </a:rPr>
              <a:t>(</a:t>
            </a:r>
            <a:r>
              <a:rPr lang="en-US" i="1" dirty="0" err="1">
                <a:solidFill>
                  <a:schemeClr val="hlink"/>
                </a:solidFill>
              </a:rPr>
              <a:t>n</a:t>
            </a:r>
            <a:r>
              <a:rPr lang="en-US" dirty="0" err="1">
                <a:solidFill>
                  <a:schemeClr val="hlink"/>
                </a:solidFill>
              </a:rPr>
              <a:t>+</a:t>
            </a:r>
            <a:r>
              <a:rPr lang="en-US" altLang="zh-CN" dirty="0" err="1">
                <a:solidFill>
                  <a:schemeClr val="hlink"/>
                </a:solidFill>
              </a:rPr>
              <a:t>k</a:t>
            </a:r>
            <a:r>
              <a:rPr lang="en-US" dirty="0">
                <a:solidFill>
                  <a:schemeClr val="hlink"/>
                </a:solidFill>
              </a:rPr>
              <a:t>))</a:t>
            </a:r>
            <a:r>
              <a:rPr lang="zh-CN" altLang="en-US" dirty="0">
                <a:solidFill>
                  <a:schemeClr val="tx1"/>
                </a:solidFill>
              </a:rPr>
              <a:t>的时间。</a:t>
            </a:r>
          </a:p>
          <a:p>
            <a:pPr algn="l">
              <a:buFont typeface="Wingdings" pitchFamily="2" charset="2"/>
              <a:buChar char="Ø"/>
            </a:pPr>
            <a:endParaRPr lang="zh-CN" altLang="en-US" dirty="0">
              <a:solidFill>
                <a:schemeClr val="tx1"/>
              </a:solidFill>
            </a:endParaRPr>
          </a:p>
          <a:p>
            <a:pPr algn="l">
              <a:buFont typeface="Wingdings" pitchFamily="2" charset="2"/>
              <a:buChar char="Ø"/>
            </a:pPr>
            <a:r>
              <a:rPr lang="zh-CN" altLang="en-US" dirty="0">
                <a:solidFill>
                  <a:schemeClr val="hlink"/>
                </a:solidFill>
              </a:rPr>
              <a:t>如果</a:t>
            </a:r>
            <a:r>
              <a:rPr lang="en-US" i="1" dirty="0">
                <a:solidFill>
                  <a:schemeClr val="hlink"/>
                </a:solidFill>
              </a:rPr>
              <a:t>d</a:t>
            </a:r>
            <a:r>
              <a:rPr lang="zh-CN" altLang="en-US" dirty="0">
                <a:solidFill>
                  <a:schemeClr val="hlink"/>
                </a:solidFill>
              </a:rPr>
              <a:t>是常数，</a:t>
            </a:r>
            <a:r>
              <a:rPr lang="en-US" altLang="zh-CN" dirty="0">
                <a:solidFill>
                  <a:schemeClr val="hlink"/>
                </a:solidFill>
              </a:rPr>
              <a:t>k=O(n)</a:t>
            </a:r>
            <a:r>
              <a:rPr lang="zh-CN" altLang="en-US" dirty="0">
                <a:solidFill>
                  <a:schemeClr val="tx1"/>
                </a:solidFill>
              </a:rPr>
              <a:t>，则基数排序是一个可以在</a:t>
            </a:r>
            <a:r>
              <a:rPr lang="zh-CN" altLang="en-US" dirty="0">
                <a:solidFill>
                  <a:schemeClr val="hlink"/>
                </a:solidFill>
              </a:rPr>
              <a:t>线性时间</a:t>
            </a:r>
            <a:r>
              <a:rPr lang="zh-CN" altLang="en-US" dirty="0">
                <a:solidFill>
                  <a:schemeClr val="tx1"/>
                </a:solidFill>
              </a:rPr>
              <a:t>完成的排序算法。</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64</a:t>
            </a:fld>
            <a:endParaRPr lang="en-US" altLang="zh-CN"/>
          </a:p>
        </p:txBody>
      </p:sp>
    </p:spTree>
    <p:extLst>
      <p:ext uri="{BB962C8B-B14F-4D97-AF65-F5344CB8AC3E}">
        <p14:creationId xmlns:p14="http://schemas.microsoft.com/office/powerpoint/2010/main" val="1154672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idx="4294967295"/>
          </p:nvPr>
        </p:nvSpPr>
        <p:spPr/>
        <p:txBody>
          <a:bodyPr/>
          <a:lstStyle/>
          <a:p>
            <a:r>
              <a:rPr lang="zh-CN" altLang="en-US" dirty="0"/>
              <a:t>基数排序</a:t>
            </a:r>
          </a:p>
        </p:txBody>
      </p:sp>
      <p:sp>
        <p:nvSpPr>
          <p:cNvPr id="64517" name="Rectangle 5"/>
          <p:cNvSpPr>
            <a:spLocks noChangeArrowheads="1"/>
          </p:cNvSpPr>
          <p:nvPr/>
        </p:nvSpPr>
        <p:spPr bwMode="auto">
          <a:xfrm>
            <a:off x="1153436" y="1760538"/>
            <a:ext cx="7705725" cy="4524315"/>
          </a:xfrm>
          <a:prstGeom prst="rect">
            <a:avLst/>
          </a:prstGeom>
          <a:noFill/>
          <a:ln w="9525" algn="ctr">
            <a:noFill/>
            <a:miter lim="800000"/>
            <a:headEnd/>
            <a:tailEnd/>
          </a:ln>
          <a:effectLst/>
        </p:spPr>
        <p:txBody>
          <a:bodyPr>
            <a:spAutoFit/>
          </a:bodyPr>
          <a:lstStyle/>
          <a:p>
            <a:pPr algn="l"/>
            <a:r>
              <a:rPr lang="zh-CN" altLang="en-US" dirty="0">
                <a:solidFill>
                  <a:schemeClr val="hlink"/>
                </a:solidFill>
              </a:rPr>
              <a:t>引理</a:t>
            </a:r>
            <a:r>
              <a:rPr lang="en-US" dirty="0">
                <a:solidFill>
                  <a:schemeClr val="hlink"/>
                </a:solidFill>
              </a:rPr>
              <a:t>8.3</a:t>
            </a:r>
            <a:r>
              <a:rPr lang="zh-CN" altLang="en-US" dirty="0">
                <a:solidFill>
                  <a:schemeClr val="tx1"/>
                </a:solidFill>
              </a:rPr>
              <a:t>：给定</a:t>
            </a:r>
            <a:r>
              <a:rPr lang="en-US" dirty="0">
                <a:solidFill>
                  <a:schemeClr val="tx1"/>
                </a:solidFill>
              </a:rPr>
              <a:t>n</a:t>
            </a:r>
            <a:r>
              <a:rPr lang="zh-CN" altLang="en-US" dirty="0">
                <a:solidFill>
                  <a:schemeClr val="tx1"/>
                </a:solidFill>
              </a:rPr>
              <a:t>个</a:t>
            </a:r>
            <a:r>
              <a:rPr lang="en-US" dirty="0">
                <a:solidFill>
                  <a:schemeClr val="tx1"/>
                </a:solidFill>
              </a:rPr>
              <a:t>d</a:t>
            </a:r>
            <a:r>
              <a:rPr lang="zh-CN" altLang="en-US" dirty="0">
                <a:solidFill>
                  <a:schemeClr val="tx1"/>
                </a:solidFill>
              </a:rPr>
              <a:t>位数，每一个数位可以取</a:t>
            </a:r>
            <a:r>
              <a:rPr lang="en-US" dirty="0">
                <a:solidFill>
                  <a:schemeClr val="tx1"/>
                </a:solidFill>
              </a:rPr>
              <a:t>k</a:t>
            </a:r>
            <a:r>
              <a:rPr lang="zh-CN" altLang="en-US" dirty="0">
                <a:solidFill>
                  <a:schemeClr val="tx1"/>
                </a:solidFill>
              </a:rPr>
              <a:t>种可能的值。基数排序算法能以</a:t>
            </a:r>
            <a:r>
              <a:rPr lang="az-Cyrl-AZ" altLang="en-US" dirty="0">
                <a:solidFill>
                  <a:schemeClr val="tx1"/>
                </a:solidFill>
              </a:rPr>
              <a:t>Ө</a:t>
            </a:r>
            <a:r>
              <a:rPr lang="en-US" dirty="0">
                <a:solidFill>
                  <a:schemeClr val="tx1"/>
                </a:solidFill>
              </a:rPr>
              <a:t>(d(</a:t>
            </a:r>
            <a:r>
              <a:rPr lang="en-US" dirty="0" err="1">
                <a:solidFill>
                  <a:schemeClr val="tx1"/>
                </a:solidFill>
              </a:rPr>
              <a:t>n+k</a:t>
            </a:r>
            <a:r>
              <a:rPr lang="en-US" dirty="0">
                <a:solidFill>
                  <a:schemeClr val="tx1"/>
                </a:solidFill>
              </a:rPr>
              <a:t>))</a:t>
            </a:r>
            <a:r>
              <a:rPr lang="zh-CN" altLang="en-US" dirty="0">
                <a:solidFill>
                  <a:schemeClr val="tx1"/>
                </a:solidFill>
              </a:rPr>
              <a:t>的时间正确地对这些数进行排序。</a:t>
            </a:r>
            <a:endParaRPr lang="en-US" dirty="0">
              <a:solidFill>
                <a:schemeClr val="tx1"/>
              </a:solidFill>
            </a:endParaRPr>
          </a:p>
          <a:p>
            <a:pPr algn="l"/>
            <a:endParaRPr lang="en-US" dirty="0">
              <a:solidFill>
                <a:schemeClr val="tx1"/>
              </a:solidFill>
            </a:endParaRPr>
          </a:p>
          <a:p>
            <a:pPr algn="l"/>
            <a:r>
              <a:rPr lang="zh-CN" altLang="en-US" dirty="0">
                <a:solidFill>
                  <a:schemeClr val="hlink"/>
                </a:solidFill>
              </a:rPr>
              <a:t>引理</a:t>
            </a:r>
            <a:r>
              <a:rPr lang="en-US" dirty="0">
                <a:solidFill>
                  <a:schemeClr val="hlink"/>
                </a:solidFill>
              </a:rPr>
              <a:t>8.4</a:t>
            </a:r>
            <a:r>
              <a:rPr lang="zh-CN" altLang="en-US" dirty="0">
                <a:solidFill>
                  <a:schemeClr val="tx1"/>
                </a:solidFill>
              </a:rPr>
              <a:t>： 给定</a:t>
            </a:r>
            <a:r>
              <a:rPr lang="en-US" dirty="0">
                <a:solidFill>
                  <a:schemeClr val="tx1"/>
                </a:solidFill>
              </a:rPr>
              <a:t>n</a:t>
            </a:r>
            <a:r>
              <a:rPr lang="zh-CN" altLang="en-US" dirty="0">
                <a:solidFill>
                  <a:schemeClr val="tx1"/>
                </a:solidFill>
              </a:rPr>
              <a:t>个</a:t>
            </a:r>
            <a:r>
              <a:rPr lang="en-US" dirty="0">
                <a:solidFill>
                  <a:schemeClr val="tx1"/>
                </a:solidFill>
              </a:rPr>
              <a:t>b</a:t>
            </a:r>
            <a:r>
              <a:rPr lang="zh-CN" altLang="en-US" dirty="0">
                <a:solidFill>
                  <a:schemeClr val="tx1"/>
                </a:solidFill>
              </a:rPr>
              <a:t>位数和任何正整数</a:t>
            </a:r>
            <a:r>
              <a:rPr lang="en-US" dirty="0" err="1">
                <a:solidFill>
                  <a:schemeClr val="tx1"/>
                </a:solidFill>
              </a:rPr>
              <a:t>r≤b</a:t>
            </a:r>
            <a:r>
              <a:rPr lang="en-US" dirty="0">
                <a:solidFill>
                  <a:schemeClr val="tx1"/>
                </a:solidFill>
              </a:rPr>
              <a:t>, RADIX-SORT</a:t>
            </a:r>
            <a:r>
              <a:rPr lang="zh-CN" altLang="en-US" dirty="0">
                <a:solidFill>
                  <a:schemeClr val="tx1"/>
                </a:solidFill>
              </a:rPr>
              <a:t>能在                        时间内正确地对这些数进行排序。</a:t>
            </a:r>
          </a:p>
          <a:p>
            <a:pPr algn="l"/>
            <a:endParaRPr lang="en-US" dirty="0">
              <a:solidFill>
                <a:schemeClr val="tx1"/>
              </a:solidFill>
            </a:endParaRPr>
          </a:p>
          <a:p>
            <a:pPr algn="l">
              <a:buFontTx/>
              <a:buChar char="•"/>
            </a:pPr>
            <a:r>
              <a:rPr lang="zh-CN" altLang="en-US" dirty="0">
                <a:solidFill>
                  <a:schemeClr val="tx1"/>
                </a:solidFill>
              </a:rPr>
              <a:t>对于给定的</a:t>
            </a:r>
            <a:r>
              <a:rPr lang="en-US" dirty="0">
                <a:solidFill>
                  <a:schemeClr val="tx1"/>
                </a:solidFill>
              </a:rPr>
              <a:t>n</a:t>
            </a:r>
            <a:r>
              <a:rPr lang="zh-CN" altLang="en-US" dirty="0">
                <a:solidFill>
                  <a:schemeClr val="tx1"/>
                </a:solidFill>
              </a:rPr>
              <a:t>值和</a:t>
            </a:r>
            <a:r>
              <a:rPr lang="en-US" dirty="0">
                <a:solidFill>
                  <a:schemeClr val="tx1"/>
                </a:solidFill>
              </a:rPr>
              <a:t>b</a:t>
            </a:r>
            <a:r>
              <a:rPr lang="zh-CN" altLang="en-US" dirty="0">
                <a:solidFill>
                  <a:schemeClr val="tx1"/>
                </a:solidFill>
              </a:rPr>
              <a:t>值，我们希望所选择的</a:t>
            </a:r>
            <a:r>
              <a:rPr lang="en-US" dirty="0">
                <a:solidFill>
                  <a:schemeClr val="tx1"/>
                </a:solidFill>
              </a:rPr>
              <a:t>r</a:t>
            </a:r>
            <a:r>
              <a:rPr lang="zh-CN" altLang="en-US" dirty="0">
                <a:solidFill>
                  <a:schemeClr val="tx1"/>
                </a:solidFill>
              </a:rPr>
              <a:t>值能够最小化表达式</a:t>
            </a:r>
            <a:r>
              <a:rPr lang="en-US" dirty="0">
                <a:solidFill>
                  <a:schemeClr val="tx1"/>
                </a:solidFill>
              </a:rPr>
              <a:t>(b/r)(n+2r)</a:t>
            </a:r>
            <a:r>
              <a:rPr lang="zh-CN" altLang="en-US" dirty="0">
                <a:solidFill>
                  <a:schemeClr val="tx1"/>
                </a:solidFill>
              </a:rPr>
              <a:t>。如果</a:t>
            </a:r>
            <a:r>
              <a:rPr lang="en-US" dirty="0">
                <a:solidFill>
                  <a:schemeClr val="tx1"/>
                </a:solidFill>
              </a:rPr>
              <a:t>b&lt;</a:t>
            </a:r>
            <a:r>
              <a:rPr lang="en-US" altLang="zh-CN" dirty="0">
                <a:solidFill>
                  <a:schemeClr val="tx1"/>
                </a:solidFill>
              </a:rPr>
              <a:t>        </a:t>
            </a:r>
            <a:r>
              <a:rPr lang="zh-CN" altLang="en-US" dirty="0">
                <a:solidFill>
                  <a:schemeClr val="tx1"/>
                </a:solidFill>
              </a:rPr>
              <a:t>，选择</a:t>
            </a:r>
            <a:r>
              <a:rPr lang="en-US" dirty="0">
                <a:solidFill>
                  <a:schemeClr val="tx1"/>
                </a:solidFill>
              </a:rPr>
              <a:t>r=b, </a:t>
            </a:r>
            <a:r>
              <a:rPr lang="zh-CN" altLang="en-US" dirty="0">
                <a:solidFill>
                  <a:schemeClr val="tx1"/>
                </a:solidFill>
              </a:rPr>
              <a:t>此时为</a:t>
            </a:r>
            <a:r>
              <a:rPr lang="az-Cyrl-AZ" altLang="en-US" dirty="0">
                <a:solidFill>
                  <a:srgbClr val="FF0000"/>
                </a:solidFill>
              </a:rPr>
              <a:t>Ө</a:t>
            </a:r>
            <a:r>
              <a:rPr lang="en-US" dirty="0">
                <a:solidFill>
                  <a:srgbClr val="FF0000"/>
                </a:solidFill>
              </a:rPr>
              <a:t>(n)</a:t>
            </a:r>
            <a:r>
              <a:rPr lang="zh-CN" altLang="en-US" dirty="0">
                <a:solidFill>
                  <a:schemeClr val="tx1"/>
                </a:solidFill>
              </a:rPr>
              <a:t>；如果</a:t>
            </a:r>
            <a:r>
              <a:rPr lang="en-US" dirty="0">
                <a:solidFill>
                  <a:schemeClr val="tx1"/>
                </a:solidFill>
              </a:rPr>
              <a:t>b</a:t>
            </a:r>
            <a:r>
              <a:rPr lang="en-US" dirty="0"/>
              <a:t>≥</a:t>
            </a:r>
            <a:r>
              <a:rPr lang="en-US" altLang="zh-CN" dirty="0"/>
              <a:t>    </a:t>
            </a:r>
            <a:r>
              <a:rPr lang="en-US" dirty="0">
                <a:solidFill>
                  <a:schemeClr val="tx1"/>
                </a:solidFill>
              </a:rPr>
              <a:t> </a:t>
            </a:r>
            <a:r>
              <a:rPr lang="en-US" altLang="zh-CN" dirty="0">
                <a:solidFill>
                  <a:schemeClr val="tx1"/>
                </a:solidFill>
              </a:rPr>
              <a:t>   </a:t>
            </a:r>
            <a:r>
              <a:rPr lang="zh-CN" altLang="en-US" dirty="0">
                <a:solidFill>
                  <a:schemeClr val="tx1"/>
                </a:solidFill>
              </a:rPr>
              <a:t>， 选择</a:t>
            </a:r>
            <a:r>
              <a:rPr lang="en-US" dirty="0">
                <a:solidFill>
                  <a:schemeClr val="tx1"/>
                </a:solidFill>
              </a:rPr>
              <a:t>r= </a:t>
            </a:r>
            <a:r>
              <a:rPr lang="en-US" altLang="zh-CN" dirty="0">
                <a:solidFill>
                  <a:schemeClr val="tx1"/>
                </a:solidFill>
              </a:rPr>
              <a:t>       </a:t>
            </a:r>
            <a:r>
              <a:rPr lang="zh-CN" altLang="en-US" dirty="0">
                <a:solidFill>
                  <a:schemeClr val="tx1"/>
                </a:solidFill>
              </a:rPr>
              <a:t>，此时</a:t>
            </a:r>
            <a:r>
              <a:rPr lang="az-Cyrl-AZ" altLang="en-US" dirty="0">
                <a:solidFill>
                  <a:schemeClr val="tx1"/>
                </a:solidFill>
              </a:rPr>
              <a:t>Ө</a:t>
            </a:r>
            <a:r>
              <a:rPr lang="en-US" dirty="0">
                <a:solidFill>
                  <a:schemeClr val="tx1"/>
                </a:solidFill>
              </a:rPr>
              <a:t>(</a:t>
            </a:r>
            <a:r>
              <a:rPr lang="en-US" dirty="0" err="1">
                <a:solidFill>
                  <a:schemeClr val="tx1"/>
                </a:solidFill>
              </a:rPr>
              <a:t>bn</a:t>
            </a:r>
            <a:r>
              <a:rPr lang="en-US" dirty="0">
                <a:solidFill>
                  <a:schemeClr val="tx1"/>
                </a:solidFill>
              </a:rPr>
              <a:t>/</a:t>
            </a:r>
            <a:r>
              <a:rPr lang="en-US" dirty="0" err="1">
                <a:solidFill>
                  <a:schemeClr val="tx1"/>
                </a:solidFill>
              </a:rPr>
              <a:t>lgn</a:t>
            </a:r>
            <a:r>
              <a:rPr lang="en-US" dirty="0">
                <a:solidFill>
                  <a:schemeClr val="tx1"/>
                </a:solidFill>
              </a:rPr>
              <a:t>)</a:t>
            </a:r>
          </a:p>
        </p:txBody>
      </p:sp>
      <p:graphicFrame>
        <p:nvGraphicFramePr>
          <p:cNvPr id="64518" name="Object 6"/>
          <p:cNvGraphicFramePr>
            <a:graphicFrameLocks noChangeAspect="1"/>
          </p:cNvGraphicFramePr>
          <p:nvPr>
            <p:extLst>
              <p:ext uri="{D42A27DB-BD31-4B8C-83A1-F6EECF244321}">
                <p14:modId xmlns:p14="http://schemas.microsoft.com/office/powerpoint/2010/main" val="19545157"/>
              </p:ext>
            </p:extLst>
          </p:nvPr>
        </p:nvGraphicFramePr>
        <p:xfrm>
          <a:off x="2771800" y="3573016"/>
          <a:ext cx="2016125" cy="436563"/>
        </p:xfrm>
        <a:graphic>
          <a:graphicData uri="http://schemas.openxmlformats.org/presentationml/2006/ole">
            <mc:AlternateContent xmlns:mc="http://schemas.openxmlformats.org/markup-compatibility/2006">
              <mc:Choice xmlns:v="urn:schemas-microsoft-com:vml" Requires="v">
                <p:oleObj spid="_x0000_s79106" name="Equation" r:id="rId3" imgW="1015920" imgH="228600" progId="">
                  <p:embed/>
                </p:oleObj>
              </mc:Choice>
              <mc:Fallback>
                <p:oleObj name="Equation" r:id="rId3" imgW="1015920" imgH="228600" progId="">
                  <p:embed/>
                  <p:pic>
                    <p:nvPicPr>
                      <p:cNvPr id="645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3573016"/>
                        <a:ext cx="2016125"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9" name="Object 7"/>
          <p:cNvGraphicFramePr>
            <a:graphicFrameLocks noChangeAspect="1"/>
          </p:cNvGraphicFramePr>
          <p:nvPr>
            <p:extLst>
              <p:ext uri="{D42A27DB-BD31-4B8C-83A1-F6EECF244321}">
                <p14:modId xmlns:p14="http://schemas.microsoft.com/office/powerpoint/2010/main" val="1598153523"/>
              </p:ext>
            </p:extLst>
          </p:nvPr>
        </p:nvGraphicFramePr>
        <p:xfrm>
          <a:off x="5729844" y="5085184"/>
          <a:ext cx="647700" cy="504825"/>
        </p:xfrm>
        <a:graphic>
          <a:graphicData uri="http://schemas.openxmlformats.org/presentationml/2006/ole">
            <mc:AlternateContent xmlns:mc="http://schemas.openxmlformats.org/markup-compatibility/2006">
              <mc:Choice xmlns:v="urn:schemas-microsoft-com:vml" Requires="v">
                <p:oleObj spid="_x0000_s79107" name="Equation" r:id="rId5" imgW="406080" imgH="253800" progId="">
                  <p:embed/>
                </p:oleObj>
              </mc:Choice>
              <mc:Fallback>
                <p:oleObj name="Equation" r:id="rId5" imgW="406080" imgH="253800" progId="">
                  <p:embed/>
                  <p:pic>
                    <p:nvPicPr>
                      <p:cNvPr id="6451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9844" y="5085184"/>
                        <a:ext cx="6477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20" name="Object 8"/>
          <p:cNvGraphicFramePr>
            <a:graphicFrameLocks noChangeAspect="1"/>
          </p:cNvGraphicFramePr>
          <p:nvPr>
            <p:extLst>
              <p:ext uri="{D42A27DB-BD31-4B8C-83A1-F6EECF244321}">
                <p14:modId xmlns:p14="http://schemas.microsoft.com/office/powerpoint/2010/main" val="524819189"/>
              </p:ext>
            </p:extLst>
          </p:nvPr>
        </p:nvGraphicFramePr>
        <p:xfrm>
          <a:off x="3719038" y="5407025"/>
          <a:ext cx="647700" cy="504825"/>
        </p:xfrm>
        <a:graphic>
          <a:graphicData uri="http://schemas.openxmlformats.org/presentationml/2006/ole">
            <mc:AlternateContent xmlns:mc="http://schemas.openxmlformats.org/markup-compatibility/2006">
              <mc:Choice xmlns:v="urn:schemas-microsoft-com:vml" Requires="v">
                <p:oleObj spid="_x0000_s79108" name="Equation" r:id="rId7" imgW="406080" imgH="253800" progId="">
                  <p:embed/>
                </p:oleObj>
              </mc:Choice>
              <mc:Fallback>
                <p:oleObj name="Equation" r:id="rId7" imgW="406080" imgH="253800" progId="">
                  <p:embed/>
                  <p:pic>
                    <p:nvPicPr>
                      <p:cNvPr id="6452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9038" y="5407025"/>
                        <a:ext cx="6477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21" name="Object 9"/>
          <p:cNvGraphicFramePr>
            <a:graphicFrameLocks noChangeAspect="1"/>
          </p:cNvGraphicFramePr>
          <p:nvPr>
            <p:extLst>
              <p:ext uri="{D42A27DB-BD31-4B8C-83A1-F6EECF244321}">
                <p14:modId xmlns:p14="http://schemas.microsoft.com/office/powerpoint/2010/main" val="473940091"/>
              </p:ext>
            </p:extLst>
          </p:nvPr>
        </p:nvGraphicFramePr>
        <p:xfrm>
          <a:off x="5729844" y="5407025"/>
          <a:ext cx="647700" cy="504825"/>
        </p:xfrm>
        <a:graphic>
          <a:graphicData uri="http://schemas.openxmlformats.org/presentationml/2006/ole">
            <mc:AlternateContent xmlns:mc="http://schemas.openxmlformats.org/markup-compatibility/2006">
              <mc:Choice xmlns:v="urn:schemas-microsoft-com:vml" Requires="v">
                <p:oleObj spid="_x0000_s79109" name="Equation" r:id="rId8" imgW="406080" imgH="253800" progId="">
                  <p:embed/>
                </p:oleObj>
              </mc:Choice>
              <mc:Fallback>
                <p:oleObj name="Equation" r:id="rId8" imgW="406080" imgH="253800" progId="">
                  <p:embed/>
                  <p:pic>
                    <p:nvPicPr>
                      <p:cNvPr id="6452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9844" y="5407025"/>
                        <a:ext cx="6477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65</a:t>
            </a:fld>
            <a:endParaRPr lang="en-US" altLang="zh-CN"/>
          </a:p>
        </p:txBody>
      </p:sp>
    </p:spTree>
    <p:extLst>
      <p:ext uri="{BB962C8B-B14F-4D97-AF65-F5344CB8AC3E}">
        <p14:creationId xmlns:p14="http://schemas.microsoft.com/office/powerpoint/2010/main" val="2828377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p:txBody>
          <a:bodyPr/>
          <a:lstStyle/>
          <a:p>
            <a:r>
              <a:rPr lang="zh-CN" altLang="en-US" dirty="0"/>
              <a:t>桶排序（</a:t>
            </a:r>
            <a:r>
              <a:rPr lang="en-US" altLang="zh-CN" dirty="0"/>
              <a:t>Bucket Sort</a:t>
            </a:r>
            <a:r>
              <a:rPr lang="zh-CN" altLang="en-US" dirty="0"/>
              <a:t>）</a:t>
            </a:r>
          </a:p>
        </p:txBody>
      </p:sp>
      <p:sp>
        <p:nvSpPr>
          <p:cNvPr id="65541" name="Rectangle 5"/>
          <p:cNvSpPr>
            <a:spLocks noChangeArrowheads="1"/>
          </p:cNvSpPr>
          <p:nvPr/>
        </p:nvSpPr>
        <p:spPr bwMode="auto">
          <a:xfrm>
            <a:off x="1184867" y="1988840"/>
            <a:ext cx="7561262" cy="4789487"/>
          </a:xfrm>
          <a:prstGeom prst="rect">
            <a:avLst/>
          </a:prstGeom>
          <a:noFill/>
          <a:ln w="9525" algn="ctr">
            <a:noFill/>
            <a:miter lim="800000"/>
            <a:headEnd/>
            <a:tailEnd/>
          </a:ln>
          <a:effectLst/>
        </p:spPr>
        <p:txBody>
          <a:bodyPr>
            <a:spAutoFit/>
          </a:bodyPr>
          <a:lstStyle/>
          <a:p>
            <a:pPr algn="l">
              <a:buFont typeface="Wingdings" pitchFamily="2" charset="2"/>
              <a:buChar char="p"/>
            </a:pPr>
            <a:r>
              <a:rPr lang="zh-CN" altLang="en-US" dirty="0">
                <a:solidFill>
                  <a:schemeClr val="tx1"/>
                </a:solidFill>
              </a:rPr>
              <a:t>当元素均匀分布在某个区间时，</a:t>
            </a:r>
            <a:r>
              <a:rPr lang="en-US" dirty="0">
                <a:solidFill>
                  <a:schemeClr val="tx1"/>
                </a:solidFill>
              </a:rPr>
              <a:t>Bucket sort</a:t>
            </a:r>
            <a:r>
              <a:rPr lang="zh-CN" altLang="en-US" dirty="0">
                <a:solidFill>
                  <a:schemeClr val="tx1"/>
                </a:solidFill>
              </a:rPr>
              <a:t>平均能在</a:t>
            </a:r>
            <a:r>
              <a:rPr lang="en-US" dirty="0">
                <a:solidFill>
                  <a:schemeClr val="hlink"/>
                </a:solidFill>
              </a:rPr>
              <a:t>O(</a:t>
            </a:r>
            <a:r>
              <a:rPr lang="en-US" i="1" dirty="0">
                <a:solidFill>
                  <a:schemeClr val="hlink"/>
                </a:solidFill>
              </a:rPr>
              <a:t>n</a:t>
            </a:r>
            <a:r>
              <a:rPr lang="en-US" dirty="0">
                <a:solidFill>
                  <a:schemeClr val="hlink"/>
                </a:solidFill>
              </a:rPr>
              <a:t>)</a:t>
            </a:r>
            <a:r>
              <a:rPr lang="zh-CN" altLang="en-US" dirty="0">
                <a:solidFill>
                  <a:schemeClr val="tx1"/>
                </a:solidFill>
              </a:rPr>
              <a:t>的时间完成排序。</a:t>
            </a:r>
            <a:endParaRPr lang="en-US" altLang="zh-CN" dirty="0">
              <a:solidFill>
                <a:schemeClr val="tx1"/>
              </a:solidFill>
            </a:endParaRPr>
          </a:p>
          <a:p>
            <a:pPr algn="l">
              <a:buFont typeface="Wingdings" pitchFamily="2" charset="2"/>
              <a:buChar char="p"/>
            </a:pPr>
            <a:r>
              <a:rPr lang="zh-CN" altLang="en-US" dirty="0">
                <a:solidFill>
                  <a:schemeClr val="tx1"/>
                </a:solidFill>
              </a:rPr>
              <a:t>桶排序假设输入由一个随机过程产生，该过程将元素均匀的分布在区间</a:t>
            </a:r>
            <a:r>
              <a:rPr lang="en-US" altLang="zh-CN" dirty="0">
                <a:solidFill>
                  <a:schemeClr val="tx1"/>
                </a:solidFill>
              </a:rPr>
              <a:t>[0</a:t>
            </a:r>
            <a:r>
              <a:rPr lang="zh-CN" altLang="en-US" dirty="0">
                <a:solidFill>
                  <a:schemeClr val="tx1"/>
                </a:solidFill>
              </a:rPr>
              <a:t>，</a:t>
            </a:r>
            <a:r>
              <a:rPr lang="en-US" altLang="zh-CN" dirty="0">
                <a:solidFill>
                  <a:schemeClr val="tx1"/>
                </a:solidFill>
              </a:rPr>
              <a:t>1)</a:t>
            </a:r>
            <a:r>
              <a:rPr lang="zh-CN" altLang="en-US" dirty="0">
                <a:solidFill>
                  <a:schemeClr val="tx1"/>
                </a:solidFill>
              </a:rPr>
              <a:t>上。</a:t>
            </a:r>
          </a:p>
          <a:p>
            <a:pPr algn="l">
              <a:buFont typeface="Wingdings" pitchFamily="2" charset="2"/>
              <a:buChar char="p"/>
            </a:pPr>
            <a:endParaRPr lang="zh-CN" altLang="en-US" dirty="0">
              <a:solidFill>
                <a:schemeClr val="tx1"/>
              </a:solidFill>
            </a:endParaRPr>
          </a:p>
          <a:p>
            <a:pPr algn="l">
              <a:buFont typeface="Wingdings" pitchFamily="2" charset="2"/>
              <a:buChar char="p"/>
            </a:pPr>
            <a:r>
              <a:rPr lang="zh-CN" altLang="en-US" dirty="0">
                <a:solidFill>
                  <a:schemeClr val="hlink"/>
                </a:solidFill>
              </a:rPr>
              <a:t>基本思想</a:t>
            </a:r>
            <a:r>
              <a:rPr lang="zh-CN" altLang="en-US" dirty="0">
                <a:solidFill>
                  <a:schemeClr val="tx1"/>
                </a:solidFill>
              </a:rPr>
              <a:t>：</a:t>
            </a:r>
          </a:p>
          <a:p>
            <a:pPr lvl="1" algn="l">
              <a:buFont typeface="Wingdings" pitchFamily="2" charset="2"/>
              <a:buChar char="Ø"/>
            </a:pPr>
            <a:r>
              <a:rPr lang="zh-CN" altLang="en-US" dirty="0">
                <a:solidFill>
                  <a:schemeClr val="tx1"/>
                </a:solidFill>
              </a:rPr>
              <a:t>把区间</a:t>
            </a:r>
            <a:r>
              <a:rPr lang="en-US" dirty="0">
                <a:solidFill>
                  <a:schemeClr val="tx1"/>
                </a:solidFill>
              </a:rPr>
              <a:t>[0,1)</a:t>
            </a:r>
            <a:r>
              <a:rPr lang="zh-CN" altLang="en-US" dirty="0">
                <a:solidFill>
                  <a:schemeClr val="tx1"/>
                </a:solidFill>
              </a:rPr>
              <a:t>划分成</a:t>
            </a:r>
            <a:r>
              <a:rPr lang="en-US" dirty="0">
                <a:solidFill>
                  <a:schemeClr val="tx1"/>
                </a:solidFill>
              </a:rPr>
              <a:t>n</a:t>
            </a:r>
            <a:r>
              <a:rPr lang="zh-CN" altLang="en-US" dirty="0">
                <a:solidFill>
                  <a:schemeClr val="tx1"/>
                </a:solidFill>
              </a:rPr>
              <a:t>个相同大小的子区间（称为桶）。</a:t>
            </a:r>
          </a:p>
          <a:p>
            <a:pPr lvl="1" algn="l">
              <a:buFont typeface="Wingdings" pitchFamily="2" charset="2"/>
              <a:buChar char="Ø"/>
            </a:pPr>
            <a:r>
              <a:rPr lang="zh-CN" altLang="en-US" dirty="0">
                <a:solidFill>
                  <a:schemeClr val="tx1"/>
                </a:solidFill>
              </a:rPr>
              <a:t>将</a:t>
            </a:r>
            <a:r>
              <a:rPr lang="en-US" dirty="0">
                <a:solidFill>
                  <a:schemeClr val="tx1"/>
                </a:solidFill>
              </a:rPr>
              <a:t>n</a:t>
            </a:r>
            <a:r>
              <a:rPr lang="zh-CN" altLang="en-US" dirty="0">
                <a:solidFill>
                  <a:schemeClr val="tx1"/>
                </a:solidFill>
              </a:rPr>
              <a:t>个输入数分布到各个桶中去。</a:t>
            </a:r>
          </a:p>
          <a:p>
            <a:pPr lvl="1" algn="l">
              <a:buFont typeface="Wingdings" pitchFamily="2" charset="2"/>
              <a:buChar char="Ø"/>
            </a:pPr>
            <a:r>
              <a:rPr lang="zh-CN" altLang="en-US" dirty="0">
                <a:solidFill>
                  <a:schemeClr val="tx1"/>
                </a:solidFill>
              </a:rPr>
              <a:t>先对各桶中元素进行排序，然后依次把各桶中的元素列出来即可。</a:t>
            </a:r>
            <a:endParaRPr lang="en-US" dirty="0">
              <a:solidFill>
                <a:schemeClr val="tx1"/>
              </a:solidFill>
            </a:endParaRP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66</a:t>
            </a:fld>
            <a:endParaRPr lang="en-US" altLang="zh-CN"/>
          </a:p>
        </p:txBody>
      </p:sp>
    </p:spTree>
    <p:extLst>
      <p:ext uri="{BB962C8B-B14F-4D97-AF65-F5344CB8AC3E}">
        <p14:creationId xmlns:p14="http://schemas.microsoft.com/office/powerpoint/2010/main" val="4241649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idx="4294967295"/>
          </p:nvPr>
        </p:nvSpPr>
        <p:spPr/>
        <p:txBody>
          <a:bodyPr/>
          <a:lstStyle/>
          <a:p>
            <a:r>
              <a:rPr lang="zh-CN" altLang="en-US" dirty="0"/>
              <a:t>桶排序</a:t>
            </a:r>
          </a:p>
        </p:txBody>
      </p:sp>
      <p:pic>
        <p:nvPicPr>
          <p:cNvPr id="66563" name="Picture 2"/>
          <p:cNvPicPr>
            <a:picLocks noGrp="1" noChangeAspect="1" noChangeArrowheads="1"/>
          </p:cNvPicPr>
          <p:nvPr>
            <p:ph idx="4294967295"/>
          </p:nvPr>
        </p:nvPicPr>
        <p:blipFill>
          <a:blip r:embed="rId2" cstate="print"/>
          <a:srcRect/>
          <a:stretch>
            <a:fillRect/>
          </a:stretch>
        </p:blipFill>
        <p:spPr>
          <a:xfrm>
            <a:off x="899592" y="2204864"/>
            <a:ext cx="7772400" cy="3568700"/>
          </a:xfrm>
          <a:noFill/>
        </p:spPr>
      </p:pic>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67</a:t>
            </a:fld>
            <a:endParaRPr lang="en-US" altLang="zh-CN"/>
          </a:p>
        </p:txBody>
      </p:sp>
    </p:spTree>
    <p:extLst>
      <p:ext uri="{BB962C8B-B14F-4D97-AF65-F5344CB8AC3E}">
        <p14:creationId xmlns:p14="http://schemas.microsoft.com/office/powerpoint/2010/main" val="1254827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p:txBody>
          <a:bodyPr/>
          <a:lstStyle/>
          <a:p>
            <a:r>
              <a:rPr lang="zh-CN" altLang="en-US" dirty="0"/>
              <a:t>桶排序</a:t>
            </a:r>
          </a:p>
        </p:txBody>
      </p:sp>
      <p:sp>
        <p:nvSpPr>
          <p:cNvPr id="67589" name="Rectangle 5"/>
          <p:cNvSpPr>
            <a:spLocks noChangeArrowheads="1"/>
          </p:cNvSpPr>
          <p:nvPr/>
        </p:nvSpPr>
        <p:spPr bwMode="auto">
          <a:xfrm>
            <a:off x="930275" y="2132856"/>
            <a:ext cx="8137525" cy="4359275"/>
          </a:xfrm>
          <a:prstGeom prst="rect">
            <a:avLst/>
          </a:prstGeom>
          <a:noFill/>
          <a:ln w="9525" algn="ctr">
            <a:noFill/>
            <a:miter lim="800000"/>
            <a:headEnd/>
            <a:tailEnd/>
          </a:ln>
          <a:effectLst/>
        </p:spPr>
        <p:txBody>
          <a:bodyPr>
            <a:spAutoFit/>
          </a:bodyPr>
          <a:lstStyle/>
          <a:p>
            <a:pPr algn="l">
              <a:lnSpc>
                <a:spcPct val="125000"/>
              </a:lnSpc>
            </a:pPr>
            <a:r>
              <a:rPr lang="zh-CN" altLang="en-US" dirty="0">
                <a:solidFill>
                  <a:schemeClr val="tx1"/>
                </a:solidFill>
              </a:rPr>
              <a:t>假定要排序</a:t>
            </a:r>
            <a:r>
              <a:rPr lang="en-US" altLang="zh-CN" dirty="0" err="1">
                <a:solidFill>
                  <a:schemeClr val="tx1"/>
                </a:solidFill>
              </a:rPr>
              <a:t>的</a:t>
            </a:r>
            <a:r>
              <a:rPr lang="en-US" i="1" dirty="0" err="1">
                <a:solidFill>
                  <a:schemeClr val="tx1"/>
                </a:solidFill>
              </a:rPr>
              <a:t>n</a:t>
            </a:r>
            <a:r>
              <a:rPr lang="zh-CN" altLang="en-US" dirty="0">
                <a:solidFill>
                  <a:schemeClr val="tx1"/>
                </a:solidFill>
              </a:rPr>
              <a:t>个</a:t>
            </a:r>
            <a:r>
              <a:rPr lang="en-US" dirty="0" err="1">
                <a:solidFill>
                  <a:schemeClr val="tx1"/>
                </a:solidFill>
              </a:rPr>
              <a:t>元素A</a:t>
            </a:r>
            <a:r>
              <a:rPr lang="en-US" dirty="0">
                <a:solidFill>
                  <a:schemeClr val="tx1"/>
                </a:solidFill>
              </a:rPr>
              <a:t>[1..</a:t>
            </a:r>
            <a:r>
              <a:rPr lang="en-US" i="1" dirty="0">
                <a:solidFill>
                  <a:schemeClr val="tx1"/>
                </a:solidFill>
              </a:rPr>
              <a:t>n</a:t>
            </a:r>
            <a:r>
              <a:rPr lang="en-US" dirty="0">
                <a:solidFill>
                  <a:schemeClr val="tx1"/>
                </a:solidFill>
              </a:rPr>
              <a:t>]</a:t>
            </a:r>
            <a:r>
              <a:rPr lang="zh-CN" altLang="en-US" dirty="0">
                <a:solidFill>
                  <a:schemeClr val="tx1"/>
                </a:solidFill>
              </a:rPr>
              <a:t>均是介于</a:t>
            </a:r>
            <a:r>
              <a:rPr lang="en-US" dirty="0">
                <a:solidFill>
                  <a:schemeClr val="tx1"/>
                </a:solidFill>
              </a:rPr>
              <a:t>[0,1]</a:t>
            </a:r>
            <a:r>
              <a:rPr lang="zh-CN" altLang="en-US" dirty="0">
                <a:solidFill>
                  <a:schemeClr val="tx1"/>
                </a:solidFill>
              </a:rPr>
              <a:t>之間的数值，桶排序步骤如下：</a:t>
            </a:r>
          </a:p>
          <a:p>
            <a:pPr algn="l">
              <a:lnSpc>
                <a:spcPct val="125000"/>
              </a:lnSpc>
            </a:pPr>
            <a:r>
              <a:rPr lang="en-US" dirty="0">
                <a:solidFill>
                  <a:schemeClr val="tx1"/>
                </a:solidFill>
              </a:rPr>
              <a:t>1</a:t>
            </a:r>
            <a:r>
              <a:rPr lang="zh-CN" altLang="en-US" dirty="0">
                <a:solidFill>
                  <a:schemeClr val="tx1"/>
                </a:solidFill>
              </a:rPr>
              <a:t>）准备</a:t>
            </a:r>
            <a:r>
              <a:rPr lang="en-US" i="1" dirty="0">
                <a:solidFill>
                  <a:schemeClr val="tx1"/>
                </a:solidFill>
              </a:rPr>
              <a:t>n</a:t>
            </a:r>
            <a:r>
              <a:rPr lang="zh-CN" altLang="en-US" dirty="0">
                <a:solidFill>
                  <a:schemeClr val="tx1"/>
                </a:solidFill>
              </a:rPr>
              <a:t>个桶</a:t>
            </a:r>
            <a:r>
              <a:rPr lang="en-US" dirty="0">
                <a:solidFill>
                  <a:schemeClr val="tx1"/>
                </a:solidFill>
              </a:rPr>
              <a:t>(bucket)</a:t>
            </a:r>
            <a:r>
              <a:rPr lang="zh-CN" altLang="en-US" dirty="0">
                <a:solidFill>
                  <a:schemeClr val="tx1"/>
                </a:solidFill>
              </a:rPr>
              <a:t>，</a:t>
            </a:r>
            <a:r>
              <a:rPr lang="en-US" dirty="0">
                <a:solidFill>
                  <a:schemeClr val="tx1"/>
                </a:solidFill>
              </a:rPr>
              <a:t>B[1..</a:t>
            </a:r>
            <a:r>
              <a:rPr lang="en-US" i="1" dirty="0">
                <a:solidFill>
                  <a:schemeClr val="tx1"/>
                </a:solidFill>
              </a:rPr>
              <a:t>n</a:t>
            </a:r>
            <a:r>
              <a:rPr lang="en-US" dirty="0">
                <a:solidFill>
                  <a:schemeClr val="tx1"/>
                </a:solidFill>
              </a:rPr>
              <a:t>]</a:t>
            </a:r>
            <a:r>
              <a:rPr lang="zh-CN" altLang="en-US" dirty="0">
                <a:solidFill>
                  <a:schemeClr val="tx1"/>
                </a:solidFill>
              </a:rPr>
              <a:t>，将元素</a:t>
            </a:r>
            <a:r>
              <a:rPr lang="en-US" i="1" dirty="0">
                <a:solidFill>
                  <a:schemeClr val="tx1"/>
                </a:solidFill>
              </a:rPr>
              <a:t>x</a:t>
            </a:r>
            <a:r>
              <a:rPr lang="zh-CN" altLang="en-US" dirty="0">
                <a:solidFill>
                  <a:schemeClr val="tx1"/>
                </a:solidFill>
              </a:rPr>
              <a:t>依照</a:t>
            </a:r>
            <a:r>
              <a:rPr lang="en-US" i="1" dirty="0">
                <a:solidFill>
                  <a:schemeClr val="tx1"/>
                </a:solidFill>
              </a:rPr>
              <a:t>x</a:t>
            </a:r>
            <a:r>
              <a:rPr lang="zh-CN" altLang="en-US" dirty="0">
                <a:solidFill>
                  <a:schemeClr val="tx1"/>
                </a:solidFill>
              </a:rPr>
              <a:t>所在的区间放进对应的桶中：即第       个桶 。</a:t>
            </a:r>
            <a:endParaRPr lang="en-US" dirty="0">
              <a:solidFill>
                <a:schemeClr val="tx1"/>
              </a:solidFill>
            </a:endParaRPr>
          </a:p>
          <a:p>
            <a:pPr algn="l">
              <a:lnSpc>
                <a:spcPct val="125000"/>
              </a:lnSpc>
            </a:pPr>
            <a:r>
              <a:rPr lang="en-US" dirty="0">
                <a:solidFill>
                  <a:schemeClr val="tx1"/>
                </a:solidFill>
              </a:rPr>
              <a:t>2</a:t>
            </a:r>
            <a:r>
              <a:rPr lang="zh-CN" altLang="en-US" dirty="0">
                <a:solidFill>
                  <a:schemeClr val="tx1"/>
                </a:solidFill>
              </a:rPr>
              <a:t>）元素放进桶时，使用链表来存储，并利用插入排序法排序。</a:t>
            </a:r>
          </a:p>
          <a:p>
            <a:pPr algn="l">
              <a:lnSpc>
                <a:spcPct val="125000"/>
              </a:lnSpc>
            </a:pPr>
            <a:r>
              <a:rPr lang="en-US" dirty="0">
                <a:solidFill>
                  <a:schemeClr val="tx1"/>
                </a:solidFill>
              </a:rPr>
              <a:t>3</a:t>
            </a:r>
            <a:r>
              <a:rPr lang="zh-CN" altLang="en-US" dirty="0">
                <a:solidFill>
                  <a:schemeClr val="tx1"/>
                </a:solidFill>
              </a:rPr>
              <a:t>）只要依序将链表串接起來，即得到已排序的</a:t>
            </a:r>
            <a:r>
              <a:rPr lang="en-US" i="1" dirty="0">
                <a:solidFill>
                  <a:schemeClr val="tx1"/>
                </a:solidFill>
              </a:rPr>
              <a:t>n</a:t>
            </a:r>
            <a:r>
              <a:rPr lang="zh-CN" altLang="en-US" dirty="0">
                <a:solidFill>
                  <a:schemeClr val="tx1"/>
                </a:solidFill>
              </a:rPr>
              <a:t>个元素。</a:t>
            </a:r>
          </a:p>
        </p:txBody>
      </p:sp>
      <p:graphicFrame>
        <p:nvGraphicFramePr>
          <p:cNvPr id="67590" name="Object 6"/>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80000" name="Equation" r:id="rId3" imgW="114120" imgH="177480" progId="">
                  <p:embed/>
                </p:oleObj>
              </mc:Choice>
              <mc:Fallback>
                <p:oleObj name="Equation" r:id="rId3" imgW="114120" imgH="177480" progId="">
                  <p:embed/>
                  <p:pic>
                    <p:nvPicPr>
                      <p:cNvPr id="6759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1" name="Object 7"/>
          <p:cNvGraphicFramePr>
            <a:graphicFrameLocks noChangeAspect="1"/>
          </p:cNvGraphicFramePr>
          <p:nvPr>
            <p:extLst>
              <p:ext uri="{D42A27DB-BD31-4B8C-83A1-F6EECF244321}">
                <p14:modId xmlns:p14="http://schemas.microsoft.com/office/powerpoint/2010/main" val="3811621080"/>
              </p:ext>
            </p:extLst>
          </p:nvPr>
        </p:nvGraphicFramePr>
        <p:xfrm>
          <a:off x="4759324" y="3462144"/>
          <a:ext cx="576263" cy="620713"/>
        </p:xfrm>
        <a:graphic>
          <a:graphicData uri="http://schemas.openxmlformats.org/presentationml/2006/ole">
            <mc:AlternateContent xmlns:mc="http://schemas.openxmlformats.org/markup-compatibility/2006">
              <mc:Choice xmlns:v="urn:schemas-microsoft-com:vml" Requires="v">
                <p:oleObj spid="_x0000_s80001" name="Equation" r:id="rId5" imgW="330120" imgH="253800" progId="">
                  <p:embed/>
                </p:oleObj>
              </mc:Choice>
              <mc:Fallback>
                <p:oleObj name="Equation" r:id="rId5" imgW="330120" imgH="253800" progId="">
                  <p:embed/>
                  <p:pic>
                    <p:nvPicPr>
                      <p:cNvPr id="6759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9324" y="3462144"/>
                        <a:ext cx="576263"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68</a:t>
            </a:fld>
            <a:endParaRPr lang="en-US" altLang="zh-CN"/>
          </a:p>
        </p:txBody>
      </p:sp>
    </p:spTree>
    <p:extLst>
      <p:ext uri="{BB962C8B-B14F-4D97-AF65-F5344CB8AC3E}">
        <p14:creationId xmlns:p14="http://schemas.microsoft.com/office/powerpoint/2010/main" val="288325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idx="4294967295"/>
          </p:nvPr>
        </p:nvSpPr>
        <p:spPr/>
        <p:txBody>
          <a:bodyPr/>
          <a:lstStyle/>
          <a:p>
            <a:r>
              <a:rPr lang="zh-CN" altLang="en-US" dirty="0"/>
              <a:t>桶排序</a:t>
            </a:r>
          </a:p>
        </p:txBody>
      </p:sp>
      <p:pic>
        <p:nvPicPr>
          <p:cNvPr id="68611" name="Picture 2"/>
          <p:cNvPicPr>
            <a:picLocks noGrp="1" noChangeAspect="1" noChangeArrowheads="1"/>
          </p:cNvPicPr>
          <p:nvPr>
            <p:ph idx="4294967295"/>
          </p:nvPr>
        </p:nvPicPr>
        <p:blipFill>
          <a:blip r:embed="rId2" cstate="print"/>
          <a:srcRect/>
          <a:stretch>
            <a:fillRect/>
          </a:stretch>
        </p:blipFill>
        <p:spPr>
          <a:xfrm>
            <a:off x="1043608" y="1988840"/>
            <a:ext cx="7772400" cy="4589463"/>
          </a:xfrm>
          <a:noFill/>
        </p:spPr>
      </p:pic>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69</a:t>
            </a:fld>
            <a:endParaRPr lang="en-US" altLang="zh-CN"/>
          </a:p>
        </p:txBody>
      </p:sp>
    </p:spTree>
    <p:extLst>
      <p:ext uri="{BB962C8B-B14F-4D97-AF65-F5344CB8AC3E}">
        <p14:creationId xmlns:p14="http://schemas.microsoft.com/office/powerpoint/2010/main" val="1724742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idx="4294967295"/>
          </p:nvPr>
        </p:nvSpPr>
        <p:spPr/>
        <p:txBody>
          <a:bodyPr/>
          <a:lstStyle/>
          <a:p>
            <a:r>
              <a:rPr lang="zh-CN" altLang="en-US" dirty="0"/>
              <a:t>堆数据结构</a:t>
            </a:r>
          </a:p>
        </p:txBody>
      </p:sp>
      <p:sp>
        <p:nvSpPr>
          <p:cNvPr id="23555" name="内容占位符 2"/>
          <p:cNvSpPr>
            <a:spLocks noGrp="1"/>
          </p:cNvSpPr>
          <p:nvPr>
            <p:ph idx="4294967295"/>
          </p:nvPr>
        </p:nvSpPr>
        <p:spPr>
          <a:xfrm>
            <a:off x="976712" y="1760538"/>
            <a:ext cx="7772400" cy="4953000"/>
          </a:xfrm>
        </p:spPr>
        <p:txBody>
          <a:bodyPr/>
          <a:lstStyle/>
          <a:p>
            <a:pPr>
              <a:lnSpc>
                <a:spcPct val="150000"/>
              </a:lnSpc>
              <a:buFont typeface="Wingdings" pitchFamily="2" charset="2"/>
              <a:buChar char="p"/>
            </a:pPr>
            <a:r>
              <a:rPr lang="zh-CN" altLang="en-US" sz="1800" b="0" dirty="0"/>
              <a:t>堆数据结构是一种数组对象，可以被视为一棵完全二叉树。树中每个节点与数组中存放该结点值的那个元素对应。树的每一层都是填满的，最后一层可能除外（从一个结点的左子树开始填）</a:t>
            </a:r>
            <a:endParaRPr lang="en-US" altLang="zh-CN" sz="1800" b="0" dirty="0"/>
          </a:p>
          <a:p>
            <a:pPr>
              <a:buFont typeface="Wingdings" pitchFamily="2" charset="2"/>
              <a:buChar char="p"/>
            </a:pPr>
            <a:endParaRPr lang="en-US" sz="1800" b="0" dirty="0"/>
          </a:p>
          <a:p>
            <a:pPr>
              <a:buFont typeface="Wingdings" pitchFamily="2" charset="2"/>
              <a:buChar char="p"/>
            </a:pPr>
            <a:endParaRPr lang="en-US" sz="1800" b="0" dirty="0"/>
          </a:p>
          <a:p>
            <a:pPr>
              <a:lnSpc>
                <a:spcPct val="150000"/>
              </a:lnSpc>
              <a:buFont typeface="Wingdings" pitchFamily="2" charset="2"/>
              <a:buChar char="p"/>
            </a:pPr>
            <a:endParaRPr lang="en-US" sz="1800" b="0" dirty="0"/>
          </a:p>
          <a:p>
            <a:pPr>
              <a:lnSpc>
                <a:spcPct val="150000"/>
              </a:lnSpc>
              <a:buFont typeface="Wingdings" pitchFamily="2" charset="2"/>
              <a:buChar char="p"/>
            </a:pPr>
            <a:endParaRPr lang="en-US" sz="1800" b="0" dirty="0"/>
          </a:p>
          <a:p>
            <a:pPr>
              <a:lnSpc>
                <a:spcPct val="150000"/>
              </a:lnSpc>
              <a:buFont typeface="Wingdings" pitchFamily="2" charset="2"/>
              <a:buChar char="p"/>
            </a:pPr>
            <a:endParaRPr lang="en-US" sz="1800" b="0" dirty="0"/>
          </a:p>
          <a:p>
            <a:pPr>
              <a:lnSpc>
                <a:spcPct val="150000"/>
              </a:lnSpc>
              <a:buFont typeface="Wingdings" pitchFamily="2" charset="2"/>
              <a:buChar char="p"/>
            </a:pPr>
            <a:endParaRPr lang="en-US" sz="1800" b="0" dirty="0"/>
          </a:p>
          <a:p>
            <a:pPr>
              <a:buFont typeface="Wingdings" pitchFamily="2" charset="2"/>
              <a:buChar char="p"/>
            </a:pPr>
            <a:r>
              <a:rPr lang="zh-CN" altLang="en-US" sz="1800" b="0" dirty="0"/>
              <a:t>表示堆的数组对象</a:t>
            </a:r>
            <a:r>
              <a:rPr lang="en-US" altLang="zh-CN" sz="1800" b="0" dirty="0"/>
              <a:t>A</a:t>
            </a:r>
            <a:r>
              <a:rPr lang="zh-CN" altLang="en-US" sz="1800" b="0" dirty="0"/>
              <a:t>具有两个性质：</a:t>
            </a:r>
            <a:endParaRPr lang="en-US" sz="1800" b="0" dirty="0"/>
          </a:p>
          <a:p>
            <a:pPr>
              <a:lnSpc>
                <a:spcPct val="150000"/>
              </a:lnSpc>
              <a:buFont typeface="宋体" pitchFamily="2" charset="-122"/>
              <a:buAutoNum type="circleNumDbPlain"/>
            </a:pPr>
            <a:r>
              <a:rPr lang="en-US" altLang="zh-CN" sz="1600" b="0" i="1" dirty="0">
                <a:latin typeface="Times New Roman" pitchFamily="18" charset="0"/>
              </a:rPr>
              <a:t>length</a:t>
            </a:r>
            <a:r>
              <a:rPr lang="en-US" altLang="zh-CN" sz="1600" b="0" dirty="0">
                <a:latin typeface="Times New Roman" pitchFamily="18" charset="0"/>
              </a:rPr>
              <a:t>[A]</a:t>
            </a:r>
            <a:r>
              <a:rPr lang="zh-CN" altLang="en-US" sz="1600" b="0" i="1" dirty="0">
                <a:latin typeface="Times New Roman" pitchFamily="18" charset="0"/>
              </a:rPr>
              <a:t>：</a:t>
            </a:r>
            <a:r>
              <a:rPr lang="zh-CN" altLang="en-US" sz="1600" b="0" dirty="0"/>
              <a:t>是数组中的元素个数； </a:t>
            </a:r>
            <a:r>
              <a:rPr lang="en-US" altLang="zh-CN" sz="1600" b="0" i="1" dirty="0">
                <a:latin typeface="Times New Roman" pitchFamily="18" charset="0"/>
              </a:rPr>
              <a:t>heap-size</a:t>
            </a:r>
            <a:r>
              <a:rPr lang="en-US" altLang="zh-CN" sz="1600" b="0" dirty="0">
                <a:latin typeface="Times New Roman" pitchFamily="18" charset="0"/>
              </a:rPr>
              <a:t>[A]</a:t>
            </a:r>
            <a:r>
              <a:rPr lang="en-US" altLang="zh-CN" sz="1600" b="0" i="1" dirty="0">
                <a:latin typeface="Times New Roman" pitchFamily="18" charset="0"/>
              </a:rPr>
              <a:t>:</a:t>
            </a:r>
            <a:r>
              <a:rPr lang="en-US" altLang="zh-CN" sz="1600" b="0" dirty="0"/>
              <a:t> </a:t>
            </a:r>
            <a:r>
              <a:rPr lang="zh-CN" altLang="en-US" sz="1600" b="0" dirty="0"/>
              <a:t>是存放在</a:t>
            </a:r>
            <a:r>
              <a:rPr lang="en-US" altLang="zh-CN" sz="1600" b="0" dirty="0"/>
              <a:t>A</a:t>
            </a:r>
            <a:r>
              <a:rPr lang="zh-CN" altLang="en-US" sz="1600" b="0" dirty="0"/>
              <a:t>中的堆的元素个数；</a:t>
            </a:r>
            <a:endParaRPr lang="en-US" sz="1600" b="0" dirty="0"/>
          </a:p>
          <a:p>
            <a:pPr>
              <a:lnSpc>
                <a:spcPct val="150000"/>
              </a:lnSpc>
              <a:buFont typeface="宋体" pitchFamily="2" charset="-122"/>
              <a:buAutoNum type="circleNumDbPlain"/>
            </a:pPr>
            <a:r>
              <a:rPr lang="en-US" altLang="zh-CN" sz="1600" b="0" i="1" dirty="0">
                <a:latin typeface="Times New Roman" pitchFamily="18" charset="0"/>
              </a:rPr>
              <a:t>heap-size</a:t>
            </a:r>
            <a:r>
              <a:rPr lang="en-US" altLang="zh-CN" sz="1600" b="0" dirty="0">
                <a:latin typeface="Times New Roman" pitchFamily="18" charset="0"/>
              </a:rPr>
              <a:t>[A] ≤ </a:t>
            </a:r>
            <a:r>
              <a:rPr lang="en-US" altLang="zh-CN" sz="1600" b="0" i="1" dirty="0">
                <a:latin typeface="Times New Roman" pitchFamily="18" charset="0"/>
              </a:rPr>
              <a:t>length</a:t>
            </a:r>
            <a:r>
              <a:rPr lang="en-US" altLang="zh-CN" sz="1600" b="0" dirty="0">
                <a:latin typeface="Times New Roman" pitchFamily="18" charset="0"/>
              </a:rPr>
              <a:t>[A]</a:t>
            </a:r>
            <a:endParaRPr lang="zh-CN" altLang="en-US" sz="1600" b="0" dirty="0">
              <a:latin typeface="Times New Roman" pitchFamily="18" charset="0"/>
            </a:endParaRPr>
          </a:p>
        </p:txBody>
      </p:sp>
      <p:grpSp>
        <p:nvGrpSpPr>
          <p:cNvPr id="23558" name="Group 6"/>
          <p:cNvGrpSpPr>
            <a:grpSpLocks/>
          </p:cNvGrpSpPr>
          <p:nvPr/>
        </p:nvGrpSpPr>
        <p:grpSpPr bwMode="auto">
          <a:xfrm>
            <a:off x="1234657" y="3017100"/>
            <a:ext cx="3286125" cy="2428875"/>
            <a:chOff x="0" y="0"/>
            <a:chExt cx="6241" cy="4988"/>
          </a:xfrm>
        </p:grpSpPr>
        <p:grpSp>
          <p:nvGrpSpPr>
            <p:cNvPr id="23583" name="Group 7"/>
            <p:cNvGrpSpPr>
              <a:grpSpLocks/>
            </p:cNvGrpSpPr>
            <p:nvPr/>
          </p:nvGrpSpPr>
          <p:grpSpPr bwMode="auto">
            <a:xfrm>
              <a:off x="3149" y="0"/>
              <a:ext cx="719" cy="1021"/>
              <a:chOff x="0" y="0"/>
              <a:chExt cx="805" cy="1203"/>
            </a:xfrm>
          </p:grpSpPr>
          <p:grpSp>
            <p:nvGrpSpPr>
              <p:cNvPr id="23638" name="Group 8"/>
              <p:cNvGrpSpPr>
                <a:grpSpLocks/>
              </p:cNvGrpSpPr>
              <p:nvPr/>
            </p:nvGrpSpPr>
            <p:grpSpPr bwMode="auto">
              <a:xfrm>
                <a:off x="0" y="466"/>
                <a:ext cx="805" cy="737"/>
                <a:chOff x="0" y="0"/>
                <a:chExt cx="1022" cy="871"/>
              </a:xfrm>
            </p:grpSpPr>
            <p:sp>
              <p:nvSpPr>
                <p:cNvPr id="23640" name="Oval 65"/>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3641" name="Text Box 66"/>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16</a:t>
                  </a:r>
                  <a:endParaRPr lang="zh-CN" altLang="en-US"/>
                </a:p>
              </p:txBody>
            </p:sp>
          </p:grpSp>
          <p:sp>
            <p:nvSpPr>
              <p:cNvPr id="23639" name="Text Box 67"/>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a:t>
                </a:r>
                <a:endParaRPr lang="zh-CN" altLang="en-US"/>
              </a:p>
            </p:txBody>
          </p:sp>
        </p:grpSp>
        <p:grpSp>
          <p:nvGrpSpPr>
            <p:cNvPr id="23584" name="Group 12"/>
            <p:cNvGrpSpPr>
              <a:grpSpLocks/>
            </p:cNvGrpSpPr>
            <p:nvPr/>
          </p:nvGrpSpPr>
          <p:grpSpPr bwMode="auto">
            <a:xfrm>
              <a:off x="1889" y="1204"/>
              <a:ext cx="719" cy="1070"/>
              <a:chOff x="0" y="0"/>
              <a:chExt cx="805" cy="1203"/>
            </a:xfrm>
          </p:grpSpPr>
          <p:grpSp>
            <p:nvGrpSpPr>
              <p:cNvPr id="23634" name="Group 13"/>
              <p:cNvGrpSpPr>
                <a:grpSpLocks/>
              </p:cNvGrpSpPr>
              <p:nvPr/>
            </p:nvGrpSpPr>
            <p:grpSpPr bwMode="auto">
              <a:xfrm>
                <a:off x="0" y="466"/>
                <a:ext cx="805" cy="737"/>
                <a:chOff x="0" y="0"/>
                <a:chExt cx="1022" cy="871"/>
              </a:xfrm>
            </p:grpSpPr>
            <p:sp>
              <p:nvSpPr>
                <p:cNvPr id="23636" name="Oval 70"/>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3637" name="Text Box 71"/>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14</a:t>
                  </a:r>
                  <a:endParaRPr lang="zh-CN" altLang="en-US"/>
                </a:p>
              </p:txBody>
            </p:sp>
          </p:grpSp>
          <p:sp>
            <p:nvSpPr>
              <p:cNvPr id="23635" name="Text Box 72"/>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2</a:t>
                </a:r>
                <a:endParaRPr lang="zh-CN" altLang="en-US"/>
              </a:p>
            </p:txBody>
          </p:sp>
        </p:grpSp>
        <p:grpSp>
          <p:nvGrpSpPr>
            <p:cNvPr id="23585" name="Group 17"/>
            <p:cNvGrpSpPr>
              <a:grpSpLocks/>
            </p:cNvGrpSpPr>
            <p:nvPr/>
          </p:nvGrpSpPr>
          <p:grpSpPr bwMode="auto">
            <a:xfrm>
              <a:off x="4499" y="1304"/>
              <a:ext cx="639" cy="970"/>
              <a:chOff x="0" y="0"/>
              <a:chExt cx="805" cy="1203"/>
            </a:xfrm>
          </p:grpSpPr>
          <p:grpSp>
            <p:nvGrpSpPr>
              <p:cNvPr id="23630" name="Group 18"/>
              <p:cNvGrpSpPr>
                <a:grpSpLocks/>
              </p:cNvGrpSpPr>
              <p:nvPr/>
            </p:nvGrpSpPr>
            <p:grpSpPr bwMode="auto">
              <a:xfrm>
                <a:off x="0" y="466"/>
                <a:ext cx="805" cy="737"/>
                <a:chOff x="0" y="0"/>
                <a:chExt cx="1022" cy="871"/>
              </a:xfrm>
            </p:grpSpPr>
            <p:sp>
              <p:nvSpPr>
                <p:cNvPr id="23632" name="Oval 75"/>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3633" name="Text Box 76"/>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dirty="0">
                      <a:latin typeface="Calibri" pitchFamily="34" charset="0"/>
                    </a:rPr>
                    <a:t>10</a:t>
                  </a:r>
                  <a:endParaRPr lang="zh-CN" altLang="en-US" dirty="0"/>
                </a:p>
              </p:txBody>
            </p:sp>
          </p:grpSp>
          <p:sp>
            <p:nvSpPr>
              <p:cNvPr id="23631" name="Text Box 77"/>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3</a:t>
                </a:r>
                <a:endParaRPr lang="zh-CN" altLang="en-US"/>
              </a:p>
            </p:txBody>
          </p:sp>
        </p:grpSp>
        <p:grpSp>
          <p:nvGrpSpPr>
            <p:cNvPr id="23586" name="Group 22"/>
            <p:cNvGrpSpPr>
              <a:grpSpLocks/>
            </p:cNvGrpSpPr>
            <p:nvPr/>
          </p:nvGrpSpPr>
          <p:grpSpPr bwMode="auto">
            <a:xfrm>
              <a:off x="872" y="2515"/>
              <a:ext cx="719" cy="1119"/>
              <a:chOff x="0" y="0"/>
              <a:chExt cx="805" cy="1203"/>
            </a:xfrm>
          </p:grpSpPr>
          <p:grpSp>
            <p:nvGrpSpPr>
              <p:cNvPr id="23626" name="Group 23"/>
              <p:cNvGrpSpPr>
                <a:grpSpLocks/>
              </p:cNvGrpSpPr>
              <p:nvPr/>
            </p:nvGrpSpPr>
            <p:grpSpPr bwMode="auto">
              <a:xfrm>
                <a:off x="0" y="466"/>
                <a:ext cx="805" cy="737"/>
                <a:chOff x="0" y="0"/>
                <a:chExt cx="1022" cy="871"/>
              </a:xfrm>
            </p:grpSpPr>
            <p:sp>
              <p:nvSpPr>
                <p:cNvPr id="23628" name="Oval 80"/>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3629" name="Text Box 81"/>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8</a:t>
                  </a:r>
                  <a:endParaRPr lang="zh-CN" altLang="en-US"/>
                </a:p>
              </p:txBody>
            </p:sp>
          </p:grpSp>
          <p:sp>
            <p:nvSpPr>
              <p:cNvPr id="23627" name="Text Box 82"/>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4</a:t>
                </a:r>
                <a:endParaRPr lang="zh-CN" altLang="en-US"/>
              </a:p>
            </p:txBody>
          </p:sp>
        </p:grpSp>
        <p:grpSp>
          <p:nvGrpSpPr>
            <p:cNvPr id="23587" name="Group 27"/>
            <p:cNvGrpSpPr>
              <a:grpSpLocks/>
            </p:cNvGrpSpPr>
            <p:nvPr/>
          </p:nvGrpSpPr>
          <p:grpSpPr bwMode="auto">
            <a:xfrm>
              <a:off x="3016" y="2641"/>
              <a:ext cx="642" cy="1026"/>
              <a:chOff x="0" y="0"/>
              <a:chExt cx="805" cy="1203"/>
            </a:xfrm>
          </p:grpSpPr>
          <p:grpSp>
            <p:nvGrpSpPr>
              <p:cNvPr id="23622" name="Group 28"/>
              <p:cNvGrpSpPr>
                <a:grpSpLocks/>
              </p:cNvGrpSpPr>
              <p:nvPr/>
            </p:nvGrpSpPr>
            <p:grpSpPr bwMode="auto">
              <a:xfrm>
                <a:off x="0" y="466"/>
                <a:ext cx="805" cy="737"/>
                <a:chOff x="0" y="0"/>
                <a:chExt cx="1022" cy="871"/>
              </a:xfrm>
            </p:grpSpPr>
            <p:sp>
              <p:nvSpPr>
                <p:cNvPr id="23624" name="Oval 85"/>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3625" name="Text Box 86"/>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7</a:t>
                  </a:r>
                  <a:endParaRPr lang="zh-CN" altLang="en-US"/>
                </a:p>
              </p:txBody>
            </p:sp>
          </p:grpSp>
          <p:sp>
            <p:nvSpPr>
              <p:cNvPr id="23623" name="Text Box 87"/>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5</a:t>
                </a:r>
                <a:endParaRPr lang="zh-CN" altLang="en-US"/>
              </a:p>
            </p:txBody>
          </p:sp>
        </p:grpSp>
        <p:grpSp>
          <p:nvGrpSpPr>
            <p:cNvPr id="23588" name="Group 32"/>
            <p:cNvGrpSpPr>
              <a:grpSpLocks/>
            </p:cNvGrpSpPr>
            <p:nvPr/>
          </p:nvGrpSpPr>
          <p:grpSpPr bwMode="auto">
            <a:xfrm>
              <a:off x="3783" y="2624"/>
              <a:ext cx="618" cy="1009"/>
              <a:chOff x="0" y="0"/>
              <a:chExt cx="805" cy="1203"/>
            </a:xfrm>
          </p:grpSpPr>
          <p:grpSp>
            <p:nvGrpSpPr>
              <p:cNvPr id="23618" name="Group 33"/>
              <p:cNvGrpSpPr>
                <a:grpSpLocks/>
              </p:cNvGrpSpPr>
              <p:nvPr/>
            </p:nvGrpSpPr>
            <p:grpSpPr bwMode="auto">
              <a:xfrm>
                <a:off x="0" y="466"/>
                <a:ext cx="805" cy="737"/>
                <a:chOff x="0" y="0"/>
                <a:chExt cx="1022" cy="871"/>
              </a:xfrm>
            </p:grpSpPr>
            <p:sp>
              <p:nvSpPr>
                <p:cNvPr id="23620" name="Oval 90"/>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3621" name="Text Box 91"/>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9</a:t>
                  </a:r>
                  <a:endParaRPr lang="zh-CN" altLang="en-US"/>
                </a:p>
              </p:txBody>
            </p:sp>
          </p:grpSp>
          <p:sp>
            <p:nvSpPr>
              <p:cNvPr id="23619" name="Text Box 92"/>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6</a:t>
                </a:r>
                <a:endParaRPr lang="zh-CN" altLang="en-US"/>
              </a:p>
            </p:txBody>
          </p:sp>
        </p:grpSp>
        <p:grpSp>
          <p:nvGrpSpPr>
            <p:cNvPr id="23589" name="Group 37"/>
            <p:cNvGrpSpPr>
              <a:grpSpLocks/>
            </p:cNvGrpSpPr>
            <p:nvPr/>
          </p:nvGrpSpPr>
          <p:grpSpPr bwMode="auto">
            <a:xfrm>
              <a:off x="5599" y="2583"/>
              <a:ext cx="642" cy="1014"/>
              <a:chOff x="0" y="0"/>
              <a:chExt cx="805" cy="1203"/>
            </a:xfrm>
          </p:grpSpPr>
          <p:grpSp>
            <p:nvGrpSpPr>
              <p:cNvPr id="23614" name="Group 38"/>
              <p:cNvGrpSpPr>
                <a:grpSpLocks/>
              </p:cNvGrpSpPr>
              <p:nvPr/>
            </p:nvGrpSpPr>
            <p:grpSpPr bwMode="auto">
              <a:xfrm>
                <a:off x="0" y="466"/>
                <a:ext cx="805" cy="737"/>
                <a:chOff x="0" y="0"/>
                <a:chExt cx="1022" cy="871"/>
              </a:xfrm>
            </p:grpSpPr>
            <p:sp>
              <p:nvSpPr>
                <p:cNvPr id="23616" name="Oval 95"/>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3617" name="Text Box 96"/>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3</a:t>
                  </a:r>
                  <a:endParaRPr lang="zh-CN" altLang="en-US"/>
                </a:p>
              </p:txBody>
            </p:sp>
          </p:grpSp>
          <p:sp>
            <p:nvSpPr>
              <p:cNvPr id="23615" name="Text Box 97"/>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7</a:t>
                </a:r>
                <a:endParaRPr lang="zh-CN" altLang="en-US"/>
              </a:p>
            </p:txBody>
          </p:sp>
        </p:grpSp>
        <p:grpSp>
          <p:nvGrpSpPr>
            <p:cNvPr id="23590" name="Group 42"/>
            <p:cNvGrpSpPr>
              <a:grpSpLocks/>
            </p:cNvGrpSpPr>
            <p:nvPr/>
          </p:nvGrpSpPr>
          <p:grpSpPr bwMode="auto">
            <a:xfrm>
              <a:off x="0" y="3934"/>
              <a:ext cx="660" cy="1054"/>
              <a:chOff x="0" y="0"/>
              <a:chExt cx="805" cy="1203"/>
            </a:xfrm>
          </p:grpSpPr>
          <p:grpSp>
            <p:nvGrpSpPr>
              <p:cNvPr id="23610" name="Group 43"/>
              <p:cNvGrpSpPr>
                <a:grpSpLocks/>
              </p:cNvGrpSpPr>
              <p:nvPr/>
            </p:nvGrpSpPr>
            <p:grpSpPr bwMode="auto">
              <a:xfrm>
                <a:off x="0" y="466"/>
                <a:ext cx="805" cy="737"/>
                <a:chOff x="0" y="0"/>
                <a:chExt cx="1022" cy="871"/>
              </a:xfrm>
            </p:grpSpPr>
            <p:sp>
              <p:nvSpPr>
                <p:cNvPr id="23612" name="Oval 100"/>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3613" name="Text Box 101"/>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2</a:t>
                  </a:r>
                  <a:endParaRPr lang="zh-CN" altLang="en-US"/>
                </a:p>
              </p:txBody>
            </p:sp>
          </p:grpSp>
          <p:sp>
            <p:nvSpPr>
              <p:cNvPr id="23611" name="Text Box 102"/>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8</a:t>
                </a:r>
                <a:endParaRPr lang="zh-CN" altLang="en-US"/>
              </a:p>
            </p:txBody>
          </p:sp>
        </p:grpSp>
        <p:grpSp>
          <p:nvGrpSpPr>
            <p:cNvPr id="23591" name="Group 47"/>
            <p:cNvGrpSpPr>
              <a:grpSpLocks/>
            </p:cNvGrpSpPr>
            <p:nvPr/>
          </p:nvGrpSpPr>
          <p:grpSpPr bwMode="auto">
            <a:xfrm>
              <a:off x="1569" y="3902"/>
              <a:ext cx="618" cy="1035"/>
              <a:chOff x="0" y="0"/>
              <a:chExt cx="805" cy="1203"/>
            </a:xfrm>
          </p:grpSpPr>
          <p:grpSp>
            <p:nvGrpSpPr>
              <p:cNvPr id="23606" name="Group 48"/>
              <p:cNvGrpSpPr>
                <a:grpSpLocks/>
              </p:cNvGrpSpPr>
              <p:nvPr/>
            </p:nvGrpSpPr>
            <p:grpSpPr bwMode="auto">
              <a:xfrm>
                <a:off x="0" y="466"/>
                <a:ext cx="805" cy="737"/>
                <a:chOff x="0" y="0"/>
                <a:chExt cx="1022" cy="871"/>
              </a:xfrm>
            </p:grpSpPr>
            <p:sp>
              <p:nvSpPr>
                <p:cNvPr id="23608" name="Oval 105"/>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3609" name="Text Box 106"/>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4</a:t>
                  </a:r>
                  <a:endParaRPr lang="zh-CN" altLang="en-US"/>
                </a:p>
              </p:txBody>
            </p:sp>
          </p:grpSp>
          <p:sp>
            <p:nvSpPr>
              <p:cNvPr id="23607" name="Text Box 107"/>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9</a:t>
                </a:r>
                <a:endParaRPr lang="zh-CN" altLang="en-US"/>
              </a:p>
            </p:txBody>
          </p:sp>
        </p:grpSp>
        <p:cxnSp>
          <p:nvCxnSpPr>
            <p:cNvPr id="23592" name="AutoShape 108"/>
            <p:cNvCxnSpPr>
              <a:cxnSpLocks noChangeShapeType="1"/>
            </p:cNvCxnSpPr>
            <p:nvPr/>
          </p:nvCxnSpPr>
          <p:spPr bwMode="auto">
            <a:xfrm flipH="1">
              <a:off x="2527" y="936"/>
              <a:ext cx="698" cy="737"/>
            </a:xfrm>
            <a:prstGeom prst="straightConnector1">
              <a:avLst/>
            </a:prstGeom>
            <a:noFill/>
            <a:ln w="9525">
              <a:solidFill>
                <a:srgbClr val="000000"/>
              </a:solidFill>
              <a:round/>
              <a:headEnd/>
              <a:tailEnd/>
            </a:ln>
          </p:spPr>
        </p:cxnSp>
        <p:cxnSp>
          <p:nvCxnSpPr>
            <p:cNvPr id="23593" name="AutoShape 109"/>
            <p:cNvCxnSpPr>
              <a:cxnSpLocks noChangeShapeType="1"/>
            </p:cNvCxnSpPr>
            <p:nvPr/>
          </p:nvCxnSpPr>
          <p:spPr bwMode="auto">
            <a:xfrm>
              <a:off x="3737" y="955"/>
              <a:ext cx="847" cy="786"/>
            </a:xfrm>
            <a:prstGeom prst="straightConnector1">
              <a:avLst/>
            </a:prstGeom>
            <a:noFill/>
            <a:ln w="9525">
              <a:solidFill>
                <a:srgbClr val="000000"/>
              </a:solidFill>
              <a:round/>
              <a:headEnd/>
              <a:tailEnd/>
            </a:ln>
          </p:spPr>
        </p:cxnSp>
        <p:cxnSp>
          <p:nvCxnSpPr>
            <p:cNvPr id="23594" name="AutoShape 110"/>
            <p:cNvCxnSpPr>
              <a:cxnSpLocks noChangeShapeType="1"/>
            </p:cNvCxnSpPr>
            <p:nvPr/>
          </p:nvCxnSpPr>
          <p:spPr bwMode="auto">
            <a:xfrm flipH="1">
              <a:off x="1438" y="2229"/>
              <a:ext cx="612" cy="748"/>
            </a:xfrm>
            <a:prstGeom prst="straightConnector1">
              <a:avLst/>
            </a:prstGeom>
            <a:noFill/>
            <a:ln w="9525">
              <a:solidFill>
                <a:srgbClr val="000000"/>
              </a:solidFill>
              <a:round/>
              <a:headEnd/>
              <a:tailEnd/>
            </a:ln>
          </p:spPr>
        </p:cxnSp>
        <p:cxnSp>
          <p:nvCxnSpPr>
            <p:cNvPr id="23595" name="AutoShape 111"/>
            <p:cNvCxnSpPr>
              <a:cxnSpLocks noChangeShapeType="1"/>
            </p:cNvCxnSpPr>
            <p:nvPr/>
          </p:nvCxnSpPr>
          <p:spPr bwMode="auto">
            <a:xfrm>
              <a:off x="2490" y="2173"/>
              <a:ext cx="658" cy="891"/>
            </a:xfrm>
            <a:prstGeom prst="straightConnector1">
              <a:avLst/>
            </a:prstGeom>
            <a:noFill/>
            <a:ln w="9525">
              <a:solidFill>
                <a:srgbClr val="000000"/>
              </a:solidFill>
              <a:round/>
              <a:headEnd/>
              <a:tailEnd/>
            </a:ln>
          </p:spPr>
        </p:cxnSp>
        <p:cxnSp>
          <p:nvCxnSpPr>
            <p:cNvPr id="23596" name="AutoShape 112"/>
            <p:cNvCxnSpPr>
              <a:cxnSpLocks noChangeShapeType="1"/>
            </p:cNvCxnSpPr>
            <p:nvPr/>
          </p:nvCxnSpPr>
          <p:spPr bwMode="auto">
            <a:xfrm>
              <a:off x="5014" y="2249"/>
              <a:ext cx="772" cy="745"/>
            </a:xfrm>
            <a:prstGeom prst="straightConnector1">
              <a:avLst/>
            </a:prstGeom>
            <a:noFill/>
            <a:ln w="9525">
              <a:solidFill>
                <a:srgbClr val="000000"/>
              </a:solidFill>
              <a:round/>
              <a:headEnd/>
              <a:tailEnd/>
            </a:ln>
          </p:spPr>
        </p:cxnSp>
        <p:cxnSp>
          <p:nvCxnSpPr>
            <p:cNvPr id="23597" name="AutoShape 113"/>
            <p:cNvCxnSpPr>
              <a:cxnSpLocks noChangeShapeType="1"/>
            </p:cNvCxnSpPr>
            <p:nvPr/>
          </p:nvCxnSpPr>
          <p:spPr bwMode="auto">
            <a:xfrm>
              <a:off x="1340" y="3640"/>
              <a:ext cx="410" cy="710"/>
            </a:xfrm>
            <a:prstGeom prst="straightConnector1">
              <a:avLst/>
            </a:prstGeom>
            <a:noFill/>
            <a:ln w="9525">
              <a:solidFill>
                <a:srgbClr val="000000"/>
              </a:solidFill>
              <a:round/>
              <a:headEnd/>
              <a:tailEnd/>
            </a:ln>
          </p:spPr>
        </p:cxnSp>
        <p:cxnSp>
          <p:nvCxnSpPr>
            <p:cNvPr id="23598" name="AutoShape 114"/>
            <p:cNvCxnSpPr>
              <a:cxnSpLocks noChangeShapeType="1"/>
            </p:cNvCxnSpPr>
            <p:nvPr/>
          </p:nvCxnSpPr>
          <p:spPr bwMode="auto">
            <a:xfrm flipH="1">
              <a:off x="484" y="3608"/>
              <a:ext cx="565" cy="751"/>
            </a:xfrm>
            <a:prstGeom prst="straightConnector1">
              <a:avLst/>
            </a:prstGeom>
            <a:noFill/>
            <a:ln w="9525">
              <a:solidFill>
                <a:srgbClr val="000000"/>
              </a:solidFill>
              <a:round/>
              <a:headEnd/>
              <a:tailEnd/>
            </a:ln>
          </p:spPr>
        </p:cxnSp>
        <p:grpSp>
          <p:nvGrpSpPr>
            <p:cNvPr id="23599" name="Group 59"/>
            <p:cNvGrpSpPr>
              <a:grpSpLocks/>
            </p:cNvGrpSpPr>
            <p:nvPr/>
          </p:nvGrpSpPr>
          <p:grpSpPr bwMode="auto">
            <a:xfrm>
              <a:off x="2288" y="3966"/>
              <a:ext cx="618" cy="1009"/>
              <a:chOff x="0" y="0"/>
              <a:chExt cx="805" cy="1203"/>
            </a:xfrm>
          </p:grpSpPr>
          <p:grpSp>
            <p:nvGrpSpPr>
              <p:cNvPr id="23602" name="Group 60"/>
              <p:cNvGrpSpPr>
                <a:grpSpLocks/>
              </p:cNvGrpSpPr>
              <p:nvPr/>
            </p:nvGrpSpPr>
            <p:grpSpPr bwMode="auto">
              <a:xfrm>
                <a:off x="0" y="466"/>
                <a:ext cx="805" cy="737"/>
                <a:chOff x="0" y="0"/>
                <a:chExt cx="1022" cy="871"/>
              </a:xfrm>
            </p:grpSpPr>
            <p:sp>
              <p:nvSpPr>
                <p:cNvPr id="23604" name="Oval 117"/>
                <p:cNvSpPr>
                  <a:spLocks noChangeArrowheads="1"/>
                </p:cNvSpPr>
                <p:nvPr/>
              </p:nvSpPr>
              <p:spPr bwMode="auto">
                <a:xfrm>
                  <a:off x="0" y="0"/>
                  <a:ext cx="1022" cy="871"/>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3605" name="Text Box 118"/>
                <p:cNvSpPr txBox="1">
                  <a:spLocks noChangeArrowheads="1"/>
                </p:cNvSpPr>
                <p:nvPr/>
              </p:nvSpPr>
              <p:spPr bwMode="auto">
                <a:xfrm>
                  <a:off x="184" y="101"/>
                  <a:ext cx="670" cy="636"/>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a:t>
                  </a:r>
                  <a:endParaRPr lang="zh-CN" altLang="en-US"/>
                </a:p>
              </p:txBody>
            </p:sp>
          </p:grpSp>
          <p:sp>
            <p:nvSpPr>
              <p:cNvPr id="23603" name="Text Box 119"/>
              <p:cNvSpPr txBox="1">
                <a:spLocks noChangeArrowheads="1"/>
              </p:cNvSpPr>
              <p:nvPr/>
            </p:nvSpPr>
            <p:spPr bwMode="auto">
              <a:xfrm>
                <a:off x="86" y="0"/>
                <a:ext cx="553" cy="468"/>
              </a:xfrm>
              <a:prstGeom prst="rect">
                <a:avLst/>
              </a:prstGeom>
              <a:solidFill>
                <a:srgbClr val="FFFFFF"/>
              </a:solidFill>
              <a:ln w="9525">
                <a:noFill/>
                <a:miter lim="800000"/>
                <a:headEnd/>
                <a:tailEnd/>
              </a:ln>
            </p:spPr>
            <p:txBody>
              <a:bodyPr lIns="0" tIns="0" rIns="0" bIns="0" anchor="ctr"/>
              <a:lstStyle/>
              <a:p>
                <a:r>
                  <a:rPr lang="en-US" altLang="zh-CN" sz="1000" b="0">
                    <a:latin typeface="Calibri" pitchFamily="34" charset="0"/>
                  </a:rPr>
                  <a:t>10</a:t>
                </a:r>
                <a:endParaRPr lang="zh-CN" altLang="en-US"/>
              </a:p>
            </p:txBody>
          </p:sp>
        </p:grpSp>
        <p:cxnSp>
          <p:nvCxnSpPr>
            <p:cNvPr id="23600" name="AutoShape 120"/>
            <p:cNvCxnSpPr>
              <a:cxnSpLocks noChangeShapeType="1"/>
            </p:cNvCxnSpPr>
            <p:nvPr/>
          </p:nvCxnSpPr>
          <p:spPr bwMode="auto">
            <a:xfrm flipH="1">
              <a:off x="2780" y="3684"/>
              <a:ext cx="463" cy="717"/>
            </a:xfrm>
            <a:prstGeom prst="straightConnector1">
              <a:avLst/>
            </a:prstGeom>
            <a:noFill/>
            <a:ln w="9525">
              <a:solidFill>
                <a:srgbClr val="000000"/>
              </a:solidFill>
              <a:round/>
              <a:headEnd/>
              <a:tailEnd/>
            </a:ln>
          </p:spPr>
        </p:cxnSp>
        <p:cxnSp>
          <p:nvCxnSpPr>
            <p:cNvPr id="23601" name="AutoShape 121"/>
            <p:cNvCxnSpPr>
              <a:cxnSpLocks noChangeShapeType="1"/>
            </p:cNvCxnSpPr>
            <p:nvPr/>
          </p:nvCxnSpPr>
          <p:spPr bwMode="auto">
            <a:xfrm flipH="1">
              <a:off x="4227" y="2280"/>
              <a:ext cx="463" cy="717"/>
            </a:xfrm>
            <a:prstGeom prst="straightConnector1">
              <a:avLst/>
            </a:prstGeom>
            <a:noFill/>
            <a:ln w="9525">
              <a:solidFill>
                <a:srgbClr val="000000"/>
              </a:solidFill>
              <a:round/>
              <a:headEnd/>
              <a:tailEnd/>
            </a:ln>
          </p:spPr>
        </p:cxnSp>
      </p:grpSp>
      <p:sp>
        <p:nvSpPr>
          <p:cNvPr id="23559" name="右箭头 125"/>
          <p:cNvSpPr>
            <a:spLocks noChangeArrowheads="1"/>
          </p:cNvSpPr>
          <p:nvPr/>
        </p:nvSpPr>
        <p:spPr bwMode="auto">
          <a:xfrm>
            <a:off x="4621915" y="4263761"/>
            <a:ext cx="357187" cy="214313"/>
          </a:xfrm>
          <a:prstGeom prst="rightArrow">
            <a:avLst>
              <a:gd name="adj1" fmla="val 50000"/>
              <a:gd name="adj2" fmla="val 50000"/>
            </a:avLst>
          </a:prstGeom>
          <a:solidFill>
            <a:schemeClr val="accent1"/>
          </a:solidFill>
          <a:ln w="19050">
            <a:solidFill>
              <a:srgbClr val="000066"/>
            </a:solidFill>
            <a:miter lim="800000"/>
            <a:headEnd/>
            <a:tailEnd/>
          </a:ln>
        </p:spPr>
        <p:txBody>
          <a:bodyPr/>
          <a:lstStyle/>
          <a:p>
            <a:endParaRPr lang="zh-CN" altLang="en-US"/>
          </a:p>
        </p:txBody>
      </p:sp>
      <p:grpSp>
        <p:nvGrpSpPr>
          <p:cNvPr id="23560" name="Group 67"/>
          <p:cNvGrpSpPr>
            <a:grpSpLocks/>
          </p:cNvGrpSpPr>
          <p:nvPr/>
        </p:nvGrpSpPr>
        <p:grpSpPr bwMode="auto">
          <a:xfrm>
            <a:off x="5149943" y="3600053"/>
            <a:ext cx="3924300" cy="1004888"/>
            <a:chOff x="0" y="0"/>
            <a:chExt cx="5585" cy="1121"/>
          </a:xfrm>
        </p:grpSpPr>
        <p:grpSp>
          <p:nvGrpSpPr>
            <p:cNvPr id="23561" name="Group 68"/>
            <p:cNvGrpSpPr>
              <a:grpSpLocks/>
            </p:cNvGrpSpPr>
            <p:nvPr/>
          </p:nvGrpSpPr>
          <p:grpSpPr bwMode="auto">
            <a:xfrm>
              <a:off x="0" y="0"/>
              <a:ext cx="5583" cy="592"/>
              <a:chOff x="0" y="0"/>
              <a:chExt cx="5583" cy="592"/>
            </a:xfrm>
          </p:grpSpPr>
          <p:sp>
            <p:nvSpPr>
              <p:cNvPr id="23573" name="Text Box 124"/>
              <p:cNvSpPr txBox="1">
                <a:spLocks noChangeArrowheads="1"/>
              </p:cNvSpPr>
              <p:nvPr/>
            </p:nvSpPr>
            <p:spPr bwMode="auto">
              <a:xfrm>
                <a:off x="0" y="2"/>
                <a:ext cx="559" cy="586"/>
              </a:xfrm>
              <a:prstGeom prst="rect">
                <a:avLst/>
              </a:prstGeom>
              <a:noFill/>
              <a:ln w="9525">
                <a:noFill/>
                <a:miter lim="800000"/>
                <a:headEnd/>
                <a:tailEnd/>
              </a:ln>
            </p:spPr>
            <p:txBody>
              <a:bodyPr lIns="0" tIns="0" rIns="0" bIns="0" anchor="ctr"/>
              <a:lstStyle/>
              <a:p>
                <a:r>
                  <a:rPr lang="en-US" altLang="zh-CN" sz="1000" b="0">
                    <a:latin typeface="Calibri" pitchFamily="34" charset="0"/>
                  </a:rPr>
                  <a:t>1</a:t>
                </a:r>
                <a:endParaRPr lang="zh-CN" altLang="en-US"/>
              </a:p>
            </p:txBody>
          </p:sp>
          <p:sp>
            <p:nvSpPr>
              <p:cNvPr id="23574" name="Text Box 125"/>
              <p:cNvSpPr txBox="1">
                <a:spLocks noChangeArrowheads="1"/>
              </p:cNvSpPr>
              <p:nvPr/>
            </p:nvSpPr>
            <p:spPr bwMode="auto">
              <a:xfrm>
                <a:off x="565" y="0"/>
                <a:ext cx="559" cy="586"/>
              </a:xfrm>
              <a:prstGeom prst="rect">
                <a:avLst/>
              </a:prstGeom>
              <a:noFill/>
              <a:ln w="9525">
                <a:noFill/>
                <a:miter lim="800000"/>
                <a:headEnd/>
                <a:tailEnd/>
              </a:ln>
            </p:spPr>
            <p:txBody>
              <a:bodyPr lIns="0" tIns="0" rIns="0" bIns="0" anchor="ctr"/>
              <a:lstStyle/>
              <a:p>
                <a:r>
                  <a:rPr lang="en-US" altLang="zh-CN" sz="1000" b="0">
                    <a:latin typeface="Calibri" pitchFamily="34" charset="0"/>
                  </a:rPr>
                  <a:t>2</a:t>
                </a:r>
                <a:endParaRPr lang="zh-CN" altLang="en-US"/>
              </a:p>
            </p:txBody>
          </p:sp>
          <p:sp>
            <p:nvSpPr>
              <p:cNvPr id="23575" name="Text Box 126"/>
              <p:cNvSpPr txBox="1">
                <a:spLocks noChangeArrowheads="1"/>
              </p:cNvSpPr>
              <p:nvPr/>
            </p:nvSpPr>
            <p:spPr bwMode="auto">
              <a:xfrm>
                <a:off x="1126" y="6"/>
                <a:ext cx="559" cy="586"/>
              </a:xfrm>
              <a:prstGeom prst="rect">
                <a:avLst/>
              </a:prstGeom>
              <a:noFill/>
              <a:ln w="9525">
                <a:noFill/>
                <a:miter lim="800000"/>
                <a:headEnd/>
                <a:tailEnd/>
              </a:ln>
            </p:spPr>
            <p:txBody>
              <a:bodyPr lIns="0" tIns="0" rIns="0" bIns="0" anchor="ctr"/>
              <a:lstStyle/>
              <a:p>
                <a:r>
                  <a:rPr lang="en-US" altLang="zh-CN" sz="1000" b="0">
                    <a:latin typeface="Calibri" pitchFamily="34" charset="0"/>
                  </a:rPr>
                  <a:t>3</a:t>
                </a:r>
                <a:endParaRPr lang="zh-CN" altLang="en-US"/>
              </a:p>
            </p:txBody>
          </p:sp>
          <p:sp>
            <p:nvSpPr>
              <p:cNvPr id="23576" name="Text Box 127"/>
              <p:cNvSpPr txBox="1">
                <a:spLocks noChangeArrowheads="1"/>
              </p:cNvSpPr>
              <p:nvPr/>
            </p:nvSpPr>
            <p:spPr bwMode="auto">
              <a:xfrm>
                <a:off x="1685" y="0"/>
                <a:ext cx="559" cy="586"/>
              </a:xfrm>
              <a:prstGeom prst="rect">
                <a:avLst/>
              </a:prstGeom>
              <a:noFill/>
              <a:ln w="9525">
                <a:noFill/>
                <a:miter lim="800000"/>
                <a:headEnd/>
                <a:tailEnd/>
              </a:ln>
            </p:spPr>
            <p:txBody>
              <a:bodyPr lIns="0" tIns="0" rIns="0" bIns="0" anchor="ctr"/>
              <a:lstStyle/>
              <a:p>
                <a:r>
                  <a:rPr lang="en-US" altLang="zh-CN" sz="1000" b="0">
                    <a:latin typeface="Calibri" pitchFamily="34" charset="0"/>
                  </a:rPr>
                  <a:t>4</a:t>
                </a:r>
                <a:endParaRPr lang="zh-CN" altLang="en-US"/>
              </a:p>
            </p:txBody>
          </p:sp>
          <p:sp>
            <p:nvSpPr>
              <p:cNvPr id="23577" name="Text Box 128"/>
              <p:cNvSpPr txBox="1">
                <a:spLocks noChangeArrowheads="1"/>
              </p:cNvSpPr>
              <p:nvPr/>
            </p:nvSpPr>
            <p:spPr bwMode="auto">
              <a:xfrm>
                <a:off x="2244" y="0"/>
                <a:ext cx="559" cy="586"/>
              </a:xfrm>
              <a:prstGeom prst="rect">
                <a:avLst/>
              </a:prstGeom>
              <a:noFill/>
              <a:ln w="9525">
                <a:noFill/>
                <a:miter lim="800000"/>
                <a:headEnd/>
                <a:tailEnd/>
              </a:ln>
            </p:spPr>
            <p:txBody>
              <a:bodyPr lIns="0" tIns="0" rIns="0" bIns="0" anchor="ctr"/>
              <a:lstStyle/>
              <a:p>
                <a:r>
                  <a:rPr lang="en-US" altLang="zh-CN" sz="1000" b="0">
                    <a:latin typeface="Calibri" pitchFamily="34" charset="0"/>
                  </a:rPr>
                  <a:t>5</a:t>
                </a:r>
                <a:endParaRPr lang="zh-CN" altLang="en-US"/>
              </a:p>
            </p:txBody>
          </p:sp>
          <p:sp>
            <p:nvSpPr>
              <p:cNvPr id="23578" name="Text Box 129"/>
              <p:cNvSpPr txBox="1">
                <a:spLocks noChangeArrowheads="1"/>
              </p:cNvSpPr>
              <p:nvPr/>
            </p:nvSpPr>
            <p:spPr bwMode="auto">
              <a:xfrm>
                <a:off x="2788" y="0"/>
                <a:ext cx="559" cy="586"/>
              </a:xfrm>
              <a:prstGeom prst="rect">
                <a:avLst/>
              </a:prstGeom>
              <a:noFill/>
              <a:ln w="9525">
                <a:noFill/>
                <a:miter lim="800000"/>
                <a:headEnd/>
                <a:tailEnd/>
              </a:ln>
            </p:spPr>
            <p:txBody>
              <a:bodyPr lIns="0" tIns="0" rIns="0" bIns="0" anchor="ctr"/>
              <a:lstStyle/>
              <a:p>
                <a:r>
                  <a:rPr lang="en-US" altLang="zh-CN" sz="1000" b="0">
                    <a:latin typeface="Calibri" pitchFamily="34" charset="0"/>
                  </a:rPr>
                  <a:t>6</a:t>
                </a:r>
                <a:endParaRPr lang="zh-CN" altLang="en-US"/>
              </a:p>
            </p:txBody>
          </p:sp>
          <p:sp>
            <p:nvSpPr>
              <p:cNvPr id="23579" name="Text Box 130"/>
              <p:cNvSpPr txBox="1">
                <a:spLocks noChangeArrowheads="1"/>
              </p:cNvSpPr>
              <p:nvPr/>
            </p:nvSpPr>
            <p:spPr bwMode="auto">
              <a:xfrm>
                <a:off x="3347" y="2"/>
                <a:ext cx="559" cy="586"/>
              </a:xfrm>
              <a:prstGeom prst="rect">
                <a:avLst/>
              </a:prstGeom>
              <a:noFill/>
              <a:ln w="9525">
                <a:noFill/>
                <a:miter lim="800000"/>
                <a:headEnd/>
                <a:tailEnd/>
              </a:ln>
            </p:spPr>
            <p:txBody>
              <a:bodyPr lIns="0" tIns="0" rIns="0" bIns="0" anchor="ctr"/>
              <a:lstStyle/>
              <a:p>
                <a:r>
                  <a:rPr lang="en-US" altLang="zh-CN" sz="1000" b="0">
                    <a:latin typeface="Calibri" pitchFamily="34" charset="0"/>
                  </a:rPr>
                  <a:t>7</a:t>
                </a:r>
                <a:endParaRPr lang="zh-CN" altLang="en-US"/>
              </a:p>
            </p:txBody>
          </p:sp>
          <p:sp>
            <p:nvSpPr>
              <p:cNvPr id="23580" name="Text Box 131"/>
              <p:cNvSpPr txBox="1">
                <a:spLocks noChangeArrowheads="1"/>
              </p:cNvSpPr>
              <p:nvPr/>
            </p:nvSpPr>
            <p:spPr bwMode="auto">
              <a:xfrm>
                <a:off x="3906" y="0"/>
                <a:ext cx="559" cy="586"/>
              </a:xfrm>
              <a:prstGeom prst="rect">
                <a:avLst/>
              </a:prstGeom>
              <a:noFill/>
              <a:ln w="9525">
                <a:noFill/>
                <a:miter lim="800000"/>
                <a:headEnd/>
                <a:tailEnd/>
              </a:ln>
            </p:spPr>
            <p:txBody>
              <a:bodyPr lIns="0" tIns="0" rIns="0" bIns="0" anchor="ctr"/>
              <a:lstStyle/>
              <a:p>
                <a:r>
                  <a:rPr lang="en-US" altLang="zh-CN" sz="1000" b="0">
                    <a:latin typeface="Calibri" pitchFamily="34" charset="0"/>
                  </a:rPr>
                  <a:t>8</a:t>
                </a:r>
                <a:endParaRPr lang="zh-CN" altLang="en-US"/>
              </a:p>
            </p:txBody>
          </p:sp>
          <p:sp>
            <p:nvSpPr>
              <p:cNvPr id="23581" name="Text Box 132"/>
              <p:cNvSpPr txBox="1">
                <a:spLocks noChangeArrowheads="1"/>
              </p:cNvSpPr>
              <p:nvPr/>
            </p:nvSpPr>
            <p:spPr bwMode="auto">
              <a:xfrm>
                <a:off x="4465" y="6"/>
                <a:ext cx="559" cy="586"/>
              </a:xfrm>
              <a:prstGeom prst="rect">
                <a:avLst/>
              </a:prstGeom>
              <a:noFill/>
              <a:ln w="9525">
                <a:noFill/>
                <a:miter lim="800000"/>
                <a:headEnd/>
                <a:tailEnd/>
              </a:ln>
            </p:spPr>
            <p:txBody>
              <a:bodyPr lIns="0" tIns="0" rIns="0" bIns="0" anchor="ctr"/>
              <a:lstStyle/>
              <a:p>
                <a:r>
                  <a:rPr lang="en-US" altLang="zh-CN" sz="1000" b="0">
                    <a:latin typeface="Calibri" pitchFamily="34" charset="0"/>
                  </a:rPr>
                  <a:t>9</a:t>
                </a:r>
                <a:endParaRPr lang="zh-CN" altLang="en-US"/>
              </a:p>
            </p:txBody>
          </p:sp>
          <p:sp>
            <p:nvSpPr>
              <p:cNvPr id="23582" name="Text Box 133"/>
              <p:cNvSpPr txBox="1">
                <a:spLocks noChangeArrowheads="1"/>
              </p:cNvSpPr>
              <p:nvPr/>
            </p:nvSpPr>
            <p:spPr bwMode="auto">
              <a:xfrm>
                <a:off x="5024" y="0"/>
                <a:ext cx="559" cy="586"/>
              </a:xfrm>
              <a:prstGeom prst="rect">
                <a:avLst/>
              </a:prstGeom>
              <a:noFill/>
              <a:ln w="9525">
                <a:noFill/>
                <a:miter lim="800000"/>
                <a:headEnd/>
                <a:tailEnd/>
              </a:ln>
            </p:spPr>
            <p:txBody>
              <a:bodyPr lIns="0" tIns="0" rIns="0" bIns="0" anchor="ctr"/>
              <a:lstStyle/>
              <a:p>
                <a:r>
                  <a:rPr lang="en-US" altLang="zh-CN" sz="1000" b="0">
                    <a:latin typeface="Calibri" pitchFamily="34" charset="0"/>
                  </a:rPr>
                  <a:t>10</a:t>
                </a:r>
                <a:endParaRPr lang="zh-CN" altLang="en-US"/>
              </a:p>
            </p:txBody>
          </p:sp>
        </p:grpSp>
        <p:grpSp>
          <p:nvGrpSpPr>
            <p:cNvPr id="23562" name="Group 79"/>
            <p:cNvGrpSpPr>
              <a:grpSpLocks/>
            </p:cNvGrpSpPr>
            <p:nvPr/>
          </p:nvGrpSpPr>
          <p:grpSpPr bwMode="auto">
            <a:xfrm>
              <a:off x="2" y="529"/>
              <a:ext cx="5583" cy="592"/>
              <a:chOff x="0" y="0"/>
              <a:chExt cx="5583" cy="592"/>
            </a:xfrm>
          </p:grpSpPr>
          <p:sp>
            <p:nvSpPr>
              <p:cNvPr id="23563" name="Text Box 135"/>
              <p:cNvSpPr txBox="1">
                <a:spLocks noChangeArrowheads="1"/>
              </p:cNvSpPr>
              <p:nvPr/>
            </p:nvSpPr>
            <p:spPr bwMode="auto">
              <a:xfrm>
                <a:off x="0" y="2"/>
                <a:ext cx="559" cy="586"/>
              </a:xfrm>
              <a:prstGeom prst="rect">
                <a:avLst/>
              </a:prstGeom>
              <a:solidFill>
                <a:srgbClr val="FFFFFF"/>
              </a:solidFill>
              <a:ln w="9525">
                <a:solidFill>
                  <a:srgbClr val="000000"/>
                </a:solidFill>
                <a:miter lim="800000"/>
                <a:headEnd/>
                <a:tailEnd/>
              </a:ln>
            </p:spPr>
            <p:txBody>
              <a:bodyPr lIns="0" tIns="0" rIns="0" bIns="0" anchor="ctr"/>
              <a:lstStyle/>
              <a:p>
                <a:r>
                  <a:rPr lang="en-US" altLang="zh-CN" sz="1000" b="0">
                    <a:latin typeface="Calibri" pitchFamily="34" charset="0"/>
                  </a:rPr>
                  <a:t>16</a:t>
                </a:r>
                <a:endParaRPr lang="zh-CN" altLang="en-US"/>
              </a:p>
            </p:txBody>
          </p:sp>
          <p:sp>
            <p:nvSpPr>
              <p:cNvPr id="23564" name="Text Box 136"/>
              <p:cNvSpPr txBox="1">
                <a:spLocks noChangeArrowheads="1"/>
              </p:cNvSpPr>
              <p:nvPr/>
            </p:nvSpPr>
            <p:spPr bwMode="auto">
              <a:xfrm>
                <a:off x="565" y="0"/>
                <a:ext cx="559" cy="586"/>
              </a:xfrm>
              <a:prstGeom prst="rect">
                <a:avLst/>
              </a:prstGeom>
              <a:solidFill>
                <a:srgbClr val="FFFFFF"/>
              </a:solidFill>
              <a:ln w="9525">
                <a:solidFill>
                  <a:srgbClr val="000000"/>
                </a:solidFill>
                <a:miter lim="800000"/>
                <a:headEnd/>
                <a:tailEnd/>
              </a:ln>
            </p:spPr>
            <p:txBody>
              <a:bodyPr lIns="0" tIns="0" rIns="0" bIns="0" anchor="ctr"/>
              <a:lstStyle/>
              <a:p>
                <a:r>
                  <a:rPr lang="en-US" altLang="zh-CN" sz="1000" b="0">
                    <a:latin typeface="Calibri" pitchFamily="34" charset="0"/>
                  </a:rPr>
                  <a:t>14</a:t>
                </a:r>
                <a:endParaRPr lang="zh-CN" altLang="en-US"/>
              </a:p>
            </p:txBody>
          </p:sp>
          <p:sp>
            <p:nvSpPr>
              <p:cNvPr id="23565" name="Text Box 137"/>
              <p:cNvSpPr txBox="1">
                <a:spLocks noChangeArrowheads="1"/>
              </p:cNvSpPr>
              <p:nvPr/>
            </p:nvSpPr>
            <p:spPr bwMode="auto">
              <a:xfrm>
                <a:off x="1126" y="6"/>
                <a:ext cx="559" cy="586"/>
              </a:xfrm>
              <a:prstGeom prst="rect">
                <a:avLst/>
              </a:prstGeom>
              <a:solidFill>
                <a:srgbClr val="FFFFFF"/>
              </a:solidFill>
              <a:ln w="9525">
                <a:solidFill>
                  <a:srgbClr val="000000"/>
                </a:solidFill>
                <a:miter lim="800000"/>
                <a:headEnd/>
                <a:tailEnd/>
              </a:ln>
            </p:spPr>
            <p:txBody>
              <a:bodyPr lIns="0" tIns="0" rIns="0" bIns="0" anchor="ctr"/>
              <a:lstStyle/>
              <a:p>
                <a:r>
                  <a:rPr lang="en-US" altLang="zh-CN" sz="1000" b="0">
                    <a:latin typeface="Calibri" pitchFamily="34" charset="0"/>
                  </a:rPr>
                  <a:t>10</a:t>
                </a:r>
                <a:endParaRPr lang="zh-CN" altLang="en-US"/>
              </a:p>
            </p:txBody>
          </p:sp>
          <p:sp>
            <p:nvSpPr>
              <p:cNvPr id="23566" name="Text Box 138"/>
              <p:cNvSpPr txBox="1">
                <a:spLocks noChangeArrowheads="1"/>
              </p:cNvSpPr>
              <p:nvPr/>
            </p:nvSpPr>
            <p:spPr bwMode="auto">
              <a:xfrm>
                <a:off x="1685" y="0"/>
                <a:ext cx="559" cy="586"/>
              </a:xfrm>
              <a:prstGeom prst="rect">
                <a:avLst/>
              </a:prstGeom>
              <a:solidFill>
                <a:srgbClr val="FFFFFF"/>
              </a:solidFill>
              <a:ln w="9525">
                <a:solidFill>
                  <a:srgbClr val="000000"/>
                </a:solidFill>
                <a:miter lim="800000"/>
                <a:headEnd/>
                <a:tailEnd/>
              </a:ln>
            </p:spPr>
            <p:txBody>
              <a:bodyPr lIns="0" tIns="0" rIns="0" bIns="0" anchor="ctr"/>
              <a:lstStyle/>
              <a:p>
                <a:r>
                  <a:rPr lang="en-US" altLang="zh-CN" sz="1000" b="0">
                    <a:latin typeface="Calibri" pitchFamily="34" charset="0"/>
                  </a:rPr>
                  <a:t>8</a:t>
                </a:r>
                <a:endParaRPr lang="zh-CN" altLang="en-US"/>
              </a:p>
            </p:txBody>
          </p:sp>
          <p:sp>
            <p:nvSpPr>
              <p:cNvPr id="23567" name="Text Box 139"/>
              <p:cNvSpPr txBox="1">
                <a:spLocks noChangeArrowheads="1"/>
              </p:cNvSpPr>
              <p:nvPr/>
            </p:nvSpPr>
            <p:spPr bwMode="auto">
              <a:xfrm>
                <a:off x="2244" y="0"/>
                <a:ext cx="559" cy="586"/>
              </a:xfrm>
              <a:prstGeom prst="rect">
                <a:avLst/>
              </a:prstGeom>
              <a:solidFill>
                <a:srgbClr val="FFFFFF"/>
              </a:solidFill>
              <a:ln w="9525">
                <a:solidFill>
                  <a:srgbClr val="000000"/>
                </a:solidFill>
                <a:miter lim="800000"/>
                <a:headEnd/>
                <a:tailEnd/>
              </a:ln>
            </p:spPr>
            <p:txBody>
              <a:bodyPr lIns="0" tIns="0" rIns="0" bIns="0" anchor="ctr"/>
              <a:lstStyle/>
              <a:p>
                <a:r>
                  <a:rPr lang="en-US" altLang="zh-CN" sz="1000" b="0">
                    <a:latin typeface="Calibri" pitchFamily="34" charset="0"/>
                  </a:rPr>
                  <a:t>7</a:t>
                </a:r>
                <a:endParaRPr lang="zh-CN" altLang="en-US"/>
              </a:p>
            </p:txBody>
          </p:sp>
          <p:sp>
            <p:nvSpPr>
              <p:cNvPr id="23568" name="Text Box 140"/>
              <p:cNvSpPr txBox="1">
                <a:spLocks noChangeArrowheads="1"/>
              </p:cNvSpPr>
              <p:nvPr/>
            </p:nvSpPr>
            <p:spPr bwMode="auto">
              <a:xfrm>
                <a:off x="2788" y="0"/>
                <a:ext cx="559" cy="586"/>
              </a:xfrm>
              <a:prstGeom prst="rect">
                <a:avLst/>
              </a:prstGeom>
              <a:solidFill>
                <a:srgbClr val="FFFFFF"/>
              </a:solidFill>
              <a:ln w="9525">
                <a:solidFill>
                  <a:srgbClr val="000000"/>
                </a:solidFill>
                <a:miter lim="800000"/>
                <a:headEnd/>
                <a:tailEnd/>
              </a:ln>
            </p:spPr>
            <p:txBody>
              <a:bodyPr lIns="0" tIns="0" rIns="0" bIns="0" anchor="ctr"/>
              <a:lstStyle/>
              <a:p>
                <a:r>
                  <a:rPr lang="en-US" altLang="zh-CN" sz="1000" b="0">
                    <a:latin typeface="Calibri" pitchFamily="34" charset="0"/>
                  </a:rPr>
                  <a:t>9</a:t>
                </a:r>
                <a:endParaRPr lang="zh-CN" altLang="en-US"/>
              </a:p>
            </p:txBody>
          </p:sp>
          <p:sp>
            <p:nvSpPr>
              <p:cNvPr id="23569" name="Text Box 141"/>
              <p:cNvSpPr txBox="1">
                <a:spLocks noChangeArrowheads="1"/>
              </p:cNvSpPr>
              <p:nvPr/>
            </p:nvSpPr>
            <p:spPr bwMode="auto">
              <a:xfrm>
                <a:off x="3347" y="2"/>
                <a:ext cx="559" cy="586"/>
              </a:xfrm>
              <a:prstGeom prst="rect">
                <a:avLst/>
              </a:prstGeom>
              <a:solidFill>
                <a:srgbClr val="FFFFFF"/>
              </a:solidFill>
              <a:ln w="9525">
                <a:solidFill>
                  <a:srgbClr val="000000"/>
                </a:solidFill>
                <a:miter lim="800000"/>
                <a:headEnd/>
                <a:tailEnd/>
              </a:ln>
            </p:spPr>
            <p:txBody>
              <a:bodyPr lIns="0" tIns="0" rIns="0" bIns="0" anchor="ctr"/>
              <a:lstStyle/>
              <a:p>
                <a:r>
                  <a:rPr lang="en-US" altLang="zh-CN" sz="1000" b="0">
                    <a:latin typeface="Calibri" pitchFamily="34" charset="0"/>
                  </a:rPr>
                  <a:t>3</a:t>
                </a:r>
                <a:endParaRPr lang="zh-CN" altLang="en-US"/>
              </a:p>
            </p:txBody>
          </p:sp>
          <p:sp>
            <p:nvSpPr>
              <p:cNvPr id="23570" name="Text Box 142"/>
              <p:cNvSpPr txBox="1">
                <a:spLocks noChangeArrowheads="1"/>
              </p:cNvSpPr>
              <p:nvPr/>
            </p:nvSpPr>
            <p:spPr bwMode="auto">
              <a:xfrm>
                <a:off x="3906" y="0"/>
                <a:ext cx="559" cy="586"/>
              </a:xfrm>
              <a:prstGeom prst="rect">
                <a:avLst/>
              </a:prstGeom>
              <a:solidFill>
                <a:srgbClr val="FFFFFF"/>
              </a:solidFill>
              <a:ln w="9525">
                <a:solidFill>
                  <a:srgbClr val="000000"/>
                </a:solidFill>
                <a:miter lim="800000"/>
                <a:headEnd/>
                <a:tailEnd/>
              </a:ln>
            </p:spPr>
            <p:txBody>
              <a:bodyPr lIns="0" tIns="0" rIns="0" bIns="0" anchor="ctr"/>
              <a:lstStyle/>
              <a:p>
                <a:r>
                  <a:rPr lang="en-US" altLang="zh-CN" sz="1000" b="0">
                    <a:latin typeface="Calibri" pitchFamily="34" charset="0"/>
                  </a:rPr>
                  <a:t>2</a:t>
                </a:r>
                <a:endParaRPr lang="zh-CN" altLang="en-US"/>
              </a:p>
            </p:txBody>
          </p:sp>
          <p:sp>
            <p:nvSpPr>
              <p:cNvPr id="23571" name="Text Box 143"/>
              <p:cNvSpPr txBox="1">
                <a:spLocks noChangeArrowheads="1"/>
              </p:cNvSpPr>
              <p:nvPr/>
            </p:nvSpPr>
            <p:spPr bwMode="auto">
              <a:xfrm>
                <a:off x="4465" y="6"/>
                <a:ext cx="559" cy="586"/>
              </a:xfrm>
              <a:prstGeom prst="rect">
                <a:avLst/>
              </a:prstGeom>
              <a:solidFill>
                <a:srgbClr val="FFFFFF"/>
              </a:solidFill>
              <a:ln w="9525">
                <a:solidFill>
                  <a:srgbClr val="000000"/>
                </a:solidFill>
                <a:miter lim="800000"/>
                <a:headEnd/>
                <a:tailEnd/>
              </a:ln>
            </p:spPr>
            <p:txBody>
              <a:bodyPr lIns="0" tIns="0" rIns="0" bIns="0" anchor="ctr"/>
              <a:lstStyle/>
              <a:p>
                <a:r>
                  <a:rPr lang="en-US" altLang="zh-CN" sz="1000" b="0">
                    <a:latin typeface="Calibri" pitchFamily="34" charset="0"/>
                  </a:rPr>
                  <a:t>4</a:t>
                </a:r>
                <a:endParaRPr lang="zh-CN" altLang="en-US"/>
              </a:p>
            </p:txBody>
          </p:sp>
          <p:sp>
            <p:nvSpPr>
              <p:cNvPr id="23572" name="Text Box 144"/>
              <p:cNvSpPr txBox="1">
                <a:spLocks noChangeArrowheads="1"/>
              </p:cNvSpPr>
              <p:nvPr/>
            </p:nvSpPr>
            <p:spPr bwMode="auto">
              <a:xfrm>
                <a:off x="5024" y="0"/>
                <a:ext cx="559" cy="586"/>
              </a:xfrm>
              <a:prstGeom prst="rect">
                <a:avLst/>
              </a:prstGeom>
              <a:solidFill>
                <a:srgbClr val="FFFFFF"/>
              </a:solidFill>
              <a:ln w="9525">
                <a:solidFill>
                  <a:srgbClr val="000000"/>
                </a:solidFill>
                <a:miter lim="800000"/>
                <a:headEnd/>
                <a:tailEnd/>
              </a:ln>
            </p:spPr>
            <p:txBody>
              <a:bodyPr lIns="0" tIns="0" rIns="0" bIns="0" anchor="ctr"/>
              <a:lstStyle/>
              <a:p>
                <a:r>
                  <a:rPr lang="en-US" altLang="zh-CN" sz="1000" b="0">
                    <a:latin typeface="Calibri" pitchFamily="34" charset="0"/>
                  </a:rPr>
                  <a:t>1</a:t>
                </a:r>
                <a:endParaRPr lang="zh-CN" altLang="en-US"/>
              </a:p>
            </p:txBody>
          </p:sp>
        </p:grpSp>
      </p:gr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7</a:t>
            </a:fld>
            <a:endParaRPr lang="en-US" altLang="zh-CN"/>
          </a:p>
        </p:txBody>
      </p:sp>
    </p:spTree>
    <p:extLst>
      <p:ext uri="{BB962C8B-B14F-4D97-AF65-F5344CB8AC3E}">
        <p14:creationId xmlns:p14="http://schemas.microsoft.com/office/powerpoint/2010/main" val="631881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idx="4294967295"/>
          </p:nvPr>
        </p:nvSpPr>
        <p:spPr/>
        <p:txBody>
          <a:bodyPr/>
          <a:lstStyle/>
          <a:p>
            <a:r>
              <a:rPr lang="zh-CN" altLang="en-US" dirty="0"/>
              <a:t>桶排序</a:t>
            </a:r>
          </a:p>
        </p:txBody>
      </p:sp>
      <p:pic>
        <p:nvPicPr>
          <p:cNvPr id="69635" name="Picture 4"/>
          <p:cNvPicPr>
            <a:picLocks noGrp="1" noChangeAspect="1" noChangeArrowheads="1"/>
          </p:cNvPicPr>
          <p:nvPr>
            <p:ph idx="4294967295"/>
          </p:nvPr>
        </p:nvPicPr>
        <p:blipFill>
          <a:blip r:embed="rId2" cstate="print"/>
          <a:srcRect/>
          <a:stretch>
            <a:fillRect/>
          </a:stretch>
        </p:blipFill>
        <p:spPr>
          <a:xfrm>
            <a:off x="1544811" y="2492375"/>
            <a:ext cx="5454650" cy="3357562"/>
          </a:xfrm>
          <a:noFill/>
        </p:spPr>
      </p:pic>
      <p:sp>
        <p:nvSpPr>
          <p:cNvPr id="69636" name="TextBox 7"/>
          <p:cNvSpPr txBox="1">
            <a:spLocks noChangeArrowheads="1"/>
          </p:cNvSpPr>
          <p:nvPr/>
        </p:nvSpPr>
        <p:spPr bwMode="auto">
          <a:xfrm>
            <a:off x="1187624" y="1849437"/>
            <a:ext cx="3011487" cy="461963"/>
          </a:xfrm>
          <a:prstGeom prst="rect">
            <a:avLst/>
          </a:prstGeom>
          <a:noFill/>
          <a:ln w="9525">
            <a:noFill/>
            <a:miter lim="800000"/>
            <a:headEnd/>
            <a:tailEnd/>
          </a:ln>
        </p:spPr>
        <p:txBody>
          <a:bodyPr wrap="none">
            <a:spAutoFit/>
          </a:bodyPr>
          <a:lstStyle/>
          <a:p>
            <a:pPr algn="l">
              <a:buFont typeface="Wingdings" pitchFamily="2" charset="2"/>
              <a:buChar char="p"/>
            </a:pPr>
            <a:r>
              <a:rPr lang="zh-CN" altLang="en-US" sz="2400">
                <a:solidFill>
                  <a:srgbClr val="FF0000"/>
                </a:solidFill>
              </a:rPr>
              <a:t> 时间复杂度分析：</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70</a:t>
            </a:fld>
            <a:endParaRPr lang="en-US" altLang="zh-CN"/>
          </a:p>
        </p:txBody>
      </p:sp>
    </p:spTree>
    <p:extLst>
      <p:ext uri="{BB962C8B-B14F-4D97-AF65-F5344CB8AC3E}">
        <p14:creationId xmlns:p14="http://schemas.microsoft.com/office/powerpoint/2010/main" val="2258437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排序算法</a:t>
            </a:r>
          </a:p>
        </p:txBody>
      </p:sp>
      <p:sp>
        <p:nvSpPr>
          <p:cNvPr id="4" name="灯片编号占位符 3"/>
          <p:cNvSpPr>
            <a:spLocks noGrp="1"/>
          </p:cNvSpPr>
          <p:nvPr>
            <p:ph type="sldNum" sz="quarter" idx="12"/>
          </p:nvPr>
        </p:nvSpPr>
        <p:spPr/>
        <p:txBody>
          <a:bodyPr/>
          <a:lstStyle/>
          <a:p>
            <a:pPr>
              <a:defRPr/>
            </a:pPr>
            <a:fld id="{76A0C645-9BD3-47E5-8E11-364E151CC5DE}" type="slidenum">
              <a:rPr lang="en-US" altLang="zh-CN" smtClean="0"/>
              <a:pPr>
                <a:defRPr/>
              </a:pPr>
              <a:t>71</a:t>
            </a:fld>
            <a:endParaRPr lang="en-US" altLang="zh-CN"/>
          </a:p>
        </p:txBody>
      </p:sp>
      <p:sp>
        <p:nvSpPr>
          <p:cNvPr id="47109" name="TextBox 7"/>
          <p:cNvSpPr txBox="1">
            <a:spLocks noChangeArrowheads="1"/>
          </p:cNvSpPr>
          <p:nvPr/>
        </p:nvSpPr>
        <p:spPr bwMode="auto">
          <a:xfrm>
            <a:off x="899592" y="2204864"/>
            <a:ext cx="7992888" cy="3970318"/>
          </a:xfrm>
          <a:prstGeom prst="rect">
            <a:avLst/>
          </a:prstGeom>
          <a:noFill/>
          <a:ln w="9525">
            <a:noFill/>
            <a:miter lim="800000"/>
            <a:headEnd/>
            <a:tailEnd/>
          </a:ln>
        </p:spPr>
        <p:txBody>
          <a:bodyPr wrap="square">
            <a:spAutoFit/>
          </a:bodyPr>
          <a:lstStyle/>
          <a:p>
            <a:pPr>
              <a:lnSpc>
                <a:spcPct val="150000"/>
              </a:lnSpc>
            </a:pPr>
            <a:r>
              <a:rPr lang="zh-CN" altLang="en-US" sz="2800" dirty="0">
                <a:solidFill>
                  <a:schemeClr val="accent2"/>
                </a:solidFill>
                <a:latin typeface="华文新魏" pitchFamily="2" charset="-122"/>
                <a:ea typeface="华文新魏" pitchFamily="2" charset="-122"/>
              </a:rPr>
              <a:t>内容提要：</a:t>
            </a:r>
            <a:endParaRPr lang="en-US" altLang="zh-CN" sz="2800" dirty="0">
              <a:solidFill>
                <a:schemeClr val="accent2"/>
              </a:solidFill>
              <a:latin typeface="华文新魏" pitchFamily="2" charset="-122"/>
              <a:ea typeface="华文新魏" pitchFamily="2" charset="-122"/>
            </a:endParaRPr>
          </a:p>
          <a:p>
            <a:pPr>
              <a:lnSpc>
                <a:spcPct val="150000"/>
              </a:lnSpc>
              <a:buFont typeface="Wingdings" pitchFamily="2" charset="2"/>
              <a:buChar char="p"/>
            </a:pPr>
            <a:r>
              <a:rPr lang="zh-CN" altLang="en-US" sz="2800" dirty="0"/>
              <a:t> 排序问题</a:t>
            </a:r>
            <a:endParaRPr lang="en-US" altLang="zh-CN" sz="2800" dirty="0"/>
          </a:p>
          <a:p>
            <a:pPr>
              <a:lnSpc>
                <a:spcPct val="150000"/>
              </a:lnSpc>
              <a:buFont typeface="Wingdings" pitchFamily="2" charset="2"/>
              <a:buChar char="p"/>
            </a:pPr>
            <a:r>
              <a:rPr lang="zh-CN" altLang="en-US" sz="2800" dirty="0"/>
              <a:t> 堆排序算法</a:t>
            </a:r>
            <a:endParaRPr lang="en-US" altLang="zh-CN" sz="2800" dirty="0"/>
          </a:p>
          <a:p>
            <a:pPr>
              <a:lnSpc>
                <a:spcPct val="150000"/>
              </a:lnSpc>
              <a:buFont typeface="Wingdings" pitchFamily="2" charset="2"/>
              <a:buChar char="p"/>
            </a:pPr>
            <a:r>
              <a:rPr lang="zh-CN" altLang="en-US" sz="2800" dirty="0"/>
              <a:t> 快速排序算法</a:t>
            </a:r>
            <a:endParaRPr lang="en-US" altLang="zh-CN" sz="2800" dirty="0"/>
          </a:p>
          <a:p>
            <a:pPr>
              <a:lnSpc>
                <a:spcPct val="150000"/>
              </a:lnSpc>
              <a:buFont typeface="Wingdings" pitchFamily="2" charset="2"/>
              <a:buChar char="p"/>
            </a:pPr>
            <a:r>
              <a:rPr lang="en-US" altLang="zh-CN" sz="2800" dirty="0"/>
              <a:t> </a:t>
            </a:r>
            <a:r>
              <a:rPr lang="zh-CN" altLang="en-US" sz="2800" dirty="0"/>
              <a:t>线性时间排序算法</a:t>
            </a:r>
            <a:endParaRPr lang="en-US" altLang="zh-CN" sz="2800" dirty="0"/>
          </a:p>
          <a:p>
            <a:pPr>
              <a:lnSpc>
                <a:spcPct val="150000"/>
              </a:lnSpc>
              <a:buFont typeface="Wingdings" pitchFamily="2" charset="2"/>
              <a:buChar char="p"/>
            </a:pPr>
            <a:r>
              <a:rPr lang="zh-CN" altLang="en-US" sz="2800" dirty="0"/>
              <a:t> </a:t>
            </a:r>
            <a:r>
              <a:rPr lang="zh-CN" altLang="en-US" sz="2800" dirty="0">
                <a:solidFill>
                  <a:srgbClr val="FF0000"/>
                </a:solidFill>
              </a:rPr>
              <a:t>排序算法比较</a:t>
            </a:r>
            <a:endParaRPr lang="en-US" altLang="zh-CN" sz="2800" dirty="0">
              <a:solidFill>
                <a:srgbClr val="FF0000"/>
              </a:solidFill>
            </a:endParaRPr>
          </a:p>
        </p:txBody>
      </p:sp>
    </p:spTree>
    <p:extLst>
      <p:ext uri="{BB962C8B-B14F-4D97-AF65-F5344CB8AC3E}">
        <p14:creationId xmlns:p14="http://schemas.microsoft.com/office/powerpoint/2010/main" val="3934573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dirty="0"/>
              <a:t>各种排序算法评价</a:t>
            </a:r>
          </a:p>
        </p:txBody>
      </p:sp>
      <p:sp>
        <p:nvSpPr>
          <p:cNvPr id="84995" name="内容占位符 2"/>
          <p:cNvSpPr>
            <a:spLocks noGrp="1"/>
          </p:cNvSpPr>
          <p:nvPr>
            <p:ph idx="1"/>
          </p:nvPr>
        </p:nvSpPr>
        <p:spPr>
          <a:xfrm>
            <a:off x="683568" y="2064856"/>
            <a:ext cx="8955088" cy="4306888"/>
          </a:xfrm>
        </p:spPr>
        <p:txBody>
          <a:bodyPr/>
          <a:lstStyle/>
          <a:p>
            <a:pPr algn="just" eaLnBrk="1" hangingPunct="1">
              <a:lnSpc>
                <a:spcPct val="150000"/>
              </a:lnSpc>
              <a:buFont typeface="Wingdings" pitchFamily="2" charset="2"/>
              <a:buChar char="p"/>
            </a:pPr>
            <a:r>
              <a:rPr lang="zh-CN" altLang="en-US" sz="2000" dirty="0"/>
              <a:t>排序算法之间的比较主要考虑以下几个方面∶</a:t>
            </a:r>
          </a:p>
          <a:p>
            <a:pPr lvl="1" algn="just" eaLnBrk="1" hangingPunct="1">
              <a:lnSpc>
                <a:spcPct val="150000"/>
              </a:lnSpc>
              <a:buFont typeface="Wingdings" pitchFamily="2" charset="2"/>
              <a:buChar char="ü"/>
            </a:pPr>
            <a:r>
              <a:rPr lang="zh-CN" altLang="en-US" sz="1800" dirty="0"/>
              <a:t>算法的时间复杂度</a:t>
            </a:r>
          </a:p>
          <a:p>
            <a:pPr lvl="1" algn="just" eaLnBrk="1" hangingPunct="1">
              <a:lnSpc>
                <a:spcPct val="150000"/>
              </a:lnSpc>
              <a:buFont typeface="Wingdings" pitchFamily="2" charset="2"/>
              <a:buChar char="ü"/>
            </a:pPr>
            <a:r>
              <a:rPr lang="zh-CN" altLang="en-US" sz="1800" dirty="0"/>
              <a:t>算法的辅助空间</a:t>
            </a:r>
          </a:p>
          <a:p>
            <a:pPr lvl="1" algn="just" eaLnBrk="1" hangingPunct="1">
              <a:lnSpc>
                <a:spcPct val="150000"/>
              </a:lnSpc>
              <a:buFont typeface="Wingdings" pitchFamily="2" charset="2"/>
              <a:buChar char="ü"/>
            </a:pPr>
            <a:r>
              <a:rPr lang="zh-CN" altLang="en-US" sz="1800" dirty="0"/>
              <a:t>排序的稳定性</a:t>
            </a:r>
          </a:p>
          <a:p>
            <a:pPr lvl="1" algn="just" eaLnBrk="1" hangingPunct="1">
              <a:lnSpc>
                <a:spcPct val="150000"/>
              </a:lnSpc>
              <a:buFont typeface="Wingdings" pitchFamily="2" charset="2"/>
              <a:buChar char="ü"/>
            </a:pPr>
            <a:r>
              <a:rPr lang="zh-CN" altLang="en-US" sz="1800" dirty="0"/>
              <a:t>算法结构的复杂性</a:t>
            </a:r>
          </a:p>
          <a:p>
            <a:pPr lvl="1" algn="just" eaLnBrk="1" hangingPunct="1">
              <a:lnSpc>
                <a:spcPct val="150000"/>
              </a:lnSpc>
              <a:buFont typeface="Wingdings" pitchFamily="2" charset="2"/>
              <a:buChar char="ü"/>
            </a:pPr>
            <a:r>
              <a:rPr lang="zh-CN" altLang="en-US" sz="1800" dirty="0"/>
              <a:t>参加排序的数据的规模</a:t>
            </a:r>
            <a:endParaRPr lang="en-US" altLang="zh-CN" sz="1800" dirty="0"/>
          </a:p>
          <a:p>
            <a:pPr lvl="1" algn="just" eaLnBrk="1" hangingPunct="1">
              <a:lnSpc>
                <a:spcPct val="150000"/>
              </a:lnSpc>
              <a:buFont typeface="Wingdings" pitchFamily="2" charset="2"/>
              <a:buChar char="ü"/>
            </a:pPr>
            <a:r>
              <a:rPr lang="zh-CN" altLang="en-US" sz="1800" dirty="0"/>
              <a:t>排序码的初始状态</a:t>
            </a:r>
            <a:endParaRPr lang="en-US" altLang="zh-CN" sz="1800" dirty="0"/>
          </a:p>
          <a:p>
            <a:pPr lvl="1" algn="just" eaLnBrk="1" hangingPunct="1">
              <a:buFont typeface="Wingdings" pitchFamily="2" charset="2"/>
              <a:buChar char="l"/>
            </a:pPr>
            <a:endParaRPr lang="zh-CN" altLang="en-US" sz="2000" dirty="0"/>
          </a:p>
          <a:p>
            <a:pPr>
              <a:lnSpc>
                <a:spcPct val="150000"/>
              </a:lnSpc>
            </a:pPr>
            <a:endParaRPr lang="zh-CN" altLang="en-US" sz="1800" dirty="0"/>
          </a:p>
        </p:txBody>
      </p:sp>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72</a:t>
            </a:fld>
            <a:endParaRPr lang="en-US" altLang="zh-CN"/>
          </a:p>
        </p:txBody>
      </p:sp>
    </p:spTree>
    <p:extLst>
      <p:ext uri="{BB962C8B-B14F-4D97-AF65-F5344CB8AC3E}">
        <p14:creationId xmlns:p14="http://schemas.microsoft.com/office/powerpoint/2010/main" val="331445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dirty="0"/>
              <a:t>各种排序算法评价</a:t>
            </a:r>
          </a:p>
        </p:txBody>
      </p:sp>
      <p:sp>
        <p:nvSpPr>
          <p:cNvPr id="86019" name="内容占位符 2"/>
          <p:cNvSpPr>
            <a:spLocks noGrp="1"/>
          </p:cNvSpPr>
          <p:nvPr>
            <p:ph idx="1"/>
          </p:nvPr>
        </p:nvSpPr>
        <p:spPr/>
        <p:txBody>
          <a:bodyPr/>
          <a:lstStyle/>
          <a:p>
            <a:pPr eaLnBrk="1" hangingPunct="1">
              <a:lnSpc>
                <a:spcPct val="150000"/>
              </a:lnSpc>
              <a:buFont typeface="Wingdings" pitchFamily="2" charset="2"/>
              <a:buChar char="p"/>
            </a:pPr>
            <a:r>
              <a:rPr lang="zh-CN" altLang="en-US" sz="2000">
                <a:solidFill>
                  <a:srgbClr val="CC0000"/>
                </a:solidFill>
              </a:rPr>
              <a:t>当数据规模</a:t>
            </a:r>
            <a:r>
              <a:rPr lang="en-US" altLang="zh-CN" sz="2000">
                <a:solidFill>
                  <a:srgbClr val="CC0000"/>
                </a:solidFill>
              </a:rPr>
              <a:t>n</a:t>
            </a:r>
            <a:r>
              <a:rPr lang="zh-CN" altLang="en-US" sz="2000">
                <a:solidFill>
                  <a:srgbClr val="CC0000"/>
                </a:solidFill>
              </a:rPr>
              <a:t>较小时</a:t>
            </a:r>
            <a:r>
              <a:rPr lang="zh-CN" altLang="en-US" sz="2000"/>
              <a:t>，</a:t>
            </a:r>
            <a:r>
              <a:rPr lang="en-US" altLang="zh-CN" sz="2000"/>
              <a:t>n</a:t>
            </a:r>
            <a:r>
              <a:rPr lang="en-US" altLang="zh-CN" sz="2000" baseline="30000"/>
              <a:t>2</a:t>
            </a:r>
            <a:r>
              <a:rPr lang="zh-CN" altLang="en-US" sz="2000"/>
              <a:t>和</a:t>
            </a:r>
            <a:r>
              <a:rPr lang="en-US" altLang="zh-CN" sz="2000"/>
              <a:t>nlog</a:t>
            </a:r>
            <a:r>
              <a:rPr lang="en-US" altLang="zh-CN" sz="2000" baseline="-25000"/>
              <a:t>2</a:t>
            </a:r>
            <a:r>
              <a:rPr lang="en-US" altLang="zh-CN" sz="2000"/>
              <a:t>n</a:t>
            </a:r>
            <a:r>
              <a:rPr lang="zh-CN" altLang="en-US" sz="2000"/>
              <a:t>的差别不大，则采用简单的排序方法比较合适</a:t>
            </a:r>
          </a:p>
          <a:p>
            <a:pPr lvl="1" eaLnBrk="1" hangingPunct="1">
              <a:lnSpc>
                <a:spcPct val="150000"/>
              </a:lnSpc>
              <a:buFont typeface="Wingdings" pitchFamily="2" charset="2"/>
              <a:buChar char="ü"/>
            </a:pPr>
            <a:r>
              <a:rPr lang="zh-CN" altLang="en-US" sz="2000"/>
              <a:t>如直接插入排序或直接选择排序等</a:t>
            </a:r>
          </a:p>
          <a:p>
            <a:pPr lvl="1" eaLnBrk="1" hangingPunct="1">
              <a:lnSpc>
                <a:spcPct val="150000"/>
              </a:lnSpc>
              <a:buFont typeface="Wingdings" pitchFamily="2" charset="2"/>
              <a:buChar char="ü"/>
            </a:pPr>
            <a:r>
              <a:rPr lang="zh-CN" altLang="en-US" sz="2000"/>
              <a:t>由于直接插入排序法所需记录的移动较多，当对空间的要求不多时，可以采用表插入排序法减少记录的移动</a:t>
            </a:r>
            <a:endParaRPr lang="en-US" altLang="zh-CN" sz="2000"/>
          </a:p>
          <a:p>
            <a:pPr lvl="1" eaLnBrk="1" hangingPunct="1">
              <a:lnSpc>
                <a:spcPct val="150000"/>
              </a:lnSpc>
            </a:pPr>
            <a:endParaRPr lang="zh-CN" altLang="en-US" sz="2000"/>
          </a:p>
          <a:p>
            <a:pPr eaLnBrk="1" hangingPunct="1">
              <a:lnSpc>
                <a:spcPct val="150000"/>
              </a:lnSpc>
              <a:buFont typeface="Wingdings" pitchFamily="2" charset="2"/>
              <a:buChar char="p"/>
            </a:pPr>
            <a:r>
              <a:rPr lang="zh-CN" altLang="en-US" sz="2000">
                <a:solidFill>
                  <a:srgbClr val="CC0000"/>
                </a:solidFill>
              </a:rPr>
              <a:t> 当文件的初态已基本有序时</a:t>
            </a:r>
            <a:r>
              <a:rPr lang="zh-CN" altLang="en-US" sz="2000"/>
              <a:t>，可选择简单的排序方法</a:t>
            </a:r>
          </a:p>
          <a:p>
            <a:pPr lvl="1" eaLnBrk="1" hangingPunct="1">
              <a:lnSpc>
                <a:spcPct val="150000"/>
              </a:lnSpc>
              <a:buFont typeface="Wingdings" pitchFamily="2" charset="2"/>
              <a:buChar char="ü"/>
            </a:pPr>
            <a:r>
              <a:rPr lang="zh-CN" altLang="en-US" sz="2000"/>
              <a:t>如直接插入排序或起泡排序等</a:t>
            </a:r>
          </a:p>
          <a:p>
            <a:endParaRPr lang="zh-CN" altLang="en-US" sz="2400"/>
          </a:p>
        </p:txBody>
      </p:sp>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73</a:t>
            </a:fld>
            <a:endParaRPr lang="en-US" altLang="zh-CN"/>
          </a:p>
        </p:txBody>
      </p:sp>
    </p:spTree>
    <p:extLst>
      <p:ext uri="{BB962C8B-B14F-4D97-AF65-F5344CB8AC3E}">
        <p14:creationId xmlns:p14="http://schemas.microsoft.com/office/powerpoint/2010/main" val="1183037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3"/>
          <p:cNvSpPr>
            <a:spLocks noGrp="1"/>
          </p:cNvSpPr>
          <p:nvPr>
            <p:ph type="title"/>
          </p:nvPr>
        </p:nvSpPr>
        <p:spPr/>
        <p:txBody>
          <a:bodyPr/>
          <a:lstStyle/>
          <a:p>
            <a:r>
              <a:rPr lang="zh-CN" altLang="en-US" dirty="0"/>
              <a:t>各种排序算法评价</a:t>
            </a:r>
          </a:p>
        </p:txBody>
      </p:sp>
      <p:sp>
        <p:nvSpPr>
          <p:cNvPr id="87043" name="内容占位符 4"/>
          <p:cNvSpPr>
            <a:spLocks noGrp="1"/>
          </p:cNvSpPr>
          <p:nvPr>
            <p:ph idx="1"/>
          </p:nvPr>
        </p:nvSpPr>
        <p:spPr/>
        <p:txBody>
          <a:bodyPr/>
          <a:lstStyle/>
          <a:p>
            <a:pPr eaLnBrk="1" hangingPunct="1">
              <a:lnSpc>
                <a:spcPct val="150000"/>
              </a:lnSpc>
              <a:buFont typeface="Wingdings" pitchFamily="2" charset="2"/>
              <a:buChar char="p"/>
            </a:pPr>
            <a:r>
              <a:rPr lang="zh-CN" altLang="en-US" sz="2400" dirty="0">
                <a:solidFill>
                  <a:srgbClr val="CC0000"/>
                </a:solidFill>
              </a:rPr>
              <a:t>当数据规模</a:t>
            </a:r>
            <a:r>
              <a:rPr lang="en-US" altLang="zh-CN" sz="2400" dirty="0">
                <a:solidFill>
                  <a:srgbClr val="CC0000"/>
                </a:solidFill>
              </a:rPr>
              <a:t>n</a:t>
            </a:r>
            <a:r>
              <a:rPr lang="zh-CN" altLang="en-US" sz="2400" dirty="0">
                <a:solidFill>
                  <a:srgbClr val="CC0000"/>
                </a:solidFill>
              </a:rPr>
              <a:t>较大时</a:t>
            </a:r>
            <a:r>
              <a:rPr lang="zh-CN" altLang="en-US" sz="2400" dirty="0"/>
              <a:t>，应选用速度快的排序算法</a:t>
            </a:r>
          </a:p>
          <a:p>
            <a:pPr lvl="1" eaLnBrk="1" hangingPunct="1">
              <a:lnSpc>
                <a:spcPct val="150000"/>
              </a:lnSpc>
            </a:pPr>
            <a:r>
              <a:rPr lang="zh-CN" altLang="en-US" sz="2100" dirty="0"/>
              <a:t>快速排序法最快，被认为是目前基于比较的排序方法中最好的方法</a:t>
            </a:r>
          </a:p>
          <a:p>
            <a:pPr lvl="1" eaLnBrk="1" hangingPunct="1">
              <a:lnSpc>
                <a:spcPct val="150000"/>
              </a:lnSpc>
            </a:pPr>
            <a:r>
              <a:rPr lang="zh-CN" altLang="en-US" sz="2100" dirty="0">
                <a:solidFill>
                  <a:srgbClr val="CC0000"/>
                </a:solidFill>
              </a:rPr>
              <a:t>当待排序的记录是随机分布时</a:t>
            </a:r>
            <a:r>
              <a:rPr lang="zh-CN" altLang="en-US" sz="2100" dirty="0"/>
              <a:t>，快速排序的平均时间最短。但快速排序有可能出现最坏情况，则快速排序算法的时间复杂度为</a:t>
            </a:r>
            <a:r>
              <a:rPr lang="en-US" altLang="zh-CN" sz="2100" dirty="0"/>
              <a:t>O(n</a:t>
            </a:r>
            <a:r>
              <a:rPr lang="en-US" altLang="zh-CN" sz="2100" baseline="30000" dirty="0"/>
              <a:t>2</a:t>
            </a:r>
            <a:r>
              <a:rPr lang="en-US" altLang="zh-CN" sz="2100" dirty="0"/>
              <a:t>)</a:t>
            </a:r>
            <a:r>
              <a:rPr lang="zh-CN" altLang="en-US" sz="2100" dirty="0"/>
              <a:t>，且递归深度为</a:t>
            </a:r>
            <a:r>
              <a:rPr lang="en-US" altLang="zh-CN" sz="2100" dirty="0"/>
              <a:t>n</a:t>
            </a:r>
            <a:r>
              <a:rPr lang="zh-CN" altLang="en-US" sz="2100" dirty="0"/>
              <a:t>，即所需栈空间为</a:t>
            </a:r>
            <a:r>
              <a:rPr lang="en-US" altLang="zh-CN" sz="2100" dirty="0"/>
              <a:t>O(n)</a:t>
            </a:r>
          </a:p>
          <a:p>
            <a:pPr lvl="1" eaLnBrk="1" hangingPunct="1">
              <a:lnSpc>
                <a:spcPct val="150000"/>
              </a:lnSpc>
            </a:pPr>
            <a:r>
              <a:rPr lang="zh-CN" altLang="en-US" sz="2100" dirty="0"/>
              <a:t>可用随机快速排序避免最坏情况发生</a:t>
            </a:r>
            <a:endParaRPr lang="en-US" altLang="zh-CN" sz="2100" dirty="0"/>
          </a:p>
          <a:p>
            <a:pPr>
              <a:buFont typeface="Wingdings" pitchFamily="2" charset="2"/>
              <a:buChar char="p"/>
            </a:pPr>
            <a:endParaRPr lang="zh-CN" altLang="en-US" sz="2400" dirty="0"/>
          </a:p>
        </p:txBody>
      </p:sp>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74</a:t>
            </a:fld>
            <a:endParaRPr lang="en-US" altLang="zh-CN"/>
          </a:p>
        </p:txBody>
      </p:sp>
    </p:spTree>
    <p:extLst>
      <p:ext uri="{BB962C8B-B14F-4D97-AF65-F5344CB8AC3E}">
        <p14:creationId xmlns:p14="http://schemas.microsoft.com/office/powerpoint/2010/main" val="2356568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r>
              <a:rPr lang="zh-CN" altLang="en-US" dirty="0"/>
              <a:t>作业： </a:t>
            </a:r>
            <a:r>
              <a:rPr lang="en-US" altLang="zh-CN" dirty="0"/>
              <a:t>6.4-1</a:t>
            </a:r>
            <a:r>
              <a:rPr lang="zh-CN" altLang="en-US" dirty="0"/>
              <a:t>，</a:t>
            </a:r>
            <a:r>
              <a:rPr lang="en-US" altLang="zh-CN"/>
              <a:t>7-5</a:t>
            </a:r>
            <a:endParaRPr lang="en-US" altLang="zh-CN" dirty="0"/>
          </a:p>
          <a:p>
            <a:r>
              <a:rPr lang="zh-CN" altLang="en-US" dirty="0"/>
              <a:t>上机： </a:t>
            </a:r>
            <a:r>
              <a:rPr lang="en-US" altLang="zh-CN" dirty="0"/>
              <a:t>6.5-7</a:t>
            </a:r>
          </a:p>
          <a:p>
            <a:r>
              <a:rPr lang="zh-CN" altLang="en-US" dirty="0"/>
              <a:t>习题课：</a:t>
            </a:r>
            <a:r>
              <a:rPr lang="en-US" altLang="zh-CN" dirty="0"/>
              <a:t>7.2-5</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76A0C645-9BD3-47E5-8E11-364E151CC5DE}" type="slidenum">
              <a:rPr lang="en-US" altLang="zh-CN" smtClean="0"/>
              <a:pPr>
                <a:defRPr/>
              </a:pPr>
              <a:t>75</a:t>
            </a:fld>
            <a:endParaRPr lang="en-US" altLang="zh-CN"/>
          </a:p>
        </p:txBody>
      </p:sp>
    </p:spTree>
    <p:extLst>
      <p:ext uri="{BB962C8B-B14F-4D97-AF65-F5344CB8AC3E}">
        <p14:creationId xmlns:p14="http://schemas.microsoft.com/office/powerpoint/2010/main" val="2182051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idx="4294967295"/>
          </p:nvPr>
        </p:nvSpPr>
        <p:spPr/>
        <p:txBody>
          <a:bodyPr/>
          <a:lstStyle/>
          <a:p>
            <a:r>
              <a:rPr lang="zh-CN" altLang="en-US" dirty="0"/>
              <a:t>二分法插入排序</a:t>
            </a:r>
          </a:p>
        </p:txBody>
      </p:sp>
      <p:sp>
        <p:nvSpPr>
          <p:cNvPr id="71683" name="内容占位符 2"/>
          <p:cNvSpPr>
            <a:spLocks noGrp="1"/>
          </p:cNvSpPr>
          <p:nvPr>
            <p:ph idx="4294967295"/>
          </p:nvPr>
        </p:nvSpPr>
        <p:spPr/>
        <p:txBody>
          <a:bodyPr/>
          <a:lstStyle/>
          <a:p>
            <a:pPr>
              <a:lnSpc>
                <a:spcPct val="150000"/>
              </a:lnSpc>
              <a:buFont typeface="Wingdings" pitchFamily="2" charset="2"/>
              <a:buChar char="p"/>
            </a:pPr>
            <a:r>
              <a:rPr lang="zh-CN" altLang="en-US" sz="2400">
                <a:solidFill>
                  <a:srgbClr val="FF0000"/>
                </a:solidFill>
              </a:rPr>
              <a:t>特点</a:t>
            </a:r>
            <a:r>
              <a:rPr lang="zh-CN" altLang="en-US" sz="2400"/>
              <a:t>：在直接插入排序的基础上减少比较的次数，即在插入</a:t>
            </a:r>
            <a:r>
              <a:rPr lang="en-US" altLang="zh-CN" sz="2400"/>
              <a:t>R</a:t>
            </a:r>
            <a:r>
              <a:rPr lang="en-US" altLang="zh-CN" sz="2400" baseline="-30000"/>
              <a:t>i</a:t>
            </a:r>
            <a:r>
              <a:rPr lang="zh-CN" altLang="en-US" sz="2400"/>
              <a:t>时改用二分法比较找插入位置，便得到二分法插入排序</a:t>
            </a:r>
          </a:p>
          <a:p>
            <a:pPr>
              <a:lnSpc>
                <a:spcPct val="150000"/>
              </a:lnSpc>
              <a:buFont typeface="Wingdings" pitchFamily="2" charset="2"/>
              <a:buChar char="p"/>
            </a:pPr>
            <a:r>
              <a:rPr lang="zh-CN" altLang="en-US" sz="2400">
                <a:solidFill>
                  <a:srgbClr val="FF0000"/>
                </a:solidFill>
              </a:rPr>
              <a:t>限制</a:t>
            </a:r>
            <a:r>
              <a:rPr lang="zh-CN" altLang="en-US" sz="2400"/>
              <a:t>：必须采用顺序存储方式。</a:t>
            </a:r>
          </a:p>
          <a:p>
            <a:pPr>
              <a:lnSpc>
                <a:spcPct val="150000"/>
              </a:lnSpc>
              <a:buFont typeface="Wingdings" pitchFamily="2" charset="2"/>
              <a:buChar char="p"/>
            </a:pPr>
            <a:endParaRPr lang="zh-CN" altLang="en-US" sz="2400"/>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76</a:t>
            </a:fld>
            <a:endParaRPr lang="en-US" altLang="zh-CN"/>
          </a:p>
        </p:txBody>
      </p:sp>
    </p:spTree>
    <p:extLst>
      <p:ext uri="{BB962C8B-B14F-4D97-AF65-F5344CB8AC3E}">
        <p14:creationId xmlns:p14="http://schemas.microsoft.com/office/powerpoint/2010/main" val="346236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idx="4294967295"/>
          </p:nvPr>
        </p:nvSpPr>
        <p:spPr/>
        <p:txBody>
          <a:bodyPr/>
          <a:lstStyle/>
          <a:p>
            <a:pPr algn="ctr"/>
            <a:r>
              <a:rPr lang="zh-CN" altLang="en-US"/>
              <a:t>二分法插入排序</a:t>
            </a:r>
          </a:p>
        </p:txBody>
      </p:sp>
      <p:pic>
        <p:nvPicPr>
          <p:cNvPr id="72707" name="Picture 4"/>
          <p:cNvPicPr>
            <a:picLocks noGrp="1" noChangeAspect="1" noChangeArrowheads="1"/>
          </p:cNvPicPr>
          <p:nvPr>
            <p:ph idx="4294967295"/>
          </p:nvPr>
        </p:nvPicPr>
        <p:blipFill>
          <a:blip r:embed="rId2" cstate="print"/>
          <a:srcRect/>
          <a:stretch>
            <a:fillRect/>
          </a:stretch>
        </p:blipFill>
        <p:spPr>
          <a:xfrm>
            <a:off x="1043608" y="1988840"/>
            <a:ext cx="7439025" cy="4762500"/>
          </a:xfrm>
          <a:noFill/>
        </p:spPr>
      </p:pic>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77</a:t>
            </a:fld>
            <a:endParaRPr lang="en-US" altLang="zh-CN"/>
          </a:p>
        </p:txBody>
      </p:sp>
    </p:spTree>
    <p:extLst>
      <p:ext uri="{BB962C8B-B14F-4D97-AF65-F5344CB8AC3E}">
        <p14:creationId xmlns:p14="http://schemas.microsoft.com/office/powerpoint/2010/main" val="1088452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idx="4294967295"/>
          </p:nvPr>
        </p:nvSpPr>
        <p:spPr/>
        <p:txBody>
          <a:bodyPr/>
          <a:lstStyle/>
          <a:p>
            <a:r>
              <a:rPr lang="zh-CN" altLang="en-US" dirty="0"/>
              <a:t>二分法插入排序</a:t>
            </a:r>
          </a:p>
        </p:txBody>
      </p:sp>
      <p:pic>
        <p:nvPicPr>
          <p:cNvPr id="73731" name="Picture 2"/>
          <p:cNvPicPr>
            <a:picLocks noGrp="1" noChangeAspect="1" noChangeArrowheads="1"/>
          </p:cNvPicPr>
          <p:nvPr>
            <p:ph idx="4294967295"/>
          </p:nvPr>
        </p:nvPicPr>
        <p:blipFill>
          <a:blip r:embed="rId2" cstate="print"/>
          <a:srcRect/>
          <a:stretch>
            <a:fillRect/>
          </a:stretch>
        </p:blipFill>
        <p:spPr>
          <a:xfrm>
            <a:off x="1043608" y="2060848"/>
            <a:ext cx="7772400" cy="4664075"/>
          </a:xfrm>
          <a:noFill/>
        </p:spPr>
      </p:pic>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78</a:t>
            </a:fld>
            <a:endParaRPr lang="en-US" altLang="zh-CN"/>
          </a:p>
        </p:txBody>
      </p:sp>
    </p:spTree>
    <p:extLst>
      <p:ext uri="{BB962C8B-B14F-4D97-AF65-F5344CB8AC3E}">
        <p14:creationId xmlns:p14="http://schemas.microsoft.com/office/powerpoint/2010/main" val="246577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idx="4294967295"/>
          </p:nvPr>
        </p:nvSpPr>
        <p:spPr/>
        <p:txBody>
          <a:bodyPr/>
          <a:lstStyle/>
          <a:p>
            <a:r>
              <a:rPr lang="zh-CN" altLang="en-US" dirty="0"/>
              <a:t>二分法插入排序</a:t>
            </a:r>
          </a:p>
        </p:txBody>
      </p:sp>
      <p:pic>
        <p:nvPicPr>
          <p:cNvPr id="74755" name="Picture 2"/>
          <p:cNvPicPr>
            <a:picLocks noGrp="1" noChangeAspect="1" noChangeArrowheads="1"/>
          </p:cNvPicPr>
          <p:nvPr>
            <p:ph idx="4294967295"/>
          </p:nvPr>
        </p:nvPicPr>
        <p:blipFill>
          <a:blip r:embed="rId2" cstate="print"/>
          <a:srcRect/>
          <a:stretch>
            <a:fillRect/>
          </a:stretch>
        </p:blipFill>
        <p:spPr>
          <a:xfrm>
            <a:off x="1255440" y="2487761"/>
            <a:ext cx="7077075" cy="4000500"/>
          </a:xfrm>
          <a:noFill/>
        </p:spPr>
      </p:pic>
      <p:sp>
        <p:nvSpPr>
          <p:cNvPr id="74756" name="TextBox 4"/>
          <p:cNvSpPr txBox="1">
            <a:spLocks noChangeArrowheads="1"/>
          </p:cNvSpPr>
          <p:nvPr/>
        </p:nvSpPr>
        <p:spPr bwMode="auto">
          <a:xfrm>
            <a:off x="1331640" y="1844824"/>
            <a:ext cx="1987550" cy="523875"/>
          </a:xfrm>
          <a:prstGeom prst="rect">
            <a:avLst/>
          </a:prstGeom>
          <a:noFill/>
          <a:ln w="9525">
            <a:noFill/>
            <a:miter lim="800000"/>
            <a:headEnd/>
            <a:tailEnd/>
          </a:ln>
        </p:spPr>
        <p:txBody>
          <a:bodyPr wrap="none">
            <a:spAutoFit/>
          </a:bodyPr>
          <a:lstStyle/>
          <a:p>
            <a:pPr algn="l"/>
            <a:r>
              <a:rPr lang="zh-CN" altLang="en-US">
                <a:solidFill>
                  <a:srgbClr val="FF0000"/>
                </a:solidFill>
              </a:rPr>
              <a:t>比较次数：</a:t>
            </a:r>
          </a:p>
        </p:txBody>
      </p:sp>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79</a:t>
            </a:fld>
            <a:endParaRPr lang="en-US" altLang="zh-CN"/>
          </a:p>
        </p:txBody>
      </p:sp>
    </p:spTree>
    <p:extLst>
      <p:ext uri="{BB962C8B-B14F-4D97-AF65-F5344CB8AC3E}">
        <p14:creationId xmlns:p14="http://schemas.microsoft.com/office/powerpoint/2010/main" val="356227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标题 1"/>
          <p:cNvSpPr>
            <a:spLocks noGrp="1"/>
          </p:cNvSpPr>
          <p:nvPr>
            <p:ph type="title" idx="4294967295"/>
          </p:nvPr>
        </p:nvSpPr>
        <p:spPr/>
        <p:txBody>
          <a:bodyPr/>
          <a:lstStyle/>
          <a:p>
            <a:r>
              <a:rPr lang="zh-CN" altLang="en-US" dirty="0"/>
              <a:t>堆数据结构</a:t>
            </a:r>
          </a:p>
        </p:txBody>
      </p:sp>
      <p:sp>
        <p:nvSpPr>
          <p:cNvPr id="8197" name="内容占位符 2"/>
          <p:cNvSpPr>
            <a:spLocks noGrp="1"/>
          </p:cNvSpPr>
          <p:nvPr>
            <p:ph idx="4294967295"/>
          </p:nvPr>
        </p:nvSpPr>
        <p:spPr>
          <a:xfrm>
            <a:off x="622865" y="1844824"/>
            <a:ext cx="8317557" cy="4953000"/>
          </a:xfrm>
        </p:spPr>
        <p:txBody>
          <a:bodyPr/>
          <a:lstStyle/>
          <a:p>
            <a:pPr marL="533400" indent="-533400">
              <a:lnSpc>
                <a:spcPct val="150000"/>
              </a:lnSpc>
              <a:buFont typeface="Wingdings" pitchFamily="2" charset="2"/>
              <a:buChar char="p"/>
            </a:pPr>
            <a:r>
              <a:rPr lang="zh-CN" altLang="en-US" sz="2000" b="0" dirty="0"/>
              <a:t>作为数组对象的堆，给定某个结点的下标</a:t>
            </a:r>
            <a:r>
              <a:rPr lang="en-US" altLang="zh-CN" sz="2000" b="0" i="1" dirty="0" err="1">
                <a:latin typeface="Times New Roman" pitchFamily="18" charset="0"/>
              </a:rPr>
              <a:t>i</a:t>
            </a:r>
            <a:r>
              <a:rPr lang="zh-CN" altLang="en-US" sz="2000" b="0" dirty="0"/>
              <a:t>，则：</a:t>
            </a:r>
            <a:endParaRPr lang="en-US" sz="2000" b="0" dirty="0"/>
          </a:p>
          <a:p>
            <a:pPr marL="533400" indent="-533400">
              <a:lnSpc>
                <a:spcPct val="150000"/>
              </a:lnSpc>
              <a:buFont typeface="宋体" pitchFamily="2" charset="-122"/>
              <a:buAutoNum type="circleNumDbPlain"/>
            </a:pPr>
            <a:r>
              <a:rPr lang="zh-CN" altLang="en-US" sz="1800" b="0" dirty="0"/>
              <a:t>父节点</a:t>
            </a:r>
            <a:r>
              <a:rPr lang="en-US" altLang="zh-CN" sz="1800" b="0" dirty="0">
                <a:latin typeface="Times New Roman" pitchFamily="18" charset="0"/>
              </a:rPr>
              <a:t>PARENT( </a:t>
            </a:r>
            <a:r>
              <a:rPr lang="en-US" altLang="zh-CN" sz="1800" b="0" i="1" dirty="0" err="1">
                <a:latin typeface="Times New Roman" pitchFamily="18" charset="0"/>
              </a:rPr>
              <a:t>i</a:t>
            </a:r>
            <a:r>
              <a:rPr lang="en-US" altLang="zh-CN" sz="1800" b="0" i="1" dirty="0">
                <a:latin typeface="Times New Roman" pitchFamily="18" charset="0"/>
              </a:rPr>
              <a:t> </a:t>
            </a:r>
            <a:r>
              <a:rPr lang="en-US" altLang="zh-CN" sz="1800" b="0" dirty="0">
                <a:latin typeface="Times New Roman" pitchFamily="18" charset="0"/>
              </a:rPr>
              <a:t>) = floor( </a:t>
            </a:r>
            <a:r>
              <a:rPr lang="en-US" altLang="zh-CN" sz="1800" b="0" i="1" dirty="0" err="1">
                <a:latin typeface="Times New Roman" pitchFamily="18" charset="0"/>
              </a:rPr>
              <a:t>i</a:t>
            </a:r>
            <a:r>
              <a:rPr lang="en-US" altLang="zh-CN" sz="1800" b="0" i="1" dirty="0">
                <a:latin typeface="Times New Roman" pitchFamily="18" charset="0"/>
              </a:rPr>
              <a:t> </a:t>
            </a:r>
            <a:r>
              <a:rPr lang="en-US" altLang="zh-CN" sz="1800" b="0" dirty="0">
                <a:latin typeface="Times New Roman" pitchFamily="18" charset="0"/>
              </a:rPr>
              <a:t>/2 )</a:t>
            </a:r>
            <a:r>
              <a:rPr lang="en-US" altLang="zh-CN" sz="1800" b="0" dirty="0"/>
              <a:t>, </a:t>
            </a:r>
          </a:p>
          <a:p>
            <a:pPr marL="533400" indent="-533400">
              <a:lnSpc>
                <a:spcPct val="150000"/>
              </a:lnSpc>
              <a:buFont typeface="宋体" pitchFamily="2" charset="-122"/>
              <a:buAutoNum type="circleNumDbPlain"/>
            </a:pPr>
            <a:r>
              <a:rPr lang="zh-CN" altLang="en-US" sz="1800" b="0" dirty="0"/>
              <a:t>左儿子为</a:t>
            </a:r>
            <a:r>
              <a:rPr lang="en-US" altLang="zh-CN" sz="1800" b="0" dirty="0"/>
              <a:t>LEFT( </a:t>
            </a:r>
            <a:r>
              <a:rPr lang="en-US" altLang="zh-CN" sz="1800" b="0" i="1" dirty="0" err="1">
                <a:latin typeface="Times New Roman" pitchFamily="18" charset="0"/>
              </a:rPr>
              <a:t>i</a:t>
            </a:r>
            <a:r>
              <a:rPr lang="en-US" altLang="zh-CN" sz="1800" b="0" dirty="0"/>
              <a:t> ) = 2</a:t>
            </a:r>
            <a:r>
              <a:rPr lang="en-US" altLang="zh-CN" sz="1800" b="0" i="1" dirty="0">
                <a:latin typeface="Times New Roman" pitchFamily="18" charset="0"/>
              </a:rPr>
              <a:t>i</a:t>
            </a:r>
            <a:r>
              <a:rPr lang="zh-CN" altLang="en-US" sz="1800" b="0" dirty="0"/>
              <a:t>，右儿子为</a:t>
            </a:r>
            <a:r>
              <a:rPr lang="en-US" altLang="zh-CN" sz="1800" b="0" dirty="0"/>
              <a:t>RIGHT( </a:t>
            </a:r>
            <a:r>
              <a:rPr lang="en-US" altLang="zh-CN" sz="1800" b="0" i="1" dirty="0" err="1">
                <a:latin typeface="Times New Roman" pitchFamily="18" charset="0"/>
              </a:rPr>
              <a:t>i</a:t>
            </a:r>
            <a:r>
              <a:rPr lang="en-US" altLang="zh-CN" sz="1800" b="0" dirty="0"/>
              <a:t> ) = 2</a:t>
            </a:r>
            <a:r>
              <a:rPr lang="en-US" altLang="zh-CN" sz="1800" b="0" i="1" dirty="0">
                <a:latin typeface="Times New Roman" pitchFamily="18" charset="0"/>
              </a:rPr>
              <a:t>i </a:t>
            </a:r>
            <a:r>
              <a:rPr lang="en-US" altLang="zh-CN" sz="1800" b="0" dirty="0"/>
              <a:t>+ 1;</a:t>
            </a:r>
          </a:p>
          <a:p>
            <a:pPr marL="533400" indent="-533400">
              <a:lnSpc>
                <a:spcPct val="150000"/>
              </a:lnSpc>
              <a:buFont typeface="Wingdings" pitchFamily="2" charset="2"/>
              <a:buChar char="p"/>
            </a:pPr>
            <a:r>
              <a:rPr lang="zh-CN" altLang="en-US" sz="2000" b="0" dirty="0"/>
              <a:t>堆的分类：</a:t>
            </a:r>
            <a:endParaRPr lang="en-US" sz="2000" b="0" dirty="0"/>
          </a:p>
          <a:p>
            <a:pPr marL="933450" lvl="1" indent="-533400">
              <a:lnSpc>
                <a:spcPct val="150000"/>
              </a:lnSpc>
            </a:pPr>
            <a:r>
              <a:rPr lang="zh-CN" altLang="en-US" sz="1200" dirty="0"/>
              <a:t>最大堆：</a:t>
            </a:r>
            <a:r>
              <a:rPr lang="zh-CN" altLang="en-US" sz="1200" b="0" dirty="0"/>
              <a:t>除根节点之外的每个节点</a:t>
            </a:r>
            <a:r>
              <a:rPr lang="en-US" altLang="zh-CN" sz="1200" b="0" i="1" dirty="0" err="1">
                <a:latin typeface="Times New Roman" pitchFamily="18" charset="0"/>
              </a:rPr>
              <a:t>i</a:t>
            </a:r>
            <a:r>
              <a:rPr lang="zh-CN" altLang="en-US" sz="1200" b="0" dirty="0"/>
              <a:t>，有</a:t>
            </a:r>
          </a:p>
          <a:p>
            <a:pPr marL="933450" lvl="1" indent="-533400">
              <a:lnSpc>
                <a:spcPct val="150000"/>
              </a:lnSpc>
              <a:buFont typeface="Wingdings" pitchFamily="2" charset="2"/>
              <a:buNone/>
            </a:pPr>
            <a:r>
              <a:rPr lang="zh-CN" altLang="en-US" sz="1200" b="0" dirty="0"/>
              <a:t>即某结点的值不大于其父结点的值，故堆中的最大元素存放在根结点中。</a:t>
            </a:r>
          </a:p>
          <a:p>
            <a:pPr marL="933450" lvl="1" indent="-533400">
              <a:lnSpc>
                <a:spcPct val="150000"/>
              </a:lnSpc>
            </a:pPr>
            <a:r>
              <a:rPr lang="zh-CN" altLang="en-US" sz="1200" dirty="0"/>
              <a:t>最小堆 ：</a:t>
            </a:r>
            <a:r>
              <a:rPr lang="zh-CN" altLang="en-US" sz="1200" b="0" dirty="0"/>
              <a:t>除根节点之外的每个节点</a:t>
            </a:r>
            <a:r>
              <a:rPr lang="en-US" altLang="zh-CN" sz="1200" b="0" i="1" dirty="0" err="1">
                <a:latin typeface="Times New Roman" pitchFamily="18" charset="0"/>
              </a:rPr>
              <a:t>i</a:t>
            </a:r>
            <a:r>
              <a:rPr lang="zh-CN" altLang="en-US" sz="1200" b="0" dirty="0"/>
              <a:t>，有</a:t>
            </a:r>
          </a:p>
          <a:p>
            <a:pPr marL="933450" lvl="1" indent="-533400">
              <a:lnSpc>
                <a:spcPct val="150000"/>
              </a:lnSpc>
              <a:buFont typeface="宋体" pitchFamily="2" charset="-122"/>
              <a:buNone/>
            </a:pPr>
            <a:r>
              <a:rPr lang="zh-CN" altLang="en-US" sz="1200" b="0" dirty="0"/>
              <a:t>即某结点的值不小于其父结点的值，故堆中的最小元素存放在根结点中</a:t>
            </a:r>
            <a:r>
              <a:rPr lang="zh-CN" altLang="en-US" sz="1400" b="0" dirty="0"/>
              <a:t>。</a:t>
            </a:r>
            <a:endParaRPr lang="en-US" sz="1200" b="0" dirty="0"/>
          </a:p>
          <a:p>
            <a:pPr marL="533400" indent="-533400">
              <a:lnSpc>
                <a:spcPct val="150000"/>
              </a:lnSpc>
              <a:buFont typeface="Wingdings" pitchFamily="2" charset="2"/>
              <a:buChar char="p"/>
            </a:pPr>
            <a:r>
              <a:rPr lang="zh-CN" altLang="en-US" sz="2000" b="0" dirty="0"/>
              <a:t>在堆排序算法中，我们使用大根堆，堆中最大元素位于树根；</a:t>
            </a:r>
          </a:p>
          <a:p>
            <a:pPr marL="533400" indent="-533400">
              <a:lnSpc>
                <a:spcPct val="150000"/>
              </a:lnSpc>
              <a:buFont typeface="Wingdings" pitchFamily="2" charset="2"/>
              <a:buChar char="p"/>
            </a:pPr>
            <a:r>
              <a:rPr lang="zh-CN" altLang="en-US" sz="2000" b="0" dirty="0"/>
              <a:t>最小堆通常在构造优先队列时使用。</a:t>
            </a:r>
          </a:p>
          <a:p>
            <a:pPr marL="533400" indent="-533400">
              <a:lnSpc>
                <a:spcPct val="150000"/>
              </a:lnSpc>
              <a:buFont typeface="Wingdings" pitchFamily="2" charset="2"/>
              <a:buChar char="p"/>
            </a:pPr>
            <a:endParaRPr lang="zh-CN" altLang="en-US" sz="2000" b="0" dirty="0"/>
          </a:p>
        </p:txBody>
      </p:sp>
      <p:graphicFrame>
        <p:nvGraphicFramePr>
          <p:cNvPr id="8194" name="Object 6"/>
          <p:cNvGraphicFramePr>
            <a:graphicFrameLocks noChangeAspect="1"/>
          </p:cNvGraphicFramePr>
          <p:nvPr>
            <p:extLst>
              <p:ext uri="{D42A27DB-BD31-4B8C-83A1-F6EECF244321}">
                <p14:modId xmlns:p14="http://schemas.microsoft.com/office/powerpoint/2010/main" val="2183872374"/>
              </p:ext>
            </p:extLst>
          </p:nvPr>
        </p:nvGraphicFramePr>
        <p:xfrm>
          <a:off x="4390209" y="3861048"/>
          <a:ext cx="1584176" cy="264029"/>
        </p:xfrm>
        <a:graphic>
          <a:graphicData uri="http://schemas.openxmlformats.org/presentationml/2006/ole">
            <mc:AlternateContent xmlns:mc="http://schemas.openxmlformats.org/markup-compatibility/2006">
              <mc:Choice xmlns:v="urn:schemas-microsoft-com:vml" Requires="v">
                <p:oleObj spid="_x0000_s69762" r:id="rId3" imgW="1358627" imgH="203429" progId="Equation.3">
                  <p:embed/>
                </p:oleObj>
              </mc:Choice>
              <mc:Fallback>
                <p:oleObj r:id="rId3" imgW="1358627" imgH="203429" progId="Equation.3">
                  <p:embed/>
                  <p:pic>
                    <p:nvPicPr>
                      <p:cNvPr id="819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0209" y="3861048"/>
                        <a:ext cx="1584176" cy="264029"/>
                      </a:xfrm>
                      <a:prstGeom prst="rect">
                        <a:avLst/>
                      </a:prstGeom>
                      <a:noFill/>
                      <a:extLst/>
                    </p:spPr>
                  </p:pic>
                </p:oleObj>
              </mc:Fallback>
            </mc:AlternateContent>
          </a:graphicData>
        </a:graphic>
      </p:graphicFrame>
      <p:graphicFrame>
        <p:nvGraphicFramePr>
          <p:cNvPr id="8195" name="Object 7"/>
          <p:cNvGraphicFramePr>
            <a:graphicFrameLocks noChangeAspect="1"/>
          </p:cNvGraphicFramePr>
          <p:nvPr>
            <p:extLst>
              <p:ext uri="{D42A27DB-BD31-4B8C-83A1-F6EECF244321}">
                <p14:modId xmlns:p14="http://schemas.microsoft.com/office/powerpoint/2010/main" val="1903441079"/>
              </p:ext>
            </p:extLst>
          </p:nvPr>
        </p:nvGraphicFramePr>
        <p:xfrm>
          <a:off x="4390209" y="4509120"/>
          <a:ext cx="1549943" cy="258324"/>
        </p:xfrm>
        <a:graphic>
          <a:graphicData uri="http://schemas.openxmlformats.org/presentationml/2006/ole">
            <mc:AlternateContent xmlns:mc="http://schemas.openxmlformats.org/markup-compatibility/2006">
              <mc:Choice xmlns:v="urn:schemas-microsoft-com:vml" Requires="v">
                <p:oleObj spid="_x0000_s69763" r:id="rId5" imgW="1358627" imgH="203429" progId="Equation.3">
                  <p:embed/>
                </p:oleObj>
              </mc:Choice>
              <mc:Fallback>
                <p:oleObj r:id="rId5" imgW="1358627" imgH="203429" progId="Equation.3">
                  <p:embed/>
                  <p:pic>
                    <p:nvPicPr>
                      <p:cNvPr id="819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0209" y="4509120"/>
                        <a:ext cx="1549943" cy="258324"/>
                      </a:xfrm>
                      <a:prstGeom prst="rect">
                        <a:avLst/>
                      </a:prstGeom>
                      <a:noFill/>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8</a:t>
            </a:fld>
            <a:endParaRPr lang="en-US" altLang="zh-CN"/>
          </a:p>
        </p:txBody>
      </p:sp>
    </p:spTree>
    <p:extLst>
      <p:ext uri="{BB962C8B-B14F-4D97-AF65-F5344CB8AC3E}">
        <p14:creationId xmlns:p14="http://schemas.microsoft.com/office/powerpoint/2010/main" val="3192586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dirty="0">
                <a:latin typeface="宋体" pitchFamily="2" charset="-122"/>
              </a:rPr>
              <a:t>二分法插入排序</a:t>
            </a:r>
            <a:endParaRPr lang="zh-CN" altLang="en-US" dirty="0"/>
          </a:p>
        </p:txBody>
      </p:sp>
      <p:pic>
        <p:nvPicPr>
          <p:cNvPr id="75779" name="Picture 2"/>
          <p:cNvPicPr>
            <a:picLocks noGrp="1" noChangeAspect="1" noChangeArrowheads="1"/>
          </p:cNvPicPr>
          <p:nvPr>
            <p:ph idx="1"/>
          </p:nvPr>
        </p:nvPicPr>
        <p:blipFill>
          <a:blip r:embed="rId2" cstate="print"/>
          <a:srcRect/>
          <a:stretch>
            <a:fillRect/>
          </a:stretch>
        </p:blipFill>
        <p:spPr>
          <a:xfrm>
            <a:off x="1153085" y="2487762"/>
            <a:ext cx="7134225" cy="3990975"/>
          </a:xfrm>
          <a:noFill/>
        </p:spPr>
      </p:pic>
      <p:sp>
        <p:nvSpPr>
          <p:cNvPr id="75780" name="TextBox 4"/>
          <p:cNvSpPr txBox="1">
            <a:spLocks noChangeArrowheads="1"/>
          </p:cNvSpPr>
          <p:nvPr/>
        </p:nvSpPr>
        <p:spPr bwMode="auto">
          <a:xfrm>
            <a:off x="1153085" y="1844824"/>
            <a:ext cx="1857375" cy="523875"/>
          </a:xfrm>
          <a:prstGeom prst="rect">
            <a:avLst/>
          </a:prstGeom>
          <a:noFill/>
          <a:ln w="9525">
            <a:noFill/>
            <a:miter lim="800000"/>
            <a:headEnd/>
            <a:tailEnd/>
          </a:ln>
        </p:spPr>
        <p:txBody>
          <a:bodyPr>
            <a:spAutoFit/>
          </a:bodyPr>
          <a:lstStyle/>
          <a:p>
            <a:pPr algn="l"/>
            <a:r>
              <a:rPr lang="zh-CN" altLang="en-US" dirty="0">
                <a:solidFill>
                  <a:srgbClr val="FF0000"/>
                </a:solidFill>
                <a:latin typeface="宋体" pitchFamily="2" charset="-122"/>
              </a:rPr>
              <a:t>性能分析</a:t>
            </a:r>
            <a:r>
              <a:rPr lang="en-US" altLang="zh-CN" dirty="0">
                <a:solidFill>
                  <a:srgbClr val="FF0000"/>
                </a:solidFill>
                <a:latin typeface="宋体" pitchFamily="2" charset="-122"/>
              </a:rPr>
              <a:t>:</a:t>
            </a:r>
            <a:endParaRPr lang="zh-CN" altLang="en-US" dirty="0">
              <a:solidFill>
                <a:srgbClr val="FF0000"/>
              </a:solidFill>
            </a:endParaRPr>
          </a:p>
        </p:txBody>
      </p:sp>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80</a:t>
            </a:fld>
            <a:endParaRPr lang="en-US" altLang="zh-CN"/>
          </a:p>
        </p:txBody>
      </p:sp>
    </p:spTree>
    <p:extLst>
      <p:ext uri="{BB962C8B-B14F-4D97-AF65-F5344CB8AC3E}">
        <p14:creationId xmlns:p14="http://schemas.microsoft.com/office/powerpoint/2010/main" val="3181220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dirty="0">
                <a:latin typeface="宋体" pitchFamily="2" charset="-122"/>
              </a:rPr>
              <a:t>二分法插入排序</a:t>
            </a:r>
            <a:endParaRPr lang="zh-CN" altLang="en-US" dirty="0"/>
          </a:p>
        </p:txBody>
      </p:sp>
      <p:pic>
        <p:nvPicPr>
          <p:cNvPr id="76803" name="Picture 2"/>
          <p:cNvPicPr>
            <a:picLocks noGrp="1" noChangeAspect="1" noChangeArrowheads="1"/>
          </p:cNvPicPr>
          <p:nvPr>
            <p:ph idx="1"/>
          </p:nvPr>
        </p:nvPicPr>
        <p:blipFill>
          <a:blip r:embed="rId2" cstate="print"/>
          <a:srcRect/>
          <a:stretch>
            <a:fillRect/>
          </a:stretch>
        </p:blipFill>
        <p:spPr>
          <a:xfrm>
            <a:off x="1187624" y="2420888"/>
            <a:ext cx="7343775" cy="2533650"/>
          </a:xfrm>
          <a:noFill/>
        </p:spPr>
      </p:pic>
      <p:sp>
        <p:nvSpPr>
          <p:cNvPr id="76804" name="TextBox 4"/>
          <p:cNvSpPr txBox="1">
            <a:spLocks noChangeArrowheads="1"/>
          </p:cNvSpPr>
          <p:nvPr/>
        </p:nvSpPr>
        <p:spPr bwMode="auto">
          <a:xfrm>
            <a:off x="1259061" y="1858913"/>
            <a:ext cx="1266825" cy="523875"/>
          </a:xfrm>
          <a:prstGeom prst="rect">
            <a:avLst/>
          </a:prstGeom>
          <a:noFill/>
          <a:ln w="9525">
            <a:noFill/>
            <a:miter lim="800000"/>
            <a:headEnd/>
            <a:tailEnd/>
          </a:ln>
        </p:spPr>
        <p:txBody>
          <a:bodyPr wrap="none">
            <a:spAutoFit/>
          </a:bodyPr>
          <a:lstStyle/>
          <a:p>
            <a:pPr algn="l"/>
            <a:r>
              <a:rPr lang="zh-CN" altLang="en-US" dirty="0">
                <a:solidFill>
                  <a:srgbClr val="FF0000"/>
                </a:solidFill>
              </a:rPr>
              <a:t>结论：</a:t>
            </a:r>
          </a:p>
        </p:txBody>
      </p:sp>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81</a:t>
            </a:fld>
            <a:endParaRPr lang="en-US" altLang="zh-CN"/>
          </a:p>
        </p:txBody>
      </p:sp>
    </p:spTree>
    <p:extLst>
      <p:ext uri="{BB962C8B-B14F-4D97-AF65-F5344CB8AC3E}">
        <p14:creationId xmlns:p14="http://schemas.microsoft.com/office/powerpoint/2010/main" val="1136690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dirty="0"/>
              <a:t>冒泡排序</a:t>
            </a:r>
          </a:p>
        </p:txBody>
      </p:sp>
      <p:pic>
        <p:nvPicPr>
          <p:cNvPr id="80899" name="Picture 4"/>
          <p:cNvPicPr>
            <a:picLocks noGrp="1" noChangeAspect="1" noChangeArrowheads="1"/>
          </p:cNvPicPr>
          <p:nvPr>
            <p:ph idx="1"/>
          </p:nvPr>
        </p:nvPicPr>
        <p:blipFill>
          <a:blip r:embed="rId2" cstate="print"/>
          <a:srcRect/>
          <a:stretch>
            <a:fillRect/>
          </a:stretch>
        </p:blipFill>
        <p:spPr>
          <a:xfrm>
            <a:off x="992187" y="1988840"/>
            <a:ext cx="7951788" cy="3968750"/>
          </a:xfrm>
          <a:noFill/>
        </p:spPr>
      </p:pic>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82</a:t>
            </a:fld>
            <a:endParaRPr lang="en-US" altLang="zh-CN"/>
          </a:p>
        </p:txBody>
      </p:sp>
    </p:spTree>
    <p:extLst>
      <p:ext uri="{BB962C8B-B14F-4D97-AF65-F5344CB8AC3E}">
        <p14:creationId xmlns:p14="http://schemas.microsoft.com/office/powerpoint/2010/main" val="1144760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dirty="0"/>
              <a:t>冒泡排序</a:t>
            </a:r>
          </a:p>
        </p:txBody>
      </p:sp>
      <p:pic>
        <p:nvPicPr>
          <p:cNvPr id="81923" name="Picture 4"/>
          <p:cNvPicPr>
            <a:picLocks noGrp="1" noChangeAspect="1" noChangeArrowheads="1"/>
          </p:cNvPicPr>
          <p:nvPr>
            <p:ph idx="1"/>
          </p:nvPr>
        </p:nvPicPr>
        <p:blipFill>
          <a:blip r:embed="rId2" cstate="print"/>
          <a:srcRect/>
          <a:stretch>
            <a:fillRect/>
          </a:stretch>
        </p:blipFill>
        <p:spPr>
          <a:xfrm>
            <a:off x="1200051" y="2060848"/>
            <a:ext cx="7772400" cy="3813175"/>
          </a:xfrm>
          <a:noFill/>
        </p:spPr>
      </p:pic>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83</a:t>
            </a:fld>
            <a:endParaRPr lang="en-US" altLang="zh-CN"/>
          </a:p>
        </p:txBody>
      </p:sp>
    </p:spTree>
    <p:extLst>
      <p:ext uri="{BB962C8B-B14F-4D97-AF65-F5344CB8AC3E}">
        <p14:creationId xmlns:p14="http://schemas.microsoft.com/office/powerpoint/2010/main" val="2793326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pPr algn="ctr"/>
            <a:r>
              <a:rPr lang="zh-CN" altLang="en-US"/>
              <a:t>冒泡排序</a:t>
            </a:r>
          </a:p>
        </p:txBody>
      </p:sp>
      <p:pic>
        <p:nvPicPr>
          <p:cNvPr id="82947" name="Picture 4"/>
          <p:cNvPicPr>
            <a:picLocks noGrp="1" noChangeAspect="1" noChangeArrowheads="1"/>
          </p:cNvPicPr>
          <p:nvPr>
            <p:ph idx="1"/>
          </p:nvPr>
        </p:nvPicPr>
        <p:blipFill>
          <a:blip r:embed="rId2" cstate="print"/>
          <a:srcRect/>
          <a:stretch>
            <a:fillRect/>
          </a:stretch>
        </p:blipFill>
        <p:spPr>
          <a:xfrm>
            <a:off x="1295296" y="2456461"/>
            <a:ext cx="7772400" cy="3783013"/>
          </a:xfrm>
          <a:noFill/>
        </p:spPr>
      </p:pic>
      <p:sp>
        <p:nvSpPr>
          <p:cNvPr id="82948" name="TextBox 4"/>
          <p:cNvSpPr txBox="1">
            <a:spLocks noChangeArrowheads="1"/>
          </p:cNvSpPr>
          <p:nvPr/>
        </p:nvSpPr>
        <p:spPr bwMode="auto">
          <a:xfrm>
            <a:off x="1209571" y="1861149"/>
            <a:ext cx="1987550" cy="523875"/>
          </a:xfrm>
          <a:prstGeom prst="rect">
            <a:avLst/>
          </a:prstGeom>
          <a:noFill/>
          <a:ln w="9525">
            <a:noFill/>
            <a:miter lim="800000"/>
            <a:headEnd/>
            <a:tailEnd/>
          </a:ln>
        </p:spPr>
        <p:txBody>
          <a:bodyPr wrap="none">
            <a:spAutoFit/>
          </a:bodyPr>
          <a:lstStyle/>
          <a:p>
            <a:pPr algn="l"/>
            <a:r>
              <a:rPr lang="zh-CN" altLang="en-US">
                <a:solidFill>
                  <a:srgbClr val="FF0000"/>
                </a:solidFill>
              </a:rPr>
              <a:t>算法评价：</a:t>
            </a:r>
          </a:p>
        </p:txBody>
      </p:sp>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84</a:t>
            </a:fld>
            <a:endParaRPr lang="en-US" altLang="zh-CN"/>
          </a:p>
        </p:txBody>
      </p:sp>
    </p:spTree>
    <p:extLst>
      <p:ext uri="{BB962C8B-B14F-4D97-AF65-F5344CB8AC3E}">
        <p14:creationId xmlns:p14="http://schemas.microsoft.com/office/powerpoint/2010/main" val="2280897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dirty="0"/>
              <a:t>冒泡排序</a:t>
            </a:r>
          </a:p>
        </p:txBody>
      </p:sp>
      <p:pic>
        <p:nvPicPr>
          <p:cNvPr id="83971" name="Picture 2"/>
          <p:cNvPicPr>
            <a:picLocks noGrp="1" noChangeAspect="1" noChangeArrowheads="1"/>
          </p:cNvPicPr>
          <p:nvPr>
            <p:ph idx="1"/>
          </p:nvPr>
        </p:nvPicPr>
        <p:blipFill>
          <a:blip r:embed="rId2" cstate="print"/>
          <a:srcRect/>
          <a:stretch>
            <a:fillRect/>
          </a:stretch>
        </p:blipFill>
        <p:spPr>
          <a:xfrm>
            <a:off x="1165226" y="2578894"/>
            <a:ext cx="7772400" cy="3097212"/>
          </a:xfrm>
          <a:noFill/>
        </p:spPr>
      </p:pic>
      <p:sp>
        <p:nvSpPr>
          <p:cNvPr id="83972" name="TextBox 4"/>
          <p:cNvSpPr txBox="1">
            <a:spLocks noChangeArrowheads="1"/>
          </p:cNvSpPr>
          <p:nvPr/>
        </p:nvSpPr>
        <p:spPr bwMode="auto">
          <a:xfrm>
            <a:off x="1150938" y="1961356"/>
            <a:ext cx="1987550" cy="523875"/>
          </a:xfrm>
          <a:prstGeom prst="rect">
            <a:avLst/>
          </a:prstGeom>
          <a:noFill/>
          <a:ln w="9525">
            <a:noFill/>
            <a:miter lim="800000"/>
            <a:headEnd/>
            <a:tailEnd/>
          </a:ln>
        </p:spPr>
        <p:txBody>
          <a:bodyPr wrap="none">
            <a:spAutoFit/>
          </a:bodyPr>
          <a:lstStyle/>
          <a:p>
            <a:pPr algn="l"/>
            <a:r>
              <a:rPr lang="zh-CN" altLang="en-US">
                <a:solidFill>
                  <a:srgbClr val="FF0000"/>
                </a:solidFill>
              </a:rPr>
              <a:t>算法评价：</a:t>
            </a:r>
          </a:p>
        </p:txBody>
      </p:sp>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85</a:t>
            </a:fld>
            <a:endParaRPr lang="en-US" altLang="zh-CN"/>
          </a:p>
        </p:txBody>
      </p:sp>
    </p:spTree>
    <p:extLst>
      <p:ext uri="{BB962C8B-B14F-4D97-AF65-F5344CB8AC3E}">
        <p14:creationId xmlns:p14="http://schemas.microsoft.com/office/powerpoint/2010/main" val="3001219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idx="4294967295"/>
          </p:nvPr>
        </p:nvSpPr>
        <p:spPr/>
        <p:txBody>
          <a:bodyPr/>
          <a:lstStyle/>
          <a:p>
            <a:r>
              <a:rPr lang="zh-CN" altLang="en-US" dirty="0"/>
              <a:t>堆数据结构</a:t>
            </a:r>
          </a:p>
        </p:txBody>
      </p:sp>
      <mc:AlternateContent xmlns:mc="http://schemas.openxmlformats.org/markup-compatibility/2006" xmlns:a14="http://schemas.microsoft.com/office/drawing/2010/main">
        <mc:Choice Requires="a14">
          <p:sp>
            <p:nvSpPr>
              <p:cNvPr id="24579" name="内容占位符 2"/>
              <p:cNvSpPr>
                <a:spLocks noGrp="1"/>
              </p:cNvSpPr>
              <p:nvPr>
                <p:ph idx="4294967295"/>
              </p:nvPr>
            </p:nvSpPr>
            <p:spPr>
              <a:xfrm>
                <a:off x="899592" y="1844824"/>
                <a:ext cx="7772400" cy="4953000"/>
              </a:xfrm>
            </p:spPr>
            <p:txBody>
              <a:bodyPr/>
              <a:lstStyle/>
              <a:p>
                <a:pPr>
                  <a:lnSpc>
                    <a:spcPct val="150000"/>
                  </a:lnSpc>
                  <a:buFont typeface="Wingdings" pitchFamily="2" charset="2"/>
                  <a:buChar char="p"/>
                </a:pPr>
                <a:r>
                  <a:rPr lang="zh-CN" altLang="en-US" sz="2000" b="0" dirty="0"/>
                  <a:t>视为完全二叉树的堆：</a:t>
                </a:r>
                <a:endParaRPr lang="en-US" sz="2000" b="0" dirty="0"/>
              </a:p>
              <a:p>
                <a:pPr>
                  <a:lnSpc>
                    <a:spcPct val="150000"/>
                  </a:lnSpc>
                  <a:buFont typeface="Wingdings" pitchFamily="2" charset="2"/>
                  <a:buChar char="ü"/>
                </a:pPr>
                <a:r>
                  <a:rPr lang="zh-CN" altLang="en-US" sz="1600" b="0" dirty="0"/>
                  <a:t>结点在堆中的高度定义为从</a:t>
                </a:r>
                <a:r>
                  <a:rPr lang="zh-CN" altLang="en-US" sz="1600" b="1" dirty="0">
                    <a:solidFill>
                      <a:srgbClr val="FF0000"/>
                    </a:solidFill>
                  </a:rPr>
                  <a:t>本结点到叶子的最长简单下降路径上边的数目</a:t>
                </a:r>
                <a:r>
                  <a:rPr lang="zh-CN" altLang="en-US" sz="1600" b="0" dirty="0"/>
                  <a:t>；</a:t>
                </a:r>
                <a:endParaRPr lang="en-US" sz="1600" b="0" dirty="0"/>
              </a:p>
              <a:p>
                <a:pPr>
                  <a:lnSpc>
                    <a:spcPct val="150000"/>
                  </a:lnSpc>
                  <a:buFont typeface="Wingdings" pitchFamily="2" charset="2"/>
                  <a:buChar char="ü"/>
                </a:pPr>
                <a:r>
                  <a:rPr lang="zh-CN" altLang="en-US" sz="1600" b="0" dirty="0"/>
                  <a:t>定义堆的高度为树根的高度；</a:t>
                </a:r>
                <a:endParaRPr lang="en-US" sz="1600" b="0" dirty="0"/>
              </a:p>
              <a:p>
                <a:pPr>
                  <a:lnSpc>
                    <a:spcPct val="150000"/>
                  </a:lnSpc>
                  <a:buFont typeface="Wingdings" pitchFamily="2" charset="2"/>
                  <a:buChar char="ü"/>
                </a:pPr>
                <a:r>
                  <a:rPr lang="zh-CN" altLang="en-US" sz="1600" b="0" dirty="0"/>
                  <a:t>具有</a:t>
                </a:r>
                <a:r>
                  <a:rPr lang="en-US" altLang="zh-CN" sz="1600" b="0" dirty="0"/>
                  <a:t>n</a:t>
                </a:r>
                <a:r>
                  <a:rPr lang="zh-CN" altLang="en-US" sz="1600" b="0" dirty="0"/>
                  <a:t>个元素的堆其高度为</a:t>
                </a:r>
                <a14:m>
                  <m:oMath xmlns:m="http://schemas.openxmlformats.org/officeDocument/2006/math">
                    <m:r>
                      <m:rPr>
                        <m:sty m:val="p"/>
                      </m:rPr>
                      <a:rPr lang="el-GR" altLang="zh-CN" sz="1600" i="1" dirty="0" smtClean="0">
                        <a:latin typeface="Cambria Math" panose="02040503050406030204" pitchFamily="18" charset="0"/>
                        <a:ea typeface="Cambria Math" panose="02040503050406030204" pitchFamily="18" charset="0"/>
                      </a:rPr>
                      <m:t>Θ</m:t>
                    </m:r>
                    <m:r>
                      <a:rPr lang="en-US" altLang="zh-CN" sz="1600" i="1" dirty="0">
                        <a:latin typeface="Cambria Math" panose="02040503050406030204" pitchFamily="18" charset="0"/>
                      </a:rPr>
                      <m:t>(</m:t>
                    </m:r>
                    <m:func>
                      <m:funcPr>
                        <m:ctrlPr>
                          <a:rPr lang="en-US" altLang="zh-CN" sz="1600" i="1" dirty="0">
                            <a:latin typeface="Cambria Math" panose="02040503050406030204" pitchFamily="18" charset="0"/>
                          </a:rPr>
                        </m:ctrlPr>
                      </m:funcPr>
                      <m:fName>
                        <m:r>
                          <m:rPr>
                            <m:sty m:val="p"/>
                          </m:rPr>
                          <a:rPr lang="en-US" altLang="zh-CN" sz="1600" dirty="0">
                            <a:latin typeface="Cambria Math" panose="02040503050406030204" pitchFamily="18" charset="0"/>
                          </a:rPr>
                          <m:t>log</m:t>
                        </m:r>
                      </m:fName>
                      <m:e>
                        <m:r>
                          <a:rPr lang="en-US" altLang="zh-CN" sz="1600" i="1" dirty="0">
                            <a:latin typeface="Cambria Math" panose="02040503050406030204" pitchFamily="18" charset="0"/>
                          </a:rPr>
                          <m:t>𝑛</m:t>
                        </m:r>
                      </m:e>
                    </m:func>
                    <m:r>
                      <a:rPr lang="en-US" altLang="zh-CN" sz="1600" i="1" dirty="0">
                        <a:latin typeface="Cambria Math" panose="02040503050406030204" pitchFamily="18" charset="0"/>
                      </a:rPr>
                      <m:t>⁡) </m:t>
                    </m:r>
                  </m:oMath>
                </a14:m>
                <a:r>
                  <a:rPr lang="zh-CN" altLang="en-US" sz="1600" b="0" dirty="0">
                    <a:latin typeface="Times New Roman" pitchFamily="18" charset="0"/>
                  </a:rPr>
                  <a:t>；</a:t>
                </a:r>
                <a:endParaRPr lang="en-US" sz="1600" b="0" dirty="0">
                  <a:latin typeface="Times New Roman" pitchFamily="18" charset="0"/>
                </a:endParaRPr>
              </a:p>
              <a:p>
                <a:pPr>
                  <a:lnSpc>
                    <a:spcPct val="150000"/>
                  </a:lnSpc>
                  <a:buFont typeface="Wingdings" pitchFamily="2" charset="2"/>
                  <a:buChar char="p"/>
                </a:pPr>
                <a:r>
                  <a:rPr lang="zh-CN" altLang="en-US" sz="2000" b="0" dirty="0">
                    <a:latin typeface="Times New Roman" pitchFamily="18" charset="0"/>
                  </a:rPr>
                  <a:t>堆结构的基本操作：</a:t>
                </a:r>
                <a:endParaRPr lang="en-US" sz="2000" b="0" dirty="0">
                  <a:latin typeface="Times New Roman" pitchFamily="18" charset="0"/>
                </a:endParaRPr>
              </a:p>
              <a:p>
                <a:pPr>
                  <a:lnSpc>
                    <a:spcPct val="150000"/>
                  </a:lnSpc>
                  <a:buFont typeface="Wingdings" pitchFamily="2" charset="2"/>
                  <a:buChar char="ü"/>
                </a:pPr>
                <a:r>
                  <a:rPr lang="en-US" altLang="zh-CN" sz="1600" b="0" dirty="0">
                    <a:latin typeface="Times New Roman" pitchFamily="18" charset="0"/>
                  </a:rPr>
                  <a:t>MAX-HEAPIFY</a:t>
                </a:r>
                <a:r>
                  <a:rPr lang="zh-CN" altLang="en-US" sz="1600" b="0" dirty="0">
                    <a:latin typeface="Times New Roman" pitchFamily="18" charset="0"/>
                  </a:rPr>
                  <a:t>，运行时间为</a:t>
                </a:r>
                <a14:m>
                  <m:oMath xmlns:m="http://schemas.openxmlformats.org/officeDocument/2006/math">
                    <m:r>
                      <a:rPr lang="en-US" altLang="zh-CN" sz="1600" i="1" dirty="0">
                        <a:latin typeface="Cambria Math" panose="02040503050406030204" pitchFamily="18" charset="0"/>
                      </a:rPr>
                      <m:t>𝑂</m:t>
                    </m:r>
                    <m:r>
                      <a:rPr lang="en-US" altLang="zh-CN" sz="1600" i="1" dirty="0">
                        <a:latin typeface="Cambria Math" panose="02040503050406030204" pitchFamily="18" charset="0"/>
                      </a:rPr>
                      <m:t>(</m:t>
                    </m:r>
                    <m:func>
                      <m:funcPr>
                        <m:ctrlPr>
                          <a:rPr lang="en-US" altLang="zh-CN" sz="1600" b="0" i="1" dirty="0" smtClean="0">
                            <a:latin typeface="Cambria Math" panose="02040503050406030204" pitchFamily="18" charset="0"/>
                          </a:rPr>
                        </m:ctrlPr>
                      </m:funcPr>
                      <m:fName>
                        <m:r>
                          <m:rPr>
                            <m:sty m:val="p"/>
                          </m:rPr>
                          <a:rPr lang="en-US" altLang="zh-CN" sz="1600" b="0" i="0" dirty="0" smtClean="0">
                            <a:latin typeface="Cambria Math" panose="02040503050406030204" pitchFamily="18" charset="0"/>
                          </a:rPr>
                          <m:t>log</m:t>
                        </m:r>
                      </m:fName>
                      <m:e>
                        <m:r>
                          <a:rPr lang="en-US" altLang="zh-CN" sz="1600" b="0" i="1" dirty="0" smtClean="0">
                            <a:latin typeface="Cambria Math" panose="02040503050406030204" pitchFamily="18" charset="0"/>
                          </a:rPr>
                          <m:t>𝑛</m:t>
                        </m:r>
                      </m:e>
                    </m:func>
                    <m:r>
                      <a:rPr lang="en-US" altLang="zh-CN" sz="1600" i="1" dirty="0">
                        <a:latin typeface="Cambria Math" panose="02040503050406030204" pitchFamily="18" charset="0"/>
                      </a:rPr>
                      <m:t>⁡) </m:t>
                    </m:r>
                  </m:oMath>
                </a14:m>
                <a:r>
                  <a:rPr lang="zh-CN" altLang="en-US" sz="1600" b="0" dirty="0"/>
                  <a:t>，保持最大堆性质；</a:t>
                </a:r>
                <a:endParaRPr lang="en-US" sz="1600" b="0" dirty="0"/>
              </a:p>
              <a:p>
                <a:pPr>
                  <a:lnSpc>
                    <a:spcPct val="150000"/>
                  </a:lnSpc>
                  <a:buFont typeface="Wingdings" pitchFamily="2" charset="2"/>
                  <a:buChar char="ü"/>
                </a:pPr>
                <a:r>
                  <a:rPr lang="en-US" altLang="zh-CN" sz="1600" b="0" dirty="0">
                    <a:latin typeface="Times New Roman" pitchFamily="18" charset="0"/>
                  </a:rPr>
                  <a:t>BUILD-MAX-HEAP</a:t>
                </a:r>
                <a:r>
                  <a:rPr lang="zh-CN" altLang="en-US" sz="1600" b="0" dirty="0">
                    <a:latin typeface="Times New Roman" pitchFamily="18" charset="0"/>
                  </a:rPr>
                  <a:t>，以线性时间运行，可以在无序的输入数组基础上构造出最大堆；</a:t>
                </a:r>
                <a:endParaRPr lang="en-US" sz="1600" b="0" dirty="0">
                  <a:latin typeface="Times New Roman" pitchFamily="18" charset="0"/>
                </a:endParaRPr>
              </a:p>
              <a:p>
                <a:pPr>
                  <a:lnSpc>
                    <a:spcPct val="150000"/>
                  </a:lnSpc>
                  <a:buFont typeface="Wingdings" pitchFamily="2" charset="2"/>
                  <a:buChar char="ü"/>
                </a:pPr>
                <a:r>
                  <a:rPr lang="en-US" altLang="zh-CN" sz="1600" b="0" dirty="0">
                    <a:latin typeface="Times New Roman" pitchFamily="18" charset="0"/>
                  </a:rPr>
                  <a:t>HEAPSORT</a:t>
                </a:r>
                <a:r>
                  <a:rPr lang="zh-CN" altLang="en-US" sz="1600" b="0" dirty="0">
                    <a:latin typeface="Times New Roman" pitchFamily="18" charset="0"/>
                  </a:rPr>
                  <a:t>，运行时间为</a:t>
                </a:r>
                <a14:m>
                  <m:oMath xmlns:m="http://schemas.openxmlformats.org/officeDocument/2006/math">
                    <m:r>
                      <a:rPr lang="en-US" altLang="zh-CN" sz="1600" i="1" dirty="0">
                        <a:latin typeface="Cambria Math" panose="02040503050406030204" pitchFamily="18" charset="0"/>
                      </a:rPr>
                      <m:t>𝑂</m:t>
                    </m:r>
                    <m:r>
                      <a:rPr lang="en-US" altLang="zh-CN" sz="1600" i="1" dirty="0">
                        <a:latin typeface="Cambria Math" panose="02040503050406030204" pitchFamily="18" charset="0"/>
                      </a:rPr>
                      <m:t>(</m:t>
                    </m:r>
                    <m:r>
                      <a:rPr lang="en-US" altLang="zh-CN" sz="1600" i="1" dirty="0">
                        <a:latin typeface="Cambria Math" panose="02040503050406030204" pitchFamily="18" charset="0"/>
                      </a:rPr>
                      <m:t>𝑛</m:t>
                    </m:r>
                    <m:func>
                      <m:funcPr>
                        <m:ctrlPr>
                          <a:rPr lang="en-US" altLang="zh-CN" sz="1600" i="1" dirty="0">
                            <a:latin typeface="Cambria Math" panose="02040503050406030204" pitchFamily="18" charset="0"/>
                          </a:rPr>
                        </m:ctrlPr>
                      </m:funcPr>
                      <m:fName>
                        <m:r>
                          <m:rPr>
                            <m:sty m:val="p"/>
                          </m:rPr>
                          <a:rPr lang="en-US" altLang="zh-CN" sz="1600" dirty="0">
                            <a:latin typeface="Cambria Math" panose="02040503050406030204" pitchFamily="18" charset="0"/>
                          </a:rPr>
                          <m:t>log</m:t>
                        </m:r>
                      </m:fName>
                      <m:e>
                        <m:r>
                          <a:rPr lang="en-US" altLang="zh-CN" sz="1600" i="1" dirty="0">
                            <a:latin typeface="Cambria Math" panose="02040503050406030204" pitchFamily="18" charset="0"/>
                          </a:rPr>
                          <m:t>𝑛</m:t>
                        </m:r>
                      </m:e>
                    </m:func>
                    <m:r>
                      <a:rPr lang="en-US" altLang="zh-CN" sz="1600" i="1" dirty="0">
                        <a:latin typeface="Cambria Math" panose="02040503050406030204" pitchFamily="18" charset="0"/>
                      </a:rPr>
                      <m:t>⁡) </m:t>
                    </m:r>
                  </m:oMath>
                </a14:m>
                <a:r>
                  <a:rPr lang="zh-CN" altLang="en-US" sz="1600" b="0" dirty="0"/>
                  <a:t>，对一个数组进行原地排序；</a:t>
                </a:r>
                <a:endParaRPr lang="en-US" sz="1600" b="0" dirty="0"/>
              </a:p>
              <a:p>
                <a:pPr>
                  <a:lnSpc>
                    <a:spcPct val="150000"/>
                  </a:lnSpc>
                  <a:buFont typeface="Wingdings" pitchFamily="2" charset="2"/>
                  <a:buChar char="ü"/>
                </a:pPr>
                <a:r>
                  <a:rPr lang="en-US" altLang="zh-CN" sz="1600" b="0" dirty="0">
                    <a:latin typeface="Times New Roman" pitchFamily="18" charset="0"/>
                  </a:rPr>
                  <a:t>MAX-HEAP-INSERT, HEAP-EXTRACT-MAX, HEAP-INCREASE-KEY </a:t>
                </a:r>
                <a:r>
                  <a:rPr lang="zh-CN" altLang="en-US" sz="1600" b="0" dirty="0">
                    <a:latin typeface="Times New Roman" pitchFamily="18" charset="0"/>
                  </a:rPr>
                  <a:t>和 </a:t>
                </a:r>
                <a:r>
                  <a:rPr lang="en-US" altLang="zh-CN" sz="1600" b="0" dirty="0">
                    <a:latin typeface="Times New Roman" pitchFamily="18" charset="0"/>
                  </a:rPr>
                  <a:t>HEAP-MAXIMUM</a:t>
                </a:r>
                <a:r>
                  <a:rPr lang="zh-CN" altLang="en-US" sz="1600" b="0" dirty="0">
                    <a:latin typeface="Times New Roman" pitchFamily="18" charset="0"/>
                  </a:rPr>
                  <a:t>过程的运算时间为</a:t>
                </a:r>
                <a:r>
                  <a:rPr lang="en-US" altLang="zh-CN" sz="1600" b="0" i="1" dirty="0"/>
                  <a:t>O</a:t>
                </a:r>
                <a:r>
                  <a:rPr lang="en-US" altLang="zh-CN" sz="1600" b="0" dirty="0"/>
                  <a:t>( </a:t>
                </a:r>
                <a:r>
                  <a:rPr lang="en-US" altLang="zh-CN" sz="1600" b="0" i="1" dirty="0" err="1"/>
                  <a:t>lg</a:t>
                </a:r>
                <a:r>
                  <a:rPr lang="en-US" altLang="zh-CN" sz="1600" b="0" i="1" dirty="0"/>
                  <a:t> </a:t>
                </a:r>
                <a:r>
                  <a:rPr lang="en-US" altLang="zh-CN" sz="1600" b="0" dirty="0"/>
                  <a:t>n ), </a:t>
                </a:r>
                <a:r>
                  <a:rPr lang="zh-CN" altLang="en-US" sz="1600" b="0" dirty="0"/>
                  <a:t>可以让堆结构作为优先队列使用；</a:t>
                </a:r>
                <a:endParaRPr lang="zh-CN" altLang="en-US" sz="2000" b="0" dirty="0">
                  <a:latin typeface="Times New Roman" pitchFamily="18" charset="0"/>
                </a:endParaRPr>
              </a:p>
            </p:txBody>
          </p:sp>
        </mc:Choice>
        <mc:Fallback xmlns="">
          <p:sp>
            <p:nvSpPr>
              <p:cNvPr id="24579" name="内容占位符 2"/>
              <p:cNvSpPr>
                <a:spLocks noGrp="1" noRot="1" noChangeAspect="1" noMove="1" noResize="1" noEditPoints="1" noAdjustHandles="1" noChangeArrowheads="1" noChangeShapeType="1" noTextEdit="1"/>
              </p:cNvSpPr>
              <p:nvPr>
                <p:ph idx="4294967295"/>
              </p:nvPr>
            </p:nvSpPr>
            <p:spPr>
              <a:xfrm>
                <a:off x="899592" y="1844824"/>
                <a:ext cx="7772400" cy="4953000"/>
              </a:xfrm>
              <a:blipFill rotWithShape="1">
                <a:blip r:embed="rId2"/>
                <a:stretch>
                  <a:fillRect/>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9</a:t>
            </a:fld>
            <a:endParaRPr lang="en-US" altLang="zh-CN"/>
          </a:p>
        </p:txBody>
      </p:sp>
    </p:spTree>
    <p:extLst>
      <p:ext uri="{BB962C8B-B14F-4D97-AF65-F5344CB8AC3E}">
        <p14:creationId xmlns:p14="http://schemas.microsoft.com/office/powerpoint/2010/main" val="1620882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6646</TotalTime>
  <Words>6114</Words>
  <Application>Microsoft Office PowerPoint</Application>
  <PresentationFormat>全屏显示(4:3)</PresentationFormat>
  <Paragraphs>979</Paragraphs>
  <Slides>85</Slides>
  <Notes>10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85</vt:i4>
      </vt:variant>
    </vt:vector>
  </HeadingPairs>
  <TitlesOfParts>
    <vt:vector size="106" baseType="lpstr">
      <vt:lpstr>標楷體</vt:lpstr>
      <vt:lpstr>Euclid Symbol</vt:lpstr>
      <vt:lpstr>MT Symbol</vt:lpstr>
      <vt:lpstr>PMingLiU</vt:lpstr>
      <vt:lpstr>华文新魏</vt:lpstr>
      <vt:lpstr>楷体_GB2312</vt:lpstr>
      <vt:lpstr>宋体</vt:lpstr>
      <vt:lpstr>Arial</vt:lpstr>
      <vt:lpstr>Arial Narrow</vt:lpstr>
      <vt:lpstr>Calibri</vt:lpstr>
      <vt:lpstr>Cambria Math</vt:lpstr>
      <vt:lpstr>Haettenschweiler</vt:lpstr>
      <vt:lpstr>Symbol</vt:lpstr>
      <vt:lpstr>Tahoma</vt:lpstr>
      <vt:lpstr>Times New Roman</vt:lpstr>
      <vt:lpstr>Wingdings</vt:lpstr>
      <vt:lpstr>Blends</vt:lpstr>
      <vt:lpstr>位图图像</vt:lpstr>
      <vt:lpstr>Microsoft 公式 3.0</vt:lpstr>
      <vt:lpstr>公式</vt:lpstr>
      <vt:lpstr>Equation</vt:lpstr>
      <vt:lpstr>排序算法</vt:lpstr>
      <vt:lpstr>排序算法</vt:lpstr>
      <vt:lpstr>排序问题</vt:lpstr>
      <vt:lpstr>排序问题</vt:lpstr>
      <vt:lpstr>排序算法</vt:lpstr>
      <vt:lpstr>堆排序</vt:lpstr>
      <vt:lpstr>堆数据结构</vt:lpstr>
      <vt:lpstr>堆数据结构</vt:lpstr>
      <vt:lpstr>堆数据结构</vt:lpstr>
      <vt:lpstr>保持堆的性质</vt:lpstr>
      <vt:lpstr>保持堆的性质</vt:lpstr>
      <vt:lpstr>保持堆的性质</vt:lpstr>
      <vt:lpstr>保持堆的性质</vt:lpstr>
      <vt:lpstr>保持堆性质</vt:lpstr>
      <vt:lpstr>建堆操作</vt:lpstr>
      <vt:lpstr>建堆操作</vt:lpstr>
      <vt:lpstr>建堆操作</vt:lpstr>
      <vt:lpstr>建堆操作</vt:lpstr>
      <vt:lpstr>建堆操作</vt:lpstr>
      <vt:lpstr>堆排序算法</vt:lpstr>
      <vt:lpstr>堆排序算法</vt:lpstr>
      <vt:lpstr>堆排序算法</vt:lpstr>
      <vt:lpstr>优先级队列</vt:lpstr>
      <vt:lpstr>优先级队列</vt:lpstr>
      <vt:lpstr>优先级队列</vt:lpstr>
      <vt:lpstr>优先级队列</vt:lpstr>
      <vt:lpstr>排序算法</vt:lpstr>
      <vt:lpstr>PowerPoint 演示文稿</vt:lpstr>
      <vt:lpstr>快速排序算法</vt:lpstr>
      <vt:lpstr>快速排序算法</vt:lpstr>
      <vt:lpstr>快速排序算法</vt:lpstr>
      <vt:lpstr>快速排序算法</vt:lpstr>
      <vt:lpstr>快速排序算法</vt:lpstr>
      <vt:lpstr>快速排序算法</vt:lpstr>
      <vt:lpstr>PowerPoint 演示文稿</vt:lpstr>
      <vt:lpstr>快速排序的随机化版本</vt:lpstr>
      <vt:lpstr>快速排序的随机化版本</vt:lpstr>
      <vt:lpstr>快速排序算法分析</vt:lpstr>
      <vt:lpstr>快速排序算法分析</vt:lpstr>
      <vt:lpstr>快速排序算法分析</vt:lpstr>
      <vt:lpstr>快速排序算法分析</vt:lpstr>
      <vt:lpstr>快速排序算法分析</vt:lpstr>
      <vt:lpstr>快速排序算法分析</vt:lpstr>
      <vt:lpstr>快速排序算法分析</vt:lpstr>
      <vt:lpstr>快速排序算法分析</vt:lpstr>
      <vt:lpstr>快速排序算法</vt:lpstr>
      <vt:lpstr>快速排序算法分析</vt:lpstr>
      <vt:lpstr>快速排序算法分析</vt:lpstr>
      <vt:lpstr>思考题</vt:lpstr>
      <vt:lpstr>排序算法</vt:lpstr>
      <vt:lpstr> 排序算法</vt:lpstr>
      <vt:lpstr>排序算法时间的下界</vt:lpstr>
      <vt:lpstr>排序算法时间的下界</vt:lpstr>
      <vt:lpstr>排序算法时间的下界</vt:lpstr>
      <vt:lpstr>排序算法时间的下界</vt:lpstr>
      <vt:lpstr>排序算法时间的下界</vt:lpstr>
      <vt:lpstr>计数排序</vt:lpstr>
      <vt:lpstr>计数排序</vt:lpstr>
      <vt:lpstr>计数排序</vt:lpstr>
      <vt:lpstr>计数排序</vt:lpstr>
      <vt:lpstr>计数排序</vt:lpstr>
      <vt:lpstr>基数排序（Radix Sort）</vt:lpstr>
      <vt:lpstr>基数排序</vt:lpstr>
      <vt:lpstr>基数排序</vt:lpstr>
      <vt:lpstr>基数排序</vt:lpstr>
      <vt:lpstr>桶排序（Bucket Sort）</vt:lpstr>
      <vt:lpstr>桶排序</vt:lpstr>
      <vt:lpstr>桶排序</vt:lpstr>
      <vt:lpstr>桶排序</vt:lpstr>
      <vt:lpstr>桶排序</vt:lpstr>
      <vt:lpstr>排序算法</vt:lpstr>
      <vt:lpstr>各种排序算法评价</vt:lpstr>
      <vt:lpstr>各种排序算法评价</vt:lpstr>
      <vt:lpstr>各种排序算法评价</vt:lpstr>
      <vt:lpstr>作业</vt:lpstr>
      <vt:lpstr>二分法插入排序</vt:lpstr>
      <vt:lpstr>二分法插入排序</vt:lpstr>
      <vt:lpstr>二分法插入排序</vt:lpstr>
      <vt:lpstr>二分法插入排序</vt:lpstr>
      <vt:lpstr>二分法插入排序</vt:lpstr>
      <vt:lpstr>二分法插入排序</vt:lpstr>
      <vt:lpstr>冒泡排序</vt:lpstr>
      <vt:lpstr>冒泡排序</vt:lpstr>
      <vt:lpstr>冒泡排序</vt:lpstr>
      <vt:lpstr>冒泡排序</vt:lpstr>
    </vt:vector>
  </TitlesOfParts>
  <Company>dell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LQ</dc:creator>
  <cp:lastModifiedBy>Zhewei Wei</cp:lastModifiedBy>
  <cp:revision>387</cp:revision>
  <dcterms:created xsi:type="dcterms:W3CDTF">2004-12-12T12:58:32Z</dcterms:created>
  <dcterms:modified xsi:type="dcterms:W3CDTF">2017-10-12T12:52:49Z</dcterms:modified>
</cp:coreProperties>
</file>