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581" r:id="rId2"/>
    <p:sldId id="559" r:id="rId3"/>
    <p:sldId id="560" r:id="rId4"/>
    <p:sldId id="582" r:id="rId5"/>
    <p:sldId id="562" r:id="rId6"/>
    <p:sldId id="563" r:id="rId7"/>
    <p:sldId id="564" r:id="rId8"/>
    <p:sldId id="584" r:id="rId9"/>
    <p:sldId id="566" r:id="rId10"/>
    <p:sldId id="567" r:id="rId11"/>
    <p:sldId id="568" r:id="rId12"/>
    <p:sldId id="569" r:id="rId13"/>
    <p:sldId id="570" r:id="rId14"/>
    <p:sldId id="571" r:id="rId15"/>
    <p:sldId id="585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7" r:id="rId24"/>
    <p:sldId id="588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ADB"/>
    <a:srgbClr val="CCA500"/>
    <a:srgbClr val="484276"/>
    <a:srgbClr val="7DB1FD"/>
    <a:srgbClr val="045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90"/>
    <p:restoredTop sz="50000" autoAdjust="0"/>
  </p:normalViewPr>
  <p:slideViewPr>
    <p:cSldViewPr>
      <p:cViewPr varScale="1">
        <p:scale>
          <a:sx n="96" d="100"/>
          <a:sy n="96" d="100"/>
        </p:scale>
        <p:origin x="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03A05F-8F19-4E47-AF78-2C603E4C0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042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080036-5C55-46DF-A1BD-7ECED5C53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430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20" Type="http://schemas.openxmlformats.org/officeDocument/2006/relationships/image" Target="../media/image10.png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png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png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png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png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9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8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784328-5A86-4565-84EE-D93E0093B4FE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DC62FF-61E4-4686-841F-7F6FD28D1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979829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0BD0D-B6C8-46F1-95A3-82A7A5FC5116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D7AFA-E64B-4115-93D6-88F2A6B2A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C1288-30F1-40C4-9784-C6B7D4896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431959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617538"/>
            <a:ext cx="2238375" cy="56705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617538"/>
            <a:ext cx="6564313" cy="56705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C084D-3523-45DE-BE74-47528B6227CB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FE86F-6313-4B0E-A198-16E0B904C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A9012-793E-4052-88CF-9200F72BC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56197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" y="1981200"/>
            <a:ext cx="8955088" cy="43068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664D1-D7B6-4044-9ED5-8E582F0F7755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F89F9-B19F-48E2-9018-4A13D574A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38F51-97B7-44D4-A4C7-E7DD02E16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283730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顶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643438" y="6172200"/>
            <a:ext cx="4500562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U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niversity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S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cience and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T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echnology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C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hina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66688" y="3287713"/>
          <a:ext cx="9001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7" name="位图图像" r:id="rId4" imgW="1181265" imgH="762106" progId="PBrush">
                  <p:embed/>
                </p:oleObj>
              </mc:Choice>
              <mc:Fallback>
                <p:oleObj name="位图图像" r:id="rId4" imgW="1181265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3287713"/>
                        <a:ext cx="9001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66688" y="2690813"/>
          <a:ext cx="9001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8" name="位图图像" r:id="rId6" imgW="1142857" imgH="762106" progId="PBrush">
                  <p:embed/>
                </p:oleObj>
              </mc:Choice>
              <mc:Fallback>
                <p:oleObj name="位图图像" r:id="rId6" imgW="1142857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2690813"/>
                        <a:ext cx="9001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166688" y="5672138"/>
          <a:ext cx="900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9" name="位图图像" r:id="rId8" imgW="1190476" imgH="762106" progId="PBrush">
                  <p:embed/>
                </p:oleObj>
              </mc:Choice>
              <mc:Fallback>
                <p:oleObj name="位图图像" r:id="rId8" imgW="1190476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5672138"/>
                        <a:ext cx="9001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66688" y="1438275"/>
          <a:ext cx="900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0" name="位图图像" r:id="rId10" imgW="1019048" imgH="762106" progId="PBrush">
                  <p:embed/>
                </p:oleObj>
              </mc:Choice>
              <mc:Fallback>
                <p:oleObj name="位图图像" r:id="rId10" imgW="1019048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438275"/>
                        <a:ext cx="9001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166688" y="4464050"/>
          <a:ext cx="9001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1" name="位图图像" r:id="rId12" imgW="1123810" imgH="762106" progId="PBrush">
                  <p:embed/>
                </p:oleObj>
              </mc:Choice>
              <mc:Fallback>
                <p:oleObj name="位图图像" r:id="rId12" imgW="1123810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4464050"/>
                        <a:ext cx="9001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166688" y="5065713"/>
          <a:ext cx="9001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2" name="位图图像" r:id="rId14" imgW="1114581" imgH="762106" progId="PBrush">
                  <p:embed/>
                </p:oleObj>
              </mc:Choice>
              <mc:Fallback>
                <p:oleObj name="位图图像" r:id="rId14" imgW="1114581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5065713"/>
                        <a:ext cx="9001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166688" y="2103438"/>
          <a:ext cx="9001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3" name="位图图像" r:id="rId16" imgW="1152381" imgH="762106" progId="PBrush">
                  <p:embed/>
                </p:oleObj>
              </mc:Choice>
              <mc:Fallback>
                <p:oleObj name="位图图像" r:id="rId16" imgW="1152381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2103438"/>
                        <a:ext cx="9001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166688" y="3865563"/>
          <a:ext cx="9001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4" name="位图图像" r:id="rId18" imgW="1152381" imgH="762106" progId="PBrush">
                  <p:embed/>
                </p:oleObj>
              </mc:Choice>
              <mc:Fallback>
                <p:oleObj name="位图图像" r:id="rId18" imgW="1152381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3865563"/>
                        <a:ext cx="9001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>
            <a:spLocks noChangeArrowheads="1"/>
          </p:cNvSpPr>
          <p:nvPr userDrawn="1"/>
        </p:nvSpPr>
        <p:spPr bwMode="auto">
          <a:xfrm>
            <a:off x="1219200" y="1066800"/>
            <a:ext cx="7924800" cy="152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FFFF00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" name="图片 18" descr="PPT1_新校徽.png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4463" y="214313"/>
            <a:ext cx="998537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1975" y="542925"/>
            <a:ext cx="8258175" cy="5881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8B6F-1A2B-4514-9862-B1B2AF11A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60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顶部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4643438" y="6172200"/>
            <a:ext cx="4500562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U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niversity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S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cience and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T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echnology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C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hina</a:t>
            </a:r>
          </a:p>
        </p:txBody>
      </p:sp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1071563" y="1062038"/>
            <a:ext cx="7924800" cy="152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FFFF00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18" descr="PPT1_新校徽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3" y="214313"/>
            <a:ext cx="998537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1214438" y="36576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4000" b="1" cap="all"/>
            </a:lvl1pPr>
          </a:lstStyle>
          <a:p>
            <a:pPr eaLnBrk="0" hangingPunct="0">
              <a:defRPr/>
            </a:pPr>
            <a:endParaRPr lang="zh-CN" altLang="en-US" kern="0" dirty="0">
              <a:solidFill>
                <a:srgbClr val="34006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400" b="0">
                <a:solidFill>
                  <a:srgbClr val="2B2B8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3254E3-9806-443F-A162-B1FFD1187FF3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 b="0">
                <a:solidFill>
                  <a:srgbClr val="2B2B8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 b="0">
                <a:solidFill>
                  <a:srgbClr val="2B2B8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DA3762C-0EF5-4527-8D00-8BF1BEF63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60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99B8F-6A80-4126-8670-CBEA6252D6E5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E5C9E-0836-4797-BB90-30868DDCB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0C645-9BD3-47E5-8E11-364E151CC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520804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1F0B9-8D88-4B27-92DA-32B960FDE5DE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9D078-C680-415A-AE06-C8B23CB2D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D9826-64F6-42CE-8026-41E078C97C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209123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981200"/>
            <a:ext cx="4400550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81200"/>
            <a:ext cx="4402138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0BB57-E371-45C9-B2D3-AA94A2183D49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B4A1-9EEE-4560-B38B-3544522D4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AB3D6-8C07-4DDD-8F2B-690E2F244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596784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D38C8-EDA7-48FF-960A-19CC0817B2A2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14F73-99B5-40CB-8F70-8D42856A5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EADF-1774-45E3-94C0-79A52E6AC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356177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AE27E-7EF8-4987-A49D-AA21F53D3819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334A7-8092-4E79-B40C-DA18939DF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105A5-055F-42B8-8A85-A1932192A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367621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7C56-02A1-4D0B-A3D8-2C4B59EDBCE8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53015-CB4E-4875-9503-D57983F75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E376D-5E6C-470A-B177-20993EDC7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646979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5020-0E35-48BD-9D1B-9DFD43DA40EC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C56B-1ED3-45E9-925C-7B0FC35AC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2A7B0-3386-4B4E-858E-22B0BBFFD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95544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C22B5-E62B-4D7C-85A8-EE743A183F6C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D77AD-BCFB-4C92-999E-45754572D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08CC4-D891-4E07-A2F9-D7C324289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019316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981200"/>
            <a:ext cx="8955088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44F0D7E3-49D6-4E18-BF25-EA3813009711}" type="datetime1">
              <a:rPr lang="zh-CN" altLang="en-US" smtClean="0"/>
              <a:t>17/10/20</a:t>
            </a:fld>
            <a:endParaRPr lang="en-US" altLang="zh-CN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fld id="{CE90C51F-E0C8-4618-BBD1-4C5E264A2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7DA8D212-89D0-4E2A-9082-277D529AF4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4" r:id="rId13"/>
    <p:sldLayoutId id="2147483845" r:id="rId14"/>
  </p:sldLayoutIdLst>
  <p:transition spd="slow"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中位数与顺序统计量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最小值与最大值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以期望线性时间做选择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最坏情况线性时间的选择算法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130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以期望线性时间做选择</a:t>
            </a:r>
          </a:p>
        </p:txBody>
      </p:sp>
      <p:pic>
        <p:nvPicPr>
          <p:cNvPr id="1843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99592" y="2060848"/>
            <a:ext cx="7572375" cy="4448175"/>
          </a:xfrm>
          <a:noFill/>
        </p:spPr>
      </p:pic>
    </p:spTree>
    <p:extLst>
      <p:ext uri="{BB962C8B-B14F-4D97-AF65-F5344CB8AC3E}">
        <p14:creationId xmlns:p14="http://schemas.microsoft.com/office/powerpoint/2010/main" val="3889486690"/>
      </p:ext>
    </p:extLst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以期望线性时间做选择</a:t>
            </a:r>
          </a:p>
        </p:txBody>
      </p:sp>
      <p:sp>
        <p:nvSpPr>
          <p:cNvPr id="19459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9CDFBE5-502D-4F37-B2E4-94C888782E16}" type="datetime1">
              <a:rPr lang="zh-CN" altLang="en-US" smtClean="0"/>
              <a:pPr/>
              <a:t>17/10/20</a:t>
            </a:fld>
            <a:endParaRPr lang="en-US" altLang="zh-CN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830B3-5125-4C89-8397-21EC0FA37BF5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1946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2532114"/>
            <a:ext cx="7500938" cy="3694113"/>
          </a:xfrm>
          <a:noFill/>
        </p:spPr>
      </p:pic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1115616" y="1943198"/>
            <a:ext cx="2736304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时间复杂度分析：</a:t>
            </a:r>
          </a:p>
        </p:txBody>
      </p:sp>
    </p:spTree>
    <p:extLst>
      <p:ext uri="{BB962C8B-B14F-4D97-AF65-F5344CB8AC3E}">
        <p14:creationId xmlns:p14="http://schemas.microsoft.com/office/powerpoint/2010/main" val="3755228109"/>
      </p:ext>
    </p:extLst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以期望线性时间做选择</a:t>
            </a:r>
          </a:p>
        </p:txBody>
      </p:sp>
      <p:sp>
        <p:nvSpPr>
          <p:cNvPr id="2048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76288-B960-483B-A1C9-0EF26603C2FC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2048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50938" y="1898045"/>
            <a:ext cx="7115175" cy="4714875"/>
          </a:xfrm>
          <a:noFill/>
        </p:spPr>
      </p:pic>
    </p:spTree>
    <p:extLst>
      <p:ext uri="{BB962C8B-B14F-4D97-AF65-F5344CB8AC3E}">
        <p14:creationId xmlns:p14="http://schemas.microsoft.com/office/powerpoint/2010/main" val="4021550648"/>
      </p:ext>
    </p:extLst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以期望线性时间做选择</a:t>
            </a:r>
          </a:p>
        </p:txBody>
      </p:sp>
      <p:pic>
        <p:nvPicPr>
          <p:cNvPr id="215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672" y="1881501"/>
            <a:ext cx="5788025" cy="4953000"/>
          </a:xfrm>
          <a:noFill/>
        </p:spPr>
      </p:pic>
    </p:spTree>
    <p:extLst>
      <p:ext uri="{BB962C8B-B14F-4D97-AF65-F5344CB8AC3E}">
        <p14:creationId xmlns:p14="http://schemas.microsoft.com/office/powerpoint/2010/main" val="3763636452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以期望线性时间做选择</a:t>
            </a:r>
          </a:p>
        </p:txBody>
      </p:sp>
      <p:sp>
        <p:nvSpPr>
          <p:cNvPr id="2253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D477E3-6ACE-4BB1-AC06-2D76034FAD48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2253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1844675"/>
            <a:ext cx="7143750" cy="4784725"/>
          </a:xfrm>
          <a:noFill/>
        </p:spPr>
      </p:pic>
    </p:spTree>
    <p:extLst>
      <p:ext uri="{BB962C8B-B14F-4D97-AF65-F5344CB8AC3E}">
        <p14:creationId xmlns:p14="http://schemas.microsoft.com/office/powerpoint/2010/main" val="2712873982"/>
      </p:ext>
    </p:extLst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中位数与顺序统计量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最小值与最大值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以期望线性时间做选择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FF0000"/>
                </a:solidFill>
              </a:rPr>
              <a:t> 最坏情况线性时间的选择算法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最坏情况线性时间的选择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193495" y="1988840"/>
            <a:ext cx="7915275" cy="4953000"/>
          </a:xfrm>
        </p:spPr>
        <p:txBody>
          <a:bodyPr/>
          <a:lstStyle/>
          <a:p>
            <a:r>
              <a:rPr kumimoji="0" lang="en-US" altLang="zh-CN" sz="2400" dirty="0">
                <a:solidFill>
                  <a:srgbClr val="000000"/>
                </a:solidFill>
              </a:rPr>
              <a:t>Blum, Floyd, Pratt, </a:t>
            </a:r>
            <a:r>
              <a:rPr kumimoji="0" lang="en-US" altLang="zh-CN" sz="2400" dirty="0" err="1">
                <a:solidFill>
                  <a:srgbClr val="000000"/>
                </a:solidFill>
              </a:rPr>
              <a:t>Rivest</a:t>
            </a:r>
            <a:r>
              <a:rPr kumimoji="0" lang="en-US" altLang="zh-CN" sz="2400" dirty="0">
                <a:solidFill>
                  <a:srgbClr val="000000"/>
                </a:solidFill>
              </a:rPr>
              <a:t>, </a:t>
            </a:r>
            <a:r>
              <a:rPr kumimoji="0" lang="en-US" altLang="zh-CN" sz="2400" dirty="0" err="1">
                <a:solidFill>
                  <a:srgbClr val="000000"/>
                </a:solidFill>
              </a:rPr>
              <a:t>Tarjan</a:t>
            </a:r>
            <a:r>
              <a:rPr kumimoji="0" lang="en-US" altLang="zh-CN" sz="2400" dirty="0">
                <a:solidFill>
                  <a:srgbClr val="000000"/>
                </a:solidFill>
              </a:rPr>
              <a:t> (1973)</a:t>
            </a:r>
          </a:p>
          <a:p>
            <a:r>
              <a:rPr kumimoji="0" lang="en-US" altLang="zh-CN" sz="2400" b="1" dirty="0">
                <a:solidFill>
                  <a:srgbClr val="FF0000"/>
                </a:solidFill>
              </a:rPr>
              <a:t>Idea: </a:t>
            </a:r>
            <a:r>
              <a:rPr kumimoji="0" lang="zh-CN" altLang="en-US" sz="2400" dirty="0">
                <a:solidFill>
                  <a:srgbClr val="000000"/>
                </a:solidFill>
              </a:rPr>
              <a:t>生成一个保证很好的主元</a:t>
            </a:r>
            <a:r>
              <a:rPr kumimoji="0" lang="en-US" altLang="zh-CN" sz="2400" dirty="0">
                <a:solidFill>
                  <a:srgbClr val="000000"/>
                </a:solidFill>
              </a:rPr>
              <a:t>,</a:t>
            </a:r>
          </a:p>
          <a:p>
            <a:pPr lvl="1"/>
            <a:r>
              <a:rPr kumimoji="0" lang="zh-CN" altLang="en-US" sz="2400" dirty="0">
                <a:solidFill>
                  <a:srgbClr val="000000"/>
                </a:solidFill>
              </a:rPr>
              <a:t>递归地生成主元</a:t>
            </a:r>
            <a:endParaRPr kumimoji="0" lang="en-US" altLang="zh-CN" sz="2400" dirty="0">
              <a:solidFill>
                <a:srgbClr val="000000"/>
              </a:solidFill>
            </a:endParaRPr>
          </a:p>
          <a:p>
            <a:pPr lvl="1"/>
            <a:r>
              <a:rPr kumimoji="0" lang="zh-CN" altLang="en-US" sz="2400" dirty="0">
                <a:solidFill>
                  <a:srgbClr val="000000"/>
                </a:solidFill>
              </a:rPr>
              <a:t>递归的复杂度不能超过</a:t>
            </a:r>
            <a:r>
              <a:rPr kumimoji="0" lang="en-US" altLang="zh-CN" sz="2400" dirty="0">
                <a:solidFill>
                  <a:srgbClr val="000000"/>
                </a:solidFill>
              </a:rPr>
              <a:t>n</a:t>
            </a:r>
            <a:r>
              <a:rPr kumimoji="0" lang="zh-CN" altLang="en-US" sz="2400" dirty="0">
                <a:solidFill>
                  <a:srgbClr val="000000"/>
                </a:solidFill>
              </a:rPr>
              <a:t> </a:t>
            </a:r>
            <a:endParaRPr kumimoji="0" lang="en-US" altLang="zh-CN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en-US" b="1" dirty="0"/>
          </a:p>
        </p:txBody>
      </p:sp>
      <p:sp>
        <p:nvSpPr>
          <p:cNvPr id="2458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02A08EC-7012-46E0-B07A-0B4DFE19414F}" type="datetime1">
              <a:rPr lang="zh-CN" altLang="en-US" smtClean="0"/>
              <a:pPr/>
              <a:t>17/10/20</a:t>
            </a:fld>
            <a:endParaRPr lang="en-US" altLang="zh-CN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24B054-AAC7-44F7-B7C9-071C41E2E0B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339578"/>
      </p:ext>
    </p:extLst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最坏情况线性时间的选择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971600" y="1844824"/>
            <a:ext cx="7915275" cy="4953000"/>
          </a:xfrm>
        </p:spPr>
        <p:txBody>
          <a:bodyPr/>
          <a:lstStyle/>
          <a:p>
            <a:r>
              <a:rPr kumimoji="0" lang="zh-CN" altLang="en-US" sz="2400" b="1" dirty="0">
                <a:solidFill>
                  <a:srgbClr val="FF0000"/>
                </a:solidFill>
              </a:rPr>
              <a:t>基本思想</a:t>
            </a:r>
            <a:r>
              <a:rPr kumimoji="0" lang="zh-TW" altLang="en-US" sz="2400" dirty="0"/>
              <a:t>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类似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RandomizedSelect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算法，通过对输入数组进行递归划分来找出所求元素，但是算法保证每次对数组的划分是个好划分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主要步骤：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</a:endParaRPr>
          </a:p>
          <a:p>
            <a:endParaRPr kumimoji="0" lang="zh-TW" altLang="en-US" sz="2400" b="1" dirty="0"/>
          </a:p>
          <a:p>
            <a:endParaRPr lang="zh-CN" altLang="en-US" sz="2400" b="1" dirty="0"/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82910"/>
            <a:ext cx="7143750" cy="329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624671"/>
      </p:ext>
    </p:extLst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最坏情况线性时间的选择</a:t>
            </a:r>
          </a:p>
        </p:txBody>
      </p:sp>
      <p:pic>
        <p:nvPicPr>
          <p:cNvPr id="2662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32693" y="2060848"/>
            <a:ext cx="7629525" cy="4705350"/>
          </a:xfrm>
          <a:noFill/>
        </p:spPr>
      </p:pic>
    </p:spTree>
    <p:extLst>
      <p:ext uri="{BB962C8B-B14F-4D97-AF65-F5344CB8AC3E}">
        <p14:creationId xmlns:p14="http://schemas.microsoft.com/office/powerpoint/2010/main" val="1671091518"/>
      </p:ext>
    </p:extLst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最坏情况线性时间的选择</a:t>
            </a:r>
          </a:p>
        </p:txBody>
      </p:sp>
      <p:pic>
        <p:nvPicPr>
          <p:cNvPr id="2560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672" y="1959547"/>
            <a:ext cx="5786437" cy="4819650"/>
          </a:xfrm>
          <a:noFill/>
        </p:spPr>
      </p:pic>
    </p:spTree>
    <p:extLst>
      <p:ext uri="{BB962C8B-B14F-4D97-AF65-F5344CB8AC3E}">
        <p14:creationId xmlns:p14="http://schemas.microsoft.com/office/powerpoint/2010/main" val="3235557109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问题描述</a:t>
            </a:r>
          </a:p>
        </p:txBody>
      </p:sp>
      <p:sp>
        <p:nvSpPr>
          <p:cNvPr id="22534" name="内容占位符 2"/>
          <p:cNvSpPr>
            <a:spLocks noGrp="1"/>
          </p:cNvSpPr>
          <p:nvPr>
            <p:ph idx="1"/>
          </p:nvPr>
        </p:nvSpPr>
        <p:spPr>
          <a:xfrm>
            <a:off x="929579" y="1902996"/>
            <a:ext cx="7772400" cy="4953000"/>
          </a:xfrm>
        </p:spPr>
        <p:txBody>
          <a:bodyPr/>
          <a:lstStyle/>
          <a:p>
            <a:r>
              <a:rPr lang="zh-CN" altLang="en-US" sz="2000" b="1" dirty="0"/>
              <a:t>在一个由</a:t>
            </a:r>
            <a:r>
              <a:rPr lang="en-US" altLang="zh-CN" sz="2000" b="1" i="1" dirty="0">
                <a:latin typeface="Times New Roman" pitchFamily="18" charset="0"/>
              </a:rPr>
              <a:t>n</a:t>
            </a:r>
            <a:r>
              <a:rPr lang="zh-CN" altLang="en-US" sz="2000" b="1" dirty="0"/>
              <a:t>个元素组成的集合中，</a:t>
            </a:r>
            <a:r>
              <a:rPr lang="zh-CN" altLang="en-US" sz="2000" b="1" dirty="0">
                <a:solidFill>
                  <a:schemeClr val="hlink"/>
                </a:solidFill>
              </a:rPr>
              <a:t>第</a:t>
            </a:r>
            <a:r>
              <a:rPr lang="en-US" altLang="zh-CN" sz="2000" b="1" i="1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zh-CN" altLang="en-US" sz="2000" b="1" dirty="0">
                <a:solidFill>
                  <a:schemeClr val="hlink"/>
                </a:solidFill>
              </a:rPr>
              <a:t>个顺序统计量</a:t>
            </a:r>
            <a:r>
              <a:rPr lang="zh-CN" altLang="en-US" sz="2000" b="1" dirty="0"/>
              <a:t>是该集合中第</a:t>
            </a:r>
            <a:r>
              <a:rPr lang="en-US" altLang="zh-CN" sz="2000" b="1" i="1" dirty="0" err="1">
                <a:latin typeface="Times New Roman" pitchFamily="18" charset="0"/>
              </a:rPr>
              <a:t>i</a:t>
            </a:r>
            <a:r>
              <a:rPr lang="zh-CN" altLang="en-US" sz="2000" b="1" dirty="0"/>
              <a:t>个小的元素。</a:t>
            </a:r>
            <a:endParaRPr lang="en-US" altLang="zh-CN" sz="2000" b="1" dirty="0"/>
          </a:p>
          <a:p>
            <a:r>
              <a:rPr lang="zh-CN" altLang="en-US" sz="2000" b="1" dirty="0"/>
              <a:t>一个</a:t>
            </a:r>
            <a:r>
              <a:rPr lang="zh-CN" altLang="en-US" sz="2000" b="1" dirty="0">
                <a:solidFill>
                  <a:schemeClr val="hlink"/>
                </a:solidFill>
              </a:rPr>
              <a:t>中位数</a:t>
            </a:r>
            <a:r>
              <a:rPr lang="zh-CN" altLang="en-US" sz="2000" b="1" dirty="0"/>
              <a:t>是它所在集合的“中点元素”。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zh-CN" altLang="en-US" sz="1600" b="1" dirty="0"/>
              <a:t>当</a:t>
            </a:r>
            <a:r>
              <a:rPr lang="en-US" altLang="zh-CN" sz="1600" b="1" i="1" dirty="0"/>
              <a:t>n</a:t>
            </a:r>
            <a:r>
              <a:rPr lang="zh-CN" altLang="en-US" sz="1600" b="1" dirty="0"/>
              <a:t>为奇数时，中位数是唯一的，</a:t>
            </a:r>
            <a:r>
              <a:rPr lang="en-US" altLang="zh-CN" sz="1600" b="1" i="1" dirty="0" err="1"/>
              <a:t>i</a:t>
            </a:r>
            <a:r>
              <a:rPr lang="en-US" altLang="zh-CN" sz="1600" b="1" dirty="0"/>
              <a:t>=( </a:t>
            </a:r>
            <a:r>
              <a:rPr lang="en-US" altLang="zh-CN" sz="1600" b="1" i="1" dirty="0"/>
              <a:t>n </a:t>
            </a:r>
            <a:r>
              <a:rPr lang="en-US" altLang="zh-CN" sz="1600" b="1" dirty="0"/>
              <a:t>+ 1 ) / 2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lvl="1">
              <a:lnSpc>
                <a:spcPct val="150000"/>
              </a:lnSpc>
            </a:pPr>
            <a:r>
              <a:rPr lang="zh-CN" altLang="en-US" sz="1600" b="1" dirty="0"/>
              <a:t>当</a:t>
            </a:r>
            <a:r>
              <a:rPr lang="en-US" altLang="zh-CN" sz="1600" b="1" i="1" dirty="0"/>
              <a:t>n</a:t>
            </a:r>
            <a:r>
              <a:rPr lang="zh-CN" altLang="en-US" sz="1600" b="1" dirty="0"/>
              <a:t>为偶数时，中位数有两个，即：</a:t>
            </a:r>
            <a:r>
              <a:rPr lang="en-US" altLang="zh-CN" sz="1600" b="1" i="1" dirty="0" err="1"/>
              <a:t>i</a:t>
            </a:r>
            <a:r>
              <a:rPr lang="en-US" altLang="zh-CN" sz="1600" b="1" dirty="0"/>
              <a:t>=</a:t>
            </a:r>
            <a:r>
              <a:rPr lang="en-US" altLang="zh-CN" sz="1600" b="1" i="1" dirty="0"/>
              <a:t>n</a:t>
            </a:r>
            <a:r>
              <a:rPr lang="en-US" altLang="zh-CN" sz="1600" b="1" dirty="0"/>
              <a:t>/2(</a:t>
            </a:r>
            <a:r>
              <a:rPr lang="zh-CN" altLang="en-US" sz="1600" b="1" dirty="0"/>
              <a:t>下中位数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和</a:t>
            </a:r>
            <a:r>
              <a:rPr lang="en-US" altLang="zh-CN" sz="1600" b="1" i="1" dirty="0" err="1"/>
              <a:t>i</a:t>
            </a:r>
            <a:r>
              <a:rPr lang="en-US" altLang="zh-CN" sz="1600" b="1" dirty="0"/>
              <a:t>=</a:t>
            </a:r>
            <a:r>
              <a:rPr lang="en-US" altLang="zh-CN" sz="1600" b="1" i="1" dirty="0"/>
              <a:t>n</a:t>
            </a:r>
            <a:r>
              <a:rPr lang="en-US" altLang="zh-CN" sz="1600" b="1" dirty="0"/>
              <a:t>/2+1</a:t>
            </a:r>
            <a:r>
              <a:rPr lang="zh-CN" altLang="en-US" sz="1600" b="1" dirty="0"/>
              <a:t>（上中位数）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dirty="0"/>
              <a:t>不考虑</a:t>
            </a:r>
            <a:r>
              <a:rPr lang="en-US" altLang="zh-CN" sz="1600" b="1" i="1" dirty="0"/>
              <a:t>n</a:t>
            </a:r>
            <a:r>
              <a:rPr lang="zh-CN" altLang="en-US" sz="1600" b="1" dirty="0"/>
              <a:t>的奇偶性，中位数总出现在                 处（</a:t>
            </a:r>
            <a:r>
              <a:rPr lang="zh-CN" altLang="en-US" sz="1600" b="1" dirty="0">
                <a:solidFill>
                  <a:schemeClr val="tx1"/>
                </a:solidFill>
              </a:rPr>
              <a:t>下中位数</a:t>
            </a:r>
            <a:r>
              <a:rPr lang="zh-CN" altLang="en-US" sz="1600" b="1" dirty="0"/>
              <a:t>）和                    处（</a:t>
            </a:r>
            <a:r>
              <a:rPr lang="zh-CN" altLang="en-US" sz="1600" b="1" dirty="0">
                <a:solidFill>
                  <a:schemeClr val="tx1"/>
                </a:solidFill>
              </a:rPr>
              <a:t>上中位数</a:t>
            </a:r>
            <a:r>
              <a:rPr lang="zh-CN" altLang="en-US" sz="1600" b="1" dirty="0"/>
              <a:t>）。本书中所用的</a:t>
            </a:r>
            <a:r>
              <a:rPr lang="zh-CN" altLang="en-US" sz="1600" b="1" dirty="0">
                <a:solidFill>
                  <a:schemeClr val="tx2"/>
                </a:solidFill>
              </a:rPr>
              <a:t>“中位数”指的是下中位数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r>
              <a:rPr lang="zh-CN" altLang="en-US" sz="2000" b="1" dirty="0"/>
              <a:t>选择问题：从一个由</a:t>
            </a:r>
            <a:r>
              <a:rPr lang="en-US" altLang="zh-CN" sz="2000" b="1" i="1" dirty="0">
                <a:latin typeface="Times New Roman" pitchFamily="18" charset="0"/>
              </a:rPr>
              <a:t>n</a:t>
            </a:r>
            <a:r>
              <a:rPr lang="zh-CN" altLang="en-US" sz="2000" b="1" dirty="0"/>
              <a:t>个不同数值构成的集合中，选择其第</a:t>
            </a:r>
            <a:r>
              <a:rPr lang="en-US" altLang="zh-CN" sz="2000" b="1" i="1" dirty="0" err="1">
                <a:latin typeface="Times New Roman" pitchFamily="18" charset="0"/>
              </a:rPr>
              <a:t>i</a:t>
            </a:r>
            <a:r>
              <a:rPr lang="zh-CN" altLang="en-US" sz="2000" b="1" dirty="0"/>
              <a:t>个顺序统计量。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zh-CN" altLang="en-US" sz="1800" b="1" dirty="0"/>
              <a:t>输入：一个包含</a:t>
            </a:r>
            <a:r>
              <a:rPr lang="en-US" altLang="zh-CN" sz="1800" b="1" i="1" dirty="0"/>
              <a:t>n</a:t>
            </a:r>
            <a:r>
              <a:rPr lang="zh-CN" altLang="en-US" sz="1800" b="1" dirty="0"/>
              <a:t>个（不同的）数的集合</a:t>
            </a:r>
            <a:r>
              <a:rPr lang="en-US" altLang="zh-CN" sz="1800" b="1" i="1" dirty="0"/>
              <a:t>A</a:t>
            </a:r>
            <a:r>
              <a:rPr lang="zh-CN" altLang="en-US" sz="1800" b="1" dirty="0"/>
              <a:t>和一个数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, 1</a:t>
            </a:r>
            <a:r>
              <a:rPr lang="en-US" altLang="zh-CN" sz="1800" b="1" i="1" dirty="0"/>
              <a:t>≤</a:t>
            </a:r>
            <a:r>
              <a:rPr lang="en-US" altLang="zh-CN" sz="1800" b="1" dirty="0"/>
              <a:t> </a:t>
            </a:r>
            <a:r>
              <a:rPr lang="en-US" altLang="zh-CN" sz="1800" b="1" i="1" dirty="0" err="1"/>
              <a:t>i</a:t>
            </a:r>
            <a:r>
              <a:rPr lang="en-US" altLang="zh-CN" sz="1800" b="1" i="1" dirty="0"/>
              <a:t> ≤n</a:t>
            </a:r>
          </a:p>
          <a:p>
            <a:pPr lvl="1">
              <a:lnSpc>
                <a:spcPct val="150000"/>
              </a:lnSpc>
            </a:pPr>
            <a:r>
              <a:rPr lang="zh-CN" altLang="en-US" sz="1800" b="1" dirty="0"/>
              <a:t>输出：元素</a:t>
            </a:r>
            <a:r>
              <a:rPr lang="en-US" altLang="zh-CN" sz="1800" b="1" i="1" dirty="0"/>
              <a:t>               </a:t>
            </a:r>
            <a:r>
              <a:rPr lang="zh-CN" altLang="en-US" sz="1800" b="1" dirty="0"/>
              <a:t>，它恰大于</a:t>
            </a:r>
            <a:r>
              <a:rPr lang="en-US" altLang="zh-CN" sz="1800" b="1" i="1" dirty="0"/>
              <a:t>A</a:t>
            </a:r>
            <a:r>
              <a:rPr lang="zh-CN" altLang="en-US" sz="1800" b="1" dirty="0"/>
              <a:t>中其它</a:t>
            </a:r>
            <a:r>
              <a:rPr lang="en-US" altLang="zh-CN" sz="1800" b="1" i="1" dirty="0"/>
              <a:t>i-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个元素。</a:t>
            </a: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235FD4-C5CC-4F22-91C4-AEA16695763C}" type="datetime1">
              <a:rPr lang="zh-CN" altLang="en-US" smtClean="0"/>
              <a:pPr/>
              <a:t>17/10/20</a:t>
            </a:fld>
            <a:endParaRPr lang="en-US" altLang="zh-CN"/>
          </a:p>
        </p:txBody>
      </p:sp>
      <p:sp>
        <p:nvSpPr>
          <p:cNvPr id="1229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362D1-04F0-4CBA-AE4F-B854740ED8A3}" type="slidenum">
              <a:rPr lang="en-US" altLang="zh-CN" smtClean="0"/>
              <a:pPr/>
              <a:t>2</a:t>
            </a:fld>
            <a:endParaRPr lang="en-US" altLang="zh-CN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69372"/>
              </p:ext>
            </p:extLst>
          </p:nvPr>
        </p:nvGraphicFramePr>
        <p:xfrm>
          <a:off x="5047456" y="4010394"/>
          <a:ext cx="7921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2" name="Equation" r:id="rId3" imgW="660240" imgH="431640" progId="">
                  <p:embed/>
                </p:oleObj>
              </mc:Choice>
              <mc:Fallback>
                <p:oleObj name="Equation" r:id="rId3" imgW="660240" imgH="431640" progId="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456" y="4010394"/>
                        <a:ext cx="7921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077561"/>
              </p:ext>
            </p:extLst>
          </p:nvPr>
        </p:nvGraphicFramePr>
        <p:xfrm>
          <a:off x="7668344" y="4096119"/>
          <a:ext cx="660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3" name="Equation" r:id="rId5" imgW="660240" imgH="431640" progId="">
                  <p:embed/>
                </p:oleObj>
              </mc:Choice>
              <mc:Fallback>
                <p:oleObj name="Equation" r:id="rId5" imgW="660240" imgH="431640" progId="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096119"/>
                        <a:ext cx="660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40418"/>
              </p:ext>
            </p:extLst>
          </p:nvPr>
        </p:nvGraphicFramePr>
        <p:xfrm>
          <a:off x="3074640" y="6163468"/>
          <a:ext cx="6477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4" name="Equation" r:id="rId7" imgW="457200" imgH="177480" progId="">
                  <p:embed/>
                </p:oleObj>
              </mc:Choice>
              <mc:Fallback>
                <p:oleObj name="Equation" r:id="rId7" imgW="457200" imgH="177480" progId="">
                  <p:embed/>
                  <p:pic>
                    <p:nvPicPr>
                      <p:cNvPr id="12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640" y="6163468"/>
                        <a:ext cx="647700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82856"/>
      </p:ext>
    </p:extLst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最坏情况线性时间的选择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942448"/>
            <a:ext cx="7772400" cy="4953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</a:rPr>
              <a:t>时间复杂度分析：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sz="2400" dirty="0"/>
              <a:t>由</a:t>
            </a:r>
            <a:r>
              <a:rPr lang="zh-CN" altLang="en-US" sz="2400" dirty="0"/>
              <a:t>上页图示</a:t>
            </a:r>
            <a:r>
              <a:rPr lang="zh-TW" altLang="en-US" sz="2400" dirty="0"/>
              <a:t>，可知至少有                         的元素</a:t>
            </a:r>
            <a:r>
              <a:rPr lang="zh-CN" altLang="en-US" sz="2400" dirty="0"/>
              <a:t>较</a:t>
            </a:r>
            <a:r>
              <a:rPr lang="en-US" altLang="zh-TW" sz="2400" i="1" dirty="0">
                <a:latin typeface="+mj-lt"/>
              </a:rPr>
              <a:t>x</a:t>
            </a:r>
            <a:r>
              <a:rPr lang="zh-CN" altLang="en-US" sz="2400" dirty="0"/>
              <a:t>来得</a:t>
            </a:r>
            <a:r>
              <a:rPr lang="zh-TW" altLang="en-US" sz="2400" dirty="0"/>
              <a:t>大。</a:t>
            </a:r>
            <a:endParaRPr lang="en-US" altLang="zh-TW" sz="2400" dirty="0"/>
          </a:p>
          <a:p>
            <a:pPr>
              <a:defRPr/>
            </a:pPr>
            <a:r>
              <a:rPr lang="zh-TW" altLang="en-US" sz="2400" dirty="0"/>
              <a:t>同理，至少有</a:t>
            </a:r>
            <a:r>
              <a:rPr lang="en-US" altLang="zh-TW" sz="2400" dirty="0"/>
              <a:t>3</a:t>
            </a:r>
            <a:r>
              <a:rPr lang="en-US" altLang="zh-TW" sz="2400" i="1" dirty="0">
                <a:latin typeface="+mj-lt"/>
              </a:rPr>
              <a:t>n</a:t>
            </a:r>
            <a:r>
              <a:rPr lang="en-US" altLang="zh-TW" sz="2400" dirty="0"/>
              <a:t>/10 -6 </a:t>
            </a:r>
            <a:r>
              <a:rPr lang="zh-TW" altLang="en-US" sz="2400" dirty="0"/>
              <a:t>的元素</a:t>
            </a:r>
            <a:r>
              <a:rPr lang="zh-CN" altLang="en-US" sz="2400" dirty="0"/>
              <a:t>较</a:t>
            </a:r>
            <a:r>
              <a:rPr lang="en-US" altLang="zh-TW" sz="2400" i="1" dirty="0"/>
              <a:t>x</a:t>
            </a:r>
            <a:r>
              <a:rPr lang="zh-CN" altLang="en-US" sz="2400" dirty="0"/>
              <a:t>来得</a:t>
            </a:r>
            <a:r>
              <a:rPr lang="zh-TW" altLang="en-US" sz="2400" dirty="0"/>
              <a:t>小。</a:t>
            </a:r>
            <a:endParaRPr lang="en-US" altLang="zh-TW" sz="2400" dirty="0"/>
          </a:p>
          <a:p>
            <a:pPr>
              <a:defRPr/>
            </a:pPr>
            <a:endParaRPr lang="zh-TW" altLang="en-US" sz="2400" dirty="0"/>
          </a:p>
          <a:p>
            <a:pPr>
              <a:defRPr/>
            </a:pPr>
            <a:r>
              <a:rPr lang="zh-TW" altLang="en-US" sz="2400" dirty="0"/>
              <a:t>如果</a:t>
            </a:r>
            <a:r>
              <a:rPr lang="en-US" altLang="zh-TW" sz="2400" dirty="0"/>
              <a:t>Partition</a:t>
            </a:r>
            <a:r>
              <a:rPr lang="zh-CN" altLang="en-US" sz="2400" dirty="0"/>
              <a:t>过</a:t>
            </a:r>
            <a:r>
              <a:rPr lang="zh-TW" altLang="en-US" sz="2400" dirty="0"/>
              <a:t>，</a:t>
            </a:r>
            <a:r>
              <a:rPr lang="en-US" altLang="zh-TW" sz="2400" i="1" dirty="0" err="1">
                <a:latin typeface="+mj-lt"/>
              </a:rPr>
              <a:t>i</a:t>
            </a:r>
            <a:r>
              <a:rPr lang="en-US" altLang="zh-TW" sz="2400" dirty="0">
                <a:latin typeface="+mj-lt"/>
              </a:rPr>
              <a:t> </a:t>
            </a:r>
            <a:r>
              <a:rPr lang="en-US" altLang="zh-TW" sz="2400" dirty="0">
                <a:latin typeface="+mj-lt"/>
                <a:cs typeface="Times New Roman" pitchFamily="18" charset="0"/>
              </a:rPr>
              <a:t>≠ </a:t>
            </a:r>
            <a:r>
              <a:rPr lang="en-US" altLang="zh-TW" sz="2400" i="1" dirty="0">
                <a:latin typeface="+mj-lt"/>
                <a:cs typeface="Times New Roman" pitchFamily="18" charset="0"/>
              </a:rPr>
              <a:t>k</a:t>
            </a:r>
            <a:r>
              <a:rPr lang="zh-TW" altLang="en-US" sz="2400" dirty="0">
                <a:cs typeface="Times New Roman" pitchFamily="18" charset="0"/>
              </a:rPr>
              <a:t>，</a:t>
            </a:r>
            <a:r>
              <a:rPr lang="zh-CN" altLang="en-US" sz="2400" dirty="0">
                <a:cs typeface="Times New Roman" pitchFamily="18" charset="0"/>
              </a:rPr>
              <a:t>则</a:t>
            </a:r>
            <a:r>
              <a:rPr lang="zh-TW" altLang="en-US" sz="2400" dirty="0">
                <a:cs typeface="Times New Roman" pitchFamily="18" charset="0"/>
              </a:rPr>
              <a:t>至多只要在</a:t>
            </a:r>
            <a:r>
              <a:rPr lang="en-US" altLang="zh-TW" sz="2400" dirty="0">
                <a:solidFill>
                  <a:srgbClr val="A50021"/>
                </a:solidFill>
                <a:cs typeface="Times New Roman" pitchFamily="18" charset="0"/>
              </a:rPr>
              <a:t>7</a:t>
            </a:r>
            <a:r>
              <a:rPr lang="en-US" altLang="zh-TW" sz="2400" i="1" dirty="0">
                <a:solidFill>
                  <a:srgbClr val="A50021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altLang="zh-TW" sz="2400" dirty="0">
                <a:solidFill>
                  <a:srgbClr val="A50021"/>
                </a:solidFill>
                <a:cs typeface="Times New Roman" pitchFamily="18" charset="0"/>
              </a:rPr>
              <a:t>/10+6</a:t>
            </a:r>
            <a:r>
              <a:rPr lang="zh-CN" altLang="en-US" sz="2400" dirty="0">
                <a:cs typeface="Times New Roman" pitchFamily="18" charset="0"/>
              </a:rPr>
              <a:t>个</a:t>
            </a:r>
            <a:r>
              <a:rPr lang="zh-TW" altLang="en-US" sz="2400" dirty="0">
                <a:cs typeface="Times New Roman" pitchFamily="18" charset="0"/>
              </a:rPr>
              <a:t>元素的情況下</a:t>
            </a:r>
            <a:r>
              <a:rPr lang="zh-CN" altLang="en-US" sz="2400" dirty="0">
                <a:cs typeface="Times New Roman" pitchFamily="18" charset="0"/>
              </a:rPr>
              <a:t>递归调用</a:t>
            </a:r>
            <a:r>
              <a:rPr lang="en-US" altLang="zh-TW" sz="2400" dirty="0">
                <a:cs typeface="Times New Roman" pitchFamily="18" charset="0"/>
              </a:rPr>
              <a:t>Select</a:t>
            </a:r>
            <a:r>
              <a:rPr lang="zh-TW" altLang="en-US" sz="2400" dirty="0"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TW" altLang="en-US" sz="2400" dirty="0">
                <a:cs typeface="Times New Roman" pitchFamily="18" charset="0"/>
              </a:rPr>
              <a:t>而先前找出      小</a:t>
            </a:r>
            <a:r>
              <a:rPr lang="zh-CN" altLang="en-US" sz="2400" dirty="0">
                <a:cs typeface="Times New Roman" pitchFamily="18" charset="0"/>
              </a:rPr>
              <a:t>组</a:t>
            </a:r>
            <a:r>
              <a:rPr lang="zh-TW" altLang="en-US" sz="2400" dirty="0">
                <a:cs typeface="Times New Roman" pitchFamily="18" charset="0"/>
              </a:rPr>
              <a:t>中位</a:t>
            </a:r>
            <a:r>
              <a:rPr lang="zh-CN" altLang="en-US" sz="2400" dirty="0">
                <a:cs typeface="Times New Roman" pitchFamily="18" charset="0"/>
              </a:rPr>
              <a:t>数</a:t>
            </a:r>
            <a:r>
              <a:rPr lang="zh-TW" altLang="en-US" sz="2400" dirty="0">
                <a:cs typeface="Times New Roman" pitchFamily="18" charset="0"/>
              </a:rPr>
              <a:t>的中位</a:t>
            </a:r>
            <a:r>
              <a:rPr lang="zh-CN" altLang="en-US" sz="2400" dirty="0">
                <a:cs typeface="Times New Roman" pitchFamily="18" charset="0"/>
              </a:rPr>
              <a:t>数时</a:t>
            </a:r>
            <a:r>
              <a:rPr lang="zh-TW" altLang="en-US" sz="2400" dirty="0">
                <a:cs typeface="Times New Roman" pitchFamily="18" charset="0"/>
              </a:rPr>
              <a:t>，只在</a:t>
            </a:r>
            <a:r>
              <a:rPr lang="en-US" altLang="zh-TW" sz="2400" i="1" dirty="0">
                <a:latin typeface="+mj-lt"/>
                <a:cs typeface="Times New Roman" pitchFamily="18" charset="0"/>
              </a:rPr>
              <a:t>n</a:t>
            </a:r>
            <a:r>
              <a:rPr lang="en-US" altLang="zh-TW" sz="2400" dirty="0">
                <a:cs typeface="Times New Roman" pitchFamily="18" charset="0"/>
              </a:rPr>
              <a:t>/5</a:t>
            </a:r>
            <a:r>
              <a:rPr lang="zh-CN" altLang="en-US" sz="2400" dirty="0">
                <a:cs typeface="Times New Roman" pitchFamily="18" charset="0"/>
              </a:rPr>
              <a:t>个</a:t>
            </a:r>
            <a:r>
              <a:rPr lang="zh-TW" altLang="en-US" sz="2400" dirty="0">
                <a:cs typeface="Times New Roman" pitchFamily="18" charset="0"/>
              </a:rPr>
              <a:t>元素的</a:t>
            </a:r>
            <a:r>
              <a:rPr lang="zh-CN" altLang="en-US" sz="2400" dirty="0">
                <a:cs typeface="Times New Roman" pitchFamily="18" charset="0"/>
              </a:rPr>
              <a:t>情况</a:t>
            </a:r>
            <a:r>
              <a:rPr lang="zh-TW" altLang="en-US" sz="2400" dirty="0">
                <a:cs typeface="Times New Roman" pitchFamily="18" charset="0"/>
              </a:rPr>
              <a:t>下</a:t>
            </a:r>
            <a:r>
              <a:rPr lang="zh-CN" altLang="en-US" sz="2400" dirty="0">
                <a:cs typeface="Times New Roman" pitchFamily="18" charset="0"/>
              </a:rPr>
              <a:t>递归调用</a:t>
            </a:r>
            <a:r>
              <a:rPr lang="zh-TW" altLang="en-US" sz="2400" dirty="0">
                <a:cs typeface="Times New Roman" pitchFamily="18" charset="0"/>
              </a:rPr>
              <a:t> </a:t>
            </a:r>
            <a:r>
              <a:rPr lang="en-US" altLang="zh-TW" sz="2400" dirty="0">
                <a:cs typeface="Times New Roman" pitchFamily="18" charset="0"/>
              </a:rPr>
              <a:t>Select</a:t>
            </a:r>
            <a:r>
              <a:rPr lang="zh-TW" altLang="en-US" sz="2400" dirty="0">
                <a:cs typeface="Times New Roman" pitchFamily="18" charset="0"/>
              </a:rPr>
              <a:t>。</a:t>
            </a:r>
            <a:endParaRPr lang="en-US" altLang="zh-TW" sz="2400" dirty="0">
              <a:cs typeface="Times New Roman" pitchFamily="18" charset="0"/>
            </a:endParaRPr>
          </a:p>
          <a:p>
            <a:pPr>
              <a:defRPr/>
            </a:pPr>
            <a:endParaRPr lang="zh-TW" altLang="en-US" sz="2400" dirty="0"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2400" dirty="0">
                <a:cs typeface="Times New Roman" pitchFamily="18" charset="0"/>
              </a:rPr>
              <a:t>故</a:t>
            </a:r>
            <a:r>
              <a:rPr lang="en-US" altLang="zh-TW" sz="2400" dirty="0">
                <a:cs typeface="Times New Roman" pitchFamily="18" charset="0"/>
              </a:rPr>
              <a:t>T(</a:t>
            </a:r>
            <a:r>
              <a:rPr lang="en-US" altLang="zh-TW" sz="2400" i="1" dirty="0">
                <a:latin typeface="+mj-lt"/>
                <a:cs typeface="Times New Roman" pitchFamily="18" charset="0"/>
              </a:rPr>
              <a:t>n</a:t>
            </a:r>
            <a:r>
              <a:rPr lang="en-US" altLang="zh-TW" sz="2400" dirty="0">
                <a:cs typeface="Times New Roman" pitchFamily="18" charset="0"/>
              </a:rPr>
              <a:t>)</a:t>
            </a:r>
            <a:r>
              <a:rPr lang="en-US" altLang="zh-TW" sz="2400" dirty="0">
                <a:cs typeface="Arial" charset="0"/>
                <a:sym typeface="MT Symbol" pitchFamily="82" charset="2"/>
              </a:rPr>
              <a:t>=</a:t>
            </a:r>
            <a:r>
              <a:rPr lang="en-US" altLang="zh-TW" sz="2400" dirty="0">
                <a:cs typeface="Times New Roman" pitchFamily="18" charset="0"/>
              </a:rPr>
              <a:t>T(       )+T(7</a:t>
            </a:r>
            <a:r>
              <a:rPr lang="en-US" altLang="zh-TW" sz="2400" i="1" dirty="0">
                <a:latin typeface="+mj-lt"/>
                <a:cs typeface="Times New Roman" pitchFamily="18" charset="0"/>
              </a:rPr>
              <a:t>n</a:t>
            </a:r>
            <a:r>
              <a:rPr lang="en-US" altLang="zh-TW" sz="2400" dirty="0">
                <a:cs typeface="Times New Roman" pitchFamily="18" charset="0"/>
              </a:rPr>
              <a:t>/10+6)+</a:t>
            </a:r>
            <a:r>
              <a:rPr lang="el-GR" altLang="zh-TW" sz="2400" dirty="0">
                <a:cs typeface="Arial" charset="0"/>
              </a:rPr>
              <a:t>Θ</a:t>
            </a:r>
            <a:r>
              <a:rPr lang="en-US" altLang="zh-TW" sz="2400" dirty="0">
                <a:cs typeface="Times New Roman" pitchFamily="18" charset="0"/>
              </a:rPr>
              <a:t>(</a:t>
            </a:r>
            <a:r>
              <a:rPr lang="en-US" altLang="zh-TW" sz="2400" i="1" dirty="0">
                <a:latin typeface="+mj-lt"/>
                <a:cs typeface="Times New Roman" pitchFamily="18" charset="0"/>
              </a:rPr>
              <a:t>n</a:t>
            </a:r>
            <a:r>
              <a:rPr lang="en-US" altLang="zh-TW" sz="2400" dirty="0">
                <a:cs typeface="Times New Roman" pitchFamily="18" charset="0"/>
              </a:rPr>
              <a:t>), for </a:t>
            </a:r>
            <a:r>
              <a:rPr lang="en-US" altLang="zh-TW" sz="2400" i="1" dirty="0">
                <a:latin typeface="+mj-lt"/>
                <a:cs typeface="Times New Roman" pitchFamily="18" charset="0"/>
              </a:rPr>
              <a:t>n </a:t>
            </a:r>
            <a:r>
              <a:rPr lang="en-US" altLang="zh-TW" sz="2400" dirty="0">
                <a:cs typeface="Times New Roman" pitchFamily="18" charset="0"/>
              </a:rPr>
              <a:t>&gt;= 140.</a:t>
            </a:r>
            <a:endParaRPr lang="zh-TW" altLang="en-US" sz="2400" dirty="0"/>
          </a:p>
          <a:p>
            <a:pPr>
              <a:defRPr/>
            </a:pPr>
            <a:endParaRPr lang="zh-CN" altLang="en-US" sz="2400" dirty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775725"/>
              </p:ext>
            </p:extLst>
          </p:nvPr>
        </p:nvGraphicFramePr>
        <p:xfrm>
          <a:off x="4919878" y="2204864"/>
          <a:ext cx="2235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Equation" r:id="rId3" imgW="1511280" imgH="482400" progId="">
                  <p:embed/>
                </p:oleObj>
              </mc:Choice>
              <mc:Fallback>
                <p:oleObj name="Equation" r:id="rId3" imgW="1511280" imgH="482400" progId="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878" y="2204864"/>
                        <a:ext cx="22352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51856"/>
              </p:ext>
            </p:extLst>
          </p:nvPr>
        </p:nvGraphicFramePr>
        <p:xfrm>
          <a:off x="3059832" y="4797152"/>
          <a:ext cx="503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Equation" r:id="rId5" imgW="368280" imgH="330120" progId="">
                  <p:embed/>
                </p:oleObj>
              </mc:Choice>
              <mc:Fallback>
                <p:oleObj name="Equation" r:id="rId5" imgW="368280" imgH="330120" progId="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797152"/>
                        <a:ext cx="5032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938370"/>
              </p:ext>
            </p:extLst>
          </p:nvPr>
        </p:nvGraphicFramePr>
        <p:xfrm>
          <a:off x="2948608" y="6021288"/>
          <a:ext cx="503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Equation" r:id="rId7" imgW="368280" imgH="330120" progId="">
                  <p:embed/>
                </p:oleObj>
              </mc:Choice>
              <mc:Fallback>
                <p:oleObj name="Equation" r:id="rId7" imgW="368280" imgH="330120" progId="">
                  <p:embed/>
                  <p:pic>
                    <p:nvPicPr>
                      <p:cNvPr id="51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608" y="6021288"/>
                        <a:ext cx="5032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418928"/>
      </p:ext>
    </p:extLst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最坏情况线性时间的选择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16832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利用替换法，令</a:t>
            </a:r>
            <a:r>
              <a:rPr lang="en-US" altLang="zh-CN" dirty="0"/>
              <a:t>T( </a:t>
            </a:r>
            <a:r>
              <a:rPr lang="en-US" altLang="zh-CN" i="1" dirty="0">
                <a:latin typeface="+mj-lt"/>
              </a:rPr>
              <a:t>n</a:t>
            </a:r>
            <a:r>
              <a:rPr lang="en-US" altLang="zh-CN" dirty="0"/>
              <a:t> ) = O( </a:t>
            </a:r>
            <a:r>
              <a:rPr lang="en-US" altLang="zh-CN" i="1" dirty="0" err="1">
                <a:latin typeface="+mj-lt"/>
              </a:rPr>
              <a:t>cn</a:t>
            </a:r>
            <a:r>
              <a:rPr lang="en-US" altLang="zh-CN" dirty="0"/>
              <a:t> ) 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171641"/>
              </p:ext>
            </p:extLst>
          </p:nvPr>
        </p:nvGraphicFramePr>
        <p:xfrm>
          <a:off x="1691680" y="2997196"/>
          <a:ext cx="45720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Equation" r:id="rId3" imgW="2234880" imgH="1155600" progId="">
                  <p:embed/>
                </p:oleObj>
              </mc:Choice>
              <mc:Fallback>
                <p:oleObj name="Equation" r:id="rId3" imgW="2234880" imgH="1155600" progId="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97196"/>
                        <a:ext cx="4572000" cy="236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1619672" y="5564186"/>
            <a:ext cx="4948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假设</a:t>
            </a:r>
            <a:r>
              <a:rPr lang="en-US" altLang="zh-CN" sz="2000" b="0" dirty="0"/>
              <a:t>n&gt;140</a:t>
            </a:r>
            <a:r>
              <a:rPr lang="zh-CN" altLang="en-US" sz="2000" b="0" dirty="0"/>
              <a:t>时，</a:t>
            </a:r>
            <a:r>
              <a:rPr lang="en-US" altLang="zh-CN" sz="2000" b="0" dirty="0"/>
              <a:t>c&gt;=20a</a:t>
            </a:r>
            <a:r>
              <a:rPr lang="zh-CN" altLang="en-US" sz="2000" b="0" dirty="0"/>
              <a:t>，上式就可以成立！</a:t>
            </a:r>
          </a:p>
        </p:txBody>
      </p:sp>
    </p:spTree>
    <p:extLst>
      <p:ext uri="{BB962C8B-B14F-4D97-AF65-F5344CB8AC3E}">
        <p14:creationId xmlns:p14="http://schemas.microsoft.com/office/powerpoint/2010/main" val="2339455981"/>
      </p:ext>
    </p:extLst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最坏情况线性时间的选择</a:t>
            </a:r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986C25D-7865-4434-A166-8446C9B67257}" type="datetime1">
              <a:rPr lang="zh-CN" altLang="en-US" smtClean="0"/>
              <a:pPr/>
              <a:t>17/10/20</a:t>
            </a:fld>
            <a:endParaRPr lang="en-US" altLang="zh-CN"/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36A70-F28D-4D95-8F91-B574A90804F2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Question: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1.</a:t>
            </a:r>
            <a:r>
              <a:rPr lang="zh-CN" altLang="en-US" dirty="0"/>
              <a:t>为什么不是</a:t>
            </a:r>
            <a:r>
              <a:rPr lang="en-US" altLang="zh-CN" dirty="0"/>
              <a:t>3</a:t>
            </a:r>
            <a:r>
              <a:rPr lang="zh-CN" altLang="en-US" dirty="0"/>
              <a:t>个元素一组</a:t>
            </a:r>
            <a:r>
              <a:rPr lang="en-US" altLang="zh-CN" dirty="0"/>
              <a:t>?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2.</a:t>
            </a:r>
            <a:r>
              <a:rPr lang="zh-CN" altLang="en-US" dirty="0"/>
              <a:t> 若是</a:t>
            </a:r>
            <a:r>
              <a:rPr lang="en-US" altLang="zh-CN" dirty="0"/>
              <a:t>7</a:t>
            </a:r>
            <a:r>
              <a:rPr lang="zh-CN" altLang="en-US" dirty="0"/>
              <a:t>个元素一组呢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254144"/>
      </p:ext>
    </p:extLst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36A70-F28D-4D95-8F91-B574A90804F2}" type="slidenum">
              <a:rPr lang="en-US" altLang="zh-CN" smtClean="0"/>
              <a:pPr/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以有限额外空间选择和排序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 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800" dirty="0"/>
                  <a:t>给定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个数，我们想选择其中第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大的数。这里我们认为这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个数是存储在一个只读的数组中</a:t>
                </a:r>
                <a:endParaRPr lang="en-US" altLang="zh-CN" sz="2800" dirty="0"/>
              </a:p>
              <a:p>
                <a:pPr>
                  <a:buNone/>
                </a:pPr>
                <a:r>
                  <a:rPr lang="en-US" altLang="zh-CN" sz="2800" dirty="0"/>
                  <a:t>1. </a:t>
                </a:r>
                <a:r>
                  <a:rPr lang="zh-CN" altLang="en-US" sz="2800" dirty="0"/>
                  <a:t>试证明，如果要求只能读一遍数据，选择第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大的数至少需要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的额外空间。同时，存在一个只使用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空间的算法在一遍读取后返回第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大的数。</a:t>
                </a:r>
                <a:endParaRPr lang="en-US" altLang="zh-CN" sz="2800" dirty="0"/>
              </a:p>
              <a:p>
                <a:pPr>
                  <a:buNone/>
                </a:pPr>
                <a:r>
                  <a:rPr lang="en-US" altLang="zh-CN" sz="2800" dirty="0"/>
                  <a:t>2. </a:t>
                </a:r>
                <a:r>
                  <a:rPr lang="zh-CN" altLang="en-US" sz="2800" dirty="0"/>
                  <a:t>如果允许读两遍，需要多大的额外空间。试证明你的结论（如果你的结论为</a:t>
                </a:r>
                <a:r>
                  <a:rPr lang="en-US" altLang="zh-CN" sz="2800" dirty="0"/>
                  <a:t>S</a:t>
                </a:r>
                <a:r>
                  <a:rPr lang="zh-CN" altLang="en-US" sz="2800" dirty="0"/>
                  <a:t>，则证明任何算法都需要</a:t>
                </a:r>
                <a:r>
                  <a:rPr lang="en-US" altLang="zh-CN" sz="2800" dirty="0"/>
                  <a:t>S</a:t>
                </a:r>
                <a:r>
                  <a:rPr lang="zh-CN" altLang="en-US" sz="2800" dirty="0"/>
                  <a:t>的空间，以及给出算法达到</a:t>
                </a:r>
                <a:r>
                  <a:rPr lang="en-US" altLang="zh-CN" sz="2800" dirty="0"/>
                  <a:t>S</a:t>
                </a:r>
                <a:r>
                  <a:rPr lang="zh-CN" altLang="en-US" sz="2800" dirty="0"/>
                  <a:t>的空间）</a:t>
                </a:r>
                <a:endParaRPr lang="en-US" altLang="zh-CN" sz="2800" dirty="0"/>
              </a:p>
              <a:p>
                <a:pPr>
                  <a:buNone/>
                </a:pPr>
                <a:r>
                  <a:rPr lang="zh-CN" altLang="en-US" sz="2800" dirty="0"/>
                  <a:t>阅读：</a:t>
                </a:r>
                <a:r>
                  <a:rPr lang="en-US" altLang="zh-CN" sz="2400" dirty="0"/>
                  <a:t>https://www.cs.ucsb.edu/~suri/cs290/MunroPat.pdf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0" t="-1697" r="-1021" b="-13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50251"/>
      </p:ext>
    </p:extLst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作业，上机与习题课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16832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作业：</a:t>
            </a:r>
            <a:r>
              <a:rPr lang="en-US" altLang="zh-CN" dirty="0"/>
              <a:t>8.3-2</a:t>
            </a:r>
            <a:r>
              <a:rPr lang="zh-CN" altLang="en-US" dirty="0"/>
              <a:t>，</a:t>
            </a:r>
            <a:r>
              <a:rPr lang="en-US" altLang="zh-CN" dirty="0"/>
              <a:t>8-2</a:t>
            </a:r>
            <a:r>
              <a:rPr lang="zh-CN" altLang="en-US" dirty="0"/>
              <a:t>，</a:t>
            </a:r>
            <a:r>
              <a:rPr lang="en-US" altLang="zh-CN"/>
              <a:t>9.3-1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上机题：实现一个最坏情况下以线性时间选取第</a:t>
            </a:r>
            <a:r>
              <a:rPr lang="en-US" altLang="zh-CN" dirty="0"/>
              <a:t>k</a:t>
            </a:r>
            <a:r>
              <a:rPr lang="zh-CN" altLang="en-US" dirty="0"/>
              <a:t>大元素的算法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习题课：</a:t>
            </a:r>
            <a:r>
              <a:rPr lang="en-US" altLang="zh-CN" dirty="0"/>
              <a:t> 9.3-6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243006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问题描述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8440" y="1628800"/>
            <a:ext cx="7772400" cy="49530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zh-CN" altLang="en-US" sz="2400" b="1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选择问题可以在</a:t>
            </a:r>
            <a:r>
              <a:rPr lang="en-US" altLang="zh-CN" sz="2400" b="1" i="1" dirty="0">
                <a:solidFill>
                  <a:schemeClr val="hlink"/>
                </a:solidFill>
              </a:rPr>
              <a:t>O(</a:t>
            </a:r>
            <a:r>
              <a:rPr lang="en-US" altLang="zh-CN" sz="2400" b="1" i="1" dirty="0" err="1">
                <a:solidFill>
                  <a:schemeClr val="hlink"/>
                </a:solidFill>
              </a:rPr>
              <a:t>nlgn</a:t>
            </a:r>
            <a:r>
              <a:rPr lang="en-US" altLang="zh-CN" sz="2400" b="1" i="1" dirty="0">
                <a:solidFill>
                  <a:schemeClr val="hlink"/>
                </a:solidFill>
              </a:rPr>
              <a:t>)</a:t>
            </a:r>
            <a:r>
              <a:rPr lang="zh-CN" altLang="en-US" sz="2400" b="1" dirty="0"/>
              <a:t>时间内解决：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b="1" dirty="0"/>
              <a:t>用堆排序或合并排序对输入数据进行排序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b="1" dirty="0"/>
              <a:t>再在输出数组中标出第</a:t>
            </a:r>
            <a:r>
              <a:rPr lang="en-US" altLang="zh-CN" sz="2400" b="1" i="1" dirty="0" err="1"/>
              <a:t>i</a:t>
            </a:r>
            <a:r>
              <a:rPr lang="zh-CN" altLang="en-US" sz="2400" b="1" dirty="0"/>
              <a:t>个元素即可。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zh-CN" altLang="en-US" sz="2400" b="1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zh-CN" altLang="en-US" sz="2400" b="1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还有其他更快的算法。</a:t>
            </a:r>
          </a:p>
        </p:txBody>
      </p:sp>
    </p:spTree>
    <p:extLst>
      <p:ext uri="{BB962C8B-B14F-4D97-AF65-F5344CB8AC3E}">
        <p14:creationId xmlns:p14="http://schemas.microsoft.com/office/powerpoint/2010/main" val="2748058450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中位数与顺序统计量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最小值与最大值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以期望线性时间做选择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最坏情况线性时间的选择算法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932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最小值和最大值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71575" y="1905000"/>
            <a:ext cx="77724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最小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最大值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进行</a:t>
            </a:r>
            <a:r>
              <a:rPr lang="en-US" altLang="zh-CN" b="1" dirty="0">
                <a:latin typeface="宋体" pitchFamily="2" charset="-122"/>
              </a:rPr>
              <a:t>n-1</a:t>
            </a:r>
            <a:r>
              <a:rPr lang="zh-CN" altLang="en-US" b="1" dirty="0">
                <a:latin typeface="宋体" pitchFamily="2" charset="-122"/>
              </a:rPr>
              <a:t>次比较，时间复杂度为</a:t>
            </a:r>
            <a:r>
              <a:rPr lang="en-US" altLang="zh-CN" b="1" dirty="0">
                <a:latin typeface="宋体" pitchFamily="2" charset="-122"/>
              </a:rPr>
              <a:t>θ(n)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r>
              <a:rPr lang="zh-CN" altLang="en-US" b="1" dirty="0"/>
              <a:t>假设集合放在数组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b="1" dirty="0"/>
              <a:t>中，且</a:t>
            </a:r>
            <a:r>
              <a:rPr lang="en-US" altLang="zh-CN" b="1" i="1" dirty="0">
                <a:latin typeface="Times New Roman" pitchFamily="18" charset="0"/>
              </a:rPr>
              <a:t>length</a:t>
            </a:r>
            <a:r>
              <a:rPr lang="en-US" altLang="zh-CN" b="1" dirty="0">
                <a:latin typeface="Times New Roman" pitchFamily="18" charset="0"/>
              </a:rPr>
              <a:t>[A] =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14340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3E20B7-C1A0-44EF-9B5C-7F34E8459F68}" type="datetime1">
              <a:rPr lang="zh-CN" altLang="en-US" smtClean="0"/>
              <a:pPr/>
              <a:t>17/10/20</a:t>
            </a:fld>
            <a:endParaRPr lang="en-US" altLang="zh-CN"/>
          </a:p>
        </p:txBody>
      </p:sp>
      <p:sp>
        <p:nvSpPr>
          <p:cNvPr id="1434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2E3B2B-5C25-4EFD-8466-694488C3A04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486453" y="3524250"/>
            <a:ext cx="6858000" cy="1714500"/>
          </a:xfrm>
          <a:prstGeom prst="rect">
            <a:avLst/>
          </a:prstGeom>
          <a:solidFill>
            <a:srgbClr val="AAE2FF"/>
          </a:solidFill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dirty="0">
                <a:solidFill>
                  <a:srgbClr val="FF0000"/>
                </a:solidFill>
              </a:rPr>
              <a:t>MINIMUM ( A )</a:t>
            </a:r>
          </a:p>
          <a:p>
            <a:pPr>
              <a:buFontTx/>
              <a:buAutoNum type="arabicPlain"/>
            </a:pPr>
            <a:r>
              <a:rPr lang="en-US" altLang="zh-CN" sz="1600" i="1" dirty="0">
                <a:solidFill>
                  <a:srgbClr val="FF0000"/>
                </a:solidFill>
              </a:rPr>
              <a:t> min ← </a:t>
            </a:r>
            <a:r>
              <a:rPr lang="en-US" altLang="zh-CN" sz="1600" dirty="0">
                <a:solidFill>
                  <a:srgbClr val="FF0000"/>
                </a:solidFill>
              </a:rPr>
              <a:t>A[1];</a:t>
            </a:r>
          </a:p>
          <a:p>
            <a:pPr>
              <a:buFontTx/>
              <a:buAutoNum type="arabicPlain"/>
            </a:pPr>
            <a:r>
              <a:rPr lang="en-US" altLang="zh-CN" sz="1600" dirty="0">
                <a:solidFill>
                  <a:srgbClr val="FF0000"/>
                </a:solidFill>
              </a:rPr>
              <a:t> for 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← 2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en-US" altLang="zh-CN" sz="1600" i="1" dirty="0">
                <a:solidFill>
                  <a:srgbClr val="FF0000"/>
                </a:solidFill>
              </a:rPr>
              <a:t> length</a:t>
            </a:r>
            <a:r>
              <a:rPr lang="en-US" altLang="zh-CN" sz="1600" dirty="0">
                <a:solidFill>
                  <a:srgbClr val="FF0000"/>
                </a:solidFill>
              </a:rPr>
              <a:t>[A]</a:t>
            </a:r>
          </a:p>
          <a:p>
            <a:pPr>
              <a:buFontTx/>
              <a:buAutoNum type="arabicPlain"/>
            </a:pPr>
            <a:r>
              <a:rPr lang="en-US" altLang="zh-CN" sz="1600" dirty="0">
                <a:solidFill>
                  <a:srgbClr val="FF0000"/>
                </a:solidFill>
              </a:rPr>
              <a:t>    do if </a:t>
            </a:r>
            <a:r>
              <a:rPr lang="en-US" altLang="zh-CN" sz="1600" i="1" dirty="0">
                <a:solidFill>
                  <a:srgbClr val="FF0000"/>
                </a:solidFill>
              </a:rPr>
              <a:t>min</a:t>
            </a:r>
            <a:r>
              <a:rPr lang="en-US" altLang="zh-CN" sz="1600" dirty="0">
                <a:solidFill>
                  <a:srgbClr val="FF0000"/>
                </a:solidFill>
              </a:rPr>
              <a:t> &gt; A[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]</a:t>
            </a:r>
          </a:p>
          <a:p>
            <a:pPr>
              <a:buFontTx/>
              <a:buAutoNum type="arabicPlain"/>
            </a:pPr>
            <a:r>
              <a:rPr lang="en-US" altLang="zh-CN" sz="1600" dirty="0">
                <a:solidFill>
                  <a:srgbClr val="FF0000"/>
                </a:solidFill>
              </a:rPr>
              <a:t>              then min </a:t>
            </a:r>
            <a:r>
              <a:rPr lang="en-US" altLang="zh-CN" sz="1600" i="1" dirty="0">
                <a:solidFill>
                  <a:srgbClr val="FF0000"/>
                </a:solidFill>
              </a:rPr>
              <a:t>←  A</a:t>
            </a: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]</a:t>
            </a:r>
          </a:p>
          <a:p>
            <a:pPr>
              <a:buFontTx/>
              <a:buAutoNum type="arabicPlain"/>
            </a:pPr>
            <a:r>
              <a:rPr lang="en-US" altLang="zh-CN" sz="1600" dirty="0">
                <a:solidFill>
                  <a:srgbClr val="FF0000"/>
                </a:solidFill>
              </a:rPr>
              <a:t> return </a:t>
            </a:r>
            <a:r>
              <a:rPr lang="en-US" altLang="zh-CN" sz="1600" i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6453" y="5384799"/>
            <a:ext cx="47450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pitchFamily="2" charset="-122"/>
              </a:rPr>
              <a:t>总共比较了</a:t>
            </a:r>
            <a:r>
              <a:rPr lang="en-US" altLang="zh-CN" sz="2000" i="1" dirty="0"/>
              <a:t>n</a:t>
            </a:r>
            <a:r>
              <a:rPr lang="en-US" altLang="zh-CN" sz="2000" i="1" dirty="0">
                <a:latin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</a:rPr>
              <a:t>- 1</a:t>
            </a:r>
            <a:r>
              <a:rPr lang="zh-CN" altLang="en-US" sz="2000" dirty="0">
                <a:latin typeface="宋体" pitchFamily="2" charset="-122"/>
              </a:rPr>
              <a:t>次，时间复杂度：</a:t>
            </a:r>
            <a:r>
              <a:rPr lang="en-US" altLang="zh-CN" sz="2000" i="1" dirty="0">
                <a:solidFill>
                  <a:srgbClr val="FF0000"/>
                </a:solidFill>
              </a:rPr>
              <a:t>O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254112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最小值和最大值</a:t>
            </a:r>
          </a:p>
        </p:txBody>
      </p:sp>
      <p:sp>
        <p:nvSpPr>
          <p:cNvPr id="15363" name="内容占位符 5"/>
          <p:cNvSpPr>
            <a:spLocks noGrp="1"/>
          </p:cNvSpPr>
          <p:nvPr>
            <p:ph idx="1"/>
          </p:nvPr>
        </p:nvSpPr>
        <p:spPr>
          <a:xfrm>
            <a:off x="1104900" y="1765548"/>
            <a:ext cx="7772400" cy="4953000"/>
          </a:xfrm>
        </p:spPr>
        <p:txBody>
          <a:bodyPr/>
          <a:lstStyle/>
          <a:p>
            <a:r>
              <a:rPr lang="zh-CN" altLang="en-US" sz="2400" b="1" dirty="0"/>
              <a:t>同时找最小值和最大值</a:t>
            </a:r>
            <a:endParaRPr lang="en-US" altLang="zh-CN" sz="2400" b="1" dirty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）记录比较过程中遇到的最小值和最大值；</a:t>
            </a:r>
            <a:endParaRPr lang="en-US" altLang="zh-CN" sz="2000" b="1" dirty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）成对处理元素，先比较两个输入元素，把较小者与当前最小值比较，较大者与当前最大值比较（每对元素需要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次比较）</a:t>
            </a:r>
            <a:endParaRPr lang="en-US" altLang="zh-CN" sz="2000" b="1" dirty="0"/>
          </a:p>
          <a:p>
            <a:endParaRPr lang="en-US" altLang="zh-CN" sz="2400" b="1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5364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25D0F6-DE37-4B66-B896-264BAD68D977}" type="datetime1">
              <a:rPr lang="zh-CN" altLang="en-US" smtClean="0"/>
              <a:pPr/>
              <a:t>17/10/20</a:t>
            </a:fld>
            <a:endParaRPr lang="en-US" altLang="zh-CN"/>
          </a:p>
        </p:txBody>
      </p:sp>
      <p:sp>
        <p:nvSpPr>
          <p:cNvPr id="1536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0E49D1-21F7-4771-A596-3C8379A0935B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840095" y="3746748"/>
            <a:ext cx="6643688" cy="3035052"/>
          </a:xfrm>
          <a:prstGeom prst="rect">
            <a:avLst/>
          </a:prstGeom>
          <a:solidFill>
            <a:srgbClr val="AAE2FF"/>
          </a:solidFill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MAX-MINIMUM ( A )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if  </a:t>
            </a:r>
            <a:r>
              <a:rPr lang="en-US" altLang="zh-CN" sz="1600" i="1" dirty="0">
                <a:solidFill>
                  <a:srgbClr val="FF0000"/>
                </a:solidFill>
              </a:rPr>
              <a:t>length</a:t>
            </a: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i="1" dirty="0">
                <a:solidFill>
                  <a:srgbClr val="FF0000"/>
                </a:solidFill>
              </a:rPr>
              <a:t>A</a:t>
            </a:r>
            <a:r>
              <a:rPr lang="en-US" altLang="zh-CN" sz="1600" dirty="0">
                <a:solidFill>
                  <a:srgbClr val="FF0000"/>
                </a:solidFill>
              </a:rPr>
              <a:t>] is odd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then  </a:t>
            </a:r>
            <a:r>
              <a:rPr lang="en-US" altLang="zh-CN" sz="1600" i="1" dirty="0">
                <a:solidFill>
                  <a:srgbClr val="FF0000"/>
                </a:solidFill>
              </a:rPr>
              <a:t>min ← </a:t>
            </a:r>
            <a:r>
              <a:rPr lang="en-US" altLang="zh-CN" sz="1600" dirty="0">
                <a:solidFill>
                  <a:srgbClr val="FF0000"/>
                </a:solidFill>
              </a:rPr>
              <a:t>A[1];  </a:t>
            </a:r>
            <a:r>
              <a:rPr lang="en-US" altLang="zh-CN" sz="1600" i="1" dirty="0">
                <a:solidFill>
                  <a:srgbClr val="FF0000"/>
                </a:solidFill>
              </a:rPr>
              <a:t>max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←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min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else </a:t>
            </a:r>
            <a:r>
              <a:rPr lang="en-US" altLang="zh-CN" sz="1600" i="1" dirty="0">
                <a:solidFill>
                  <a:srgbClr val="FF0000"/>
                </a:solidFill>
              </a:rPr>
              <a:t>min ← </a:t>
            </a:r>
            <a:r>
              <a:rPr lang="en-US" altLang="zh-CN" sz="1600" dirty="0">
                <a:solidFill>
                  <a:srgbClr val="FF0000"/>
                </a:solidFill>
              </a:rPr>
              <a:t>MIN( </a:t>
            </a:r>
            <a:r>
              <a:rPr lang="en-US" altLang="zh-CN" sz="1600" i="1" dirty="0">
                <a:solidFill>
                  <a:srgbClr val="FF0000"/>
                </a:solidFill>
              </a:rPr>
              <a:t>A</a:t>
            </a:r>
            <a:r>
              <a:rPr lang="en-US" altLang="zh-CN" sz="1600" dirty="0">
                <a:solidFill>
                  <a:srgbClr val="FF0000"/>
                </a:solidFill>
              </a:rPr>
              <a:t>[1], </a:t>
            </a:r>
            <a:r>
              <a:rPr lang="en-US" altLang="zh-CN" sz="1600" i="1" dirty="0">
                <a:solidFill>
                  <a:srgbClr val="FF0000"/>
                </a:solidFill>
              </a:rPr>
              <a:t>A</a:t>
            </a:r>
            <a:r>
              <a:rPr lang="en-US" altLang="zh-CN" sz="1600" dirty="0">
                <a:solidFill>
                  <a:srgbClr val="FF0000"/>
                </a:solidFill>
              </a:rPr>
              <a:t>[2] ), </a:t>
            </a:r>
            <a:r>
              <a:rPr lang="en-US" altLang="zh-CN" sz="1600" i="1" dirty="0">
                <a:solidFill>
                  <a:srgbClr val="FF0000"/>
                </a:solidFill>
              </a:rPr>
              <a:t>max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← </a:t>
            </a:r>
            <a:r>
              <a:rPr lang="en-US" altLang="zh-CN" sz="1600" dirty="0">
                <a:solidFill>
                  <a:srgbClr val="FF0000"/>
                </a:solidFill>
              </a:rPr>
              <a:t>MAX( </a:t>
            </a:r>
            <a:r>
              <a:rPr lang="en-US" altLang="zh-CN" sz="1600" i="1" dirty="0">
                <a:solidFill>
                  <a:srgbClr val="FF0000"/>
                </a:solidFill>
              </a:rPr>
              <a:t>A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i="1" dirty="0">
                <a:solidFill>
                  <a:srgbClr val="FF0000"/>
                </a:solidFill>
              </a:rPr>
              <a:t>, A</a:t>
            </a:r>
            <a:r>
              <a:rPr lang="en-US" altLang="zh-CN" sz="1600" dirty="0">
                <a:solidFill>
                  <a:srgbClr val="FF0000"/>
                </a:solidFill>
              </a:rPr>
              <a:t>[2] );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++;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while 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≤</a:t>
            </a:r>
            <a:r>
              <a:rPr lang="en-US" altLang="zh-CN" sz="1600" i="1" dirty="0">
                <a:solidFill>
                  <a:srgbClr val="FF0000"/>
                </a:solidFill>
              </a:rPr>
              <a:t> length</a:t>
            </a:r>
            <a:r>
              <a:rPr lang="en-US" altLang="zh-CN" sz="1600" dirty="0">
                <a:solidFill>
                  <a:srgbClr val="FF0000"/>
                </a:solidFill>
              </a:rPr>
              <a:t>[A]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 </a:t>
            </a:r>
            <a:r>
              <a:rPr lang="en-US" altLang="zh-CN" sz="1600" i="1" dirty="0">
                <a:solidFill>
                  <a:srgbClr val="FF0000"/>
                </a:solidFill>
              </a:rPr>
              <a:t>min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← </a:t>
            </a:r>
            <a:r>
              <a:rPr lang="en-US" altLang="zh-CN" sz="1600" dirty="0">
                <a:solidFill>
                  <a:srgbClr val="FF0000"/>
                </a:solidFill>
              </a:rPr>
              <a:t>MIN(</a:t>
            </a:r>
            <a:r>
              <a:rPr lang="en-US" altLang="zh-CN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MIN(A[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], A[i+1]), </a:t>
            </a:r>
            <a:r>
              <a:rPr lang="en-US" altLang="zh-CN" sz="1600" i="1" dirty="0">
                <a:solidFill>
                  <a:srgbClr val="FF0000"/>
                </a:solidFill>
              </a:rPr>
              <a:t>min</a:t>
            </a:r>
            <a:r>
              <a:rPr lang="en-US" altLang="zh-CN" sz="1600" dirty="0">
                <a:solidFill>
                  <a:srgbClr val="FF0000"/>
                </a:solidFill>
              </a:rPr>
              <a:t> )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 </a:t>
            </a:r>
            <a:r>
              <a:rPr lang="en-US" altLang="zh-CN" sz="1600" i="1" dirty="0">
                <a:solidFill>
                  <a:srgbClr val="FF0000"/>
                </a:solidFill>
              </a:rPr>
              <a:t>max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← </a:t>
            </a:r>
            <a:r>
              <a:rPr lang="en-US" altLang="zh-CN" sz="1600" dirty="0">
                <a:solidFill>
                  <a:srgbClr val="FF0000"/>
                </a:solidFill>
              </a:rPr>
              <a:t>MAX( MAX(A[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], A[i+1]), </a:t>
            </a:r>
            <a:r>
              <a:rPr lang="en-US" altLang="zh-CN" sz="1600" i="1" dirty="0">
                <a:solidFill>
                  <a:srgbClr val="FF0000"/>
                </a:solidFill>
              </a:rPr>
              <a:t>max 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← i+2;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end 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return </a:t>
            </a:r>
            <a:r>
              <a:rPr lang="en-US" altLang="zh-CN" sz="1600" i="1" dirty="0">
                <a:solidFill>
                  <a:srgbClr val="FF0000"/>
                </a:solidFill>
              </a:rPr>
              <a:t>min, max</a:t>
            </a:r>
          </a:p>
        </p:txBody>
      </p:sp>
    </p:spTree>
    <p:extLst>
      <p:ext uri="{BB962C8B-B14F-4D97-AF65-F5344CB8AC3E}">
        <p14:creationId xmlns:p14="http://schemas.microsoft.com/office/powerpoint/2010/main" val="2377944712"/>
      </p:ext>
    </p:extLst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最小值和最大值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326" y="1988840"/>
            <a:ext cx="7772400" cy="4953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如何设定当前最小值和最大值的初始值：</a:t>
            </a:r>
            <a:r>
              <a:rPr lang="zh-CN" altLang="en-US" sz="2400" b="1" dirty="0">
                <a:solidFill>
                  <a:srgbClr val="000000"/>
                </a:solidFill>
              </a:rPr>
              <a:t>依赖于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</a:rPr>
              <a:t>的奇偶性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</a:rPr>
              <a:t>如果</a:t>
            </a:r>
            <a:r>
              <a:rPr lang="en-US" altLang="zh-CN" sz="2000" b="1" i="1" dirty="0"/>
              <a:t>n</a:t>
            </a:r>
            <a:r>
              <a:rPr lang="zh-CN" altLang="en-US" sz="2000" b="1" dirty="0"/>
              <a:t>是奇数，将最小值和最大值都设为第一个元素的值；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如果</a:t>
            </a:r>
            <a:r>
              <a:rPr lang="en-US" altLang="zh-CN" sz="2000" b="1" i="1" dirty="0"/>
              <a:t>n</a:t>
            </a:r>
            <a:r>
              <a:rPr lang="zh-CN" altLang="en-US" sz="2000" b="1" dirty="0"/>
              <a:t>是偶数，就对前两个元素做一次比较，以决定最小值和最大值的初始值。</a:t>
            </a:r>
            <a:endParaRPr lang="zh-CN" altLang="en-US" sz="2000" b="1" i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总的比较次数：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如果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zh-CN" altLang="en-US" sz="2400" b="1" dirty="0"/>
              <a:t>是奇数，那么总共做了             次比较</a:t>
            </a:r>
            <a:endParaRPr lang="en-US" altLang="zh-CN" sz="2400" b="1" dirty="0"/>
          </a:p>
          <a:p>
            <a:r>
              <a:rPr lang="zh-CN" altLang="en-US" sz="2400" b="1" dirty="0"/>
              <a:t>如果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zh-CN" altLang="en-US" sz="2400" b="1" dirty="0"/>
              <a:t>是偶数，总共做了               次比较。</a:t>
            </a:r>
          </a:p>
        </p:txBody>
      </p:sp>
      <p:sp>
        <p:nvSpPr>
          <p:cNvPr id="41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CF23581-93D7-4C09-8796-5CCD0F5CE398}" type="datetime1">
              <a:rPr lang="zh-CN" altLang="en-US" smtClean="0"/>
              <a:pPr/>
              <a:t>17/10/20</a:t>
            </a:fld>
            <a:endParaRPr lang="en-US" altLang="zh-CN"/>
          </a:p>
        </p:txBody>
      </p:sp>
      <p:sp>
        <p:nvSpPr>
          <p:cNvPr id="410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A3A943-CE83-434C-894D-DDE4AAC710FD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051837"/>
              </p:ext>
            </p:extLst>
          </p:nvPr>
        </p:nvGraphicFramePr>
        <p:xfrm>
          <a:off x="5251798" y="4755898"/>
          <a:ext cx="78581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公式" r:id="rId3" imgW="469800" imgH="228600" progId="Equation.3">
                  <p:embed/>
                </p:oleObj>
              </mc:Choice>
              <mc:Fallback>
                <p:oleObj name="公式" r:id="rId3" imgW="469800" imgH="22860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798" y="4755898"/>
                        <a:ext cx="785812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72307"/>
              </p:ext>
            </p:extLst>
          </p:nvPr>
        </p:nvGraphicFramePr>
        <p:xfrm>
          <a:off x="4716016" y="5309196"/>
          <a:ext cx="9286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公式" r:id="rId5" imgW="571320" imgH="177480" progId="Equation.3">
                  <p:embed/>
                </p:oleObj>
              </mc:Choice>
              <mc:Fallback>
                <p:oleObj name="公式" r:id="rId5" imgW="571320" imgH="17748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309196"/>
                        <a:ext cx="92868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5816" y="5826423"/>
            <a:ext cx="328612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/>
              <a:t>时间复杂度为：</a:t>
            </a:r>
            <a:r>
              <a:rPr lang="en-US" altLang="zh-CN" sz="2000" dirty="0">
                <a:solidFill>
                  <a:srgbClr val="FF0000"/>
                </a:solidFill>
              </a:rPr>
              <a:t>O(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  <a:ea typeface="+mn-ea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10791"/>
      </p:ext>
    </p:extLst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中位数与顺序统计量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最小值与最大值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以期望线性时间做选择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最坏情况线性时间的选择算法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902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以期望线性时间做选择</a:t>
            </a:r>
          </a:p>
        </p:txBody>
      </p:sp>
      <p:sp>
        <p:nvSpPr>
          <p:cNvPr id="17411" name="内容占位符 5"/>
          <p:cNvSpPr>
            <a:spLocks noGrp="1"/>
          </p:cNvSpPr>
          <p:nvPr>
            <p:ph idx="1"/>
          </p:nvPr>
        </p:nvSpPr>
        <p:spPr>
          <a:xfrm>
            <a:off x="611560" y="1905000"/>
            <a:ext cx="7772400" cy="49530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基本思想</a:t>
            </a:r>
            <a:r>
              <a:rPr lang="zh-CN" altLang="en-US" dirty="0"/>
              <a:t>：</a:t>
            </a:r>
            <a:r>
              <a:rPr lang="zh-CN" altLang="en-US" b="1" dirty="0"/>
              <a:t>采用分治策略，借鉴快速排序的随机划分法，对输入数组进行递归划分，但是只处理划分的一边。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3528" y="3789040"/>
            <a:ext cx="8496944" cy="2857500"/>
          </a:xfrm>
          <a:prstGeom prst="rect">
            <a:avLst/>
          </a:prstGeom>
          <a:solidFill>
            <a:srgbClr val="AAE2FF"/>
          </a:solidFill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RANDOMIZED-SELECT ( A, </a:t>
            </a:r>
            <a:r>
              <a:rPr lang="en-US" altLang="zh-CN" sz="1600" i="1" dirty="0">
                <a:solidFill>
                  <a:srgbClr val="FF0000"/>
                </a:solidFill>
              </a:rPr>
              <a:t>p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  <a:r>
              <a:rPr lang="en-US" altLang="zh-CN" sz="1600" i="1" dirty="0">
                <a:solidFill>
                  <a:srgbClr val="FF0000"/>
                </a:solidFill>
              </a:rPr>
              <a:t>r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)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if  </a:t>
            </a:r>
            <a:r>
              <a:rPr lang="en-US" altLang="zh-CN" sz="1600" i="1" dirty="0">
                <a:solidFill>
                  <a:srgbClr val="FF0000"/>
                </a:solidFill>
              </a:rPr>
              <a:t>p = r                                                        </a:t>
            </a:r>
            <a:r>
              <a:rPr lang="en-US" altLang="zh-CN" sz="1400" b="0" dirty="0">
                <a:solidFill>
                  <a:srgbClr val="1D1D57"/>
                </a:solidFill>
                <a:latin typeface="+mn-lt"/>
                <a:ea typeface="+mn-ea"/>
              </a:rPr>
              <a:t>// </a:t>
            </a:r>
            <a:r>
              <a:rPr lang="zh-CN" altLang="en-US" sz="1400" b="0" dirty="0">
                <a:solidFill>
                  <a:srgbClr val="1D1D57"/>
                </a:solidFill>
                <a:latin typeface="+mn-lt"/>
                <a:ea typeface="+mn-ea"/>
              </a:rPr>
              <a:t>临界问题处理</a:t>
            </a:r>
            <a:endParaRPr lang="en-US" altLang="zh-CN" sz="2000" b="0" dirty="0">
              <a:solidFill>
                <a:srgbClr val="1D1D57"/>
              </a:solidFill>
              <a:latin typeface="+mn-lt"/>
              <a:ea typeface="+mn-ea"/>
            </a:endParaRP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then</a:t>
            </a:r>
            <a:r>
              <a:rPr lang="en-US" altLang="zh-CN" sz="1600" i="1" dirty="0">
                <a:solidFill>
                  <a:srgbClr val="FF0000"/>
                </a:solidFill>
              </a:rPr>
              <a:t>  return A</a:t>
            </a:r>
            <a:r>
              <a:rPr lang="en-US" altLang="zh-CN" sz="1600" dirty="0">
                <a:solidFill>
                  <a:srgbClr val="FF0000"/>
                </a:solidFill>
              </a:rPr>
              <a:t>[p]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q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← </a:t>
            </a:r>
            <a:r>
              <a:rPr lang="en-US" altLang="zh-CN" sz="1600" dirty="0">
                <a:solidFill>
                  <a:srgbClr val="FF0000"/>
                </a:solidFill>
              </a:rPr>
              <a:t>RANDOMIZED-PARTITION( A, </a:t>
            </a:r>
            <a:r>
              <a:rPr lang="en-US" altLang="zh-CN" sz="1600" i="1" dirty="0">
                <a:solidFill>
                  <a:srgbClr val="FF0000"/>
                </a:solidFill>
              </a:rPr>
              <a:t>p</a:t>
            </a:r>
            <a:r>
              <a:rPr lang="en-US" altLang="zh-CN" sz="1600" dirty="0">
                <a:solidFill>
                  <a:srgbClr val="FF0000"/>
                </a:solidFill>
              </a:rPr>
              <a:t>, r )  </a:t>
            </a:r>
            <a:r>
              <a:rPr lang="en-US" altLang="zh-CN" sz="1400" b="0" dirty="0">
                <a:solidFill>
                  <a:srgbClr val="1D1D57"/>
                </a:solidFill>
                <a:latin typeface="+mn-lt"/>
                <a:ea typeface="+mn-ea"/>
              </a:rPr>
              <a:t>//</a:t>
            </a:r>
            <a:r>
              <a:rPr lang="zh-CN" altLang="en-US" sz="1400" b="0" dirty="0">
                <a:solidFill>
                  <a:srgbClr val="1D1D57"/>
                </a:solidFill>
                <a:latin typeface="+mn-lt"/>
                <a:ea typeface="+mn-ea"/>
              </a:rPr>
              <a:t>进行划分，返回划分元下标</a:t>
            </a:r>
            <a:endParaRPr lang="en-US" altLang="zh-CN" sz="1400" b="0" dirty="0">
              <a:solidFill>
                <a:srgbClr val="1D1D57"/>
              </a:solidFill>
              <a:latin typeface="+mn-lt"/>
              <a:ea typeface="+mn-ea"/>
            </a:endParaRP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k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← q – p + </a:t>
            </a:r>
            <a:r>
              <a:rPr lang="en-US" altLang="zh-CN" sz="1600" dirty="0">
                <a:solidFill>
                  <a:srgbClr val="FF0000"/>
                </a:solidFill>
              </a:rPr>
              <a:t>1                                               </a:t>
            </a:r>
            <a:r>
              <a:rPr lang="en-US" altLang="zh-CN" sz="1400" b="0" dirty="0">
                <a:solidFill>
                  <a:schemeClr val="bg2">
                    <a:lumMod val="50000"/>
                  </a:schemeClr>
                </a:solidFill>
              </a:rPr>
              <a:t>// k=rank(A[q])</a:t>
            </a:r>
            <a:r>
              <a:rPr lang="zh-CN" altLang="en-US" sz="14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b="0" dirty="0">
                <a:solidFill>
                  <a:schemeClr val="bg2">
                    <a:lumMod val="50000"/>
                  </a:schemeClr>
                </a:solidFill>
              </a:rPr>
              <a:t>in A[p,…,r], </a:t>
            </a:r>
            <a:r>
              <a:rPr lang="zh-CN" altLang="en-US" sz="1400" b="0" dirty="0">
                <a:solidFill>
                  <a:schemeClr val="bg2">
                    <a:lumMod val="50000"/>
                  </a:schemeClr>
                </a:solidFill>
              </a:rPr>
              <a:t>返回划分元的序号</a:t>
            </a:r>
            <a:endParaRPr lang="en-US" altLang="zh-CN" sz="1400" b="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if 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i="1" dirty="0">
                <a:solidFill>
                  <a:srgbClr val="FF0000"/>
                </a:solidFill>
              </a:rPr>
              <a:t>k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then return A[</a:t>
            </a:r>
            <a:r>
              <a:rPr lang="en-US" altLang="zh-CN" sz="1600" i="1" dirty="0">
                <a:solidFill>
                  <a:srgbClr val="FF0000"/>
                </a:solidFill>
              </a:rPr>
              <a:t>q</a:t>
            </a:r>
            <a:r>
              <a:rPr lang="en-US" altLang="zh-CN" sz="1600" dirty="0">
                <a:solidFill>
                  <a:srgbClr val="FF0000"/>
                </a:solidFill>
              </a:rPr>
              <a:t>];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else if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&lt; </a:t>
            </a:r>
            <a:r>
              <a:rPr lang="en-US" altLang="zh-CN" sz="1600" i="1" dirty="0">
                <a:solidFill>
                  <a:srgbClr val="FF0000"/>
                </a:solidFill>
              </a:rPr>
              <a:t>k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 then return RANDOMIZED-SELECT ( A, </a:t>
            </a:r>
            <a:r>
              <a:rPr lang="en-US" altLang="zh-CN" sz="1600" i="1" dirty="0">
                <a:solidFill>
                  <a:srgbClr val="FF0000"/>
                </a:solidFill>
              </a:rPr>
              <a:t>p, q - 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US" altLang="zh-CN" sz="1600" i="1" dirty="0">
                <a:solidFill>
                  <a:srgbClr val="FF0000"/>
                </a:solidFill>
              </a:rPr>
              <a:t>,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else </a:t>
            </a:r>
          </a:p>
          <a:p>
            <a:pPr marL="342900" indent="-342900">
              <a:buFontTx/>
              <a:buAutoNum type="arabicPlain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  return RANDOMIZED-SELECT( A, </a:t>
            </a:r>
            <a:r>
              <a:rPr lang="en-US" altLang="zh-CN" sz="1600" i="1" dirty="0">
                <a:solidFill>
                  <a:srgbClr val="FF0000"/>
                </a:solidFill>
              </a:rPr>
              <a:t>q+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US" altLang="zh-CN" sz="1600" i="1" dirty="0">
                <a:solidFill>
                  <a:srgbClr val="FF0000"/>
                </a:solidFill>
              </a:rPr>
              <a:t>, r,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i="1" dirty="0">
                <a:solidFill>
                  <a:srgbClr val="FF0000"/>
                </a:solidFill>
              </a:rPr>
              <a:t> – k 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endParaRPr lang="en-US" altLang="zh-CN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75026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6712</TotalTime>
  <Words>1306</Words>
  <Application>Microsoft Macintosh PowerPoint</Application>
  <PresentationFormat>全屏显示(4:3)</PresentationFormat>
  <Paragraphs>147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Cambria Math</vt:lpstr>
      <vt:lpstr>Haettenschweiler</vt:lpstr>
      <vt:lpstr>MT Symbol</vt:lpstr>
      <vt:lpstr>Tahoma</vt:lpstr>
      <vt:lpstr>Times New Roman</vt:lpstr>
      <vt:lpstr>Wingdings</vt:lpstr>
      <vt:lpstr>华文新魏</vt:lpstr>
      <vt:lpstr>宋体</vt:lpstr>
      <vt:lpstr>Blends</vt:lpstr>
      <vt:lpstr>位图图像</vt:lpstr>
      <vt:lpstr>Equation</vt:lpstr>
      <vt:lpstr>公式</vt:lpstr>
      <vt:lpstr>中位数与顺序统计量</vt:lpstr>
      <vt:lpstr>问题描述</vt:lpstr>
      <vt:lpstr>问题描述</vt:lpstr>
      <vt:lpstr>中位数与顺序统计量</vt:lpstr>
      <vt:lpstr>最小值和最大值</vt:lpstr>
      <vt:lpstr>最小值和最大值</vt:lpstr>
      <vt:lpstr>最小值和最大值</vt:lpstr>
      <vt:lpstr>中位数与顺序统计量</vt:lpstr>
      <vt:lpstr>以期望线性时间做选择</vt:lpstr>
      <vt:lpstr>以期望线性时间做选择</vt:lpstr>
      <vt:lpstr>以期望线性时间做选择</vt:lpstr>
      <vt:lpstr>以期望线性时间做选择</vt:lpstr>
      <vt:lpstr>以期望线性时间做选择</vt:lpstr>
      <vt:lpstr>以期望线性时间做选择</vt:lpstr>
      <vt:lpstr>中位数与顺序统计量</vt:lpstr>
      <vt:lpstr>最坏情况线性时间的选择</vt:lpstr>
      <vt:lpstr>最坏情况线性时间的选择</vt:lpstr>
      <vt:lpstr>最坏情况线性时间的选择</vt:lpstr>
      <vt:lpstr>最坏情况线性时间的选择</vt:lpstr>
      <vt:lpstr>最坏情况线性时间的选择</vt:lpstr>
      <vt:lpstr>最坏情况线性时间的选择</vt:lpstr>
      <vt:lpstr>最坏情况线性时间的选择</vt:lpstr>
      <vt:lpstr>思考题2</vt:lpstr>
      <vt:lpstr>作业，上机与习题课</vt:lpstr>
    </vt:vector>
  </TitlesOfParts>
  <Company>dell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</dc:creator>
  <cp:lastModifiedBy>947012145@qq.com</cp:lastModifiedBy>
  <cp:revision>398</cp:revision>
  <dcterms:created xsi:type="dcterms:W3CDTF">2004-12-12T12:58:32Z</dcterms:created>
  <dcterms:modified xsi:type="dcterms:W3CDTF">2017-10-20T08:08:12Z</dcterms:modified>
</cp:coreProperties>
</file>