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85"/>
  </p:notesMasterIdLst>
  <p:handoutMasterIdLst>
    <p:handoutMasterId r:id="rId86"/>
  </p:handoutMasterIdLst>
  <p:sldIdLst>
    <p:sldId id="423" r:id="rId2"/>
    <p:sldId id="550" r:id="rId3"/>
    <p:sldId id="551" r:id="rId4"/>
    <p:sldId id="467" r:id="rId5"/>
    <p:sldId id="468" r:id="rId6"/>
    <p:sldId id="552"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3" r:id="rId21"/>
    <p:sldId id="484" r:id="rId22"/>
    <p:sldId id="482" r:id="rId23"/>
    <p:sldId id="487" r:id="rId24"/>
    <p:sldId id="488" r:id="rId25"/>
    <p:sldId id="489" r:id="rId26"/>
    <p:sldId id="490" r:id="rId27"/>
    <p:sldId id="491" r:id="rId28"/>
    <p:sldId id="492" r:id="rId29"/>
    <p:sldId id="493" r:id="rId30"/>
    <p:sldId id="494" r:id="rId31"/>
    <p:sldId id="495" r:id="rId32"/>
    <p:sldId id="496" r:id="rId33"/>
    <p:sldId id="485" r:id="rId34"/>
    <p:sldId id="486" r:id="rId35"/>
    <p:sldId id="497" r:id="rId36"/>
    <p:sldId id="522" r:id="rId37"/>
    <p:sldId id="523" r:id="rId38"/>
    <p:sldId id="553" r:id="rId39"/>
    <p:sldId id="524" r:id="rId40"/>
    <p:sldId id="525" r:id="rId41"/>
    <p:sldId id="526" r:id="rId42"/>
    <p:sldId id="554" r:id="rId43"/>
    <p:sldId id="555" r:id="rId44"/>
    <p:sldId id="556" r:id="rId45"/>
    <p:sldId id="557" r:id="rId46"/>
    <p:sldId id="558" r:id="rId47"/>
    <p:sldId id="559" r:id="rId48"/>
    <p:sldId id="560" r:id="rId49"/>
    <p:sldId id="561" r:id="rId50"/>
    <p:sldId id="562" r:id="rId51"/>
    <p:sldId id="563" r:id="rId52"/>
    <p:sldId id="564" r:id="rId53"/>
    <p:sldId id="565" r:id="rId54"/>
    <p:sldId id="566" r:id="rId55"/>
    <p:sldId id="567" r:id="rId56"/>
    <p:sldId id="568" r:id="rId57"/>
    <p:sldId id="569" r:id="rId58"/>
    <p:sldId id="529" r:id="rId59"/>
    <p:sldId id="530" r:id="rId60"/>
    <p:sldId id="531" r:id="rId61"/>
    <p:sldId id="532" r:id="rId62"/>
    <p:sldId id="533" r:id="rId63"/>
    <p:sldId id="498" r:id="rId64"/>
    <p:sldId id="500" r:id="rId65"/>
    <p:sldId id="501" r:id="rId66"/>
    <p:sldId id="502" r:id="rId67"/>
    <p:sldId id="503" r:id="rId68"/>
    <p:sldId id="570" r:id="rId69"/>
    <p:sldId id="504" r:id="rId70"/>
    <p:sldId id="499" r:id="rId71"/>
    <p:sldId id="505" r:id="rId72"/>
    <p:sldId id="506" r:id="rId73"/>
    <p:sldId id="507" r:id="rId74"/>
    <p:sldId id="508" r:id="rId75"/>
    <p:sldId id="510" r:id="rId76"/>
    <p:sldId id="509" r:id="rId77"/>
    <p:sldId id="512" r:id="rId78"/>
    <p:sldId id="513" r:id="rId79"/>
    <p:sldId id="511" r:id="rId80"/>
    <p:sldId id="514" r:id="rId81"/>
    <p:sldId id="516" r:id="rId82"/>
    <p:sldId id="517" r:id="rId83"/>
    <p:sldId id="518" r:id="rId84"/>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66"/>
    <a:srgbClr val="000000"/>
    <a:srgbClr val="FFFF00"/>
    <a:srgbClr val="A50021"/>
    <a:srgbClr val="71E4FF"/>
    <a:srgbClr val="FFFF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8" autoAdjust="0"/>
    <p:restoredTop sz="90000" autoAdjust="0"/>
  </p:normalViewPr>
  <p:slideViewPr>
    <p:cSldViewPr>
      <p:cViewPr varScale="1">
        <p:scale>
          <a:sx n="103" d="100"/>
          <a:sy n="103" d="100"/>
        </p:scale>
        <p:origin x="190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82"/>
    </p:cViewPr>
  </p:sorterViewPr>
  <p:notesViewPr>
    <p:cSldViewPr>
      <p:cViewPr varScale="1">
        <p:scale>
          <a:sx n="78" d="100"/>
          <a:sy n="78" d="100"/>
        </p:scale>
        <p:origin x="4008" y="39"/>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宋体"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宋体" charset="-122"/>
              </a:defRPr>
            </a:lvl1pPr>
          </a:lstStyle>
          <a:p>
            <a:pPr>
              <a:defRPr/>
            </a:pPr>
            <a:fld id="{8C3EAFFB-EB33-486A-A936-410ED864D682}" type="datetimeFigureOut">
              <a:rPr lang="zh-CN" altLang="en-US"/>
              <a:pPr>
                <a:defRPr/>
              </a:pPr>
              <a:t>2017/11/16</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宋体" charset="-122"/>
              </a:defRPr>
            </a:lvl1pPr>
          </a:lstStyle>
          <a:p>
            <a:pPr>
              <a:defRPr/>
            </a:pPr>
            <a:fld id="{167E5EC5-6479-45B8-A4DD-C23D867F4A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b="0">
                <a:solidFill>
                  <a:schemeClr val="tx1"/>
                </a:solidFill>
                <a:ea typeface="宋体" pitchFamily="2" charset="-122"/>
              </a:defRPr>
            </a:lvl1pPr>
          </a:lstStyle>
          <a:p>
            <a:pPr>
              <a:defRPr/>
            </a:pPr>
            <a:endParaRPr lang="en-US" altLang="zh-CN"/>
          </a:p>
        </p:txBody>
      </p:sp>
      <p:sp>
        <p:nvSpPr>
          <p:cNvPr id="17408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solidFill>
                  <a:schemeClr val="tx1"/>
                </a:solidFill>
                <a:ea typeface="宋体" pitchFamily="2" charset="-122"/>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17408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08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b="0">
                <a:solidFill>
                  <a:schemeClr val="tx1"/>
                </a:solidFill>
                <a:ea typeface="宋体" pitchFamily="2" charset="-122"/>
              </a:defRPr>
            </a:lvl1pPr>
          </a:lstStyle>
          <a:p>
            <a:pPr>
              <a:defRPr/>
            </a:pPr>
            <a:endParaRPr lang="en-US" altLang="zh-CN"/>
          </a:p>
        </p:txBody>
      </p:sp>
      <p:sp>
        <p:nvSpPr>
          <p:cNvPr id="17408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solidFill>
                  <a:schemeClr val="tx1"/>
                </a:solidFill>
                <a:ea typeface="宋体" pitchFamily="2" charset="-122"/>
              </a:defRPr>
            </a:lvl1pPr>
          </a:lstStyle>
          <a:p>
            <a:pPr>
              <a:defRPr/>
            </a:pPr>
            <a:fld id="{9167D80A-3B31-4075-8F73-0E6FE94EE3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a:p>
        </p:txBody>
      </p:sp>
      <p:sp>
        <p:nvSpPr>
          <p:cNvPr id="63492" name="灯片编号占位符 3"/>
          <p:cNvSpPr>
            <a:spLocks noGrp="1"/>
          </p:cNvSpPr>
          <p:nvPr>
            <p:ph type="sldNum" sz="quarter" idx="5"/>
          </p:nvPr>
        </p:nvSpPr>
        <p:spPr>
          <a:noFill/>
        </p:spPr>
        <p:txBody>
          <a:bodyPr/>
          <a:lstStyle/>
          <a:p>
            <a:fld id="{E6E488A3-AE40-4199-8A95-B96ABDDFC4DE}" type="slidenum">
              <a:rPr lang="en-US" altLang="zh-CN" smtClean="0"/>
              <a:pPr/>
              <a:t>16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fld id="{6FAAE457-1E27-4A2C-B2CE-060B3A3BC865}" type="slidenum">
              <a:rPr lang="en-US" altLang="zh-CN" sz="1200" b="0"/>
              <a:pPr eaLnBrk="1" hangingPunct="1"/>
              <a:t>42</a:t>
            </a:fld>
            <a:endParaRPr lang="en-US" altLang="zh-CN" sz="1200" b="0"/>
          </a:p>
        </p:txBody>
      </p:sp>
      <p:sp>
        <p:nvSpPr>
          <p:cNvPr id="147459" name="Rectangle 2"/>
          <p:cNvSpPr>
            <a:spLocks noGrp="1" noRot="1" noChangeAspect="1" noChangeArrowheads="1" noTextEdit="1"/>
          </p:cNvSpPr>
          <p:nvPr>
            <p:ph type="sldImg"/>
          </p:nvPr>
        </p:nvSpPr>
        <p:spPr>
          <a:xfrm>
            <a:off x="1144588" y="687388"/>
            <a:ext cx="4568825" cy="3427412"/>
          </a:xfrm>
          <a:solidFill>
            <a:srgbClr val="FFFFFF"/>
          </a:solidFill>
          <a:ln/>
        </p:spPr>
      </p:sp>
      <p:sp>
        <p:nvSpPr>
          <p:cNvPr id="147460" name="Rectangle 3"/>
          <p:cNvSpPr>
            <a:spLocks noGrp="1" noChangeArrowheads="1"/>
          </p:cNvSpPr>
          <p:nvPr>
            <p:ph type="body" idx="1"/>
          </p:nvPr>
        </p:nvSpPr>
        <p:spPr>
          <a:xfrm>
            <a:off x="914400" y="4343400"/>
            <a:ext cx="5029200" cy="4113213"/>
          </a:xfr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9542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5946C-5DD4-4BF7-99BC-1AB636A571F3}"/>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09173EA4-3774-4DE5-A94E-72C47CC13D3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EBFB88-8F8C-4922-8B49-0A8A1A45582F}"/>
              </a:ext>
            </a:extLst>
          </p:cNvPr>
          <p:cNvSpPr>
            <a:spLocks noGrp="1"/>
          </p:cNvSpPr>
          <p:nvPr>
            <p:ph type="dt" sz="half" idx="10"/>
          </p:nvPr>
        </p:nvSpPr>
        <p:spPr/>
        <p:txBody>
          <a:bodyPr/>
          <a:lstStyle/>
          <a:p>
            <a:pPr>
              <a:defRPr/>
            </a:pPr>
            <a:fld id="{7D3966CB-7BB9-49FE-BDA1-11780FF26962}" type="datetime1">
              <a:rPr lang="zh-CN" altLang="en-US" smtClean="0"/>
              <a:t>2017/11/16</a:t>
            </a:fld>
            <a:endParaRPr lang="en-US" altLang="zh-CN"/>
          </a:p>
        </p:txBody>
      </p:sp>
      <p:sp>
        <p:nvSpPr>
          <p:cNvPr id="5" name="页脚占位符 4">
            <a:extLst>
              <a:ext uri="{FF2B5EF4-FFF2-40B4-BE49-F238E27FC236}">
                <a16:creationId xmlns:a16="http://schemas.microsoft.com/office/drawing/2014/main" id="{1AB90483-E96A-4852-A2FD-77F3942871EB}"/>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ECE15A1F-DE26-4A7F-B89C-1411B1BC68EC}"/>
              </a:ext>
            </a:extLst>
          </p:cNvPr>
          <p:cNvSpPr>
            <a:spLocks noGrp="1"/>
          </p:cNvSpPr>
          <p:nvPr>
            <p:ph type="sldNum" sz="quarter" idx="12"/>
          </p:nvPr>
        </p:nvSpPr>
        <p:spPr/>
        <p:txBody>
          <a:bodyPr/>
          <a:lstStyle/>
          <a:p>
            <a:pPr>
              <a:defRPr/>
            </a:pPr>
            <a:fld id="{9566FCB6-E21C-4DDC-A629-A03460252DDF}" type="slidenum">
              <a:rPr lang="en-US" altLang="zh-CN" smtClean="0"/>
              <a:pPr>
                <a:defRPr/>
              </a:pPr>
              <a:t>‹#›</a:t>
            </a:fld>
            <a:endParaRPr lang="en-US" altLang="zh-CN"/>
          </a:p>
        </p:txBody>
      </p:sp>
    </p:spTree>
    <p:extLst>
      <p:ext uri="{BB962C8B-B14F-4D97-AF65-F5344CB8AC3E}">
        <p14:creationId xmlns:p14="http://schemas.microsoft.com/office/powerpoint/2010/main" val="225129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AD014-03C0-4700-87BC-B4F11DC9B4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4C7656-D2AB-45F2-9397-17378DB32E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77962B-5B6F-4350-B0E4-9C68992167EC}"/>
              </a:ext>
            </a:extLst>
          </p:cNvPr>
          <p:cNvSpPr>
            <a:spLocks noGrp="1"/>
          </p:cNvSpPr>
          <p:nvPr>
            <p:ph type="dt" sz="half" idx="10"/>
          </p:nvPr>
        </p:nvSpPr>
        <p:spPr/>
        <p:txBody>
          <a:bodyPr/>
          <a:lstStyle/>
          <a:p>
            <a:pPr>
              <a:defRPr/>
            </a:pPr>
            <a:fld id="{7F42D46E-41AC-4459-B38B-4BA2FCE4E894}" type="datetime1">
              <a:rPr lang="zh-CN" altLang="en-US" smtClean="0"/>
              <a:t>2017/11/16</a:t>
            </a:fld>
            <a:endParaRPr lang="en-US" altLang="zh-CN"/>
          </a:p>
        </p:txBody>
      </p:sp>
      <p:sp>
        <p:nvSpPr>
          <p:cNvPr id="5" name="页脚占位符 4">
            <a:extLst>
              <a:ext uri="{FF2B5EF4-FFF2-40B4-BE49-F238E27FC236}">
                <a16:creationId xmlns:a16="http://schemas.microsoft.com/office/drawing/2014/main" id="{3F8ED467-248A-403C-9CFD-5D9D4626E32A}"/>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35FB0144-0BF3-4870-B1AC-E684E8040CC2}"/>
              </a:ext>
            </a:extLst>
          </p:cNvPr>
          <p:cNvSpPr>
            <a:spLocks noGrp="1"/>
          </p:cNvSpPr>
          <p:nvPr>
            <p:ph type="sldNum" sz="quarter" idx="12"/>
          </p:nvPr>
        </p:nvSpPr>
        <p:spPr/>
        <p:txBody>
          <a:bodyPr/>
          <a:lstStyle/>
          <a:p>
            <a:pPr>
              <a:defRPr/>
            </a:pPr>
            <a:fld id="{D92A6C13-719E-4F24-AD00-FEF62E123B80}" type="slidenum">
              <a:rPr lang="en-US" altLang="zh-CN" smtClean="0"/>
              <a:pPr>
                <a:defRPr/>
              </a:pPr>
              <a:t>‹#›</a:t>
            </a:fld>
            <a:endParaRPr lang="en-US" altLang="zh-CN"/>
          </a:p>
        </p:txBody>
      </p:sp>
    </p:spTree>
    <p:extLst>
      <p:ext uri="{BB962C8B-B14F-4D97-AF65-F5344CB8AC3E}">
        <p14:creationId xmlns:p14="http://schemas.microsoft.com/office/powerpoint/2010/main" val="148896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84E42E-9D66-4B60-8249-14E681693BBE}"/>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D7CF38-FFFC-462A-BD0C-ADCD2396E91B}"/>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4AED1-224D-42BF-9A6E-BB96E576DB80}"/>
              </a:ext>
            </a:extLst>
          </p:cNvPr>
          <p:cNvSpPr>
            <a:spLocks noGrp="1"/>
          </p:cNvSpPr>
          <p:nvPr>
            <p:ph type="dt" sz="half" idx="10"/>
          </p:nvPr>
        </p:nvSpPr>
        <p:spPr/>
        <p:txBody>
          <a:bodyPr/>
          <a:lstStyle/>
          <a:p>
            <a:pPr>
              <a:defRPr/>
            </a:pPr>
            <a:fld id="{CA0DF586-826F-4DEF-A298-85837D387399}" type="datetime1">
              <a:rPr lang="zh-CN" altLang="en-US" smtClean="0"/>
              <a:t>2017/11/16</a:t>
            </a:fld>
            <a:endParaRPr lang="en-US" altLang="zh-CN"/>
          </a:p>
        </p:txBody>
      </p:sp>
      <p:sp>
        <p:nvSpPr>
          <p:cNvPr id="5" name="页脚占位符 4">
            <a:extLst>
              <a:ext uri="{FF2B5EF4-FFF2-40B4-BE49-F238E27FC236}">
                <a16:creationId xmlns:a16="http://schemas.microsoft.com/office/drawing/2014/main" id="{0ABAA23F-E26D-445C-9620-104AC6F7AE18}"/>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D3410432-7C83-4720-B088-359C68BC8601}"/>
              </a:ext>
            </a:extLst>
          </p:cNvPr>
          <p:cNvSpPr>
            <a:spLocks noGrp="1"/>
          </p:cNvSpPr>
          <p:nvPr>
            <p:ph type="sldNum" sz="quarter" idx="12"/>
          </p:nvPr>
        </p:nvSpPr>
        <p:spPr/>
        <p:txBody>
          <a:bodyPr/>
          <a:lstStyle/>
          <a:p>
            <a:pPr>
              <a:defRPr/>
            </a:pPr>
            <a:fld id="{7EA998D9-36FE-40E8-BDE1-A63846342BC0}" type="slidenum">
              <a:rPr lang="en-US" altLang="zh-CN" smtClean="0"/>
              <a:pPr>
                <a:defRPr/>
              </a:pPr>
              <a:t>‹#›</a:t>
            </a:fld>
            <a:endParaRPr lang="en-US" altLang="zh-CN"/>
          </a:p>
        </p:txBody>
      </p:sp>
    </p:spTree>
    <p:extLst>
      <p:ext uri="{BB962C8B-B14F-4D97-AF65-F5344CB8AC3E}">
        <p14:creationId xmlns:p14="http://schemas.microsoft.com/office/powerpoint/2010/main" val="25339619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5" name="标题 1"/>
          <p:cNvSpPr txBox="1">
            <a:spLocks/>
          </p:cNvSpPr>
          <p:nvPr userDrawn="1"/>
        </p:nvSpPr>
        <p:spPr bwMode="auto">
          <a:xfrm>
            <a:off x="1214438" y="3657600"/>
            <a:ext cx="7772400" cy="1362075"/>
          </a:xfrm>
          <a:prstGeom prst="rect">
            <a:avLst/>
          </a:prstGeom>
          <a:noFill/>
          <a:ln w="9525">
            <a:noFill/>
            <a:miter lim="800000"/>
            <a:headEnd/>
            <a:tailEnd/>
          </a:ln>
        </p:spPr>
        <p:txBody>
          <a:bodyPr/>
          <a:lstStyle>
            <a:lvl1pPr algn="l">
              <a:defRPr sz="4000" b="1" cap="all"/>
            </a:lvl1pPr>
          </a:lstStyle>
          <a:p>
            <a:pPr eaLnBrk="0" hangingPunct="0">
              <a:defRPr/>
            </a:pPr>
            <a:endParaRPr lang="zh-CN" altLang="en-US" kern="0" dirty="0">
              <a:solidFill>
                <a:srgbClr val="340068"/>
              </a:solidFill>
              <a:latin typeface="+mj-lt"/>
              <a:ea typeface="+mj-ea"/>
              <a:cs typeface="+mj-cs"/>
            </a:endParaRPr>
          </a:p>
        </p:txBody>
      </p:sp>
      <p:sp>
        <p:nvSpPr>
          <p:cNvPr id="29" name="文本占位符 2"/>
          <p:cNvSpPr>
            <a:spLocks noGrp="1"/>
          </p:cNvSpPr>
          <p:nvPr>
            <p:ph type="body" idx="1"/>
          </p:nvPr>
        </p:nvSpPr>
        <p:spPr>
          <a:xfrm>
            <a:off x="1211216" y="1165216"/>
            <a:ext cx="7780365" cy="147796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endParaRPr lang="zh-CN" altLang="en-US" dirty="0"/>
          </a:p>
        </p:txBody>
      </p:sp>
      <p:sp>
        <p:nvSpPr>
          <p:cNvPr id="16" name="Rectangle 5"/>
          <p:cNvSpPr>
            <a:spLocks noGrp="1" noChangeArrowheads="1"/>
          </p:cNvSpPr>
          <p:nvPr>
            <p:ph type="dt" sz="half" idx="10"/>
          </p:nvPr>
        </p:nvSpPr>
        <p:spPr/>
        <p:txBody>
          <a:bodyPr/>
          <a:lstStyle>
            <a:lvl1pPr algn="l">
              <a:defRPr sz="1400" b="0">
                <a:solidFill>
                  <a:srgbClr val="2B2B83"/>
                </a:solidFill>
                <a:ea typeface="宋体" pitchFamily="2" charset="-122"/>
              </a:defRPr>
            </a:lvl1pPr>
          </a:lstStyle>
          <a:p>
            <a:pPr>
              <a:defRPr/>
            </a:pPr>
            <a:fld id="{FFB6EDA9-49F2-4560-B642-D61313E479B8}" type="datetime1">
              <a:rPr lang="zh-CN" altLang="en-US" smtClean="0"/>
              <a:t>2017/11/16</a:t>
            </a:fld>
            <a:endParaRPr lang="en-US" altLang="zh-CN"/>
          </a:p>
        </p:txBody>
      </p:sp>
      <p:sp>
        <p:nvSpPr>
          <p:cNvPr id="17" name="Rectangle 6"/>
          <p:cNvSpPr>
            <a:spLocks noGrp="1" noChangeArrowheads="1"/>
          </p:cNvSpPr>
          <p:nvPr>
            <p:ph type="ftr" sz="quarter" idx="11"/>
          </p:nvPr>
        </p:nvSpPr>
        <p:spPr/>
        <p:txBody>
          <a:bodyPr/>
          <a:lstStyle>
            <a:lvl1pPr algn="ctr">
              <a:defRPr sz="1400" b="0">
                <a:solidFill>
                  <a:srgbClr val="2B2B83"/>
                </a:solidFill>
                <a:ea typeface="宋体" pitchFamily="2" charset="-122"/>
              </a:defRPr>
            </a:lvl1pPr>
          </a:lstStyle>
          <a:p>
            <a:pPr>
              <a:defRPr/>
            </a:pPr>
            <a:endParaRPr lang="en-US" altLang="zh-CN"/>
          </a:p>
        </p:txBody>
      </p:sp>
      <p:sp>
        <p:nvSpPr>
          <p:cNvPr id="18" name="Rectangle 7"/>
          <p:cNvSpPr>
            <a:spLocks noGrp="1" noChangeArrowheads="1"/>
          </p:cNvSpPr>
          <p:nvPr>
            <p:ph type="sldNum" sz="quarter" idx="12"/>
          </p:nvPr>
        </p:nvSpPr>
        <p:spPr/>
        <p:txBody>
          <a:bodyPr/>
          <a:lstStyle>
            <a:lvl1pPr algn="r">
              <a:defRPr sz="1400" b="0">
                <a:solidFill>
                  <a:srgbClr val="2B2B83"/>
                </a:solidFill>
                <a:ea typeface="宋体" pitchFamily="2" charset="-122"/>
              </a:defRPr>
            </a:lvl1pPr>
          </a:lstStyle>
          <a:p>
            <a:pPr>
              <a:defRPr/>
            </a:pPr>
            <a:fld id="{6AD08710-CE28-4BF2-BB19-15BBA938054E}" type="slidenum">
              <a:rPr lang="en-US" altLang="zh-CN"/>
              <a:pPr>
                <a:defRPr/>
              </a:pPr>
              <a:t>‹#›</a:t>
            </a:fld>
            <a:endParaRPr lang="en-US" altLang="zh-CN"/>
          </a:p>
        </p:txBody>
      </p:sp>
    </p:spTree>
    <p:extLst>
      <p:ext uri="{BB962C8B-B14F-4D97-AF65-F5344CB8AC3E}">
        <p14:creationId xmlns:p14="http://schemas.microsoft.com/office/powerpoint/2010/main" val="2660685274"/>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4643438" y="6172200"/>
            <a:ext cx="4500562" cy="457200"/>
          </a:xfrm>
          <a:prstGeom prst="rect">
            <a:avLst/>
          </a:prstGeom>
          <a:solidFill>
            <a:schemeClr val="bg1">
              <a:alpha val="50000"/>
            </a:schemeClr>
          </a:solidFill>
          <a:ln w="19050">
            <a:noFill/>
            <a:miter lim="800000"/>
            <a:headEnd/>
            <a:tailEnd/>
          </a:ln>
          <a:effectLst/>
        </p:spPr>
        <p:txBody>
          <a:bodyPr wrap="none" anchor="ctr"/>
          <a:lstStyle/>
          <a:p>
            <a:pPr algn="ctr">
              <a:defRPr/>
            </a:pPr>
            <a:r>
              <a:rPr lang="en-US" altLang="zh-CN" sz="1600" b="0">
                <a:solidFill>
                  <a:schemeClr val="tx2"/>
                </a:solidFill>
                <a:latin typeface="Haettenschweiler" pitchFamily="34" charset="0"/>
              </a:rPr>
              <a:t>U</a:t>
            </a:r>
            <a:r>
              <a:rPr lang="en-US" altLang="zh-CN" sz="1600" b="0">
                <a:solidFill>
                  <a:srgbClr val="000066"/>
                </a:solidFill>
                <a:latin typeface="Haettenschweiler" pitchFamily="34" charset="0"/>
              </a:rPr>
              <a:t>niversity of </a:t>
            </a:r>
            <a:r>
              <a:rPr lang="en-US" altLang="zh-CN" sz="1600" b="0">
                <a:solidFill>
                  <a:schemeClr val="tx2"/>
                </a:solidFill>
                <a:latin typeface="Haettenschweiler" pitchFamily="34" charset="0"/>
              </a:rPr>
              <a:t>S</a:t>
            </a:r>
            <a:r>
              <a:rPr lang="en-US" altLang="zh-CN" sz="1600" b="0">
                <a:solidFill>
                  <a:srgbClr val="000066"/>
                </a:solidFill>
                <a:latin typeface="Haettenschweiler" pitchFamily="34" charset="0"/>
              </a:rPr>
              <a:t>cience and </a:t>
            </a:r>
            <a:r>
              <a:rPr lang="en-US" altLang="zh-CN" sz="1600" b="0">
                <a:solidFill>
                  <a:schemeClr val="tx2"/>
                </a:solidFill>
                <a:latin typeface="Haettenschweiler" pitchFamily="34" charset="0"/>
              </a:rPr>
              <a:t>T</a:t>
            </a:r>
            <a:r>
              <a:rPr lang="en-US" altLang="zh-CN" sz="1600" b="0">
                <a:solidFill>
                  <a:srgbClr val="000066"/>
                </a:solidFill>
                <a:latin typeface="Haettenschweiler" pitchFamily="34" charset="0"/>
              </a:rPr>
              <a:t>echnology of </a:t>
            </a:r>
            <a:r>
              <a:rPr lang="en-US" altLang="zh-CN" sz="1600" b="0">
                <a:solidFill>
                  <a:schemeClr val="tx2"/>
                </a:solidFill>
                <a:latin typeface="Haettenschweiler" pitchFamily="34" charset="0"/>
              </a:rPr>
              <a:t>C</a:t>
            </a:r>
            <a:r>
              <a:rPr lang="en-US" altLang="zh-CN" sz="1600" b="0">
                <a:solidFill>
                  <a:srgbClr val="000066"/>
                </a:solidFill>
                <a:latin typeface="Haettenschweiler" pitchFamily="34" charset="0"/>
              </a:rPr>
              <a:t>hina</a:t>
            </a:r>
          </a:p>
        </p:txBody>
      </p:sp>
      <p:sp>
        <p:nvSpPr>
          <p:cNvPr id="7" name="标题 1"/>
          <p:cNvSpPr txBox="1">
            <a:spLocks/>
          </p:cNvSpPr>
          <p:nvPr userDrawn="1"/>
        </p:nvSpPr>
        <p:spPr bwMode="auto">
          <a:xfrm>
            <a:off x="1214438" y="3657600"/>
            <a:ext cx="7772400" cy="1362075"/>
          </a:xfrm>
          <a:prstGeom prst="rect">
            <a:avLst/>
          </a:prstGeom>
          <a:noFill/>
          <a:ln w="9525">
            <a:noFill/>
            <a:miter lim="800000"/>
            <a:headEnd/>
            <a:tailEnd/>
          </a:ln>
        </p:spPr>
        <p:txBody>
          <a:bodyPr/>
          <a:lstStyle>
            <a:lvl1pPr algn="l">
              <a:defRPr sz="4000" b="1" cap="all"/>
            </a:lvl1pPr>
          </a:lstStyle>
          <a:p>
            <a:pPr eaLnBrk="0" hangingPunct="0">
              <a:defRPr/>
            </a:pPr>
            <a:endParaRPr lang="zh-CN" altLang="en-US" kern="0" dirty="0">
              <a:solidFill>
                <a:srgbClr val="340068"/>
              </a:solidFill>
              <a:latin typeface="+mj-lt"/>
              <a:ea typeface="+mj-ea"/>
              <a:cs typeface="+mj-cs"/>
            </a:endParaRPr>
          </a:p>
        </p:txBody>
      </p:sp>
      <p:sp>
        <p:nvSpPr>
          <p:cNvPr id="21" name="标题 1"/>
          <p:cNvSpPr>
            <a:spLocks noGrp="1"/>
          </p:cNvSpPr>
          <p:nvPr>
            <p:ph type="title"/>
          </p:nvPr>
        </p:nvSpPr>
        <p:spPr>
          <a:xfrm>
            <a:off x="1371600" y="152400"/>
            <a:ext cx="7391400" cy="914400"/>
          </a:xfrm>
        </p:spPr>
        <p:txBody>
          <a:bodyPr/>
          <a:lstStyle/>
          <a:p>
            <a:r>
              <a:rPr lang="zh-CN" altLang="en-US" dirty="0"/>
              <a:t>单击此处编辑母版标题样式</a:t>
            </a:r>
          </a:p>
        </p:txBody>
      </p:sp>
      <p:sp>
        <p:nvSpPr>
          <p:cNvPr id="8" name="Rectangle 5"/>
          <p:cNvSpPr>
            <a:spLocks noGrp="1" noChangeArrowheads="1"/>
          </p:cNvSpPr>
          <p:nvPr>
            <p:ph type="dt" sz="half" idx="10"/>
          </p:nvPr>
        </p:nvSpPr>
        <p:spPr/>
        <p:txBody>
          <a:bodyPr/>
          <a:lstStyle>
            <a:lvl1pPr algn="l">
              <a:defRPr sz="1400" b="0">
                <a:solidFill>
                  <a:srgbClr val="2B2B83"/>
                </a:solidFill>
                <a:ea typeface="宋体" pitchFamily="2" charset="-122"/>
              </a:defRPr>
            </a:lvl1pPr>
          </a:lstStyle>
          <a:p>
            <a:pPr>
              <a:defRPr/>
            </a:pPr>
            <a:fld id="{89F42CD6-918B-439D-A686-D5767B69049E}" type="datetime1">
              <a:rPr lang="zh-CN" altLang="en-US" smtClean="0"/>
              <a:t>2017/11/16</a:t>
            </a:fld>
            <a:endParaRPr lang="en-US" altLang="zh-CN"/>
          </a:p>
        </p:txBody>
      </p:sp>
      <p:sp>
        <p:nvSpPr>
          <p:cNvPr id="9" name="Rectangle 6"/>
          <p:cNvSpPr>
            <a:spLocks noGrp="1" noChangeArrowheads="1"/>
          </p:cNvSpPr>
          <p:nvPr>
            <p:ph type="ftr" sz="quarter" idx="11"/>
          </p:nvPr>
        </p:nvSpPr>
        <p:spPr/>
        <p:txBody>
          <a:bodyPr/>
          <a:lstStyle>
            <a:lvl1pPr algn="ctr">
              <a:defRPr sz="1400" b="0">
                <a:solidFill>
                  <a:srgbClr val="2B2B83"/>
                </a:solidFill>
                <a:ea typeface="宋体" pitchFamily="2" charset="-122"/>
              </a:defRPr>
            </a:lvl1pPr>
          </a:lstStyle>
          <a:p>
            <a:pPr>
              <a:defRPr/>
            </a:pPr>
            <a:endParaRPr lang="en-US" altLang="zh-CN"/>
          </a:p>
        </p:txBody>
      </p:sp>
      <p:sp>
        <p:nvSpPr>
          <p:cNvPr id="10" name="Rectangle 7"/>
          <p:cNvSpPr>
            <a:spLocks noGrp="1" noChangeArrowheads="1"/>
          </p:cNvSpPr>
          <p:nvPr>
            <p:ph type="sldNum" sz="quarter" idx="12"/>
          </p:nvPr>
        </p:nvSpPr>
        <p:spPr/>
        <p:txBody>
          <a:bodyPr/>
          <a:lstStyle>
            <a:lvl1pPr algn="r">
              <a:defRPr sz="1400" b="0">
                <a:solidFill>
                  <a:srgbClr val="2B2B83"/>
                </a:solidFill>
                <a:ea typeface="宋体" pitchFamily="2" charset="-122"/>
              </a:defRPr>
            </a:lvl1pPr>
          </a:lstStyle>
          <a:p>
            <a:pPr>
              <a:defRPr/>
            </a:pPr>
            <a:fld id="{B343BA54-F8D4-4990-AD2E-105C954C10E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AB313-C419-43C3-A2AF-61F7F10BB9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EA2352-D0C1-4597-A83F-E12DDAD002F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42DE8A-D589-4573-82B4-E170B360812A}"/>
              </a:ext>
            </a:extLst>
          </p:cNvPr>
          <p:cNvSpPr>
            <a:spLocks noGrp="1"/>
          </p:cNvSpPr>
          <p:nvPr>
            <p:ph type="dt" sz="half" idx="10"/>
          </p:nvPr>
        </p:nvSpPr>
        <p:spPr/>
        <p:txBody>
          <a:bodyPr/>
          <a:lstStyle/>
          <a:p>
            <a:pPr>
              <a:defRPr/>
            </a:pPr>
            <a:fld id="{24F23B65-2FC1-45AA-A1E2-40F6D8287953}" type="datetime1">
              <a:rPr lang="zh-CN" altLang="en-US" smtClean="0"/>
              <a:t>2017/11/16</a:t>
            </a:fld>
            <a:endParaRPr lang="en-US" altLang="zh-CN"/>
          </a:p>
        </p:txBody>
      </p:sp>
      <p:sp>
        <p:nvSpPr>
          <p:cNvPr id="5" name="页脚占位符 4">
            <a:extLst>
              <a:ext uri="{FF2B5EF4-FFF2-40B4-BE49-F238E27FC236}">
                <a16:creationId xmlns:a16="http://schemas.microsoft.com/office/drawing/2014/main" id="{78CF9FAA-3D9B-432A-8012-13E45C42665E}"/>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22432B76-9A09-4324-B0F3-F0E17B14D578}"/>
              </a:ext>
            </a:extLst>
          </p:cNvPr>
          <p:cNvSpPr>
            <a:spLocks noGrp="1"/>
          </p:cNvSpPr>
          <p:nvPr>
            <p:ph type="sldNum" sz="quarter" idx="12"/>
          </p:nvPr>
        </p:nvSpPr>
        <p:spPr/>
        <p:txBody>
          <a:bodyPr/>
          <a:lstStyle/>
          <a:p>
            <a:pPr>
              <a:defRPr/>
            </a:pPr>
            <a:fld id="{7E73734A-1A3A-4D0C-931F-5083C3019401}" type="slidenum">
              <a:rPr lang="en-US" altLang="zh-CN" smtClean="0"/>
              <a:pPr>
                <a:defRPr/>
              </a:pPr>
              <a:t>‹#›</a:t>
            </a:fld>
            <a:endParaRPr lang="en-US" altLang="zh-CN"/>
          </a:p>
        </p:txBody>
      </p:sp>
    </p:spTree>
    <p:extLst>
      <p:ext uri="{BB962C8B-B14F-4D97-AF65-F5344CB8AC3E}">
        <p14:creationId xmlns:p14="http://schemas.microsoft.com/office/powerpoint/2010/main" val="226869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E1F61-38A7-44F7-9A34-DC0049E47FEA}"/>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24FA872B-3432-4C7A-B1DC-2072047A708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EB63F25-B9EC-448A-A97F-4FDD1B836009}"/>
              </a:ext>
            </a:extLst>
          </p:cNvPr>
          <p:cNvSpPr>
            <a:spLocks noGrp="1"/>
          </p:cNvSpPr>
          <p:nvPr>
            <p:ph type="dt" sz="half" idx="10"/>
          </p:nvPr>
        </p:nvSpPr>
        <p:spPr/>
        <p:txBody>
          <a:bodyPr/>
          <a:lstStyle/>
          <a:p>
            <a:pPr>
              <a:defRPr/>
            </a:pPr>
            <a:fld id="{9B810E23-33F8-49D9-892F-6752201FAD15}" type="datetime1">
              <a:rPr lang="zh-CN" altLang="en-US" smtClean="0"/>
              <a:t>2017/11/16</a:t>
            </a:fld>
            <a:endParaRPr lang="en-US" altLang="zh-CN"/>
          </a:p>
        </p:txBody>
      </p:sp>
      <p:sp>
        <p:nvSpPr>
          <p:cNvPr id="5" name="页脚占位符 4">
            <a:extLst>
              <a:ext uri="{FF2B5EF4-FFF2-40B4-BE49-F238E27FC236}">
                <a16:creationId xmlns:a16="http://schemas.microsoft.com/office/drawing/2014/main" id="{B6AE0C18-DAAA-4267-A315-50B820D5F1A1}"/>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96CD4F8A-7919-41DB-8C24-91833AD0F7DD}"/>
              </a:ext>
            </a:extLst>
          </p:cNvPr>
          <p:cNvSpPr>
            <a:spLocks noGrp="1"/>
          </p:cNvSpPr>
          <p:nvPr>
            <p:ph type="sldNum" sz="quarter" idx="12"/>
          </p:nvPr>
        </p:nvSpPr>
        <p:spPr/>
        <p:txBody>
          <a:bodyPr/>
          <a:lstStyle/>
          <a:p>
            <a:pPr>
              <a:defRPr/>
            </a:pPr>
            <a:fld id="{4D5AAD77-D9A6-47D4-871E-D347192DBBAE}" type="slidenum">
              <a:rPr lang="en-US" altLang="zh-CN" smtClean="0"/>
              <a:pPr>
                <a:defRPr/>
              </a:pPr>
              <a:t>‹#›</a:t>
            </a:fld>
            <a:endParaRPr lang="en-US" altLang="zh-CN"/>
          </a:p>
        </p:txBody>
      </p:sp>
    </p:spTree>
    <p:extLst>
      <p:ext uri="{BB962C8B-B14F-4D97-AF65-F5344CB8AC3E}">
        <p14:creationId xmlns:p14="http://schemas.microsoft.com/office/powerpoint/2010/main" val="148672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B98F-D3AC-4DA7-AE9B-79828574AA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651DCF-BD6C-4362-807C-1B2E682C4E25}"/>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E92765B-1841-4AE1-827B-CAB5E9BABDB8}"/>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2189B6F-62F5-4AF2-A96E-5E6F50C23160}"/>
              </a:ext>
            </a:extLst>
          </p:cNvPr>
          <p:cNvSpPr>
            <a:spLocks noGrp="1"/>
          </p:cNvSpPr>
          <p:nvPr>
            <p:ph type="dt" sz="half" idx="10"/>
          </p:nvPr>
        </p:nvSpPr>
        <p:spPr/>
        <p:txBody>
          <a:bodyPr/>
          <a:lstStyle/>
          <a:p>
            <a:pPr>
              <a:defRPr/>
            </a:pPr>
            <a:fld id="{7082F546-EFFC-4EAE-B375-4CFAB99CD58E}" type="datetime1">
              <a:rPr lang="zh-CN" altLang="en-US" smtClean="0"/>
              <a:t>2017/11/16</a:t>
            </a:fld>
            <a:endParaRPr lang="en-US" altLang="zh-CN"/>
          </a:p>
        </p:txBody>
      </p:sp>
      <p:sp>
        <p:nvSpPr>
          <p:cNvPr id="6" name="页脚占位符 5">
            <a:extLst>
              <a:ext uri="{FF2B5EF4-FFF2-40B4-BE49-F238E27FC236}">
                <a16:creationId xmlns:a16="http://schemas.microsoft.com/office/drawing/2014/main" id="{974FD7D7-8C02-4D2E-BCDB-30D3ED4A13B8}"/>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AC282911-5DA5-412D-A142-325731432724}"/>
              </a:ext>
            </a:extLst>
          </p:cNvPr>
          <p:cNvSpPr>
            <a:spLocks noGrp="1"/>
          </p:cNvSpPr>
          <p:nvPr>
            <p:ph type="sldNum" sz="quarter" idx="12"/>
          </p:nvPr>
        </p:nvSpPr>
        <p:spPr/>
        <p:txBody>
          <a:bodyPr/>
          <a:lstStyle/>
          <a:p>
            <a:pPr>
              <a:defRPr/>
            </a:pPr>
            <a:fld id="{43DCA9D2-5018-47A7-8731-395CD28C9D0A}" type="slidenum">
              <a:rPr lang="en-US" altLang="zh-CN" smtClean="0"/>
              <a:pPr>
                <a:defRPr/>
              </a:pPr>
              <a:t>‹#›</a:t>
            </a:fld>
            <a:endParaRPr lang="en-US" altLang="zh-CN"/>
          </a:p>
        </p:txBody>
      </p:sp>
    </p:spTree>
    <p:extLst>
      <p:ext uri="{BB962C8B-B14F-4D97-AF65-F5344CB8AC3E}">
        <p14:creationId xmlns:p14="http://schemas.microsoft.com/office/powerpoint/2010/main" val="49168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82B85-6E3B-4839-B745-D8E0ED73A16B}"/>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F0A992-A7C7-4AE8-877C-0575249B343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4AF5E317-182D-4BD0-B072-8849E326A9B1}"/>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E9120F3-7618-432B-B646-9AB3F168695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B1075C18-E07F-404E-A79D-C490341A903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D763AA9-5D4F-4235-AE74-1C6BFD8B844F}"/>
              </a:ext>
            </a:extLst>
          </p:cNvPr>
          <p:cNvSpPr>
            <a:spLocks noGrp="1"/>
          </p:cNvSpPr>
          <p:nvPr>
            <p:ph type="dt" sz="half" idx="10"/>
          </p:nvPr>
        </p:nvSpPr>
        <p:spPr/>
        <p:txBody>
          <a:bodyPr/>
          <a:lstStyle/>
          <a:p>
            <a:pPr>
              <a:defRPr/>
            </a:pPr>
            <a:fld id="{065DF0FC-6EED-4209-AB45-188C34D7D879}" type="datetime1">
              <a:rPr lang="zh-CN" altLang="en-US" smtClean="0"/>
              <a:t>2017/11/16</a:t>
            </a:fld>
            <a:endParaRPr lang="en-US" altLang="zh-CN"/>
          </a:p>
        </p:txBody>
      </p:sp>
      <p:sp>
        <p:nvSpPr>
          <p:cNvPr id="8" name="页脚占位符 7">
            <a:extLst>
              <a:ext uri="{FF2B5EF4-FFF2-40B4-BE49-F238E27FC236}">
                <a16:creationId xmlns:a16="http://schemas.microsoft.com/office/drawing/2014/main" id="{0425BB92-17EF-4319-902D-28EC90322BA7}"/>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5343A512-D7C7-41DD-B065-44CA60F9F1A2}"/>
              </a:ext>
            </a:extLst>
          </p:cNvPr>
          <p:cNvSpPr>
            <a:spLocks noGrp="1"/>
          </p:cNvSpPr>
          <p:nvPr>
            <p:ph type="sldNum" sz="quarter" idx="12"/>
          </p:nvPr>
        </p:nvSpPr>
        <p:spPr/>
        <p:txBody>
          <a:bodyPr/>
          <a:lstStyle/>
          <a:p>
            <a:pPr>
              <a:defRPr/>
            </a:pPr>
            <a:fld id="{EEAA8597-298A-4688-80FD-75B3A6DE8DA4}" type="slidenum">
              <a:rPr lang="en-US" altLang="zh-CN" smtClean="0"/>
              <a:pPr>
                <a:defRPr/>
              </a:pPr>
              <a:t>‹#›</a:t>
            </a:fld>
            <a:endParaRPr lang="en-US" altLang="zh-CN"/>
          </a:p>
        </p:txBody>
      </p:sp>
    </p:spTree>
    <p:extLst>
      <p:ext uri="{BB962C8B-B14F-4D97-AF65-F5344CB8AC3E}">
        <p14:creationId xmlns:p14="http://schemas.microsoft.com/office/powerpoint/2010/main" val="118216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A8B6C-F822-4DA0-8D67-1312890C7F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ACCAA7-4CD6-4EC8-A381-E4BC16CA76E4}"/>
              </a:ext>
            </a:extLst>
          </p:cNvPr>
          <p:cNvSpPr>
            <a:spLocks noGrp="1"/>
          </p:cNvSpPr>
          <p:nvPr>
            <p:ph type="dt" sz="half" idx="10"/>
          </p:nvPr>
        </p:nvSpPr>
        <p:spPr/>
        <p:txBody>
          <a:bodyPr/>
          <a:lstStyle/>
          <a:p>
            <a:pPr>
              <a:defRPr/>
            </a:pPr>
            <a:fld id="{7DD0330E-44C4-4EAD-9BAB-A7224EFDC0B3}" type="datetime1">
              <a:rPr lang="zh-CN" altLang="en-US" smtClean="0"/>
              <a:t>2017/11/16</a:t>
            </a:fld>
            <a:endParaRPr lang="en-US" altLang="zh-CN"/>
          </a:p>
        </p:txBody>
      </p:sp>
      <p:sp>
        <p:nvSpPr>
          <p:cNvPr id="4" name="页脚占位符 3">
            <a:extLst>
              <a:ext uri="{FF2B5EF4-FFF2-40B4-BE49-F238E27FC236}">
                <a16:creationId xmlns:a16="http://schemas.microsoft.com/office/drawing/2014/main" id="{D077E3A7-768F-4F9E-AF80-F096414E1603}"/>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F02B4B92-F59C-4E6F-8DB8-5ADEF5D53BD1}"/>
              </a:ext>
            </a:extLst>
          </p:cNvPr>
          <p:cNvSpPr>
            <a:spLocks noGrp="1"/>
          </p:cNvSpPr>
          <p:nvPr>
            <p:ph type="sldNum" sz="quarter" idx="12"/>
          </p:nvPr>
        </p:nvSpPr>
        <p:spPr/>
        <p:txBody>
          <a:bodyPr/>
          <a:lstStyle/>
          <a:p>
            <a:pPr>
              <a:defRPr/>
            </a:pPr>
            <a:fld id="{FF8317A1-6A08-4C39-951A-FE08CAECAE01}" type="slidenum">
              <a:rPr lang="en-US" altLang="zh-CN" smtClean="0"/>
              <a:pPr>
                <a:defRPr/>
              </a:pPr>
              <a:t>‹#›</a:t>
            </a:fld>
            <a:endParaRPr lang="en-US" altLang="zh-CN"/>
          </a:p>
        </p:txBody>
      </p:sp>
    </p:spTree>
    <p:extLst>
      <p:ext uri="{BB962C8B-B14F-4D97-AF65-F5344CB8AC3E}">
        <p14:creationId xmlns:p14="http://schemas.microsoft.com/office/powerpoint/2010/main" val="208779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296F52-3AC5-4BE0-A237-A72F79D76D6E}"/>
              </a:ext>
            </a:extLst>
          </p:cNvPr>
          <p:cNvSpPr>
            <a:spLocks noGrp="1"/>
          </p:cNvSpPr>
          <p:nvPr>
            <p:ph type="dt" sz="half" idx="10"/>
          </p:nvPr>
        </p:nvSpPr>
        <p:spPr/>
        <p:txBody>
          <a:bodyPr/>
          <a:lstStyle/>
          <a:p>
            <a:pPr>
              <a:defRPr/>
            </a:pPr>
            <a:fld id="{39F2E84D-4BA8-405F-91F3-D399E2883A67}" type="datetime1">
              <a:rPr lang="zh-CN" altLang="en-US" smtClean="0"/>
              <a:t>2017/11/16</a:t>
            </a:fld>
            <a:endParaRPr lang="en-US" altLang="zh-CN"/>
          </a:p>
        </p:txBody>
      </p:sp>
      <p:sp>
        <p:nvSpPr>
          <p:cNvPr id="3" name="页脚占位符 2">
            <a:extLst>
              <a:ext uri="{FF2B5EF4-FFF2-40B4-BE49-F238E27FC236}">
                <a16:creationId xmlns:a16="http://schemas.microsoft.com/office/drawing/2014/main" id="{C97A5F38-75E4-4403-AA3F-8295A60FFC85}"/>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82E7FE99-A5B6-4C79-9AC3-94F96A932EA4}"/>
              </a:ext>
            </a:extLst>
          </p:cNvPr>
          <p:cNvSpPr>
            <a:spLocks noGrp="1"/>
          </p:cNvSpPr>
          <p:nvPr>
            <p:ph type="sldNum" sz="quarter" idx="12"/>
          </p:nvPr>
        </p:nvSpPr>
        <p:spPr/>
        <p:txBody>
          <a:bodyPr/>
          <a:lstStyle/>
          <a:p>
            <a:pPr>
              <a:defRPr/>
            </a:pPr>
            <a:fld id="{91010EE8-2181-4225-98B8-23CC67EC91EF}" type="slidenum">
              <a:rPr lang="en-US" altLang="zh-CN" smtClean="0"/>
              <a:pPr>
                <a:defRPr/>
              </a:pPr>
              <a:t>‹#›</a:t>
            </a:fld>
            <a:endParaRPr lang="en-US" altLang="zh-CN"/>
          </a:p>
        </p:txBody>
      </p:sp>
    </p:spTree>
    <p:extLst>
      <p:ext uri="{BB962C8B-B14F-4D97-AF65-F5344CB8AC3E}">
        <p14:creationId xmlns:p14="http://schemas.microsoft.com/office/powerpoint/2010/main" val="417852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D9F0E-14DC-4B89-877A-260E1B525063}"/>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38FBA3EE-53B5-490B-B8FA-A85985F4934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0786701-4EC3-48CD-AFCC-E9593092B1A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5D09C5F-D414-4E59-B674-28E761C6567D}"/>
              </a:ext>
            </a:extLst>
          </p:cNvPr>
          <p:cNvSpPr>
            <a:spLocks noGrp="1"/>
          </p:cNvSpPr>
          <p:nvPr>
            <p:ph type="dt" sz="half" idx="10"/>
          </p:nvPr>
        </p:nvSpPr>
        <p:spPr/>
        <p:txBody>
          <a:bodyPr/>
          <a:lstStyle/>
          <a:p>
            <a:pPr>
              <a:defRPr/>
            </a:pPr>
            <a:fld id="{18B4D5F9-0EE3-48F2-B7CD-2215BEFD0503}" type="datetime1">
              <a:rPr lang="zh-CN" altLang="en-US" smtClean="0"/>
              <a:t>2017/11/16</a:t>
            </a:fld>
            <a:endParaRPr lang="en-US" altLang="zh-CN"/>
          </a:p>
        </p:txBody>
      </p:sp>
      <p:sp>
        <p:nvSpPr>
          <p:cNvPr id="6" name="页脚占位符 5">
            <a:extLst>
              <a:ext uri="{FF2B5EF4-FFF2-40B4-BE49-F238E27FC236}">
                <a16:creationId xmlns:a16="http://schemas.microsoft.com/office/drawing/2014/main" id="{5BE36874-C672-4CC4-8A0B-DBF933D3D365}"/>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91D4EDB4-D52E-438F-8EC2-C083AF433AF3}"/>
              </a:ext>
            </a:extLst>
          </p:cNvPr>
          <p:cNvSpPr>
            <a:spLocks noGrp="1"/>
          </p:cNvSpPr>
          <p:nvPr>
            <p:ph type="sldNum" sz="quarter" idx="12"/>
          </p:nvPr>
        </p:nvSpPr>
        <p:spPr/>
        <p:txBody>
          <a:bodyPr/>
          <a:lstStyle/>
          <a:p>
            <a:pPr>
              <a:defRPr/>
            </a:pPr>
            <a:fld id="{A1454D0D-3652-4D30-84B7-FEA6F47D6E92}" type="slidenum">
              <a:rPr lang="en-US" altLang="zh-CN" smtClean="0"/>
              <a:pPr>
                <a:defRPr/>
              </a:pPr>
              <a:t>‹#›</a:t>
            </a:fld>
            <a:endParaRPr lang="en-US" altLang="zh-CN"/>
          </a:p>
        </p:txBody>
      </p:sp>
    </p:spTree>
    <p:extLst>
      <p:ext uri="{BB962C8B-B14F-4D97-AF65-F5344CB8AC3E}">
        <p14:creationId xmlns:p14="http://schemas.microsoft.com/office/powerpoint/2010/main" val="229778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97FAE-2E2D-41F7-8A57-1580385B318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E4D58560-0D9E-42B3-9554-B44884A758A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338B1026-C31D-4042-B2DA-99119C281B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DF02F61-93C0-43BC-9C83-8B0008125F2F}"/>
              </a:ext>
            </a:extLst>
          </p:cNvPr>
          <p:cNvSpPr>
            <a:spLocks noGrp="1"/>
          </p:cNvSpPr>
          <p:nvPr>
            <p:ph type="dt" sz="half" idx="10"/>
          </p:nvPr>
        </p:nvSpPr>
        <p:spPr/>
        <p:txBody>
          <a:bodyPr/>
          <a:lstStyle/>
          <a:p>
            <a:pPr>
              <a:defRPr/>
            </a:pPr>
            <a:fld id="{8A8B1E47-58FC-4F9A-9BC6-A175DCFC4C64}" type="datetime1">
              <a:rPr lang="zh-CN" altLang="en-US" smtClean="0"/>
              <a:t>2017/11/16</a:t>
            </a:fld>
            <a:endParaRPr lang="en-US" altLang="zh-CN"/>
          </a:p>
        </p:txBody>
      </p:sp>
      <p:sp>
        <p:nvSpPr>
          <p:cNvPr id="6" name="页脚占位符 5">
            <a:extLst>
              <a:ext uri="{FF2B5EF4-FFF2-40B4-BE49-F238E27FC236}">
                <a16:creationId xmlns:a16="http://schemas.microsoft.com/office/drawing/2014/main" id="{23CABC09-975E-46B7-B690-73BC517C1A39}"/>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53AEF715-8D96-4A4F-AE95-10274B50269F}"/>
              </a:ext>
            </a:extLst>
          </p:cNvPr>
          <p:cNvSpPr>
            <a:spLocks noGrp="1"/>
          </p:cNvSpPr>
          <p:nvPr>
            <p:ph type="sldNum" sz="quarter" idx="12"/>
          </p:nvPr>
        </p:nvSpPr>
        <p:spPr/>
        <p:txBody>
          <a:bodyPr/>
          <a:lstStyle/>
          <a:p>
            <a:pPr>
              <a:defRPr/>
            </a:pPr>
            <a:fld id="{C5F29365-2BBB-40BE-B9D3-858E818B3889}" type="slidenum">
              <a:rPr lang="en-US" altLang="zh-CN" smtClean="0"/>
              <a:pPr>
                <a:defRPr/>
              </a:pPr>
              <a:t>‹#›</a:t>
            </a:fld>
            <a:endParaRPr lang="en-US" altLang="zh-CN"/>
          </a:p>
        </p:txBody>
      </p:sp>
    </p:spTree>
    <p:extLst>
      <p:ext uri="{BB962C8B-B14F-4D97-AF65-F5344CB8AC3E}">
        <p14:creationId xmlns:p14="http://schemas.microsoft.com/office/powerpoint/2010/main" val="169089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CE9F27-74DE-4B81-B5DA-ABC68A4D414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DD4122-E518-4184-8A94-F2F49F5210F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B5D987-F559-4E99-85EA-F7969F5C7C7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CA0DF586-826F-4DEF-A298-85837D387399}" type="datetime1">
              <a:rPr lang="zh-CN" altLang="en-US" smtClean="0"/>
              <a:t>2017/11/16</a:t>
            </a:fld>
            <a:endParaRPr lang="en-US" altLang="zh-CN"/>
          </a:p>
        </p:txBody>
      </p:sp>
      <p:sp>
        <p:nvSpPr>
          <p:cNvPr id="5" name="页脚占位符 4">
            <a:extLst>
              <a:ext uri="{FF2B5EF4-FFF2-40B4-BE49-F238E27FC236}">
                <a16:creationId xmlns:a16="http://schemas.microsoft.com/office/drawing/2014/main" id="{AA7C04D2-1B42-4A70-BCA7-EE1AD1E427F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FE4863D2-73FA-4408-B793-B5B6F73E83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EA998D9-36FE-40E8-BDE1-A63846342BC0}" type="slidenum">
              <a:rPr lang="en-US" altLang="zh-CN" smtClean="0"/>
              <a:pPr>
                <a:defRPr/>
              </a:pPr>
              <a:t>‹#›</a:t>
            </a:fld>
            <a:endParaRPr lang="en-US" altLang="zh-CN"/>
          </a:p>
        </p:txBody>
      </p:sp>
    </p:spTree>
    <p:extLst>
      <p:ext uri="{BB962C8B-B14F-4D97-AF65-F5344CB8AC3E}">
        <p14:creationId xmlns:p14="http://schemas.microsoft.com/office/powerpoint/2010/main" val="1601050714"/>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26"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1.wmf"/><Relationship Id="rId4" Type="http://schemas.openxmlformats.org/officeDocument/2006/relationships/oleObject" Target="../embeddings/oleObject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5.bin"/><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文本占位符 6"/>
          <p:cNvSpPr>
            <a:spLocks noGrp="1"/>
          </p:cNvSpPr>
          <p:nvPr>
            <p:ph type="body" idx="1"/>
          </p:nvPr>
        </p:nvSpPr>
        <p:spPr>
          <a:xfrm>
            <a:off x="1143000" y="714375"/>
            <a:ext cx="7929563" cy="2071688"/>
          </a:xfrm>
        </p:spPr>
        <p:txBody>
          <a:bodyPr/>
          <a:lstStyle/>
          <a:p>
            <a:pPr algn="ctr">
              <a:lnSpc>
                <a:spcPct val="200000"/>
              </a:lnSpc>
              <a:spcBef>
                <a:spcPts val="600"/>
              </a:spcBef>
              <a:defRPr/>
            </a:pPr>
            <a:r>
              <a:rPr lang="zh-CN" altLang="en-US" sz="4000" kern="1200" dirty="0">
                <a:solidFill>
                  <a:srgbClr val="FF0000"/>
                </a:solidFill>
                <a:latin typeface="Times New Roman" pitchFamily="18" charset="0"/>
              </a:rPr>
              <a:t>第八讲 贪心算法</a:t>
            </a:r>
          </a:p>
        </p:txBody>
      </p:sp>
      <p:sp>
        <p:nvSpPr>
          <p:cNvPr id="11269" name="TextBox 7"/>
          <p:cNvSpPr txBox="1">
            <a:spLocks noChangeArrowheads="1"/>
          </p:cNvSpPr>
          <p:nvPr/>
        </p:nvSpPr>
        <p:spPr bwMode="auto">
          <a:xfrm>
            <a:off x="1214438" y="2928938"/>
            <a:ext cx="7643812" cy="2925762"/>
          </a:xfrm>
          <a:prstGeom prst="rect">
            <a:avLst/>
          </a:prstGeom>
          <a:noFill/>
          <a:ln w="9525">
            <a:noFill/>
            <a:miter lim="800000"/>
            <a:headEnd/>
            <a:tailEnd/>
          </a:ln>
        </p:spPr>
        <p:txBody>
          <a:bodyPr>
            <a:spAutoFit/>
          </a:bodyPr>
          <a:lstStyle/>
          <a:p>
            <a:pPr>
              <a:lnSpc>
                <a:spcPct val="150000"/>
              </a:lnSpc>
            </a:pPr>
            <a:r>
              <a:rPr lang="zh-CN" altLang="en-US" sz="2400" dirty="0">
                <a:solidFill>
                  <a:schemeClr val="accent2"/>
                </a:solidFill>
                <a:latin typeface="华文新魏" pitchFamily="2" charset="-122"/>
                <a:ea typeface="华文新魏" pitchFamily="2" charset="-122"/>
              </a:rPr>
              <a:t>内容提要：</a:t>
            </a:r>
            <a:endParaRPr lang="en-US" altLang="zh-CN" sz="2400" dirty="0">
              <a:solidFill>
                <a:schemeClr val="accent2"/>
              </a:solidFill>
              <a:latin typeface="华文新魏" pitchFamily="2" charset="-122"/>
              <a:ea typeface="华文新魏" pitchFamily="2" charset="-122"/>
            </a:endParaRPr>
          </a:p>
          <a:p>
            <a:pPr>
              <a:lnSpc>
                <a:spcPct val="150000"/>
              </a:lnSpc>
              <a:buFont typeface="Wingdings" pitchFamily="2" charset="2"/>
              <a:buChar char="p"/>
            </a:pPr>
            <a:r>
              <a:rPr lang="zh-CN" altLang="en-US" sz="2000" dirty="0"/>
              <a:t> 理解贪心算法的概念</a:t>
            </a:r>
            <a:endParaRPr lang="en-US" altLang="zh-CN" sz="2000" dirty="0"/>
          </a:p>
          <a:p>
            <a:pPr>
              <a:lnSpc>
                <a:spcPct val="150000"/>
              </a:lnSpc>
              <a:buFont typeface="Wingdings" pitchFamily="2" charset="2"/>
              <a:buChar char="p"/>
            </a:pPr>
            <a:r>
              <a:rPr lang="en-US" altLang="zh-CN" sz="2000" dirty="0"/>
              <a:t> </a:t>
            </a:r>
            <a:r>
              <a:rPr lang="zh-CN" altLang="en-US" sz="2000" dirty="0"/>
              <a:t>掌握贪心算法的基本要素</a:t>
            </a:r>
            <a:endParaRPr lang="en-US" altLang="zh-CN" sz="2000" dirty="0"/>
          </a:p>
          <a:p>
            <a:pPr>
              <a:lnSpc>
                <a:spcPct val="150000"/>
              </a:lnSpc>
              <a:buFont typeface="Wingdings" pitchFamily="2" charset="2"/>
              <a:buChar char="p"/>
            </a:pPr>
            <a:r>
              <a:rPr lang="zh-CN" altLang="en-US" sz="2000" dirty="0"/>
              <a:t> 理解贪心算法与动态规划算法的差异</a:t>
            </a:r>
            <a:endParaRPr lang="en-US" altLang="zh-CN" sz="2000" dirty="0"/>
          </a:p>
          <a:p>
            <a:pPr>
              <a:lnSpc>
                <a:spcPct val="150000"/>
              </a:lnSpc>
              <a:buFont typeface="Wingdings" pitchFamily="2" charset="2"/>
              <a:buChar char="p"/>
            </a:pPr>
            <a:r>
              <a:rPr lang="zh-CN" altLang="en-US" sz="2000" dirty="0"/>
              <a:t> 通过范例学习贪心算法设计策略</a:t>
            </a:r>
            <a:endParaRPr lang="en-US" altLang="zh-CN" sz="2000" dirty="0"/>
          </a:p>
          <a:p>
            <a:pPr>
              <a:lnSpc>
                <a:spcPct val="150000"/>
              </a:lnSpc>
              <a:buFont typeface="Wingdings" pitchFamily="2" charset="2"/>
              <a:buChar char="p"/>
            </a:pPr>
            <a:endParaRPr lang="en-US" altLang="zh-CN" sz="2000"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sz="2400" b="1">
                <a:solidFill>
                  <a:srgbClr val="FF0000"/>
                </a:solidFill>
                <a:latin typeface="华文新魏" pitchFamily="2" charset="-122"/>
                <a:ea typeface="华文新魏" pitchFamily="2" charset="-122"/>
              </a:rPr>
              <a:t>问题：</a:t>
            </a:r>
            <a:endParaRPr lang="en-US" altLang="zh-CN" sz="2400" b="1">
              <a:solidFill>
                <a:srgbClr val="FF0000"/>
              </a:solidFill>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en-US" altLang="zh-CN" sz="2400" b="1">
                <a:solidFill>
                  <a:srgbClr val="FF0000"/>
                </a:solidFill>
                <a:latin typeface="华文新魏" pitchFamily="2" charset="-122"/>
                <a:ea typeface="华文新魏" pitchFamily="2" charset="-122"/>
              </a:rPr>
              <a:t>      </a:t>
            </a:r>
            <a:r>
              <a:rPr lang="en-US" altLang="zh-CN" sz="2400" b="1">
                <a:latin typeface="华文新魏" pitchFamily="2" charset="-122"/>
                <a:ea typeface="华文新魏" pitchFamily="2" charset="-122"/>
              </a:rPr>
              <a:t>k</a:t>
            </a:r>
            <a:r>
              <a:rPr lang="zh-CN" altLang="en-US" sz="2400" b="1">
                <a:latin typeface="华文新魏" pitchFamily="2" charset="-122"/>
                <a:ea typeface="华文新魏" pitchFamily="2" charset="-122"/>
              </a:rPr>
              <a:t>有</a:t>
            </a:r>
            <a:r>
              <a:rPr lang="en-US" altLang="zh-CN" sz="2400" b="1">
                <a:latin typeface="华文新魏" pitchFamily="2" charset="-122"/>
                <a:ea typeface="华文新魏" pitchFamily="2" charset="-122"/>
              </a:rPr>
              <a:t>j-i-1</a:t>
            </a:r>
            <a:r>
              <a:rPr lang="zh-CN" altLang="en-US" sz="2400" b="1">
                <a:latin typeface="华文新魏" pitchFamily="2" charset="-122"/>
                <a:ea typeface="华文新魏" pitchFamily="2" charset="-122"/>
              </a:rPr>
              <a:t>种选择，每种选择会导致</a:t>
            </a:r>
            <a:r>
              <a:rPr lang="en-US" altLang="zh-CN" sz="2400" b="1">
                <a:latin typeface="华文新魏" pitchFamily="2" charset="-122"/>
                <a:ea typeface="华文新魏" pitchFamily="2" charset="-122"/>
              </a:rPr>
              <a:t>2</a:t>
            </a:r>
            <a:r>
              <a:rPr lang="zh-CN" altLang="en-US" sz="2400" b="1">
                <a:latin typeface="华文新魏" pitchFamily="2" charset="-122"/>
                <a:ea typeface="华文新魏" pitchFamily="2" charset="-122"/>
              </a:rPr>
              <a:t>个完全不同的子问题产生，因此，动态规划算法的计算量比较大！！！一个直观想法是</a:t>
            </a:r>
            <a:r>
              <a:rPr lang="zh-CN" altLang="en-US" sz="2400" b="1">
                <a:solidFill>
                  <a:schemeClr val="tx1"/>
                </a:solidFill>
                <a:latin typeface="华文新魏" pitchFamily="2" charset="-122"/>
                <a:ea typeface="华文新魏" pitchFamily="2" charset="-122"/>
              </a:rPr>
              <a:t>直接选择</a:t>
            </a:r>
            <a:r>
              <a:rPr lang="en-US" altLang="zh-CN" sz="2400" b="1">
                <a:solidFill>
                  <a:schemeClr val="tx1"/>
                </a:solidFill>
                <a:latin typeface="华文新魏" pitchFamily="2" charset="-122"/>
                <a:ea typeface="华文新魏" pitchFamily="2" charset="-122"/>
              </a:rPr>
              <a:t>k</a:t>
            </a:r>
            <a:r>
              <a:rPr lang="zh-CN" altLang="en-US" sz="2400" b="1">
                <a:solidFill>
                  <a:schemeClr val="tx1"/>
                </a:solidFill>
                <a:latin typeface="华文新魏" pitchFamily="2" charset="-122"/>
                <a:ea typeface="华文新魏" pitchFamily="2" charset="-122"/>
              </a:rPr>
              <a:t>的值</a:t>
            </a:r>
            <a:r>
              <a:rPr lang="zh-CN" altLang="en-US" sz="2400" b="1">
                <a:latin typeface="华文新魏" pitchFamily="2" charset="-122"/>
                <a:ea typeface="华文新魏" pitchFamily="2" charset="-122"/>
              </a:rPr>
              <a:t>，使得一个子问题为空，从而加快计算速度！这就导致了贪心算法！</a:t>
            </a:r>
          </a:p>
          <a:p>
            <a:pPr defTabSz="812800">
              <a:lnSpc>
                <a:spcPct val="100000"/>
              </a:lnSpc>
              <a:buClr>
                <a:schemeClr val="folHlink"/>
              </a:buClr>
              <a:buSzPct val="70000"/>
            </a:pPr>
            <a:endParaRPr lang="zh-CN" altLang="en-US" sz="2400" b="1">
              <a:solidFill>
                <a:srgbClr val="666699"/>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b="1" dirty="0">
                <a:solidFill>
                  <a:srgbClr val="3366FF"/>
                </a:solidFill>
                <a:latin typeface="华文新魏" pitchFamily="2" charset="-122"/>
                <a:ea typeface="华文新魏" pitchFamily="2" charset="-122"/>
              </a:rPr>
              <a:t>（用贪心算法）</a:t>
            </a:r>
            <a:endParaRPr lang="en-US" altLang="zh-CN" b="1" dirty="0">
              <a:solidFill>
                <a:srgbClr val="3366FF"/>
              </a:solidFill>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dirty="0">
                <a:solidFill>
                  <a:srgbClr val="FF0000"/>
                </a:solidFill>
                <a:latin typeface="华文新魏" pitchFamily="2" charset="-122"/>
                <a:ea typeface="华文新魏" pitchFamily="2" charset="-122"/>
              </a:rPr>
              <a:t>      贪心策略</a:t>
            </a:r>
            <a:r>
              <a:rPr lang="zh-CN" altLang="en-US" b="1" dirty="0">
                <a:latin typeface="华文新魏" pitchFamily="2" charset="-122"/>
                <a:ea typeface="华文新魏" pitchFamily="2" charset="-122"/>
              </a:rPr>
              <a:t>：对输入的活动以其完成时间的</a:t>
            </a:r>
            <a:r>
              <a:rPr lang="zh-CN" altLang="en-US" b="1" dirty="0">
                <a:solidFill>
                  <a:srgbClr val="FF0000"/>
                </a:solidFill>
                <a:latin typeface="华文新魏" pitchFamily="2" charset="-122"/>
                <a:ea typeface="华文新魏" pitchFamily="2" charset="-122"/>
              </a:rPr>
              <a:t>非减序</a:t>
            </a:r>
            <a:r>
              <a:rPr lang="zh-CN" altLang="en-US" b="1" dirty="0">
                <a:latin typeface="华文新魏" pitchFamily="2" charset="-122"/>
                <a:ea typeface="华文新魏" pitchFamily="2" charset="-122"/>
              </a:rPr>
              <a:t>排列，算法每次总是选择</a:t>
            </a:r>
            <a:r>
              <a:rPr lang="zh-CN" altLang="en-US" b="1" dirty="0">
                <a:solidFill>
                  <a:srgbClr val="FF0000"/>
                </a:solidFill>
                <a:latin typeface="华文新魏" pitchFamily="2" charset="-122"/>
                <a:ea typeface="华文新魏" pitchFamily="2" charset="-122"/>
              </a:rPr>
              <a:t>具有最早完成时间</a:t>
            </a:r>
            <a:r>
              <a:rPr lang="zh-CN" altLang="en-US" b="1" dirty="0">
                <a:latin typeface="华文新魏" pitchFamily="2" charset="-122"/>
                <a:ea typeface="华文新魏" pitchFamily="2" charset="-122"/>
              </a:rPr>
              <a:t>的相容活动加入最优解集中。直观上，按这种方法选择相容活动为未安排活动留下尽可能多的时间。也就是说，该算法的贪心选择的意义是</a:t>
            </a:r>
            <a:r>
              <a:rPr lang="zh-CN" altLang="en-US" b="1" dirty="0">
                <a:solidFill>
                  <a:srgbClr val="FF0000"/>
                </a:solidFill>
                <a:latin typeface="华文新魏" pitchFamily="2" charset="-122"/>
                <a:ea typeface="华文新魏" pitchFamily="2" charset="-122"/>
              </a:rPr>
              <a:t>使剩余的可安排时间段极大化</a:t>
            </a:r>
            <a:r>
              <a:rPr lang="zh-CN" altLang="en-US" b="1" dirty="0">
                <a:latin typeface="华文新魏" pitchFamily="2" charset="-122"/>
                <a:ea typeface="华文新魏" pitchFamily="2" charset="-122"/>
              </a:rPr>
              <a:t>，以便安排尽可能多的相容活动。</a:t>
            </a:r>
            <a:endParaRPr lang="en-US" altLang="zh-CN" b="1" dirty="0">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dirty="0">
                <a:solidFill>
                  <a:srgbClr val="FF0000"/>
                </a:solidFill>
                <a:latin typeface="华文新魏" pitchFamily="2" charset="-122"/>
                <a:ea typeface="华文新魏" pitchFamily="2" charset="-122"/>
              </a:rPr>
              <a:t>例：</a:t>
            </a:r>
            <a:r>
              <a:rPr lang="zh-CN" altLang="en-US" b="1" dirty="0">
                <a:latin typeface="华文新魏" pitchFamily="2" charset="-122"/>
                <a:ea typeface="华文新魏" pitchFamily="2" charset="-122"/>
              </a:rPr>
              <a:t>设待安排的</a:t>
            </a:r>
            <a:r>
              <a:rPr lang="en-US" altLang="zh-CN" b="1" dirty="0">
                <a:latin typeface="华文新魏" pitchFamily="2" charset="-122"/>
                <a:ea typeface="华文新魏" pitchFamily="2" charset="-122"/>
              </a:rPr>
              <a:t>11</a:t>
            </a:r>
            <a:r>
              <a:rPr lang="zh-CN" altLang="en-US" b="1" dirty="0">
                <a:latin typeface="华文新魏" pitchFamily="2" charset="-122"/>
                <a:ea typeface="华文新魏" pitchFamily="2" charset="-122"/>
              </a:rPr>
              <a:t>个活动的开始时间和结束时间按结束时间的非减序排列如下：</a:t>
            </a:r>
          </a:p>
          <a:p>
            <a:pPr defTabSz="812800">
              <a:lnSpc>
                <a:spcPct val="100000"/>
              </a:lnSpc>
              <a:buClr>
                <a:schemeClr val="folHlink"/>
              </a:buClr>
              <a:buSzPct val="70000"/>
            </a:pPr>
            <a:endParaRPr lang="zh-CN" altLang="en-US" b="1" dirty="0">
              <a:solidFill>
                <a:srgbClr val="666699"/>
              </a:solidFill>
              <a:latin typeface="Times New Roman" pitchFamily="18" charset="0"/>
              <a:ea typeface="黑体" pitchFamily="2" charset="-122"/>
            </a:endParaRPr>
          </a:p>
        </p:txBody>
      </p:sp>
      <p:graphicFrame>
        <p:nvGraphicFramePr>
          <p:cNvPr id="6" name="Group 68"/>
          <p:cNvGraphicFramePr>
            <a:graphicFrameLocks noGrp="1"/>
          </p:cNvGraphicFramePr>
          <p:nvPr/>
        </p:nvGraphicFramePr>
        <p:xfrm>
          <a:off x="1785938" y="4714875"/>
          <a:ext cx="6858000" cy="1022351"/>
        </p:xfrm>
        <a:graphic>
          <a:graphicData uri="http://schemas.openxmlformats.org/drawingml/2006/table">
            <a:tbl>
              <a:tblPr/>
              <a:tblGrid>
                <a:gridCol w="573087">
                  <a:extLst>
                    <a:ext uri="{9D8B030D-6E8A-4147-A177-3AD203B41FA5}">
                      <a16:colId xmlns:a16="http://schemas.microsoft.com/office/drawing/2014/main" val="20000"/>
                    </a:ext>
                  </a:extLst>
                </a:gridCol>
                <a:gridCol w="569913">
                  <a:extLst>
                    <a:ext uri="{9D8B030D-6E8A-4147-A177-3AD203B41FA5}">
                      <a16:colId xmlns:a16="http://schemas.microsoft.com/office/drawing/2014/main" val="20001"/>
                    </a:ext>
                  </a:extLst>
                </a:gridCol>
                <a:gridCol w="573087">
                  <a:extLst>
                    <a:ext uri="{9D8B030D-6E8A-4147-A177-3AD203B41FA5}">
                      <a16:colId xmlns:a16="http://schemas.microsoft.com/office/drawing/2014/main" val="20002"/>
                    </a:ext>
                  </a:extLst>
                </a:gridCol>
                <a:gridCol w="569913">
                  <a:extLst>
                    <a:ext uri="{9D8B030D-6E8A-4147-A177-3AD203B41FA5}">
                      <a16:colId xmlns:a16="http://schemas.microsoft.com/office/drawing/2014/main" val="20003"/>
                    </a:ext>
                  </a:extLst>
                </a:gridCol>
                <a:gridCol w="569912">
                  <a:extLst>
                    <a:ext uri="{9D8B030D-6E8A-4147-A177-3AD203B41FA5}">
                      <a16:colId xmlns:a16="http://schemas.microsoft.com/office/drawing/2014/main" val="20004"/>
                    </a:ext>
                  </a:extLst>
                </a:gridCol>
                <a:gridCol w="573088">
                  <a:extLst>
                    <a:ext uri="{9D8B030D-6E8A-4147-A177-3AD203B41FA5}">
                      <a16:colId xmlns:a16="http://schemas.microsoft.com/office/drawing/2014/main" val="20005"/>
                    </a:ext>
                  </a:extLst>
                </a:gridCol>
                <a:gridCol w="573087">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gridCol w="573087">
                  <a:extLst>
                    <a:ext uri="{9D8B030D-6E8A-4147-A177-3AD203B41FA5}">
                      <a16:colId xmlns:a16="http://schemas.microsoft.com/office/drawing/2014/main" val="20008"/>
                    </a:ext>
                  </a:extLst>
                </a:gridCol>
                <a:gridCol w="569913">
                  <a:extLst>
                    <a:ext uri="{9D8B030D-6E8A-4147-A177-3AD203B41FA5}">
                      <a16:colId xmlns:a16="http://schemas.microsoft.com/office/drawing/2014/main" val="20009"/>
                    </a:ext>
                  </a:extLst>
                </a:gridCol>
                <a:gridCol w="569912">
                  <a:extLst>
                    <a:ext uri="{9D8B030D-6E8A-4147-A177-3AD203B41FA5}">
                      <a16:colId xmlns:a16="http://schemas.microsoft.com/office/drawing/2014/main" val="20010"/>
                    </a:ext>
                  </a:extLst>
                </a:gridCol>
                <a:gridCol w="573088">
                  <a:extLst>
                    <a:ext uri="{9D8B030D-6E8A-4147-A177-3AD203B41FA5}">
                      <a16:colId xmlns:a16="http://schemas.microsoft.com/office/drawing/2014/main" val="20011"/>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err="1">
                          <a:ln>
                            <a:noFill/>
                          </a:ln>
                          <a:solidFill>
                            <a:schemeClr val="tx1"/>
                          </a:solidFill>
                          <a:effectLst/>
                          <a:latin typeface="Tahoma" pitchFamily="34" charset="0"/>
                          <a:ea typeface="宋体" pitchFamily="2" charset="-122"/>
                        </a:rPr>
                        <a:t>i</a:t>
                      </a:r>
                      <a:endParaRPr kumimoji="0" lang="en-US" altLang="zh-CN" sz="1600" b="1"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ahoma" pitchFamily="34" charset="0"/>
                          <a:ea typeface="宋体" pitchFamily="2" charset="-122"/>
                        </a:rPr>
                        <a:t>f[</a:t>
                      </a:r>
                      <a:r>
                        <a:rPr kumimoji="0" lang="en-US" altLang="zh-CN" sz="1600" b="1" i="0" u="none" strike="noStrike" cap="none" normalizeH="0" baseline="0" dirty="0" err="1">
                          <a:ln>
                            <a:noFill/>
                          </a:ln>
                          <a:solidFill>
                            <a:schemeClr val="tx1"/>
                          </a:solidFill>
                          <a:effectLst/>
                          <a:latin typeface="Tahoma" pitchFamily="34" charset="0"/>
                          <a:ea typeface="宋体" pitchFamily="2" charset="-122"/>
                        </a:rPr>
                        <a:t>i</a:t>
                      </a:r>
                      <a:r>
                        <a:rPr kumimoji="0" lang="en-US" altLang="zh-CN" sz="1600" b="1"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pic>
        <p:nvPicPr>
          <p:cNvPr id="18437" name="Picture 5"/>
          <p:cNvPicPr>
            <a:picLocks noGrp="1" noChangeAspect="1" noChangeArrowheads="1"/>
          </p:cNvPicPr>
          <p:nvPr>
            <p:ph idx="1"/>
          </p:nvPr>
        </p:nvPicPr>
        <p:blipFill>
          <a:blip r:embed="rId2" cstate="print"/>
          <a:stretch>
            <a:fillRect/>
          </a:stretch>
        </p:blipFill>
        <p:spPr>
          <a:xfrm>
            <a:off x="1129251" y="1825625"/>
            <a:ext cx="6885497" cy="4351338"/>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normAutofit fontScale="85000" lnSpcReduction="20000"/>
          </a:bodyPr>
          <a:lstStyle/>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Recursive-Activity-Selector(s, f, i, j)  </a:t>
            </a: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a:t>
            </a: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 ①    m ← i+1;</a:t>
            </a: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 ②   while m&lt;j  and sm&lt;fi</a:t>
            </a: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 ③            do   m ← m+1</a:t>
            </a: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 ④    if m&lt;j</a:t>
            </a: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 ⑤            then  return {am} U Recursive-Activity-Selector(s, f, m, j)</a:t>
            </a: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 ⑥             else    return </a:t>
            </a:r>
            <a:r>
              <a:rPr lang="el-GR" altLang="zh-CN" sz="1800" b="1">
                <a:latin typeface="华文新魏" pitchFamily="2" charset="-122"/>
                <a:ea typeface="华文新魏" pitchFamily="2" charset="-122"/>
              </a:rPr>
              <a:t>φ</a:t>
            </a:r>
            <a:endParaRPr lang="en-US" altLang="zh-CN" sz="1800"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a:t>
            </a:r>
          </a:p>
          <a:p>
            <a:pPr defTabSz="812800">
              <a:lnSpc>
                <a:spcPct val="100000"/>
              </a:lnSpc>
              <a:buClr>
                <a:schemeClr val="folHlink"/>
              </a:buClr>
              <a:buSzPct val="70000"/>
              <a:buFont typeface="Wingdings" pitchFamily="2" charset="2"/>
              <a:buNone/>
            </a:pPr>
            <a:r>
              <a:rPr lang="zh-CN" altLang="en-US" sz="1800" b="1">
                <a:solidFill>
                  <a:srgbClr val="FF0000"/>
                </a:solidFill>
                <a:latin typeface="华文新魏" pitchFamily="2" charset="-122"/>
                <a:ea typeface="华文新魏" pitchFamily="2" charset="-122"/>
              </a:rPr>
              <a:t>说明：</a:t>
            </a:r>
            <a:endParaRPr lang="en-US" altLang="zh-CN" sz="1800" b="1">
              <a:solidFill>
                <a:srgbClr val="FF0000"/>
              </a:solidFill>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en-US" altLang="zh-CN" sz="1800" b="1">
                <a:solidFill>
                  <a:srgbClr val="FF0000"/>
                </a:solidFill>
                <a:latin typeface="华文新魏" pitchFamily="2" charset="-122"/>
                <a:ea typeface="华文新魏" pitchFamily="2" charset="-122"/>
              </a:rPr>
              <a:t> </a:t>
            </a:r>
            <a:r>
              <a:rPr lang="en-US" altLang="zh-CN" sz="1800" b="1">
                <a:latin typeface="华文新魏" pitchFamily="2" charset="-122"/>
                <a:ea typeface="华文新魏" pitchFamily="2" charset="-122"/>
              </a:rPr>
              <a:t>1</a:t>
            </a:r>
            <a:r>
              <a:rPr lang="zh-CN" altLang="en-US" sz="1800" b="1">
                <a:latin typeface="华文新魏" pitchFamily="2" charset="-122"/>
                <a:ea typeface="华文新魏" pitchFamily="2" charset="-122"/>
              </a:rPr>
              <a:t>）数组</a:t>
            </a:r>
            <a:r>
              <a:rPr lang="en-US" altLang="zh-CN" sz="1800" b="1">
                <a:latin typeface="华文新魏" pitchFamily="2" charset="-122"/>
                <a:ea typeface="华文新魏" pitchFamily="2" charset="-122"/>
              </a:rPr>
              <a:t>s</a:t>
            </a:r>
            <a:r>
              <a:rPr lang="zh-CN" altLang="en-US" sz="1800" b="1">
                <a:latin typeface="华文新魏" pitchFamily="2" charset="-122"/>
                <a:ea typeface="华文新魏" pitchFamily="2" charset="-122"/>
              </a:rPr>
              <a:t>和</a:t>
            </a:r>
            <a:r>
              <a:rPr lang="en-US" altLang="zh-CN" sz="1800" b="1">
                <a:latin typeface="华文新魏" pitchFamily="2" charset="-122"/>
                <a:ea typeface="华文新魏" pitchFamily="2" charset="-122"/>
              </a:rPr>
              <a:t>f</a:t>
            </a:r>
            <a:r>
              <a:rPr lang="zh-CN" altLang="en-US" sz="1800" b="1">
                <a:latin typeface="华文新魏" pitchFamily="2" charset="-122"/>
                <a:ea typeface="华文新魏" pitchFamily="2" charset="-122"/>
              </a:rPr>
              <a:t>表示活动的开始和结束时间，</a:t>
            </a:r>
            <a:r>
              <a:rPr lang="en-US" altLang="zh-CN" sz="1800" b="1">
                <a:latin typeface="华文新魏" pitchFamily="2" charset="-122"/>
                <a:ea typeface="华文新魏" pitchFamily="2" charset="-122"/>
              </a:rPr>
              <a:t>n</a:t>
            </a:r>
            <a:r>
              <a:rPr lang="zh-CN" altLang="en-US" sz="1800" b="1">
                <a:latin typeface="华文新魏" pitchFamily="2" charset="-122"/>
                <a:ea typeface="华文新魏" pitchFamily="2" charset="-122"/>
              </a:rPr>
              <a:t>个输入活动已经按照活动结束时间进行单调递增顺序排序；</a:t>
            </a:r>
            <a:endParaRPr lang="en-US" altLang="zh-CN" sz="1800"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 2</a:t>
            </a:r>
            <a:r>
              <a:rPr lang="zh-CN" altLang="en-US" sz="1800" b="1">
                <a:latin typeface="华文新魏" pitchFamily="2" charset="-122"/>
                <a:ea typeface="华文新魏" pitchFamily="2" charset="-122"/>
              </a:rPr>
              <a:t>）算法</a:t>
            </a:r>
            <a:r>
              <a:rPr lang="en-US" altLang="zh-CN" sz="1800" b="1">
                <a:latin typeface="华文新魏" pitchFamily="2" charset="-122"/>
                <a:ea typeface="华文新魏" pitchFamily="2" charset="-122"/>
              </a:rPr>
              <a:t>②~ ③</a:t>
            </a:r>
            <a:r>
              <a:rPr lang="zh-CN" altLang="en-US" sz="1800" b="1">
                <a:latin typeface="华文新魏" pitchFamily="2" charset="-122"/>
                <a:ea typeface="华文新魏" pitchFamily="2" charset="-122"/>
              </a:rPr>
              <a:t>目的是寻找</a:t>
            </a:r>
            <a:r>
              <a:rPr lang="en-US" altLang="zh-CN" sz="1800" b="1">
                <a:latin typeface="华文新魏" pitchFamily="2" charset="-122"/>
                <a:ea typeface="华文新魏" pitchFamily="2" charset="-122"/>
              </a:rPr>
              <a:t>S</a:t>
            </a:r>
            <a:r>
              <a:rPr lang="en-US" altLang="zh-CN" sz="1800" b="1" baseline="-25000">
                <a:latin typeface="华文新魏" pitchFamily="2" charset="-122"/>
                <a:ea typeface="华文新魏" pitchFamily="2" charset="-122"/>
              </a:rPr>
              <a:t>ij</a:t>
            </a:r>
            <a:r>
              <a:rPr lang="zh-CN" altLang="en-US" sz="1800" b="1">
                <a:latin typeface="华文新魏" pitchFamily="2" charset="-122"/>
                <a:ea typeface="华文新魏" pitchFamily="2" charset="-122"/>
              </a:rPr>
              <a:t>中最早结束的第一个活动，即找到与</a:t>
            </a:r>
            <a:r>
              <a:rPr lang="en-US" altLang="zh-CN" sz="1800" b="1">
                <a:latin typeface="华文新魏" pitchFamily="2" charset="-122"/>
                <a:ea typeface="华文新魏" pitchFamily="2" charset="-122"/>
              </a:rPr>
              <a:t>a</a:t>
            </a:r>
            <a:r>
              <a:rPr lang="en-US" altLang="zh-CN" sz="1800" b="1" baseline="-25000">
                <a:latin typeface="华文新魏" pitchFamily="2" charset="-122"/>
                <a:ea typeface="华文新魏" pitchFamily="2" charset="-122"/>
              </a:rPr>
              <a:t>i</a:t>
            </a:r>
            <a:r>
              <a:rPr lang="zh-CN" altLang="en-US" sz="1800" b="1">
                <a:latin typeface="华文新魏" pitchFamily="2" charset="-122"/>
                <a:ea typeface="华文新魏" pitchFamily="2" charset="-122"/>
              </a:rPr>
              <a:t>兼容的第一个活动</a:t>
            </a:r>
            <a:r>
              <a:rPr lang="en-US" altLang="zh-CN" sz="1800" b="1">
                <a:latin typeface="华文新魏" pitchFamily="2" charset="-122"/>
                <a:ea typeface="华文新魏" pitchFamily="2" charset="-122"/>
              </a:rPr>
              <a:t>a</a:t>
            </a:r>
            <a:r>
              <a:rPr lang="en-US" altLang="zh-CN" sz="1800" b="1" baseline="-25000">
                <a:latin typeface="华文新魏" pitchFamily="2" charset="-122"/>
                <a:ea typeface="华文新魏" pitchFamily="2" charset="-122"/>
              </a:rPr>
              <a:t>m</a:t>
            </a:r>
            <a:r>
              <a:rPr lang="zh-CN" altLang="en-US" sz="1800" b="1">
                <a:latin typeface="华文新魏" pitchFamily="2" charset="-122"/>
                <a:ea typeface="华文新魏" pitchFamily="2" charset="-122"/>
              </a:rPr>
              <a:t>，利用</a:t>
            </a:r>
            <a:r>
              <a:rPr lang="en-US" altLang="zh-CN" sz="1800" b="1">
                <a:latin typeface="华文新魏" pitchFamily="2" charset="-122"/>
                <a:ea typeface="华文新魏" pitchFamily="2" charset="-122"/>
              </a:rPr>
              <a:t>a</a:t>
            </a:r>
            <a:r>
              <a:rPr lang="en-US" altLang="zh-CN" sz="1800" b="1" baseline="-25000">
                <a:latin typeface="华文新魏" pitchFamily="2" charset="-122"/>
                <a:ea typeface="华文新魏" pitchFamily="2" charset="-122"/>
              </a:rPr>
              <a:t>m</a:t>
            </a:r>
            <a:r>
              <a:rPr lang="zh-CN" altLang="en-US" sz="1800" b="1">
                <a:latin typeface="华文新魏" pitchFamily="2" charset="-122"/>
                <a:ea typeface="华文新魏" pitchFamily="2" charset="-122"/>
              </a:rPr>
              <a:t>与</a:t>
            </a:r>
            <a:r>
              <a:rPr lang="en-US" altLang="zh-CN" sz="1800" b="1">
                <a:latin typeface="华文新魏" pitchFamily="2" charset="-122"/>
                <a:ea typeface="华文新魏" pitchFamily="2" charset="-122"/>
              </a:rPr>
              <a:t>S</a:t>
            </a:r>
            <a:r>
              <a:rPr lang="en-US" altLang="zh-CN" sz="1800" b="1" baseline="-25000">
                <a:latin typeface="华文新魏" pitchFamily="2" charset="-122"/>
                <a:ea typeface="华文新魏" pitchFamily="2" charset="-122"/>
              </a:rPr>
              <a:t>mj</a:t>
            </a:r>
            <a:r>
              <a:rPr lang="zh-CN" altLang="en-US" sz="1800" b="1">
                <a:latin typeface="华文新魏" pitchFamily="2" charset="-122"/>
                <a:ea typeface="华文新魏" pitchFamily="2" charset="-122"/>
              </a:rPr>
              <a:t>的最优子集的并集构成</a:t>
            </a:r>
            <a:r>
              <a:rPr lang="en-US" altLang="zh-CN" sz="1800" b="1">
                <a:latin typeface="华文新魏" pitchFamily="2" charset="-122"/>
                <a:ea typeface="华文新魏" pitchFamily="2" charset="-122"/>
              </a:rPr>
              <a:t>S</a:t>
            </a:r>
            <a:r>
              <a:rPr lang="en-US" altLang="zh-CN" sz="1800" b="1" baseline="-25000">
                <a:latin typeface="华文新魏" pitchFamily="2" charset="-122"/>
                <a:ea typeface="华文新魏" pitchFamily="2" charset="-122"/>
              </a:rPr>
              <a:t>ij</a:t>
            </a:r>
            <a:r>
              <a:rPr lang="zh-CN" altLang="en-US" sz="1800" b="1">
                <a:latin typeface="华文新魏" pitchFamily="2" charset="-122"/>
                <a:ea typeface="华文新魏" pitchFamily="2" charset="-122"/>
              </a:rPr>
              <a:t>的最优子集；</a:t>
            </a:r>
            <a:endParaRPr lang="en-US" altLang="zh-CN" sz="1800"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en-US" altLang="zh-CN" sz="1800" b="1">
                <a:latin typeface="华文新魏" pitchFamily="2" charset="-122"/>
                <a:ea typeface="华文新魏" pitchFamily="2" charset="-122"/>
              </a:rPr>
              <a:t>3</a:t>
            </a:r>
            <a:r>
              <a:rPr lang="zh-CN" altLang="en-US" sz="1800" b="1">
                <a:latin typeface="华文新魏" pitchFamily="2" charset="-122"/>
                <a:ea typeface="华文新魏" pitchFamily="2" charset="-122"/>
              </a:rPr>
              <a:t>）时间复杂度</a:t>
            </a:r>
            <a:r>
              <a:rPr lang="en-US" altLang="zh-CN" sz="1800" b="1">
                <a:latin typeface="华文新魏" pitchFamily="2" charset="-122"/>
                <a:ea typeface="华文新魏" pitchFamily="2" charset="-122"/>
                <a:sym typeface="Wingdings" pitchFamily="2" charset="2"/>
              </a:rPr>
              <a:t>O(n)</a:t>
            </a:r>
            <a:r>
              <a:rPr lang="zh-CN" altLang="en-US" sz="1800" b="1">
                <a:latin typeface="华文新魏" pitchFamily="2" charset="-122"/>
                <a:ea typeface="华文新魏" pitchFamily="2" charset="-122"/>
                <a:sym typeface="Wingdings" pitchFamily="2" charset="2"/>
              </a:rPr>
              <a:t>。</a:t>
            </a:r>
            <a:endParaRPr lang="en-US" altLang="zh-CN" sz="1800" b="1">
              <a:latin typeface="华文新魏" pitchFamily="2" charset="-122"/>
              <a:ea typeface="华文新魏" pitchFamily="2" charset="-122"/>
            </a:endParaRPr>
          </a:p>
          <a:p>
            <a:pPr defTabSz="812800">
              <a:lnSpc>
                <a:spcPct val="100000"/>
              </a:lnSpc>
              <a:buClr>
                <a:schemeClr val="folHlink"/>
              </a:buClr>
              <a:buSzPct val="70000"/>
            </a:pPr>
            <a:endParaRPr lang="zh-CN" altLang="en-US" b="1">
              <a:solidFill>
                <a:srgbClr val="666699"/>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dissolv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dissolv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dissolv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dissolv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dissolv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dissolve">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dissolve">
                                      <p:cBhvr>
                                        <p:cTn id="6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normAutofit lnSpcReduction="10000"/>
          </a:bodyPr>
          <a:lstStyle/>
          <a:p>
            <a:pPr defTabSz="812800">
              <a:lnSpc>
                <a:spcPct val="100000"/>
              </a:lnSpc>
              <a:buClr>
                <a:schemeClr val="folHlink"/>
              </a:buClr>
              <a:buSzPct val="70000"/>
              <a:buFont typeface="Wingdings" pitchFamily="2" charset="2"/>
              <a:buChar char="l"/>
            </a:pPr>
            <a:r>
              <a:rPr lang="en-US" altLang="zh-CN" b="1">
                <a:latin typeface="华文新魏" pitchFamily="2" charset="-122"/>
                <a:ea typeface="华文新魏" pitchFamily="2" charset="-122"/>
              </a:rPr>
              <a:t>Recursive-Activity-Selector</a:t>
            </a:r>
            <a:r>
              <a:rPr lang="zh-CN" altLang="en-US" b="1">
                <a:latin typeface="华文新魏" pitchFamily="2" charset="-122"/>
                <a:ea typeface="华文新魏" pitchFamily="2" charset="-122"/>
              </a:rPr>
              <a:t>属于递归性贪心算法，它以对自己的递归调用的并操作结束，几乎就是“尾递归调用”，因此可以转化为迭代形式：</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Char char="l"/>
            </a:pPr>
            <a:endParaRPr lang="en-US" altLang="zh-CN" sz="1800" b="1">
              <a:latin typeface="华文新魏" pitchFamily="2" charset="-122"/>
              <a:ea typeface="华文新魏" pitchFamily="2" charset="-122"/>
            </a:endParaRP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Greedy-Activity-Selector( s, f )</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n ← length[s];</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A ← {a</a:t>
            </a:r>
            <a:r>
              <a:rPr lang="en-US" altLang="zh-CN" b="1" baseline="-25000">
                <a:latin typeface="华文新魏" pitchFamily="2" charset="-122"/>
                <a:ea typeface="华文新魏" pitchFamily="2" charset="-122"/>
              </a:rPr>
              <a:t>1</a:t>
            </a:r>
            <a:r>
              <a:rPr lang="en-US" altLang="zh-CN" b="1">
                <a:latin typeface="华文新魏" pitchFamily="2" charset="-122"/>
                <a:ea typeface="华文新魏" pitchFamily="2" charset="-122"/>
              </a:rPr>
              <a:t>}</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i ← 1                            //</a:t>
            </a:r>
            <a:r>
              <a:rPr lang="zh-CN" altLang="en-US" b="1">
                <a:latin typeface="华文新魏" pitchFamily="2" charset="-122"/>
                <a:ea typeface="华文新魏" pitchFamily="2" charset="-122"/>
              </a:rPr>
              <a:t>下标</a:t>
            </a:r>
            <a:r>
              <a:rPr lang="en-US" altLang="zh-CN" b="1">
                <a:latin typeface="华文新魏" pitchFamily="2" charset="-122"/>
                <a:ea typeface="华文新魏" pitchFamily="2" charset="-122"/>
              </a:rPr>
              <a:t>i</a:t>
            </a:r>
            <a:r>
              <a:rPr lang="zh-CN" altLang="en-US" b="1">
                <a:latin typeface="华文新魏" pitchFamily="2" charset="-122"/>
                <a:ea typeface="华文新魏" pitchFamily="2" charset="-122"/>
              </a:rPr>
              <a:t>记录了最近加入</a:t>
            </a:r>
            <a:r>
              <a:rPr lang="en-US" altLang="zh-CN" b="1">
                <a:latin typeface="华文新魏" pitchFamily="2" charset="-122"/>
                <a:ea typeface="华文新魏" pitchFamily="2" charset="-122"/>
              </a:rPr>
              <a:t>A</a:t>
            </a:r>
            <a:r>
              <a:rPr lang="zh-CN" altLang="en-US" b="1">
                <a:latin typeface="华文新魏" pitchFamily="2" charset="-122"/>
                <a:ea typeface="华文新魏" pitchFamily="2" charset="-122"/>
              </a:rPr>
              <a:t>的活动</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i</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for m ← 2 to n          //</a:t>
            </a:r>
            <a:r>
              <a:rPr lang="zh-CN" altLang="en-US" b="1">
                <a:latin typeface="华文新魏" pitchFamily="2" charset="-122"/>
                <a:ea typeface="华文新魏" pitchFamily="2" charset="-122"/>
              </a:rPr>
              <a:t>寻找</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i,n+1</a:t>
            </a:r>
            <a:r>
              <a:rPr lang="zh-CN" altLang="en-US" b="1">
                <a:latin typeface="华文新魏" pitchFamily="2" charset="-122"/>
                <a:ea typeface="华文新魏" pitchFamily="2" charset="-122"/>
              </a:rPr>
              <a:t>中最早结束的兼容活动</a:t>
            </a:r>
            <a:endParaRPr lang="en-US" altLang="zh-CN" b="1">
              <a:latin typeface="华文新魏" pitchFamily="2" charset="-122"/>
              <a:ea typeface="华文新魏" pitchFamily="2" charset="-122"/>
            </a:endParaRP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do if  s</a:t>
            </a:r>
            <a:r>
              <a:rPr lang="en-US" altLang="zh-CN" b="1" baseline="-25000">
                <a:latin typeface="华文新魏" pitchFamily="2" charset="-122"/>
                <a:ea typeface="华文新魏" pitchFamily="2" charset="-122"/>
              </a:rPr>
              <a:t>m</a:t>
            </a:r>
            <a:r>
              <a:rPr lang="en-US" altLang="zh-CN" b="1">
                <a:latin typeface="华文新魏" pitchFamily="2" charset="-122"/>
                <a:ea typeface="华文新魏" pitchFamily="2" charset="-122"/>
              </a:rPr>
              <a:t> ≥ f</a:t>
            </a:r>
            <a:r>
              <a:rPr lang="en-US" altLang="zh-CN" b="1" baseline="-25000">
                <a:latin typeface="华文新魏" pitchFamily="2" charset="-122"/>
                <a:ea typeface="华文新魏" pitchFamily="2" charset="-122"/>
              </a:rPr>
              <a:t>i</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then  A ← A U {a</a:t>
            </a:r>
            <a:r>
              <a:rPr lang="en-US" altLang="zh-CN" b="1" baseline="-25000">
                <a:latin typeface="华文新魏" pitchFamily="2" charset="-122"/>
                <a:ea typeface="华文新魏" pitchFamily="2" charset="-122"/>
              </a:rPr>
              <a:t>m</a:t>
            </a:r>
            <a:r>
              <a:rPr lang="en-US" altLang="zh-CN" b="1">
                <a:latin typeface="华文新魏" pitchFamily="2" charset="-122"/>
                <a:ea typeface="华文新魏" pitchFamily="2" charset="-122"/>
              </a:rPr>
              <a:t>}</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i ← m</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     return A;</a:t>
            </a:r>
          </a:p>
          <a:p>
            <a:pPr marL="800100" lvl="1" indent="-342900" defTabSz="812800">
              <a:buClr>
                <a:schemeClr val="folHlink"/>
              </a:buClr>
              <a:buSzPct val="70000"/>
              <a:buFont typeface="Wingdings" pitchFamily="2" charset="2"/>
              <a:buNone/>
            </a:pPr>
            <a:r>
              <a:rPr lang="en-US" altLang="zh-CN" b="1">
                <a:latin typeface="华文新魏" pitchFamily="2" charset="-122"/>
                <a:ea typeface="华文新魏" pitchFamily="2" charset="-122"/>
              </a:rPr>
              <a:t>}</a:t>
            </a:r>
            <a:endParaRPr lang="en-US" altLang="zh-CN" sz="2000" b="1">
              <a:latin typeface="华文新魏" pitchFamily="2" charset="-122"/>
              <a:ea typeface="华文新魏" pitchFamily="2" charset="-122"/>
            </a:endParaRPr>
          </a:p>
          <a:p>
            <a:pPr defTabSz="812800">
              <a:lnSpc>
                <a:spcPct val="100000"/>
              </a:lnSpc>
              <a:buClr>
                <a:schemeClr val="folHlink"/>
              </a:buClr>
              <a:buSzPct val="70000"/>
            </a:pPr>
            <a:endParaRPr lang="zh-CN" altLang="en-US" b="1">
              <a:solidFill>
                <a:srgbClr val="666699"/>
              </a:solidFill>
              <a:latin typeface="Times New Roman" pitchFamily="18"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dissolve">
                                      <p:cBhvr>
                                        <p:cTn id="10" dur="500"/>
                                        <p:tgtEl>
                                          <p:spTgt spid="7">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dissolve">
                                      <p:cBhvr>
                                        <p:cTn id="13" dur="500"/>
                                        <p:tgtEl>
                                          <p:spTgt spid="7">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dissolve">
                                      <p:cBhvr>
                                        <p:cTn id="16" dur="500"/>
                                        <p:tgtEl>
                                          <p:spTgt spid="7">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dissolve">
                                      <p:cBhvr>
                                        <p:cTn id="19" dur="500"/>
                                        <p:tgtEl>
                                          <p:spTgt spid="7">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dissolve">
                                      <p:cBhvr>
                                        <p:cTn id="25" dur="500"/>
                                        <p:tgtEl>
                                          <p:spTgt spid="7">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dissolve">
                                      <p:cBhvr>
                                        <p:cTn id="28" dur="500"/>
                                        <p:tgtEl>
                                          <p:spTgt spid="7">
                                            <p:txEl>
                                              <p:pRg st="8" end="8"/>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dissolve">
                                      <p:cBhvr>
                                        <p:cTn id="31" dur="500"/>
                                        <p:tgtEl>
                                          <p:spTgt spid="7">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dissolve">
                                      <p:cBhvr>
                                        <p:cTn id="34" dur="500"/>
                                        <p:tgtEl>
                                          <p:spTgt spid="7">
                                            <p:txEl>
                                              <p:pRg st="10" end="1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dissolve">
                                      <p:cBhvr>
                                        <p:cTn id="37" dur="500"/>
                                        <p:tgtEl>
                                          <p:spTgt spid="7">
                                            <p:txEl>
                                              <p:pRg st="11" end="1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
                                            <p:txEl>
                                              <p:pRg st="12" end="12"/>
                                            </p:txEl>
                                          </p:spTgt>
                                        </p:tgtEl>
                                        <p:attrNameLst>
                                          <p:attrName>style.visibility</p:attrName>
                                        </p:attrNameLst>
                                      </p:cBhvr>
                                      <p:to>
                                        <p:strVal val="visible"/>
                                      </p:to>
                                    </p:set>
                                    <p:animEffect transition="in" filter="dissolve">
                                      <p:cBhvr>
                                        <p:cTn id="40"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21509"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sz="2400" b="1">
                <a:solidFill>
                  <a:srgbClr val="FF0000"/>
                </a:solidFill>
                <a:latin typeface="华文新魏" pitchFamily="2" charset="-122"/>
                <a:ea typeface="华文新魏" pitchFamily="2" charset="-122"/>
              </a:rPr>
              <a:t>贪心算法的正确性证明：</a:t>
            </a:r>
            <a:endParaRPr lang="en-US" altLang="zh-CN" sz="2400"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2400" b="1">
                <a:solidFill>
                  <a:srgbClr val="FF0000"/>
                </a:solidFill>
                <a:latin typeface="华文新魏" pitchFamily="2" charset="-122"/>
                <a:ea typeface="华文新魏" pitchFamily="2" charset="-122"/>
              </a:rPr>
              <a:t>      定理</a:t>
            </a:r>
            <a:r>
              <a:rPr lang="en-US" altLang="zh-CN" sz="2400" b="1">
                <a:solidFill>
                  <a:srgbClr val="FF0000"/>
                </a:solidFill>
                <a:latin typeface="华文新魏" pitchFamily="2" charset="-122"/>
                <a:ea typeface="华文新魏" pitchFamily="2" charset="-122"/>
              </a:rPr>
              <a:t>16.1</a:t>
            </a:r>
            <a:r>
              <a:rPr lang="zh-CN" altLang="en-US" sz="2400" b="1">
                <a:solidFill>
                  <a:srgbClr val="FF0000"/>
                </a:solidFill>
                <a:latin typeface="华文新魏" pitchFamily="2" charset="-122"/>
                <a:ea typeface="华文新魏" pitchFamily="2" charset="-122"/>
              </a:rPr>
              <a:t>：</a:t>
            </a:r>
            <a:r>
              <a:rPr lang="zh-CN" altLang="en-US" sz="2400" b="1">
                <a:latin typeface="华文新魏" pitchFamily="2" charset="-122"/>
                <a:ea typeface="华文新魏" pitchFamily="2" charset="-122"/>
              </a:rPr>
              <a:t>对于任意非空子问题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，设</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是</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中具有最早结束时间的活动，即  </a:t>
            </a:r>
            <a:r>
              <a:rPr lang="en-US" altLang="zh-CN" sz="2400" b="1">
                <a:latin typeface="华文新魏" pitchFamily="2" charset="-122"/>
                <a:ea typeface="华文新魏" pitchFamily="2" charset="-122"/>
              </a:rPr>
              <a:t>f</a:t>
            </a:r>
            <a:r>
              <a:rPr lang="en-US" altLang="zh-CN" sz="2400" b="1" baseline="-25000">
                <a:latin typeface="华文新魏" pitchFamily="2" charset="-122"/>
                <a:ea typeface="华文新魏" pitchFamily="2" charset="-122"/>
              </a:rPr>
              <a:t>m</a:t>
            </a:r>
            <a:r>
              <a:rPr lang="en-US" altLang="zh-CN" sz="2400" b="1">
                <a:latin typeface="华文新魏" pitchFamily="2" charset="-122"/>
                <a:ea typeface="华文新魏" pitchFamily="2" charset="-122"/>
              </a:rPr>
              <a:t> = min{ f</a:t>
            </a:r>
            <a:r>
              <a:rPr lang="en-US" altLang="zh-CN" sz="2400" b="1" baseline="-25000">
                <a:latin typeface="华文新魏" pitchFamily="2" charset="-122"/>
                <a:ea typeface="华文新魏" pitchFamily="2" charset="-122"/>
              </a:rPr>
              <a:t>k </a:t>
            </a:r>
            <a:r>
              <a:rPr lang="en-US" altLang="zh-CN" sz="2400" b="1">
                <a:latin typeface="华文新魏" pitchFamily="2" charset="-122"/>
                <a:ea typeface="华文新魏" pitchFamily="2" charset="-122"/>
              </a:rPr>
              <a:t>:  a</a:t>
            </a:r>
            <a:r>
              <a:rPr lang="en-US" altLang="zh-CN" sz="2400" b="1" baseline="-25000">
                <a:latin typeface="华文新魏" pitchFamily="2" charset="-122"/>
                <a:ea typeface="华文新魏" pitchFamily="2" charset="-122"/>
              </a:rPr>
              <a:t>k</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 </a:t>
            </a:r>
            <a:r>
              <a:rPr lang="en-US" altLang="zh-CN" sz="2400" b="1">
                <a:latin typeface="华文新魏" pitchFamily="2" charset="-122"/>
                <a:ea typeface="华文新魏" pitchFamily="2" charset="-122"/>
              </a:rPr>
              <a:t>}</a:t>
            </a:r>
            <a:r>
              <a:rPr lang="zh-CN" altLang="en-US" sz="2400" b="1">
                <a:latin typeface="华文新魏" pitchFamily="2" charset="-122"/>
                <a:ea typeface="华文新魏" pitchFamily="2" charset="-122"/>
              </a:rPr>
              <a:t>，则：</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1</a:t>
            </a:r>
            <a:r>
              <a:rPr lang="zh-CN" altLang="en-US" sz="2400" b="1">
                <a:latin typeface="华文新魏" pitchFamily="2" charset="-122"/>
                <a:ea typeface="华文新魏" pitchFamily="2" charset="-122"/>
              </a:rPr>
              <a:t>）活动</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在</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的某最大兼容活动子集中被使用；</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2</a:t>
            </a:r>
            <a:r>
              <a:rPr lang="zh-CN" altLang="en-US" sz="2400" b="1">
                <a:latin typeface="华文新魏" pitchFamily="2" charset="-122"/>
                <a:ea typeface="华文新魏" pitchFamily="2" charset="-122"/>
              </a:rPr>
              <a:t>）子问题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im</a:t>
            </a:r>
            <a:r>
              <a:rPr lang="zh-CN" altLang="en-US" sz="2400" b="1">
                <a:latin typeface="华文新魏" pitchFamily="2" charset="-122"/>
                <a:ea typeface="华文新魏" pitchFamily="2" charset="-122"/>
              </a:rPr>
              <a:t>为空，所以选择</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将使子问题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mj</a:t>
            </a:r>
            <a:r>
              <a:rPr lang="zh-CN" altLang="en-US" sz="2400" b="1">
                <a:latin typeface="华文新魏" pitchFamily="2" charset="-122"/>
                <a:ea typeface="华文新魏" pitchFamily="2" charset="-122"/>
              </a:rPr>
              <a:t>为唯一可能非空的子问题。</a:t>
            </a:r>
            <a:endParaRPr lang="en-US" altLang="zh-CN" sz="2400" b="1">
              <a:latin typeface="华文新魏" pitchFamily="2" charset="-122"/>
              <a:ea typeface="华文新魏" pitchFamily="2" charset="-122"/>
            </a:endParaRPr>
          </a:p>
          <a:p>
            <a:pPr defTabSz="812800">
              <a:lnSpc>
                <a:spcPct val="100000"/>
              </a:lnSpc>
              <a:buClr>
                <a:schemeClr val="folHlink"/>
              </a:buClr>
              <a:buSzPct val="70000"/>
            </a:pPr>
            <a:endParaRPr lang="zh-CN" altLang="en-US" sz="2400" b="1">
              <a:solidFill>
                <a:srgbClr val="666699"/>
              </a:solidFill>
              <a:latin typeface="Times New Roman" pitchFamily="18" charset="0"/>
              <a:ea typeface="黑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a:xfrm>
            <a:off x="1243013" y="1285875"/>
            <a:ext cx="7829550" cy="4953000"/>
          </a:xfrm>
        </p:spPr>
        <p:txBody>
          <a:bodyPr/>
          <a:lstStyle/>
          <a:p>
            <a:pPr defTabSz="812800">
              <a:buClr>
                <a:schemeClr val="folHlink"/>
              </a:buClr>
              <a:buSzPct val="70000"/>
              <a:buFont typeface="Wingdings" pitchFamily="2" charset="2"/>
              <a:buNone/>
            </a:pPr>
            <a:r>
              <a:rPr lang="zh-CN" altLang="en-US" sz="2400" b="1">
                <a:solidFill>
                  <a:srgbClr val="FF0000"/>
                </a:solidFill>
                <a:latin typeface="华文新魏" pitchFamily="2" charset="-122"/>
                <a:ea typeface="华文新魏" pitchFamily="2" charset="-122"/>
              </a:rPr>
              <a:t>定理</a:t>
            </a:r>
            <a:r>
              <a:rPr lang="en-US" altLang="zh-CN" sz="2400" b="1">
                <a:solidFill>
                  <a:srgbClr val="FF0000"/>
                </a:solidFill>
                <a:latin typeface="华文新魏" pitchFamily="2" charset="-122"/>
                <a:ea typeface="华文新魏" pitchFamily="2" charset="-122"/>
              </a:rPr>
              <a:t>16.1</a:t>
            </a:r>
            <a:r>
              <a:rPr lang="zh-CN" altLang="en-US" sz="2400" b="1">
                <a:solidFill>
                  <a:srgbClr val="FF0000"/>
                </a:solidFill>
                <a:latin typeface="华文新魏" pitchFamily="2" charset="-122"/>
                <a:ea typeface="华文新魏" pitchFamily="2" charset="-122"/>
              </a:rPr>
              <a:t>：</a:t>
            </a:r>
            <a:r>
              <a:rPr lang="zh-CN" altLang="en-US" sz="2400" b="1">
                <a:latin typeface="华文新魏" pitchFamily="2" charset="-122"/>
                <a:ea typeface="华文新魏" pitchFamily="2" charset="-122"/>
              </a:rPr>
              <a:t>对于任意非空子问题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，设</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是</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中具有最早结束时间的活动，即  </a:t>
            </a:r>
            <a:r>
              <a:rPr lang="en-US" altLang="zh-CN" sz="2400" b="1">
                <a:latin typeface="华文新魏" pitchFamily="2" charset="-122"/>
                <a:ea typeface="华文新魏" pitchFamily="2" charset="-122"/>
              </a:rPr>
              <a:t>f</a:t>
            </a:r>
            <a:r>
              <a:rPr lang="en-US" altLang="zh-CN" sz="2400" b="1" baseline="-25000">
                <a:latin typeface="华文新魏" pitchFamily="2" charset="-122"/>
                <a:ea typeface="华文新魏" pitchFamily="2" charset="-122"/>
              </a:rPr>
              <a:t>m</a:t>
            </a:r>
            <a:r>
              <a:rPr lang="en-US" altLang="zh-CN" sz="2400" b="1">
                <a:latin typeface="华文新魏" pitchFamily="2" charset="-122"/>
                <a:ea typeface="华文新魏" pitchFamily="2" charset="-122"/>
              </a:rPr>
              <a:t> = min{ f</a:t>
            </a:r>
            <a:r>
              <a:rPr lang="en-US" altLang="zh-CN" sz="2400" b="1" baseline="-25000">
                <a:latin typeface="华文新魏" pitchFamily="2" charset="-122"/>
                <a:ea typeface="华文新魏" pitchFamily="2" charset="-122"/>
              </a:rPr>
              <a:t>k </a:t>
            </a:r>
            <a:r>
              <a:rPr lang="en-US" altLang="zh-CN" sz="2400" b="1">
                <a:latin typeface="华文新魏" pitchFamily="2" charset="-122"/>
                <a:ea typeface="华文新魏" pitchFamily="2" charset="-122"/>
              </a:rPr>
              <a:t>:  a</a:t>
            </a:r>
            <a:r>
              <a:rPr lang="en-US" altLang="zh-CN" sz="2400" b="1" baseline="-25000">
                <a:latin typeface="华文新魏" pitchFamily="2" charset="-122"/>
                <a:ea typeface="华文新魏" pitchFamily="2" charset="-122"/>
              </a:rPr>
              <a:t>k</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 </a:t>
            </a:r>
            <a:r>
              <a:rPr lang="en-US" altLang="zh-CN" sz="2400" b="1">
                <a:latin typeface="华文新魏" pitchFamily="2" charset="-122"/>
                <a:ea typeface="华文新魏" pitchFamily="2" charset="-122"/>
              </a:rPr>
              <a:t>}</a:t>
            </a:r>
            <a:r>
              <a:rPr lang="zh-CN" altLang="en-US" sz="2400" b="1">
                <a:latin typeface="华文新魏" pitchFamily="2" charset="-122"/>
                <a:ea typeface="华文新魏" pitchFamily="2" charset="-122"/>
              </a:rPr>
              <a:t>，则：</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a:t>
            </a:r>
            <a:r>
              <a:rPr lang="en-US" altLang="zh-CN" sz="2400" b="1">
                <a:solidFill>
                  <a:srgbClr val="CCCCCC"/>
                </a:solidFill>
                <a:latin typeface="华文新魏" pitchFamily="2" charset="-122"/>
                <a:ea typeface="华文新魏" pitchFamily="2" charset="-122"/>
              </a:rPr>
              <a:t>1</a:t>
            </a:r>
            <a:r>
              <a:rPr lang="zh-CN" altLang="en-US" sz="2400" b="1">
                <a:solidFill>
                  <a:srgbClr val="CCCCCC"/>
                </a:solidFill>
                <a:latin typeface="华文新魏" pitchFamily="2" charset="-122"/>
                <a:ea typeface="华文新魏" pitchFamily="2" charset="-122"/>
              </a:rPr>
              <a:t>）活动</a:t>
            </a:r>
            <a:r>
              <a:rPr lang="en-US" altLang="zh-CN" sz="2400" b="1">
                <a:solidFill>
                  <a:srgbClr val="CCCCCC"/>
                </a:solidFill>
                <a:latin typeface="华文新魏" pitchFamily="2" charset="-122"/>
                <a:ea typeface="华文新魏" pitchFamily="2" charset="-122"/>
              </a:rPr>
              <a:t>a</a:t>
            </a:r>
            <a:r>
              <a:rPr lang="en-US" altLang="zh-CN" sz="2400" b="1" baseline="-25000">
                <a:solidFill>
                  <a:srgbClr val="CCCCCC"/>
                </a:solidFill>
                <a:latin typeface="华文新魏" pitchFamily="2" charset="-122"/>
                <a:ea typeface="华文新魏" pitchFamily="2" charset="-122"/>
              </a:rPr>
              <a:t>m</a:t>
            </a:r>
            <a:r>
              <a:rPr lang="zh-CN" altLang="en-US" sz="2400" b="1">
                <a:solidFill>
                  <a:srgbClr val="CCCCCC"/>
                </a:solidFill>
                <a:latin typeface="华文新魏" pitchFamily="2" charset="-122"/>
                <a:ea typeface="华文新魏" pitchFamily="2" charset="-122"/>
              </a:rPr>
              <a:t>在</a:t>
            </a:r>
            <a:r>
              <a:rPr lang="en-US" altLang="zh-CN" sz="2400" b="1">
                <a:solidFill>
                  <a:srgbClr val="CCCCCC"/>
                </a:solidFill>
                <a:latin typeface="华文新魏" pitchFamily="2" charset="-122"/>
                <a:ea typeface="华文新魏" pitchFamily="2" charset="-122"/>
              </a:rPr>
              <a:t>S</a:t>
            </a:r>
            <a:r>
              <a:rPr lang="en-US" altLang="zh-CN" sz="2400" b="1" baseline="-25000">
                <a:solidFill>
                  <a:srgbClr val="CCCCCC"/>
                </a:solidFill>
                <a:latin typeface="华文新魏" pitchFamily="2" charset="-122"/>
                <a:ea typeface="华文新魏" pitchFamily="2" charset="-122"/>
              </a:rPr>
              <a:t>ij</a:t>
            </a:r>
            <a:r>
              <a:rPr lang="zh-CN" altLang="en-US" sz="2400" b="1">
                <a:solidFill>
                  <a:srgbClr val="CCCCCC"/>
                </a:solidFill>
                <a:latin typeface="华文新魏" pitchFamily="2" charset="-122"/>
                <a:ea typeface="华文新魏" pitchFamily="2" charset="-122"/>
              </a:rPr>
              <a:t>的某最大兼容活动子集中被使用；</a:t>
            </a:r>
            <a:endParaRPr lang="en-US" altLang="zh-CN" sz="2400" b="1">
              <a:solidFill>
                <a:srgbClr val="CCCCCC"/>
              </a:solidFill>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2</a:t>
            </a:r>
            <a:r>
              <a:rPr lang="zh-CN" altLang="en-US" sz="2400" b="1">
                <a:latin typeface="华文新魏" pitchFamily="2" charset="-122"/>
                <a:ea typeface="华文新魏" pitchFamily="2" charset="-122"/>
              </a:rPr>
              <a:t>）子问题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im</a:t>
            </a:r>
            <a:r>
              <a:rPr lang="zh-CN" altLang="en-US" sz="2400" b="1">
                <a:latin typeface="华文新魏" pitchFamily="2" charset="-122"/>
                <a:ea typeface="华文新魏" pitchFamily="2" charset="-122"/>
              </a:rPr>
              <a:t>为空，所以选择</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将使子问题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mj</a:t>
            </a:r>
            <a:r>
              <a:rPr lang="zh-CN" altLang="en-US" sz="2400" b="1">
                <a:latin typeface="华文新魏" pitchFamily="2" charset="-122"/>
                <a:ea typeface="华文新魏" pitchFamily="2" charset="-122"/>
              </a:rPr>
              <a:t>为唯一可能非空的子问题。</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2400" b="1">
                <a:solidFill>
                  <a:srgbClr val="FF0000"/>
                </a:solidFill>
                <a:latin typeface="华文新魏" pitchFamily="2" charset="-122"/>
                <a:ea typeface="华文新魏" pitchFamily="2" charset="-122"/>
              </a:rPr>
              <a:t>证明：</a:t>
            </a:r>
            <a:r>
              <a:rPr lang="en-US" altLang="zh-CN" sz="2400" b="1">
                <a:solidFill>
                  <a:srgbClr val="FF0000"/>
                </a:solidFill>
                <a:latin typeface="华文新魏" pitchFamily="2" charset="-122"/>
                <a:ea typeface="华文新魏" pitchFamily="2" charset="-122"/>
              </a:rPr>
              <a:t>      </a:t>
            </a:r>
            <a:r>
              <a:rPr lang="zh-CN" altLang="en-US" sz="2400" b="1">
                <a:latin typeface="华文新魏" pitchFamily="2" charset="-122"/>
                <a:ea typeface="华文新魏" pitchFamily="2" charset="-122"/>
              </a:rPr>
              <a:t>先证第</a:t>
            </a:r>
            <a:r>
              <a:rPr lang="en-US" altLang="zh-CN" sz="2400" b="1">
                <a:latin typeface="华文新魏" pitchFamily="2" charset="-122"/>
                <a:ea typeface="华文新魏" pitchFamily="2" charset="-122"/>
              </a:rPr>
              <a:t>2</a:t>
            </a:r>
            <a:r>
              <a:rPr lang="zh-CN" altLang="en-US" sz="2400" b="1">
                <a:latin typeface="华文新魏" pitchFamily="2" charset="-122"/>
                <a:ea typeface="华文新魏" pitchFamily="2" charset="-122"/>
              </a:rPr>
              <a:t>部分。假设</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im</a:t>
            </a:r>
            <a:r>
              <a:rPr lang="zh-CN" altLang="en-US" sz="2400" b="1">
                <a:latin typeface="华文新魏" pitchFamily="2" charset="-122"/>
                <a:ea typeface="华文新魏" pitchFamily="2" charset="-122"/>
              </a:rPr>
              <a:t>非空，因此有活动</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k</a:t>
            </a:r>
            <a:r>
              <a:rPr lang="zh-CN" altLang="en-US" sz="2400" b="1">
                <a:latin typeface="华文新魏" pitchFamily="2" charset="-122"/>
                <a:ea typeface="华文新魏" pitchFamily="2" charset="-122"/>
              </a:rPr>
              <a:t>满足</a:t>
            </a:r>
            <a:r>
              <a:rPr lang="en-US" altLang="zh-CN" sz="2400" b="1">
                <a:latin typeface="华文新魏" pitchFamily="2" charset="-122"/>
                <a:ea typeface="华文新魏" pitchFamily="2" charset="-122"/>
              </a:rPr>
              <a:t>f</a:t>
            </a:r>
            <a:r>
              <a:rPr lang="en-US" altLang="zh-CN" sz="2400" b="1" baseline="-25000">
                <a:latin typeface="华文新魏" pitchFamily="2" charset="-122"/>
                <a:ea typeface="华文新魏" pitchFamily="2" charset="-122"/>
              </a:rPr>
              <a:t>i</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k</a:t>
            </a:r>
            <a:r>
              <a:rPr lang="en-US" altLang="zh-CN" sz="2400" b="1">
                <a:latin typeface="华文新魏" pitchFamily="2" charset="-122"/>
                <a:ea typeface="华文新魏" pitchFamily="2" charset="-122"/>
              </a:rPr>
              <a:t>&lt;f</a:t>
            </a:r>
            <a:r>
              <a:rPr lang="en-US" altLang="zh-CN" sz="2400" b="1" baseline="-25000">
                <a:latin typeface="华文新魏" pitchFamily="2" charset="-122"/>
                <a:ea typeface="华文新魏" pitchFamily="2" charset="-122"/>
              </a:rPr>
              <a:t>k</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m</a:t>
            </a:r>
            <a:r>
              <a:rPr lang="en-US" altLang="zh-CN" sz="2400" b="1">
                <a:latin typeface="华文新魏" pitchFamily="2" charset="-122"/>
                <a:ea typeface="华文新魏" pitchFamily="2" charset="-122"/>
              </a:rPr>
              <a:t>&lt;f</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k</a:t>
            </a:r>
            <a:r>
              <a:rPr lang="zh-CN" altLang="en-US" sz="2400" b="1">
                <a:latin typeface="华文新魏" pitchFamily="2" charset="-122"/>
                <a:ea typeface="华文新魏" pitchFamily="2" charset="-122"/>
              </a:rPr>
              <a:t>同时也在</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中，且具有比</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更早的结束时间，这与</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m</a:t>
            </a:r>
            <a:r>
              <a:rPr lang="zh-CN" altLang="en-US" sz="2400" b="1">
                <a:latin typeface="华文新魏" pitchFamily="2" charset="-122"/>
                <a:ea typeface="华文新魏" pitchFamily="2" charset="-122"/>
              </a:rPr>
              <a:t>的选择相矛盾，故</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im</a:t>
            </a:r>
            <a:r>
              <a:rPr lang="zh-CN" altLang="en-US" sz="2400" b="1">
                <a:latin typeface="华文新魏" pitchFamily="2" charset="-122"/>
                <a:ea typeface="华文新魏" pitchFamily="2" charset="-122"/>
              </a:rPr>
              <a:t>为空。</a:t>
            </a:r>
            <a:endParaRPr lang="en-US" altLang="zh-CN" sz="2400"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en-US" altLang="zh-CN">
                <a:latin typeface="华文新魏" pitchFamily="2" charset="-122"/>
                <a:ea typeface="华文新魏" pitchFamily="2" charset="-122"/>
              </a:rPr>
              <a:t>      </a:t>
            </a:r>
          </a:p>
          <a:p>
            <a:pPr defTabSz="812800">
              <a:lnSpc>
                <a:spcPct val="100000"/>
              </a:lnSpc>
              <a:buClr>
                <a:schemeClr val="folHlink"/>
              </a:buClr>
              <a:buSzPct val="70000"/>
            </a:pPr>
            <a:endParaRPr lang="zh-CN" altLang="en-US">
              <a:solidFill>
                <a:srgbClr val="666699"/>
              </a:solidFill>
              <a:latin typeface="华文新魏" pitchFamily="2" charset="-122"/>
              <a:ea typeface="华文新魏"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a:xfrm>
            <a:off x="1143000" y="1262063"/>
            <a:ext cx="7929563" cy="4953000"/>
          </a:xfrm>
        </p:spPr>
        <p:txBody>
          <a:bodyPr/>
          <a:lstStyle/>
          <a:p>
            <a:pPr defTabSz="812800">
              <a:buClr>
                <a:schemeClr val="folHlink"/>
              </a:buClr>
              <a:buSzPct val="70000"/>
              <a:buFont typeface="Wingdings" pitchFamily="2" charset="2"/>
              <a:buNone/>
            </a:pPr>
            <a:r>
              <a:rPr lang="zh-CN" altLang="en-US" b="1">
                <a:solidFill>
                  <a:srgbClr val="FF0000"/>
                </a:solidFill>
                <a:latin typeface="华文新魏" pitchFamily="2" charset="-122"/>
                <a:ea typeface="华文新魏" pitchFamily="2" charset="-122"/>
              </a:rPr>
              <a:t>定理</a:t>
            </a:r>
            <a:r>
              <a:rPr lang="en-US" altLang="zh-CN" b="1">
                <a:solidFill>
                  <a:srgbClr val="FF0000"/>
                </a:solidFill>
                <a:latin typeface="华文新魏" pitchFamily="2" charset="-122"/>
                <a:ea typeface="华文新魏" pitchFamily="2" charset="-122"/>
              </a:rPr>
              <a:t>16.1</a:t>
            </a:r>
            <a:r>
              <a:rPr lang="zh-CN" altLang="en-US" b="1">
                <a:solidFill>
                  <a:srgbClr val="FF0000"/>
                </a:solidFill>
                <a:latin typeface="华文新魏" pitchFamily="2" charset="-122"/>
                <a:ea typeface="华文新魏" pitchFamily="2" charset="-122"/>
              </a:rPr>
              <a:t>：</a:t>
            </a:r>
            <a:r>
              <a:rPr lang="zh-CN" altLang="en-US" b="1">
                <a:latin typeface="华文新魏" pitchFamily="2" charset="-122"/>
                <a:ea typeface="华文新魏" pitchFamily="2" charset="-122"/>
              </a:rPr>
              <a:t>对于任意非空子问题</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，设</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m</a:t>
            </a:r>
            <a:r>
              <a:rPr lang="zh-CN" altLang="en-US" b="1">
                <a:latin typeface="华文新魏" pitchFamily="2" charset="-122"/>
                <a:ea typeface="华文新魏" pitchFamily="2" charset="-122"/>
              </a:rPr>
              <a:t>是</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中具有最早结束时间的活动，即  </a:t>
            </a:r>
            <a:r>
              <a:rPr lang="en-US" altLang="zh-CN" b="1">
                <a:latin typeface="华文新魏" pitchFamily="2" charset="-122"/>
                <a:ea typeface="华文新魏" pitchFamily="2" charset="-122"/>
              </a:rPr>
              <a:t>f</a:t>
            </a:r>
            <a:r>
              <a:rPr lang="en-US" altLang="zh-CN" b="1" baseline="-25000">
                <a:latin typeface="华文新魏" pitchFamily="2" charset="-122"/>
                <a:ea typeface="华文新魏" pitchFamily="2" charset="-122"/>
              </a:rPr>
              <a:t>m</a:t>
            </a:r>
            <a:r>
              <a:rPr lang="en-US" altLang="zh-CN" b="1">
                <a:latin typeface="华文新魏" pitchFamily="2" charset="-122"/>
                <a:ea typeface="华文新魏" pitchFamily="2" charset="-122"/>
              </a:rPr>
              <a:t> = min{ f</a:t>
            </a:r>
            <a:r>
              <a:rPr lang="en-US" altLang="zh-CN" b="1" baseline="-25000">
                <a:latin typeface="华文新魏" pitchFamily="2" charset="-122"/>
                <a:ea typeface="华文新魏" pitchFamily="2" charset="-122"/>
              </a:rPr>
              <a:t>k </a:t>
            </a:r>
            <a:r>
              <a:rPr lang="en-US" altLang="zh-CN" b="1">
                <a:latin typeface="华文新魏" pitchFamily="2" charset="-122"/>
                <a:ea typeface="华文新魏" pitchFamily="2" charset="-122"/>
              </a:rPr>
              <a:t>:  a</a:t>
            </a:r>
            <a:r>
              <a:rPr lang="en-US" altLang="zh-CN" b="1" baseline="-25000">
                <a:latin typeface="华文新魏" pitchFamily="2" charset="-122"/>
                <a:ea typeface="华文新魏" pitchFamily="2" charset="-122"/>
              </a:rPr>
              <a:t>k</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 </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，则：</a:t>
            </a:r>
            <a:endParaRPr lang="en-US" altLang="zh-CN" b="1">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b="1">
                <a:latin typeface="华文新魏" pitchFamily="2" charset="-122"/>
                <a:ea typeface="华文新魏" pitchFamily="2" charset="-122"/>
              </a:rPr>
              <a:t>      1</a:t>
            </a:r>
            <a:r>
              <a:rPr lang="zh-CN" altLang="en-US" b="1">
                <a:latin typeface="华文新魏" pitchFamily="2" charset="-122"/>
                <a:ea typeface="华文新魏" pitchFamily="2" charset="-122"/>
              </a:rPr>
              <a:t>）活动</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m</a:t>
            </a:r>
            <a:r>
              <a:rPr lang="zh-CN" altLang="en-US" b="1">
                <a:latin typeface="华文新魏" pitchFamily="2" charset="-122"/>
                <a:ea typeface="华文新魏" pitchFamily="2" charset="-122"/>
              </a:rPr>
              <a:t>在</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的某最大兼容活动子集中被使用；</a:t>
            </a:r>
            <a:endParaRPr lang="en-US" altLang="zh-CN" b="1">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b="1">
                <a:solidFill>
                  <a:srgbClr val="CCCCCC"/>
                </a:solidFill>
                <a:latin typeface="华文新魏" pitchFamily="2" charset="-122"/>
                <a:ea typeface="华文新魏" pitchFamily="2" charset="-122"/>
              </a:rPr>
              <a:t>      2</a:t>
            </a:r>
            <a:r>
              <a:rPr lang="zh-CN" altLang="en-US" b="1">
                <a:solidFill>
                  <a:srgbClr val="CCCCCC"/>
                </a:solidFill>
                <a:latin typeface="华文新魏" pitchFamily="2" charset="-122"/>
                <a:ea typeface="华文新魏" pitchFamily="2" charset="-122"/>
              </a:rPr>
              <a:t>）子问题</a:t>
            </a:r>
            <a:r>
              <a:rPr lang="en-US" altLang="zh-CN" b="1">
                <a:solidFill>
                  <a:srgbClr val="CCCCCC"/>
                </a:solidFill>
                <a:latin typeface="华文新魏" pitchFamily="2" charset="-122"/>
                <a:ea typeface="华文新魏" pitchFamily="2" charset="-122"/>
              </a:rPr>
              <a:t>S</a:t>
            </a:r>
            <a:r>
              <a:rPr lang="en-US" altLang="zh-CN" b="1" baseline="-25000">
                <a:solidFill>
                  <a:srgbClr val="CCCCCC"/>
                </a:solidFill>
                <a:latin typeface="华文新魏" pitchFamily="2" charset="-122"/>
                <a:ea typeface="华文新魏" pitchFamily="2" charset="-122"/>
              </a:rPr>
              <a:t>im</a:t>
            </a:r>
            <a:r>
              <a:rPr lang="zh-CN" altLang="en-US" b="1">
                <a:solidFill>
                  <a:srgbClr val="CCCCCC"/>
                </a:solidFill>
                <a:latin typeface="华文新魏" pitchFamily="2" charset="-122"/>
                <a:ea typeface="华文新魏" pitchFamily="2" charset="-122"/>
              </a:rPr>
              <a:t>为空，所以选择</a:t>
            </a:r>
            <a:r>
              <a:rPr lang="en-US" altLang="zh-CN" b="1">
                <a:solidFill>
                  <a:srgbClr val="CCCCCC"/>
                </a:solidFill>
                <a:latin typeface="华文新魏" pitchFamily="2" charset="-122"/>
                <a:ea typeface="华文新魏" pitchFamily="2" charset="-122"/>
              </a:rPr>
              <a:t>a</a:t>
            </a:r>
            <a:r>
              <a:rPr lang="en-US" altLang="zh-CN" b="1" baseline="-25000">
                <a:solidFill>
                  <a:srgbClr val="CCCCCC"/>
                </a:solidFill>
                <a:latin typeface="华文新魏" pitchFamily="2" charset="-122"/>
                <a:ea typeface="华文新魏" pitchFamily="2" charset="-122"/>
              </a:rPr>
              <a:t>m</a:t>
            </a:r>
            <a:r>
              <a:rPr lang="zh-CN" altLang="en-US" b="1">
                <a:solidFill>
                  <a:srgbClr val="CCCCCC"/>
                </a:solidFill>
                <a:latin typeface="华文新魏" pitchFamily="2" charset="-122"/>
                <a:ea typeface="华文新魏" pitchFamily="2" charset="-122"/>
              </a:rPr>
              <a:t>将使子问题</a:t>
            </a:r>
            <a:r>
              <a:rPr lang="en-US" altLang="zh-CN" b="1">
                <a:solidFill>
                  <a:srgbClr val="CCCCCC"/>
                </a:solidFill>
                <a:latin typeface="华文新魏" pitchFamily="2" charset="-122"/>
                <a:ea typeface="华文新魏" pitchFamily="2" charset="-122"/>
              </a:rPr>
              <a:t>S</a:t>
            </a:r>
            <a:r>
              <a:rPr lang="en-US" altLang="zh-CN" b="1" baseline="-25000">
                <a:solidFill>
                  <a:srgbClr val="CCCCCC"/>
                </a:solidFill>
                <a:latin typeface="华文新魏" pitchFamily="2" charset="-122"/>
                <a:ea typeface="华文新魏" pitchFamily="2" charset="-122"/>
              </a:rPr>
              <a:t>mj</a:t>
            </a:r>
            <a:r>
              <a:rPr lang="zh-CN" altLang="en-US" b="1">
                <a:solidFill>
                  <a:srgbClr val="CCCCCC"/>
                </a:solidFill>
                <a:latin typeface="华文新魏" pitchFamily="2" charset="-122"/>
                <a:ea typeface="华文新魏" pitchFamily="2" charset="-122"/>
              </a:rPr>
              <a:t>为唯一可能非空的子问题。</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solidFill>
                  <a:srgbClr val="FF0000"/>
                </a:solidFill>
                <a:latin typeface="华文新魏" pitchFamily="2" charset="-122"/>
                <a:ea typeface="华文新魏" pitchFamily="2" charset="-122"/>
              </a:rPr>
              <a:t>证明：</a:t>
            </a:r>
            <a:r>
              <a:rPr lang="zh-CN" altLang="en-US" b="1">
                <a:latin typeface="华文新魏" pitchFamily="2" charset="-122"/>
                <a:ea typeface="华文新魏" pitchFamily="2" charset="-122"/>
              </a:rPr>
              <a:t>     再证第</a:t>
            </a:r>
            <a:r>
              <a:rPr lang="en-US" altLang="zh-CN" b="1">
                <a:latin typeface="华文新魏" pitchFamily="2" charset="-122"/>
                <a:ea typeface="华文新魏" pitchFamily="2" charset="-122"/>
              </a:rPr>
              <a:t>1</a:t>
            </a:r>
            <a:r>
              <a:rPr lang="zh-CN" altLang="en-US" b="1">
                <a:latin typeface="华文新魏" pitchFamily="2" charset="-122"/>
                <a:ea typeface="华文新魏" pitchFamily="2" charset="-122"/>
              </a:rPr>
              <a:t>部分。设</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为</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的最大兼容活动子集，且将</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中的活动按结束时间单调递增排序。设</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k</a:t>
            </a:r>
            <a:r>
              <a:rPr lang="zh-CN" altLang="en-US" b="1">
                <a:latin typeface="华文新魏" pitchFamily="2" charset="-122"/>
                <a:ea typeface="华文新魏" pitchFamily="2" charset="-122"/>
              </a:rPr>
              <a:t>为</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的第一个活动。如果</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k</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m</a:t>
            </a:r>
            <a:r>
              <a:rPr lang="zh-CN" altLang="en-US" b="1">
                <a:latin typeface="华文新魏" pitchFamily="2" charset="-122"/>
                <a:ea typeface="华文新魏" pitchFamily="2" charset="-122"/>
              </a:rPr>
              <a:t>，则得到结论，即</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m</a:t>
            </a:r>
            <a:r>
              <a:rPr lang="zh-CN" altLang="en-US" b="1">
                <a:latin typeface="华文新魏" pitchFamily="2" charset="-122"/>
                <a:ea typeface="华文新魏" pitchFamily="2" charset="-122"/>
              </a:rPr>
              <a:t>在</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的某个最大兼容子集中被使用。如果</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k</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m</a:t>
            </a:r>
            <a:r>
              <a:rPr lang="zh-CN" altLang="en-US" b="1">
                <a:latin typeface="华文新魏" pitchFamily="2" charset="-122"/>
                <a:ea typeface="华文新魏" pitchFamily="2" charset="-122"/>
              </a:rPr>
              <a:t>，则构造子集</a:t>
            </a:r>
            <a:r>
              <a:rPr lang="en-US" altLang="zh-CN" b="1">
                <a:latin typeface="华文新魏" pitchFamily="2" charset="-122"/>
                <a:ea typeface="华文新魏" pitchFamily="2" charset="-122"/>
              </a:rPr>
              <a:t>B</a:t>
            </a:r>
            <a:r>
              <a:rPr lang="en-US" altLang="zh-CN" b="1" baseline="-25000">
                <a:latin typeface="华文新魏" pitchFamily="2" charset="-122"/>
                <a:ea typeface="华文新魏" pitchFamily="2" charset="-122"/>
              </a:rPr>
              <a:t>ij</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ij </a:t>
            </a:r>
            <a:r>
              <a:rPr lang="en-US" altLang="zh-CN" b="1">
                <a:latin typeface="华文新魏" pitchFamily="2" charset="-122"/>
                <a:ea typeface="华文新魏" pitchFamily="2" charset="-122"/>
              </a:rPr>
              <a:t>– {a</a:t>
            </a:r>
            <a:r>
              <a:rPr lang="en-US" altLang="zh-CN" b="1" baseline="-25000">
                <a:latin typeface="华文新魏" pitchFamily="2" charset="-122"/>
                <a:ea typeface="华文新魏" pitchFamily="2" charset="-122"/>
              </a:rPr>
              <a:t>k</a:t>
            </a:r>
            <a:r>
              <a:rPr lang="en-US" altLang="zh-CN" b="1">
                <a:latin typeface="华文新魏" pitchFamily="2" charset="-122"/>
                <a:ea typeface="华文新魏" pitchFamily="2" charset="-122"/>
              </a:rPr>
              <a:t>}U{a</a:t>
            </a:r>
            <a:r>
              <a:rPr lang="en-US" altLang="zh-CN" b="1" baseline="-25000">
                <a:latin typeface="华文新魏" pitchFamily="2" charset="-122"/>
                <a:ea typeface="华文新魏" pitchFamily="2" charset="-122"/>
              </a:rPr>
              <a:t>m</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。因为在活动</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k</a:t>
            </a:r>
            <a:r>
              <a:rPr lang="zh-CN" altLang="en-US" b="1">
                <a:latin typeface="华文新魏" pitchFamily="2" charset="-122"/>
                <a:ea typeface="华文新魏" pitchFamily="2" charset="-122"/>
              </a:rPr>
              <a:t>是第一个结束的活动，而</a:t>
            </a:r>
            <a:r>
              <a:rPr lang="en-US" altLang="zh-CN" b="1">
                <a:latin typeface="华文新魏" pitchFamily="2" charset="-122"/>
                <a:ea typeface="华文新魏" pitchFamily="2" charset="-122"/>
              </a:rPr>
              <a:t>f</a:t>
            </a:r>
            <a:r>
              <a:rPr lang="en-US" altLang="zh-CN" b="1" baseline="-25000">
                <a:latin typeface="华文新魏" pitchFamily="2" charset="-122"/>
                <a:ea typeface="华文新魏" pitchFamily="2" charset="-122"/>
              </a:rPr>
              <a:t>m</a:t>
            </a:r>
            <a:r>
              <a:rPr lang="en-US" altLang="zh-CN" b="1">
                <a:latin typeface="华文新魏" pitchFamily="2" charset="-122"/>
                <a:ea typeface="华文新魏" pitchFamily="2" charset="-122"/>
              </a:rPr>
              <a:t>≤f</a:t>
            </a:r>
            <a:r>
              <a:rPr lang="en-US" altLang="zh-CN" b="1" baseline="-25000">
                <a:latin typeface="华文新魏" pitchFamily="2" charset="-122"/>
                <a:ea typeface="华文新魏" pitchFamily="2" charset="-122"/>
              </a:rPr>
              <a:t>k</a:t>
            </a:r>
            <a:r>
              <a:rPr lang="zh-CN" altLang="en-US" b="1">
                <a:latin typeface="华文新魏" pitchFamily="2" charset="-122"/>
                <a:ea typeface="华文新魏" pitchFamily="2" charset="-122"/>
              </a:rPr>
              <a:t>，所以</a:t>
            </a:r>
            <a:r>
              <a:rPr lang="en-US" altLang="zh-CN" b="1">
                <a:latin typeface="华文新魏" pitchFamily="2" charset="-122"/>
                <a:ea typeface="华文新魏" pitchFamily="2" charset="-122"/>
              </a:rPr>
              <a:t>B</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中的活动是不相交的，即</a:t>
            </a:r>
            <a:r>
              <a:rPr lang="en-US" altLang="zh-CN" b="1">
                <a:latin typeface="华文新魏" pitchFamily="2" charset="-122"/>
                <a:ea typeface="华文新魏" pitchFamily="2" charset="-122"/>
              </a:rPr>
              <a:t>B</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中活动是兼容的。同时，</a:t>
            </a:r>
            <a:r>
              <a:rPr lang="en-US" altLang="zh-CN" b="1">
                <a:latin typeface="华文新魏" pitchFamily="2" charset="-122"/>
                <a:ea typeface="华文新魏" pitchFamily="2" charset="-122"/>
              </a:rPr>
              <a:t>B</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中活动个数与</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中活动个数一致，因此</a:t>
            </a:r>
            <a:r>
              <a:rPr lang="en-US" altLang="zh-CN" b="1">
                <a:latin typeface="华文新魏" pitchFamily="2" charset="-122"/>
                <a:ea typeface="华文新魏" pitchFamily="2" charset="-122"/>
              </a:rPr>
              <a:t>B</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是包含</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m</a:t>
            </a:r>
            <a:r>
              <a:rPr lang="zh-CN" altLang="en-US" b="1">
                <a:latin typeface="华文新魏" pitchFamily="2" charset="-122"/>
                <a:ea typeface="华文新魏" pitchFamily="2" charset="-122"/>
              </a:rPr>
              <a:t>的</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的最大兼容活动集合。</a:t>
            </a:r>
            <a:endParaRPr lang="zh-CN" altLang="en-US" b="1">
              <a:solidFill>
                <a:srgbClr val="666699"/>
              </a:solidFill>
              <a:latin typeface="华文新魏" pitchFamily="2" charset="-122"/>
              <a:ea typeface="华文新魏"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标题 4"/>
          <p:cNvSpPr>
            <a:spLocks noGrp="1"/>
          </p:cNvSpPr>
          <p:nvPr>
            <p:ph type="title"/>
          </p:nvPr>
        </p:nvSpPr>
        <p:spPr/>
        <p:txBody>
          <a:bodyPr/>
          <a:lstStyle/>
          <a:p>
            <a:r>
              <a:rPr lang="en-US" altLang="zh-CN" dirty="0">
                <a:solidFill>
                  <a:srgbClr val="D3192B"/>
                </a:solidFill>
              </a:rPr>
              <a:t>2  </a:t>
            </a:r>
            <a:r>
              <a:rPr lang="zh-CN" altLang="en-US" dirty="0">
                <a:solidFill>
                  <a:srgbClr val="D3192B"/>
                </a:solidFill>
              </a:rPr>
              <a:t>贪心算法的基本要素</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buFont typeface="Wingdings" pitchFamily="2" charset="2"/>
              <a:buNone/>
            </a:pPr>
            <a:r>
              <a:rPr lang="zh-CN" altLang="en-US" sz="2400" b="1">
                <a:solidFill>
                  <a:srgbClr val="FF0000"/>
                </a:solidFill>
                <a:latin typeface="华文新魏" pitchFamily="2" charset="-122"/>
                <a:ea typeface="华文新魏" pitchFamily="2" charset="-122"/>
              </a:rPr>
              <a:t>基本思想：</a:t>
            </a:r>
            <a:endParaRPr lang="en-US" altLang="zh-CN" sz="2400"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Char char="l"/>
            </a:pPr>
            <a:r>
              <a:rPr lang="zh-CN" altLang="en-US" sz="2400" b="1">
                <a:latin typeface="华文新魏" pitchFamily="2" charset="-122"/>
                <a:ea typeface="华文新魏" pitchFamily="2" charset="-122"/>
              </a:rPr>
              <a:t>从问题的某一个初始解出发，通过一系列的贪心选择</a:t>
            </a:r>
            <a:r>
              <a:rPr lang="en-US" altLang="zh-CN" sz="2400" b="1">
                <a:latin typeface="华文新魏" pitchFamily="2" charset="-122"/>
                <a:ea typeface="华文新魏" pitchFamily="2" charset="-122"/>
              </a:rPr>
              <a:t>——</a:t>
            </a:r>
            <a:r>
              <a:rPr lang="zh-CN" altLang="en-US" sz="2400" b="1">
                <a:latin typeface="华文新魏" pitchFamily="2" charset="-122"/>
                <a:ea typeface="华文新魏" pitchFamily="2" charset="-122"/>
              </a:rPr>
              <a:t>当前状态下的局部最优选择，逐步逼近给定的目标，尽可能快地求得更好的解。</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Char char="l"/>
            </a:pPr>
            <a:r>
              <a:rPr lang="zh-CN" altLang="en-US" sz="2400" b="1">
                <a:latin typeface="华文新魏" pitchFamily="2" charset="-122"/>
                <a:ea typeface="华文新魏" pitchFamily="2" charset="-122"/>
              </a:rPr>
              <a:t>在贪心算法</a:t>
            </a:r>
            <a:r>
              <a:rPr lang="en-US" altLang="zh-CN" sz="2400" b="1">
                <a:latin typeface="华文新魏" pitchFamily="2" charset="-122"/>
                <a:ea typeface="华文新魏" pitchFamily="2" charset="-122"/>
              </a:rPr>
              <a:t>(greedy method)</a:t>
            </a:r>
            <a:r>
              <a:rPr lang="zh-CN" altLang="en-US" sz="2400" b="1">
                <a:latin typeface="华文新魏" pitchFamily="2" charset="-122"/>
                <a:ea typeface="华文新魏" pitchFamily="2" charset="-122"/>
              </a:rPr>
              <a:t>中采用</a:t>
            </a:r>
            <a:r>
              <a:rPr lang="zh-CN" altLang="en-US" sz="2400" b="1">
                <a:solidFill>
                  <a:schemeClr val="tx1"/>
                </a:solidFill>
                <a:latin typeface="华文新魏" pitchFamily="2" charset="-122"/>
                <a:ea typeface="华文新魏" pitchFamily="2" charset="-122"/>
              </a:rPr>
              <a:t>逐步构造最优解</a:t>
            </a:r>
            <a:r>
              <a:rPr lang="zh-CN" altLang="en-US" sz="2400" b="1">
                <a:latin typeface="华文新魏" pitchFamily="2" charset="-122"/>
                <a:ea typeface="华文新魏" pitchFamily="2" charset="-122"/>
              </a:rPr>
              <a:t>的方法。在每个阶段，都作出一个按某个评价函数最优的决策，该最优评价函数称为</a:t>
            </a:r>
            <a:r>
              <a:rPr lang="zh-CN" altLang="en-US" sz="2400" b="1">
                <a:solidFill>
                  <a:schemeClr val="tx1"/>
                </a:solidFill>
                <a:latin typeface="华文新魏" pitchFamily="2" charset="-122"/>
                <a:ea typeface="华文新魏" pitchFamily="2" charset="-122"/>
              </a:rPr>
              <a:t>贪心准则</a:t>
            </a:r>
            <a:r>
              <a:rPr lang="en-US" altLang="zh-CN" sz="2400" b="1">
                <a:solidFill>
                  <a:schemeClr val="tx1"/>
                </a:solidFill>
                <a:latin typeface="华文新魏" pitchFamily="2" charset="-122"/>
                <a:ea typeface="华文新魏" pitchFamily="2" charset="-122"/>
              </a:rPr>
              <a:t>(</a:t>
            </a:r>
            <a:r>
              <a:rPr lang="en-US" altLang="zh-CN" b="1">
                <a:solidFill>
                  <a:schemeClr val="tx1"/>
                </a:solidFill>
                <a:latin typeface="华文新魏" pitchFamily="2" charset="-122"/>
                <a:ea typeface="华文新魏" pitchFamily="2" charset="-122"/>
              </a:rPr>
              <a:t>greedy criterion</a:t>
            </a:r>
            <a:r>
              <a:rPr lang="en-US" altLang="zh-CN" sz="2400" b="1">
                <a:latin typeface="华文新魏" pitchFamily="2" charset="-122"/>
                <a:ea typeface="华文新魏" pitchFamily="2" charset="-122"/>
              </a:rPr>
              <a:t>)</a:t>
            </a:r>
          </a:p>
          <a:p>
            <a:pPr defTabSz="812800">
              <a:buClr>
                <a:schemeClr val="folHlink"/>
              </a:buClr>
              <a:buSzPct val="70000"/>
              <a:buFont typeface="Wingdings" pitchFamily="2" charset="2"/>
              <a:buChar char="l"/>
            </a:pPr>
            <a:r>
              <a:rPr lang="zh-CN" altLang="en-US" sz="2400" b="1">
                <a:solidFill>
                  <a:schemeClr val="tx1"/>
                </a:solidFill>
                <a:latin typeface="华文新魏" pitchFamily="2" charset="-122"/>
                <a:ea typeface="华文新魏" pitchFamily="2" charset="-122"/>
              </a:rPr>
              <a:t>贪心算法的正确性，就是要证明按贪心准则求得的解是全局最优解</a:t>
            </a:r>
            <a:r>
              <a:rPr lang="zh-CN" altLang="en-US" sz="2400" b="1">
                <a:latin typeface="华文新魏" pitchFamily="2" charset="-122"/>
                <a:ea typeface="华文新魏" pitchFamily="2" charset="-122"/>
              </a:rPr>
              <a:t>。</a:t>
            </a:r>
            <a:endParaRPr lang="en-US" altLang="zh-CN" sz="2400" b="1">
              <a:latin typeface="华文新魏" pitchFamily="2" charset="-122"/>
              <a:ea typeface="华文新魏" pitchFamily="2" charset="-122"/>
            </a:endParaRPr>
          </a:p>
          <a:p>
            <a:pPr defTabSz="812800">
              <a:lnSpc>
                <a:spcPct val="100000"/>
              </a:lnSpc>
              <a:buClr>
                <a:schemeClr val="folHlink"/>
              </a:buClr>
              <a:buSzPct val="70000"/>
            </a:pPr>
            <a:endParaRPr lang="zh-CN" altLang="en-US" sz="2400" b="1">
              <a:solidFill>
                <a:srgbClr val="666699"/>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标题 4"/>
          <p:cNvSpPr>
            <a:spLocks noGrp="1"/>
          </p:cNvSpPr>
          <p:nvPr>
            <p:ph type="title"/>
          </p:nvPr>
        </p:nvSpPr>
        <p:spPr/>
        <p:txBody>
          <a:bodyPr/>
          <a:lstStyle/>
          <a:p>
            <a:r>
              <a:rPr lang="en-US" altLang="zh-CN" dirty="0">
                <a:solidFill>
                  <a:srgbClr val="D3192B"/>
                </a:solidFill>
              </a:rPr>
              <a:t>2  </a:t>
            </a:r>
            <a:r>
              <a:rPr lang="zh-CN" altLang="en-US" dirty="0">
                <a:solidFill>
                  <a:srgbClr val="D3192B"/>
                </a:solidFill>
              </a:rPr>
              <a:t>贪心算法的基本要素</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buFont typeface="Wingdings" pitchFamily="2" charset="2"/>
              <a:buNone/>
            </a:pPr>
            <a:r>
              <a:rPr lang="zh-CN" altLang="en-US" sz="2400" b="1">
                <a:solidFill>
                  <a:srgbClr val="FF0000"/>
                </a:solidFill>
                <a:latin typeface="华文新魏" pitchFamily="2" charset="-122"/>
                <a:ea typeface="华文新魏" pitchFamily="2" charset="-122"/>
              </a:rPr>
              <a:t>基本步骤：</a:t>
            </a:r>
            <a:endParaRPr lang="en-US" altLang="zh-CN" sz="2400" b="1">
              <a:solidFill>
                <a:srgbClr val="FF0000"/>
              </a:solidFill>
              <a:latin typeface="华文新魏" pitchFamily="2" charset="-122"/>
              <a:ea typeface="华文新魏" pitchFamily="2" charset="-122"/>
            </a:endParaRPr>
          </a:p>
          <a:p>
            <a:pPr defTabSz="812800">
              <a:buClr>
                <a:schemeClr val="folHlink"/>
              </a:buClr>
              <a:buSzPct val="70000"/>
              <a:buFont typeface="宋体" pitchFamily="2" charset="-122"/>
              <a:buAutoNum type="circleNumDbPlain"/>
            </a:pPr>
            <a:r>
              <a:rPr lang="zh-CN" altLang="en-US" sz="2400" b="1">
                <a:latin typeface="华文新魏" pitchFamily="2" charset="-122"/>
                <a:ea typeface="华文新魏" pitchFamily="2" charset="-122"/>
              </a:rPr>
              <a:t>决定问题的最优子结构；</a:t>
            </a:r>
            <a:endParaRPr lang="en-US" altLang="zh-CN" sz="2400" b="1">
              <a:latin typeface="华文新魏" pitchFamily="2" charset="-122"/>
              <a:ea typeface="华文新魏" pitchFamily="2" charset="-122"/>
            </a:endParaRPr>
          </a:p>
          <a:p>
            <a:pPr defTabSz="812800">
              <a:buClr>
                <a:schemeClr val="folHlink"/>
              </a:buClr>
              <a:buSzPct val="70000"/>
              <a:buFont typeface="宋体" pitchFamily="2" charset="-122"/>
              <a:buAutoNum type="circleNumDbPlain"/>
            </a:pPr>
            <a:r>
              <a:rPr lang="zh-CN" altLang="en-US" sz="2400" b="1">
                <a:latin typeface="华文新魏" pitchFamily="2" charset="-122"/>
                <a:ea typeface="华文新魏" pitchFamily="2" charset="-122"/>
              </a:rPr>
              <a:t>设计出一个递归解；</a:t>
            </a:r>
            <a:endParaRPr lang="en-US" altLang="zh-CN" sz="2400" b="1">
              <a:latin typeface="华文新魏" pitchFamily="2" charset="-122"/>
              <a:ea typeface="华文新魏" pitchFamily="2" charset="-122"/>
            </a:endParaRPr>
          </a:p>
          <a:p>
            <a:pPr defTabSz="812800">
              <a:buClr>
                <a:schemeClr val="folHlink"/>
              </a:buClr>
              <a:buSzPct val="70000"/>
              <a:buFont typeface="宋体" pitchFamily="2" charset="-122"/>
              <a:buAutoNum type="circleNumDbPlain"/>
            </a:pPr>
            <a:r>
              <a:rPr lang="zh-CN" altLang="en-US" sz="2400" b="1">
                <a:latin typeface="华文新魏" pitchFamily="2" charset="-122"/>
                <a:ea typeface="华文新魏" pitchFamily="2" charset="-122"/>
              </a:rPr>
              <a:t>证明在递归的任一阶段，最优选择之一总是贪心选择</a:t>
            </a:r>
            <a:r>
              <a:rPr lang="en-US" altLang="zh-CN" sz="2400" b="1">
                <a:latin typeface="华文新魏" pitchFamily="2" charset="-122"/>
                <a:ea typeface="华文新魏" pitchFamily="2" charset="-122"/>
              </a:rPr>
              <a:t>,</a:t>
            </a:r>
            <a:r>
              <a:rPr lang="zh-CN" altLang="en-US" sz="2400" b="1">
                <a:latin typeface="华文新魏" pitchFamily="2" charset="-122"/>
                <a:ea typeface="华文新魏" pitchFamily="2" charset="-122"/>
              </a:rPr>
              <a:t>那么，做贪心选择总是安全的。</a:t>
            </a:r>
            <a:endParaRPr lang="en-US" altLang="zh-CN" sz="2400" b="1">
              <a:latin typeface="华文新魏" pitchFamily="2" charset="-122"/>
              <a:ea typeface="华文新魏" pitchFamily="2" charset="-122"/>
            </a:endParaRPr>
          </a:p>
          <a:p>
            <a:pPr defTabSz="812800">
              <a:buClr>
                <a:schemeClr val="folHlink"/>
              </a:buClr>
              <a:buSzPct val="70000"/>
              <a:buFont typeface="宋体" pitchFamily="2" charset="-122"/>
              <a:buAutoNum type="circleNumDbPlain"/>
            </a:pPr>
            <a:r>
              <a:rPr lang="zh-CN" altLang="en-US" sz="2400" b="1">
                <a:latin typeface="华文新魏" pitchFamily="2" charset="-122"/>
                <a:ea typeface="华文新魏" pitchFamily="2" charset="-122"/>
              </a:rPr>
              <a:t>证明通过做贪心选择，所有子问题（除一个以外）都为空。</a:t>
            </a:r>
            <a:endParaRPr lang="en-US" altLang="zh-CN" sz="2400" b="1">
              <a:latin typeface="华文新魏" pitchFamily="2" charset="-122"/>
              <a:ea typeface="华文新魏" pitchFamily="2" charset="-122"/>
            </a:endParaRPr>
          </a:p>
          <a:p>
            <a:pPr defTabSz="812800">
              <a:buClr>
                <a:schemeClr val="folHlink"/>
              </a:buClr>
              <a:buSzPct val="70000"/>
              <a:buFont typeface="宋体" pitchFamily="2" charset="-122"/>
              <a:buAutoNum type="circleNumDbPlain"/>
            </a:pPr>
            <a:r>
              <a:rPr lang="zh-CN" altLang="en-US" sz="2400" b="1">
                <a:latin typeface="华文新魏" pitchFamily="2" charset="-122"/>
                <a:ea typeface="华文新魏" pitchFamily="2" charset="-122"/>
              </a:rPr>
              <a:t>设计出一个实现贪心策略的递归算法。</a:t>
            </a:r>
            <a:endParaRPr lang="en-US" altLang="zh-CN" sz="2400" b="1">
              <a:latin typeface="华文新魏" pitchFamily="2" charset="-122"/>
              <a:ea typeface="华文新魏" pitchFamily="2" charset="-122"/>
            </a:endParaRPr>
          </a:p>
          <a:p>
            <a:pPr defTabSz="812800">
              <a:buClr>
                <a:schemeClr val="folHlink"/>
              </a:buClr>
              <a:buSzPct val="70000"/>
              <a:buFont typeface="宋体" pitchFamily="2" charset="-122"/>
              <a:buAutoNum type="circleNumDbPlain"/>
            </a:pPr>
            <a:r>
              <a:rPr lang="zh-CN" altLang="en-US" sz="2400" b="1">
                <a:latin typeface="华文新魏" pitchFamily="2" charset="-122"/>
                <a:ea typeface="华文新魏" pitchFamily="2" charset="-122"/>
              </a:rPr>
              <a:t>将递归算法转换成迭代算法。</a:t>
            </a:r>
            <a:endParaRPr lang="en-US" altLang="zh-CN" sz="2400" b="1">
              <a:latin typeface="华文新魏" pitchFamily="2" charset="-122"/>
              <a:ea typeface="华文新魏" pitchFamily="2" charset="-122"/>
            </a:endParaRPr>
          </a:p>
          <a:p>
            <a:pPr defTabSz="812800">
              <a:lnSpc>
                <a:spcPct val="100000"/>
              </a:lnSpc>
              <a:buClr>
                <a:schemeClr val="folHlink"/>
              </a:buClr>
              <a:buSzPct val="70000"/>
            </a:pPr>
            <a:endParaRPr lang="zh-CN" altLang="en-US" sz="2400" b="1">
              <a:solidFill>
                <a:srgbClr val="666699"/>
              </a:solidFill>
              <a:latin typeface="华文新魏" pitchFamily="2" charset="-122"/>
              <a:ea typeface="华文新魏"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zh-CN" altLang="en-US"/>
              <a:t>例 </a:t>
            </a:r>
            <a:r>
              <a:rPr lang="zh-CN" altLang="en-US">
                <a:latin typeface="宋体" panose="02010600030101010101" pitchFamily="2" charset="-122"/>
              </a:rPr>
              <a:t>找零钱</a:t>
            </a:r>
            <a:r>
              <a:rPr lang="zh-CN" altLang="en-US"/>
              <a:t> </a:t>
            </a:r>
          </a:p>
        </p:txBody>
      </p:sp>
      <p:sp>
        <p:nvSpPr>
          <p:cNvPr id="9221" name="Rectangle 3"/>
          <p:cNvSpPr>
            <a:spLocks noGrp="1" noChangeArrowheads="1"/>
          </p:cNvSpPr>
          <p:nvPr>
            <p:ph idx="1"/>
          </p:nvPr>
        </p:nvSpPr>
        <p:spPr/>
        <p:txBody>
          <a:bodyPr/>
          <a:lstStyle/>
          <a:p>
            <a:pPr eaLnBrk="1" hangingPunct="1"/>
            <a:r>
              <a:rPr lang="en-US" altLang="zh-CN">
                <a:solidFill>
                  <a:srgbClr val="000000"/>
                </a:solidFill>
                <a:latin typeface="宋体" panose="02010600030101010101" pitchFamily="2" charset="-122"/>
              </a:rPr>
              <a:t> </a:t>
            </a:r>
            <a:r>
              <a:rPr lang="zh-CN" altLang="en-US">
                <a:solidFill>
                  <a:srgbClr val="000000"/>
                </a:solidFill>
                <a:latin typeface="宋体" panose="02010600030101010101" pitchFamily="2" charset="-122"/>
              </a:rPr>
              <a:t>一个小孩买了价值</a:t>
            </a:r>
            <a:r>
              <a:rPr lang="en-US" altLang="zh-CN">
                <a:solidFill>
                  <a:srgbClr val="FF0000"/>
                </a:solidFill>
                <a:latin typeface="宋体" panose="02010600030101010101" pitchFamily="2" charset="-122"/>
              </a:rPr>
              <a:t>52</a:t>
            </a:r>
            <a:r>
              <a:rPr lang="zh-CN" altLang="en-US">
                <a:solidFill>
                  <a:srgbClr val="000000"/>
                </a:solidFill>
                <a:latin typeface="宋体" panose="02010600030101010101" pitchFamily="2" charset="-122"/>
              </a:rPr>
              <a:t>美分的糖，并将</a:t>
            </a:r>
            <a:r>
              <a:rPr lang="en-US" altLang="zh-CN">
                <a:solidFill>
                  <a:srgbClr val="FF0000"/>
                </a:solidFill>
                <a:latin typeface="宋体" panose="02010600030101010101" pitchFamily="2" charset="-122"/>
              </a:rPr>
              <a:t>1</a:t>
            </a:r>
            <a:r>
              <a:rPr lang="zh-CN" altLang="en-US">
                <a:solidFill>
                  <a:srgbClr val="000000"/>
                </a:solidFill>
                <a:latin typeface="宋体" panose="02010600030101010101" pitchFamily="2" charset="-122"/>
              </a:rPr>
              <a:t>美元的钱放入取款机。取款机要用数目最少的硬币将零钱找给小孩。假设取款机内有任意多的面值为</a:t>
            </a:r>
            <a:r>
              <a:rPr lang="en-US" altLang="zh-CN">
                <a:solidFill>
                  <a:srgbClr val="0000FF"/>
                </a:solidFill>
                <a:latin typeface="宋体" panose="02010600030101010101" pitchFamily="2" charset="-122"/>
              </a:rPr>
              <a:t>25</a:t>
            </a:r>
            <a:r>
              <a:rPr lang="zh-CN" altLang="en-US">
                <a:solidFill>
                  <a:srgbClr val="000000"/>
                </a:solidFill>
                <a:latin typeface="宋体" panose="02010600030101010101" pitchFamily="2" charset="-122"/>
              </a:rPr>
              <a:t>美分、</a:t>
            </a:r>
            <a:r>
              <a:rPr lang="en-US" altLang="zh-CN">
                <a:solidFill>
                  <a:srgbClr val="0000FF"/>
                </a:solidFill>
                <a:latin typeface="宋体" panose="02010600030101010101" pitchFamily="2" charset="-122"/>
              </a:rPr>
              <a:t>10</a:t>
            </a:r>
            <a:r>
              <a:rPr lang="zh-CN" altLang="en-US">
                <a:solidFill>
                  <a:srgbClr val="000000"/>
                </a:solidFill>
                <a:latin typeface="宋体" panose="02010600030101010101" pitchFamily="2" charset="-122"/>
              </a:rPr>
              <a:t>美分、</a:t>
            </a:r>
            <a:r>
              <a:rPr lang="en-US" altLang="zh-CN">
                <a:solidFill>
                  <a:srgbClr val="0000FF"/>
                </a:solidFill>
                <a:latin typeface="宋体" panose="02010600030101010101" pitchFamily="2" charset="-122"/>
              </a:rPr>
              <a:t>5</a:t>
            </a:r>
            <a:r>
              <a:rPr lang="zh-CN" altLang="en-US">
                <a:solidFill>
                  <a:srgbClr val="000000"/>
                </a:solidFill>
                <a:latin typeface="宋体" panose="02010600030101010101" pitchFamily="2" charset="-122"/>
              </a:rPr>
              <a:t>美分、及</a:t>
            </a:r>
            <a:r>
              <a:rPr lang="en-US" altLang="zh-CN">
                <a:solidFill>
                  <a:srgbClr val="0000FF"/>
                </a:solidFill>
                <a:latin typeface="宋体" panose="02010600030101010101" pitchFamily="2" charset="-122"/>
              </a:rPr>
              <a:t>1</a:t>
            </a:r>
            <a:r>
              <a:rPr lang="zh-CN" altLang="en-US">
                <a:solidFill>
                  <a:srgbClr val="000000"/>
                </a:solidFill>
                <a:latin typeface="宋体" panose="02010600030101010101" pitchFamily="2" charset="-122"/>
              </a:rPr>
              <a:t>美分的硬币。</a:t>
            </a:r>
          </a:p>
          <a:p>
            <a:pPr eaLnBrk="1" hangingPunct="1"/>
            <a:r>
              <a:rPr lang="zh-CN" altLang="en-US">
                <a:solidFill>
                  <a:srgbClr val="000000"/>
                </a:solidFill>
                <a:latin typeface="宋体" panose="02010600030101010101" pitchFamily="2" charset="-122"/>
              </a:rPr>
              <a:t>贪心准则为：每次给出最大面值的硬币，同时给出的硬币面值总数不得超过要找的零钱数。</a:t>
            </a:r>
          </a:p>
          <a:p>
            <a:pPr eaLnBrk="1" hangingPunct="1">
              <a:buFont typeface="Wingdings" panose="05000000000000000000" pitchFamily="2" charset="2"/>
              <a:buNone/>
            </a:pPr>
            <a:r>
              <a:rPr lang="zh-CN" altLang="en-US"/>
              <a:t>    </a:t>
            </a:r>
            <a:r>
              <a:rPr lang="en-US" altLang="zh-CN"/>
              <a:t>48,   23,   13,  3,   2,   1</a:t>
            </a:r>
          </a:p>
          <a:p>
            <a:pPr eaLnBrk="1" hangingPunct="1">
              <a:buFont typeface="Wingdings" panose="05000000000000000000" pitchFamily="2" charset="2"/>
              <a:buNone/>
            </a:pPr>
            <a:r>
              <a:rPr lang="en-US" altLang="zh-CN"/>
              <a:t>    </a:t>
            </a:r>
            <a:r>
              <a:rPr lang="en-US" altLang="zh-CN">
                <a:solidFill>
                  <a:srgbClr val="0000FF"/>
                </a:solidFill>
              </a:rPr>
              <a:t>25</a:t>
            </a:r>
            <a:r>
              <a:rPr lang="zh-CN" altLang="en-US">
                <a:solidFill>
                  <a:srgbClr val="0000FF"/>
                </a:solidFill>
              </a:rPr>
              <a:t>，</a:t>
            </a:r>
            <a:r>
              <a:rPr lang="en-US" altLang="zh-CN">
                <a:solidFill>
                  <a:srgbClr val="0000FF"/>
                </a:solidFill>
              </a:rPr>
              <a:t>10</a:t>
            </a:r>
            <a:r>
              <a:rPr lang="zh-CN" altLang="en-US">
                <a:solidFill>
                  <a:srgbClr val="0000FF"/>
                </a:solidFill>
              </a:rPr>
              <a:t>， </a:t>
            </a:r>
            <a:r>
              <a:rPr lang="en-US" altLang="zh-CN">
                <a:solidFill>
                  <a:srgbClr val="0000FF"/>
                </a:solidFill>
              </a:rPr>
              <a:t>10</a:t>
            </a:r>
            <a:r>
              <a:rPr lang="zh-CN" altLang="en-US">
                <a:solidFill>
                  <a:srgbClr val="0000FF"/>
                </a:solidFill>
              </a:rPr>
              <a:t>，</a:t>
            </a:r>
            <a:r>
              <a:rPr lang="en-US" altLang="zh-CN">
                <a:solidFill>
                  <a:srgbClr val="0000FF"/>
                </a:solidFill>
              </a:rPr>
              <a:t>1</a:t>
            </a:r>
            <a:r>
              <a:rPr lang="zh-CN" altLang="en-US">
                <a:solidFill>
                  <a:srgbClr val="0000FF"/>
                </a:solidFill>
              </a:rPr>
              <a:t>，</a:t>
            </a:r>
            <a:r>
              <a:rPr lang="en-US" altLang="zh-CN">
                <a:solidFill>
                  <a:srgbClr val="0000FF"/>
                </a:solidFill>
              </a:rPr>
              <a:t>1</a:t>
            </a:r>
            <a:r>
              <a:rPr lang="zh-CN" altLang="en-US">
                <a:solidFill>
                  <a:srgbClr val="0000FF"/>
                </a:solidFill>
              </a:rPr>
              <a:t>， </a:t>
            </a:r>
            <a:r>
              <a:rPr lang="en-US" altLang="zh-CN">
                <a:solidFill>
                  <a:srgbClr val="0000FF"/>
                </a:solidFill>
              </a:rPr>
              <a:t>1</a:t>
            </a:r>
          </a:p>
        </p:txBody>
      </p:sp>
    </p:spTree>
    <p:extLst>
      <p:ext uri="{BB962C8B-B14F-4D97-AF65-F5344CB8AC3E}">
        <p14:creationId xmlns:p14="http://schemas.microsoft.com/office/powerpoint/2010/main" val="4028980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标题 4"/>
          <p:cNvSpPr>
            <a:spLocks noGrp="1"/>
          </p:cNvSpPr>
          <p:nvPr>
            <p:ph type="title"/>
          </p:nvPr>
        </p:nvSpPr>
        <p:spPr/>
        <p:txBody>
          <a:bodyPr/>
          <a:lstStyle/>
          <a:p>
            <a:r>
              <a:rPr lang="en-US" altLang="zh-CN" dirty="0">
                <a:solidFill>
                  <a:srgbClr val="D3192B"/>
                </a:solidFill>
              </a:rPr>
              <a:t>2  </a:t>
            </a:r>
            <a:r>
              <a:rPr lang="zh-CN" altLang="en-US" dirty="0">
                <a:solidFill>
                  <a:srgbClr val="D3192B"/>
                </a:solidFill>
              </a:rPr>
              <a:t>贪心算法的基本要素</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defTabSz="812800">
              <a:lnSpc>
                <a:spcPct val="100000"/>
              </a:lnSpc>
              <a:buClr>
                <a:schemeClr val="folHlink"/>
              </a:buClr>
              <a:buSzPct val="70000"/>
            </a:pPr>
            <a:r>
              <a:rPr lang="zh-CN" altLang="en-US" b="1">
                <a:latin typeface="华文新魏" pitchFamily="2" charset="-122"/>
                <a:ea typeface="华文新魏" pitchFamily="2" charset="-122"/>
              </a:rPr>
              <a:t>对于一个具体的问题，怎么知道是否可用贪心算法解此问题，以及能否得到问题的最优解呢</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这个问题很难给予肯定的回答。但是，从许多可以用贪心算法求解的问题中看到这类问题一般具有</a:t>
            </a:r>
            <a:r>
              <a:rPr lang="en-US" altLang="zh-CN" b="1">
                <a:latin typeface="华文新魏" pitchFamily="2" charset="-122"/>
                <a:ea typeface="华文新魏" pitchFamily="2" charset="-122"/>
              </a:rPr>
              <a:t>2</a:t>
            </a:r>
            <a:r>
              <a:rPr lang="zh-CN" altLang="en-US" b="1">
                <a:latin typeface="华文新魏" pitchFamily="2" charset="-122"/>
                <a:ea typeface="华文新魏" pitchFamily="2" charset="-122"/>
              </a:rPr>
              <a:t>个重要的性质：</a:t>
            </a:r>
            <a:r>
              <a:rPr lang="zh-CN" altLang="en-US" b="1">
                <a:solidFill>
                  <a:srgbClr val="FF0000"/>
                </a:solidFill>
                <a:latin typeface="华文新魏" pitchFamily="2" charset="-122"/>
                <a:ea typeface="华文新魏" pitchFamily="2" charset="-122"/>
              </a:rPr>
              <a:t>贪心选择性质</a:t>
            </a:r>
            <a:r>
              <a:rPr lang="zh-CN" altLang="en-US" b="1">
                <a:latin typeface="华文新魏" pitchFamily="2" charset="-122"/>
                <a:ea typeface="华文新魏" pitchFamily="2" charset="-122"/>
              </a:rPr>
              <a:t>和</a:t>
            </a:r>
            <a:r>
              <a:rPr lang="zh-CN" altLang="en-US" b="1">
                <a:solidFill>
                  <a:srgbClr val="FF0000"/>
                </a:solidFill>
                <a:latin typeface="华文新魏" pitchFamily="2" charset="-122"/>
                <a:ea typeface="华文新魏" pitchFamily="2" charset="-122"/>
              </a:rPr>
              <a:t>最优子结构性质</a:t>
            </a:r>
            <a:r>
              <a:rPr lang="zh-CN" altLang="en-US" b="1">
                <a:latin typeface="华文新魏" pitchFamily="2" charset="-122"/>
                <a:ea typeface="华文新魏" pitchFamily="2" charset="-122"/>
              </a:rPr>
              <a:t>。</a:t>
            </a:r>
            <a:endParaRPr lang="en-US" altLang="zh-CN" b="1">
              <a:latin typeface="华文新魏" pitchFamily="2" charset="-122"/>
              <a:ea typeface="华文新魏" pitchFamily="2" charset="-122"/>
            </a:endParaRPr>
          </a:p>
          <a:p>
            <a:pPr defTabSz="812800">
              <a:lnSpc>
                <a:spcPct val="100000"/>
              </a:lnSpc>
              <a:buClr>
                <a:schemeClr val="folHlink"/>
              </a:buClr>
              <a:buSzPct val="70000"/>
            </a:pP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solidFill>
                  <a:srgbClr val="FF0000"/>
                </a:solidFill>
                <a:latin typeface="华文新魏" pitchFamily="2" charset="-122"/>
                <a:ea typeface="华文新魏" pitchFamily="2" charset="-122"/>
              </a:rPr>
              <a:t>一、贪心选择性质</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en-US" altLang="zh-CN" b="1">
                <a:solidFill>
                  <a:srgbClr val="000000"/>
                </a:solidFill>
                <a:latin typeface="华文新魏" pitchFamily="2" charset="-122"/>
                <a:ea typeface="华文新魏" pitchFamily="2" charset="-122"/>
                <a:cs typeface="Times New Roman" pitchFamily="18" charset="0"/>
              </a:rPr>
              <a:t>       </a:t>
            </a:r>
            <a:r>
              <a:rPr lang="zh-CN" altLang="en-US" b="1">
                <a:solidFill>
                  <a:srgbClr val="000000"/>
                </a:solidFill>
                <a:latin typeface="华文新魏" pitchFamily="2" charset="-122"/>
                <a:ea typeface="华文新魏" pitchFamily="2" charset="-122"/>
                <a:cs typeface="Times New Roman" pitchFamily="18" charset="0"/>
              </a:rPr>
              <a:t>所谓</a:t>
            </a:r>
            <a:r>
              <a:rPr lang="zh-CN" altLang="en-US" b="1">
                <a:solidFill>
                  <a:srgbClr val="FF0000"/>
                </a:solidFill>
                <a:latin typeface="华文新魏" pitchFamily="2" charset="-122"/>
                <a:ea typeface="华文新魏" pitchFamily="2" charset="-122"/>
                <a:cs typeface="Times New Roman" pitchFamily="18" charset="0"/>
              </a:rPr>
              <a:t>贪心选择性质</a:t>
            </a:r>
            <a:r>
              <a:rPr lang="zh-CN" altLang="en-US" b="1">
                <a:solidFill>
                  <a:srgbClr val="000000"/>
                </a:solidFill>
                <a:latin typeface="华文新魏" pitchFamily="2" charset="-122"/>
                <a:ea typeface="华文新魏" pitchFamily="2" charset="-122"/>
                <a:cs typeface="Times New Roman" pitchFamily="18" charset="0"/>
              </a:rPr>
              <a:t>是指所求问题的</a:t>
            </a:r>
            <a:r>
              <a:rPr lang="zh-CN" altLang="en-US" b="1">
                <a:solidFill>
                  <a:srgbClr val="FF0000"/>
                </a:solidFill>
                <a:latin typeface="华文新魏" pitchFamily="2" charset="-122"/>
                <a:ea typeface="华文新魏" pitchFamily="2" charset="-122"/>
                <a:cs typeface="Times New Roman" pitchFamily="18" charset="0"/>
              </a:rPr>
              <a:t>整体最优解</a:t>
            </a:r>
            <a:r>
              <a:rPr lang="zh-CN" altLang="en-US" b="1">
                <a:solidFill>
                  <a:srgbClr val="000000"/>
                </a:solidFill>
                <a:latin typeface="华文新魏" pitchFamily="2" charset="-122"/>
                <a:ea typeface="华文新魏" pitchFamily="2" charset="-122"/>
                <a:cs typeface="Times New Roman" pitchFamily="18" charset="0"/>
              </a:rPr>
              <a:t>可以通过一系列</a:t>
            </a:r>
            <a:r>
              <a:rPr lang="zh-CN" altLang="en-US" b="1">
                <a:solidFill>
                  <a:srgbClr val="FF0000"/>
                </a:solidFill>
                <a:latin typeface="华文新魏" pitchFamily="2" charset="-122"/>
                <a:ea typeface="华文新魏" pitchFamily="2" charset="-122"/>
                <a:cs typeface="Times New Roman" pitchFamily="18" charset="0"/>
              </a:rPr>
              <a:t>局部最优</a:t>
            </a:r>
            <a:r>
              <a:rPr lang="zh-CN" altLang="en-US" b="1">
                <a:solidFill>
                  <a:srgbClr val="000000"/>
                </a:solidFill>
                <a:latin typeface="华文新魏" pitchFamily="2" charset="-122"/>
                <a:ea typeface="华文新魏" pitchFamily="2" charset="-122"/>
                <a:cs typeface="Times New Roman" pitchFamily="18" charset="0"/>
              </a:rPr>
              <a:t>的选择，即贪心选择来达到。这是贪心算法可行的第一个基本要素，也是贪心算法与动态规划算法的主要区别。</a:t>
            </a:r>
            <a:endParaRPr lang="en-US" altLang="zh-CN" b="1">
              <a:solidFill>
                <a:srgbClr val="000000"/>
              </a:solidFill>
              <a:latin typeface="华文新魏" pitchFamily="2" charset="-122"/>
              <a:ea typeface="华文新魏" pitchFamily="2" charset="-122"/>
              <a:cs typeface="Times New Roman" pitchFamily="18" charset="0"/>
            </a:endParaRPr>
          </a:p>
          <a:p>
            <a:pPr defTabSz="812800">
              <a:lnSpc>
                <a:spcPct val="100000"/>
              </a:lnSpc>
              <a:buClr>
                <a:schemeClr val="folHlink"/>
              </a:buClr>
              <a:buSzPct val="70000"/>
              <a:buFont typeface="Wingdings" pitchFamily="2" charset="2"/>
              <a:buNone/>
            </a:pPr>
            <a:r>
              <a:rPr lang="en-US" altLang="zh-CN" b="1">
                <a:solidFill>
                  <a:srgbClr val="000000"/>
                </a:solidFill>
                <a:latin typeface="华文新魏" pitchFamily="2" charset="-122"/>
                <a:ea typeface="华文新魏" pitchFamily="2" charset="-122"/>
                <a:cs typeface="Times New Roman" pitchFamily="18" charset="0"/>
              </a:rPr>
              <a:t>      </a:t>
            </a:r>
            <a:r>
              <a:rPr lang="zh-CN" altLang="en-US" b="1">
                <a:solidFill>
                  <a:srgbClr val="000000"/>
                </a:solidFill>
                <a:latin typeface="华文新魏" pitchFamily="2" charset="-122"/>
                <a:ea typeface="华文新魏" pitchFamily="2" charset="-122"/>
                <a:cs typeface="Times New Roman" pitchFamily="18" charset="0"/>
              </a:rPr>
              <a:t>动态规划算法通常以</a:t>
            </a:r>
            <a:r>
              <a:rPr lang="zh-CN" altLang="en-US" b="1">
                <a:solidFill>
                  <a:srgbClr val="FF0000"/>
                </a:solidFill>
                <a:latin typeface="华文新魏" pitchFamily="2" charset="-122"/>
                <a:ea typeface="华文新魏" pitchFamily="2" charset="-122"/>
                <a:cs typeface="Times New Roman" pitchFamily="18" charset="0"/>
              </a:rPr>
              <a:t>自底向上</a:t>
            </a:r>
            <a:r>
              <a:rPr lang="zh-CN" altLang="en-US" b="1">
                <a:solidFill>
                  <a:srgbClr val="000000"/>
                </a:solidFill>
                <a:latin typeface="华文新魏" pitchFamily="2" charset="-122"/>
                <a:ea typeface="华文新魏" pitchFamily="2" charset="-122"/>
                <a:cs typeface="Times New Roman" pitchFamily="18" charset="0"/>
              </a:rPr>
              <a:t>的方式解各子问题，而贪心算法则通常以</a:t>
            </a:r>
            <a:r>
              <a:rPr lang="zh-CN" altLang="en-US" b="1">
                <a:solidFill>
                  <a:srgbClr val="FF0000"/>
                </a:solidFill>
                <a:latin typeface="华文新魏" pitchFamily="2" charset="-122"/>
                <a:ea typeface="华文新魏" pitchFamily="2" charset="-122"/>
                <a:cs typeface="Times New Roman" pitchFamily="18" charset="0"/>
              </a:rPr>
              <a:t>自顶向下</a:t>
            </a:r>
            <a:r>
              <a:rPr lang="zh-CN" altLang="en-US" b="1">
                <a:solidFill>
                  <a:srgbClr val="000000"/>
                </a:solidFill>
                <a:latin typeface="华文新魏" pitchFamily="2" charset="-122"/>
                <a:ea typeface="华文新魏" pitchFamily="2" charset="-122"/>
                <a:cs typeface="Times New Roman" pitchFamily="18" charset="0"/>
              </a:rPr>
              <a:t>的方式进行，以迭代的方式作出相继的贪心选择，每作一次贪心选择就将所求问题简化为规模更小的子问题。</a:t>
            </a:r>
            <a:r>
              <a:rPr lang="zh-CN" altLang="en-US" b="1">
                <a:solidFill>
                  <a:schemeClr val="accent2"/>
                </a:solidFill>
                <a:latin typeface="华文新魏" pitchFamily="2" charset="-122"/>
                <a:ea typeface="华文新魏" pitchFamily="2" charset="-122"/>
                <a:cs typeface="Times New Roman" pitchFamily="18" charset="0"/>
              </a:rPr>
              <a:t> </a:t>
            </a:r>
            <a:endParaRPr lang="en-US" altLang="zh-CN" b="1">
              <a:solidFill>
                <a:schemeClr val="accent2"/>
              </a:solidFill>
              <a:latin typeface="华文新魏" pitchFamily="2" charset="-122"/>
              <a:ea typeface="华文新魏" pitchFamily="2" charset="-122"/>
              <a:cs typeface="Times New Roman" pitchFamily="18" charset="0"/>
            </a:endParaRPr>
          </a:p>
          <a:p>
            <a:pPr defTabSz="812800">
              <a:lnSpc>
                <a:spcPct val="100000"/>
              </a:lnSpc>
              <a:buClr>
                <a:schemeClr val="folHlink"/>
              </a:buClr>
              <a:buSzPct val="70000"/>
              <a:buFont typeface="Wingdings" pitchFamily="2" charset="2"/>
              <a:buNone/>
            </a:pPr>
            <a:r>
              <a:rPr lang="en-US" altLang="zh-CN" b="1">
                <a:solidFill>
                  <a:schemeClr val="accent2"/>
                </a:solidFill>
                <a:latin typeface="华文新魏" pitchFamily="2" charset="-122"/>
                <a:ea typeface="华文新魏" pitchFamily="2" charset="-122"/>
                <a:cs typeface="Times New Roman" pitchFamily="18" charset="0"/>
              </a:rPr>
              <a:t>       </a:t>
            </a:r>
            <a:r>
              <a:rPr lang="zh-CN" altLang="en-US" b="1">
                <a:latin typeface="华文新魏" pitchFamily="2" charset="-122"/>
                <a:ea typeface="华文新魏" pitchFamily="2" charset="-122"/>
                <a:cs typeface="Times New Roman" pitchFamily="18" charset="0"/>
              </a:rPr>
              <a:t>对于一个具体问题，要确定它是否具有贪心选择性质，必须证明每一步所作的贪心选择最终导致问题的整体最优解，否则得到的是近优解。</a:t>
            </a:r>
            <a:endParaRPr lang="en-US" altLang="zh-CN" b="1">
              <a:latin typeface="华文新魏" pitchFamily="2" charset="-122"/>
              <a:ea typeface="华文新魏" pitchFamily="2" charset="-122"/>
            </a:endParaRPr>
          </a:p>
          <a:p>
            <a:pPr defTabSz="812800">
              <a:lnSpc>
                <a:spcPct val="100000"/>
              </a:lnSpc>
              <a:buClr>
                <a:schemeClr val="folHlink"/>
              </a:buClr>
              <a:buSzPct val="70000"/>
            </a:pPr>
            <a:endParaRPr lang="zh-CN" altLang="en-US" b="1">
              <a:solidFill>
                <a:srgbClr val="666699"/>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dissolv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dissolv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标题 4"/>
          <p:cNvSpPr>
            <a:spLocks noGrp="1"/>
          </p:cNvSpPr>
          <p:nvPr>
            <p:ph type="title"/>
          </p:nvPr>
        </p:nvSpPr>
        <p:spPr/>
        <p:txBody>
          <a:bodyPr/>
          <a:lstStyle/>
          <a:p>
            <a:r>
              <a:rPr lang="en-US" altLang="zh-CN" dirty="0">
                <a:solidFill>
                  <a:srgbClr val="D3192B"/>
                </a:solidFill>
              </a:rPr>
              <a:t>2  </a:t>
            </a:r>
            <a:r>
              <a:rPr lang="zh-CN" altLang="en-US" dirty="0">
                <a:solidFill>
                  <a:srgbClr val="D3192B"/>
                </a:solidFill>
              </a:rPr>
              <a:t>贪心算法的基本要素</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buFont typeface="Wingdings" pitchFamily="2" charset="2"/>
              <a:buNone/>
            </a:pPr>
            <a:r>
              <a:rPr lang="zh-CN" altLang="en-US" sz="2400" b="1" dirty="0">
                <a:solidFill>
                  <a:srgbClr val="FF0000"/>
                </a:solidFill>
                <a:latin typeface="华文新魏" pitchFamily="2" charset="-122"/>
                <a:ea typeface="华文新魏" pitchFamily="2" charset="-122"/>
              </a:rPr>
              <a:t>二、最优子结构性质</a:t>
            </a:r>
            <a:endParaRPr lang="en-US" altLang="zh-CN" sz="2400" b="1" dirty="0">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2400" b="1" dirty="0">
                <a:latin typeface="华文新魏" pitchFamily="2" charset="-122"/>
                <a:ea typeface="华文新魏" pitchFamily="2" charset="-122"/>
              </a:rPr>
              <a:t>               当一个问题的最优解包含其子问题的最优解时，称此问题具有</a:t>
            </a:r>
            <a:r>
              <a:rPr lang="zh-CN" altLang="en-US" sz="2400" b="1" dirty="0">
                <a:solidFill>
                  <a:srgbClr val="FF0000"/>
                </a:solidFill>
                <a:latin typeface="华文新魏" pitchFamily="2" charset="-122"/>
                <a:ea typeface="华文新魏" pitchFamily="2" charset="-122"/>
              </a:rPr>
              <a:t>最优子结构性质</a:t>
            </a:r>
            <a:r>
              <a:rPr lang="zh-CN" altLang="en-US" sz="2400" b="1" dirty="0">
                <a:latin typeface="华文新魏" pitchFamily="2" charset="-122"/>
                <a:ea typeface="华文新魏" pitchFamily="2" charset="-122"/>
              </a:rPr>
              <a:t>。问题的最优子结构性质是该问题可用动态规划算法或贪心算法求解的关键特征。但是，需要注意的是，并非所有具有最优子结构性质的问题都可以采用贪心策略来得到最优解。</a:t>
            </a:r>
            <a:endParaRPr lang="zh-CN" altLang="en-US" sz="2400" b="1" dirty="0">
              <a:solidFill>
                <a:srgbClr val="666699"/>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标题 4"/>
          <p:cNvSpPr>
            <a:spLocks noGrp="1"/>
          </p:cNvSpPr>
          <p:nvPr>
            <p:ph type="title"/>
          </p:nvPr>
        </p:nvSpPr>
        <p:spPr/>
        <p:txBody>
          <a:bodyPr/>
          <a:lstStyle/>
          <a:p>
            <a:r>
              <a:rPr lang="en-US" altLang="zh-CN" dirty="0">
                <a:solidFill>
                  <a:srgbClr val="D3192B"/>
                </a:solidFill>
              </a:rPr>
              <a:t>2  </a:t>
            </a:r>
            <a:r>
              <a:rPr lang="zh-CN" altLang="en-US" dirty="0">
                <a:solidFill>
                  <a:srgbClr val="D3192B"/>
                </a:solidFill>
              </a:rPr>
              <a:t>贪心算法的基本要素</a:t>
            </a:r>
            <a:endParaRPr lang="zh-CN" altLang="en-US" dirty="0"/>
          </a:p>
        </p:txBody>
      </p:sp>
      <p:sp>
        <p:nvSpPr>
          <p:cNvPr id="28677" name="Rectangle 9"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defTabSz="812800">
              <a:buClr>
                <a:schemeClr val="folHlink"/>
              </a:buClr>
              <a:buSzPct val="70000"/>
            </a:pPr>
            <a:r>
              <a:rPr lang="en-US" altLang="zh-CN" b="1">
                <a:solidFill>
                  <a:srgbClr val="FF0000"/>
                </a:solidFill>
                <a:latin typeface="华文新魏" pitchFamily="2" charset="-122"/>
                <a:ea typeface="华文新魏" pitchFamily="2" charset="-122"/>
              </a:rPr>
              <a:t>0-1</a:t>
            </a:r>
            <a:r>
              <a:rPr lang="zh-CN" altLang="en-US" b="1">
                <a:solidFill>
                  <a:srgbClr val="FF0000"/>
                </a:solidFill>
                <a:latin typeface="华文新魏" pitchFamily="2" charset="-122"/>
                <a:ea typeface="华文新魏" pitchFamily="2" charset="-122"/>
              </a:rPr>
              <a:t>背包问题</a:t>
            </a:r>
            <a:endParaRPr lang="en-US" altLang="zh-CN" b="1">
              <a:solidFill>
                <a:srgbClr val="FF0000"/>
              </a:solidFill>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latin typeface="华文新魏" pitchFamily="2" charset="-122"/>
                <a:ea typeface="华文新魏" pitchFamily="2" charset="-122"/>
              </a:rPr>
              <a:t>      给定</a:t>
            </a:r>
            <a:r>
              <a:rPr lang="en-US" altLang="zh-CN" b="1">
                <a:latin typeface="华文新魏" pitchFamily="2" charset="-122"/>
                <a:ea typeface="华文新魏" pitchFamily="2" charset="-122"/>
              </a:rPr>
              <a:t>n</a:t>
            </a:r>
            <a:r>
              <a:rPr lang="zh-CN" altLang="en-US" b="1">
                <a:latin typeface="华文新魏" pitchFamily="2" charset="-122"/>
                <a:ea typeface="华文新魏" pitchFamily="2" charset="-122"/>
              </a:rPr>
              <a:t>种物品和一个背包。物品</a:t>
            </a:r>
            <a:r>
              <a:rPr lang="en-US" altLang="zh-CN" b="1">
                <a:latin typeface="华文新魏" pitchFamily="2" charset="-122"/>
                <a:ea typeface="华文新魏" pitchFamily="2" charset="-122"/>
              </a:rPr>
              <a:t>i</a:t>
            </a:r>
            <a:r>
              <a:rPr lang="zh-CN" altLang="en-US" b="1">
                <a:latin typeface="华文新魏" pitchFamily="2" charset="-122"/>
                <a:ea typeface="华文新魏" pitchFamily="2" charset="-122"/>
              </a:rPr>
              <a:t>的重量是</a:t>
            </a:r>
            <a:r>
              <a:rPr lang="en-US" altLang="zh-CN" b="1">
                <a:latin typeface="华文新魏" pitchFamily="2" charset="-122"/>
                <a:ea typeface="华文新魏" pitchFamily="2" charset="-122"/>
              </a:rPr>
              <a:t>Wi</a:t>
            </a:r>
            <a:r>
              <a:rPr lang="zh-CN" altLang="en-US" b="1">
                <a:latin typeface="华文新魏" pitchFamily="2" charset="-122"/>
                <a:ea typeface="华文新魏" pitchFamily="2" charset="-122"/>
              </a:rPr>
              <a:t>，其价值为</a:t>
            </a:r>
            <a:r>
              <a:rPr lang="en-US" altLang="zh-CN" b="1">
                <a:latin typeface="华文新魏" pitchFamily="2" charset="-122"/>
                <a:ea typeface="华文新魏" pitchFamily="2" charset="-122"/>
              </a:rPr>
              <a:t>Vi</a:t>
            </a:r>
            <a:r>
              <a:rPr lang="zh-CN" altLang="en-US" b="1">
                <a:latin typeface="华文新魏" pitchFamily="2" charset="-122"/>
                <a:ea typeface="华文新魏" pitchFamily="2" charset="-122"/>
              </a:rPr>
              <a:t>，背包的容量为</a:t>
            </a:r>
            <a:r>
              <a:rPr lang="en-US" altLang="zh-CN" b="1">
                <a:latin typeface="华文新魏" pitchFamily="2" charset="-122"/>
                <a:ea typeface="华文新魏" pitchFamily="2" charset="-122"/>
              </a:rPr>
              <a:t>C</a:t>
            </a:r>
            <a:r>
              <a:rPr lang="zh-CN" altLang="en-US" b="1">
                <a:latin typeface="华文新魏" pitchFamily="2" charset="-122"/>
                <a:ea typeface="华文新魏" pitchFamily="2" charset="-122"/>
              </a:rPr>
              <a:t>。应如何选择装入背包的物品，使得装入背包中物品的总价值最大</a:t>
            </a:r>
            <a:r>
              <a:rPr lang="en-US" altLang="zh-CN" b="1">
                <a:latin typeface="华文新魏" pitchFamily="2" charset="-122"/>
                <a:ea typeface="华文新魏" pitchFamily="2" charset="-122"/>
              </a:rPr>
              <a:t>?</a:t>
            </a:r>
          </a:p>
          <a:p>
            <a:pPr defTabSz="812800">
              <a:lnSpc>
                <a:spcPct val="100000"/>
              </a:lnSpc>
              <a:buClr>
                <a:schemeClr val="folHlink"/>
              </a:buClr>
              <a:buSzPct val="70000"/>
              <a:buFont typeface="Wingdings" pitchFamily="2" charset="2"/>
              <a:buNone/>
            </a:pPr>
            <a:endParaRPr lang="en-US" altLang="zh-CN" b="1">
              <a:latin typeface="华文新魏" pitchFamily="2" charset="-122"/>
              <a:ea typeface="华文新魏" pitchFamily="2" charset="-122"/>
            </a:endParaRPr>
          </a:p>
          <a:p>
            <a:pPr defTabSz="812800">
              <a:buClr>
                <a:schemeClr val="folHlink"/>
              </a:buClr>
              <a:buSzPct val="70000"/>
            </a:pPr>
            <a:endParaRPr lang="en-US" altLang="zh-CN" b="1">
              <a:solidFill>
                <a:srgbClr val="666699"/>
              </a:solidFill>
              <a:latin typeface="华文新魏" pitchFamily="2" charset="-122"/>
              <a:ea typeface="华文新魏" pitchFamily="2" charset="-122"/>
            </a:endParaRPr>
          </a:p>
          <a:p>
            <a:pPr defTabSz="812800">
              <a:buClr>
                <a:schemeClr val="folHlink"/>
              </a:buClr>
              <a:buSzPct val="70000"/>
            </a:pPr>
            <a:endParaRPr lang="en-US" altLang="zh-CN" b="1">
              <a:solidFill>
                <a:srgbClr val="666699"/>
              </a:solidFill>
              <a:latin typeface="华文新魏" pitchFamily="2" charset="-122"/>
              <a:ea typeface="华文新魏" pitchFamily="2" charset="-122"/>
            </a:endParaRPr>
          </a:p>
          <a:p>
            <a:pPr defTabSz="812800">
              <a:lnSpc>
                <a:spcPct val="100000"/>
              </a:lnSpc>
              <a:buClr>
                <a:schemeClr val="folHlink"/>
              </a:buClr>
              <a:buSzPct val="70000"/>
            </a:pPr>
            <a:r>
              <a:rPr lang="zh-CN" altLang="en-US" b="1">
                <a:solidFill>
                  <a:srgbClr val="FF0000"/>
                </a:solidFill>
                <a:latin typeface="华文新魏" pitchFamily="2" charset="-122"/>
                <a:ea typeface="华文新魏" pitchFamily="2" charset="-122"/>
              </a:rPr>
              <a:t>小数背包问题</a:t>
            </a:r>
            <a:endParaRPr lang="en-US" altLang="zh-CN" b="1">
              <a:solidFill>
                <a:srgbClr val="FF0000"/>
              </a:solidFill>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latin typeface="华文新魏" pitchFamily="2" charset="-122"/>
                <a:ea typeface="华文新魏" pitchFamily="2" charset="-122"/>
              </a:rPr>
              <a:t>      与</a:t>
            </a:r>
            <a:r>
              <a:rPr lang="en-US" altLang="zh-CN" b="1">
                <a:latin typeface="华文新魏" pitchFamily="2" charset="-122"/>
                <a:ea typeface="华文新魏" pitchFamily="2" charset="-122"/>
              </a:rPr>
              <a:t>0-1</a:t>
            </a:r>
            <a:r>
              <a:rPr lang="zh-CN" altLang="en-US" b="1">
                <a:latin typeface="华文新魏" pitchFamily="2" charset="-122"/>
                <a:ea typeface="华文新魏" pitchFamily="2" charset="-122"/>
              </a:rPr>
              <a:t>背包问题类似，所不同的是在选择物品</a:t>
            </a:r>
            <a:r>
              <a:rPr lang="en-US" altLang="zh-CN" b="1">
                <a:latin typeface="华文新魏" pitchFamily="2" charset="-122"/>
                <a:ea typeface="华文新魏" pitchFamily="2" charset="-122"/>
              </a:rPr>
              <a:t>i</a:t>
            </a:r>
            <a:r>
              <a:rPr lang="zh-CN" altLang="en-US" b="1">
                <a:latin typeface="华文新魏" pitchFamily="2" charset="-122"/>
                <a:ea typeface="华文新魏" pitchFamily="2" charset="-122"/>
              </a:rPr>
              <a:t>装入背包时，</a:t>
            </a:r>
            <a:r>
              <a:rPr lang="zh-CN" altLang="en-US" b="1">
                <a:solidFill>
                  <a:srgbClr val="FF0000"/>
                </a:solidFill>
                <a:latin typeface="华文新魏" pitchFamily="2" charset="-122"/>
                <a:ea typeface="华文新魏" pitchFamily="2" charset="-122"/>
              </a:rPr>
              <a:t>可以选择物品</a:t>
            </a:r>
            <a:r>
              <a:rPr lang="en-US" altLang="zh-CN" b="1">
                <a:solidFill>
                  <a:srgbClr val="FF0000"/>
                </a:solidFill>
                <a:latin typeface="华文新魏" pitchFamily="2" charset="-122"/>
                <a:ea typeface="华文新魏" pitchFamily="2" charset="-122"/>
              </a:rPr>
              <a:t>i</a:t>
            </a:r>
            <a:r>
              <a:rPr lang="zh-CN" altLang="en-US" b="1">
                <a:solidFill>
                  <a:srgbClr val="FF0000"/>
                </a:solidFill>
                <a:latin typeface="华文新魏" pitchFamily="2" charset="-122"/>
                <a:ea typeface="华文新魏" pitchFamily="2" charset="-122"/>
              </a:rPr>
              <a:t>的一部分</a:t>
            </a:r>
            <a:r>
              <a:rPr lang="zh-CN" altLang="en-US" b="1">
                <a:latin typeface="华文新魏" pitchFamily="2" charset="-122"/>
                <a:ea typeface="华文新魏" pitchFamily="2" charset="-122"/>
              </a:rPr>
              <a:t>，而不一定要全部装入背包，</a:t>
            </a:r>
            <a:r>
              <a:rPr lang="en-US" altLang="zh-CN" b="1">
                <a:latin typeface="华文新魏" pitchFamily="2" charset="-122"/>
                <a:ea typeface="华文新魏" pitchFamily="2" charset="-122"/>
              </a:rPr>
              <a:t>1≤i≤n</a:t>
            </a:r>
            <a:r>
              <a:rPr lang="zh-CN" altLang="en-US" b="1">
                <a:latin typeface="华文新魏" pitchFamily="2" charset="-122"/>
                <a:ea typeface="华文新魏" pitchFamily="2" charset="-122"/>
              </a:rPr>
              <a:t>。</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endParaRPr lang="en-US" altLang="zh-CN" sz="1400" b="1">
              <a:latin typeface="华文新魏" pitchFamily="2" charset="-122"/>
              <a:ea typeface="华文新魏" pitchFamily="2" charset="-122"/>
            </a:endParaRPr>
          </a:p>
          <a:p>
            <a:pPr defTabSz="812800">
              <a:lnSpc>
                <a:spcPct val="100000"/>
              </a:lnSpc>
              <a:buClr>
                <a:schemeClr val="folHlink"/>
              </a:buClr>
              <a:buSzPct val="70000"/>
            </a:pPr>
            <a:r>
              <a:rPr lang="zh-CN" altLang="en-US" b="1">
                <a:latin typeface="华文新魏" pitchFamily="2" charset="-122"/>
                <a:ea typeface="华文新魏" pitchFamily="2" charset="-122"/>
              </a:rPr>
              <a:t>这</a:t>
            </a:r>
            <a:r>
              <a:rPr lang="en-US" altLang="zh-CN" b="1">
                <a:latin typeface="华文新魏" pitchFamily="2" charset="-122"/>
                <a:ea typeface="华文新魏" pitchFamily="2" charset="-122"/>
              </a:rPr>
              <a:t>2</a:t>
            </a:r>
            <a:r>
              <a:rPr lang="zh-CN" altLang="en-US" b="1">
                <a:latin typeface="华文新魏" pitchFamily="2" charset="-122"/>
                <a:ea typeface="华文新魏" pitchFamily="2" charset="-122"/>
              </a:rPr>
              <a:t>类问题都具有</a:t>
            </a:r>
            <a:r>
              <a:rPr lang="zh-CN" altLang="en-US" b="1">
                <a:solidFill>
                  <a:srgbClr val="FF0000"/>
                </a:solidFill>
                <a:latin typeface="华文新魏" pitchFamily="2" charset="-122"/>
                <a:ea typeface="华文新魏" pitchFamily="2" charset="-122"/>
              </a:rPr>
              <a:t>最优子结构</a:t>
            </a:r>
            <a:r>
              <a:rPr lang="zh-CN" altLang="en-US" b="1">
                <a:latin typeface="华文新魏" pitchFamily="2" charset="-122"/>
                <a:ea typeface="华文新魏" pitchFamily="2" charset="-122"/>
              </a:rPr>
              <a:t>性质，极为相似，但背包问题可以用贪心算法求解，而</a:t>
            </a:r>
            <a:r>
              <a:rPr lang="en-US" altLang="zh-CN" b="1">
                <a:latin typeface="华文新魏" pitchFamily="2" charset="-122"/>
                <a:ea typeface="华文新魏" pitchFamily="2" charset="-122"/>
              </a:rPr>
              <a:t>0-1</a:t>
            </a:r>
            <a:r>
              <a:rPr lang="zh-CN" altLang="en-US" b="1">
                <a:latin typeface="华文新魏" pitchFamily="2" charset="-122"/>
                <a:ea typeface="华文新魏" pitchFamily="2" charset="-122"/>
              </a:rPr>
              <a:t>背包问题却不能用贪心算法求解。</a:t>
            </a:r>
            <a:endParaRPr lang="zh-CN" altLang="en-US" b="1">
              <a:solidFill>
                <a:srgbClr val="666699"/>
              </a:solidFill>
              <a:latin typeface="华文新魏" pitchFamily="2" charset="-122"/>
              <a:ea typeface="华文新魏" pitchFamily="2" charset="-122"/>
            </a:endParaRPr>
          </a:p>
        </p:txBody>
      </p:sp>
      <p:sp>
        <p:nvSpPr>
          <p:cNvPr id="6" name="Rectangle 4"/>
          <p:cNvSpPr>
            <a:spLocks noChangeArrowheads="1"/>
          </p:cNvSpPr>
          <p:nvPr/>
        </p:nvSpPr>
        <p:spPr bwMode="auto">
          <a:xfrm>
            <a:off x="827584" y="3068960"/>
            <a:ext cx="7572375" cy="830263"/>
          </a:xfrm>
          <a:prstGeom prst="rect">
            <a:avLst/>
          </a:prstGeom>
          <a:solidFill>
            <a:schemeClr val="bg2">
              <a:lumMod val="20000"/>
              <a:lumOff val="80000"/>
            </a:schemeClr>
          </a:solidFill>
          <a:ln w="50800">
            <a:solidFill>
              <a:srgbClr val="FF6600"/>
            </a:solidFill>
            <a:miter lim="800000"/>
            <a:headEnd/>
            <a:tailEnd/>
          </a:ln>
        </p:spPr>
        <p:txBody>
          <a:bodyPr anchor="ctr">
            <a:spAutoFit/>
          </a:bodyPr>
          <a:lstStyle/>
          <a:p>
            <a:pPr>
              <a:lnSpc>
                <a:spcPct val="150000"/>
              </a:lnSpc>
              <a:defRPr/>
            </a:pPr>
            <a:r>
              <a:rPr lang="zh-CN" altLang="en-US" sz="1600" dirty="0">
                <a:solidFill>
                  <a:schemeClr val="accent2"/>
                </a:solidFill>
                <a:latin typeface="+mn-ea"/>
                <a:ea typeface="+mn-ea"/>
              </a:rPr>
              <a:t>在选择装入背包的物品时，对每种物品 </a:t>
            </a:r>
            <a:r>
              <a:rPr lang="en-US" altLang="zh-CN" sz="1600" i="1" dirty="0" err="1">
                <a:solidFill>
                  <a:schemeClr val="accent2"/>
                </a:solidFill>
                <a:latin typeface="+mj-lt"/>
                <a:ea typeface="+mn-ea"/>
              </a:rPr>
              <a:t>i</a:t>
            </a:r>
            <a:r>
              <a:rPr lang="en-US" altLang="zh-CN" sz="1600" i="1" dirty="0">
                <a:solidFill>
                  <a:schemeClr val="accent2"/>
                </a:solidFill>
                <a:latin typeface="+mn-ea"/>
                <a:ea typeface="+mn-ea"/>
              </a:rPr>
              <a:t> </a:t>
            </a:r>
            <a:r>
              <a:rPr lang="zh-CN" altLang="en-US" sz="1600" dirty="0">
                <a:solidFill>
                  <a:schemeClr val="accent2"/>
                </a:solidFill>
                <a:latin typeface="+mn-ea"/>
                <a:ea typeface="+mn-ea"/>
              </a:rPr>
              <a:t>只有</a:t>
            </a:r>
            <a:r>
              <a:rPr lang="en-US" altLang="zh-CN" sz="1600" dirty="0">
                <a:solidFill>
                  <a:schemeClr val="accent2"/>
                </a:solidFill>
                <a:latin typeface="+mn-ea"/>
                <a:ea typeface="+mn-ea"/>
              </a:rPr>
              <a:t>2</a:t>
            </a:r>
            <a:r>
              <a:rPr lang="zh-CN" altLang="en-US" sz="1600" dirty="0">
                <a:solidFill>
                  <a:schemeClr val="accent2"/>
                </a:solidFill>
                <a:latin typeface="+mn-ea"/>
                <a:ea typeface="+mn-ea"/>
              </a:rPr>
              <a:t>种选择，即装入背包或不装入背包。不能将物品</a:t>
            </a:r>
            <a:r>
              <a:rPr lang="en-US" altLang="zh-CN" sz="1600" i="1" dirty="0" err="1">
                <a:solidFill>
                  <a:schemeClr val="accent2"/>
                </a:solidFill>
                <a:latin typeface="+mj-lt"/>
                <a:ea typeface="+mn-ea"/>
              </a:rPr>
              <a:t>i</a:t>
            </a:r>
            <a:r>
              <a:rPr lang="en-US" altLang="zh-CN" sz="1600" i="1" dirty="0">
                <a:solidFill>
                  <a:schemeClr val="accent2"/>
                </a:solidFill>
                <a:latin typeface="+mj-lt"/>
                <a:ea typeface="+mn-ea"/>
              </a:rPr>
              <a:t>  </a:t>
            </a:r>
            <a:r>
              <a:rPr lang="zh-CN" altLang="en-US" sz="1600" dirty="0">
                <a:solidFill>
                  <a:schemeClr val="accent2"/>
                </a:solidFill>
                <a:latin typeface="+mn-ea"/>
                <a:ea typeface="+mn-ea"/>
              </a:rPr>
              <a:t>装入背包多次，也不能只装入部分的物品 </a:t>
            </a:r>
            <a:r>
              <a:rPr lang="en-US" altLang="zh-CN" sz="1600" i="1" dirty="0" err="1">
                <a:solidFill>
                  <a:schemeClr val="accent2"/>
                </a:solidFill>
                <a:latin typeface="+mj-lt"/>
                <a:ea typeface="+mn-ea"/>
              </a:rPr>
              <a:t>i</a:t>
            </a:r>
            <a:r>
              <a:rPr lang="en-US" altLang="zh-CN" sz="1600" dirty="0">
                <a:solidFill>
                  <a:schemeClr val="accent2"/>
                </a:solidFill>
                <a:latin typeface="+mn-ea"/>
                <a:ea typeface="+mn-ea"/>
              </a:rPr>
              <a:t> </a:t>
            </a:r>
            <a:r>
              <a:rPr lang="zh-CN" altLang="en-US" sz="1600" dirty="0">
                <a:solidFill>
                  <a:schemeClr val="accent2"/>
                </a:solidFill>
                <a:latin typeface="+mn-ea"/>
                <a:ea typeface="+mn-ea"/>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4"/>
          <p:cNvSpPr>
            <a:spLocks noGrp="1"/>
          </p:cNvSpPr>
          <p:nvPr>
            <p:ph type="title"/>
          </p:nvPr>
        </p:nvSpPr>
        <p:spPr/>
        <p:txBody>
          <a:bodyPr/>
          <a:lstStyle/>
          <a:p>
            <a:r>
              <a:rPr lang="en-US" altLang="zh-CN" dirty="0">
                <a:solidFill>
                  <a:srgbClr val="D3192B"/>
                </a:solidFill>
              </a:rPr>
              <a:t>2  </a:t>
            </a:r>
            <a:r>
              <a:rPr lang="zh-CN" altLang="en-US" dirty="0">
                <a:solidFill>
                  <a:srgbClr val="D3192B"/>
                </a:solidFill>
              </a:rPr>
              <a:t>贪心算法的基本要素</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normAutofit lnSpcReduction="10000"/>
          </a:bodyPr>
          <a:lstStyle/>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例：若 </a:t>
            </a:r>
            <a:r>
              <a:rPr lang="en-US" altLang="zh-CN" b="1">
                <a:latin typeface="华文新魏" pitchFamily="2" charset="-122"/>
                <a:ea typeface="华文新魏" pitchFamily="2" charset="-122"/>
              </a:rPr>
              <a:t>n = 3</a:t>
            </a:r>
            <a:r>
              <a:rPr lang="zh-CN" altLang="en-US" b="1">
                <a:latin typeface="华文新魏" pitchFamily="2" charset="-122"/>
                <a:ea typeface="华文新魏" pitchFamily="2" charset="-122"/>
              </a:rPr>
              <a:t>，</a:t>
            </a:r>
            <a:r>
              <a:rPr lang="en-US" altLang="zh-CN" b="1">
                <a:latin typeface="华文新魏" pitchFamily="2" charset="-122"/>
                <a:ea typeface="华文新魏" pitchFamily="2" charset="-122"/>
              </a:rPr>
              <a:t>w =(10, 20, 30 ), v = (60, 100, 120), c = 50</a:t>
            </a:r>
            <a:r>
              <a:rPr lang="zh-CN" altLang="en-US" b="1">
                <a:latin typeface="华文新魏" pitchFamily="2" charset="-122"/>
                <a:ea typeface="华文新魏" pitchFamily="2" charset="-122"/>
              </a:rPr>
              <a:t>，则</a:t>
            </a:r>
            <a:endParaRPr lang="en-US" altLang="zh-CN" b="1">
              <a:latin typeface="华文新魏" pitchFamily="2" charset="-122"/>
              <a:ea typeface="华文新魏" pitchFamily="2" charset="-122"/>
            </a:endParaRPr>
          </a:p>
          <a:p>
            <a:pPr defTabSz="812800">
              <a:lnSpc>
                <a:spcPct val="100000"/>
              </a:lnSpc>
              <a:buClr>
                <a:schemeClr val="folHlink"/>
              </a:buClr>
              <a:buSzPct val="70000"/>
            </a:pPr>
            <a:r>
              <a:rPr lang="zh-CN" altLang="en-US" sz="1800" b="1">
                <a:solidFill>
                  <a:srgbClr val="FF0000"/>
                </a:solidFill>
                <a:latin typeface="华文新魏" pitchFamily="2" charset="-122"/>
                <a:ea typeface="华文新魏" pitchFamily="2" charset="-122"/>
              </a:rPr>
              <a:t>对于</a:t>
            </a:r>
            <a:r>
              <a:rPr lang="en-US" altLang="zh-CN" sz="1800" b="1">
                <a:solidFill>
                  <a:srgbClr val="FF0000"/>
                </a:solidFill>
                <a:latin typeface="华文新魏" pitchFamily="2" charset="-122"/>
                <a:ea typeface="华文新魏" pitchFamily="2" charset="-122"/>
              </a:rPr>
              <a:t>0-1</a:t>
            </a:r>
            <a:r>
              <a:rPr lang="zh-CN" altLang="en-US" sz="1800" b="1">
                <a:solidFill>
                  <a:srgbClr val="FF0000"/>
                </a:solidFill>
                <a:latin typeface="华文新魏" pitchFamily="2" charset="-122"/>
                <a:ea typeface="华文新魏" pitchFamily="2" charset="-122"/>
              </a:rPr>
              <a:t>背包问题，</a:t>
            </a:r>
            <a:r>
              <a:rPr lang="zh-CN" altLang="en-US" sz="1800" b="1">
                <a:latin typeface="华文新魏" pitchFamily="2" charset="-122"/>
                <a:ea typeface="华文新魏" pitchFamily="2" charset="-122"/>
              </a:rPr>
              <a:t>可行解为：</a:t>
            </a:r>
            <a:endParaRPr lang="en-US" altLang="zh-CN" sz="1800" b="1">
              <a:latin typeface="华文新魏" pitchFamily="2" charset="-122"/>
              <a:ea typeface="华文新魏" pitchFamily="2" charset="-122"/>
            </a:endParaRPr>
          </a:p>
          <a:p>
            <a:pPr lvl="2" defTabSz="812800">
              <a:buClr>
                <a:schemeClr val="folHlink"/>
              </a:buClr>
              <a:buSzPct val="70000"/>
              <a:buFontTx/>
              <a:buNone/>
            </a:pPr>
            <a:r>
              <a:rPr lang="en-US" altLang="zh-CN" sz="1600" b="1">
                <a:latin typeface="华文新魏" pitchFamily="2" charset="-122"/>
                <a:ea typeface="华文新魏" pitchFamily="2" charset="-122"/>
              </a:rPr>
              <a:t> (x1, x2, x3 ) = (0, 1, 1 ) = 220</a:t>
            </a:r>
          </a:p>
          <a:p>
            <a:pPr lvl="2" defTabSz="812800">
              <a:buClr>
                <a:schemeClr val="folHlink"/>
              </a:buClr>
              <a:buSzPct val="70000"/>
              <a:buFontTx/>
              <a:buNone/>
            </a:pPr>
            <a:r>
              <a:rPr lang="en-US" altLang="zh-CN" sz="1600" b="1">
                <a:latin typeface="华文新魏" pitchFamily="2" charset="-122"/>
                <a:ea typeface="华文新魏" pitchFamily="2" charset="-122"/>
              </a:rPr>
              <a:t> (x1, x2, x3 ) = (1, 1,  0) = 160</a:t>
            </a:r>
          </a:p>
          <a:p>
            <a:pPr lvl="2" defTabSz="812800">
              <a:buClr>
                <a:schemeClr val="folHlink"/>
              </a:buClr>
              <a:buSzPct val="70000"/>
              <a:buFontTx/>
              <a:buNone/>
            </a:pPr>
            <a:r>
              <a:rPr lang="en-US" altLang="zh-CN" sz="1600" b="1">
                <a:latin typeface="华文新魏" pitchFamily="2" charset="-122"/>
                <a:ea typeface="华文新魏" pitchFamily="2" charset="-122"/>
              </a:rPr>
              <a:t> (x1, x2, x3 ) = (1, 0 ,1 ) = 180</a:t>
            </a:r>
          </a:p>
          <a:p>
            <a:pPr lvl="2" defTabSz="812800">
              <a:buClr>
                <a:schemeClr val="folHlink"/>
              </a:buClr>
              <a:buSzPct val="70000"/>
              <a:buFontTx/>
              <a:buNone/>
            </a:pPr>
            <a:r>
              <a:rPr lang="zh-CN" altLang="en-US" b="1">
                <a:latin typeface="华文新魏" pitchFamily="2" charset="-122"/>
                <a:ea typeface="华文新魏" pitchFamily="2" charset="-122"/>
              </a:rPr>
              <a:t>最优解为：选择物品</a:t>
            </a:r>
            <a:r>
              <a:rPr lang="en-US" altLang="zh-CN" b="1">
                <a:latin typeface="华文新魏" pitchFamily="2" charset="-122"/>
                <a:ea typeface="华文新魏" pitchFamily="2" charset="-122"/>
              </a:rPr>
              <a:t>2</a:t>
            </a:r>
            <a:r>
              <a:rPr lang="zh-CN" altLang="en-US" b="1">
                <a:latin typeface="华文新魏" pitchFamily="2" charset="-122"/>
                <a:ea typeface="华文新魏" pitchFamily="2" charset="-122"/>
              </a:rPr>
              <a:t>和物品</a:t>
            </a:r>
            <a:r>
              <a:rPr lang="en-US" altLang="zh-CN" b="1">
                <a:latin typeface="华文新魏" pitchFamily="2" charset="-122"/>
                <a:ea typeface="华文新魏" pitchFamily="2" charset="-122"/>
              </a:rPr>
              <a:t>3</a:t>
            </a:r>
            <a:r>
              <a:rPr lang="zh-CN" altLang="en-US" b="1">
                <a:latin typeface="华文新魏" pitchFamily="2" charset="-122"/>
                <a:ea typeface="华文新魏" pitchFamily="2" charset="-122"/>
              </a:rPr>
              <a:t>，总价值为</a:t>
            </a:r>
            <a:r>
              <a:rPr lang="en-US" altLang="zh-CN" b="1">
                <a:latin typeface="华文新魏" pitchFamily="2" charset="-122"/>
                <a:ea typeface="华文新魏" pitchFamily="2" charset="-122"/>
              </a:rPr>
              <a:t>220</a:t>
            </a:r>
            <a:endParaRPr lang="en-US" altLang="zh-CN" b="1">
              <a:solidFill>
                <a:srgbClr val="666699"/>
              </a:solidFill>
              <a:latin typeface="华文新魏" pitchFamily="2" charset="-122"/>
              <a:ea typeface="华文新魏" pitchFamily="2" charset="-122"/>
            </a:endParaRPr>
          </a:p>
          <a:p>
            <a:pPr defTabSz="812800">
              <a:lnSpc>
                <a:spcPct val="100000"/>
              </a:lnSpc>
              <a:buClr>
                <a:schemeClr val="folHlink"/>
              </a:buClr>
              <a:buSzPct val="70000"/>
            </a:pPr>
            <a:r>
              <a:rPr lang="zh-CN" altLang="en-US" sz="1800" b="1">
                <a:solidFill>
                  <a:srgbClr val="FF0000"/>
                </a:solidFill>
                <a:latin typeface="华文新魏" pitchFamily="2" charset="-122"/>
                <a:ea typeface="华文新魏" pitchFamily="2" charset="-122"/>
              </a:rPr>
              <a:t>对于小数背包问题，</a:t>
            </a:r>
            <a:r>
              <a:rPr lang="zh-CN" altLang="en-US" sz="1800" b="1">
                <a:latin typeface="华文新魏" pitchFamily="2" charset="-122"/>
                <a:ea typeface="华文新魏" pitchFamily="2" charset="-122"/>
              </a:rPr>
              <a:t>按照物品价值率最大的贪心选择策略，其解为</a:t>
            </a:r>
            <a:r>
              <a:rPr lang="en-US" altLang="zh-CN" sz="1800" b="1">
                <a:latin typeface="华文新魏" pitchFamily="2" charset="-122"/>
                <a:ea typeface="华文新魏" pitchFamily="2" charset="-122"/>
              </a:rPr>
              <a:t>(10, 20, 20)</a:t>
            </a:r>
            <a:r>
              <a:rPr lang="zh-CN" altLang="en-US" sz="1800" b="1">
                <a:latin typeface="华文新魏" pitchFamily="2" charset="-122"/>
                <a:ea typeface="华文新魏" pitchFamily="2" charset="-122"/>
              </a:rPr>
              <a:t>，总价值为</a:t>
            </a:r>
            <a:r>
              <a:rPr lang="en-US" altLang="zh-CN" sz="1800" b="1">
                <a:latin typeface="华文新魏" pitchFamily="2" charset="-122"/>
                <a:ea typeface="华文新魏" pitchFamily="2" charset="-122"/>
              </a:rPr>
              <a:t>240</a:t>
            </a:r>
            <a:r>
              <a:rPr lang="zh-CN" altLang="en-US" sz="1800" b="1">
                <a:latin typeface="华文新魏" pitchFamily="2" charset="-122"/>
                <a:ea typeface="华文新魏" pitchFamily="2" charset="-122"/>
              </a:rPr>
              <a:t>。</a:t>
            </a:r>
            <a:endParaRPr lang="en-US" altLang="zh-CN" sz="1800" b="1">
              <a:latin typeface="华文新魏" pitchFamily="2" charset="-122"/>
              <a:ea typeface="华文新魏" pitchFamily="2" charset="-122"/>
            </a:endParaRPr>
          </a:p>
          <a:p>
            <a:pPr defTabSz="812800">
              <a:lnSpc>
                <a:spcPct val="100000"/>
              </a:lnSpc>
              <a:buClr>
                <a:schemeClr val="folHlink"/>
              </a:buClr>
              <a:buSzPct val="70000"/>
            </a:pPr>
            <a:endParaRPr lang="en-US" altLang="zh-CN" b="1">
              <a:solidFill>
                <a:srgbClr val="666699"/>
              </a:solidFill>
              <a:latin typeface="华文新魏" pitchFamily="2" charset="-122"/>
              <a:ea typeface="华文新魏" pitchFamily="2" charset="-122"/>
            </a:endParaRPr>
          </a:p>
          <a:p>
            <a:pPr defTabSz="812800">
              <a:lnSpc>
                <a:spcPct val="100000"/>
              </a:lnSpc>
              <a:buClr>
                <a:schemeClr val="folHlink"/>
              </a:buClr>
              <a:buSzPct val="70000"/>
            </a:pPr>
            <a:r>
              <a:rPr lang="zh-CN" altLang="en-US" sz="1800" b="1">
                <a:latin typeface="华文新魏" pitchFamily="2" charset="-122"/>
                <a:ea typeface="华文新魏" pitchFamily="2" charset="-122"/>
              </a:rPr>
              <a:t>对于</a:t>
            </a:r>
            <a:r>
              <a:rPr lang="en-US" altLang="zh-CN" sz="1800" b="1">
                <a:solidFill>
                  <a:srgbClr val="FF0000"/>
                </a:solidFill>
                <a:latin typeface="华文新魏" pitchFamily="2" charset="-122"/>
                <a:ea typeface="华文新魏" pitchFamily="2" charset="-122"/>
              </a:rPr>
              <a:t>0-1</a:t>
            </a:r>
            <a:r>
              <a:rPr lang="zh-CN" altLang="en-US" sz="1800" b="1">
                <a:solidFill>
                  <a:srgbClr val="FF0000"/>
                </a:solidFill>
                <a:latin typeface="华文新魏" pitchFamily="2" charset="-122"/>
                <a:ea typeface="华文新魏" pitchFamily="2" charset="-122"/>
              </a:rPr>
              <a:t>背包问题</a:t>
            </a:r>
            <a:r>
              <a:rPr lang="zh-CN" altLang="en-US" sz="1800" b="1">
                <a:latin typeface="华文新魏" pitchFamily="2" charset="-122"/>
                <a:ea typeface="华文新魏" pitchFamily="2" charset="-122"/>
              </a:rPr>
              <a:t>，贪心选择之所以不能得到最优解是因为在这种情况下，它无法保证最终能将背包装满，部分闲置的背包空间使每公斤背包空间的价值降低了。事实上，在考虑</a:t>
            </a:r>
            <a:r>
              <a:rPr lang="en-US" altLang="zh-CN" sz="1800" b="1">
                <a:latin typeface="华文新魏" pitchFamily="2" charset="-122"/>
                <a:ea typeface="华文新魏" pitchFamily="2" charset="-122"/>
              </a:rPr>
              <a:t>0-1</a:t>
            </a:r>
            <a:r>
              <a:rPr lang="zh-CN" altLang="en-US" sz="1800" b="1">
                <a:latin typeface="华文新魏" pitchFamily="2" charset="-122"/>
                <a:ea typeface="华文新魏" pitchFamily="2" charset="-122"/>
              </a:rPr>
              <a:t>背包问题时，应比较选择该物品和不选择该物品所导致的最终方案，然后再作出最好选择。由此就导出许多互相重叠的子问题。这正是该问题可用</a:t>
            </a:r>
            <a:r>
              <a:rPr lang="zh-CN" altLang="en-US" sz="1800" b="1">
                <a:solidFill>
                  <a:srgbClr val="FF0000"/>
                </a:solidFill>
                <a:latin typeface="华文新魏" pitchFamily="2" charset="-122"/>
                <a:ea typeface="华文新魏" pitchFamily="2" charset="-122"/>
              </a:rPr>
              <a:t>动态规划算法</a:t>
            </a:r>
            <a:r>
              <a:rPr lang="zh-CN" altLang="en-US" sz="1800" b="1">
                <a:latin typeface="华文新魏" pitchFamily="2" charset="-122"/>
                <a:ea typeface="华文新魏" pitchFamily="2" charset="-122"/>
              </a:rPr>
              <a:t>求解的另一重要特征。实际上也是如此，动态规划算法的确可以有效地解</a:t>
            </a:r>
            <a:r>
              <a:rPr lang="en-US" altLang="zh-CN" sz="1800" b="1">
                <a:latin typeface="华文新魏" pitchFamily="2" charset="-122"/>
                <a:ea typeface="华文新魏" pitchFamily="2" charset="-122"/>
              </a:rPr>
              <a:t>0-1</a:t>
            </a:r>
            <a:r>
              <a:rPr lang="zh-CN" altLang="en-US" sz="1800" b="1">
                <a:latin typeface="华文新魏" pitchFamily="2" charset="-122"/>
                <a:ea typeface="华文新魏" pitchFamily="2" charset="-122"/>
              </a:rPr>
              <a:t>背包问题。</a:t>
            </a:r>
            <a:endParaRPr lang="zh-CN" altLang="en-US" sz="1800" b="1">
              <a:solidFill>
                <a:srgbClr val="666699"/>
              </a:solidFill>
              <a:latin typeface="华文新魏" pitchFamily="2" charset="-122"/>
              <a:ea typeface="华文新魏"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标题 4"/>
          <p:cNvSpPr>
            <a:spLocks noGrp="1"/>
          </p:cNvSpPr>
          <p:nvPr>
            <p:ph type="title"/>
          </p:nvPr>
        </p:nvSpPr>
        <p:spPr/>
        <p:txBody>
          <a:bodyPr/>
          <a:lstStyle/>
          <a:p>
            <a:r>
              <a:rPr lang="en-US" altLang="zh-CN" dirty="0">
                <a:solidFill>
                  <a:srgbClr val="D3192B"/>
                </a:solidFill>
              </a:rPr>
              <a:t>2  </a:t>
            </a:r>
            <a:r>
              <a:rPr lang="zh-CN" altLang="en-US" dirty="0">
                <a:solidFill>
                  <a:srgbClr val="D3192B"/>
                </a:solidFill>
              </a:rPr>
              <a:t>贪心算法的基本要素</a:t>
            </a:r>
            <a:endParaRPr lang="zh-CN" altLang="en-US" dirty="0"/>
          </a:p>
        </p:txBody>
      </p:sp>
      <p:sp>
        <p:nvSpPr>
          <p:cNvPr id="30725"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b="1">
                <a:latin typeface="华文新魏" pitchFamily="2" charset="-122"/>
                <a:ea typeface="华文新魏" pitchFamily="2" charset="-122"/>
              </a:rPr>
              <a:t>贪心算法和动态规划算法都要求问题具有最优子结构性质，但是，两者存在着巨大的差别。</a:t>
            </a:r>
            <a:endParaRPr lang="en-US" altLang="zh-CN" b="1">
              <a:latin typeface="华文新魏" pitchFamily="2" charset="-122"/>
              <a:ea typeface="华文新魏" pitchFamily="2" charset="-122"/>
            </a:endParaRPr>
          </a:p>
          <a:p>
            <a:pPr defTabSz="812800">
              <a:lnSpc>
                <a:spcPct val="100000"/>
              </a:lnSpc>
              <a:buClr>
                <a:schemeClr val="folHlink"/>
              </a:buClr>
              <a:buSzPct val="70000"/>
            </a:pPr>
            <a:endParaRPr lang="zh-CN" altLang="en-US" b="1">
              <a:solidFill>
                <a:srgbClr val="666699"/>
              </a:solidFill>
              <a:latin typeface="华文新魏" pitchFamily="2" charset="-122"/>
              <a:ea typeface="华文新魏" pitchFamily="2" charset="-122"/>
            </a:endParaRPr>
          </a:p>
        </p:txBody>
      </p:sp>
      <p:pic>
        <p:nvPicPr>
          <p:cNvPr id="30726" name="Picture 2"/>
          <p:cNvPicPr>
            <a:picLocks noChangeAspect="1" noChangeArrowheads="1"/>
          </p:cNvPicPr>
          <p:nvPr/>
        </p:nvPicPr>
        <p:blipFill>
          <a:blip r:embed="rId2" cstate="print"/>
          <a:srcRect/>
          <a:stretch>
            <a:fillRect/>
          </a:stretch>
        </p:blipFill>
        <p:spPr bwMode="auto">
          <a:xfrm>
            <a:off x="1103313" y="2214563"/>
            <a:ext cx="7969250" cy="38290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标题 4"/>
          <p:cNvSpPr>
            <a:spLocks noGrp="1"/>
          </p:cNvSpPr>
          <p:nvPr>
            <p:ph type="title"/>
          </p:nvPr>
        </p:nvSpPr>
        <p:spPr/>
        <p:txBody>
          <a:bodyPr/>
          <a:lstStyle/>
          <a:p>
            <a:r>
              <a:rPr lang="en-US" altLang="zh-CN" dirty="0">
                <a:solidFill>
                  <a:srgbClr val="D3192B"/>
                </a:solidFill>
              </a:rPr>
              <a:t>3  </a:t>
            </a:r>
            <a:r>
              <a:rPr lang="zh-CN" altLang="en-US" dirty="0">
                <a:solidFill>
                  <a:srgbClr val="D3192B"/>
                </a:solidFill>
              </a:rPr>
              <a:t>小数背包问题</a:t>
            </a:r>
            <a:endParaRPr lang="en-US" altLang="zh-CN" dirty="0">
              <a:solidFill>
                <a:srgbClr val="D3192B"/>
              </a:solidFill>
            </a:endParaRPr>
          </a:p>
        </p:txBody>
      </p:sp>
      <p:sp>
        <p:nvSpPr>
          <p:cNvPr id="31749"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sz="1800" b="1" dirty="0">
                <a:solidFill>
                  <a:srgbClr val="FF0000"/>
                </a:solidFill>
                <a:latin typeface="华文新魏" pitchFamily="2" charset="-122"/>
                <a:ea typeface="华文新魏" pitchFamily="2" charset="-122"/>
              </a:rPr>
              <a:t>问题描述：</a:t>
            </a:r>
            <a:r>
              <a:rPr lang="zh-CN" altLang="en-US" sz="1800" b="1" dirty="0">
                <a:latin typeface="华文新魏" pitchFamily="2" charset="-122"/>
                <a:ea typeface="华文新魏" pitchFamily="2" charset="-122"/>
              </a:rPr>
              <a:t>给定</a:t>
            </a:r>
            <a:r>
              <a:rPr lang="en-US" altLang="zh-CN" sz="1800" b="1" dirty="0">
                <a:latin typeface="华文新魏" pitchFamily="2" charset="-122"/>
                <a:ea typeface="华文新魏" pitchFamily="2" charset="-122"/>
              </a:rPr>
              <a:t>n</a:t>
            </a:r>
            <a:r>
              <a:rPr lang="zh-CN" altLang="en-US" sz="1800" b="1" dirty="0">
                <a:latin typeface="华文新魏" pitchFamily="2" charset="-122"/>
                <a:ea typeface="华文新魏" pitchFamily="2" charset="-122"/>
              </a:rPr>
              <a:t>种物品和一个背包。物品</a:t>
            </a:r>
            <a:r>
              <a:rPr lang="en-US" altLang="zh-CN" sz="1800" b="1" dirty="0" err="1">
                <a:latin typeface="华文新魏" pitchFamily="2" charset="-122"/>
                <a:ea typeface="华文新魏" pitchFamily="2" charset="-122"/>
              </a:rPr>
              <a:t>i</a:t>
            </a:r>
            <a:r>
              <a:rPr lang="zh-CN" altLang="en-US" sz="1800" b="1" dirty="0">
                <a:latin typeface="华文新魏" pitchFamily="2" charset="-122"/>
                <a:ea typeface="华文新魏" pitchFamily="2" charset="-122"/>
              </a:rPr>
              <a:t>的重量是</a:t>
            </a:r>
            <a:r>
              <a:rPr lang="en-US" altLang="zh-CN" sz="1800" b="1" dirty="0">
                <a:latin typeface="华文新魏" pitchFamily="2" charset="-122"/>
                <a:ea typeface="华文新魏" pitchFamily="2" charset="-122"/>
              </a:rPr>
              <a:t>W</a:t>
            </a:r>
            <a:r>
              <a:rPr lang="en-US" altLang="zh-CN" sz="1800" b="1" baseline="-25000" dirty="0">
                <a:latin typeface="华文新魏" pitchFamily="2" charset="-122"/>
                <a:ea typeface="华文新魏" pitchFamily="2" charset="-122"/>
              </a:rPr>
              <a:t>i</a:t>
            </a:r>
            <a:r>
              <a:rPr lang="zh-CN" altLang="en-US" sz="1800" b="1" dirty="0">
                <a:latin typeface="华文新魏" pitchFamily="2" charset="-122"/>
                <a:ea typeface="华文新魏" pitchFamily="2" charset="-122"/>
              </a:rPr>
              <a:t>，其价值为</a:t>
            </a:r>
            <a:r>
              <a:rPr lang="en-US" altLang="zh-CN" sz="1800" b="1" dirty="0">
                <a:latin typeface="华文新魏" pitchFamily="2" charset="-122"/>
                <a:ea typeface="华文新魏" pitchFamily="2" charset="-122"/>
              </a:rPr>
              <a:t>V</a:t>
            </a:r>
            <a:r>
              <a:rPr lang="en-US" altLang="zh-CN" sz="1800" b="1" baseline="-25000" dirty="0">
                <a:latin typeface="华文新魏" pitchFamily="2" charset="-122"/>
                <a:ea typeface="华文新魏" pitchFamily="2" charset="-122"/>
              </a:rPr>
              <a:t>i</a:t>
            </a:r>
            <a:r>
              <a:rPr lang="zh-CN" altLang="en-US" sz="1800" b="1" dirty="0">
                <a:latin typeface="华文新魏" pitchFamily="2" charset="-122"/>
                <a:ea typeface="华文新魏" pitchFamily="2" charset="-122"/>
              </a:rPr>
              <a:t>，背包的容量为</a:t>
            </a:r>
            <a:r>
              <a:rPr lang="en-US" altLang="zh-CN" sz="1800" b="1" dirty="0">
                <a:latin typeface="华文新魏" pitchFamily="2" charset="-122"/>
                <a:ea typeface="华文新魏" pitchFamily="2" charset="-122"/>
              </a:rPr>
              <a:t>C</a:t>
            </a:r>
            <a:r>
              <a:rPr lang="zh-CN" altLang="en-US" sz="1800" b="1" dirty="0">
                <a:latin typeface="华文新魏" pitchFamily="2" charset="-122"/>
                <a:ea typeface="华文新魏" pitchFamily="2" charset="-122"/>
              </a:rPr>
              <a:t>。应如何选择装入背包的物品，使得装入背包中物品的总价值最大</a:t>
            </a:r>
            <a:r>
              <a:rPr lang="en-US" altLang="zh-CN" sz="1800" b="1" dirty="0">
                <a:latin typeface="华文新魏" pitchFamily="2" charset="-122"/>
                <a:ea typeface="华文新魏" pitchFamily="2" charset="-122"/>
              </a:rPr>
              <a:t>? </a:t>
            </a:r>
            <a:r>
              <a:rPr lang="zh-CN" altLang="en-US" sz="1800" b="1" dirty="0">
                <a:latin typeface="华文新魏" pitchFamily="2" charset="-122"/>
                <a:ea typeface="华文新魏" pitchFamily="2" charset="-122"/>
              </a:rPr>
              <a:t>这里，在选择物品</a:t>
            </a:r>
            <a:r>
              <a:rPr lang="en-US" altLang="zh-CN" sz="1800" b="1" dirty="0" err="1">
                <a:latin typeface="华文新魏" pitchFamily="2" charset="-122"/>
                <a:ea typeface="华文新魏" pitchFamily="2" charset="-122"/>
              </a:rPr>
              <a:t>i</a:t>
            </a:r>
            <a:r>
              <a:rPr lang="zh-CN" altLang="en-US" sz="1800" b="1" dirty="0">
                <a:latin typeface="华文新魏" pitchFamily="2" charset="-122"/>
                <a:ea typeface="华文新魏" pitchFamily="2" charset="-122"/>
              </a:rPr>
              <a:t>装入背包时，</a:t>
            </a:r>
            <a:r>
              <a:rPr lang="zh-CN" altLang="en-US" sz="1800" b="1" dirty="0">
                <a:solidFill>
                  <a:srgbClr val="FF0000"/>
                </a:solidFill>
                <a:latin typeface="华文新魏" pitchFamily="2" charset="-122"/>
                <a:ea typeface="华文新魏" pitchFamily="2" charset="-122"/>
              </a:rPr>
              <a:t>可以选择物品</a:t>
            </a:r>
            <a:r>
              <a:rPr lang="en-US" altLang="zh-CN" sz="1800" b="1" dirty="0" err="1">
                <a:solidFill>
                  <a:srgbClr val="FF0000"/>
                </a:solidFill>
                <a:latin typeface="华文新魏" pitchFamily="2" charset="-122"/>
                <a:ea typeface="华文新魏" pitchFamily="2" charset="-122"/>
              </a:rPr>
              <a:t>i</a:t>
            </a:r>
            <a:r>
              <a:rPr lang="zh-CN" altLang="en-US" sz="1800" b="1" dirty="0">
                <a:solidFill>
                  <a:srgbClr val="FF0000"/>
                </a:solidFill>
                <a:latin typeface="华文新魏" pitchFamily="2" charset="-122"/>
                <a:ea typeface="华文新魏" pitchFamily="2" charset="-122"/>
              </a:rPr>
              <a:t>的一部分</a:t>
            </a:r>
            <a:r>
              <a:rPr lang="zh-CN" altLang="en-US" sz="1800" b="1" dirty="0">
                <a:latin typeface="华文新魏" pitchFamily="2" charset="-122"/>
                <a:ea typeface="华文新魏" pitchFamily="2" charset="-122"/>
              </a:rPr>
              <a:t>，而不一定要全部装入背包。</a:t>
            </a:r>
            <a:endParaRPr lang="en-US" altLang="zh-CN" sz="1800" b="1" dirty="0">
              <a:latin typeface="华文新魏" pitchFamily="2" charset="-122"/>
              <a:ea typeface="华文新魏" pitchFamily="2" charset="-122"/>
            </a:endParaRPr>
          </a:p>
          <a:p>
            <a:pPr defTabSz="812800">
              <a:lnSpc>
                <a:spcPct val="100000"/>
              </a:lnSpc>
              <a:buClr>
                <a:schemeClr val="folHlink"/>
              </a:buClr>
              <a:buSzPct val="70000"/>
            </a:pPr>
            <a:endParaRPr lang="en-US" altLang="zh-CN" dirty="0">
              <a:solidFill>
                <a:srgbClr val="666699"/>
              </a:solidFill>
              <a:latin typeface="华文新魏" pitchFamily="2" charset="-122"/>
              <a:ea typeface="华文新魏" pitchFamily="2" charset="-122"/>
            </a:endParaRPr>
          </a:p>
          <a:p>
            <a:pPr marL="0" indent="0" defTabSz="812800">
              <a:lnSpc>
                <a:spcPct val="100000"/>
              </a:lnSpc>
              <a:buClr>
                <a:schemeClr val="folHlink"/>
              </a:buClr>
              <a:buSzPct val="70000"/>
              <a:buNone/>
            </a:pPr>
            <a:endParaRPr lang="en-US" altLang="zh-CN" dirty="0">
              <a:solidFill>
                <a:srgbClr val="666699"/>
              </a:solidFill>
              <a:latin typeface="华文新魏" pitchFamily="2" charset="-122"/>
              <a:ea typeface="华文新魏" pitchFamily="2" charset="-122"/>
            </a:endParaRPr>
          </a:p>
          <a:p>
            <a:pPr defTabSz="812800">
              <a:lnSpc>
                <a:spcPct val="100000"/>
              </a:lnSpc>
              <a:buClr>
                <a:schemeClr val="folHlink"/>
              </a:buClr>
              <a:buSzPct val="70000"/>
            </a:pPr>
            <a:endParaRPr lang="en-US" altLang="zh-CN" dirty="0">
              <a:solidFill>
                <a:srgbClr val="666699"/>
              </a:solidFill>
              <a:latin typeface="华文新魏" pitchFamily="2" charset="-122"/>
              <a:ea typeface="华文新魏" pitchFamily="2" charset="-122"/>
            </a:endParaRPr>
          </a:p>
          <a:p>
            <a:pPr defTabSz="812800">
              <a:lnSpc>
                <a:spcPct val="100000"/>
              </a:lnSpc>
              <a:buClr>
                <a:schemeClr val="folHlink"/>
              </a:buClr>
              <a:buSzPct val="70000"/>
            </a:pPr>
            <a:r>
              <a:rPr lang="zh-CN" altLang="en-US" sz="1800" dirty="0">
                <a:solidFill>
                  <a:srgbClr val="FF0000"/>
                </a:solidFill>
                <a:latin typeface="华文新魏" pitchFamily="2" charset="-122"/>
                <a:ea typeface="华文新魏" pitchFamily="2" charset="-122"/>
              </a:rPr>
              <a:t>例子：</a:t>
            </a:r>
            <a:r>
              <a:rPr lang="en-US" altLang="zh-CN" sz="1800" dirty="0">
                <a:latin typeface="华文新魏" pitchFamily="2" charset="-122"/>
                <a:ea typeface="华文新魏" pitchFamily="2" charset="-122"/>
              </a:rPr>
              <a:t>n=3, c=20,  v=(25, 24, 15), w= (18, 15, 10)</a:t>
            </a:r>
            <a:r>
              <a:rPr lang="zh-CN" altLang="en-US" sz="1800" dirty="0">
                <a:latin typeface="华文新魏" pitchFamily="2" charset="-122"/>
                <a:ea typeface="华文新魏" pitchFamily="2" charset="-122"/>
              </a:rPr>
              <a:t>，列举</a:t>
            </a:r>
            <a:r>
              <a:rPr lang="en-US" altLang="zh-CN" sz="1800" dirty="0">
                <a:latin typeface="华文新魏" pitchFamily="2" charset="-122"/>
                <a:ea typeface="华文新魏" pitchFamily="2" charset="-122"/>
              </a:rPr>
              <a:t>4</a:t>
            </a:r>
            <a:r>
              <a:rPr lang="zh-CN" altLang="en-US" sz="1800" dirty="0">
                <a:latin typeface="华文新魏" pitchFamily="2" charset="-122"/>
                <a:ea typeface="华文新魏" pitchFamily="2" charset="-122"/>
              </a:rPr>
              <a:t>个可行解：</a:t>
            </a:r>
            <a:endParaRPr lang="en-US" altLang="zh-CN" sz="1800" dirty="0">
              <a:latin typeface="华文新魏" pitchFamily="2" charset="-122"/>
              <a:ea typeface="华文新魏" pitchFamily="2" charset="-122"/>
            </a:endParaRPr>
          </a:p>
          <a:p>
            <a:pPr defTabSz="812800">
              <a:lnSpc>
                <a:spcPct val="100000"/>
              </a:lnSpc>
              <a:buClr>
                <a:schemeClr val="folHlink"/>
              </a:buClr>
              <a:buSzPct val="70000"/>
            </a:pPr>
            <a:endParaRPr lang="zh-CN" altLang="en-US" dirty="0">
              <a:solidFill>
                <a:srgbClr val="666699"/>
              </a:solidFill>
              <a:latin typeface="华文新魏" pitchFamily="2" charset="-122"/>
              <a:ea typeface="华文新魏" pitchFamily="2" charset="-122"/>
            </a:endParaRPr>
          </a:p>
        </p:txBody>
      </p:sp>
      <p:pic>
        <p:nvPicPr>
          <p:cNvPr id="31750" name="Picture 3"/>
          <p:cNvPicPr>
            <a:picLocks noChangeAspect="1" noChangeArrowheads="1"/>
          </p:cNvPicPr>
          <p:nvPr/>
        </p:nvPicPr>
        <p:blipFill>
          <a:blip r:embed="rId2" cstate="print"/>
          <a:srcRect/>
          <a:stretch>
            <a:fillRect/>
          </a:stretch>
        </p:blipFill>
        <p:spPr bwMode="auto">
          <a:xfrm>
            <a:off x="2428875" y="2387600"/>
            <a:ext cx="5464175" cy="1684338"/>
          </a:xfrm>
          <a:prstGeom prst="rect">
            <a:avLst/>
          </a:prstGeom>
          <a:noFill/>
          <a:ln w="9525">
            <a:noFill/>
            <a:miter lim="800000"/>
            <a:headEnd/>
            <a:tailEnd/>
          </a:ln>
        </p:spPr>
      </p:pic>
      <p:pic>
        <p:nvPicPr>
          <p:cNvPr id="31751" name="Picture 4"/>
          <p:cNvPicPr>
            <a:picLocks noChangeAspect="1" noChangeArrowheads="1"/>
          </p:cNvPicPr>
          <p:nvPr/>
        </p:nvPicPr>
        <p:blipFill>
          <a:blip r:embed="rId3" cstate="print"/>
          <a:srcRect/>
          <a:stretch>
            <a:fillRect/>
          </a:stretch>
        </p:blipFill>
        <p:spPr bwMode="auto">
          <a:xfrm>
            <a:off x="2483768" y="4772024"/>
            <a:ext cx="4857750" cy="15398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标题 4"/>
          <p:cNvSpPr>
            <a:spLocks noGrp="1"/>
          </p:cNvSpPr>
          <p:nvPr>
            <p:ph type="title"/>
          </p:nvPr>
        </p:nvSpPr>
        <p:spPr/>
        <p:txBody>
          <a:bodyPr/>
          <a:lstStyle/>
          <a:p>
            <a:r>
              <a:rPr lang="en-US" altLang="zh-CN" dirty="0">
                <a:solidFill>
                  <a:srgbClr val="D3192B"/>
                </a:solidFill>
              </a:rPr>
              <a:t>3  </a:t>
            </a:r>
            <a:r>
              <a:rPr lang="zh-CN" altLang="en-US" dirty="0">
                <a:solidFill>
                  <a:srgbClr val="D3192B"/>
                </a:solidFill>
              </a:rPr>
              <a:t>小数背包问题</a:t>
            </a:r>
            <a:endParaRPr lang="en-US" altLang="zh-CN" dirty="0">
              <a:solidFill>
                <a:srgbClr val="D3192B"/>
              </a:solidFill>
            </a:endParaRPr>
          </a:p>
        </p:txBody>
      </p:sp>
      <p:sp>
        <p:nvSpPr>
          <p:cNvPr id="32773"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sz="2400" b="1">
                <a:solidFill>
                  <a:srgbClr val="FF0000"/>
                </a:solidFill>
                <a:latin typeface="华文新魏" pitchFamily="2" charset="-122"/>
                <a:ea typeface="华文新魏" pitchFamily="2" charset="-122"/>
              </a:rPr>
              <a:t>贪心策略设计：</a:t>
            </a:r>
            <a:endParaRPr lang="en-US" altLang="zh-CN" sz="2400"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rPr>
              <a:t>策略</a:t>
            </a:r>
            <a:r>
              <a:rPr lang="en-US" altLang="zh-CN" sz="2400" b="1">
                <a:latin typeface="华文新魏" pitchFamily="2" charset="-122"/>
                <a:ea typeface="华文新魏" pitchFamily="2" charset="-122"/>
              </a:rPr>
              <a:t>1</a:t>
            </a:r>
            <a:r>
              <a:rPr lang="zh-CN" altLang="en-US" sz="2400" b="1">
                <a:latin typeface="华文新魏" pitchFamily="2" charset="-122"/>
                <a:ea typeface="华文新魏" pitchFamily="2" charset="-122"/>
              </a:rPr>
              <a:t>：按价值最大贪心，是目标函数增长最快。</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rPr>
              <a:t>               按价值排序从高到低选择物品</a:t>
            </a:r>
            <a:r>
              <a:rPr lang="en-US" altLang="zh-CN" sz="2400" b="1">
                <a:latin typeface="华文新魏" pitchFamily="2" charset="-122"/>
                <a:ea typeface="华文新魏" pitchFamily="2" charset="-122"/>
                <a:sym typeface="Wingdings" pitchFamily="2" charset="2"/>
              </a:rPr>
              <a:t></a:t>
            </a:r>
            <a:r>
              <a:rPr lang="zh-CN" altLang="en-US" sz="2400" b="1">
                <a:latin typeface="华文新魏" pitchFamily="2" charset="-122"/>
                <a:ea typeface="华文新魏" pitchFamily="2" charset="-122"/>
                <a:sym typeface="Wingdings" pitchFamily="2" charset="2"/>
              </a:rPr>
              <a:t>②解</a:t>
            </a:r>
            <a:r>
              <a:rPr lang="en-US" altLang="zh-CN" sz="2400" b="1">
                <a:latin typeface="华文新魏" pitchFamily="2" charset="-122"/>
                <a:ea typeface="华文新魏" pitchFamily="2" charset="-122"/>
                <a:sym typeface="Wingdings" pitchFamily="2" charset="2"/>
              </a:rPr>
              <a:t>(</a:t>
            </a:r>
            <a:r>
              <a:rPr lang="zh-CN" altLang="en-US" sz="2400" b="1">
                <a:latin typeface="华文新魏" pitchFamily="2" charset="-122"/>
                <a:ea typeface="华文新魏" pitchFamily="2" charset="-122"/>
                <a:sym typeface="Wingdings" pitchFamily="2" charset="2"/>
              </a:rPr>
              <a:t>次最优</a:t>
            </a:r>
            <a:r>
              <a:rPr lang="en-US" altLang="zh-CN" sz="2400" b="1">
                <a:latin typeface="华文新魏" pitchFamily="2" charset="-122"/>
                <a:ea typeface="华文新魏" pitchFamily="2" charset="-122"/>
                <a:sym typeface="Wingdings" pitchFamily="2" charset="2"/>
              </a:rPr>
              <a:t>)</a:t>
            </a: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sym typeface="Wingdings" pitchFamily="2" charset="2"/>
              </a:rPr>
              <a:t>策略</a:t>
            </a:r>
            <a:r>
              <a:rPr lang="en-US" altLang="zh-CN" sz="2400" b="1">
                <a:latin typeface="华文新魏" pitchFamily="2" charset="-122"/>
                <a:ea typeface="华文新魏" pitchFamily="2" charset="-122"/>
                <a:sym typeface="Wingdings" pitchFamily="2" charset="2"/>
              </a:rPr>
              <a:t>2</a:t>
            </a:r>
            <a:r>
              <a:rPr lang="zh-CN" altLang="en-US" sz="2400" b="1">
                <a:latin typeface="华文新魏" pitchFamily="2" charset="-122"/>
                <a:ea typeface="华文新魏" pitchFamily="2" charset="-122"/>
                <a:sym typeface="Wingdings" pitchFamily="2" charset="2"/>
              </a:rPr>
              <a:t>：按重量最小贪心，使背包增长最慢。</a:t>
            </a:r>
            <a:endParaRPr lang="en-US" altLang="zh-CN" sz="2400" b="1">
              <a:latin typeface="华文新魏" pitchFamily="2" charset="-122"/>
              <a:ea typeface="华文新魏" pitchFamily="2" charset="-122"/>
              <a:sym typeface="Wingdings" pitchFamily="2" charset="2"/>
            </a:endParaRP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sym typeface="Wingdings" pitchFamily="2" charset="2"/>
              </a:rPr>
              <a:t>               按重量排序从小到大选择物品</a:t>
            </a:r>
            <a:r>
              <a:rPr lang="en-US" altLang="zh-CN" sz="2400" b="1">
                <a:latin typeface="华文新魏" pitchFamily="2" charset="-122"/>
                <a:ea typeface="华文新魏" pitchFamily="2" charset="-122"/>
                <a:sym typeface="Wingdings" pitchFamily="2" charset="2"/>
              </a:rPr>
              <a:t>③</a:t>
            </a:r>
            <a:r>
              <a:rPr lang="zh-CN" altLang="en-US" sz="2400" b="1">
                <a:latin typeface="华文新魏" pitchFamily="2" charset="-122"/>
                <a:ea typeface="华文新魏" pitchFamily="2" charset="-122"/>
                <a:sym typeface="Wingdings" pitchFamily="2" charset="2"/>
              </a:rPr>
              <a:t>解</a:t>
            </a:r>
            <a:r>
              <a:rPr lang="en-US" altLang="zh-CN" sz="2400" b="1">
                <a:latin typeface="华文新魏" pitchFamily="2" charset="-122"/>
                <a:ea typeface="华文新魏" pitchFamily="2" charset="-122"/>
                <a:sym typeface="Wingdings" pitchFamily="2" charset="2"/>
              </a:rPr>
              <a:t>(</a:t>
            </a:r>
            <a:r>
              <a:rPr lang="zh-CN" altLang="en-US" sz="2400" b="1">
                <a:latin typeface="华文新魏" pitchFamily="2" charset="-122"/>
                <a:ea typeface="华文新魏" pitchFamily="2" charset="-122"/>
                <a:sym typeface="Wingdings" pitchFamily="2" charset="2"/>
              </a:rPr>
              <a:t>次最优解</a:t>
            </a:r>
            <a:r>
              <a:rPr lang="en-US" altLang="zh-CN" sz="2400" b="1">
                <a:latin typeface="华文新魏" pitchFamily="2" charset="-122"/>
                <a:ea typeface="华文新魏" pitchFamily="2" charset="-122"/>
                <a:sym typeface="Wingdings" pitchFamily="2" charset="2"/>
              </a:rPr>
              <a:t>)</a:t>
            </a: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sym typeface="Wingdings" pitchFamily="2" charset="2"/>
              </a:rPr>
              <a:t>策略</a:t>
            </a:r>
            <a:r>
              <a:rPr lang="en-US" altLang="zh-CN" sz="2400" b="1">
                <a:latin typeface="华文新魏" pitchFamily="2" charset="-122"/>
                <a:ea typeface="华文新魏" pitchFamily="2" charset="-122"/>
                <a:sym typeface="Wingdings" pitchFamily="2" charset="2"/>
              </a:rPr>
              <a:t>3</a:t>
            </a:r>
            <a:r>
              <a:rPr lang="zh-CN" altLang="en-US" sz="2400" b="1">
                <a:latin typeface="华文新魏" pitchFamily="2" charset="-122"/>
                <a:ea typeface="华文新魏" pitchFamily="2" charset="-122"/>
                <a:sym typeface="Wingdings" pitchFamily="2" charset="2"/>
              </a:rPr>
              <a:t>：按价值率最大贪心，使单位重量价值增长最快。</a:t>
            </a:r>
            <a:endParaRPr lang="en-US" altLang="zh-CN" sz="2400" b="1">
              <a:latin typeface="华文新魏" pitchFamily="2" charset="-122"/>
              <a:ea typeface="华文新魏" pitchFamily="2" charset="-122"/>
              <a:sym typeface="Wingdings" pitchFamily="2" charset="2"/>
            </a:endParaRP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sym typeface="Wingdings" pitchFamily="2" charset="2"/>
              </a:rPr>
              <a:t>               按价值率排序从大到小选择物品</a:t>
            </a:r>
            <a:r>
              <a:rPr lang="en-US" altLang="zh-CN" sz="2400" b="1">
                <a:latin typeface="华文新魏" pitchFamily="2" charset="-122"/>
                <a:ea typeface="华文新魏" pitchFamily="2" charset="-122"/>
                <a:sym typeface="Wingdings" pitchFamily="2" charset="2"/>
              </a:rPr>
              <a:t>④</a:t>
            </a:r>
            <a:r>
              <a:rPr lang="zh-CN" altLang="en-US" sz="2400" b="1">
                <a:latin typeface="华文新魏" pitchFamily="2" charset="-122"/>
                <a:ea typeface="华文新魏" pitchFamily="2" charset="-122"/>
                <a:sym typeface="Wingdings" pitchFamily="2" charset="2"/>
              </a:rPr>
              <a:t>解</a:t>
            </a:r>
            <a:r>
              <a:rPr lang="en-US" altLang="zh-CN" sz="2400" b="1">
                <a:latin typeface="华文新魏" pitchFamily="2" charset="-122"/>
                <a:ea typeface="华文新魏" pitchFamily="2" charset="-122"/>
                <a:sym typeface="Wingdings" pitchFamily="2" charset="2"/>
              </a:rPr>
              <a:t>(</a:t>
            </a:r>
            <a:r>
              <a:rPr lang="zh-CN" altLang="en-US" sz="2400" b="1">
                <a:latin typeface="华文新魏" pitchFamily="2" charset="-122"/>
                <a:ea typeface="华文新魏" pitchFamily="2" charset="-122"/>
                <a:sym typeface="Wingdings" pitchFamily="2" charset="2"/>
              </a:rPr>
              <a:t>最优</a:t>
            </a:r>
            <a:r>
              <a:rPr lang="en-US" altLang="zh-CN" sz="2400" b="1">
                <a:latin typeface="华文新魏" pitchFamily="2" charset="-122"/>
                <a:ea typeface="华文新魏" pitchFamily="2" charset="-122"/>
                <a:sym typeface="Wingdings" pitchFamily="2" charset="2"/>
              </a:rPr>
              <a:t>)</a:t>
            </a:r>
            <a:endParaRPr lang="en-US" altLang="zh-CN" sz="2400"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endParaRPr lang="zh-CN" altLang="en-US" sz="2400" b="1">
              <a:solidFill>
                <a:srgbClr val="666699"/>
              </a:solidFill>
              <a:latin typeface="华文新魏" pitchFamily="2" charset="-122"/>
              <a:ea typeface="华文新魏"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标题 4"/>
          <p:cNvSpPr>
            <a:spLocks noGrp="1"/>
          </p:cNvSpPr>
          <p:nvPr>
            <p:ph type="title"/>
          </p:nvPr>
        </p:nvSpPr>
        <p:spPr/>
        <p:txBody>
          <a:bodyPr/>
          <a:lstStyle/>
          <a:p>
            <a:r>
              <a:rPr lang="en-US" altLang="zh-CN" dirty="0">
                <a:solidFill>
                  <a:srgbClr val="D3192B"/>
                </a:solidFill>
              </a:rPr>
              <a:t>3  </a:t>
            </a:r>
            <a:r>
              <a:rPr lang="zh-CN" altLang="en-US" dirty="0">
                <a:solidFill>
                  <a:srgbClr val="D3192B"/>
                </a:solidFill>
              </a:rPr>
              <a:t>小数背包问题</a:t>
            </a:r>
            <a:endParaRPr lang="en-US" altLang="zh-CN" dirty="0">
              <a:solidFill>
                <a:srgbClr val="D3192B"/>
              </a:solidFill>
            </a:endParaRPr>
          </a:p>
        </p:txBody>
      </p:sp>
      <p:sp>
        <p:nvSpPr>
          <p:cNvPr id="33797" name="Rectangle 9" descr="Rectangle: Click to edit Master text styles&#10;Second level&#10;Third level&#10;Fourth level&#10;Fifth level"/>
          <p:cNvSpPr>
            <a:spLocks noGrp="1" noChangeArrowheads="1"/>
          </p:cNvSpPr>
          <p:nvPr>
            <p:ph idx="1"/>
          </p:nvPr>
        </p:nvSpPr>
        <p:spPr/>
        <p:txBody>
          <a:bodyPr/>
          <a:lstStyle/>
          <a:p>
            <a:pPr>
              <a:buClr>
                <a:schemeClr val="folHlink"/>
              </a:buClr>
              <a:buSzPct val="70000"/>
            </a:pPr>
            <a:r>
              <a:rPr lang="zh-CN" altLang="en-US" b="1">
                <a:solidFill>
                  <a:srgbClr val="FF0000"/>
                </a:solidFill>
                <a:latin typeface="华文新魏" pitchFamily="2" charset="-122"/>
                <a:ea typeface="华文新魏" pitchFamily="2" charset="-122"/>
              </a:rPr>
              <a:t>算法：</a:t>
            </a:r>
            <a:endParaRPr lang="en-US" altLang="zh-CN" b="1">
              <a:solidFill>
                <a:srgbClr val="FF0000"/>
              </a:solidFill>
              <a:latin typeface="华文新魏" pitchFamily="2" charset="-122"/>
              <a:ea typeface="华文新魏" pitchFamily="2" charset="-122"/>
            </a:endParaRP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GreedyKnapsack( n, M, v[], w[], x[] )</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a:t>
            </a:r>
            <a:r>
              <a:rPr lang="zh-CN" altLang="en-US" sz="1600" b="1">
                <a:latin typeface="华文新魏" pitchFamily="2" charset="-122"/>
                <a:ea typeface="华文新魏" pitchFamily="2" charset="-122"/>
              </a:rPr>
              <a:t>按价值率最大贪心选择</a:t>
            </a:r>
            <a:endParaRPr lang="en-US" altLang="zh-CN" sz="1600" b="1">
              <a:latin typeface="华文新魏" pitchFamily="2" charset="-122"/>
              <a:ea typeface="华文新魏" pitchFamily="2" charset="-122"/>
            </a:endParaRP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Sort( n, v, w);   //</a:t>
            </a:r>
            <a:r>
              <a:rPr lang="zh-CN" altLang="en-US" sz="1600" b="1">
                <a:latin typeface="华文新魏" pitchFamily="2" charset="-122"/>
                <a:ea typeface="华文新魏" pitchFamily="2" charset="-122"/>
              </a:rPr>
              <a:t>使得</a:t>
            </a:r>
            <a:r>
              <a:rPr lang="en-US" altLang="zh-CN" sz="1600" b="1">
                <a:latin typeface="华文新魏" pitchFamily="2" charset="-122"/>
                <a:ea typeface="华文新魏" pitchFamily="2" charset="-122"/>
              </a:rPr>
              <a:t>v</a:t>
            </a:r>
            <a:r>
              <a:rPr lang="en-US" altLang="zh-CN" sz="1600" b="1" baseline="-25000">
                <a:latin typeface="华文新魏" pitchFamily="2" charset="-122"/>
                <a:ea typeface="华文新魏" pitchFamily="2" charset="-122"/>
              </a:rPr>
              <a:t>1</a:t>
            </a:r>
            <a:r>
              <a:rPr lang="en-US" altLang="zh-CN" sz="1600" b="1">
                <a:latin typeface="华文新魏" pitchFamily="2" charset="-122"/>
                <a:ea typeface="华文新魏" pitchFamily="2" charset="-122"/>
              </a:rPr>
              <a:t>/w</a:t>
            </a:r>
            <a:r>
              <a:rPr lang="en-US" altLang="zh-CN" sz="1600" b="1" baseline="-25000">
                <a:latin typeface="华文新魏" pitchFamily="2" charset="-122"/>
                <a:ea typeface="华文新魏" pitchFamily="2" charset="-122"/>
              </a:rPr>
              <a:t>1</a:t>
            </a:r>
            <a:r>
              <a:rPr lang="en-US" altLang="zh-CN" sz="1600" b="1">
                <a:latin typeface="华文新魏" pitchFamily="2" charset="-122"/>
                <a:ea typeface="华文新魏" pitchFamily="2" charset="-122"/>
              </a:rPr>
              <a:t> ≥ v</a:t>
            </a:r>
            <a:r>
              <a:rPr lang="en-US" altLang="zh-CN" sz="1600" b="1" baseline="-25000">
                <a:latin typeface="华文新魏" pitchFamily="2" charset="-122"/>
                <a:ea typeface="华文新魏" pitchFamily="2" charset="-122"/>
              </a:rPr>
              <a:t>2</a:t>
            </a:r>
            <a:r>
              <a:rPr lang="en-US" altLang="zh-CN" sz="1600" b="1">
                <a:latin typeface="华文新魏" pitchFamily="2" charset="-122"/>
                <a:ea typeface="华文新魏" pitchFamily="2" charset="-122"/>
              </a:rPr>
              <a:t>/w</a:t>
            </a:r>
            <a:r>
              <a:rPr lang="en-US" altLang="zh-CN" sz="1600" b="1" baseline="-25000">
                <a:latin typeface="华文新魏" pitchFamily="2" charset="-122"/>
                <a:ea typeface="华文新魏" pitchFamily="2" charset="-122"/>
              </a:rPr>
              <a:t>2</a:t>
            </a:r>
            <a:r>
              <a:rPr lang="en-US" altLang="zh-CN" sz="1600" b="1">
                <a:latin typeface="华文新魏" pitchFamily="2" charset="-122"/>
                <a:ea typeface="华文新魏" pitchFamily="2" charset="-122"/>
              </a:rPr>
              <a:t> ≥ … ≥ v</a:t>
            </a:r>
            <a:r>
              <a:rPr lang="en-US" altLang="zh-CN" sz="1600" b="1" baseline="-25000">
                <a:latin typeface="华文新魏" pitchFamily="2" charset="-122"/>
                <a:ea typeface="华文新魏" pitchFamily="2" charset="-122"/>
              </a:rPr>
              <a:t>n</a:t>
            </a:r>
            <a:r>
              <a:rPr lang="en-US" altLang="zh-CN" sz="1600" b="1">
                <a:latin typeface="华文新魏" pitchFamily="2" charset="-122"/>
                <a:ea typeface="华文新魏" pitchFamily="2" charset="-122"/>
              </a:rPr>
              <a:t>/w</a:t>
            </a:r>
            <a:r>
              <a:rPr lang="en-US" altLang="zh-CN" sz="1600" b="1" baseline="-25000">
                <a:latin typeface="华文新魏" pitchFamily="2" charset="-122"/>
                <a:ea typeface="华文新魏" pitchFamily="2" charset="-122"/>
              </a:rPr>
              <a:t>n</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for i = 1 to n do x[i]=0;</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c = M;</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for i = 1 to n do </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if( w[i] &gt; c) break;</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x[i]=1;</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c-=w[i];</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a:t>
            </a: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      if( i≤n) x[i] = c/w[i];    //</a:t>
            </a:r>
            <a:r>
              <a:rPr lang="zh-CN" altLang="en-US" sz="1600" b="1">
                <a:latin typeface="华文新魏" pitchFamily="2" charset="-122"/>
                <a:ea typeface="华文新魏" pitchFamily="2" charset="-122"/>
              </a:rPr>
              <a:t>使物品</a:t>
            </a:r>
            <a:r>
              <a:rPr lang="en-US" altLang="zh-CN" sz="1600" b="1">
                <a:latin typeface="华文新魏" pitchFamily="2" charset="-122"/>
                <a:ea typeface="华文新魏" pitchFamily="2" charset="-122"/>
              </a:rPr>
              <a:t>i</a:t>
            </a:r>
            <a:r>
              <a:rPr lang="zh-CN" altLang="en-US" sz="1600" b="1">
                <a:latin typeface="华文新魏" pitchFamily="2" charset="-122"/>
                <a:ea typeface="华文新魏" pitchFamily="2" charset="-122"/>
              </a:rPr>
              <a:t>是选择的最后一项</a:t>
            </a:r>
            <a:endParaRPr lang="en-US" altLang="zh-CN" sz="1600" b="1">
              <a:latin typeface="华文新魏" pitchFamily="2" charset="-122"/>
              <a:ea typeface="华文新魏" pitchFamily="2" charset="-122"/>
            </a:endParaRPr>
          </a:p>
          <a:p>
            <a:pPr lvl="1">
              <a:buClr>
                <a:schemeClr val="folHlink"/>
              </a:buClr>
              <a:buSzPct val="70000"/>
              <a:buFont typeface="Wingdings" pitchFamily="2" charset="2"/>
              <a:buNone/>
            </a:pPr>
            <a:r>
              <a:rPr lang="en-US" altLang="zh-CN" sz="1600" b="1">
                <a:latin typeface="华文新魏" pitchFamily="2" charset="-122"/>
                <a:ea typeface="华文新魏" pitchFamily="2" charset="-122"/>
              </a:rPr>
              <a:t>}</a:t>
            </a:r>
          </a:p>
          <a:p>
            <a:pPr>
              <a:buClr>
                <a:schemeClr val="folHlink"/>
              </a:buClr>
              <a:buSzPct val="70000"/>
            </a:pPr>
            <a:r>
              <a:rPr lang="zh-CN" altLang="en-US" b="1">
                <a:solidFill>
                  <a:srgbClr val="FF0000"/>
                </a:solidFill>
                <a:latin typeface="华文新魏" pitchFamily="2" charset="-122"/>
                <a:ea typeface="华文新魏" pitchFamily="2" charset="-122"/>
              </a:rPr>
              <a:t>时间复杂度</a:t>
            </a:r>
            <a:r>
              <a:rPr lang="en-US" altLang="zh-CN" b="1">
                <a:solidFill>
                  <a:srgbClr val="FF0000"/>
                </a:solidFill>
                <a:latin typeface="华文新魏" pitchFamily="2" charset="-122"/>
                <a:ea typeface="华文新魏" pitchFamily="2" charset="-122"/>
              </a:rPr>
              <a:t>: </a:t>
            </a:r>
            <a:r>
              <a:rPr lang="en-US" altLang="zh-CN" b="1">
                <a:latin typeface="华文新魏" pitchFamily="2" charset="-122"/>
                <a:ea typeface="华文新魏" pitchFamily="2" charset="-122"/>
              </a:rPr>
              <a:t>T(n) = O(nlgn)</a:t>
            </a:r>
          </a:p>
          <a:p>
            <a:pPr>
              <a:lnSpc>
                <a:spcPct val="100000"/>
              </a:lnSpc>
              <a:buClr>
                <a:schemeClr val="folHlink"/>
              </a:buClr>
              <a:buSzPct val="70000"/>
            </a:pPr>
            <a:endParaRPr lang="zh-CN" altLang="en-US" b="1">
              <a:solidFill>
                <a:srgbClr val="666699"/>
              </a:solidFill>
              <a:latin typeface="华文新魏" pitchFamily="2" charset="-122"/>
              <a:ea typeface="华文新魏"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标题 4"/>
          <p:cNvSpPr>
            <a:spLocks noGrp="1"/>
          </p:cNvSpPr>
          <p:nvPr>
            <p:ph type="title"/>
          </p:nvPr>
        </p:nvSpPr>
        <p:spPr/>
        <p:txBody>
          <a:bodyPr/>
          <a:lstStyle/>
          <a:p>
            <a:r>
              <a:rPr lang="en-US" altLang="zh-CN" dirty="0">
                <a:solidFill>
                  <a:srgbClr val="D3192B"/>
                </a:solidFill>
              </a:rPr>
              <a:t>3  </a:t>
            </a:r>
            <a:r>
              <a:rPr lang="zh-CN" altLang="en-US" dirty="0">
                <a:solidFill>
                  <a:srgbClr val="D3192B"/>
                </a:solidFill>
              </a:rPr>
              <a:t>小数背包问题</a:t>
            </a:r>
            <a:endParaRPr lang="en-US" altLang="zh-CN" dirty="0">
              <a:solidFill>
                <a:srgbClr val="D3192B"/>
              </a:solidFill>
            </a:endParaRPr>
          </a:p>
        </p:txBody>
      </p:sp>
      <p:sp>
        <p:nvSpPr>
          <p:cNvPr id="34821" name="Rectangle 9" descr="Rectangle: Click to edit Master text styles&#10;Second level&#10;Third level&#10;Fourth level&#10;Fifth level"/>
          <p:cNvSpPr>
            <a:spLocks noGrp="1" noChangeArrowheads="1"/>
          </p:cNvSpPr>
          <p:nvPr>
            <p:ph idx="1"/>
          </p:nvPr>
        </p:nvSpPr>
        <p:spPr/>
        <p:txBody>
          <a:bodyPr/>
          <a:lstStyle/>
          <a:p>
            <a:pPr defTabSz="812800">
              <a:buClr>
                <a:schemeClr val="folHlink"/>
              </a:buClr>
              <a:buSzPct val="70000"/>
            </a:pPr>
            <a:r>
              <a:rPr lang="zh-CN" altLang="en-US" b="1">
                <a:solidFill>
                  <a:srgbClr val="FF0000"/>
                </a:solidFill>
                <a:latin typeface="华文新魏" pitchFamily="2" charset="-122"/>
                <a:ea typeface="华文新魏" pitchFamily="2" charset="-122"/>
              </a:rPr>
              <a:t>贪心选择的最优性证明</a:t>
            </a:r>
            <a:endParaRPr lang="en-US" altLang="zh-CN"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a:solidFill>
                  <a:srgbClr val="FF0000"/>
                </a:solidFill>
                <a:latin typeface="华文新魏" pitchFamily="2" charset="-122"/>
                <a:ea typeface="华文新魏" pitchFamily="2" charset="-122"/>
              </a:rPr>
              <a:t>     定理：</a:t>
            </a:r>
            <a:r>
              <a:rPr lang="zh-CN" altLang="en-US" b="1">
                <a:latin typeface="华文新魏" pitchFamily="2" charset="-122"/>
                <a:ea typeface="华文新魏" pitchFamily="2" charset="-122"/>
              </a:rPr>
              <a:t>如果</a:t>
            </a:r>
            <a:r>
              <a:rPr lang="en-US" altLang="zh-CN" b="1">
                <a:latin typeface="华文新魏" pitchFamily="2" charset="-122"/>
                <a:ea typeface="华文新魏" pitchFamily="2" charset="-122"/>
              </a:rPr>
              <a:t>v</a:t>
            </a:r>
            <a:r>
              <a:rPr lang="en-US" altLang="zh-CN" b="1" baseline="-25000">
                <a:latin typeface="华文新魏" pitchFamily="2" charset="-122"/>
                <a:ea typeface="华文新魏" pitchFamily="2" charset="-122"/>
              </a:rPr>
              <a:t>1</a:t>
            </a:r>
            <a:r>
              <a:rPr lang="en-US" altLang="zh-CN" b="1">
                <a:latin typeface="华文新魏" pitchFamily="2" charset="-122"/>
                <a:ea typeface="华文新魏" pitchFamily="2" charset="-122"/>
              </a:rPr>
              <a:t>/w</a:t>
            </a:r>
            <a:r>
              <a:rPr lang="en-US" altLang="zh-CN" b="1" baseline="-25000">
                <a:latin typeface="华文新魏" pitchFamily="2" charset="-122"/>
                <a:ea typeface="华文新魏" pitchFamily="2" charset="-122"/>
              </a:rPr>
              <a:t>1</a:t>
            </a:r>
            <a:r>
              <a:rPr lang="en-US" altLang="zh-CN" b="1">
                <a:latin typeface="华文新魏" pitchFamily="2" charset="-122"/>
                <a:ea typeface="华文新魏" pitchFamily="2" charset="-122"/>
              </a:rPr>
              <a:t> ≥ v</a:t>
            </a:r>
            <a:r>
              <a:rPr lang="en-US" altLang="zh-CN" b="1" baseline="-25000">
                <a:latin typeface="华文新魏" pitchFamily="2" charset="-122"/>
                <a:ea typeface="华文新魏" pitchFamily="2" charset="-122"/>
              </a:rPr>
              <a:t>2</a:t>
            </a:r>
            <a:r>
              <a:rPr lang="en-US" altLang="zh-CN" b="1">
                <a:latin typeface="华文新魏" pitchFamily="2" charset="-122"/>
                <a:ea typeface="华文新魏" pitchFamily="2" charset="-122"/>
              </a:rPr>
              <a:t>/w</a:t>
            </a:r>
            <a:r>
              <a:rPr lang="en-US" altLang="zh-CN" b="1" baseline="-25000">
                <a:latin typeface="华文新魏" pitchFamily="2" charset="-122"/>
                <a:ea typeface="华文新魏" pitchFamily="2" charset="-122"/>
              </a:rPr>
              <a:t>2</a:t>
            </a:r>
            <a:r>
              <a:rPr lang="en-US" altLang="zh-CN" b="1">
                <a:latin typeface="华文新魏" pitchFamily="2" charset="-122"/>
                <a:ea typeface="华文新魏" pitchFamily="2" charset="-122"/>
              </a:rPr>
              <a:t> ≥ … ≥ v</a:t>
            </a:r>
            <a:r>
              <a:rPr lang="en-US" altLang="zh-CN" b="1" baseline="-25000">
                <a:latin typeface="华文新魏" pitchFamily="2" charset="-122"/>
                <a:ea typeface="华文新魏" pitchFamily="2" charset="-122"/>
              </a:rPr>
              <a:t>n</a:t>
            </a:r>
            <a:r>
              <a:rPr lang="en-US" altLang="zh-CN" b="1">
                <a:latin typeface="华文新魏" pitchFamily="2" charset="-122"/>
                <a:ea typeface="华文新魏" pitchFamily="2" charset="-122"/>
              </a:rPr>
              <a:t>/w</a:t>
            </a:r>
            <a:r>
              <a:rPr lang="en-US" altLang="zh-CN" b="1" baseline="-25000">
                <a:latin typeface="华文新魏" pitchFamily="2" charset="-122"/>
                <a:ea typeface="华文新魏" pitchFamily="2" charset="-122"/>
              </a:rPr>
              <a:t>n </a:t>
            </a:r>
            <a:r>
              <a:rPr lang="zh-CN" altLang="en-US" b="1">
                <a:latin typeface="华文新魏" pitchFamily="2" charset="-122"/>
                <a:ea typeface="华文新魏" pitchFamily="2" charset="-122"/>
              </a:rPr>
              <a:t>，则</a:t>
            </a:r>
            <a:r>
              <a:rPr lang="en-US" altLang="zh-CN" b="1">
                <a:latin typeface="华文新魏" pitchFamily="2" charset="-122"/>
                <a:ea typeface="华文新魏" pitchFamily="2" charset="-122"/>
              </a:rPr>
              <a:t>GreedyKnapsack</a:t>
            </a:r>
            <a:r>
              <a:rPr lang="zh-CN" altLang="en-US" b="1">
                <a:latin typeface="华文新魏" pitchFamily="2" charset="-122"/>
                <a:ea typeface="华文新魏" pitchFamily="2" charset="-122"/>
              </a:rPr>
              <a:t>算法对于给定的背包问题实例生成一个最优解</a:t>
            </a:r>
            <a:endParaRPr lang="en-US" altLang="zh-CN" b="1">
              <a:latin typeface="华文新魏" pitchFamily="2" charset="-122"/>
              <a:ea typeface="华文新魏" pitchFamily="2" charset="-122"/>
            </a:endParaRPr>
          </a:p>
          <a:p>
            <a:pPr defTabSz="812800">
              <a:buClr>
                <a:schemeClr val="folHlink"/>
              </a:buClr>
              <a:buSzPct val="70000"/>
              <a:buFont typeface="Wingdings" pitchFamily="2" charset="2"/>
              <a:buNone/>
            </a:pP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solidFill>
                  <a:srgbClr val="FF0000"/>
                </a:solidFill>
                <a:latin typeface="华文新魏" pitchFamily="2" charset="-122"/>
                <a:ea typeface="华文新魏" pitchFamily="2" charset="-122"/>
              </a:rPr>
              <a:t>     证明基本思想</a:t>
            </a:r>
            <a:r>
              <a:rPr lang="zh-CN" altLang="en-US" b="1">
                <a:latin typeface="华文新魏" pitchFamily="2" charset="-122"/>
                <a:ea typeface="华文新魏" pitchFamily="2" charset="-122"/>
              </a:rPr>
              <a:t>：</a:t>
            </a:r>
            <a:endParaRPr lang="en-US" altLang="zh-CN" b="1">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把贪心解与任一最优解相比较，如果这两个解不同，就去找开始不同的第一个</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i</a:t>
            </a:r>
            <a:r>
              <a:rPr lang="zh-CN" altLang="en-US" b="1">
                <a:latin typeface="华文新魏" pitchFamily="2" charset="-122"/>
                <a:ea typeface="华文新魏" pitchFamily="2" charset="-122"/>
              </a:rPr>
              <a:t>，然后设法用贪心解的</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i</a:t>
            </a:r>
            <a:r>
              <a:rPr lang="zh-CN" altLang="en-US" b="1">
                <a:latin typeface="华文新魏" pitchFamily="2" charset="-122"/>
                <a:ea typeface="华文新魏" pitchFamily="2" charset="-122"/>
              </a:rPr>
              <a:t>去代换最优解的</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i</a:t>
            </a:r>
            <a:r>
              <a:rPr lang="zh-CN" altLang="en-US" b="1">
                <a:latin typeface="华文新魏" pitchFamily="2" charset="-122"/>
                <a:ea typeface="华文新魏" pitchFamily="2" charset="-122"/>
              </a:rPr>
              <a:t>，并证明最优解在分量代换之后其总价值保持不变，反复进行下去，直到新产生的最优解与贪心解完全一样，从而证明了贪心解是最优解。</a:t>
            </a:r>
            <a:endParaRPr lang="zh-CN" altLang="en-US" b="1">
              <a:solidFill>
                <a:srgbClr val="666699"/>
              </a:solidFill>
              <a:latin typeface="华文新魏" pitchFamily="2" charset="-122"/>
              <a:ea typeface="华文新魏"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标题 4"/>
          <p:cNvSpPr>
            <a:spLocks noGrp="1"/>
          </p:cNvSpPr>
          <p:nvPr>
            <p:ph type="title"/>
          </p:nvPr>
        </p:nvSpPr>
        <p:spPr/>
        <p:txBody>
          <a:bodyPr/>
          <a:lstStyle/>
          <a:p>
            <a:r>
              <a:rPr lang="en-US" altLang="zh-CN" dirty="0">
                <a:solidFill>
                  <a:srgbClr val="D3192B"/>
                </a:solidFill>
              </a:rPr>
              <a:t>3  </a:t>
            </a:r>
            <a:r>
              <a:rPr lang="zh-CN" altLang="en-US" dirty="0">
                <a:solidFill>
                  <a:srgbClr val="D3192B"/>
                </a:solidFill>
              </a:rPr>
              <a:t>小数背包问题</a:t>
            </a:r>
            <a:endParaRPr lang="en-US" altLang="zh-CN" dirty="0">
              <a:solidFill>
                <a:srgbClr val="D3192B"/>
              </a:solidFill>
            </a:endParaRPr>
          </a:p>
        </p:txBody>
      </p:sp>
      <p:pic>
        <p:nvPicPr>
          <p:cNvPr id="35845" name="Picture 2"/>
          <p:cNvPicPr>
            <a:picLocks noGrp="1" noChangeAspect="1" noChangeArrowheads="1"/>
          </p:cNvPicPr>
          <p:nvPr>
            <p:ph idx="1"/>
          </p:nvPr>
        </p:nvPicPr>
        <p:blipFill>
          <a:blip r:embed="rId2" cstate="print"/>
          <a:srcRect/>
          <a:stretch>
            <a:fillRect/>
          </a:stretch>
        </p:blipFill>
        <p:spPr>
          <a:xfrm>
            <a:off x="1228725" y="1262063"/>
            <a:ext cx="7772400" cy="4810125"/>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277813"/>
            <a:ext cx="8229600" cy="558800"/>
          </a:xfrm>
        </p:spPr>
        <p:txBody>
          <a:bodyPr>
            <a:normAutofit fontScale="90000"/>
          </a:bodyPr>
          <a:lstStyle/>
          <a:p>
            <a:pPr eaLnBrk="1" hangingPunct="1"/>
            <a:r>
              <a:rPr kumimoji="1" lang="zh-CN" altLang="en-US" sz="3900" b="1" dirty="0">
                <a:latin typeface="宋体" panose="02010600030101010101" pitchFamily="2" charset="-122"/>
              </a:rPr>
              <a:t>贪心算法</a:t>
            </a:r>
            <a:r>
              <a:rPr kumimoji="1" lang="zh-CN" altLang="en-US" sz="3900" dirty="0">
                <a:latin typeface="宋体" panose="02010600030101010101" pitchFamily="2" charset="-122"/>
              </a:rPr>
              <a:t> </a:t>
            </a:r>
          </a:p>
        </p:txBody>
      </p:sp>
      <p:sp>
        <p:nvSpPr>
          <p:cNvPr id="10245" name="Rectangle 3"/>
          <p:cNvSpPr>
            <a:spLocks noGrp="1" noChangeArrowheads="1"/>
          </p:cNvSpPr>
          <p:nvPr>
            <p:ph idx="1"/>
          </p:nvPr>
        </p:nvSpPr>
        <p:spPr>
          <a:xfrm>
            <a:off x="457200" y="1509713"/>
            <a:ext cx="8229600" cy="4433887"/>
          </a:xfrm>
        </p:spPr>
        <p:txBody>
          <a:bodyPr/>
          <a:lstStyle/>
          <a:p>
            <a:pPr marL="0" indent="0" eaLnBrk="1" hangingPunct="1">
              <a:buFont typeface="Wingdings" panose="05000000000000000000" pitchFamily="2" charset="2"/>
              <a:buNone/>
            </a:pPr>
            <a:r>
              <a:rPr kumimoji="1" lang="en-US" altLang="zh-CN"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顾名思义，贪心算法总是作出在当前看来最好的选择。也就是说贪心算法并不从整体最优考虑，它所作出的选择只是在某种意义上的</a:t>
            </a:r>
            <a:r>
              <a:rPr kumimoji="1" lang="zh-CN" altLang="en-US" sz="2400" b="1" dirty="0">
                <a:solidFill>
                  <a:srgbClr val="FF0000"/>
                </a:solidFill>
                <a:latin typeface="楷体_GB2312" pitchFamily="49" charset="-122"/>
                <a:ea typeface="楷体_GB2312" pitchFamily="49" charset="-122"/>
              </a:rPr>
              <a:t>局部最优选择</a:t>
            </a:r>
            <a:r>
              <a:rPr kumimoji="1" lang="zh-CN" altLang="en-US" sz="2400" b="1" dirty="0">
                <a:latin typeface="楷体_GB2312" pitchFamily="49" charset="-122"/>
                <a:ea typeface="楷体_GB2312" pitchFamily="49" charset="-122"/>
              </a:rPr>
              <a:t>。当然，希望贪心算法得到的最终结果也是整体最优的。虽然贪心算法不能对所有问题都得到整体最优解，但对许多问题它能产生整体最优解。如单源最短路经问题，最小生成树问题等。在一些情况下，即使贪心算法不能得到整体最优解，其最终结果却是最优解的很好近似。</a:t>
            </a:r>
          </a:p>
        </p:txBody>
      </p:sp>
    </p:spTree>
    <p:extLst>
      <p:ext uri="{BB962C8B-B14F-4D97-AF65-F5344CB8AC3E}">
        <p14:creationId xmlns:p14="http://schemas.microsoft.com/office/powerpoint/2010/main" val="836958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标题 4"/>
          <p:cNvSpPr>
            <a:spLocks noGrp="1"/>
          </p:cNvSpPr>
          <p:nvPr>
            <p:ph type="title"/>
          </p:nvPr>
        </p:nvSpPr>
        <p:spPr/>
        <p:txBody>
          <a:bodyPr/>
          <a:lstStyle/>
          <a:p>
            <a:r>
              <a:rPr lang="en-US" altLang="zh-CN" dirty="0">
                <a:solidFill>
                  <a:srgbClr val="D3192B"/>
                </a:solidFill>
              </a:rPr>
              <a:t>3  </a:t>
            </a:r>
            <a:r>
              <a:rPr lang="zh-CN" altLang="en-US" dirty="0">
                <a:solidFill>
                  <a:srgbClr val="D3192B"/>
                </a:solidFill>
              </a:rPr>
              <a:t>小数背包问题</a:t>
            </a:r>
            <a:endParaRPr lang="en-US" altLang="zh-CN" dirty="0">
              <a:solidFill>
                <a:srgbClr val="D3192B"/>
              </a:solidFill>
            </a:endParaRPr>
          </a:p>
        </p:txBody>
      </p:sp>
      <p:pic>
        <p:nvPicPr>
          <p:cNvPr id="36869" name="Picture 2"/>
          <p:cNvPicPr>
            <a:picLocks noGrp="1" noChangeAspect="1" noChangeArrowheads="1"/>
          </p:cNvPicPr>
          <p:nvPr>
            <p:ph idx="1"/>
          </p:nvPr>
        </p:nvPicPr>
        <p:blipFill>
          <a:blip r:embed="rId2" cstate="print"/>
          <a:srcRect/>
          <a:stretch>
            <a:fillRect/>
          </a:stretch>
        </p:blipFill>
        <p:spPr>
          <a:xfrm>
            <a:off x="1228725" y="1212850"/>
            <a:ext cx="7772400" cy="4645025"/>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标题 4"/>
          <p:cNvSpPr>
            <a:spLocks noGrp="1"/>
          </p:cNvSpPr>
          <p:nvPr>
            <p:ph type="title"/>
          </p:nvPr>
        </p:nvSpPr>
        <p:spPr/>
        <p:txBody>
          <a:bodyPr/>
          <a:lstStyle/>
          <a:p>
            <a:r>
              <a:rPr lang="en-US" altLang="zh-CN" dirty="0">
                <a:solidFill>
                  <a:srgbClr val="D3192B"/>
                </a:solidFill>
              </a:rPr>
              <a:t>3  </a:t>
            </a:r>
            <a:r>
              <a:rPr lang="zh-CN" altLang="en-US" dirty="0">
                <a:solidFill>
                  <a:srgbClr val="D3192B"/>
                </a:solidFill>
              </a:rPr>
              <a:t>小数背包问题</a:t>
            </a:r>
            <a:endParaRPr lang="en-US" altLang="zh-CN" dirty="0">
              <a:solidFill>
                <a:srgbClr val="D3192B"/>
              </a:solidFill>
            </a:endParaRPr>
          </a:p>
        </p:txBody>
      </p:sp>
      <p:sp>
        <p:nvSpPr>
          <p:cNvPr id="37893" name="Rectangle 9" descr="Rectangle: Click to edit Master text styles&#10;Second level&#10;Third level&#10;Fourth level&#10;Fifth level"/>
          <p:cNvSpPr>
            <a:spLocks noGrp="1" noChangeArrowheads="1"/>
          </p:cNvSpPr>
          <p:nvPr>
            <p:ph idx="1"/>
          </p:nvPr>
        </p:nvSpPr>
        <p:spPr/>
        <p:txBody>
          <a:bodyPr>
            <a:normAutofit lnSpcReduction="10000"/>
          </a:bodyPr>
          <a:lstStyle/>
          <a:p>
            <a:pPr defTabSz="812800">
              <a:lnSpc>
                <a:spcPct val="100000"/>
              </a:lnSpc>
              <a:buClr>
                <a:schemeClr val="folHlink"/>
              </a:buClr>
              <a:buSzPct val="70000"/>
            </a:pPr>
            <a:r>
              <a:rPr lang="zh-CN" altLang="en-US" b="1">
                <a:solidFill>
                  <a:srgbClr val="FF0000"/>
                </a:solidFill>
                <a:latin typeface="华文新魏" pitchFamily="2" charset="-122"/>
                <a:ea typeface="华文新魏" pitchFamily="2" charset="-122"/>
              </a:rPr>
              <a:t>特殊的</a:t>
            </a:r>
            <a:r>
              <a:rPr lang="en-US" altLang="zh-CN" b="1">
                <a:solidFill>
                  <a:srgbClr val="FF0000"/>
                </a:solidFill>
                <a:latin typeface="华文新魏" pitchFamily="2" charset="-122"/>
                <a:ea typeface="华文新魏" pitchFamily="2" charset="-122"/>
              </a:rPr>
              <a:t>0-1</a:t>
            </a:r>
            <a:r>
              <a:rPr lang="zh-CN" altLang="en-US" b="1">
                <a:solidFill>
                  <a:srgbClr val="FF0000"/>
                </a:solidFill>
                <a:latin typeface="华文新魏" pitchFamily="2" charset="-122"/>
                <a:ea typeface="华文新魏" pitchFamily="2" charset="-122"/>
              </a:rPr>
              <a:t>背包问题：</a:t>
            </a:r>
            <a:endParaRPr lang="en-US" altLang="zh-CN"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1800" b="1">
                <a:latin typeface="华文新魏" pitchFamily="2" charset="-122"/>
                <a:ea typeface="华文新魏" pitchFamily="2" charset="-122"/>
              </a:rPr>
              <a:t>      如果 </a:t>
            </a:r>
            <a:r>
              <a:rPr lang="en-US" altLang="zh-CN" sz="1800" b="1">
                <a:latin typeface="华文新魏" pitchFamily="2" charset="-122"/>
                <a:ea typeface="华文新魏" pitchFamily="2" charset="-122"/>
              </a:rPr>
              <a:t>w</a:t>
            </a:r>
            <a:r>
              <a:rPr lang="en-US" altLang="zh-CN" sz="1800" b="1" baseline="-25000">
                <a:latin typeface="华文新魏" pitchFamily="2" charset="-122"/>
                <a:ea typeface="华文新魏" pitchFamily="2" charset="-122"/>
              </a:rPr>
              <a:t>1</a:t>
            </a:r>
            <a:r>
              <a:rPr lang="en-US" altLang="zh-CN" sz="1800" b="1">
                <a:latin typeface="华文新魏" pitchFamily="2" charset="-122"/>
                <a:ea typeface="华文新魏" pitchFamily="2" charset="-122"/>
              </a:rPr>
              <a:t>≤w</a:t>
            </a:r>
            <a:r>
              <a:rPr lang="en-US" altLang="zh-CN" sz="1800" b="1" baseline="-25000">
                <a:latin typeface="华文新魏" pitchFamily="2" charset="-122"/>
                <a:ea typeface="华文新魏" pitchFamily="2" charset="-122"/>
              </a:rPr>
              <a:t>2</a:t>
            </a:r>
            <a:r>
              <a:rPr lang="en-US" altLang="zh-CN" sz="1800" b="1">
                <a:latin typeface="华文新魏" pitchFamily="2" charset="-122"/>
                <a:ea typeface="华文新魏" pitchFamily="2" charset="-122"/>
              </a:rPr>
              <a:t> ≤ … ≤ w</a:t>
            </a:r>
            <a:r>
              <a:rPr lang="en-US" altLang="zh-CN" sz="1800" b="1" baseline="-25000">
                <a:latin typeface="华文新魏" pitchFamily="2" charset="-122"/>
                <a:ea typeface="华文新魏" pitchFamily="2" charset="-122"/>
              </a:rPr>
              <a:t>n</a:t>
            </a:r>
            <a:r>
              <a:rPr lang="en-US" altLang="zh-CN" sz="1800" b="1">
                <a:latin typeface="华文新魏" pitchFamily="2" charset="-122"/>
                <a:ea typeface="华文新魏" pitchFamily="2" charset="-122"/>
              </a:rPr>
              <a:t>,  v</a:t>
            </a:r>
            <a:r>
              <a:rPr lang="en-US" altLang="zh-CN" sz="1800" b="1" baseline="-25000">
                <a:latin typeface="华文新魏" pitchFamily="2" charset="-122"/>
                <a:ea typeface="华文新魏" pitchFamily="2" charset="-122"/>
              </a:rPr>
              <a:t>1</a:t>
            </a:r>
            <a:r>
              <a:rPr lang="en-US" altLang="zh-CN" sz="1800" b="1">
                <a:latin typeface="华文新魏" pitchFamily="2" charset="-122"/>
                <a:ea typeface="华文新魏" pitchFamily="2" charset="-122"/>
              </a:rPr>
              <a:t> ≥ v</a:t>
            </a:r>
            <a:r>
              <a:rPr lang="en-US" altLang="zh-CN" sz="1800" b="1" baseline="-25000">
                <a:latin typeface="华文新魏" pitchFamily="2" charset="-122"/>
                <a:ea typeface="华文新魏" pitchFamily="2" charset="-122"/>
              </a:rPr>
              <a:t>2</a:t>
            </a:r>
            <a:r>
              <a:rPr lang="en-US" altLang="zh-CN" sz="1800" b="1">
                <a:latin typeface="华文新魏" pitchFamily="2" charset="-122"/>
                <a:ea typeface="华文新魏" pitchFamily="2" charset="-122"/>
              </a:rPr>
              <a:t> ≥ … ≥ v</a:t>
            </a:r>
            <a:r>
              <a:rPr lang="en-US" altLang="zh-CN" sz="1800" b="1" baseline="-25000">
                <a:latin typeface="华文新魏" pitchFamily="2" charset="-122"/>
                <a:ea typeface="华文新魏" pitchFamily="2" charset="-122"/>
              </a:rPr>
              <a:t>n</a:t>
            </a:r>
            <a:r>
              <a:rPr lang="en-US" altLang="zh-CN" sz="1800" b="1">
                <a:latin typeface="华文新魏" pitchFamily="2" charset="-122"/>
                <a:ea typeface="华文新魏" pitchFamily="2" charset="-122"/>
              </a:rPr>
              <a:t>, </a:t>
            </a:r>
            <a:r>
              <a:rPr lang="zh-CN" altLang="en-US" sz="1800" b="1">
                <a:latin typeface="华文新魏" pitchFamily="2" charset="-122"/>
                <a:ea typeface="华文新魏" pitchFamily="2" charset="-122"/>
              </a:rPr>
              <a:t>则</a:t>
            </a:r>
            <a:r>
              <a:rPr lang="en-US" altLang="zh-CN" sz="1800" b="1">
                <a:latin typeface="华文新魏" pitchFamily="2" charset="-122"/>
                <a:ea typeface="华文新魏" pitchFamily="2" charset="-122"/>
              </a:rPr>
              <a:t> v</a:t>
            </a:r>
            <a:r>
              <a:rPr lang="en-US" altLang="zh-CN" sz="1800" b="1" baseline="-25000">
                <a:latin typeface="华文新魏" pitchFamily="2" charset="-122"/>
                <a:ea typeface="华文新魏" pitchFamily="2" charset="-122"/>
              </a:rPr>
              <a:t>1</a:t>
            </a:r>
            <a:r>
              <a:rPr lang="en-US" altLang="zh-CN" sz="1800" b="1">
                <a:latin typeface="华文新魏" pitchFamily="2" charset="-122"/>
                <a:ea typeface="华文新魏" pitchFamily="2" charset="-122"/>
              </a:rPr>
              <a:t>/w</a:t>
            </a:r>
            <a:r>
              <a:rPr lang="en-US" altLang="zh-CN" sz="1800" b="1" baseline="-25000">
                <a:latin typeface="华文新魏" pitchFamily="2" charset="-122"/>
                <a:ea typeface="华文新魏" pitchFamily="2" charset="-122"/>
              </a:rPr>
              <a:t>1</a:t>
            </a:r>
            <a:r>
              <a:rPr lang="en-US" altLang="zh-CN" sz="1800" b="1">
                <a:latin typeface="华文新魏" pitchFamily="2" charset="-122"/>
                <a:ea typeface="华文新魏" pitchFamily="2" charset="-122"/>
              </a:rPr>
              <a:t> ≥ v</a:t>
            </a:r>
            <a:r>
              <a:rPr lang="en-US" altLang="zh-CN" sz="1800" b="1" baseline="-25000">
                <a:latin typeface="华文新魏" pitchFamily="2" charset="-122"/>
                <a:ea typeface="华文新魏" pitchFamily="2" charset="-122"/>
              </a:rPr>
              <a:t>2</a:t>
            </a:r>
            <a:r>
              <a:rPr lang="en-US" altLang="zh-CN" sz="1800" b="1">
                <a:latin typeface="华文新魏" pitchFamily="2" charset="-122"/>
                <a:ea typeface="华文新魏" pitchFamily="2" charset="-122"/>
              </a:rPr>
              <a:t>/w</a:t>
            </a:r>
            <a:r>
              <a:rPr lang="en-US" altLang="zh-CN" sz="1800" b="1" baseline="-25000">
                <a:latin typeface="华文新魏" pitchFamily="2" charset="-122"/>
                <a:ea typeface="华文新魏" pitchFamily="2" charset="-122"/>
              </a:rPr>
              <a:t>2</a:t>
            </a:r>
            <a:r>
              <a:rPr lang="en-US" altLang="zh-CN" sz="1800" b="1">
                <a:latin typeface="华文新魏" pitchFamily="2" charset="-122"/>
                <a:ea typeface="华文新魏" pitchFamily="2" charset="-122"/>
              </a:rPr>
              <a:t> ≥ … ≥ v</a:t>
            </a:r>
            <a:r>
              <a:rPr lang="en-US" altLang="zh-CN" sz="1800" b="1" baseline="-25000">
                <a:latin typeface="华文新魏" pitchFamily="2" charset="-122"/>
                <a:ea typeface="华文新魏" pitchFamily="2" charset="-122"/>
              </a:rPr>
              <a:t>n</a:t>
            </a:r>
            <a:r>
              <a:rPr lang="en-US" altLang="zh-CN" sz="1800" b="1">
                <a:latin typeface="华文新魏" pitchFamily="2" charset="-122"/>
                <a:ea typeface="华文新魏" pitchFamily="2" charset="-122"/>
              </a:rPr>
              <a:t>/w</a:t>
            </a:r>
            <a:r>
              <a:rPr lang="en-US" altLang="zh-CN" sz="1800" b="1" baseline="-25000">
                <a:latin typeface="华文新魏" pitchFamily="2" charset="-122"/>
                <a:ea typeface="华文新魏" pitchFamily="2" charset="-122"/>
              </a:rPr>
              <a:t>n</a:t>
            </a:r>
            <a:r>
              <a:rPr lang="zh-CN" altLang="en-US" sz="1800" b="1">
                <a:latin typeface="华文新魏" pitchFamily="2" charset="-122"/>
                <a:ea typeface="华文新魏" pitchFamily="2" charset="-122"/>
              </a:rPr>
              <a:t>，此时可以用贪心法求最优解。</a:t>
            </a:r>
            <a:endParaRPr lang="en-US" altLang="zh-CN" sz="1800"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endParaRPr lang="en-US" altLang="zh-CN" sz="1000" b="1">
              <a:latin typeface="华文新魏" pitchFamily="2" charset="-122"/>
              <a:ea typeface="华文新魏" pitchFamily="2" charset="-122"/>
            </a:endParaRP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0-1-Knapsack( v[], w[], n, c )</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a:t>
            </a:r>
            <a:r>
              <a:rPr lang="zh-CN" altLang="en-US" sz="1600" b="1">
                <a:latin typeface="华文新魏" pitchFamily="2" charset="-122"/>
                <a:ea typeface="华文新魏" pitchFamily="2" charset="-122"/>
              </a:rPr>
              <a:t>输出</a:t>
            </a:r>
            <a:r>
              <a:rPr lang="en-US" altLang="zh-CN" sz="1600" b="1">
                <a:latin typeface="华文新魏" pitchFamily="2" charset="-122"/>
                <a:ea typeface="华文新魏" pitchFamily="2" charset="-122"/>
              </a:rPr>
              <a:t>x[1…n]</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for i=1 to n do x[i]=0;</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value = 0.0;</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for i=1 to n do </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if ( w[i]&lt;c )</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 x[i] = 1; c-= w[i]; value +=v[i]; }</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else break;</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       return value;</a:t>
            </a:r>
          </a:p>
          <a:p>
            <a:pPr lvl="1" defTabSz="812800">
              <a:buClr>
                <a:schemeClr val="folHlink"/>
              </a:buClr>
              <a:buSzPct val="70000"/>
              <a:buFont typeface="Wingdings" pitchFamily="2" charset="2"/>
              <a:buNone/>
            </a:pPr>
            <a:r>
              <a:rPr lang="en-US" altLang="zh-CN" sz="1600" b="1">
                <a:latin typeface="华文新魏" pitchFamily="2" charset="-122"/>
                <a:ea typeface="华文新魏" pitchFamily="2" charset="-122"/>
              </a:rPr>
              <a:t>}</a:t>
            </a:r>
          </a:p>
          <a:p>
            <a:pPr defTabSz="812800">
              <a:lnSpc>
                <a:spcPct val="100000"/>
              </a:lnSpc>
              <a:buClr>
                <a:schemeClr val="folHlink"/>
              </a:buClr>
              <a:buSzPct val="70000"/>
            </a:pPr>
            <a:endParaRPr lang="zh-CN" altLang="en-US" sz="2400" b="1">
              <a:solidFill>
                <a:srgbClr val="666699"/>
              </a:solidFill>
              <a:latin typeface="华文新魏" pitchFamily="2" charset="-122"/>
              <a:ea typeface="华文新魏"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标题 4"/>
          <p:cNvSpPr>
            <a:spLocks noGrp="1"/>
          </p:cNvSpPr>
          <p:nvPr>
            <p:ph type="title"/>
          </p:nvPr>
        </p:nvSpPr>
        <p:spPr/>
        <p:txBody>
          <a:bodyPr/>
          <a:lstStyle/>
          <a:p>
            <a:r>
              <a:rPr lang="en-US" altLang="zh-CN" dirty="0">
                <a:solidFill>
                  <a:srgbClr val="D3192B"/>
                </a:solidFill>
              </a:rPr>
              <a:t>4  </a:t>
            </a:r>
            <a:r>
              <a:rPr lang="zh-CN" altLang="en-US" dirty="0">
                <a:solidFill>
                  <a:srgbClr val="D3192B"/>
                </a:solidFill>
              </a:rPr>
              <a:t>最优装载</a:t>
            </a:r>
            <a:endParaRPr lang="en-US" altLang="zh-CN" dirty="0">
              <a:solidFill>
                <a:srgbClr val="D3192B"/>
              </a:solidFill>
            </a:endParaRPr>
          </a:p>
        </p:txBody>
      </p:sp>
      <p:sp>
        <p:nvSpPr>
          <p:cNvPr id="38917" name="Rectangle 9" descr="Rectangle: Click to edit Master text styles&#10;Second level&#10;Third level&#10;Fourth level&#10;Fifth level"/>
          <p:cNvSpPr>
            <a:spLocks noGrp="1" noChangeArrowheads="1"/>
          </p:cNvSpPr>
          <p:nvPr>
            <p:ph idx="1"/>
          </p:nvPr>
        </p:nvSpPr>
        <p:spPr/>
        <p:txBody>
          <a:bodyPr/>
          <a:lstStyle/>
          <a:p>
            <a:pPr defTabSz="812800">
              <a:buClr>
                <a:schemeClr val="folHlink"/>
              </a:buClr>
              <a:buSzPct val="70000"/>
            </a:pPr>
            <a:r>
              <a:rPr lang="zh-CN" altLang="en-US" b="1">
                <a:solidFill>
                  <a:srgbClr val="FF0000"/>
                </a:solidFill>
                <a:latin typeface="华文新魏" pitchFamily="2" charset="-122"/>
                <a:ea typeface="华文新魏" pitchFamily="2" charset="-122"/>
              </a:rPr>
              <a:t>问题的描述</a:t>
            </a:r>
            <a:r>
              <a:rPr lang="en-US" altLang="zh-CN" b="1">
                <a:solidFill>
                  <a:srgbClr val="FF0000"/>
                </a:solidFill>
                <a:latin typeface="华文新魏" pitchFamily="2" charset="-122"/>
                <a:ea typeface="华文新魏" pitchFamily="2" charset="-122"/>
              </a:rPr>
              <a:t>:</a:t>
            </a: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轮船载重为</a:t>
            </a:r>
            <a:r>
              <a:rPr lang="en-US" altLang="zh-CN" b="1">
                <a:latin typeface="华文新魏" pitchFamily="2" charset="-122"/>
                <a:ea typeface="华文新魏" pitchFamily="2" charset="-122"/>
              </a:rPr>
              <a:t>c</a:t>
            </a:r>
            <a:r>
              <a:rPr lang="zh-CN" altLang="en-US" b="1">
                <a:latin typeface="华文新魏" pitchFamily="2" charset="-122"/>
                <a:ea typeface="华文新魏" pitchFamily="2" charset="-122"/>
              </a:rPr>
              <a:t>，集装箱重量为</a:t>
            </a:r>
            <a:r>
              <a:rPr lang="en-US" altLang="zh-CN" b="1">
                <a:latin typeface="华文新魏" pitchFamily="2" charset="-122"/>
                <a:ea typeface="华文新魏" pitchFamily="2" charset="-122"/>
              </a:rPr>
              <a:t>w</a:t>
            </a:r>
            <a:r>
              <a:rPr lang="en-US" altLang="zh-CN" b="1" baseline="-25000">
                <a:latin typeface="华文新魏" pitchFamily="2" charset="-122"/>
                <a:ea typeface="华文新魏" pitchFamily="2" charset="-122"/>
              </a:rPr>
              <a:t>i</a:t>
            </a:r>
            <a:r>
              <a:rPr lang="en-US" altLang="zh-CN" b="1">
                <a:latin typeface="华文新魏" pitchFamily="2" charset="-122"/>
                <a:ea typeface="华文新魏" pitchFamily="2" charset="-122"/>
              </a:rPr>
              <a:t>( i = 1, 2, …, n)</a:t>
            </a:r>
            <a:r>
              <a:rPr lang="zh-CN" altLang="en-US" b="1">
                <a:latin typeface="华文新魏" pitchFamily="2" charset="-122"/>
                <a:ea typeface="华文新魏" pitchFamily="2" charset="-122"/>
              </a:rPr>
              <a:t>，在装载体积不受限制的情况下，将尽可能多的集装箱装上船。</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endParaRPr lang="en-US" altLang="zh-CN" b="1">
              <a:latin typeface="华文新魏" pitchFamily="2" charset="-122"/>
              <a:ea typeface="华文新魏" pitchFamily="2" charset="-122"/>
            </a:endParaRPr>
          </a:p>
          <a:p>
            <a:pPr defTabSz="812800">
              <a:buClr>
                <a:schemeClr val="folHlink"/>
              </a:buClr>
              <a:buSzPct val="70000"/>
            </a:pPr>
            <a:r>
              <a:rPr lang="zh-CN" altLang="en-US" b="1">
                <a:solidFill>
                  <a:srgbClr val="FF0000"/>
                </a:solidFill>
                <a:latin typeface="华文新魏" pitchFamily="2" charset="-122"/>
                <a:ea typeface="华文新魏" pitchFamily="2" charset="-122"/>
              </a:rPr>
              <a:t>形式化定义</a:t>
            </a:r>
            <a:r>
              <a:rPr lang="zh-CN" altLang="en-US" b="1">
                <a:latin typeface="华文新魏" pitchFamily="2" charset="-122"/>
                <a:ea typeface="华文新魏" pitchFamily="2" charset="-122"/>
              </a:rPr>
              <a:t>：</a:t>
            </a:r>
            <a:endParaRPr lang="en-US" altLang="zh-CN" b="1">
              <a:latin typeface="华文新魏" pitchFamily="2" charset="-122"/>
              <a:ea typeface="华文新魏" pitchFamily="2" charset="-122"/>
            </a:endParaRPr>
          </a:p>
          <a:p>
            <a:pPr defTabSz="812800">
              <a:buClr>
                <a:schemeClr val="folHlink"/>
              </a:buClr>
              <a:buSzPct val="70000"/>
            </a:pPr>
            <a:endParaRPr lang="zh-CN" altLang="en-US" b="1">
              <a:solidFill>
                <a:srgbClr val="666699"/>
              </a:solidFill>
              <a:latin typeface="华文新魏" pitchFamily="2" charset="-122"/>
              <a:ea typeface="华文新魏" pitchFamily="2" charset="-122"/>
            </a:endParaRPr>
          </a:p>
        </p:txBody>
      </p:sp>
      <p:pic>
        <p:nvPicPr>
          <p:cNvPr id="38918" name="Picture 2"/>
          <p:cNvPicPr>
            <a:picLocks noChangeAspect="1" noChangeArrowheads="1"/>
          </p:cNvPicPr>
          <p:nvPr/>
        </p:nvPicPr>
        <p:blipFill>
          <a:blip r:embed="rId2" cstate="print"/>
          <a:srcRect/>
          <a:stretch>
            <a:fillRect/>
          </a:stretch>
        </p:blipFill>
        <p:spPr bwMode="auto">
          <a:xfrm>
            <a:off x="2000250" y="3714750"/>
            <a:ext cx="3286125" cy="20097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标题 4"/>
          <p:cNvSpPr>
            <a:spLocks noGrp="1"/>
          </p:cNvSpPr>
          <p:nvPr>
            <p:ph type="title"/>
          </p:nvPr>
        </p:nvSpPr>
        <p:spPr/>
        <p:txBody>
          <a:bodyPr/>
          <a:lstStyle/>
          <a:p>
            <a:r>
              <a:rPr lang="en-US" altLang="zh-CN" dirty="0">
                <a:solidFill>
                  <a:srgbClr val="D3192B"/>
                </a:solidFill>
              </a:rPr>
              <a:t>4  </a:t>
            </a:r>
            <a:r>
              <a:rPr lang="zh-CN" altLang="en-US" dirty="0">
                <a:solidFill>
                  <a:srgbClr val="D3192B"/>
                </a:solidFill>
              </a:rPr>
              <a:t>最优装载</a:t>
            </a:r>
            <a:endParaRPr lang="zh-CN" altLang="en-US" dirty="0"/>
          </a:p>
        </p:txBody>
      </p:sp>
      <p:sp>
        <p:nvSpPr>
          <p:cNvPr id="39941" name="Rectangle 9" descr="Rectangle: Click to edit Master text styles&#10;Second level&#10;Third level&#10;Fourth level&#10;Fifth level"/>
          <p:cNvSpPr>
            <a:spLocks noGrp="1" noChangeArrowheads="1"/>
          </p:cNvSpPr>
          <p:nvPr>
            <p:ph idx="1"/>
          </p:nvPr>
        </p:nvSpPr>
        <p:spPr/>
        <p:txBody>
          <a:bodyPr>
            <a:normAutofit lnSpcReduction="10000"/>
          </a:bodyPr>
          <a:lstStyle/>
          <a:p>
            <a:pPr defTabSz="812800">
              <a:lnSpc>
                <a:spcPct val="100000"/>
              </a:lnSpc>
              <a:buClr>
                <a:schemeClr val="folHlink"/>
              </a:buClr>
              <a:buSzPct val="70000"/>
            </a:pPr>
            <a:r>
              <a:rPr lang="zh-CN" altLang="en-US" b="1">
                <a:solidFill>
                  <a:srgbClr val="FF0000"/>
                </a:solidFill>
                <a:latin typeface="华文新魏" pitchFamily="2" charset="-122"/>
                <a:ea typeface="华文新魏" pitchFamily="2" charset="-122"/>
              </a:rPr>
              <a:t>贪心策略：</a:t>
            </a:r>
            <a:r>
              <a:rPr lang="zh-CN" altLang="en-US" b="1">
                <a:latin typeface="华文新魏" pitchFamily="2" charset="-122"/>
                <a:ea typeface="华文新魏" pitchFamily="2" charset="-122"/>
              </a:rPr>
              <a:t>从剩下的货箱中，选择重量最小的货箱。这种选择次序可以保证所选的货箱总重量最小，从而可以装载更多的货箱。根据这种贪心策略，首先选择最轻的货箱，然后选择次轻的货箱，如此下去直到所有货箱均装上船或者船上不能容纳其他任何一个货箱。</a:t>
            </a:r>
            <a:endParaRPr lang="en-US" altLang="zh-CN" b="1">
              <a:latin typeface="华文新魏" pitchFamily="2" charset="-122"/>
              <a:ea typeface="华文新魏" pitchFamily="2" charset="-122"/>
            </a:endParaRPr>
          </a:p>
          <a:p>
            <a:pPr defTabSz="812800">
              <a:lnSpc>
                <a:spcPct val="100000"/>
              </a:lnSpc>
              <a:buClr>
                <a:schemeClr val="folHlink"/>
              </a:buClr>
              <a:buSzPct val="70000"/>
            </a:pPr>
            <a:endParaRPr lang="en-US" altLang="zh-CN" b="1">
              <a:solidFill>
                <a:srgbClr val="666699"/>
              </a:solidFill>
              <a:latin typeface="华文新魏" pitchFamily="2" charset="-122"/>
              <a:ea typeface="华文新魏" pitchFamily="2" charset="-122"/>
            </a:endParaRPr>
          </a:p>
          <a:p>
            <a:pPr defTabSz="812800">
              <a:lnSpc>
                <a:spcPct val="100000"/>
              </a:lnSpc>
              <a:buClr>
                <a:schemeClr val="folHlink"/>
              </a:buClr>
              <a:buSzPct val="70000"/>
            </a:pPr>
            <a:r>
              <a:rPr lang="zh-CN" altLang="en-US" b="1">
                <a:solidFill>
                  <a:srgbClr val="FF0000"/>
                </a:solidFill>
                <a:latin typeface="华文新魏" pitchFamily="2" charset="-122"/>
                <a:ea typeface="华文新魏" pitchFamily="2" charset="-122"/>
              </a:rPr>
              <a:t>计算实例：</a:t>
            </a:r>
            <a:r>
              <a:rPr lang="zh-CN" altLang="en-US" b="1">
                <a:latin typeface="华文新魏" pitchFamily="2" charset="-122"/>
                <a:ea typeface="华文新魏" pitchFamily="2" charset="-122"/>
              </a:rPr>
              <a:t>假设 </a:t>
            </a:r>
            <a:r>
              <a:rPr lang="en-US" altLang="zh-CN" b="1">
                <a:latin typeface="华文新魏" pitchFamily="2" charset="-122"/>
                <a:ea typeface="华文新魏" pitchFamily="2" charset="-122"/>
              </a:rPr>
              <a:t>n =8, [w</a:t>
            </a:r>
            <a:r>
              <a:rPr lang="en-US" altLang="zh-CN" b="1" baseline="-25000">
                <a:latin typeface="华文新魏" pitchFamily="2" charset="-122"/>
                <a:ea typeface="华文新魏" pitchFamily="2" charset="-122"/>
              </a:rPr>
              <a:t>1</a:t>
            </a:r>
            <a:r>
              <a:rPr lang="en-US" altLang="zh-CN" b="1">
                <a:latin typeface="华文新魏" pitchFamily="2" charset="-122"/>
                <a:ea typeface="华文新魏" pitchFamily="2" charset="-122"/>
              </a:rPr>
              <a:t>,w</a:t>
            </a:r>
            <a:r>
              <a:rPr lang="en-US" altLang="zh-CN" b="1" baseline="-25000">
                <a:latin typeface="华文新魏" pitchFamily="2" charset="-122"/>
                <a:ea typeface="华文新魏" pitchFamily="2" charset="-122"/>
              </a:rPr>
              <a:t>2</a:t>
            </a:r>
            <a:r>
              <a:rPr lang="en-US" altLang="zh-CN" b="1">
                <a:latin typeface="华文新魏" pitchFamily="2" charset="-122"/>
                <a:ea typeface="华文新魏" pitchFamily="2" charset="-122"/>
              </a:rPr>
              <a:t>,…, w</a:t>
            </a:r>
            <a:r>
              <a:rPr lang="en-US" altLang="zh-CN" b="1" baseline="-25000">
                <a:latin typeface="华文新魏" pitchFamily="2" charset="-122"/>
                <a:ea typeface="华文新魏" pitchFamily="2" charset="-122"/>
              </a:rPr>
              <a:t>8</a:t>
            </a:r>
            <a:r>
              <a:rPr lang="en-US" altLang="zh-CN" b="1">
                <a:latin typeface="华文新魏" pitchFamily="2" charset="-122"/>
                <a:ea typeface="华文新魏" pitchFamily="2" charset="-122"/>
              </a:rPr>
              <a:t>] = [100,200, 50, 90, 150, 50, 20, 80], c=400</a:t>
            </a:r>
            <a:r>
              <a:rPr lang="zh-CN" altLang="en-US" b="1">
                <a:latin typeface="华文新魏" pitchFamily="2" charset="-122"/>
                <a:ea typeface="华文新魏" pitchFamily="2" charset="-122"/>
              </a:rPr>
              <a:t>。</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latin typeface="华文新魏" pitchFamily="2" charset="-122"/>
                <a:ea typeface="华文新魏" pitchFamily="2" charset="-122"/>
              </a:rPr>
              <a:t>      利用贪心算法时，所考察货箱的顺序为</a:t>
            </a:r>
            <a:r>
              <a:rPr lang="en-US" altLang="zh-CN" b="1">
                <a:latin typeface="华文新魏" pitchFamily="2" charset="-122"/>
                <a:ea typeface="华文新魏" pitchFamily="2" charset="-122"/>
              </a:rPr>
              <a:t>7, 3, 6, 8, 4, 1, 5, 2</a:t>
            </a:r>
            <a:r>
              <a:rPr lang="zh-CN" altLang="en-US" b="1">
                <a:latin typeface="华文新魏" pitchFamily="2" charset="-122"/>
                <a:ea typeface="华文新魏" pitchFamily="2" charset="-122"/>
              </a:rPr>
              <a:t>。</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latin typeface="华文新魏" pitchFamily="2" charset="-122"/>
                <a:ea typeface="华文新魏" pitchFamily="2" charset="-122"/>
              </a:rPr>
              <a:t>      货箱</a:t>
            </a:r>
            <a:r>
              <a:rPr lang="en-US" altLang="zh-CN" b="1">
                <a:latin typeface="华文新魏" pitchFamily="2" charset="-122"/>
                <a:ea typeface="华文新魏" pitchFamily="2" charset="-122"/>
              </a:rPr>
              <a:t>7, 3, 6, 8, 4, 1</a:t>
            </a:r>
            <a:r>
              <a:rPr lang="zh-CN" altLang="en-US" b="1">
                <a:latin typeface="华文新魏" pitchFamily="2" charset="-122"/>
                <a:ea typeface="华文新魏" pitchFamily="2" charset="-122"/>
              </a:rPr>
              <a:t>的总重量为</a:t>
            </a:r>
            <a:r>
              <a:rPr lang="en-US" altLang="zh-CN" b="1">
                <a:latin typeface="华文新魏" pitchFamily="2" charset="-122"/>
                <a:ea typeface="华文新魏" pitchFamily="2" charset="-122"/>
              </a:rPr>
              <a:t>390</a:t>
            </a:r>
            <a:r>
              <a:rPr lang="zh-CN" altLang="en-US" b="1">
                <a:latin typeface="华文新魏" pitchFamily="2" charset="-122"/>
                <a:ea typeface="华文新魏" pitchFamily="2" charset="-122"/>
              </a:rPr>
              <a:t>个单位且已被装载，剩下的装载能力为</a:t>
            </a:r>
            <a:r>
              <a:rPr lang="en-US" altLang="zh-CN" b="1">
                <a:latin typeface="华文新魏" pitchFamily="2" charset="-122"/>
                <a:ea typeface="华文新魏" pitchFamily="2" charset="-122"/>
              </a:rPr>
              <a:t>10</a:t>
            </a:r>
            <a:r>
              <a:rPr lang="zh-CN" altLang="en-US" b="1">
                <a:latin typeface="华文新魏" pitchFamily="2" charset="-122"/>
                <a:ea typeface="华文新魏" pitchFamily="2" charset="-122"/>
              </a:rPr>
              <a:t>个单位，小于剩下的任何一个货箱。</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Wingdings" pitchFamily="2" charset="2"/>
              <a:buNone/>
            </a:pPr>
            <a:r>
              <a:rPr lang="zh-CN" altLang="en-US" b="1">
                <a:latin typeface="华文新魏" pitchFamily="2" charset="-122"/>
                <a:ea typeface="华文新魏" pitchFamily="2" charset="-122"/>
              </a:rPr>
              <a:t>      在这种贪心解决算法中得到</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1</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2</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8</a:t>
            </a:r>
            <a:r>
              <a:rPr lang="en-US" altLang="zh-CN" b="1">
                <a:latin typeface="华文新魏" pitchFamily="2" charset="-122"/>
                <a:ea typeface="华文新魏" pitchFamily="2" charset="-122"/>
              </a:rPr>
              <a:t>] = [1,0,1,1,0,1,1,1]</a:t>
            </a:r>
            <a:r>
              <a:rPr lang="zh-CN" altLang="en-US" b="1">
                <a:latin typeface="华文新魏" pitchFamily="2" charset="-122"/>
                <a:ea typeface="华文新魏" pitchFamily="2" charset="-122"/>
              </a:rPr>
              <a:t>，且∑</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i</a:t>
            </a:r>
            <a:r>
              <a:rPr lang="en-US" altLang="zh-CN" b="1">
                <a:latin typeface="华文新魏" pitchFamily="2" charset="-122"/>
                <a:ea typeface="华文新魏" pitchFamily="2" charset="-122"/>
              </a:rPr>
              <a:t> = 6</a:t>
            </a:r>
          </a:p>
          <a:p>
            <a:pPr defTabSz="812800">
              <a:lnSpc>
                <a:spcPct val="100000"/>
              </a:lnSpc>
              <a:buClr>
                <a:schemeClr val="folHlink"/>
              </a:buClr>
              <a:buSzPct val="70000"/>
            </a:pPr>
            <a:endParaRPr lang="zh-CN" altLang="en-US" b="1">
              <a:solidFill>
                <a:srgbClr val="666699"/>
              </a:solidFill>
              <a:latin typeface="华文新魏" pitchFamily="2" charset="-122"/>
              <a:ea typeface="华文新魏"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标题 4"/>
          <p:cNvSpPr>
            <a:spLocks noGrp="1"/>
          </p:cNvSpPr>
          <p:nvPr>
            <p:ph type="title"/>
          </p:nvPr>
        </p:nvSpPr>
        <p:spPr/>
        <p:txBody>
          <a:bodyPr/>
          <a:lstStyle/>
          <a:p>
            <a:r>
              <a:rPr lang="en-US" altLang="zh-CN" dirty="0">
                <a:solidFill>
                  <a:srgbClr val="D3192B"/>
                </a:solidFill>
              </a:rPr>
              <a:t>4  </a:t>
            </a:r>
            <a:r>
              <a:rPr lang="zh-CN" altLang="en-US" dirty="0">
                <a:solidFill>
                  <a:srgbClr val="D3192B"/>
                </a:solidFill>
              </a:rPr>
              <a:t>最优装载</a:t>
            </a:r>
            <a:endParaRPr lang="en-US" altLang="zh-CN" dirty="0">
              <a:solidFill>
                <a:srgbClr val="D3192B"/>
              </a:solidFill>
            </a:endParaRPr>
          </a:p>
        </p:txBody>
      </p:sp>
      <p:sp>
        <p:nvSpPr>
          <p:cNvPr id="40965" name="Rectangle 9" descr="Rectangle: Click to edit Master text styles&#10;Second level&#10;Third level&#10;Fourth level&#10;Fifth level"/>
          <p:cNvSpPr>
            <a:spLocks noGrp="1" noChangeArrowheads="1"/>
          </p:cNvSpPr>
          <p:nvPr>
            <p:ph idx="1"/>
          </p:nvPr>
        </p:nvSpPr>
        <p:spPr/>
        <p:txBody>
          <a:bodyPr>
            <a:normAutofit fontScale="92500" lnSpcReduction="20000"/>
          </a:bodyPr>
          <a:lstStyle/>
          <a:p>
            <a:pPr>
              <a:buClr>
                <a:schemeClr val="folHlink"/>
              </a:buClr>
              <a:buSzPct val="70000"/>
            </a:pPr>
            <a:r>
              <a:rPr lang="zh-CN" altLang="en-US" b="1">
                <a:solidFill>
                  <a:srgbClr val="FF0000"/>
                </a:solidFill>
                <a:latin typeface="华文新魏" pitchFamily="2" charset="-122"/>
                <a:ea typeface="华文新魏" pitchFamily="2" charset="-122"/>
              </a:rPr>
              <a:t>算法描述：</a:t>
            </a:r>
            <a:endParaRPr lang="en-US" altLang="zh-CN" b="1">
              <a:solidFill>
                <a:srgbClr val="FF0000"/>
              </a:solidFill>
              <a:latin typeface="华文新魏" pitchFamily="2" charset="-122"/>
              <a:ea typeface="华文新魏" pitchFamily="2" charset="-122"/>
            </a:endParaRP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ContainerLoading( x[], w[], c, n)</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//x[i]=1</a:t>
            </a:r>
            <a:r>
              <a:rPr lang="zh-CN" altLang="en-US" sz="1600" b="1">
                <a:latin typeface="华文新魏" pitchFamily="2" charset="-122"/>
                <a:ea typeface="华文新魏" pitchFamily="2" charset="-122"/>
              </a:rPr>
              <a:t>当且仅当货箱</a:t>
            </a:r>
            <a:r>
              <a:rPr lang="en-US" altLang="zh-CN" sz="1600" b="1">
                <a:latin typeface="华文新魏" pitchFamily="2" charset="-122"/>
                <a:ea typeface="华文新魏" pitchFamily="2" charset="-122"/>
              </a:rPr>
              <a:t>i</a:t>
            </a:r>
            <a:r>
              <a:rPr lang="zh-CN" altLang="en-US" sz="1600" b="1">
                <a:latin typeface="华文新魏" pitchFamily="2" charset="-122"/>
                <a:ea typeface="华文新魏" pitchFamily="2" charset="-122"/>
              </a:rPr>
              <a:t>被装载，对重量按间接寻址方式排序</a:t>
            </a:r>
            <a:endParaRPr lang="en-US" altLang="zh-CN" sz="1600" b="1">
              <a:latin typeface="华文新魏" pitchFamily="2" charset="-122"/>
              <a:ea typeface="华文新魏" pitchFamily="2" charset="-122"/>
            </a:endParaRP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new t[n+1];                       //</a:t>
            </a:r>
            <a:r>
              <a:rPr lang="zh-CN" altLang="en-US" sz="1600" b="1">
                <a:latin typeface="华文新魏" pitchFamily="2" charset="-122"/>
                <a:ea typeface="华文新魏" pitchFamily="2" charset="-122"/>
              </a:rPr>
              <a:t>产生数组</a:t>
            </a:r>
            <a:r>
              <a:rPr lang="en-US" altLang="zh-CN" sz="1600" b="1">
                <a:latin typeface="华文新魏" pitchFamily="2" charset="-122"/>
                <a:ea typeface="华文新魏" pitchFamily="2" charset="-122"/>
              </a:rPr>
              <a:t>t</a:t>
            </a:r>
            <a:r>
              <a:rPr lang="zh-CN" altLang="en-US" sz="1600" b="1">
                <a:latin typeface="华文新魏" pitchFamily="2" charset="-122"/>
                <a:ea typeface="华文新魏" pitchFamily="2" charset="-122"/>
              </a:rPr>
              <a:t>，用于间接寻址</a:t>
            </a:r>
            <a:endParaRPr lang="en-US" altLang="zh-CN" sz="1600" b="1">
              <a:latin typeface="华文新魏" pitchFamily="2" charset="-122"/>
              <a:ea typeface="华文新魏" pitchFamily="2" charset="-122"/>
            </a:endParaRP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IndirectSort(w, t, n);        //</a:t>
            </a:r>
            <a:r>
              <a:rPr lang="zh-CN" altLang="en-US" sz="1600" b="1">
                <a:latin typeface="华文新魏" pitchFamily="2" charset="-122"/>
                <a:ea typeface="华文新魏" pitchFamily="2" charset="-122"/>
              </a:rPr>
              <a:t>此时，</a:t>
            </a:r>
            <a:r>
              <a:rPr lang="en-US" altLang="zh-CN" sz="1600" b="1">
                <a:latin typeface="华文新魏" pitchFamily="2" charset="-122"/>
                <a:ea typeface="华文新魏" pitchFamily="2" charset="-122"/>
              </a:rPr>
              <a:t>w[t[i]] ≤w[t[i+1]], 1 ≤  i &lt;n</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for i = 1 to n do                //</a:t>
            </a:r>
            <a:r>
              <a:rPr lang="zh-CN" altLang="en-US" sz="1600" b="1">
                <a:latin typeface="华文新魏" pitchFamily="2" charset="-122"/>
                <a:ea typeface="华文新魏" pitchFamily="2" charset="-122"/>
              </a:rPr>
              <a:t>初始化</a:t>
            </a:r>
            <a:r>
              <a:rPr lang="en-US" altLang="zh-CN" sz="1600" b="1">
                <a:latin typeface="华文新魏" pitchFamily="2" charset="-122"/>
                <a:ea typeface="华文新魏" pitchFamily="2" charset="-122"/>
              </a:rPr>
              <a:t>x</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x[ i ]=0;</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for( i=1; i ≤ n &amp;&amp; w[t[i]] ≤ c; i++ )</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     //</a:t>
            </a:r>
            <a:r>
              <a:rPr lang="zh-CN" altLang="en-US" sz="1600" b="1">
                <a:latin typeface="华文新魏" pitchFamily="2" charset="-122"/>
                <a:ea typeface="华文新魏" pitchFamily="2" charset="-122"/>
              </a:rPr>
              <a:t>按重量次序选择物品</a:t>
            </a:r>
            <a:endParaRPr lang="en-US" altLang="zh-CN" sz="1600" b="1">
              <a:latin typeface="华文新魏" pitchFamily="2" charset="-122"/>
              <a:ea typeface="华文新魏" pitchFamily="2" charset="-122"/>
            </a:endParaRP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x[t[i]] = 1;</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c = c- w[t[i]];        //c</a:t>
            </a:r>
            <a:r>
              <a:rPr lang="zh-CN" altLang="en-US" sz="1600" b="1">
                <a:latin typeface="华文新魏" pitchFamily="2" charset="-122"/>
                <a:ea typeface="华文新魏" pitchFamily="2" charset="-122"/>
              </a:rPr>
              <a:t>为剩余容量</a:t>
            </a:r>
            <a:endParaRPr lang="en-US" altLang="zh-CN" sz="1600" b="1">
              <a:latin typeface="华文新魏" pitchFamily="2" charset="-122"/>
              <a:ea typeface="华文新魏" pitchFamily="2" charset="-122"/>
            </a:endParaRP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       delete t[];</a:t>
            </a:r>
          </a:p>
          <a:p>
            <a:pPr>
              <a:lnSpc>
                <a:spcPct val="100000"/>
              </a:lnSpc>
              <a:buClr>
                <a:schemeClr val="folHlink"/>
              </a:buClr>
              <a:buSzPct val="70000"/>
              <a:buFont typeface="Wingdings" pitchFamily="2" charset="2"/>
              <a:buNone/>
            </a:pPr>
            <a:r>
              <a:rPr lang="en-US" altLang="zh-CN" sz="1600" b="1">
                <a:latin typeface="华文新魏" pitchFamily="2" charset="-122"/>
                <a:ea typeface="华文新魏" pitchFamily="2" charset="-122"/>
              </a:rPr>
              <a:t>}</a:t>
            </a:r>
          </a:p>
          <a:p>
            <a:pPr>
              <a:lnSpc>
                <a:spcPct val="100000"/>
              </a:lnSpc>
              <a:buClr>
                <a:schemeClr val="folHlink"/>
              </a:buClr>
              <a:buSzPct val="70000"/>
              <a:buFont typeface="Wingdings" pitchFamily="2" charset="2"/>
              <a:buNone/>
            </a:pPr>
            <a:r>
              <a:rPr lang="zh-CN" altLang="en-US" sz="1800" b="1">
                <a:latin typeface="华文新魏" pitchFamily="2" charset="-122"/>
                <a:ea typeface="华文新魏" pitchFamily="2" charset="-122"/>
              </a:rPr>
              <a:t>时间复杂度：</a:t>
            </a:r>
            <a:r>
              <a:rPr lang="en-US" altLang="zh-CN" sz="1800" b="1">
                <a:solidFill>
                  <a:srgbClr val="FF0000"/>
                </a:solidFill>
                <a:latin typeface="华文新魏" pitchFamily="2" charset="-122"/>
                <a:ea typeface="华文新魏" pitchFamily="2" charset="-122"/>
              </a:rPr>
              <a:t>O(nlgn)</a:t>
            </a:r>
          </a:p>
          <a:p>
            <a:pPr>
              <a:lnSpc>
                <a:spcPct val="100000"/>
              </a:lnSpc>
              <a:buClr>
                <a:schemeClr val="folHlink"/>
              </a:buClr>
              <a:buSzPct val="70000"/>
            </a:pPr>
            <a:endParaRPr lang="zh-CN" altLang="en-US" b="1">
              <a:solidFill>
                <a:srgbClr val="666699"/>
              </a:solidFill>
              <a:latin typeface="华文新魏" pitchFamily="2" charset="-122"/>
              <a:ea typeface="华文新魏"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标题 4"/>
          <p:cNvSpPr>
            <a:spLocks noGrp="1"/>
          </p:cNvSpPr>
          <p:nvPr>
            <p:ph type="title"/>
          </p:nvPr>
        </p:nvSpPr>
        <p:spPr/>
        <p:txBody>
          <a:bodyPr/>
          <a:lstStyle/>
          <a:p>
            <a:r>
              <a:rPr lang="en-US" altLang="zh-CN" dirty="0">
                <a:solidFill>
                  <a:srgbClr val="D3192B"/>
                </a:solidFill>
              </a:rPr>
              <a:t>4  </a:t>
            </a:r>
            <a:r>
              <a:rPr lang="zh-CN" altLang="en-US" dirty="0">
                <a:solidFill>
                  <a:srgbClr val="D3192B"/>
                </a:solidFill>
              </a:rPr>
              <a:t>最优装载</a:t>
            </a:r>
            <a:endParaRPr lang="en-US" altLang="zh-CN" dirty="0">
              <a:solidFill>
                <a:srgbClr val="D3192B"/>
              </a:solidFill>
            </a:endParaRPr>
          </a:p>
        </p:txBody>
      </p:sp>
      <p:sp>
        <p:nvSpPr>
          <p:cNvPr id="41989"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sz="2400" b="1">
                <a:solidFill>
                  <a:srgbClr val="FF0000"/>
                </a:solidFill>
                <a:latin typeface="华文新魏" pitchFamily="2" charset="-122"/>
                <a:ea typeface="华文新魏" pitchFamily="2" charset="-122"/>
              </a:rPr>
              <a:t>贪心性质证明：</a:t>
            </a:r>
            <a:endParaRPr lang="en-US" altLang="zh-CN" sz="2400"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rPr>
              <a:t>      不失一般性，假设货箱都排好序，即</a:t>
            </a:r>
            <a:r>
              <a:rPr lang="en-US" altLang="zh-CN" sz="2400" b="1">
                <a:latin typeface="华文新魏" pitchFamily="2" charset="-122"/>
                <a:ea typeface="华文新魏" pitchFamily="2" charset="-122"/>
              </a:rPr>
              <a:t>w</a:t>
            </a:r>
            <a:r>
              <a:rPr lang="en-US" altLang="zh-CN" sz="2400" b="1" baseline="-25000">
                <a:latin typeface="华文新魏" pitchFamily="2" charset="-122"/>
                <a:ea typeface="华文新魏" pitchFamily="2" charset="-122"/>
              </a:rPr>
              <a:t>i</a:t>
            </a:r>
            <a:r>
              <a:rPr lang="en-US" altLang="zh-CN" sz="2400" b="1">
                <a:latin typeface="华文新魏" pitchFamily="2" charset="-122"/>
                <a:ea typeface="华文新魏" pitchFamily="2" charset="-122"/>
              </a:rPr>
              <a:t>≤w</a:t>
            </a:r>
            <a:r>
              <a:rPr lang="en-US" altLang="zh-CN" sz="2400" b="1" baseline="-25000">
                <a:latin typeface="华文新魏" pitchFamily="2" charset="-122"/>
                <a:ea typeface="华文新魏" pitchFamily="2" charset="-122"/>
              </a:rPr>
              <a:t>i+1</a:t>
            </a:r>
            <a:r>
              <a:rPr lang="en-US" altLang="zh-CN" sz="2400" b="1">
                <a:latin typeface="华文新魏" pitchFamily="2" charset="-122"/>
                <a:ea typeface="华文新魏" pitchFamily="2" charset="-122"/>
              </a:rPr>
              <a:t> (1 ≤ i ≤ n)</a:t>
            </a:r>
            <a:r>
              <a:rPr lang="zh-CN" altLang="en-US" sz="2400" b="1">
                <a:latin typeface="华文新魏" pitchFamily="2" charset="-122"/>
                <a:ea typeface="华文新魏" pitchFamily="2" charset="-122"/>
              </a:rPr>
              <a:t>。     </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sz="2400" b="1">
                <a:latin typeface="华文新魏" pitchFamily="2" charset="-122"/>
                <a:ea typeface="华文新魏" pitchFamily="2" charset="-122"/>
              </a:rPr>
              <a:t>      令</a:t>
            </a:r>
            <a:r>
              <a:rPr lang="en-US" altLang="zh-CN" sz="2400" b="1">
                <a:latin typeface="华文新魏" pitchFamily="2" charset="-122"/>
                <a:ea typeface="华文新魏" pitchFamily="2" charset="-122"/>
              </a:rPr>
              <a:t>x=[x</a:t>
            </a:r>
            <a:r>
              <a:rPr lang="en-US" altLang="zh-CN" sz="2400" b="1" baseline="-25000">
                <a:latin typeface="华文新魏" pitchFamily="2" charset="-122"/>
                <a:ea typeface="华文新魏" pitchFamily="2" charset="-122"/>
              </a:rPr>
              <a:t>1</a:t>
            </a:r>
            <a:r>
              <a:rPr lang="en-US" altLang="zh-CN" sz="2400" b="1">
                <a:latin typeface="华文新魏" pitchFamily="2" charset="-122"/>
                <a:ea typeface="华文新魏" pitchFamily="2" charset="-122"/>
              </a:rPr>
              <a:t>,…,x</a:t>
            </a:r>
            <a:r>
              <a:rPr lang="en-US" altLang="zh-CN" sz="2400" b="1" baseline="-25000">
                <a:latin typeface="华文新魏" pitchFamily="2" charset="-122"/>
                <a:ea typeface="华文新魏" pitchFamily="2" charset="-122"/>
              </a:rPr>
              <a:t>n</a:t>
            </a:r>
            <a:r>
              <a:rPr lang="en-US" altLang="zh-CN" sz="2400" b="1">
                <a:latin typeface="华文新魏" pitchFamily="2" charset="-122"/>
                <a:ea typeface="华文新魏" pitchFamily="2" charset="-122"/>
              </a:rPr>
              <a:t>]</a:t>
            </a:r>
            <a:r>
              <a:rPr lang="zh-CN" altLang="en-US" sz="2400" b="1">
                <a:latin typeface="华文新魏" pitchFamily="2" charset="-122"/>
                <a:ea typeface="华文新魏" pitchFamily="2" charset="-122"/>
              </a:rPr>
              <a:t>为用贪心算法获得的解，</a:t>
            </a:r>
            <a:r>
              <a:rPr lang="en-US" altLang="zh-CN" sz="2400" b="1">
                <a:latin typeface="华文新魏" pitchFamily="2" charset="-122"/>
                <a:ea typeface="华文新魏" pitchFamily="2" charset="-122"/>
              </a:rPr>
              <a:t>y=[y</a:t>
            </a:r>
            <a:r>
              <a:rPr lang="en-US" altLang="zh-CN" sz="2400" b="1" baseline="-25000">
                <a:latin typeface="华文新魏" pitchFamily="2" charset="-122"/>
                <a:ea typeface="华文新魏" pitchFamily="2" charset="-122"/>
              </a:rPr>
              <a:t>1</a:t>
            </a:r>
            <a:r>
              <a:rPr lang="en-US" altLang="zh-CN" sz="2400" b="1">
                <a:latin typeface="华文新魏" pitchFamily="2" charset="-122"/>
                <a:ea typeface="华文新魏" pitchFamily="2" charset="-122"/>
              </a:rPr>
              <a:t>,…,y</a:t>
            </a:r>
            <a:r>
              <a:rPr lang="en-US" altLang="zh-CN" sz="2400" b="1" baseline="-25000">
                <a:latin typeface="华文新魏" pitchFamily="2" charset="-122"/>
                <a:ea typeface="华文新魏" pitchFamily="2" charset="-122"/>
              </a:rPr>
              <a:t>n</a:t>
            </a:r>
            <a:r>
              <a:rPr lang="en-US" altLang="zh-CN" sz="2400" b="1">
                <a:latin typeface="华文新魏" pitchFamily="2" charset="-122"/>
                <a:ea typeface="华文新魏" pitchFamily="2" charset="-122"/>
              </a:rPr>
              <a:t>]</a:t>
            </a:r>
            <a:r>
              <a:rPr lang="zh-CN" altLang="en-US" sz="2400" b="1">
                <a:latin typeface="华文新魏" pitchFamily="2" charset="-122"/>
                <a:ea typeface="华文新魏" pitchFamily="2" charset="-122"/>
              </a:rPr>
              <a:t>为一个最优解，分若干步可以将</a:t>
            </a:r>
            <a:r>
              <a:rPr lang="en-US" altLang="zh-CN" sz="2400" b="1">
                <a:latin typeface="华文新魏" pitchFamily="2" charset="-122"/>
                <a:ea typeface="华文新魏" pitchFamily="2" charset="-122"/>
              </a:rPr>
              <a:t>y</a:t>
            </a:r>
            <a:r>
              <a:rPr lang="zh-CN" altLang="en-US" sz="2400" b="1">
                <a:latin typeface="华文新魏" pitchFamily="2" charset="-122"/>
                <a:ea typeface="华文新魏" pitchFamily="2" charset="-122"/>
              </a:rPr>
              <a:t>转化为</a:t>
            </a:r>
            <a:r>
              <a:rPr lang="en-US" altLang="zh-CN" sz="2400" b="1">
                <a:latin typeface="华文新魏" pitchFamily="2" charset="-122"/>
                <a:ea typeface="华文新魏" pitchFamily="2" charset="-122"/>
              </a:rPr>
              <a:t>x</a:t>
            </a:r>
            <a:r>
              <a:rPr lang="zh-CN" altLang="en-US" sz="2400" b="1">
                <a:latin typeface="华文新魏" pitchFamily="2" charset="-122"/>
                <a:ea typeface="华文新魏" pitchFamily="2" charset="-122"/>
              </a:rPr>
              <a:t>，转换过程中每一步都产生一个可行的新</a:t>
            </a:r>
            <a:r>
              <a:rPr lang="en-US" altLang="zh-CN" sz="2400" b="1">
                <a:latin typeface="华文新魏" pitchFamily="2" charset="-122"/>
                <a:ea typeface="华文新魏" pitchFamily="2" charset="-122"/>
              </a:rPr>
              <a:t>y</a:t>
            </a:r>
            <a:r>
              <a:rPr lang="zh-CN" altLang="en-US" sz="2400" b="1">
                <a:latin typeface="华文新魏" pitchFamily="2" charset="-122"/>
                <a:ea typeface="华文新魏" pitchFamily="2" charset="-122"/>
              </a:rPr>
              <a:t>，且∑</a:t>
            </a:r>
            <a:r>
              <a:rPr lang="en-US" altLang="zh-CN" sz="2400" b="1">
                <a:latin typeface="华文新魏" pitchFamily="2" charset="-122"/>
                <a:ea typeface="华文新魏" pitchFamily="2" charset="-122"/>
              </a:rPr>
              <a:t>y</a:t>
            </a:r>
            <a:r>
              <a:rPr lang="en-US" altLang="zh-CN" sz="2400" b="1" baseline="-25000">
                <a:latin typeface="华文新魏" pitchFamily="2" charset="-122"/>
                <a:ea typeface="华文新魏" pitchFamily="2" charset="-122"/>
              </a:rPr>
              <a:t>i</a:t>
            </a:r>
            <a:r>
              <a:rPr lang="zh-CN" altLang="en-US" sz="2400" b="1">
                <a:latin typeface="华文新魏" pitchFamily="2" charset="-122"/>
                <a:ea typeface="华文新魏" pitchFamily="2" charset="-122"/>
              </a:rPr>
              <a:t>（</a:t>
            </a:r>
            <a:r>
              <a:rPr lang="en-US" altLang="zh-CN" sz="2400" b="1">
                <a:latin typeface="华文新魏" pitchFamily="2" charset="-122"/>
                <a:ea typeface="华文新魏" pitchFamily="2" charset="-122"/>
              </a:rPr>
              <a:t> 1 ≤ i ≤ n </a:t>
            </a:r>
            <a:r>
              <a:rPr lang="zh-CN" altLang="en-US" sz="2400" b="1">
                <a:latin typeface="华文新魏" pitchFamily="2" charset="-122"/>
                <a:ea typeface="华文新魏" pitchFamily="2" charset="-122"/>
              </a:rPr>
              <a:t>）的值不变（即仍为最优解），从而证明了</a:t>
            </a:r>
            <a:r>
              <a:rPr lang="en-US" altLang="zh-CN" sz="2400" b="1">
                <a:latin typeface="华文新魏" pitchFamily="2" charset="-122"/>
                <a:ea typeface="华文新魏" pitchFamily="2" charset="-122"/>
              </a:rPr>
              <a:t>x</a:t>
            </a:r>
            <a:r>
              <a:rPr lang="zh-CN" altLang="en-US" sz="2400" b="1">
                <a:latin typeface="华文新魏" pitchFamily="2" charset="-122"/>
                <a:ea typeface="华文新魏" pitchFamily="2" charset="-122"/>
              </a:rPr>
              <a:t>为最优解。</a:t>
            </a:r>
            <a:endParaRPr lang="en-US" altLang="zh-CN" sz="2400" b="1">
              <a:latin typeface="华文新魏" pitchFamily="2" charset="-122"/>
              <a:ea typeface="华文新魏" pitchFamily="2" charset="-122"/>
            </a:endParaRPr>
          </a:p>
          <a:p>
            <a:pPr defTabSz="812800">
              <a:lnSpc>
                <a:spcPct val="100000"/>
              </a:lnSpc>
              <a:buClr>
                <a:schemeClr val="folHlink"/>
              </a:buClr>
              <a:buSzPct val="70000"/>
            </a:pPr>
            <a:endParaRPr lang="en-US" altLang="zh-CN" sz="2400" b="1">
              <a:solidFill>
                <a:srgbClr val="FF0000"/>
              </a:solidFill>
              <a:latin typeface="华文新魏" pitchFamily="2" charset="-122"/>
              <a:ea typeface="华文新魏" pitchFamily="2" charset="-122"/>
            </a:endParaRPr>
          </a:p>
          <a:p>
            <a:pPr defTabSz="812800">
              <a:lnSpc>
                <a:spcPct val="100000"/>
              </a:lnSpc>
              <a:buClr>
                <a:schemeClr val="folHlink"/>
              </a:buClr>
              <a:buSzPct val="70000"/>
            </a:pPr>
            <a:endParaRPr lang="zh-CN" altLang="en-US">
              <a:solidFill>
                <a:srgbClr val="666699"/>
              </a:solidFill>
              <a:latin typeface="华文新魏" pitchFamily="2" charset="-122"/>
              <a:ea typeface="华文新魏"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标题 4"/>
          <p:cNvSpPr>
            <a:spLocks noGrp="1"/>
          </p:cNvSpPr>
          <p:nvPr>
            <p:ph type="title"/>
          </p:nvPr>
        </p:nvSpPr>
        <p:spPr/>
        <p:txBody>
          <a:bodyPr/>
          <a:lstStyle/>
          <a:p>
            <a:r>
              <a:rPr lang="en-US" altLang="zh-CN" dirty="0">
                <a:solidFill>
                  <a:srgbClr val="D3192B"/>
                </a:solidFill>
              </a:rPr>
              <a:t>5  </a:t>
            </a:r>
            <a:r>
              <a:rPr lang="zh-CN" altLang="en-US" dirty="0">
                <a:solidFill>
                  <a:srgbClr val="D3192B"/>
                </a:solidFill>
              </a:rPr>
              <a:t>哈夫曼编码</a:t>
            </a:r>
            <a:endParaRPr lang="en-US" altLang="zh-CN" dirty="0">
              <a:solidFill>
                <a:srgbClr val="D3192B"/>
              </a:solidFill>
            </a:endParaRPr>
          </a:p>
        </p:txBody>
      </p:sp>
      <p:sp>
        <p:nvSpPr>
          <p:cNvPr id="29699" name="内容占位符 2"/>
          <p:cNvSpPr>
            <a:spLocks noGrp="1"/>
          </p:cNvSpPr>
          <p:nvPr>
            <p:ph idx="1"/>
          </p:nvPr>
        </p:nvSpPr>
        <p:spPr>
          <a:xfrm>
            <a:off x="457200" y="1600200"/>
            <a:ext cx="4762500" cy="4530725"/>
          </a:xfrm>
        </p:spPr>
        <p:txBody>
          <a:bodyPr/>
          <a:lstStyle/>
          <a:p>
            <a:r>
              <a:rPr lang="en-US" altLang="zh-CN" b="1"/>
              <a:t>David Albert Huffman</a:t>
            </a:r>
            <a:r>
              <a:rPr lang="en-US" altLang="zh-CN"/>
              <a:t> (August 9, 1925 – October 7, 1999)</a:t>
            </a:r>
          </a:p>
          <a:p>
            <a:endParaRPr lang="zh-CN" altLang="en-US"/>
          </a:p>
        </p:txBody>
      </p:sp>
      <p:pic>
        <p:nvPicPr>
          <p:cNvPr id="297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1773238"/>
            <a:ext cx="28479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18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827584" y="980728"/>
            <a:ext cx="7772400" cy="4953000"/>
          </a:xfrm>
        </p:spPr>
        <p:txBody>
          <a:bodyPr/>
          <a:lstStyle/>
          <a:p>
            <a:pPr eaLnBrk="1" hangingPunct="1">
              <a:buClr>
                <a:schemeClr val="accent2"/>
              </a:buClr>
              <a:buSzTx/>
              <a:buFontTx/>
              <a:buNone/>
            </a:pPr>
            <a:r>
              <a:rPr kumimoji="1" lang="en-US" altLang="zh-CN" sz="2000" dirty="0">
                <a:solidFill>
                  <a:srgbClr val="000066"/>
                </a:solidFill>
                <a:latin typeface="楷体_GB2312" pitchFamily="49" charset="-122"/>
                <a:ea typeface="楷体_GB2312" pitchFamily="49" charset="-122"/>
              </a:rPr>
              <a:t>		</a:t>
            </a:r>
            <a:r>
              <a:rPr kumimoji="1" lang="zh-CN" altLang="en-US" sz="2400" b="1" dirty="0">
                <a:latin typeface="宋体" panose="02010600030101010101" pitchFamily="2" charset="-122"/>
              </a:rPr>
              <a:t>哈夫曼编码是广泛地用于数据文件压缩的十分有效的编码方法。其压缩率通常在</a:t>
            </a:r>
            <a:r>
              <a:rPr kumimoji="1" lang="en-US" altLang="zh-CN" sz="2400" b="1" dirty="0">
                <a:latin typeface="宋体" panose="02010600030101010101" pitchFamily="2" charset="-122"/>
              </a:rPr>
              <a:t>20%</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90%</a:t>
            </a:r>
            <a:r>
              <a:rPr kumimoji="1" lang="zh-CN" altLang="en-US" sz="2400" b="1" dirty="0">
                <a:latin typeface="宋体" panose="02010600030101010101" pitchFamily="2" charset="-122"/>
              </a:rPr>
              <a:t>之间。哈夫曼编码算法用字符在文件中出现的频率表来建立一个用</a:t>
            </a:r>
            <a:r>
              <a:rPr kumimoji="1" lang="en-US" altLang="zh-CN" sz="2400" b="1" dirty="0">
                <a:latin typeface="宋体" panose="02010600030101010101" pitchFamily="2" charset="-122"/>
              </a:rPr>
              <a:t>0</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串表示各字符的最优表示方式。    </a:t>
            </a:r>
          </a:p>
          <a:p>
            <a:pPr eaLnBrk="1" hangingPunct="1">
              <a:buClr>
                <a:schemeClr val="accent2"/>
              </a:buClr>
              <a:buSzTx/>
              <a:buFontTx/>
              <a:buNone/>
            </a:pPr>
            <a:r>
              <a:rPr kumimoji="1" lang="zh-CN" altLang="en-US" sz="2400" b="1" dirty="0">
                <a:latin typeface="宋体" panose="02010600030101010101" pitchFamily="2" charset="-122"/>
              </a:rPr>
              <a:t>     	给出现频率高的字符较短的编码，出现频率较低的字符以较长的编码，可以大大缩短总码长。</a:t>
            </a:r>
            <a:r>
              <a:rPr kumimoji="1" lang="zh-CN" altLang="en-US" sz="2400" b="1" dirty="0">
                <a:solidFill>
                  <a:srgbClr val="000066"/>
                </a:solidFill>
                <a:latin typeface="宋体" panose="02010600030101010101" pitchFamily="2" charset="-122"/>
              </a:rPr>
              <a:t> </a:t>
            </a:r>
          </a:p>
          <a:p>
            <a:pPr eaLnBrk="1" hangingPunct="1">
              <a:buClr>
                <a:schemeClr val="accent2"/>
              </a:buClr>
              <a:buSzTx/>
              <a:buFontTx/>
              <a:buNone/>
            </a:pPr>
            <a:r>
              <a:rPr kumimoji="1" lang="en-US" altLang="zh-CN" sz="2400" b="1" dirty="0">
                <a:solidFill>
                  <a:srgbClr val="000066"/>
                </a:solidFill>
                <a:latin typeface="宋体" panose="02010600030101010101" pitchFamily="2" charset="-122"/>
              </a:rPr>
              <a:t>1.</a:t>
            </a:r>
            <a:r>
              <a:rPr kumimoji="1" lang="zh-CN" altLang="en-US" sz="2400" b="1" dirty="0">
                <a:solidFill>
                  <a:srgbClr val="000066"/>
                </a:solidFill>
                <a:latin typeface="宋体" panose="02010600030101010101" pitchFamily="2" charset="-122"/>
              </a:rPr>
              <a:t>前缀码</a:t>
            </a:r>
          </a:p>
          <a:p>
            <a:pPr eaLnBrk="1" hangingPunct="1">
              <a:buClr>
                <a:schemeClr val="accent2"/>
              </a:buClr>
              <a:buSzTx/>
              <a:buFontTx/>
              <a:buNone/>
            </a:pPr>
            <a:r>
              <a:rPr kumimoji="1" lang="zh-CN" altLang="en-US" sz="2400" b="1" dirty="0">
                <a:solidFill>
                  <a:srgbClr val="000066"/>
                </a:solidFill>
                <a:latin typeface="宋体" panose="02010600030101010101" pitchFamily="2" charset="-122"/>
              </a:rPr>
              <a:t> </a:t>
            </a:r>
            <a:r>
              <a:rPr kumimoji="1" lang="zh-CN" altLang="en-US" sz="2400" dirty="0">
                <a:solidFill>
                  <a:srgbClr val="000066"/>
                </a:solidFill>
                <a:latin typeface="宋体" panose="02010600030101010101" pitchFamily="2" charset="-122"/>
              </a:rPr>
              <a:t>		</a:t>
            </a:r>
            <a:r>
              <a:rPr kumimoji="1" lang="zh-CN" altLang="en-US" sz="2400" b="1" dirty="0">
                <a:latin typeface="宋体" panose="02010600030101010101" pitchFamily="2" charset="-122"/>
              </a:rPr>
              <a:t>对每一个字符规定一个</a:t>
            </a:r>
            <a:r>
              <a:rPr kumimoji="1" lang="en-US" altLang="zh-CN" sz="2400" b="1" dirty="0">
                <a:latin typeface="宋体" panose="02010600030101010101" pitchFamily="2" charset="-122"/>
              </a:rPr>
              <a:t>0,1</a:t>
            </a:r>
            <a:r>
              <a:rPr kumimoji="1" lang="zh-CN" altLang="en-US" sz="2400" b="1" dirty="0">
                <a:latin typeface="宋体" panose="02010600030101010101" pitchFamily="2" charset="-122"/>
              </a:rPr>
              <a:t>串作为其代码，并要求任一字符的代码都不是其他字符代码的前缀。这种编码称为前缀码。</a:t>
            </a:r>
          </a:p>
        </p:txBody>
      </p:sp>
      <p:sp>
        <p:nvSpPr>
          <p:cNvPr id="7" name="标题 4"/>
          <p:cNvSpPr txBox="1">
            <a:spLocks/>
          </p:cNvSpPr>
          <p:nvPr/>
        </p:nvSpPr>
        <p:spPr bwMode="auto">
          <a:xfrm>
            <a:off x="1524000" y="304800"/>
            <a:ext cx="7391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rgbClr val="340068"/>
                </a:solidFill>
                <a:latin typeface="+mj-lt"/>
                <a:ea typeface="+mj-ea"/>
                <a:cs typeface="+mj-cs"/>
              </a:defRPr>
            </a:lvl1pPr>
            <a:lvl2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5pPr>
            <a:lvl6pPr marL="457200" algn="l" rtl="0" fontAlgn="base">
              <a:spcBef>
                <a:spcPct val="0"/>
              </a:spcBef>
              <a:spcAft>
                <a:spcPct val="0"/>
              </a:spcAft>
              <a:defRPr kumimoji="1" sz="3600" b="1">
                <a:solidFill>
                  <a:srgbClr val="340068"/>
                </a:solidFill>
                <a:latin typeface="Times New Roman" pitchFamily="18" charset="0"/>
                <a:ea typeface="宋体" pitchFamily="2" charset="-122"/>
              </a:defRPr>
            </a:lvl6pPr>
            <a:lvl7pPr marL="914400" algn="l" rtl="0" fontAlgn="base">
              <a:spcBef>
                <a:spcPct val="0"/>
              </a:spcBef>
              <a:spcAft>
                <a:spcPct val="0"/>
              </a:spcAft>
              <a:defRPr kumimoji="1" sz="3600" b="1">
                <a:solidFill>
                  <a:srgbClr val="340068"/>
                </a:solidFill>
                <a:latin typeface="Times New Roman" pitchFamily="18" charset="0"/>
                <a:ea typeface="宋体" pitchFamily="2" charset="-122"/>
              </a:defRPr>
            </a:lvl7pPr>
            <a:lvl8pPr marL="1371600" algn="l" rtl="0" fontAlgn="base">
              <a:spcBef>
                <a:spcPct val="0"/>
              </a:spcBef>
              <a:spcAft>
                <a:spcPct val="0"/>
              </a:spcAft>
              <a:defRPr kumimoji="1" sz="3600" b="1">
                <a:solidFill>
                  <a:srgbClr val="340068"/>
                </a:solidFill>
                <a:latin typeface="Times New Roman" pitchFamily="18" charset="0"/>
                <a:ea typeface="宋体" pitchFamily="2" charset="-122"/>
              </a:defRPr>
            </a:lvl8pPr>
            <a:lvl9pPr marL="1828800" algn="l" rtl="0" fontAlgn="base">
              <a:spcBef>
                <a:spcPct val="0"/>
              </a:spcBef>
              <a:spcAft>
                <a:spcPct val="0"/>
              </a:spcAft>
              <a:defRPr kumimoji="1" sz="3600" b="1">
                <a:solidFill>
                  <a:srgbClr val="340068"/>
                </a:solidFill>
                <a:latin typeface="Times New Roman" pitchFamily="18" charset="0"/>
                <a:ea typeface="宋体" pitchFamily="2" charset="-122"/>
              </a:defRPr>
            </a:lvl9pPr>
          </a:lstStyle>
          <a:p>
            <a:r>
              <a:rPr lang="en-US" altLang="zh-CN" kern="0" dirty="0">
                <a:solidFill>
                  <a:srgbClr val="D3192B"/>
                </a:solidFill>
              </a:rPr>
              <a:t>5  </a:t>
            </a:r>
            <a:r>
              <a:rPr lang="zh-CN" altLang="en-US" kern="0" dirty="0">
                <a:solidFill>
                  <a:srgbClr val="D3192B"/>
                </a:solidFill>
              </a:rPr>
              <a:t>哈夫曼编码</a:t>
            </a:r>
            <a:endParaRPr lang="en-US" altLang="zh-CN" kern="0" dirty="0">
              <a:solidFill>
                <a:srgbClr val="D3192B"/>
              </a:solidFill>
            </a:endParaRPr>
          </a:p>
        </p:txBody>
      </p:sp>
    </p:spTree>
    <p:extLst>
      <p:ext uri="{BB962C8B-B14F-4D97-AF65-F5344CB8AC3E}">
        <p14:creationId xmlns:p14="http://schemas.microsoft.com/office/powerpoint/2010/main" val="205276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3192B"/>
                </a:solidFill>
              </a:rPr>
              <a:t>5  </a:t>
            </a:r>
            <a:r>
              <a:rPr lang="zh-CN" altLang="en-US" dirty="0">
                <a:solidFill>
                  <a:srgbClr val="D3192B"/>
                </a:solidFill>
              </a:rPr>
              <a:t>哈夫曼编码</a:t>
            </a:r>
            <a:br>
              <a:rPr lang="en-US" altLang="zh-CN" dirty="0">
                <a:solidFill>
                  <a:srgbClr val="D3192B"/>
                </a:solidFill>
              </a:rPr>
            </a:br>
            <a:endParaRPr lang="zh-CN" altLang="en-US" dirty="0"/>
          </a:p>
        </p:txBody>
      </p:sp>
      <p:sp>
        <p:nvSpPr>
          <p:cNvPr id="3" name="内容占位符 2"/>
          <p:cNvSpPr>
            <a:spLocks noGrp="1"/>
          </p:cNvSpPr>
          <p:nvPr>
            <p:ph idx="1"/>
          </p:nvPr>
        </p:nvSpPr>
        <p:spPr>
          <a:xfrm>
            <a:off x="1228756" y="1214422"/>
            <a:ext cx="7772400" cy="3510722"/>
          </a:xfrm>
        </p:spPr>
        <p:txBody>
          <a:bodyPr/>
          <a:lstStyle/>
          <a:p>
            <a:r>
              <a:rPr lang="zh-CN" altLang="en-US" dirty="0"/>
              <a:t>定长前缀码 </a:t>
            </a:r>
            <a:r>
              <a:rPr lang="en-US" altLang="zh-CN" dirty="0"/>
              <a:t>vs </a:t>
            </a:r>
            <a:r>
              <a:rPr lang="zh-CN" altLang="en-US" dirty="0"/>
              <a:t>变长前缀码</a:t>
            </a:r>
            <a:endParaRPr lang="en-US" altLang="zh-CN" dirty="0"/>
          </a:p>
          <a:p>
            <a:endParaRPr lang="en-US" altLang="zh-CN" dirty="0"/>
          </a:p>
          <a:p>
            <a:endParaRPr lang="en-US" altLang="zh-CN" dirty="0"/>
          </a:p>
          <a:p>
            <a:pPr marL="0" indent="0">
              <a:buNone/>
            </a:pPr>
            <a:endParaRPr lang="en-US" altLang="zh-CN" dirty="0"/>
          </a:p>
          <a:p>
            <a:r>
              <a:rPr lang="zh-CN" altLang="en-US" dirty="0"/>
              <a:t>变长前缀码与完全二叉树</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709717"/>
            <a:ext cx="7446687" cy="168819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3852287"/>
            <a:ext cx="6608578" cy="2736304"/>
          </a:xfrm>
          <a:prstGeom prst="rect">
            <a:avLst/>
          </a:prstGeom>
        </p:spPr>
      </p:pic>
    </p:spTree>
    <p:extLst>
      <p:ext uri="{BB962C8B-B14F-4D97-AF65-F5344CB8AC3E}">
        <p14:creationId xmlns:p14="http://schemas.microsoft.com/office/powerpoint/2010/main" val="35536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a:xfrm>
            <a:off x="467544" y="1124744"/>
            <a:ext cx="7772400" cy="4953000"/>
          </a:xfrm>
        </p:spPr>
        <p:txBody>
          <a:bodyPr/>
          <a:lstStyle/>
          <a:p>
            <a:pPr eaLnBrk="1" hangingPunct="1">
              <a:buFont typeface="Wingdings" panose="05000000000000000000" pitchFamily="2" charset="2"/>
              <a:buNone/>
            </a:pPr>
            <a:r>
              <a:rPr lang="en-US" altLang="zh-CN" sz="2100" dirty="0">
                <a:latin typeface="楷体_GB2312" pitchFamily="49" charset="-122"/>
                <a:ea typeface="楷体_GB2312" pitchFamily="49" charset="-122"/>
              </a:rPr>
              <a:t>  		</a:t>
            </a:r>
            <a:r>
              <a:rPr lang="zh-CN" altLang="en-US" sz="2100" dirty="0">
                <a:latin typeface="楷体_GB2312" pitchFamily="49" charset="-122"/>
                <a:ea typeface="楷体_GB2312" pitchFamily="49" charset="-122"/>
              </a:rPr>
              <a:t>编码的前缀性质可以使译码方法非常简单。 </a:t>
            </a:r>
          </a:p>
          <a:p>
            <a:pPr eaLnBrk="1" hangingPunct="1">
              <a:buFont typeface="Wingdings" panose="05000000000000000000" pitchFamily="2" charset="2"/>
              <a:buNone/>
            </a:pPr>
            <a:r>
              <a:rPr lang="zh-CN" altLang="en-US" sz="2100" dirty="0">
                <a:latin typeface="楷体_GB2312" pitchFamily="49" charset="-122"/>
                <a:ea typeface="楷体_GB2312" pitchFamily="49" charset="-122"/>
              </a:rPr>
              <a:t>		表示</a:t>
            </a:r>
            <a:r>
              <a:rPr lang="zh-CN" altLang="en-US" sz="2100" b="1" dirty="0">
                <a:solidFill>
                  <a:srgbClr val="0000FF"/>
                </a:solidFill>
                <a:latin typeface="楷体_GB2312" pitchFamily="49" charset="-122"/>
                <a:ea typeface="楷体_GB2312" pitchFamily="49" charset="-122"/>
              </a:rPr>
              <a:t>最优前缀码</a:t>
            </a:r>
            <a:r>
              <a:rPr lang="zh-CN" altLang="en-US" sz="2100" dirty="0">
                <a:latin typeface="楷体_GB2312" pitchFamily="49" charset="-122"/>
                <a:ea typeface="楷体_GB2312" pitchFamily="49" charset="-122"/>
              </a:rPr>
              <a:t>的二叉树总是一棵</a:t>
            </a:r>
            <a:r>
              <a:rPr lang="zh-CN" altLang="en-US" sz="2100" b="1" dirty="0">
                <a:solidFill>
                  <a:srgbClr val="0000FF"/>
                </a:solidFill>
                <a:latin typeface="楷体_GB2312" pitchFamily="49" charset="-122"/>
                <a:ea typeface="楷体_GB2312" pitchFamily="49" charset="-122"/>
              </a:rPr>
              <a:t>完全二叉树</a:t>
            </a:r>
            <a:r>
              <a:rPr lang="zh-CN" altLang="en-US" sz="2100" dirty="0">
                <a:latin typeface="楷体_GB2312" pitchFamily="49" charset="-122"/>
                <a:ea typeface="楷体_GB2312" pitchFamily="49" charset="-122"/>
              </a:rPr>
              <a:t>，即树中任一结点都有</a:t>
            </a:r>
            <a:r>
              <a:rPr lang="en-US" altLang="zh-CN" sz="2100" dirty="0">
                <a:latin typeface="楷体_GB2312" pitchFamily="49" charset="-122"/>
                <a:ea typeface="楷体_GB2312" pitchFamily="49" charset="-122"/>
              </a:rPr>
              <a:t>2</a:t>
            </a:r>
            <a:r>
              <a:rPr lang="zh-CN" altLang="en-US" sz="2100" dirty="0">
                <a:latin typeface="楷体_GB2312" pitchFamily="49" charset="-122"/>
                <a:ea typeface="楷体_GB2312" pitchFamily="49" charset="-122"/>
              </a:rPr>
              <a:t>个儿子结点。</a:t>
            </a:r>
          </a:p>
          <a:p>
            <a:pPr eaLnBrk="1" hangingPunct="1">
              <a:buFont typeface="Wingdings" panose="05000000000000000000" pitchFamily="2" charset="2"/>
              <a:buNone/>
            </a:pPr>
            <a:r>
              <a:rPr lang="zh-CN" altLang="en-US" sz="2100" dirty="0">
                <a:latin typeface="楷体_GB2312" pitchFamily="49" charset="-122"/>
                <a:ea typeface="楷体_GB2312" pitchFamily="49" charset="-122"/>
              </a:rPr>
              <a:t>		</a:t>
            </a:r>
            <a:r>
              <a:rPr lang="zh-CN" altLang="en-US" sz="2100" b="1" dirty="0">
                <a:solidFill>
                  <a:srgbClr val="0000FF"/>
                </a:solidFill>
                <a:latin typeface="楷体_GB2312" pitchFamily="49" charset="-122"/>
                <a:ea typeface="楷体_GB2312" pitchFamily="49" charset="-122"/>
              </a:rPr>
              <a:t>平均码长</a:t>
            </a:r>
            <a:r>
              <a:rPr lang="zh-CN" altLang="en-US" sz="2100" dirty="0">
                <a:latin typeface="楷体_GB2312" pitchFamily="49" charset="-122"/>
                <a:ea typeface="楷体_GB2312" pitchFamily="49" charset="-122"/>
              </a:rPr>
              <a:t>定义为：</a:t>
            </a:r>
          </a:p>
          <a:p>
            <a:pPr eaLnBrk="1" hangingPunct="1">
              <a:buFont typeface="Wingdings" panose="05000000000000000000" pitchFamily="2" charset="2"/>
              <a:buNone/>
            </a:pPr>
            <a:endParaRPr lang="zh-CN" altLang="en-US" sz="2100" dirty="0">
              <a:latin typeface="楷体_GB2312" pitchFamily="49" charset="-122"/>
              <a:ea typeface="楷体_GB2312" pitchFamily="49" charset="-122"/>
            </a:endParaRPr>
          </a:p>
          <a:p>
            <a:pPr eaLnBrk="1" hangingPunct="1">
              <a:buFont typeface="Wingdings" panose="05000000000000000000" pitchFamily="2" charset="2"/>
              <a:buNone/>
            </a:pPr>
            <a:r>
              <a:rPr lang="zh-CN" altLang="en-US" sz="2100" dirty="0">
                <a:latin typeface="楷体_GB2312" pitchFamily="49" charset="-122"/>
                <a:ea typeface="楷体_GB2312" pitchFamily="49" charset="-122"/>
              </a:rPr>
              <a:t>		</a:t>
            </a:r>
          </a:p>
          <a:p>
            <a:pPr eaLnBrk="1" hangingPunct="1">
              <a:buFont typeface="Wingdings" panose="05000000000000000000" pitchFamily="2" charset="2"/>
              <a:buNone/>
            </a:pPr>
            <a:r>
              <a:rPr lang="zh-CN" altLang="en-US" sz="2100" dirty="0">
                <a:latin typeface="楷体_GB2312" pitchFamily="49" charset="-122"/>
                <a:ea typeface="楷体_GB2312" pitchFamily="49" charset="-122"/>
              </a:rPr>
              <a:t>       其中，</a:t>
            </a:r>
            <a:r>
              <a:rPr lang="en-US" altLang="zh-CN" sz="2100" dirty="0">
                <a:solidFill>
                  <a:srgbClr val="0000FF"/>
                </a:solidFill>
                <a:latin typeface="楷体_GB2312" pitchFamily="49" charset="-122"/>
                <a:ea typeface="楷体_GB2312" pitchFamily="49" charset="-122"/>
              </a:rPr>
              <a:t>C</a:t>
            </a:r>
            <a:r>
              <a:rPr lang="zh-CN" altLang="en-US" sz="2100" dirty="0">
                <a:latin typeface="楷体_GB2312" pitchFamily="49" charset="-122"/>
                <a:ea typeface="楷体_GB2312" pitchFamily="49" charset="-122"/>
              </a:rPr>
              <a:t>为给定编码字符集，</a:t>
            </a:r>
            <a:r>
              <a:rPr lang="en-US" altLang="zh-CN" sz="2100" dirty="0">
                <a:solidFill>
                  <a:srgbClr val="0000FF"/>
                </a:solidFill>
                <a:latin typeface="楷体_GB2312" pitchFamily="49" charset="-122"/>
                <a:ea typeface="楷体_GB2312" pitchFamily="49" charset="-122"/>
              </a:rPr>
              <a:t>f</a:t>
            </a:r>
            <a:r>
              <a:rPr lang="zh-CN" altLang="en-US" sz="2100" dirty="0">
                <a:latin typeface="楷体_GB2312" pitchFamily="49" charset="-122"/>
                <a:ea typeface="楷体_GB2312" pitchFamily="49" charset="-122"/>
              </a:rPr>
              <a:t>为其频率分布，</a:t>
            </a:r>
            <a:r>
              <a:rPr lang="en-US" altLang="zh-CN" sz="2100" dirty="0">
                <a:solidFill>
                  <a:srgbClr val="0000FF"/>
                </a:solidFill>
                <a:latin typeface="楷体_GB2312" pitchFamily="49" charset="-122"/>
                <a:ea typeface="楷体_GB2312" pitchFamily="49" charset="-122"/>
              </a:rPr>
              <a:t>T</a:t>
            </a:r>
            <a:r>
              <a:rPr lang="zh-CN" altLang="en-US" sz="2100" dirty="0">
                <a:latin typeface="楷体_GB2312" pitchFamily="49" charset="-122"/>
                <a:ea typeface="楷体_GB2312" pitchFamily="49" charset="-122"/>
              </a:rPr>
              <a:t>为</a:t>
            </a:r>
            <a:r>
              <a:rPr lang="en-US" altLang="zh-CN" sz="2100" dirty="0">
                <a:latin typeface="楷体_GB2312" pitchFamily="49" charset="-122"/>
                <a:ea typeface="楷体_GB2312" pitchFamily="49" charset="-122"/>
              </a:rPr>
              <a:t>C</a:t>
            </a:r>
            <a:r>
              <a:rPr lang="zh-CN" altLang="en-US" sz="2100" dirty="0">
                <a:latin typeface="楷体_GB2312" pitchFamily="49" charset="-122"/>
                <a:ea typeface="楷体_GB2312" pitchFamily="49" charset="-122"/>
              </a:rPr>
              <a:t>的一个前缀编码方案对应的二叉树。</a:t>
            </a:r>
            <a:r>
              <a:rPr lang="en-US" altLang="zh-CN" sz="2100" dirty="0">
                <a:solidFill>
                  <a:srgbClr val="0000FF"/>
                </a:solidFill>
                <a:latin typeface="楷体_GB2312" pitchFamily="49" charset="-122"/>
                <a:ea typeface="楷体_GB2312" pitchFamily="49" charset="-122"/>
              </a:rPr>
              <a:t>d</a:t>
            </a:r>
            <a:r>
              <a:rPr lang="en-US" altLang="zh-CN" sz="2100" baseline="-25000" dirty="0">
                <a:solidFill>
                  <a:srgbClr val="0000FF"/>
                </a:solidFill>
                <a:latin typeface="楷体_GB2312" pitchFamily="49" charset="-122"/>
                <a:ea typeface="楷体_GB2312" pitchFamily="49" charset="-122"/>
              </a:rPr>
              <a:t>T</a:t>
            </a:r>
            <a:r>
              <a:rPr lang="en-US" altLang="zh-CN" sz="2100" dirty="0">
                <a:solidFill>
                  <a:srgbClr val="0000FF"/>
                </a:solidFill>
                <a:latin typeface="楷体_GB2312" pitchFamily="49" charset="-122"/>
                <a:ea typeface="楷体_GB2312" pitchFamily="49" charset="-122"/>
              </a:rPr>
              <a:t>(c)</a:t>
            </a:r>
            <a:r>
              <a:rPr lang="en-US" altLang="zh-CN" sz="2100" dirty="0">
                <a:latin typeface="楷体_GB2312" pitchFamily="49" charset="-122"/>
                <a:ea typeface="楷体_GB2312" pitchFamily="49" charset="-122"/>
              </a:rPr>
              <a:t> </a:t>
            </a:r>
            <a:r>
              <a:rPr lang="zh-CN" altLang="en-US" sz="2100" dirty="0">
                <a:latin typeface="楷体_GB2312" pitchFamily="49" charset="-122"/>
                <a:ea typeface="楷体_GB2312" pitchFamily="49" charset="-122"/>
              </a:rPr>
              <a:t>为字符</a:t>
            </a:r>
            <a:r>
              <a:rPr lang="en-US" altLang="zh-CN" sz="2100" dirty="0">
                <a:latin typeface="楷体_GB2312" pitchFamily="49" charset="-122"/>
                <a:ea typeface="楷体_GB2312" pitchFamily="49" charset="-122"/>
              </a:rPr>
              <a:t>c</a:t>
            </a:r>
            <a:r>
              <a:rPr lang="zh-CN" altLang="en-US" sz="2100" dirty="0">
                <a:latin typeface="楷体_GB2312" pitchFamily="49" charset="-122"/>
                <a:ea typeface="楷体_GB2312" pitchFamily="49" charset="-122"/>
              </a:rPr>
              <a:t>在树</a:t>
            </a:r>
            <a:r>
              <a:rPr lang="en-US" altLang="zh-CN" sz="2100" dirty="0">
                <a:latin typeface="楷体_GB2312" pitchFamily="49" charset="-122"/>
                <a:ea typeface="楷体_GB2312" pitchFamily="49" charset="-122"/>
              </a:rPr>
              <a:t>T</a:t>
            </a:r>
            <a:r>
              <a:rPr lang="zh-CN" altLang="en-US" sz="2100" dirty="0">
                <a:latin typeface="楷体_GB2312" pitchFamily="49" charset="-122"/>
                <a:ea typeface="楷体_GB2312" pitchFamily="49" charset="-122"/>
              </a:rPr>
              <a:t>中的深度，也是字符</a:t>
            </a:r>
            <a:r>
              <a:rPr lang="en-US" altLang="zh-CN" sz="2100" dirty="0">
                <a:latin typeface="楷体_GB2312" pitchFamily="49" charset="-122"/>
                <a:ea typeface="楷体_GB2312" pitchFamily="49" charset="-122"/>
              </a:rPr>
              <a:t>c</a:t>
            </a:r>
            <a:r>
              <a:rPr lang="zh-CN" altLang="en-US" sz="2100" dirty="0">
                <a:latin typeface="楷体_GB2312" pitchFamily="49" charset="-122"/>
                <a:ea typeface="楷体_GB2312" pitchFamily="49" charset="-122"/>
              </a:rPr>
              <a:t>的前缀码长。</a:t>
            </a:r>
          </a:p>
          <a:p>
            <a:pPr eaLnBrk="1" hangingPunct="1">
              <a:buFont typeface="Wingdings" panose="05000000000000000000" pitchFamily="2" charset="2"/>
              <a:buNone/>
            </a:pPr>
            <a:r>
              <a:rPr lang="zh-CN" altLang="en-US" sz="2100" dirty="0">
                <a:latin typeface="楷体_GB2312" pitchFamily="49" charset="-122"/>
                <a:ea typeface="楷体_GB2312" pitchFamily="49" charset="-122"/>
              </a:rPr>
              <a:t>       使平均码长达到最小的前缀码编码方案称为给定编码字符集</a:t>
            </a:r>
            <a:r>
              <a:rPr lang="en-US" altLang="zh-CN" sz="2100" dirty="0">
                <a:latin typeface="楷体_GB2312" pitchFamily="49" charset="-122"/>
                <a:ea typeface="楷体_GB2312" pitchFamily="49" charset="-122"/>
              </a:rPr>
              <a:t>C</a:t>
            </a:r>
            <a:r>
              <a:rPr lang="zh-CN" altLang="en-US" sz="2100" dirty="0">
                <a:latin typeface="楷体_GB2312" pitchFamily="49" charset="-122"/>
                <a:ea typeface="楷体_GB2312" pitchFamily="49" charset="-122"/>
              </a:rPr>
              <a:t>的</a:t>
            </a:r>
            <a:r>
              <a:rPr lang="zh-CN" altLang="en-US" sz="2100" b="1" dirty="0">
                <a:solidFill>
                  <a:srgbClr val="0000FF"/>
                </a:solidFill>
                <a:latin typeface="楷体_GB2312" pitchFamily="49" charset="-122"/>
                <a:ea typeface="楷体_GB2312" pitchFamily="49" charset="-122"/>
              </a:rPr>
              <a:t>最优前缀码</a:t>
            </a:r>
            <a:r>
              <a:rPr lang="zh-CN" altLang="en-US" sz="2100" dirty="0">
                <a:latin typeface="楷体_GB2312" pitchFamily="49" charset="-122"/>
                <a:ea typeface="楷体_GB2312" pitchFamily="49" charset="-122"/>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2562292577"/>
              </p:ext>
            </p:extLst>
          </p:nvPr>
        </p:nvGraphicFramePr>
        <p:xfrm>
          <a:off x="3275856" y="2492896"/>
          <a:ext cx="2808288" cy="738188"/>
        </p:xfrm>
        <a:graphic>
          <a:graphicData uri="http://schemas.openxmlformats.org/presentationml/2006/ole">
            <mc:AlternateContent xmlns:mc="http://schemas.openxmlformats.org/markup-compatibility/2006">
              <mc:Choice xmlns:v="urn:schemas-microsoft-com:vml" Requires="v">
                <p:oleObj spid="_x0000_s82977" name="公式" r:id="rId3" imgW="1307532" imgH="342751" progId="Equation.3">
                  <p:embed/>
                </p:oleObj>
              </mc:Choice>
              <mc:Fallback>
                <p:oleObj name="公式" r:id="rId3" imgW="1307532" imgH="342751"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492896"/>
                        <a:ext cx="28082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 name="Rectangle 5"/>
          <p:cNvSpPr>
            <a:spLocks noChangeArrowheads="1"/>
          </p:cNvSpPr>
          <p:nvPr/>
        </p:nvSpPr>
        <p:spPr bwMode="auto">
          <a:xfrm>
            <a:off x="3590925" y="3570288"/>
            <a:ext cx="23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00" b="0">
                <a:ea typeface="华文行楷" panose="02010800040101010101" pitchFamily="2" charset="-122"/>
              </a:rPr>
              <a:t> </a:t>
            </a:r>
            <a:endParaRPr kumimoji="1" lang="en-US" altLang="zh-CN" b="0">
              <a:latin typeface="Times New Roman" panose="02020603050405020304" pitchFamily="18" charset="0"/>
            </a:endParaRPr>
          </a:p>
        </p:txBody>
      </p:sp>
      <p:sp>
        <p:nvSpPr>
          <p:cNvPr id="11" name="标题 4"/>
          <p:cNvSpPr txBox="1">
            <a:spLocks/>
          </p:cNvSpPr>
          <p:nvPr/>
        </p:nvSpPr>
        <p:spPr bwMode="auto">
          <a:xfrm>
            <a:off x="1524000" y="304800"/>
            <a:ext cx="7391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rgbClr val="340068"/>
                </a:solidFill>
                <a:latin typeface="+mj-lt"/>
                <a:ea typeface="+mj-ea"/>
                <a:cs typeface="+mj-cs"/>
              </a:defRPr>
            </a:lvl1pPr>
            <a:lvl2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5pPr>
            <a:lvl6pPr marL="457200" algn="l" rtl="0" fontAlgn="base">
              <a:spcBef>
                <a:spcPct val="0"/>
              </a:spcBef>
              <a:spcAft>
                <a:spcPct val="0"/>
              </a:spcAft>
              <a:defRPr kumimoji="1" sz="3600" b="1">
                <a:solidFill>
                  <a:srgbClr val="340068"/>
                </a:solidFill>
                <a:latin typeface="Times New Roman" pitchFamily="18" charset="0"/>
                <a:ea typeface="宋体" pitchFamily="2" charset="-122"/>
              </a:defRPr>
            </a:lvl6pPr>
            <a:lvl7pPr marL="914400" algn="l" rtl="0" fontAlgn="base">
              <a:spcBef>
                <a:spcPct val="0"/>
              </a:spcBef>
              <a:spcAft>
                <a:spcPct val="0"/>
              </a:spcAft>
              <a:defRPr kumimoji="1" sz="3600" b="1">
                <a:solidFill>
                  <a:srgbClr val="340068"/>
                </a:solidFill>
                <a:latin typeface="Times New Roman" pitchFamily="18" charset="0"/>
                <a:ea typeface="宋体" pitchFamily="2" charset="-122"/>
              </a:defRPr>
            </a:lvl7pPr>
            <a:lvl8pPr marL="1371600" algn="l" rtl="0" fontAlgn="base">
              <a:spcBef>
                <a:spcPct val="0"/>
              </a:spcBef>
              <a:spcAft>
                <a:spcPct val="0"/>
              </a:spcAft>
              <a:defRPr kumimoji="1" sz="3600" b="1">
                <a:solidFill>
                  <a:srgbClr val="340068"/>
                </a:solidFill>
                <a:latin typeface="Times New Roman" pitchFamily="18" charset="0"/>
                <a:ea typeface="宋体" pitchFamily="2" charset="-122"/>
              </a:defRPr>
            </a:lvl8pPr>
            <a:lvl9pPr marL="1828800" algn="l" rtl="0" fontAlgn="base">
              <a:spcBef>
                <a:spcPct val="0"/>
              </a:spcBef>
              <a:spcAft>
                <a:spcPct val="0"/>
              </a:spcAft>
              <a:defRPr kumimoji="1" sz="3600" b="1">
                <a:solidFill>
                  <a:srgbClr val="340068"/>
                </a:solidFill>
                <a:latin typeface="Times New Roman" pitchFamily="18" charset="0"/>
                <a:ea typeface="宋体" pitchFamily="2" charset="-122"/>
              </a:defRPr>
            </a:lvl9pPr>
          </a:lstStyle>
          <a:p>
            <a:r>
              <a:rPr lang="en-US" altLang="zh-CN" kern="0" dirty="0">
                <a:solidFill>
                  <a:srgbClr val="D3192B"/>
                </a:solidFill>
              </a:rPr>
              <a:t>5  </a:t>
            </a:r>
            <a:r>
              <a:rPr lang="zh-CN" altLang="en-US" kern="0" dirty="0">
                <a:solidFill>
                  <a:srgbClr val="D3192B"/>
                </a:solidFill>
              </a:rPr>
              <a:t>哈夫曼编码</a:t>
            </a:r>
            <a:endParaRPr lang="en-US" altLang="zh-CN" kern="0" dirty="0">
              <a:solidFill>
                <a:srgbClr val="D3192B"/>
              </a:solidFill>
            </a:endParaRPr>
          </a:p>
        </p:txBody>
      </p:sp>
    </p:spTree>
    <p:extLst>
      <p:ext uri="{BB962C8B-B14F-4D97-AF65-F5344CB8AC3E}">
        <p14:creationId xmlns:p14="http://schemas.microsoft.com/office/powerpoint/2010/main" val="2128794909"/>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defTabSz="812800">
              <a:lnSpc>
                <a:spcPct val="125000"/>
              </a:lnSpc>
              <a:buClr>
                <a:schemeClr val="folHlink"/>
              </a:buClr>
              <a:buSzPct val="70000"/>
              <a:buFont typeface="Wingdings" pitchFamily="2" charset="2"/>
              <a:buChar char="l"/>
            </a:pPr>
            <a:r>
              <a:rPr lang="zh-CN" altLang="en-US" sz="2400" b="1">
                <a:latin typeface="华文新魏" pitchFamily="2" charset="-122"/>
                <a:ea typeface="华文新魏" pitchFamily="2" charset="-122"/>
              </a:rPr>
              <a:t>当一个问题具有</a:t>
            </a:r>
            <a:r>
              <a:rPr lang="zh-CN" altLang="en-US" sz="2400" b="1">
                <a:solidFill>
                  <a:schemeClr val="tx1"/>
                </a:solidFill>
                <a:latin typeface="华文新魏" pitchFamily="2" charset="-122"/>
                <a:ea typeface="华文新魏" pitchFamily="2" charset="-122"/>
              </a:rPr>
              <a:t>最优子结构</a:t>
            </a:r>
            <a:r>
              <a:rPr lang="zh-CN" altLang="en-US" sz="2400" b="1">
                <a:latin typeface="华文新魏" pitchFamily="2" charset="-122"/>
                <a:ea typeface="华文新魏" pitchFamily="2" charset="-122"/>
              </a:rPr>
              <a:t>性质时，可用动态规划法求解，但有时用贪心算法求解会更加的简单有效。</a:t>
            </a:r>
            <a:endParaRPr lang="en-US" altLang="zh-CN" sz="2400" b="1">
              <a:latin typeface="华文新魏" pitchFamily="2" charset="-122"/>
              <a:ea typeface="华文新魏" pitchFamily="2" charset="-122"/>
            </a:endParaRPr>
          </a:p>
          <a:p>
            <a:pPr defTabSz="812800">
              <a:lnSpc>
                <a:spcPct val="125000"/>
              </a:lnSpc>
              <a:buClr>
                <a:schemeClr val="folHlink"/>
              </a:buClr>
              <a:buSzPct val="70000"/>
              <a:buFont typeface="Wingdings" pitchFamily="2" charset="2"/>
              <a:buChar char="l"/>
            </a:pPr>
            <a:r>
              <a:rPr lang="zh-CN" altLang="en-US" sz="2400" b="1">
                <a:latin typeface="华文新魏" pitchFamily="2" charset="-122"/>
                <a:ea typeface="华文新魏" pitchFamily="2" charset="-122"/>
              </a:rPr>
              <a:t>顾名思义，</a:t>
            </a:r>
            <a:r>
              <a:rPr lang="zh-CN" altLang="en-US" sz="2400" b="1">
                <a:solidFill>
                  <a:schemeClr val="tx1"/>
                </a:solidFill>
                <a:latin typeface="华文新魏" pitchFamily="2" charset="-122"/>
                <a:ea typeface="华文新魏" pitchFamily="2" charset="-122"/>
              </a:rPr>
              <a:t>贪心算法总是作出在当前看来最好的选择</a:t>
            </a:r>
            <a:r>
              <a:rPr lang="zh-CN" altLang="en-US" sz="2400" b="1">
                <a:latin typeface="华文新魏" pitchFamily="2" charset="-122"/>
                <a:ea typeface="华文新魏" pitchFamily="2" charset="-122"/>
              </a:rPr>
              <a:t>。也就是说贪心算法并不从整体最优考虑，它所作出的选择只是在某种意义上的</a:t>
            </a:r>
            <a:r>
              <a:rPr lang="zh-CN" altLang="en-US" sz="2400" b="1">
                <a:solidFill>
                  <a:srgbClr val="FF0000"/>
                </a:solidFill>
                <a:latin typeface="华文新魏" pitchFamily="2" charset="-122"/>
                <a:ea typeface="华文新魏" pitchFamily="2" charset="-122"/>
              </a:rPr>
              <a:t>局部最优</a:t>
            </a:r>
            <a:r>
              <a:rPr lang="zh-CN" altLang="en-US" sz="2400" b="1">
                <a:latin typeface="华文新魏" pitchFamily="2" charset="-122"/>
                <a:ea typeface="华文新魏" pitchFamily="2" charset="-122"/>
              </a:rPr>
              <a:t>选择。当然，希望贪心算法得到的最终结果也是整体最优的。虽然贪心算法不能对所有问题都得到整体最优解，但对许多问题它能产生整体最优解。如单源最短路经问题，最小生成树问题等。在一些情况下，即使贪心算法不能得到整体最优解，其最终结果却是最优解的很好近似。</a:t>
            </a:r>
            <a:endParaRPr lang="en-US" altLang="zh-CN" sz="2400" b="1">
              <a:latin typeface="华文新魏" pitchFamily="2" charset="-122"/>
              <a:ea typeface="华文新魏" pitchFamily="2" charset="-122"/>
            </a:endParaRPr>
          </a:p>
          <a:p>
            <a:pPr defTabSz="812800">
              <a:lnSpc>
                <a:spcPct val="100000"/>
              </a:lnSpc>
              <a:buClr>
                <a:schemeClr val="folHlink"/>
              </a:buClr>
              <a:buSzPct val="70000"/>
            </a:pPr>
            <a:endParaRPr lang="zh-CN" altLang="en-US" sz="2400" b="1">
              <a:solidFill>
                <a:srgbClr val="666699"/>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683568" y="1124744"/>
            <a:ext cx="7772400" cy="4953000"/>
          </a:xfrm>
        </p:spPr>
        <p:txBody>
          <a:bodyPr/>
          <a:lstStyle/>
          <a:p>
            <a:pPr eaLnBrk="1" hangingPunct="1">
              <a:buFont typeface="Wingdings" panose="05000000000000000000" pitchFamily="2" charset="2"/>
              <a:buNone/>
            </a:pPr>
            <a:r>
              <a:rPr lang="en-US" altLang="zh-CN" sz="2800" b="1" dirty="0">
                <a:solidFill>
                  <a:srgbClr val="0000FF"/>
                </a:solidFill>
                <a:latin typeface="黑体" panose="02010609060101010101" pitchFamily="49" charset="-122"/>
                <a:ea typeface="黑体" panose="02010609060101010101" pitchFamily="49" charset="-122"/>
              </a:rPr>
              <a:t>2</a:t>
            </a:r>
            <a:r>
              <a:rPr lang="zh-CN" altLang="en-US" sz="2800" b="1" dirty="0">
                <a:solidFill>
                  <a:srgbClr val="0000FF"/>
                </a:solidFill>
                <a:latin typeface="黑体" panose="02010609060101010101" pitchFamily="49" charset="-122"/>
                <a:ea typeface="黑体" panose="02010609060101010101" pitchFamily="49" charset="-122"/>
              </a:rPr>
              <a:t>、构造哈夫曼编码</a:t>
            </a:r>
          </a:p>
          <a:p>
            <a:pPr eaLnBrk="1" hangingPunct="1">
              <a:buFont typeface="Wingdings" panose="05000000000000000000" pitchFamily="2" charset="2"/>
              <a:buNone/>
            </a:pPr>
            <a:r>
              <a:rPr lang="zh-CN" altLang="en-US" sz="21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哈夫曼提出构造最优前缀码的贪心算法，由此产生的编码方案称为</a:t>
            </a:r>
            <a:r>
              <a:rPr lang="zh-CN" altLang="en-US" sz="2800" b="1" dirty="0">
                <a:solidFill>
                  <a:srgbClr val="0000FF"/>
                </a:solidFill>
                <a:latin typeface="楷体_GB2312" pitchFamily="49" charset="-122"/>
                <a:ea typeface="楷体_GB2312" pitchFamily="49" charset="-122"/>
              </a:rPr>
              <a:t>哈夫曼编码</a:t>
            </a:r>
            <a:r>
              <a:rPr lang="zh-CN" altLang="en-US" sz="2800" dirty="0">
                <a:latin typeface="楷体_GB2312" pitchFamily="49" charset="-122"/>
                <a:ea typeface="楷体_GB2312" pitchFamily="49" charset="-122"/>
              </a:rPr>
              <a:t>。</a:t>
            </a:r>
          </a:p>
          <a:p>
            <a:pPr eaLnBrk="1" hangingPunct="1">
              <a:buFont typeface="Wingdings" panose="05000000000000000000" pitchFamily="2" charset="2"/>
              <a:buNone/>
            </a:pPr>
            <a:r>
              <a:rPr lang="zh-CN" altLang="en-US" sz="2800" dirty="0">
                <a:latin typeface="楷体_GB2312" pitchFamily="49" charset="-122"/>
                <a:ea typeface="楷体_GB2312" pitchFamily="49" charset="-122"/>
              </a:rPr>
              <a:t>		哈夫曼算法以自底向上的方式构造表示最优前缀码的二叉树</a:t>
            </a:r>
            <a:r>
              <a:rPr lang="en-US" altLang="zh-CN" sz="2800" dirty="0">
                <a:latin typeface="楷体_GB2312" pitchFamily="49" charset="-122"/>
                <a:ea typeface="楷体_GB2312" pitchFamily="49" charset="-122"/>
              </a:rPr>
              <a:t>T</a:t>
            </a:r>
            <a:r>
              <a:rPr lang="zh-CN" altLang="en-US" sz="2800" dirty="0">
                <a:latin typeface="楷体_GB2312" pitchFamily="49" charset="-122"/>
                <a:ea typeface="楷体_GB2312" pitchFamily="49" charset="-122"/>
              </a:rPr>
              <a:t>。</a:t>
            </a:r>
          </a:p>
          <a:p>
            <a:pPr eaLnBrk="1" hangingPunct="1">
              <a:buFont typeface="Wingdings" panose="05000000000000000000" pitchFamily="2" charset="2"/>
              <a:buNone/>
            </a:pPr>
            <a:r>
              <a:rPr lang="zh-CN" altLang="en-US" sz="2800" dirty="0">
                <a:latin typeface="楷体_GB2312" pitchFamily="49" charset="-122"/>
                <a:ea typeface="楷体_GB2312" pitchFamily="49" charset="-122"/>
              </a:rPr>
              <a:t>		算法以</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个叶结点开始，执行</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次的</a:t>
            </a:r>
            <a:r>
              <a:rPr lang="zh-CN" altLang="en-US" sz="2800" dirty="0">
                <a:ea typeface="楷体_GB2312" pitchFamily="49" charset="-122"/>
              </a:rPr>
              <a:t>“</a:t>
            </a:r>
            <a:r>
              <a:rPr lang="zh-CN" altLang="en-US" sz="2800" dirty="0">
                <a:latin typeface="楷体_GB2312" pitchFamily="49" charset="-122"/>
                <a:ea typeface="楷体_GB2312" pitchFamily="49" charset="-122"/>
              </a:rPr>
              <a:t>合并</a:t>
            </a:r>
            <a:r>
              <a:rPr lang="zh-CN" altLang="en-US" sz="2800" dirty="0">
                <a:ea typeface="楷体_GB2312" pitchFamily="49" charset="-122"/>
              </a:rPr>
              <a:t>”</a:t>
            </a:r>
            <a:r>
              <a:rPr lang="zh-CN" altLang="en-US" sz="2800" dirty="0">
                <a:latin typeface="楷体_GB2312" pitchFamily="49" charset="-122"/>
                <a:ea typeface="楷体_GB2312" pitchFamily="49" charset="-122"/>
              </a:rPr>
              <a:t>运算后产生最终所要求的树</a:t>
            </a:r>
            <a:r>
              <a:rPr lang="en-US" altLang="zh-CN" sz="2800" dirty="0">
                <a:latin typeface="楷体_GB2312" pitchFamily="49" charset="-122"/>
                <a:ea typeface="楷体_GB2312" pitchFamily="49" charset="-122"/>
              </a:rPr>
              <a:t>T</a:t>
            </a:r>
            <a:r>
              <a:rPr lang="zh-CN" altLang="en-US" sz="2800" dirty="0">
                <a:latin typeface="楷体_GB2312" pitchFamily="49" charset="-122"/>
                <a:ea typeface="楷体_GB2312" pitchFamily="49" charset="-122"/>
              </a:rPr>
              <a:t>。</a:t>
            </a:r>
            <a:r>
              <a:rPr lang="zh-CN" altLang="en-US" sz="2800" dirty="0"/>
              <a:t> </a:t>
            </a:r>
          </a:p>
          <a:p>
            <a:pPr eaLnBrk="1" hangingPunct="1">
              <a:buFont typeface="Wingdings" panose="05000000000000000000" pitchFamily="2" charset="2"/>
              <a:buNone/>
            </a:pPr>
            <a:r>
              <a:rPr lang="zh-CN" altLang="en-US" dirty="0"/>
              <a:t>		</a:t>
            </a:r>
          </a:p>
        </p:txBody>
      </p:sp>
      <p:sp>
        <p:nvSpPr>
          <p:cNvPr id="7" name="标题 4"/>
          <p:cNvSpPr txBox="1">
            <a:spLocks/>
          </p:cNvSpPr>
          <p:nvPr/>
        </p:nvSpPr>
        <p:spPr bwMode="auto">
          <a:xfrm>
            <a:off x="1524000" y="304800"/>
            <a:ext cx="7391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rgbClr val="340068"/>
                </a:solidFill>
                <a:latin typeface="+mj-lt"/>
                <a:ea typeface="+mj-ea"/>
                <a:cs typeface="+mj-cs"/>
              </a:defRPr>
            </a:lvl1pPr>
            <a:lvl2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5pPr>
            <a:lvl6pPr marL="457200" algn="l" rtl="0" fontAlgn="base">
              <a:spcBef>
                <a:spcPct val="0"/>
              </a:spcBef>
              <a:spcAft>
                <a:spcPct val="0"/>
              </a:spcAft>
              <a:defRPr kumimoji="1" sz="3600" b="1">
                <a:solidFill>
                  <a:srgbClr val="340068"/>
                </a:solidFill>
                <a:latin typeface="Times New Roman" pitchFamily="18" charset="0"/>
                <a:ea typeface="宋体" pitchFamily="2" charset="-122"/>
              </a:defRPr>
            </a:lvl6pPr>
            <a:lvl7pPr marL="914400" algn="l" rtl="0" fontAlgn="base">
              <a:spcBef>
                <a:spcPct val="0"/>
              </a:spcBef>
              <a:spcAft>
                <a:spcPct val="0"/>
              </a:spcAft>
              <a:defRPr kumimoji="1" sz="3600" b="1">
                <a:solidFill>
                  <a:srgbClr val="340068"/>
                </a:solidFill>
                <a:latin typeface="Times New Roman" pitchFamily="18" charset="0"/>
                <a:ea typeface="宋体" pitchFamily="2" charset="-122"/>
              </a:defRPr>
            </a:lvl7pPr>
            <a:lvl8pPr marL="1371600" algn="l" rtl="0" fontAlgn="base">
              <a:spcBef>
                <a:spcPct val="0"/>
              </a:spcBef>
              <a:spcAft>
                <a:spcPct val="0"/>
              </a:spcAft>
              <a:defRPr kumimoji="1" sz="3600" b="1">
                <a:solidFill>
                  <a:srgbClr val="340068"/>
                </a:solidFill>
                <a:latin typeface="Times New Roman" pitchFamily="18" charset="0"/>
                <a:ea typeface="宋体" pitchFamily="2" charset="-122"/>
              </a:defRPr>
            </a:lvl8pPr>
            <a:lvl9pPr marL="1828800" algn="l" rtl="0" fontAlgn="base">
              <a:spcBef>
                <a:spcPct val="0"/>
              </a:spcBef>
              <a:spcAft>
                <a:spcPct val="0"/>
              </a:spcAft>
              <a:defRPr kumimoji="1" sz="3600" b="1">
                <a:solidFill>
                  <a:srgbClr val="340068"/>
                </a:solidFill>
                <a:latin typeface="Times New Roman" pitchFamily="18" charset="0"/>
                <a:ea typeface="宋体" pitchFamily="2" charset="-122"/>
              </a:defRPr>
            </a:lvl9pPr>
          </a:lstStyle>
          <a:p>
            <a:r>
              <a:rPr lang="en-US" altLang="zh-CN" kern="0" dirty="0">
                <a:solidFill>
                  <a:srgbClr val="D3192B"/>
                </a:solidFill>
              </a:rPr>
              <a:t>5  </a:t>
            </a:r>
            <a:r>
              <a:rPr lang="zh-CN" altLang="en-US" kern="0" dirty="0">
                <a:solidFill>
                  <a:srgbClr val="D3192B"/>
                </a:solidFill>
              </a:rPr>
              <a:t>哈夫曼编码</a:t>
            </a:r>
            <a:endParaRPr lang="en-US" altLang="zh-CN" kern="0" dirty="0">
              <a:solidFill>
                <a:srgbClr val="D3192B"/>
              </a:solidFill>
            </a:endParaRPr>
          </a:p>
        </p:txBody>
      </p:sp>
    </p:spTree>
    <p:extLst>
      <p:ext uri="{BB962C8B-B14F-4D97-AF65-F5344CB8AC3E}">
        <p14:creationId xmlns:p14="http://schemas.microsoft.com/office/powerpoint/2010/main" val="3040416090"/>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899592" y="1268760"/>
            <a:ext cx="7772400" cy="4953000"/>
          </a:xfrm>
        </p:spPr>
        <p:txBody>
          <a:bodyPr/>
          <a:lstStyle/>
          <a:p>
            <a:pPr eaLnBrk="1" hangingPunct="1">
              <a:lnSpc>
                <a:spcPct val="90000"/>
              </a:lnSpc>
              <a:buClr>
                <a:schemeClr val="accent2"/>
              </a:buClr>
              <a:buSzTx/>
              <a:buFontTx/>
              <a:buNone/>
            </a:pPr>
            <a:r>
              <a:rPr kumimoji="1" lang="en-US" altLang="zh-CN" sz="2800" dirty="0">
                <a:solidFill>
                  <a:srgbClr val="000066"/>
                </a:solidFill>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在算法</a:t>
            </a:r>
            <a:r>
              <a:rPr kumimoji="1" lang="en-US" altLang="zh-CN" sz="3200" b="1" dirty="0" err="1">
                <a:latin typeface="楷体_GB2312" pitchFamily="49" charset="-122"/>
                <a:ea typeface="楷体_GB2312" pitchFamily="49" charset="-122"/>
              </a:rPr>
              <a:t>huffmanTree</a:t>
            </a:r>
            <a:r>
              <a:rPr kumimoji="1" lang="zh-CN" altLang="en-US" sz="3200" b="1" dirty="0">
                <a:latin typeface="楷体_GB2312" pitchFamily="49" charset="-122"/>
                <a:ea typeface="楷体_GB2312" pitchFamily="49" charset="-122"/>
              </a:rPr>
              <a:t>中，编码字符集中每一字符</a:t>
            </a:r>
            <a:r>
              <a:rPr kumimoji="1" lang="en-US" altLang="zh-CN" sz="3200" b="1" dirty="0">
                <a:latin typeface="楷体_GB2312" pitchFamily="49" charset="-122"/>
                <a:ea typeface="楷体_GB2312" pitchFamily="49" charset="-122"/>
              </a:rPr>
              <a:t>c</a:t>
            </a:r>
            <a:r>
              <a:rPr kumimoji="1" lang="zh-CN" altLang="en-US" sz="3200" b="1" dirty="0">
                <a:latin typeface="楷体_GB2312" pitchFamily="49" charset="-122"/>
                <a:ea typeface="楷体_GB2312" pitchFamily="49" charset="-122"/>
              </a:rPr>
              <a:t>的频率是</a:t>
            </a:r>
            <a:r>
              <a:rPr kumimoji="1" lang="en-US" altLang="zh-CN" sz="3200" b="1" dirty="0">
                <a:solidFill>
                  <a:srgbClr val="0000FF"/>
                </a:solidFill>
                <a:latin typeface="楷体_GB2312" pitchFamily="49" charset="-122"/>
                <a:ea typeface="楷体_GB2312" pitchFamily="49" charset="-122"/>
              </a:rPr>
              <a:t>f(c)</a:t>
            </a:r>
            <a:r>
              <a:rPr kumimoji="1" lang="zh-CN" altLang="en-US" sz="3200" b="1" dirty="0">
                <a:latin typeface="楷体_GB2312" pitchFamily="49" charset="-122"/>
                <a:ea typeface="楷体_GB2312" pitchFamily="49" charset="-122"/>
              </a:rPr>
              <a:t>。以</a:t>
            </a:r>
            <a:r>
              <a:rPr kumimoji="1" lang="en-US" altLang="zh-CN" sz="3200" b="1" dirty="0">
                <a:latin typeface="楷体_GB2312" pitchFamily="49" charset="-122"/>
                <a:ea typeface="楷体_GB2312" pitchFamily="49" charset="-122"/>
              </a:rPr>
              <a:t>f</a:t>
            </a:r>
            <a:r>
              <a:rPr kumimoji="1" lang="zh-CN" altLang="en-US" sz="3200" b="1" dirty="0">
                <a:latin typeface="楷体_GB2312" pitchFamily="49" charset="-122"/>
                <a:ea typeface="楷体_GB2312" pitchFamily="49" charset="-122"/>
              </a:rPr>
              <a:t>为键值的优先队列</a:t>
            </a:r>
            <a:r>
              <a:rPr kumimoji="1" lang="en-US" altLang="zh-CN" sz="3200" b="1" dirty="0">
                <a:solidFill>
                  <a:srgbClr val="0000FF"/>
                </a:solidFill>
                <a:latin typeface="楷体_GB2312" pitchFamily="49" charset="-122"/>
                <a:ea typeface="楷体_GB2312" pitchFamily="49" charset="-122"/>
              </a:rPr>
              <a:t>Q</a:t>
            </a:r>
            <a:r>
              <a:rPr kumimoji="1" lang="zh-CN" altLang="en-US" sz="3200" b="1" dirty="0">
                <a:latin typeface="楷体_GB2312" pitchFamily="49" charset="-122"/>
                <a:ea typeface="楷体_GB2312" pitchFamily="49" charset="-122"/>
              </a:rPr>
              <a:t>用在贪心选择时有效地确定算法当前要合并的两棵具有最小频率的树。一旦两棵具有最小频率的树合并后，产生一棵新的树，其频率为合并的两棵树的频率之和，并将新树插入优先队列</a:t>
            </a:r>
            <a:r>
              <a:rPr kumimoji="1" lang="en-US" altLang="zh-CN" sz="3200" b="1" dirty="0">
                <a:solidFill>
                  <a:srgbClr val="0000FF"/>
                </a:solidFill>
                <a:latin typeface="楷体_GB2312" pitchFamily="49" charset="-122"/>
                <a:ea typeface="楷体_GB2312" pitchFamily="49" charset="-122"/>
              </a:rPr>
              <a:t>Q</a:t>
            </a:r>
            <a:r>
              <a:rPr kumimoji="1" lang="zh-CN" altLang="en-US" sz="3200" b="1" dirty="0">
                <a:latin typeface="楷体_GB2312" pitchFamily="49" charset="-122"/>
                <a:ea typeface="楷体_GB2312" pitchFamily="49" charset="-122"/>
              </a:rPr>
              <a:t>。经过</a:t>
            </a:r>
            <a:r>
              <a:rPr kumimoji="1" lang="en-US" altLang="zh-CN" sz="3200" b="1" dirty="0">
                <a:latin typeface="楷体_GB2312" pitchFamily="49" charset="-122"/>
                <a:ea typeface="楷体_GB2312" pitchFamily="49" charset="-122"/>
              </a:rPr>
              <a:t>n</a:t>
            </a:r>
            <a:r>
              <a:rPr kumimoji="1" lang="zh-CN" altLang="en-US" sz="3200" b="1" dirty="0">
                <a:latin typeface="楷体_GB2312" pitchFamily="49" charset="-122"/>
                <a:ea typeface="楷体_GB2312" pitchFamily="49" charset="-122"/>
              </a:rPr>
              <a:t>－</a:t>
            </a:r>
            <a:r>
              <a:rPr kumimoji="1" lang="en-US" altLang="zh-CN" sz="3200" b="1" dirty="0">
                <a:latin typeface="楷体_GB2312" pitchFamily="49" charset="-122"/>
                <a:ea typeface="楷体_GB2312" pitchFamily="49" charset="-122"/>
              </a:rPr>
              <a:t>1</a:t>
            </a:r>
            <a:r>
              <a:rPr kumimoji="1" lang="zh-CN" altLang="en-US" sz="3200" b="1" dirty="0">
                <a:latin typeface="楷体_GB2312" pitchFamily="49" charset="-122"/>
                <a:ea typeface="楷体_GB2312" pitchFamily="49" charset="-122"/>
              </a:rPr>
              <a:t>次的合并后，优先队列中只剩下一棵树，即所要求的树</a:t>
            </a:r>
            <a:r>
              <a:rPr kumimoji="1" lang="en-US" altLang="zh-CN" sz="3200" b="1" dirty="0">
                <a:solidFill>
                  <a:srgbClr val="0000FF"/>
                </a:solidFill>
                <a:latin typeface="楷体_GB2312" pitchFamily="49" charset="-122"/>
                <a:ea typeface="楷体_GB2312" pitchFamily="49" charset="-122"/>
              </a:rPr>
              <a:t>T</a:t>
            </a:r>
            <a:r>
              <a:rPr kumimoji="1" lang="zh-CN" altLang="en-US" sz="3200" b="1" dirty="0">
                <a:latin typeface="楷体_GB2312" pitchFamily="49" charset="-122"/>
                <a:ea typeface="楷体_GB2312" pitchFamily="49" charset="-122"/>
              </a:rPr>
              <a:t>。</a:t>
            </a:r>
          </a:p>
        </p:txBody>
      </p:sp>
      <p:sp>
        <p:nvSpPr>
          <p:cNvPr id="7" name="标题 4"/>
          <p:cNvSpPr txBox="1">
            <a:spLocks/>
          </p:cNvSpPr>
          <p:nvPr/>
        </p:nvSpPr>
        <p:spPr bwMode="auto">
          <a:xfrm>
            <a:off x="1524000" y="304800"/>
            <a:ext cx="7391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rgbClr val="340068"/>
                </a:solidFill>
                <a:latin typeface="+mj-lt"/>
                <a:ea typeface="+mj-ea"/>
                <a:cs typeface="+mj-cs"/>
              </a:defRPr>
            </a:lvl1pPr>
            <a:lvl2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5pPr>
            <a:lvl6pPr marL="457200" algn="l" rtl="0" fontAlgn="base">
              <a:spcBef>
                <a:spcPct val="0"/>
              </a:spcBef>
              <a:spcAft>
                <a:spcPct val="0"/>
              </a:spcAft>
              <a:defRPr kumimoji="1" sz="3600" b="1">
                <a:solidFill>
                  <a:srgbClr val="340068"/>
                </a:solidFill>
                <a:latin typeface="Times New Roman" pitchFamily="18" charset="0"/>
                <a:ea typeface="宋体" pitchFamily="2" charset="-122"/>
              </a:defRPr>
            </a:lvl6pPr>
            <a:lvl7pPr marL="914400" algn="l" rtl="0" fontAlgn="base">
              <a:spcBef>
                <a:spcPct val="0"/>
              </a:spcBef>
              <a:spcAft>
                <a:spcPct val="0"/>
              </a:spcAft>
              <a:defRPr kumimoji="1" sz="3600" b="1">
                <a:solidFill>
                  <a:srgbClr val="340068"/>
                </a:solidFill>
                <a:latin typeface="Times New Roman" pitchFamily="18" charset="0"/>
                <a:ea typeface="宋体" pitchFamily="2" charset="-122"/>
              </a:defRPr>
            </a:lvl7pPr>
            <a:lvl8pPr marL="1371600" algn="l" rtl="0" fontAlgn="base">
              <a:spcBef>
                <a:spcPct val="0"/>
              </a:spcBef>
              <a:spcAft>
                <a:spcPct val="0"/>
              </a:spcAft>
              <a:defRPr kumimoji="1" sz="3600" b="1">
                <a:solidFill>
                  <a:srgbClr val="340068"/>
                </a:solidFill>
                <a:latin typeface="Times New Roman" pitchFamily="18" charset="0"/>
                <a:ea typeface="宋体" pitchFamily="2" charset="-122"/>
              </a:defRPr>
            </a:lvl8pPr>
            <a:lvl9pPr marL="1828800" algn="l" rtl="0" fontAlgn="base">
              <a:spcBef>
                <a:spcPct val="0"/>
              </a:spcBef>
              <a:spcAft>
                <a:spcPct val="0"/>
              </a:spcAft>
              <a:defRPr kumimoji="1" sz="3600" b="1">
                <a:solidFill>
                  <a:srgbClr val="340068"/>
                </a:solidFill>
                <a:latin typeface="Times New Roman" pitchFamily="18" charset="0"/>
                <a:ea typeface="宋体" pitchFamily="2" charset="-122"/>
              </a:defRPr>
            </a:lvl9pPr>
          </a:lstStyle>
          <a:p>
            <a:r>
              <a:rPr lang="en-US" altLang="zh-CN" kern="0" dirty="0">
                <a:solidFill>
                  <a:srgbClr val="D3192B"/>
                </a:solidFill>
              </a:rPr>
              <a:t>5  </a:t>
            </a:r>
            <a:r>
              <a:rPr lang="zh-CN" altLang="en-US" kern="0" dirty="0">
                <a:solidFill>
                  <a:srgbClr val="D3192B"/>
                </a:solidFill>
              </a:rPr>
              <a:t>哈夫曼编码</a:t>
            </a:r>
            <a:endParaRPr lang="en-US" altLang="zh-CN" kern="0" dirty="0">
              <a:solidFill>
                <a:srgbClr val="D3192B"/>
              </a:solidFill>
            </a:endParaRPr>
          </a:p>
        </p:txBody>
      </p:sp>
    </p:spTree>
    <p:extLst>
      <p:ext uri="{BB962C8B-B14F-4D97-AF65-F5344CB8AC3E}">
        <p14:creationId xmlns:p14="http://schemas.microsoft.com/office/powerpoint/2010/main" val="1692934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zh-CN"/>
              <a:t>Huffman Code Construction</a:t>
            </a:r>
          </a:p>
        </p:txBody>
      </p:sp>
      <p:sp>
        <p:nvSpPr>
          <p:cNvPr id="40965" name="Rectangle 3"/>
          <p:cNvSpPr>
            <a:spLocks noGrp="1" noChangeArrowheads="1"/>
          </p:cNvSpPr>
          <p:nvPr>
            <p:ph idx="1"/>
          </p:nvPr>
        </p:nvSpPr>
        <p:spPr/>
        <p:txBody>
          <a:bodyPr/>
          <a:lstStyle/>
          <a:p>
            <a:pPr eaLnBrk="1" hangingPunct="1"/>
            <a:r>
              <a:rPr lang="en-US" altLang="zh-CN"/>
              <a:t>Character count in text.</a:t>
            </a:r>
          </a:p>
        </p:txBody>
      </p:sp>
      <p:sp>
        <p:nvSpPr>
          <p:cNvPr id="40966" name="Rectangle 4"/>
          <p:cNvSpPr>
            <a:spLocks noChangeArrowheads="1"/>
          </p:cNvSpPr>
          <p:nvPr/>
        </p:nvSpPr>
        <p:spPr bwMode="auto">
          <a:xfrm>
            <a:off x="6096000" y="129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125</a:t>
            </a:r>
            <a:endParaRPr lang="en-US" altLang="zh-CN" sz="2000" baseline="30000">
              <a:latin typeface="Comic Sans MS" panose="030F0702030302020204" pitchFamily="66" charset="0"/>
            </a:endParaRPr>
          </a:p>
        </p:txBody>
      </p:sp>
      <p:sp>
        <p:nvSpPr>
          <p:cNvPr id="40967" name="Rectangle 5"/>
          <p:cNvSpPr>
            <a:spLocks noChangeArrowheads="1"/>
          </p:cNvSpPr>
          <p:nvPr/>
        </p:nvSpPr>
        <p:spPr bwMode="auto">
          <a:xfrm>
            <a:off x="6096000" y="914400"/>
            <a:ext cx="914400" cy="381000"/>
          </a:xfrm>
          <a:prstGeom prst="rect">
            <a:avLst/>
          </a:prstGeom>
          <a:solidFill>
            <a:srgbClr val="003399"/>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solidFill>
                  <a:schemeClr val="bg1"/>
                </a:solidFill>
                <a:latin typeface="Comic Sans MS" panose="030F0702030302020204" pitchFamily="66" charset="0"/>
              </a:rPr>
              <a:t>Freq</a:t>
            </a:r>
            <a:endParaRPr lang="en-US" altLang="zh-CN" sz="1800" b="0">
              <a:solidFill>
                <a:schemeClr val="bg1"/>
              </a:solidFill>
              <a:latin typeface="Comic Sans MS" panose="030F0702030302020204" pitchFamily="66" charset="0"/>
            </a:endParaRPr>
          </a:p>
        </p:txBody>
      </p:sp>
      <p:sp>
        <p:nvSpPr>
          <p:cNvPr id="40968" name="Rectangle 6"/>
          <p:cNvSpPr>
            <a:spLocks noChangeArrowheads="1"/>
          </p:cNvSpPr>
          <p:nvPr/>
        </p:nvSpPr>
        <p:spPr bwMode="auto">
          <a:xfrm>
            <a:off x="6096000" y="167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93</a:t>
            </a:r>
            <a:endParaRPr lang="en-US" altLang="zh-CN" sz="2000" baseline="30000">
              <a:latin typeface="Comic Sans MS" panose="030F0702030302020204" pitchFamily="66" charset="0"/>
            </a:endParaRPr>
          </a:p>
        </p:txBody>
      </p:sp>
      <p:sp>
        <p:nvSpPr>
          <p:cNvPr id="40969" name="Rectangle 7"/>
          <p:cNvSpPr>
            <a:spLocks noChangeArrowheads="1"/>
          </p:cNvSpPr>
          <p:nvPr/>
        </p:nvSpPr>
        <p:spPr bwMode="auto">
          <a:xfrm>
            <a:off x="6096000" y="205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80</a:t>
            </a:r>
            <a:endParaRPr lang="en-US" altLang="zh-CN" sz="2000" baseline="30000">
              <a:latin typeface="Comic Sans MS" panose="030F0702030302020204" pitchFamily="66" charset="0"/>
            </a:endParaRPr>
          </a:p>
        </p:txBody>
      </p:sp>
      <p:sp>
        <p:nvSpPr>
          <p:cNvPr id="40970" name="Rectangle 8"/>
          <p:cNvSpPr>
            <a:spLocks noChangeArrowheads="1"/>
          </p:cNvSpPr>
          <p:nvPr/>
        </p:nvSpPr>
        <p:spPr bwMode="auto">
          <a:xfrm>
            <a:off x="6096000" y="2438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76</a:t>
            </a:r>
            <a:endParaRPr lang="en-US" altLang="zh-CN" sz="2000" baseline="30000">
              <a:latin typeface="Comic Sans MS" panose="030F0702030302020204" pitchFamily="66" charset="0"/>
            </a:endParaRPr>
          </a:p>
        </p:txBody>
      </p:sp>
      <p:sp>
        <p:nvSpPr>
          <p:cNvPr id="40971" name="Rectangle 9"/>
          <p:cNvSpPr>
            <a:spLocks noChangeArrowheads="1"/>
          </p:cNvSpPr>
          <p:nvPr/>
        </p:nvSpPr>
        <p:spPr bwMode="auto">
          <a:xfrm>
            <a:off x="6096000" y="2819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72</a:t>
            </a:r>
            <a:endParaRPr lang="en-US" altLang="zh-CN" sz="2000" baseline="30000">
              <a:latin typeface="Comic Sans MS" panose="030F0702030302020204" pitchFamily="66" charset="0"/>
            </a:endParaRPr>
          </a:p>
        </p:txBody>
      </p:sp>
      <p:sp>
        <p:nvSpPr>
          <p:cNvPr id="40972" name="Rectangle 10"/>
          <p:cNvSpPr>
            <a:spLocks noChangeArrowheads="1"/>
          </p:cNvSpPr>
          <p:nvPr/>
        </p:nvSpPr>
        <p:spPr bwMode="auto">
          <a:xfrm>
            <a:off x="6096000" y="3200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71</a:t>
            </a:r>
            <a:endParaRPr lang="en-US" altLang="zh-CN" sz="2000" baseline="30000">
              <a:latin typeface="Comic Sans MS" panose="030F0702030302020204" pitchFamily="66" charset="0"/>
            </a:endParaRPr>
          </a:p>
        </p:txBody>
      </p:sp>
      <p:sp>
        <p:nvSpPr>
          <p:cNvPr id="40973" name="Rectangle 11"/>
          <p:cNvSpPr>
            <a:spLocks noChangeArrowheads="1"/>
          </p:cNvSpPr>
          <p:nvPr/>
        </p:nvSpPr>
        <p:spPr bwMode="auto">
          <a:xfrm>
            <a:off x="6096000" y="3962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61</a:t>
            </a:r>
            <a:endParaRPr lang="en-US" altLang="zh-CN" sz="2000" baseline="30000">
              <a:latin typeface="Comic Sans MS" panose="030F0702030302020204" pitchFamily="66" charset="0"/>
            </a:endParaRPr>
          </a:p>
        </p:txBody>
      </p:sp>
      <p:sp>
        <p:nvSpPr>
          <p:cNvPr id="40974" name="Rectangle 12"/>
          <p:cNvSpPr>
            <a:spLocks noChangeArrowheads="1"/>
          </p:cNvSpPr>
          <p:nvPr/>
        </p:nvSpPr>
        <p:spPr bwMode="auto">
          <a:xfrm>
            <a:off x="6096000" y="4343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55</a:t>
            </a:r>
            <a:endParaRPr lang="en-US" altLang="zh-CN" sz="2000" baseline="30000">
              <a:latin typeface="Comic Sans MS" panose="030F0702030302020204" pitchFamily="66" charset="0"/>
            </a:endParaRPr>
          </a:p>
        </p:txBody>
      </p:sp>
      <p:sp>
        <p:nvSpPr>
          <p:cNvPr id="40975" name="Rectangle 13"/>
          <p:cNvSpPr>
            <a:spLocks noChangeArrowheads="1"/>
          </p:cNvSpPr>
          <p:nvPr/>
        </p:nvSpPr>
        <p:spPr bwMode="auto">
          <a:xfrm>
            <a:off x="6096000" y="4724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41</a:t>
            </a:r>
            <a:endParaRPr lang="en-US" altLang="zh-CN" sz="2000" baseline="30000">
              <a:latin typeface="Comic Sans MS" panose="030F0702030302020204" pitchFamily="66" charset="0"/>
            </a:endParaRPr>
          </a:p>
        </p:txBody>
      </p:sp>
      <p:sp>
        <p:nvSpPr>
          <p:cNvPr id="40976" name="Rectangle 14"/>
          <p:cNvSpPr>
            <a:spLocks noChangeArrowheads="1"/>
          </p:cNvSpPr>
          <p:nvPr/>
        </p:nvSpPr>
        <p:spPr bwMode="auto">
          <a:xfrm>
            <a:off x="6096000" y="510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40</a:t>
            </a:r>
            <a:endParaRPr lang="en-US" altLang="zh-CN" sz="2000" baseline="30000">
              <a:latin typeface="Comic Sans MS" panose="030F0702030302020204" pitchFamily="66" charset="0"/>
            </a:endParaRPr>
          </a:p>
        </p:txBody>
      </p:sp>
      <p:sp>
        <p:nvSpPr>
          <p:cNvPr id="40977" name="Rectangle 15"/>
          <p:cNvSpPr>
            <a:spLocks noChangeArrowheads="1"/>
          </p:cNvSpPr>
          <p:nvPr/>
        </p:nvSpPr>
        <p:spPr bwMode="auto">
          <a:xfrm>
            <a:off x="5334000" y="1295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E</a:t>
            </a:r>
            <a:endParaRPr lang="en-US" altLang="zh-CN" sz="2000" baseline="30000">
              <a:latin typeface="Comic Sans MS" panose="030F0702030302020204" pitchFamily="66" charset="0"/>
            </a:endParaRPr>
          </a:p>
        </p:txBody>
      </p:sp>
      <p:sp>
        <p:nvSpPr>
          <p:cNvPr id="40978" name="Rectangle 16"/>
          <p:cNvSpPr>
            <a:spLocks noChangeArrowheads="1"/>
          </p:cNvSpPr>
          <p:nvPr/>
        </p:nvSpPr>
        <p:spPr bwMode="auto">
          <a:xfrm>
            <a:off x="5334000" y="914400"/>
            <a:ext cx="762000" cy="381000"/>
          </a:xfrm>
          <a:prstGeom prst="rect">
            <a:avLst/>
          </a:prstGeom>
          <a:solidFill>
            <a:srgbClr val="003399"/>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solidFill>
                  <a:schemeClr val="bg1"/>
                </a:solidFill>
                <a:latin typeface="Comic Sans MS" panose="030F0702030302020204" pitchFamily="66" charset="0"/>
              </a:rPr>
              <a:t>Char</a:t>
            </a:r>
            <a:endParaRPr lang="en-US" altLang="zh-CN" sz="1800" b="0">
              <a:solidFill>
                <a:schemeClr val="bg1"/>
              </a:solidFill>
              <a:latin typeface="Comic Sans MS" panose="030F0702030302020204" pitchFamily="66" charset="0"/>
            </a:endParaRPr>
          </a:p>
        </p:txBody>
      </p:sp>
      <p:sp>
        <p:nvSpPr>
          <p:cNvPr id="40979" name="Rectangle 17"/>
          <p:cNvSpPr>
            <a:spLocks noChangeArrowheads="1"/>
          </p:cNvSpPr>
          <p:nvPr/>
        </p:nvSpPr>
        <p:spPr bwMode="auto">
          <a:xfrm>
            <a:off x="5334000" y="1676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T</a:t>
            </a:r>
            <a:endParaRPr lang="en-US" altLang="zh-CN" sz="2000" baseline="30000">
              <a:latin typeface="Comic Sans MS" panose="030F0702030302020204" pitchFamily="66" charset="0"/>
            </a:endParaRPr>
          </a:p>
        </p:txBody>
      </p:sp>
      <p:sp>
        <p:nvSpPr>
          <p:cNvPr id="40980" name="Rectangle 18"/>
          <p:cNvSpPr>
            <a:spLocks noChangeArrowheads="1"/>
          </p:cNvSpPr>
          <p:nvPr/>
        </p:nvSpPr>
        <p:spPr bwMode="auto">
          <a:xfrm>
            <a:off x="5334000" y="2057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A</a:t>
            </a:r>
            <a:endParaRPr lang="en-US" altLang="zh-CN" sz="2000" baseline="30000">
              <a:latin typeface="Comic Sans MS" panose="030F0702030302020204" pitchFamily="66" charset="0"/>
            </a:endParaRPr>
          </a:p>
        </p:txBody>
      </p:sp>
      <p:sp>
        <p:nvSpPr>
          <p:cNvPr id="40981" name="Rectangle 19"/>
          <p:cNvSpPr>
            <a:spLocks noChangeArrowheads="1"/>
          </p:cNvSpPr>
          <p:nvPr/>
        </p:nvSpPr>
        <p:spPr bwMode="auto">
          <a:xfrm>
            <a:off x="5334000" y="2438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O</a:t>
            </a:r>
            <a:endParaRPr lang="en-US" altLang="zh-CN" sz="2000" baseline="30000">
              <a:latin typeface="Comic Sans MS" panose="030F0702030302020204" pitchFamily="66" charset="0"/>
            </a:endParaRPr>
          </a:p>
        </p:txBody>
      </p:sp>
      <p:sp>
        <p:nvSpPr>
          <p:cNvPr id="40982" name="Rectangle 20"/>
          <p:cNvSpPr>
            <a:spLocks noChangeArrowheads="1"/>
          </p:cNvSpPr>
          <p:nvPr/>
        </p:nvSpPr>
        <p:spPr bwMode="auto">
          <a:xfrm>
            <a:off x="5334000" y="2819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I</a:t>
            </a:r>
            <a:endParaRPr lang="en-US" altLang="zh-CN" sz="2000" baseline="30000">
              <a:latin typeface="Comic Sans MS" panose="030F0702030302020204" pitchFamily="66" charset="0"/>
            </a:endParaRPr>
          </a:p>
        </p:txBody>
      </p:sp>
      <p:sp>
        <p:nvSpPr>
          <p:cNvPr id="40983" name="Rectangle 21"/>
          <p:cNvSpPr>
            <a:spLocks noChangeArrowheads="1"/>
          </p:cNvSpPr>
          <p:nvPr/>
        </p:nvSpPr>
        <p:spPr bwMode="auto">
          <a:xfrm>
            <a:off x="5334000" y="3200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N</a:t>
            </a:r>
            <a:endParaRPr lang="en-US" altLang="zh-CN" sz="2000" baseline="30000">
              <a:latin typeface="Comic Sans MS" panose="030F0702030302020204" pitchFamily="66" charset="0"/>
            </a:endParaRPr>
          </a:p>
        </p:txBody>
      </p:sp>
      <p:sp>
        <p:nvSpPr>
          <p:cNvPr id="40984" name="Rectangle 22"/>
          <p:cNvSpPr>
            <a:spLocks noChangeArrowheads="1"/>
          </p:cNvSpPr>
          <p:nvPr/>
        </p:nvSpPr>
        <p:spPr bwMode="auto">
          <a:xfrm>
            <a:off x="5334000" y="3962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R</a:t>
            </a:r>
            <a:endParaRPr lang="en-US" altLang="zh-CN" sz="2000" baseline="30000">
              <a:latin typeface="Comic Sans MS" panose="030F0702030302020204" pitchFamily="66" charset="0"/>
            </a:endParaRPr>
          </a:p>
        </p:txBody>
      </p:sp>
      <p:sp>
        <p:nvSpPr>
          <p:cNvPr id="40985" name="Rectangle 23"/>
          <p:cNvSpPr>
            <a:spLocks noChangeArrowheads="1"/>
          </p:cNvSpPr>
          <p:nvPr/>
        </p:nvSpPr>
        <p:spPr bwMode="auto">
          <a:xfrm>
            <a:off x="5334000" y="4343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H</a:t>
            </a:r>
            <a:endParaRPr lang="en-US" altLang="zh-CN" sz="2000" baseline="30000">
              <a:latin typeface="Comic Sans MS" panose="030F0702030302020204" pitchFamily="66" charset="0"/>
            </a:endParaRPr>
          </a:p>
        </p:txBody>
      </p:sp>
      <p:sp>
        <p:nvSpPr>
          <p:cNvPr id="40986" name="Rectangle 24"/>
          <p:cNvSpPr>
            <a:spLocks noChangeArrowheads="1"/>
          </p:cNvSpPr>
          <p:nvPr/>
        </p:nvSpPr>
        <p:spPr bwMode="auto">
          <a:xfrm>
            <a:off x="5334000" y="4724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L</a:t>
            </a:r>
            <a:endParaRPr lang="en-US" altLang="zh-CN" sz="2000" baseline="30000">
              <a:latin typeface="Comic Sans MS" panose="030F0702030302020204" pitchFamily="66" charset="0"/>
            </a:endParaRPr>
          </a:p>
        </p:txBody>
      </p:sp>
      <p:sp>
        <p:nvSpPr>
          <p:cNvPr id="40987" name="Rectangle 25"/>
          <p:cNvSpPr>
            <a:spLocks noChangeArrowheads="1"/>
          </p:cNvSpPr>
          <p:nvPr/>
        </p:nvSpPr>
        <p:spPr bwMode="auto">
          <a:xfrm>
            <a:off x="5334000" y="5105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D</a:t>
            </a:r>
            <a:endParaRPr lang="en-US" altLang="zh-CN" sz="2000" baseline="30000">
              <a:latin typeface="Comic Sans MS" panose="030F0702030302020204" pitchFamily="66" charset="0"/>
            </a:endParaRPr>
          </a:p>
        </p:txBody>
      </p:sp>
      <p:sp>
        <p:nvSpPr>
          <p:cNvPr id="40988" name="Rectangle 26"/>
          <p:cNvSpPr>
            <a:spLocks noChangeArrowheads="1"/>
          </p:cNvSpPr>
          <p:nvPr/>
        </p:nvSpPr>
        <p:spPr bwMode="auto">
          <a:xfrm>
            <a:off x="6096000" y="548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31</a:t>
            </a:r>
            <a:endParaRPr lang="en-US" altLang="zh-CN" sz="2000" baseline="30000">
              <a:latin typeface="Comic Sans MS" panose="030F0702030302020204" pitchFamily="66" charset="0"/>
            </a:endParaRPr>
          </a:p>
        </p:txBody>
      </p:sp>
      <p:sp>
        <p:nvSpPr>
          <p:cNvPr id="40989" name="Rectangle 27"/>
          <p:cNvSpPr>
            <a:spLocks noChangeArrowheads="1"/>
          </p:cNvSpPr>
          <p:nvPr/>
        </p:nvSpPr>
        <p:spPr bwMode="auto">
          <a:xfrm>
            <a:off x="6096000" y="586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27</a:t>
            </a:r>
            <a:endParaRPr lang="en-US" altLang="zh-CN" sz="2000" baseline="30000">
              <a:latin typeface="Comic Sans MS" panose="030F0702030302020204" pitchFamily="66" charset="0"/>
            </a:endParaRPr>
          </a:p>
        </p:txBody>
      </p:sp>
      <p:sp>
        <p:nvSpPr>
          <p:cNvPr id="40990" name="Rectangle 28"/>
          <p:cNvSpPr>
            <a:spLocks noChangeArrowheads="1"/>
          </p:cNvSpPr>
          <p:nvPr/>
        </p:nvSpPr>
        <p:spPr bwMode="auto">
          <a:xfrm>
            <a:off x="5334000" y="5486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C</a:t>
            </a:r>
            <a:endParaRPr lang="en-US" altLang="zh-CN" sz="2000" baseline="30000">
              <a:latin typeface="Comic Sans MS" panose="030F0702030302020204" pitchFamily="66" charset="0"/>
            </a:endParaRPr>
          </a:p>
        </p:txBody>
      </p:sp>
      <p:sp>
        <p:nvSpPr>
          <p:cNvPr id="40991" name="Rectangle 29"/>
          <p:cNvSpPr>
            <a:spLocks noChangeArrowheads="1"/>
          </p:cNvSpPr>
          <p:nvPr/>
        </p:nvSpPr>
        <p:spPr bwMode="auto">
          <a:xfrm>
            <a:off x="5334000" y="5867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U</a:t>
            </a:r>
            <a:endParaRPr lang="en-US" altLang="zh-CN" sz="2000" baseline="30000">
              <a:latin typeface="Comic Sans MS" panose="030F0702030302020204" pitchFamily="66" charset="0"/>
            </a:endParaRPr>
          </a:p>
        </p:txBody>
      </p:sp>
      <p:sp>
        <p:nvSpPr>
          <p:cNvPr id="40992" name="Rectangle 30"/>
          <p:cNvSpPr>
            <a:spLocks noChangeArrowheads="1"/>
          </p:cNvSpPr>
          <p:nvPr/>
        </p:nvSpPr>
        <p:spPr bwMode="auto">
          <a:xfrm>
            <a:off x="6096000" y="3581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65</a:t>
            </a:r>
            <a:endParaRPr lang="en-US" altLang="zh-CN" sz="2000" baseline="30000">
              <a:latin typeface="Comic Sans MS" panose="030F0702030302020204" pitchFamily="66" charset="0"/>
            </a:endParaRPr>
          </a:p>
        </p:txBody>
      </p:sp>
      <p:sp>
        <p:nvSpPr>
          <p:cNvPr id="40993" name="Rectangle 31"/>
          <p:cNvSpPr>
            <a:spLocks noChangeArrowheads="1"/>
          </p:cNvSpPr>
          <p:nvPr/>
        </p:nvSpPr>
        <p:spPr bwMode="auto">
          <a:xfrm>
            <a:off x="5334000" y="3581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a:latin typeface="Comic Sans MS" panose="030F0702030302020204" pitchFamily="66" charset="0"/>
              </a:rPr>
              <a:t>S</a:t>
            </a:r>
            <a:endParaRPr lang="en-US" altLang="zh-CN" sz="2000" baseline="30000">
              <a:latin typeface="Comic Sans MS" panose="030F0702030302020204" pitchFamily="66" charset="0"/>
            </a:endParaRPr>
          </a:p>
        </p:txBody>
      </p:sp>
    </p:spTree>
    <p:extLst>
      <p:ext uri="{BB962C8B-B14F-4D97-AF65-F5344CB8AC3E}">
        <p14:creationId xmlns:p14="http://schemas.microsoft.com/office/powerpoint/2010/main" val="1715605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zh-CN"/>
              <a:t>Huffman Code Construction</a:t>
            </a:r>
          </a:p>
        </p:txBody>
      </p:sp>
      <p:sp>
        <p:nvSpPr>
          <p:cNvPr id="41989"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1990"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sp>
        <p:nvSpPr>
          <p:cNvPr id="41991"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1992"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sp>
        <p:nvSpPr>
          <p:cNvPr id="41993"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1994" name="Oval 8"/>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sp>
        <p:nvSpPr>
          <p:cNvPr id="41995" name="Oval 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1996" name="Oval 1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sp>
        <p:nvSpPr>
          <p:cNvPr id="41997" name="Text Box 11"/>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1998" name="Text Box 12"/>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1999" name="Text Box 13"/>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2000" name="Text Box 14"/>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2001" name="Text Box 15"/>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2002" name="Text Box 16"/>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2003" name="Text Box 17"/>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2004" name="Text Box 18"/>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2005" name="Text Box 19"/>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2006" name="Oval 20"/>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2007" name="Oval 2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2008" name="Oval 2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sp>
        <p:nvSpPr>
          <p:cNvPr id="42009" name="Text Box 23"/>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2010" name="Text Box 24"/>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2011"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2012"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2013" name="Text Box 27"/>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2014" name="Text Box 28"/>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1287224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zh-CN"/>
              <a:t>Huffman Code Construction</a:t>
            </a:r>
          </a:p>
        </p:txBody>
      </p:sp>
      <p:sp>
        <p:nvSpPr>
          <p:cNvPr id="43013"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3014"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sp>
        <p:nvSpPr>
          <p:cNvPr id="43015"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3016"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sp>
        <p:nvSpPr>
          <p:cNvPr id="43017"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3018"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3019"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sp>
        <p:nvSpPr>
          <p:cNvPr id="43020"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3021"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43022" name="AutoShape 12"/>
          <p:cNvCxnSpPr>
            <a:cxnSpLocks noChangeShapeType="1"/>
            <a:stCxn id="43018" idx="3"/>
            <a:endCxn id="43020"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3023" name="AutoShape 13"/>
          <p:cNvCxnSpPr>
            <a:cxnSpLocks noChangeShapeType="1"/>
            <a:stCxn id="43018" idx="5"/>
            <a:endCxn id="43021"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3024" name="Text Box 14"/>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43025" name="Oval 15"/>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3026" name="Oval 16"/>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sp>
        <p:nvSpPr>
          <p:cNvPr id="43027" name="Oval 17"/>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3028" name="Oval 18"/>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3029" name="Oval 19"/>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3030" name="Text Box 20"/>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3031" name="Text Box 21"/>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3032" name="Text Box 22"/>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3033" name="Text Box 23"/>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3034" name="Text Box 24"/>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3035" name="Text Box 25"/>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3036" name="Text Box 26"/>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3037" name="Text Box 27"/>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3038" name="Text Box 28"/>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3039" name="Text Box 29"/>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3040" name="Text Box 30"/>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3041" name="Text Box 31"/>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3042" name="Text Box 32"/>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2972331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t>Huffman Code Construction</a:t>
            </a:r>
          </a:p>
        </p:txBody>
      </p:sp>
      <p:sp>
        <p:nvSpPr>
          <p:cNvPr id="44037"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4038"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sp>
        <p:nvSpPr>
          <p:cNvPr id="44039"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4040"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sp>
        <p:nvSpPr>
          <p:cNvPr id="44041"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4042"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4043"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sp>
        <p:nvSpPr>
          <p:cNvPr id="44044"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4045"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44046" name="AutoShape 12"/>
          <p:cNvCxnSpPr>
            <a:cxnSpLocks noChangeShapeType="1"/>
            <a:stCxn id="44042" idx="3"/>
            <a:endCxn id="44044"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4047" name="AutoShape 13"/>
          <p:cNvCxnSpPr>
            <a:cxnSpLocks noChangeShapeType="1"/>
            <a:stCxn id="44042" idx="5"/>
            <a:endCxn id="44045"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4048" name="Text Box 14"/>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44049" name="Oval 1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4050" name="Oval 16"/>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4051" name="Oval 17"/>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44052" name="AutoShape 18"/>
          <p:cNvCxnSpPr>
            <a:cxnSpLocks noChangeShapeType="1"/>
            <a:stCxn id="44049" idx="3"/>
            <a:endCxn id="44050"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4053" name="AutoShape 19"/>
          <p:cNvCxnSpPr>
            <a:cxnSpLocks noChangeShapeType="1"/>
            <a:stCxn id="44049" idx="5"/>
            <a:endCxn id="44051"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4054" name="Text Box 20"/>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44055" name="Oval 21"/>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4056" name="Oval 22"/>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4057" name="Oval 23"/>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4058" name="Text Box 24"/>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4059" name="Text Box 25"/>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4060" name="Text Box 26"/>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4061" name="Text Box 27"/>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4062" name="Text Box 28"/>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4063" name="Text Box 29"/>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4064" name="Text Box 30"/>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4065" name="Text Box 31"/>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4066" name="Text Box 32"/>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4067" name="Text Box 33"/>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4068" name="Text Box 34"/>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4069" name="Text Box 35"/>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4070" name="Text Box 36"/>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23878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zh-CN"/>
              <a:t>Huffman Code Construction</a:t>
            </a:r>
          </a:p>
        </p:txBody>
      </p:sp>
      <p:sp>
        <p:nvSpPr>
          <p:cNvPr id="45061"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5062"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sp>
        <p:nvSpPr>
          <p:cNvPr id="45063"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5064"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sp>
        <p:nvSpPr>
          <p:cNvPr id="45065"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5066" name="Oval 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5067" name="Oval 9"/>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5068" name="Oval 10"/>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45069" name="AutoShape 11"/>
          <p:cNvCxnSpPr>
            <a:cxnSpLocks noChangeShapeType="1"/>
            <a:stCxn id="45066" idx="3"/>
            <a:endCxn id="45067"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5070" name="AutoShape 12"/>
          <p:cNvCxnSpPr>
            <a:cxnSpLocks noChangeShapeType="1"/>
            <a:stCxn id="45066" idx="5"/>
            <a:endCxn id="45068"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5071" name="Oval 13"/>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5072" name="Oval 14"/>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45073" name="AutoShape 15"/>
          <p:cNvCxnSpPr>
            <a:cxnSpLocks noChangeShapeType="1"/>
            <a:stCxn id="45067" idx="3"/>
            <a:endCxn id="45071"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5074" name="AutoShape 16"/>
          <p:cNvCxnSpPr>
            <a:cxnSpLocks noChangeShapeType="1"/>
            <a:stCxn id="45067" idx="5"/>
            <a:endCxn id="45072"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5075" name="Text Box 17"/>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45076" name="Text Box 18"/>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45077" name="Oval 1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5078" name="Oval 20"/>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5079" name="Oval 21"/>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45080" name="AutoShape 22"/>
          <p:cNvCxnSpPr>
            <a:cxnSpLocks noChangeShapeType="1"/>
            <a:stCxn id="45077" idx="3"/>
            <a:endCxn id="45078"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5081" name="AutoShape 23"/>
          <p:cNvCxnSpPr>
            <a:cxnSpLocks noChangeShapeType="1"/>
            <a:stCxn id="45077" idx="5"/>
            <a:endCxn id="45079"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5082" name="Text Box 24"/>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45083"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5084"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5085" name="Oval 27"/>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5086" name="Text Box 28"/>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5087" name="Text Box 29"/>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5088" name="Text Box 30"/>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5089" name="Text Box 31"/>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5090" name="Text Box 32"/>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5091" name="Text Box 33"/>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5092" name="Text Box 34"/>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5093" name="Text Box 35"/>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5094" name="Text Box 36"/>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5095" name="Text Box 37"/>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5096" name="Text Box 38"/>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5097" name="Text Box 39"/>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5098" name="Text Box 40"/>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2444639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zh-CN"/>
              <a:t>Huffman Code Construction</a:t>
            </a:r>
          </a:p>
        </p:txBody>
      </p:sp>
      <p:sp>
        <p:nvSpPr>
          <p:cNvPr id="46085"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6086" name="Oval 4"/>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6087" name="Oval 5"/>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46088" name="AutoShape 6"/>
          <p:cNvCxnSpPr>
            <a:cxnSpLocks noChangeShapeType="1"/>
            <a:stCxn id="46085" idx="3"/>
            <a:endCxn id="46086"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6089" name="AutoShape 7"/>
          <p:cNvCxnSpPr>
            <a:cxnSpLocks noChangeShapeType="1"/>
            <a:stCxn id="46085" idx="5"/>
            <a:endCxn id="46087"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6090" name="Oval 8"/>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6091" name="Oval 9"/>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sp>
        <p:nvSpPr>
          <p:cNvPr id="46092" name="Oval 10"/>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6093" name="Oval 11"/>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6094" name="Oval 12"/>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6095" name="Oval 13"/>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46096" name="AutoShape 14"/>
          <p:cNvCxnSpPr>
            <a:cxnSpLocks noChangeShapeType="1"/>
            <a:stCxn id="46093" idx="3"/>
            <a:endCxn id="46094"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6097" name="AutoShape 15"/>
          <p:cNvCxnSpPr>
            <a:cxnSpLocks noChangeShapeType="1"/>
            <a:stCxn id="46093" idx="5"/>
            <a:endCxn id="46095"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6098" name="Oval 16"/>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6099" name="Oval 17"/>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46100" name="AutoShape 18"/>
          <p:cNvCxnSpPr>
            <a:cxnSpLocks noChangeShapeType="1"/>
            <a:stCxn id="46094" idx="3"/>
            <a:endCxn id="46098"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6101" name="AutoShape 19"/>
          <p:cNvCxnSpPr>
            <a:cxnSpLocks noChangeShapeType="1"/>
            <a:stCxn id="46094" idx="5"/>
            <a:endCxn id="46099"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6102" name="Text Box 20"/>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46103" name="Text Box 21"/>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46104" name="Text Box 22"/>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46105" name="Oval 2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6106" name="Oval 24"/>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6107" name="Oval 25"/>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46108" name="AutoShape 26"/>
          <p:cNvCxnSpPr>
            <a:cxnSpLocks noChangeShapeType="1"/>
            <a:stCxn id="46105" idx="3"/>
            <a:endCxn id="46106"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6109" name="AutoShape 27"/>
          <p:cNvCxnSpPr>
            <a:cxnSpLocks noChangeShapeType="1"/>
            <a:stCxn id="46105" idx="5"/>
            <a:endCxn id="46107"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6110" name="Text Box 28"/>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46111" name="Oval 29"/>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6112" name="Oval 30"/>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6113" name="Oval 31"/>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6114" name="Text Box 32"/>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6115" name="Text Box 33"/>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6116" name="Text Box 34"/>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6117" name="Text Box 35"/>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6118" name="Text Box 36"/>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6119" name="Text Box 37"/>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6120" name="Text Box 38"/>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6121" name="Text Box 39"/>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6122" name="Text Box 40"/>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6123" name="Text Box 41"/>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6124" name="Text Box 42"/>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6125" name="Text Box 43"/>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6126" name="Text Box 44"/>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3033732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altLang="zh-CN"/>
              <a:t>Huffman Code Construction</a:t>
            </a:r>
          </a:p>
        </p:txBody>
      </p:sp>
      <p:sp>
        <p:nvSpPr>
          <p:cNvPr id="47109"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7110"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7111"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7112"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47113" name="AutoShape 7"/>
          <p:cNvCxnSpPr>
            <a:cxnSpLocks noChangeShapeType="1"/>
            <a:stCxn id="47109" idx="3"/>
            <a:endCxn id="47111"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14" name="AutoShape 8"/>
          <p:cNvCxnSpPr>
            <a:cxnSpLocks noChangeShapeType="1"/>
            <a:stCxn id="47109" idx="5"/>
            <a:endCxn id="47112"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15"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7116"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47117" name="AutoShape 11"/>
          <p:cNvCxnSpPr>
            <a:cxnSpLocks noChangeShapeType="1"/>
            <a:stCxn id="47110" idx="3"/>
            <a:endCxn id="47115"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18" name="AutoShape 12"/>
          <p:cNvCxnSpPr>
            <a:cxnSpLocks noChangeShapeType="1"/>
            <a:stCxn id="47110" idx="5"/>
            <a:endCxn id="47116"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19"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7120"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7121"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7122"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47123" name="AutoShape 17"/>
          <p:cNvCxnSpPr>
            <a:cxnSpLocks noChangeShapeType="1"/>
            <a:stCxn id="47120" idx="3"/>
            <a:endCxn id="47121"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24" name="AutoShape 18"/>
          <p:cNvCxnSpPr>
            <a:cxnSpLocks noChangeShapeType="1"/>
            <a:stCxn id="47120" idx="5"/>
            <a:endCxn id="47122"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25"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7126"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47127" name="AutoShape 21"/>
          <p:cNvCxnSpPr>
            <a:cxnSpLocks noChangeShapeType="1"/>
            <a:stCxn id="47121" idx="3"/>
            <a:endCxn id="47125"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28" name="AutoShape 22"/>
          <p:cNvCxnSpPr>
            <a:cxnSpLocks noChangeShapeType="1"/>
            <a:stCxn id="47121" idx="5"/>
            <a:endCxn id="47126"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29" name="Text Box 23"/>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47130" name="Text Box 24"/>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47131" name="Text Box 25"/>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47132" name="Text Box 26"/>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47133" name="Oval 2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7134" name="Oval 28"/>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7135" name="Oval 29"/>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47136" name="AutoShape 30"/>
          <p:cNvCxnSpPr>
            <a:cxnSpLocks noChangeShapeType="1"/>
            <a:stCxn id="47133" idx="3"/>
            <a:endCxn id="47134"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37" name="AutoShape 31"/>
          <p:cNvCxnSpPr>
            <a:cxnSpLocks noChangeShapeType="1"/>
            <a:stCxn id="47133" idx="5"/>
            <a:endCxn id="47135"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38" name="Text Box 32"/>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47139" name="Oval 33"/>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7140" name="Oval 34"/>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7141" name="Oval 35"/>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7142" name="Text Box 36"/>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7143" name="Text Box 37"/>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7144" name="Text Box 38"/>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7145" name="Text Box 39"/>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7146" name="Text Box 40"/>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7147" name="Text Box 41"/>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7148" name="Text Box 42"/>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7149" name="Text Box 43"/>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7150" name="Text Box 44"/>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7151" name="Text Box 45"/>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7152" name="Text Box 46"/>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7153" name="Text Box 47"/>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7154" name="Text Box 48"/>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1659160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altLang="zh-CN"/>
              <a:t>Huffman Code Construction</a:t>
            </a:r>
          </a:p>
        </p:txBody>
      </p:sp>
      <p:sp>
        <p:nvSpPr>
          <p:cNvPr id="48133"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8134"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8135"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8136"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48137" name="AutoShape 7"/>
          <p:cNvCxnSpPr>
            <a:cxnSpLocks noChangeShapeType="1"/>
            <a:stCxn id="48133" idx="3"/>
            <a:endCxn id="48135"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38" name="AutoShape 8"/>
          <p:cNvCxnSpPr>
            <a:cxnSpLocks noChangeShapeType="1"/>
            <a:stCxn id="48133" idx="5"/>
            <a:endCxn id="48136"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139"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8140"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48141" name="AutoShape 11"/>
          <p:cNvCxnSpPr>
            <a:cxnSpLocks noChangeShapeType="1"/>
            <a:stCxn id="48134" idx="3"/>
            <a:endCxn id="48139"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42" name="AutoShape 12"/>
          <p:cNvCxnSpPr>
            <a:cxnSpLocks noChangeShapeType="1"/>
            <a:stCxn id="48134" idx="5"/>
            <a:endCxn id="48140"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143"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8144"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8145"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8146"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48147" name="AutoShape 17"/>
          <p:cNvCxnSpPr>
            <a:cxnSpLocks noChangeShapeType="1"/>
            <a:stCxn id="48144" idx="3"/>
            <a:endCxn id="48145"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48" name="AutoShape 18"/>
          <p:cNvCxnSpPr>
            <a:cxnSpLocks noChangeShapeType="1"/>
            <a:stCxn id="48144" idx="5"/>
            <a:endCxn id="48146"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149"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8150"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48151" name="AutoShape 21"/>
          <p:cNvCxnSpPr>
            <a:cxnSpLocks noChangeShapeType="1"/>
            <a:stCxn id="48145" idx="3"/>
            <a:endCxn id="48149"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52" name="AutoShape 22"/>
          <p:cNvCxnSpPr>
            <a:cxnSpLocks noChangeShapeType="1"/>
            <a:stCxn id="48145" idx="5"/>
            <a:endCxn id="48150"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153" name="Text Box 23"/>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48154" name="Text Box 24"/>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48155" name="Text Box 25"/>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48156" name="Text Box 26"/>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48157"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48158" name="AutoShape 28"/>
          <p:cNvCxnSpPr>
            <a:cxnSpLocks noChangeShapeType="1"/>
            <a:stCxn id="48157"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59" name="AutoShape 29"/>
          <p:cNvCxnSpPr>
            <a:cxnSpLocks noChangeShapeType="1"/>
            <a:stCxn id="48157"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160" name="Oval 30"/>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8161" name="Oval 3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8162" name="Oval 3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48163" name="AutoShape 33"/>
          <p:cNvCxnSpPr>
            <a:cxnSpLocks noChangeShapeType="1"/>
            <a:stCxn id="48160" idx="3"/>
            <a:endCxn id="48161"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64" name="AutoShape 34"/>
          <p:cNvCxnSpPr>
            <a:cxnSpLocks noChangeShapeType="1"/>
            <a:stCxn id="48160" idx="5"/>
            <a:endCxn id="48162"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165" name="Text Box 35"/>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48166" name="Text Box 36"/>
          <p:cNvSpPr txBox="1">
            <a:spLocks noChangeArrowheads="1"/>
          </p:cNvSpPr>
          <p:nvPr/>
        </p:nvSpPr>
        <p:spPr bwMode="auto">
          <a:xfrm>
            <a:off x="6858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156</a:t>
            </a:r>
          </a:p>
        </p:txBody>
      </p:sp>
      <p:sp>
        <p:nvSpPr>
          <p:cNvPr id="48167" name="Oval 37"/>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8168" name="Oval 38"/>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8169" name="Oval 39"/>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8170" name="Text Box 40"/>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8171" name="Text Box 41"/>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8172" name="Text Box 42"/>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8173" name="Text Box 43"/>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8174" name="Text Box 44"/>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8175" name="Text Box 45"/>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8176" name="Text Box 46"/>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8177" name="Text Box 47"/>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8178" name="Text Box 48"/>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8179" name="Text Box 49"/>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8180" name="Text Box 50"/>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8181" name="Text Box 51"/>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8182" name="Text Box 52"/>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263310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a:xfrm>
            <a:off x="1187624" y="1340768"/>
            <a:ext cx="7772400" cy="5805487"/>
          </a:xfrm>
        </p:spPr>
        <p:txBody>
          <a:bodyPr/>
          <a:lstStyle/>
          <a:p>
            <a:pPr defTabSz="812800">
              <a:buClr>
                <a:schemeClr val="folHlink"/>
              </a:buClr>
              <a:buSzPct val="70000"/>
              <a:buFont typeface="Wingdings" pitchFamily="2" charset="2"/>
              <a:buChar char="l"/>
            </a:pPr>
            <a:r>
              <a:rPr lang="zh-CN" altLang="en-US" sz="2400" b="1" dirty="0">
                <a:latin typeface="华文新魏" pitchFamily="2" charset="-122"/>
                <a:ea typeface="华文新魏" pitchFamily="2" charset="-122"/>
              </a:rPr>
              <a:t>设有</a:t>
            </a:r>
            <a:r>
              <a:rPr lang="en-US" altLang="zh-CN" sz="2400" b="1" dirty="0">
                <a:latin typeface="华文新魏" pitchFamily="2" charset="-122"/>
                <a:ea typeface="华文新魏" pitchFamily="2" charset="-122"/>
              </a:rPr>
              <a:t>n</a:t>
            </a:r>
            <a:r>
              <a:rPr lang="zh-CN" altLang="en-US" sz="2400" b="1" dirty="0">
                <a:latin typeface="华文新魏" pitchFamily="2" charset="-122"/>
                <a:ea typeface="华文新魏" pitchFamily="2" charset="-122"/>
              </a:rPr>
              <a:t>个活动的集合</a:t>
            </a:r>
            <a:r>
              <a:rPr lang="en-US" altLang="zh-CN" sz="2400" b="1" dirty="0">
                <a:latin typeface="华文新魏" pitchFamily="2" charset="-122"/>
                <a:ea typeface="华文新魏" pitchFamily="2" charset="-122"/>
              </a:rPr>
              <a:t>E={1,2,…,n}</a:t>
            </a:r>
            <a:r>
              <a:rPr lang="zh-CN" altLang="en-US" sz="2400" b="1" dirty="0">
                <a:latin typeface="华文新魏" pitchFamily="2" charset="-122"/>
                <a:ea typeface="华文新魏" pitchFamily="2" charset="-122"/>
              </a:rPr>
              <a:t>，</a:t>
            </a:r>
          </a:p>
          <a:p>
            <a:pPr lvl="1" defTabSz="812800">
              <a:lnSpc>
                <a:spcPct val="150000"/>
              </a:lnSpc>
              <a:buClr>
                <a:schemeClr val="folHlink"/>
              </a:buClr>
              <a:buSzPct val="70000"/>
              <a:buFont typeface="Wingdings" pitchFamily="2" charset="2"/>
              <a:buChar char="l"/>
            </a:pPr>
            <a:r>
              <a:rPr lang="zh-CN" altLang="en-US" sz="2400" b="1" dirty="0">
                <a:latin typeface="华文新魏" pitchFamily="2" charset="-122"/>
                <a:ea typeface="华文新魏" pitchFamily="2" charset="-122"/>
              </a:rPr>
              <a:t>每个活动都要求使用同一资源，如演讲会场等，而在同一时间内只有一个活动能使用这一资源。</a:t>
            </a:r>
          </a:p>
          <a:p>
            <a:pPr lvl="1" defTabSz="812800">
              <a:lnSpc>
                <a:spcPct val="150000"/>
              </a:lnSpc>
              <a:buClr>
                <a:schemeClr val="folHlink"/>
              </a:buClr>
              <a:buSzPct val="70000"/>
              <a:buFont typeface="Wingdings" pitchFamily="2" charset="2"/>
              <a:buChar char="l"/>
            </a:pPr>
            <a:r>
              <a:rPr lang="zh-CN" altLang="en-US" sz="2400" b="1" dirty="0">
                <a:latin typeface="华文新魏" pitchFamily="2" charset="-122"/>
                <a:ea typeface="华文新魏" pitchFamily="2" charset="-122"/>
              </a:rPr>
              <a:t>每个活动</a:t>
            </a:r>
            <a:r>
              <a:rPr lang="en-US" altLang="zh-CN" sz="2400" b="1" dirty="0" err="1">
                <a:latin typeface="华文新魏" pitchFamily="2" charset="-122"/>
                <a:ea typeface="华文新魏" pitchFamily="2" charset="-122"/>
              </a:rPr>
              <a:t>i</a:t>
            </a:r>
            <a:r>
              <a:rPr lang="zh-CN" altLang="en-US" sz="2400" b="1" dirty="0">
                <a:latin typeface="华文新魏" pitchFamily="2" charset="-122"/>
                <a:ea typeface="华文新魏" pitchFamily="2" charset="-122"/>
              </a:rPr>
              <a:t>都有一个要求使用该资源的起始时间</a:t>
            </a:r>
            <a:r>
              <a:rPr lang="en-US" altLang="zh-CN" sz="2400" b="1" dirty="0" err="1">
                <a:latin typeface="华文新魏" pitchFamily="2" charset="-122"/>
                <a:ea typeface="华文新魏" pitchFamily="2" charset="-122"/>
              </a:rPr>
              <a:t>s</a:t>
            </a:r>
            <a:r>
              <a:rPr lang="en-US" altLang="zh-CN" sz="2400" b="1" baseline="-25000" dirty="0" err="1">
                <a:latin typeface="华文新魏" pitchFamily="2" charset="-122"/>
                <a:ea typeface="华文新魏" pitchFamily="2" charset="-122"/>
              </a:rPr>
              <a:t>i</a:t>
            </a:r>
            <a:r>
              <a:rPr lang="zh-CN" altLang="en-US" sz="2400" b="1" dirty="0">
                <a:latin typeface="华文新魏" pitchFamily="2" charset="-122"/>
                <a:ea typeface="华文新魏" pitchFamily="2" charset="-122"/>
              </a:rPr>
              <a:t>和一个结束时间</a:t>
            </a:r>
            <a:r>
              <a:rPr lang="en-US" altLang="zh-CN" sz="2400" b="1" dirty="0">
                <a:latin typeface="华文新魏" pitchFamily="2" charset="-122"/>
                <a:ea typeface="华文新魏" pitchFamily="2" charset="-122"/>
              </a:rPr>
              <a:t>f</a:t>
            </a:r>
            <a:r>
              <a:rPr lang="en-US" altLang="zh-CN" sz="2400" b="1" baseline="-25000" dirty="0">
                <a:latin typeface="华文新魏" pitchFamily="2" charset="-122"/>
                <a:ea typeface="华文新魏" pitchFamily="2" charset="-122"/>
              </a:rPr>
              <a:t>i</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且</a:t>
            </a:r>
            <a:r>
              <a:rPr lang="en-US" altLang="zh-CN" sz="2400" b="1" dirty="0" err="1">
                <a:latin typeface="华文新魏" pitchFamily="2" charset="-122"/>
                <a:ea typeface="华文新魏" pitchFamily="2" charset="-122"/>
              </a:rPr>
              <a:t>s</a:t>
            </a:r>
            <a:r>
              <a:rPr lang="en-US" altLang="zh-CN" sz="2400" b="1" baseline="-25000" dirty="0" err="1">
                <a:latin typeface="华文新魏" pitchFamily="2" charset="-122"/>
                <a:ea typeface="华文新魏" pitchFamily="2" charset="-122"/>
              </a:rPr>
              <a:t>i</a:t>
            </a:r>
            <a:r>
              <a:rPr lang="en-US" altLang="zh-CN" sz="2400" b="1" dirty="0">
                <a:latin typeface="华文新魏" pitchFamily="2" charset="-122"/>
                <a:ea typeface="华文新魏" pitchFamily="2" charset="-122"/>
              </a:rPr>
              <a:t> &lt;f</a:t>
            </a:r>
            <a:r>
              <a:rPr lang="en-US" altLang="zh-CN" sz="2400" b="1" baseline="-25000" dirty="0">
                <a:latin typeface="华文新魏" pitchFamily="2" charset="-122"/>
                <a:ea typeface="华文新魏" pitchFamily="2" charset="-122"/>
              </a:rPr>
              <a:t>i</a:t>
            </a:r>
            <a:r>
              <a:rPr lang="zh-CN" altLang="en-US" sz="2400" b="1" dirty="0">
                <a:latin typeface="华文新魏" pitchFamily="2" charset="-122"/>
                <a:ea typeface="华文新魏" pitchFamily="2" charset="-122"/>
              </a:rPr>
              <a:t> 。如果选择了活动</a:t>
            </a:r>
            <a:r>
              <a:rPr lang="en-US" altLang="zh-CN" sz="2400" b="1" dirty="0" err="1">
                <a:latin typeface="华文新魏" pitchFamily="2" charset="-122"/>
                <a:ea typeface="华文新魏" pitchFamily="2" charset="-122"/>
              </a:rPr>
              <a:t>i</a:t>
            </a:r>
            <a:r>
              <a:rPr lang="zh-CN" altLang="en-US" sz="2400" b="1" dirty="0">
                <a:latin typeface="华文新魏" pitchFamily="2" charset="-122"/>
                <a:ea typeface="华文新魏" pitchFamily="2" charset="-122"/>
              </a:rPr>
              <a:t>，则它在半开时间区间</a:t>
            </a:r>
            <a:r>
              <a:rPr lang="en-US" altLang="zh-CN" sz="2400" b="1" dirty="0">
                <a:latin typeface="华文新魏" pitchFamily="2" charset="-122"/>
                <a:ea typeface="华文新魏" pitchFamily="2" charset="-122"/>
              </a:rPr>
              <a:t>[</a:t>
            </a:r>
            <a:r>
              <a:rPr lang="en-US" altLang="zh-CN" sz="2400" b="1" dirty="0" err="1">
                <a:latin typeface="华文新魏" pitchFamily="2" charset="-122"/>
                <a:ea typeface="华文新魏" pitchFamily="2" charset="-122"/>
              </a:rPr>
              <a:t>s</a:t>
            </a:r>
            <a:r>
              <a:rPr lang="en-US" altLang="zh-CN" sz="2400" b="1" baseline="-25000" dirty="0" err="1">
                <a:latin typeface="华文新魏" pitchFamily="2" charset="-122"/>
                <a:ea typeface="华文新魏" pitchFamily="2" charset="-122"/>
              </a:rPr>
              <a:t>i</a:t>
            </a:r>
            <a:r>
              <a:rPr lang="en-US" altLang="zh-CN" sz="2400" b="1" dirty="0">
                <a:latin typeface="华文新魏" pitchFamily="2" charset="-122"/>
                <a:ea typeface="华文新魏" pitchFamily="2" charset="-122"/>
              </a:rPr>
              <a:t>, f</a:t>
            </a:r>
            <a:r>
              <a:rPr lang="en-US" altLang="zh-CN" sz="2400" b="1" baseline="-25000" dirty="0">
                <a:latin typeface="华文新魏" pitchFamily="2" charset="-122"/>
                <a:ea typeface="华文新魏" pitchFamily="2" charset="-122"/>
              </a:rPr>
              <a:t>i</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内占用资源。</a:t>
            </a:r>
          </a:p>
          <a:p>
            <a:pPr lvl="1" defTabSz="812800">
              <a:lnSpc>
                <a:spcPct val="150000"/>
              </a:lnSpc>
              <a:buClr>
                <a:schemeClr val="folHlink"/>
              </a:buClr>
              <a:buSzPct val="70000"/>
              <a:buFont typeface="Wingdings" pitchFamily="2" charset="2"/>
              <a:buChar char="l"/>
            </a:pPr>
            <a:r>
              <a:rPr lang="zh-CN" altLang="en-US" sz="2400" b="1" dirty="0">
                <a:latin typeface="华文新魏" pitchFamily="2" charset="-122"/>
                <a:ea typeface="华文新魏" pitchFamily="2" charset="-122"/>
              </a:rPr>
              <a:t>若区间</a:t>
            </a:r>
            <a:r>
              <a:rPr lang="en-US" altLang="zh-CN" sz="2400" b="1" dirty="0">
                <a:latin typeface="华文新魏" pitchFamily="2" charset="-122"/>
                <a:ea typeface="华文新魏" pitchFamily="2" charset="-122"/>
              </a:rPr>
              <a:t>[</a:t>
            </a:r>
            <a:r>
              <a:rPr lang="en-US" altLang="zh-CN" sz="2400" b="1" dirty="0" err="1">
                <a:latin typeface="华文新魏" pitchFamily="2" charset="-122"/>
                <a:ea typeface="华文新魏" pitchFamily="2" charset="-122"/>
              </a:rPr>
              <a:t>s</a:t>
            </a:r>
            <a:r>
              <a:rPr lang="en-US" altLang="zh-CN" sz="2400" b="1" baseline="-25000" dirty="0" err="1">
                <a:latin typeface="华文新魏" pitchFamily="2" charset="-122"/>
                <a:ea typeface="华文新魏" pitchFamily="2" charset="-122"/>
              </a:rPr>
              <a:t>i</a:t>
            </a:r>
            <a:r>
              <a:rPr lang="en-US" altLang="zh-CN" sz="2400" b="1" dirty="0">
                <a:latin typeface="华文新魏" pitchFamily="2" charset="-122"/>
                <a:ea typeface="华文新魏" pitchFamily="2" charset="-122"/>
              </a:rPr>
              <a:t>, f</a:t>
            </a:r>
            <a:r>
              <a:rPr lang="en-US" altLang="zh-CN" sz="2400" b="1" baseline="-25000" dirty="0">
                <a:latin typeface="华文新魏" pitchFamily="2" charset="-122"/>
                <a:ea typeface="华文新魏" pitchFamily="2" charset="-122"/>
              </a:rPr>
              <a:t>i</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与区间</a:t>
            </a:r>
            <a:r>
              <a:rPr lang="en-US" altLang="zh-CN" sz="2400" b="1" dirty="0">
                <a:latin typeface="华文新魏" pitchFamily="2" charset="-122"/>
                <a:ea typeface="华文新魏" pitchFamily="2" charset="-122"/>
              </a:rPr>
              <a:t>[</a:t>
            </a:r>
            <a:r>
              <a:rPr lang="en-US" altLang="zh-CN" sz="2400" b="1" dirty="0" err="1">
                <a:latin typeface="华文新魏" pitchFamily="2" charset="-122"/>
                <a:ea typeface="华文新魏" pitchFamily="2" charset="-122"/>
              </a:rPr>
              <a:t>s</a:t>
            </a:r>
            <a:r>
              <a:rPr lang="en-US" altLang="zh-CN" sz="2400" b="1" baseline="-25000" dirty="0" err="1">
                <a:latin typeface="华文新魏" pitchFamily="2" charset="-122"/>
                <a:ea typeface="华文新魏" pitchFamily="2" charset="-122"/>
              </a:rPr>
              <a:t>j</a:t>
            </a:r>
            <a:r>
              <a:rPr lang="en-US" altLang="zh-CN" sz="2400" b="1" dirty="0">
                <a:latin typeface="华文新魏" pitchFamily="2" charset="-122"/>
                <a:ea typeface="华文新魏" pitchFamily="2" charset="-122"/>
              </a:rPr>
              <a:t>, f</a:t>
            </a:r>
            <a:r>
              <a:rPr lang="en-US" altLang="zh-CN" sz="2400" b="1" baseline="-25000" dirty="0">
                <a:latin typeface="华文新魏" pitchFamily="2" charset="-122"/>
                <a:ea typeface="华文新魏" pitchFamily="2" charset="-122"/>
              </a:rPr>
              <a:t>j</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不相交，则称</a:t>
            </a:r>
            <a:r>
              <a:rPr lang="zh-CN" altLang="en-US" sz="2400" b="1" dirty="0">
                <a:solidFill>
                  <a:srgbClr val="FF0000"/>
                </a:solidFill>
                <a:latin typeface="华文新魏" pitchFamily="2" charset="-122"/>
                <a:ea typeface="华文新魏" pitchFamily="2" charset="-122"/>
              </a:rPr>
              <a:t>活动</a:t>
            </a:r>
            <a:r>
              <a:rPr lang="en-US" altLang="zh-CN" sz="2400" b="1" dirty="0" err="1">
                <a:solidFill>
                  <a:srgbClr val="FF0000"/>
                </a:solidFill>
                <a:latin typeface="华文新魏" pitchFamily="2" charset="-122"/>
                <a:ea typeface="华文新魏" pitchFamily="2" charset="-122"/>
              </a:rPr>
              <a:t>i</a:t>
            </a:r>
            <a:r>
              <a:rPr lang="zh-CN" altLang="en-US" sz="2400" b="1" dirty="0">
                <a:solidFill>
                  <a:srgbClr val="FF0000"/>
                </a:solidFill>
                <a:latin typeface="华文新魏" pitchFamily="2" charset="-122"/>
                <a:ea typeface="华文新魏" pitchFamily="2" charset="-122"/>
              </a:rPr>
              <a:t>与活动</a:t>
            </a:r>
            <a:r>
              <a:rPr lang="en-US" altLang="zh-CN" sz="2400" b="1" dirty="0">
                <a:solidFill>
                  <a:srgbClr val="FF0000"/>
                </a:solidFill>
                <a:latin typeface="华文新魏" pitchFamily="2" charset="-122"/>
                <a:ea typeface="华文新魏" pitchFamily="2" charset="-122"/>
              </a:rPr>
              <a:t>j</a:t>
            </a:r>
            <a:r>
              <a:rPr lang="zh-CN" altLang="en-US" sz="2400" b="1" dirty="0">
                <a:solidFill>
                  <a:srgbClr val="FF0000"/>
                </a:solidFill>
                <a:latin typeface="华文新魏" pitchFamily="2" charset="-122"/>
                <a:ea typeface="华文新魏" pitchFamily="2" charset="-122"/>
              </a:rPr>
              <a:t>是相容的</a:t>
            </a:r>
            <a:r>
              <a:rPr lang="zh-CN" altLang="en-US" sz="2400" b="1" dirty="0">
                <a:latin typeface="华文新魏" pitchFamily="2" charset="-122"/>
                <a:ea typeface="华文新魏" pitchFamily="2" charset="-122"/>
              </a:rPr>
              <a:t>。即当</a:t>
            </a:r>
            <a:r>
              <a:rPr lang="en-US" altLang="zh-CN" sz="2400" b="1" dirty="0" err="1">
                <a:latin typeface="华文新魏" pitchFamily="2" charset="-122"/>
                <a:ea typeface="华文新魏" pitchFamily="2" charset="-122"/>
              </a:rPr>
              <a:t>s</a:t>
            </a:r>
            <a:r>
              <a:rPr lang="en-US" altLang="zh-CN" sz="2400" b="1" baseline="-25000" dirty="0" err="1">
                <a:latin typeface="华文新魏" pitchFamily="2" charset="-122"/>
                <a:ea typeface="华文新魏" pitchFamily="2" charset="-122"/>
              </a:rPr>
              <a:t>i</a:t>
            </a:r>
            <a:r>
              <a:rPr lang="en-US" altLang="zh-CN" sz="2400" b="1" dirty="0" err="1">
                <a:latin typeface="华文新魏" pitchFamily="2" charset="-122"/>
                <a:ea typeface="华文新魏" pitchFamily="2" charset="-122"/>
              </a:rPr>
              <a:t>≥f</a:t>
            </a:r>
            <a:r>
              <a:rPr lang="en-US" altLang="zh-CN" sz="2400" b="1" baseline="-25000" dirty="0" err="1">
                <a:latin typeface="华文新魏" pitchFamily="2" charset="-122"/>
                <a:ea typeface="华文新魏" pitchFamily="2" charset="-122"/>
              </a:rPr>
              <a:t>j</a:t>
            </a:r>
            <a:r>
              <a:rPr lang="zh-CN" altLang="en-US" sz="2400" b="1" dirty="0">
                <a:latin typeface="华文新魏" pitchFamily="2" charset="-122"/>
                <a:ea typeface="华文新魏" pitchFamily="2" charset="-122"/>
              </a:rPr>
              <a:t>或</a:t>
            </a:r>
            <a:r>
              <a:rPr lang="en-US" altLang="zh-CN" sz="2400" b="1" dirty="0" err="1">
                <a:latin typeface="华文新魏" pitchFamily="2" charset="-122"/>
                <a:ea typeface="华文新魏" pitchFamily="2" charset="-122"/>
              </a:rPr>
              <a:t>s</a:t>
            </a:r>
            <a:r>
              <a:rPr lang="en-US" altLang="zh-CN" sz="2400" b="1" baseline="-25000" dirty="0" err="1">
                <a:latin typeface="华文新魏" pitchFamily="2" charset="-122"/>
                <a:ea typeface="华文新魏" pitchFamily="2" charset="-122"/>
              </a:rPr>
              <a:t>j</a:t>
            </a:r>
            <a:r>
              <a:rPr lang="en-US" altLang="zh-CN" sz="2400" b="1" dirty="0" err="1">
                <a:latin typeface="华文新魏" pitchFamily="2" charset="-122"/>
                <a:ea typeface="华文新魏" pitchFamily="2" charset="-122"/>
              </a:rPr>
              <a:t>≥f</a:t>
            </a:r>
            <a:r>
              <a:rPr lang="en-US" altLang="zh-CN" sz="2400" b="1" baseline="-25000" dirty="0" err="1">
                <a:latin typeface="华文新魏" pitchFamily="2" charset="-122"/>
                <a:ea typeface="华文新魏" pitchFamily="2" charset="-122"/>
              </a:rPr>
              <a:t>i</a:t>
            </a:r>
            <a:r>
              <a:rPr lang="zh-CN" altLang="en-US" sz="2400" b="1" dirty="0">
                <a:latin typeface="华文新魏" pitchFamily="2" charset="-122"/>
                <a:ea typeface="华文新魏" pitchFamily="2" charset="-122"/>
              </a:rPr>
              <a:t>时，活动</a:t>
            </a:r>
            <a:r>
              <a:rPr lang="en-US" altLang="zh-CN" sz="2400" b="1" dirty="0" err="1">
                <a:latin typeface="华文新魏" pitchFamily="2" charset="-122"/>
                <a:ea typeface="华文新魏" pitchFamily="2" charset="-122"/>
              </a:rPr>
              <a:t>i</a:t>
            </a:r>
            <a:r>
              <a:rPr lang="zh-CN" altLang="en-US" sz="2400" b="1" dirty="0">
                <a:latin typeface="华文新魏" pitchFamily="2" charset="-122"/>
                <a:ea typeface="华文新魏" pitchFamily="2" charset="-122"/>
              </a:rPr>
              <a:t>与活动</a:t>
            </a:r>
            <a:r>
              <a:rPr lang="en-US" altLang="zh-CN" sz="2400" b="1" dirty="0">
                <a:latin typeface="华文新魏" pitchFamily="2" charset="-122"/>
                <a:ea typeface="华文新魏" pitchFamily="2" charset="-122"/>
              </a:rPr>
              <a:t>j</a:t>
            </a:r>
            <a:r>
              <a:rPr lang="zh-CN" altLang="en-US" sz="2400" b="1" dirty="0">
                <a:latin typeface="华文新魏" pitchFamily="2" charset="-122"/>
                <a:ea typeface="华文新魏" pitchFamily="2" charset="-122"/>
              </a:rPr>
              <a:t>相容</a:t>
            </a:r>
            <a:r>
              <a:rPr lang="en-US" altLang="zh-CN" sz="2400" b="1" dirty="0">
                <a:latin typeface="华文新魏" pitchFamily="2" charset="-122"/>
                <a:ea typeface="华文新魏" pitchFamily="2" charset="-122"/>
              </a:rPr>
              <a:t>.</a:t>
            </a:r>
          </a:p>
          <a:p>
            <a:pPr defTabSz="812800">
              <a:buClr>
                <a:schemeClr val="folHlink"/>
              </a:buClr>
              <a:buSzPct val="70000"/>
              <a:buFont typeface="Wingdings" pitchFamily="2" charset="2"/>
              <a:buChar char="l"/>
            </a:pPr>
            <a:r>
              <a:rPr lang="zh-CN" altLang="en-US" sz="2400" b="1" dirty="0">
                <a:latin typeface="华文新魏" pitchFamily="2" charset="-122"/>
                <a:ea typeface="华文新魏" pitchFamily="2" charset="-122"/>
              </a:rPr>
              <a:t>问题：选出最大的相容活动子集合。</a:t>
            </a:r>
            <a:endParaRPr lang="en-US" altLang="zh-CN" sz="2400" b="1" dirty="0">
              <a:latin typeface="华文新魏" pitchFamily="2" charset="-122"/>
              <a:ea typeface="华文新魏" pitchFamily="2" charset="-122"/>
            </a:endParaRPr>
          </a:p>
          <a:p>
            <a:pPr defTabSz="812800">
              <a:lnSpc>
                <a:spcPct val="100000"/>
              </a:lnSpc>
              <a:buClr>
                <a:schemeClr val="folHlink"/>
              </a:buClr>
              <a:buSzPct val="70000"/>
            </a:pPr>
            <a:endParaRPr lang="zh-CN" altLang="en-US" sz="2400" b="1" dirty="0">
              <a:solidFill>
                <a:srgbClr val="666699"/>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dissolv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altLang="zh-CN"/>
              <a:t>Huffman Code Construction</a:t>
            </a:r>
          </a:p>
        </p:txBody>
      </p:sp>
      <p:sp>
        <p:nvSpPr>
          <p:cNvPr id="49157"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9158"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9159"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49160"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49161" name="AutoShape 7"/>
          <p:cNvCxnSpPr>
            <a:cxnSpLocks noChangeShapeType="1"/>
            <a:stCxn id="49157" idx="3"/>
            <a:endCxn id="49159"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9162" name="AutoShape 8"/>
          <p:cNvCxnSpPr>
            <a:cxnSpLocks noChangeShapeType="1"/>
            <a:stCxn id="49157" idx="5"/>
            <a:endCxn id="49160"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9163"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49164"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49165" name="AutoShape 11"/>
          <p:cNvCxnSpPr>
            <a:cxnSpLocks noChangeShapeType="1"/>
            <a:stCxn id="49158" idx="3"/>
            <a:endCxn id="49163"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9166" name="AutoShape 12"/>
          <p:cNvCxnSpPr>
            <a:cxnSpLocks noChangeShapeType="1"/>
            <a:stCxn id="49158" idx="5"/>
            <a:endCxn id="49164"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9167"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49168"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9169"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9170"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49171" name="AutoShape 17"/>
          <p:cNvCxnSpPr>
            <a:cxnSpLocks noChangeShapeType="1"/>
            <a:stCxn id="49168" idx="3"/>
            <a:endCxn id="49169"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9172" name="AutoShape 18"/>
          <p:cNvCxnSpPr>
            <a:cxnSpLocks noChangeShapeType="1"/>
            <a:stCxn id="49168" idx="5"/>
            <a:endCxn id="49170"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9173"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49174"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49175" name="AutoShape 21"/>
          <p:cNvCxnSpPr>
            <a:cxnSpLocks noChangeShapeType="1"/>
            <a:stCxn id="49169" idx="3"/>
            <a:endCxn id="49173"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9176" name="AutoShape 22"/>
          <p:cNvCxnSpPr>
            <a:cxnSpLocks noChangeShapeType="1"/>
            <a:stCxn id="49169" idx="5"/>
            <a:endCxn id="49174"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9177" name="Text Box 23"/>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49178" name="Text Box 24"/>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49179" name="Text Box 25"/>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49180" name="Text Box 26"/>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49181"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49182" name="Oval 2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49183" name="AutoShape 29"/>
          <p:cNvCxnSpPr>
            <a:cxnSpLocks noChangeShapeType="1"/>
            <a:stCxn id="49181"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9184" name="AutoShape 30"/>
          <p:cNvCxnSpPr>
            <a:cxnSpLocks noChangeShapeType="1"/>
            <a:stCxn id="49181"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9185" name="Oval 3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49186" name="AutoShape 32"/>
          <p:cNvCxnSpPr>
            <a:cxnSpLocks noChangeShapeType="1"/>
            <a:stCxn id="49182" idx="3"/>
            <a:endCxn id="49185" idx="0"/>
          </p:cNvCxnSpPr>
          <p:nvPr/>
        </p:nvCxnSpPr>
        <p:spPr bwMode="auto">
          <a:xfrm flipH="1">
            <a:off x="2284413" y="3189288"/>
            <a:ext cx="401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9187" name="AutoShape 33"/>
          <p:cNvCxnSpPr>
            <a:cxnSpLocks noChangeShapeType="1"/>
            <a:stCxn id="49182" idx="5"/>
          </p:cNvCxnSpPr>
          <p:nvPr/>
        </p:nvCxnSpPr>
        <p:spPr bwMode="auto">
          <a:xfrm>
            <a:off x="2797175" y="3189288"/>
            <a:ext cx="4032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9188" name="Oval 34"/>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49189" name="Oval 35"/>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49190" name="AutoShape 36"/>
          <p:cNvCxnSpPr>
            <a:cxnSpLocks noChangeShapeType="1"/>
            <a:stCxn id="49185" idx="3"/>
            <a:endCxn id="49188"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9191" name="AutoShape 37"/>
          <p:cNvCxnSpPr>
            <a:cxnSpLocks noChangeShapeType="1"/>
            <a:stCxn id="49185" idx="5"/>
            <a:endCxn id="49189"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9192" name="Text Box 38"/>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49193" name="Text Box 39"/>
          <p:cNvSpPr txBox="1">
            <a:spLocks noChangeArrowheads="1"/>
          </p:cNvSpPr>
          <p:nvPr/>
        </p:nvSpPr>
        <p:spPr bwMode="auto">
          <a:xfrm>
            <a:off x="6858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156</a:t>
            </a:r>
          </a:p>
        </p:txBody>
      </p:sp>
      <p:sp>
        <p:nvSpPr>
          <p:cNvPr id="49194" name="Text Box 40"/>
          <p:cNvSpPr txBox="1">
            <a:spLocks noChangeArrowheads="1"/>
          </p:cNvSpPr>
          <p:nvPr/>
        </p:nvSpPr>
        <p:spPr bwMode="auto">
          <a:xfrm>
            <a:off x="24384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174</a:t>
            </a:r>
          </a:p>
        </p:txBody>
      </p:sp>
      <p:sp>
        <p:nvSpPr>
          <p:cNvPr id="49195" name="Oval 41"/>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49196" name="Oval 42"/>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49197" name="Oval 43"/>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sp>
        <p:nvSpPr>
          <p:cNvPr id="49198" name="Text Box 44"/>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49199" name="Text Box 45"/>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49200" name="Text Box 46"/>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49201" name="Text Box 47"/>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49202" name="Text Box 48"/>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49203" name="Text Box 49"/>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49204" name="Text Box 50"/>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49205" name="Text Box 51"/>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49206" name="Text Box 52"/>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49207" name="Text Box 53"/>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49208" name="Text Box 54"/>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49209" name="Text Box 55"/>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49210" name="Text Box 56"/>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2489289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zh-CN"/>
              <a:t>Huffman Code Construction</a:t>
            </a:r>
          </a:p>
        </p:txBody>
      </p:sp>
      <p:sp>
        <p:nvSpPr>
          <p:cNvPr id="50181"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0182"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0183"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50184"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50185" name="AutoShape 7"/>
          <p:cNvCxnSpPr>
            <a:cxnSpLocks noChangeShapeType="1"/>
            <a:stCxn id="50181" idx="3"/>
            <a:endCxn id="50183"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186" name="AutoShape 8"/>
          <p:cNvCxnSpPr>
            <a:cxnSpLocks noChangeShapeType="1"/>
            <a:stCxn id="50181" idx="5"/>
            <a:endCxn id="50184"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187"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50188"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50189" name="AutoShape 11"/>
          <p:cNvCxnSpPr>
            <a:cxnSpLocks noChangeShapeType="1"/>
            <a:stCxn id="50182" idx="3"/>
            <a:endCxn id="50187"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190" name="AutoShape 12"/>
          <p:cNvCxnSpPr>
            <a:cxnSpLocks noChangeShapeType="1"/>
            <a:stCxn id="50182" idx="5"/>
            <a:endCxn id="50188"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191" name="Oval 13"/>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0192" name="Oval 14"/>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50193" name="Oval 15"/>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0194" name="AutoShape 16"/>
          <p:cNvCxnSpPr>
            <a:cxnSpLocks noChangeShapeType="1"/>
            <a:stCxn id="50191" idx="3"/>
            <a:endCxn id="50192" idx="0"/>
          </p:cNvCxnSpPr>
          <p:nvPr/>
        </p:nvCxnSpPr>
        <p:spPr bwMode="auto">
          <a:xfrm flipH="1">
            <a:off x="6858000" y="3308350"/>
            <a:ext cx="628650"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195" name="AutoShape 17"/>
          <p:cNvCxnSpPr>
            <a:cxnSpLocks noChangeShapeType="1"/>
            <a:stCxn id="50191" idx="5"/>
            <a:endCxn id="50193" idx="0"/>
          </p:cNvCxnSpPr>
          <p:nvPr/>
        </p:nvCxnSpPr>
        <p:spPr bwMode="auto">
          <a:xfrm>
            <a:off x="7597775" y="3308350"/>
            <a:ext cx="630238"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196" name="Oval 1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0197" name="Oval 1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50198" name="AutoShape 20"/>
          <p:cNvCxnSpPr>
            <a:cxnSpLocks noChangeShapeType="1"/>
            <a:stCxn id="50193" idx="3"/>
            <a:endCxn id="50196"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199" name="AutoShape 21"/>
          <p:cNvCxnSpPr>
            <a:cxnSpLocks noChangeShapeType="1"/>
            <a:stCxn id="50193" idx="5"/>
            <a:endCxn id="50197"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200" name="Oval 22"/>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50201" name="Oval 23"/>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50202" name="AutoShape 24"/>
          <p:cNvCxnSpPr>
            <a:cxnSpLocks noChangeShapeType="1"/>
            <a:stCxn id="50196" idx="3"/>
            <a:endCxn id="50200"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203" name="AutoShape 25"/>
          <p:cNvCxnSpPr>
            <a:cxnSpLocks noChangeShapeType="1"/>
            <a:stCxn id="50196" idx="5"/>
            <a:endCxn id="50201"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204" name="Text Box 26"/>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50205" name="Text Box 27"/>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50206" name="Text Box 28"/>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50207" name="Text Box 29"/>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50208" name="Text Box 30"/>
          <p:cNvSpPr txBox="1">
            <a:spLocks noChangeArrowheads="1"/>
          </p:cNvSpPr>
          <p:nvPr/>
        </p:nvSpPr>
        <p:spPr bwMode="auto">
          <a:xfrm>
            <a:off x="7239000" y="3548063"/>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238</a:t>
            </a:r>
          </a:p>
        </p:txBody>
      </p:sp>
      <p:sp>
        <p:nvSpPr>
          <p:cNvPr id="50209" name="Oval 31"/>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0210" name="Oval 32"/>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0211" name="AutoShape 33"/>
          <p:cNvCxnSpPr>
            <a:cxnSpLocks noChangeShapeType="1"/>
            <a:stCxn id="50209"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212" name="AutoShape 34"/>
          <p:cNvCxnSpPr>
            <a:cxnSpLocks noChangeShapeType="1"/>
            <a:stCxn id="50209"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213" name="Oval 3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0214" name="Oval 36"/>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cxnSp>
        <p:nvCxnSpPr>
          <p:cNvPr id="50215" name="AutoShape 37"/>
          <p:cNvCxnSpPr>
            <a:cxnSpLocks noChangeShapeType="1"/>
            <a:stCxn id="50210" idx="3"/>
            <a:endCxn id="50213" idx="0"/>
          </p:cNvCxnSpPr>
          <p:nvPr/>
        </p:nvCxnSpPr>
        <p:spPr bwMode="auto">
          <a:xfrm flipH="1">
            <a:off x="2284413" y="3189288"/>
            <a:ext cx="401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216" name="AutoShape 38"/>
          <p:cNvCxnSpPr>
            <a:cxnSpLocks noChangeShapeType="1"/>
            <a:stCxn id="50210" idx="5"/>
            <a:endCxn id="50214" idx="0"/>
          </p:cNvCxnSpPr>
          <p:nvPr/>
        </p:nvCxnSpPr>
        <p:spPr bwMode="auto">
          <a:xfrm>
            <a:off x="2797175" y="3189288"/>
            <a:ext cx="4032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217" name="Oval 39"/>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50218" name="Oval 40"/>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50219" name="AutoShape 41"/>
          <p:cNvCxnSpPr>
            <a:cxnSpLocks noChangeShapeType="1"/>
            <a:stCxn id="50213" idx="3"/>
            <a:endCxn id="50217"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0220" name="AutoShape 42"/>
          <p:cNvCxnSpPr>
            <a:cxnSpLocks noChangeShapeType="1"/>
            <a:stCxn id="50213" idx="5"/>
            <a:endCxn id="50218"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0221" name="Text Box 43"/>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50222" name="Text Box 44"/>
          <p:cNvSpPr txBox="1">
            <a:spLocks noChangeArrowheads="1"/>
          </p:cNvSpPr>
          <p:nvPr/>
        </p:nvSpPr>
        <p:spPr bwMode="auto">
          <a:xfrm>
            <a:off x="6858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156</a:t>
            </a:r>
          </a:p>
        </p:txBody>
      </p:sp>
      <p:sp>
        <p:nvSpPr>
          <p:cNvPr id="50223" name="Text Box 45"/>
          <p:cNvSpPr txBox="1">
            <a:spLocks noChangeArrowheads="1"/>
          </p:cNvSpPr>
          <p:nvPr/>
        </p:nvSpPr>
        <p:spPr bwMode="auto">
          <a:xfrm>
            <a:off x="24384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174</a:t>
            </a:r>
          </a:p>
        </p:txBody>
      </p:sp>
      <p:sp>
        <p:nvSpPr>
          <p:cNvPr id="50224" name="Oval 46"/>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50225" name="Oval 47"/>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50226" name="Text Box 48"/>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50227" name="Text Box 49"/>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
        <p:nvSpPr>
          <p:cNvPr id="50228" name="Text Box 50"/>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50229" name="Text Box 51"/>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50230" name="Text Box 52"/>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50231" name="Text Box 53"/>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50232" name="Text Box 54"/>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50233" name="Text Box 55"/>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50234" name="Text Box 56"/>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50235" name="Text Box 57"/>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50236" name="Text Box 58"/>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50237" name="Text Box 59"/>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50238" name="Text Box 60"/>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Tree>
    <p:extLst>
      <p:ext uri="{BB962C8B-B14F-4D97-AF65-F5344CB8AC3E}">
        <p14:creationId xmlns:p14="http://schemas.microsoft.com/office/powerpoint/2010/main" val="1722952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a:t>Huffman Code Construction</a:t>
            </a:r>
          </a:p>
        </p:txBody>
      </p:sp>
      <p:sp>
        <p:nvSpPr>
          <p:cNvPr id="51205"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1206"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1207"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1208" name="AutoShape 6"/>
          <p:cNvCxnSpPr>
            <a:cxnSpLocks noChangeShapeType="1"/>
            <a:stCxn id="51205" idx="3"/>
            <a:endCxn id="51206" idx="0"/>
          </p:cNvCxnSpPr>
          <p:nvPr/>
        </p:nvCxnSpPr>
        <p:spPr bwMode="auto">
          <a:xfrm flipH="1">
            <a:off x="4189413" y="3189288"/>
            <a:ext cx="782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09" name="AutoShape 7"/>
          <p:cNvCxnSpPr>
            <a:cxnSpLocks noChangeShapeType="1"/>
            <a:stCxn id="51205" idx="5"/>
            <a:endCxn id="51207" idx="0"/>
          </p:cNvCxnSpPr>
          <p:nvPr/>
        </p:nvCxnSpPr>
        <p:spPr bwMode="auto">
          <a:xfrm>
            <a:off x="5083175" y="3189288"/>
            <a:ext cx="706438"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10"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51211"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51212" name="AutoShape 10"/>
          <p:cNvCxnSpPr>
            <a:cxnSpLocks noChangeShapeType="1"/>
            <a:stCxn id="51206" idx="3"/>
            <a:endCxn id="51210"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13" name="AutoShape 11"/>
          <p:cNvCxnSpPr>
            <a:cxnSpLocks noChangeShapeType="1"/>
            <a:stCxn id="51206" idx="5"/>
            <a:endCxn id="51211"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14"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51215"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51216" name="AutoShape 14"/>
          <p:cNvCxnSpPr>
            <a:cxnSpLocks noChangeShapeType="1"/>
            <a:stCxn id="51207" idx="3"/>
            <a:endCxn id="51214"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17" name="AutoShape 15"/>
          <p:cNvCxnSpPr>
            <a:cxnSpLocks noChangeShapeType="1"/>
            <a:stCxn id="51207" idx="5"/>
            <a:endCxn id="51215"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18"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1219"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51220"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1221" name="AutoShape 19"/>
          <p:cNvCxnSpPr>
            <a:cxnSpLocks noChangeShapeType="1"/>
            <a:stCxn id="51218" idx="3"/>
            <a:endCxn id="51219" idx="0"/>
          </p:cNvCxnSpPr>
          <p:nvPr/>
        </p:nvCxnSpPr>
        <p:spPr bwMode="auto">
          <a:xfrm flipH="1">
            <a:off x="6858000" y="3308350"/>
            <a:ext cx="628650"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22" name="AutoShape 20"/>
          <p:cNvCxnSpPr>
            <a:cxnSpLocks noChangeShapeType="1"/>
            <a:stCxn id="51218" idx="5"/>
            <a:endCxn id="51220" idx="0"/>
          </p:cNvCxnSpPr>
          <p:nvPr/>
        </p:nvCxnSpPr>
        <p:spPr bwMode="auto">
          <a:xfrm>
            <a:off x="7597775" y="3308350"/>
            <a:ext cx="630238"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23"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1224"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51225" name="AutoShape 23"/>
          <p:cNvCxnSpPr>
            <a:cxnSpLocks noChangeShapeType="1"/>
            <a:stCxn id="51220" idx="3"/>
            <a:endCxn id="51223"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26" name="AutoShape 24"/>
          <p:cNvCxnSpPr>
            <a:cxnSpLocks noChangeShapeType="1"/>
            <a:stCxn id="51220" idx="5"/>
            <a:endCxn id="51224"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27"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51228"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51229" name="AutoShape 27"/>
          <p:cNvCxnSpPr>
            <a:cxnSpLocks noChangeShapeType="1"/>
            <a:stCxn id="51223" idx="3"/>
            <a:endCxn id="51227"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30" name="AutoShape 28"/>
          <p:cNvCxnSpPr>
            <a:cxnSpLocks noChangeShapeType="1"/>
            <a:stCxn id="51223" idx="5"/>
            <a:endCxn id="51228"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31" name="Text Box 29"/>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51232" name="Text Box 30"/>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51233" name="Text Box 31"/>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51234" name="Text Box 32"/>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51235" name="Text Box 33"/>
          <p:cNvSpPr txBox="1">
            <a:spLocks noChangeArrowheads="1"/>
          </p:cNvSpPr>
          <p:nvPr/>
        </p:nvSpPr>
        <p:spPr bwMode="auto">
          <a:xfrm>
            <a:off x="7239000" y="3548063"/>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238</a:t>
            </a:r>
          </a:p>
        </p:txBody>
      </p:sp>
      <p:sp>
        <p:nvSpPr>
          <p:cNvPr id="51236" name="Text Box 34"/>
          <p:cNvSpPr txBox="1">
            <a:spLocks noChangeArrowheads="1"/>
          </p:cNvSpPr>
          <p:nvPr/>
        </p:nvSpPr>
        <p:spPr bwMode="auto">
          <a:xfrm>
            <a:off x="4724400" y="34290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270</a:t>
            </a:r>
          </a:p>
        </p:txBody>
      </p:sp>
      <p:sp>
        <p:nvSpPr>
          <p:cNvPr id="51237" name="Oval 35"/>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1238" name="Oval 36"/>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1239" name="AutoShape 37"/>
          <p:cNvCxnSpPr>
            <a:cxnSpLocks noChangeShapeType="1"/>
            <a:stCxn id="51237"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40" name="AutoShape 38"/>
          <p:cNvCxnSpPr>
            <a:cxnSpLocks noChangeShapeType="1"/>
            <a:stCxn id="51237"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41" name="Oval 3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1242" name="Oval 40"/>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cxnSp>
        <p:nvCxnSpPr>
          <p:cNvPr id="51243" name="AutoShape 41"/>
          <p:cNvCxnSpPr>
            <a:cxnSpLocks noChangeShapeType="1"/>
            <a:stCxn id="51238" idx="3"/>
            <a:endCxn id="51241" idx="0"/>
          </p:cNvCxnSpPr>
          <p:nvPr/>
        </p:nvCxnSpPr>
        <p:spPr bwMode="auto">
          <a:xfrm flipH="1">
            <a:off x="2284413" y="3189288"/>
            <a:ext cx="401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44" name="AutoShape 42"/>
          <p:cNvCxnSpPr>
            <a:cxnSpLocks noChangeShapeType="1"/>
            <a:stCxn id="51238" idx="5"/>
            <a:endCxn id="51242" idx="0"/>
          </p:cNvCxnSpPr>
          <p:nvPr/>
        </p:nvCxnSpPr>
        <p:spPr bwMode="auto">
          <a:xfrm>
            <a:off x="2797175" y="3189288"/>
            <a:ext cx="4032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45" name="Oval 43"/>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51246" name="Oval 44"/>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51247" name="AutoShape 45"/>
          <p:cNvCxnSpPr>
            <a:cxnSpLocks noChangeShapeType="1"/>
            <a:stCxn id="51241" idx="3"/>
            <a:endCxn id="51245"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1248" name="AutoShape 46"/>
          <p:cNvCxnSpPr>
            <a:cxnSpLocks noChangeShapeType="1"/>
            <a:stCxn id="51241" idx="5"/>
            <a:endCxn id="51246"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1249" name="Text Box 47"/>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51250" name="Text Box 48"/>
          <p:cNvSpPr txBox="1">
            <a:spLocks noChangeArrowheads="1"/>
          </p:cNvSpPr>
          <p:nvPr/>
        </p:nvSpPr>
        <p:spPr bwMode="auto">
          <a:xfrm>
            <a:off x="6858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156</a:t>
            </a:r>
          </a:p>
        </p:txBody>
      </p:sp>
      <p:sp>
        <p:nvSpPr>
          <p:cNvPr id="51251" name="Text Box 49"/>
          <p:cNvSpPr txBox="1">
            <a:spLocks noChangeArrowheads="1"/>
          </p:cNvSpPr>
          <p:nvPr/>
        </p:nvSpPr>
        <p:spPr bwMode="auto">
          <a:xfrm>
            <a:off x="24384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174</a:t>
            </a:r>
          </a:p>
        </p:txBody>
      </p:sp>
      <p:sp>
        <p:nvSpPr>
          <p:cNvPr id="51252" name="Oval 50"/>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51253" name="Oval 51"/>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51254" name="Text Box 52"/>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51255" name="Text Box 53"/>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51256" name="Text Box 54"/>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51257" name="Text Box 55"/>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51258" name="Text Box 56"/>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51259" name="Text Box 57"/>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51260" name="Text Box 58"/>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51261" name="Text Box 59"/>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51262" name="Text Box 60"/>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51263" name="Text Box 61"/>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51264" name="Text Box 62"/>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51265" name="Text Box 63"/>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51266" name="Text Box 64"/>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1891612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altLang="zh-CN"/>
              <a:t>Huffman Code Construction</a:t>
            </a:r>
          </a:p>
        </p:txBody>
      </p:sp>
      <p:sp>
        <p:nvSpPr>
          <p:cNvPr id="52229"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2230"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2231"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2232" name="AutoShape 6"/>
          <p:cNvCxnSpPr>
            <a:cxnSpLocks noChangeShapeType="1"/>
            <a:stCxn id="52229" idx="3"/>
            <a:endCxn id="52230" idx="0"/>
          </p:cNvCxnSpPr>
          <p:nvPr/>
        </p:nvCxnSpPr>
        <p:spPr bwMode="auto">
          <a:xfrm flipH="1">
            <a:off x="4189413" y="3189288"/>
            <a:ext cx="782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33" name="AutoShape 7"/>
          <p:cNvCxnSpPr>
            <a:cxnSpLocks noChangeShapeType="1"/>
            <a:stCxn id="52229" idx="5"/>
            <a:endCxn id="52231" idx="0"/>
          </p:cNvCxnSpPr>
          <p:nvPr/>
        </p:nvCxnSpPr>
        <p:spPr bwMode="auto">
          <a:xfrm>
            <a:off x="5083175" y="3189288"/>
            <a:ext cx="706438"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34"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52235"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52236" name="AutoShape 10"/>
          <p:cNvCxnSpPr>
            <a:cxnSpLocks noChangeShapeType="1"/>
            <a:stCxn id="52230" idx="3"/>
            <a:endCxn id="52234"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37" name="AutoShape 11"/>
          <p:cNvCxnSpPr>
            <a:cxnSpLocks noChangeShapeType="1"/>
            <a:stCxn id="52230" idx="5"/>
            <a:endCxn id="52235"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38"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52239"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52240" name="AutoShape 14"/>
          <p:cNvCxnSpPr>
            <a:cxnSpLocks noChangeShapeType="1"/>
            <a:stCxn id="52231" idx="3"/>
            <a:endCxn id="52238"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41" name="AutoShape 15"/>
          <p:cNvCxnSpPr>
            <a:cxnSpLocks noChangeShapeType="1"/>
            <a:stCxn id="52231" idx="5"/>
            <a:endCxn id="52239"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42"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2243"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52244"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2245" name="AutoShape 19"/>
          <p:cNvCxnSpPr>
            <a:cxnSpLocks noChangeShapeType="1"/>
            <a:stCxn id="52242" idx="3"/>
            <a:endCxn id="52243" idx="0"/>
          </p:cNvCxnSpPr>
          <p:nvPr/>
        </p:nvCxnSpPr>
        <p:spPr bwMode="auto">
          <a:xfrm flipH="1">
            <a:off x="6858000" y="3308350"/>
            <a:ext cx="628650"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46" name="AutoShape 20"/>
          <p:cNvCxnSpPr>
            <a:cxnSpLocks noChangeShapeType="1"/>
            <a:stCxn id="52242" idx="5"/>
            <a:endCxn id="52244" idx="0"/>
          </p:cNvCxnSpPr>
          <p:nvPr/>
        </p:nvCxnSpPr>
        <p:spPr bwMode="auto">
          <a:xfrm>
            <a:off x="7597775" y="3308350"/>
            <a:ext cx="630238"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47"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2248"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52249" name="AutoShape 23"/>
          <p:cNvCxnSpPr>
            <a:cxnSpLocks noChangeShapeType="1"/>
            <a:stCxn id="52244" idx="3"/>
            <a:endCxn id="52247"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50" name="AutoShape 24"/>
          <p:cNvCxnSpPr>
            <a:cxnSpLocks noChangeShapeType="1"/>
            <a:stCxn id="52244" idx="5"/>
            <a:endCxn id="52248"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51"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52252"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52253" name="AutoShape 27"/>
          <p:cNvCxnSpPr>
            <a:cxnSpLocks noChangeShapeType="1"/>
            <a:stCxn id="52247" idx="3"/>
            <a:endCxn id="52251"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54" name="AutoShape 28"/>
          <p:cNvCxnSpPr>
            <a:cxnSpLocks noChangeShapeType="1"/>
            <a:stCxn id="52247" idx="5"/>
            <a:endCxn id="52252"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55" name="Text Box 29"/>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52256" name="Text Box 30"/>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52257" name="Text Box 31"/>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52258" name="Text Box 32"/>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52259" name="Text Box 33"/>
          <p:cNvSpPr txBox="1">
            <a:spLocks noChangeArrowheads="1"/>
          </p:cNvSpPr>
          <p:nvPr/>
        </p:nvSpPr>
        <p:spPr bwMode="auto">
          <a:xfrm>
            <a:off x="7239000" y="3548063"/>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238</a:t>
            </a:r>
          </a:p>
        </p:txBody>
      </p:sp>
      <p:sp>
        <p:nvSpPr>
          <p:cNvPr id="52260" name="Text Box 34"/>
          <p:cNvSpPr txBox="1">
            <a:spLocks noChangeArrowheads="1"/>
          </p:cNvSpPr>
          <p:nvPr/>
        </p:nvSpPr>
        <p:spPr bwMode="auto">
          <a:xfrm>
            <a:off x="4724400" y="34290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270</a:t>
            </a:r>
          </a:p>
        </p:txBody>
      </p:sp>
      <p:sp>
        <p:nvSpPr>
          <p:cNvPr id="52261" name="Oval 35"/>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2262" name="AutoShape 36"/>
          <p:cNvCxnSpPr>
            <a:cxnSpLocks noChangeShapeType="1"/>
            <a:stCxn id="52261" idx="3"/>
          </p:cNvCxnSpPr>
          <p:nvPr/>
        </p:nvCxnSpPr>
        <p:spPr bwMode="auto">
          <a:xfrm flipH="1">
            <a:off x="989013" y="2212975"/>
            <a:ext cx="782637"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63" name="AutoShape 37"/>
          <p:cNvCxnSpPr>
            <a:cxnSpLocks noChangeShapeType="1"/>
            <a:stCxn id="52261" idx="5"/>
          </p:cNvCxnSpPr>
          <p:nvPr/>
        </p:nvCxnSpPr>
        <p:spPr bwMode="auto">
          <a:xfrm>
            <a:off x="1882775" y="2212975"/>
            <a:ext cx="858838"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64" name="Text Box 38"/>
          <p:cNvSpPr txBox="1">
            <a:spLocks noChangeArrowheads="1"/>
          </p:cNvSpPr>
          <p:nvPr/>
        </p:nvSpPr>
        <p:spPr bwMode="auto">
          <a:xfrm>
            <a:off x="1524000" y="236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330</a:t>
            </a:r>
          </a:p>
        </p:txBody>
      </p:sp>
      <p:sp>
        <p:nvSpPr>
          <p:cNvPr id="52265" name="Oval 39"/>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2266" name="Oval 40"/>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2267" name="AutoShape 41"/>
          <p:cNvCxnSpPr>
            <a:cxnSpLocks noChangeShapeType="1"/>
            <a:stCxn id="52265"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68" name="AutoShape 42"/>
          <p:cNvCxnSpPr>
            <a:cxnSpLocks noChangeShapeType="1"/>
            <a:stCxn id="52265"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69" name="Oval 4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2270" name="Oval 44"/>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cxnSp>
        <p:nvCxnSpPr>
          <p:cNvPr id="52271" name="AutoShape 45"/>
          <p:cNvCxnSpPr>
            <a:cxnSpLocks noChangeShapeType="1"/>
            <a:stCxn id="52266" idx="3"/>
            <a:endCxn id="52269" idx="0"/>
          </p:cNvCxnSpPr>
          <p:nvPr/>
        </p:nvCxnSpPr>
        <p:spPr bwMode="auto">
          <a:xfrm flipH="1">
            <a:off x="2284413" y="3189288"/>
            <a:ext cx="401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72" name="AutoShape 46"/>
          <p:cNvCxnSpPr>
            <a:cxnSpLocks noChangeShapeType="1"/>
            <a:stCxn id="52266" idx="5"/>
            <a:endCxn id="52270" idx="0"/>
          </p:cNvCxnSpPr>
          <p:nvPr/>
        </p:nvCxnSpPr>
        <p:spPr bwMode="auto">
          <a:xfrm>
            <a:off x="2797175" y="3189288"/>
            <a:ext cx="4032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73" name="Oval 47"/>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52274" name="Oval 48"/>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52275" name="AutoShape 49"/>
          <p:cNvCxnSpPr>
            <a:cxnSpLocks noChangeShapeType="1"/>
            <a:stCxn id="52269" idx="3"/>
            <a:endCxn id="52273"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2276" name="AutoShape 50"/>
          <p:cNvCxnSpPr>
            <a:cxnSpLocks noChangeShapeType="1"/>
            <a:stCxn id="52269" idx="5"/>
            <a:endCxn id="52274"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2277" name="Text Box 51"/>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52278" name="Text Box 52"/>
          <p:cNvSpPr txBox="1">
            <a:spLocks noChangeArrowheads="1"/>
          </p:cNvSpPr>
          <p:nvPr/>
        </p:nvSpPr>
        <p:spPr bwMode="auto">
          <a:xfrm>
            <a:off x="6858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156</a:t>
            </a:r>
          </a:p>
        </p:txBody>
      </p:sp>
      <p:sp>
        <p:nvSpPr>
          <p:cNvPr id="52279" name="Text Box 53"/>
          <p:cNvSpPr txBox="1">
            <a:spLocks noChangeArrowheads="1"/>
          </p:cNvSpPr>
          <p:nvPr/>
        </p:nvSpPr>
        <p:spPr bwMode="auto">
          <a:xfrm>
            <a:off x="24384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174</a:t>
            </a:r>
          </a:p>
        </p:txBody>
      </p:sp>
      <p:sp>
        <p:nvSpPr>
          <p:cNvPr id="52280" name="Oval 54"/>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52281" name="Oval 55"/>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52282" name="Text Box 56"/>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52283" name="Text Box 57"/>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52284" name="Text Box 58"/>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52285" name="Text Box 59"/>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52286" name="Text Box 60"/>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52287" name="Text Box 61"/>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52288" name="Text Box 62"/>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52289" name="Text Box 63"/>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52290" name="Text Box 64"/>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52291" name="Text Box 65"/>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52292" name="Text Box 66"/>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52293" name="Text Box 67"/>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52294" name="Text Box 68"/>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3762779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a:t>Huffman Code Construction</a:t>
            </a:r>
          </a:p>
        </p:txBody>
      </p:sp>
      <p:sp>
        <p:nvSpPr>
          <p:cNvPr id="53253"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3254"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3255"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3256" name="AutoShape 6"/>
          <p:cNvCxnSpPr>
            <a:cxnSpLocks noChangeShapeType="1"/>
            <a:stCxn id="53253" idx="3"/>
            <a:endCxn id="53254" idx="0"/>
          </p:cNvCxnSpPr>
          <p:nvPr/>
        </p:nvCxnSpPr>
        <p:spPr bwMode="auto">
          <a:xfrm flipH="1">
            <a:off x="4189413" y="3189288"/>
            <a:ext cx="782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57" name="AutoShape 7"/>
          <p:cNvCxnSpPr>
            <a:cxnSpLocks noChangeShapeType="1"/>
            <a:stCxn id="53253" idx="5"/>
            <a:endCxn id="53255" idx="0"/>
          </p:cNvCxnSpPr>
          <p:nvPr/>
        </p:nvCxnSpPr>
        <p:spPr bwMode="auto">
          <a:xfrm>
            <a:off x="5083175" y="3189288"/>
            <a:ext cx="706438"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58"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53259"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53260" name="AutoShape 10"/>
          <p:cNvCxnSpPr>
            <a:cxnSpLocks noChangeShapeType="1"/>
            <a:stCxn id="53254" idx="3"/>
            <a:endCxn id="53258"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61" name="AutoShape 11"/>
          <p:cNvCxnSpPr>
            <a:cxnSpLocks noChangeShapeType="1"/>
            <a:stCxn id="53254" idx="5"/>
            <a:endCxn id="53259"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62"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53263"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53264" name="AutoShape 14"/>
          <p:cNvCxnSpPr>
            <a:cxnSpLocks noChangeShapeType="1"/>
            <a:stCxn id="53255" idx="3"/>
            <a:endCxn id="53262"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65" name="AutoShape 15"/>
          <p:cNvCxnSpPr>
            <a:cxnSpLocks noChangeShapeType="1"/>
            <a:stCxn id="53255" idx="5"/>
            <a:endCxn id="53263"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66"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3267"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53268"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3269" name="AutoShape 19"/>
          <p:cNvCxnSpPr>
            <a:cxnSpLocks noChangeShapeType="1"/>
            <a:stCxn id="53266" idx="3"/>
            <a:endCxn id="53267" idx="0"/>
          </p:cNvCxnSpPr>
          <p:nvPr/>
        </p:nvCxnSpPr>
        <p:spPr bwMode="auto">
          <a:xfrm flipH="1">
            <a:off x="6858000" y="3308350"/>
            <a:ext cx="628650"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70" name="AutoShape 20"/>
          <p:cNvCxnSpPr>
            <a:cxnSpLocks noChangeShapeType="1"/>
            <a:stCxn id="53266" idx="5"/>
            <a:endCxn id="53268" idx="0"/>
          </p:cNvCxnSpPr>
          <p:nvPr/>
        </p:nvCxnSpPr>
        <p:spPr bwMode="auto">
          <a:xfrm>
            <a:off x="7597775" y="3308350"/>
            <a:ext cx="630238"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71"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3272"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53273" name="AutoShape 23"/>
          <p:cNvCxnSpPr>
            <a:cxnSpLocks noChangeShapeType="1"/>
            <a:stCxn id="53268" idx="3"/>
            <a:endCxn id="53271"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74" name="AutoShape 24"/>
          <p:cNvCxnSpPr>
            <a:cxnSpLocks noChangeShapeType="1"/>
            <a:stCxn id="53268" idx="5"/>
            <a:endCxn id="53272"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75"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53276"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53277" name="AutoShape 27"/>
          <p:cNvCxnSpPr>
            <a:cxnSpLocks noChangeShapeType="1"/>
            <a:stCxn id="53271" idx="3"/>
            <a:endCxn id="53275"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78" name="AutoShape 28"/>
          <p:cNvCxnSpPr>
            <a:cxnSpLocks noChangeShapeType="1"/>
            <a:stCxn id="53271" idx="5"/>
            <a:endCxn id="53276"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79"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3280" name="AutoShape 30"/>
          <p:cNvCxnSpPr>
            <a:cxnSpLocks noChangeShapeType="1"/>
            <a:stCxn id="53279" idx="5"/>
            <a:endCxn id="53266" idx="1"/>
          </p:cNvCxnSpPr>
          <p:nvPr/>
        </p:nvCxnSpPr>
        <p:spPr bwMode="auto">
          <a:xfrm>
            <a:off x="6302375" y="2198688"/>
            <a:ext cx="1184275" cy="982662"/>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81" name="AutoShape 31"/>
          <p:cNvCxnSpPr>
            <a:cxnSpLocks noChangeShapeType="1"/>
            <a:stCxn id="53279" idx="3"/>
            <a:endCxn id="53253" idx="7"/>
          </p:cNvCxnSpPr>
          <p:nvPr/>
        </p:nvCxnSpPr>
        <p:spPr bwMode="auto">
          <a:xfrm flipH="1">
            <a:off x="5083175" y="2198688"/>
            <a:ext cx="1108075" cy="8636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82" name="Text Box 32"/>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53283" name="Text Box 33"/>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53284" name="Text Box 34"/>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53285" name="Text Box 35"/>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53286" name="Text Box 36"/>
          <p:cNvSpPr txBox="1">
            <a:spLocks noChangeArrowheads="1"/>
          </p:cNvSpPr>
          <p:nvPr/>
        </p:nvSpPr>
        <p:spPr bwMode="auto">
          <a:xfrm>
            <a:off x="7239000" y="3548063"/>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238</a:t>
            </a:r>
          </a:p>
        </p:txBody>
      </p:sp>
      <p:sp>
        <p:nvSpPr>
          <p:cNvPr id="53287" name="Text Box 37"/>
          <p:cNvSpPr txBox="1">
            <a:spLocks noChangeArrowheads="1"/>
          </p:cNvSpPr>
          <p:nvPr/>
        </p:nvSpPr>
        <p:spPr bwMode="auto">
          <a:xfrm>
            <a:off x="4724400" y="34290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270</a:t>
            </a:r>
          </a:p>
        </p:txBody>
      </p:sp>
      <p:sp>
        <p:nvSpPr>
          <p:cNvPr id="53288" name="Oval 38"/>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3289" name="AutoShape 39"/>
          <p:cNvCxnSpPr>
            <a:cxnSpLocks noChangeShapeType="1"/>
            <a:stCxn id="53288" idx="3"/>
          </p:cNvCxnSpPr>
          <p:nvPr/>
        </p:nvCxnSpPr>
        <p:spPr bwMode="auto">
          <a:xfrm flipH="1">
            <a:off x="989013" y="2212975"/>
            <a:ext cx="782637"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90" name="AutoShape 40"/>
          <p:cNvCxnSpPr>
            <a:cxnSpLocks noChangeShapeType="1"/>
            <a:stCxn id="53288" idx="5"/>
          </p:cNvCxnSpPr>
          <p:nvPr/>
        </p:nvCxnSpPr>
        <p:spPr bwMode="auto">
          <a:xfrm>
            <a:off x="1882775" y="2212975"/>
            <a:ext cx="858838"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91" name="Text Box 41"/>
          <p:cNvSpPr txBox="1">
            <a:spLocks noChangeArrowheads="1"/>
          </p:cNvSpPr>
          <p:nvPr/>
        </p:nvSpPr>
        <p:spPr bwMode="auto">
          <a:xfrm>
            <a:off x="1524000" y="236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330</a:t>
            </a:r>
          </a:p>
        </p:txBody>
      </p:sp>
      <p:sp>
        <p:nvSpPr>
          <p:cNvPr id="53292" name="Text Box 42"/>
          <p:cNvSpPr txBox="1">
            <a:spLocks noChangeArrowheads="1"/>
          </p:cNvSpPr>
          <p:nvPr/>
        </p:nvSpPr>
        <p:spPr bwMode="auto">
          <a:xfrm>
            <a:off x="5943600" y="236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508</a:t>
            </a:r>
          </a:p>
        </p:txBody>
      </p:sp>
      <p:sp>
        <p:nvSpPr>
          <p:cNvPr id="53293" name="Oval 43"/>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3294" name="Oval 44"/>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3295" name="AutoShape 45"/>
          <p:cNvCxnSpPr>
            <a:cxnSpLocks noChangeShapeType="1"/>
            <a:stCxn id="53293"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296" name="AutoShape 46"/>
          <p:cNvCxnSpPr>
            <a:cxnSpLocks noChangeShapeType="1"/>
            <a:stCxn id="53293"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297" name="Oval 4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3298" name="Oval 48"/>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cxnSp>
        <p:nvCxnSpPr>
          <p:cNvPr id="53299" name="AutoShape 49"/>
          <p:cNvCxnSpPr>
            <a:cxnSpLocks noChangeShapeType="1"/>
            <a:stCxn id="53294" idx="3"/>
            <a:endCxn id="53297" idx="0"/>
          </p:cNvCxnSpPr>
          <p:nvPr/>
        </p:nvCxnSpPr>
        <p:spPr bwMode="auto">
          <a:xfrm flipH="1">
            <a:off x="2284413" y="3189288"/>
            <a:ext cx="401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300" name="AutoShape 50"/>
          <p:cNvCxnSpPr>
            <a:cxnSpLocks noChangeShapeType="1"/>
            <a:stCxn id="53294" idx="5"/>
            <a:endCxn id="53298" idx="0"/>
          </p:cNvCxnSpPr>
          <p:nvPr/>
        </p:nvCxnSpPr>
        <p:spPr bwMode="auto">
          <a:xfrm>
            <a:off x="2797175" y="3189288"/>
            <a:ext cx="4032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301" name="Oval 5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53302" name="Oval 5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53303" name="AutoShape 53"/>
          <p:cNvCxnSpPr>
            <a:cxnSpLocks noChangeShapeType="1"/>
            <a:stCxn id="53297" idx="3"/>
            <a:endCxn id="53301"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3304" name="AutoShape 54"/>
          <p:cNvCxnSpPr>
            <a:cxnSpLocks noChangeShapeType="1"/>
            <a:stCxn id="53297" idx="5"/>
            <a:endCxn id="53302"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3305" name="Text Box 55"/>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53306" name="Text Box 56"/>
          <p:cNvSpPr txBox="1">
            <a:spLocks noChangeArrowheads="1"/>
          </p:cNvSpPr>
          <p:nvPr/>
        </p:nvSpPr>
        <p:spPr bwMode="auto">
          <a:xfrm>
            <a:off x="6858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156</a:t>
            </a:r>
          </a:p>
        </p:txBody>
      </p:sp>
      <p:sp>
        <p:nvSpPr>
          <p:cNvPr id="53307" name="Text Box 57"/>
          <p:cNvSpPr txBox="1">
            <a:spLocks noChangeArrowheads="1"/>
          </p:cNvSpPr>
          <p:nvPr/>
        </p:nvSpPr>
        <p:spPr bwMode="auto">
          <a:xfrm>
            <a:off x="24384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174</a:t>
            </a:r>
          </a:p>
        </p:txBody>
      </p:sp>
      <p:sp>
        <p:nvSpPr>
          <p:cNvPr id="53308" name="Oval 58"/>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53309" name="Oval 59"/>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53310" name="Text Box 60"/>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53311" name="Text Box 61"/>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53312" name="Text Box 62"/>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53313" name="Text Box 63"/>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53314" name="Text Box 64"/>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53315" name="Text Box 65"/>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53316" name="Text Box 66"/>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53317" name="Text Box 67"/>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53318" name="Text Box 68"/>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53319" name="Text Box 69"/>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53320" name="Text Box 70"/>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53321" name="Text Box 71"/>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53322" name="Text Box 72"/>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1717039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zh-CN"/>
              <a:t>Huffman Code Construction</a:t>
            </a:r>
          </a:p>
        </p:txBody>
      </p:sp>
      <p:sp>
        <p:nvSpPr>
          <p:cNvPr id="54277"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4278"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4279"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4280" name="AutoShape 6"/>
          <p:cNvCxnSpPr>
            <a:cxnSpLocks noChangeShapeType="1"/>
            <a:stCxn id="54277" idx="3"/>
            <a:endCxn id="54278" idx="0"/>
          </p:cNvCxnSpPr>
          <p:nvPr/>
        </p:nvCxnSpPr>
        <p:spPr bwMode="auto">
          <a:xfrm flipH="1">
            <a:off x="4189413" y="3189288"/>
            <a:ext cx="782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281" name="AutoShape 7"/>
          <p:cNvCxnSpPr>
            <a:cxnSpLocks noChangeShapeType="1"/>
            <a:stCxn id="54277" idx="5"/>
            <a:endCxn id="54279" idx="0"/>
          </p:cNvCxnSpPr>
          <p:nvPr/>
        </p:nvCxnSpPr>
        <p:spPr bwMode="auto">
          <a:xfrm>
            <a:off x="5083175" y="3189288"/>
            <a:ext cx="706438"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282"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54283"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54284" name="AutoShape 10"/>
          <p:cNvCxnSpPr>
            <a:cxnSpLocks noChangeShapeType="1"/>
            <a:stCxn id="54278" idx="3"/>
            <a:endCxn id="54282"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285" name="AutoShape 11"/>
          <p:cNvCxnSpPr>
            <a:cxnSpLocks noChangeShapeType="1"/>
            <a:stCxn id="54278" idx="5"/>
            <a:endCxn id="54283"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286"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54287"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54288" name="AutoShape 14"/>
          <p:cNvCxnSpPr>
            <a:cxnSpLocks noChangeShapeType="1"/>
            <a:stCxn id="54279" idx="3"/>
            <a:endCxn id="54286"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289" name="AutoShape 15"/>
          <p:cNvCxnSpPr>
            <a:cxnSpLocks noChangeShapeType="1"/>
            <a:stCxn id="54279" idx="5"/>
            <a:endCxn id="54287"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290"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4291"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54292"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4293" name="AutoShape 19"/>
          <p:cNvCxnSpPr>
            <a:cxnSpLocks noChangeShapeType="1"/>
            <a:stCxn id="54290" idx="3"/>
            <a:endCxn id="54291" idx="0"/>
          </p:cNvCxnSpPr>
          <p:nvPr/>
        </p:nvCxnSpPr>
        <p:spPr bwMode="auto">
          <a:xfrm flipH="1">
            <a:off x="6858000" y="3308350"/>
            <a:ext cx="628650"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294" name="AutoShape 20"/>
          <p:cNvCxnSpPr>
            <a:cxnSpLocks noChangeShapeType="1"/>
            <a:stCxn id="54290" idx="5"/>
            <a:endCxn id="54292" idx="0"/>
          </p:cNvCxnSpPr>
          <p:nvPr/>
        </p:nvCxnSpPr>
        <p:spPr bwMode="auto">
          <a:xfrm>
            <a:off x="7597775" y="3308350"/>
            <a:ext cx="630238"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295"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4296"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54297" name="AutoShape 23"/>
          <p:cNvCxnSpPr>
            <a:cxnSpLocks noChangeShapeType="1"/>
            <a:stCxn id="54292" idx="3"/>
            <a:endCxn id="54295"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298" name="AutoShape 24"/>
          <p:cNvCxnSpPr>
            <a:cxnSpLocks noChangeShapeType="1"/>
            <a:stCxn id="54292" idx="5"/>
            <a:endCxn id="54296"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299"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54300"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54301" name="AutoShape 27"/>
          <p:cNvCxnSpPr>
            <a:cxnSpLocks noChangeShapeType="1"/>
            <a:stCxn id="54295" idx="3"/>
            <a:endCxn id="54299"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302" name="AutoShape 28"/>
          <p:cNvCxnSpPr>
            <a:cxnSpLocks noChangeShapeType="1"/>
            <a:stCxn id="54295" idx="5"/>
            <a:endCxn id="54300"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03"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4304" name="AutoShape 30"/>
          <p:cNvCxnSpPr>
            <a:cxnSpLocks noChangeShapeType="1"/>
            <a:stCxn id="54303" idx="5"/>
            <a:endCxn id="54290" idx="1"/>
          </p:cNvCxnSpPr>
          <p:nvPr/>
        </p:nvCxnSpPr>
        <p:spPr bwMode="auto">
          <a:xfrm>
            <a:off x="6302375" y="2198688"/>
            <a:ext cx="1184275" cy="982662"/>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05" name="Oval 31"/>
          <p:cNvSpPr>
            <a:spLocks noChangeAspect="1" noChangeArrowheads="1"/>
          </p:cNvSpPr>
          <p:nvPr/>
        </p:nvSpPr>
        <p:spPr bwMode="auto">
          <a:xfrm>
            <a:off x="3883025" y="1295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4306" name="AutoShape 32"/>
          <p:cNvCxnSpPr>
            <a:cxnSpLocks noChangeShapeType="1"/>
            <a:stCxn id="54303" idx="3"/>
            <a:endCxn id="54277" idx="7"/>
          </p:cNvCxnSpPr>
          <p:nvPr/>
        </p:nvCxnSpPr>
        <p:spPr bwMode="auto">
          <a:xfrm flipH="1">
            <a:off x="5083175" y="2198688"/>
            <a:ext cx="1108075" cy="8636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307" name="AutoShape 33"/>
          <p:cNvCxnSpPr>
            <a:cxnSpLocks noChangeShapeType="1"/>
            <a:stCxn id="54305" idx="5"/>
            <a:endCxn id="54303" idx="1"/>
          </p:cNvCxnSpPr>
          <p:nvPr/>
        </p:nvCxnSpPr>
        <p:spPr bwMode="auto">
          <a:xfrm>
            <a:off x="4016375" y="1436688"/>
            <a:ext cx="2174875" cy="635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08" name="Text Box 34"/>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54309" name="Text Box 35"/>
          <p:cNvSpPr txBox="1">
            <a:spLocks noChangeArrowheads="1"/>
          </p:cNvSpPr>
          <p:nvPr/>
        </p:nvSpPr>
        <p:spPr bwMode="auto">
          <a:xfrm>
            <a:off x="79248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113</a:t>
            </a:r>
          </a:p>
        </p:txBody>
      </p:sp>
      <p:sp>
        <p:nvSpPr>
          <p:cNvPr id="54310" name="Text Box 36"/>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54311" name="Text Box 37"/>
          <p:cNvSpPr txBox="1">
            <a:spLocks noChangeArrowheads="1"/>
          </p:cNvSpPr>
          <p:nvPr/>
        </p:nvSpPr>
        <p:spPr bwMode="auto">
          <a:xfrm>
            <a:off x="3886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126</a:t>
            </a:r>
          </a:p>
        </p:txBody>
      </p:sp>
      <p:sp>
        <p:nvSpPr>
          <p:cNvPr id="54312" name="Text Box 38"/>
          <p:cNvSpPr txBox="1">
            <a:spLocks noChangeArrowheads="1"/>
          </p:cNvSpPr>
          <p:nvPr/>
        </p:nvSpPr>
        <p:spPr bwMode="auto">
          <a:xfrm>
            <a:off x="7239000" y="3548063"/>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238</a:t>
            </a:r>
          </a:p>
        </p:txBody>
      </p:sp>
      <p:sp>
        <p:nvSpPr>
          <p:cNvPr id="54313" name="Text Box 39"/>
          <p:cNvSpPr txBox="1">
            <a:spLocks noChangeArrowheads="1"/>
          </p:cNvSpPr>
          <p:nvPr/>
        </p:nvSpPr>
        <p:spPr bwMode="auto">
          <a:xfrm>
            <a:off x="4724400" y="34290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270</a:t>
            </a:r>
          </a:p>
        </p:txBody>
      </p:sp>
      <p:sp>
        <p:nvSpPr>
          <p:cNvPr id="54314" name="Oval 40"/>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4315" name="AutoShape 41"/>
          <p:cNvCxnSpPr>
            <a:cxnSpLocks noChangeShapeType="1"/>
            <a:stCxn id="54314" idx="3"/>
          </p:cNvCxnSpPr>
          <p:nvPr/>
        </p:nvCxnSpPr>
        <p:spPr bwMode="auto">
          <a:xfrm flipH="1">
            <a:off x="989013" y="2212975"/>
            <a:ext cx="782637"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316" name="AutoShape 42"/>
          <p:cNvCxnSpPr>
            <a:cxnSpLocks noChangeShapeType="1"/>
            <a:stCxn id="54314" idx="5"/>
          </p:cNvCxnSpPr>
          <p:nvPr/>
        </p:nvCxnSpPr>
        <p:spPr bwMode="auto">
          <a:xfrm>
            <a:off x="1882775" y="2212975"/>
            <a:ext cx="858838"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17" name="Text Box 43"/>
          <p:cNvSpPr txBox="1">
            <a:spLocks noChangeArrowheads="1"/>
          </p:cNvSpPr>
          <p:nvPr/>
        </p:nvSpPr>
        <p:spPr bwMode="auto">
          <a:xfrm>
            <a:off x="1524000" y="236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330</a:t>
            </a:r>
          </a:p>
        </p:txBody>
      </p:sp>
      <p:cxnSp>
        <p:nvCxnSpPr>
          <p:cNvPr id="54318" name="AutoShape 44"/>
          <p:cNvCxnSpPr>
            <a:cxnSpLocks noChangeShapeType="1"/>
            <a:stCxn id="54305" idx="3"/>
            <a:endCxn id="54314" idx="7"/>
          </p:cNvCxnSpPr>
          <p:nvPr/>
        </p:nvCxnSpPr>
        <p:spPr bwMode="auto">
          <a:xfrm flipH="1">
            <a:off x="1882775" y="1436688"/>
            <a:ext cx="2022475" cy="649287"/>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19" name="Text Box 45"/>
          <p:cNvSpPr txBox="1">
            <a:spLocks noChangeArrowheads="1"/>
          </p:cNvSpPr>
          <p:nvPr/>
        </p:nvSpPr>
        <p:spPr bwMode="auto">
          <a:xfrm>
            <a:off x="5943600" y="236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508</a:t>
            </a:r>
          </a:p>
        </p:txBody>
      </p:sp>
      <p:sp>
        <p:nvSpPr>
          <p:cNvPr id="54320" name="Text Box 46"/>
          <p:cNvSpPr txBox="1">
            <a:spLocks noChangeArrowheads="1"/>
          </p:cNvSpPr>
          <p:nvPr/>
        </p:nvSpPr>
        <p:spPr bwMode="auto">
          <a:xfrm>
            <a:off x="3657600" y="1644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838</a:t>
            </a:r>
          </a:p>
        </p:txBody>
      </p:sp>
      <p:sp>
        <p:nvSpPr>
          <p:cNvPr id="54321" name="Oval 4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4322" name="Oval 4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4323" name="AutoShape 49"/>
          <p:cNvCxnSpPr>
            <a:cxnSpLocks noChangeShapeType="1"/>
            <a:stCxn id="54321"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324" name="AutoShape 50"/>
          <p:cNvCxnSpPr>
            <a:cxnSpLocks noChangeShapeType="1"/>
            <a:stCxn id="54321"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25" name="Oval 5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4326" name="Oval 52"/>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cxnSp>
        <p:nvCxnSpPr>
          <p:cNvPr id="54327" name="AutoShape 53"/>
          <p:cNvCxnSpPr>
            <a:cxnSpLocks noChangeShapeType="1"/>
            <a:stCxn id="54322" idx="3"/>
            <a:endCxn id="54325" idx="0"/>
          </p:cNvCxnSpPr>
          <p:nvPr/>
        </p:nvCxnSpPr>
        <p:spPr bwMode="auto">
          <a:xfrm flipH="1">
            <a:off x="2284413" y="3189288"/>
            <a:ext cx="401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328" name="AutoShape 54"/>
          <p:cNvCxnSpPr>
            <a:cxnSpLocks noChangeShapeType="1"/>
            <a:stCxn id="54322" idx="5"/>
            <a:endCxn id="54326" idx="0"/>
          </p:cNvCxnSpPr>
          <p:nvPr/>
        </p:nvCxnSpPr>
        <p:spPr bwMode="auto">
          <a:xfrm>
            <a:off x="2797175" y="3189288"/>
            <a:ext cx="4032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29" name="Oval 55"/>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54330" name="Oval 56"/>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54331" name="AutoShape 57"/>
          <p:cNvCxnSpPr>
            <a:cxnSpLocks noChangeShapeType="1"/>
            <a:stCxn id="54325" idx="3"/>
            <a:endCxn id="54329"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4332" name="AutoShape 58"/>
          <p:cNvCxnSpPr>
            <a:cxnSpLocks noChangeShapeType="1"/>
            <a:stCxn id="54325" idx="5"/>
            <a:endCxn id="54330"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4333" name="Text Box 59"/>
          <p:cNvSpPr txBox="1">
            <a:spLocks noChangeArrowheads="1"/>
          </p:cNvSpPr>
          <p:nvPr/>
        </p:nvSpPr>
        <p:spPr bwMode="auto">
          <a:xfrm>
            <a:off x="1981200" y="4359275"/>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81</a:t>
            </a:r>
          </a:p>
        </p:txBody>
      </p:sp>
      <p:sp>
        <p:nvSpPr>
          <p:cNvPr id="54334" name="Text Box 60"/>
          <p:cNvSpPr txBox="1">
            <a:spLocks noChangeArrowheads="1"/>
          </p:cNvSpPr>
          <p:nvPr/>
        </p:nvSpPr>
        <p:spPr bwMode="auto">
          <a:xfrm>
            <a:off x="6858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156</a:t>
            </a:r>
          </a:p>
        </p:txBody>
      </p:sp>
      <p:sp>
        <p:nvSpPr>
          <p:cNvPr id="54335" name="Text Box 61"/>
          <p:cNvSpPr txBox="1">
            <a:spLocks noChangeArrowheads="1"/>
          </p:cNvSpPr>
          <p:nvPr/>
        </p:nvSpPr>
        <p:spPr bwMode="auto">
          <a:xfrm>
            <a:off x="2438400" y="34432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174</a:t>
            </a:r>
          </a:p>
        </p:txBody>
      </p:sp>
      <p:sp>
        <p:nvSpPr>
          <p:cNvPr id="54336" name="Oval 62"/>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54337" name="Oval 63"/>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54338" name="Text Box 64"/>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54339" name="Text Box 65"/>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54340" name="Text Box 66"/>
          <p:cNvSpPr txBox="1">
            <a:spLocks noChangeArrowheads="1"/>
          </p:cNvSpPr>
          <p:nvPr/>
        </p:nvSpPr>
        <p:spPr bwMode="auto">
          <a:xfrm>
            <a:off x="83820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55</a:t>
            </a:r>
          </a:p>
        </p:txBody>
      </p:sp>
      <p:sp>
        <p:nvSpPr>
          <p:cNvPr id="54341" name="Text Box 67"/>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54342" name="Text Box 68"/>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54343" name="Text Box 69"/>
          <p:cNvSpPr txBox="1">
            <a:spLocks noChangeArrowheads="1"/>
          </p:cNvSpPr>
          <p:nvPr/>
        </p:nvSpPr>
        <p:spPr bwMode="auto">
          <a:xfrm>
            <a:off x="34290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61</a:t>
            </a:r>
          </a:p>
        </p:txBody>
      </p:sp>
      <p:sp>
        <p:nvSpPr>
          <p:cNvPr id="54344" name="Text Box 70"/>
          <p:cNvSpPr txBox="1">
            <a:spLocks noChangeArrowheads="1"/>
          </p:cNvSpPr>
          <p:nvPr/>
        </p:nvSpPr>
        <p:spPr bwMode="auto">
          <a:xfrm>
            <a:off x="43434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65</a:t>
            </a:r>
          </a:p>
        </p:txBody>
      </p:sp>
      <p:sp>
        <p:nvSpPr>
          <p:cNvPr id="54345" name="Text Box 71"/>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54346" name="Text Box 72"/>
          <p:cNvSpPr txBox="1">
            <a:spLocks noChangeArrowheads="1"/>
          </p:cNvSpPr>
          <p:nvPr/>
        </p:nvSpPr>
        <p:spPr bwMode="auto">
          <a:xfrm>
            <a:off x="1600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40</a:t>
            </a:r>
          </a:p>
        </p:txBody>
      </p:sp>
      <p:sp>
        <p:nvSpPr>
          <p:cNvPr id="54347" name="Text Box 73"/>
          <p:cNvSpPr txBox="1">
            <a:spLocks noChangeArrowheads="1"/>
          </p:cNvSpPr>
          <p:nvPr/>
        </p:nvSpPr>
        <p:spPr bwMode="auto">
          <a:xfrm>
            <a:off x="23622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41</a:t>
            </a:r>
          </a:p>
        </p:txBody>
      </p:sp>
      <p:sp>
        <p:nvSpPr>
          <p:cNvPr id="54348" name="Text Box 74"/>
          <p:cNvSpPr txBox="1">
            <a:spLocks noChangeArrowheads="1"/>
          </p:cNvSpPr>
          <p:nvPr/>
        </p:nvSpPr>
        <p:spPr bwMode="auto">
          <a:xfrm>
            <a:off x="28956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93</a:t>
            </a:r>
          </a:p>
        </p:txBody>
      </p:sp>
      <p:sp>
        <p:nvSpPr>
          <p:cNvPr id="54349" name="Text Box 75"/>
          <p:cNvSpPr txBox="1">
            <a:spLocks noChangeArrowheads="1"/>
          </p:cNvSpPr>
          <p:nvPr/>
        </p:nvSpPr>
        <p:spPr bwMode="auto">
          <a:xfrm>
            <a:off x="304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80</a:t>
            </a:r>
          </a:p>
        </p:txBody>
      </p:sp>
      <p:sp>
        <p:nvSpPr>
          <p:cNvPr id="54350" name="Text Box 76"/>
          <p:cNvSpPr txBox="1">
            <a:spLocks noChangeArrowheads="1"/>
          </p:cNvSpPr>
          <p:nvPr/>
        </p:nvSpPr>
        <p:spPr bwMode="auto">
          <a:xfrm>
            <a:off x="10668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76</a:t>
            </a:r>
          </a:p>
        </p:txBody>
      </p:sp>
    </p:spTree>
    <p:extLst>
      <p:ext uri="{BB962C8B-B14F-4D97-AF65-F5344CB8AC3E}">
        <p14:creationId xmlns:p14="http://schemas.microsoft.com/office/powerpoint/2010/main" val="708598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zh-CN"/>
              <a:t>Huffman Code Construction</a:t>
            </a:r>
          </a:p>
        </p:txBody>
      </p:sp>
      <p:sp>
        <p:nvSpPr>
          <p:cNvPr id="55301"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5302"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5303"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5304" name="AutoShape 6"/>
          <p:cNvCxnSpPr>
            <a:cxnSpLocks noChangeShapeType="1"/>
            <a:stCxn id="55301" idx="3"/>
            <a:endCxn id="55302" idx="0"/>
          </p:cNvCxnSpPr>
          <p:nvPr/>
        </p:nvCxnSpPr>
        <p:spPr bwMode="auto">
          <a:xfrm flipH="1">
            <a:off x="4189413" y="3189288"/>
            <a:ext cx="782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05" name="AutoShape 7"/>
          <p:cNvCxnSpPr>
            <a:cxnSpLocks noChangeShapeType="1"/>
            <a:stCxn id="55301" idx="5"/>
            <a:endCxn id="55303" idx="0"/>
          </p:cNvCxnSpPr>
          <p:nvPr/>
        </p:nvCxnSpPr>
        <p:spPr bwMode="auto">
          <a:xfrm>
            <a:off x="5083175" y="3189288"/>
            <a:ext cx="706438"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06"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R</a:t>
            </a:r>
          </a:p>
        </p:txBody>
      </p:sp>
      <p:sp>
        <p:nvSpPr>
          <p:cNvPr id="55307"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S</a:t>
            </a:r>
          </a:p>
        </p:txBody>
      </p:sp>
      <p:cxnSp>
        <p:nvCxnSpPr>
          <p:cNvPr id="55308" name="AutoShape 10"/>
          <p:cNvCxnSpPr>
            <a:cxnSpLocks noChangeShapeType="1"/>
            <a:stCxn id="55302" idx="3"/>
            <a:endCxn id="55306" idx="0"/>
          </p:cNvCxnSpPr>
          <p:nvPr/>
        </p:nvCxnSpPr>
        <p:spPr bwMode="auto">
          <a:xfrm flipH="1">
            <a:off x="37338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09" name="AutoShape 11"/>
          <p:cNvCxnSpPr>
            <a:cxnSpLocks noChangeShapeType="1"/>
            <a:stCxn id="55302" idx="5"/>
            <a:endCxn id="55307" idx="0"/>
          </p:cNvCxnSpPr>
          <p:nvPr/>
        </p:nvCxnSpPr>
        <p:spPr bwMode="auto">
          <a:xfrm>
            <a:off x="42449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10"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N</a:t>
            </a:r>
          </a:p>
        </p:txBody>
      </p:sp>
      <p:sp>
        <p:nvSpPr>
          <p:cNvPr id="55311"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I</a:t>
            </a:r>
          </a:p>
        </p:txBody>
      </p:sp>
      <p:cxnSp>
        <p:nvCxnSpPr>
          <p:cNvPr id="55312" name="AutoShape 14"/>
          <p:cNvCxnSpPr>
            <a:cxnSpLocks noChangeShapeType="1"/>
            <a:stCxn id="55303" idx="3"/>
            <a:endCxn id="55310" idx="0"/>
          </p:cNvCxnSpPr>
          <p:nvPr/>
        </p:nvCxnSpPr>
        <p:spPr bwMode="auto">
          <a:xfrm flipH="1">
            <a:off x="5334000" y="4103688"/>
            <a:ext cx="4000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13" name="AutoShape 15"/>
          <p:cNvCxnSpPr>
            <a:cxnSpLocks noChangeShapeType="1"/>
            <a:stCxn id="55303" idx="5"/>
            <a:endCxn id="55311" idx="0"/>
          </p:cNvCxnSpPr>
          <p:nvPr/>
        </p:nvCxnSpPr>
        <p:spPr bwMode="auto">
          <a:xfrm>
            <a:off x="5845175" y="4103688"/>
            <a:ext cx="4032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14"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5315"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E</a:t>
            </a:r>
          </a:p>
        </p:txBody>
      </p:sp>
      <p:sp>
        <p:nvSpPr>
          <p:cNvPr id="55316"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5317" name="AutoShape 19"/>
          <p:cNvCxnSpPr>
            <a:cxnSpLocks noChangeShapeType="1"/>
            <a:stCxn id="55314" idx="3"/>
            <a:endCxn id="55315" idx="0"/>
          </p:cNvCxnSpPr>
          <p:nvPr/>
        </p:nvCxnSpPr>
        <p:spPr bwMode="auto">
          <a:xfrm flipH="1">
            <a:off x="6858000" y="3308350"/>
            <a:ext cx="628650"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18" name="AutoShape 20"/>
          <p:cNvCxnSpPr>
            <a:cxnSpLocks noChangeShapeType="1"/>
            <a:stCxn id="55314" idx="5"/>
            <a:endCxn id="55316" idx="0"/>
          </p:cNvCxnSpPr>
          <p:nvPr/>
        </p:nvCxnSpPr>
        <p:spPr bwMode="auto">
          <a:xfrm>
            <a:off x="7597775" y="3308350"/>
            <a:ext cx="630238" cy="646113"/>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19"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5320"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H</a:t>
            </a:r>
          </a:p>
        </p:txBody>
      </p:sp>
      <p:cxnSp>
        <p:nvCxnSpPr>
          <p:cNvPr id="55321" name="AutoShape 23"/>
          <p:cNvCxnSpPr>
            <a:cxnSpLocks noChangeShapeType="1"/>
            <a:stCxn id="55316" idx="3"/>
            <a:endCxn id="55319" idx="0"/>
          </p:cNvCxnSpPr>
          <p:nvPr/>
        </p:nvCxnSpPr>
        <p:spPr bwMode="auto">
          <a:xfrm flipH="1">
            <a:off x="7770813" y="4103688"/>
            <a:ext cx="401637"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22" name="AutoShape 24"/>
          <p:cNvCxnSpPr>
            <a:cxnSpLocks noChangeShapeType="1"/>
            <a:stCxn id="55316" idx="5"/>
            <a:endCxn id="55320" idx="0"/>
          </p:cNvCxnSpPr>
          <p:nvPr/>
        </p:nvCxnSpPr>
        <p:spPr bwMode="auto">
          <a:xfrm>
            <a:off x="8283575" y="4103688"/>
            <a:ext cx="403225" cy="8445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23"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C</a:t>
            </a:r>
          </a:p>
        </p:txBody>
      </p:sp>
      <p:sp>
        <p:nvSpPr>
          <p:cNvPr id="55324"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U</a:t>
            </a:r>
          </a:p>
        </p:txBody>
      </p:sp>
      <p:cxnSp>
        <p:nvCxnSpPr>
          <p:cNvPr id="55325" name="AutoShape 27"/>
          <p:cNvCxnSpPr>
            <a:cxnSpLocks noChangeShapeType="1"/>
            <a:stCxn id="55319" idx="3"/>
            <a:endCxn id="55323" idx="0"/>
          </p:cNvCxnSpPr>
          <p:nvPr/>
        </p:nvCxnSpPr>
        <p:spPr bwMode="auto">
          <a:xfrm flipH="1">
            <a:off x="7391400" y="5097463"/>
            <a:ext cx="323850"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26" name="AutoShape 28"/>
          <p:cNvCxnSpPr>
            <a:cxnSpLocks noChangeShapeType="1"/>
            <a:stCxn id="55319" idx="5"/>
            <a:endCxn id="55324" idx="0"/>
          </p:cNvCxnSpPr>
          <p:nvPr/>
        </p:nvCxnSpPr>
        <p:spPr bwMode="auto">
          <a:xfrm>
            <a:off x="7826375" y="5097463"/>
            <a:ext cx="327025" cy="762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27"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5328" name="AutoShape 30"/>
          <p:cNvCxnSpPr>
            <a:cxnSpLocks noChangeShapeType="1"/>
            <a:stCxn id="55327" idx="5"/>
            <a:endCxn id="55314" idx="1"/>
          </p:cNvCxnSpPr>
          <p:nvPr/>
        </p:nvCxnSpPr>
        <p:spPr bwMode="auto">
          <a:xfrm>
            <a:off x="6302375" y="2198688"/>
            <a:ext cx="1184275" cy="982662"/>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29" name="Oval 31"/>
          <p:cNvSpPr>
            <a:spLocks noChangeAspect="1" noChangeArrowheads="1"/>
          </p:cNvSpPr>
          <p:nvPr/>
        </p:nvSpPr>
        <p:spPr bwMode="auto">
          <a:xfrm>
            <a:off x="3883025" y="1295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5330" name="AutoShape 32"/>
          <p:cNvCxnSpPr>
            <a:cxnSpLocks noChangeShapeType="1"/>
            <a:stCxn id="55327" idx="3"/>
            <a:endCxn id="55301" idx="7"/>
          </p:cNvCxnSpPr>
          <p:nvPr/>
        </p:nvCxnSpPr>
        <p:spPr bwMode="auto">
          <a:xfrm flipH="1">
            <a:off x="5083175" y="2198688"/>
            <a:ext cx="1108075" cy="8636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31" name="AutoShape 33"/>
          <p:cNvCxnSpPr>
            <a:cxnSpLocks noChangeShapeType="1"/>
            <a:stCxn id="55329" idx="5"/>
            <a:endCxn id="55327" idx="1"/>
          </p:cNvCxnSpPr>
          <p:nvPr/>
        </p:nvCxnSpPr>
        <p:spPr bwMode="auto">
          <a:xfrm>
            <a:off x="4016375" y="1436688"/>
            <a:ext cx="2174875" cy="6350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32" name="Text Box 34"/>
          <p:cNvSpPr txBox="1">
            <a:spLocks noChangeArrowheads="1"/>
          </p:cNvSpPr>
          <p:nvPr/>
        </p:nvSpPr>
        <p:spPr bwMode="auto">
          <a:xfrm>
            <a:off x="7467600" y="53022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58</a:t>
            </a:r>
          </a:p>
        </p:txBody>
      </p:sp>
      <p:sp>
        <p:nvSpPr>
          <p:cNvPr id="55333" name="Text Box 35"/>
          <p:cNvSpPr txBox="1">
            <a:spLocks noChangeArrowheads="1"/>
          </p:cNvSpPr>
          <p:nvPr/>
        </p:nvSpPr>
        <p:spPr bwMode="auto">
          <a:xfrm>
            <a:off x="54864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144</a:t>
            </a:r>
          </a:p>
        </p:txBody>
      </p:sp>
      <p:sp>
        <p:nvSpPr>
          <p:cNvPr id="55334" name="Text Box 36"/>
          <p:cNvSpPr txBox="1">
            <a:spLocks noChangeArrowheads="1"/>
          </p:cNvSpPr>
          <p:nvPr/>
        </p:nvSpPr>
        <p:spPr bwMode="auto">
          <a:xfrm>
            <a:off x="7239000" y="3548063"/>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238</a:t>
            </a:r>
          </a:p>
        </p:txBody>
      </p:sp>
      <p:sp>
        <p:nvSpPr>
          <p:cNvPr id="55335" name="Oval 37"/>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5336" name="AutoShape 38"/>
          <p:cNvCxnSpPr>
            <a:cxnSpLocks noChangeShapeType="1"/>
            <a:stCxn id="55335" idx="3"/>
          </p:cNvCxnSpPr>
          <p:nvPr/>
        </p:nvCxnSpPr>
        <p:spPr bwMode="auto">
          <a:xfrm flipH="1">
            <a:off x="989013" y="2212975"/>
            <a:ext cx="782637"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37" name="AutoShape 39"/>
          <p:cNvCxnSpPr>
            <a:cxnSpLocks noChangeShapeType="1"/>
            <a:stCxn id="55335" idx="5"/>
          </p:cNvCxnSpPr>
          <p:nvPr/>
        </p:nvCxnSpPr>
        <p:spPr bwMode="auto">
          <a:xfrm>
            <a:off x="1882775" y="2212975"/>
            <a:ext cx="858838" cy="8270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38" name="Text Box 40"/>
          <p:cNvSpPr txBox="1">
            <a:spLocks noChangeArrowheads="1"/>
          </p:cNvSpPr>
          <p:nvPr/>
        </p:nvSpPr>
        <p:spPr bwMode="auto">
          <a:xfrm>
            <a:off x="914400" y="23304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0</a:t>
            </a:r>
          </a:p>
        </p:txBody>
      </p:sp>
      <p:cxnSp>
        <p:nvCxnSpPr>
          <p:cNvPr id="55339" name="AutoShape 41"/>
          <p:cNvCxnSpPr>
            <a:cxnSpLocks noChangeShapeType="1"/>
            <a:stCxn id="55329" idx="3"/>
            <a:endCxn id="55335" idx="7"/>
          </p:cNvCxnSpPr>
          <p:nvPr/>
        </p:nvCxnSpPr>
        <p:spPr bwMode="auto">
          <a:xfrm flipH="1">
            <a:off x="1882775" y="1436688"/>
            <a:ext cx="2022475" cy="649287"/>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40" name="Text Box 42"/>
          <p:cNvSpPr txBox="1">
            <a:spLocks noChangeArrowheads="1"/>
          </p:cNvSpPr>
          <p:nvPr/>
        </p:nvSpPr>
        <p:spPr bwMode="auto">
          <a:xfrm>
            <a:off x="5943600" y="236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508</a:t>
            </a:r>
          </a:p>
        </p:txBody>
      </p:sp>
      <p:sp>
        <p:nvSpPr>
          <p:cNvPr id="55341" name="Text Box 43"/>
          <p:cNvSpPr txBox="1">
            <a:spLocks noChangeArrowheads="1"/>
          </p:cNvSpPr>
          <p:nvPr/>
        </p:nvSpPr>
        <p:spPr bwMode="auto">
          <a:xfrm>
            <a:off x="2743200" y="1295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0</a:t>
            </a:r>
          </a:p>
        </p:txBody>
      </p:sp>
      <p:sp>
        <p:nvSpPr>
          <p:cNvPr id="55342" name="Oval 44"/>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5343" name="Oval 45"/>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cxnSp>
        <p:nvCxnSpPr>
          <p:cNvPr id="55344" name="AutoShape 46"/>
          <p:cNvCxnSpPr>
            <a:cxnSpLocks noChangeShapeType="1"/>
            <a:stCxn id="55342" idx="3"/>
          </p:cNvCxnSpPr>
          <p:nvPr/>
        </p:nvCxnSpPr>
        <p:spPr bwMode="auto">
          <a:xfrm flipH="1">
            <a:off x="609600" y="3189288"/>
            <a:ext cx="323850"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45" name="AutoShape 47"/>
          <p:cNvCxnSpPr>
            <a:cxnSpLocks noChangeShapeType="1"/>
            <a:stCxn id="55342" idx="5"/>
          </p:cNvCxnSpPr>
          <p:nvPr/>
        </p:nvCxnSpPr>
        <p:spPr bwMode="auto">
          <a:xfrm>
            <a:off x="1044575" y="3189288"/>
            <a:ext cx="3270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46" name="Oval 48"/>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kumimoji="1" lang="zh-CN" altLang="zh-CN" sz="1400">
              <a:latin typeface="Comic Sans MS" panose="030F0702030302020204" pitchFamily="66" charset="0"/>
            </a:endParaRPr>
          </a:p>
        </p:txBody>
      </p:sp>
      <p:sp>
        <p:nvSpPr>
          <p:cNvPr id="55347" name="Oval 49"/>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T</a:t>
            </a:r>
          </a:p>
        </p:txBody>
      </p:sp>
      <p:cxnSp>
        <p:nvCxnSpPr>
          <p:cNvPr id="55348" name="AutoShape 50"/>
          <p:cNvCxnSpPr>
            <a:cxnSpLocks noChangeShapeType="1"/>
            <a:stCxn id="55343" idx="3"/>
            <a:endCxn id="55346" idx="0"/>
          </p:cNvCxnSpPr>
          <p:nvPr/>
        </p:nvCxnSpPr>
        <p:spPr bwMode="auto">
          <a:xfrm flipH="1">
            <a:off x="2284413" y="3189288"/>
            <a:ext cx="401637"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49" name="AutoShape 51"/>
          <p:cNvCxnSpPr>
            <a:cxnSpLocks noChangeShapeType="1"/>
            <a:stCxn id="55343" idx="5"/>
            <a:endCxn id="55347" idx="0"/>
          </p:cNvCxnSpPr>
          <p:nvPr/>
        </p:nvCxnSpPr>
        <p:spPr bwMode="auto">
          <a:xfrm>
            <a:off x="2797175" y="3189288"/>
            <a:ext cx="403225" cy="765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50" name="Oval 52"/>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D</a:t>
            </a:r>
          </a:p>
        </p:txBody>
      </p:sp>
      <p:sp>
        <p:nvSpPr>
          <p:cNvPr id="55351" name="Oval 53"/>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L</a:t>
            </a:r>
          </a:p>
        </p:txBody>
      </p:sp>
      <p:cxnSp>
        <p:nvCxnSpPr>
          <p:cNvPr id="55352" name="AutoShape 54"/>
          <p:cNvCxnSpPr>
            <a:cxnSpLocks noChangeShapeType="1"/>
            <a:stCxn id="55346" idx="3"/>
            <a:endCxn id="55350" idx="0"/>
          </p:cNvCxnSpPr>
          <p:nvPr/>
        </p:nvCxnSpPr>
        <p:spPr bwMode="auto">
          <a:xfrm flipH="1">
            <a:off x="1905000" y="4103688"/>
            <a:ext cx="323850"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5353" name="AutoShape 55"/>
          <p:cNvCxnSpPr>
            <a:cxnSpLocks noChangeShapeType="1"/>
            <a:stCxn id="55346" idx="5"/>
            <a:endCxn id="55351" idx="0"/>
          </p:cNvCxnSpPr>
          <p:nvPr/>
        </p:nvCxnSpPr>
        <p:spPr bwMode="auto">
          <a:xfrm>
            <a:off x="2339975" y="4103688"/>
            <a:ext cx="327025" cy="8413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55354" name="Text Box 56"/>
          <p:cNvSpPr txBox="1">
            <a:spLocks noChangeArrowheads="1"/>
          </p:cNvSpPr>
          <p:nvPr/>
        </p:nvSpPr>
        <p:spPr bwMode="auto">
          <a:xfrm>
            <a:off x="23622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a:t>
            </a:r>
          </a:p>
        </p:txBody>
      </p:sp>
      <p:sp>
        <p:nvSpPr>
          <p:cNvPr id="55355" name="Text Box 57"/>
          <p:cNvSpPr txBox="1">
            <a:spLocks noChangeArrowheads="1"/>
          </p:cNvSpPr>
          <p:nvPr/>
        </p:nvSpPr>
        <p:spPr bwMode="auto">
          <a:xfrm>
            <a:off x="228600" y="33528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0</a:t>
            </a:r>
          </a:p>
        </p:txBody>
      </p:sp>
      <p:sp>
        <p:nvSpPr>
          <p:cNvPr id="55356" name="Text Box 58"/>
          <p:cNvSpPr txBox="1">
            <a:spLocks noChangeArrowheads="1"/>
          </p:cNvSpPr>
          <p:nvPr/>
        </p:nvSpPr>
        <p:spPr bwMode="auto">
          <a:xfrm>
            <a:off x="1981200" y="32766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0</a:t>
            </a:r>
          </a:p>
        </p:txBody>
      </p:sp>
      <p:sp>
        <p:nvSpPr>
          <p:cNvPr id="55357" name="Oval 59"/>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A</a:t>
            </a:r>
          </a:p>
        </p:txBody>
      </p:sp>
      <p:sp>
        <p:nvSpPr>
          <p:cNvPr id="55358" name="Oval 60"/>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kumimoji="1" lang="en-US" altLang="zh-CN" sz="1400">
                <a:solidFill>
                  <a:schemeClr val="bg1"/>
                </a:solidFill>
                <a:latin typeface="Comic Sans MS" panose="030F0702030302020204" pitchFamily="66" charset="0"/>
              </a:rPr>
              <a:t>O</a:t>
            </a:r>
          </a:p>
        </p:txBody>
      </p:sp>
      <p:sp>
        <p:nvSpPr>
          <p:cNvPr id="55359" name="Text Box 61"/>
          <p:cNvSpPr txBox="1">
            <a:spLocks noChangeArrowheads="1"/>
          </p:cNvSpPr>
          <p:nvPr/>
        </p:nvSpPr>
        <p:spPr bwMode="auto">
          <a:xfrm>
            <a:off x="7086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31</a:t>
            </a:r>
          </a:p>
        </p:txBody>
      </p:sp>
      <p:sp>
        <p:nvSpPr>
          <p:cNvPr id="55360" name="Text Box 62"/>
          <p:cNvSpPr txBox="1">
            <a:spLocks noChangeArrowheads="1"/>
          </p:cNvSpPr>
          <p:nvPr/>
        </p:nvSpPr>
        <p:spPr bwMode="auto">
          <a:xfrm>
            <a:off x="7848600" y="617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27</a:t>
            </a:r>
          </a:p>
        </p:txBody>
      </p:sp>
      <p:sp>
        <p:nvSpPr>
          <p:cNvPr id="55361" name="Text Box 63"/>
          <p:cNvSpPr txBox="1">
            <a:spLocks noChangeArrowheads="1"/>
          </p:cNvSpPr>
          <p:nvPr/>
        </p:nvSpPr>
        <p:spPr bwMode="auto">
          <a:xfrm>
            <a:off x="50292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71</a:t>
            </a:r>
          </a:p>
        </p:txBody>
      </p:sp>
      <p:sp>
        <p:nvSpPr>
          <p:cNvPr id="55362" name="Text Box 64"/>
          <p:cNvSpPr txBox="1">
            <a:spLocks noChangeArrowheads="1"/>
          </p:cNvSpPr>
          <p:nvPr/>
        </p:nvSpPr>
        <p:spPr bwMode="auto">
          <a:xfrm>
            <a:off x="5943600" y="5259388"/>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73</a:t>
            </a:r>
          </a:p>
        </p:txBody>
      </p:sp>
      <p:sp>
        <p:nvSpPr>
          <p:cNvPr id="55363" name="Text Box 65"/>
          <p:cNvSpPr txBox="1">
            <a:spLocks noChangeArrowheads="1"/>
          </p:cNvSpPr>
          <p:nvPr/>
        </p:nvSpPr>
        <p:spPr bwMode="auto">
          <a:xfrm>
            <a:off x="6553200" y="43434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125</a:t>
            </a:r>
          </a:p>
        </p:txBody>
      </p:sp>
      <p:sp>
        <p:nvSpPr>
          <p:cNvPr id="55364" name="Text Box 66"/>
          <p:cNvSpPr txBox="1">
            <a:spLocks noChangeArrowheads="1"/>
          </p:cNvSpPr>
          <p:nvPr/>
        </p:nvSpPr>
        <p:spPr bwMode="auto">
          <a:xfrm>
            <a:off x="1600200" y="4267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0</a:t>
            </a:r>
          </a:p>
        </p:txBody>
      </p:sp>
      <p:sp>
        <p:nvSpPr>
          <p:cNvPr id="55365" name="Text Box 67"/>
          <p:cNvSpPr txBox="1">
            <a:spLocks noChangeArrowheads="1"/>
          </p:cNvSpPr>
          <p:nvPr/>
        </p:nvSpPr>
        <p:spPr bwMode="auto">
          <a:xfrm>
            <a:off x="2895600" y="33210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a:t>
            </a:r>
          </a:p>
        </p:txBody>
      </p:sp>
      <p:sp>
        <p:nvSpPr>
          <p:cNvPr id="55366" name="Text Box 68"/>
          <p:cNvSpPr txBox="1">
            <a:spLocks noChangeArrowheads="1"/>
          </p:cNvSpPr>
          <p:nvPr/>
        </p:nvSpPr>
        <p:spPr bwMode="auto">
          <a:xfrm>
            <a:off x="1143000" y="33528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a:t>
            </a:r>
          </a:p>
        </p:txBody>
      </p:sp>
      <p:sp>
        <p:nvSpPr>
          <p:cNvPr id="55367" name="Text Box 69"/>
          <p:cNvSpPr txBox="1">
            <a:spLocks noChangeArrowheads="1"/>
          </p:cNvSpPr>
          <p:nvPr/>
        </p:nvSpPr>
        <p:spPr bwMode="auto">
          <a:xfrm>
            <a:off x="2286000" y="2362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a:t>
            </a:r>
          </a:p>
        </p:txBody>
      </p:sp>
      <p:sp>
        <p:nvSpPr>
          <p:cNvPr id="55368" name="Rectangle 71"/>
          <p:cNvSpPr>
            <a:spLocks noChangeArrowheads="1"/>
          </p:cNvSpPr>
          <p:nvPr/>
        </p:nvSpPr>
        <p:spPr bwMode="auto">
          <a:xfrm>
            <a:off x="5715000" y="129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125</a:t>
            </a:r>
            <a:endParaRPr lang="en-US" altLang="zh-CN" sz="2000" b="0" baseline="30000">
              <a:latin typeface="Comic Sans MS" panose="030F0702030302020204" pitchFamily="66" charset="0"/>
            </a:endParaRPr>
          </a:p>
        </p:txBody>
      </p:sp>
      <p:sp>
        <p:nvSpPr>
          <p:cNvPr id="55369" name="Rectangle 72"/>
          <p:cNvSpPr>
            <a:spLocks noChangeArrowheads="1"/>
          </p:cNvSpPr>
          <p:nvPr/>
        </p:nvSpPr>
        <p:spPr bwMode="auto">
          <a:xfrm>
            <a:off x="5715000" y="914400"/>
            <a:ext cx="914400" cy="381000"/>
          </a:xfrm>
          <a:prstGeom prst="rect">
            <a:avLst/>
          </a:prstGeom>
          <a:solidFill>
            <a:srgbClr val="003399"/>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solidFill>
                  <a:schemeClr val="bg1"/>
                </a:solidFill>
                <a:latin typeface="Comic Sans MS" panose="030F0702030302020204" pitchFamily="66" charset="0"/>
              </a:rPr>
              <a:t>Freq</a:t>
            </a:r>
          </a:p>
        </p:txBody>
      </p:sp>
      <p:sp>
        <p:nvSpPr>
          <p:cNvPr id="55370" name="Rectangle 73"/>
          <p:cNvSpPr>
            <a:spLocks noChangeArrowheads="1"/>
          </p:cNvSpPr>
          <p:nvPr/>
        </p:nvSpPr>
        <p:spPr bwMode="auto">
          <a:xfrm>
            <a:off x="5715000" y="167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93</a:t>
            </a:r>
            <a:endParaRPr lang="en-US" altLang="zh-CN" sz="2000" b="0" baseline="30000">
              <a:latin typeface="Comic Sans MS" panose="030F0702030302020204" pitchFamily="66" charset="0"/>
            </a:endParaRPr>
          </a:p>
        </p:txBody>
      </p:sp>
      <p:sp>
        <p:nvSpPr>
          <p:cNvPr id="55371" name="Rectangle 74"/>
          <p:cNvSpPr>
            <a:spLocks noChangeArrowheads="1"/>
          </p:cNvSpPr>
          <p:nvPr/>
        </p:nvSpPr>
        <p:spPr bwMode="auto">
          <a:xfrm>
            <a:off x="5715000" y="205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80</a:t>
            </a:r>
            <a:endParaRPr lang="en-US" altLang="zh-CN" sz="2000" b="0" baseline="30000">
              <a:latin typeface="Comic Sans MS" panose="030F0702030302020204" pitchFamily="66" charset="0"/>
            </a:endParaRPr>
          </a:p>
        </p:txBody>
      </p:sp>
      <p:sp>
        <p:nvSpPr>
          <p:cNvPr id="55372" name="Rectangle 75"/>
          <p:cNvSpPr>
            <a:spLocks noChangeArrowheads="1"/>
          </p:cNvSpPr>
          <p:nvPr/>
        </p:nvSpPr>
        <p:spPr bwMode="auto">
          <a:xfrm>
            <a:off x="5715000" y="2438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76</a:t>
            </a:r>
            <a:endParaRPr lang="en-US" altLang="zh-CN" sz="2000" b="0" baseline="30000">
              <a:latin typeface="Comic Sans MS" panose="030F0702030302020204" pitchFamily="66" charset="0"/>
            </a:endParaRPr>
          </a:p>
        </p:txBody>
      </p:sp>
      <p:sp>
        <p:nvSpPr>
          <p:cNvPr id="55373" name="Rectangle 76"/>
          <p:cNvSpPr>
            <a:spLocks noChangeArrowheads="1"/>
          </p:cNvSpPr>
          <p:nvPr/>
        </p:nvSpPr>
        <p:spPr bwMode="auto">
          <a:xfrm>
            <a:off x="5715000" y="2819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73</a:t>
            </a:r>
            <a:endParaRPr lang="en-US" altLang="zh-CN" sz="2000" b="0" baseline="30000">
              <a:latin typeface="Comic Sans MS" panose="030F0702030302020204" pitchFamily="66" charset="0"/>
            </a:endParaRPr>
          </a:p>
        </p:txBody>
      </p:sp>
      <p:sp>
        <p:nvSpPr>
          <p:cNvPr id="55374" name="Rectangle 77"/>
          <p:cNvSpPr>
            <a:spLocks noChangeArrowheads="1"/>
          </p:cNvSpPr>
          <p:nvPr/>
        </p:nvSpPr>
        <p:spPr bwMode="auto">
          <a:xfrm>
            <a:off x="5715000" y="3200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71</a:t>
            </a:r>
            <a:endParaRPr lang="en-US" altLang="zh-CN" sz="2000" b="0" baseline="30000">
              <a:latin typeface="Comic Sans MS" panose="030F0702030302020204" pitchFamily="66" charset="0"/>
            </a:endParaRPr>
          </a:p>
        </p:txBody>
      </p:sp>
      <p:sp>
        <p:nvSpPr>
          <p:cNvPr id="55375" name="Rectangle 78"/>
          <p:cNvSpPr>
            <a:spLocks noChangeArrowheads="1"/>
          </p:cNvSpPr>
          <p:nvPr/>
        </p:nvSpPr>
        <p:spPr bwMode="auto">
          <a:xfrm>
            <a:off x="5715000" y="3962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61</a:t>
            </a:r>
            <a:endParaRPr lang="en-US" altLang="zh-CN" sz="2000" b="0" baseline="30000">
              <a:latin typeface="Comic Sans MS" panose="030F0702030302020204" pitchFamily="66" charset="0"/>
            </a:endParaRPr>
          </a:p>
        </p:txBody>
      </p:sp>
      <p:sp>
        <p:nvSpPr>
          <p:cNvPr id="55376" name="Rectangle 79"/>
          <p:cNvSpPr>
            <a:spLocks noChangeArrowheads="1"/>
          </p:cNvSpPr>
          <p:nvPr/>
        </p:nvSpPr>
        <p:spPr bwMode="auto">
          <a:xfrm>
            <a:off x="5715000" y="4343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55</a:t>
            </a:r>
            <a:endParaRPr lang="en-US" altLang="zh-CN" sz="2000" b="0" baseline="30000">
              <a:latin typeface="Comic Sans MS" panose="030F0702030302020204" pitchFamily="66" charset="0"/>
            </a:endParaRPr>
          </a:p>
        </p:txBody>
      </p:sp>
      <p:sp>
        <p:nvSpPr>
          <p:cNvPr id="55377" name="Rectangle 80"/>
          <p:cNvSpPr>
            <a:spLocks noChangeArrowheads="1"/>
          </p:cNvSpPr>
          <p:nvPr/>
        </p:nvSpPr>
        <p:spPr bwMode="auto">
          <a:xfrm>
            <a:off x="5715000" y="4724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41</a:t>
            </a:r>
            <a:endParaRPr lang="en-US" altLang="zh-CN" sz="2000" b="0" baseline="30000">
              <a:latin typeface="Comic Sans MS" panose="030F0702030302020204" pitchFamily="66" charset="0"/>
            </a:endParaRPr>
          </a:p>
        </p:txBody>
      </p:sp>
      <p:sp>
        <p:nvSpPr>
          <p:cNvPr id="55378" name="Rectangle 81"/>
          <p:cNvSpPr>
            <a:spLocks noChangeArrowheads="1"/>
          </p:cNvSpPr>
          <p:nvPr/>
        </p:nvSpPr>
        <p:spPr bwMode="auto">
          <a:xfrm>
            <a:off x="5715000" y="510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40</a:t>
            </a:r>
            <a:endParaRPr lang="en-US" altLang="zh-CN" sz="2000" b="0" baseline="30000">
              <a:latin typeface="Comic Sans MS" panose="030F0702030302020204" pitchFamily="66" charset="0"/>
            </a:endParaRPr>
          </a:p>
        </p:txBody>
      </p:sp>
      <p:sp>
        <p:nvSpPr>
          <p:cNvPr id="55379" name="Rectangle 82"/>
          <p:cNvSpPr>
            <a:spLocks noChangeArrowheads="1"/>
          </p:cNvSpPr>
          <p:nvPr/>
        </p:nvSpPr>
        <p:spPr bwMode="auto">
          <a:xfrm>
            <a:off x="4953000" y="1295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E</a:t>
            </a:r>
            <a:endParaRPr lang="en-US" altLang="zh-CN" sz="2000" b="0" baseline="30000">
              <a:latin typeface="Comic Sans MS" panose="030F0702030302020204" pitchFamily="66" charset="0"/>
            </a:endParaRPr>
          </a:p>
        </p:txBody>
      </p:sp>
      <p:sp>
        <p:nvSpPr>
          <p:cNvPr id="55380" name="Rectangle 83"/>
          <p:cNvSpPr>
            <a:spLocks noChangeArrowheads="1"/>
          </p:cNvSpPr>
          <p:nvPr/>
        </p:nvSpPr>
        <p:spPr bwMode="auto">
          <a:xfrm>
            <a:off x="4953000" y="914400"/>
            <a:ext cx="762000" cy="381000"/>
          </a:xfrm>
          <a:prstGeom prst="rect">
            <a:avLst/>
          </a:prstGeom>
          <a:solidFill>
            <a:srgbClr val="003399"/>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solidFill>
                  <a:schemeClr val="bg1"/>
                </a:solidFill>
                <a:latin typeface="Comic Sans MS" panose="030F0702030302020204" pitchFamily="66" charset="0"/>
              </a:rPr>
              <a:t>Char</a:t>
            </a:r>
          </a:p>
        </p:txBody>
      </p:sp>
      <p:sp>
        <p:nvSpPr>
          <p:cNvPr id="55381" name="Rectangle 84"/>
          <p:cNvSpPr>
            <a:spLocks noChangeArrowheads="1"/>
          </p:cNvSpPr>
          <p:nvPr/>
        </p:nvSpPr>
        <p:spPr bwMode="auto">
          <a:xfrm>
            <a:off x="4953000" y="1676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T</a:t>
            </a:r>
            <a:endParaRPr lang="en-US" altLang="zh-CN" sz="2000" b="0" baseline="30000">
              <a:latin typeface="Comic Sans MS" panose="030F0702030302020204" pitchFamily="66" charset="0"/>
            </a:endParaRPr>
          </a:p>
        </p:txBody>
      </p:sp>
      <p:sp>
        <p:nvSpPr>
          <p:cNvPr id="55382" name="Rectangle 85"/>
          <p:cNvSpPr>
            <a:spLocks noChangeArrowheads="1"/>
          </p:cNvSpPr>
          <p:nvPr/>
        </p:nvSpPr>
        <p:spPr bwMode="auto">
          <a:xfrm>
            <a:off x="4953000" y="2057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A</a:t>
            </a:r>
            <a:endParaRPr lang="en-US" altLang="zh-CN" sz="2000" b="0" baseline="30000">
              <a:latin typeface="Comic Sans MS" panose="030F0702030302020204" pitchFamily="66" charset="0"/>
            </a:endParaRPr>
          </a:p>
        </p:txBody>
      </p:sp>
      <p:sp>
        <p:nvSpPr>
          <p:cNvPr id="55383" name="Rectangle 86"/>
          <p:cNvSpPr>
            <a:spLocks noChangeArrowheads="1"/>
          </p:cNvSpPr>
          <p:nvPr/>
        </p:nvSpPr>
        <p:spPr bwMode="auto">
          <a:xfrm>
            <a:off x="4953000" y="2438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O</a:t>
            </a:r>
            <a:endParaRPr lang="en-US" altLang="zh-CN" sz="2000" b="0" baseline="30000">
              <a:latin typeface="Comic Sans MS" panose="030F0702030302020204" pitchFamily="66" charset="0"/>
            </a:endParaRPr>
          </a:p>
        </p:txBody>
      </p:sp>
      <p:sp>
        <p:nvSpPr>
          <p:cNvPr id="55384" name="Rectangle 87"/>
          <p:cNvSpPr>
            <a:spLocks noChangeArrowheads="1"/>
          </p:cNvSpPr>
          <p:nvPr/>
        </p:nvSpPr>
        <p:spPr bwMode="auto">
          <a:xfrm>
            <a:off x="4953000" y="2819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I</a:t>
            </a:r>
            <a:endParaRPr lang="en-US" altLang="zh-CN" sz="2000" b="0" baseline="30000">
              <a:latin typeface="Comic Sans MS" panose="030F0702030302020204" pitchFamily="66" charset="0"/>
            </a:endParaRPr>
          </a:p>
        </p:txBody>
      </p:sp>
      <p:sp>
        <p:nvSpPr>
          <p:cNvPr id="55385" name="Rectangle 88"/>
          <p:cNvSpPr>
            <a:spLocks noChangeArrowheads="1"/>
          </p:cNvSpPr>
          <p:nvPr/>
        </p:nvSpPr>
        <p:spPr bwMode="auto">
          <a:xfrm>
            <a:off x="4953000" y="3200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N</a:t>
            </a:r>
            <a:endParaRPr lang="en-US" altLang="zh-CN" sz="2000" b="0" baseline="30000">
              <a:latin typeface="Comic Sans MS" panose="030F0702030302020204" pitchFamily="66" charset="0"/>
            </a:endParaRPr>
          </a:p>
        </p:txBody>
      </p:sp>
      <p:sp>
        <p:nvSpPr>
          <p:cNvPr id="55386" name="Rectangle 89"/>
          <p:cNvSpPr>
            <a:spLocks noChangeArrowheads="1"/>
          </p:cNvSpPr>
          <p:nvPr/>
        </p:nvSpPr>
        <p:spPr bwMode="auto">
          <a:xfrm>
            <a:off x="4953000" y="3962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R</a:t>
            </a:r>
            <a:endParaRPr lang="en-US" altLang="zh-CN" sz="2000" b="0" baseline="30000">
              <a:latin typeface="Comic Sans MS" panose="030F0702030302020204" pitchFamily="66" charset="0"/>
            </a:endParaRPr>
          </a:p>
        </p:txBody>
      </p:sp>
      <p:sp>
        <p:nvSpPr>
          <p:cNvPr id="55387" name="Rectangle 90"/>
          <p:cNvSpPr>
            <a:spLocks noChangeArrowheads="1"/>
          </p:cNvSpPr>
          <p:nvPr/>
        </p:nvSpPr>
        <p:spPr bwMode="auto">
          <a:xfrm>
            <a:off x="4953000" y="4343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H</a:t>
            </a:r>
            <a:endParaRPr lang="en-US" altLang="zh-CN" sz="2000" b="0" baseline="30000">
              <a:latin typeface="Comic Sans MS" panose="030F0702030302020204" pitchFamily="66" charset="0"/>
            </a:endParaRPr>
          </a:p>
        </p:txBody>
      </p:sp>
      <p:sp>
        <p:nvSpPr>
          <p:cNvPr id="55388" name="Rectangle 91"/>
          <p:cNvSpPr>
            <a:spLocks noChangeArrowheads="1"/>
          </p:cNvSpPr>
          <p:nvPr/>
        </p:nvSpPr>
        <p:spPr bwMode="auto">
          <a:xfrm>
            <a:off x="4953000" y="4724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L</a:t>
            </a:r>
            <a:endParaRPr lang="en-US" altLang="zh-CN" sz="2000" b="0" baseline="30000">
              <a:latin typeface="Comic Sans MS" panose="030F0702030302020204" pitchFamily="66" charset="0"/>
            </a:endParaRPr>
          </a:p>
        </p:txBody>
      </p:sp>
      <p:sp>
        <p:nvSpPr>
          <p:cNvPr id="55389" name="Rectangle 92"/>
          <p:cNvSpPr>
            <a:spLocks noChangeArrowheads="1"/>
          </p:cNvSpPr>
          <p:nvPr/>
        </p:nvSpPr>
        <p:spPr bwMode="auto">
          <a:xfrm>
            <a:off x="4953000" y="5105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D</a:t>
            </a:r>
            <a:endParaRPr lang="en-US" altLang="zh-CN" sz="2000" b="0" baseline="30000">
              <a:latin typeface="Comic Sans MS" panose="030F0702030302020204" pitchFamily="66" charset="0"/>
            </a:endParaRPr>
          </a:p>
        </p:txBody>
      </p:sp>
      <p:sp>
        <p:nvSpPr>
          <p:cNvPr id="55390" name="Rectangle 93"/>
          <p:cNvSpPr>
            <a:spLocks noChangeArrowheads="1"/>
          </p:cNvSpPr>
          <p:nvPr/>
        </p:nvSpPr>
        <p:spPr bwMode="auto">
          <a:xfrm>
            <a:off x="5715000" y="548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31</a:t>
            </a:r>
            <a:endParaRPr lang="en-US" altLang="zh-CN" sz="2000" b="0" baseline="30000">
              <a:latin typeface="Comic Sans MS" panose="030F0702030302020204" pitchFamily="66" charset="0"/>
            </a:endParaRPr>
          </a:p>
        </p:txBody>
      </p:sp>
      <p:sp>
        <p:nvSpPr>
          <p:cNvPr id="55391" name="Rectangle 94"/>
          <p:cNvSpPr>
            <a:spLocks noChangeArrowheads="1"/>
          </p:cNvSpPr>
          <p:nvPr/>
        </p:nvSpPr>
        <p:spPr bwMode="auto">
          <a:xfrm>
            <a:off x="5715000" y="586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27</a:t>
            </a:r>
            <a:endParaRPr lang="en-US" altLang="zh-CN" sz="2000" b="0" baseline="30000">
              <a:latin typeface="Comic Sans MS" panose="030F0702030302020204" pitchFamily="66" charset="0"/>
            </a:endParaRPr>
          </a:p>
        </p:txBody>
      </p:sp>
      <p:sp>
        <p:nvSpPr>
          <p:cNvPr id="55392" name="Rectangle 95"/>
          <p:cNvSpPr>
            <a:spLocks noChangeArrowheads="1"/>
          </p:cNvSpPr>
          <p:nvPr/>
        </p:nvSpPr>
        <p:spPr bwMode="auto">
          <a:xfrm>
            <a:off x="4953000" y="5486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C</a:t>
            </a:r>
            <a:endParaRPr lang="en-US" altLang="zh-CN" sz="2000" b="0" baseline="30000">
              <a:latin typeface="Comic Sans MS" panose="030F0702030302020204" pitchFamily="66" charset="0"/>
            </a:endParaRPr>
          </a:p>
        </p:txBody>
      </p:sp>
      <p:sp>
        <p:nvSpPr>
          <p:cNvPr id="55393" name="Rectangle 96"/>
          <p:cNvSpPr>
            <a:spLocks noChangeArrowheads="1"/>
          </p:cNvSpPr>
          <p:nvPr/>
        </p:nvSpPr>
        <p:spPr bwMode="auto">
          <a:xfrm>
            <a:off x="4953000" y="5867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U</a:t>
            </a:r>
            <a:endParaRPr lang="en-US" altLang="zh-CN" sz="2000" b="0" baseline="30000">
              <a:latin typeface="Comic Sans MS" panose="030F0702030302020204" pitchFamily="66" charset="0"/>
            </a:endParaRPr>
          </a:p>
        </p:txBody>
      </p:sp>
      <p:sp>
        <p:nvSpPr>
          <p:cNvPr id="55394" name="Rectangle 97"/>
          <p:cNvSpPr>
            <a:spLocks noChangeArrowheads="1"/>
          </p:cNvSpPr>
          <p:nvPr/>
        </p:nvSpPr>
        <p:spPr bwMode="auto">
          <a:xfrm>
            <a:off x="5715000" y="3581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65</a:t>
            </a:r>
            <a:endParaRPr lang="en-US" altLang="zh-CN" sz="2000" b="0" baseline="30000">
              <a:latin typeface="Comic Sans MS" panose="030F0702030302020204" pitchFamily="66" charset="0"/>
            </a:endParaRPr>
          </a:p>
        </p:txBody>
      </p:sp>
      <p:sp>
        <p:nvSpPr>
          <p:cNvPr id="55395" name="Rectangle 98"/>
          <p:cNvSpPr>
            <a:spLocks noChangeArrowheads="1"/>
          </p:cNvSpPr>
          <p:nvPr/>
        </p:nvSpPr>
        <p:spPr bwMode="auto">
          <a:xfrm>
            <a:off x="4953000" y="3581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S</a:t>
            </a:r>
            <a:endParaRPr lang="en-US" altLang="zh-CN" sz="2000" b="0" baseline="30000">
              <a:latin typeface="Comic Sans MS" panose="030F0702030302020204" pitchFamily="66" charset="0"/>
            </a:endParaRPr>
          </a:p>
        </p:txBody>
      </p:sp>
      <p:sp>
        <p:nvSpPr>
          <p:cNvPr id="55396" name="Rectangle 99"/>
          <p:cNvSpPr>
            <a:spLocks noChangeArrowheads="1"/>
          </p:cNvSpPr>
          <p:nvPr/>
        </p:nvSpPr>
        <p:spPr bwMode="auto">
          <a:xfrm>
            <a:off x="6629400" y="129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0000</a:t>
            </a:r>
            <a:endParaRPr lang="en-US" altLang="zh-CN" sz="2000" b="0" baseline="30000">
              <a:latin typeface="Comic Sans MS" panose="030F0702030302020204" pitchFamily="66" charset="0"/>
            </a:endParaRPr>
          </a:p>
        </p:txBody>
      </p:sp>
      <p:sp>
        <p:nvSpPr>
          <p:cNvPr id="55397" name="Rectangle 100"/>
          <p:cNvSpPr>
            <a:spLocks noChangeArrowheads="1"/>
          </p:cNvSpPr>
          <p:nvPr/>
        </p:nvSpPr>
        <p:spPr bwMode="auto">
          <a:xfrm>
            <a:off x="6629400" y="914400"/>
            <a:ext cx="914400" cy="381000"/>
          </a:xfrm>
          <a:prstGeom prst="rect">
            <a:avLst/>
          </a:prstGeom>
          <a:solidFill>
            <a:srgbClr val="003399"/>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solidFill>
                  <a:schemeClr val="bg1"/>
                </a:solidFill>
                <a:latin typeface="Comic Sans MS" panose="030F0702030302020204" pitchFamily="66" charset="0"/>
              </a:rPr>
              <a:t>Fixed</a:t>
            </a:r>
          </a:p>
        </p:txBody>
      </p:sp>
      <p:sp>
        <p:nvSpPr>
          <p:cNvPr id="55398" name="Rectangle 101"/>
          <p:cNvSpPr>
            <a:spLocks noChangeArrowheads="1"/>
          </p:cNvSpPr>
          <p:nvPr/>
        </p:nvSpPr>
        <p:spPr bwMode="auto">
          <a:xfrm>
            <a:off x="6629400" y="167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0001</a:t>
            </a:r>
            <a:endParaRPr lang="en-US" altLang="zh-CN" sz="2000" b="0" baseline="30000">
              <a:latin typeface="Comic Sans MS" panose="030F0702030302020204" pitchFamily="66" charset="0"/>
            </a:endParaRPr>
          </a:p>
        </p:txBody>
      </p:sp>
      <p:sp>
        <p:nvSpPr>
          <p:cNvPr id="55399" name="Rectangle 102"/>
          <p:cNvSpPr>
            <a:spLocks noChangeArrowheads="1"/>
          </p:cNvSpPr>
          <p:nvPr/>
        </p:nvSpPr>
        <p:spPr bwMode="auto">
          <a:xfrm>
            <a:off x="6629400" y="205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0010</a:t>
            </a:r>
            <a:endParaRPr lang="en-US" altLang="zh-CN" sz="2000" b="0" baseline="30000">
              <a:latin typeface="Comic Sans MS" panose="030F0702030302020204" pitchFamily="66" charset="0"/>
            </a:endParaRPr>
          </a:p>
        </p:txBody>
      </p:sp>
      <p:sp>
        <p:nvSpPr>
          <p:cNvPr id="55400" name="Rectangle 103"/>
          <p:cNvSpPr>
            <a:spLocks noChangeArrowheads="1"/>
          </p:cNvSpPr>
          <p:nvPr/>
        </p:nvSpPr>
        <p:spPr bwMode="auto">
          <a:xfrm>
            <a:off x="6629400" y="2438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0011</a:t>
            </a:r>
            <a:endParaRPr lang="en-US" altLang="zh-CN" sz="2000" b="0" baseline="30000">
              <a:latin typeface="Comic Sans MS" panose="030F0702030302020204" pitchFamily="66" charset="0"/>
            </a:endParaRPr>
          </a:p>
        </p:txBody>
      </p:sp>
      <p:sp>
        <p:nvSpPr>
          <p:cNvPr id="55401" name="Rectangle 104"/>
          <p:cNvSpPr>
            <a:spLocks noChangeArrowheads="1"/>
          </p:cNvSpPr>
          <p:nvPr/>
        </p:nvSpPr>
        <p:spPr bwMode="auto">
          <a:xfrm>
            <a:off x="6629400" y="2819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0100</a:t>
            </a:r>
            <a:endParaRPr lang="en-US" altLang="zh-CN" sz="2000" b="0" baseline="30000">
              <a:latin typeface="Comic Sans MS" panose="030F0702030302020204" pitchFamily="66" charset="0"/>
            </a:endParaRPr>
          </a:p>
        </p:txBody>
      </p:sp>
      <p:sp>
        <p:nvSpPr>
          <p:cNvPr id="55402" name="Rectangle 105"/>
          <p:cNvSpPr>
            <a:spLocks noChangeArrowheads="1"/>
          </p:cNvSpPr>
          <p:nvPr/>
        </p:nvSpPr>
        <p:spPr bwMode="auto">
          <a:xfrm>
            <a:off x="6629400" y="3200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0101</a:t>
            </a:r>
            <a:endParaRPr lang="en-US" altLang="zh-CN" sz="2000" b="0" baseline="30000">
              <a:latin typeface="Comic Sans MS" panose="030F0702030302020204" pitchFamily="66" charset="0"/>
            </a:endParaRPr>
          </a:p>
        </p:txBody>
      </p:sp>
      <p:sp>
        <p:nvSpPr>
          <p:cNvPr id="55403" name="Rectangle 106"/>
          <p:cNvSpPr>
            <a:spLocks noChangeArrowheads="1"/>
          </p:cNvSpPr>
          <p:nvPr/>
        </p:nvSpPr>
        <p:spPr bwMode="auto">
          <a:xfrm>
            <a:off x="6629400" y="3962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0111</a:t>
            </a:r>
            <a:endParaRPr lang="en-US" altLang="zh-CN" sz="2000" b="0" baseline="30000">
              <a:latin typeface="Comic Sans MS" panose="030F0702030302020204" pitchFamily="66" charset="0"/>
            </a:endParaRPr>
          </a:p>
        </p:txBody>
      </p:sp>
      <p:sp>
        <p:nvSpPr>
          <p:cNvPr id="55404" name="Rectangle 107"/>
          <p:cNvSpPr>
            <a:spLocks noChangeArrowheads="1"/>
          </p:cNvSpPr>
          <p:nvPr/>
        </p:nvSpPr>
        <p:spPr bwMode="auto">
          <a:xfrm>
            <a:off x="6629400" y="4343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1000</a:t>
            </a:r>
            <a:endParaRPr lang="en-US" altLang="zh-CN" sz="2000" b="0" baseline="30000">
              <a:latin typeface="Comic Sans MS" panose="030F0702030302020204" pitchFamily="66" charset="0"/>
            </a:endParaRPr>
          </a:p>
        </p:txBody>
      </p:sp>
      <p:sp>
        <p:nvSpPr>
          <p:cNvPr id="55405" name="Rectangle 108"/>
          <p:cNvSpPr>
            <a:spLocks noChangeArrowheads="1"/>
          </p:cNvSpPr>
          <p:nvPr/>
        </p:nvSpPr>
        <p:spPr bwMode="auto">
          <a:xfrm>
            <a:off x="6629400" y="4724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1001</a:t>
            </a:r>
            <a:endParaRPr lang="en-US" altLang="zh-CN" sz="2000" b="0" baseline="30000">
              <a:latin typeface="Comic Sans MS" panose="030F0702030302020204" pitchFamily="66" charset="0"/>
            </a:endParaRPr>
          </a:p>
        </p:txBody>
      </p:sp>
      <p:sp>
        <p:nvSpPr>
          <p:cNvPr id="55406" name="Rectangle 109"/>
          <p:cNvSpPr>
            <a:spLocks noChangeArrowheads="1"/>
          </p:cNvSpPr>
          <p:nvPr/>
        </p:nvSpPr>
        <p:spPr bwMode="auto">
          <a:xfrm>
            <a:off x="6629400" y="510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1010</a:t>
            </a:r>
            <a:endParaRPr lang="en-US" altLang="zh-CN" sz="2000" b="0" baseline="30000">
              <a:latin typeface="Comic Sans MS" panose="030F0702030302020204" pitchFamily="66" charset="0"/>
            </a:endParaRPr>
          </a:p>
        </p:txBody>
      </p:sp>
      <p:sp>
        <p:nvSpPr>
          <p:cNvPr id="55407" name="Rectangle 110"/>
          <p:cNvSpPr>
            <a:spLocks noChangeArrowheads="1"/>
          </p:cNvSpPr>
          <p:nvPr/>
        </p:nvSpPr>
        <p:spPr bwMode="auto">
          <a:xfrm>
            <a:off x="6629400" y="548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1011</a:t>
            </a:r>
            <a:endParaRPr lang="en-US" altLang="zh-CN" sz="2000" b="0" baseline="30000">
              <a:latin typeface="Comic Sans MS" panose="030F0702030302020204" pitchFamily="66" charset="0"/>
            </a:endParaRPr>
          </a:p>
        </p:txBody>
      </p:sp>
      <p:sp>
        <p:nvSpPr>
          <p:cNvPr id="55408" name="Rectangle 111"/>
          <p:cNvSpPr>
            <a:spLocks noChangeArrowheads="1"/>
          </p:cNvSpPr>
          <p:nvPr/>
        </p:nvSpPr>
        <p:spPr bwMode="auto">
          <a:xfrm>
            <a:off x="6629400" y="586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1100</a:t>
            </a:r>
            <a:endParaRPr lang="en-US" altLang="zh-CN" sz="2000" b="0" baseline="30000">
              <a:latin typeface="Comic Sans MS" panose="030F0702030302020204" pitchFamily="66" charset="0"/>
            </a:endParaRPr>
          </a:p>
        </p:txBody>
      </p:sp>
      <p:sp>
        <p:nvSpPr>
          <p:cNvPr id="55409" name="Rectangle 112"/>
          <p:cNvSpPr>
            <a:spLocks noChangeArrowheads="1"/>
          </p:cNvSpPr>
          <p:nvPr/>
        </p:nvSpPr>
        <p:spPr bwMode="auto">
          <a:xfrm>
            <a:off x="6629400" y="3581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0110</a:t>
            </a:r>
            <a:endParaRPr lang="en-US" altLang="zh-CN" sz="2000" b="0" baseline="30000">
              <a:latin typeface="Comic Sans MS" panose="030F0702030302020204" pitchFamily="66" charset="0"/>
            </a:endParaRPr>
          </a:p>
        </p:txBody>
      </p:sp>
      <p:sp>
        <p:nvSpPr>
          <p:cNvPr id="55410" name="Rectangle 113"/>
          <p:cNvSpPr>
            <a:spLocks noChangeArrowheads="1"/>
          </p:cNvSpPr>
          <p:nvPr/>
        </p:nvSpPr>
        <p:spPr bwMode="auto">
          <a:xfrm>
            <a:off x="7467600" y="129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110</a:t>
            </a:r>
            <a:endParaRPr lang="en-US" altLang="zh-CN" sz="2000" b="0" baseline="30000">
              <a:latin typeface="Comic Sans MS" panose="030F0702030302020204" pitchFamily="66" charset="0"/>
            </a:endParaRPr>
          </a:p>
        </p:txBody>
      </p:sp>
      <p:sp>
        <p:nvSpPr>
          <p:cNvPr id="55411" name="Rectangle 114"/>
          <p:cNvSpPr>
            <a:spLocks noChangeArrowheads="1"/>
          </p:cNvSpPr>
          <p:nvPr/>
        </p:nvSpPr>
        <p:spPr bwMode="auto">
          <a:xfrm>
            <a:off x="7467600" y="914400"/>
            <a:ext cx="914400" cy="381000"/>
          </a:xfrm>
          <a:prstGeom prst="rect">
            <a:avLst/>
          </a:prstGeom>
          <a:solidFill>
            <a:srgbClr val="003399"/>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solidFill>
                  <a:schemeClr val="bg1"/>
                </a:solidFill>
                <a:latin typeface="Comic Sans MS" panose="030F0702030302020204" pitchFamily="66" charset="0"/>
              </a:rPr>
              <a:t>Huff</a:t>
            </a:r>
          </a:p>
        </p:txBody>
      </p:sp>
      <p:sp>
        <p:nvSpPr>
          <p:cNvPr id="55412" name="Rectangle 115"/>
          <p:cNvSpPr>
            <a:spLocks noChangeArrowheads="1"/>
          </p:cNvSpPr>
          <p:nvPr/>
        </p:nvSpPr>
        <p:spPr bwMode="auto">
          <a:xfrm>
            <a:off x="7467600" y="167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000</a:t>
            </a:r>
            <a:endParaRPr lang="en-US" altLang="zh-CN" sz="2000" b="0" baseline="30000">
              <a:latin typeface="Comic Sans MS" panose="030F0702030302020204" pitchFamily="66" charset="0"/>
            </a:endParaRPr>
          </a:p>
        </p:txBody>
      </p:sp>
      <p:sp>
        <p:nvSpPr>
          <p:cNvPr id="55413" name="Rectangle 116"/>
          <p:cNvSpPr>
            <a:spLocks noChangeArrowheads="1"/>
          </p:cNvSpPr>
          <p:nvPr/>
        </p:nvSpPr>
        <p:spPr bwMode="auto">
          <a:xfrm>
            <a:off x="7467600" y="205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000</a:t>
            </a:r>
            <a:endParaRPr lang="en-US" altLang="zh-CN" sz="2000" b="0" baseline="30000">
              <a:latin typeface="Comic Sans MS" panose="030F0702030302020204" pitchFamily="66" charset="0"/>
            </a:endParaRPr>
          </a:p>
        </p:txBody>
      </p:sp>
      <p:sp>
        <p:nvSpPr>
          <p:cNvPr id="55414" name="Rectangle 117"/>
          <p:cNvSpPr>
            <a:spLocks noChangeArrowheads="1"/>
          </p:cNvSpPr>
          <p:nvPr/>
        </p:nvSpPr>
        <p:spPr bwMode="auto">
          <a:xfrm>
            <a:off x="7467600" y="2438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011</a:t>
            </a:r>
            <a:endParaRPr lang="en-US" altLang="zh-CN" sz="2000" b="0" baseline="30000">
              <a:latin typeface="Comic Sans MS" panose="030F0702030302020204" pitchFamily="66" charset="0"/>
            </a:endParaRPr>
          </a:p>
        </p:txBody>
      </p:sp>
      <p:sp>
        <p:nvSpPr>
          <p:cNvPr id="55415" name="Rectangle 118"/>
          <p:cNvSpPr>
            <a:spLocks noChangeArrowheads="1"/>
          </p:cNvSpPr>
          <p:nvPr/>
        </p:nvSpPr>
        <p:spPr bwMode="auto">
          <a:xfrm>
            <a:off x="7467600" y="2819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1011</a:t>
            </a:r>
            <a:endParaRPr lang="en-US" altLang="zh-CN" sz="2000" b="0" baseline="30000">
              <a:latin typeface="Comic Sans MS" panose="030F0702030302020204" pitchFamily="66" charset="0"/>
            </a:endParaRPr>
          </a:p>
        </p:txBody>
      </p:sp>
      <p:sp>
        <p:nvSpPr>
          <p:cNvPr id="55416" name="Rectangle 119"/>
          <p:cNvSpPr>
            <a:spLocks noChangeArrowheads="1"/>
          </p:cNvSpPr>
          <p:nvPr/>
        </p:nvSpPr>
        <p:spPr bwMode="auto">
          <a:xfrm>
            <a:off x="7467600" y="3200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1010</a:t>
            </a:r>
            <a:endParaRPr lang="en-US" altLang="zh-CN" sz="2000" b="0" baseline="30000">
              <a:latin typeface="Comic Sans MS" panose="030F0702030302020204" pitchFamily="66" charset="0"/>
            </a:endParaRPr>
          </a:p>
        </p:txBody>
      </p:sp>
      <p:sp>
        <p:nvSpPr>
          <p:cNvPr id="55417" name="Rectangle 120"/>
          <p:cNvSpPr>
            <a:spLocks noChangeArrowheads="1"/>
          </p:cNvSpPr>
          <p:nvPr/>
        </p:nvSpPr>
        <p:spPr bwMode="auto">
          <a:xfrm>
            <a:off x="7467600" y="3962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1000</a:t>
            </a:r>
            <a:endParaRPr lang="en-US" altLang="zh-CN" sz="2000" b="0" baseline="30000">
              <a:latin typeface="Comic Sans MS" panose="030F0702030302020204" pitchFamily="66" charset="0"/>
            </a:endParaRPr>
          </a:p>
        </p:txBody>
      </p:sp>
      <p:sp>
        <p:nvSpPr>
          <p:cNvPr id="55418" name="Rectangle 121"/>
          <p:cNvSpPr>
            <a:spLocks noChangeArrowheads="1"/>
          </p:cNvSpPr>
          <p:nvPr/>
        </p:nvSpPr>
        <p:spPr bwMode="auto">
          <a:xfrm>
            <a:off x="7467600" y="4343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1111</a:t>
            </a:r>
            <a:endParaRPr lang="en-US" altLang="zh-CN" sz="2000" b="0" baseline="30000">
              <a:latin typeface="Comic Sans MS" panose="030F0702030302020204" pitchFamily="66" charset="0"/>
            </a:endParaRPr>
          </a:p>
        </p:txBody>
      </p:sp>
      <p:sp>
        <p:nvSpPr>
          <p:cNvPr id="55419" name="Rectangle 122"/>
          <p:cNvSpPr>
            <a:spLocks noChangeArrowheads="1"/>
          </p:cNvSpPr>
          <p:nvPr/>
        </p:nvSpPr>
        <p:spPr bwMode="auto">
          <a:xfrm>
            <a:off x="7467600" y="4724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0101</a:t>
            </a:r>
            <a:endParaRPr lang="en-US" altLang="zh-CN" sz="2000" b="0" baseline="30000">
              <a:latin typeface="Comic Sans MS" panose="030F0702030302020204" pitchFamily="66" charset="0"/>
            </a:endParaRPr>
          </a:p>
        </p:txBody>
      </p:sp>
      <p:sp>
        <p:nvSpPr>
          <p:cNvPr id="55420" name="Rectangle 123"/>
          <p:cNvSpPr>
            <a:spLocks noChangeArrowheads="1"/>
          </p:cNvSpPr>
          <p:nvPr/>
        </p:nvSpPr>
        <p:spPr bwMode="auto">
          <a:xfrm>
            <a:off x="7467600" y="5105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0100</a:t>
            </a:r>
            <a:endParaRPr lang="en-US" altLang="zh-CN" sz="2000" b="0" baseline="30000">
              <a:latin typeface="Comic Sans MS" panose="030F0702030302020204" pitchFamily="66" charset="0"/>
            </a:endParaRPr>
          </a:p>
        </p:txBody>
      </p:sp>
      <p:sp>
        <p:nvSpPr>
          <p:cNvPr id="55421" name="Rectangle 124"/>
          <p:cNvSpPr>
            <a:spLocks noChangeArrowheads="1"/>
          </p:cNvSpPr>
          <p:nvPr/>
        </p:nvSpPr>
        <p:spPr bwMode="auto">
          <a:xfrm>
            <a:off x="7467600" y="5486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11100</a:t>
            </a:r>
            <a:endParaRPr lang="en-US" altLang="zh-CN" sz="2000" b="0" baseline="30000">
              <a:latin typeface="Comic Sans MS" panose="030F0702030302020204" pitchFamily="66" charset="0"/>
            </a:endParaRPr>
          </a:p>
        </p:txBody>
      </p:sp>
      <p:sp>
        <p:nvSpPr>
          <p:cNvPr id="55422" name="Rectangle 125"/>
          <p:cNvSpPr>
            <a:spLocks noChangeArrowheads="1"/>
          </p:cNvSpPr>
          <p:nvPr/>
        </p:nvSpPr>
        <p:spPr bwMode="auto">
          <a:xfrm>
            <a:off x="7467600" y="5867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11101</a:t>
            </a:r>
            <a:endParaRPr lang="en-US" altLang="zh-CN" sz="2000" b="0" baseline="30000">
              <a:latin typeface="Comic Sans MS" panose="030F0702030302020204" pitchFamily="66" charset="0"/>
            </a:endParaRPr>
          </a:p>
        </p:txBody>
      </p:sp>
      <p:sp>
        <p:nvSpPr>
          <p:cNvPr id="55423" name="Rectangle 126"/>
          <p:cNvSpPr>
            <a:spLocks noChangeArrowheads="1"/>
          </p:cNvSpPr>
          <p:nvPr/>
        </p:nvSpPr>
        <p:spPr bwMode="auto">
          <a:xfrm>
            <a:off x="7467600" y="3581400"/>
            <a:ext cx="914400" cy="381000"/>
          </a:xfrm>
          <a:prstGeom prst="rect">
            <a:avLst/>
          </a:prstGeom>
          <a:solidFill>
            <a:srgbClr val="9BD791"/>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1001</a:t>
            </a:r>
            <a:endParaRPr lang="en-US" altLang="zh-CN" sz="2000" b="0" baseline="30000">
              <a:latin typeface="Comic Sans MS" panose="030F0702030302020204" pitchFamily="66" charset="0"/>
            </a:endParaRPr>
          </a:p>
        </p:txBody>
      </p:sp>
      <p:sp>
        <p:nvSpPr>
          <p:cNvPr id="55424" name="Rectangle 127"/>
          <p:cNvSpPr>
            <a:spLocks noChangeArrowheads="1"/>
          </p:cNvSpPr>
          <p:nvPr/>
        </p:nvSpPr>
        <p:spPr bwMode="auto">
          <a:xfrm>
            <a:off x="5715000" y="6248400"/>
            <a:ext cx="914400" cy="381000"/>
          </a:xfrm>
          <a:prstGeom prst="rect">
            <a:avLst/>
          </a:prstGeom>
          <a:solidFill>
            <a:srgbClr val="006600"/>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solidFill>
                  <a:schemeClr val="bg1"/>
                </a:solidFill>
                <a:latin typeface="Comic Sans MS" panose="030F0702030302020204" pitchFamily="66" charset="0"/>
              </a:rPr>
              <a:t>838</a:t>
            </a:r>
            <a:endParaRPr lang="en-US" altLang="zh-CN" sz="2000" b="0" baseline="30000">
              <a:solidFill>
                <a:schemeClr val="bg1"/>
              </a:solidFill>
              <a:latin typeface="Comic Sans MS" panose="030F0702030302020204" pitchFamily="66" charset="0"/>
            </a:endParaRPr>
          </a:p>
        </p:txBody>
      </p:sp>
      <p:sp>
        <p:nvSpPr>
          <p:cNvPr id="55425" name="Rectangle 128"/>
          <p:cNvSpPr>
            <a:spLocks noChangeArrowheads="1"/>
          </p:cNvSpPr>
          <p:nvPr/>
        </p:nvSpPr>
        <p:spPr bwMode="auto">
          <a:xfrm>
            <a:off x="4953000" y="6248400"/>
            <a:ext cx="762000" cy="381000"/>
          </a:xfrm>
          <a:prstGeom prst="rect">
            <a:avLst/>
          </a:prstGeom>
          <a:solidFill>
            <a:schemeClr val="tx2"/>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latin typeface="Comic Sans MS" panose="030F0702030302020204" pitchFamily="66" charset="0"/>
              </a:rPr>
              <a:t>Total</a:t>
            </a:r>
            <a:endParaRPr lang="en-US" altLang="zh-CN" sz="2000" b="0" baseline="30000">
              <a:latin typeface="Comic Sans MS" panose="030F0702030302020204" pitchFamily="66" charset="0"/>
            </a:endParaRPr>
          </a:p>
        </p:txBody>
      </p:sp>
      <p:sp>
        <p:nvSpPr>
          <p:cNvPr id="55426" name="Rectangle 129"/>
          <p:cNvSpPr>
            <a:spLocks noChangeArrowheads="1"/>
          </p:cNvSpPr>
          <p:nvPr/>
        </p:nvSpPr>
        <p:spPr bwMode="auto">
          <a:xfrm>
            <a:off x="6629400" y="6248400"/>
            <a:ext cx="914400" cy="381000"/>
          </a:xfrm>
          <a:prstGeom prst="rect">
            <a:avLst/>
          </a:prstGeom>
          <a:solidFill>
            <a:srgbClr val="006600"/>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solidFill>
                  <a:schemeClr val="bg1"/>
                </a:solidFill>
                <a:latin typeface="Comic Sans MS" panose="030F0702030302020204" pitchFamily="66" charset="0"/>
              </a:rPr>
              <a:t>4.00</a:t>
            </a:r>
            <a:endParaRPr lang="en-US" altLang="zh-CN" sz="2000" b="0" baseline="30000">
              <a:solidFill>
                <a:schemeClr val="bg1"/>
              </a:solidFill>
              <a:latin typeface="Comic Sans MS" panose="030F0702030302020204" pitchFamily="66" charset="0"/>
            </a:endParaRPr>
          </a:p>
        </p:txBody>
      </p:sp>
      <p:sp>
        <p:nvSpPr>
          <p:cNvPr id="55427" name="Rectangle 130"/>
          <p:cNvSpPr>
            <a:spLocks noChangeArrowheads="1"/>
          </p:cNvSpPr>
          <p:nvPr/>
        </p:nvSpPr>
        <p:spPr bwMode="auto">
          <a:xfrm>
            <a:off x="7467600" y="6248400"/>
            <a:ext cx="914400" cy="381000"/>
          </a:xfrm>
          <a:prstGeom prst="rect">
            <a:avLst/>
          </a:prstGeom>
          <a:solidFill>
            <a:srgbClr val="006600"/>
          </a:solidFill>
          <a:ln w="9525">
            <a:solidFill>
              <a:schemeClr val="tx1"/>
            </a:solidFill>
            <a:miter lim="800000"/>
            <a:headEnd/>
            <a:tailEnd/>
          </a:ln>
        </p:spPr>
        <p:txBody>
          <a:bodyPr wrap="none" lIns="92075" tIns="46038" rIns="92075" bIns="46038"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800" b="0">
                <a:solidFill>
                  <a:schemeClr val="bg1"/>
                </a:solidFill>
                <a:latin typeface="Comic Sans MS" panose="030F0702030302020204" pitchFamily="66" charset="0"/>
              </a:rPr>
              <a:t>3.62</a:t>
            </a:r>
            <a:endParaRPr lang="en-US" altLang="zh-CN" sz="2000" b="0" baseline="30000">
              <a:solidFill>
                <a:schemeClr val="bg1"/>
              </a:solidFill>
              <a:latin typeface="Comic Sans MS" panose="030F0702030302020204" pitchFamily="66" charset="0"/>
            </a:endParaRPr>
          </a:p>
        </p:txBody>
      </p:sp>
      <p:sp>
        <p:nvSpPr>
          <p:cNvPr id="55428" name="Text Box 131"/>
          <p:cNvSpPr txBox="1">
            <a:spLocks noChangeArrowheads="1"/>
          </p:cNvSpPr>
          <p:nvPr/>
        </p:nvSpPr>
        <p:spPr bwMode="auto">
          <a:xfrm>
            <a:off x="4267200" y="431165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1</a:t>
            </a:r>
          </a:p>
        </p:txBody>
      </p:sp>
      <p:sp>
        <p:nvSpPr>
          <p:cNvPr id="55429" name="Text Box 132"/>
          <p:cNvSpPr txBox="1">
            <a:spLocks noChangeArrowheads="1"/>
          </p:cNvSpPr>
          <p:nvPr/>
        </p:nvSpPr>
        <p:spPr bwMode="auto">
          <a:xfrm>
            <a:off x="3505200" y="4267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1600">
                <a:solidFill>
                  <a:srgbClr val="006600"/>
                </a:solidFill>
                <a:latin typeface="Comic Sans MS" panose="030F0702030302020204" pitchFamily="66" charset="0"/>
              </a:rPr>
              <a:t>0</a:t>
            </a:r>
          </a:p>
        </p:txBody>
      </p:sp>
    </p:spTree>
    <p:extLst>
      <p:ext uri="{BB962C8B-B14F-4D97-AF65-F5344CB8AC3E}">
        <p14:creationId xmlns:p14="http://schemas.microsoft.com/office/powerpoint/2010/main" val="1226221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533400" y="355600"/>
            <a:ext cx="8229600" cy="558800"/>
          </a:xfrm>
        </p:spPr>
        <p:txBody>
          <a:bodyPr/>
          <a:lstStyle/>
          <a:p>
            <a:pPr eaLnBrk="1" hangingPunct="1"/>
            <a:r>
              <a:rPr lang="zh-CN" altLang="en-US" sz="3200" b="1">
                <a:latin typeface="Verdana" panose="020B0604030504040204" pitchFamily="34" charset="0"/>
                <a:ea typeface="黑体" panose="02010609060101010101" pitchFamily="49" charset="-122"/>
              </a:rPr>
              <a:t>算法复杂度分析</a:t>
            </a:r>
          </a:p>
        </p:txBody>
      </p:sp>
      <p:sp>
        <p:nvSpPr>
          <p:cNvPr id="56325" name="Rectangle 3"/>
          <p:cNvSpPr>
            <a:spLocks noGrp="1" noChangeArrowheads="1"/>
          </p:cNvSpPr>
          <p:nvPr>
            <p:ph idx="1"/>
          </p:nvPr>
        </p:nvSpPr>
        <p:spPr>
          <a:xfrm>
            <a:off x="457200" y="1052513"/>
            <a:ext cx="8229600" cy="5113337"/>
          </a:xfrm>
        </p:spPr>
        <p:txBody>
          <a:bodyPr/>
          <a:lstStyle/>
          <a:p>
            <a:pPr marL="0" indent="0" eaLnBrk="1" hangingPunct="1">
              <a:lnSpc>
                <a:spcPct val="90000"/>
              </a:lnSpc>
              <a:buClr>
                <a:schemeClr val="folHlink"/>
              </a:buClr>
              <a:buSzPct val="75000"/>
              <a:buFont typeface="Wingdings" panose="05000000000000000000" pitchFamily="2" charset="2"/>
              <a:buNone/>
            </a:pPr>
            <a:r>
              <a:rPr kumimoji="1" lang="en-US" altLang="zh-CN" sz="2800" b="1" dirty="0">
                <a:latin typeface="楷体_GB2312" pitchFamily="49" charset="-122"/>
                <a:ea typeface="楷体_GB2312" pitchFamily="49" charset="-122"/>
              </a:rPr>
              <a:t>    </a:t>
            </a:r>
            <a:endParaRPr kumimoji="1" lang="en-US" altLang="zh-CN" sz="2800" b="1" dirty="0">
              <a:latin typeface="Tahoma" panose="020B0604030504040204" pitchFamily="34" charset="0"/>
              <a:ea typeface=""/>
              <a:cs typeface=""/>
            </a:endParaRPr>
          </a:p>
          <a:p>
            <a:pPr marL="0" indent="0" eaLnBrk="1" hangingPunct="1">
              <a:lnSpc>
                <a:spcPct val="90000"/>
              </a:lnSpc>
              <a:buClr>
                <a:schemeClr val="folHlink"/>
              </a:buClr>
              <a:buSzPct val="75000"/>
              <a:buFont typeface="Wingdings" panose="05000000000000000000" pitchFamily="2" charset="2"/>
              <a:buNone/>
            </a:pP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算法</a:t>
            </a:r>
            <a:r>
              <a:rPr kumimoji="1" lang="en-US" altLang="zh-CN" sz="2800" b="1" dirty="0" err="1">
                <a:latin typeface="楷体_GB2312" pitchFamily="49" charset="-122"/>
                <a:ea typeface="楷体_GB2312" pitchFamily="49" charset="-122"/>
              </a:rPr>
              <a:t>huffman</a:t>
            </a:r>
            <a:r>
              <a:rPr kumimoji="1" lang="en-US" altLang="zh-CN" sz="2800" b="1" dirty="0">
                <a:latin typeface="楷体_GB2312" pitchFamily="49" charset="-122"/>
                <a:ea typeface="楷体_GB2312" pitchFamily="49" charset="-122"/>
              </a:rPr>
              <a:t> Tree </a:t>
            </a:r>
            <a:r>
              <a:rPr kumimoji="1" lang="zh-CN" altLang="en-US" sz="2800" b="1" dirty="0">
                <a:latin typeface="楷体_GB2312" pitchFamily="49" charset="-122"/>
                <a:ea typeface="楷体_GB2312" pitchFamily="49" charset="-122"/>
              </a:rPr>
              <a:t>需要</a:t>
            </a:r>
            <a:r>
              <a:rPr kumimoji="1" lang="en-US" altLang="zh-CN" sz="2800" b="1" dirty="0">
                <a:latin typeface="楷体_GB2312" pitchFamily="49" charset="-122"/>
                <a:ea typeface="楷体_GB2312" pitchFamily="49" charset="-122"/>
              </a:rPr>
              <a:t>:</a:t>
            </a:r>
          </a:p>
          <a:p>
            <a:pPr marL="0" indent="0" eaLnBrk="1" hangingPunct="1">
              <a:lnSpc>
                <a:spcPct val="90000"/>
              </a:lnSpc>
              <a:buClr>
                <a:schemeClr val="folHlink"/>
              </a:buClr>
              <a:buSzPct val="75000"/>
              <a:buFont typeface="Wingdings" panose="05000000000000000000" pitchFamily="2" charset="2"/>
              <a:buNone/>
            </a:pPr>
            <a:r>
              <a:rPr kumimoji="1" lang="en-US" altLang="zh-CN" sz="2800" b="1" dirty="0">
                <a:latin typeface="楷体_GB2312" pitchFamily="49" charset="-122"/>
                <a:ea typeface="楷体_GB2312" pitchFamily="49" charset="-122"/>
              </a:rPr>
              <a:t>    </a:t>
            </a:r>
            <a:r>
              <a:rPr kumimoji="1" lang="en-US" altLang="zh-CN" sz="2800" b="1" dirty="0">
                <a:solidFill>
                  <a:srgbClr val="FF0000"/>
                </a:solidFill>
                <a:latin typeface="楷体_GB2312" pitchFamily="49" charset="-122"/>
                <a:ea typeface="楷体_GB2312" pitchFamily="49" charset="-122"/>
              </a:rPr>
              <a:t>O(</a:t>
            </a:r>
            <a:r>
              <a:rPr kumimoji="1" lang="en-US" altLang="zh-CN" sz="2800" b="1" dirty="0" err="1">
                <a:solidFill>
                  <a:srgbClr val="FF0000"/>
                </a:solidFill>
                <a:latin typeface="楷体_GB2312" pitchFamily="49" charset="-122"/>
                <a:ea typeface="楷体_GB2312" pitchFamily="49" charset="-122"/>
              </a:rPr>
              <a:t>nlogn</a:t>
            </a:r>
            <a:r>
              <a:rPr kumimoji="1" lang="en-US" altLang="zh-CN" sz="2800" b="1" dirty="0">
                <a:solidFill>
                  <a:srgbClr val="FF0000"/>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的时间。</a:t>
            </a:r>
          </a:p>
          <a:p>
            <a:pPr marL="0" indent="0" eaLnBrk="1" hangingPunct="1">
              <a:lnSpc>
                <a:spcPct val="90000"/>
              </a:lnSpc>
              <a:buClr>
                <a:schemeClr val="folHlink"/>
              </a:buClr>
              <a:buSzPct val="75000"/>
              <a:buFont typeface="Wingdings" panose="05000000000000000000" pitchFamily="2" charset="2"/>
              <a:buNone/>
            </a:pPr>
            <a:r>
              <a:rPr kumimoji="1" lang="zh-CN" altLang="en-US" sz="2800" b="1" dirty="0">
                <a:latin typeface="楷体_GB2312" pitchFamily="49" charset="-122"/>
                <a:ea typeface="楷体_GB2312" pitchFamily="49" charset="-122"/>
              </a:rPr>
              <a:t>    </a:t>
            </a:r>
            <a:r>
              <a:rPr kumimoji="1" lang="en-US" altLang="zh-CN" sz="2800" b="1" dirty="0">
                <a:solidFill>
                  <a:srgbClr val="FF0000"/>
                </a:solidFill>
                <a:latin typeface="楷体_GB2312" pitchFamily="49" charset="-122"/>
                <a:ea typeface="楷体_GB2312" pitchFamily="49" charset="-122"/>
              </a:rPr>
              <a:t>O(n)</a:t>
            </a:r>
            <a:r>
              <a:rPr kumimoji="1" lang="zh-CN" altLang="en-US" sz="2800" b="1" dirty="0">
                <a:latin typeface="楷体_GB2312" pitchFamily="49" charset="-122"/>
                <a:ea typeface="楷体_GB2312" pitchFamily="49" charset="-122"/>
              </a:rPr>
              <a:t>的空间。</a:t>
            </a:r>
          </a:p>
        </p:txBody>
      </p:sp>
    </p:spTree>
    <p:extLst>
      <p:ext uri="{BB962C8B-B14F-4D97-AF65-F5344CB8AC3E}">
        <p14:creationId xmlns:p14="http://schemas.microsoft.com/office/powerpoint/2010/main" val="3577020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192832" y="1463080"/>
            <a:ext cx="8534400" cy="5029200"/>
          </a:xfrm>
        </p:spPr>
        <p:txBody>
          <a:bodyPr/>
          <a:lstStyle/>
          <a:p>
            <a:pPr eaLnBrk="1" hangingPunct="1">
              <a:lnSpc>
                <a:spcPct val="90000"/>
              </a:lnSpc>
              <a:buClr>
                <a:schemeClr val="accent2"/>
              </a:buClr>
              <a:buSzTx/>
              <a:buFontTx/>
              <a:buNone/>
            </a:pPr>
            <a:r>
              <a:rPr kumimoji="1" lang="en-US" altLang="zh-CN" sz="2800" dirty="0">
                <a:solidFill>
                  <a:srgbClr val="000066"/>
                </a:solidFill>
                <a:latin typeface="楷体_GB2312" pitchFamily="49" charset="-122"/>
                <a:ea typeface="楷体_GB2312" pitchFamily="49" charset="-122"/>
              </a:rPr>
              <a:t>	</a:t>
            </a:r>
            <a:r>
              <a:rPr lang="zh-CN" altLang="en-US" sz="2800" b="1" dirty="0">
                <a:solidFill>
                  <a:srgbClr val="0000FF"/>
                </a:solidFill>
                <a:latin typeface="黑体" panose="02010609060101010101" pitchFamily="49" charset="-122"/>
                <a:ea typeface="黑体" panose="02010609060101010101" pitchFamily="49" charset="-122"/>
              </a:rPr>
              <a:t>哈夫曼算法的正确性</a:t>
            </a:r>
          </a:p>
          <a:p>
            <a:pPr eaLnBrk="1" hangingPunct="1">
              <a:buFont typeface="Wingdings" panose="05000000000000000000" pitchFamily="2" charset="2"/>
              <a:buNone/>
            </a:pPr>
            <a:r>
              <a:rPr lang="zh-CN" altLang="en-US" sz="2800" dirty="0">
                <a:latin typeface="楷体_GB2312" pitchFamily="49" charset="-122"/>
                <a:ea typeface="楷体_GB2312" pitchFamily="49" charset="-122"/>
              </a:rPr>
              <a:t>		要证明哈夫曼算法的正确性，只要证明最优前缀码问题具有</a:t>
            </a:r>
          </a:p>
          <a:p>
            <a:pPr eaLnBrk="1" hangingPunct="1">
              <a:buFont typeface="Wingdings" panose="05000000000000000000" pitchFamily="2" charset="2"/>
              <a:buNone/>
            </a:pPr>
            <a:r>
              <a:rPr lang="zh-CN" altLang="en-US" sz="2800" dirty="0">
                <a:latin typeface="楷体_GB2312" pitchFamily="49" charset="-122"/>
                <a:ea typeface="楷体_GB2312" pitchFamily="49" charset="-122"/>
              </a:rPr>
              <a:t>       </a:t>
            </a:r>
            <a:r>
              <a:rPr lang="zh-CN" altLang="en-US" sz="2800" b="1" dirty="0">
                <a:solidFill>
                  <a:schemeClr val="accent2"/>
                </a:solidFill>
                <a:latin typeface="楷体_GB2312" pitchFamily="49" charset="-122"/>
                <a:ea typeface="楷体_GB2312" pitchFamily="49" charset="-122"/>
              </a:rPr>
              <a:t>贪心选择性质 </a:t>
            </a:r>
            <a:endParaRPr lang="zh-CN" altLang="en-US" sz="2800" dirty="0">
              <a:latin typeface="楷体_GB2312" pitchFamily="49" charset="-122"/>
              <a:ea typeface="楷体_GB2312" pitchFamily="49" charset="-122"/>
            </a:endParaRPr>
          </a:p>
          <a:p>
            <a:pPr eaLnBrk="1" hangingPunct="1">
              <a:buFont typeface="Wingdings" panose="05000000000000000000" pitchFamily="2" charset="2"/>
              <a:buNone/>
            </a:pPr>
            <a:r>
              <a:rPr lang="zh-CN" altLang="en-US" sz="2800" dirty="0">
                <a:latin typeface="楷体_GB2312" pitchFamily="49" charset="-122"/>
                <a:ea typeface="楷体_GB2312" pitchFamily="49" charset="-122"/>
              </a:rPr>
              <a:t>       </a:t>
            </a:r>
            <a:r>
              <a:rPr lang="zh-CN" altLang="en-US" sz="2800" b="1" dirty="0">
                <a:solidFill>
                  <a:schemeClr val="accent2"/>
                </a:solidFill>
                <a:latin typeface="楷体_GB2312" pitchFamily="49" charset="-122"/>
                <a:ea typeface="楷体_GB2312" pitchFamily="49" charset="-122"/>
              </a:rPr>
              <a:t>最优子结构性质</a:t>
            </a:r>
            <a:endParaRPr lang="zh-CN" altLang="en-US" sz="2800" dirty="0">
              <a:latin typeface="楷体_GB2312" pitchFamily="49" charset="-122"/>
              <a:ea typeface="楷体_GB2312" pitchFamily="49" charset="-122"/>
            </a:endParaRPr>
          </a:p>
          <a:p>
            <a:pPr eaLnBrk="1" hangingPunct="1">
              <a:buFont typeface="Wingdings" panose="05000000000000000000" pitchFamily="2" charset="2"/>
              <a:buNone/>
            </a:pPr>
            <a:r>
              <a:rPr lang="zh-CN" altLang="en-US" sz="2100" dirty="0">
                <a:solidFill>
                  <a:schemeClr val="accent2"/>
                </a:solidFill>
                <a:latin typeface="黑体" panose="02010609060101010101" pitchFamily="49" charset="-122"/>
                <a:ea typeface="黑体" panose="02010609060101010101" pitchFamily="49" charset="-122"/>
              </a:rPr>
              <a:t>		</a:t>
            </a:r>
            <a:endParaRPr lang="zh-CN" altLang="en-US" sz="2100" dirty="0">
              <a:latin typeface="宋体" panose="02010600030101010101" pitchFamily="2" charset="-122"/>
              <a:sym typeface="Symbol" panose="05050102010706020507" pitchFamily="18" charset="2"/>
            </a:endParaRPr>
          </a:p>
        </p:txBody>
      </p:sp>
      <p:sp>
        <p:nvSpPr>
          <p:cNvPr id="7" name="标题 4"/>
          <p:cNvSpPr txBox="1">
            <a:spLocks/>
          </p:cNvSpPr>
          <p:nvPr/>
        </p:nvSpPr>
        <p:spPr bwMode="auto">
          <a:xfrm>
            <a:off x="1524000" y="304800"/>
            <a:ext cx="7391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rgbClr val="340068"/>
                </a:solidFill>
                <a:latin typeface="+mj-lt"/>
                <a:ea typeface="+mj-ea"/>
                <a:cs typeface="+mj-cs"/>
              </a:defRPr>
            </a:lvl1pPr>
            <a:lvl2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rgbClr val="340068"/>
                </a:solidFill>
                <a:latin typeface="Times New Roman" pitchFamily="18" charset="0"/>
                <a:ea typeface="宋体" pitchFamily="2" charset="-122"/>
              </a:defRPr>
            </a:lvl5pPr>
            <a:lvl6pPr marL="457200" algn="l" rtl="0" fontAlgn="base">
              <a:spcBef>
                <a:spcPct val="0"/>
              </a:spcBef>
              <a:spcAft>
                <a:spcPct val="0"/>
              </a:spcAft>
              <a:defRPr kumimoji="1" sz="3600" b="1">
                <a:solidFill>
                  <a:srgbClr val="340068"/>
                </a:solidFill>
                <a:latin typeface="Times New Roman" pitchFamily="18" charset="0"/>
                <a:ea typeface="宋体" pitchFamily="2" charset="-122"/>
              </a:defRPr>
            </a:lvl6pPr>
            <a:lvl7pPr marL="914400" algn="l" rtl="0" fontAlgn="base">
              <a:spcBef>
                <a:spcPct val="0"/>
              </a:spcBef>
              <a:spcAft>
                <a:spcPct val="0"/>
              </a:spcAft>
              <a:defRPr kumimoji="1" sz="3600" b="1">
                <a:solidFill>
                  <a:srgbClr val="340068"/>
                </a:solidFill>
                <a:latin typeface="Times New Roman" pitchFamily="18" charset="0"/>
                <a:ea typeface="宋体" pitchFamily="2" charset="-122"/>
              </a:defRPr>
            </a:lvl7pPr>
            <a:lvl8pPr marL="1371600" algn="l" rtl="0" fontAlgn="base">
              <a:spcBef>
                <a:spcPct val="0"/>
              </a:spcBef>
              <a:spcAft>
                <a:spcPct val="0"/>
              </a:spcAft>
              <a:defRPr kumimoji="1" sz="3600" b="1">
                <a:solidFill>
                  <a:srgbClr val="340068"/>
                </a:solidFill>
                <a:latin typeface="Times New Roman" pitchFamily="18" charset="0"/>
                <a:ea typeface="宋体" pitchFamily="2" charset="-122"/>
              </a:defRPr>
            </a:lvl8pPr>
            <a:lvl9pPr marL="1828800" algn="l" rtl="0" fontAlgn="base">
              <a:spcBef>
                <a:spcPct val="0"/>
              </a:spcBef>
              <a:spcAft>
                <a:spcPct val="0"/>
              </a:spcAft>
              <a:defRPr kumimoji="1" sz="3600" b="1">
                <a:solidFill>
                  <a:srgbClr val="340068"/>
                </a:solidFill>
                <a:latin typeface="Times New Roman" pitchFamily="18" charset="0"/>
                <a:ea typeface="宋体" pitchFamily="2" charset="-122"/>
              </a:defRPr>
            </a:lvl9pPr>
          </a:lstStyle>
          <a:p>
            <a:r>
              <a:rPr lang="en-US" altLang="zh-CN" kern="0" dirty="0">
                <a:solidFill>
                  <a:srgbClr val="D3192B"/>
                </a:solidFill>
              </a:rPr>
              <a:t>5  </a:t>
            </a:r>
            <a:r>
              <a:rPr lang="zh-CN" altLang="en-US" kern="0" dirty="0">
                <a:solidFill>
                  <a:srgbClr val="D3192B"/>
                </a:solidFill>
              </a:rPr>
              <a:t>哈夫曼编码</a:t>
            </a:r>
            <a:endParaRPr lang="en-US" altLang="zh-CN" kern="0" dirty="0">
              <a:solidFill>
                <a:srgbClr val="D3192B"/>
              </a:solidFill>
            </a:endParaRPr>
          </a:p>
        </p:txBody>
      </p:sp>
    </p:spTree>
    <p:extLst>
      <p:ext uri="{BB962C8B-B14F-4D97-AF65-F5344CB8AC3E}">
        <p14:creationId xmlns:p14="http://schemas.microsoft.com/office/powerpoint/2010/main" val="2310989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Rectangle 2"/>
          <p:cNvSpPr>
            <a:spLocks noGrp="1" noChangeArrowheads="1"/>
          </p:cNvSpPr>
          <p:nvPr>
            <p:ph idx="1"/>
          </p:nvPr>
        </p:nvSpPr>
        <p:spPr>
          <a:xfrm>
            <a:off x="304800" y="304800"/>
            <a:ext cx="8534400" cy="5867400"/>
          </a:xfrm>
        </p:spPr>
        <p:txBody>
          <a:bodyPr/>
          <a:lstStyle/>
          <a:p>
            <a:pPr eaLnBrk="1" hangingPunct="1">
              <a:lnSpc>
                <a:spcPct val="90000"/>
              </a:lnSpc>
              <a:buClr>
                <a:schemeClr val="accent2"/>
              </a:buClr>
              <a:buSzTx/>
              <a:buFontTx/>
              <a:buNone/>
            </a:pPr>
            <a:r>
              <a:rPr lang="en-US" altLang="zh-CN" dirty="0">
                <a:solidFill>
                  <a:schemeClr val="accent2"/>
                </a:solidFill>
                <a:latin typeface="黑体" panose="02010609060101010101" pitchFamily="49" charset="-122"/>
                <a:ea typeface="黑体" panose="02010609060101010101" pitchFamily="49" charset="-122"/>
              </a:rPr>
              <a:t>(1)</a:t>
            </a:r>
            <a:r>
              <a:rPr lang="zh-CN" altLang="en-US" dirty="0">
                <a:solidFill>
                  <a:schemeClr val="accent2"/>
                </a:solidFill>
                <a:latin typeface="黑体" panose="02010609060101010101" pitchFamily="49" charset="-122"/>
                <a:ea typeface="黑体" panose="02010609060101010101" pitchFamily="49" charset="-122"/>
              </a:rPr>
              <a:t>贪心选择性质</a:t>
            </a:r>
          </a:p>
          <a:p>
            <a:pPr eaLnBrk="1" hangingPunct="1">
              <a:buFont typeface="Wingdings" panose="05000000000000000000" pitchFamily="2" charset="2"/>
              <a:buNone/>
            </a:pPr>
            <a:r>
              <a:rPr lang="zh-CN" altLang="en-US" dirty="0">
                <a:latin typeface="宋体" panose="02010600030101010101" pitchFamily="2" charset="-122"/>
              </a:rPr>
              <a:t>设：</a:t>
            </a:r>
            <a:r>
              <a:rPr lang="en-US" altLang="zh-CN" dirty="0">
                <a:latin typeface="宋体" panose="02010600030101010101" pitchFamily="2" charset="-122"/>
              </a:rPr>
              <a:t>C</a:t>
            </a:r>
            <a:r>
              <a:rPr lang="zh-CN" altLang="en-US" dirty="0">
                <a:latin typeface="宋体" panose="02010600030101010101" pitchFamily="2" charset="-122"/>
              </a:rPr>
              <a:t>：编码字符集</a:t>
            </a:r>
          </a:p>
          <a:p>
            <a:pPr eaLnBrk="1" hangingPunct="1">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c</a:t>
            </a:r>
            <a:r>
              <a:rPr lang="zh-CN" altLang="en-US" dirty="0">
                <a:latin typeface="宋体" panose="02010600030101010101" pitchFamily="2" charset="-122"/>
              </a:rPr>
              <a:t>：字符</a:t>
            </a:r>
          </a:p>
          <a:p>
            <a:pPr eaLnBrk="1" hangingPunct="1">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f(c):</a:t>
            </a:r>
            <a:r>
              <a:rPr lang="zh-CN" altLang="en-US" dirty="0">
                <a:latin typeface="宋体" panose="02010600030101010101" pitchFamily="2" charset="-122"/>
              </a:rPr>
              <a:t>字符</a:t>
            </a:r>
            <a:r>
              <a:rPr lang="en-US" altLang="zh-CN" dirty="0">
                <a:latin typeface="宋体" panose="02010600030101010101" pitchFamily="2" charset="-122"/>
              </a:rPr>
              <a:t>c</a:t>
            </a:r>
            <a:r>
              <a:rPr lang="zh-CN" altLang="en-US" dirty="0">
                <a:latin typeface="宋体" panose="02010600030101010101" pitchFamily="2" charset="-122"/>
              </a:rPr>
              <a:t>的频率</a:t>
            </a:r>
          </a:p>
          <a:p>
            <a:pPr eaLnBrk="1" hangingPunct="1">
              <a:buFont typeface="Wingdings" panose="05000000000000000000" pitchFamily="2" charset="2"/>
              <a:buNone/>
            </a:pPr>
            <a:r>
              <a:rPr lang="zh-CN" altLang="en-US" dirty="0">
                <a:latin typeface="宋体" panose="02010600030101010101" pitchFamily="2" charset="-122"/>
              </a:rPr>
              <a:t>    </a:t>
            </a:r>
            <a:r>
              <a:rPr lang="en-US" altLang="zh-CN" dirty="0" err="1">
                <a:latin typeface="宋体" panose="02010600030101010101" pitchFamily="2" charset="-122"/>
              </a:rPr>
              <a:t>x,y</a:t>
            </a:r>
            <a:r>
              <a:rPr lang="zh-CN" altLang="en-US" dirty="0">
                <a:latin typeface="宋体" panose="02010600030101010101" pitchFamily="2" charset="-122"/>
              </a:rPr>
              <a:t>：</a:t>
            </a:r>
            <a:r>
              <a:rPr lang="en-US" altLang="zh-CN" dirty="0">
                <a:latin typeface="宋体" panose="02010600030101010101" pitchFamily="2" charset="-122"/>
              </a:rPr>
              <a:t>C</a:t>
            </a:r>
            <a:r>
              <a:rPr lang="zh-CN" altLang="en-US" dirty="0">
                <a:latin typeface="宋体" panose="02010600030101010101" pitchFamily="2" charset="-122"/>
              </a:rPr>
              <a:t>中具有最小频率的两个字符</a:t>
            </a:r>
          </a:p>
          <a:p>
            <a:pPr eaLnBrk="1" hangingPunct="1">
              <a:buFont typeface="Wingdings" panose="05000000000000000000" pitchFamily="2" charset="2"/>
              <a:buNone/>
            </a:pPr>
            <a:r>
              <a:rPr lang="zh-CN" altLang="en-US" dirty="0">
                <a:latin typeface="宋体" panose="02010600030101010101" pitchFamily="2" charset="-122"/>
              </a:rPr>
              <a:t>    存在</a:t>
            </a:r>
            <a:r>
              <a:rPr lang="en-US" altLang="zh-CN" dirty="0">
                <a:latin typeface="宋体" panose="02010600030101010101" pitchFamily="2" charset="-122"/>
              </a:rPr>
              <a:t>C</a:t>
            </a:r>
            <a:r>
              <a:rPr lang="zh-CN" altLang="en-US" dirty="0">
                <a:latin typeface="宋体" panose="02010600030101010101" pitchFamily="2" charset="-122"/>
              </a:rPr>
              <a:t>的最优前缀码使</a:t>
            </a:r>
            <a:r>
              <a:rPr lang="en-US" altLang="zh-CN" dirty="0">
                <a:latin typeface="宋体" panose="02010600030101010101" pitchFamily="2" charset="-122"/>
              </a:rPr>
              <a:t>x</a:t>
            </a:r>
            <a:r>
              <a:rPr lang="zh-CN" altLang="en-US" dirty="0">
                <a:latin typeface="宋体" panose="02010600030101010101" pitchFamily="2" charset="-122"/>
              </a:rPr>
              <a:t>和</a:t>
            </a:r>
            <a:r>
              <a:rPr lang="en-US" altLang="zh-CN" dirty="0">
                <a:latin typeface="宋体" panose="02010600030101010101" pitchFamily="2" charset="-122"/>
              </a:rPr>
              <a:t>y</a:t>
            </a:r>
            <a:r>
              <a:rPr lang="zh-CN" altLang="en-US" dirty="0">
                <a:latin typeface="宋体" panose="02010600030101010101" pitchFamily="2" charset="-122"/>
              </a:rPr>
              <a:t>具有相同码且仅最后一位编码不同。</a:t>
            </a:r>
          </a:p>
          <a:p>
            <a:pPr eaLnBrk="1" hangingPunct="1">
              <a:buFont typeface="Wingdings" panose="05000000000000000000" pitchFamily="2" charset="2"/>
              <a:buNone/>
            </a:pPr>
            <a:r>
              <a:rPr lang="zh-CN" altLang="en-US" dirty="0">
                <a:solidFill>
                  <a:srgbClr val="0000FF"/>
                </a:solidFill>
                <a:latin typeface="宋体" panose="02010600030101010101" pitchFamily="2" charset="-122"/>
              </a:rPr>
              <a:t>证明</a:t>
            </a:r>
            <a:r>
              <a:rPr lang="zh-CN" altLang="en-US" dirty="0">
                <a:latin typeface="宋体" panose="02010600030101010101" pitchFamily="2" charset="-122"/>
              </a:rPr>
              <a:t>：设：二叉树</a:t>
            </a:r>
            <a:r>
              <a:rPr lang="en-US" altLang="zh-CN" dirty="0">
                <a:latin typeface="宋体" panose="02010600030101010101" pitchFamily="2" charset="-122"/>
              </a:rPr>
              <a:t>T</a:t>
            </a:r>
            <a:r>
              <a:rPr lang="zh-CN" altLang="en-US" dirty="0">
                <a:latin typeface="宋体" panose="02010600030101010101" pitchFamily="2" charset="-122"/>
              </a:rPr>
              <a:t>表示</a:t>
            </a:r>
            <a:r>
              <a:rPr lang="en-US" altLang="zh-CN" dirty="0">
                <a:latin typeface="宋体" panose="02010600030101010101" pitchFamily="2" charset="-122"/>
              </a:rPr>
              <a:t>C</a:t>
            </a:r>
            <a:r>
              <a:rPr lang="zh-CN" altLang="en-US" dirty="0">
                <a:latin typeface="宋体" panose="02010600030101010101" pitchFamily="2" charset="-122"/>
              </a:rPr>
              <a:t>的任意一个最优前缀码</a:t>
            </a:r>
          </a:p>
          <a:p>
            <a:pPr eaLnBrk="1" hangingPunct="1">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b</a:t>
            </a:r>
            <a:r>
              <a:rPr lang="zh-CN" altLang="en-US" dirty="0">
                <a:latin typeface="宋体" panose="02010600030101010101" pitchFamily="2" charset="-122"/>
              </a:rPr>
              <a:t>和</a:t>
            </a:r>
            <a:r>
              <a:rPr lang="en-US" altLang="zh-CN" dirty="0">
                <a:latin typeface="宋体" panose="02010600030101010101" pitchFamily="2" charset="-122"/>
              </a:rPr>
              <a:t>c</a:t>
            </a:r>
            <a:r>
              <a:rPr lang="zh-CN" altLang="en-US" dirty="0">
                <a:latin typeface="宋体" panose="02010600030101010101" pitchFamily="2" charset="-122"/>
              </a:rPr>
              <a:t>是</a:t>
            </a:r>
            <a:r>
              <a:rPr lang="en-US" altLang="zh-CN" dirty="0">
                <a:latin typeface="宋体" panose="02010600030101010101" pitchFamily="2" charset="-122"/>
              </a:rPr>
              <a:t>T</a:t>
            </a:r>
            <a:r>
              <a:rPr lang="zh-CN" altLang="en-US" dirty="0">
                <a:latin typeface="宋体" panose="02010600030101010101" pitchFamily="2" charset="-122"/>
              </a:rPr>
              <a:t>的最深叶子且为兄弟</a:t>
            </a:r>
          </a:p>
          <a:p>
            <a:pPr eaLnBrk="1" hangingPunct="1">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f(b)</a:t>
            </a:r>
            <a:r>
              <a:rPr lang="en-US" altLang="zh-CN" dirty="0">
                <a:latin typeface="宋体" panose="02010600030101010101" pitchFamily="2" charset="-122"/>
                <a:sym typeface="Symbol" panose="05050102010706020507" pitchFamily="18" charset="2"/>
              </a:rPr>
              <a:t>f(c),f(x)f(y)</a:t>
            </a:r>
          </a:p>
          <a:p>
            <a:pPr eaLnBrk="1" hangingPunct="1">
              <a:buFont typeface="Wingdings" panose="05000000000000000000" pitchFamily="2" charset="2"/>
              <a:buNone/>
            </a:pPr>
            <a:r>
              <a:rPr lang="en-US" altLang="zh-CN" dirty="0">
                <a:latin typeface="宋体" panose="02010600030101010101" pitchFamily="2" charset="-122"/>
                <a:sym typeface="Symbol" panose="05050102010706020507" pitchFamily="18" charset="2"/>
              </a:rPr>
              <a:t>      </a:t>
            </a:r>
            <a:r>
              <a:rPr lang="zh-CN" altLang="en-US" dirty="0">
                <a:latin typeface="宋体" panose="02010600030101010101" pitchFamily="2" charset="-122"/>
                <a:sym typeface="Symbol" panose="05050102010706020507" pitchFamily="18" charset="2"/>
              </a:rPr>
              <a:t>由于</a:t>
            </a:r>
            <a:r>
              <a:rPr lang="en-US" altLang="zh-CN" dirty="0" err="1">
                <a:latin typeface="宋体" panose="02010600030101010101" pitchFamily="2" charset="-122"/>
              </a:rPr>
              <a:t>x,y</a:t>
            </a:r>
            <a:r>
              <a:rPr lang="zh-CN" altLang="en-US" dirty="0">
                <a:latin typeface="宋体" panose="02010600030101010101" pitchFamily="2" charset="-122"/>
              </a:rPr>
              <a:t>是</a:t>
            </a:r>
            <a:r>
              <a:rPr lang="en-US" altLang="zh-CN" dirty="0">
                <a:latin typeface="宋体" panose="02010600030101010101" pitchFamily="2" charset="-122"/>
              </a:rPr>
              <a:t>C</a:t>
            </a:r>
            <a:r>
              <a:rPr lang="zh-CN" altLang="en-US" dirty="0">
                <a:latin typeface="宋体" panose="02010600030101010101" pitchFamily="2" charset="-122"/>
              </a:rPr>
              <a:t>中具有最小频率的字符，</a:t>
            </a:r>
            <a:r>
              <a:rPr lang="zh-CN" altLang="en-US" dirty="0">
                <a:latin typeface="宋体" panose="02010600030101010101" pitchFamily="2" charset="-122"/>
                <a:sym typeface="Symbol" panose="05050102010706020507" pitchFamily="18" charset="2"/>
              </a:rPr>
              <a:t>故：</a:t>
            </a:r>
          </a:p>
          <a:p>
            <a:pPr eaLnBrk="1" hangingPunct="1">
              <a:buFont typeface="Wingdings" panose="05000000000000000000" pitchFamily="2" charset="2"/>
              <a:buNone/>
            </a:pPr>
            <a:r>
              <a:rPr lang="zh-CN" altLang="en-US" dirty="0">
                <a:latin typeface="宋体" panose="02010600030101010101" pitchFamily="2" charset="-122"/>
                <a:sym typeface="Symbol" panose="05050102010706020507" pitchFamily="18" charset="2"/>
              </a:rPr>
              <a:t>          </a:t>
            </a:r>
            <a:r>
              <a:rPr lang="en-US" altLang="zh-CN" dirty="0">
                <a:latin typeface="宋体" panose="02010600030101010101" pitchFamily="2" charset="-122"/>
                <a:sym typeface="Symbol" panose="05050102010706020507" pitchFamily="18" charset="2"/>
              </a:rPr>
              <a:t>f(x)f(b),f(y)f(c)</a:t>
            </a:r>
          </a:p>
        </p:txBody>
      </p:sp>
    </p:spTree>
    <p:extLst>
      <p:ext uri="{BB962C8B-B14F-4D97-AF65-F5344CB8AC3E}">
        <p14:creationId xmlns:p14="http://schemas.microsoft.com/office/powerpoint/2010/main" val="275386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graphicFrame>
        <p:nvGraphicFramePr>
          <p:cNvPr id="6" name="Group 68"/>
          <p:cNvGraphicFramePr>
            <a:graphicFrameLocks noGrp="1"/>
          </p:cNvGraphicFramePr>
          <p:nvPr>
            <p:extLst>
              <p:ext uri="{D42A27DB-BD31-4B8C-83A1-F6EECF244321}">
                <p14:modId xmlns:p14="http://schemas.microsoft.com/office/powerpoint/2010/main" val="1903560303"/>
              </p:ext>
            </p:extLst>
          </p:nvPr>
        </p:nvGraphicFramePr>
        <p:xfrm>
          <a:off x="1259632" y="1844824"/>
          <a:ext cx="6858000" cy="1022351"/>
        </p:xfrm>
        <a:graphic>
          <a:graphicData uri="http://schemas.openxmlformats.org/drawingml/2006/table">
            <a:tbl>
              <a:tblPr/>
              <a:tblGrid>
                <a:gridCol w="573087">
                  <a:extLst>
                    <a:ext uri="{9D8B030D-6E8A-4147-A177-3AD203B41FA5}">
                      <a16:colId xmlns:a16="http://schemas.microsoft.com/office/drawing/2014/main" val="20000"/>
                    </a:ext>
                  </a:extLst>
                </a:gridCol>
                <a:gridCol w="569913">
                  <a:extLst>
                    <a:ext uri="{9D8B030D-6E8A-4147-A177-3AD203B41FA5}">
                      <a16:colId xmlns:a16="http://schemas.microsoft.com/office/drawing/2014/main" val="20001"/>
                    </a:ext>
                  </a:extLst>
                </a:gridCol>
                <a:gridCol w="573087">
                  <a:extLst>
                    <a:ext uri="{9D8B030D-6E8A-4147-A177-3AD203B41FA5}">
                      <a16:colId xmlns:a16="http://schemas.microsoft.com/office/drawing/2014/main" val="20002"/>
                    </a:ext>
                  </a:extLst>
                </a:gridCol>
                <a:gridCol w="569913">
                  <a:extLst>
                    <a:ext uri="{9D8B030D-6E8A-4147-A177-3AD203B41FA5}">
                      <a16:colId xmlns:a16="http://schemas.microsoft.com/office/drawing/2014/main" val="20003"/>
                    </a:ext>
                  </a:extLst>
                </a:gridCol>
                <a:gridCol w="569912">
                  <a:extLst>
                    <a:ext uri="{9D8B030D-6E8A-4147-A177-3AD203B41FA5}">
                      <a16:colId xmlns:a16="http://schemas.microsoft.com/office/drawing/2014/main" val="20004"/>
                    </a:ext>
                  </a:extLst>
                </a:gridCol>
                <a:gridCol w="573088">
                  <a:extLst>
                    <a:ext uri="{9D8B030D-6E8A-4147-A177-3AD203B41FA5}">
                      <a16:colId xmlns:a16="http://schemas.microsoft.com/office/drawing/2014/main" val="20005"/>
                    </a:ext>
                  </a:extLst>
                </a:gridCol>
                <a:gridCol w="573087">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gridCol w="573087">
                  <a:extLst>
                    <a:ext uri="{9D8B030D-6E8A-4147-A177-3AD203B41FA5}">
                      <a16:colId xmlns:a16="http://schemas.microsoft.com/office/drawing/2014/main" val="20008"/>
                    </a:ext>
                  </a:extLst>
                </a:gridCol>
                <a:gridCol w="569913">
                  <a:extLst>
                    <a:ext uri="{9D8B030D-6E8A-4147-A177-3AD203B41FA5}">
                      <a16:colId xmlns:a16="http://schemas.microsoft.com/office/drawing/2014/main" val="20009"/>
                    </a:ext>
                  </a:extLst>
                </a:gridCol>
                <a:gridCol w="569912">
                  <a:extLst>
                    <a:ext uri="{9D8B030D-6E8A-4147-A177-3AD203B41FA5}">
                      <a16:colId xmlns:a16="http://schemas.microsoft.com/office/drawing/2014/main" val="20010"/>
                    </a:ext>
                  </a:extLst>
                </a:gridCol>
                <a:gridCol w="573088">
                  <a:extLst>
                    <a:ext uri="{9D8B030D-6E8A-4147-A177-3AD203B41FA5}">
                      <a16:colId xmlns:a16="http://schemas.microsoft.com/office/drawing/2014/main" val="20011"/>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err="1">
                          <a:ln>
                            <a:noFill/>
                          </a:ln>
                          <a:solidFill>
                            <a:schemeClr val="tx1"/>
                          </a:solidFill>
                          <a:effectLst/>
                          <a:latin typeface="Tahoma" pitchFamily="34" charset="0"/>
                          <a:ea typeface="宋体" pitchFamily="2" charset="-122"/>
                        </a:rPr>
                        <a:t>i</a:t>
                      </a:r>
                      <a:endParaRPr kumimoji="0" lang="en-US" altLang="zh-CN" sz="1600" b="1"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ahoma" pitchFamily="34" charset="0"/>
                          <a:ea typeface="宋体" pitchFamily="2" charset="-122"/>
                        </a:rPr>
                        <a:t>f[</a:t>
                      </a:r>
                      <a:r>
                        <a:rPr kumimoji="0" lang="en-US" altLang="zh-CN" sz="1600" b="1" i="0" u="none" strike="noStrike" cap="none" normalizeH="0" baseline="0" dirty="0" err="1">
                          <a:ln>
                            <a:noFill/>
                          </a:ln>
                          <a:solidFill>
                            <a:schemeClr val="tx1"/>
                          </a:solidFill>
                          <a:effectLst/>
                          <a:latin typeface="Tahoma" pitchFamily="34" charset="0"/>
                          <a:ea typeface="宋体" pitchFamily="2" charset="-122"/>
                        </a:rPr>
                        <a:t>i</a:t>
                      </a:r>
                      <a:r>
                        <a:rPr kumimoji="0" lang="en-US" altLang="zh-CN" sz="1600" b="1"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3068960"/>
            <a:ext cx="3832501" cy="3638723"/>
          </a:xfrm>
          <a:prstGeom prst="rect">
            <a:avLst/>
          </a:prstGeom>
        </p:spPr>
      </p:pic>
      <p:sp>
        <p:nvSpPr>
          <p:cNvPr id="8" name="矩形 7"/>
          <p:cNvSpPr/>
          <p:nvPr/>
        </p:nvSpPr>
        <p:spPr>
          <a:xfrm>
            <a:off x="899592" y="1266878"/>
            <a:ext cx="7992888" cy="954107"/>
          </a:xfrm>
          <a:prstGeom prst="rect">
            <a:avLst/>
          </a:prstGeom>
        </p:spPr>
        <p:txBody>
          <a:bodyPr wrap="square">
            <a:spAutoFit/>
          </a:bodyPr>
          <a:lstStyle/>
          <a:p>
            <a:pPr defTabSz="812800">
              <a:lnSpc>
                <a:spcPct val="100000"/>
              </a:lnSpc>
              <a:buClr>
                <a:schemeClr val="folHlink"/>
              </a:buClr>
              <a:buSzPct val="70000"/>
              <a:buFont typeface="Wingdings" pitchFamily="2" charset="2"/>
              <a:buNone/>
            </a:pPr>
            <a:r>
              <a:rPr lang="zh-CN" altLang="en-US" dirty="0">
                <a:solidFill>
                  <a:srgbClr val="FF0000"/>
                </a:solidFill>
                <a:latin typeface="华文新魏" pitchFamily="2" charset="-122"/>
                <a:ea typeface="华文新魏" pitchFamily="2" charset="-122"/>
              </a:rPr>
              <a:t>例：</a:t>
            </a:r>
            <a:r>
              <a:rPr lang="zh-CN" altLang="en-US" dirty="0">
                <a:latin typeface="华文新魏" pitchFamily="2" charset="-122"/>
                <a:ea typeface="华文新魏" pitchFamily="2" charset="-122"/>
              </a:rPr>
              <a:t>设待安排的</a:t>
            </a:r>
            <a:r>
              <a:rPr lang="en-US" altLang="zh-CN" dirty="0">
                <a:latin typeface="华文新魏" pitchFamily="2" charset="-122"/>
                <a:ea typeface="华文新魏" pitchFamily="2" charset="-122"/>
              </a:rPr>
              <a:t>11</a:t>
            </a:r>
            <a:r>
              <a:rPr lang="zh-CN" altLang="en-US" dirty="0">
                <a:latin typeface="华文新魏" pitchFamily="2" charset="-122"/>
                <a:ea typeface="华文新魏" pitchFamily="2" charset="-122"/>
              </a:rPr>
              <a:t>个活动的开始时间和结束时间按结束时间的非减序排列如下：</a:t>
            </a:r>
          </a:p>
        </p:txBody>
      </p:sp>
    </p:spTree>
    <p:extLst>
      <p:ext uri="{BB962C8B-B14F-4D97-AF65-F5344CB8AC3E}">
        <p14:creationId xmlns:p14="http://schemas.microsoft.com/office/powerpoint/2010/main" val="3857822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Rectangle 2"/>
          <p:cNvSpPr>
            <a:spLocks noGrp="1" noChangeArrowheads="1"/>
          </p:cNvSpPr>
          <p:nvPr>
            <p:ph idx="1"/>
          </p:nvPr>
        </p:nvSpPr>
        <p:spPr>
          <a:xfrm>
            <a:off x="304800" y="4114800"/>
            <a:ext cx="8534400" cy="1981200"/>
          </a:xfrm>
        </p:spPr>
        <p:txBody>
          <a:bodyPr/>
          <a:lstStyle/>
          <a:p>
            <a:pPr eaLnBrk="1" hangingPunct="1">
              <a:buFont typeface="Wingdings" panose="05000000000000000000" pitchFamily="2" charset="2"/>
              <a:buNone/>
            </a:pPr>
            <a:r>
              <a:rPr lang="en-US" altLang="zh-CN" sz="2600">
                <a:latin typeface="宋体" panose="02010600030101010101" pitchFamily="2" charset="-122"/>
                <a:sym typeface="Symbol" panose="05050102010706020507" pitchFamily="18" charset="2"/>
              </a:rPr>
              <a:t>step1:bx  T  T</a:t>
            </a:r>
            <a:r>
              <a:rPr lang="en-US" altLang="zh-CN" sz="2600">
                <a:sym typeface="Symbol" panose="05050102010706020507" pitchFamily="18" charset="2"/>
              </a:rPr>
              <a:t>’</a:t>
            </a:r>
            <a:endParaRPr lang="en-US" altLang="zh-CN" sz="2600">
              <a:latin typeface="宋体" panose="02010600030101010101" pitchFamily="2" charset="-122"/>
            </a:endParaRPr>
          </a:p>
          <a:p>
            <a:pPr eaLnBrk="1" hangingPunct="1">
              <a:buFont typeface="Wingdings" panose="05000000000000000000" pitchFamily="2" charset="2"/>
              <a:buNone/>
            </a:pPr>
            <a:r>
              <a:rPr lang="en-US" altLang="zh-CN" sz="2600">
                <a:latin typeface="宋体" panose="02010600030101010101" pitchFamily="2" charset="-122"/>
                <a:sym typeface="Symbol" panose="05050102010706020507" pitchFamily="18" charset="2"/>
              </a:rPr>
              <a:t>step2:cy  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  T</a:t>
            </a:r>
            <a:r>
              <a:rPr lang="en-US" altLang="zh-CN" sz="2600">
                <a:sym typeface="Symbol" panose="05050102010706020507" pitchFamily="18" charset="2"/>
              </a:rPr>
              <a:t>’’</a:t>
            </a:r>
            <a:endParaRPr lang="en-US" altLang="zh-CN" sz="2600">
              <a:latin typeface="宋体" panose="02010600030101010101" pitchFamily="2" charset="-122"/>
              <a:sym typeface="Symbol" panose="05050102010706020507" pitchFamily="18" charset="2"/>
            </a:endParaRPr>
          </a:p>
        </p:txBody>
      </p:sp>
      <p:grpSp>
        <p:nvGrpSpPr>
          <p:cNvPr id="2" name="Group 50"/>
          <p:cNvGrpSpPr>
            <a:grpSpLocks/>
          </p:cNvGrpSpPr>
          <p:nvPr/>
        </p:nvGrpSpPr>
        <p:grpSpPr bwMode="auto">
          <a:xfrm>
            <a:off x="381000" y="228600"/>
            <a:ext cx="1993900" cy="3346450"/>
            <a:chOff x="240" y="144"/>
            <a:chExt cx="1256" cy="2108"/>
          </a:xfrm>
        </p:grpSpPr>
        <p:grpSp>
          <p:nvGrpSpPr>
            <p:cNvPr id="37928" name="Group 3"/>
            <p:cNvGrpSpPr>
              <a:grpSpLocks/>
            </p:cNvGrpSpPr>
            <p:nvPr/>
          </p:nvGrpSpPr>
          <p:grpSpPr bwMode="auto">
            <a:xfrm>
              <a:off x="240" y="480"/>
              <a:ext cx="1256" cy="1772"/>
              <a:chOff x="942" y="1208"/>
              <a:chExt cx="1996" cy="1579"/>
            </a:xfrm>
          </p:grpSpPr>
          <p:sp>
            <p:nvSpPr>
              <p:cNvPr id="37930" name="Text Box 4"/>
              <p:cNvSpPr txBox="1">
                <a:spLocks noChangeArrowheads="1"/>
              </p:cNvSpPr>
              <p:nvPr/>
            </p:nvSpPr>
            <p:spPr bwMode="auto">
              <a:xfrm>
                <a:off x="1395" y="2523"/>
                <a:ext cx="363" cy="26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b</a:t>
                </a:r>
              </a:p>
            </p:txBody>
          </p:sp>
          <p:sp>
            <p:nvSpPr>
              <p:cNvPr id="37931" name="Text Box 5"/>
              <p:cNvSpPr txBox="1">
                <a:spLocks noChangeArrowheads="1"/>
              </p:cNvSpPr>
              <p:nvPr/>
            </p:nvSpPr>
            <p:spPr bwMode="auto">
              <a:xfrm>
                <a:off x="2574" y="1616"/>
                <a:ext cx="364" cy="26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x</a:t>
                </a:r>
              </a:p>
            </p:txBody>
          </p:sp>
          <p:sp>
            <p:nvSpPr>
              <p:cNvPr id="37932" name="Text Box 6"/>
              <p:cNvSpPr txBox="1">
                <a:spLocks noChangeArrowheads="1"/>
              </p:cNvSpPr>
              <p:nvPr/>
            </p:nvSpPr>
            <p:spPr bwMode="auto">
              <a:xfrm>
                <a:off x="942" y="2069"/>
                <a:ext cx="364" cy="26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y</a:t>
                </a:r>
              </a:p>
            </p:txBody>
          </p:sp>
          <p:sp>
            <p:nvSpPr>
              <p:cNvPr id="37933" name="Text Box 7"/>
              <p:cNvSpPr txBox="1">
                <a:spLocks noChangeArrowheads="1"/>
              </p:cNvSpPr>
              <p:nvPr/>
            </p:nvSpPr>
            <p:spPr bwMode="auto">
              <a:xfrm>
                <a:off x="2258" y="2523"/>
                <a:ext cx="362" cy="26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c</a:t>
                </a:r>
              </a:p>
            </p:txBody>
          </p:sp>
          <p:sp>
            <p:nvSpPr>
              <p:cNvPr id="37934" name="Oval 8"/>
              <p:cNvSpPr>
                <a:spLocks noChangeArrowheads="1"/>
              </p:cNvSpPr>
              <p:nvPr/>
            </p:nvSpPr>
            <p:spPr bwMode="auto">
              <a:xfrm>
                <a:off x="1849" y="2069"/>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5" name="Oval 9"/>
              <p:cNvSpPr>
                <a:spLocks noChangeArrowheads="1"/>
              </p:cNvSpPr>
              <p:nvPr/>
            </p:nvSpPr>
            <p:spPr bwMode="auto">
              <a:xfrm>
                <a:off x="1441" y="1616"/>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6" name="Oval 10"/>
              <p:cNvSpPr>
                <a:spLocks noChangeArrowheads="1"/>
              </p:cNvSpPr>
              <p:nvPr/>
            </p:nvSpPr>
            <p:spPr bwMode="auto">
              <a:xfrm>
                <a:off x="2031" y="1208"/>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7" name="Line 11"/>
              <p:cNvSpPr>
                <a:spLocks noChangeShapeType="1"/>
              </p:cNvSpPr>
              <p:nvPr/>
            </p:nvSpPr>
            <p:spPr bwMode="auto">
              <a:xfrm flipH="1">
                <a:off x="1622" y="2341"/>
                <a:ext cx="272"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38" name="Line 12"/>
              <p:cNvSpPr>
                <a:spLocks noChangeShapeType="1"/>
              </p:cNvSpPr>
              <p:nvPr/>
            </p:nvSpPr>
            <p:spPr bwMode="auto">
              <a:xfrm>
                <a:off x="2121" y="2341"/>
                <a:ext cx="318"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39" name="Line 13"/>
              <p:cNvSpPr>
                <a:spLocks noChangeShapeType="1"/>
              </p:cNvSpPr>
              <p:nvPr/>
            </p:nvSpPr>
            <p:spPr bwMode="auto">
              <a:xfrm flipH="1">
                <a:off x="1123" y="1842"/>
                <a:ext cx="31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40" name="Line 14"/>
              <p:cNvSpPr>
                <a:spLocks noChangeShapeType="1"/>
              </p:cNvSpPr>
              <p:nvPr/>
            </p:nvSpPr>
            <p:spPr bwMode="auto">
              <a:xfrm>
                <a:off x="1713" y="1888"/>
                <a:ext cx="22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41" name="Line 15"/>
              <p:cNvSpPr>
                <a:spLocks noChangeShapeType="1"/>
              </p:cNvSpPr>
              <p:nvPr/>
            </p:nvSpPr>
            <p:spPr bwMode="auto">
              <a:xfrm flipH="1">
                <a:off x="1668" y="1434"/>
                <a:ext cx="362"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42" name="Line 16"/>
              <p:cNvSpPr>
                <a:spLocks noChangeShapeType="1"/>
              </p:cNvSpPr>
              <p:nvPr/>
            </p:nvSpPr>
            <p:spPr bwMode="auto">
              <a:xfrm>
                <a:off x="2348" y="1434"/>
                <a:ext cx="363"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929" name="Text Box 45"/>
            <p:cNvSpPr txBox="1">
              <a:spLocks noChangeArrowheads="1"/>
            </p:cNvSpPr>
            <p:nvPr/>
          </p:nvSpPr>
          <p:spPr bwMode="auto">
            <a:xfrm>
              <a:off x="904" y="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t>
              </a:r>
            </a:p>
          </p:txBody>
        </p:sp>
      </p:grpSp>
      <p:grpSp>
        <p:nvGrpSpPr>
          <p:cNvPr id="4" name="Group 51"/>
          <p:cNvGrpSpPr>
            <a:grpSpLocks/>
          </p:cNvGrpSpPr>
          <p:nvPr/>
        </p:nvGrpSpPr>
        <p:grpSpPr bwMode="auto">
          <a:xfrm>
            <a:off x="3587750" y="228600"/>
            <a:ext cx="2057400" cy="3276600"/>
            <a:chOff x="2260" y="144"/>
            <a:chExt cx="1296" cy="2064"/>
          </a:xfrm>
        </p:grpSpPr>
        <p:grpSp>
          <p:nvGrpSpPr>
            <p:cNvPr id="37913" name="Group 31"/>
            <p:cNvGrpSpPr>
              <a:grpSpLocks/>
            </p:cNvGrpSpPr>
            <p:nvPr/>
          </p:nvGrpSpPr>
          <p:grpSpPr bwMode="auto">
            <a:xfrm>
              <a:off x="2260" y="480"/>
              <a:ext cx="1296" cy="1728"/>
              <a:chOff x="942" y="1208"/>
              <a:chExt cx="1996" cy="1587"/>
            </a:xfrm>
          </p:grpSpPr>
          <p:sp>
            <p:nvSpPr>
              <p:cNvPr id="37915" name="Text Box 32"/>
              <p:cNvSpPr txBox="1">
                <a:spLocks noChangeArrowheads="1"/>
              </p:cNvSpPr>
              <p:nvPr/>
            </p:nvSpPr>
            <p:spPr bwMode="auto">
              <a:xfrm>
                <a:off x="1395" y="2523"/>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x</a:t>
                </a:r>
              </a:p>
            </p:txBody>
          </p:sp>
          <p:sp>
            <p:nvSpPr>
              <p:cNvPr id="37916" name="Text Box 33"/>
              <p:cNvSpPr txBox="1">
                <a:spLocks noChangeArrowheads="1"/>
              </p:cNvSpPr>
              <p:nvPr/>
            </p:nvSpPr>
            <p:spPr bwMode="auto">
              <a:xfrm>
                <a:off x="2575" y="1616"/>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b</a:t>
                </a:r>
              </a:p>
            </p:txBody>
          </p:sp>
          <p:sp>
            <p:nvSpPr>
              <p:cNvPr id="37917" name="Text Box 34"/>
              <p:cNvSpPr txBox="1">
                <a:spLocks noChangeArrowheads="1"/>
              </p:cNvSpPr>
              <p:nvPr/>
            </p:nvSpPr>
            <p:spPr bwMode="auto">
              <a:xfrm>
                <a:off x="942" y="2069"/>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y</a:t>
                </a:r>
              </a:p>
            </p:txBody>
          </p:sp>
          <p:sp>
            <p:nvSpPr>
              <p:cNvPr id="37918" name="Text Box 35"/>
              <p:cNvSpPr txBox="1">
                <a:spLocks noChangeArrowheads="1"/>
              </p:cNvSpPr>
              <p:nvPr/>
            </p:nvSpPr>
            <p:spPr bwMode="auto">
              <a:xfrm>
                <a:off x="2257" y="2523"/>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c</a:t>
                </a:r>
              </a:p>
            </p:txBody>
          </p:sp>
          <p:sp>
            <p:nvSpPr>
              <p:cNvPr id="37919" name="Oval 36"/>
              <p:cNvSpPr>
                <a:spLocks noChangeArrowheads="1"/>
              </p:cNvSpPr>
              <p:nvPr/>
            </p:nvSpPr>
            <p:spPr bwMode="auto">
              <a:xfrm>
                <a:off x="1849" y="2069"/>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0" name="Oval 37"/>
              <p:cNvSpPr>
                <a:spLocks noChangeArrowheads="1"/>
              </p:cNvSpPr>
              <p:nvPr/>
            </p:nvSpPr>
            <p:spPr bwMode="auto">
              <a:xfrm>
                <a:off x="1441" y="1616"/>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1" name="Oval 38"/>
              <p:cNvSpPr>
                <a:spLocks noChangeArrowheads="1"/>
              </p:cNvSpPr>
              <p:nvPr/>
            </p:nvSpPr>
            <p:spPr bwMode="auto">
              <a:xfrm>
                <a:off x="2031" y="1208"/>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2" name="Line 39"/>
              <p:cNvSpPr>
                <a:spLocks noChangeShapeType="1"/>
              </p:cNvSpPr>
              <p:nvPr/>
            </p:nvSpPr>
            <p:spPr bwMode="auto">
              <a:xfrm flipH="1">
                <a:off x="1622" y="2341"/>
                <a:ext cx="272"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23" name="Line 40"/>
              <p:cNvSpPr>
                <a:spLocks noChangeShapeType="1"/>
              </p:cNvSpPr>
              <p:nvPr/>
            </p:nvSpPr>
            <p:spPr bwMode="auto">
              <a:xfrm>
                <a:off x="2121" y="2341"/>
                <a:ext cx="318"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24" name="Line 41"/>
              <p:cNvSpPr>
                <a:spLocks noChangeShapeType="1"/>
              </p:cNvSpPr>
              <p:nvPr/>
            </p:nvSpPr>
            <p:spPr bwMode="auto">
              <a:xfrm flipH="1">
                <a:off x="1123" y="1842"/>
                <a:ext cx="31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25" name="Line 42"/>
              <p:cNvSpPr>
                <a:spLocks noChangeShapeType="1"/>
              </p:cNvSpPr>
              <p:nvPr/>
            </p:nvSpPr>
            <p:spPr bwMode="auto">
              <a:xfrm>
                <a:off x="1713" y="1888"/>
                <a:ext cx="22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26" name="Line 43"/>
              <p:cNvSpPr>
                <a:spLocks noChangeShapeType="1"/>
              </p:cNvSpPr>
              <p:nvPr/>
            </p:nvSpPr>
            <p:spPr bwMode="auto">
              <a:xfrm flipH="1">
                <a:off x="1668" y="1434"/>
                <a:ext cx="362"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27" name="Line 44"/>
              <p:cNvSpPr>
                <a:spLocks noChangeShapeType="1"/>
              </p:cNvSpPr>
              <p:nvPr/>
            </p:nvSpPr>
            <p:spPr bwMode="auto">
              <a:xfrm>
                <a:off x="2348" y="1434"/>
                <a:ext cx="363"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914" name="Text Box 46"/>
            <p:cNvSpPr txBox="1">
              <a:spLocks noChangeArrowheads="1"/>
            </p:cNvSpPr>
            <p:nvPr/>
          </p:nvSpPr>
          <p:spPr bwMode="auto">
            <a:xfrm>
              <a:off x="2944" y="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t>
              </a:r>
            </a:p>
          </p:txBody>
        </p:sp>
      </p:grpSp>
      <p:grpSp>
        <p:nvGrpSpPr>
          <p:cNvPr id="6" name="Group 52"/>
          <p:cNvGrpSpPr>
            <a:grpSpLocks/>
          </p:cNvGrpSpPr>
          <p:nvPr/>
        </p:nvGrpSpPr>
        <p:grpSpPr bwMode="auto">
          <a:xfrm>
            <a:off x="6858000" y="228600"/>
            <a:ext cx="2057400" cy="3276600"/>
            <a:chOff x="4320" y="144"/>
            <a:chExt cx="1296" cy="2064"/>
          </a:xfrm>
        </p:grpSpPr>
        <p:grpSp>
          <p:nvGrpSpPr>
            <p:cNvPr id="37898" name="Group 17"/>
            <p:cNvGrpSpPr>
              <a:grpSpLocks/>
            </p:cNvGrpSpPr>
            <p:nvPr/>
          </p:nvGrpSpPr>
          <p:grpSpPr bwMode="auto">
            <a:xfrm>
              <a:off x="4320" y="480"/>
              <a:ext cx="1296" cy="1728"/>
              <a:chOff x="942" y="1208"/>
              <a:chExt cx="1996" cy="1587"/>
            </a:xfrm>
          </p:grpSpPr>
          <p:sp>
            <p:nvSpPr>
              <p:cNvPr id="37900" name="Text Box 18"/>
              <p:cNvSpPr txBox="1">
                <a:spLocks noChangeArrowheads="1"/>
              </p:cNvSpPr>
              <p:nvPr/>
            </p:nvSpPr>
            <p:spPr bwMode="auto">
              <a:xfrm>
                <a:off x="1395" y="2523"/>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x</a:t>
                </a:r>
              </a:p>
            </p:txBody>
          </p:sp>
          <p:sp>
            <p:nvSpPr>
              <p:cNvPr id="37901" name="Text Box 19"/>
              <p:cNvSpPr txBox="1">
                <a:spLocks noChangeArrowheads="1"/>
              </p:cNvSpPr>
              <p:nvPr/>
            </p:nvSpPr>
            <p:spPr bwMode="auto">
              <a:xfrm>
                <a:off x="2575" y="1616"/>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b</a:t>
                </a:r>
              </a:p>
            </p:txBody>
          </p:sp>
          <p:sp>
            <p:nvSpPr>
              <p:cNvPr id="37902" name="Text Box 20"/>
              <p:cNvSpPr txBox="1">
                <a:spLocks noChangeArrowheads="1"/>
              </p:cNvSpPr>
              <p:nvPr/>
            </p:nvSpPr>
            <p:spPr bwMode="auto">
              <a:xfrm>
                <a:off x="942" y="2069"/>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c</a:t>
                </a:r>
              </a:p>
            </p:txBody>
          </p:sp>
          <p:sp>
            <p:nvSpPr>
              <p:cNvPr id="37903" name="Text Box 21"/>
              <p:cNvSpPr txBox="1">
                <a:spLocks noChangeArrowheads="1"/>
              </p:cNvSpPr>
              <p:nvPr/>
            </p:nvSpPr>
            <p:spPr bwMode="auto">
              <a:xfrm>
                <a:off x="2257" y="2523"/>
                <a:ext cx="363" cy="2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TW" b="0">
                    <a:latin typeface="Times New Roman" panose="02020603050405020304" pitchFamily="18" charset="0"/>
                    <a:ea typeface="PMingLiU" panose="02020500000000000000" pitchFamily="18" charset="-120"/>
                  </a:rPr>
                  <a:t>y</a:t>
                </a:r>
              </a:p>
            </p:txBody>
          </p:sp>
          <p:sp>
            <p:nvSpPr>
              <p:cNvPr id="37904" name="Oval 22"/>
              <p:cNvSpPr>
                <a:spLocks noChangeArrowheads="1"/>
              </p:cNvSpPr>
              <p:nvPr/>
            </p:nvSpPr>
            <p:spPr bwMode="auto">
              <a:xfrm>
                <a:off x="1849" y="2069"/>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5" name="Oval 23"/>
              <p:cNvSpPr>
                <a:spLocks noChangeArrowheads="1"/>
              </p:cNvSpPr>
              <p:nvPr/>
            </p:nvSpPr>
            <p:spPr bwMode="auto">
              <a:xfrm>
                <a:off x="1441" y="1616"/>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6" name="Oval 24"/>
              <p:cNvSpPr>
                <a:spLocks noChangeArrowheads="1"/>
              </p:cNvSpPr>
              <p:nvPr/>
            </p:nvSpPr>
            <p:spPr bwMode="auto">
              <a:xfrm>
                <a:off x="2031" y="1208"/>
                <a:ext cx="317" cy="317"/>
              </a:xfrm>
              <a:prstGeom prst="ellipse">
                <a:avLst/>
              </a:prstGeom>
              <a:solidFill>
                <a:srgbClr val="C0C0C0"/>
              </a:solidFill>
              <a:ln w="12700" algn="ctr">
                <a:solidFill>
                  <a:schemeClr val="tx1"/>
                </a:solidFill>
                <a:round/>
                <a:headEnd/>
                <a:tailEnd/>
              </a:ln>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7" name="Line 25"/>
              <p:cNvSpPr>
                <a:spLocks noChangeShapeType="1"/>
              </p:cNvSpPr>
              <p:nvPr/>
            </p:nvSpPr>
            <p:spPr bwMode="auto">
              <a:xfrm flipH="1">
                <a:off x="1622" y="2341"/>
                <a:ext cx="272"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8" name="Line 26"/>
              <p:cNvSpPr>
                <a:spLocks noChangeShapeType="1"/>
              </p:cNvSpPr>
              <p:nvPr/>
            </p:nvSpPr>
            <p:spPr bwMode="auto">
              <a:xfrm>
                <a:off x="2121" y="2341"/>
                <a:ext cx="318"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9" name="Line 27"/>
              <p:cNvSpPr>
                <a:spLocks noChangeShapeType="1"/>
              </p:cNvSpPr>
              <p:nvPr/>
            </p:nvSpPr>
            <p:spPr bwMode="auto">
              <a:xfrm flipH="1">
                <a:off x="1123" y="1842"/>
                <a:ext cx="31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0" name="Line 28"/>
              <p:cNvSpPr>
                <a:spLocks noChangeShapeType="1"/>
              </p:cNvSpPr>
              <p:nvPr/>
            </p:nvSpPr>
            <p:spPr bwMode="auto">
              <a:xfrm>
                <a:off x="1713" y="1888"/>
                <a:ext cx="22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1" name="Line 29"/>
              <p:cNvSpPr>
                <a:spLocks noChangeShapeType="1"/>
              </p:cNvSpPr>
              <p:nvPr/>
            </p:nvSpPr>
            <p:spPr bwMode="auto">
              <a:xfrm flipH="1">
                <a:off x="1668" y="1434"/>
                <a:ext cx="362"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2" name="Line 30"/>
              <p:cNvSpPr>
                <a:spLocks noChangeShapeType="1"/>
              </p:cNvSpPr>
              <p:nvPr/>
            </p:nvSpPr>
            <p:spPr bwMode="auto">
              <a:xfrm>
                <a:off x="2348" y="1434"/>
                <a:ext cx="363" cy="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899" name="Text Box 47"/>
            <p:cNvSpPr txBox="1">
              <a:spLocks noChangeArrowheads="1"/>
            </p:cNvSpPr>
            <p:nvPr/>
          </p:nvSpPr>
          <p:spPr bwMode="auto">
            <a:xfrm>
              <a:off x="5008" y="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t>
              </a:r>
            </a:p>
          </p:txBody>
        </p:sp>
      </p:grpSp>
      <p:sp>
        <p:nvSpPr>
          <p:cNvPr id="336944" name="AutoShape 48"/>
          <p:cNvSpPr>
            <a:spLocks noChangeArrowheads="1"/>
          </p:cNvSpPr>
          <p:nvPr/>
        </p:nvSpPr>
        <p:spPr bwMode="auto">
          <a:xfrm>
            <a:off x="2362200" y="22098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6945" name="AutoShape 49"/>
          <p:cNvSpPr>
            <a:spLocks noChangeArrowheads="1"/>
          </p:cNvSpPr>
          <p:nvPr/>
        </p:nvSpPr>
        <p:spPr bwMode="auto">
          <a:xfrm>
            <a:off x="5715000" y="22098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156624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36944"/>
                                        </p:tgtEl>
                                        <p:attrNameLst>
                                          <p:attrName>style.visibility</p:attrName>
                                        </p:attrNameLst>
                                      </p:cBhvr>
                                      <p:to>
                                        <p:strVal val="visible"/>
                                      </p:to>
                                    </p:set>
                                    <p:anim calcmode="lin" valueType="num">
                                      <p:cBhvr>
                                        <p:cTn id="12" dur="500" fill="hold"/>
                                        <p:tgtEl>
                                          <p:spTgt spid="336944"/>
                                        </p:tgtEl>
                                        <p:attrNameLst>
                                          <p:attrName>ppt_x</p:attrName>
                                        </p:attrNameLst>
                                      </p:cBhvr>
                                      <p:tavLst>
                                        <p:tav tm="0">
                                          <p:val>
                                            <p:strVal val="#ppt_x-#ppt_w/2"/>
                                          </p:val>
                                        </p:tav>
                                        <p:tav tm="100000">
                                          <p:val>
                                            <p:strVal val="#ppt_x"/>
                                          </p:val>
                                        </p:tav>
                                      </p:tavLst>
                                    </p:anim>
                                    <p:anim calcmode="lin" valueType="num">
                                      <p:cBhvr>
                                        <p:cTn id="13" dur="500" fill="hold"/>
                                        <p:tgtEl>
                                          <p:spTgt spid="336944"/>
                                        </p:tgtEl>
                                        <p:attrNameLst>
                                          <p:attrName>ppt_y</p:attrName>
                                        </p:attrNameLst>
                                      </p:cBhvr>
                                      <p:tavLst>
                                        <p:tav tm="0">
                                          <p:val>
                                            <p:strVal val="#ppt_y"/>
                                          </p:val>
                                        </p:tav>
                                        <p:tav tm="100000">
                                          <p:val>
                                            <p:strVal val="#ppt_y"/>
                                          </p:val>
                                        </p:tav>
                                      </p:tavLst>
                                    </p:anim>
                                    <p:anim calcmode="lin" valueType="num">
                                      <p:cBhvr>
                                        <p:cTn id="14" dur="500" fill="hold"/>
                                        <p:tgtEl>
                                          <p:spTgt spid="336944"/>
                                        </p:tgtEl>
                                        <p:attrNameLst>
                                          <p:attrName>ppt_w</p:attrName>
                                        </p:attrNameLst>
                                      </p:cBhvr>
                                      <p:tavLst>
                                        <p:tav tm="0">
                                          <p:val>
                                            <p:fltVal val="0"/>
                                          </p:val>
                                        </p:tav>
                                        <p:tav tm="100000">
                                          <p:val>
                                            <p:strVal val="#ppt_w"/>
                                          </p:val>
                                        </p:tav>
                                      </p:tavLst>
                                    </p:anim>
                                    <p:anim calcmode="lin" valueType="num">
                                      <p:cBhvr>
                                        <p:cTn id="15" dur="500" fill="hold"/>
                                        <p:tgtEl>
                                          <p:spTgt spid="33694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336945"/>
                                        </p:tgtEl>
                                        <p:attrNameLst>
                                          <p:attrName>style.visibility</p:attrName>
                                        </p:attrNameLst>
                                      </p:cBhvr>
                                      <p:to>
                                        <p:strVal val="visible"/>
                                      </p:to>
                                    </p:set>
                                    <p:anim calcmode="lin" valueType="num">
                                      <p:cBhvr>
                                        <p:cTn id="25" dur="500" fill="hold"/>
                                        <p:tgtEl>
                                          <p:spTgt spid="336945"/>
                                        </p:tgtEl>
                                        <p:attrNameLst>
                                          <p:attrName>ppt_x</p:attrName>
                                        </p:attrNameLst>
                                      </p:cBhvr>
                                      <p:tavLst>
                                        <p:tav tm="0">
                                          <p:val>
                                            <p:strVal val="#ppt_x-#ppt_w/2"/>
                                          </p:val>
                                        </p:tav>
                                        <p:tav tm="100000">
                                          <p:val>
                                            <p:strVal val="#ppt_x"/>
                                          </p:val>
                                        </p:tav>
                                      </p:tavLst>
                                    </p:anim>
                                    <p:anim calcmode="lin" valueType="num">
                                      <p:cBhvr>
                                        <p:cTn id="26" dur="500" fill="hold"/>
                                        <p:tgtEl>
                                          <p:spTgt spid="336945"/>
                                        </p:tgtEl>
                                        <p:attrNameLst>
                                          <p:attrName>ppt_y</p:attrName>
                                        </p:attrNameLst>
                                      </p:cBhvr>
                                      <p:tavLst>
                                        <p:tav tm="0">
                                          <p:val>
                                            <p:strVal val="#ppt_y"/>
                                          </p:val>
                                        </p:tav>
                                        <p:tav tm="100000">
                                          <p:val>
                                            <p:strVal val="#ppt_y"/>
                                          </p:val>
                                        </p:tav>
                                      </p:tavLst>
                                    </p:anim>
                                    <p:anim calcmode="lin" valueType="num">
                                      <p:cBhvr>
                                        <p:cTn id="27" dur="500" fill="hold"/>
                                        <p:tgtEl>
                                          <p:spTgt spid="336945"/>
                                        </p:tgtEl>
                                        <p:attrNameLst>
                                          <p:attrName>ppt_w</p:attrName>
                                        </p:attrNameLst>
                                      </p:cBhvr>
                                      <p:tavLst>
                                        <p:tav tm="0">
                                          <p:val>
                                            <p:fltVal val="0"/>
                                          </p:val>
                                        </p:tav>
                                        <p:tav tm="100000">
                                          <p:val>
                                            <p:strVal val="#ppt_w"/>
                                          </p:val>
                                        </p:tav>
                                      </p:tavLst>
                                    </p:anim>
                                    <p:anim calcmode="lin" valueType="num">
                                      <p:cBhvr>
                                        <p:cTn id="28" dur="500" fill="hold"/>
                                        <p:tgtEl>
                                          <p:spTgt spid="336945"/>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44" grpId="0" animBg="1"/>
      <p:bldP spid="336945"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457200" y="304800"/>
            <a:ext cx="8534400" cy="5715000"/>
          </a:xfrm>
        </p:spPr>
        <p:txBody>
          <a:bodyPr/>
          <a:lstStyle/>
          <a:p>
            <a:pPr eaLnBrk="1" hangingPunct="1">
              <a:lnSpc>
                <a:spcPct val="90000"/>
              </a:lnSpc>
              <a:buClr>
                <a:schemeClr val="accent2"/>
              </a:buClr>
              <a:buSzTx/>
              <a:buFontTx/>
              <a:buNone/>
            </a:pPr>
            <a:r>
              <a:rPr lang="en-US" altLang="zh-CN" sz="2600" dirty="0">
                <a:latin typeface="宋体" panose="02010600030101010101" pitchFamily="2" charset="-122"/>
                <a:sym typeface="Symbol" panose="05050102010706020507" pitchFamily="18" charset="2"/>
              </a:rPr>
              <a:t>step1:bx  T  T</a:t>
            </a:r>
            <a:r>
              <a:rPr lang="en-US" altLang="zh-CN" sz="2600" dirty="0">
                <a:sym typeface="Symbol" panose="05050102010706020507" pitchFamily="18" charset="2"/>
              </a:rPr>
              <a:t>’</a:t>
            </a:r>
            <a:endParaRPr lang="en-US" altLang="zh-CN" sz="2600" dirty="0">
              <a:latin typeface="宋体" panose="02010600030101010101" pitchFamily="2" charset="-122"/>
            </a:endParaRPr>
          </a:p>
          <a:p>
            <a:pPr eaLnBrk="1" hangingPunct="1">
              <a:buFont typeface="Wingdings" panose="05000000000000000000" pitchFamily="2" charset="2"/>
              <a:buNone/>
            </a:pPr>
            <a:r>
              <a:rPr lang="en-US" altLang="zh-CN" sz="2600" dirty="0">
                <a:latin typeface="宋体" panose="02010600030101010101" pitchFamily="2" charset="-122"/>
                <a:sym typeface="Symbol" panose="05050102010706020507" pitchFamily="18" charset="2"/>
              </a:rPr>
              <a:t>step2:cy  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  T</a:t>
            </a:r>
            <a:r>
              <a:rPr lang="en-US" altLang="zh-CN" sz="2600" dirty="0">
                <a:sym typeface="Symbol" panose="05050102010706020507" pitchFamily="18" charset="2"/>
              </a:rPr>
              <a:t>’’</a:t>
            </a:r>
            <a:endParaRPr lang="en-US" altLang="zh-CN" sz="2600" dirty="0">
              <a:latin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en-US" altLang="zh-CN" sz="2600" dirty="0">
                <a:latin typeface="宋体" panose="02010600030101010101" pitchFamily="2" charset="-122"/>
                <a:sym typeface="Symbol" panose="05050102010706020507" pitchFamily="18" charset="2"/>
              </a:rPr>
              <a:t>B(T)-B(T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a:t>
            </a:r>
          </a:p>
          <a:p>
            <a:pPr eaLnBrk="1" hangingPunct="1">
              <a:buFont typeface="Wingdings" panose="05000000000000000000" pitchFamily="2" charset="2"/>
              <a:buNone/>
            </a:pPr>
            <a:r>
              <a:rPr lang="en-US" altLang="zh-CN" sz="2600" dirty="0">
                <a:latin typeface="宋体" panose="02010600030101010101" pitchFamily="2" charset="-122"/>
                <a:sym typeface="Symbol" panose="05050102010706020507" pitchFamily="18" charset="2"/>
              </a:rPr>
              <a:t>= f(c)dT(c)- f(c)dT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(c)</a:t>
            </a:r>
          </a:p>
          <a:p>
            <a:pPr eaLnBrk="1" hangingPunct="1">
              <a:buFont typeface="Wingdings" panose="05000000000000000000" pitchFamily="2" charset="2"/>
              <a:buNone/>
            </a:pPr>
            <a:r>
              <a:rPr lang="en-US" altLang="zh-CN" sz="2600" dirty="0">
                <a:latin typeface="宋体" panose="02010600030101010101" pitchFamily="2" charset="-122"/>
                <a:sym typeface="Symbol" panose="05050102010706020507" pitchFamily="18" charset="2"/>
              </a:rPr>
              <a:t>= f(x)dT(x)+ f(b)dT(b)- f(x)dT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(x)- (b)dT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(b)</a:t>
            </a:r>
          </a:p>
          <a:p>
            <a:pPr eaLnBrk="1" hangingPunct="1">
              <a:buFont typeface="Wingdings" panose="05000000000000000000" pitchFamily="2" charset="2"/>
              <a:buNone/>
            </a:pPr>
            <a:r>
              <a:rPr lang="en-US" altLang="zh-CN" sz="2600" dirty="0">
                <a:latin typeface="宋体" panose="02010600030101010101" pitchFamily="2" charset="-122"/>
                <a:sym typeface="Symbol" panose="05050102010706020507" pitchFamily="18" charset="2"/>
              </a:rPr>
              <a:t>= f(x)dT(x)+ f(b)dT(b)- f(x)dT(b)- f(b)dT(x)</a:t>
            </a:r>
          </a:p>
          <a:p>
            <a:pPr eaLnBrk="1" hangingPunct="1">
              <a:buFont typeface="Wingdings" panose="05000000000000000000" pitchFamily="2" charset="2"/>
              <a:buNone/>
            </a:pPr>
            <a:r>
              <a:rPr lang="en-US" altLang="zh-CN" sz="2600" dirty="0">
                <a:latin typeface="宋体" panose="02010600030101010101" pitchFamily="2" charset="-122"/>
                <a:sym typeface="Symbol" panose="05050102010706020507" pitchFamily="18" charset="2"/>
              </a:rPr>
              <a:t>= (f(b)- f(x))(dT(b)- dT(x))0</a:t>
            </a:r>
          </a:p>
          <a:p>
            <a:pPr eaLnBrk="1" hangingPunct="1">
              <a:lnSpc>
                <a:spcPct val="90000"/>
              </a:lnSpc>
              <a:buClr>
                <a:schemeClr val="accent2"/>
              </a:buClr>
              <a:buSzTx/>
              <a:buFontTx/>
              <a:buNone/>
            </a:pPr>
            <a:r>
              <a:rPr lang="en-US" altLang="zh-CN" sz="2600" dirty="0">
                <a:latin typeface="宋体" panose="02010600030101010101" pitchFamily="2" charset="-122"/>
              </a:rPr>
              <a:t>      </a:t>
            </a:r>
            <a:r>
              <a:rPr lang="zh-CN" altLang="en-US" sz="2600" dirty="0">
                <a:solidFill>
                  <a:srgbClr val="0000FF"/>
                </a:solidFill>
                <a:latin typeface="宋体" panose="02010600030101010101" pitchFamily="2" charset="-122"/>
              </a:rPr>
              <a:t>同理</a:t>
            </a:r>
            <a:r>
              <a:rPr lang="zh-CN" altLang="en-US" sz="2600" dirty="0">
                <a:latin typeface="宋体" panose="02010600030101010101" pitchFamily="2" charset="-122"/>
              </a:rPr>
              <a:t>   </a:t>
            </a:r>
            <a:r>
              <a:rPr lang="en-US" altLang="zh-CN" sz="2600" dirty="0">
                <a:latin typeface="宋体" panose="02010600030101010101" pitchFamily="2" charset="-122"/>
                <a:sym typeface="Symbol" panose="05050102010706020507" pitchFamily="18" charset="2"/>
              </a:rPr>
              <a:t>B(T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 B(T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 0</a:t>
            </a:r>
          </a:p>
          <a:p>
            <a:pPr eaLnBrk="1" hangingPunct="1">
              <a:lnSpc>
                <a:spcPct val="90000"/>
              </a:lnSpc>
              <a:buClr>
                <a:schemeClr val="accent2"/>
              </a:buClr>
              <a:buSzTx/>
              <a:buFontTx/>
              <a:buNone/>
            </a:pPr>
            <a:r>
              <a:rPr lang="en-US" altLang="zh-CN" sz="2600" dirty="0">
                <a:latin typeface="宋体" panose="02010600030101010101" pitchFamily="2" charset="-122"/>
                <a:sym typeface="Symbol" panose="05050102010706020507" pitchFamily="18" charset="2"/>
              </a:rPr>
              <a:t>      </a:t>
            </a:r>
            <a:r>
              <a:rPr lang="zh-CN" altLang="en-US" sz="2600" dirty="0">
                <a:solidFill>
                  <a:srgbClr val="0000FF"/>
                </a:solidFill>
                <a:latin typeface="宋体" panose="02010600030101010101" pitchFamily="2" charset="-122"/>
                <a:sym typeface="Symbol" panose="05050102010706020507" pitchFamily="18" charset="2"/>
              </a:rPr>
              <a:t>则：</a:t>
            </a:r>
            <a:r>
              <a:rPr lang="zh-CN" altLang="en-US" sz="2600" dirty="0">
                <a:latin typeface="宋体" panose="02010600030101010101" pitchFamily="2" charset="-122"/>
                <a:sym typeface="Symbol" panose="05050102010706020507" pitchFamily="18" charset="2"/>
              </a:rPr>
              <a:t>   </a:t>
            </a:r>
            <a:r>
              <a:rPr lang="en-US" altLang="zh-CN" sz="2600" dirty="0">
                <a:latin typeface="宋体" panose="02010600030101010101" pitchFamily="2" charset="-122"/>
                <a:sym typeface="Symbol" panose="05050102010706020507" pitchFamily="18" charset="2"/>
              </a:rPr>
              <a:t>B(T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 B(T</a:t>
            </a:r>
            <a:r>
              <a:rPr lang="en-US" altLang="zh-CN" sz="2600" dirty="0">
                <a:sym typeface="Symbol" panose="05050102010706020507" pitchFamily="18" charset="2"/>
              </a:rPr>
              <a:t>’</a:t>
            </a:r>
            <a:r>
              <a:rPr lang="en-US" altLang="zh-CN" sz="2600" dirty="0">
                <a:latin typeface="宋体" panose="02010600030101010101" pitchFamily="2" charset="-122"/>
                <a:sym typeface="Symbol" panose="05050102010706020507" pitchFamily="18" charset="2"/>
              </a:rPr>
              <a:t>)  B</a:t>
            </a:r>
            <a:r>
              <a:rPr lang="zh-CN" altLang="en-US" sz="2600" dirty="0">
                <a:latin typeface="宋体" panose="02010600030101010101" pitchFamily="2" charset="-122"/>
                <a:sym typeface="Symbol" panose="05050102010706020507" pitchFamily="18" charset="2"/>
              </a:rPr>
              <a:t>（</a:t>
            </a:r>
            <a:r>
              <a:rPr lang="en-US" altLang="zh-CN" sz="2600" dirty="0">
                <a:latin typeface="宋体" panose="02010600030101010101" pitchFamily="2" charset="-122"/>
                <a:sym typeface="Symbol" panose="05050102010706020507" pitchFamily="18" charset="2"/>
              </a:rPr>
              <a:t>T</a:t>
            </a:r>
            <a:r>
              <a:rPr lang="zh-CN" altLang="en-US" sz="2600" dirty="0">
                <a:latin typeface="宋体" panose="02010600030101010101" pitchFamily="2" charset="-122"/>
                <a:sym typeface="Symbol" panose="05050102010706020507" pitchFamily="18" charset="2"/>
              </a:rPr>
              <a:t>）</a:t>
            </a:r>
          </a:p>
          <a:p>
            <a:pPr eaLnBrk="1" hangingPunct="1">
              <a:lnSpc>
                <a:spcPct val="90000"/>
              </a:lnSpc>
              <a:buClr>
                <a:schemeClr val="accent2"/>
              </a:buClr>
              <a:buSzTx/>
              <a:buFontTx/>
              <a:buNone/>
            </a:pPr>
            <a:r>
              <a:rPr lang="zh-CN" altLang="en-US" sz="2600" dirty="0">
                <a:latin typeface="宋体" panose="02010600030101010101" pitchFamily="2" charset="-122"/>
                <a:sym typeface="Symbol" panose="05050102010706020507" pitchFamily="18" charset="2"/>
              </a:rPr>
              <a:t>      </a:t>
            </a:r>
            <a:r>
              <a:rPr lang="zh-CN" altLang="en-US" sz="2600" dirty="0">
                <a:solidFill>
                  <a:srgbClr val="0000FF"/>
                </a:solidFill>
                <a:latin typeface="宋体" panose="02010600030101010101" pitchFamily="2" charset="-122"/>
                <a:sym typeface="Symbol" panose="05050102010706020507" pitchFamily="18" charset="2"/>
              </a:rPr>
              <a:t>已知：</a:t>
            </a:r>
            <a:r>
              <a:rPr lang="zh-CN" altLang="en-US" sz="2600" dirty="0">
                <a:latin typeface="宋体" panose="02010600030101010101" pitchFamily="2" charset="-122"/>
                <a:sym typeface="Symbol" panose="05050102010706020507" pitchFamily="18" charset="2"/>
              </a:rPr>
              <a:t> </a:t>
            </a:r>
            <a:r>
              <a:rPr lang="en-US" altLang="zh-CN" sz="2600" dirty="0">
                <a:latin typeface="宋体" panose="02010600030101010101" pitchFamily="2" charset="-122"/>
                <a:sym typeface="Symbol" panose="05050102010706020507" pitchFamily="18" charset="2"/>
              </a:rPr>
              <a:t>B(T)  B</a:t>
            </a:r>
            <a:r>
              <a:rPr lang="zh-CN" altLang="en-US" sz="2600" dirty="0">
                <a:latin typeface="宋体" panose="02010600030101010101" pitchFamily="2" charset="-122"/>
                <a:sym typeface="Symbol" panose="05050102010706020507" pitchFamily="18" charset="2"/>
              </a:rPr>
              <a:t>（</a:t>
            </a:r>
            <a:r>
              <a:rPr lang="en-US" altLang="zh-CN" sz="2600" dirty="0">
                <a:latin typeface="宋体" panose="02010600030101010101" pitchFamily="2" charset="-122"/>
                <a:sym typeface="Symbol" panose="05050102010706020507" pitchFamily="18" charset="2"/>
              </a:rPr>
              <a:t>T</a:t>
            </a:r>
            <a:r>
              <a:rPr lang="en-US" altLang="zh-CN" sz="2600" dirty="0">
                <a:sym typeface="Symbol" panose="05050102010706020507" pitchFamily="18" charset="2"/>
              </a:rPr>
              <a:t>’’</a:t>
            </a:r>
            <a:r>
              <a:rPr lang="zh-CN" altLang="en-US" sz="2600" dirty="0">
                <a:latin typeface="宋体" panose="02010600030101010101" pitchFamily="2" charset="-122"/>
                <a:sym typeface="Symbol" panose="05050102010706020507" pitchFamily="18" charset="2"/>
              </a:rPr>
              <a:t>）</a:t>
            </a:r>
          </a:p>
          <a:p>
            <a:pPr eaLnBrk="1" hangingPunct="1">
              <a:lnSpc>
                <a:spcPct val="90000"/>
              </a:lnSpc>
              <a:buClr>
                <a:schemeClr val="accent2"/>
              </a:buClr>
              <a:buSzTx/>
              <a:buFontTx/>
              <a:buNone/>
            </a:pPr>
            <a:r>
              <a:rPr lang="zh-CN" altLang="en-US" sz="2600" dirty="0">
                <a:latin typeface="宋体" panose="02010600030101010101" pitchFamily="2" charset="-122"/>
                <a:sym typeface="Symbol" panose="05050102010706020507" pitchFamily="18" charset="2"/>
              </a:rPr>
              <a:t>      </a:t>
            </a:r>
            <a:r>
              <a:rPr lang="zh-CN" altLang="en-US" sz="2600" dirty="0">
                <a:solidFill>
                  <a:srgbClr val="0000FF"/>
                </a:solidFill>
                <a:latin typeface="宋体" panose="02010600030101010101" pitchFamily="2" charset="-122"/>
                <a:sym typeface="Symbol" panose="05050102010706020507" pitchFamily="18" charset="2"/>
              </a:rPr>
              <a:t>故：</a:t>
            </a:r>
            <a:r>
              <a:rPr lang="zh-CN" altLang="en-US" sz="2600" dirty="0">
                <a:latin typeface="宋体" panose="02010600030101010101" pitchFamily="2" charset="-122"/>
                <a:sym typeface="Symbol" panose="05050102010706020507" pitchFamily="18" charset="2"/>
              </a:rPr>
              <a:t>   </a:t>
            </a:r>
            <a:r>
              <a:rPr lang="en-US" altLang="zh-CN" sz="2600" dirty="0">
                <a:latin typeface="宋体" panose="02010600030101010101" pitchFamily="2" charset="-122"/>
                <a:sym typeface="Symbol" panose="05050102010706020507" pitchFamily="18" charset="2"/>
              </a:rPr>
              <a:t>B(T) = B</a:t>
            </a:r>
            <a:r>
              <a:rPr lang="zh-CN" altLang="en-US" sz="2600" dirty="0">
                <a:latin typeface="宋体" panose="02010600030101010101" pitchFamily="2" charset="-122"/>
                <a:sym typeface="Symbol" panose="05050102010706020507" pitchFamily="18" charset="2"/>
              </a:rPr>
              <a:t>（</a:t>
            </a:r>
            <a:r>
              <a:rPr lang="en-US" altLang="zh-CN" sz="2600" dirty="0">
                <a:latin typeface="宋体" panose="02010600030101010101" pitchFamily="2" charset="-122"/>
                <a:sym typeface="Symbol" panose="05050102010706020507" pitchFamily="18" charset="2"/>
              </a:rPr>
              <a:t>T</a:t>
            </a:r>
            <a:r>
              <a:rPr lang="en-US" altLang="zh-CN" sz="2600" dirty="0">
                <a:sym typeface="Symbol" panose="05050102010706020507" pitchFamily="18" charset="2"/>
              </a:rPr>
              <a:t>’’</a:t>
            </a:r>
            <a:r>
              <a:rPr lang="zh-CN" altLang="en-US" sz="2600" dirty="0">
                <a:latin typeface="宋体" panose="02010600030101010101" pitchFamily="2" charset="-122"/>
                <a:sym typeface="Symbol" panose="05050102010706020507" pitchFamily="18" charset="2"/>
              </a:rPr>
              <a:t>）</a:t>
            </a:r>
          </a:p>
        </p:txBody>
      </p:sp>
    </p:spTree>
    <p:extLst>
      <p:ext uri="{BB962C8B-B14F-4D97-AF65-F5344CB8AC3E}">
        <p14:creationId xmlns:p14="http://schemas.microsoft.com/office/powerpoint/2010/main" val="2815839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a:xfrm>
            <a:off x="304800" y="304800"/>
            <a:ext cx="8686800" cy="5867400"/>
          </a:xfrm>
        </p:spPr>
        <p:txBody>
          <a:bodyPr>
            <a:normAutofit fontScale="92500"/>
          </a:bodyPr>
          <a:lstStyle/>
          <a:p>
            <a:pPr eaLnBrk="1" hangingPunct="1">
              <a:lnSpc>
                <a:spcPct val="90000"/>
              </a:lnSpc>
              <a:buClr>
                <a:schemeClr val="accent2"/>
              </a:buClr>
              <a:buSzTx/>
              <a:buFontTx/>
              <a:buNone/>
            </a:pPr>
            <a:r>
              <a:rPr lang="en-US" altLang="zh-CN" sz="2600">
                <a:solidFill>
                  <a:schemeClr val="accent2"/>
                </a:solidFill>
                <a:latin typeface="黑体" panose="02010609060101010101" pitchFamily="49" charset="-122"/>
                <a:ea typeface="黑体" panose="02010609060101010101" pitchFamily="49" charset="-122"/>
              </a:rPr>
              <a:t>(2)</a:t>
            </a:r>
            <a:r>
              <a:rPr lang="zh-CN" altLang="en-US" sz="2600">
                <a:solidFill>
                  <a:schemeClr val="accent2"/>
                </a:solidFill>
                <a:latin typeface="黑体" panose="02010609060101010101" pitchFamily="49" charset="-122"/>
                <a:ea typeface="黑体" panose="02010609060101010101" pitchFamily="49" charset="-122"/>
              </a:rPr>
              <a:t>最优子结构性质</a:t>
            </a:r>
          </a:p>
          <a:p>
            <a:pPr eaLnBrk="1" hangingPunct="1">
              <a:lnSpc>
                <a:spcPct val="90000"/>
              </a:lnSpc>
              <a:buClr>
                <a:schemeClr val="accent2"/>
              </a:buClr>
              <a:buSzTx/>
              <a:buFontTx/>
              <a:buNone/>
            </a:pPr>
            <a:r>
              <a:rPr lang="zh-CN" altLang="en-US" sz="2600">
                <a:latin typeface="宋体" panose="02010600030101010101" pitchFamily="2" charset="-122"/>
              </a:rPr>
              <a:t>设</a:t>
            </a:r>
            <a:r>
              <a:rPr lang="en-US" altLang="zh-CN" sz="2600">
                <a:latin typeface="宋体" panose="02010600030101010101" pitchFamily="2" charset="-122"/>
              </a:rPr>
              <a:t>x</a:t>
            </a:r>
            <a:r>
              <a:rPr lang="zh-CN" altLang="en-US" sz="2600">
                <a:latin typeface="宋体" panose="02010600030101010101" pitchFamily="2" charset="-122"/>
              </a:rPr>
              <a:t>和</a:t>
            </a:r>
            <a:r>
              <a:rPr lang="en-US" altLang="zh-CN" sz="2600">
                <a:latin typeface="宋体" panose="02010600030101010101" pitchFamily="2" charset="-122"/>
              </a:rPr>
              <a:t>y</a:t>
            </a:r>
            <a:r>
              <a:rPr lang="zh-CN" altLang="en-US" sz="2600">
                <a:latin typeface="宋体" panose="02010600030101010101" pitchFamily="2" charset="-122"/>
              </a:rPr>
              <a:t>是</a:t>
            </a:r>
            <a:r>
              <a:rPr lang="en-US" altLang="zh-CN" sz="2600">
                <a:latin typeface="宋体" panose="02010600030101010101" pitchFamily="2" charset="-122"/>
              </a:rPr>
              <a:t>T</a:t>
            </a:r>
            <a:r>
              <a:rPr lang="zh-CN" altLang="en-US" sz="2600">
                <a:latin typeface="宋体" panose="02010600030101010101" pitchFamily="2" charset="-122"/>
              </a:rPr>
              <a:t>的叶子且为兄弟，</a:t>
            </a:r>
            <a:r>
              <a:rPr lang="en-US" altLang="zh-CN" sz="2600">
                <a:latin typeface="宋体" panose="02010600030101010101" pitchFamily="2" charset="-122"/>
              </a:rPr>
              <a:t>z</a:t>
            </a:r>
            <a:r>
              <a:rPr lang="zh-CN" altLang="en-US" sz="2600">
                <a:latin typeface="宋体" panose="02010600030101010101" pitchFamily="2" charset="-122"/>
              </a:rPr>
              <a:t>是他们的父亲，</a:t>
            </a:r>
          </a:p>
          <a:p>
            <a:pPr eaLnBrk="1" hangingPunct="1">
              <a:lnSpc>
                <a:spcPct val="90000"/>
              </a:lnSpc>
              <a:buClr>
                <a:schemeClr val="accent2"/>
              </a:buClr>
              <a:buSzTx/>
              <a:buFontTx/>
              <a:buNone/>
            </a:pPr>
            <a:r>
              <a:rPr lang="en-US" altLang="zh-CN" sz="2600">
                <a:latin typeface="宋体" panose="02010600030101010101" pitchFamily="2" charset="-122"/>
              </a:rPr>
              <a:t>f(z)=f(x)+f(y)</a:t>
            </a:r>
          </a:p>
          <a:p>
            <a:pPr eaLnBrk="1" hangingPunct="1">
              <a:lnSpc>
                <a:spcPct val="90000"/>
              </a:lnSpc>
              <a:buClr>
                <a:schemeClr val="accent2"/>
              </a:buClr>
              <a:buSzTx/>
              <a:buFontTx/>
              <a:buNone/>
            </a:pPr>
            <a:r>
              <a:rPr lang="zh-CN" altLang="en-US" sz="2600">
                <a:latin typeface="宋体" panose="02010600030101010101" pitchFamily="2" charset="-122"/>
              </a:rPr>
              <a:t>则：</a:t>
            </a:r>
            <a:r>
              <a:rPr lang="en-US" altLang="zh-CN" sz="2600">
                <a:latin typeface="宋体" panose="02010600030101010101" pitchFamily="2" charset="-122"/>
              </a:rPr>
              <a:t>T</a:t>
            </a:r>
            <a:r>
              <a:rPr lang="en-US" altLang="zh-CN" sz="2600"/>
              <a:t>’</a:t>
            </a:r>
            <a:r>
              <a:rPr lang="en-US" altLang="zh-CN" sz="2600">
                <a:latin typeface="宋体" panose="02010600030101010101" pitchFamily="2" charset="-122"/>
              </a:rPr>
              <a:t>=T-{x,y}</a:t>
            </a:r>
            <a:r>
              <a:rPr lang="zh-CN" altLang="en-US" sz="2600">
                <a:latin typeface="宋体" panose="02010600030101010101" pitchFamily="2" charset="-122"/>
              </a:rPr>
              <a:t>表示 </a:t>
            </a:r>
            <a:r>
              <a:rPr lang="en-US" altLang="zh-CN" sz="2600">
                <a:latin typeface="宋体" panose="02010600030101010101" pitchFamily="2" charset="-122"/>
              </a:rPr>
              <a:t>C</a:t>
            </a:r>
            <a:r>
              <a:rPr lang="en-US" altLang="zh-CN" sz="2600"/>
              <a:t>’</a:t>
            </a:r>
            <a:r>
              <a:rPr lang="en-US" altLang="zh-CN" sz="2600">
                <a:latin typeface="宋体" panose="02010600030101010101" pitchFamily="2" charset="-122"/>
              </a:rPr>
              <a:t> = C-{x,y}</a:t>
            </a:r>
            <a:r>
              <a:rPr lang="en-US" altLang="zh-CN" sz="2600">
                <a:latin typeface="宋体" panose="02010600030101010101" pitchFamily="2" charset="-122"/>
                <a:sym typeface="Symbol" panose="05050102010706020507" pitchFamily="18" charset="2"/>
              </a:rPr>
              <a:t></a:t>
            </a:r>
            <a:r>
              <a:rPr lang="en-US" altLang="zh-CN" sz="2600">
                <a:latin typeface="宋体" panose="02010600030101010101" pitchFamily="2" charset="-122"/>
              </a:rPr>
              <a:t>{z}</a:t>
            </a:r>
            <a:r>
              <a:rPr lang="zh-CN" altLang="en-US" sz="2600">
                <a:latin typeface="宋体" panose="02010600030101010101" pitchFamily="2" charset="-122"/>
              </a:rPr>
              <a:t>的一个最优前缀码。</a:t>
            </a:r>
          </a:p>
          <a:p>
            <a:pPr eaLnBrk="1" hangingPunct="1">
              <a:lnSpc>
                <a:spcPct val="90000"/>
              </a:lnSpc>
              <a:buClr>
                <a:schemeClr val="accent2"/>
              </a:buClr>
              <a:buSzTx/>
              <a:buFontTx/>
              <a:buNone/>
            </a:pPr>
            <a:r>
              <a:rPr lang="zh-CN" altLang="en-US" sz="2600">
                <a:latin typeface="宋体" panose="02010600030101010101" pitchFamily="2" charset="-122"/>
              </a:rPr>
              <a:t>证明：对任意 </a:t>
            </a:r>
            <a:r>
              <a:rPr lang="en-US" altLang="zh-CN" sz="2600">
                <a:latin typeface="宋体" panose="02010600030101010101" pitchFamily="2" charset="-122"/>
              </a:rPr>
              <a:t>c</a:t>
            </a:r>
            <a:r>
              <a:rPr lang="en-US" altLang="zh-CN" sz="2600">
                <a:latin typeface="宋体" panose="02010600030101010101" pitchFamily="2" charset="-122"/>
                <a:sym typeface="Symbol" panose="05050102010706020507" pitchFamily="18" charset="2"/>
              </a:rPr>
              <a:t> C </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{x,y},</a:t>
            </a:r>
            <a:r>
              <a:rPr lang="zh-CN" altLang="en-US" sz="2600">
                <a:latin typeface="宋体" panose="02010600030101010101" pitchFamily="2" charset="-122"/>
                <a:sym typeface="Symbol" panose="05050102010706020507" pitchFamily="18" charset="2"/>
              </a:rPr>
              <a:t>有</a:t>
            </a:r>
            <a:r>
              <a:rPr lang="en-US" altLang="zh-CN" sz="2600">
                <a:latin typeface="宋体" panose="02010600030101010101" pitchFamily="2" charset="-122"/>
                <a:sym typeface="Symbol" panose="05050102010706020507" pitchFamily="18" charset="2"/>
              </a:rPr>
              <a:t>d</a:t>
            </a:r>
            <a:r>
              <a:rPr lang="en-US" altLang="zh-CN" sz="2600" baseline="-25000">
                <a:latin typeface="宋体" panose="02010600030101010101" pitchFamily="2" charset="-122"/>
                <a:sym typeface="Symbol" panose="05050102010706020507" pitchFamily="18" charset="2"/>
              </a:rPr>
              <a:t>T</a:t>
            </a:r>
            <a:r>
              <a:rPr lang="en-US" altLang="zh-CN" sz="2600">
                <a:latin typeface="宋体" panose="02010600030101010101" pitchFamily="2" charset="-122"/>
                <a:sym typeface="Symbol" panose="05050102010706020507" pitchFamily="18" charset="2"/>
              </a:rPr>
              <a:t>(c)= d</a:t>
            </a:r>
            <a:r>
              <a:rPr lang="en-US" altLang="zh-CN" sz="2600" baseline="-25000">
                <a:latin typeface="宋体" panose="02010600030101010101" pitchFamily="2" charset="-122"/>
                <a:sym typeface="Symbol" panose="05050102010706020507" pitchFamily="18" charset="2"/>
              </a:rPr>
              <a:t>T</a:t>
            </a:r>
            <a:r>
              <a:rPr lang="en-US" altLang="zh-CN" sz="2600" baseline="-25000">
                <a:sym typeface="Symbol" panose="05050102010706020507" pitchFamily="18" charset="2"/>
              </a:rPr>
              <a:t>’</a:t>
            </a:r>
            <a:r>
              <a:rPr lang="en-US" altLang="zh-CN" sz="2600">
                <a:latin typeface="宋体" panose="02010600030101010101" pitchFamily="2" charset="-122"/>
                <a:sym typeface="Symbol" panose="05050102010706020507" pitchFamily="18" charset="2"/>
              </a:rPr>
              <a:t>(c)</a:t>
            </a:r>
          </a:p>
          <a:p>
            <a:pPr eaLnBrk="1" hangingPunct="1">
              <a:lnSpc>
                <a:spcPct val="90000"/>
              </a:lnSpc>
              <a:buClr>
                <a:schemeClr val="accent2"/>
              </a:buClr>
              <a:buSzTx/>
              <a:buFontTx/>
              <a:buNone/>
            </a:pPr>
            <a:r>
              <a:rPr lang="en-US" altLang="zh-CN" sz="2600">
                <a:latin typeface="宋体" panose="02010600030101010101" pitchFamily="2" charset="-122"/>
                <a:sym typeface="Symbol" panose="05050102010706020507" pitchFamily="18" charset="2"/>
              </a:rPr>
              <a:t>      </a:t>
            </a:r>
            <a:r>
              <a:rPr lang="zh-CN" altLang="en-US" sz="2600">
                <a:latin typeface="宋体" panose="02010600030101010101" pitchFamily="2" charset="-122"/>
                <a:sym typeface="Symbol" panose="05050102010706020507" pitchFamily="18" charset="2"/>
              </a:rPr>
              <a:t>故 </a:t>
            </a:r>
            <a:r>
              <a:rPr lang="en-US" altLang="zh-CN" sz="2600">
                <a:latin typeface="宋体" panose="02010600030101010101" pitchFamily="2" charset="-122"/>
                <a:sym typeface="Symbol" panose="05050102010706020507" pitchFamily="18" charset="2"/>
              </a:rPr>
              <a:t>f(c)d</a:t>
            </a:r>
            <a:r>
              <a:rPr lang="en-US" altLang="zh-CN" sz="2600" baseline="-25000">
                <a:latin typeface="宋体" panose="02010600030101010101" pitchFamily="2" charset="-122"/>
                <a:sym typeface="Symbol" panose="05050102010706020507" pitchFamily="18" charset="2"/>
              </a:rPr>
              <a:t>T</a:t>
            </a:r>
            <a:r>
              <a:rPr lang="en-US" altLang="zh-CN" sz="2600">
                <a:latin typeface="宋体" panose="02010600030101010101" pitchFamily="2" charset="-122"/>
                <a:sym typeface="Symbol" panose="05050102010706020507" pitchFamily="18" charset="2"/>
              </a:rPr>
              <a:t>(c)= f(c)d</a:t>
            </a:r>
            <a:r>
              <a:rPr lang="en-US" altLang="zh-CN" sz="2600" baseline="-25000">
                <a:latin typeface="宋体" panose="02010600030101010101" pitchFamily="2" charset="-122"/>
                <a:sym typeface="Symbol" panose="05050102010706020507" pitchFamily="18" charset="2"/>
              </a:rPr>
              <a:t>T</a:t>
            </a:r>
            <a:r>
              <a:rPr lang="en-US" altLang="zh-CN" sz="2600" baseline="-25000">
                <a:sym typeface="Symbol" panose="05050102010706020507" pitchFamily="18" charset="2"/>
              </a:rPr>
              <a:t>’</a:t>
            </a:r>
            <a:r>
              <a:rPr lang="en-US" altLang="zh-CN" sz="2600">
                <a:latin typeface="宋体" panose="02010600030101010101" pitchFamily="2" charset="-122"/>
                <a:sym typeface="Symbol" panose="05050102010706020507" pitchFamily="18" charset="2"/>
              </a:rPr>
              <a:t>(c)</a:t>
            </a:r>
          </a:p>
          <a:p>
            <a:pPr eaLnBrk="1" hangingPunct="1">
              <a:lnSpc>
                <a:spcPct val="90000"/>
              </a:lnSpc>
              <a:buClr>
                <a:schemeClr val="accent2"/>
              </a:buClr>
              <a:buSzTx/>
              <a:buFontTx/>
              <a:buNone/>
            </a:pPr>
            <a:r>
              <a:rPr lang="en-US" altLang="zh-CN" sz="2600">
                <a:latin typeface="宋体" panose="02010600030101010101" pitchFamily="2" charset="-122"/>
                <a:sym typeface="Symbol" panose="05050102010706020507" pitchFamily="18" charset="2"/>
              </a:rPr>
              <a:t>      </a:t>
            </a:r>
            <a:r>
              <a:rPr lang="zh-CN" altLang="en-US" sz="2600">
                <a:latin typeface="宋体" panose="02010600030101010101" pitchFamily="2" charset="-122"/>
                <a:sym typeface="Symbol" panose="05050102010706020507" pitchFamily="18" charset="2"/>
              </a:rPr>
              <a:t>已知： </a:t>
            </a:r>
            <a:r>
              <a:rPr lang="en-US" altLang="zh-CN" sz="2600">
                <a:latin typeface="宋体" panose="02010600030101010101" pitchFamily="2" charset="-122"/>
                <a:sym typeface="Symbol" panose="05050102010706020507" pitchFamily="18" charset="2"/>
              </a:rPr>
              <a:t>d</a:t>
            </a:r>
            <a:r>
              <a:rPr lang="en-US" altLang="zh-CN" sz="2600" baseline="-25000">
                <a:latin typeface="宋体" panose="02010600030101010101" pitchFamily="2" charset="-122"/>
                <a:sym typeface="Symbol" panose="05050102010706020507" pitchFamily="18" charset="2"/>
              </a:rPr>
              <a:t>T</a:t>
            </a:r>
            <a:r>
              <a:rPr lang="en-US" altLang="zh-CN" sz="2600">
                <a:latin typeface="宋体" panose="02010600030101010101" pitchFamily="2" charset="-122"/>
                <a:sym typeface="Symbol" panose="05050102010706020507" pitchFamily="18" charset="2"/>
              </a:rPr>
              <a:t>(x)= d</a:t>
            </a:r>
            <a:r>
              <a:rPr lang="en-US" altLang="zh-CN" sz="2600" baseline="-25000">
                <a:latin typeface="宋体" panose="02010600030101010101" pitchFamily="2" charset="-122"/>
                <a:sym typeface="Symbol" panose="05050102010706020507" pitchFamily="18" charset="2"/>
              </a:rPr>
              <a:t>T</a:t>
            </a:r>
            <a:r>
              <a:rPr lang="en-US" altLang="zh-CN" sz="2600">
                <a:latin typeface="宋体" panose="02010600030101010101" pitchFamily="2" charset="-122"/>
                <a:sym typeface="Symbol" panose="05050102010706020507" pitchFamily="18" charset="2"/>
              </a:rPr>
              <a:t>(y)= d</a:t>
            </a:r>
            <a:r>
              <a:rPr lang="en-US" altLang="zh-CN" sz="2600" baseline="-25000">
                <a:latin typeface="宋体" panose="02010600030101010101" pitchFamily="2" charset="-122"/>
                <a:sym typeface="Symbol" panose="05050102010706020507" pitchFamily="18" charset="2"/>
              </a:rPr>
              <a:t>T</a:t>
            </a:r>
            <a:r>
              <a:rPr lang="en-US" altLang="zh-CN" sz="2600" baseline="-25000">
                <a:sym typeface="Symbol" panose="05050102010706020507" pitchFamily="18" charset="2"/>
              </a:rPr>
              <a:t>’</a:t>
            </a:r>
            <a:r>
              <a:rPr lang="en-US" altLang="zh-CN" sz="2600">
                <a:latin typeface="宋体" panose="02010600030101010101" pitchFamily="2" charset="-122"/>
                <a:sym typeface="Symbol" panose="05050102010706020507" pitchFamily="18" charset="2"/>
              </a:rPr>
              <a:t>(z)+1</a:t>
            </a:r>
          </a:p>
          <a:p>
            <a:pPr eaLnBrk="1" hangingPunct="1">
              <a:lnSpc>
                <a:spcPct val="90000"/>
              </a:lnSpc>
              <a:buClr>
                <a:schemeClr val="accent2"/>
              </a:buClr>
              <a:buSzTx/>
              <a:buFontTx/>
              <a:buNone/>
            </a:pPr>
            <a:r>
              <a:rPr lang="en-US" altLang="zh-CN" sz="2600">
                <a:latin typeface="宋体" panose="02010600030101010101" pitchFamily="2" charset="-122"/>
                <a:sym typeface="Symbol" panose="05050102010706020507" pitchFamily="18" charset="2"/>
              </a:rPr>
              <a:t>      </a:t>
            </a:r>
            <a:r>
              <a:rPr lang="zh-CN" altLang="en-US" sz="2600">
                <a:latin typeface="宋体" panose="02010600030101010101" pitchFamily="2" charset="-122"/>
                <a:sym typeface="Symbol" panose="05050102010706020507" pitchFamily="18" charset="2"/>
              </a:rPr>
              <a:t>故： </a:t>
            </a:r>
            <a:r>
              <a:rPr lang="en-US" altLang="zh-CN" sz="2600">
                <a:latin typeface="宋体" panose="02010600030101010101" pitchFamily="2" charset="-122"/>
                <a:sym typeface="Symbol" panose="05050102010706020507" pitchFamily="18" charset="2"/>
              </a:rPr>
              <a:t>f(x)d</a:t>
            </a:r>
            <a:r>
              <a:rPr lang="en-US" altLang="zh-CN" sz="2600" baseline="-25000">
                <a:latin typeface="宋体" panose="02010600030101010101" pitchFamily="2" charset="-122"/>
                <a:sym typeface="Symbol" panose="05050102010706020507" pitchFamily="18" charset="2"/>
              </a:rPr>
              <a:t>T</a:t>
            </a:r>
            <a:r>
              <a:rPr lang="en-US" altLang="zh-CN" sz="2600">
                <a:latin typeface="宋体" panose="02010600030101010101" pitchFamily="2" charset="-122"/>
                <a:sym typeface="Symbol" panose="05050102010706020507" pitchFamily="18" charset="2"/>
              </a:rPr>
              <a:t>(x)+f(y)d</a:t>
            </a:r>
            <a:r>
              <a:rPr lang="en-US" altLang="zh-CN" sz="2600" baseline="-25000">
                <a:latin typeface="宋体" panose="02010600030101010101" pitchFamily="2" charset="-122"/>
                <a:sym typeface="Symbol" panose="05050102010706020507" pitchFamily="18" charset="2"/>
              </a:rPr>
              <a:t>T</a:t>
            </a:r>
            <a:r>
              <a:rPr lang="en-US" altLang="zh-CN" sz="2600">
                <a:latin typeface="宋体" panose="02010600030101010101" pitchFamily="2" charset="-122"/>
                <a:sym typeface="Symbol" panose="05050102010706020507" pitchFamily="18" charset="2"/>
              </a:rPr>
              <a:t>(y)= (f(x)+f(y))(d</a:t>
            </a:r>
            <a:r>
              <a:rPr lang="en-US" altLang="zh-CN" sz="2600" baseline="-25000">
                <a:latin typeface="宋体" panose="02010600030101010101" pitchFamily="2" charset="-122"/>
                <a:sym typeface="Symbol" panose="05050102010706020507" pitchFamily="18" charset="2"/>
              </a:rPr>
              <a:t>T</a:t>
            </a:r>
            <a:r>
              <a:rPr lang="en-US" altLang="zh-CN" sz="2600" baseline="-25000">
                <a:sym typeface="Symbol" panose="05050102010706020507" pitchFamily="18" charset="2"/>
              </a:rPr>
              <a:t>’</a:t>
            </a:r>
            <a:r>
              <a:rPr lang="en-US" altLang="zh-CN" sz="2600">
                <a:latin typeface="宋体" panose="02010600030101010101" pitchFamily="2" charset="-122"/>
                <a:sym typeface="Symbol" panose="05050102010706020507" pitchFamily="18" charset="2"/>
              </a:rPr>
              <a:t>(z)+1)</a:t>
            </a:r>
          </a:p>
          <a:p>
            <a:pPr eaLnBrk="1" hangingPunct="1">
              <a:lnSpc>
                <a:spcPct val="90000"/>
              </a:lnSpc>
              <a:buClr>
                <a:schemeClr val="accent2"/>
              </a:buClr>
              <a:buSzTx/>
              <a:buFontTx/>
              <a:buNone/>
            </a:pPr>
            <a:r>
              <a:rPr lang="en-US" altLang="zh-CN" sz="2600">
                <a:latin typeface="宋体" panose="02010600030101010101" pitchFamily="2" charset="-122"/>
                <a:sym typeface="Symbol" panose="05050102010706020507" pitchFamily="18" charset="2"/>
              </a:rPr>
              <a:t>                             =f(x)+f(y)+ f(z)d</a:t>
            </a:r>
            <a:r>
              <a:rPr lang="en-US" altLang="zh-CN" sz="2600" baseline="-25000">
                <a:latin typeface="宋体" panose="02010600030101010101" pitchFamily="2" charset="-122"/>
                <a:sym typeface="Symbol" panose="05050102010706020507" pitchFamily="18" charset="2"/>
              </a:rPr>
              <a:t>T</a:t>
            </a:r>
            <a:r>
              <a:rPr lang="en-US" altLang="zh-CN" sz="2600" baseline="-25000">
                <a:sym typeface="Symbol" panose="05050102010706020507" pitchFamily="18" charset="2"/>
              </a:rPr>
              <a:t>’</a:t>
            </a:r>
            <a:r>
              <a:rPr lang="en-US" altLang="zh-CN" sz="2600">
                <a:latin typeface="宋体" panose="02010600030101010101" pitchFamily="2" charset="-122"/>
                <a:sym typeface="Symbol" panose="05050102010706020507" pitchFamily="18" charset="2"/>
              </a:rPr>
              <a:t>(z)</a:t>
            </a:r>
          </a:p>
          <a:p>
            <a:pPr eaLnBrk="1" hangingPunct="1">
              <a:lnSpc>
                <a:spcPct val="90000"/>
              </a:lnSpc>
              <a:buClr>
                <a:schemeClr val="accent2"/>
              </a:buClr>
              <a:buSzTx/>
              <a:buFontTx/>
              <a:buNone/>
            </a:pPr>
            <a:r>
              <a:rPr lang="en-US" altLang="zh-CN" sz="2600">
                <a:latin typeface="宋体" panose="02010600030101010101" pitchFamily="2" charset="-122"/>
                <a:sym typeface="Symbol" panose="05050102010706020507" pitchFamily="18" charset="2"/>
              </a:rPr>
              <a:t>      </a:t>
            </a:r>
            <a:r>
              <a:rPr lang="zh-CN" altLang="en-US" sz="2600">
                <a:latin typeface="宋体" panose="02010600030101010101" pitchFamily="2" charset="-122"/>
                <a:sym typeface="Symbol" panose="05050102010706020507" pitchFamily="18" charset="2"/>
              </a:rPr>
              <a:t>即：</a:t>
            </a:r>
            <a:r>
              <a:rPr lang="en-US" altLang="zh-CN" sz="2600">
                <a:latin typeface="宋体" panose="02010600030101010101" pitchFamily="2" charset="-122"/>
                <a:sym typeface="Symbol" panose="05050102010706020507" pitchFamily="18" charset="2"/>
              </a:rPr>
              <a:t>B(T)=B(T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)+f(x)+f(y)</a:t>
            </a:r>
          </a:p>
          <a:p>
            <a:pPr eaLnBrk="1" hangingPunct="1">
              <a:lnSpc>
                <a:spcPct val="90000"/>
              </a:lnSpc>
              <a:buClr>
                <a:schemeClr val="accent2"/>
              </a:buClr>
              <a:buSzTx/>
              <a:buFontTx/>
              <a:buNone/>
            </a:pPr>
            <a:r>
              <a:rPr lang="zh-CN" altLang="en-US" sz="2600">
                <a:latin typeface="宋体" panose="02010600030101010101" pitchFamily="2" charset="-122"/>
                <a:sym typeface="Symbol" panose="05050102010706020507" pitchFamily="18" charset="2"/>
              </a:rPr>
              <a:t>此时</a:t>
            </a:r>
            <a:r>
              <a:rPr lang="en-US" altLang="zh-CN" sz="2600">
                <a:latin typeface="宋体" panose="02010600030101010101" pitchFamily="2" charset="-122"/>
                <a:sym typeface="Symbol" panose="05050102010706020507" pitchFamily="18" charset="2"/>
              </a:rPr>
              <a:t>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a:t>
            </a:r>
            <a:r>
              <a:rPr lang="zh-CN" altLang="en-US" sz="2600">
                <a:latin typeface="宋体" panose="02010600030101010101" pitchFamily="2" charset="-122"/>
                <a:sym typeface="Symbol" panose="05050102010706020507" pitchFamily="18" charset="2"/>
              </a:rPr>
              <a:t>应是最优的，否则有</a:t>
            </a:r>
            <a:r>
              <a:rPr lang="en-US" altLang="zh-CN" sz="2600">
                <a:latin typeface="宋体" panose="02010600030101010101" pitchFamily="2" charset="-122"/>
                <a:sym typeface="Symbol" panose="05050102010706020507" pitchFamily="18" charset="2"/>
              </a:rPr>
              <a:t>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)&lt;B(T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 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)+f(x)+f(y)&lt; 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)+f(x)+f(y) </a:t>
            </a:r>
          </a:p>
          <a:p>
            <a:pPr eaLnBrk="1" hangingPunct="1">
              <a:lnSpc>
                <a:spcPct val="90000"/>
              </a:lnSpc>
              <a:buClr>
                <a:schemeClr val="accent2"/>
              </a:buClr>
              <a:buSzTx/>
              <a:buFontTx/>
              <a:buNone/>
            </a:pPr>
            <a:r>
              <a:rPr lang="en-US" altLang="zh-CN" sz="2600">
                <a:latin typeface="宋体" panose="02010600030101010101" pitchFamily="2" charset="-122"/>
                <a:sym typeface="Symbol" panose="05050102010706020507" pitchFamily="18" charset="2"/>
              </a:rPr>
              <a:t>  B(T</a:t>
            </a:r>
            <a:r>
              <a:rPr lang="en-US" altLang="zh-CN" sz="2600">
                <a:sym typeface="Symbol" panose="05050102010706020507" pitchFamily="18" charset="2"/>
              </a:rPr>
              <a:t>’’’</a:t>
            </a:r>
            <a:r>
              <a:rPr lang="en-US" altLang="zh-CN" sz="2600">
                <a:latin typeface="宋体" panose="02010600030101010101" pitchFamily="2" charset="-122"/>
                <a:sym typeface="Symbol" panose="05050102010706020507" pitchFamily="18" charset="2"/>
              </a:rPr>
              <a:t>)&lt;B(T)</a:t>
            </a:r>
            <a:r>
              <a:rPr lang="zh-CN" altLang="en-US" sz="2600">
                <a:latin typeface="宋体" panose="02010600030101010101" pitchFamily="2" charset="-122"/>
                <a:sym typeface="Symbol" panose="05050102010706020507" pitchFamily="18" charset="2"/>
              </a:rPr>
              <a:t>与假设矛盾，故</a:t>
            </a:r>
            <a:r>
              <a:rPr lang="en-US" altLang="zh-CN" sz="2600">
                <a:latin typeface="宋体" panose="02010600030101010101" pitchFamily="2" charset="-122"/>
                <a:sym typeface="Symbol" panose="05050102010706020507" pitchFamily="18" charset="2"/>
              </a:rPr>
              <a:t>T</a:t>
            </a:r>
            <a:r>
              <a:rPr lang="en-US" altLang="zh-CN" sz="2600">
                <a:sym typeface="Symbol" panose="05050102010706020507" pitchFamily="18" charset="2"/>
              </a:rPr>
              <a:t>’</a:t>
            </a:r>
            <a:r>
              <a:rPr lang="zh-CN" altLang="en-US" sz="2600">
                <a:latin typeface="宋体" panose="02010600030101010101" pitchFamily="2" charset="-122"/>
                <a:sym typeface="Symbol" panose="05050102010706020507" pitchFamily="18" charset="2"/>
              </a:rPr>
              <a:t>所表示的</a:t>
            </a:r>
            <a:r>
              <a:rPr lang="en-US" altLang="zh-CN" sz="2600">
                <a:latin typeface="宋体" panose="02010600030101010101" pitchFamily="2" charset="-122"/>
              </a:rPr>
              <a:t>C</a:t>
            </a:r>
            <a:r>
              <a:rPr lang="en-US" altLang="zh-CN" sz="2600"/>
              <a:t>’</a:t>
            </a:r>
            <a:r>
              <a:rPr lang="zh-CN" altLang="en-US" sz="2600">
                <a:latin typeface="宋体" panose="02010600030101010101" pitchFamily="2" charset="-122"/>
              </a:rPr>
              <a:t>的前缀码最优。</a:t>
            </a:r>
          </a:p>
        </p:txBody>
      </p:sp>
    </p:spTree>
    <p:extLst>
      <p:ext uri="{BB962C8B-B14F-4D97-AF65-F5344CB8AC3E}">
        <p14:creationId xmlns:p14="http://schemas.microsoft.com/office/powerpoint/2010/main" val="36846025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标题 4"/>
          <p:cNvSpPr>
            <a:spLocks noGrp="1"/>
          </p:cNvSpPr>
          <p:nvPr>
            <p:ph type="title"/>
          </p:nvPr>
        </p:nvSpPr>
        <p:spPr/>
        <p:txBody>
          <a:bodyPr/>
          <a:lstStyle/>
          <a:p>
            <a:r>
              <a:rPr lang="en-US" altLang="zh-CN" dirty="0">
                <a:solidFill>
                  <a:srgbClr val="D3192B"/>
                </a:solidFill>
              </a:rPr>
              <a:t>6  </a:t>
            </a:r>
            <a:r>
              <a:rPr lang="zh-CN" altLang="en-US" dirty="0">
                <a:solidFill>
                  <a:srgbClr val="D3192B"/>
                </a:solidFill>
              </a:rPr>
              <a:t>找钱问题</a:t>
            </a:r>
            <a:endParaRPr lang="en-US" altLang="zh-CN" dirty="0">
              <a:solidFill>
                <a:srgbClr val="D3192B"/>
              </a:solidFill>
            </a:endParaRPr>
          </a:p>
        </p:txBody>
      </p:sp>
      <p:sp>
        <p:nvSpPr>
          <p:cNvPr id="43013"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sz="2400" b="1">
                <a:solidFill>
                  <a:srgbClr val="FF0000"/>
                </a:solidFill>
                <a:latin typeface="华文新魏" pitchFamily="2" charset="-122"/>
                <a:ea typeface="华文新魏" pitchFamily="2" charset="-122"/>
              </a:rPr>
              <a:t>问题定义：</a:t>
            </a:r>
            <a:endParaRPr lang="en-US" altLang="zh-CN" sz="2400"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使用</a:t>
            </a:r>
            <a:r>
              <a:rPr lang="en-US" altLang="zh-CN" b="1">
                <a:latin typeface="华文新魏" pitchFamily="2" charset="-122"/>
                <a:ea typeface="华文新魏" pitchFamily="2" charset="-122"/>
              </a:rPr>
              <a:t>2</a:t>
            </a:r>
            <a:r>
              <a:rPr lang="zh-CN" altLang="en-US" b="1">
                <a:latin typeface="华文新魏" pitchFamily="2" charset="-122"/>
                <a:ea typeface="华文新魏" pitchFamily="2" charset="-122"/>
              </a:rPr>
              <a:t>角</a:t>
            </a:r>
            <a:r>
              <a:rPr lang="en-US" altLang="zh-CN" b="1">
                <a:latin typeface="华文新魏" pitchFamily="2" charset="-122"/>
                <a:ea typeface="华文新魏" pitchFamily="2" charset="-122"/>
              </a:rPr>
              <a:t>5</a:t>
            </a:r>
            <a:r>
              <a:rPr lang="zh-CN" altLang="en-US" b="1">
                <a:latin typeface="华文新魏" pitchFamily="2" charset="-122"/>
                <a:ea typeface="华文新魏" pitchFamily="2" charset="-122"/>
              </a:rPr>
              <a:t>分，</a:t>
            </a:r>
            <a:r>
              <a:rPr lang="en-US" altLang="zh-CN" b="1">
                <a:latin typeface="华文新魏" pitchFamily="2" charset="-122"/>
                <a:ea typeface="华文新魏" pitchFamily="2" charset="-122"/>
              </a:rPr>
              <a:t>1</a:t>
            </a:r>
            <a:r>
              <a:rPr lang="zh-CN" altLang="en-US" b="1">
                <a:latin typeface="华文新魏" pitchFamily="2" charset="-122"/>
                <a:ea typeface="华文新魏" pitchFamily="2" charset="-122"/>
              </a:rPr>
              <a:t>角，</a:t>
            </a:r>
            <a:r>
              <a:rPr lang="en-US" altLang="zh-CN" b="1">
                <a:latin typeface="华文新魏" pitchFamily="2" charset="-122"/>
                <a:ea typeface="华文新魏" pitchFamily="2" charset="-122"/>
              </a:rPr>
              <a:t>5</a:t>
            </a:r>
            <a:r>
              <a:rPr lang="zh-CN" altLang="en-US" b="1">
                <a:latin typeface="华文新魏" pitchFamily="2" charset="-122"/>
                <a:ea typeface="华文新魏" pitchFamily="2" charset="-122"/>
              </a:rPr>
              <a:t>分和</a:t>
            </a:r>
            <a:r>
              <a:rPr lang="en-US" altLang="zh-CN" b="1">
                <a:latin typeface="华文新魏" pitchFamily="2" charset="-122"/>
                <a:ea typeface="华文新魏" pitchFamily="2" charset="-122"/>
              </a:rPr>
              <a:t>1</a:t>
            </a:r>
            <a:r>
              <a:rPr lang="zh-CN" altLang="en-US" b="1">
                <a:latin typeface="华文新魏" pitchFamily="2" charset="-122"/>
                <a:ea typeface="华文新魏" pitchFamily="2" charset="-122"/>
              </a:rPr>
              <a:t>分四种面值的硬币时（各种硬币数量不限），设计一个找</a:t>
            </a:r>
            <a:r>
              <a:rPr lang="en-US" altLang="zh-CN" b="1">
                <a:latin typeface="华文新魏" pitchFamily="2" charset="-122"/>
                <a:ea typeface="华文新魏" pitchFamily="2" charset="-122"/>
              </a:rPr>
              <a:t>A</a:t>
            </a:r>
            <a:r>
              <a:rPr lang="zh-CN" altLang="en-US" b="1">
                <a:latin typeface="华文新魏" pitchFamily="2" charset="-122"/>
                <a:ea typeface="华文新魏" pitchFamily="2" charset="-122"/>
              </a:rPr>
              <a:t>分钱的贪心算法，并证明算法能产生一个最优解。设货币种类</a:t>
            </a:r>
            <a:r>
              <a:rPr lang="en-US" altLang="zh-CN" b="1">
                <a:latin typeface="华文新魏" pitchFamily="2" charset="-122"/>
                <a:ea typeface="华文新魏" pitchFamily="2" charset="-122"/>
              </a:rPr>
              <a:t>P={p</a:t>
            </a:r>
            <a:r>
              <a:rPr lang="en-US" altLang="zh-CN" b="1" baseline="-25000">
                <a:latin typeface="华文新魏" pitchFamily="2" charset="-122"/>
                <a:ea typeface="华文新魏" pitchFamily="2" charset="-122"/>
              </a:rPr>
              <a:t>1</a:t>
            </a:r>
            <a:r>
              <a:rPr lang="en-US" altLang="zh-CN" b="1">
                <a:latin typeface="华文新魏" pitchFamily="2" charset="-122"/>
                <a:ea typeface="华文新魏" pitchFamily="2" charset="-122"/>
              </a:rPr>
              <a:t>,p</a:t>
            </a:r>
            <a:r>
              <a:rPr lang="en-US" altLang="zh-CN" b="1" baseline="-25000">
                <a:latin typeface="华文新魏" pitchFamily="2" charset="-122"/>
                <a:ea typeface="华文新魏" pitchFamily="2" charset="-122"/>
              </a:rPr>
              <a:t>2</a:t>
            </a:r>
            <a:r>
              <a:rPr lang="en-US" altLang="zh-CN" b="1">
                <a:latin typeface="华文新魏" pitchFamily="2" charset="-122"/>
                <a:ea typeface="华文新魏" pitchFamily="2" charset="-122"/>
              </a:rPr>
              <a:t>,p</a:t>
            </a:r>
            <a:r>
              <a:rPr lang="en-US" altLang="zh-CN" b="1" baseline="-25000">
                <a:latin typeface="华文新魏" pitchFamily="2" charset="-122"/>
                <a:ea typeface="华文新魏" pitchFamily="2" charset="-122"/>
              </a:rPr>
              <a:t>3</a:t>
            </a:r>
            <a:r>
              <a:rPr lang="en-US" altLang="zh-CN" b="1">
                <a:latin typeface="华文新魏" pitchFamily="2" charset="-122"/>
                <a:ea typeface="华文新魏" pitchFamily="2" charset="-122"/>
              </a:rPr>
              <a:t>,p</a:t>
            </a:r>
            <a:r>
              <a:rPr lang="en-US" altLang="zh-CN" b="1" baseline="-25000">
                <a:latin typeface="华文新魏" pitchFamily="2" charset="-122"/>
                <a:ea typeface="华文新魏" pitchFamily="2" charset="-122"/>
              </a:rPr>
              <a:t>4</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a:t>
            </a:r>
            <a:r>
              <a:rPr lang="en-US" altLang="zh-CN" b="1">
                <a:latin typeface="华文新魏" pitchFamily="2" charset="-122"/>
                <a:ea typeface="华文新魏" pitchFamily="2" charset="-122"/>
              </a:rPr>
              <a:t>d</a:t>
            </a:r>
            <a:r>
              <a:rPr lang="en-US" altLang="zh-CN" b="1" baseline="-25000">
                <a:latin typeface="华文新魏" pitchFamily="2" charset="-122"/>
                <a:ea typeface="华文新魏" pitchFamily="2" charset="-122"/>
              </a:rPr>
              <a:t>i</a:t>
            </a:r>
            <a:r>
              <a:rPr lang="zh-CN" altLang="en-US" b="1">
                <a:latin typeface="华文新魏" pitchFamily="2" charset="-122"/>
                <a:ea typeface="华文新魏" pitchFamily="2" charset="-122"/>
              </a:rPr>
              <a:t>和</a:t>
            </a:r>
            <a:r>
              <a:rPr lang="en-US" altLang="zh-CN" b="1">
                <a:latin typeface="华文新魏" pitchFamily="2" charset="-122"/>
                <a:ea typeface="华文新魏" pitchFamily="2" charset="-122"/>
              </a:rPr>
              <a:t>x</a:t>
            </a:r>
            <a:r>
              <a:rPr lang="en-US" altLang="zh-CN" b="1" baseline="-25000">
                <a:latin typeface="华文新魏" pitchFamily="2" charset="-122"/>
                <a:ea typeface="华文新魏" pitchFamily="2" charset="-122"/>
              </a:rPr>
              <a:t>i</a:t>
            </a:r>
            <a:r>
              <a:rPr lang="zh-CN" altLang="en-US" b="1">
                <a:latin typeface="华文新魏" pitchFamily="2" charset="-122"/>
                <a:ea typeface="华文新魏" pitchFamily="2" charset="-122"/>
              </a:rPr>
              <a:t>分别是</a:t>
            </a:r>
            <a:r>
              <a:rPr lang="en-US" altLang="zh-CN" b="1">
                <a:latin typeface="华文新魏" pitchFamily="2" charset="-122"/>
                <a:ea typeface="华文新魏" pitchFamily="2" charset="-122"/>
              </a:rPr>
              <a:t>p</a:t>
            </a:r>
            <a:r>
              <a:rPr lang="en-US" altLang="zh-CN" b="1" baseline="-25000">
                <a:latin typeface="华文新魏" pitchFamily="2" charset="-122"/>
                <a:ea typeface="华文新魏" pitchFamily="2" charset="-122"/>
              </a:rPr>
              <a:t>i</a:t>
            </a:r>
            <a:r>
              <a:rPr lang="zh-CN" altLang="en-US" b="1">
                <a:latin typeface="华文新魏" pitchFamily="2" charset="-122"/>
                <a:ea typeface="华文新魏" pitchFamily="2" charset="-122"/>
              </a:rPr>
              <a:t>的货币单位和选择数量，问题的形式描述为：</a:t>
            </a:r>
            <a:endParaRPr lang="zh-CN" altLang="en-US" sz="2400" b="1">
              <a:solidFill>
                <a:srgbClr val="666699"/>
              </a:solidFill>
              <a:latin typeface="华文新魏" pitchFamily="2" charset="-122"/>
              <a:ea typeface="华文新魏" pitchFamily="2" charset="-122"/>
            </a:endParaRPr>
          </a:p>
        </p:txBody>
      </p:sp>
      <p:pic>
        <p:nvPicPr>
          <p:cNvPr id="43014" name="Picture 6"/>
          <p:cNvPicPr>
            <a:picLocks noChangeAspect="1" noChangeArrowheads="1"/>
          </p:cNvPicPr>
          <p:nvPr/>
        </p:nvPicPr>
        <p:blipFill>
          <a:blip r:embed="rId2" cstate="print"/>
          <a:srcRect/>
          <a:stretch>
            <a:fillRect/>
          </a:stretch>
        </p:blipFill>
        <p:spPr bwMode="auto">
          <a:xfrm>
            <a:off x="2786063" y="3714750"/>
            <a:ext cx="3500437" cy="1960563"/>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标题 4"/>
          <p:cNvSpPr>
            <a:spLocks noGrp="1"/>
          </p:cNvSpPr>
          <p:nvPr>
            <p:ph type="title"/>
          </p:nvPr>
        </p:nvSpPr>
        <p:spPr/>
        <p:txBody>
          <a:bodyPr/>
          <a:lstStyle/>
          <a:p>
            <a:r>
              <a:rPr lang="en-US" altLang="zh-CN" dirty="0">
                <a:solidFill>
                  <a:srgbClr val="D3192B"/>
                </a:solidFill>
              </a:rPr>
              <a:t>6  </a:t>
            </a:r>
            <a:r>
              <a:rPr lang="zh-CN" altLang="en-US" dirty="0">
                <a:solidFill>
                  <a:srgbClr val="D3192B"/>
                </a:solidFill>
              </a:rPr>
              <a:t>找钱问题</a:t>
            </a:r>
            <a:endParaRPr lang="en-US" altLang="zh-CN" dirty="0">
              <a:solidFill>
                <a:srgbClr val="D3192B"/>
              </a:solidFill>
            </a:endParaRPr>
          </a:p>
        </p:txBody>
      </p:sp>
      <p:pic>
        <p:nvPicPr>
          <p:cNvPr id="44037" name="Picture 5"/>
          <p:cNvPicPr>
            <a:picLocks noGrp="1" noChangeAspect="1" noChangeArrowheads="1"/>
          </p:cNvPicPr>
          <p:nvPr>
            <p:ph idx="1"/>
          </p:nvPr>
        </p:nvPicPr>
        <p:blipFill>
          <a:blip r:embed="rId2" cstate="print"/>
          <a:srcRect/>
          <a:stretch>
            <a:fillRect/>
          </a:stretch>
        </p:blipFill>
        <p:spPr>
          <a:xfrm>
            <a:off x="1176338" y="1214438"/>
            <a:ext cx="7610475" cy="4953000"/>
          </a:xfr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标题 4"/>
          <p:cNvSpPr>
            <a:spLocks noGrp="1"/>
          </p:cNvSpPr>
          <p:nvPr>
            <p:ph type="title"/>
          </p:nvPr>
        </p:nvSpPr>
        <p:spPr/>
        <p:txBody>
          <a:bodyPr/>
          <a:lstStyle/>
          <a:p>
            <a:r>
              <a:rPr lang="en-US" altLang="zh-CN" dirty="0">
                <a:solidFill>
                  <a:srgbClr val="D3192B"/>
                </a:solidFill>
              </a:rPr>
              <a:t>6  </a:t>
            </a:r>
            <a:r>
              <a:rPr lang="zh-CN" altLang="en-US" dirty="0">
                <a:solidFill>
                  <a:srgbClr val="D3192B"/>
                </a:solidFill>
              </a:rPr>
              <a:t>找钱问题</a:t>
            </a:r>
            <a:endParaRPr lang="en-US" altLang="zh-CN" dirty="0">
              <a:solidFill>
                <a:srgbClr val="D3192B"/>
              </a:solidFill>
            </a:endParaRPr>
          </a:p>
        </p:txBody>
      </p:sp>
      <p:sp>
        <p:nvSpPr>
          <p:cNvPr id="45061"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a:solidFill>
                  <a:srgbClr val="FF0000"/>
                </a:solidFill>
                <a:latin typeface="华文新魏" pitchFamily="2" charset="-122"/>
                <a:ea typeface="华文新魏" pitchFamily="2" charset="-122"/>
              </a:rPr>
              <a:t>最优子结构性质证明：</a:t>
            </a:r>
            <a:endParaRPr lang="zh-CN" altLang="en-US">
              <a:solidFill>
                <a:srgbClr val="666699"/>
              </a:solidFill>
              <a:latin typeface="华文新魏" pitchFamily="2" charset="-122"/>
              <a:ea typeface="华文新魏" pitchFamily="2" charset="-122"/>
            </a:endParaRPr>
          </a:p>
        </p:txBody>
      </p:sp>
      <p:pic>
        <p:nvPicPr>
          <p:cNvPr id="45062" name="Picture 5"/>
          <p:cNvPicPr>
            <a:picLocks noChangeAspect="1" noChangeArrowheads="1"/>
          </p:cNvPicPr>
          <p:nvPr/>
        </p:nvPicPr>
        <p:blipFill>
          <a:blip r:embed="rId2" cstate="print"/>
          <a:srcRect/>
          <a:stretch>
            <a:fillRect/>
          </a:stretch>
        </p:blipFill>
        <p:spPr bwMode="auto">
          <a:xfrm>
            <a:off x="1331640" y="2338388"/>
            <a:ext cx="6854825" cy="38385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标题 4"/>
          <p:cNvSpPr>
            <a:spLocks noGrp="1"/>
          </p:cNvSpPr>
          <p:nvPr>
            <p:ph type="title"/>
          </p:nvPr>
        </p:nvSpPr>
        <p:spPr/>
        <p:txBody>
          <a:bodyPr/>
          <a:lstStyle/>
          <a:p>
            <a:r>
              <a:rPr lang="en-US" altLang="zh-CN" dirty="0">
                <a:solidFill>
                  <a:srgbClr val="D3192B"/>
                </a:solidFill>
              </a:rPr>
              <a:t>6  </a:t>
            </a:r>
            <a:r>
              <a:rPr lang="zh-CN" altLang="en-US" dirty="0">
                <a:solidFill>
                  <a:srgbClr val="D3192B"/>
                </a:solidFill>
              </a:rPr>
              <a:t>找钱问题</a:t>
            </a:r>
            <a:endParaRPr lang="en-US" altLang="zh-CN" dirty="0">
              <a:solidFill>
                <a:srgbClr val="D3192B"/>
              </a:solidFill>
            </a:endParaRPr>
          </a:p>
        </p:txBody>
      </p:sp>
      <p:sp>
        <p:nvSpPr>
          <p:cNvPr id="46085"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a:solidFill>
                  <a:srgbClr val="FF0000"/>
                </a:solidFill>
                <a:latin typeface="华文新魏" pitchFamily="2" charset="-122"/>
                <a:ea typeface="华文新魏" pitchFamily="2" charset="-122"/>
              </a:rPr>
              <a:t>贪心选择性质证明：</a:t>
            </a:r>
            <a:endParaRPr lang="zh-CN" altLang="en-US">
              <a:solidFill>
                <a:srgbClr val="666699"/>
              </a:solidFill>
              <a:latin typeface="华文新魏" pitchFamily="2" charset="-122"/>
              <a:ea typeface="华文新魏" pitchFamily="2" charset="-122"/>
            </a:endParaRPr>
          </a:p>
        </p:txBody>
      </p:sp>
      <p:pic>
        <p:nvPicPr>
          <p:cNvPr id="46086" name="Picture 2"/>
          <p:cNvPicPr>
            <a:picLocks noChangeAspect="1" noChangeArrowheads="1"/>
          </p:cNvPicPr>
          <p:nvPr/>
        </p:nvPicPr>
        <p:blipFill>
          <a:blip r:embed="rId2" cstate="print"/>
          <a:srcRect/>
          <a:stretch>
            <a:fillRect/>
          </a:stretch>
        </p:blipFill>
        <p:spPr bwMode="auto">
          <a:xfrm>
            <a:off x="1043608" y="2204864"/>
            <a:ext cx="7834313" cy="41941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标题 4"/>
          <p:cNvSpPr>
            <a:spLocks noGrp="1"/>
          </p:cNvSpPr>
          <p:nvPr>
            <p:ph type="title"/>
          </p:nvPr>
        </p:nvSpPr>
        <p:spPr/>
        <p:txBody>
          <a:bodyPr/>
          <a:lstStyle/>
          <a:p>
            <a:r>
              <a:rPr lang="en-US" altLang="zh-CN" dirty="0">
                <a:solidFill>
                  <a:srgbClr val="D3192B"/>
                </a:solidFill>
              </a:rPr>
              <a:t>6  </a:t>
            </a:r>
            <a:r>
              <a:rPr lang="zh-CN" altLang="en-US" dirty="0">
                <a:solidFill>
                  <a:srgbClr val="D3192B"/>
                </a:solidFill>
              </a:rPr>
              <a:t>找钱问题</a:t>
            </a:r>
            <a:endParaRPr lang="en-US" altLang="zh-CN" dirty="0">
              <a:solidFill>
                <a:srgbClr val="D3192B"/>
              </a:solidFill>
            </a:endParaRPr>
          </a:p>
        </p:txBody>
      </p:sp>
      <p:sp>
        <p:nvSpPr>
          <p:cNvPr id="47109" name="Rectangle 9" descr="Rectangle: Click to edit Master text styles&#10;Second level&#10;Third level&#10;Fourth level&#10;Fifth level"/>
          <p:cNvSpPr>
            <a:spLocks noGrp="1" noChangeArrowheads="1"/>
          </p:cNvSpPr>
          <p:nvPr>
            <p:ph idx="1"/>
          </p:nvPr>
        </p:nvSpPr>
        <p:spPr/>
        <p:txBody>
          <a:bodyPr/>
          <a:lstStyle/>
          <a:p>
            <a:pPr defTabSz="812800">
              <a:buClr>
                <a:schemeClr val="folHlink"/>
              </a:buClr>
              <a:buSzPct val="70000"/>
            </a:pPr>
            <a:r>
              <a:rPr lang="en-US" altLang="zh-CN" sz="2400" b="1" dirty="0">
                <a:solidFill>
                  <a:srgbClr val="FF0000"/>
                </a:solidFill>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思考：</a:t>
            </a:r>
            <a:endParaRPr lang="en-US" altLang="zh-CN" sz="2400" b="1" dirty="0">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dirty="0">
                <a:latin typeface="华文新魏" pitchFamily="2" charset="-122"/>
                <a:ea typeface="华文新魏" pitchFamily="2" charset="-122"/>
              </a:rPr>
              <a:t>      如果硬币面值改为</a:t>
            </a:r>
            <a:r>
              <a:rPr lang="en-US" altLang="zh-CN" b="1" dirty="0">
                <a:latin typeface="华文新魏" pitchFamily="2" charset="-122"/>
                <a:ea typeface="华文新魏" pitchFamily="2" charset="-122"/>
              </a:rPr>
              <a:t>1</a:t>
            </a:r>
            <a:r>
              <a:rPr lang="zh-CN" altLang="en-US" b="1" dirty="0">
                <a:latin typeface="华文新魏" pitchFamily="2" charset="-122"/>
                <a:ea typeface="华文新魏" pitchFamily="2" charset="-122"/>
              </a:rPr>
              <a:t>分、</a:t>
            </a:r>
            <a:r>
              <a:rPr lang="en-US" altLang="zh-CN" b="1" dirty="0">
                <a:latin typeface="华文新魏" pitchFamily="2" charset="-122"/>
                <a:ea typeface="华文新魏" pitchFamily="2" charset="-122"/>
              </a:rPr>
              <a:t>5</a:t>
            </a:r>
            <a:r>
              <a:rPr lang="zh-CN" altLang="en-US" b="1" dirty="0">
                <a:latin typeface="华文新魏" pitchFamily="2" charset="-122"/>
                <a:ea typeface="华文新魏" pitchFamily="2" charset="-122"/>
              </a:rPr>
              <a:t>分和</a:t>
            </a:r>
            <a:r>
              <a:rPr lang="en-US" altLang="zh-CN" b="1" dirty="0">
                <a:latin typeface="华文新魏" pitchFamily="2" charset="-122"/>
                <a:ea typeface="华文新魏" pitchFamily="2" charset="-122"/>
              </a:rPr>
              <a:t>1</a:t>
            </a:r>
            <a:r>
              <a:rPr lang="zh-CN" altLang="en-US" b="1" dirty="0">
                <a:latin typeface="华文新魏" pitchFamily="2" charset="-122"/>
                <a:ea typeface="华文新魏" pitchFamily="2" charset="-122"/>
              </a:rPr>
              <a:t>角</a:t>
            </a:r>
            <a:r>
              <a:rPr lang="en-US" altLang="zh-CN" b="1" dirty="0">
                <a:latin typeface="华文新魏" pitchFamily="2" charset="-122"/>
                <a:ea typeface="华文新魏" pitchFamily="2" charset="-122"/>
              </a:rPr>
              <a:t>1</a:t>
            </a:r>
            <a:r>
              <a:rPr lang="zh-CN" altLang="en-US" b="1" dirty="0">
                <a:latin typeface="华文新魏" pitchFamily="2" charset="-122"/>
                <a:ea typeface="华文新魏" pitchFamily="2" charset="-122"/>
              </a:rPr>
              <a:t>分，要找给顾客的是</a:t>
            </a:r>
            <a:r>
              <a:rPr lang="en-US" altLang="zh-CN" b="1" dirty="0">
                <a:latin typeface="华文新魏" pitchFamily="2" charset="-122"/>
                <a:ea typeface="华文新魏" pitchFamily="2" charset="-122"/>
              </a:rPr>
              <a:t>1</a:t>
            </a:r>
            <a:r>
              <a:rPr lang="zh-CN" altLang="en-US" b="1" dirty="0">
                <a:latin typeface="华文新魏" pitchFamily="2" charset="-122"/>
                <a:ea typeface="华文新魏" pitchFamily="2" charset="-122"/>
              </a:rPr>
              <a:t>角</a:t>
            </a:r>
            <a:r>
              <a:rPr lang="en-US" altLang="zh-CN" b="1" dirty="0">
                <a:latin typeface="华文新魏" pitchFamily="2" charset="-122"/>
                <a:ea typeface="华文新魏" pitchFamily="2" charset="-122"/>
              </a:rPr>
              <a:t>5</a:t>
            </a:r>
            <a:r>
              <a:rPr lang="zh-CN" altLang="en-US" b="1" dirty="0">
                <a:latin typeface="华文新魏" pitchFamily="2" charset="-122"/>
                <a:ea typeface="华文新魏" pitchFamily="2" charset="-122"/>
              </a:rPr>
              <a:t>分，是否可以用贪心算法？</a:t>
            </a:r>
            <a:endParaRPr lang="en-US" altLang="zh-CN" b="1" dirty="0">
              <a:latin typeface="华文新魏" pitchFamily="2" charset="-122"/>
              <a:ea typeface="华文新魏" pitchFamily="2" charset="-122"/>
            </a:endParaRPr>
          </a:p>
          <a:p>
            <a:pPr defTabSz="812800">
              <a:lnSpc>
                <a:spcPct val="100000"/>
              </a:lnSpc>
              <a:buClr>
                <a:schemeClr val="folHlink"/>
              </a:buClr>
              <a:buSzPct val="70000"/>
            </a:pPr>
            <a:endParaRPr lang="zh-CN" altLang="en-US" b="1" dirty="0">
              <a:solidFill>
                <a:srgbClr val="666699"/>
              </a:solidFill>
              <a:latin typeface="华文新魏" pitchFamily="2" charset="-122"/>
              <a:ea typeface="华文新魏"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标题 1"/>
          <p:cNvSpPr>
            <a:spLocks noGrp="1"/>
          </p:cNvSpPr>
          <p:nvPr>
            <p:ph type="title"/>
          </p:nvPr>
        </p:nvSpPr>
        <p:spPr/>
        <p:txBody>
          <a:bodyPr/>
          <a:lstStyle/>
          <a:p>
            <a:r>
              <a:rPr lang="zh-CN" altLang="en-US" dirty="0">
                <a:solidFill>
                  <a:srgbClr val="D3192B"/>
                </a:solidFill>
              </a:rPr>
              <a:t>作业</a:t>
            </a:r>
          </a:p>
        </p:txBody>
      </p:sp>
      <p:sp>
        <p:nvSpPr>
          <p:cNvPr id="6149" name="内容占位符 2"/>
          <p:cNvSpPr>
            <a:spLocks noGrp="1"/>
          </p:cNvSpPr>
          <p:nvPr>
            <p:ph idx="1"/>
          </p:nvPr>
        </p:nvSpPr>
        <p:spPr/>
        <p:txBody>
          <a:bodyPr/>
          <a:lstStyle/>
          <a:p>
            <a:r>
              <a:rPr lang="zh-CN" altLang="en-US" b="1" dirty="0">
                <a:latin typeface="楷体_GB2312" pitchFamily="49" charset="-122"/>
                <a:ea typeface="楷体_GB2312" pitchFamily="49" charset="-122"/>
              </a:rPr>
              <a:t>作业：</a:t>
            </a:r>
            <a:r>
              <a:rPr lang="en-US" altLang="zh-CN" b="1" dirty="0">
                <a:latin typeface="楷体_GB2312" pitchFamily="49" charset="-122"/>
                <a:ea typeface="楷体_GB2312" pitchFamily="49" charset="-122"/>
              </a:rPr>
              <a:t>16.2-4</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16-2</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16.3-3</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r>
              <a:rPr lang="zh-CN" altLang="en-US" b="1" dirty="0">
                <a:latin typeface="楷体_GB2312" pitchFamily="49" charset="-122"/>
                <a:ea typeface="楷体_GB2312" pitchFamily="49" charset="-122"/>
              </a:rPr>
              <a:t>习题课：</a:t>
            </a:r>
            <a:r>
              <a:rPr lang="en-US" altLang="zh-CN" b="1" dirty="0">
                <a:latin typeface="楷体_GB2312" pitchFamily="49" charset="-122"/>
                <a:ea typeface="楷体_GB2312" pitchFamily="49" charset="-122"/>
              </a:rPr>
              <a:t>16.3-9</a:t>
            </a:r>
          </a:p>
          <a:p>
            <a:r>
              <a:rPr lang="zh-CN" altLang="en-US" b="1" dirty="0">
                <a:latin typeface="楷体_GB2312" pitchFamily="49" charset="-122"/>
                <a:ea typeface="楷体_GB2312" pitchFamily="49" charset="-122"/>
              </a:rPr>
              <a:t>上机：</a:t>
            </a:r>
            <a:r>
              <a:rPr lang="en-US" altLang="zh-CN" b="1" dirty="0">
                <a:latin typeface="楷体_GB2312" pitchFamily="49" charset="-122"/>
                <a:ea typeface="楷体_GB2312" pitchFamily="49" charset="-122"/>
              </a:rPr>
              <a:t>16.2-4</a:t>
            </a:r>
          </a:p>
          <a:p>
            <a:r>
              <a:rPr lang="zh-CN" altLang="en-US" b="1" dirty="0">
                <a:latin typeface="楷体_GB2312" pitchFamily="49" charset="-122"/>
                <a:ea typeface="楷体_GB2312" pitchFamily="49" charset="-122"/>
              </a:rPr>
              <a:t>思考题：阅读</a:t>
            </a:r>
            <a:r>
              <a:rPr lang="en-US" altLang="zh-CN" b="1" dirty="0">
                <a:latin typeface="楷体_GB2312" pitchFamily="49" charset="-122"/>
                <a:ea typeface="楷体_GB2312" pitchFamily="49" charset="-122"/>
              </a:rPr>
              <a:t>16.4</a:t>
            </a:r>
            <a:r>
              <a:rPr lang="zh-CN" altLang="en-US" b="1" dirty="0">
                <a:latin typeface="楷体_GB2312" pitchFamily="49" charset="-122"/>
                <a:ea typeface="楷体_GB2312" pitchFamily="49" charset="-122"/>
              </a:rPr>
              <a:t>节，并给出找钱问题能用贪心算法的面值刻画</a:t>
            </a:r>
            <a:endParaRPr lang="zh-CN" altLang="en-US" b="1" dirty="0"/>
          </a:p>
        </p:txBody>
      </p:sp>
    </p:spTree>
    <p:extLst>
      <p:ext uri="{BB962C8B-B14F-4D97-AF65-F5344CB8AC3E}">
        <p14:creationId xmlns:p14="http://schemas.microsoft.com/office/powerpoint/2010/main" val="370412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标题 4"/>
          <p:cNvSpPr>
            <a:spLocks noGrp="1"/>
          </p:cNvSpPr>
          <p:nvPr>
            <p:ph type="title"/>
          </p:nvPr>
        </p:nvSpPr>
        <p:spPr/>
        <p:txBody>
          <a:bodyPr/>
          <a:lstStyle/>
          <a:p>
            <a:r>
              <a:rPr lang="en-US" altLang="zh-CN" dirty="0">
                <a:solidFill>
                  <a:srgbClr val="D3192B"/>
                </a:solidFill>
              </a:rPr>
              <a:t>7  </a:t>
            </a:r>
            <a:r>
              <a:rPr lang="zh-CN" altLang="en-US" dirty="0">
                <a:solidFill>
                  <a:srgbClr val="D3192B"/>
                </a:solidFill>
              </a:rPr>
              <a:t>单源最短路径</a:t>
            </a:r>
            <a:endParaRPr lang="en-US" altLang="zh-CN" dirty="0">
              <a:solidFill>
                <a:srgbClr val="D3192B"/>
              </a:solidFill>
            </a:endParaRPr>
          </a:p>
        </p:txBody>
      </p:sp>
      <p:sp>
        <p:nvSpPr>
          <p:cNvPr id="48133"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b="1">
                <a:solidFill>
                  <a:srgbClr val="FF0000"/>
                </a:solidFill>
                <a:latin typeface="华文新魏" pitchFamily="2" charset="-122"/>
                <a:ea typeface="华文新魏" pitchFamily="2" charset="-122"/>
              </a:rPr>
              <a:t>问题描述</a:t>
            </a:r>
            <a:r>
              <a:rPr lang="en-US" altLang="zh-CN" b="1">
                <a:solidFill>
                  <a:srgbClr val="FF0000"/>
                </a:solidFill>
                <a:latin typeface="华文新魏" pitchFamily="2" charset="-122"/>
                <a:ea typeface="华文新魏" pitchFamily="2" charset="-122"/>
              </a:rPr>
              <a:t>:</a:t>
            </a:r>
          </a:p>
          <a:p>
            <a:pPr defTabSz="812800">
              <a:lnSpc>
                <a:spcPct val="100000"/>
              </a:lnSpc>
              <a:buClr>
                <a:schemeClr val="folHlink"/>
              </a:buClr>
              <a:buSzPct val="70000"/>
              <a:buFont typeface="Wingdings" pitchFamily="2" charset="2"/>
              <a:buNone/>
            </a:pPr>
            <a:r>
              <a:rPr lang="zh-CN" altLang="en-US" b="1">
                <a:latin typeface="华文新魏" pitchFamily="2" charset="-122"/>
                <a:ea typeface="华文新魏" pitchFamily="2" charset="-122"/>
              </a:rPr>
              <a:t>      给定带权有向图</a:t>
            </a:r>
            <a:r>
              <a:rPr lang="en-US" altLang="zh-CN" b="1">
                <a:latin typeface="华文新魏" pitchFamily="2" charset="-122"/>
                <a:ea typeface="华文新魏" pitchFamily="2" charset="-122"/>
              </a:rPr>
              <a:t>G =(V,E)</a:t>
            </a:r>
            <a:r>
              <a:rPr lang="zh-CN" altLang="en-US" b="1">
                <a:latin typeface="华文新魏" pitchFamily="2" charset="-122"/>
                <a:ea typeface="华文新魏" pitchFamily="2" charset="-122"/>
              </a:rPr>
              <a:t>，其中每条边的权是非负实数。另外，还给定</a:t>
            </a:r>
            <a:r>
              <a:rPr lang="en-US" altLang="zh-CN" b="1">
                <a:latin typeface="华文新魏" pitchFamily="2" charset="-122"/>
                <a:ea typeface="华文新魏" pitchFamily="2" charset="-122"/>
              </a:rPr>
              <a:t>V</a:t>
            </a:r>
            <a:r>
              <a:rPr lang="zh-CN" altLang="en-US" b="1">
                <a:latin typeface="华文新魏" pitchFamily="2" charset="-122"/>
                <a:ea typeface="华文新魏" pitchFamily="2" charset="-122"/>
              </a:rPr>
              <a:t>中的一个顶点，称为</a:t>
            </a:r>
            <a:r>
              <a:rPr lang="zh-CN" altLang="en-US" b="1">
                <a:solidFill>
                  <a:srgbClr val="FF0000"/>
                </a:solidFill>
                <a:latin typeface="华文新魏" pitchFamily="2" charset="-122"/>
                <a:ea typeface="华文新魏" pitchFamily="2" charset="-122"/>
              </a:rPr>
              <a:t>源</a:t>
            </a:r>
            <a:r>
              <a:rPr lang="zh-CN" altLang="en-US" b="1">
                <a:latin typeface="华文新魏" pitchFamily="2" charset="-122"/>
                <a:ea typeface="华文新魏" pitchFamily="2" charset="-122"/>
              </a:rPr>
              <a:t>。现在要计算从源到所有其它各顶点的</a:t>
            </a:r>
            <a:r>
              <a:rPr lang="zh-CN" altLang="en-US" b="1">
                <a:solidFill>
                  <a:srgbClr val="FF0000"/>
                </a:solidFill>
                <a:latin typeface="华文新魏" pitchFamily="2" charset="-122"/>
                <a:ea typeface="华文新魏" pitchFamily="2" charset="-122"/>
              </a:rPr>
              <a:t>最短路长度</a:t>
            </a:r>
            <a:r>
              <a:rPr lang="zh-CN" altLang="en-US" b="1">
                <a:latin typeface="华文新魏" pitchFamily="2" charset="-122"/>
                <a:ea typeface="华文新魏" pitchFamily="2" charset="-122"/>
              </a:rPr>
              <a:t>。这里路的长度是指路上各边权之和。这个问题通常称为</a:t>
            </a:r>
            <a:r>
              <a:rPr lang="zh-CN" altLang="en-US" b="1">
                <a:solidFill>
                  <a:srgbClr val="FF0000"/>
                </a:solidFill>
                <a:latin typeface="华文新魏" pitchFamily="2" charset="-122"/>
                <a:ea typeface="华文新魏" pitchFamily="2" charset="-122"/>
              </a:rPr>
              <a:t>单源最短路径问题</a:t>
            </a:r>
            <a:r>
              <a:rPr lang="zh-CN" altLang="en-US" b="1">
                <a:latin typeface="华文新魏" pitchFamily="2" charset="-122"/>
                <a:ea typeface="华文新魏" pitchFamily="2" charset="-122"/>
              </a:rPr>
              <a:t>。</a:t>
            </a:r>
            <a:endParaRPr lang="zh-CN" altLang="en-US" b="1">
              <a:solidFill>
                <a:srgbClr val="666699"/>
              </a:solidFill>
              <a:latin typeface="华文新魏" pitchFamily="2" charset="-122"/>
              <a:ea typeface="华文新魏" pitchFamily="2" charset="-122"/>
            </a:endParaRPr>
          </a:p>
        </p:txBody>
      </p:sp>
      <p:pic>
        <p:nvPicPr>
          <p:cNvPr id="48134" name="Picture 4" descr="t44"/>
          <p:cNvPicPr>
            <a:picLocks noChangeAspect="1" noChangeArrowheads="1"/>
          </p:cNvPicPr>
          <p:nvPr/>
        </p:nvPicPr>
        <p:blipFill>
          <a:blip r:embed="rId2" cstate="print"/>
          <a:srcRect/>
          <a:stretch>
            <a:fillRect/>
          </a:stretch>
        </p:blipFill>
        <p:spPr bwMode="auto">
          <a:xfrm>
            <a:off x="3643313" y="3000375"/>
            <a:ext cx="2286000" cy="2351088"/>
          </a:xfrm>
          <a:prstGeom prst="rect">
            <a:avLst/>
          </a:prstGeom>
          <a:noFill/>
          <a:ln w="9525">
            <a:noFill/>
            <a:miter lim="800000"/>
            <a:headEnd/>
            <a:tailEnd/>
          </a:ln>
        </p:spPr>
      </p:pic>
      <p:sp>
        <p:nvSpPr>
          <p:cNvPr id="48135" name="矩形 7"/>
          <p:cNvSpPr>
            <a:spLocks noChangeArrowheads="1"/>
          </p:cNvSpPr>
          <p:nvPr/>
        </p:nvSpPr>
        <p:spPr bwMode="auto">
          <a:xfrm>
            <a:off x="1357313" y="5500688"/>
            <a:ext cx="7572375" cy="396875"/>
          </a:xfrm>
          <a:prstGeom prst="rect">
            <a:avLst/>
          </a:prstGeom>
          <a:noFill/>
          <a:ln w="9525">
            <a:noFill/>
            <a:miter lim="800000"/>
            <a:headEnd/>
            <a:tailEnd/>
          </a:ln>
        </p:spPr>
        <p:txBody>
          <a:bodyPr>
            <a:spAutoFit/>
          </a:bodyPr>
          <a:lstStyle/>
          <a:p>
            <a:r>
              <a:rPr lang="zh-CN" altLang="en-US" sz="2000">
                <a:solidFill>
                  <a:srgbClr val="FF0000"/>
                </a:solidFill>
                <a:latin typeface="华文新魏" pitchFamily="2" charset="-122"/>
                <a:ea typeface="华文新魏" pitchFamily="2" charset="-122"/>
              </a:rPr>
              <a:t>如：</a:t>
            </a:r>
            <a:r>
              <a:rPr lang="zh-CN" altLang="en-US" sz="2000">
                <a:solidFill>
                  <a:srgbClr val="1D1D57"/>
                </a:solidFill>
                <a:latin typeface="华文新魏" pitchFamily="2" charset="-122"/>
                <a:ea typeface="华文新魏" pitchFamily="2" charset="-122"/>
              </a:rPr>
              <a:t>计算顶点</a:t>
            </a:r>
            <a:r>
              <a:rPr lang="en-US" altLang="zh-CN" sz="2000">
                <a:solidFill>
                  <a:srgbClr val="1D1D57"/>
                </a:solidFill>
                <a:latin typeface="华文新魏" pitchFamily="2" charset="-122"/>
                <a:ea typeface="华文新魏" pitchFamily="2" charset="-122"/>
              </a:rPr>
              <a:t>1</a:t>
            </a:r>
            <a:r>
              <a:rPr lang="zh-CN" altLang="en-US" sz="2000">
                <a:solidFill>
                  <a:srgbClr val="1D1D57"/>
                </a:solidFill>
                <a:latin typeface="华文新魏" pitchFamily="2" charset="-122"/>
                <a:ea typeface="华文新魏" pitchFamily="2" charset="-122"/>
              </a:rPr>
              <a:t>（源）到所有其他顶点之间的最短路径。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sz="2400" b="1">
                <a:solidFill>
                  <a:srgbClr val="3366FF"/>
                </a:solidFill>
                <a:latin typeface="华文新魏" pitchFamily="2" charset="-122"/>
                <a:ea typeface="华文新魏" pitchFamily="2" charset="-122"/>
              </a:rPr>
              <a:t>（用动态规划方法）</a:t>
            </a:r>
            <a:endParaRPr lang="en-US" altLang="zh-CN" sz="2400" b="1">
              <a:solidFill>
                <a:srgbClr val="3366FF"/>
              </a:solidFill>
              <a:latin typeface="华文新魏" pitchFamily="2" charset="-122"/>
              <a:ea typeface="华文新魏" pitchFamily="2" charset="-122"/>
            </a:endParaRPr>
          </a:p>
          <a:p>
            <a:pPr defTabSz="812800">
              <a:buClr>
                <a:schemeClr val="folHlink"/>
              </a:buClr>
              <a:buSzPct val="70000"/>
              <a:buFont typeface="Wingdings" pitchFamily="2" charset="2"/>
              <a:buChar char="l"/>
            </a:pPr>
            <a:r>
              <a:rPr lang="zh-CN" altLang="en-US" sz="2400" b="1">
                <a:solidFill>
                  <a:srgbClr val="FF0000"/>
                </a:solidFill>
                <a:latin typeface="华文新魏" pitchFamily="2" charset="-122"/>
                <a:ea typeface="华文新魏" pitchFamily="2" charset="-122"/>
              </a:rPr>
              <a:t>步骤</a:t>
            </a:r>
            <a:r>
              <a:rPr lang="en-US" altLang="zh-CN" sz="2400" b="1">
                <a:solidFill>
                  <a:srgbClr val="FF0000"/>
                </a:solidFill>
                <a:latin typeface="华文新魏" pitchFamily="2" charset="-122"/>
                <a:ea typeface="华文新魏" pitchFamily="2" charset="-122"/>
              </a:rPr>
              <a:t>1</a:t>
            </a:r>
            <a:r>
              <a:rPr lang="zh-CN" altLang="en-US" sz="2400" b="1">
                <a:solidFill>
                  <a:srgbClr val="FF0000"/>
                </a:solidFill>
                <a:latin typeface="华文新魏" pitchFamily="2" charset="-122"/>
                <a:ea typeface="华文新魏" pitchFamily="2" charset="-122"/>
              </a:rPr>
              <a:t>：分析最优解的结构特征</a:t>
            </a:r>
            <a:endParaRPr lang="en-US" altLang="zh-CN" sz="2400"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 </a:t>
            </a:r>
            <a:r>
              <a:rPr lang="zh-CN" altLang="en-US" sz="2400" b="1">
                <a:latin typeface="华文新魏" pitchFamily="2" charset="-122"/>
                <a:ea typeface="华文新魏" pitchFamily="2" charset="-122"/>
              </a:rPr>
              <a:t>构造子问题空间</a:t>
            </a:r>
            <a:r>
              <a:rPr lang="en-US" altLang="zh-CN" sz="2400" b="1">
                <a:latin typeface="华文新魏" pitchFamily="2" charset="-122"/>
                <a:ea typeface="华文新魏" pitchFamily="2" charset="-122"/>
              </a:rPr>
              <a:t>:</a:t>
            </a:r>
          </a:p>
          <a:p>
            <a:pPr algn="ct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en-US" altLang="zh-CN" sz="2400" b="1">
                <a:latin typeface="华文新魏" pitchFamily="2" charset="-122"/>
                <a:ea typeface="华文新魏" pitchFamily="2" charset="-122"/>
              </a:rPr>
              <a:t>={ a</a:t>
            </a:r>
            <a:r>
              <a:rPr lang="en-US" altLang="zh-CN" sz="2400" b="1" baseline="-25000">
                <a:latin typeface="华文新魏" pitchFamily="2" charset="-122"/>
                <a:ea typeface="华文新魏" pitchFamily="2" charset="-122"/>
              </a:rPr>
              <a:t>k</a:t>
            </a:r>
            <a:r>
              <a:rPr lang="en-US" altLang="zh-CN" sz="2400" b="1">
                <a:latin typeface="华文新魏" pitchFamily="2" charset="-122"/>
                <a:ea typeface="华文新魏" pitchFamily="2" charset="-122"/>
              </a:rPr>
              <a:t>∈S: f</a:t>
            </a:r>
            <a:r>
              <a:rPr lang="en-US" altLang="zh-CN" sz="2400" b="1" baseline="-25000">
                <a:latin typeface="华文新魏" pitchFamily="2" charset="-122"/>
                <a:ea typeface="华文新魏" pitchFamily="2" charset="-122"/>
              </a:rPr>
              <a:t>i</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k</a:t>
            </a:r>
            <a:r>
              <a:rPr lang="en-US" altLang="zh-CN" sz="2400" b="1">
                <a:latin typeface="华文新魏" pitchFamily="2" charset="-122"/>
                <a:ea typeface="华文新魏" pitchFamily="2" charset="-122"/>
              </a:rPr>
              <a:t>&lt;f</a:t>
            </a:r>
            <a:r>
              <a:rPr lang="en-US" altLang="zh-CN" sz="2400" b="1" baseline="-25000">
                <a:latin typeface="华文新魏" pitchFamily="2" charset="-122"/>
                <a:ea typeface="华文新魏" pitchFamily="2" charset="-122"/>
              </a:rPr>
              <a:t>k</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j</a:t>
            </a:r>
            <a:r>
              <a:rPr lang="en-US" altLang="zh-CN" sz="2400" b="1">
                <a:latin typeface="华文新魏" pitchFamily="2" charset="-122"/>
                <a:ea typeface="华文新魏" pitchFamily="2" charset="-122"/>
              </a:rPr>
              <a:t>}</a:t>
            </a:r>
          </a:p>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包含了所有与</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i</a:t>
            </a:r>
            <a:r>
              <a:rPr lang="zh-CN" altLang="en-US" sz="2400" b="1">
                <a:latin typeface="华文新魏" pitchFamily="2" charset="-122"/>
                <a:ea typeface="华文新魏" pitchFamily="2" charset="-122"/>
              </a:rPr>
              <a:t>和</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j</a:t>
            </a:r>
            <a:r>
              <a:rPr lang="zh-CN" altLang="en-US" sz="2400" b="1">
                <a:latin typeface="华文新魏" pitchFamily="2" charset="-122"/>
                <a:ea typeface="华文新魏" pitchFamily="2" charset="-122"/>
              </a:rPr>
              <a:t>相兼容的活动，并且与不迟于</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i</a:t>
            </a:r>
            <a:r>
              <a:rPr lang="zh-CN" altLang="en-US" sz="2400" b="1">
                <a:latin typeface="华文新魏" pitchFamily="2" charset="-122"/>
                <a:ea typeface="华文新魏" pitchFamily="2" charset="-122"/>
              </a:rPr>
              <a:t>结束和不早于</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j</a:t>
            </a:r>
            <a:r>
              <a:rPr lang="zh-CN" altLang="en-US" sz="2400" b="1">
                <a:latin typeface="华文新魏" pitchFamily="2" charset="-122"/>
                <a:ea typeface="华文新魏" pitchFamily="2" charset="-122"/>
              </a:rPr>
              <a:t>开始的活动兼容。此外，虚构活动</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0</a:t>
            </a:r>
            <a:r>
              <a:rPr lang="zh-CN" altLang="en-US" sz="2400" b="1">
                <a:latin typeface="华文新魏" pitchFamily="2" charset="-122"/>
                <a:ea typeface="华文新魏" pitchFamily="2" charset="-122"/>
              </a:rPr>
              <a:t>和</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n+1</a:t>
            </a:r>
            <a:r>
              <a:rPr lang="zh-CN" altLang="en-US" sz="2400" b="1">
                <a:latin typeface="华文新魏" pitchFamily="2" charset="-122"/>
                <a:ea typeface="华文新魏" pitchFamily="2" charset="-122"/>
              </a:rPr>
              <a:t>，其中</a:t>
            </a:r>
            <a:r>
              <a:rPr lang="en-US" altLang="zh-CN" sz="2400" b="1">
                <a:latin typeface="华文新魏" pitchFamily="2" charset="-122"/>
                <a:ea typeface="华文新魏" pitchFamily="2" charset="-122"/>
              </a:rPr>
              <a:t>f</a:t>
            </a:r>
            <a:r>
              <a:rPr lang="en-US" altLang="zh-CN" sz="2400" b="1" baseline="-25000">
                <a:latin typeface="华文新魏" pitchFamily="2" charset="-122"/>
                <a:ea typeface="华文新魏" pitchFamily="2" charset="-122"/>
              </a:rPr>
              <a:t>0</a:t>
            </a:r>
            <a:r>
              <a:rPr lang="en-US" altLang="zh-CN" sz="2400" b="1">
                <a:latin typeface="华文新魏" pitchFamily="2" charset="-122"/>
                <a:ea typeface="华文新魏" pitchFamily="2" charset="-122"/>
              </a:rPr>
              <a:t>=0, S</a:t>
            </a:r>
            <a:r>
              <a:rPr lang="en-US" altLang="zh-CN" sz="2400" b="1" baseline="-25000">
                <a:latin typeface="华文新魏" pitchFamily="2" charset="-122"/>
                <a:ea typeface="华文新魏" pitchFamily="2" charset="-122"/>
              </a:rPr>
              <a:t>n+1</a:t>
            </a:r>
            <a:r>
              <a:rPr lang="en-US" altLang="zh-CN" sz="2400" b="1">
                <a:latin typeface="华文新魏" pitchFamily="2" charset="-122"/>
                <a:ea typeface="华文新魏" pitchFamily="2" charset="-122"/>
              </a:rPr>
              <a:t>=∞</a:t>
            </a:r>
            <a:r>
              <a:rPr lang="zh-CN" altLang="en-US" sz="2400" b="1">
                <a:latin typeface="华文新魏" pitchFamily="2" charset="-122"/>
                <a:ea typeface="华文新魏" pitchFamily="2" charset="-122"/>
              </a:rPr>
              <a:t>。原问题即为寻找</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0,n+1</a:t>
            </a:r>
            <a:r>
              <a:rPr lang="zh-CN" altLang="en-US" sz="2400" b="1">
                <a:latin typeface="华文新魏" pitchFamily="2" charset="-122"/>
                <a:ea typeface="华文新魏" pitchFamily="2" charset="-122"/>
              </a:rPr>
              <a:t>中最大兼容活动子集。</a:t>
            </a:r>
            <a:endParaRPr lang="en-US" altLang="zh-CN" sz="2400" b="1">
              <a:latin typeface="华文新魏" pitchFamily="2" charset="-122"/>
              <a:ea typeface="华文新魏" pitchFamily="2" charset="-122"/>
            </a:endParaRPr>
          </a:p>
          <a:p>
            <a:pPr defTabSz="812800">
              <a:buClr>
                <a:schemeClr val="folHlink"/>
              </a:buClr>
              <a:buSzPct val="70000"/>
            </a:pPr>
            <a:endParaRPr lang="en-US" altLang="zh-CN" sz="2400" b="1">
              <a:latin typeface="华文新魏" pitchFamily="2" charset="-122"/>
              <a:ea typeface="华文新魏" pitchFamily="2" charset="-122"/>
            </a:endParaRPr>
          </a:p>
          <a:p>
            <a:pPr defTabSz="812800">
              <a:lnSpc>
                <a:spcPct val="100000"/>
              </a:lnSpc>
              <a:buClr>
                <a:schemeClr val="folHlink"/>
              </a:buClr>
              <a:buSzPct val="70000"/>
            </a:pPr>
            <a:endParaRPr lang="zh-CN" altLang="en-US" b="1">
              <a:solidFill>
                <a:srgbClr val="666699"/>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标题 4"/>
          <p:cNvSpPr>
            <a:spLocks noGrp="1"/>
          </p:cNvSpPr>
          <p:nvPr>
            <p:ph type="title"/>
          </p:nvPr>
        </p:nvSpPr>
        <p:spPr/>
        <p:txBody>
          <a:bodyPr/>
          <a:lstStyle/>
          <a:p>
            <a:r>
              <a:rPr lang="en-US" altLang="zh-CN" dirty="0">
                <a:solidFill>
                  <a:srgbClr val="D3192B"/>
                </a:solidFill>
              </a:rPr>
              <a:t>7  </a:t>
            </a:r>
            <a:r>
              <a:rPr lang="zh-CN" altLang="en-US" dirty="0">
                <a:solidFill>
                  <a:srgbClr val="D3192B"/>
                </a:solidFill>
              </a:rPr>
              <a:t>单源最短路径</a:t>
            </a:r>
            <a:endParaRPr lang="en-US" altLang="zh-CN" dirty="0">
              <a:solidFill>
                <a:srgbClr val="D3192B"/>
              </a:solidFill>
            </a:endParaRPr>
          </a:p>
        </p:txBody>
      </p:sp>
      <p:sp>
        <p:nvSpPr>
          <p:cNvPr id="7" name="Rectangle 9" descr="Rectangle: Click to edit Master text styles&#10;Second level&#10;Third level&#10;Fourth level&#10;Fifth level"/>
          <p:cNvSpPr>
            <a:spLocks noGrp="1" noChangeArrowheads="1"/>
          </p:cNvSpPr>
          <p:nvPr>
            <p:ph idx="1"/>
          </p:nvPr>
        </p:nvSpPr>
        <p:spPr/>
        <p:txBody>
          <a:bodyPr>
            <a:normAutofit lnSpcReduction="10000"/>
          </a:bodyPr>
          <a:lstStyle/>
          <a:p>
            <a:pPr defTabSz="812800">
              <a:buClr>
                <a:schemeClr val="folHlink"/>
              </a:buClr>
              <a:buSzPct val="70000"/>
            </a:pPr>
            <a:r>
              <a:rPr lang="zh-CN" altLang="en-US" b="1">
                <a:solidFill>
                  <a:srgbClr val="FF0000"/>
                </a:solidFill>
                <a:latin typeface="华文新魏" pitchFamily="2" charset="-122"/>
                <a:ea typeface="华文新魏" pitchFamily="2" charset="-122"/>
              </a:rPr>
              <a:t>迪杰斯特拉</a:t>
            </a:r>
            <a:r>
              <a:rPr lang="en-US" altLang="zh-CN" b="1">
                <a:solidFill>
                  <a:srgbClr val="FF0000"/>
                </a:solidFill>
                <a:latin typeface="华文新魏" pitchFamily="2" charset="-122"/>
                <a:ea typeface="华文新魏" pitchFamily="2" charset="-122"/>
              </a:rPr>
              <a:t>(Dijkstra)</a:t>
            </a:r>
            <a:r>
              <a:rPr lang="zh-CN" altLang="en-US" b="1">
                <a:solidFill>
                  <a:srgbClr val="FF0000"/>
                </a:solidFill>
                <a:latin typeface="华文新魏" pitchFamily="2" charset="-122"/>
                <a:ea typeface="华文新魏" pitchFamily="2" charset="-122"/>
              </a:rPr>
              <a:t>算法：</a:t>
            </a:r>
            <a:endParaRPr lang="en-US" altLang="zh-CN"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a:t>
            </a:r>
            <a:r>
              <a:rPr lang="zh-CN" altLang="en-US" b="1">
                <a:solidFill>
                  <a:srgbClr val="FF0000"/>
                </a:solidFill>
                <a:latin typeface="华文新魏" pitchFamily="2" charset="-122"/>
                <a:ea typeface="华文新魏" pitchFamily="2" charset="-122"/>
              </a:rPr>
              <a:t>基本思想：</a:t>
            </a:r>
            <a:r>
              <a:rPr lang="zh-CN" altLang="en-US" b="1">
                <a:latin typeface="华文新魏" pitchFamily="2" charset="-122"/>
                <a:ea typeface="华文新魏" pitchFamily="2" charset="-122"/>
              </a:rPr>
              <a:t>设置顶点集合</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并不断地作</a:t>
            </a:r>
            <a:r>
              <a:rPr lang="zh-CN" altLang="en-US" b="1">
                <a:solidFill>
                  <a:srgbClr val="FF0000"/>
                </a:solidFill>
                <a:latin typeface="华文新魏" pitchFamily="2" charset="-122"/>
                <a:ea typeface="华文新魏" pitchFamily="2" charset="-122"/>
              </a:rPr>
              <a:t>贪心选择</a:t>
            </a:r>
            <a:r>
              <a:rPr lang="zh-CN" altLang="en-US" b="1">
                <a:latin typeface="华文新魏" pitchFamily="2" charset="-122"/>
                <a:ea typeface="华文新魏" pitchFamily="2" charset="-122"/>
              </a:rPr>
              <a:t>来扩充这个集合。一个顶点属于集合</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当且仅当从源到该顶点的最短路径长度已知。</a:t>
            </a:r>
            <a:endParaRPr lang="en-US" altLang="zh-CN" b="1">
              <a:latin typeface="华文新魏" pitchFamily="2" charset="-122"/>
              <a:ea typeface="华文新魏" pitchFamily="2" charset="-122"/>
            </a:endParaRPr>
          </a:p>
          <a:p>
            <a:pPr defTabSz="812800">
              <a:buClr>
                <a:schemeClr val="folHlink"/>
              </a:buClr>
              <a:buSzPct val="70000"/>
              <a:buFont typeface="Wingdings" pitchFamily="2" charset="2"/>
              <a:buNone/>
            </a:pPr>
            <a:endParaRPr lang="en-US" altLang="zh-CN" b="1">
              <a:latin typeface="华文新魏" pitchFamily="2" charset="-122"/>
              <a:ea typeface="华文新魏" pitchFamily="2" charset="-122"/>
            </a:endParaRPr>
          </a:p>
          <a:p>
            <a:pPr defTabSz="812800">
              <a:buClr>
                <a:schemeClr val="folHlink"/>
              </a:buClr>
              <a:buSzPct val="70000"/>
            </a:pPr>
            <a:r>
              <a:rPr lang="zh-CN" altLang="en-US" b="1">
                <a:solidFill>
                  <a:srgbClr val="FF0000"/>
                </a:solidFill>
                <a:latin typeface="华文新魏" pitchFamily="2" charset="-122"/>
                <a:ea typeface="华文新魏" pitchFamily="2" charset="-122"/>
              </a:rPr>
              <a:t>步骤：</a:t>
            </a:r>
            <a:endParaRPr lang="en-US" altLang="zh-CN" b="1">
              <a:solidFill>
                <a:srgbClr val="FF0000"/>
              </a:solidFill>
              <a:latin typeface="华文新魏" pitchFamily="2" charset="-122"/>
              <a:ea typeface="华文新魏" pitchFamily="2" charset="-122"/>
            </a:endParaRPr>
          </a:p>
          <a:p>
            <a:pPr defTabSz="812800">
              <a:lnSpc>
                <a:spcPct val="100000"/>
              </a:lnSpc>
              <a:buClr>
                <a:schemeClr val="folHlink"/>
              </a:buClr>
              <a:buSzPct val="70000"/>
              <a:buFont typeface="宋体" pitchFamily="2" charset="-122"/>
              <a:buAutoNum type="circleNumDbPlain"/>
            </a:pPr>
            <a:r>
              <a:rPr lang="zh-CN" altLang="en-US" b="1">
                <a:latin typeface="华文新魏" pitchFamily="2" charset="-122"/>
                <a:ea typeface="华文新魏" pitchFamily="2" charset="-122"/>
              </a:rPr>
              <a:t>初始时，</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中仅含有源。设</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是</a:t>
            </a:r>
            <a:r>
              <a:rPr lang="en-US" altLang="zh-CN" b="1">
                <a:latin typeface="华文新魏" pitchFamily="2" charset="-122"/>
                <a:ea typeface="华文新魏" pitchFamily="2" charset="-122"/>
              </a:rPr>
              <a:t>G</a:t>
            </a:r>
            <a:r>
              <a:rPr lang="zh-CN" altLang="en-US" b="1">
                <a:latin typeface="华文新魏" pitchFamily="2" charset="-122"/>
                <a:ea typeface="华文新魏" pitchFamily="2" charset="-122"/>
              </a:rPr>
              <a:t>的某一个顶点，把从源到</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且中间只经过</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中顶点的路称为从源到</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的特殊路径，并用数组</a:t>
            </a:r>
            <a:r>
              <a:rPr lang="en-US" altLang="zh-CN" b="1">
                <a:latin typeface="华文新魏" pitchFamily="2" charset="-122"/>
                <a:ea typeface="华文新魏" pitchFamily="2" charset="-122"/>
              </a:rPr>
              <a:t>dist</a:t>
            </a:r>
            <a:r>
              <a:rPr lang="zh-CN" altLang="en-US" b="1">
                <a:latin typeface="华文新魏" pitchFamily="2" charset="-122"/>
                <a:ea typeface="华文新魏" pitchFamily="2" charset="-122"/>
              </a:rPr>
              <a:t>记录当前每个顶点所对应的最短特殊路径长度。</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宋体" pitchFamily="2" charset="-122"/>
              <a:buAutoNum type="circleNumDbPlain"/>
            </a:pPr>
            <a:r>
              <a:rPr lang="zh-CN" altLang="en-US" b="1">
                <a:latin typeface="华文新魏" pitchFamily="2" charset="-122"/>
                <a:ea typeface="华文新魏" pitchFamily="2" charset="-122"/>
              </a:rPr>
              <a:t>每次从</a:t>
            </a:r>
            <a:r>
              <a:rPr lang="en-US" altLang="zh-CN" b="1">
                <a:latin typeface="华文新魏" pitchFamily="2" charset="-122"/>
                <a:ea typeface="华文新魏" pitchFamily="2" charset="-122"/>
              </a:rPr>
              <a:t>V-S</a:t>
            </a:r>
            <a:r>
              <a:rPr lang="zh-CN" altLang="en-US" b="1">
                <a:latin typeface="华文新魏" pitchFamily="2" charset="-122"/>
                <a:ea typeface="华文新魏" pitchFamily="2" charset="-122"/>
              </a:rPr>
              <a:t>中取出具有最短特殊路长度的顶点</a:t>
            </a:r>
            <a:r>
              <a:rPr lang="en-US" altLang="zh-CN" b="1">
                <a:latin typeface="华文新魏" pitchFamily="2" charset="-122"/>
                <a:ea typeface="华文新魏" pitchFamily="2" charset="-122"/>
              </a:rPr>
              <a:t>u </a:t>
            </a:r>
            <a:r>
              <a:rPr lang="en-US" altLang="zh-CN" b="1">
                <a:solidFill>
                  <a:srgbClr val="FF0000"/>
                </a:solidFill>
                <a:latin typeface="华文新魏" pitchFamily="2" charset="-122"/>
                <a:ea typeface="华文新魏" pitchFamily="2" charset="-122"/>
              </a:rPr>
              <a:t>(</a:t>
            </a:r>
            <a:r>
              <a:rPr lang="zh-CN" altLang="en-US" b="1">
                <a:solidFill>
                  <a:srgbClr val="FF0000"/>
                </a:solidFill>
                <a:latin typeface="华文新魏" pitchFamily="2" charset="-122"/>
                <a:ea typeface="华文新魏" pitchFamily="2" charset="-122"/>
              </a:rPr>
              <a:t>贪心策略</a:t>
            </a:r>
            <a:r>
              <a:rPr lang="en-US" altLang="zh-CN" b="1">
                <a:solidFill>
                  <a:srgbClr val="FF0000"/>
                </a:solidFill>
                <a:latin typeface="华文新魏" pitchFamily="2" charset="-122"/>
                <a:ea typeface="华文新魏" pitchFamily="2" charset="-122"/>
              </a:rPr>
              <a:t>)</a:t>
            </a:r>
            <a:r>
              <a:rPr lang="zh-CN" altLang="en-US" b="1">
                <a:latin typeface="华文新魏" pitchFamily="2" charset="-122"/>
                <a:ea typeface="华文新魏" pitchFamily="2" charset="-122"/>
              </a:rPr>
              <a:t>，将</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添加到</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中，同时对数组</a:t>
            </a:r>
            <a:r>
              <a:rPr lang="en-US" altLang="zh-CN" b="1">
                <a:latin typeface="华文新魏" pitchFamily="2" charset="-122"/>
                <a:ea typeface="华文新魏" pitchFamily="2" charset="-122"/>
              </a:rPr>
              <a:t>dist</a:t>
            </a:r>
            <a:r>
              <a:rPr lang="zh-CN" altLang="en-US" b="1">
                <a:latin typeface="华文新魏" pitchFamily="2" charset="-122"/>
                <a:ea typeface="华文新魏" pitchFamily="2" charset="-122"/>
              </a:rPr>
              <a:t>作必要的修改。</a:t>
            </a:r>
            <a:endParaRPr lang="en-US" altLang="zh-CN" b="1">
              <a:latin typeface="华文新魏" pitchFamily="2" charset="-122"/>
              <a:ea typeface="华文新魏" pitchFamily="2" charset="-122"/>
            </a:endParaRPr>
          </a:p>
          <a:p>
            <a:pPr defTabSz="812800">
              <a:lnSpc>
                <a:spcPct val="100000"/>
              </a:lnSpc>
              <a:buClr>
                <a:schemeClr val="folHlink"/>
              </a:buClr>
              <a:buSzPct val="70000"/>
              <a:buFont typeface="宋体" pitchFamily="2" charset="-122"/>
              <a:buAutoNum type="circleNumDbPlain"/>
            </a:pPr>
            <a:r>
              <a:rPr lang="zh-CN" altLang="en-US" b="1">
                <a:latin typeface="华文新魏" pitchFamily="2" charset="-122"/>
                <a:ea typeface="华文新魏" pitchFamily="2" charset="-122"/>
              </a:rPr>
              <a:t>直到</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包含了所有</a:t>
            </a:r>
            <a:r>
              <a:rPr lang="en-US" altLang="zh-CN" b="1">
                <a:latin typeface="华文新魏" pitchFamily="2" charset="-122"/>
                <a:ea typeface="华文新魏" pitchFamily="2" charset="-122"/>
              </a:rPr>
              <a:t>V</a:t>
            </a:r>
            <a:r>
              <a:rPr lang="zh-CN" altLang="en-US" b="1">
                <a:latin typeface="华文新魏" pitchFamily="2" charset="-122"/>
                <a:ea typeface="华文新魏" pitchFamily="2" charset="-122"/>
              </a:rPr>
              <a:t>中顶点，此时，</a:t>
            </a:r>
            <a:r>
              <a:rPr lang="en-US" altLang="zh-CN" b="1">
                <a:latin typeface="华文新魏" pitchFamily="2" charset="-122"/>
                <a:ea typeface="华文新魏" pitchFamily="2" charset="-122"/>
              </a:rPr>
              <a:t>dist</a:t>
            </a:r>
            <a:r>
              <a:rPr lang="zh-CN" altLang="en-US" b="1">
                <a:latin typeface="华文新魏" pitchFamily="2" charset="-122"/>
                <a:ea typeface="华文新魏" pitchFamily="2" charset="-122"/>
              </a:rPr>
              <a:t>就记录了从源到所有其它顶点之间的最短路径长度。</a:t>
            </a:r>
            <a:endParaRPr lang="en-US" altLang="zh-CN" b="1">
              <a:latin typeface="华文新魏" pitchFamily="2" charset="-122"/>
              <a:ea typeface="华文新魏" pitchFamily="2" charset="-122"/>
            </a:endParaRPr>
          </a:p>
          <a:p>
            <a:pPr defTabSz="812800">
              <a:lnSpc>
                <a:spcPct val="100000"/>
              </a:lnSpc>
              <a:buClr>
                <a:schemeClr val="folHlink"/>
              </a:buClr>
              <a:buSzPct val="70000"/>
            </a:pPr>
            <a:endParaRPr lang="zh-CN" altLang="en-US">
              <a:solidFill>
                <a:srgbClr val="666699"/>
              </a:solidFill>
              <a:latin typeface="华文新魏" pitchFamily="2" charset="-122"/>
              <a:ea typeface="华文新魏"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标题 4"/>
          <p:cNvSpPr>
            <a:spLocks noGrp="1"/>
          </p:cNvSpPr>
          <p:nvPr>
            <p:ph type="title"/>
          </p:nvPr>
        </p:nvSpPr>
        <p:spPr/>
        <p:txBody>
          <a:bodyPr/>
          <a:lstStyle/>
          <a:p>
            <a:r>
              <a:rPr lang="en-US" altLang="zh-CN" dirty="0">
                <a:solidFill>
                  <a:srgbClr val="D3192B"/>
                </a:solidFill>
              </a:rPr>
              <a:t>7  </a:t>
            </a:r>
            <a:r>
              <a:rPr lang="zh-CN" altLang="en-US" dirty="0">
                <a:solidFill>
                  <a:srgbClr val="D3192B"/>
                </a:solidFill>
              </a:rPr>
              <a:t>单源最短路径</a:t>
            </a:r>
            <a:endParaRPr lang="en-US" altLang="zh-CN" dirty="0">
              <a:solidFill>
                <a:srgbClr val="D3192B"/>
              </a:solidFill>
            </a:endParaRPr>
          </a:p>
        </p:txBody>
      </p:sp>
      <p:pic>
        <p:nvPicPr>
          <p:cNvPr id="50182" name="Picture 4" descr="t44"/>
          <p:cNvPicPr>
            <a:picLocks noGrp="1" noChangeAspect="1" noChangeArrowheads="1"/>
          </p:cNvPicPr>
          <p:nvPr>
            <p:ph idx="1"/>
          </p:nvPr>
        </p:nvPicPr>
        <p:blipFill>
          <a:blip r:embed="rId2" cstate="print"/>
          <a:srcRect/>
          <a:stretch>
            <a:fillRect/>
          </a:stretch>
        </p:blipFill>
        <p:spPr>
          <a:xfrm>
            <a:off x="6538913" y="1428750"/>
            <a:ext cx="1962150" cy="2019300"/>
          </a:xfrm>
          <a:noFill/>
        </p:spPr>
      </p:pic>
      <p:graphicFrame>
        <p:nvGraphicFramePr>
          <p:cNvPr id="9" name="Group 285"/>
          <p:cNvGraphicFramePr>
            <a:graphicFrameLocks noGrp="1"/>
          </p:cNvGraphicFramePr>
          <p:nvPr>
            <p:ph idx="4294967295"/>
          </p:nvPr>
        </p:nvGraphicFramePr>
        <p:xfrm>
          <a:off x="1714500" y="3652838"/>
          <a:ext cx="7429500" cy="2205673"/>
        </p:xfrm>
        <a:graphic>
          <a:graphicData uri="http://schemas.openxmlformats.org/drawingml/2006/table">
            <a:tbl>
              <a:tblPr/>
              <a:tblGrid>
                <a:gridCol w="974725">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4412">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4413">
                  <a:extLst>
                    <a:ext uri="{9D8B030D-6E8A-4147-A177-3AD203B41FA5}">
                      <a16:colId xmlns:a16="http://schemas.microsoft.com/office/drawing/2014/main" val="20006"/>
                    </a:ext>
                  </a:extLst>
                </a:gridCol>
              </a:tblGrid>
              <a:tr h="350838">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华文新魏" pitchFamily="2" charset="-122"/>
                          <a:ea typeface="华文新魏" pitchFamily="2" charset="-122"/>
                        </a:rPr>
                        <a:t>迭代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dist[2]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dist[3]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dist[4]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dist[5]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华文新魏" pitchFamily="2" charset="-122"/>
                          <a:ea typeface="华文新魏" pitchFamily="2" charset="-122"/>
                        </a:rPr>
                        <a:t>初始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maxint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{1,2,4,3}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华文新魏" pitchFamily="2" charset="-122"/>
                          <a:ea typeface="华文新魏"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{1,2,4,3,5}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华文新魏" pitchFamily="2" charset="-122"/>
                          <a:ea typeface="华文新魏" pitchFamily="2"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矩形 5"/>
          <p:cNvSpPr/>
          <p:nvPr/>
        </p:nvSpPr>
        <p:spPr>
          <a:xfrm>
            <a:off x="1214438" y="1355725"/>
            <a:ext cx="4857750" cy="1463675"/>
          </a:xfrm>
          <a:prstGeom prst="rect">
            <a:avLst/>
          </a:prstGeom>
        </p:spPr>
        <p:txBody>
          <a:bodyPr>
            <a:spAutoFit/>
          </a:bodyPr>
          <a:lstStyle/>
          <a:p>
            <a:pPr>
              <a:lnSpc>
                <a:spcPct val="150000"/>
              </a:lnSpc>
            </a:pPr>
            <a:r>
              <a:rPr lang="zh-CN" altLang="en-US" sz="2000">
                <a:solidFill>
                  <a:srgbClr val="FF0000"/>
                </a:solidFill>
                <a:latin typeface="华文新魏" pitchFamily="2" charset="-122"/>
                <a:ea typeface="华文新魏" pitchFamily="2" charset="-122"/>
              </a:rPr>
              <a:t>例如</a:t>
            </a:r>
            <a:r>
              <a:rPr lang="zh-CN" altLang="en-US" sz="2000">
                <a:latin typeface="华文新魏" pitchFamily="2" charset="-122"/>
                <a:ea typeface="华文新魏" pitchFamily="2" charset="-122"/>
              </a:rPr>
              <a:t>，对右图中的有向图，应用迪杰斯特拉算法计算从源顶点</a:t>
            </a:r>
            <a:r>
              <a:rPr lang="en-US" altLang="zh-CN" sz="2000">
                <a:latin typeface="华文新魏" pitchFamily="2" charset="-122"/>
                <a:ea typeface="华文新魏" pitchFamily="2" charset="-122"/>
              </a:rPr>
              <a:t>1</a:t>
            </a:r>
            <a:r>
              <a:rPr lang="zh-CN" altLang="en-US" sz="2000">
                <a:latin typeface="华文新魏" pitchFamily="2" charset="-122"/>
                <a:ea typeface="华文新魏" pitchFamily="2" charset="-122"/>
              </a:rPr>
              <a:t>到其它顶点间最短路径的过程列如下表所示。</a:t>
            </a:r>
            <a:endParaRPr lang="zh-CN"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标题 4"/>
          <p:cNvSpPr>
            <a:spLocks noGrp="1"/>
          </p:cNvSpPr>
          <p:nvPr>
            <p:ph type="title"/>
          </p:nvPr>
        </p:nvSpPr>
        <p:spPr/>
        <p:txBody>
          <a:bodyPr/>
          <a:lstStyle/>
          <a:p>
            <a:r>
              <a:rPr lang="en-US" altLang="zh-CN" dirty="0">
                <a:solidFill>
                  <a:srgbClr val="D3192B"/>
                </a:solidFill>
              </a:rPr>
              <a:t>7  </a:t>
            </a:r>
            <a:r>
              <a:rPr lang="zh-CN" altLang="en-US" dirty="0">
                <a:solidFill>
                  <a:srgbClr val="D3192B"/>
                </a:solidFill>
              </a:rPr>
              <a:t>单源最短路径</a:t>
            </a:r>
            <a:endParaRPr lang="en-US" altLang="zh-CN" dirty="0">
              <a:solidFill>
                <a:srgbClr val="D3192B"/>
              </a:solidFill>
            </a:endParaRPr>
          </a:p>
        </p:txBody>
      </p:sp>
      <p:sp>
        <p:nvSpPr>
          <p:cNvPr id="51205"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a:solidFill>
                  <a:srgbClr val="FF0000"/>
                </a:solidFill>
                <a:latin typeface="华文新魏" pitchFamily="2" charset="-122"/>
                <a:ea typeface="华文新魏" pitchFamily="2" charset="-122"/>
              </a:rPr>
              <a:t>算法描述：</a:t>
            </a:r>
          </a:p>
        </p:txBody>
      </p:sp>
      <p:pic>
        <p:nvPicPr>
          <p:cNvPr id="51206" name="Picture 2"/>
          <p:cNvPicPr>
            <a:picLocks noChangeAspect="1" noChangeArrowheads="1"/>
          </p:cNvPicPr>
          <p:nvPr/>
        </p:nvPicPr>
        <p:blipFill>
          <a:blip r:embed="rId2" cstate="print"/>
          <a:srcRect/>
          <a:stretch>
            <a:fillRect/>
          </a:stretch>
        </p:blipFill>
        <p:spPr bwMode="auto">
          <a:xfrm>
            <a:off x="827088" y="981075"/>
            <a:ext cx="8054975" cy="561657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标题 4"/>
          <p:cNvSpPr>
            <a:spLocks noGrp="1"/>
          </p:cNvSpPr>
          <p:nvPr>
            <p:ph type="title"/>
          </p:nvPr>
        </p:nvSpPr>
        <p:spPr/>
        <p:txBody>
          <a:bodyPr/>
          <a:lstStyle/>
          <a:p>
            <a:r>
              <a:rPr lang="en-US" altLang="zh-CN" dirty="0">
                <a:solidFill>
                  <a:srgbClr val="D3192B"/>
                </a:solidFill>
              </a:rPr>
              <a:t>7  </a:t>
            </a:r>
            <a:r>
              <a:rPr lang="zh-CN" altLang="en-US" dirty="0">
                <a:solidFill>
                  <a:srgbClr val="D3192B"/>
                </a:solidFill>
              </a:rPr>
              <a:t>单源最短路径</a:t>
            </a:r>
            <a:endParaRPr lang="en-US" altLang="zh-CN" dirty="0">
              <a:solidFill>
                <a:srgbClr val="D3192B"/>
              </a:solidFill>
            </a:endParaRPr>
          </a:p>
        </p:txBody>
      </p:sp>
      <p:sp>
        <p:nvSpPr>
          <p:cNvPr id="52229" name="Rectangle 9" descr="Rectangle: Click to edit Master text styles&#10;Second level&#10;Third level&#10;Fourth level&#10;Fifth level"/>
          <p:cNvSpPr>
            <a:spLocks noGrp="1" noChangeArrowheads="1"/>
          </p:cNvSpPr>
          <p:nvPr>
            <p:ph idx="1"/>
          </p:nvPr>
        </p:nvSpPr>
        <p:spPr/>
        <p:txBody>
          <a:bodyPr/>
          <a:lstStyle/>
          <a:p>
            <a:pPr defTabSz="812800">
              <a:buClr>
                <a:schemeClr val="folHlink"/>
              </a:buClr>
              <a:buSzPct val="70000"/>
            </a:pPr>
            <a:r>
              <a:rPr lang="zh-CN" altLang="en-US" b="1">
                <a:solidFill>
                  <a:srgbClr val="FF0000"/>
                </a:solidFill>
                <a:latin typeface="华文新魏" pitchFamily="2" charset="-122"/>
                <a:ea typeface="华文新魏" pitchFamily="2" charset="-122"/>
              </a:rPr>
              <a:t>算法的运算时间：</a:t>
            </a:r>
            <a:endParaRPr lang="en-US" altLang="zh-CN"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对于一个具有</a:t>
            </a:r>
            <a:r>
              <a:rPr lang="en-US" altLang="zh-CN" b="1">
                <a:latin typeface="华文新魏" pitchFamily="2" charset="-122"/>
                <a:ea typeface="华文新魏" pitchFamily="2" charset="-122"/>
              </a:rPr>
              <a:t>n</a:t>
            </a:r>
            <a:r>
              <a:rPr lang="zh-CN" altLang="en-US" b="1">
                <a:latin typeface="华文新魏" pitchFamily="2" charset="-122"/>
                <a:ea typeface="华文新魏" pitchFamily="2" charset="-122"/>
              </a:rPr>
              <a:t>个顶点和</a:t>
            </a:r>
            <a:r>
              <a:rPr lang="en-US" altLang="zh-CN" b="1">
                <a:latin typeface="华文新魏" pitchFamily="2" charset="-122"/>
                <a:ea typeface="华文新魏" pitchFamily="2" charset="-122"/>
              </a:rPr>
              <a:t>e</a:t>
            </a:r>
            <a:r>
              <a:rPr lang="zh-CN" altLang="en-US" b="1">
                <a:latin typeface="华文新魏" pitchFamily="2" charset="-122"/>
                <a:ea typeface="华文新魏" pitchFamily="2" charset="-122"/>
              </a:rPr>
              <a:t>条边的带权有向图，如果用带权邻接矩阵表示这个图，那么</a:t>
            </a:r>
            <a:r>
              <a:rPr lang="en-US" altLang="zh-CN" b="1">
                <a:latin typeface="华文新魏" pitchFamily="2" charset="-122"/>
                <a:ea typeface="华文新魏" pitchFamily="2" charset="-122"/>
              </a:rPr>
              <a:t>Dijkstra</a:t>
            </a:r>
            <a:r>
              <a:rPr lang="zh-CN" altLang="en-US" b="1">
                <a:latin typeface="华文新魏" pitchFamily="2" charset="-122"/>
                <a:ea typeface="华文新魏" pitchFamily="2" charset="-122"/>
              </a:rPr>
              <a:t>算法的主循环体需要</a:t>
            </a:r>
            <a:r>
              <a:rPr lang="en-US" altLang="zh-CN" b="1">
                <a:latin typeface="华文新魏" pitchFamily="2" charset="-122"/>
                <a:ea typeface="华文新魏" pitchFamily="2" charset="-122"/>
              </a:rPr>
              <a:t>O(n)</a:t>
            </a:r>
            <a:r>
              <a:rPr lang="zh-CN" altLang="en-US" b="1">
                <a:latin typeface="华文新魏" pitchFamily="2" charset="-122"/>
                <a:ea typeface="华文新魏" pitchFamily="2" charset="-122"/>
              </a:rPr>
              <a:t>时间。这个循环需要执行</a:t>
            </a:r>
            <a:r>
              <a:rPr lang="en-US" altLang="zh-CN" b="1">
                <a:latin typeface="华文新魏" pitchFamily="2" charset="-122"/>
                <a:ea typeface="华文新魏" pitchFamily="2" charset="-122"/>
              </a:rPr>
              <a:t>n-1</a:t>
            </a:r>
            <a:r>
              <a:rPr lang="zh-CN" altLang="en-US" b="1">
                <a:latin typeface="华文新魏" pitchFamily="2" charset="-122"/>
                <a:ea typeface="华文新魏" pitchFamily="2" charset="-122"/>
              </a:rPr>
              <a:t>次，所以完成循环需要</a:t>
            </a:r>
            <a:r>
              <a:rPr lang="en-US" altLang="zh-CN" b="1">
                <a:latin typeface="华文新魏" pitchFamily="2" charset="-122"/>
                <a:ea typeface="华文新魏" pitchFamily="2" charset="-122"/>
              </a:rPr>
              <a:t>O(n</a:t>
            </a:r>
            <a:r>
              <a:rPr lang="en-US" altLang="zh-CN" b="1" baseline="30000">
                <a:latin typeface="华文新魏" pitchFamily="2" charset="-122"/>
                <a:ea typeface="华文新魏" pitchFamily="2" charset="-122"/>
              </a:rPr>
              <a:t>2</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时间。算法的其余部分所需要时间不超过</a:t>
            </a:r>
            <a:r>
              <a:rPr lang="en-US" altLang="zh-CN" b="1">
                <a:latin typeface="华文新魏" pitchFamily="2" charset="-122"/>
                <a:ea typeface="华文新魏" pitchFamily="2" charset="-122"/>
              </a:rPr>
              <a:t>O(n</a:t>
            </a:r>
            <a:r>
              <a:rPr lang="en-US" altLang="zh-CN" b="1" baseline="30000">
                <a:latin typeface="华文新魏" pitchFamily="2" charset="-122"/>
                <a:ea typeface="华文新魏" pitchFamily="2" charset="-122"/>
              </a:rPr>
              <a:t>2</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a:t>
            </a:r>
            <a:endParaRPr lang="en-US" altLang="zh-CN" b="1">
              <a:solidFill>
                <a:srgbClr val="FF0000"/>
              </a:solidFill>
              <a:latin typeface="华文新魏" pitchFamily="2" charset="-122"/>
              <a:ea typeface="华文新魏" pitchFamily="2" charset="-122"/>
            </a:endParaRPr>
          </a:p>
          <a:p>
            <a:pPr defTabSz="812800">
              <a:lnSpc>
                <a:spcPct val="100000"/>
              </a:lnSpc>
              <a:buClr>
                <a:schemeClr val="folHlink"/>
              </a:buClr>
              <a:buSzPct val="70000"/>
            </a:pPr>
            <a:endParaRPr lang="zh-CN" altLang="en-US" b="1">
              <a:solidFill>
                <a:srgbClr val="666699"/>
              </a:solidFill>
              <a:latin typeface="华文新魏" pitchFamily="2" charset="-122"/>
              <a:ea typeface="华文新魏"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标题 4"/>
          <p:cNvSpPr>
            <a:spLocks noGrp="1"/>
          </p:cNvSpPr>
          <p:nvPr>
            <p:ph type="title"/>
          </p:nvPr>
        </p:nvSpPr>
        <p:spPr/>
        <p:txBody>
          <a:bodyPr/>
          <a:lstStyle/>
          <a:p>
            <a:r>
              <a:rPr lang="en-US" altLang="zh-CN" dirty="0">
                <a:solidFill>
                  <a:srgbClr val="D3192B"/>
                </a:solidFill>
              </a:rPr>
              <a:t>7  </a:t>
            </a:r>
            <a:r>
              <a:rPr lang="zh-CN" altLang="en-US" dirty="0">
                <a:solidFill>
                  <a:srgbClr val="D3192B"/>
                </a:solidFill>
              </a:rPr>
              <a:t>单源最短路径</a:t>
            </a:r>
            <a:endParaRPr lang="en-US" altLang="zh-CN" dirty="0">
              <a:solidFill>
                <a:srgbClr val="D3192B"/>
              </a:solidFill>
            </a:endParaRPr>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buClr>
                <a:schemeClr val="folHlink"/>
              </a:buClr>
              <a:buSzPct val="70000"/>
            </a:pPr>
            <a:r>
              <a:rPr lang="zh-CN" altLang="en-US" b="1">
                <a:solidFill>
                  <a:srgbClr val="FF0000"/>
                </a:solidFill>
                <a:latin typeface="华文新魏" pitchFamily="2" charset="-122"/>
                <a:ea typeface="华文新魏" pitchFamily="2" charset="-122"/>
              </a:rPr>
              <a:t>贪心策略为：</a:t>
            </a:r>
            <a:r>
              <a:rPr lang="zh-CN" altLang="en-US" b="1">
                <a:latin typeface="华文新魏" pitchFamily="2" charset="-122"/>
                <a:ea typeface="华文新魏" pitchFamily="2" charset="-122"/>
              </a:rPr>
              <a:t>从</a:t>
            </a:r>
            <a:r>
              <a:rPr lang="en-US" altLang="zh-CN" b="1">
                <a:latin typeface="华文新魏" pitchFamily="2" charset="-122"/>
                <a:ea typeface="华文新魏" pitchFamily="2" charset="-122"/>
              </a:rPr>
              <a:t>V-S</a:t>
            </a:r>
            <a:r>
              <a:rPr lang="zh-CN" altLang="en-US" b="1">
                <a:latin typeface="华文新魏" pitchFamily="2" charset="-122"/>
                <a:ea typeface="华文新魏" pitchFamily="2" charset="-122"/>
              </a:rPr>
              <a:t>中选择具有最短特殊路径的顶点</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a:t>
            </a:r>
            <a:br>
              <a:rPr lang="en-US" altLang="zh-CN" b="1">
                <a:latin typeface="华文新魏" pitchFamily="2" charset="-122"/>
                <a:ea typeface="华文新魏" pitchFamily="2" charset="-122"/>
              </a:rPr>
            </a:br>
            <a:r>
              <a:rPr lang="zh-CN" altLang="en-US" b="1">
                <a:latin typeface="华文新魏" pitchFamily="2" charset="-122"/>
                <a:ea typeface="华文新魏" pitchFamily="2" charset="-122"/>
              </a:rPr>
              <a:t>从而确定从源到</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的最短路径长度</a:t>
            </a:r>
            <a:r>
              <a:rPr lang="en-US" altLang="zh-CN" b="1">
                <a:latin typeface="华文新魏" pitchFamily="2" charset="-122"/>
                <a:ea typeface="华文新魏" pitchFamily="2" charset="-122"/>
              </a:rPr>
              <a:t>dist[u]</a:t>
            </a:r>
            <a:r>
              <a:rPr lang="zh-CN" altLang="en-US" b="1">
                <a:latin typeface="华文新魏" pitchFamily="2" charset="-122"/>
                <a:ea typeface="华文新魏" pitchFamily="2" charset="-122"/>
              </a:rPr>
              <a:t>。</a:t>
            </a:r>
            <a:endParaRPr lang="en-US" altLang="zh-CN" b="1">
              <a:latin typeface="华文新魏" pitchFamily="2" charset="-122"/>
              <a:ea typeface="华文新魏" pitchFamily="2" charset="-122"/>
            </a:endParaRPr>
          </a:p>
          <a:p>
            <a:pPr defTabSz="812800">
              <a:lnSpc>
                <a:spcPct val="100000"/>
              </a:lnSpc>
              <a:buClr>
                <a:schemeClr val="folHlink"/>
              </a:buClr>
              <a:buSzPct val="70000"/>
            </a:pPr>
            <a:endParaRPr lang="en-US" altLang="zh-CN" b="1">
              <a:solidFill>
                <a:srgbClr val="666699"/>
              </a:solidFill>
              <a:latin typeface="华文新魏" pitchFamily="2" charset="-122"/>
              <a:ea typeface="华文新魏" pitchFamily="2" charset="-122"/>
            </a:endParaRPr>
          </a:p>
          <a:p>
            <a:pPr defTabSz="812800">
              <a:lnSpc>
                <a:spcPct val="100000"/>
              </a:lnSpc>
              <a:buClr>
                <a:schemeClr val="folHlink"/>
              </a:buClr>
              <a:buSzPct val="70000"/>
            </a:pPr>
            <a:r>
              <a:rPr lang="zh-CN" altLang="en-US" b="1">
                <a:solidFill>
                  <a:srgbClr val="FF0000"/>
                </a:solidFill>
                <a:latin typeface="华文新魏" pitchFamily="2" charset="-122"/>
                <a:ea typeface="华文新魏" pitchFamily="2" charset="-122"/>
              </a:rPr>
              <a:t>贪心选择性质证明：</a:t>
            </a:r>
            <a:endParaRPr lang="en-US" altLang="zh-CN"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a:t>
            </a:r>
            <a:r>
              <a:rPr lang="zh-CN" altLang="en-US" b="1">
                <a:solidFill>
                  <a:srgbClr val="FF0000"/>
                </a:solidFill>
                <a:latin typeface="华文新魏" pitchFamily="2" charset="-122"/>
                <a:ea typeface="华文新魏" pitchFamily="2" charset="-122"/>
              </a:rPr>
              <a:t>证明</a:t>
            </a:r>
            <a:r>
              <a:rPr lang="en-US" altLang="zh-CN" b="1">
                <a:solidFill>
                  <a:srgbClr val="FF0000"/>
                </a:solidFill>
                <a:latin typeface="华文新魏" pitchFamily="2" charset="-122"/>
                <a:ea typeface="华文新魏" pitchFamily="2" charset="-122"/>
              </a:rPr>
              <a:t>:</a:t>
            </a:r>
            <a:r>
              <a:rPr lang="zh-CN" altLang="en-US" b="1">
                <a:latin typeface="华文新魏" pitchFamily="2" charset="-122"/>
                <a:ea typeface="华文新魏" pitchFamily="2" charset="-122"/>
              </a:rPr>
              <a:t>（反证法）</a:t>
            </a:r>
            <a:endParaRPr lang="en-US" altLang="zh-CN" b="1">
              <a:latin typeface="华文新魏" pitchFamily="2" charset="-122"/>
              <a:ea typeface="华文新魏" pitchFamily="2" charset="-122"/>
            </a:endParaRPr>
          </a:p>
          <a:p>
            <a:pPr lvl="1" indent="-293688" defTabSz="812800">
              <a:buClr>
                <a:schemeClr val="folHlink"/>
              </a:buClr>
              <a:buSzPct val="70000"/>
              <a:buFont typeface="Wingdings" pitchFamily="2" charset="2"/>
              <a:buNone/>
            </a:pPr>
            <a:r>
              <a:rPr lang="zh-CN" altLang="en-US" b="1">
                <a:latin typeface="华文新魏" pitchFamily="2" charset="-122"/>
                <a:ea typeface="华文新魏" pitchFamily="2" charset="-122"/>
              </a:rPr>
              <a:t>即证明从源到</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没有更短的其他路径。</a:t>
            </a:r>
            <a:endParaRPr lang="en-US" altLang="zh-CN" b="1">
              <a:latin typeface="华文新魏" pitchFamily="2" charset="-122"/>
              <a:ea typeface="华文新魏" pitchFamily="2" charset="-122"/>
            </a:endParaRPr>
          </a:p>
          <a:p>
            <a:pPr lvl="1" indent="-293688" defTabSz="812800">
              <a:buClr>
                <a:schemeClr val="folHlink"/>
              </a:buClr>
              <a:buSzPct val="70000"/>
              <a:buFont typeface="Wingdings" pitchFamily="2" charset="2"/>
              <a:buNone/>
            </a:pPr>
            <a:r>
              <a:rPr lang="zh-CN" altLang="en-US" b="1">
                <a:latin typeface="华文新魏" pitchFamily="2" charset="-122"/>
                <a:ea typeface="华文新魏" pitchFamily="2" charset="-122"/>
              </a:rPr>
              <a:t>假设存在一条从源到</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且长度比</a:t>
            </a:r>
            <a:r>
              <a:rPr lang="en-US" altLang="zh-CN" b="1">
                <a:latin typeface="华文新魏" pitchFamily="2" charset="-122"/>
                <a:ea typeface="华文新魏" pitchFamily="2" charset="-122"/>
              </a:rPr>
              <a:t>dist[u]</a:t>
            </a:r>
            <a:r>
              <a:rPr lang="zh-CN" altLang="en-US" b="1">
                <a:latin typeface="华文新魏" pitchFamily="2" charset="-122"/>
                <a:ea typeface="华文新魏" pitchFamily="2" charset="-122"/>
              </a:rPr>
              <a:t>更短的路，设这条路初次走出</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之外到达顶点为</a:t>
            </a:r>
            <a:r>
              <a:rPr lang="en-US" altLang="zh-CN" b="1">
                <a:latin typeface="华文新魏" pitchFamily="2" charset="-122"/>
                <a:ea typeface="华文新魏" pitchFamily="2" charset="-122"/>
              </a:rPr>
              <a:t>x#V-S</a:t>
            </a:r>
            <a:r>
              <a:rPr lang="zh-CN" altLang="en-US" b="1">
                <a:latin typeface="华文新魏" pitchFamily="2" charset="-122"/>
                <a:ea typeface="华文新魏" pitchFamily="2" charset="-122"/>
              </a:rPr>
              <a:t>，然后徘徊于</a:t>
            </a:r>
            <a:r>
              <a:rPr lang="en-US" altLang="zh-CN" b="1">
                <a:latin typeface="华文新魏" pitchFamily="2" charset="-122"/>
                <a:ea typeface="华文新魏" pitchFamily="2" charset="-122"/>
              </a:rPr>
              <a:t>S</a:t>
            </a:r>
            <a:r>
              <a:rPr lang="zh-CN" altLang="en-US" b="1">
                <a:latin typeface="华文新魏" pitchFamily="2" charset="-122"/>
                <a:ea typeface="华文新魏" pitchFamily="2" charset="-122"/>
              </a:rPr>
              <a:t>内外若干 次，最后离开达到</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，如上图所示。</a:t>
            </a:r>
            <a:endParaRPr lang="en-US" altLang="zh-CN" b="1">
              <a:latin typeface="华文新魏" pitchFamily="2" charset="-122"/>
              <a:ea typeface="华文新魏" pitchFamily="2" charset="-122"/>
            </a:endParaRPr>
          </a:p>
          <a:p>
            <a:pPr lvl="1" indent="-293688" defTabSz="812800">
              <a:buClr>
                <a:schemeClr val="folHlink"/>
              </a:buClr>
              <a:buSzPct val="70000"/>
              <a:buFont typeface="Wingdings" pitchFamily="2" charset="2"/>
              <a:buNone/>
            </a:pPr>
            <a:r>
              <a:rPr lang="zh-CN" altLang="en-US" b="1">
                <a:latin typeface="华文新魏" pitchFamily="2" charset="-122"/>
                <a:ea typeface="华文新魏" pitchFamily="2" charset="-122"/>
              </a:rPr>
              <a:t>在这条路径上，分别记</a:t>
            </a:r>
            <a:r>
              <a:rPr lang="en-US" altLang="zh-CN" b="1">
                <a:latin typeface="华文新魏" pitchFamily="2" charset="-122"/>
                <a:ea typeface="华文新魏" pitchFamily="2" charset="-122"/>
              </a:rPr>
              <a:t>d(v,x)</a:t>
            </a:r>
            <a:r>
              <a:rPr lang="zh-CN" altLang="en-US" b="1">
                <a:latin typeface="华文新魏" pitchFamily="2" charset="-122"/>
                <a:ea typeface="华文新魏" pitchFamily="2" charset="-122"/>
              </a:rPr>
              <a:t>，</a:t>
            </a:r>
            <a:r>
              <a:rPr lang="en-US" altLang="zh-CN" b="1">
                <a:latin typeface="华文新魏" pitchFamily="2" charset="-122"/>
                <a:ea typeface="华文新魏" pitchFamily="2" charset="-122"/>
              </a:rPr>
              <a:t>d(x,u)</a:t>
            </a:r>
            <a:r>
              <a:rPr lang="zh-CN" altLang="en-US" b="1">
                <a:latin typeface="华文新魏" pitchFamily="2" charset="-122"/>
                <a:ea typeface="华文新魏" pitchFamily="2" charset="-122"/>
              </a:rPr>
              <a:t>和</a:t>
            </a:r>
            <a:r>
              <a:rPr lang="en-US" altLang="zh-CN" b="1">
                <a:latin typeface="华文新魏" pitchFamily="2" charset="-122"/>
                <a:ea typeface="华文新魏" pitchFamily="2" charset="-122"/>
              </a:rPr>
              <a:t>d(v,u)</a:t>
            </a:r>
            <a:r>
              <a:rPr lang="zh-CN" altLang="en-US" b="1">
                <a:latin typeface="华文新魏" pitchFamily="2" charset="-122"/>
                <a:ea typeface="华文新魏" pitchFamily="2" charset="-122"/>
              </a:rPr>
              <a:t>为顶点</a:t>
            </a:r>
            <a:r>
              <a:rPr lang="en-US" altLang="zh-CN" b="1">
                <a:latin typeface="华文新魏" pitchFamily="2" charset="-122"/>
                <a:ea typeface="华文新魏" pitchFamily="2" charset="-122"/>
              </a:rPr>
              <a:t>v</a:t>
            </a:r>
            <a:r>
              <a:rPr lang="zh-CN" altLang="en-US" b="1">
                <a:latin typeface="华文新魏" pitchFamily="2" charset="-122"/>
                <a:ea typeface="华文新魏" pitchFamily="2" charset="-122"/>
              </a:rPr>
              <a:t>到顶点</a:t>
            </a:r>
            <a:r>
              <a:rPr lang="en-US" altLang="zh-CN" b="1">
                <a:latin typeface="华文新魏" pitchFamily="2" charset="-122"/>
                <a:ea typeface="华文新魏" pitchFamily="2" charset="-122"/>
              </a:rPr>
              <a:t>x</a:t>
            </a:r>
            <a:r>
              <a:rPr lang="zh-CN" altLang="en-US" b="1">
                <a:latin typeface="华文新魏" pitchFamily="2" charset="-122"/>
                <a:ea typeface="华文新魏" pitchFamily="2" charset="-122"/>
              </a:rPr>
              <a:t>，顶点</a:t>
            </a:r>
            <a:r>
              <a:rPr lang="en-US" altLang="zh-CN" b="1">
                <a:latin typeface="华文新魏" pitchFamily="2" charset="-122"/>
                <a:ea typeface="华文新魏" pitchFamily="2" charset="-122"/>
              </a:rPr>
              <a:t>x</a:t>
            </a:r>
            <a:r>
              <a:rPr lang="zh-CN" altLang="en-US" b="1">
                <a:latin typeface="华文新魏" pitchFamily="2" charset="-122"/>
                <a:ea typeface="华文新魏" pitchFamily="2" charset="-122"/>
              </a:rPr>
              <a:t>到顶点</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和顶点</a:t>
            </a:r>
            <a:r>
              <a:rPr lang="en-US" altLang="zh-CN" b="1">
                <a:latin typeface="华文新魏" pitchFamily="2" charset="-122"/>
                <a:ea typeface="华文新魏" pitchFamily="2" charset="-122"/>
              </a:rPr>
              <a:t>v</a:t>
            </a:r>
            <a:r>
              <a:rPr lang="zh-CN" altLang="en-US" b="1">
                <a:latin typeface="华文新魏" pitchFamily="2" charset="-122"/>
                <a:ea typeface="华文新魏" pitchFamily="2" charset="-122"/>
              </a:rPr>
              <a:t>到顶点</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的路长，那么</a:t>
            </a:r>
            <a:endParaRPr lang="en-US" altLang="zh-CN" b="1">
              <a:latin typeface="华文新魏" pitchFamily="2" charset="-122"/>
              <a:ea typeface="华文新魏" pitchFamily="2" charset="-122"/>
            </a:endParaRPr>
          </a:p>
          <a:p>
            <a:pPr lvl="1" indent="-293688" defTabSz="812800">
              <a:buClr>
                <a:schemeClr val="folHlink"/>
              </a:buClr>
              <a:buSzPct val="70000"/>
              <a:buFont typeface="Wingdings" pitchFamily="2" charset="2"/>
              <a:buNone/>
            </a:pPr>
            <a:r>
              <a:rPr lang="en-US" altLang="zh-CN" b="1">
                <a:latin typeface="华文新魏" pitchFamily="2" charset="-122"/>
                <a:ea typeface="华文新魏" pitchFamily="2" charset="-122"/>
              </a:rPr>
              <a:t>         dist[x]&lt;=d (v,x)   d(v, x) + d(x, u)  = d(v,u) &lt; dist[u]</a:t>
            </a:r>
          </a:p>
          <a:p>
            <a:pPr marL="449263" lvl="2" indent="0" defTabSz="812800">
              <a:buClr>
                <a:schemeClr val="folHlink"/>
              </a:buClr>
              <a:buSzPct val="70000"/>
              <a:buFontTx/>
              <a:buNone/>
            </a:pPr>
            <a:r>
              <a:rPr lang="zh-CN" altLang="en-US" b="1">
                <a:latin typeface="华文新魏" pitchFamily="2" charset="-122"/>
                <a:ea typeface="华文新魏" pitchFamily="2" charset="-122"/>
              </a:rPr>
              <a:t> 利用边权的非负性，可知</a:t>
            </a:r>
            <a:r>
              <a:rPr lang="en-US" altLang="zh-CN" b="1">
                <a:latin typeface="华文新魏" pitchFamily="2" charset="-122"/>
                <a:ea typeface="华文新魏" pitchFamily="2" charset="-122"/>
              </a:rPr>
              <a:t>d(x,u)&gt;=0</a:t>
            </a:r>
            <a:r>
              <a:rPr lang="zh-CN" altLang="en-US" b="1">
                <a:latin typeface="华文新魏" pitchFamily="2" charset="-122"/>
                <a:ea typeface="华文新魏" pitchFamily="2" charset="-122"/>
              </a:rPr>
              <a:t>，从而推得</a:t>
            </a:r>
            <a:r>
              <a:rPr lang="en-US" altLang="zh-CN" b="1">
                <a:latin typeface="华文新魏" pitchFamily="2" charset="-122"/>
                <a:ea typeface="华文新魏" pitchFamily="2" charset="-122"/>
              </a:rPr>
              <a:t>dist[x]&lt;dist[u]</a:t>
            </a:r>
            <a:r>
              <a:rPr lang="zh-CN" altLang="en-US" b="1">
                <a:latin typeface="华文新魏" pitchFamily="2" charset="-122"/>
                <a:ea typeface="华文新魏" pitchFamily="2" charset="-122"/>
              </a:rPr>
              <a:t>。此为矛盾。这就证明了</a:t>
            </a:r>
            <a:r>
              <a:rPr lang="en-US" altLang="zh-CN" b="1">
                <a:latin typeface="华文新魏" pitchFamily="2" charset="-122"/>
                <a:ea typeface="华文新魏" pitchFamily="2" charset="-122"/>
              </a:rPr>
              <a:t>dist[u]</a:t>
            </a:r>
            <a:r>
              <a:rPr lang="zh-CN" altLang="en-US" b="1">
                <a:latin typeface="华文新魏" pitchFamily="2" charset="-122"/>
                <a:ea typeface="华文新魏" pitchFamily="2" charset="-122"/>
              </a:rPr>
              <a:t>是从源到顶点</a:t>
            </a:r>
            <a:r>
              <a:rPr lang="en-US" altLang="zh-CN" b="1">
                <a:latin typeface="华文新魏" pitchFamily="2" charset="-122"/>
                <a:ea typeface="华文新魏" pitchFamily="2" charset="-122"/>
              </a:rPr>
              <a:t>u</a:t>
            </a:r>
            <a:r>
              <a:rPr lang="zh-CN" altLang="en-US" b="1">
                <a:latin typeface="华文新魏" pitchFamily="2" charset="-122"/>
                <a:ea typeface="华文新魏" pitchFamily="2" charset="-122"/>
              </a:rPr>
              <a:t>的最短路径长度。</a:t>
            </a:r>
            <a:endParaRPr lang="zh-CN" altLang="en-US" b="1">
              <a:solidFill>
                <a:srgbClr val="666699"/>
              </a:solidFill>
              <a:latin typeface="华文新魏" pitchFamily="2" charset="-122"/>
              <a:ea typeface="华文新魏" pitchFamily="2" charset="-122"/>
            </a:endParaRPr>
          </a:p>
        </p:txBody>
      </p:sp>
      <p:grpSp>
        <p:nvGrpSpPr>
          <p:cNvPr id="53254" name="组合 13"/>
          <p:cNvGrpSpPr>
            <a:grpSpLocks/>
          </p:cNvGrpSpPr>
          <p:nvPr/>
        </p:nvGrpSpPr>
        <p:grpSpPr bwMode="auto">
          <a:xfrm>
            <a:off x="6572250" y="2000250"/>
            <a:ext cx="2111375" cy="1309688"/>
            <a:chOff x="3830320" y="2133600"/>
            <a:chExt cx="3637280" cy="1971040"/>
          </a:xfrm>
        </p:grpSpPr>
        <p:sp>
          <p:nvSpPr>
            <p:cNvPr id="53255" name="椭圆 4"/>
            <p:cNvSpPr>
              <a:spLocks noChangeArrowheads="1"/>
            </p:cNvSpPr>
            <p:nvPr/>
          </p:nvSpPr>
          <p:spPr bwMode="auto">
            <a:xfrm>
              <a:off x="3830320" y="2479040"/>
              <a:ext cx="2661920" cy="1625600"/>
            </a:xfrm>
            <a:prstGeom prst="ellipse">
              <a:avLst/>
            </a:prstGeom>
            <a:solidFill>
              <a:schemeClr val="accent1"/>
            </a:solidFill>
            <a:ln w="9525" algn="ctr">
              <a:solidFill>
                <a:schemeClr val="tx1"/>
              </a:solidFill>
              <a:round/>
              <a:headEnd/>
              <a:tailEnd/>
            </a:ln>
          </p:spPr>
          <p:txBody>
            <a:bodyPr wrap="none"/>
            <a:lstStyle/>
            <a:p>
              <a:endParaRPr lang="en-US" altLang="zh-CN" sz="2400">
                <a:latin typeface="华文新魏" pitchFamily="2" charset="-122"/>
                <a:ea typeface="华文新魏" pitchFamily="2" charset="-122"/>
              </a:endParaRPr>
            </a:p>
            <a:p>
              <a:r>
                <a:rPr lang="en-US" altLang="zh-CN" sz="2400">
                  <a:latin typeface="华文新魏" pitchFamily="2" charset="-122"/>
                  <a:ea typeface="华文新魏" pitchFamily="2" charset="-122"/>
                </a:rPr>
                <a:t>    S</a:t>
              </a:r>
              <a:endParaRPr lang="zh-CN" altLang="en-US" sz="2400">
                <a:latin typeface="华文新魏" pitchFamily="2" charset="-122"/>
                <a:ea typeface="华文新魏" pitchFamily="2" charset="-122"/>
              </a:endParaRPr>
            </a:p>
          </p:txBody>
        </p:sp>
        <p:sp>
          <p:nvSpPr>
            <p:cNvPr id="53256" name="椭圆 5"/>
            <p:cNvSpPr>
              <a:spLocks noChangeArrowheads="1"/>
            </p:cNvSpPr>
            <p:nvPr/>
          </p:nvSpPr>
          <p:spPr bwMode="auto">
            <a:xfrm>
              <a:off x="5140960" y="2814320"/>
              <a:ext cx="528320" cy="447040"/>
            </a:xfrm>
            <a:prstGeom prst="ellipse">
              <a:avLst/>
            </a:prstGeom>
            <a:solidFill>
              <a:srgbClr val="FFFF00"/>
            </a:solidFill>
            <a:ln w="9525" algn="ctr">
              <a:solidFill>
                <a:schemeClr val="tx1"/>
              </a:solidFill>
              <a:round/>
              <a:headEnd/>
              <a:tailEnd/>
            </a:ln>
          </p:spPr>
          <p:txBody>
            <a:bodyPr wrap="none" lIns="0" tIns="0" rIns="0" bIns="0" anchor="ctr" anchorCtr="1"/>
            <a:lstStyle/>
            <a:p>
              <a:r>
                <a:rPr lang="en-US" altLang="zh-CN" sz="2400">
                  <a:latin typeface="华文新魏" pitchFamily="2" charset="-122"/>
                  <a:ea typeface="华文新魏" pitchFamily="2" charset="-122"/>
                </a:rPr>
                <a:t>v</a:t>
              </a:r>
              <a:endParaRPr lang="zh-CN" altLang="en-US" sz="2400">
                <a:latin typeface="华文新魏" pitchFamily="2" charset="-122"/>
                <a:ea typeface="华文新魏" pitchFamily="2" charset="-122"/>
              </a:endParaRPr>
            </a:p>
          </p:txBody>
        </p:sp>
        <p:sp>
          <p:nvSpPr>
            <p:cNvPr id="53257" name="椭圆 6"/>
            <p:cNvSpPr>
              <a:spLocks noChangeArrowheads="1"/>
            </p:cNvSpPr>
            <p:nvPr/>
          </p:nvSpPr>
          <p:spPr bwMode="auto">
            <a:xfrm>
              <a:off x="6939280" y="2133600"/>
              <a:ext cx="528320" cy="447040"/>
            </a:xfrm>
            <a:prstGeom prst="ellipse">
              <a:avLst/>
            </a:prstGeom>
            <a:solidFill>
              <a:srgbClr val="FFFF00"/>
            </a:solidFill>
            <a:ln w="9525" algn="ctr">
              <a:solidFill>
                <a:schemeClr val="tx1"/>
              </a:solidFill>
              <a:round/>
              <a:headEnd/>
              <a:tailEnd/>
            </a:ln>
          </p:spPr>
          <p:txBody>
            <a:bodyPr wrap="none" lIns="0" tIns="0" rIns="0" bIns="0" anchor="ctr" anchorCtr="1"/>
            <a:lstStyle/>
            <a:p>
              <a:r>
                <a:rPr lang="en-US" altLang="zh-CN" sz="2400">
                  <a:latin typeface="华文新魏" pitchFamily="2" charset="-122"/>
                  <a:ea typeface="华文新魏" pitchFamily="2" charset="-122"/>
                </a:rPr>
                <a:t>u</a:t>
              </a:r>
              <a:endParaRPr lang="zh-CN" altLang="en-US" sz="2400">
                <a:latin typeface="华文新魏" pitchFamily="2" charset="-122"/>
                <a:ea typeface="华文新魏" pitchFamily="2" charset="-122"/>
              </a:endParaRPr>
            </a:p>
          </p:txBody>
        </p:sp>
        <p:sp>
          <p:nvSpPr>
            <p:cNvPr id="53258" name="椭圆 7"/>
            <p:cNvSpPr>
              <a:spLocks noChangeArrowheads="1"/>
            </p:cNvSpPr>
            <p:nvPr/>
          </p:nvSpPr>
          <p:spPr bwMode="auto">
            <a:xfrm>
              <a:off x="6858000" y="3606800"/>
              <a:ext cx="528320" cy="447040"/>
            </a:xfrm>
            <a:prstGeom prst="ellipse">
              <a:avLst/>
            </a:prstGeom>
            <a:solidFill>
              <a:srgbClr val="FFFF00"/>
            </a:solidFill>
            <a:ln w="9525" algn="ctr">
              <a:solidFill>
                <a:schemeClr val="tx1"/>
              </a:solidFill>
              <a:round/>
              <a:headEnd/>
              <a:tailEnd/>
            </a:ln>
          </p:spPr>
          <p:txBody>
            <a:bodyPr wrap="none" lIns="0" tIns="0" rIns="0" bIns="0" anchor="ctr" anchorCtr="1"/>
            <a:lstStyle/>
            <a:p>
              <a:r>
                <a:rPr lang="en-US" altLang="zh-CN" sz="2400">
                  <a:latin typeface="华文新魏" pitchFamily="2" charset="-122"/>
                  <a:ea typeface="华文新魏" pitchFamily="2" charset="-122"/>
                </a:rPr>
                <a:t>x</a:t>
              </a:r>
              <a:endParaRPr lang="zh-CN" altLang="en-US" sz="2400">
                <a:latin typeface="华文新魏" pitchFamily="2" charset="-122"/>
                <a:ea typeface="华文新魏" pitchFamily="2" charset="-122"/>
              </a:endParaRPr>
            </a:p>
          </p:txBody>
        </p:sp>
        <p:cxnSp>
          <p:nvCxnSpPr>
            <p:cNvPr id="53259" name="直接箭头连接符 9"/>
            <p:cNvCxnSpPr>
              <a:cxnSpLocks noChangeShapeType="1"/>
            </p:cNvCxnSpPr>
            <p:nvPr/>
          </p:nvCxnSpPr>
          <p:spPr bwMode="auto">
            <a:xfrm flipV="1">
              <a:off x="5618480" y="2383093"/>
              <a:ext cx="1316891" cy="542987"/>
            </a:xfrm>
            <a:prstGeom prst="straightConnector1">
              <a:avLst/>
            </a:prstGeom>
            <a:noFill/>
            <a:ln w="9525" algn="ctr">
              <a:solidFill>
                <a:schemeClr val="tx1"/>
              </a:solidFill>
              <a:round/>
              <a:headEnd/>
              <a:tailEnd type="triangle" w="med" len="med"/>
            </a:ln>
          </p:spPr>
        </p:cxnSp>
        <p:cxnSp>
          <p:nvCxnSpPr>
            <p:cNvPr id="53260" name="直接箭头连接符 11"/>
            <p:cNvCxnSpPr>
              <a:cxnSpLocks noChangeShapeType="1"/>
              <a:stCxn id="53256" idx="5"/>
              <a:endCxn id="53258" idx="2"/>
            </p:cNvCxnSpPr>
            <p:nvPr/>
          </p:nvCxnSpPr>
          <p:spPr bwMode="auto">
            <a:xfrm rot="16200000" flipH="1">
              <a:off x="5907741" y="2880060"/>
              <a:ext cx="634427" cy="1266091"/>
            </a:xfrm>
            <a:prstGeom prst="straightConnector1">
              <a:avLst/>
            </a:prstGeom>
            <a:noFill/>
            <a:ln w="9525" algn="ctr">
              <a:solidFill>
                <a:schemeClr val="tx1"/>
              </a:solidFill>
              <a:round/>
              <a:headEnd/>
              <a:tailEnd type="triangle" w="med" len="med"/>
            </a:ln>
          </p:spPr>
        </p:cxnSp>
        <p:sp>
          <p:nvSpPr>
            <p:cNvPr id="53261" name="任意多边形 12"/>
            <p:cNvSpPr>
              <a:spLocks/>
            </p:cNvSpPr>
            <p:nvPr/>
          </p:nvSpPr>
          <p:spPr bwMode="auto">
            <a:xfrm>
              <a:off x="6096001" y="2479040"/>
              <a:ext cx="1005840" cy="1168400"/>
            </a:xfrm>
            <a:custGeom>
              <a:avLst/>
              <a:gdLst>
                <a:gd name="T0" fmla="*/ 547555 w 1095587"/>
                <a:gd name="T1" fmla="*/ 893675 h 1232747"/>
                <a:gd name="T2" fmla="*/ 66924 w 1095587"/>
                <a:gd name="T3" fmla="*/ 540133 h 1232747"/>
                <a:gd name="T4" fmla="*/ 146015 w 1095587"/>
                <a:gd name="T5" fmla="*/ 392825 h 1232747"/>
                <a:gd name="T6" fmla="*/ 577976 w 1095587"/>
                <a:gd name="T7" fmla="*/ 76110 h 1232747"/>
                <a:gd name="T8" fmla="*/ 614479 w 1095587"/>
                <a:gd name="T9" fmla="*/ 46648 h 1232747"/>
                <a:gd name="T10" fmla="*/ 0 60000 65536"/>
                <a:gd name="T11" fmla="*/ 0 60000 65536"/>
                <a:gd name="T12" fmla="*/ 0 60000 65536"/>
                <a:gd name="T13" fmla="*/ 0 60000 65536"/>
                <a:gd name="T14" fmla="*/ 0 60000 65536"/>
                <a:gd name="T15" fmla="*/ 0 w 1095587"/>
                <a:gd name="T16" fmla="*/ 0 h 1232747"/>
                <a:gd name="T17" fmla="*/ 1095587 w 1095587"/>
                <a:gd name="T18" fmla="*/ 1232747 h 1232747"/>
              </a:gdLst>
              <a:ahLst/>
              <a:cxnLst>
                <a:cxn ang="T10">
                  <a:pos x="T0" y="T1"/>
                </a:cxn>
                <a:cxn ang="T11">
                  <a:pos x="T2" y="T3"/>
                </a:cxn>
                <a:cxn ang="T12">
                  <a:pos x="T4" y="T5"/>
                </a:cxn>
                <a:cxn ang="T13">
                  <a:pos x="T6" y="T7"/>
                </a:cxn>
                <a:cxn ang="T14">
                  <a:pos x="T8" y="T9"/>
                </a:cxn>
              </a:cxnLst>
              <a:rect l="T15" t="T16" r="T17" b="T18"/>
              <a:pathLst>
                <a:path w="1095587" h="1232747">
                  <a:moveTo>
                    <a:pt x="914400" y="1232747"/>
                  </a:moveTo>
                  <a:cubicBezTo>
                    <a:pt x="568960" y="1046480"/>
                    <a:pt x="223520" y="860214"/>
                    <a:pt x="111760" y="745067"/>
                  </a:cubicBezTo>
                  <a:cubicBezTo>
                    <a:pt x="0" y="629920"/>
                    <a:pt x="101600" y="648547"/>
                    <a:pt x="243840" y="541867"/>
                  </a:cubicBezTo>
                  <a:cubicBezTo>
                    <a:pt x="386080" y="435187"/>
                    <a:pt x="834813" y="184574"/>
                    <a:pt x="965200" y="104987"/>
                  </a:cubicBezTo>
                  <a:cubicBezTo>
                    <a:pt x="1095587" y="25400"/>
                    <a:pt x="1017693" y="0"/>
                    <a:pt x="1026160" y="64347"/>
                  </a:cubicBezTo>
                </a:path>
              </a:pathLst>
            </a:custGeom>
            <a:noFill/>
            <a:ln w="9525" cap="flat" cmpd="sng" algn="ctr">
              <a:solidFill>
                <a:schemeClr val="tx1"/>
              </a:solidFill>
              <a:prstDash val="solid"/>
              <a:round/>
              <a:headEnd type="none" w="med" len="med"/>
              <a:tailEnd type="triangle" w="med" len="med"/>
            </a:ln>
          </p:spPr>
          <p:txBody>
            <a:bodyPr wrap="none"/>
            <a:lstStyle/>
            <a:p>
              <a:endParaRPr lang="zh-CN" altLang="en-US"/>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dirty="0">
                <a:solidFill>
                  <a:srgbClr val="D3192B"/>
                </a:solidFill>
              </a:rPr>
              <a:t>7 </a:t>
            </a:r>
            <a:r>
              <a:rPr lang="zh-CN" altLang="en-US" dirty="0">
                <a:solidFill>
                  <a:srgbClr val="D3192B"/>
                </a:solidFill>
              </a:rPr>
              <a:t>最小生成树</a:t>
            </a:r>
          </a:p>
        </p:txBody>
      </p:sp>
      <p:sp>
        <p:nvSpPr>
          <p:cNvPr id="54275" name="内容占位符 2"/>
          <p:cNvSpPr>
            <a:spLocks noGrp="1"/>
          </p:cNvSpPr>
          <p:nvPr>
            <p:ph idx="1"/>
          </p:nvPr>
        </p:nvSpPr>
        <p:spPr/>
        <p:txBody>
          <a:bodyPr/>
          <a:lstStyle/>
          <a:p>
            <a:r>
              <a:rPr lang="zh-CN" altLang="en-US" sz="2400" b="1">
                <a:solidFill>
                  <a:srgbClr val="FF0000"/>
                </a:solidFill>
                <a:latin typeface="华文新魏" pitchFamily="2" charset="-122"/>
                <a:ea typeface="华文新魏" pitchFamily="2" charset="-122"/>
              </a:rPr>
              <a:t>问题描述：</a:t>
            </a:r>
            <a:endParaRPr lang="en-US" altLang="zh-CN" sz="2400" b="1">
              <a:solidFill>
                <a:srgbClr val="FF0000"/>
              </a:solidFill>
              <a:latin typeface="华文新魏" pitchFamily="2" charset="-122"/>
              <a:ea typeface="华文新魏" pitchFamily="2" charset="-122"/>
            </a:endParaRPr>
          </a:p>
          <a:p>
            <a:pPr>
              <a:buFont typeface="Wingdings" pitchFamily="2" charset="2"/>
              <a:buNone/>
            </a:pPr>
            <a:r>
              <a:rPr lang="zh-CN" altLang="en-US">
                <a:latin typeface="华文新魏" pitchFamily="2" charset="-122"/>
                <a:ea typeface="华文新魏" pitchFamily="2" charset="-122"/>
              </a:rPr>
              <a:t>    </a:t>
            </a:r>
            <a:r>
              <a:rPr lang="zh-CN" altLang="en-US" sz="2400" b="1">
                <a:latin typeface="华文新魏" pitchFamily="2" charset="-122"/>
                <a:ea typeface="华文新魏" pitchFamily="2" charset="-122"/>
              </a:rPr>
              <a:t>设</a:t>
            </a:r>
            <a:r>
              <a:rPr lang="en-US" altLang="zh-CN" sz="2400" b="1">
                <a:latin typeface="华文新魏" pitchFamily="2" charset="-122"/>
                <a:ea typeface="华文新魏" pitchFamily="2" charset="-122"/>
              </a:rPr>
              <a:t>G =(V,E)</a:t>
            </a:r>
            <a:r>
              <a:rPr lang="zh-CN" altLang="en-US" sz="2400" b="1">
                <a:latin typeface="华文新魏" pitchFamily="2" charset="-122"/>
                <a:ea typeface="华文新魏" pitchFamily="2" charset="-122"/>
              </a:rPr>
              <a:t>是无向连通带权图，即一个</a:t>
            </a:r>
            <a:r>
              <a:rPr lang="zh-CN" altLang="en-US" sz="2400" b="1">
                <a:solidFill>
                  <a:schemeClr val="accent2"/>
                </a:solidFill>
                <a:latin typeface="华文新魏" pitchFamily="2" charset="-122"/>
                <a:ea typeface="华文新魏" pitchFamily="2" charset="-122"/>
              </a:rPr>
              <a:t>网络</a:t>
            </a:r>
            <a:r>
              <a:rPr lang="zh-CN" altLang="en-US" sz="2400" b="1">
                <a:latin typeface="华文新魏" pitchFamily="2" charset="-122"/>
                <a:ea typeface="华文新魏" pitchFamily="2" charset="-122"/>
              </a:rPr>
              <a:t>。</a:t>
            </a:r>
            <a:r>
              <a:rPr lang="en-US" altLang="zh-CN" sz="2400" b="1">
                <a:latin typeface="华文新魏" pitchFamily="2" charset="-122"/>
                <a:ea typeface="华文新魏" pitchFamily="2" charset="-122"/>
              </a:rPr>
              <a:t>E</a:t>
            </a:r>
            <a:r>
              <a:rPr lang="zh-CN" altLang="en-US" sz="2400" b="1">
                <a:latin typeface="华文新魏" pitchFamily="2" charset="-122"/>
                <a:ea typeface="华文新魏" pitchFamily="2" charset="-122"/>
              </a:rPr>
              <a:t>中每条边</a:t>
            </a:r>
            <a:r>
              <a:rPr lang="en-US" altLang="zh-CN" sz="2400" b="1">
                <a:latin typeface="华文新魏" pitchFamily="2" charset="-122"/>
                <a:ea typeface="华文新魏" pitchFamily="2" charset="-122"/>
              </a:rPr>
              <a:t>(v,w)</a:t>
            </a:r>
            <a:r>
              <a:rPr lang="zh-CN" altLang="en-US" sz="2400" b="1">
                <a:latin typeface="华文新魏" pitchFamily="2" charset="-122"/>
                <a:ea typeface="华文新魏" pitchFamily="2" charset="-122"/>
              </a:rPr>
              <a:t>的权为</a:t>
            </a:r>
            <a:r>
              <a:rPr lang="en-US" altLang="zh-CN" sz="2400" b="1">
                <a:latin typeface="华文新魏" pitchFamily="2" charset="-122"/>
                <a:ea typeface="华文新魏" pitchFamily="2" charset="-122"/>
              </a:rPr>
              <a:t>c[v][w]</a:t>
            </a:r>
            <a:r>
              <a:rPr lang="zh-CN" altLang="en-US" sz="2400" b="1">
                <a:latin typeface="华文新魏" pitchFamily="2" charset="-122"/>
                <a:ea typeface="华文新魏" pitchFamily="2" charset="-122"/>
              </a:rPr>
              <a:t>。如果</a:t>
            </a:r>
            <a:r>
              <a:rPr lang="en-US" altLang="zh-CN" sz="2400" b="1">
                <a:latin typeface="华文新魏" pitchFamily="2" charset="-122"/>
                <a:ea typeface="华文新魏" pitchFamily="2" charset="-122"/>
              </a:rPr>
              <a:t>G</a:t>
            </a:r>
            <a:r>
              <a:rPr lang="zh-CN" altLang="en-US" sz="2400" b="1">
                <a:latin typeface="华文新魏" pitchFamily="2" charset="-122"/>
                <a:ea typeface="华文新魏" pitchFamily="2" charset="-122"/>
              </a:rPr>
              <a:t>的子图</a:t>
            </a:r>
            <a:r>
              <a:rPr lang="en-US" altLang="zh-CN" sz="2400" b="1">
                <a:latin typeface="华文新魏" pitchFamily="2" charset="-122"/>
                <a:ea typeface="华文新魏" pitchFamily="2" charset="-122"/>
              </a:rPr>
              <a:t>G’</a:t>
            </a:r>
            <a:r>
              <a:rPr lang="zh-CN" altLang="en-US" sz="2400" b="1">
                <a:latin typeface="华文新魏" pitchFamily="2" charset="-122"/>
                <a:ea typeface="华文新魏" pitchFamily="2" charset="-122"/>
              </a:rPr>
              <a:t>是一棵包含</a:t>
            </a:r>
            <a:r>
              <a:rPr lang="en-US" altLang="zh-CN" sz="2400" b="1">
                <a:latin typeface="华文新魏" pitchFamily="2" charset="-122"/>
                <a:ea typeface="华文新魏" pitchFamily="2" charset="-122"/>
              </a:rPr>
              <a:t>G</a:t>
            </a:r>
            <a:r>
              <a:rPr lang="zh-CN" altLang="en-US" sz="2400" b="1">
                <a:latin typeface="华文新魏" pitchFamily="2" charset="-122"/>
                <a:ea typeface="华文新魏" pitchFamily="2" charset="-122"/>
              </a:rPr>
              <a:t>的所有顶点的树，则称</a:t>
            </a:r>
            <a:r>
              <a:rPr lang="en-US" altLang="zh-CN" sz="2400" b="1">
                <a:latin typeface="华文新魏" pitchFamily="2" charset="-122"/>
                <a:ea typeface="华文新魏" pitchFamily="2" charset="-122"/>
              </a:rPr>
              <a:t>G’</a:t>
            </a:r>
            <a:r>
              <a:rPr lang="zh-CN" altLang="en-US" sz="2400" b="1">
                <a:latin typeface="华文新魏" pitchFamily="2" charset="-122"/>
                <a:ea typeface="华文新魏" pitchFamily="2" charset="-122"/>
              </a:rPr>
              <a:t>为</a:t>
            </a:r>
            <a:r>
              <a:rPr lang="en-US" altLang="zh-CN" sz="2400" b="1">
                <a:latin typeface="华文新魏" pitchFamily="2" charset="-122"/>
                <a:ea typeface="华文新魏" pitchFamily="2" charset="-122"/>
              </a:rPr>
              <a:t>G</a:t>
            </a:r>
            <a:r>
              <a:rPr lang="zh-CN" altLang="en-US" sz="2400" b="1">
                <a:latin typeface="华文新魏" pitchFamily="2" charset="-122"/>
                <a:ea typeface="华文新魏" pitchFamily="2" charset="-122"/>
              </a:rPr>
              <a:t>的生成树。生成树上各边权的总和称为该生成树的</a:t>
            </a:r>
            <a:r>
              <a:rPr lang="zh-CN" altLang="en-US" sz="2400" b="1">
                <a:solidFill>
                  <a:schemeClr val="accent2"/>
                </a:solidFill>
                <a:latin typeface="华文新魏" pitchFamily="2" charset="-122"/>
                <a:ea typeface="华文新魏" pitchFamily="2" charset="-122"/>
              </a:rPr>
              <a:t>耗费</a:t>
            </a:r>
            <a:r>
              <a:rPr lang="zh-CN" altLang="en-US" sz="2400" b="1">
                <a:latin typeface="华文新魏" pitchFamily="2" charset="-122"/>
                <a:ea typeface="华文新魏" pitchFamily="2" charset="-122"/>
              </a:rPr>
              <a:t>。在</a:t>
            </a:r>
            <a:r>
              <a:rPr lang="en-US" altLang="zh-CN" sz="2400" b="1">
                <a:latin typeface="华文新魏" pitchFamily="2" charset="-122"/>
                <a:ea typeface="华文新魏" pitchFamily="2" charset="-122"/>
              </a:rPr>
              <a:t>G</a:t>
            </a:r>
            <a:r>
              <a:rPr lang="zh-CN" altLang="en-US" sz="2400" b="1">
                <a:latin typeface="华文新魏" pitchFamily="2" charset="-122"/>
                <a:ea typeface="华文新魏" pitchFamily="2" charset="-122"/>
              </a:rPr>
              <a:t>的所有生成树中，耗费最小的生成树称为</a:t>
            </a:r>
            <a:r>
              <a:rPr lang="en-US" altLang="zh-CN" sz="2400" b="1">
                <a:latin typeface="华文新魏" pitchFamily="2" charset="-122"/>
                <a:ea typeface="华文新魏" pitchFamily="2" charset="-122"/>
              </a:rPr>
              <a:t>G</a:t>
            </a:r>
            <a:r>
              <a:rPr lang="zh-CN" altLang="en-US" sz="2400" b="1">
                <a:latin typeface="华文新魏" pitchFamily="2" charset="-122"/>
                <a:ea typeface="华文新魏" pitchFamily="2" charset="-122"/>
              </a:rPr>
              <a:t>的</a:t>
            </a:r>
            <a:r>
              <a:rPr lang="zh-CN" altLang="en-US" sz="2400" b="1">
                <a:solidFill>
                  <a:schemeClr val="accent2"/>
                </a:solidFill>
                <a:latin typeface="华文新魏" pitchFamily="2" charset="-122"/>
                <a:ea typeface="华文新魏" pitchFamily="2" charset="-122"/>
              </a:rPr>
              <a:t>最小生成树</a:t>
            </a:r>
            <a:r>
              <a:rPr lang="zh-CN" altLang="en-US" sz="2400" b="1">
                <a:latin typeface="华文新魏" pitchFamily="2" charset="-122"/>
                <a:ea typeface="华文新魏" pitchFamily="2" charset="-122"/>
              </a:rPr>
              <a:t>。</a:t>
            </a:r>
            <a:endParaRPr lang="en-US" altLang="zh-CN" sz="2400" b="1">
              <a:latin typeface="华文新魏" pitchFamily="2" charset="-122"/>
              <a:ea typeface="华文新魏" pitchFamily="2" charset="-122"/>
            </a:endParaRPr>
          </a:p>
          <a:p>
            <a:pPr>
              <a:lnSpc>
                <a:spcPct val="100000"/>
              </a:lnSpc>
              <a:buFont typeface="Wingdings" pitchFamily="2" charset="2"/>
              <a:buNone/>
            </a:pPr>
            <a:endParaRPr lang="en-US" altLang="zh-CN">
              <a:latin typeface="楷体_GB2312" pitchFamily="49" charset="-122"/>
              <a:ea typeface="楷体_GB2312"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1" name="标题 1"/>
          <p:cNvSpPr>
            <a:spLocks noGrp="1"/>
          </p:cNvSpPr>
          <p:nvPr>
            <p:ph type="title"/>
          </p:nvPr>
        </p:nvSpPr>
        <p:spPr/>
        <p:txBody>
          <a:bodyPr/>
          <a:lstStyle/>
          <a:p>
            <a:r>
              <a:rPr lang="en-US" altLang="zh-CN" dirty="0">
                <a:solidFill>
                  <a:srgbClr val="D3192B"/>
                </a:solidFill>
              </a:rPr>
              <a:t>8 </a:t>
            </a:r>
            <a:r>
              <a:rPr lang="zh-CN" altLang="en-US" dirty="0">
                <a:solidFill>
                  <a:srgbClr val="D3192B"/>
                </a:solidFill>
              </a:rPr>
              <a:t>最小生成树</a:t>
            </a:r>
          </a:p>
        </p:txBody>
      </p:sp>
      <p:sp>
        <p:nvSpPr>
          <p:cNvPr id="55298" name="内容占位符 2"/>
          <p:cNvSpPr>
            <a:spLocks noGrp="1"/>
          </p:cNvSpPr>
          <p:nvPr>
            <p:ph idx="1"/>
          </p:nvPr>
        </p:nvSpPr>
        <p:spPr/>
        <p:txBody>
          <a:bodyPr/>
          <a:lstStyle/>
          <a:p>
            <a:r>
              <a:rPr lang="zh-CN" altLang="en-US" sz="2400" b="1">
                <a:solidFill>
                  <a:srgbClr val="FF0000"/>
                </a:solidFill>
                <a:latin typeface="华文新魏" pitchFamily="2" charset="-122"/>
                <a:ea typeface="华文新魏" pitchFamily="2" charset="-122"/>
              </a:rPr>
              <a:t>应用实例：通信线路设计、电子线路设计等</a:t>
            </a:r>
            <a:endParaRPr lang="en-US" altLang="zh-CN" sz="2400" b="1">
              <a:solidFill>
                <a:srgbClr val="FF0000"/>
              </a:solidFill>
              <a:latin typeface="华文新魏" pitchFamily="2" charset="-122"/>
              <a:ea typeface="华文新魏" pitchFamily="2" charset="-122"/>
            </a:endParaRPr>
          </a:p>
          <a:p>
            <a:pPr>
              <a:buFont typeface="Wingdings" pitchFamily="2" charset="2"/>
              <a:buNone/>
            </a:pPr>
            <a:r>
              <a:rPr lang="zh-CN" altLang="en-US" sz="2400" b="1">
                <a:latin typeface="楷体_GB2312" pitchFamily="49" charset="-122"/>
                <a:ea typeface="楷体_GB2312" pitchFamily="49" charset="-122"/>
              </a:rPr>
              <a:t>   网络的最小生成树在实际中有广泛应用。</a:t>
            </a:r>
            <a:r>
              <a:rPr lang="zh-CN" altLang="en-US" sz="2400" b="1">
                <a:solidFill>
                  <a:schemeClr val="accent2"/>
                </a:solidFill>
                <a:latin typeface="楷体_GB2312" pitchFamily="49" charset="-122"/>
                <a:ea typeface="楷体_GB2312" pitchFamily="49" charset="-122"/>
              </a:rPr>
              <a:t>例如</a:t>
            </a:r>
            <a:r>
              <a:rPr lang="zh-CN" altLang="en-US" sz="2400" b="1">
                <a:latin typeface="楷体_GB2312" pitchFamily="49" charset="-122"/>
                <a:ea typeface="楷体_GB2312" pitchFamily="49" charset="-122"/>
              </a:rPr>
              <a:t>，在设计通信网络时，用图的顶点表示城市，用边</a:t>
            </a:r>
            <a:r>
              <a:rPr lang="en-US" altLang="zh-CN" sz="2400" b="1">
                <a:latin typeface="楷体_GB2312" pitchFamily="49" charset="-122"/>
                <a:ea typeface="楷体_GB2312" pitchFamily="49" charset="-122"/>
              </a:rPr>
              <a:t>(v,w)</a:t>
            </a:r>
            <a:r>
              <a:rPr lang="zh-CN" altLang="en-US" sz="2400" b="1">
                <a:latin typeface="楷体_GB2312" pitchFamily="49" charset="-122"/>
                <a:ea typeface="楷体_GB2312" pitchFamily="49" charset="-122"/>
              </a:rPr>
              <a:t>的权</a:t>
            </a:r>
            <a:r>
              <a:rPr lang="en-US" altLang="zh-CN" sz="2400" b="1">
                <a:latin typeface="楷体_GB2312" pitchFamily="49" charset="-122"/>
                <a:ea typeface="楷体_GB2312" pitchFamily="49" charset="-122"/>
              </a:rPr>
              <a:t>c[v][w]</a:t>
            </a:r>
            <a:r>
              <a:rPr lang="zh-CN" altLang="en-US" sz="2400" b="1">
                <a:latin typeface="楷体_GB2312" pitchFamily="49" charset="-122"/>
                <a:ea typeface="楷体_GB2312" pitchFamily="49" charset="-122"/>
              </a:rPr>
              <a:t>表示建立城市</a:t>
            </a:r>
            <a:r>
              <a:rPr lang="en-US" altLang="zh-CN" sz="2400" b="1">
                <a:latin typeface="楷体_GB2312" pitchFamily="49" charset="-122"/>
                <a:ea typeface="楷体_GB2312" pitchFamily="49" charset="-122"/>
              </a:rPr>
              <a:t>v</a:t>
            </a:r>
            <a:r>
              <a:rPr lang="zh-CN" altLang="en-US" sz="2400" b="1">
                <a:latin typeface="楷体_GB2312" pitchFamily="49" charset="-122"/>
                <a:ea typeface="楷体_GB2312" pitchFamily="49" charset="-122"/>
              </a:rPr>
              <a:t>和城市</a:t>
            </a:r>
            <a:r>
              <a:rPr lang="en-US" altLang="zh-CN" sz="2400" b="1">
                <a:latin typeface="楷体_GB2312" pitchFamily="49" charset="-122"/>
                <a:ea typeface="楷体_GB2312" pitchFamily="49" charset="-122"/>
              </a:rPr>
              <a:t>w</a:t>
            </a:r>
            <a:r>
              <a:rPr lang="zh-CN" altLang="en-US" sz="2400" b="1">
                <a:latin typeface="楷体_GB2312" pitchFamily="49" charset="-122"/>
                <a:ea typeface="楷体_GB2312" pitchFamily="49" charset="-122"/>
              </a:rPr>
              <a:t>之间的通信线路所需的费用，则最小生成树就给出了建立通信网络的最经济的方案。</a:t>
            </a:r>
            <a:endParaRPr lang="zh-CN" altLang="en-US" sz="2400" b="1"/>
          </a:p>
          <a:p>
            <a:endParaRPr lang="zh-CN" altLang="en-US" sz="2400"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5" name="标题 1"/>
          <p:cNvSpPr>
            <a:spLocks noGrp="1"/>
          </p:cNvSpPr>
          <p:nvPr>
            <p:ph type="title"/>
          </p:nvPr>
        </p:nvSpPr>
        <p:spPr/>
        <p:txBody>
          <a:bodyPr/>
          <a:lstStyle/>
          <a:p>
            <a:r>
              <a:rPr lang="en-US" altLang="zh-CN" dirty="0">
                <a:solidFill>
                  <a:srgbClr val="D3192B"/>
                </a:solidFill>
              </a:rPr>
              <a:t>8 </a:t>
            </a:r>
            <a:r>
              <a:rPr lang="zh-CN" altLang="en-US" dirty="0">
                <a:solidFill>
                  <a:srgbClr val="D3192B"/>
                </a:solidFill>
              </a:rPr>
              <a:t>最小生成树</a:t>
            </a:r>
          </a:p>
        </p:txBody>
      </p:sp>
      <p:sp>
        <p:nvSpPr>
          <p:cNvPr id="56322" name="内容占位符 2"/>
          <p:cNvSpPr>
            <a:spLocks noGrp="1"/>
          </p:cNvSpPr>
          <p:nvPr>
            <p:ph idx="1"/>
          </p:nvPr>
        </p:nvSpPr>
        <p:spPr/>
        <p:txBody>
          <a:bodyPr/>
          <a:lstStyle/>
          <a:p>
            <a:r>
              <a:rPr lang="zh-CN" altLang="en-US" sz="2400" b="1">
                <a:solidFill>
                  <a:srgbClr val="FF0000"/>
                </a:solidFill>
                <a:latin typeface="华文新魏" pitchFamily="2" charset="-122"/>
                <a:ea typeface="华文新魏" pitchFamily="2" charset="-122"/>
              </a:rPr>
              <a:t>最小生成树性质：</a:t>
            </a:r>
            <a:endParaRPr lang="en-US" altLang="zh-CN" sz="2400" b="1">
              <a:solidFill>
                <a:srgbClr val="FF0000"/>
              </a:solidFill>
              <a:latin typeface="华文新魏" pitchFamily="2" charset="-122"/>
              <a:ea typeface="华文新魏" pitchFamily="2" charset="-122"/>
            </a:endParaRPr>
          </a:p>
          <a:p>
            <a:pPr>
              <a:buFont typeface="Wingdings" pitchFamily="2" charset="2"/>
              <a:buNone/>
            </a:pPr>
            <a:r>
              <a:rPr lang="zh-CN" altLang="en-US" b="1">
                <a:latin typeface="楷体_GB2312" pitchFamily="49" charset="-122"/>
                <a:ea typeface="楷体_GB2312" pitchFamily="49" charset="-122"/>
              </a:rPr>
              <a:t>	设</a:t>
            </a:r>
            <a:r>
              <a:rPr lang="en-US" altLang="zh-CN" b="1">
                <a:latin typeface="楷体_GB2312" pitchFamily="49" charset="-122"/>
                <a:ea typeface="楷体_GB2312" pitchFamily="49" charset="-122"/>
              </a:rPr>
              <a:t>G=(V,E)</a:t>
            </a:r>
            <a:r>
              <a:rPr lang="zh-CN" altLang="en-US" b="1">
                <a:latin typeface="楷体_GB2312" pitchFamily="49" charset="-122"/>
                <a:ea typeface="楷体_GB2312" pitchFamily="49" charset="-122"/>
              </a:rPr>
              <a:t>是连通带权图，</a:t>
            </a:r>
            <a:r>
              <a:rPr lang="en-US" altLang="zh-CN" b="1">
                <a:latin typeface="楷体_GB2312" pitchFamily="49" charset="-122"/>
                <a:ea typeface="楷体_GB2312" pitchFamily="49" charset="-122"/>
              </a:rPr>
              <a:t>U</a:t>
            </a:r>
            <a:r>
              <a:rPr lang="zh-CN" altLang="en-US" b="1">
                <a:latin typeface="楷体_GB2312" pitchFamily="49" charset="-122"/>
                <a:ea typeface="楷体_GB2312" pitchFamily="49" charset="-122"/>
              </a:rPr>
              <a:t>是</a:t>
            </a:r>
            <a:r>
              <a:rPr lang="en-US" altLang="zh-CN" b="1">
                <a:latin typeface="楷体_GB2312" pitchFamily="49" charset="-122"/>
                <a:ea typeface="楷体_GB2312" pitchFamily="49" charset="-122"/>
              </a:rPr>
              <a:t>V</a:t>
            </a:r>
            <a:r>
              <a:rPr lang="zh-CN" altLang="en-US" b="1">
                <a:latin typeface="楷体_GB2312" pitchFamily="49" charset="-122"/>
                <a:ea typeface="楷体_GB2312" pitchFamily="49" charset="-122"/>
              </a:rPr>
              <a:t>的真子集。如果</a:t>
            </a:r>
            <a:r>
              <a:rPr lang="en-US" altLang="zh-CN" b="1">
                <a:latin typeface="楷体_GB2312" pitchFamily="49" charset="-122"/>
                <a:ea typeface="楷体_GB2312" pitchFamily="49" charset="-122"/>
              </a:rPr>
              <a:t>(u,v)</a:t>
            </a:r>
            <a:r>
              <a:rPr lang="en-US" altLang="zh-CN" b="1">
                <a:latin typeface="楷体_GB2312" pitchFamily="49" charset="-122"/>
                <a:ea typeface="楷体_GB2312" pitchFamily="49" charset="-122"/>
                <a:sym typeface="Symbol" pitchFamily="18" charset="2"/>
              </a:rPr>
              <a:t></a:t>
            </a:r>
            <a:r>
              <a:rPr lang="en-US" altLang="zh-CN" b="1">
                <a:latin typeface="楷体_GB2312" pitchFamily="49" charset="-122"/>
                <a:ea typeface="楷体_GB2312" pitchFamily="49" charset="-122"/>
              </a:rPr>
              <a:t>E</a:t>
            </a:r>
            <a:r>
              <a:rPr lang="zh-CN" altLang="en-US" b="1">
                <a:latin typeface="楷体_GB2312" pitchFamily="49" charset="-122"/>
                <a:ea typeface="楷体_GB2312" pitchFamily="49" charset="-122"/>
              </a:rPr>
              <a:t>，且</a:t>
            </a:r>
            <a:r>
              <a:rPr lang="en-US" altLang="zh-CN" b="1">
                <a:latin typeface="楷体_GB2312" pitchFamily="49" charset="-122"/>
                <a:ea typeface="楷体_GB2312" pitchFamily="49" charset="-122"/>
              </a:rPr>
              <a:t>u</a:t>
            </a:r>
            <a:r>
              <a:rPr lang="en-US" altLang="zh-CN" b="1">
                <a:latin typeface="楷体_GB2312" pitchFamily="49" charset="-122"/>
                <a:ea typeface="楷体_GB2312" pitchFamily="49" charset="-122"/>
                <a:sym typeface="Symbol" pitchFamily="18" charset="2"/>
              </a:rPr>
              <a:t></a:t>
            </a:r>
            <a:r>
              <a:rPr lang="en-US" altLang="zh-CN" b="1">
                <a:latin typeface="楷体_GB2312" pitchFamily="49" charset="-122"/>
                <a:ea typeface="楷体_GB2312" pitchFamily="49" charset="-122"/>
              </a:rPr>
              <a:t>U</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v</a:t>
            </a:r>
            <a:r>
              <a:rPr lang="en-US" altLang="zh-CN" b="1">
                <a:latin typeface="楷体_GB2312" pitchFamily="49" charset="-122"/>
                <a:ea typeface="楷体_GB2312" pitchFamily="49" charset="-122"/>
                <a:sym typeface="Symbol" pitchFamily="18" charset="2"/>
              </a:rPr>
              <a:t></a:t>
            </a:r>
            <a:r>
              <a:rPr lang="en-US" altLang="zh-CN" b="1">
                <a:latin typeface="楷体_GB2312" pitchFamily="49" charset="-122"/>
                <a:ea typeface="楷体_GB2312" pitchFamily="49" charset="-122"/>
              </a:rPr>
              <a:t>V-U</a:t>
            </a:r>
            <a:r>
              <a:rPr lang="zh-CN" altLang="en-US" b="1">
                <a:latin typeface="楷体_GB2312" pitchFamily="49" charset="-122"/>
                <a:ea typeface="楷体_GB2312" pitchFamily="49" charset="-122"/>
              </a:rPr>
              <a:t>，且在所有这样的边中，</a:t>
            </a:r>
            <a:r>
              <a:rPr lang="en-US" altLang="zh-CN" b="1">
                <a:latin typeface="楷体_GB2312" pitchFamily="49" charset="-122"/>
                <a:ea typeface="楷体_GB2312" pitchFamily="49" charset="-122"/>
              </a:rPr>
              <a:t>(u,v)</a:t>
            </a:r>
            <a:r>
              <a:rPr lang="zh-CN" altLang="en-US" b="1">
                <a:latin typeface="楷体_GB2312" pitchFamily="49" charset="-122"/>
                <a:ea typeface="楷体_GB2312" pitchFamily="49" charset="-122"/>
              </a:rPr>
              <a:t>的权</a:t>
            </a:r>
            <a:r>
              <a:rPr lang="en-US" altLang="zh-CN" b="1">
                <a:latin typeface="楷体_GB2312" pitchFamily="49" charset="-122"/>
                <a:ea typeface="楷体_GB2312" pitchFamily="49" charset="-122"/>
              </a:rPr>
              <a:t>c[u][v]</a:t>
            </a:r>
            <a:r>
              <a:rPr lang="zh-CN" altLang="en-US" b="1">
                <a:latin typeface="楷体_GB2312" pitchFamily="49" charset="-122"/>
                <a:ea typeface="楷体_GB2312" pitchFamily="49" charset="-122"/>
              </a:rPr>
              <a:t>最小，那么一定存在</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的一棵最小生成树，它以</a:t>
            </a:r>
            <a:r>
              <a:rPr lang="en-US" altLang="zh-CN" b="1">
                <a:latin typeface="楷体_GB2312" pitchFamily="49" charset="-122"/>
                <a:ea typeface="楷体_GB2312" pitchFamily="49" charset="-122"/>
              </a:rPr>
              <a:t>(u,v)</a:t>
            </a:r>
            <a:r>
              <a:rPr lang="zh-CN" altLang="en-US" b="1">
                <a:latin typeface="楷体_GB2312" pitchFamily="49" charset="-122"/>
                <a:ea typeface="楷体_GB2312" pitchFamily="49" charset="-122"/>
              </a:rPr>
              <a:t>为其中一条边。这个性质有时也称为</a:t>
            </a:r>
            <a:r>
              <a:rPr lang="en-US" altLang="zh-CN" b="1">
                <a:solidFill>
                  <a:schemeClr val="accent2"/>
                </a:solidFill>
                <a:latin typeface="楷体_GB2312" pitchFamily="49" charset="-122"/>
                <a:ea typeface="楷体_GB2312" pitchFamily="49" charset="-122"/>
              </a:rPr>
              <a:t>MST</a:t>
            </a:r>
            <a:r>
              <a:rPr lang="zh-CN" altLang="en-US" b="1">
                <a:solidFill>
                  <a:schemeClr val="accent2"/>
                </a:solidFill>
                <a:latin typeface="楷体_GB2312" pitchFamily="49" charset="-122"/>
                <a:ea typeface="楷体_GB2312" pitchFamily="49" charset="-122"/>
              </a:rPr>
              <a:t>性质</a:t>
            </a:r>
            <a:r>
              <a:rPr lang="zh-CN" altLang="en-US" b="1">
                <a:latin typeface="楷体_GB2312" pitchFamily="49" charset="-122"/>
                <a:ea typeface="楷体_GB2312" pitchFamily="49" charset="-122"/>
              </a:rPr>
              <a:t>。</a:t>
            </a:r>
            <a:r>
              <a:rPr lang="zh-CN" altLang="en-US" b="1"/>
              <a:t> </a:t>
            </a:r>
            <a:endParaRPr lang="en-US" altLang="zh-CN" b="1"/>
          </a:p>
          <a:p>
            <a:pPr>
              <a:buFont typeface="Wingdings" pitchFamily="2" charset="2"/>
              <a:buNone/>
            </a:pPr>
            <a:r>
              <a:rPr lang="zh-CN" altLang="en-US" b="1">
                <a:latin typeface="楷体_GB2312" pitchFamily="49" charset="-122"/>
                <a:ea typeface="楷体_GB2312" pitchFamily="49" charset="-122"/>
              </a:rPr>
              <a:t>   用贪心算法设计策略可以设计出构造最小生成树的有效算法。常用的构造最小生成树的</a:t>
            </a:r>
            <a:r>
              <a:rPr lang="en-US" altLang="zh-CN" b="1">
                <a:solidFill>
                  <a:schemeClr val="accent2"/>
                </a:solidFill>
                <a:latin typeface="楷体_GB2312" pitchFamily="49" charset="-122"/>
                <a:ea typeface="楷体_GB2312" pitchFamily="49" charset="-122"/>
              </a:rPr>
              <a:t>Prim</a:t>
            </a:r>
            <a:r>
              <a:rPr lang="zh-CN" altLang="en-US" b="1">
                <a:solidFill>
                  <a:schemeClr val="accent2"/>
                </a:solidFill>
                <a:latin typeface="楷体_GB2312" pitchFamily="49" charset="-122"/>
                <a:ea typeface="楷体_GB2312" pitchFamily="49" charset="-122"/>
              </a:rPr>
              <a:t>算法</a:t>
            </a:r>
            <a:r>
              <a:rPr lang="zh-CN" altLang="en-US" b="1">
                <a:latin typeface="楷体_GB2312" pitchFamily="49" charset="-122"/>
                <a:ea typeface="楷体_GB2312" pitchFamily="49" charset="-122"/>
              </a:rPr>
              <a:t>和</a:t>
            </a:r>
            <a:r>
              <a:rPr lang="en-US" altLang="zh-CN" b="1">
                <a:solidFill>
                  <a:schemeClr val="accent2"/>
                </a:solidFill>
                <a:latin typeface="楷体_GB2312" pitchFamily="49" charset="-122"/>
                <a:ea typeface="楷体_GB2312" pitchFamily="49" charset="-122"/>
              </a:rPr>
              <a:t>Kruskal</a:t>
            </a:r>
            <a:r>
              <a:rPr lang="zh-CN" altLang="en-US" b="1">
                <a:solidFill>
                  <a:schemeClr val="accent2"/>
                </a:solidFill>
                <a:latin typeface="楷体_GB2312" pitchFamily="49" charset="-122"/>
                <a:ea typeface="楷体_GB2312" pitchFamily="49" charset="-122"/>
              </a:rPr>
              <a:t>算法</a:t>
            </a:r>
            <a:r>
              <a:rPr lang="zh-CN" altLang="en-US" b="1">
                <a:latin typeface="楷体_GB2312" pitchFamily="49" charset="-122"/>
                <a:ea typeface="楷体_GB2312" pitchFamily="49" charset="-122"/>
              </a:rPr>
              <a:t>都可以看作是应用贪心算法设计策略的例子。尽管这</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个算法做贪心选择的方式不同，它们都利用了上面的</a:t>
            </a:r>
            <a:r>
              <a:rPr lang="zh-CN" altLang="en-US" b="1">
                <a:solidFill>
                  <a:schemeClr val="accent2"/>
                </a:solidFill>
                <a:latin typeface="楷体_GB2312" pitchFamily="49" charset="-122"/>
                <a:ea typeface="楷体_GB2312" pitchFamily="49" charset="-122"/>
              </a:rPr>
              <a:t>最小生成树性质</a:t>
            </a:r>
            <a:r>
              <a:rPr lang="zh-CN" altLang="en-US" b="1">
                <a:latin typeface="楷体_GB2312" pitchFamily="49" charset="-122"/>
                <a:ea typeface="楷体_GB2312" pitchFamily="49" charset="-122"/>
              </a:rPr>
              <a:t>。</a:t>
            </a:r>
            <a:endParaRPr lang="zh-CN" altLang="en-US" b="1"/>
          </a:p>
          <a:p>
            <a:endParaRPr lang="zh-CN" altLang="en-US"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9" name="标题 1"/>
          <p:cNvSpPr>
            <a:spLocks noGrp="1"/>
          </p:cNvSpPr>
          <p:nvPr>
            <p:ph type="title"/>
          </p:nvPr>
        </p:nvSpPr>
        <p:spPr/>
        <p:txBody>
          <a:bodyPr/>
          <a:lstStyle/>
          <a:p>
            <a:r>
              <a:rPr lang="en-US" altLang="zh-CN" dirty="0">
                <a:solidFill>
                  <a:srgbClr val="D3192B"/>
                </a:solidFill>
              </a:rPr>
              <a:t>8 </a:t>
            </a:r>
            <a:r>
              <a:rPr lang="zh-CN" altLang="en-US" dirty="0">
                <a:solidFill>
                  <a:srgbClr val="D3192B"/>
                </a:solidFill>
              </a:rPr>
              <a:t>最小生成树</a:t>
            </a:r>
            <a:r>
              <a:rPr lang="en-US" altLang="zh-CN" dirty="0">
                <a:solidFill>
                  <a:srgbClr val="D3192B"/>
                </a:solidFill>
              </a:rPr>
              <a:t>—Prim</a:t>
            </a:r>
            <a:r>
              <a:rPr lang="zh-CN" altLang="en-US" dirty="0">
                <a:solidFill>
                  <a:srgbClr val="D3192B"/>
                </a:solidFill>
              </a:rPr>
              <a:t>算法</a:t>
            </a:r>
          </a:p>
        </p:txBody>
      </p:sp>
      <p:sp>
        <p:nvSpPr>
          <p:cNvPr id="57346" name="内容占位符 2"/>
          <p:cNvSpPr>
            <a:spLocks noGrp="1"/>
          </p:cNvSpPr>
          <p:nvPr>
            <p:ph idx="1"/>
          </p:nvPr>
        </p:nvSpPr>
        <p:spPr/>
        <p:txBody>
          <a:bodyPr/>
          <a:lstStyle/>
          <a:p>
            <a:r>
              <a:rPr lang="en-US" altLang="zh-CN" sz="2400" b="1">
                <a:solidFill>
                  <a:srgbClr val="FF0000"/>
                </a:solidFill>
                <a:latin typeface="华文新魏" pitchFamily="2" charset="-122"/>
                <a:ea typeface="华文新魏" pitchFamily="2" charset="-122"/>
              </a:rPr>
              <a:t>Prim</a:t>
            </a:r>
            <a:r>
              <a:rPr lang="zh-CN" altLang="en-US" sz="2400" b="1">
                <a:solidFill>
                  <a:srgbClr val="FF0000"/>
                </a:solidFill>
                <a:latin typeface="华文新魏" pitchFamily="2" charset="-122"/>
                <a:ea typeface="华文新魏" pitchFamily="2" charset="-122"/>
              </a:rPr>
              <a:t>算法基本思想：</a:t>
            </a:r>
            <a:endParaRPr lang="en-US" altLang="zh-CN" sz="2400" b="1">
              <a:solidFill>
                <a:srgbClr val="FF0000"/>
              </a:solidFill>
              <a:latin typeface="华文新魏" pitchFamily="2" charset="-122"/>
              <a:ea typeface="华文新魏" pitchFamily="2" charset="-122"/>
            </a:endParaRPr>
          </a:p>
          <a:p>
            <a:pPr>
              <a:buFont typeface="Wingdings" pitchFamily="2" charset="2"/>
              <a:buNone/>
            </a:pPr>
            <a:r>
              <a:rPr lang="zh-CN" altLang="en-US" sz="2400" b="1">
                <a:latin typeface="楷体_GB2312" pitchFamily="49" charset="-122"/>
                <a:ea typeface="楷体_GB2312" pitchFamily="49" charset="-122"/>
              </a:rPr>
              <a:t>   设</a:t>
            </a:r>
            <a:r>
              <a:rPr lang="en-US" altLang="zh-CN" sz="2400" b="1">
                <a:latin typeface="楷体_GB2312" pitchFamily="49" charset="-122"/>
                <a:ea typeface="楷体_GB2312" pitchFamily="49" charset="-122"/>
              </a:rPr>
              <a:t>G=(V,E)</a:t>
            </a:r>
            <a:r>
              <a:rPr lang="zh-CN" altLang="en-US" sz="2400" b="1">
                <a:latin typeface="楷体_GB2312" pitchFamily="49" charset="-122"/>
                <a:ea typeface="楷体_GB2312" pitchFamily="49" charset="-122"/>
              </a:rPr>
              <a:t>是连通带权图，</a:t>
            </a:r>
            <a:r>
              <a:rPr lang="en-US" altLang="zh-CN" sz="2400" b="1">
                <a:latin typeface="楷体_GB2312" pitchFamily="49" charset="-122"/>
                <a:ea typeface="楷体_GB2312" pitchFamily="49" charset="-122"/>
              </a:rPr>
              <a:t>V={1,2,</a:t>
            </a:r>
            <a:r>
              <a:rPr lang="en-US" altLang="zh-CN" sz="2400" b="1">
                <a:ea typeface="楷体_GB2312" pitchFamily="49" charset="-122"/>
              </a:rPr>
              <a:t>…</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Prim</a:t>
            </a:r>
            <a:r>
              <a:rPr lang="zh-CN" altLang="en-US" sz="2400" b="1">
                <a:latin typeface="楷体_GB2312" pitchFamily="49" charset="-122"/>
                <a:ea typeface="楷体_GB2312" pitchFamily="49" charset="-122"/>
              </a:rPr>
              <a:t>算法首先置</a:t>
            </a:r>
            <a:r>
              <a:rPr lang="en-US" altLang="zh-CN" sz="2400" b="1">
                <a:latin typeface="楷体_GB2312" pitchFamily="49" charset="-122"/>
                <a:ea typeface="楷体_GB2312" pitchFamily="49" charset="-122"/>
              </a:rPr>
              <a:t>S={1}</a:t>
            </a:r>
            <a:r>
              <a:rPr lang="zh-CN" altLang="en-US" sz="2400" b="1">
                <a:latin typeface="楷体_GB2312" pitchFamily="49" charset="-122"/>
                <a:ea typeface="楷体_GB2312" pitchFamily="49" charset="-122"/>
              </a:rPr>
              <a:t>，然后，只要</a:t>
            </a:r>
            <a:r>
              <a:rPr lang="en-US" altLang="zh-CN" sz="2400" b="1">
                <a:latin typeface="楷体_GB2312" pitchFamily="49" charset="-122"/>
                <a:ea typeface="楷体_GB2312" pitchFamily="49" charset="-122"/>
              </a:rPr>
              <a:t>S</a:t>
            </a:r>
            <a:r>
              <a:rPr lang="zh-CN" altLang="en-US" sz="2400" b="1">
                <a:latin typeface="楷体_GB2312" pitchFamily="49" charset="-122"/>
                <a:ea typeface="楷体_GB2312" pitchFamily="49" charset="-122"/>
              </a:rPr>
              <a:t>是</a:t>
            </a:r>
            <a:r>
              <a:rPr lang="en-US" altLang="zh-CN" sz="2400" b="1">
                <a:latin typeface="楷体_GB2312" pitchFamily="49" charset="-122"/>
                <a:ea typeface="楷体_GB2312" pitchFamily="49" charset="-122"/>
              </a:rPr>
              <a:t>V</a:t>
            </a:r>
            <a:r>
              <a:rPr lang="zh-CN" altLang="en-US" sz="2400" b="1">
                <a:latin typeface="楷体_GB2312" pitchFamily="49" charset="-122"/>
                <a:ea typeface="楷体_GB2312" pitchFamily="49" charset="-122"/>
              </a:rPr>
              <a:t>的真子集，就作如下的</a:t>
            </a:r>
            <a:r>
              <a:rPr lang="zh-CN" altLang="en-US" sz="2400" b="1">
                <a:solidFill>
                  <a:schemeClr val="accent2"/>
                </a:solidFill>
                <a:latin typeface="楷体_GB2312" pitchFamily="49" charset="-122"/>
                <a:ea typeface="楷体_GB2312" pitchFamily="49" charset="-122"/>
              </a:rPr>
              <a:t>贪心选择：</a:t>
            </a:r>
            <a:r>
              <a:rPr lang="zh-CN" altLang="en-US" sz="2400" b="1">
                <a:latin typeface="楷体_GB2312" pitchFamily="49" charset="-122"/>
                <a:ea typeface="楷体_GB2312" pitchFamily="49" charset="-122"/>
              </a:rPr>
              <a:t>选取满足条件</a:t>
            </a:r>
            <a:r>
              <a:rPr lang="en-US" altLang="zh-CN" sz="2400" b="1">
                <a:latin typeface="楷体_GB2312" pitchFamily="49" charset="-122"/>
                <a:ea typeface="楷体_GB2312" pitchFamily="49" charset="-122"/>
              </a:rPr>
              <a:t>i</a:t>
            </a:r>
            <a:r>
              <a:rPr lang="en-US" altLang="zh-CN" sz="2400" b="1">
                <a:latin typeface="楷体_GB2312" pitchFamily="49" charset="-122"/>
                <a:ea typeface="楷体_GB2312" pitchFamily="49" charset="-122"/>
                <a:sym typeface="Symbol" pitchFamily="18" charset="2"/>
              </a:rPr>
              <a:t></a:t>
            </a:r>
            <a:r>
              <a:rPr lang="en-US" altLang="zh-CN" sz="2400" b="1">
                <a:latin typeface="楷体_GB2312" pitchFamily="49" charset="-122"/>
                <a:ea typeface="楷体_GB2312" pitchFamily="49" charset="-122"/>
              </a:rPr>
              <a:t>S</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j</a:t>
            </a:r>
            <a:r>
              <a:rPr lang="en-US" altLang="zh-CN" sz="2400" b="1">
                <a:latin typeface="楷体_GB2312" pitchFamily="49" charset="-122"/>
                <a:ea typeface="楷体_GB2312" pitchFamily="49" charset="-122"/>
                <a:sym typeface="Symbol" pitchFamily="18" charset="2"/>
              </a:rPr>
              <a:t></a:t>
            </a:r>
            <a:r>
              <a:rPr lang="en-US" altLang="zh-CN" sz="2400" b="1">
                <a:latin typeface="楷体_GB2312" pitchFamily="49" charset="-122"/>
                <a:ea typeface="楷体_GB2312" pitchFamily="49" charset="-122"/>
              </a:rPr>
              <a:t>V-S</a:t>
            </a:r>
            <a:r>
              <a:rPr lang="zh-CN" altLang="en-US" sz="2400" b="1">
                <a:latin typeface="楷体_GB2312" pitchFamily="49" charset="-122"/>
                <a:ea typeface="楷体_GB2312" pitchFamily="49" charset="-122"/>
              </a:rPr>
              <a:t>，且</a:t>
            </a:r>
            <a:r>
              <a:rPr lang="en-US" altLang="zh-CN" sz="2400" b="1">
                <a:latin typeface="楷体_GB2312" pitchFamily="49" charset="-122"/>
                <a:ea typeface="楷体_GB2312" pitchFamily="49" charset="-122"/>
              </a:rPr>
              <a:t>c[i][j]</a:t>
            </a:r>
            <a:r>
              <a:rPr lang="zh-CN" altLang="en-US" sz="2400" b="1">
                <a:latin typeface="楷体_GB2312" pitchFamily="49" charset="-122"/>
                <a:ea typeface="楷体_GB2312" pitchFamily="49" charset="-122"/>
              </a:rPr>
              <a:t>最小的边，将顶点</a:t>
            </a:r>
            <a:r>
              <a:rPr lang="en-US" altLang="zh-CN" sz="2400" b="1">
                <a:latin typeface="楷体_GB2312" pitchFamily="49" charset="-122"/>
                <a:ea typeface="楷体_GB2312" pitchFamily="49" charset="-122"/>
              </a:rPr>
              <a:t>j</a:t>
            </a:r>
            <a:r>
              <a:rPr lang="zh-CN" altLang="en-US" sz="2400" b="1">
                <a:latin typeface="楷体_GB2312" pitchFamily="49" charset="-122"/>
                <a:ea typeface="楷体_GB2312" pitchFamily="49" charset="-122"/>
              </a:rPr>
              <a:t>添加到</a:t>
            </a:r>
            <a:r>
              <a:rPr lang="en-US" altLang="zh-CN" sz="2400" b="1">
                <a:latin typeface="楷体_GB2312" pitchFamily="49" charset="-122"/>
                <a:ea typeface="楷体_GB2312" pitchFamily="49" charset="-122"/>
              </a:rPr>
              <a:t>S</a:t>
            </a:r>
            <a:r>
              <a:rPr lang="zh-CN" altLang="en-US" sz="2400" b="1">
                <a:latin typeface="楷体_GB2312" pitchFamily="49" charset="-122"/>
                <a:ea typeface="楷体_GB2312" pitchFamily="49" charset="-122"/>
              </a:rPr>
              <a:t>中。这个过程一直进行到</a:t>
            </a:r>
            <a:r>
              <a:rPr lang="en-US" altLang="zh-CN" sz="2400" b="1">
                <a:latin typeface="楷体_GB2312" pitchFamily="49" charset="-122"/>
                <a:ea typeface="楷体_GB2312" pitchFamily="49" charset="-122"/>
              </a:rPr>
              <a:t>S=V</a:t>
            </a:r>
            <a:r>
              <a:rPr lang="zh-CN" altLang="en-US" sz="2400" b="1">
                <a:latin typeface="楷体_GB2312" pitchFamily="49" charset="-122"/>
                <a:ea typeface="楷体_GB2312" pitchFamily="49" charset="-122"/>
              </a:rPr>
              <a:t>时为止。</a:t>
            </a:r>
          </a:p>
          <a:p>
            <a:pPr>
              <a:buFont typeface="Wingdings" pitchFamily="2" charset="2"/>
              <a:buNone/>
            </a:pPr>
            <a:r>
              <a:rPr lang="zh-CN" altLang="en-US" sz="2400" b="1">
                <a:latin typeface="楷体_GB2312" pitchFamily="49" charset="-122"/>
                <a:ea typeface="楷体_GB2312" pitchFamily="49" charset="-122"/>
              </a:rPr>
              <a:t>   在这个过程中选取到的所有边恰好构成</a:t>
            </a:r>
            <a:r>
              <a:rPr lang="en-US" altLang="zh-CN" sz="2400" b="1">
                <a:latin typeface="楷体_GB2312" pitchFamily="49" charset="-122"/>
                <a:ea typeface="楷体_GB2312" pitchFamily="49" charset="-122"/>
              </a:rPr>
              <a:t>G</a:t>
            </a:r>
            <a:r>
              <a:rPr lang="zh-CN" altLang="en-US" sz="2400" b="1">
                <a:latin typeface="楷体_GB2312" pitchFamily="49" charset="-122"/>
                <a:ea typeface="楷体_GB2312" pitchFamily="49" charset="-122"/>
              </a:rPr>
              <a:t>的一棵</a:t>
            </a:r>
            <a:r>
              <a:rPr lang="zh-CN" altLang="en-US" sz="2400" b="1">
                <a:solidFill>
                  <a:schemeClr val="accent2"/>
                </a:solidFill>
                <a:latin typeface="楷体_GB2312" pitchFamily="49" charset="-122"/>
                <a:ea typeface="楷体_GB2312" pitchFamily="49" charset="-122"/>
              </a:rPr>
              <a:t>最小生成树</a:t>
            </a:r>
            <a:r>
              <a:rPr lang="zh-CN" altLang="en-US" sz="2400" b="1">
                <a:latin typeface="楷体_GB2312" pitchFamily="49" charset="-122"/>
                <a:ea typeface="楷体_GB2312" pitchFamily="49" charset="-122"/>
              </a:rPr>
              <a:t>。</a:t>
            </a:r>
            <a:endParaRPr lang="en-US" altLang="zh-CN" sz="2400" b="1">
              <a:latin typeface="楷体_GB2312" pitchFamily="49" charset="-122"/>
              <a:ea typeface="楷体_GB2312" pitchFamily="49" charset="-122"/>
            </a:endParaRPr>
          </a:p>
          <a:p>
            <a:pPr>
              <a:buFont typeface="Wingdings" pitchFamily="2" charset="2"/>
              <a:buNone/>
            </a:pPr>
            <a:endParaRPr lang="en-US" altLang="zh-CN" sz="2400" b="1">
              <a:latin typeface="楷体_GB2312" pitchFamily="49" charset="-122"/>
              <a:ea typeface="楷体_GB2312"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3" name="标题 1"/>
          <p:cNvSpPr>
            <a:spLocks noGrp="1"/>
          </p:cNvSpPr>
          <p:nvPr>
            <p:ph type="title"/>
          </p:nvPr>
        </p:nvSpPr>
        <p:spPr/>
        <p:txBody>
          <a:bodyPr/>
          <a:lstStyle/>
          <a:p>
            <a:r>
              <a:rPr lang="en-US" altLang="zh-CN" dirty="0">
                <a:solidFill>
                  <a:srgbClr val="D3192B"/>
                </a:solidFill>
              </a:rPr>
              <a:t>8 </a:t>
            </a:r>
            <a:r>
              <a:rPr lang="zh-CN" altLang="en-US" dirty="0">
                <a:solidFill>
                  <a:srgbClr val="D3192B"/>
                </a:solidFill>
              </a:rPr>
              <a:t>最小生成树</a:t>
            </a:r>
            <a:r>
              <a:rPr lang="en-US" altLang="zh-CN" dirty="0">
                <a:solidFill>
                  <a:srgbClr val="D3192B"/>
                </a:solidFill>
              </a:rPr>
              <a:t>—Prim</a:t>
            </a:r>
            <a:r>
              <a:rPr lang="zh-CN" altLang="en-US" dirty="0">
                <a:solidFill>
                  <a:srgbClr val="D3192B"/>
                </a:solidFill>
              </a:rPr>
              <a:t>算法</a:t>
            </a:r>
          </a:p>
        </p:txBody>
      </p:sp>
      <p:sp>
        <p:nvSpPr>
          <p:cNvPr id="58370" name="内容占位符 2"/>
          <p:cNvSpPr>
            <a:spLocks noGrp="1"/>
          </p:cNvSpPr>
          <p:nvPr>
            <p:ph idx="1"/>
          </p:nvPr>
        </p:nvSpPr>
        <p:spPr>
          <a:xfrm>
            <a:off x="1157288" y="1262063"/>
            <a:ext cx="3700462" cy="4953000"/>
          </a:xfrm>
        </p:spPr>
        <p:txBody>
          <a:bodyPr/>
          <a:lstStyle/>
          <a:p>
            <a:pPr>
              <a:buFont typeface="Wingdings" pitchFamily="2" charset="2"/>
              <a:buNone/>
            </a:pPr>
            <a:r>
              <a:rPr lang="zh-CN" altLang="en-US" b="1">
                <a:latin typeface="楷体_GB2312" pitchFamily="49" charset="-122"/>
                <a:ea typeface="楷体_GB2312" pitchFamily="49" charset="-122"/>
              </a:rPr>
              <a:t>   利用最小生成树性质和数学归纳法容易证明，上述算法中的</a:t>
            </a:r>
            <a:r>
              <a:rPr lang="zh-CN" altLang="en-US" b="1">
                <a:solidFill>
                  <a:schemeClr val="accent2"/>
                </a:solidFill>
                <a:latin typeface="楷体_GB2312" pitchFamily="49" charset="-122"/>
                <a:ea typeface="楷体_GB2312" pitchFamily="49" charset="-122"/>
              </a:rPr>
              <a:t>边集合</a:t>
            </a:r>
            <a:r>
              <a:rPr lang="en-US" altLang="zh-CN" b="1">
                <a:solidFill>
                  <a:schemeClr val="accent2"/>
                </a:solidFill>
                <a:latin typeface="楷体_GB2312" pitchFamily="49" charset="-122"/>
                <a:ea typeface="楷体_GB2312" pitchFamily="49" charset="-122"/>
              </a:rPr>
              <a:t>T</a:t>
            </a:r>
            <a:r>
              <a:rPr lang="zh-CN" altLang="en-US" b="1">
                <a:solidFill>
                  <a:schemeClr val="accent2"/>
                </a:solidFill>
                <a:latin typeface="楷体_GB2312" pitchFamily="49" charset="-122"/>
                <a:ea typeface="楷体_GB2312" pitchFamily="49" charset="-122"/>
              </a:rPr>
              <a:t>始终包含</a:t>
            </a:r>
            <a:r>
              <a:rPr lang="en-US" altLang="zh-CN" b="1">
                <a:solidFill>
                  <a:schemeClr val="accent2"/>
                </a:solidFill>
                <a:latin typeface="楷体_GB2312" pitchFamily="49" charset="-122"/>
                <a:ea typeface="楷体_GB2312" pitchFamily="49" charset="-122"/>
              </a:rPr>
              <a:t>G</a:t>
            </a:r>
            <a:r>
              <a:rPr lang="zh-CN" altLang="en-US" b="1">
                <a:solidFill>
                  <a:schemeClr val="accent2"/>
                </a:solidFill>
                <a:latin typeface="楷体_GB2312" pitchFamily="49" charset="-122"/>
                <a:ea typeface="楷体_GB2312" pitchFamily="49" charset="-122"/>
              </a:rPr>
              <a:t>的某棵最小生成树中的边</a:t>
            </a:r>
            <a:r>
              <a:rPr lang="zh-CN" altLang="en-US" b="1">
                <a:latin typeface="楷体_GB2312" pitchFamily="49" charset="-122"/>
                <a:ea typeface="楷体_GB2312" pitchFamily="49" charset="-122"/>
              </a:rPr>
              <a:t>。因此，在算法结束时，</a:t>
            </a:r>
            <a:r>
              <a:rPr lang="en-US" altLang="zh-CN" b="1">
                <a:latin typeface="楷体_GB2312" pitchFamily="49" charset="-122"/>
                <a:ea typeface="楷体_GB2312" pitchFamily="49" charset="-122"/>
              </a:rPr>
              <a:t>T</a:t>
            </a:r>
            <a:r>
              <a:rPr lang="zh-CN" altLang="en-US" b="1">
                <a:latin typeface="楷体_GB2312" pitchFamily="49" charset="-122"/>
                <a:ea typeface="楷体_GB2312" pitchFamily="49" charset="-122"/>
              </a:rPr>
              <a:t>中的所有边构成</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的一棵最小生成树。</a:t>
            </a:r>
            <a:r>
              <a:rPr lang="zh-CN" altLang="en-US" b="1"/>
              <a:t> </a:t>
            </a:r>
          </a:p>
          <a:p>
            <a:pPr>
              <a:buFont typeface="Wingdings" pitchFamily="2" charset="2"/>
              <a:buNone/>
            </a:pPr>
            <a:r>
              <a:rPr lang="zh-CN" altLang="en-US" b="1"/>
              <a:t>	</a:t>
            </a:r>
            <a:r>
              <a:rPr lang="zh-CN" altLang="en-US" b="1">
                <a:solidFill>
                  <a:schemeClr val="accent2"/>
                </a:solidFill>
                <a:latin typeface="楷体_GB2312" pitchFamily="49" charset="-122"/>
                <a:ea typeface="楷体_GB2312" pitchFamily="49" charset="-122"/>
              </a:rPr>
              <a:t>例如</a:t>
            </a:r>
            <a:r>
              <a:rPr lang="zh-CN" altLang="en-US" b="1">
                <a:latin typeface="楷体_GB2312" pitchFamily="49" charset="-122"/>
                <a:ea typeface="楷体_GB2312" pitchFamily="49" charset="-122"/>
              </a:rPr>
              <a:t>，对于右图中的带权图，按</a:t>
            </a:r>
            <a:r>
              <a:rPr lang="en-US" altLang="zh-CN" b="1">
                <a:solidFill>
                  <a:schemeClr val="accent2"/>
                </a:solidFill>
                <a:latin typeface="楷体_GB2312" pitchFamily="49" charset="-122"/>
                <a:ea typeface="楷体_GB2312" pitchFamily="49" charset="-122"/>
              </a:rPr>
              <a:t>Prim</a:t>
            </a:r>
            <a:r>
              <a:rPr lang="zh-CN" altLang="en-US" b="1">
                <a:solidFill>
                  <a:schemeClr val="accent2"/>
                </a:solidFill>
                <a:latin typeface="楷体_GB2312" pitchFamily="49" charset="-122"/>
                <a:ea typeface="楷体_GB2312" pitchFamily="49" charset="-122"/>
              </a:rPr>
              <a:t>算法</a:t>
            </a:r>
            <a:r>
              <a:rPr lang="zh-CN" altLang="en-US" b="1">
                <a:latin typeface="楷体_GB2312" pitchFamily="49" charset="-122"/>
                <a:ea typeface="楷体_GB2312" pitchFamily="49" charset="-122"/>
              </a:rPr>
              <a:t>选取边的过程如下页图所示。</a:t>
            </a:r>
          </a:p>
          <a:p>
            <a:endParaRPr lang="zh-CN" altLang="en-US"/>
          </a:p>
        </p:txBody>
      </p:sp>
      <p:pic>
        <p:nvPicPr>
          <p:cNvPr id="58374" name="Picture 4" descr="t48"/>
          <p:cNvPicPr>
            <a:picLocks noChangeAspect="1" noChangeArrowheads="1"/>
          </p:cNvPicPr>
          <p:nvPr/>
        </p:nvPicPr>
        <p:blipFill>
          <a:blip r:embed="rId2" cstate="print"/>
          <a:srcRect/>
          <a:stretch>
            <a:fillRect/>
          </a:stretch>
        </p:blipFill>
        <p:spPr bwMode="auto">
          <a:xfrm>
            <a:off x="4857750" y="2071688"/>
            <a:ext cx="3736975" cy="32210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 </a:t>
            </a:r>
            <a:r>
              <a:rPr lang="zh-CN" altLang="en-US" sz="2400" b="1">
                <a:solidFill>
                  <a:srgbClr val="FF0000"/>
                </a:solidFill>
                <a:latin typeface="华文新魏" pitchFamily="2" charset="-122"/>
                <a:ea typeface="华文新魏" pitchFamily="2" charset="-122"/>
              </a:rPr>
              <a:t>证明原问题具有最优子结构性质。即：</a:t>
            </a:r>
            <a:r>
              <a:rPr lang="zh-CN" altLang="en-US" sz="2400" b="1">
                <a:latin typeface="华文新魏" pitchFamily="2" charset="-122"/>
                <a:ea typeface="华文新魏" pitchFamily="2" charset="-122"/>
              </a:rPr>
              <a:t>若已知问题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的最优解</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中包含活动</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k</a:t>
            </a:r>
            <a:r>
              <a:rPr lang="zh-CN" altLang="en-US" sz="2400" b="1">
                <a:latin typeface="华文新魏" pitchFamily="2" charset="-122"/>
                <a:ea typeface="华文新魏" pitchFamily="2" charset="-122"/>
              </a:rPr>
              <a:t>，则在</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最优解中的针对</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ik</a:t>
            </a:r>
            <a:r>
              <a:rPr lang="zh-CN" altLang="en-US" sz="2400" b="1">
                <a:latin typeface="华文新魏" pitchFamily="2" charset="-122"/>
                <a:ea typeface="华文新魏" pitchFamily="2" charset="-122"/>
              </a:rPr>
              <a:t>的解</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ik</a:t>
            </a:r>
            <a:r>
              <a:rPr lang="zh-CN" altLang="en-US" sz="2400" b="1">
                <a:latin typeface="华文新魏" pitchFamily="2" charset="-122"/>
                <a:ea typeface="华文新魏" pitchFamily="2" charset="-122"/>
              </a:rPr>
              <a:t>和针对</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kj</a:t>
            </a:r>
            <a:r>
              <a:rPr lang="zh-CN" altLang="en-US" sz="2400" b="1">
                <a:latin typeface="华文新魏" pitchFamily="2" charset="-122"/>
                <a:ea typeface="华文新魏" pitchFamily="2" charset="-122"/>
              </a:rPr>
              <a:t>的解</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kj</a:t>
            </a:r>
            <a:r>
              <a:rPr lang="zh-CN" altLang="en-US" sz="2400" b="1">
                <a:latin typeface="华文新魏" pitchFamily="2" charset="-122"/>
                <a:ea typeface="华文新魏" pitchFamily="2" charset="-122"/>
              </a:rPr>
              <a:t>也必定是最优的。（反证法即可！）</a:t>
            </a:r>
            <a:endParaRPr lang="en-US" altLang="zh-CN" sz="2400" b="1">
              <a:latin typeface="华文新魏" pitchFamily="2" charset="-122"/>
              <a:ea typeface="华文新魏" pitchFamily="2" charset="-122"/>
            </a:endParaRPr>
          </a:p>
          <a:p>
            <a:pPr defTabSz="812800">
              <a:buClr>
                <a:schemeClr val="folHlink"/>
              </a:buClr>
              <a:buSzPct val="70000"/>
              <a:buFont typeface="Wingdings" pitchFamily="2" charset="2"/>
              <a:buNone/>
            </a:pPr>
            <a:r>
              <a:rPr lang="en-US" altLang="zh-CN" sz="2400" b="1">
                <a:latin typeface="华文新魏" pitchFamily="2" charset="-122"/>
                <a:ea typeface="华文新魏" pitchFamily="2" charset="-122"/>
              </a:rPr>
              <a:t>—  </a:t>
            </a:r>
            <a:r>
              <a:rPr lang="zh-CN" altLang="en-US" sz="2400" b="1">
                <a:solidFill>
                  <a:srgbClr val="FF0000"/>
                </a:solidFill>
                <a:latin typeface="华文新魏" pitchFamily="2" charset="-122"/>
                <a:ea typeface="华文新魏" pitchFamily="2" charset="-122"/>
              </a:rPr>
              <a:t>证明可以根据子问题的最优解来构造出原问题的最优解。</a:t>
            </a:r>
            <a:r>
              <a:rPr lang="zh-CN" altLang="en-US" sz="2400" b="1">
                <a:latin typeface="华文新魏" pitchFamily="2" charset="-122"/>
                <a:ea typeface="华文新魏" pitchFamily="2" charset="-122"/>
              </a:rPr>
              <a:t>一个非空子问题</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的任意解中必包含了某项活动</a:t>
            </a:r>
            <a:r>
              <a:rPr lang="en-US" altLang="zh-CN" sz="2400" b="1">
                <a:latin typeface="华文新魏" pitchFamily="2" charset="-122"/>
                <a:ea typeface="华文新魏" pitchFamily="2" charset="-122"/>
              </a:rPr>
              <a:t>a</a:t>
            </a:r>
            <a:r>
              <a:rPr lang="en-US" altLang="zh-CN" sz="2400" b="1" baseline="-25000">
                <a:latin typeface="华文新魏" pitchFamily="2" charset="-122"/>
                <a:ea typeface="华文新魏" pitchFamily="2" charset="-122"/>
              </a:rPr>
              <a:t>k</a:t>
            </a:r>
            <a:r>
              <a:rPr lang="zh-CN" altLang="en-US" sz="2400" b="1">
                <a:latin typeface="华文新魏" pitchFamily="2" charset="-122"/>
                <a:ea typeface="华文新魏" pitchFamily="2" charset="-122"/>
              </a:rPr>
              <a:t>，而</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的任一最优解中都包含了其子问题实例</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ik</a:t>
            </a:r>
            <a:r>
              <a:rPr lang="zh-CN" altLang="en-US" sz="2400" b="1">
                <a:latin typeface="华文新魏" pitchFamily="2" charset="-122"/>
                <a:ea typeface="华文新魏" pitchFamily="2" charset="-122"/>
              </a:rPr>
              <a:t>和</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kj</a:t>
            </a:r>
            <a:r>
              <a:rPr lang="zh-CN" altLang="en-US" sz="2400" b="1">
                <a:latin typeface="华文新魏" pitchFamily="2" charset="-122"/>
                <a:ea typeface="华文新魏" pitchFamily="2" charset="-122"/>
              </a:rPr>
              <a:t>的最优解（根据最优子结构性质！）。因此，可以构造出</a:t>
            </a:r>
            <a:r>
              <a:rPr lang="en-US" altLang="zh-CN" sz="2400" b="1">
                <a:latin typeface="华文新魏" pitchFamily="2" charset="-122"/>
                <a:ea typeface="华文新魏" pitchFamily="2" charset="-122"/>
              </a:rPr>
              <a:t>S</a:t>
            </a:r>
            <a:r>
              <a:rPr lang="en-US" altLang="zh-CN" sz="2400" b="1" baseline="-25000">
                <a:latin typeface="华文新魏" pitchFamily="2" charset="-122"/>
                <a:ea typeface="华文新魏" pitchFamily="2" charset="-122"/>
              </a:rPr>
              <a:t>ij</a:t>
            </a:r>
            <a:r>
              <a:rPr lang="zh-CN" altLang="en-US" sz="2400" b="1">
                <a:latin typeface="华文新魏" pitchFamily="2" charset="-122"/>
                <a:ea typeface="华文新魏" pitchFamily="2" charset="-122"/>
              </a:rPr>
              <a:t>的最大兼容子集。</a:t>
            </a:r>
            <a:endParaRPr lang="zh-CN" altLang="en-US" sz="2400" b="1">
              <a:solidFill>
                <a:srgbClr val="666699"/>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标题 1"/>
          <p:cNvSpPr>
            <a:spLocks noGrp="1"/>
          </p:cNvSpPr>
          <p:nvPr>
            <p:ph type="title"/>
          </p:nvPr>
        </p:nvSpPr>
        <p:spPr/>
        <p:txBody>
          <a:bodyPr/>
          <a:lstStyle/>
          <a:p>
            <a:r>
              <a:rPr lang="en-US" altLang="zh-CN" dirty="0">
                <a:solidFill>
                  <a:srgbClr val="D3192B"/>
                </a:solidFill>
              </a:rPr>
              <a:t>8 </a:t>
            </a:r>
            <a:r>
              <a:rPr lang="zh-CN" altLang="en-US" dirty="0">
                <a:solidFill>
                  <a:srgbClr val="D3192B"/>
                </a:solidFill>
              </a:rPr>
              <a:t>最小生成树</a:t>
            </a:r>
            <a:r>
              <a:rPr lang="en-US" altLang="zh-CN" dirty="0">
                <a:solidFill>
                  <a:srgbClr val="D3192B"/>
                </a:solidFill>
              </a:rPr>
              <a:t>—Prim</a:t>
            </a:r>
            <a:r>
              <a:rPr lang="zh-CN" altLang="en-US" dirty="0">
                <a:solidFill>
                  <a:srgbClr val="D3192B"/>
                </a:solidFill>
              </a:rPr>
              <a:t>算法</a:t>
            </a:r>
          </a:p>
        </p:txBody>
      </p:sp>
      <p:pic>
        <p:nvPicPr>
          <p:cNvPr id="5126" name="Picture 4" descr="t49"/>
          <p:cNvPicPr>
            <a:picLocks noGrp="1" noChangeAspect="1" noChangeArrowheads="1"/>
          </p:cNvPicPr>
          <p:nvPr>
            <p:ph idx="1"/>
          </p:nvPr>
        </p:nvPicPr>
        <p:blipFill>
          <a:blip r:embed="rId3" cstate="print"/>
          <a:srcRect/>
          <a:stretch>
            <a:fillRect/>
          </a:stretch>
        </p:blipFill>
        <p:spPr>
          <a:xfrm>
            <a:off x="2051050" y="1052513"/>
            <a:ext cx="6049963" cy="3590925"/>
          </a:xfrm>
          <a:noFill/>
        </p:spPr>
      </p:pic>
      <p:graphicFrame>
        <p:nvGraphicFramePr>
          <p:cNvPr id="5122" name="Object 2"/>
          <p:cNvGraphicFramePr>
            <a:graphicFrameLocks noChangeAspect="1"/>
          </p:cNvGraphicFramePr>
          <p:nvPr/>
        </p:nvGraphicFramePr>
        <p:xfrm>
          <a:off x="3290888" y="5580063"/>
          <a:ext cx="3209925" cy="349250"/>
        </p:xfrm>
        <a:graphic>
          <a:graphicData uri="http://schemas.openxmlformats.org/presentationml/2006/ole">
            <mc:AlternateContent xmlns:mc="http://schemas.openxmlformats.org/markup-compatibility/2006">
              <mc:Choice xmlns:v="urn:schemas-microsoft-com:vml" Requires="v">
                <p:oleObj spid="_x0000_s5159" name="公式" r:id="rId4" imgW="1866600" imgH="203040" progId="Equation.3">
                  <p:embed/>
                </p:oleObj>
              </mc:Choice>
              <mc:Fallback>
                <p:oleObj name="公式" r:id="rId4" imgW="1866600" imgH="2030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888" y="5580063"/>
                        <a:ext cx="320992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矩形 7"/>
          <p:cNvSpPr>
            <a:spLocks noChangeArrowheads="1"/>
          </p:cNvSpPr>
          <p:nvPr/>
        </p:nvSpPr>
        <p:spPr bwMode="auto">
          <a:xfrm>
            <a:off x="1428750" y="4929188"/>
            <a:ext cx="4071938" cy="1016000"/>
          </a:xfrm>
          <a:prstGeom prst="rect">
            <a:avLst/>
          </a:prstGeom>
          <a:noFill/>
          <a:ln w="9525">
            <a:noFill/>
            <a:miter lim="800000"/>
            <a:headEnd/>
            <a:tailEnd/>
          </a:ln>
        </p:spPr>
        <p:txBody>
          <a:bodyPr>
            <a:spAutoFit/>
          </a:bodyPr>
          <a:lstStyle/>
          <a:p>
            <a:pPr>
              <a:lnSpc>
                <a:spcPct val="150000"/>
              </a:lnSpc>
              <a:buFont typeface="Wingdings" pitchFamily="2" charset="2"/>
              <a:buChar char="p"/>
            </a:pPr>
            <a:r>
              <a:rPr lang="en-US" altLang="zh-CN" sz="2000" b="0">
                <a:solidFill>
                  <a:srgbClr val="FF0000"/>
                </a:solidFill>
                <a:latin typeface="华文新魏" pitchFamily="2" charset="-122"/>
                <a:ea typeface="华文新魏" pitchFamily="2" charset="-122"/>
              </a:rPr>
              <a:t> Prim</a:t>
            </a:r>
            <a:r>
              <a:rPr lang="zh-CN" altLang="en-US" sz="2000" b="0">
                <a:solidFill>
                  <a:srgbClr val="FF0000"/>
                </a:solidFill>
                <a:latin typeface="华文新魏" pitchFamily="2" charset="-122"/>
                <a:ea typeface="华文新魏" pitchFamily="2" charset="-122"/>
              </a:rPr>
              <a:t>算法：</a:t>
            </a:r>
            <a:r>
              <a:rPr lang="zh-CN" altLang="en-US" sz="2000" b="0">
                <a:latin typeface="楷体_GB2312" pitchFamily="49" charset="-122"/>
                <a:ea typeface="楷体_GB2312" pitchFamily="49" charset="-122"/>
              </a:rPr>
              <a:t>参见教材</a:t>
            </a:r>
            <a:r>
              <a:rPr lang="en-US" altLang="zh-CN" sz="2000" b="0">
                <a:latin typeface="楷体_GB2312" pitchFamily="49" charset="-122"/>
                <a:ea typeface="楷体_GB2312" pitchFamily="49" charset="-122"/>
              </a:rPr>
              <a:t>P351</a:t>
            </a:r>
          </a:p>
          <a:p>
            <a:pPr>
              <a:lnSpc>
                <a:spcPct val="150000"/>
              </a:lnSpc>
              <a:buFont typeface="Wingdings" pitchFamily="2" charset="2"/>
              <a:buChar char="p"/>
            </a:pPr>
            <a:r>
              <a:rPr lang="zh-CN" altLang="en-US" sz="2000" b="0">
                <a:solidFill>
                  <a:srgbClr val="FF0000"/>
                </a:solidFill>
                <a:latin typeface="华文新魏" pitchFamily="2" charset="-122"/>
                <a:ea typeface="华文新魏" pitchFamily="2" charset="-122"/>
              </a:rPr>
              <a:t>时间复杂度：</a:t>
            </a:r>
            <a:endParaRPr lang="en-US" altLang="zh-CN" sz="2000" b="0">
              <a:solidFill>
                <a:srgbClr val="FF0000"/>
              </a:solidFill>
              <a:latin typeface="华文新魏" pitchFamily="2" charset="-122"/>
              <a:ea typeface="华文新魏"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7" name="标题 1"/>
          <p:cNvSpPr>
            <a:spLocks noGrp="1"/>
          </p:cNvSpPr>
          <p:nvPr>
            <p:ph type="title"/>
          </p:nvPr>
        </p:nvSpPr>
        <p:spPr/>
        <p:txBody>
          <a:bodyPr/>
          <a:lstStyle/>
          <a:p>
            <a:r>
              <a:rPr lang="en-US" altLang="zh-CN" dirty="0">
                <a:solidFill>
                  <a:srgbClr val="D3192B"/>
                </a:solidFill>
              </a:rPr>
              <a:t>8 </a:t>
            </a:r>
            <a:r>
              <a:rPr lang="zh-CN" altLang="en-US" dirty="0">
                <a:solidFill>
                  <a:srgbClr val="D3192B"/>
                </a:solidFill>
              </a:rPr>
              <a:t>最小生成树</a:t>
            </a:r>
            <a:r>
              <a:rPr lang="en-US" altLang="zh-CN" dirty="0">
                <a:solidFill>
                  <a:srgbClr val="D3192B"/>
                </a:solidFill>
              </a:rPr>
              <a:t>—Kruskal</a:t>
            </a:r>
            <a:r>
              <a:rPr lang="zh-CN" altLang="en-US" dirty="0">
                <a:solidFill>
                  <a:srgbClr val="D3192B"/>
                </a:solidFill>
              </a:rPr>
              <a:t>算法</a:t>
            </a:r>
          </a:p>
        </p:txBody>
      </p:sp>
      <p:sp>
        <p:nvSpPr>
          <p:cNvPr id="59394" name="内容占位符 2"/>
          <p:cNvSpPr>
            <a:spLocks noGrp="1"/>
          </p:cNvSpPr>
          <p:nvPr>
            <p:ph idx="1"/>
          </p:nvPr>
        </p:nvSpPr>
        <p:spPr/>
        <p:txBody>
          <a:bodyPr/>
          <a:lstStyle/>
          <a:p>
            <a:r>
              <a:rPr lang="zh-CN" altLang="en-US" sz="2400" b="1">
                <a:solidFill>
                  <a:srgbClr val="FF0000"/>
                </a:solidFill>
                <a:latin typeface="华文新魏" pitchFamily="2" charset="-122"/>
                <a:ea typeface="华文新魏" pitchFamily="2" charset="-122"/>
              </a:rPr>
              <a:t>基本思想：</a:t>
            </a:r>
            <a:endParaRPr lang="en-US" altLang="zh-CN" sz="2400" b="1">
              <a:solidFill>
                <a:srgbClr val="FF0000"/>
              </a:solidFill>
              <a:latin typeface="华文新魏" pitchFamily="2" charset="-122"/>
              <a:ea typeface="华文新魏" pitchFamily="2" charset="-122"/>
            </a:endParaRPr>
          </a:p>
          <a:p>
            <a:pPr>
              <a:buFont typeface="Wingdings" pitchFamily="2" charset="2"/>
              <a:buNone/>
            </a:pPr>
            <a:r>
              <a:rPr lang="zh-CN" altLang="en-US" b="1">
                <a:latin typeface="楷体_GB2312" pitchFamily="49" charset="-122"/>
                <a:ea typeface="楷体_GB2312" pitchFamily="49" charset="-122"/>
              </a:rPr>
              <a:t>       首先将</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的</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个顶点看成</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个孤立的连通分支。将所有的边按权从小到大排序。然后从第一条边开始，</a:t>
            </a:r>
            <a:r>
              <a:rPr lang="zh-CN" altLang="en-US" b="1">
                <a:solidFill>
                  <a:schemeClr val="tx1"/>
                </a:solidFill>
                <a:latin typeface="楷体_GB2312" pitchFamily="49" charset="-122"/>
                <a:ea typeface="楷体_GB2312" pitchFamily="49" charset="-122"/>
              </a:rPr>
              <a:t>依边权递增的顺序查看每一条边</a:t>
            </a:r>
            <a:r>
              <a:rPr lang="zh-CN" altLang="en-US" b="1">
                <a:latin typeface="楷体_GB2312" pitchFamily="49" charset="-122"/>
                <a:ea typeface="楷体_GB2312" pitchFamily="49" charset="-122"/>
              </a:rPr>
              <a:t>，并按下述方法连接</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个不同的连通分支：</a:t>
            </a:r>
          </a:p>
          <a:p>
            <a:pPr>
              <a:buFont typeface="Wingdings" pitchFamily="2" charset="2"/>
              <a:buChar char="Ø"/>
            </a:pPr>
            <a:r>
              <a:rPr lang="zh-CN" altLang="en-US" b="1">
                <a:latin typeface="楷体_GB2312" pitchFamily="49" charset="-122"/>
                <a:ea typeface="楷体_GB2312" pitchFamily="49" charset="-122"/>
              </a:rPr>
              <a:t>当查看到第</a:t>
            </a:r>
            <a:r>
              <a:rPr lang="en-US" altLang="zh-CN" b="1">
                <a:latin typeface="楷体_GB2312" pitchFamily="49" charset="-122"/>
                <a:ea typeface="楷体_GB2312" pitchFamily="49" charset="-122"/>
              </a:rPr>
              <a:t>k</a:t>
            </a:r>
            <a:r>
              <a:rPr lang="zh-CN" altLang="en-US" b="1">
                <a:latin typeface="楷体_GB2312" pitchFamily="49" charset="-122"/>
                <a:ea typeface="楷体_GB2312" pitchFamily="49" charset="-122"/>
              </a:rPr>
              <a:t>条边</a:t>
            </a:r>
            <a:r>
              <a:rPr lang="en-US" altLang="zh-CN" b="1">
                <a:latin typeface="楷体_GB2312" pitchFamily="49" charset="-122"/>
                <a:ea typeface="楷体_GB2312" pitchFamily="49" charset="-122"/>
              </a:rPr>
              <a:t>(v,w)</a:t>
            </a:r>
            <a:r>
              <a:rPr lang="zh-CN" altLang="en-US" b="1">
                <a:latin typeface="楷体_GB2312" pitchFamily="49" charset="-122"/>
                <a:ea typeface="楷体_GB2312" pitchFamily="49" charset="-122"/>
              </a:rPr>
              <a:t>时，如果端点</a:t>
            </a:r>
            <a:r>
              <a:rPr lang="en-US" altLang="zh-CN" b="1">
                <a:latin typeface="楷体_GB2312" pitchFamily="49" charset="-122"/>
                <a:ea typeface="楷体_GB2312" pitchFamily="49" charset="-122"/>
              </a:rPr>
              <a:t>v</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w</a:t>
            </a:r>
            <a:r>
              <a:rPr lang="zh-CN" altLang="en-US" b="1">
                <a:latin typeface="楷体_GB2312" pitchFamily="49" charset="-122"/>
                <a:ea typeface="楷体_GB2312" pitchFamily="49" charset="-122"/>
              </a:rPr>
              <a:t>分别是当前</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个不同的连通分支</a:t>
            </a:r>
            <a:r>
              <a:rPr lang="en-US" altLang="zh-CN" b="1">
                <a:latin typeface="楷体_GB2312" pitchFamily="49" charset="-122"/>
                <a:ea typeface="楷体_GB2312" pitchFamily="49" charset="-122"/>
              </a:rPr>
              <a:t>T1</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T2</a:t>
            </a:r>
            <a:r>
              <a:rPr lang="zh-CN" altLang="en-US" b="1">
                <a:latin typeface="楷体_GB2312" pitchFamily="49" charset="-122"/>
                <a:ea typeface="楷体_GB2312" pitchFamily="49" charset="-122"/>
              </a:rPr>
              <a:t>中的顶点时，就用边</a:t>
            </a:r>
            <a:r>
              <a:rPr lang="en-US" altLang="zh-CN" b="1">
                <a:latin typeface="楷体_GB2312" pitchFamily="49" charset="-122"/>
                <a:ea typeface="楷体_GB2312" pitchFamily="49" charset="-122"/>
              </a:rPr>
              <a:t>(v,w)</a:t>
            </a:r>
            <a:r>
              <a:rPr lang="zh-CN" altLang="en-US" b="1">
                <a:latin typeface="楷体_GB2312" pitchFamily="49" charset="-122"/>
                <a:ea typeface="楷体_GB2312" pitchFamily="49" charset="-122"/>
              </a:rPr>
              <a:t>将</a:t>
            </a:r>
            <a:r>
              <a:rPr lang="en-US" altLang="zh-CN" b="1">
                <a:latin typeface="楷体_GB2312" pitchFamily="49" charset="-122"/>
                <a:ea typeface="楷体_GB2312" pitchFamily="49" charset="-122"/>
              </a:rPr>
              <a:t>T1</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T2</a:t>
            </a:r>
            <a:r>
              <a:rPr lang="zh-CN" altLang="en-US" b="1">
                <a:latin typeface="楷体_GB2312" pitchFamily="49" charset="-122"/>
                <a:ea typeface="楷体_GB2312" pitchFamily="49" charset="-122"/>
              </a:rPr>
              <a:t>连接成一个连通分支，然后继续查看第</a:t>
            </a:r>
            <a:r>
              <a:rPr lang="en-US" altLang="zh-CN" b="1">
                <a:latin typeface="楷体_GB2312" pitchFamily="49" charset="-122"/>
                <a:ea typeface="楷体_GB2312" pitchFamily="49" charset="-122"/>
              </a:rPr>
              <a:t>k+1</a:t>
            </a:r>
            <a:r>
              <a:rPr lang="zh-CN" altLang="en-US" b="1">
                <a:latin typeface="楷体_GB2312" pitchFamily="49" charset="-122"/>
                <a:ea typeface="楷体_GB2312" pitchFamily="49" charset="-122"/>
              </a:rPr>
              <a:t>条边；</a:t>
            </a:r>
          </a:p>
          <a:p>
            <a:pPr>
              <a:buFont typeface="Wingdings" pitchFamily="2" charset="2"/>
              <a:buChar char="Ø"/>
            </a:pPr>
            <a:r>
              <a:rPr lang="zh-CN" altLang="en-US" b="1">
                <a:latin typeface="楷体_GB2312" pitchFamily="49" charset="-122"/>
                <a:ea typeface="楷体_GB2312" pitchFamily="49" charset="-122"/>
              </a:rPr>
              <a:t>如果端点</a:t>
            </a:r>
            <a:r>
              <a:rPr lang="en-US" altLang="zh-CN" b="1">
                <a:latin typeface="楷体_GB2312" pitchFamily="49" charset="-122"/>
                <a:ea typeface="楷体_GB2312" pitchFamily="49" charset="-122"/>
              </a:rPr>
              <a:t>v</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w</a:t>
            </a:r>
            <a:r>
              <a:rPr lang="zh-CN" altLang="en-US" b="1">
                <a:latin typeface="楷体_GB2312" pitchFamily="49" charset="-122"/>
                <a:ea typeface="楷体_GB2312" pitchFamily="49" charset="-122"/>
              </a:rPr>
              <a:t>在当前的同一个连通分支中，就直接再查看第</a:t>
            </a:r>
            <a:r>
              <a:rPr lang="en-US" altLang="zh-CN" b="1">
                <a:latin typeface="楷体_GB2312" pitchFamily="49" charset="-122"/>
                <a:ea typeface="楷体_GB2312" pitchFamily="49" charset="-122"/>
              </a:rPr>
              <a:t>k+1</a:t>
            </a:r>
            <a:r>
              <a:rPr lang="zh-CN" altLang="en-US" b="1">
                <a:latin typeface="楷体_GB2312" pitchFamily="49" charset="-122"/>
                <a:ea typeface="楷体_GB2312" pitchFamily="49" charset="-122"/>
              </a:rPr>
              <a:t>条边。这个过程一直进行到只剩下一个连通分支时为止。</a:t>
            </a:r>
            <a:endParaRPr lang="zh-CN" altLang="en-US"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1" name="标题 1"/>
          <p:cNvSpPr>
            <a:spLocks noGrp="1"/>
          </p:cNvSpPr>
          <p:nvPr>
            <p:ph type="title"/>
          </p:nvPr>
        </p:nvSpPr>
        <p:spPr/>
        <p:txBody>
          <a:bodyPr/>
          <a:lstStyle/>
          <a:p>
            <a:r>
              <a:rPr lang="en-US" altLang="zh-CN" dirty="0">
                <a:solidFill>
                  <a:srgbClr val="D3192B"/>
                </a:solidFill>
              </a:rPr>
              <a:t>8 </a:t>
            </a:r>
            <a:r>
              <a:rPr lang="zh-CN" altLang="en-US" dirty="0">
                <a:solidFill>
                  <a:srgbClr val="D3192B"/>
                </a:solidFill>
              </a:rPr>
              <a:t>最小生成树</a:t>
            </a:r>
            <a:r>
              <a:rPr lang="en-US" altLang="zh-CN" dirty="0">
                <a:solidFill>
                  <a:srgbClr val="D3192B"/>
                </a:solidFill>
              </a:rPr>
              <a:t>—Kruskal</a:t>
            </a:r>
            <a:r>
              <a:rPr lang="zh-CN" altLang="en-US" dirty="0">
                <a:solidFill>
                  <a:srgbClr val="D3192B"/>
                </a:solidFill>
              </a:rPr>
              <a:t>算法</a:t>
            </a:r>
          </a:p>
        </p:txBody>
      </p:sp>
      <p:sp>
        <p:nvSpPr>
          <p:cNvPr id="60418" name="内容占位符 2"/>
          <p:cNvSpPr>
            <a:spLocks noGrp="1"/>
          </p:cNvSpPr>
          <p:nvPr>
            <p:ph idx="1"/>
          </p:nvPr>
        </p:nvSpPr>
        <p:spPr/>
        <p:txBody>
          <a:bodyPr/>
          <a:lstStyle/>
          <a:p>
            <a:r>
              <a:rPr lang="zh-CN" altLang="en-US" b="1">
                <a:solidFill>
                  <a:schemeClr val="accent2"/>
                </a:solidFill>
                <a:latin typeface="楷体_GB2312" pitchFamily="49" charset="-122"/>
                <a:ea typeface="楷体_GB2312" pitchFamily="49" charset="-122"/>
              </a:rPr>
              <a:t>例如，</a:t>
            </a:r>
            <a:r>
              <a:rPr lang="zh-CN" altLang="en-US" b="1">
                <a:latin typeface="楷体_GB2312" pitchFamily="49" charset="-122"/>
                <a:ea typeface="楷体_GB2312" pitchFamily="49" charset="-122"/>
              </a:rPr>
              <a:t>对前面的连通带权图，按</a:t>
            </a:r>
            <a:r>
              <a:rPr lang="en-US" altLang="zh-CN" b="1">
                <a:latin typeface="楷体_GB2312" pitchFamily="49" charset="-122"/>
                <a:ea typeface="楷体_GB2312" pitchFamily="49" charset="-122"/>
              </a:rPr>
              <a:t>Kruskal</a:t>
            </a:r>
            <a:r>
              <a:rPr lang="zh-CN" altLang="en-US" b="1">
                <a:latin typeface="楷体_GB2312" pitchFamily="49" charset="-122"/>
                <a:ea typeface="楷体_GB2312" pitchFamily="49" charset="-122"/>
              </a:rPr>
              <a:t>算法顺序得到的最小生成树上的边如下图所示。</a:t>
            </a:r>
          </a:p>
          <a:p>
            <a:endParaRPr lang="zh-CN" altLang="en-US" b="1"/>
          </a:p>
        </p:txBody>
      </p:sp>
      <p:pic>
        <p:nvPicPr>
          <p:cNvPr id="60422" name="Picture 4" descr="t410"/>
          <p:cNvPicPr>
            <a:picLocks noChangeAspect="1" noChangeArrowheads="1"/>
          </p:cNvPicPr>
          <p:nvPr/>
        </p:nvPicPr>
        <p:blipFill>
          <a:blip r:embed="rId2" cstate="print"/>
          <a:srcRect/>
          <a:stretch>
            <a:fillRect/>
          </a:stretch>
        </p:blipFill>
        <p:spPr bwMode="auto">
          <a:xfrm>
            <a:off x="2357438" y="2428875"/>
            <a:ext cx="5545137" cy="3725863"/>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2" name="标题 1"/>
          <p:cNvSpPr>
            <a:spLocks noGrp="1"/>
          </p:cNvSpPr>
          <p:nvPr>
            <p:ph type="title"/>
          </p:nvPr>
        </p:nvSpPr>
        <p:spPr/>
        <p:txBody>
          <a:bodyPr/>
          <a:lstStyle/>
          <a:p>
            <a:r>
              <a:rPr lang="en-US" altLang="zh-CN">
                <a:solidFill>
                  <a:srgbClr val="D3192B"/>
                </a:solidFill>
              </a:rPr>
              <a:t>8 </a:t>
            </a:r>
            <a:r>
              <a:rPr lang="zh-CN" altLang="en-US" dirty="0">
                <a:solidFill>
                  <a:srgbClr val="D3192B"/>
                </a:solidFill>
              </a:rPr>
              <a:t>最小生成树</a:t>
            </a:r>
            <a:r>
              <a:rPr lang="en-US" altLang="zh-CN" dirty="0">
                <a:solidFill>
                  <a:srgbClr val="D3192B"/>
                </a:solidFill>
              </a:rPr>
              <a:t>—Kruskal</a:t>
            </a:r>
            <a:r>
              <a:rPr lang="zh-CN" altLang="en-US" dirty="0">
                <a:solidFill>
                  <a:srgbClr val="D3192B"/>
                </a:solidFill>
              </a:rPr>
              <a:t>算法</a:t>
            </a:r>
          </a:p>
        </p:txBody>
      </p:sp>
      <p:sp>
        <p:nvSpPr>
          <p:cNvPr id="6149" name="内容占位符 2"/>
          <p:cNvSpPr>
            <a:spLocks noGrp="1"/>
          </p:cNvSpPr>
          <p:nvPr>
            <p:ph idx="1"/>
          </p:nvPr>
        </p:nvSpPr>
        <p:spPr/>
        <p:txBody>
          <a:bodyPr/>
          <a:lstStyle/>
          <a:p>
            <a:r>
              <a:rPr lang="zh-CN" altLang="en-US" sz="2400" b="1" dirty="0">
                <a:solidFill>
                  <a:srgbClr val="FF0000"/>
                </a:solidFill>
                <a:latin typeface="华文新魏" pitchFamily="2" charset="-122"/>
                <a:ea typeface="华文新魏" pitchFamily="2" charset="-122"/>
              </a:rPr>
              <a:t>实现细节：</a:t>
            </a:r>
            <a:endParaRPr lang="en-US" altLang="zh-CN" sz="2400" b="1" dirty="0">
              <a:solidFill>
                <a:srgbClr val="FF0000"/>
              </a:solidFill>
              <a:latin typeface="华文新魏" pitchFamily="2" charset="-122"/>
              <a:ea typeface="华文新魏" pitchFamily="2" charset="-122"/>
            </a:endParaRPr>
          </a:p>
          <a:p>
            <a:pPr>
              <a:buFont typeface="Wingdings" pitchFamily="2" charset="2"/>
              <a:buNone/>
            </a:pPr>
            <a:r>
              <a:rPr lang="zh-CN" altLang="en-US" b="1" dirty="0">
                <a:latin typeface="楷体_GB2312" pitchFamily="49" charset="-122"/>
                <a:ea typeface="楷体_GB2312" pitchFamily="49" charset="-122"/>
              </a:rPr>
              <a:t>     关于</a:t>
            </a:r>
            <a:r>
              <a:rPr lang="zh-CN" altLang="en-US" b="1" dirty="0">
                <a:solidFill>
                  <a:schemeClr val="accent2"/>
                </a:solidFill>
                <a:latin typeface="楷体_GB2312" pitchFamily="49" charset="-122"/>
                <a:ea typeface="楷体_GB2312" pitchFamily="49" charset="-122"/>
              </a:rPr>
              <a:t>集合的一些基本运算</a:t>
            </a:r>
            <a:r>
              <a:rPr lang="zh-CN" altLang="en-US" b="1" dirty="0">
                <a:latin typeface="楷体_GB2312" pitchFamily="49" charset="-122"/>
                <a:ea typeface="楷体_GB2312" pitchFamily="49" charset="-122"/>
              </a:rPr>
              <a:t>可用于实现</a:t>
            </a:r>
            <a:r>
              <a:rPr lang="en-US" altLang="zh-CN" b="1" dirty="0">
                <a:latin typeface="楷体_GB2312" pitchFamily="49" charset="-122"/>
                <a:ea typeface="楷体_GB2312" pitchFamily="49" charset="-122"/>
              </a:rPr>
              <a:t>Kruskal</a:t>
            </a:r>
            <a:r>
              <a:rPr lang="zh-CN" altLang="en-US" b="1" dirty="0">
                <a:latin typeface="楷体_GB2312" pitchFamily="49" charset="-122"/>
                <a:ea typeface="楷体_GB2312" pitchFamily="49" charset="-122"/>
              </a:rPr>
              <a:t>算法。按权的递增顺序查看等价于对</a:t>
            </a:r>
            <a:r>
              <a:rPr lang="zh-CN" altLang="en-US" b="1" dirty="0">
                <a:solidFill>
                  <a:schemeClr val="accent2"/>
                </a:solidFill>
                <a:latin typeface="楷体_GB2312" pitchFamily="49" charset="-122"/>
                <a:ea typeface="楷体_GB2312" pitchFamily="49" charset="-122"/>
              </a:rPr>
              <a:t>优先队列</a:t>
            </a:r>
            <a:r>
              <a:rPr lang="zh-CN" altLang="en-US" b="1" dirty="0">
                <a:latin typeface="楷体_GB2312" pitchFamily="49" charset="-122"/>
                <a:ea typeface="楷体_GB2312" pitchFamily="49" charset="-122"/>
              </a:rPr>
              <a:t>执行</a:t>
            </a:r>
            <a:r>
              <a:rPr lang="en-US" altLang="zh-CN" b="1" dirty="0" err="1">
                <a:latin typeface="楷体_GB2312" pitchFamily="49" charset="-122"/>
                <a:ea typeface="楷体_GB2312" pitchFamily="49" charset="-122"/>
              </a:rPr>
              <a:t>removeMin</a:t>
            </a:r>
            <a:r>
              <a:rPr lang="zh-CN" altLang="en-US" b="1" dirty="0">
                <a:latin typeface="楷体_GB2312" pitchFamily="49" charset="-122"/>
                <a:ea typeface="楷体_GB2312" pitchFamily="49" charset="-122"/>
              </a:rPr>
              <a:t>运算。可以用</a:t>
            </a:r>
            <a:r>
              <a:rPr lang="zh-CN" altLang="en-US" b="1" dirty="0">
                <a:solidFill>
                  <a:schemeClr val="accent2"/>
                </a:solidFill>
                <a:latin typeface="楷体_GB2312" pitchFamily="49" charset="-122"/>
                <a:ea typeface="楷体_GB2312" pitchFamily="49" charset="-122"/>
              </a:rPr>
              <a:t>堆</a:t>
            </a:r>
            <a:r>
              <a:rPr lang="zh-CN" altLang="en-US" b="1" dirty="0">
                <a:latin typeface="楷体_GB2312" pitchFamily="49" charset="-122"/>
                <a:ea typeface="楷体_GB2312" pitchFamily="49" charset="-122"/>
              </a:rPr>
              <a:t>实现这个优先队列。 对一个由连通分支组成的集合不断进行修改，需要用到抽象数据类型</a:t>
            </a:r>
            <a:r>
              <a:rPr lang="zh-CN" altLang="en-US" b="1" dirty="0">
                <a:solidFill>
                  <a:schemeClr val="accent2"/>
                </a:solidFill>
                <a:latin typeface="楷体_GB2312" pitchFamily="49" charset="-122"/>
                <a:ea typeface="楷体_GB2312" pitchFamily="49" charset="-122"/>
              </a:rPr>
              <a:t>并查集</a:t>
            </a:r>
            <a:r>
              <a:rPr lang="en-US" altLang="zh-CN" b="1" dirty="0" err="1">
                <a:latin typeface="楷体_GB2312" pitchFamily="49" charset="-122"/>
                <a:ea typeface="楷体_GB2312" pitchFamily="49" charset="-122"/>
              </a:rPr>
              <a:t>UnionFind</a:t>
            </a:r>
            <a:r>
              <a:rPr lang="zh-CN" altLang="en-US" b="1" dirty="0">
                <a:latin typeface="楷体_GB2312" pitchFamily="49" charset="-122"/>
                <a:ea typeface="楷体_GB2312" pitchFamily="49" charset="-122"/>
              </a:rPr>
              <a:t>所支持的基本运算。</a:t>
            </a:r>
            <a:endParaRPr lang="en-US" altLang="zh-CN" b="1" dirty="0">
              <a:latin typeface="楷体_GB2312" pitchFamily="49" charset="-122"/>
              <a:ea typeface="楷体_GB2312" pitchFamily="49" charset="-122"/>
            </a:endParaRPr>
          </a:p>
          <a:p>
            <a:r>
              <a:rPr lang="en-US" altLang="zh-CN" b="1" dirty="0">
                <a:solidFill>
                  <a:srgbClr val="FF0000"/>
                </a:solidFill>
                <a:latin typeface="华文新魏" pitchFamily="2" charset="-122"/>
                <a:ea typeface="华文新魏" pitchFamily="2" charset="-122"/>
              </a:rPr>
              <a:t>Kruskal</a:t>
            </a:r>
            <a:r>
              <a:rPr lang="zh-CN" altLang="en-US" b="1" dirty="0">
                <a:solidFill>
                  <a:srgbClr val="FF0000"/>
                </a:solidFill>
                <a:latin typeface="华文新魏" pitchFamily="2" charset="-122"/>
                <a:ea typeface="华文新魏" pitchFamily="2" charset="-122"/>
              </a:rPr>
              <a:t>算法</a:t>
            </a:r>
            <a:r>
              <a:rPr lang="zh-CN" altLang="en-US" b="1" dirty="0">
                <a:latin typeface="华文新魏" pitchFamily="2" charset="-122"/>
                <a:ea typeface="华文新魏" pitchFamily="2" charset="-122"/>
              </a:rPr>
              <a:t>：</a:t>
            </a:r>
            <a:r>
              <a:rPr lang="zh-CN" altLang="en-US" b="1" dirty="0">
                <a:latin typeface="楷体_GB2312" pitchFamily="49" charset="-122"/>
                <a:ea typeface="楷体_GB2312" pitchFamily="49" charset="-122"/>
              </a:rPr>
              <a:t>参见教材</a:t>
            </a:r>
            <a:r>
              <a:rPr lang="en-US" altLang="zh-CN" b="1" dirty="0">
                <a:latin typeface="楷体_GB2312" pitchFamily="49" charset="-122"/>
                <a:ea typeface="楷体_GB2312" pitchFamily="49" charset="-122"/>
              </a:rPr>
              <a:t>P348</a:t>
            </a:r>
          </a:p>
          <a:p>
            <a:r>
              <a:rPr lang="zh-CN" altLang="en-US" sz="2400" b="1" dirty="0">
                <a:solidFill>
                  <a:srgbClr val="FF0000"/>
                </a:solidFill>
                <a:latin typeface="华文新魏" pitchFamily="2" charset="-122"/>
                <a:ea typeface="华文新魏" pitchFamily="2" charset="-122"/>
              </a:rPr>
              <a:t>时间复杂度：</a:t>
            </a:r>
            <a:endParaRPr lang="en-US" altLang="zh-CN" sz="2400" b="1" dirty="0">
              <a:solidFill>
                <a:srgbClr val="FF0000"/>
              </a:solidFill>
              <a:latin typeface="华文新魏" pitchFamily="2" charset="-122"/>
              <a:ea typeface="华文新魏" pitchFamily="2" charset="-122"/>
            </a:endParaRPr>
          </a:p>
          <a:p>
            <a:pPr>
              <a:buFont typeface="Wingdings" pitchFamily="2" charset="2"/>
              <a:buNone/>
            </a:pPr>
            <a:r>
              <a:rPr lang="zh-CN" altLang="en-US" b="1" dirty="0">
                <a:latin typeface="楷体_GB2312" pitchFamily="49" charset="-122"/>
                <a:ea typeface="楷体_GB2312" pitchFamily="49" charset="-122"/>
              </a:rPr>
              <a:t>    当             时，</a:t>
            </a:r>
            <a:r>
              <a:rPr lang="en-US" altLang="zh-CN" b="1" dirty="0">
                <a:latin typeface="楷体_GB2312" pitchFamily="49" charset="-122"/>
                <a:ea typeface="楷体_GB2312" pitchFamily="49" charset="-122"/>
              </a:rPr>
              <a:t>Kruskal</a:t>
            </a:r>
            <a:r>
              <a:rPr lang="zh-CN" altLang="en-US" b="1" dirty="0">
                <a:latin typeface="楷体_GB2312" pitchFamily="49" charset="-122"/>
                <a:ea typeface="楷体_GB2312" pitchFamily="49" charset="-122"/>
              </a:rPr>
              <a:t>算法比</a:t>
            </a:r>
            <a:r>
              <a:rPr lang="en-US" altLang="zh-CN" b="1" dirty="0">
                <a:latin typeface="楷体_GB2312" pitchFamily="49" charset="-122"/>
                <a:ea typeface="楷体_GB2312" pitchFamily="49" charset="-122"/>
              </a:rPr>
              <a:t>Prim</a:t>
            </a:r>
            <a:r>
              <a:rPr lang="zh-CN" altLang="en-US" b="1" dirty="0">
                <a:latin typeface="楷体_GB2312" pitchFamily="49" charset="-122"/>
                <a:ea typeface="楷体_GB2312" pitchFamily="49" charset="-122"/>
              </a:rPr>
              <a:t>算法差；</a:t>
            </a:r>
            <a:endParaRPr lang="en-US" altLang="zh-CN" b="1" dirty="0">
              <a:latin typeface="楷体_GB2312" pitchFamily="49" charset="-122"/>
              <a:ea typeface="楷体_GB2312" pitchFamily="49" charset="-122"/>
            </a:endParaRPr>
          </a:p>
          <a:p>
            <a:pPr>
              <a:buFont typeface="Wingdings" pitchFamily="2" charset="2"/>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当             时，</a:t>
            </a:r>
            <a:r>
              <a:rPr lang="en-US" altLang="zh-CN" b="1" dirty="0">
                <a:latin typeface="楷体_GB2312" pitchFamily="49" charset="-122"/>
                <a:ea typeface="楷体_GB2312" pitchFamily="49" charset="-122"/>
              </a:rPr>
              <a:t>Kruskal</a:t>
            </a:r>
            <a:r>
              <a:rPr lang="zh-CN" altLang="en-US" b="1" dirty="0">
                <a:latin typeface="楷体_GB2312" pitchFamily="49" charset="-122"/>
                <a:ea typeface="楷体_GB2312" pitchFamily="49" charset="-122"/>
              </a:rPr>
              <a:t>算法却比</a:t>
            </a:r>
            <a:r>
              <a:rPr lang="en-US" altLang="zh-CN" b="1" dirty="0">
                <a:latin typeface="楷体_GB2312" pitchFamily="49" charset="-122"/>
                <a:ea typeface="楷体_GB2312" pitchFamily="49" charset="-122"/>
              </a:rPr>
              <a:t>Prim</a:t>
            </a:r>
            <a:r>
              <a:rPr lang="zh-CN" altLang="en-US" b="1" dirty="0">
                <a:latin typeface="楷体_GB2312" pitchFamily="49" charset="-122"/>
                <a:ea typeface="楷体_GB2312" pitchFamily="49" charset="-122"/>
              </a:rPr>
              <a:t>算法好得多。</a:t>
            </a:r>
          </a:p>
          <a:p>
            <a:endParaRPr lang="zh-CN" altLang="en-US" b="1" dirty="0"/>
          </a:p>
        </p:txBody>
      </p:sp>
      <p:graphicFrame>
        <p:nvGraphicFramePr>
          <p:cNvPr id="6146" name="Object 3"/>
          <p:cNvGraphicFramePr>
            <a:graphicFrameLocks noChangeAspect="1"/>
          </p:cNvGraphicFramePr>
          <p:nvPr/>
        </p:nvGraphicFramePr>
        <p:xfrm>
          <a:off x="3429000" y="4500563"/>
          <a:ext cx="1128713" cy="315912"/>
        </p:xfrm>
        <a:graphic>
          <a:graphicData uri="http://schemas.openxmlformats.org/presentationml/2006/ole">
            <mc:AlternateContent xmlns:mc="http://schemas.openxmlformats.org/markup-compatibility/2006">
              <mc:Choice xmlns:v="urn:schemas-microsoft-com:vml" Requires="v">
                <p:oleObj spid="_x0000_s6257" name="公式" r:id="rId3" imgW="711000" imgH="203040" progId="Equation.3">
                  <p:embed/>
                </p:oleObj>
              </mc:Choice>
              <mc:Fallback>
                <p:oleObj name="公式" r:id="rId3" imgW="71100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500563"/>
                        <a:ext cx="1128713"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4"/>
          <p:cNvGraphicFramePr>
            <a:graphicFrameLocks noChangeAspect="1"/>
          </p:cNvGraphicFramePr>
          <p:nvPr>
            <p:extLst>
              <p:ext uri="{D42A27DB-BD31-4B8C-83A1-F6EECF244321}">
                <p14:modId xmlns:p14="http://schemas.microsoft.com/office/powerpoint/2010/main" val="2084583719"/>
              </p:ext>
            </p:extLst>
          </p:nvPr>
        </p:nvGraphicFramePr>
        <p:xfrm>
          <a:off x="1907704" y="4955381"/>
          <a:ext cx="976313" cy="376238"/>
        </p:xfrm>
        <a:graphic>
          <a:graphicData uri="http://schemas.openxmlformats.org/presentationml/2006/ole">
            <mc:AlternateContent xmlns:mc="http://schemas.openxmlformats.org/markup-compatibility/2006">
              <mc:Choice xmlns:v="urn:schemas-microsoft-com:vml" Requires="v">
                <p:oleObj spid="_x0000_s6258" name="公式" r:id="rId5" imgW="596880" imgH="228600" progId="Equation.3">
                  <p:embed/>
                </p:oleObj>
              </mc:Choice>
              <mc:Fallback>
                <p:oleObj name="公式" r:id="rId5" imgW="59688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955381"/>
                        <a:ext cx="976313"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5"/>
          <p:cNvGraphicFramePr>
            <a:graphicFrameLocks noChangeAspect="1"/>
          </p:cNvGraphicFramePr>
          <p:nvPr>
            <p:extLst>
              <p:ext uri="{D42A27DB-BD31-4B8C-83A1-F6EECF244321}">
                <p14:modId xmlns:p14="http://schemas.microsoft.com/office/powerpoint/2010/main" val="525120129"/>
              </p:ext>
            </p:extLst>
          </p:nvPr>
        </p:nvGraphicFramePr>
        <p:xfrm>
          <a:off x="1867222" y="5479257"/>
          <a:ext cx="1057275" cy="404812"/>
        </p:xfrm>
        <a:graphic>
          <a:graphicData uri="http://schemas.openxmlformats.org/presentationml/2006/ole">
            <mc:AlternateContent xmlns:mc="http://schemas.openxmlformats.org/markup-compatibility/2006">
              <mc:Choice xmlns:v="urn:schemas-microsoft-com:vml" Requires="v">
                <p:oleObj spid="_x0000_s6259" name="公式" r:id="rId7" imgW="596880" imgH="228600" progId="Equation.3">
                  <p:embed/>
                </p:oleObj>
              </mc:Choice>
              <mc:Fallback>
                <p:oleObj name="公式" r:id="rId7" imgW="59688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7222" y="5479257"/>
                        <a:ext cx="10572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标题 4"/>
          <p:cNvSpPr>
            <a:spLocks noGrp="1"/>
          </p:cNvSpPr>
          <p:nvPr>
            <p:ph type="title"/>
          </p:nvPr>
        </p:nvSpPr>
        <p:spPr/>
        <p:txBody>
          <a:bodyPr/>
          <a:lstStyle/>
          <a:p>
            <a:r>
              <a:rPr lang="en-US" altLang="zh-CN" dirty="0">
                <a:solidFill>
                  <a:srgbClr val="D3192B"/>
                </a:solidFill>
              </a:rPr>
              <a:t>1  </a:t>
            </a:r>
            <a:r>
              <a:rPr lang="zh-CN" altLang="en-US" dirty="0">
                <a:solidFill>
                  <a:srgbClr val="D3192B"/>
                </a:solidFill>
              </a:rPr>
              <a:t>活动安排问题</a:t>
            </a:r>
            <a:endParaRPr lang="zh-CN" altLang="en-US" dirty="0"/>
          </a:p>
        </p:txBody>
      </p:sp>
      <p:sp>
        <p:nvSpPr>
          <p:cNvPr id="7" name="Rectangle 9" descr="Rectangle: Click to edit Master text styles&#10;Second level&#10;Third level&#10;Fourth level&#10;Fifth level"/>
          <p:cNvSpPr>
            <a:spLocks noGrp="1" noChangeArrowheads="1"/>
          </p:cNvSpPr>
          <p:nvPr>
            <p:ph idx="1"/>
          </p:nvPr>
        </p:nvSpPr>
        <p:spPr/>
        <p:txBody>
          <a:bodyPr/>
          <a:lstStyle/>
          <a:p>
            <a:pPr defTabSz="812800">
              <a:lnSpc>
                <a:spcPct val="100000"/>
              </a:lnSpc>
              <a:buClr>
                <a:schemeClr val="folHlink"/>
              </a:buClr>
              <a:buSzPct val="70000"/>
            </a:pPr>
            <a:r>
              <a:rPr lang="zh-CN" altLang="en-US" b="1">
                <a:solidFill>
                  <a:srgbClr val="FF0000"/>
                </a:solidFill>
                <a:latin typeface="华文新魏" pitchFamily="2" charset="-122"/>
                <a:ea typeface="华文新魏" pitchFamily="2" charset="-122"/>
              </a:rPr>
              <a:t>步骤</a:t>
            </a:r>
            <a:r>
              <a:rPr lang="en-US" altLang="zh-CN" b="1">
                <a:solidFill>
                  <a:srgbClr val="FF0000"/>
                </a:solidFill>
                <a:latin typeface="华文新魏" pitchFamily="2" charset="-122"/>
                <a:ea typeface="华文新魏" pitchFamily="2" charset="-122"/>
              </a:rPr>
              <a:t>2</a:t>
            </a:r>
            <a:r>
              <a:rPr lang="zh-CN" altLang="en-US" b="1">
                <a:solidFill>
                  <a:srgbClr val="FF0000"/>
                </a:solidFill>
                <a:latin typeface="华文新魏" pitchFamily="2" charset="-122"/>
                <a:ea typeface="华文新魏" pitchFamily="2" charset="-122"/>
              </a:rPr>
              <a:t>：递归地定义最优解的值</a:t>
            </a:r>
            <a:endParaRPr lang="en-US" altLang="zh-CN" b="1">
              <a:solidFill>
                <a:srgbClr val="FF0000"/>
              </a:solidFill>
              <a:latin typeface="华文新魏" pitchFamily="2" charset="-122"/>
              <a:ea typeface="华文新魏" pitchFamily="2" charset="-122"/>
            </a:endParaRP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设</a:t>
            </a:r>
            <a:r>
              <a:rPr lang="en-US" altLang="zh-CN" b="1">
                <a:latin typeface="华文新魏" pitchFamily="2" charset="-122"/>
                <a:ea typeface="华文新魏" pitchFamily="2" charset="-122"/>
              </a:rPr>
              <a:t>c[i, j]</a:t>
            </a:r>
            <a:r>
              <a:rPr lang="zh-CN" altLang="en-US" b="1">
                <a:latin typeface="华文新魏" pitchFamily="2" charset="-122"/>
                <a:ea typeface="华文新魏" pitchFamily="2" charset="-122"/>
              </a:rPr>
              <a:t>为</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中最大兼容子集中的活动数。当</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en-US" altLang="zh-CN" b="1">
                <a:latin typeface="华文新魏" pitchFamily="2" charset="-122"/>
                <a:ea typeface="华文新魏" pitchFamily="2" charset="-122"/>
              </a:rPr>
              <a:t>=</a:t>
            </a:r>
            <a:r>
              <a:rPr lang="el-GR" altLang="zh-CN" b="1">
                <a:latin typeface="华文新魏" pitchFamily="2" charset="-122"/>
                <a:ea typeface="华文新魏" pitchFamily="2" charset="-122"/>
              </a:rPr>
              <a:t>φ</a:t>
            </a:r>
            <a:r>
              <a:rPr lang="zh-CN" altLang="en-US" b="1">
                <a:latin typeface="华文新魏" pitchFamily="2" charset="-122"/>
                <a:ea typeface="华文新魏" pitchFamily="2" charset="-122"/>
              </a:rPr>
              <a:t>时，</a:t>
            </a:r>
            <a:r>
              <a:rPr lang="en-US" altLang="zh-CN" b="1">
                <a:latin typeface="华文新魏" pitchFamily="2" charset="-122"/>
                <a:ea typeface="华文新魏" pitchFamily="2" charset="-122"/>
              </a:rPr>
              <a:t>c[i, j] = 0</a:t>
            </a:r>
            <a:r>
              <a:rPr lang="zh-CN" altLang="en-US" b="1">
                <a:latin typeface="华文新魏" pitchFamily="2" charset="-122"/>
                <a:ea typeface="华文新魏" pitchFamily="2" charset="-122"/>
              </a:rPr>
              <a:t>。对于一个非空子集</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，如果</a:t>
            </a:r>
            <a:r>
              <a:rPr lang="en-US" altLang="zh-CN" b="1">
                <a:latin typeface="华文新魏" pitchFamily="2" charset="-122"/>
                <a:ea typeface="华文新魏" pitchFamily="2" charset="-122"/>
              </a:rPr>
              <a:t>a</a:t>
            </a:r>
            <a:r>
              <a:rPr lang="en-US" altLang="zh-CN" b="1" baseline="-25000">
                <a:latin typeface="华文新魏" pitchFamily="2" charset="-122"/>
                <a:ea typeface="华文新魏" pitchFamily="2" charset="-122"/>
              </a:rPr>
              <a:t>k</a:t>
            </a:r>
            <a:r>
              <a:rPr lang="zh-CN" altLang="en-US" b="1">
                <a:latin typeface="华文新魏" pitchFamily="2" charset="-122"/>
                <a:ea typeface="华文新魏" pitchFamily="2" charset="-122"/>
              </a:rPr>
              <a:t>在</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的最大兼容子集中被使用，则子问题</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ik</a:t>
            </a:r>
            <a:r>
              <a:rPr lang="zh-CN" altLang="en-US" b="1">
                <a:latin typeface="华文新魏" pitchFamily="2" charset="-122"/>
                <a:ea typeface="华文新魏" pitchFamily="2" charset="-122"/>
              </a:rPr>
              <a:t>和</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kj</a:t>
            </a:r>
            <a:r>
              <a:rPr lang="zh-CN" altLang="en-US" b="1">
                <a:latin typeface="华文新魏" pitchFamily="2" charset="-122"/>
                <a:ea typeface="华文新魏" pitchFamily="2" charset="-122"/>
              </a:rPr>
              <a:t>的最大兼容子集也被使用。从而：</a:t>
            </a:r>
            <a:endParaRPr lang="en-US" altLang="zh-CN" b="1">
              <a:latin typeface="华文新魏" pitchFamily="2" charset="-122"/>
              <a:ea typeface="华文新魏" pitchFamily="2" charset="-122"/>
            </a:endParaRPr>
          </a:p>
          <a:p>
            <a:pPr algn="ctr" defTabSz="812800">
              <a:buClr>
                <a:schemeClr val="folHlink"/>
              </a:buClr>
              <a:buSzPct val="70000"/>
              <a:buFont typeface="Wingdings" pitchFamily="2" charset="2"/>
              <a:buNone/>
            </a:pPr>
            <a:r>
              <a:rPr lang="en-US" altLang="zh-CN" b="1">
                <a:latin typeface="华文新魏" pitchFamily="2" charset="-122"/>
                <a:ea typeface="华文新魏" pitchFamily="2" charset="-122"/>
              </a:rPr>
              <a:t>        c[i, j] = c[i, k] + c[k, j] + 1</a:t>
            </a:r>
          </a:p>
          <a:p>
            <a:pPr defTabSz="812800">
              <a:buClr>
                <a:schemeClr val="folHlink"/>
              </a:buClr>
              <a:buSzPct val="70000"/>
              <a:buFont typeface="Wingdings" pitchFamily="2" charset="2"/>
              <a:buNone/>
            </a:pPr>
            <a:r>
              <a:rPr lang="zh-CN" altLang="en-US" b="1">
                <a:latin typeface="华文新魏" pitchFamily="2" charset="-122"/>
                <a:ea typeface="华文新魏" pitchFamily="2" charset="-122"/>
              </a:rPr>
              <a:t>      由于</a:t>
            </a:r>
            <a:r>
              <a:rPr lang="en-US" altLang="zh-CN" b="1">
                <a:latin typeface="华文新魏" pitchFamily="2" charset="-122"/>
                <a:ea typeface="华文新魏" pitchFamily="2" charset="-122"/>
              </a:rPr>
              <a:t>S</a:t>
            </a:r>
            <a:r>
              <a:rPr lang="en-US" altLang="zh-CN" b="1" baseline="-25000">
                <a:latin typeface="华文新魏" pitchFamily="2" charset="-122"/>
                <a:ea typeface="华文新魏" pitchFamily="2" charset="-122"/>
              </a:rPr>
              <a:t>ij</a:t>
            </a:r>
            <a:r>
              <a:rPr lang="zh-CN" altLang="en-US" b="1">
                <a:latin typeface="华文新魏" pitchFamily="2" charset="-122"/>
                <a:ea typeface="华文新魏" pitchFamily="2" charset="-122"/>
              </a:rPr>
              <a:t>的最大子集一定使用了</a:t>
            </a:r>
            <a:r>
              <a:rPr lang="en-US" altLang="zh-CN" b="1">
                <a:latin typeface="华文新魏" pitchFamily="2" charset="-122"/>
                <a:ea typeface="华文新魏" pitchFamily="2" charset="-122"/>
              </a:rPr>
              <a:t>i</a:t>
            </a:r>
            <a:r>
              <a:rPr lang="zh-CN" altLang="en-US" b="1">
                <a:latin typeface="华文新魏" pitchFamily="2" charset="-122"/>
                <a:ea typeface="华文新魏" pitchFamily="2" charset="-122"/>
              </a:rPr>
              <a:t>到</a:t>
            </a:r>
            <a:r>
              <a:rPr lang="en-US" altLang="zh-CN" b="1">
                <a:latin typeface="华文新魏" pitchFamily="2" charset="-122"/>
                <a:ea typeface="华文新魏" pitchFamily="2" charset="-122"/>
              </a:rPr>
              <a:t>j</a:t>
            </a:r>
            <a:r>
              <a:rPr lang="zh-CN" altLang="en-US" b="1">
                <a:latin typeface="华文新魏" pitchFamily="2" charset="-122"/>
                <a:ea typeface="华文新魏" pitchFamily="2" charset="-122"/>
              </a:rPr>
              <a:t>中的某个值</a:t>
            </a:r>
            <a:r>
              <a:rPr lang="en-US" altLang="zh-CN" b="1">
                <a:latin typeface="华文新魏" pitchFamily="2" charset="-122"/>
                <a:ea typeface="华文新魏" pitchFamily="2" charset="-122"/>
              </a:rPr>
              <a:t>k</a:t>
            </a:r>
            <a:r>
              <a:rPr lang="zh-CN" altLang="en-US" b="1">
                <a:latin typeface="华文新魏" pitchFamily="2" charset="-122"/>
                <a:ea typeface="华文新魏" pitchFamily="2" charset="-122"/>
              </a:rPr>
              <a:t>，通过检查所有可能的</a:t>
            </a:r>
            <a:r>
              <a:rPr lang="en-US" altLang="zh-CN" b="1">
                <a:latin typeface="华文新魏" pitchFamily="2" charset="-122"/>
                <a:ea typeface="华文新魏" pitchFamily="2" charset="-122"/>
              </a:rPr>
              <a:t>k</a:t>
            </a:r>
            <a:r>
              <a:rPr lang="zh-CN" altLang="en-US" b="1">
                <a:latin typeface="华文新魏" pitchFamily="2" charset="-122"/>
                <a:ea typeface="华文新魏" pitchFamily="2" charset="-122"/>
              </a:rPr>
              <a:t>值，就可以找到最好的一个。因此，</a:t>
            </a:r>
            <a:r>
              <a:rPr lang="en-US" altLang="zh-CN" b="1">
                <a:latin typeface="华文新魏" pitchFamily="2" charset="-122"/>
                <a:ea typeface="华文新魏" pitchFamily="2" charset="-122"/>
              </a:rPr>
              <a:t>c[i, j]</a:t>
            </a:r>
            <a:r>
              <a:rPr lang="zh-CN" altLang="en-US" b="1">
                <a:latin typeface="华文新魏" pitchFamily="2" charset="-122"/>
                <a:ea typeface="华文新魏" pitchFamily="2" charset="-122"/>
              </a:rPr>
              <a:t>的完整递归定义为：</a:t>
            </a:r>
            <a:endParaRPr lang="en-US" altLang="zh-CN" b="1">
              <a:latin typeface="华文新魏" pitchFamily="2" charset="-122"/>
              <a:ea typeface="华文新魏" pitchFamily="2" charset="-122"/>
            </a:endParaRPr>
          </a:p>
          <a:p>
            <a:pPr defTabSz="812800">
              <a:lnSpc>
                <a:spcPct val="100000"/>
              </a:lnSpc>
              <a:buClr>
                <a:schemeClr val="folHlink"/>
              </a:buClr>
              <a:buSzPct val="70000"/>
            </a:pPr>
            <a:endParaRPr lang="zh-CN" altLang="en-US" b="1">
              <a:solidFill>
                <a:srgbClr val="666699"/>
              </a:solidFill>
              <a:latin typeface="Times New Roman" pitchFamily="18" charset="0"/>
              <a:ea typeface="黑体" pitchFamily="2" charset="-122"/>
            </a:endParaRPr>
          </a:p>
        </p:txBody>
      </p:sp>
      <p:graphicFrame>
        <p:nvGraphicFramePr>
          <p:cNvPr id="4098" name="Object 5"/>
          <p:cNvGraphicFramePr>
            <a:graphicFrameLocks noChangeAspect="1"/>
          </p:cNvGraphicFramePr>
          <p:nvPr/>
        </p:nvGraphicFramePr>
        <p:xfrm>
          <a:off x="2786063" y="5000625"/>
          <a:ext cx="5019675" cy="1012825"/>
        </p:xfrm>
        <a:graphic>
          <a:graphicData uri="http://schemas.openxmlformats.org/presentationml/2006/ole">
            <mc:AlternateContent xmlns:mc="http://schemas.openxmlformats.org/markup-compatibility/2006">
              <mc:Choice xmlns:v="urn:schemas-microsoft-com:vml" Requires="v">
                <p:oleObj spid="_x0000_s4135" name="Equation" r:id="rId3" imgW="2641320" imgH="533160" progId="Equation.3">
                  <p:embed/>
                </p:oleObj>
              </mc:Choice>
              <mc:Fallback>
                <p:oleObj name="Equation" r:id="rId3" imgW="2641320" imgH="533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5000625"/>
                        <a:ext cx="501967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10609</TotalTime>
  <Words>6603</Words>
  <Application>Microsoft Office PowerPoint</Application>
  <PresentationFormat>全屏显示(4:3)</PresentationFormat>
  <Paragraphs>1067</Paragraphs>
  <Slides>83</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103" baseType="lpstr">
      <vt:lpstr>PMingLiU</vt:lpstr>
      <vt:lpstr>等线</vt:lpstr>
      <vt:lpstr>等线 Light</vt:lpstr>
      <vt:lpstr>黑体</vt:lpstr>
      <vt:lpstr>华文行楷</vt:lpstr>
      <vt:lpstr>华文新魏</vt:lpstr>
      <vt:lpstr>楷体_GB2312</vt:lpstr>
      <vt:lpstr>宋体</vt:lpstr>
      <vt:lpstr>Arial</vt:lpstr>
      <vt:lpstr>Calibri</vt:lpstr>
      <vt:lpstr>Comic Sans MS</vt:lpstr>
      <vt:lpstr>Haettenschweiler</vt:lpstr>
      <vt:lpstr>Symbol</vt:lpstr>
      <vt:lpstr>Tahoma</vt:lpstr>
      <vt:lpstr>Times New Roman</vt:lpstr>
      <vt:lpstr>Verdana</vt:lpstr>
      <vt:lpstr>Wingdings</vt:lpstr>
      <vt:lpstr>Office 主题​​</vt:lpstr>
      <vt:lpstr>Equation</vt:lpstr>
      <vt:lpstr>公式</vt:lpstr>
      <vt:lpstr>PowerPoint 演示文稿</vt:lpstr>
      <vt:lpstr>例 找零钱 </vt:lpstr>
      <vt:lpstr>贪心算法 </vt:lpstr>
      <vt:lpstr>1  活动安排问题</vt:lpstr>
      <vt:lpstr>1  活动安排问题</vt:lpstr>
      <vt:lpstr>1  活动安排问题</vt:lpstr>
      <vt:lpstr>1  活动安排问题</vt:lpstr>
      <vt:lpstr>1  活动安排问题</vt:lpstr>
      <vt:lpstr>1  活动安排问题</vt:lpstr>
      <vt:lpstr>1  活动安排问题</vt:lpstr>
      <vt:lpstr>1  活动安排问题</vt:lpstr>
      <vt:lpstr>1  活动安排问题</vt:lpstr>
      <vt:lpstr>1  活动安排问题</vt:lpstr>
      <vt:lpstr>1  活动安排问题</vt:lpstr>
      <vt:lpstr>1  活动安排问题</vt:lpstr>
      <vt:lpstr>1  活动安排问题</vt:lpstr>
      <vt:lpstr>1  活动安排问题</vt:lpstr>
      <vt:lpstr>2  贪心算法的基本要素</vt:lpstr>
      <vt:lpstr>2  贪心算法的基本要素</vt:lpstr>
      <vt:lpstr>2  贪心算法的基本要素</vt:lpstr>
      <vt:lpstr>2  贪心算法的基本要素</vt:lpstr>
      <vt:lpstr>2  贪心算法的基本要素</vt:lpstr>
      <vt:lpstr>2  贪心算法的基本要素</vt:lpstr>
      <vt:lpstr>2  贪心算法的基本要素</vt:lpstr>
      <vt:lpstr>3  小数背包问题</vt:lpstr>
      <vt:lpstr>3  小数背包问题</vt:lpstr>
      <vt:lpstr>3  小数背包问题</vt:lpstr>
      <vt:lpstr>3  小数背包问题</vt:lpstr>
      <vt:lpstr>3  小数背包问题</vt:lpstr>
      <vt:lpstr>3  小数背包问题</vt:lpstr>
      <vt:lpstr>3  小数背包问题</vt:lpstr>
      <vt:lpstr>4  最优装载</vt:lpstr>
      <vt:lpstr>4  最优装载</vt:lpstr>
      <vt:lpstr>4  最优装载</vt:lpstr>
      <vt:lpstr>4  最优装载</vt:lpstr>
      <vt:lpstr>5  哈夫曼编码</vt:lpstr>
      <vt:lpstr>PowerPoint 演示文稿</vt:lpstr>
      <vt:lpstr>5  哈夫曼编码 </vt:lpstr>
      <vt:lpstr>PowerPoint 演示文稿</vt:lpstr>
      <vt:lpstr>PowerPoint 演示文稿</vt:lpstr>
      <vt:lpstr>PowerPoint 演示文稿</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算法复杂度分析</vt:lpstr>
      <vt:lpstr>PowerPoint 演示文稿</vt:lpstr>
      <vt:lpstr>PowerPoint 演示文稿</vt:lpstr>
      <vt:lpstr>PowerPoint 演示文稿</vt:lpstr>
      <vt:lpstr>PowerPoint 演示文稿</vt:lpstr>
      <vt:lpstr>PowerPoint 演示文稿</vt:lpstr>
      <vt:lpstr>6  找钱问题</vt:lpstr>
      <vt:lpstr>6  找钱问题</vt:lpstr>
      <vt:lpstr>6  找钱问题</vt:lpstr>
      <vt:lpstr>6  找钱问题</vt:lpstr>
      <vt:lpstr>6  找钱问题</vt:lpstr>
      <vt:lpstr>作业</vt:lpstr>
      <vt:lpstr>7  单源最短路径</vt:lpstr>
      <vt:lpstr>7  单源最短路径</vt:lpstr>
      <vt:lpstr>7  单源最短路径</vt:lpstr>
      <vt:lpstr>7  单源最短路径</vt:lpstr>
      <vt:lpstr>7  单源最短路径</vt:lpstr>
      <vt:lpstr>7  单源最短路径</vt:lpstr>
      <vt:lpstr>7 最小生成树</vt:lpstr>
      <vt:lpstr>8 最小生成树</vt:lpstr>
      <vt:lpstr>8 最小生成树</vt:lpstr>
      <vt:lpstr>8 最小生成树—Prim算法</vt:lpstr>
      <vt:lpstr>8 最小生成树—Prim算法</vt:lpstr>
      <vt:lpstr>8 最小生成树—Prim算法</vt:lpstr>
      <vt:lpstr>8 最小生成树—Kruskal算法</vt:lpstr>
      <vt:lpstr>8 最小生成树—Kruskal算法</vt:lpstr>
      <vt:lpstr>8 最小生成树—Kruskal算法</vt:lpstr>
    </vt:vector>
  </TitlesOfParts>
  <Company>PCN&amp;SS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Wuyang</dc:creator>
  <cp:lastModifiedBy>Zhewei Wei</cp:lastModifiedBy>
  <cp:revision>571</cp:revision>
  <dcterms:created xsi:type="dcterms:W3CDTF">2004-11-25T09:37:50Z</dcterms:created>
  <dcterms:modified xsi:type="dcterms:W3CDTF">2017-11-16T08:59:29Z</dcterms:modified>
</cp:coreProperties>
</file>