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he6oXt3mUYibuTZtkfEwDEqcqE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6453c447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6453c447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p:nvPr>
            <p:ph idx="2" type="pic"/>
          </p:nvPr>
        </p:nvSpPr>
        <p:spPr>
          <a:xfrm>
            <a:off x="1792288" y="612775"/>
            <a:ext cx="5486400" cy="4114800"/>
          </a:xfrm>
          <a:prstGeom prst="rect">
            <a:avLst/>
          </a:prstGeom>
          <a:noFill/>
          <a:ln>
            <a:noFill/>
          </a:ln>
        </p:spPr>
      </p:sp>
      <p:sp>
        <p:nvSpPr>
          <p:cNvPr id="64" name="Google Shape;64;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Introducing Psychology </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latin typeface="Times New Roman"/>
                <a:ea typeface="Times New Roman"/>
                <a:cs typeface="Times New Roman"/>
                <a:sym typeface="Times New Roman"/>
              </a:rPr>
              <a:t>By Ms. Sumaira Ayub</a:t>
            </a:r>
            <a:endParaRPr/>
          </a:p>
          <a:p>
            <a:pPr indent="0" lvl="0" marL="0" rtl="0" algn="ctr">
              <a:lnSpc>
                <a:spcPct val="100000"/>
              </a:lnSpc>
              <a:spcBef>
                <a:spcPts val="640"/>
              </a:spcBef>
              <a:spcAft>
                <a:spcPts val="0"/>
              </a:spcAft>
              <a:buClr>
                <a:srgbClr val="888888"/>
              </a:buClr>
              <a:buSzPts val="3200"/>
              <a:buNone/>
            </a:pPr>
            <a:r>
              <a:rPr lang="en-US">
                <a:latin typeface="Times New Roman"/>
                <a:ea typeface="Times New Roman"/>
                <a:cs typeface="Times New Roman"/>
                <a:sym typeface="Times New Roman"/>
              </a:rPr>
              <a:t>Lecturer, Department of Applied Psychology, SPP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The Subfields of Psychology: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Psychology’s Family Tree</a:t>
            </a:r>
            <a:endParaRPr/>
          </a:p>
        </p:txBody>
      </p:sp>
      <p:sp>
        <p:nvSpPr>
          <p:cNvPr id="139" name="Google Shape;139;p10"/>
          <p:cNvSpPr txBox="1"/>
          <p:nvPr>
            <p:ph idx="1" type="body"/>
          </p:nvPr>
        </p:nvSpPr>
        <p:spPr>
          <a:xfrm>
            <a:off x="457200" y="1600200"/>
            <a:ext cx="83820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Char char="•"/>
            </a:pPr>
            <a:r>
              <a:rPr b="1" lang="en-US" sz="2800">
                <a:latin typeface="Times New Roman"/>
                <a:ea typeface="Times New Roman"/>
                <a:cs typeface="Times New Roman"/>
                <a:sym typeface="Times New Roman"/>
              </a:rPr>
              <a:t>Clinical psychology </a:t>
            </a:r>
            <a:r>
              <a:rPr lang="en-US" sz="2800">
                <a:latin typeface="Times New Roman"/>
                <a:ea typeface="Times New Roman"/>
                <a:cs typeface="Times New Roman"/>
                <a:sym typeface="Times New Roman"/>
              </a:rPr>
              <a:t>deals with the study, diagnosis, and treatment of psychological disorders.</a:t>
            </a:r>
            <a:endParaRPr/>
          </a:p>
          <a:p>
            <a:pPr indent="-342900" lvl="0" marL="342900" rtl="0" algn="l">
              <a:lnSpc>
                <a:spcPct val="100000"/>
              </a:lnSpc>
              <a:spcBef>
                <a:spcPts val="560"/>
              </a:spcBef>
              <a:spcAft>
                <a:spcPts val="0"/>
              </a:spcAft>
              <a:buClr>
                <a:schemeClr val="dk1"/>
              </a:buClr>
              <a:buSzPts val="2800"/>
              <a:buChar char="•"/>
            </a:pPr>
            <a:r>
              <a:rPr b="1" lang="en-US" sz="2800">
                <a:latin typeface="Times New Roman"/>
                <a:ea typeface="Times New Roman"/>
                <a:cs typeface="Times New Roman"/>
                <a:sym typeface="Times New Roman"/>
              </a:rPr>
              <a:t>Clinical neuropsychology </a:t>
            </a:r>
            <a:r>
              <a:rPr lang="en-US" sz="2800">
                <a:latin typeface="Times New Roman"/>
                <a:ea typeface="Times New Roman"/>
                <a:cs typeface="Times New Roman"/>
                <a:sym typeface="Times New Roman"/>
              </a:rPr>
              <a:t>unites the areas of biopsychology and clinical psychology, focusing on the relationship between biological factors and psychological disorders.</a:t>
            </a:r>
            <a:endParaRPr/>
          </a:p>
          <a:p>
            <a:pPr indent="-342900" lvl="0" marL="342900" rtl="0" algn="l">
              <a:lnSpc>
                <a:spcPct val="100000"/>
              </a:lnSpc>
              <a:spcBef>
                <a:spcPts val="560"/>
              </a:spcBef>
              <a:spcAft>
                <a:spcPts val="0"/>
              </a:spcAft>
              <a:buClr>
                <a:schemeClr val="dk1"/>
              </a:buClr>
              <a:buSzPts val="2800"/>
              <a:buChar char="•"/>
            </a:pPr>
            <a:r>
              <a:rPr b="1" lang="en-US" sz="2800">
                <a:latin typeface="Times New Roman"/>
                <a:ea typeface="Times New Roman"/>
                <a:cs typeface="Times New Roman"/>
                <a:sym typeface="Times New Roman"/>
              </a:rPr>
              <a:t>Cognitive psychology </a:t>
            </a:r>
            <a:r>
              <a:rPr lang="en-US" sz="2800">
                <a:latin typeface="Times New Roman"/>
                <a:ea typeface="Times New Roman"/>
                <a:cs typeface="Times New Roman"/>
                <a:sym typeface="Times New Roman"/>
              </a:rPr>
              <a:t>focuses on the study of higher mental processes including thinking, memory, reasoning, problem solving, judging, decision making, and language.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Counseling psychology </a:t>
            </a:r>
            <a:r>
              <a:rPr lang="en-US">
                <a:latin typeface="Times New Roman"/>
                <a:ea typeface="Times New Roman"/>
                <a:cs typeface="Times New Roman"/>
                <a:sym typeface="Times New Roman"/>
              </a:rPr>
              <a:t>focuses primarily on educational, social, and career adjustment problems.</a:t>
            </a:r>
            <a:endParaRPr/>
          </a:p>
          <a:p>
            <a:pPr indent="-342900" lvl="0" marL="342900" rtl="0" algn="l">
              <a:lnSpc>
                <a:spcPct val="100000"/>
              </a:lnSpc>
              <a:spcBef>
                <a:spcPts val="592"/>
              </a:spcBef>
              <a:spcAft>
                <a:spcPts val="0"/>
              </a:spcAft>
              <a:buClr>
                <a:schemeClr val="dk1"/>
              </a:buClr>
              <a:buSzPct val="100000"/>
              <a:buChar char="•"/>
            </a:pPr>
            <a:r>
              <a:rPr b="1" lang="en-US">
                <a:latin typeface="Times New Roman"/>
                <a:ea typeface="Times New Roman"/>
                <a:cs typeface="Times New Roman"/>
                <a:sym typeface="Times New Roman"/>
              </a:rPr>
              <a:t>Cross-cultural psychology </a:t>
            </a:r>
            <a:r>
              <a:rPr lang="en-US">
                <a:latin typeface="Times New Roman"/>
                <a:ea typeface="Times New Roman"/>
                <a:cs typeface="Times New Roman"/>
                <a:sym typeface="Times New Roman"/>
              </a:rPr>
              <a:t>investigates the similarities and differences in psychological functioning in and across various cultures and ethnic groups.</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Developmental psychology </a:t>
            </a:r>
            <a:r>
              <a:rPr lang="en-US">
                <a:latin typeface="Times New Roman"/>
                <a:ea typeface="Times New Roman"/>
                <a:cs typeface="Times New Roman"/>
                <a:sym typeface="Times New Roman"/>
              </a:rPr>
              <a:t>examines how people grow and change from the moment of conception through death.</a:t>
            </a:r>
            <a:endParaRPr/>
          </a:p>
          <a:p>
            <a:pPr indent="-154940" lvl="0" marL="342900" rtl="0" algn="l">
              <a:lnSpc>
                <a:spcPct val="100000"/>
              </a:lnSpc>
              <a:spcBef>
                <a:spcPts val="592"/>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Educational psychology </a:t>
            </a:r>
            <a:r>
              <a:rPr lang="en-US">
                <a:latin typeface="Times New Roman"/>
                <a:ea typeface="Times New Roman"/>
                <a:cs typeface="Times New Roman"/>
                <a:sym typeface="Times New Roman"/>
              </a:rPr>
              <a:t>is concerned with teaching and learning processes, such as the relationship between motivation and school performance.</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Environmental psychology </a:t>
            </a:r>
            <a:r>
              <a:rPr lang="en-US">
                <a:latin typeface="Times New Roman"/>
                <a:ea typeface="Times New Roman"/>
                <a:cs typeface="Times New Roman"/>
                <a:sym typeface="Times New Roman"/>
              </a:rPr>
              <a:t>considers the relationship between people and their physical environment.</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Evolutionary psychology </a:t>
            </a:r>
            <a:r>
              <a:rPr lang="en-US">
                <a:latin typeface="Times New Roman"/>
                <a:ea typeface="Times New Roman"/>
                <a:cs typeface="Times New Roman"/>
                <a:sym typeface="Times New Roman"/>
              </a:rPr>
              <a:t>considers how behavior is influenced by our genetic inheritance from our ancestors.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b="1" lang="en-US">
                <a:latin typeface="Times New Roman"/>
                <a:ea typeface="Times New Roman"/>
                <a:cs typeface="Times New Roman"/>
                <a:sym typeface="Times New Roman"/>
              </a:rPr>
              <a:t>Experimental psychology </a:t>
            </a:r>
            <a:r>
              <a:rPr lang="en-US">
                <a:latin typeface="Times New Roman"/>
                <a:ea typeface="Times New Roman"/>
                <a:cs typeface="Times New Roman"/>
                <a:sym typeface="Times New Roman"/>
              </a:rPr>
              <a:t>studies the processes of sensing, perceiving, learning, and thinking about the world.</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Forensic psychology</a:t>
            </a:r>
            <a:r>
              <a:rPr lang="en-US">
                <a:latin typeface="Times New Roman"/>
                <a:ea typeface="Times New Roman"/>
                <a:cs typeface="Times New Roman"/>
                <a:sym typeface="Times New Roman"/>
              </a:rPr>
              <a:t> focuses on legal issues, such as determining the accuracy of witness memories.</a:t>
            </a:r>
            <a:endParaRPr/>
          </a:p>
          <a:p>
            <a:pPr indent="-342900" lvl="0" marL="342900" rtl="0" algn="l">
              <a:lnSpc>
                <a:spcPct val="100000"/>
              </a:lnSpc>
              <a:spcBef>
                <a:spcPts val="640"/>
              </a:spcBef>
              <a:spcAft>
                <a:spcPts val="0"/>
              </a:spcAft>
              <a:buClr>
                <a:schemeClr val="dk1"/>
              </a:buClr>
              <a:buSzPts val="32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Health psychology </a:t>
            </a:r>
            <a:r>
              <a:rPr lang="en-US">
                <a:latin typeface="Times New Roman"/>
                <a:ea typeface="Times New Roman"/>
                <a:cs typeface="Times New Roman"/>
                <a:sym typeface="Times New Roman"/>
              </a:rPr>
              <a:t>explores the relationship between psychological factors and physical ailments or disease.</a:t>
            </a:r>
            <a:endParaRPr b="1">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Industrial/organizational psychology </a:t>
            </a:r>
            <a:r>
              <a:rPr lang="en-US">
                <a:latin typeface="Times New Roman"/>
                <a:ea typeface="Times New Roman"/>
                <a:cs typeface="Times New Roman"/>
                <a:sym typeface="Times New Roman"/>
              </a:rPr>
              <a:t>is concerned with the psychology of the workplace.</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Personality psychology </a:t>
            </a:r>
            <a:r>
              <a:rPr lang="en-US">
                <a:latin typeface="Times New Roman"/>
                <a:ea typeface="Times New Roman"/>
                <a:cs typeface="Times New Roman"/>
                <a:sym typeface="Times New Roman"/>
              </a:rPr>
              <a:t>focuses on the consistency in people’s behavior over time and the traits that differentiate one person from another.</a:t>
            </a:r>
            <a:endParaRPr/>
          </a:p>
          <a:p>
            <a:pPr indent="-342900" lvl="0" marL="342900" rtl="0" algn="l">
              <a:lnSpc>
                <a:spcPct val="100000"/>
              </a:lnSpc>
              <a:spcBef>
                <a:spcPts val="592"/>
              </a:spcBef>
              <a:spcAft>
                <a:spcPts val="0"/>
              </a:spcAft>
              <a:buClr>
                <a:schemeClr val="dk1"/>
              </a:buClr>
              <a:buSzPct val="100000"/>
              <a:buChar char="•"/>
            </a:pPr>
            <a:r>
              <a:rPr b="1" lang="en-US">
                <a:latin typeface="Times New Roman"/>
                <a:ea typeface="Times New Roman"/>
                <a:cs typeface="Times New Roman"/>
                <a:sym typeface="Times New Roman"/>
              </a:rPr>
              <a:t>Behavioral neuroscience </a:t>
            </a:r>
            <a:r>
              <a:rPr lang="en-US">
                <a:latin typeface="Times New Roman"/>
                <a:ea typeface="Times New Roman"/>
                <a:cs typeface="Times New Roman"/>
                <a:sym typeface="Times New Roman"/>
              </a:rPr>
              <a:t>examines the biological basis of behavior. It mainly examines how the brain and the nervous system, other biological processes determine behavior.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School psychology </a:t>
            </a:r>
            <a:r>
              <a:rPr lang="en-US">
                <a:latin typeface="Times New Roman"/>
                <a:ea typeface="Times New Roman"/>
                <a:cs typeface="Times New Roman"/>
                <a:sym typeface="Times New Roman"/>
              </a:rPr>
              <a:t>is devoted to counseling children in elementary and secondary schools who have academic or emotional problems.</a:t>
            </a:r>
            <a:endParaRPr/>
          </a:p>
          <a:p>
            <a:pPr indent="-342900" lvl="0" marL="342900" rtl="0" algn="l">
              <a:lnSpc>
                <a:spcPct val="100000"/>
              </a:lnSpc>
              <a:spcBef>
                <a:spcPts val="592"/>
              </a:spcBef>
              <a:spcAft>
                <a:spcPts val="0"/>
              </a:spcAft>
              <a:buClr>
                <a:schemeClr val="dk1"/>
              </a:buClr>
              <a:buSzPts val="3200"/>
              <a:buChar char="•"/>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Social psychology </a:t>
            </a:r>
            <a:r>
              <a:rPr lang="en-US">
                <a:latin typeface="Times New Roman"/>
                <a:ea typeface="Times New Roman"/>
                <a:cs typeface="Times New Roman"/>
                <a:sym typeface="Times New Roman"/>
              </a:rPr>
              <a:t>is the study of how people’s thoughts, feelings, and actions are affected by others.</a:t>
            </a:r>
            <a:endParaRPr/>
          </a:p>
          <a:p>
            <a:pPr indent="-342900" lvl="0" marL="342900" rtl="0" algn="l">
              <a:lnSpc>
                <a:spcPct val="100000"/>
              </a:lnSpc>
              <a:spcBef>
                <a:spcPts val="592"/>
              </a:spcBef>
              <a:spcAft>
                <a:spcPts val="0"/>
              </a:spcAft>
              <a:buClr>
                <a:schemeClr val="dk1"/>
              </a:buClr>
              <a:buSzPts val="3200"/>
              <a:buChar char="•"/>
            </a:pPr>
            <a:r>
              <a:rPr b="1" lang="en-US">
                <a:latin typeface="Times New Roman"/>
                <a:ea typeface="Times New Roman"/>
                <a:cs typeface="Times New Roman"/>
                <a:sym typeface="Times New Roman"/>
              </a:rPr>
              <a:t>Sport psychology </a:t>
            </a:r>
            <a:r>
              <a:rPr lang="en-US">
                <a:latin typeface="Times New Roman"/>
                <a:ea typeface="Times New Roman"/>
                <a:cs typeface="Times New Roman"/>
                <a:sym typeface="Times New Roman"/>
              </a:rPr>
              <a:t>applies psychology to athletic activity and exercise.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sz="2800">
                <a:latin typeface="Times New Roman"/>
                <a:ea typeface="Times New Roman"/>
                <a:cs typeface="Times New Roman"/>
                <a:sym typeface="Times New Roman"/>
              </a:rPr>
              <a:t>Cyber psychology </a:t>
            </a:r>
            <a:r>
              <a:rPr lang="en-US" sz="2800">
                <a:latin typeface="Times New Roman"/>
                <a:ea typeface="Times New Roman"/>
                <a:cs typeface="Times New Roman"/>
                <a:sym typeface="Times New Roman"/>
              </a:rPr>
              <a:t>focuses on the psychological phenomena which emerge as a result of the human interaction with digital technology, particularly the Internet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Where do Psychologists work?</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000"/>
              <a:buChar char="•"/>
            </a:pPr>
            <a:r>
              <a:rPr lang="en-US" sz="3000">
                <a:latin typeface="Times New Roman"/>
                <a:ea typeface="Times New Roman"/>
                <a:cs typeface="Times New Roman"/>
                <a:sym typeface="Times New Roman"/>
              </a:rPr>
              <a:t>Many doctoral-level psychologists are employed by institutions of higher learning (universities and colleges) or are self-employed, usually working as private practitioners treating clients</a:t>
            </a:r>
            <a:endParaRPr/>
          </a:p>
          <a:p>
            <a:pPr indent="-342900" lvl="0" marL="342900" rtl="0" algn="l">
              <a:lnSpc>
                <a:spcPct val="100000"/>
              </a:lnSpc>
              <a:spcBef>
                <a:spcPts val="600"/>
              </a:spcBef>
              <a:spcAft>
                <a:spcPts val="0"/>
              </a:spcAft>
              <a:buClr>
                <a:schemeClr val="dk1"/>
              </a:buClr>
              <a:buSzPts val="3000"/>
              <a:buChar char="•"/>
            </a:pPr>
            <a:r>
              <a:rPr lang="en-US" sz="3000">
                <a:latin typeface="Times New Roman"/>
                <a:ea typeface="Times New Roman"/>
                <a:cs typeface="Times New Roman"/>
                <a:sym typeface="Times New Roman"/>
              </a:rPr>
              <a:t>Other work sites include hospitals, clinics, mental health centers, counseling centers, government human-services organizations, businesses, schools, and even prisons.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latin typeface="Times New Roman"/>
                <a:ea typeface="Times New Roman"/>
                <a:cs typeface="Times New Roman"/>
                <a:sym typeface="Times New Roman"/>
              </a:rPr>
              <a:t>Psychologists are employed in the military, working with soldiers, veterans, and their families, and they work for the federal government Department to fight terrorism.</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Many psychology professors are also actively involved in research or in serving clients. </a:t>
            </a:r>
            <a:endParaRPr/>
          </a:p>
          <a:p>
            <a:pPr indent="-342900" lvl="0" marL="342900" rtl="0" algn="l">
              <a:lnSpc>
                <a:spcPct val="100000"/>
              </a:lnSpc>
              <a:spcBef>
                <a:spcPts val="592"/>
              </a:spcBef>
              <a:spcAft>
                <a:spcPts val="0"/>
              </a:spcAft>
              <a:buClr>
                <a:schemeClr val="dk1"/>
              </a:buClr>
              <a:buSzPct val="100000"/>
              <a:buChar char="•"/>
            </a:pPr>
            <a:r>
              <a:rPr lang="en-US">
                <a:latin typeface="Times New Roman"/>
                <a:ea typeface="Times New Roman"/>
                <a:cs typeface="Times New Roman"/>
                <a:sym typeface="Times New Roman"/>
              </a:rPr>
              <a:t>Whatever the particular job site, however, psychologists share a commitment to improving individual lives as well as society in general.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94" name="Google Shape;194;p19"/>
          <p:cNvPicPr preferRelativeResize="0"/>
          <p:nvPr/>
        </p:nvPicPr>
        <p:blipFill rotWithShape="1">
          <a:blip r:embed="rId3">
            <a:alphaModFix/>
          </a:blip>
          <a:srcRect b="15218" l="35642" r="22416" t="45482"/>
          <a:stretch/>
        </p:blipFill>
        <p:spPr>
          <a:xfrm>
            <a:off x="0" y="0"/>
            <a:ext cx="9144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lang="en-US"/>
              <a:t>Understanding about behavior</a:t>
            </a:r>
            <a:endParaRPr/>
          </a:p>
          <a:p>
            <a:pPr indent="-342900" lvl="0" marL="342900" rtl="0" algn="l">
              <a:lnSpc>
                <a:spcPct val="100000"/>
              </a:lnSpc>
              <a:spcBef>
                <a:spcPts val="544"/>
              </a:spcBef>
              <a:spcAft>
                <a:spcPts val="0"/>
              </a:spcAft>
              <a:buClr>
                <a:schemeClr val="dk1"/>
              </a:buClr>
              <a:buSzPct val="100000"/>
              <a:buChar char="•"/>
            </a:pPr>
            <a:r>
              <a:rPr lang="en-US"/>
              <a:t>Everyone wants to know about oneself and other people around him.</a:t>
            </a:r>
            <a:endParaRPr/>
          </a:p>
          <a:p>
            <a:pPr indent="-342900" lvl="0" marL="342900" rtl="0" algn="l">
              <a:lnSpc>
                <a:spcPct val="100000"/>
              </a:lnSpc>
              <a:spcBef>
                <a:spcPts val="544"/>
              </a:spcBef>
              <a:spcAft>
                <a:spcPts val="0"/>
              </a:spcAft>
              <a:buClr>
                <a:schemeClr val="dk1"/>
              </a:buClr>
              <a:buSzPct val="100000"/>
              <a:buChar char="•"/>
            </a:pPr>
            <a:r>
              <a:rPr lang="en-US"/>
              <a:t>Psychology requires scientific approach</a:t>
            </a:r>
            <a:endParaRPr/>
          </a:p>
          <a:p>
            <a:pPr indent="-342900" lvl="0" marL="342900" rtl="0" algn="l">
              <a:lnSpc>
                <a:spcPct val="100000"/>
              </a:lnSpc>
              <a:spcBef>
                <a:spcPts val="544"/>
              </a:spcBef>
              <a:spcAft>
                <a:spcPts val="0"/>
              </a:spcAft>
              <a:buClr>
                <a:schemeClr val="dk1"/>
              </a:buClr>
              <a:buSzPct val="100000"/>
              <a:buChar char="•"/>
            </a:pPr>
            <a:r>
              <a:rPr lang="en-US"/>
              <a:t>Natural settings, laboratories, schools, colleges, universities, parks, markets, organizations……. Every social setting. </a:t>
            </a:r>
            <a:endParaRPr/>
          </a:p>
          <a:p>
            <a:pPr indent="-170180" lvl="0" marL="342900" rtl="0" algn="l">
              <a:lnSpc>
                <a:spcPct val="100000"/>
              </a:lnSpc>
              <a:spcBef>
                <a:spcPts val="544"/>
              </a:spcBef>
              <a:spcAft>
                <a:spcPts val="0"/>
              </a:spcAft>
              <a:buClr>
                <a:schemeClr val="dk1"/>
              </a:buClr>
              <a:buSzPct val="100000"/>
              <a:buNone/>
            </a:pPr>
            <a:r>
              <a:t/>
            </a:r>
            <a:endParaRPr/>
          </a:p>
          <a:p>
            <a:pPr indent="-17018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Char char="•"/>
            </a:pPr>
            <a:r>
              <a:rPr lang="en-US"/>
              <a:t>Study about </a:t>
            </a:r>
            <a:r>
              <a:rPr b="1" lang="en-US">
                <a:solidFill>
                  <a:srgbClr val="FF0000"/>
                </a:solidFill>
              </a:rPr>
              <a:t>HOW, WHAT and WHY </a:t>
            </a:r>
            <a:r>
              <a:rPr lang="en-US"/>
              <a:t>of </a:t>
            </a:r>
            <a:r>
              <a:rPr b="1" lang="en-US">
                <a:solidFill>
                  <a:srgbClr val="FF0000"/>
                </a:solidFill>
              </a:rPr>
              <a:t>human behavior. </a:t>
            </a:r>
            <a:endParaRPr b="1">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16453c447a4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b="1" lang="en-US" sz="2700">
                <a:latin typeface="Times New Roman"/>
                <a:ea typeface="Times New Roman"/>
                <a:cs typeface="Times New Roman"/>
                <a:sym typeface="Times New Roman"/>
              </a:rPr>
              <a:t>Assignment 1</a:t>
            </a:r>
            <a:endParaRPr b="1" sz="5900"/>
          </a:p>
        </p:txBody>
      </p:sp>
      <p:sp>
        <p:nvSpPr>
          <p:cNvPr id="200" name="Google Shape;200;g16453c447a4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rPr lang="en-US"/>
              <a:t>To you what are different myths about psychology? Discuss.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type="title"/>
          </p:nvPr>
        </p:nvSpPr>
        <p:spPr>
          <a:xfrm>
            <a:off x="533400" y="25908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Psychology………….. Psyche (soul/mind)</a:t>
            </a:r>
            <a:endParaRPr/>
          </a:p>
          <a:p>
            <a:pPr indent="-342900" lvl="0" marL="342900" rtl="0" algn="l">
              <a:lnSpc>
                <a:spcPct val="100000"/>
              </a:lnSpc>
              <a:spcBef>
                <a:spcPts val="640"/>
              </a:spcBef>
              <a:spcAft>
                <a:spcPts val="0"/>
              </a:spcAft>
              <a:buClr>
                <a:schemeClr val="dk1"/>
              </a:buClr>
              <a:buSzPts val="3200"/>
              <a:buChar char="•"/>
            </a:pPr>
            <a:r>
              <a:rPr lang="en-US"/>
              <a:t>                                    Logy (study)</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Psychology as a </a:t>
            </a:r>
            <a:r>
              <a:rPr lang="en-US">
                <a:solidFill>
                  <a:srgbClr val="FF0000"/>
                </a:solidFill>
              </a:rPr>
              <a:t>soul</a:t>
            </a:r>
            <a:endParaRPr/>
          </a:p>
          <a:p>
            <a:pPr indent="-342900" lvl="0" marL="342900" rtl="0" algn="l">
              <a:lnSpc>
                <a:spcPct val="100000"/>
              </a:lnSpc>
              <a:spcBef>
                <a:spcPts val="640"/>
              </a:spcBef>
              <a:spcAft>
                <a:spcPts val="0"/>
              </a:spcAft>
              <a:buClr>
                <a:schemeClr val="dk1"/>
              </a:buClr>
              <a:buSzPts val="3200"/>
              <a:buChar char="•"/>
            </a:pPr>
            <a:r>
              <a:rPr lang="en-US"/>
              <a:t>Psychology as a </a:t>
            </a:r>
            <a:r>
              <a:rPr lang="en-US">
                <a:solidFill>
                  <a:srgbClr val="FF0000"/>
                </a:solidFill>
              </a:rPr>
              <a:t>mind</a:t>
            </a:r>
            <a:endParaRPr/>
          </a:p>
          <a:p>
            <a:pPr indent="-342900" lvl="0" marL="342900" rtl="0" algn="l">
              <a:lnSpc>
                <a:spcPct val="100000"/>
              </a:lnSpc>
              <a:spcBef>
                <a:spcPts val="640"/>
              </a:spcBef>
              <a:spcAft>
                <a:spcPts val="0"/>
              </a:spcAft>
              <a:buClr>
                <a:schemeClr val="dk1"/>
              </a:buClr>
              <a:buSzPts val="3200"/>
              <a:buChar char="•"/>
            </a:pPr>
            <a:r>
              <a:rPr lang="en-US"/>
              <a:t>Psychology as </a:t>
            </a:r>
            <a:r>
              <a:rPr lang="en-US">
                <a:solidFill>
                  <a:srgbClr val="FF0000"/>
                </a:solidFill>
              </a:rPr>
              <a:t>mental processes</a:t>
            </a:r>
            <a:endParaRPr/>
          </a:p>
          <a:p>
            <a:pPr indent="-342900" lvl="0" marL="342900" rtl="0" algn="l">
              <a:lnSpc>
                <a:spcPct val="100000"/>
              </a:lnSpc>
              <a:spcBef>
                <a:spcPts val="640"/>
              </a:spcBef>
              <a:spcAft>
                <a:spcPts val="0"/>
              </a:spcAft>
              <a:buClr>
                <a:schemeClr val="dk1"/>
              </a:buClr>
              <a:buSzPts val="3200"/>
              <a:buChar char="•"/>
            </a:pPr>
            <a:r>
              <a:rPr lang="en-US"/>
              <a:t>Psychology as </a:t>
            </a:r>
            <a:r>
              <a:rPr lang="en-US">
                <a:solidFill>
                  <a:srgbClr val="FF0000"/>
                </a:solidFill>
              </a:rPr>
              <a:t>behavior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Definition</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None/>
            </a:pPr>
            <a:r>
              <a:rPr lang="en-US" sz="2800">
                <a:latin typeface="Times New Roman"/>
                <a:ea typeface="Times New Roman"/>
                <a:cs typeface="Times New Roman"/>
                <a:sym typeface="Times New Roman"/>
              </a:rPr>
              <a:t>The scientific study of behavior and mental processes. It encompasses not just what people do but also their thoughts, emotions, perceptions, reasoning processes, memories, and even the biological activities that maintain bodily functioning.</a:t>
            </a:r>
            <a:endParaRPr/>
          </a:p>
          <a:p>
            <a:pPr indent="0" lvl="0" marL="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Char char="•"/>
            </a:pPr>
            <a:r>
              <a:rPr lang="en-US" sz="2400"/>
              <a:t>Scientific study</a:t>
            </a:r>
            <a:endParaRPr/>
          </a:p>
          <a:p>
            <a:pPr indent="-342900" lvl="0" marL="342900" rtl="0" algn="l">
              <a:lnSpc>
                <a:spcPct val="100000"/>
              </a:lnSpc>
              <a:spcBef>
                <a:spcPts val="480"/>
              </a:spcBef>
              <a:spcAft>
                <a:spcPts val="0"/>
              </a:spcAft>
              <a:buClr>
                <a:schemeClr val="dk1"/>
              </a:buClr>
              <a:buSzPts val="2400"/>
              <a:buChar char="•"/>
            </a:pPr>
            <a:r>
              <a:rPr lang="en-US" sz="2400"/>
              <a:t>Mental processes</a:t>
            </a:r>
            <a:endParaRPr/>
          </a:p>
          <a:p>
            <a:pPr indent="-342900" lvl="0" marL="342900" rtl="0" algn="l">
              <a:lnSpc>
                <a:spcPct val="100000"/>
              </a:lnSpc>
              <a:spcBef>
                <a:spcPts val="480"/>
              </a:spcBef>
              <a:spcAft>
                <a:spcPts val="0"/>
              </a:spcAft>
              <a:buClr>
                <a:schemeClr val="dk1"/>
              </a:buClr>
              <a:buSzPts val="2400"/>
              <a:buChar char="•"/>
            </a:pPr>
            <a:r>
              <a:rPr lang="en-US" sz="2400"/>
              <a:t>Behavior </a:t>
            </a:r>
            <a:endParaRPr/>
          </a:p>
          <a:p>
            <a:pPr indent="0" lvl="0" marL="0" rtl="0" algn="l">
              <a:lnSpc>
                <a:spcPct val="100000"/>
              </a:lnSpc>
              <a:spcBef>
                <a:spcPts val="56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Goals of psychology</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b="1" lang="en-US"/>
              <a:t>To Describe</a:t>
            </a:r>
            <a:endParaRPr/>
          </a:p>
          <a:p>
            <a:pPr indent="0" lvl="0" marL="0" rtl="0" algn="l">
              <a:lnSpc>
                <a:spcPct val="100000"/>
              </a:lnSpc>
              <a:spcBef>
                <a:spcPts val="496"/>
              </a:spcBef>
              <a:spcAft>
                <a:spcPts val="0"/>
              </a:spcAft>
              <a:buClr>
                <a:schemeClr val="dk1"/>
              </a:buClr>
              <a:buSzPct val="100000"/>
              <a:buNone/>
            </a:pPr>
            <a:r>
              <a:rPr lang="en-US"/>
              <a:t> The first goal of psychology is to describe how humans and animals behave in different situations. Through continued observation we can define what kind of behavior is considered normal or healthy and what may be seemed as abnormal or unhealthy.</a:t>
            </a:r>
            <a:endParaRPr/>
          </a:p>
          <a:p>
            <a:pPr indent="-342900" lvl="0" marL="342900" rtl="0" algn="l">
              <a:lnSpc>
                <a:spcPct val="100000"/>
              </a:lnSpc>
              <a:spcBef>
                <a:spcPts val="496"/>
              </a:spcBef>
              <a:spcAft>
                <a:spcPts val="0"/>
              </a:spcAft>
              <a:buClr>
                <a:schemeClr val="dk1"/>
              </a:buClr>
              <a:buSzPct val="100000"/>
              <a:buChar char="•"/>
            </a:pPr>
            <a:r>
              <a:rPr b="1" lang="en-US"/>
              <a:t>To Explain</a:t>
            </a:r>
            <a:endParaRPr/>
          </a:p>
          <a:p>
            <a:pPr indent="-342900" lvl="0" marL="342900" rtl="0" algn="l">
              <a:lnSpc>
                <a:spcPct val="100000"/>
              </a:lnSpc>
              <a:spcBef>
                <a:spcPts val="496"/>
              </a:spcBef>
              <a:spcAft>
                <a:spcPts val="0"/>
              </a:spcAft>
              <a:buClr>
                <a:schemeClr val="dk1"/>
              </a:buClr>
              <a:buSzPct val="100000"/>
              <a:buChar char="•"/>
            </a:pPr>
            <a:r>
              <a:rPr lang="en-US"/>
              <a:t>Why does this behavior occur? Under what circumstances will it occur again? In order to explain a behavior, psychologists must conduct experiments to ensure that the behavior is not an anomaly. They have to consider which factors trigger certain behavior, as well as formulate certain theories which will help explain the same.</a:t>
            </a:r>
            <a:endParaRPr/>
          </a:p>
          <a:p>
            <a:pPr indent="-185420" lvl="0" marL="342900" rtl="0" algn="l">
              <a:lnSpc>
                <a:spcPct val="100000"/>
              </a:lnSpc>
              <a:spcBef>
                <a:spcPts val="496"/>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Char char="•"/>
            </a:pPr>
            <a:r>
              <a:rPr b="1" lang="en-US"/>
              <a:t>To Predict</a:t>
            </a:r>
            <a:endParaRPr/>
          </a:p>
          <a:p>
            <a:pPr indent="-342900" lvl="0" marL="342900" rtl="0" algn="l">
              <a:lnSpc>
                <a:spcPct val="100000"/>
              </a:lnSpc>
              <a:spcBef>
                <a:spcPts val="544"/>
              </a:spcBef>
              <a:spcAft>
                <a:spcPts val="0"/>
              </a:spcAft>
              <a:buClr>
                <a:schemeClr val="dk1"/>
              </a:buClr>
              <a:buSzPct val="100000"/>
              <a:buChar char="•"/>
            </a:pPr>
            <a:r>
              <a:rPr lang="en-US"/>
              <a:t>Based on past observed behavior, a psychologist aims to predict how that behavior will appear again in the future and if other people will exhibit the same behavior. Being able to correctly predict occurrences of certain behavior is very important, as with this understanding, models can be developed to encourage positive behavior and find methods to modify or control negative behavior. </a:t>
            </a:r>
            <a:endParaRPr/>
          </a:p>
          <a:p>
            <a:pPr indent="-342900" lvl="0" marL="342900" rtl="0" algn="l">
              <a:lnSpc>
                <a:spcPct val="100000"/>
              </a:lnSpc>
              <a:spcBef>
                <a:spcPts val="544"/>
              </a:spcBef>
              <a:spcAft>
                <a:spcPts val="0"/>
              </a:spcAft>
              <a:buClr>
                <a:schemeClr val="dk1"/>
              </a:buClr>
              <a:buSzPct val="100000"/>
              <a:buChar char="•"/>
            </a:pPr>
            <a:r>
              <a:rPr b="1" lang="en-US"/>
              <a:t>To Control</a:t>
            </a:r>
            <a:endParaRPr/>
          </a:p>
          <a:p>
            <a:pPr indent="-342900" lvl="0" marL="342900" rtl="0" algn="l">
              <a:lnSpc>
                <a:spcPct val="100000"/>
              </a:lnSpc>
              <a:spcBef>
                <a:spcPts val="544"/>
              </a:spcBef>
              <a:spcAft>
                <a:spcPts val="0"/>
              </a:spcAft>
              <a:buClr>
                <a:schemeClr val="dk1"/>
              </a:buClr>
              <a:buSzPct val="100000"/>
              <a:buChar char="•"/>
            </a:pPr>
            <a:r>
              <a:rPr lang="en-US"/>
              <a:t>The final goal of psychology is to control or modify certain types of behavior based on observation.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lang="en-US"/>
              <a:t>Someone did something that they weren't supposed to do that had a negative impact on their life. You want to try to help/solve the problem and naturally, the following questions might run through your mind: </a:t>
            </a:r>
            <a:endParaRPr/>
          </a:p>
          <a:p>
            <a:pPr indent="-342900" lvl="0" marL="342900" rtl="0" algn="l">
              <a:lnSpc>
                <a:spcPct val="100000"/>
              </a:lnSpc>
              <a:spcBef>
                <a:spcPts val="448"/>
              </a:spcBef>
              <a:spcAft>
                <a:spcPts val="0"/>
              </a:spcAft>
              <a:buClr>
                <a:schemeClr val="dk1"/>
              </a:buClr>
              <a:buSzPct val="100000"/>
              <a:buChar char="•"/>
            </a:pPr>
            <a:r>
              <a:rPr lang="en-US"/>
              <a:t>"What happened?" (describing), </a:t>
            </a:r>
            <a:endParaRPr/>
          </a:p>
          <a:p>
            <a:pPr indent="-342900" lvl="0" marL="342900" rtl="0" algn="l">
              <a:lnSpc>
                <a:spcPct val="100000"/>
              </a:lnSpc>
              <a:spcBef>
                <a:spcPts val="448"/>
              </a:spcBef>
              <a:spcAft>
                <a:spcPts val="0"/>
              </a:spcAft>
              <a:buClr>
                <a:schemeClr val="dk1"/>
              </a:buClr>
              <a:buSzPct val="100000"/>
              <a:buChar char="•"/>
            </a:pPr>
            <a:r>
              <a:rPr lang="en-US"/>
              <a:t>"Why did she do that?" (explaining), </a:t>
            </a:r>
            <a:endParaRPr/>
          </a:p>
          <a:p>
            <a:pPr indent="-342900" lvl="0" marL="342900" rtl="0" algn="l">
              <a:lnSpc>
                <a:spcPct val="100000"/>
              </a:lnSpc>
              <a:spcBef>
                <a:spcPts val="448"/>
              </a:spcBef>
              <a:spcAft>
                <a:spcPts val="0"/>
              </a:spcAft>
              <a:buClr>
                <a:schemeClr val="dk1"/>
              </a:buClr>
              <a:buSzPct val="100000"/>
              <a:buChar char="•"/>
            </a:pPr>
            <a:r>
              <a:rPr lang="en-US"/>
              <a:t>"What would happen if she did this?" (predicting)</a:t>
            </a:r>
            <a:endParaRPr/>
          </a:p>
          <a:p>
            <a:pPr indent="-342900" lvl="0" marL="342900" rtl="0" algn="l">
              <a:lnSpc>
                <a:spcPct val="100000"/>
              </a:lnSpc>
              <a:spcBef>
                <a:spcPts val="448"/>
              </a:spcBef>
              <a:spcAft>
                <a:spcPts val="0"/>
              </a:spcAft>
              <a:buClr>
                <a:schemeClr val="dk1"/>
              </a:buClr>
              <a:buSzPct val="100000"/>
              <a:buChar char="•"/>
            </a:pPr>
            <a:r>
              <a:rPr lang="en-US"/>
              <a:t>"What can she do next time to have a different outcome?" (changing). </a:t>
            </a:r>
            <a:endParaRPr/>
          </a:p>
          <a:p>
            <a:pPr indent="-342900" lvl="0" marL="342900" rtl="0" algn="l">
              <a:lnSpc>
                <a:spcPct val="100000"/>
              </a:lnSpc>
              <a:spcBef>
                <a:spcPts val="448"/>
              </a:spcBef>
              <a:spcAft>
                <a:spcPts val="0"/>
              </a:spcAft>
              <a:buClr>
                <a:schemeClr val="dk1"/>
              </a:buClr>
              <a:buSzPct val="100000"/>
              <a:buChar char="•"/>
            </a:pPr>
            <a:r>
              <a:rPr lang="en-US"/>
              <a:t>The main difference between us asking these questions and psychologists and professional mental health professionals asking these questions is that there is a high level of education and training in the explaining, predicting and changing process that facilitates lasting positive change for individuals.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Importance of psychology </a:t>
            </a:r>
            <a:endParaRPr/>
          </a:p>
        </p:txBody>
      </p:sp>
      <p:sp>
        <p:nvSpPr>
          <p:cNvPr id="127" name="Google Shape;127;p8"/>
          <p:cNvSpPr txBox="1"/>
          <p:nvPr>
            <p:ph idx="1" type="body"/>
          </p:nvPr>
        </p:nvSpPr>
        <p:spPr>
          <a:xfrm>
            <a:off x="457200" y="1417650"/>
            <a:ext cx="8229600" cy="47085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Better understanding of your own self  (development, personality, thoughts and behavior)</a:t>
            </a:r>
            <a:endParaRPr/>
          </a:p>
          <a:p>
            <a:pPr indent="-342900" lvl="0" marL="342900" rtl="0" algn="l">
              <a:lnSpc>
                <a:spcPct val="100000"/>
              </a:lnSpc>
              <a:spcBef>
                <a:spcPts val="592"/>
              </a:spcBef>
              <a:spcAft>
                <a:spcPts val="0"/>
              </a:spcAft>
              <a:buClr>
                <a:schemeClr val="dk1"/>
              </a:buClr>
              <a:buSzPct val="100000"/>
              <a:buChar char="•"/>
            </a:pPr>
            <a:r>
              <a:rPr lang="en-US"/>
              <a:t>Better understanding of people around you. (building relationships)</a:t>
            </a:r>
            <a:endParaRPr/>
          </a:p>
          <a:p>
            <a:pPr indent="-342900" lvl="0" marL="342900" rtl="0" algn="l">
              <a:lnSpc>
                <a:spcPct val="100000"/>
              </a:lnSpc>
              <a:spcBef>
                <a:spcPts val="592"/>
              </a:spcBef>
              <a:spcAft>
                <a:spcPts val="0"/>
              </a:spcAft>
              <a:buClr>
                <a:schemeClr val="dk1"/>
              </a:buClr>
              <a:buSzPct val="100000"/>
              <a:buChar char="•"/>
            </a:pPr>
            <a:r>
              <a:rPr lang="en-US"/>
              <a:t>Better communicator</a:t>
            </a:r>
            <a:endParaRPr/>
          </a:p>
          <a:p>
            <a:pPr indent="-342900" lvl="0" marL="342900" rtl="0" algn="l">
              <a:lnSpc>
                <a:spcPct val="100000"/>
              </a:lnSpc>
              <a:spcBef>
                <a:spcPts val="592"/>
              </a:spcBef>
              <a:spcAft>
                <a:spcPts val="0"/>
              </a:spcAft>
              <a:buClr>
                <a:schemeClr val="dk1"/>
              </a:buClr>
              <a:buSzPct val="100000"/>
              <a:buChar char="•"/>
            </a:pPr>
            <a:r>
              <a:rPr lang="en-US"/>
              <a:t>Better leader (self confidence)</a:t>
            </a:r>
            <a:endParaRPr/>
          </a:p>
          <a:p>
            <a:pPr indent="-342900" lvl="0" marL="342900" rtl="0" algn="l">
              <a:lnSpc>
                <a:spcPct val="100000"/>
              </a:lnSpc>
              <a:spcBef>
                <a:spcPts val="592"/>
              </a:spcBef>
              <a:spcAft>
                <a:spcPts val="0"/>
              </a:spcAft>
              <a:buClr>
                <a:schemeClr val="dk1"/>
              </a:buClr>
              <a:buSzPct val="100000"/>
              <a:buChar char="•"/>
            </a:pPr>
            <a:r>
              <a:rPr lang="en-US"/>
              <a:t>Better friend</a:t>
            </a:r>
            <a:endParaRPr/>
          </a:p>
          <a:p>
            <a:pPr indent="-342900" lvl="0" marL="342900" rtl="0" algn="l">
              <a:lnSpc>
                <a:spcPct val="100000"/>
              </a:lnSpc>
              <a:spcBef>
                <a:spcPts val="592"/>
              </a:spcBef>
              <a:spcAft>
                <a:spcPts val="0"/>
              </a:spcAft>
              <a:buClr>
                <a:schemeClr val="dk1"/>
              </a:buClr>
              <a:buSzPct val="100000"/>
              <a:buChar char="•"/>
            </a:pPr>
            <a:r>
              <a:rPr lang="en-US"/>
              <a:t>Avoiding stressful situations</a:t>
            </a:r>
            <a:endParaRPr/>
          </a:p>
          <a:p>
            <a:pPr indent="-342900" lvl="0" marL="342900" rtl="0" algn="l">
              <a:lnSpc>
                <a:spcPct val="100000"/>
              </a:lnSpc>
              <a:spcBef>
                <a:spcPts val="592"/>
              </a:spcBef>
              <a:spcAft>
                <a:spcPts val="0"/>
              </a:spcAft>
              <a:buClr>
                <a:schemeClr val="dk1"/>
              </a:buClr>
              <a:buSzPct val="100000"/>
              <a:buChar char="•"/>
            </a:pPr>
            <a:r>
              <a:rPr lang="en-US"/>
              <a:t>Coping and resilience</a:t>
            </a:r>
            <a:endParaRPr/>
          </a:p>
          <a:p>
            <a:pPr indent="-15494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Difference between Psychologist and Psychiatrist</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lnSpc>
                <a:spcPct val="100000"/>
              </a:lnSpc>
              <a:spcBef>
                <a:spcPts val="0"/>
              </a:spcBef>
              <a:spcAft>
                <a:spcPts val="0"/>
              </a:spcAft>
              <a:buClr>
                <a:schemeClr val="dk1"/>
              </a:buClr>
              <a:buSzPct val="100000"/>
              <a:buChar char="•"/>
            </a:pPr>
            <a:r>
              <a:rPr b="1" lang="en-US"/>
              <a:t>Psychologist</a:t>
            </a:r>
            <a:r>
              <a:rPr lang="en-US"/>
              <a:t>: focus extensively on psychotherapy and treating emotional and mental suffering in patients with behavioral intervention.</a:t>
            </a:r>
            <a:endParaRPr/>
          </a:p>
          <a:p>
            <a:pPr indent="-342900" lvl="0" marL="342900" rtl="0" algn="l">
              <a:lnSpc>
                <a:spcPct val="100000"/>
              </a:lnSpc>
              <a:spcBef>
                <a:spcPts val="448"/>
              </a:spcBef>
              <a:spcAft>
                <a:spcPts val="0"/>
              </a:spcAft>
              <a:buClr>
                <a:schemeClr val="dk1"/>
              </a:buClr>
              <a:buSzPct val="100000"/>
              <a:buChar char="•"/>
            </a:pPr>
            <a:r>
              <a:rPr lang="en-US"/>
              <a:t>Psychologists obtain PsyD doctoral degree, Throughout their education, psychologists study personality development, the history of psychological problems and the science of psychological research.</a:t>
            </a:r>
            <a:endParaRPr/>
          </a:p>
          <a:p>
            <a:pPr indent="-342900" lvl="0" marL="342900" rtl="0" algn="l">
              <a:lnSpc>
                <a:spcPct val="100000"/>
              </a:lnSpc>
              <a:spcBef>
                <a:spcPts val="448"/>
              </a:spcBef>
              <a:spcAft>
                <a:spcPts val="0"/>
              </a:spcAft>
              <a:buClr>
                <a:schemeClr val="dk1"/>
              </a:buClr>
              <a:buSzPct val="100000"/>
              <a:buChar char="•"/>
            </a:pPr>
            <a:r>
              <a:rPr b="1" lang="en-US"/>
              <a:t>Psychiatrist</a:t>
            </a:r>
            <a:r>
              <a:rPr lang="en-US"/>
              <a:t>: are trained medical doctors, they can prescribe medications, and they spend much of their time with patients on medication management as a course of treatment.</a:t>
            </a:r>
            <a:endParaRPr/>
          </a:p>
          <a:p>
            <a:pPr indent="-342900" lvl="0" marL="342900" rtl="0" algn="l">
              <a:lnSpc>
                <a:spcPct val="100000"/>
              </a:lnSpc>
              <a:spcBef>
                <a:spcPts val="448"/>
              </a:spcBef>
              <a:spcAft>
                <a:spcPts val="0"/>
              </a:spcAft>
              <a:buClr>
                <a:schemeClr val="dk1"/>
              </a:buClr>
              <a:buSzPct val="100000"/>
              <a:buChar char="•"/>
            </a:pPr>
            <a:r>
              <a:rPr lang="en-US"/>
              <a:t>Psychiatrists attend medical school and are trained in general medicine. After earning an MD, they practice four years of residency training in psychiatry.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spect">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2019-10-02T01:26:28Z</dcterms:created>
  <dc:creator>Sumaira Ayub</dc:creator>
</cp:coreProperties>
</file>