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j1RROQOcGzzby5WCO2u5FdKc6W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New Roman"/>
              <a:buNone/>
            </a:pPr>
            <a:r>
              <a:rPr b="1" lang="en-US" sz="3600" cap="none">
                <a:latin typeface="Times New Roman"/>
                <a:ea typeface="Times New Roman"/>
                <a:cs typeface="Times New Roman"/>
                <a:sym typeface="Times New Roman"/>
              </a:rPr>
              <a:t>PERSPECTIVES IN PSYCHOLOGY</a:t>
            </a:r>
            <a:endParaRPr b="1" sz="3600">
              <a:latin typeface="Times New Roman"/>
              <a:ea typeface="Times New Roman"/>
              <a:cs typeface="Times New Roman"/>
              <a:sym typeface="Times New Roman"/>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latin typeface="Times New Roman"/>
                <a:ea typeface="Times New Roman"/>
                <a:cs typeface="Times New Roman"/>
                <a:sym typeface="Times New Roman"/>
              </a:rPr>
              <a:t>Sumaira Ayub</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38" name="Google Shape;138;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i="1" lang="en-US">
                <a:latin typeface="Times New Roman"/>
                <a:ea typeface="Times New Roman"/>
                <a:cs typeface="Times New Roman"/>
                <a:sym typeface="Times New Roman"/>
              </a:rPr>
              <a:t>free will- </a:t>
            </a:r>
            <a:r>
              <a:rPr lang="en-US">
                <a:latin typeface="Times New Roman"/>
                <a:ea typeface="Times New Roman"/>
                <a:cs typeface="Times New Roman"/>
                <a:sym typeface="Times New Roman"/>
              </a:rPr>
              <a:t>ability to freely make decisions about one’s own behavior and life.</a:t>
            </a:r>
            <a:endParaRPr/>
          </a:p>
          <a:p>
            <a:pPr indent="-342900" lvl="0" marL="342900" rtl="0" algn="l">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people have the ability to make their own choices about their behavior rather than relying on societal standards.</a:t>
            </a:r>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Sociocultural Perspective</a:t>
            </a:r>
            <a:endParaRPr>
              <a:latin typeface="Times New Roman"/>
              <a:ea typeface="Times New Roman"/>
              <a:cs typeface="Times New Roman"/>
              <a:sym typeface="Times New Roman"/>
            </a:endParaRPr>
          </a:p>
        </p:txBody>
      </p:sp>
      <p:sp>
        <p:nvSpPr>
          <p:cNvPr id="144" name="Google Shape;144;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latin typeface="Times New Roman"/>
                <a:ea typeface="Times New Roman"/>
                <a:cs typeface="Times New Roman"/>
                <a:sym typeface="Times New Roman"/>
              </a:rPr>
              <a:t>It emphasizes the influence of society on individual human behavior- effect of social situations in terms of society as a whole and its role in shaping human behavior</a:t>
            </a:r>
            <a:endParaRPr/>
          </a:p>
          <a:p>
            <a:pPr indent="-342900" lvl="0" marL="342900" rtl="0" algn="l">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the social norms and cultural aspect of society influences the way we perceive other individuals, situations, and our overall personality. </a:t>
            </a:r>
            <a:endParaRPr/>
          </a:p>
          <a:p>
            <a:pPr indent="0" lvl="0" marL="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457200" y="2743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These broad perspectives emphasize different aspects of behavior and mental processes, and each takes our understanding of behavior in a somewhat different direction.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Biological</a:t>
            </a:r>
            <a:r>
              <a:rPr b="1" lang="en-US">
                <a:latin typeface="Times New Roman"/>
                <a:ea typeface="Times New Roman"/>
                <a:cs typeface="Times New Roman"/>
                <a:sym typeface="Times New Roman"/>
              </a:rPr>
              <a:t> Perspective</a:t>
            </a:r>
            <a:endParaRPr/>
          </a:p>
        </p:txBody>
      </p:sp>
      <p:sp>
        <p:nvSpPr>
          <p:cNvPr id="97" name="Google Shape;97;p3"/>
          <p:cNvSpPr txBox="1"/>
          <p:nvPr>
            <p:ph idx="1" type="body"/>
          </p:nvPr>
        </p:nvSpPr>
        <p:spPr>
          <a:xfrm>
            <a:off x="685800" y="1295400"/>
            <a:ext cx="8153400" cy="5334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rPr lang="en-US">
                <a:latin typeface="Times New Roman"/>
                <a:ea typeface="Times New Roman"/>
                <a:cs typeface="Times New Roman"/>
                <a:sym typeface="Times New Roman"/>
              </a:rPr>
              <a:t>This considers how people and </a:t>
            </a:r>
            <a:r>
              <a:rPr lang="en-US">
                <a:latin typeface="Times New Roman"/>
                <a:ea typeface="Times New Roman"/>
                <a:cs typeface="Times New Roman"/>
                <a:sym typeface="Times New Roman"/>
              </a:rPr>
              <a:t>non humans</a:t>
            </a:r>
            <a:r>
              <a:rPr lang="en-US">
                <a:latin typeface="Times New Roman"/>
                <a:ea typeface="Times New Roman"/>
                <a:cs typeface="Times New Roman"/>
                <a:sym typeface="Times New Roman"/>
              </a:rPr>
              <a:t> function biologically: how individual nerve cells are joined together, how the inheritance of certain characteristics from parents and other ancestors influences behavior, how the functioning of the body affects hopes and fears, which behaviors are </a:t>
            </a:r>
            <a:r>
              <a:rPr lang="en-US">
                <a:latin typeface="Times New Roman"/>
                <a:ea typeface="Times New Roman"/>
                <a:cs typeface="Times New Roman"/>
                <a:sym typeface="Times New Roman"/>
              </a:rPr>
              <a:t>instinctive</a:t>
            </a:r>
            <a:r>
              <a:rPr lang="en-US">
                <a:latin typeface="Times New Roman"/>
                <a:ea typeface="Times New Roman"/>
                <a:cs typeface="Times New Roman"/>
                <a:sym typeface="Times New Roman"/>
              </a:rPr>
              <a:t>, and so forth. </a:t>
            </a:r>
            <a:endParaRPr/>
          </a:p>
          <a:p>
            <a:pPr indent="0" lvl="0" marL="0" rtl="0" algn="l">
              <a:lnSpc>
                <a:spcPct val="100000"/>
              </a:lnSpc>
              <a:spcBef>
                <a:spcPts val="592"/>
              </a:spcBef>
              <a:spcAft>
                <a:spcPts val="0"/>
              </a:spcAft>
              <a:buClr>
                <a:schemeClr val="dk1"/>
              </a:buClr>
              <a:buSzPct val="100000"/>
              <a:buNone/>
            </a:pPr>
            <a:r>
              <a:rPr lang="en-US">
                <a:latin typeface="Times New Roman"/>
                <a:ea typeface="Times New Roman"/>
                <a:cs typeface="Times New Roman"/>
                <a:sym typeface="Times New Roman"/>
              </a:rPr>
              <a:t>This perspective includes the study of heredity and evolution, which considers how heredity may influence behavior, and behavioral neuroscience, which examines how the brain and the nervous system affect behavior.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Further there are certain chemicals which are involved in predicting certain behaviors. </a:t>
            </a:r>
            <a:endParaRPr/>
          </a:p>
          <a:p>
            <a:pPr indent="-342900" lvl="0" marL="342900" rtl="0" algn="l">
              <a:lnSpc>
                <a:spcPct val="100000"/>
              </a:lnSpc>
              <a:spcBef>
                <a:spcPts val="640"/>
              </a:spcBef>
              <a:spcAft>
                <a:spcPts val="0"/>
              </a:spcAft>
              <a:buClr>
                <a:schemeClr val="dk1"/>
              </a:buClr>
              <a:buSzPts val="3200"/>
              <a:buChar char="•"/>
            </a:pPr>
            <a:r>
              <a:rPr lang="en-US"/>
              <a:t>The chemicals are in forms of Neurotransmitters and hormones. </a:t>
            </a:r>
            <a:endParaRPr/>
          </a:p>
          <a:p>
            <a:pPr indent="-342900" lvl="0" marL="342900" rtl="0" algn="l">
              <a:lnSpc>
                <a:spcPct val="100000"/>
              </a:lnSpc>
              <a:spcBef>
                <a:spcPts val="640"/>
              </a:spcBef>
              <a:spcAft>
                <a:spcPts val="0"/>
              </a:spcAft>
              <a:buClr>
                <a:schemeClr val="dk1"/>
              </a:buClr>
              <a:buSzPts val="3200"/>
              <a:buChar char="•"/>
            </a:pPr>
            <a:r>
              <a:rPr lang="en-US"/>
              <a:t>The emotional reactions are prediction of the balance / imbalance of these chemicals.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Psychodynamic Perspective</a:t>
            </a:r>
            <a:endParaRPr/>
          </a:p>
        </p:txBody>
      </p:sp>
      <p:sp>
        <p:nvSpPr>
          <p:cNvPr id="108" name="Google Shape;108;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latin typeface="Times New Roman"/>
                <a:ea typeface="Times New Roman"/>
                <a:cs typeface="Times New Roman"/>
                <a:sym typeface="Times New Roman"/>
              </a:rPr>
              <a:t>Behavior is motivated by inner forces and conflicts about which we have little awareness or control-understanding inner person</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Dreams and slips of the tongue as indications of what a person is truly feeling</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Sigmund Freud</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Helps not only to understand and treat some kinds of psychological disorders but also to understand everyday phenomena such as prejudice and aggression.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Behavioral Perspective</a:t>
            </a:r>
            <a:endParaRPr/>
          </a:p>
        </p:txBody>
      </p:sp>
      <p:sp>
        <p:nvSpPr>
          <p:cNvPr id="114" name="Google Shape;114;p6"/>
          <p:cNvSpPr txBox="1"/>
          <p:nvPr>
            <p:ph idx="1" type="body"/>
          </p:nvPr>
        </p:nvSpPr>
        <p:spPr>
          <a:xfrm>
            <a:off x="457200" y="1371600"/>
            <a:ext cx="8229600" cy="5181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latin typeface="Times New Roman"/>
                <a:ea typeface="Times New Roman"/>
                <a:cs typeface="Times New Roman"/>
                <a:sym typeface="Times New Roman"/>
              </a:rPr>
              <a:t>John B. Watson</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suggests that the focus should be on external behavior that can be observed and measured objectively.</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“Give me a dozen healthy infants, well-formed, and my own specified world to bring them up in and I’ll guarantee to take any one at random and train him to become any type of specialist I might select—doctor, lawyer, artist, merchant chief, and yes, even beggar-man and thief, regardless of his talents, penchants, tendencies, abilities, vocations and race of his ancestors” (Watson, 1924).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20" name="Google Shape;12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latin typeface="Times New Roman"/>
                <a:ea typeface="Times New Roman"/>
                <a:cs typeface="Times New Roman"/>
                <a:sym typeface="Times New Roman"/>
              </a:rPr>
              <a:t>Observing the outer person</a:t>
            </a:r>
            <a:endParaRPr/>
          </a:p>
          <a:p>
            <a:pPr indent="-342900" lvl="0" marL="342900" rtl="0" algn="l">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Along with its influence in the area of learning processes, this perspective has made contributions in such diverse areas as treating mental disorders, curbing aggression, resolving sexual problems, and ending drug addiction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Cognitive Perspective</a:t>
            </a:r>
            <a:endParaRPr/>
          </a:p>
        </p:txBody>
      </p:sp>
      <p:sp>
        <p:nvSpPr>
          <p:cNvPr id="126" name="Google Shape;12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latin typeface="Times New Roman"/>
                <a:ea typeface="Times New Roman"/>
                <a:cs typeface="Times New Roman"/>
                <a:sym typeface="Times New Roman"/>
              </a:rPr>
              <a:t>Focuses on how people think, understand, and know about the world.</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Its emphasis is on learning how people comprehend and represent the outside world within  themselves and how our ways of thinking about the world influence our behavior.</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how people understand and think about the world and describes the patterns and irregularities in the operation of our minds.</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Cognitive distortions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Humanistic Perspective</a:t>
            </a:r>
            <a:endParaRPr/>
          </a:p>
        </p:txBody>
      </p:sp>
      <p:sp>
        <p:nvSpPr>
          <p:cNvPr id="132" name="Google Shape;13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latin typeface="Times New Roman"/>
                <a:ea typeface="Times New Roman"/>
                <a:cs typeface="Times New Roman"/>
                <a:sym typeface="Times New Roman"/>
              </a:rPr>
              <a:t>Rejects the view that behavior is determined largely by automatically unfolding biological forces, unconscious processes, or the environment.</a:t>
            </a:r>
            <a:endParaRPr/>
          </a:p>
          <a:p>
            <a:pPr indent="-342900" lvl="0" marL="342900" rtl="0" algn="l">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All individuals naturally strive to grow, develop, and be in control of their lives and behavior- to seek fulfillment </a:t>
            </a:r>
            <a:endParaRPr/>
          </a:p>
          <a:p>
            <a:pPr indent="-342900" lvl="0" marL="342900" rtl="0" algn="l">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Carl Rogers and Abraham Maslow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2019-10-15T20:20:22Z</dcterms:created>
  <dc:creator>Sumaira Ayub</dc:creator>
</cp:coreProperties>
</file>