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17013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Acj6NwE/kuJ9HtBiP7NTEqyoE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09" name="Google Shape;209;p10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13" name="Google Shape;213;p10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40" name="Google Shape;240;p13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44" name="Google Shape;244;p13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64" name="Google Shape;264;p15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68" name="Google Shape;268;p15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5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86" name="Google Shape;286;p16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6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6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90" name="Google Shape;290;p16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6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6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06" name="Google Shape;306;p17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10" name="Google Shape;310;p17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7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7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24" name="Google Shape;324;p18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8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8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28" name="Google Shape;328;p18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8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42" name="Google Shape;342;p19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9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9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46" name="Google Shape;346;p19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8" name="Google Shape;88;p2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2" name="Google Shape;92;p2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6" name="Google Shape;106;p3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0" name="Google Shape;110;p3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30" name="Google Shape;130;p5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34" name="Google Shape;134;p5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55" name="Google Shape;155;p7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59" name="Google Shape;159;p7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73" name="Google Shape;173;p8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77" name="Google Shape;177;p8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91" name="Google Shape;191;p9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:notes"/>
          <p:cNvSpPr txBox="1"/>
          <p:nvPr/>
        </p:nvSpPr>
        <p:spPr>
          <a:xfrm>
            <a:off x="388620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95" name="Google Shape;195;p9:notes"/>
          <p:cNvSpPr txBox="1"/>
          <p:nvPr/>
        </p:nvSpPr>
        <p:spPr>
          <a:xfrm>
            <a:off x="0" y="866140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0562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89000" y="2133600"/>
            <a:ext cx="7620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Perception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endParaRPr/>
          </a:p>
        </p:txBody>
      </p:sp>
      <p:sp>
        <p:nvSpPr>
          <p:cNvPr id="223" name="Google Shape;223;p10"/>
          <p:cNvSpPr txBox="1">
            <a:spLocks noGrp="1"/>
          </p:cNvSpPr>
          <p:nvPr>
            <p:ph type="body" idx="1"/>
          </p:nvPr>
        </p:nvSpPr>
        <p:spPr>
          <a:xfrm>
            <a:off x="762000" y="18288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Binocular depth cues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 cues that depend on two eyes working together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Convergence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when the eyes turn inward to focus on nearby objects – the closer the object, the greater the convergence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 l="51939" t="56129" r="20810" b="11645"/>
          <a:stretch/>
        </p:blipFill>
        <p:spPr>
          <a:xfrm>
            <a:off x="0" y="266700"/>
            <a:ext cx="9144000" cy="6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Motion Perception</a:t>
            </a:r>
            <a:endParaRPr/>
          </a:p>
        </p:txBody>
      </p:sp>
      <p:pic>
        <p:nvPicPr>
          <p:cNvPr id="236" name="Google Shape;23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752600"/>
            <a:ext cx="82296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body" idx="1"/>
          </p:nvPr>
        </p:nvSpPr>
        <p:spPr>
          <a:xfrm>
            <a:off x="762000" y="18288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Ambiguous figures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seen in different ways to make different images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known ambiguous figure is “Old Woman/Young Woman,” by E. G. Boring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"/>
            <a:ext cx="89916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0" y="228600"/>
            <a:ext cx="9144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424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04424"/>
                </a:solidFill>
                <a:latin typeface="Arial"/>
                <a:ea typeface="Arial"/>
                <a:cs typeface="Arial"/>
                <a:sym typeface="Arial"/>
              </a:rPr>
              <a:t>What do you see?</a:t>
            </a:r>
            <a:endParaRPr/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762000"/>
            <a:ext cx="4508500" cy="220821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5"/>
          <p:cNvSpPr txBox="1"/>
          <p:nvPr/>
        </p:nvSpPr>
        <p:spPr>
          <a:xfrm>
            <a:off x="0" y="3200400"/>
            <a:ext cx="9144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424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04424"/>
                </a:solidFill>
                <a:latin typeface="Arial"/>
                <a:ea typeface="Arial"/>
                <a:cs typeface="Arial"/>
                <a:sym typeface="Arial"/>
              </a:rPr>
              <a:t>Now what do you see?</a:t>
            </a:r>
            <a:endParaRPr/>
          </a:p>
        </p:txBody>
      </p:sp>
      <p:pic>
        <p:nvPicPr>
          <p:cNvPr id="281" name="Google Shape;28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886200"/>
            <a:ext cx="4584700" cy="23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/>
          <p:nvPr/>
        </p:nvSpPr>
        <p:spPr>
          <a:xfrm>
            <a:off x="7086600" y="6616700"/>
            <a:ext cx="20574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Allyn &amp; Bacon 2005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762000" y="18288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Impossible figures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seem unusual at first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Figures that cannot be built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3276600"/>
            <a:ext cx="5499100" cy="305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3276600"/>
            <a:ext cx="74676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9" name="Google Shape;319;p1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81000"/>
            <a:ext cx="77724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body" idx="1"/>
          </p:nvPr>
        </p:nvSpPr>
        <p:spPr>
          <a:xfrm>
            <a:off x="762000" y="18288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Illusion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false perception of actual stimuli involving a misperception of size, shape, or the relationship of one element to another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55" name="Google Shape;355;p1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762000" y="5029200"/>
            <a:ext cx="8153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424"/>
              </a:buClr>
              <a:buSzPts val="2000"/>
              <a:buFont typeface="Noto Sans Symbols"/>
              <a:buChar char="●"/>
            </a:pPr>
            <a:r>
              <a:rPr lang="en-US" sz="2000" b="0" i="1" u="none">
                <a:solidFill>
                  <a:srgbClr val="104424"/>
                </a:solidFill>
                <a:latin typeface="Arial"/>
                <a:ea typeface="Arial"/>
                <a:cs typeface="Arial"/>
                <a:sym typeface="Arial"/>
              </a:rPr>
              <a:t>Müller-Lyer Illusion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4424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104424"/>
                </a:solidFill>
                <a:latin typeface="Arial"/>
                <a:ea typeface="Arial"/>
                <a:cs typeface="Arial"/>
                <a:sym typeface="Arial"/>
              </a:rPr>
              <a:t>The two lines above are the same length, but the diagonals extending outward from both ends of the lower line make it look longer than the upper line</a:t>
            </a:r>
            <a:endParaRPr/>
          </a:p>
        </p:txBody>
      </p:sp>
      <p:pic>
        <p:nvPicPr>
          <p:cNvPr id="357" name="Google Shape;35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685800"/>
            <a:ext cx="63246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Sensation and Perception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through which the senses pick up visual, auditory, and other sensory stimuli and transmit them to the brain; sensory information that has registered in the brain but has not been interpreted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by which sensory information is actively organized and interpreted by the brain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382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Gestalt principles of perceptual organization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Figure-ground</a:t>
            </a:r>
            <a:endParaRPr/>
          </a:p>
          <a:p>
            <a:pPr marL="91440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depends on what we see as figure (object) and what we perceive a ground (context).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</a:t>
            </a:r>
            <a:endParaRPr/>
          </a:p>
          <a:p>
            <a:pPr marL="91440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that have similar characteristics are perceived as unit.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Proximity</a:t>
            </a:r>
            <a:endParaRPr/>
          </a:p>
          <a:p>
            <a:pPr marL="91440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close together in space or time perceived as belonging together.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Continuity</a:t>
            </a:r>
            <a:endParaRPr/>
          </a:p>
          <a:p>
            <a:pPr marL="91440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tend to perceive figures or objects as belonging together if they appear to form a continuous pattern.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Closure</a:t>
            </a:r>
            <a:endParaRPr/>
          </a:p>
          <a:p>
            <a:pPr marL="91440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perceive figures with gaps in them to be complete.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endParaRPr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828800"/>
            <a:ext cx="3289300" cy="32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762000" y="5181600"/>
            <a:ext cx="8001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see a white vase as figure against a black background, or two black faces in profile on a white background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600200"/>
            <a:ext cx="83820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8458200" cy="54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 Perception</a:t>
            </a:r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body" idx="1"/>
          </p:nvPr>
        </p:nvSpPr>
        <p:spPr>
          <a:xfrm>
            <a:off x="762000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 perception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ability to see in three dimensions and to estimate distance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Monocular depth cues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 cues that can be perceived by only one eye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body" idx="1"/>
          </p:nvPr>
        </p:nvSpPr>
        <p:spPr>
          <a:xfrm>
            <a:off x="762000" y="18288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Monocular depth cues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cues</a:t>
            </a: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Motion parallax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ride in a moving vehicle and look out the side window, the objects you see outside appear to be moving in the opposite direction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seem to be moving at different speeds – those closest to you appear to be moving faster than those in the distance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very far away, such as the moon and the sun, appear to move in the same direction as the viewer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On-screen Show (4:3)</PresentationFormat>
  <Paragraphs>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Noto Sans Symbols</vt:lpstr>
      <vt:lpstr>Times New Roman</vt:lpstr>
      <vt:lpstr>Calibri</vt:lpstr>
      <vt:lpstr>Arial</vt:lpstr>
      <vt:lpstr>Default Design</vt:lpstr>
      <vt:lpstr>PowerPoint Presentation</vt:lpstr>
      <vt:lpstr>Sensation and Perception</vt:lpstr>
      <vt:lpstr>Perception</vt:lpstr>
      <vt:lpstr>PowerPoint Presentation</vt:lpstr>
      <vt:lpstr>Perception</vt:lpstr>
      <vt:lpstr>PowerPoint Presentation</vt:lpstr>
      <vt:lpstr> </vt:lpstr>
      <vt:lpstr>Depth Perception</vt:lpstr>
      <vt:lpstr>Perception</vt:lpstr>
      <vt:lpstr>Perception</vt:lpstr>
      <vt:lpstr>PowerPoint Presentation</vt:lpstr>
      <vt:lpstr>Motion Perception</vt:lpstr>
      <vt:lpstr>Perception</vt:lpstr>
      <vt:lpstr>PowerPoint Presentation</vt:lpstr>
      <vt:lpstr>PowerPoint Presentation</vt:lpstr>
      <vt:lpstr>Perception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D. Thomas</dc:creator>
  <cp:lastModifiedBy>Sumaira Ayub</cp:lastModifiedBy>
  <cp:revision>1</cp:revision>
  <dcterms:created xsi:type="dcterms:W3CDTF">1995-06-02T21:27:28Z</dcterms:created>
  <dcterms:modified xsi:type="dcterms:W3CDTF">2023-11-10T10:35:42Z</dcterms:modified>
</cp:coreProperties>
</file>