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59FC686-F77D-4FFF-AE1D-4FE67D5DDFE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BJECT_WITH_CAPTION_TEXT">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ABD6F6CC-C36B-4659-B252-0D29A2795C47}"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_WITH_CAPTION_TEXT">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577C2159-FA9E-4D3B-B16B-A7B8C050BC4C}"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VERTICAL_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B0E4DF4-66F4-4ACA-B00A-9DAAA67FD416}"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_TITLE_AND_VERTICAL_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31F2FD18-214E-48EA-9087-E7966CC3C895}"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1A0881EE-335D-4315-A805-32A8137E3F03}"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4AEBC02C-43CD-446D-8E87-D18E93E5D472}"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5B670B45-07BA-4F85-82F6-F2ED8AE0B0C8}"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_OBJECTS">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4358C971-DABE-4852-A22E-635AE2C74195}"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_OBJECTS_WITH_TEX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7EFAEDF0-4AA8-4627-9D5B-7E75DF86874B}"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B0DA76EA-8191-45BC-9418-52AC3D0F0EA3}"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1F662D89-B482-4531-A14B-B7A96EEF0611}"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rmAutofit/>
          </a:bodyPr>
          <a:p>
            <a:pPr indent="0">
              <a:buNone/>
            </a:pPr>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sp>
        <p:nvSpPr>
          <p:cNvPr id="56"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rmAutofit fontScale="93740" lnSpcReduction="10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57"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rmAutofit fontScale="74983" lnSpcReduction="20000"/>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58" name="PlaceHolder 4"/>
          <p:cNvSpPr>
            <a:spLocks noGrp="1"/>
          </p:cNvSpPr>
          <p:nvPr>
            <p:ph type="dt" idx="28"/>
          </p:nvPr>
        </p:nvSpPr>
        <p:spPr>
          <a:xfrm>
            <a:off x="457200" y="6356520"/>
            <a:ext cx="213336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9" name="PlaceHolder 5"/>
          <p:cNvSpPr>
            <a:spLocks noGrp="1"/>
          </p:cNvSpPr>
          <p:nvPr>
            <p:ph type="ftr" idx="29"/>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0" name="PlaceHolder 6"/>
          <p:cNvSpPr>
            <a:spLocks noGrp="1"/>
          </p:cNvSpPr>
          <p:nvPr>
            <p:ph type="sldNum" idx="30"/>
          </p:nvPr>
        </p:nvSpPr>
        <p:spPr>
          <a:xfrm>
            <a:off x="6553080" y="6356520"/>
            <a:ext cx="213336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173BBC67-3C72-4CA1-8B52-29C941170084}"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rmAutofit/>
          </a:bodyPr>
          <a:p>
            <a:pPr indent="0">
              <a:buNone/>
            </a:pPr>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sp>
        <p:nvSpPr>
          <p:cNvPr id="62"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3"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rmAutofit fontScale="24994" lnSpcReduction="10000"/>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64" name="PlaceHolder 4"/>
          <p:cNvSpPr>
            <a:spLocks noGrp="1"/>
          </p:cNvSpPr>
          <p:nvPr>
            <p:ph type="dt" idx="31"/>
          </p:nvPr>
        </p:nvSpPr>
        <p:spPr>
          <a:xfrm>
            <a:off x="457200" y="6356520"/>
            <a:ext cx="213336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5" name="PlaceHolder 5"/>
          <p:cNvSpPr>
            <a:spLocks noGrp="1"/>
          </p:cNvSpPr>
          <p:nvPr>
            <p:ph type="ftr" idx="3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6" name="PlaceHolder 6"/>
          <p:cNvSpPr>
            <a:spLocks noGrp="1"/>
          </p:cNvSpPr>
          <p:nvPr>
            <p:ph type="sldNum" idx="33"/>
          </p:nvPr>
        </p:nvSpPr>
        <p:spPr>
          <a:xfrm>
            <a:off x="6553080" y="6356520"/>
            <a:ext cx="213336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C8DF9F27-AB33-485A-A85A-0B16416DFF8E}"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 name="PlaceHolder 2"/>
          <p:cNvSpPr>
            <a:spLocks noGrp="1"/>
          </p:cNvSpPr>
          <p:nvPr>
            <p:ph type="body"/>
          </p:nvPr>
        </p:nvSpPr>
        <p:spPr>
          <a:xfrm rot="5400000">
            <a:off x="2309400" y="-251640"/>
            <a:ext cx="4525560" cy="8229240"/>
          </a:xfrm>
          <a:prstGeom prst="rect">
            <a:avLst/>
          </a:prstGeom>
          <a:noFill/>
          <a:ln w="0">
            <a:noFill/>
          </a:ln>
        </p:spPr>
        <p:txBody>
          <a:bodyPr lIns="91440" rIns="91440" tIns="45720" bIns="45720" anchor="t">
            <a:normAutofit fontScale="74992" lnSpcReduction="20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9" name="PlaceHolder 3"/>
          <p:cNvSpPr>
            <a:spLocks noGrp="1"/>
          </p:cNvSpPr>
          <p:nvPr>
            <p:ph type="dt" idx="4"/>
          </p:nvPr>
        </p:nvSpPr>
        <p:spPr>
          <a:xfrm>
            <a:off x="457200" y="6356520"/>
            <a:ext cx="213336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0" name="PlaceHolder 4"/>
          <p:cNvSpPr>
            <a:spLocks noGrp="1"/>
          </p:cNvSpPr>
          <p:nvPr>
            <p:ph type="ftr" idx="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5"/>
          <p:cNvSpPr>
            <a:spLocks noGrp="1"/>
          </p:cNvSpPr>
          <p:nvPr>
            <p:ph type="sldNum" idx="6"/>
          </p:nvPr>
        </p:nvSpPr>
        <p:spPr>
          <a:xfrm>
            <a:off x="6553080" y="6356520"/>
            <a:ext cx="213336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FF9116C7-FBE9-448C-9DD3-CF06BCF04351}"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rot="5400000">
            <a:off x="4732560" y="2171520"/>
            <a:ext cx="5851080" cy="2057040"/>
          </a:xfrm>
          <a:prstGeom prst="rect">
            <a:avLst/>
          </a:prstGeom>
          <a:noFill/>
          <a:ln w="0">
            <a:noFill/>
          </a:ln>
        </p:spPr>
        <p:txBody>
          <a:bodyPr lIns="91440" rIns="91440" tIns="45720" bIns="45720" anchor="ctr">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3" name="PlaceHolder 2"/>
          <p:cNvSpPr>
            <a:spLocks noGrp="1"/>
          </p:cNvSpPr>
          <p:nvPr>
            <p:ph type="body"/>
          </p:nvPr>
        </p:nvSpPr>
        <p:spPr>
          <a:xfrm rot="5400000">
            <a:off x="541800" y="190080"/>
            <a:ext cx="5851080" cy="601956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14" name="PlaceHolder 3"/>
          <p:cNvSpPr>
            <a:spLocks noGrp="1"/>
          </p:cNvSpPr>
          <p:nvPr>
            <p:ph type="dt" idx="7"/>
          </p:nvPr>
        </p:nvSpPr>
        <p:spPr>
          <a:xfrm>
            <a:off x="457200" y="6356520"/>
            <a:ext cx="213336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5" name="PlaceHolder 4"/>
          <p:cNvSpPr>
            <a:spLocks noGrp="1"/>
          </p:cNvSpPr>
          <p:nvPr>
            <p:ph type="ftr" idx="8"/>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5"/>
          <p:cNvSpPr>
            <a:spLocks noGrp="1"/>
          </p:cNvSpPr>
          <p:nvPr>
            <p:ph type="sldNum" idx="9"/>
          </p:nvPr>
        </p:nvSpPr>
        <p:spPr>
          <a:xfrm>
            <a:off x="6553080" y="6356520"/>
            <a:ext cx="213336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862BF21E-DCF4-4BE9-9ADA-A7B867FAC75E}"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19" name="PlaceHolder 3"/>
          <p:cNvSpPr>
            <a:spLocks noGrp="1"/>
          </p:cNvSpPr>
          <p:nvPr>
            <p:ph type="dt" idx="10"/>
          </p:nvPr>
        </p:nvSpPr>
        <p:spPr>
          <a:xfrm>
            <a:off x="457200" y="6356520"/>
            <a:ext cx="213336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0" name="PlaceHolder 4"/>
          <p:cNvSpPr>
            <a:spLocks noGrp="1"/>
          </p:cNvSpPr>
          <p:nvPr>
            <p:ph type="ftr" idx="11"/>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5"/>
          <p:cNvSpPr>
            <a:spLocks noGrp="1"/>
          </p:cNvSpPr>
          <p:nvPr>
            <p:ph type="sldNum" idx="12"/>
          </p:nvPr>
        </p:nvSpPr>
        <p:spPr>
          <a:xfrm>
            <a:off x="6553080" y="6356520"/>
            <a:ext cx="213336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E173FC8E-194C-49FC-8958-AD6515C2F855}"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5" name="PlaceHolder 2"/>
          <p:cNvSpPr>
            <a:spLocks noGrp="1"/>
          </p:cNvSpPr>
          <p:nvPr>
            <p:ph type="dt" idx="13"/>
          </p:nvPr>
        </p:nvSpPr>
        <p:spPr>
          <a:xfrm>
            <a:off x="457200" y="6356520"/>
            <a:ext cx="213336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6" name="PlaceHolder 3"/>
          <p:cNvSpPr>
            <a:spLocks noGrp="1"/>
          </p:cNvSpPr>
          <p:nvPr>
            <p:ph type="ftr" idx="14"/>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4"/>
          <p:cNvSpPr>
            <a:spLocks noGrp="1"/>
          </p:cNvSpPr>
          <p:nvPr>
            <p:ph type="sldNum" idx="15"/>
          </p:nvPr>
        </p:nvSpPr>
        <p:spPr>
          <a:xfrm>
            <a:off x="6553080" y="6356520"/>
            <a:ext cx="213336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EBC086DD-068E-4CC0-B28F-EDE612FF1465}"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28"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rmAutofit/>
          </a:bodyPr>
          <a:p>
            <a:pPr indent="0">
              <a:buNone/>
            </a:pPr>
            <a:r>
              <a:rPr b="0" lang="en-US" sz="4000" spc="-1" strike="noStrike">
                <a:solidFill>
                  <a:srgbClr val="000000"/>
                </a:solidFill>
                <a:latin typeface="Arial"/>
              </a:rPr>
              <a:t>Click to edit the title text format</a:t>
            </a:r>
            <a:endParaRPr b="0" lang="en-US" sz="4000" spc="-1" strike="noStrike">
              <a:solidFill>
                <a:srgbClr val="000000"/>
              </a:solidFill>
              <a:latin typeface="Arial"/>
            </a:endParaRPr>
          </a:p>
        </p:txBody>
      </p:sp>
      <p:sp>
        <p:nvSpPr>
          <p:cNvPr id="31"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rmAutofit fontScale="43472"/>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32" name="PlaceHolder 3"/>
          <p:cNvSpPr>
            <a:spLocks noGrp="1"/>
          </p:cNvSpPr>
          <p:nvPr>
            <p:ph type="dt" idx="16"/>
          </p:nvPr>
        </p:nvSpPr>
        <p:spPr>
          <a:xfrm>
            <a:off x="457200" y="6356520"/>
            <a:ext cx="213336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3" name="PlaceHolder 4"/>
          <p:cNvSpPr>
            <a:spLocks noGrp="1"/>
          </p:cNvSpPr>
          <p:nvPr>
            <p:ph type="ftr" idx="17"/>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4" name="PlaceHolder 5"/>
          <p:cNvSpPr>
            <a:spLocks noGrp="1"/>
          </p:cNvSpPr>
          <p:nvPr>
            <p:ph type="sldNum" idx="18"/>
          </p:nvPr>
        </p:nvSpPr>
        <p:spPr>
          <a:xfrm>
            <a:off x="6553080" y="6356520"/>
            <a:ext cx="213336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E365159F-91E7-483B-BA76-BFB2053B39FB}"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6"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rmAutofit fontScale="74983" lnSpcReduction="20000"/>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37"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rmAutofit fontScale="74983" lnSpcReduction="20000"/>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38" name="PlaceHolder 4"/>
          <p:cNvSpPr>
            <a:spLocks noGrp="1"/>
          </p:cNvSpPr>
          <p:nvPr>
            <p:ph type="dt" idx="19"/>
          </p:nvPr>
        </p:nvSpPr>
        <p:spPr>
          <a:xfrm>
            <a:off x="457200" y="6356520"/>
            <a:ext cx="213336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9" name="PlaceHolder 5"/>
          <p:cNvSpPr>
            <a:spLocks noGrp="1"/>
          </p:cNvSpPr>
          <p:nvPr>
            <p:ph type="ftr" idx="20"/>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0" name="PlaceHolder 6"/>
          <p:cNvSpPr>
            <a:spLocks noGrp="1"/>
          </p:cNvSpPr>
          <p:nvPr>
            <p:ph type="sldNum" idx="21"/>
          </p:nvPr>
        </p:nvSpPr>
        <p:spPr>
          <a:xfrm>
            <a:off x="6553080" y="6356520"/>
            <a:ext cx="213336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144D1FE3-1EDC-4CFA-B324-45DD8CEE8E4D}"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rmAutofit fontScale="6247"/>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46"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rmAutofit fontScale="74970" lnSpcReduction="10000"/>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47"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rmAutofit fontScale="6247"/>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48"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rmAutofit fontScale="74970" lnSpcReduction="10000"/>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49" name="PlaceHolder 6"/>
          <p:cNvSpPr>
            <a:spLocks noGrp="1"/>
          </p:cNvSpPr>
          <p:nvPr>
            <p:ph type="dt" idx="22"/>
          </p:nvPr>
        </p:nvSpPr>
        <p:spPr>
          <a:xfrm>
            <a:off x="457200" y="6356520"/>
            <a:ext cx="213336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0" name="PlaceHolder 7"/>
          <p:cNvSpPr>
            <a:spLocks noGrp="1"/>
          </p:cNvSpPr>
          <p:nvPr>
            <p:ph type="ftr" idx="23"/>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1" name="PlaceHolder 8"/>
          <p:cNvSpPr>
            <a:spLocks noGrp="1"/>
          </p:cNvSpPr>
          <p:nvPr>
            <p:ph type="sldNum" idx="24"/>
          </p:nvPr>
        </p:nvSpPr>
        <p:spPr>
          <a:xfrm>
            <a:off x="6553080" y="6356520"/>
            <a:ext cx="213336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BE47DEF4-C8F7-455C-AD2E-C199741DEBE0}"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PlaceHolder 1"/>
          <p:cNvSpPr>
            <a:spLocks noGrp="1"/>
          </p:cNvSpPr>
          <p:nvPr>
            <p:ph type="dt" idx="25"/>
          </p:nvPr>
        </p:nvSpPr>
        <p:spPr>
          <a:xfrm>
            <a:off x="457200" y="6356520"/>
            <a:ext cx="213336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3" name="PlaceHolder 2"/>
          <p:cNvSpPr>
            <a:spLocks noGrp="1"/>
          </p:cNvSpPr>
          <p:nvPr>
            <p:ph type="ftr" idx="26"/>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3"/>
          <p:cNvSpPr>
            <a:spLocks noGrp="1"/>
          </p:cNvSpPr>
          <p:nvPr>
            <p:ph type="sldNum" idx="27"/>
          </p:nvPr>
        </p:nvSpPr>
        <p:spPr>
          <a:xfrm>
            <a:off x="6553080" y="6356520"/>
            <a:ext cx="213336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891BB814-A74A-48F4-8D5C-AAA61B11B860}"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rmAutofit/>
          </a:bodyPr>
          <a:p>
            <a:pPr indent="0" algn="ctr">
              <a:lnSpc>
                <a:spcPct val="100000"/>
              </a:lnSpc>
              <a:buNone/>
              <a:tabLst>
                <a:tab algn="l" pos="0"/>
              </a:tabLst>
            </a:pPr>
            <a:r>
              <a:rPr b="1" lang="en-US" sz="4400" spc="-1" strike="noStrike">
                <a:solidFill>
                  <a:schemeClr val="dk1"/>
                </a:solidFill>
                <a:latin typeface="Times New Roman"/>
                <a:ea typeface="Times New Roman"/>
              </a:rPr>
              <a:t>Learning</a:t>
            </a:r>
            <a:endParaRPr b="0" lang="en-US" sz="4400" spc="-1" strike="noStrike">
              <a:solidFill>
                <a:srgbClr val="000000"/>
              </a:solidFill>
              <a:latin typeface="Arial"/>
            </a:endParaRPr>
          </a:p>
        </p:txBody>
      </p:sp>
      <p:sp>
        <p:nvSpPr>
          <p:cNvPr id="68" name="PlaceHolder 2"/>
          <p:cNvSpPr>
            <a:spLocks noGrp="1"/>
          </p:cNvSpPr>
          <p:nvPr>
            <p:ph type="subTitle"/>
          </p:nvPr>
        </p:nvSpPr>
        <p:spPr>
          <a:xfrm>
            <a:off x="1371600" y="3886200"/>
            <a:ext cx="6400440" cy="1752120"/>
          </a:xfrm>
          <a:prstGeom prst="rect">
            <a:avLst/>
          </a:prstGeom>
          <a:noFill/>
          <a:ln w="0">
            <a:noFill/>
          </a:ln>
        </p:spPr>
        <p:txBody>
          <a:bodyPr lIns="91440" rIns="91440" tIns="45720" bIns="45720" anchor="t">
            <a:normAutofit/>
          </a:bodyPr>
          <a:p>
            <a:pPr indent="0" algn="ctr">
              <a:lnSpc>
                <a:spcPct val="100000"/>
              </a:lnSpc>
              <a:buNone/>
              <a:tabLst>
                <a:tab algn="l" pos="0"/>
              </a:tabLst>
            </a:pPr>
            <a:r>
              <a:rPr b="0" lang="en-US" sz="3200" spc="-1" strike="noStrike">
                <a:solidFill>
                  <a:schemeClr val="dk1"/>
                </a:solidFill>
                <a:latin typeface="Calibri"/>
                <a:ea typeface="Calibri"/>
              </a:rPr>
              <a:t>Sumaira Ayub</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buNone/>
            </a:pPr>
            <a:endParaRPr b="0" lang="en-US" sz="4400" spc="-1" strike="noStrike">
              <a:solidFill>
                <a:schemeClr val="dk1"/>
              </a:solidFill>
              <a:latin typeface="Calibri"/>
              <a:ea typeface="Calibri"/>
            </a:endParaRPr>
          </a:p>
        </p:txBody>
      </p:sp>
      <p:sp>
        <p:nvSpPr>
          <p:cNvPr id="86"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marL="343080" indent="-343080">
              <a:lnSpc>
                <a:spcPct val="100000"/>
              </a:lnSpc>
              <a:buClr>
                <a:srgbClr val="000000"/>
              </a:buClr>
              <a:buFont typeface="Arial"/>
              <a:buChar char="•"/>
            </a:pPr>
            <a:r>
              <a:rPr b="1" lang="en-US" sz="2800" spc="-1" strike="noStrike">
                <a:solidFill>
                  <a:schemeClr val="dk1"/>
                </a:solidFill>
                <a:latin typeface="Times New Roman"/>
                <a:ea typeface="Times New Roman"/>
              </a:rPr>
              <a:t>Classical conditioning provides answers to all these questions</a:t>
            </a:r>
            <a:endParaRPr b="0" lang="en-US" sz="2800" spc="-1" strike="noStrike">
              <a:solidFill>
                <a:srgbClr val="000000"/>
              </a:solidFill>
              <a:latin typeface="Arial"/>
            </a:endParaRPr>
          </a:p>
          <a:p>
            <a:pPr marL="343080" indent="-343080">
              <a:lnSpc>
                <a:spcPct val="100000"/>
              </a:lnSpc>
              <a:spcBef>
                <a:spcPts val="561"/>
              </a:spcBef>
              <a:buClr>
                <a:srgbClr val="000000"/>
              </a:buClr>
              <a:buFont typeface="Arial"/>
              <a:buChar char="•"/>
            </a:pPr>
            <a:r>
              <a:rPr b="1" lang="en-US" sz="2800" spc="-1" strike="noStrike">
                <a:solidFill>
                  <a:schemeClr val="dk1"/>
                </a:solidFill>
                <a:latin typeface="Times New Roman"/>
                <a:ea typeface="Times New Roman"/>
              </a:rPr>
              <a:t>Classical conditioning forms an association between two stimuli.</a:t>
            </a:r>
            <a:endParaRPr b="0" lang="en-US" sz="2800" spc="-1" strike="noStrike">
              <a:solidFill>
                <a:srgbClr val="000000"/>
              </a:solidFill>
              <a:latin typeface="Arial"/>
            </a:endParaRPr>
          </a:p>
          <a:p>
            <a:pPr marL="343080" indent="-343080">
              <a:lnSpc>
                <a:spcPct val="100000"/>
              </a:lnSpc>
              <a:spcBef>
                <a:spcPts val="561"/>
              </a:spcBef>
              <a:buClr>
                <a:srgbClr val="000000"/>
              </a:buClr>
              <a:buFont typeface="Arial"/>
              <a:buChar char="•"/>
            </a:pPr>
            <a:r>
              <a:rPr b="0" i="1" lang="en-US" sz="2800" spc="-1" strike="noStrike">
                <a:solidFill>
                  <a:schemeClr val="dk1"/>
                </a:solidFill>
                <a:latin typeface="Times New Roman"/>
                <a:ea typeface="Times New Roman"/>
              </a:rPr>
              <a:t>Classical Conditioning </a:t>
            </a:r>
            <a:r>
              <a:rPr b="0" lang="en-US" sz="2800" spc="-1" strike="noStrike">
                <a:solidFill>
                  <a:schemeClr val="dk1"/>
                </a:solidFill>
                <a:latin typeface="Times New Roman"/>
                <a:ea typeface="Times New Roman"/>
              </a:rPr>
              <a:t>is when a stimulus acquires the ability to cause a response that was previously caused by another stimulus. This learning process essentially allows us to predict what is going to happen.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p:nvPr>
        </p:nvSpPr>
        <p:spPr>
          <a:xfrm>
            <a:off x="457200" y="1143000"/>
            <a:ext cx="8229240" cy="4525560"/>
          </a:xfrm>
          <a:prstGeom prst="rect">
            <a:avLst/>
          </a:prstGeom>
          <a:noFill/>
          <a:ln w="0">
            <a:noFill/>
          </a:ln>
        </p:spPr>
        <p:txBody>
          <a:bodyPr lIns="91440" rIns="91440" tIns="45720" bIns="45720" anchor="t">
            <a:noAutofit/>
          </a:bodyPr>
          <a:p>
            <a:pPr marL="343080" indent="-343080">
              <a:lnSpc>
                <a:spcPct val="100000"/>
              </a:lnSpc>
              <a:buClr>
                <a:srgbClr val="000000"/>
              </a:buClr>
              <a:buFont typeface="Arial"/>
              <a:buChar char="•"/>
            </a:pPr>
            <a:r>
              <a:rPr b="1" lang="en-US" sz="2800" spc="-1" strike="noStrike">
                <a:solidFill>
                  <a:schemeClr val="dk1"/>
                </a:solidFill>
                <a:latin typeface="Times New Roman"/>
                <a:ea typeface="Times New Roman"/>
              </a:rPr>
              <a:t>Conditioned Drug Response</a:t>
            </a:r>
            <a:endParaRPr b="0" lang="en-US" sz="2800" spc="-1" strike="noStrike">
              <a:solidFill>
                <a:srgbClr val="000000"/>
              </a:solidFill>
              <a:latin typeface="Arial"/>
            </a:endParaRPr>
          </a:p>
          <a:p>
            <a:pPr lvl="1" marL="743040" indent="-285840">
              <a:lnSpc>
                <a:spcPct val="100000"/>
              </a:lnSpc>
              <a:spcBef>
                <a:spcPts val="479"/>
              </a:spcBef>
              <a:buClr>
                <a:srgbClr val="000000"/>
              </a:buClr>
              <a:buFont typeface="Arial"/>
              <a:buChar char="–"/>
            </a:pPr>
            <a:r>
              <a:rPr b="0" lang="en-US" sz="2400" spc="-1" strike="noStrike">
                <a:solidFill>
                  <a:schemeClr val="dk1"/>
                </a:solidFill>
                <a:latin typeface="Times New Roman"/>
                <a:ea typeface="Times New Roman"/>
              </a:rPr>
              <a:t>Vomiting inducing drugs were repeatedly paired with the sound of a tone; eventually the mere sound of that tone could produce the same vomiting response. Consider the children who vomit at the name of cough syrup, or who faint at the name of a clinic.</a:t>
            </a:r>
            <a:endParaRPr b="0" lang="en-US" sz="2400" spc="-1" strike="noStrike">
              <a:solidFill>
                <a:srgbClr val="000000"/>
              </a:solidFill>
              <a:latin typeface="Arial"/>
            </a:endParaRPr>
          </a:p>
          <a:p>
            <a:pPr marL="343080" indent="-343080">
              <a:lnSpc>
                <a:spcPct val="100000"/>
              </a:lnSpc>
              <a:spcBef>
                <a:spcPts val="561"/>
              </a:spcBef>
              <a:buClr>
                <a:srgbClr val="000000"/>
              </a:buClr>
              <a:buFont typeface="Arial"/>
              <a:buChar char="•"/>
            </a:pPr>
            <a:r>
              <a:rPr b="1" lang="en-US" sz="2800" spc="-1" strike="noStrike">
                <a:solidFill>
                  <a:schemeClr val="dk1"/>
                </a:solidFill>
                <a:latin typeface="Times New Roman"/>
                <a:ea typeface="Times New Roman"/>
              </a:rPr>
              <a:t>Smoking, Coffee, and Tea</a:t>
            </a:r>
            <a:endParaRPr b="0" lang="en-US" sz="2800" spc="-1" strike="noStrike">
              <a:solidFill>
                <a:srgbClr val="000000"/>
              </a:solidFill>
              <a:latin typeface="Arial"/>
            </a:endParaRPr>
          </a:p>
          <a:p>
            <a:pPr lvl="1" marL="743040" indent="-285840">
              <a:lnSpc>
                <a:spcPct val="100000"/>
              </a:lnSpc>
              <a:spcBef>
                <a:spcPts val="479"/>
              </a:spcBef>
              <a:buClr>
                <a:srgbClr val="000000"/>
              </a:buClr>
              <a:buFont typeface="Arial"/>
              <a:buChar char="–"/>
            </a:pPr>
            <a:r>
              <a:rPr b="0" lang="en-US" sz="2400" spc="-1" strike="noStrike">
                <a:solidFill>
                  <a:schemeClr val="dk1"/>
                </a:solidFill>
                <a:latin typeface="Times New Roman"/>
                <a:ea typeface="Times New Roman"/>
              </a:rPr>
              <a:t>People who are addicted to caffeine and nicotine start feeling relaxed and stimulated even before the intake.</a:t>
            </a:r>
            <a:endParaRPr b="0" lang="en-US" sz="2400" spc="-1" strike="noStrike">
              <a:solidFill>
                <a:srgbClr val="000000"/>
              </a:solidFill>
              <a:latin typeface="Arial"/>
            </a:endParaRPr>
          </a:p>
          <a:p>
            <a:pPr marL="343080" indent="-343080">
              <a:lnSpc>
                <a:spcPct val="100000"/>
              </a:lnSpc>
              <a:spcBef>
                <a:spcPts val="561"/>
              </a:spcBef>
              <a:buClr>
                <a:srgbClr val="000000"/>
              </a:buClr>
              <a:buFont typeface="Arial"/>
              <a:buChar char="•"/>
            </a:pPr>
            <a:r>
              <a:rPr b="1" lang="en-US" sz="2800" spc="-1" strike="noStrike">
                <a:solidFill>
                  <a:schemeClr val="dk1"/>
                </a:solidFill>
                <a:latin typeface="Times New Roman"/>
                <a:ea typeface="Times New Roman"/>
              </a:rPr>
              <a:t>Over Eating</a:t>
            </a:r>
            <a:endParaRPr b="0" lang="en-US" sz="2800" spc="-1" strike="noStrike">
              <a:solidFill>
                <a:srgbClr val="000000"/>
              </a:solidFill>
              <a:latin typeface="Arial"/>
            </a:endParaRPr>
          </a:p>
          <a:p>
            <a:pPr lvl="1" marL="743040" indent="-285840">
              <a:lnSpc>
                <a:spcPct val="100000"/>
              </a:lnSpc>
              <a:spcBef>
                <a:spcPts val="479"/>
              </a:spcBef>
              <a:buClr>
                <a:srgbClr val="000000"/>
              </a:buClr>
              <a:buFont typeface="Arial"/>
              <a:buChar char="–"/>
            </a:pPr>
            <a:r>
              <a:rPr b="0" lang="en-US" sz="2400" spc="-1" strike="noStrike">
                <a:solidFill>
                  <a:schemeClr val="dk1"/>
                </a:solidFill>
                <a:latin typeface="Times New Roman"/>
                <a:ea typeface="Times New Roman"/>
              </a:rPr>
              <a:t>Most obese people start feeling hungry at the sight of a restaurant or at the smell of food.</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p:nvPr>
        </p:nvSpPr>
        <p:spPr>
          <a:xfrm>
            <a:off x="457200" y="1066680"/>
            <a:ext cx="8229240" cy="4525560"/>
          </a:xfrm>
          <a:prstGeom prst="rect">
            <a:avLst/>
          </a:prstGeom>
          <a:noFill/>
          <a:ln w="0">
            <a:noFill/>
          </a:ln>
        </p:spPr>
        <p:txBody>
          <a:bodyPr lIns="91440" rIns="91440" tIns="45720" bIns="45720" anchor="t">
            <a:noAutofit/>
          </a:bodyPr>
          <a:p>
            <a:pPr marL="343080" indent="-343080">
              <a:lnSpc>
                <a:spcPct val="100000"/>
              </a:lnSpc>
              <a:buClr>
                <a:srgbClr val="000000"/>
              </a:buClr>
              <a:buFont typeface="Arial"/>
              <a:buChar char="•"/>
            </a:pPr>
            <a:r>
              <a:rPr b="1" lang="en-US" sz="2800" spc="-1" strike="noStrike">
                <a:solidFill>
                  <a:schemeClr val="dk1"/>
                </a:solidFill>
                <a:latin typeface="Times New Roman"/>
                <a:ea typeface="Times New Roman"/>
              </a:rPr>
              <a:t>Classical Conditioning and the Immune System</a:t>
            </a:r>
            <a:endParaRPr b="0" lang="en-US" sz="2800" spc="-1" strike="noStrike">
              <a:solidFill>
                <a:srgbClr val="000000"/>
              </a:solidFill>
              <a:latin typeface="Arial"/>
            </a:endParaRPr>
          </a:p>
          <a:p>
            <a:pPr lvl="1" marL="743040" indent="-285840">
              <a:lnSpc>
                <a:spcPct val="100000"/>
              </a:lnSpc>
              <a:spcBef>
                <a:spcPts val="479"/>
              </a:spcBef>
              <a:buClr>
                <a:srgbClr val="000000"/>
              </a:buClr>
              <a:buFont typeface="Arial"/>
              <a:buChar char="–"/>
            </a:pPr>
            <a:r>
              <a:rPr b="0" lang="en-US" sz="2400" spc="-1" strike="noStrike">
                <a:solidFill>
                  <a:schemeClr val="dk1"/>
                </a:solidFill>
                <a:latin typeface="Times New Roman"/>
                <a:ea typeface="Times New Roman"/>
              </a:rPr>
              <a:t>Studies on rats have shown that a neutral stimulus like saccharin sweetened water when repeatedly paired with an immuno-suppressant drug, started eliciting the same response; the very taste of saccharin had the same effect on immune system. functioning.</a:t>
            </a:r>
            <a:endParaRPr b="0" lang="en-US" sz="2400" spc="-1" strike="noStrike">
              <a:solidFill>
                <a:srgbClr val="000000"/>
              </a:solidFill>
              <a:latin typeface="Arial"/>
            </a:endParaRPr>
          </a:p>
          <a:p>
            <a:pPr lvl="1" marL="743040" indent="-285840">
              <a:lnSpc>
                <a:spcPct val="100000"/>
              </a:lnSpc>
              <a:spcBef>
                <a:spcPts val="479"/>
              </a:spcBef>
              <a:buClr>
                <a:srgbClr val="000000"/>
              </a:buClr>
              <a:buFont typeface="Arial"/>
              <a:buChar char="–"/>
            </a:pPr>
            <a:r>
              <a:rPr b="0" lang="en-US" sz="2400" spc="-1" strike="noStrike">
                <a:solidFill>
                  <a:schemeClr val="dk1"/>
                </a:solidFill>
                <a:latin typeface="Times New Roman"/>
                <a:ea typeface="Times New Roman"/>
              </a:rPr>
              <a:t>Objects associated with a state of low immunity may lead to a low immunity state in future.</a:t>
            </a:r>
            <a:endParaRPr b="0" lang="en-US" sz="2400" spc="-1" strike="noStrike">
              <a:solidFill>
                <a:srgbClr val="000000"/>
              </a:solidFill>
              <a:latin typeface="Arial"/>
            </a:endParaRPr>
          </a:p>
          <a:p>
            <a:pPr marL="343080" indent="-343080">
              <a:lnSpc>
                <a:spcPct val="100000"/>
              </a:lnSpc>
              <a:spcBef>
                <a:spcPts val="561"/>
              </a:spcBef>
              <a:buClr>
                <a:srgbClr val="000000"/>
              </a:buClr>
              <a:buFont typeface="Arial"/>
              <a:buChar char="•"/>
            </a:pPr>
            <a:r>
              <a:rPr b="1" lang="en-US" sz="2800" spc="-1" strike="noStrike">
                <a:solidFill>
                  <a:schemeClr val="dk1"/>
                </a:solidFill>
                <a:latin typeface="Times New Roman"/>
                <a:ea typeface="Times New Roman"/>
              </a:rPr>
              <a:t>Classical Conditioning and the School Psychology</a:t>
            </a:r>
            <a:endParaRPr b="0" lang="en-US" sz="2800" spc="-1" strike="noStrike">
              <a:solidFill>
                <a:srgbClr val="000000"/>
              </a:solidFill>
              <a:latin typeface="Arial"/>
            </a:endParaRPr>
          </a:p>
          <a:p>
            <a:pPr lvl="1" marL="743040" indent="-285840">
              <a:lnSpc>
                <a:spcPct val="100000"/>
              </a:lnSpc>
              <a:spcBef>
                <a:spcPts val="479"/>
              </a:spcBef>
              <a:buClr>
                <a:srgbClr val="000000"/>
              </a:buClr>
              <a:buFont typeface="Arial"/>
              <a:buChar char="–"/>
            </a:pPr>
            <a:r>
              <a:rPr b="0" lang="en-US" sz="2400" spc="-1" strike="noStrike">
                <a:solidFill>
                  <a:schemeClr val="dk1"/>
                </a:solidFill>
                <a:latin typeface="Times New Roman"/>
                <a:ea typeface="Times New Roman"/>
              </a:rPr>
              <a:t>An overly strict school atmosphere may lead to school phobia, or test fear</a:t>
            </a:r>
            <a:endParaRPr b="0" lang="en-US" sz="2400" spc="-1" strike="noStrike">
              <a:solidFill>
                <a:srgbClr val="000000"/>
              </a:solidFill>
              <a:latin typeface="Arial"/>
            </a:endParaRPr>
          </a:p>
          <a:p>
            <a:pPr lvl="1" marL="743040" indent="-285840">
              <a:lnSpc>
                <a:spcPct val="100000"/>
              </a:lnSpc>
              <a:spcBef>
                <a:spcPts val="479"/>
              </a:spcBef>
              <a:buClr>
                <a:srgbClr val="000000"/>
              </a:buClr>
              <a:buFont typeface="Arial"/>
              <a:buChar char="–"/>
            </a:pPr>
            <a:r>
              <a:rPr b="0" lang="en-US" sz="2400" spc="-1" strike="noStrike">
                <a:solidFill>
                  <a:schemeClr val="dk1"/>
                </a:solidFill>
                <a:latin typeface="Times New Roman"/>
                <a:ea typeface="Times New Roman"/>
              </a:rPr>
              <a:t>The same rule can be applied to develop a positive feeling for school by making the school environment pleasant.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lgn="ctr">
              <a:lnSpc>
                <a:spcPct val="100000"/>
              </a:lnSpc>
              <a:buNone/>
              <a:tabLst>
                <a:tab algn="l" pos="0"/>
              </a:tabLst>
            </a:pPr>
            <a:r>
              <a:rPr b="1" lang="en-US" sz="3600" spc="-1" strike="noStrike">
                <a:solidFill>
                  <a:schemeClr val="dk1"/>
                </a:solidFill>
                <a:latin typeface="Times New Roman"/>
                <a:ea typeface="Times New Roman"/>
              </a:rPr>
              <a:t>2. OPERANT CONDITIONING</a:t>
            </a:r>
            <a:endParaRPr b="0" lang="en-US" sz="3600" spc="-1" strike="noStrike">
              <a:solidFill>
                <a:srgbClr val="000000"/>
              </a:solidFill>
              <a:latin typeface="Arial"/>
            </a:endParaRPr>
          </a:p>
        </p:txBody>
      </p:sp>
      <p:sp>
        <p:nvSpPr>
          <p:cNvPr id="90"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marL="343080" indent="-343080">
              <a:lnSpc>
                <a:spcPct val="100000"/>
              </a:lnSpc>
              <a:buClr>
                <a:srgbClr val="000000"/>
              </a:buClr>
              <a:buFont typeface="Arial"/>
              <a:buChar char="•"/>
            </a:pPr>
            <a:r>
              <a:rPr b="0" lang="en-US" sz="2800" spc="-1" strike="noStrike">
                <a:solidFill>
                  <a:schemeClr val="dk1"/>
                </a:solidFill>
                <a:latin typeface="Times New Roman"/>
                <a:ea typeface="Times New Roman"/>
              </a:rPr>
              <a:t>Type of learning in which a voluntary response becomes stronger or weaker depending on its positive or negative consequences.</a:t>
            </a:r>
            <a:endParaRPr b="0" lang="en-US" sz="2800" spc="-1" strike="noStrike">
              <a:solidFill>
                <a:srgbClr val="000000"/>
              </a:solidFill>
              <a:latin typeface="Arial"/>
            </a:endParaRPr>
          </a:p>
          <a:p>
            <a:pPr marL="343080" indent="-343080">
              <a:lnSpc>
                <a:spcPct val="100000"/>
              </a:lnSpc>
              <a:spcBef>
                <a:spcPts val="561"/>
              </a:spcBef>
              <a:buClr>
                <a:srgbClr val="000000"/>
              </a:buClr>
              <a:buFont typeface="Arial"/>
              <a:buChar char="•"/>
            </a:pPr>
            <a:r>
              <a:rPr b="0" lang="en-US" sz="2800" spc="-1" strike="noStrike">
                <a:solidFill>
                  <a:schemeClr val="dk1"/>
                </a:solidFill>
                <a:latin typeface="Times New Roman"/>
                <a:ea typeface="Times New Roman"/>
              </a:rPr>
              <a:t>The organism plays an active role and ‘operates’ on environment to produce the desired outcome.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p:nvPr>
        </p:nvSpPr>
        <p:spPr>
          <a:xfrm>
            <a:off x="457200" y="1066680"/>
            <a:ext cx="8229240" cy="4525560"/>
          </a:xfrm>
          <a:prstGeom prst="rect">
            <a:avLst/>
          </a:prstGeom>
          <a:noFill/>
          <a:ln w="0">
            <a:noFill/>
          </a:ln>
        </p:spPr>
        <p:txBody>
          <a:bodyPr lIns="91440" rIns="91440" tIns="45720" bIns="45720" anchor="t">
            <a:noAutofit/>
          </a:bodyPr>
          <a:p>
            <a:pPr marL="343080" indent="-343080">
              <a:lnSpc>
                <a:spcPct val="100000"/>
              </a:lnSpc>
              <a:buClr>
                <a:srgbClr val="000000"/>
              </a:buClr>
              <a:buFont typeface="Arial"/>
              <a:buChar char="•"/>
            </a:pPr>
            <a:r>
              <a:rPr b="0" lang="en-US" sz="2400" spc="-1" strike="noStrike">
                <a:solidFill>
                  <a:schemeClr val="dk1"/>
                </a:solidFill>
                <a:latin typeface="Times New Roman"/>
                <a:ea typeface="Times New Roman"/>
              </a:rPr>
              <a:t>Why do teachers give silver and gold stars on children’s workbooks?</a:t>
            </a:r>
            <a:endParaRPr b="0" lang="en-US" sz="2400" spc="-1" strike="noStrike">
              <a:solidFill>
                <a:srgbClr val="000000"/>
              </a:solidFill>
              <a:latin typeface="Arial"/>
            </a:endParaRPr>
          </a:p>
          <a:p>
            <a:pPr marL="343080" indent="-343080">
              <a:lnSpc>
                <a:spcPct val="100000"/>
              </a:lnSpc>
              <a:spcBef>
                <a:spcPts val="479"/>
              </a:spcBef>
              <a:buClr>
                <a:srgbClr val="000000"/>
              </a:buClr>
              <a:buFont typeface="Arial"/>
              <a:buChar char="•"/>
            </a:pPr>
            <a:r>
              <a:rPr b="0" lang="en-US" sz="2400" spc="-1" strike="noStrike">
                <a:solidFill>
                  <a:schemeClr val="dk1"/>
                </a:solidFill>
                <a:latin typeface="Times New Roman"/>
                <a:ea typeface="Times New Roman"/>
              </a:rPr>
              <a:t>Why do horses gallop faster when the rider whips them?</a:t>
            </a:r>
            <a:endParaRPr b="0" lang="en-US" sz="2400" spc="-1" strike="noStrike">
              <a:solidFill>
                <a:srgbClr val="000000"/>
              </a:solidFill>
              <a:latin typeface="Arial"/>
            </a:endParaRPr>
          </a:p>
          <a:p>
            <a:pPr marL="343080" indent="-343080">
              <a:lnSpc>
                <a:spcPct val="100000"/>
              </a:lnSpc>
              <a:spcBef>
                <a:spcPts val="479"/>
              </a:spcBef>
              <a:buClr>
                <a:srgbClr val="000000"/>
              </a:buClr>
              <a:buFont typeface="Arial"/>
              <a:buChar char="•"/>
            </a:pPr>
            <a:r>
              <a:rPr b="0" lang="en-US" sz="2400" spc="-1" strike="noStrike">
                <a:solidFill>
                  <a:schemeClr val="dk1"/>
                </a:solidFill>
                <a:latin typeface="Times New Roman"/>
                <a:ea typeface="Times New Roman"/>
              </a:rPr>
              <a:t>Why do parents allow children to watch cartoons when they finish their homework in time?</a:t>
            </a:r>
            <a:endParaRPr b="0" lang="en-US" sz="2400" spc="-1" strike="noStrike">
              <a:solidFill>
                <a:srgbClr val="000000"/>
              </a:solidFill>
              <a:latin typeface="Arial"/>
            </a:endParaRPr>
          </a:p>
          <a:p>
            <a:pPr marL="343080" indent="-343080">
              <a:lnSpc>
                <a:spcPct val="100000"/>
              </a:lnSpc>
              <a:spcBef>
                <a:spcPts val="479"/>
              </a:spcBef>
              <a:buClr>
                <a:srgbClr val="000000"/>
              </a:buClr>
              <a:buFont typeface="Arial"/>
              <a:buChar char="•"/>
            </a:pPr>
            <a:r>
              <a:rPr b="0" lang="en-US" sz="2400" spc="-1" strike="noStrike">
                <a:solidFill>
                  <a:schemeClr val="dk1"/>
                </a:solidFill>
                <a:latin typeface="Times New Roman"/>
                <a:ea typeface="Times New Roman"/>
              </a:rPr>
              <a:t>Why do we find surprise gifts in the packs of detergents?</a:t>
            </a:r>
            <a:endParaRPr b="0" lang="en-US" sz="2400" spc="-1" strike="noStrike">
              <a:solidFill>
                <a:srgbClr val="000000"/>
              </a:solidFill>
              <a:latin typeface="Arial"/>
            </a:endParaRPr>
          </a:p>
          <a:p>
            <a:pPr marL="343080" indent="-343080">
              <a:lnSpc>
                <a:spcPct val="100000"/>
              </a:lnSpc>
              <a:spcBef>
                <a:spcPts val="479"/>
              </a:spcBef>
              <a:buClr>
                <a:srgbClr val="000000"/>
              </a:buClr>
              <a:buFont typeface="Arial"/>
              <a:buChar char="•"/>
            </a:pPr>
            <a:r>
              <a:rPr b="0" lang="en-US" sz="2400" spc="-1" strike="noStrike">
                <a:solidFill>
                  <a:schemeClr val="dk1"/>
                </a:solidFill>
                <a:latin typeface="Times New Roman"/>
                <a:ea typeface="Times New Roman"/>
              </a:rPr>
              <a:t>Why do employees who earn profit to the organization get a bonus at the end of year? And,</a:t>
            </a:r>
            <a:endParaRPr b="0" lang="en-US" sz="2400" spc="-1" strike="noStrike">
              <a:solidFill>
                <a:srgbClr val="000000"/>
              </a:solidFill>
              <a:latin typeface="Arial"/>
            </a:endParaRPr>
          </a:p>
          <a:p>
            <a:pPr marL="343080" indent="-343080">
              <a:lnSpc>
                <a:spcPct val="100000"/>
              </a:lnSpc>
              <a:spcBef>
                <a:spcPts val="479"/>
              </a:spcBef>
              <a:buClr>
                <a:srgbClr val="000000"/>
              </a:buClr>
              <a:buFont typeface="Arial"/>
              <a:buChar char="•"/>
            </a:pPr>
            <a:r>
              <a:rPr b="0" lang="en-US" sz="2400" spc="-1" strike="noStrike">
                <a:solidFill>
                  <a:schemeClr val="dk1"/>
                </a:solidFill>
                <a:latin typeface="Times New Roman"/>
                <a:ea typeface="Times New Roman"/>
              </a:rPr>
              <a:t>Why do children show temper tantrums in the presence of guests even when they know the</a:t>
            </a:r>
            <a:endParaRPr b="0" lang="en-US" sz="2400" spc="-1" strike="noStrike">
              <a:solidFill>
                <a:srgbClr val="000000"/>
              </a:solidFill>
              <a:latin typeface="Arial"/>
            </a:endParaRPr>
          </a:p>
          <a:p>
            <a:pPr marL="343080" indent="-343080">
              <a:lnSpc>
                <a:spcPct val="100000"/>
              </a:lnSpc>
              <a:spcBef>
                <a:spcPts val="479"/>
              </a:spcBef>
              <a:buClr>
                <a:srgbClr val="000000"/>
              </a:buClr>
              <a:buFont typeface="Arial"/>
              <a:buChar char="•"/>
            </a:pPr>
            <a:r>
              <a:rPr b="0" lang="en-US" sz="2400" spc="-1" strike="noStrike">
                <a:solidFill>
                  <a:schemeClr val="dk1"/>
                </a:solidFill>
                <a:latin typeface="Times New Roman"/>
                <a:ea typeface="Times New Roman"/>
              </a:rPr>
              <a:t>mother is going to scold and punish?</a:t>
            </a:r>
            <a:endParaRPr b="0" lang="en-US" sz="2400" spc="-1" strike="noStrike">
              <a:solidFill>
                <a:srgbClr val="000000"/>
              </a:solidFill>
              <a:latin typeface="Arial"/>
            </a:endParaRPr>
          </a:p>
          <a:p>
            <a:pPr marL="343080" indent="-343080">
              <a:lnSpc>
                <a:spcPct val="100000"/>
              </a:lnSpc>
              <a:spcBef>
                <a:spcPts val="479"/>
              </a:spcBef>
              <a:buClr>
                <a:srgbClr val="000000"/>
              </a:buClr>
              <a:buFont typeface="Arial"/>
              <a:buChar char="•"/>
            </a:pPr>
            <a:r>
              <a:rPr b="1" lang="en-US" sz="2400" spc="-1" strike="noStrike">
                <a:solidFill>
                  <a:schemeClr val="dk1"/>
                </a:solidFill>
                <a:latin typeface="Times New Roman"/>
                <a:ea typeface="Times New Roman"/>
              </a:rPr>
              <a:t>The answers to all these questions can be found in the operant conditioning approach</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lgn="ctr">
              <a:lnSpc>
                <a:spcPct val="100000"/>
              </a:lnSpc>
              <a:buNone/>
              <a:tabLst>
                <a:tab algn="l" pos="0"/>
              </a:tabLst>
            </a:pPr>
            <a:r>
              <a:rPr b="1" lang="en-US" sz="4400" spc="-1" strike="noStrike">
                <a:solidFill>
                  <a:schemeClr val="dk1"/>
                </a:solidFill>
                <a:latin typeface="Times New Roman"/>
                <a:ea typeface="Times New Roman"/>
              </a:rPr>
              <a:t>Shaping </a:t>
            </a:r>
            <a:endParaRPr b="0" lang="en-US" sz="4400" spc="-1" strike="noStrike">
              <a:solidFill>
                <a:srgbClr val="000000"/>
              </a:solidFill>
              <a:latin typeface="Arial"/>
            </a:endParaRPr>
          </a:p>
        </p:txBody>
      </p:sp>
      <p:sp>
        <p:nvSpPr>
          <p:cNvPr id="93"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marL="343080" indent="-343080">
              <a:lnSpc>
                <a:spcPct val="100000"/>
              </a:lnSpc>
              <a:buClr>
                <a:srgbClr val="000000"/>
              </a:buClr>
              <a:buFont typeface="Arial"/>
              <a:buChar char="•"/>
            </a:pPr>
            <a:r>
              <a:rPr b="0" lang="en-US" sz="3200" spc="-1" strike="noStrike">
                <a:solidFill>
                  <a:schemeClr val="dk1"/>
                </a:solidFill>
                <a:latin typeface="Times New Roman"/>
                <a:ea typeface="Times New Roman"/>
              </a:rPr>
              <a:t>Rewarding successive approximation of a desired behavior is called </a:t>
            </a:r>
            <a:r>
              <a:rPr b="1" lang="en-US" sz="3200" spc="-1" strike="noStrike">
                <a:solidFill>
                  <a:schemeClr val="dk1"/>
                </a:solidFill>
                <a:latin typeface="Times New Roman"/>
                <a:ea typeface="Times New Roman"/>
              </a:rPr>
              <a:t>shaping</a:t>
            </a:r>
            <a:r>
              <a:rPr b="0" lang="en-US" sz="3200" spc="-1" strike="noStrike">
                <a:solidFill>
                  <a:schemeClr val="dk1"/>
                </a:solidFill>
                <a:latin typeface="Times New Roman"/>
                <a:ea typeface="Times New Roman"/>
              </a:rPr>
              <a:t>. </a:t>
            </a:r>
            <a:endParaRPr b="0" lang="en-US"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3200" spc="-1" strike="noStrike">
                <a:solidFill>
                  <a:schemeClr val="dk1"/>
                </a:solidFill>
                <a:latin typeface="Times New Roman"/>
                <a:ea typeface="Times New Roman"/>
              </a:rPr>
              <a:t>Desired behaviors can be acquired through reinforcement or punishment.</a:t>
            </a:r>
            <a:endParaRPr b="0" lang="en-US"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1" lang="en-US" sz="3200" spc="-1" strike="noStrike">
                <a:solidFill>
                  <a:schemeClr val="dk1"/>
                </a:solidFill>
                <a:latin typeface="Times New Roman"/>
                <a:ea typeface="Times New Roman"/>
              </a:rPr>
              <a:t>Reinforcement</a:t>
            </a:r>
            <a:r>
              <a:rPr b="0" lang="en-US" sz="3200" spc="-1" strike="noStrike">
                <a:solidFill>
                  <a:schemeClr val="dk1"/>
                </a:solidFill>
                <a:latin typeface="Times New Roman"/>
                <a:ea typeface="Times New Roman"/>
              </a:rPr>
              <a:t> is the process by which a stimulus or an event (a reinforcer) following a a particular behavior increases the probability that the behavior will happen again.   </a:t>
            </a:r>
            <a:endParaRPr b="0" lang="en-US" sz="3200" spc="-1" strike="noStrike">
              <a:solidFill>
                <a:srgbClr val="000000"/>
              </a:solidFill>
              <a:latin typeface="Arial"/>
            </a:endParaRPr>
          </a:p>
          <a:p>
            <a:pPr marL="343080" indent="-139680">
              <a:lnSpc>
                <a:spcPct val="100000"/>
              </a:lnSpc>
              <a:spcBef>
                <a:spcPts val="641"/>
              </a:spcBef>
              <a:buNone/>
              <a:tabLst>
                <a:tab algn="l" pos="0"/>
              </a:tabLs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lgn="ctr">
              <a:lnSpc>
                <a:spcPct val="100000"/>
              </a:lnSpc>
              <a:buNone/>
              <a:tabLst>
                <a:tab algn="l" pos="0"/>
              </a:tabLst>
            </a:pPr>
            <a:r>
              <a:rPr b="1" lang="en-US" sz="4400" spc="-1" strike="noStrike">
                <a:solidFill>
                  <a:schemeClr val="dk1"/>
                </a:solidFill>
                <a:latin typeface="Times New Roman"/>
                <a:ea typeface="Times New Roman"/>
              </a:rPr>
              <a:t>Types of reinforcement</a:t>
            </a:r>
            <a:endParaRPr b="0" lang="en-US" sz="4400" spc="-1" strike="noStrike">
              <a:solidFill>
                <a:srgbClr val="000000"/>
              </a:solidFill>
              <a:latin typeface="Arial"/>
            </a:endParaRPr>
          </a:p>
        </p:txBody>
      </p:sp>
      <p:sp>
        <p:nvSpPr>
          <p:cNvPr id="95" name="PlaceHolder 2"/>
          <p:cNvSpPr>
            <a:spLocks noGrp="1"/>
          </p:cNvSpPr>
          <p:nvPr>
            <p:ph/>
          </p:nvPr>
        </p:nvSpPr>
        <p:spPr>
          <a:xfrm>
            <a:off x="457200" y="1295280"/>
            <a:ext cx="8229240" cy="5257440"/>
          </a:xfrm>
          <a:prstGeom prst="rect">
            <a:avLst/>
          </a:prstGeom>
          <a:noFill/>
          <a:ln w="0">
            <a:noFill/>
          </a:ln>
        </p:spPr>
        <p:txBody>
          <a:bodyPr lIns="91440" rIns="91440" tIns="45720" bIns="45720" anchor="t">
            <a:normAutofit fontScale="84366"/>
          </a:bodyPr>
          <a:p>
            <a:pPr marL="343080" indent="-343080">
              <a:lnSpc>
                <a:spcPct val="100000"/>
              </a:lnSpc>
              <a:buClr>
                <a:srgbClr val="000000"/>
              </a:buClr>
              <a:buFont typeface="Arial"/>
              <a:buChar char="•"/>
            </a:pPr>
            <a:r>
              <a:rPr b="1" lang="en-US" sz="3200" spc="-1" strike="noStrike">
                <a:solidFill>
                  <a:schemeClr val="dk1"/>
                </a:solidFill>
                <a:latin typeface="Times New Roman"/>
                <a:ea typeface="Times New Roman"/>
              </a:rPr>
              <a:t>Positive reinforcement: </a:t>
            </a:r>
            <a:r>
              <a:rPr b="0" lang="en-US" sz="3200" spc="-1" strike="noStrike">
                <a:solidFill>
                  <a:schemeClr val="dk1"/>
                </a:solidFill>
                <a:latin typeface="Times New Roman"/>
                <a:ea typeface="Times New Roman"/>
              </a:rPr>
              <a:t>the frequency of a behavior increases becauseit is followed by the presentation of something that increases the likelihood of that behavior. E.g., if someone you meet smiles at you after you say “hello, how are you?” and you keep talking, the smile has reinforced your talking. </a:t>
            </a:r>
            <a:endParaRPr b="0" lang="en-US" sz="3200" spc="-1" strike="noStrike">
              <a:solidFill>
                <a:srgbClr val="000000"/>
              </a:solidFill>
              <a:latin typeface="Arial"/>
            </a:endParaRPr>
          </a:p>
          <a:p>
            <a:pPr marL="343080" indent="-343080">
              <a:lnSpc>
                <a:spcPct val="100000"/>
              </a:lnSpc>
              <a:spcBef>
                <a:spcPts val="592"/>
              </a:spcBef>
              <a:buClr>
                <a:srgbClr val="000000"/>
              </a:buClr>
              <a:buFont typeface="Arial"/>
              <a:buChar char="•"/>
            </a:pPr>
            <a:r>
              <a:rPr b="1" lang="en-US" sz="3200" spc="-1" strike="noStrike">
                <a:solidFill>
                  <a:schemeClr val="dk1"/>
                </a:solidFill>
                <a:latin typeface="Times New Roman"/>
                <a:ea typeface="Times New Roman"/>
              </a:rPr>
              <a:t>Negative reinforcement: </a:t>
            </a:r>
            <a:r>
              <a:rPr b="0" lang="en-US" sz="3200" spc="-1" strike="noStrike">
                <a:solidFill>
                  <a:schemeClr val="dk1"/>
                </a:solidFill>
                <a:latin typeface="Times New Roman"/>
                <a:ea typeface="Times New Roman"/>
              </a:rPr>
              <a:t>the frequency of a behavior increases becauseit is followed by removal of something. E.g., if TV is making some irritating sound, you might give it a good smack on the side, and if the buzzing stops, you are more likely to smack the set again if buzzing resumes.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lgn="ctr">
              <a:lnSpc>
                <a:spcPct val="100000"/>
              </a:lnSpc>
              <a:buNone/>
              <a:tabLst>
                <a:tab algn="l" pos="0"/>
              </a:tabLst>
            </a:pPr>
            <a:r>
              <a:rPr b="1" lang="en-US" sz="4400" spc="-1" strike="noStrike">
                <a:solidFill>
                  <a:schemeClr val="dk1"/>
                </a:solidFill>
                <a:latin typeface="Times New Roman"/>
                <a:ea typeface="Times New Roman"/>
              </a:rPr>
              <a:t>Punishment </a:t>
            </a:r>
            <a:endParaRPr b="0" lang="en-US" sz="4400" spc="-1" strike="noStrike">
              <a:solidFill>
                <a:srgbClr val="000000"/>
              </a:solidFill>
              <a:latin typeface="Arial"/>
            </a:endParaRPr>
          </a:p>
        </p:txBody>
      </p:sp>
      <p:sp>
        <p:nvSpPr>
          <p:cNvPr id="97" name="PlaceHolder 2"/>
          <p:cNvSpPr>
            <a:spLocks noGrp="1"/>
          </p:cNvSpPr>
          <p:nvPr>
            <p:ph/>
          </p:nvPr>
        </p:nvSpPr>
        <p:spPr>
          <a:xfrm>
            <a:off x="228600" y="1371600"/>
            <a:ext cx="8915040" cy="4754160"/>
          </a:xfrm>
          <a:prstGeom prst="rect">
            <a:avLst/>
          </a:prstGeom>
          <a:noFill/>
          <a:ln w="0">
            <a:noFill/>
          </a:ln>
        </p:spPr>
        <p:txBody>
          <a:bodyPr lIns="91440" rIns="91440" tIns="45720" bIns="45720" anchor="t">
            <a:normAutofit/>
          </a:bodyPr>
          <a:p>
            <a:pPr marL="343080" indent="-343080">
              <a:lnSpc>
                <a:spcPct val="100000"/>
              </a:lnSpc>
              <a:buClr>
                <a:srgbClr val="000000"/>
              </a:buClr>
              <a:buFont typeface="Arial"/>
              <a:buChar char="•"/>
            </a:pPr>
            <a:r>
              <a:rPr b="1" lang="en-US" sz="3200" spc="-1" strike="noStrike">
                <a:solidFill>
                  <a:schemeClr val="dk1"/>
                </a:solidFill>
                <a:latin typeface="Times New Roman"/>
                <a:ea typeface="Times New Roman"/>
              </a:rPr>
              <a:t> </a:t>
            </a:r>
            <a:r>
              <a:rPr b="1" lang="en-US" sz="3200" spc="-1" strike="noStrike">
                <a:solidFill>
                  <a:schemeClr val="dk1"/>
                </a:solidFill>
                <a:latin typeface="Times New Roman"/>
                <a:ea typeface="Times New Roman"/>
              </a:rPr>
              <a:t>Punishment, </a:t>
            </a:r>
            <a:r>
              <a:rPr b="0" lang="en-US" sz="3200" spc="-1" strike="noStrike">
                <a:solidFill>
                  <a:schemeClr val="dk1"/>
                </a:solidFill>
                <a:latin typeface="Times New Roman"/>
                <a:ea typeface="Times New Roman"/>
              </a:rPr>
              <a:t>is a consequence that decreases the likelihood that a behavior will occur because of its unpleasant consequences. . </a:t>
            </a:r>
            <a:endParaRPr b="0" lang="en-US"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1" lang="en-US" sz="3200" spc="-1" strike="noStrike">
                <a:solidFill>
                  <a:schemeClr val="dk1"/>
                </a:solidFill>
                <a:latin typeface="Times New Roman"/>
                <a:ea typeface="Times New Roman"/>
              </a:rPr>
              <a:t>Types</a:t>
            </a:r>
            <a:endParaRPr b="0" lang="en-US"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1" lang="en-US" sz="3200" spc="-1" strike="noStrike">
                <a:solidFill>
                  <a:schemeClr val="dk1"/>
                </a:solidFill>
                <a:latin typeface="Times New Roman"/>
                <a:ea typeface="Times New Roman"/>
              </a:rPr>
              <a:t>Positive punishment, </a:t>
            </a:r>
            <a:r>
              <a:rPr b="0" lang="en-US" sz="3200" spc="-1" strike="noStrike">
                <a:solidFill>
                  <a:schemeClr val="dk1"/>
                </a:solidFill>
                <a:latin typeface="Times New Roman"/>
                <a:ea typeface="Times New Roman"/>
              </a:rPr>
              <a:t>a behavior decreases when it is followed by the presentation  of a stimulus. E.g., spanking a misbehaving child. </a:t>
            </a:r>
            <a:endParaRPr b="0" lang="en-US"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1" lang="en-US" sz="3200" spc="-1" strike="noStrike">
                <a:solidFill>
                  <a:schemeClr val="dk1"/>
                </a:solidFill>
                <a:latin typeface="Times New Roman"/>
                <a:ea typeface="Times New Roman"/>
              </a:rPr>
              <a:t>Negative punishment, </a:t>
            </a:r>
            <a:r>
              <a:rPr b="0" lang="en-US" sz="3200" spc="-1" strike="noStrike">
                <a:solidFill>
                  <a:schemeClr val="dk1"/>
                </a:solidFill>
                <a:latin typeface="Times New Roman"/>
                <a:ea typeface="Times New Roman"/>
              </a:rPr>
              <a:t>a behavior decreases when a stimulus is removed. E.g., time out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buNone/>
            </a:pPr>
            <a:endParaRPr b="0" lang="en-US" sz="4400" spc="-1" strike="noStrike">
              <a:solidFill>
                <a:schemeClr val="dk1"/>
              </a:solidFill>
              <a:latin typeface="Calibri"/>
              <a:ea typeface="Calibri"/>
            </a:endParaRPr>
          </a:p>
        </p:txBody>
      </p:sp>
      <p:sp>
        <p:nvSpPr>
          <p:cNvPr id="99"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marL="343080" indent="-343080">
              <a:lnSpc>
                <a:spcPct val="100000"/>
              </a:lnSpc>
              <a:buClr>
                <a:srgbClr val="000000"/>
              </a:buClr>
              <a:buFont typeface="Arial"/>
              <a:buChar char="•"/>
            </a:pPr>
            <a:r>
              <a:rPr b="0" lang="en-US" sz="2800" spc="-1" strike="noStrike">
                <a:solidFill>
                  <a:schemeClr val="dk1"/>
                </a:solidFill>
                <a:latin typeface="Times New Roman"/>
                <a:ea typeface="Times New Roman"/>
              </a:rPr>
              <a:t>Four Possible Consequences</a:t>
            </a:r>
            <a:endParaRPr b="0" lang="en-US" sz="2800" spc="-1" strike="noStrike">
              <a:solidFill>
                <a:srgbClr val="000000"/>
              </a:solidFill>
              <a:latin typeface="Arial"/>
            </a:endParaRPr>
          </a:p>
          <a:p>
            <a:pPr lvl="1" marL="914400" indent="-514440">
              <a:lnSpc>
                <a:spcPct val="100000"/>
              </a:lnSpc>
              <a:spcBef>
                <a:spcPts val="479"/>
              </a:spcBef>
              <a:buClr>
                <a:srgbClr val="000000"/>
              </a:buClr>
              <a:buFont typeface="Calibri"/>
              <a:buAutoNum type="arabicPeriod"/>
            </a:pPr>
            <a:r>
              <a:rPr b="0" lang="en-US" sz="2400" spc="-1" strike="noStrike">
                <a:solidFill>
                  <a:schemeClr val="dk1"/>
                </a:solidFill>
                <a:latin typeface="Times New Roman"/>
                <a:ea typeface="Times New Roman"/>
              </a:rPr>
              <a:t>Something Good can start or be presented: behavior increases </a:t>
            </a:r>
            <a:r>
              <a:rPr b="1" lang="en-US" sz="2400" spc="-1" strike="noStrike">
                <a:solidFill>
                  <a:schemeClr val="dk1"/>
                </a:solidFill>
                <a:latin typeface="Times New Roman"/>
                <a:ea typeface="Times New Roman"/>
              </a:rPr>
              <a:t>= Positive Reinforcement (R+)</a:t>
            </a:r>
            <a:endParaRPr b="0" lang="en-US" sz="2400" spc="-1" strike="noStrike">
              <a:solidFill>
                <a:srgbClr val="000000"/>
              </a:solidFill>
              <a:latin typeface="Arial"/>
            </a:endParaRPr>
          </a:p>
          <a:p>
            <a:pPr lvl="1" marL="914400" indent="-514440">
              <a:lnSpc>
                <a:spcPct val="100000"/>
              </a:lnSpc>
              <a:spcBef>
                <a:spcPts val="479"/>
              </a:spcBef>
              <a:buClr>
                <a:srgbClr val="000000"/>
              </a:buClr>
              <a:buFont typeface="Calibri"/>
              <a:buAutoNum type="arabicPeriod"/>
            </a:pPr>
            <a:r>
              <a:rPr b="0" lang="en-US" sz="2400" spc="-1" strike="noStrike">
                <a:solidFill>
                  <a:schemeClr val="dk1"/>
                </a:solidFill>
                <a:latin typeface="Times New Roman"/>
                <a:ea typeface="Times New Roman"/>
              </a:rPr>
              <a:t>Something Good can end or be taken away: behavior decreases </a:t>
            </a:r>
            <a:r>
              <a:rPr b="1" lang="en-US" sz="2400" spc="-1" strike="noStrike">
                <a:solidFill>
                  <a:schemeClr val="dk1"/>
                </a:solidFill>
                <a:latin typeface="Times New Roman"/>
                <a:ea typeface="Times New Roman"/>
              </a:rPr>
              <a:t>= Negative Punishment (P-).</a:t>
            </a:r>
            <a:endParaRPr b="0" lang="en-US" sz="2400" spc="-1" strike="noStrike">
              <a:solidFill>
                <a:srgbClr val="000000"/>
              </a:solidFill>
              <a:latin typeface="Arial"/>
            </a:endParaRPr>
          </a:p>
          <a:p>
            <a:pPr lvl="1" marL="914400" indent="-514440">
              <a:lnSpc>
                <a:spcPct val="100000"/>
              </a:lnSpc>
              <a:spcBef>
                <a:spcPts val="479"/>
              </a:spcBef>
              <a:buClr>
                <a:srgbClr val="000000"/>
              </a:buClr>
              <a:buFont typeface="Calibri"/>
              <a:buAutoNum type="arabicPeriod"/>
            </a:pPr>
            <a:r>
              <a:rPr b="0" lang="en-US" sz="2400" spc="-1" strike="noStrike">
                <a:solidFill>
                  <a:schemeClr val="dk1"/>
                </a:solidFill>
                <a:latin typeface="Times New Roman"/>
                <a:ea typeface="Times New Roman"/>
              </a:rPr>
              <a:t>Something Bad can start or be presented: behavior decreases </a:t>
            </a:r>
            <a:r>
              <a:rPr b="1" lang="en-US" sz="2400" spc="-1" strike="noStrike">
                <a:solidFill>
                  <a:schemeClr val="dk1"/>
                </a:solidFill>
                <a:latin typeface="Times New Roman"/>
                <a:ea typeface="Times New Roman"/>
              </a:rPr>
              <a:t>= Positive Punishment (P+).</a:t>
            </a:r>
            <a:endParaRPr b="0" lang="en-US" sz="2400" spc="-1" strike="noStrike">
              <a:solidFill>
                <a:srgbClr val="000000"/>
              </a:solidFill>
              <a:latin typeface="Arial"/>
            </a:endParaRPr>
          </a:p>
          <a:p>
            <a:pPr lvl="1" marL="914400" indent="-514440">
              <a:lnSpc>
                <a:spcPct val="100000"/>
              </a:lnSpc>
              <a:spcBef>
                <a:spcPts val="479"/>
              </a:spcBef>
              <a:buClr>
                <a:srgbClr val="000000"/>
              </a:buClr>
              <a:buFont typeface="Calibri"/>
              <a:buAutoNum type="arabicPeriod"/>
            </a:pPr>
            <a:r>
              <a:rPr b="0" lang="en-US" sz="2400" spc="-1" strike="noStrike">
                <a:solidFill>
                  <a:schemeClr val="dk1"/>
                </a:solidFill>
                <a:latin typeface="Times New Roman"/>
                <a:ea typeface="Times New Roman"/>
              </a:rPr>
              <a:t>Something Bad can end or be taken away, so behavior increases </a:t>
            </a:r>
            <a:r>
              <a:rPr b="1" lang="en-US" sz="2400" spc="-1" strike="noStrike">
                <a:solidFill>
                  <a:schemeClr val="dk1"/>
                </a:solidFill>
                <a:latin typeface="Times New Roman"/>
                <a:ea typeface="Times New Roman"/>
              </a:rPr>
              <a:t>= Negative Reinforcement (R-)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buNone/>
            </a:pPr>
            <a:endParaRPr b="0" lang="en-US" sz="4400" spc="-1" strike="noStrike">
              <a:solidFill>
                <a:schemeClr val="dk1"/>
              </a:solidFill>
              <a:latin typeface="Calibri"/>
              <a:ea typeface="Calibri"/>
            </a:endParaRPr>
          </a:p>
        </p:txBody>
      </p:sp>
      <p:sp>
        <p:nvSpPr>
          <p:cNvPr id="101"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marL="343080" indent="-343080">
              <a:lnSpc>
                <a:spcPct val="100000"/>
              </a:lnSpc>
              <a:buClr>
                <a:srgbClr val="000000"/>
              </a:buClr>
              <a:buFont typeface="Arial"/>
              <a:buChar char="•"/>
            </a:pPr>
            <a:r>
              <a:rPr b="0" lang="en-US" sz="3200" spc="-1" strike="noStrike">
                <a:solidFill>
                  <a:schemeClr val="dk1"/>
                </a:solidFill>
                <a:latin typeface="Times New Roman"/>
                <a:ea typeface="Times New Roman"/>
              </a:rPr>
              <a:t>Punishment is sometimes confused with negative reinforcement. Reinforcement increases behavior while punishment is meant to decrease it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buNone/>
            </a:pPr>
            <a:endParaRPr b="0" lang="en-US" sz="4400" spc="-1" strike="noStrike">
              <a:solidFill>
                <a:schemeClr val="dk1"/>
              </a:solidFill>
              <a:latin typeface="Calibri"/>
              <a:ea typeface="Calibri"/>
            </a:endParaRPr>
          </a:p>
        </p:txBody>
      </p:sp>
      <p:sp>
        <p:nvSpPr>
          <p:cNvPr id="70"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marL="343080" indent="-343080">
              <a:lnSpc>
                <a:spcPct val="100000"/>
              </a:lnSpc>
              <a:buClr>
                <a:srgbClr val="000000"/>
              </a:buClr>
              <a:buFont typeface="Arial"/>
              <a:buChar char="•"/>
            </a:pPr>
            <a:r>
              <a:rPr b="1" lang="en-US" sz="2800" spc="-1" strike="noStrike">
                <a:solidFill>
                  <a:schemeClr val="dk1"/>
                </a:solidFill>
                <a:latin typeface="Times New Roman"/>
                <a:ea typeface="Times New Roman"/>
              </a:rPr>
              <a:t>Learning </a:t>
            </a:r>
            <a:r>
              <a:rPr b="0" lang="en-US" sz="2800" spc="-1" strike="noStrike">
                <a:solidFill>
                  <a:schemeClr val="dk1"/>
                </a:solidFill>
                <a:latin typeface="Times New Roman"/>
                <a:ea typeface="Times New Roman"/>
              </a:rPr>
              <a:t>is a relatively permanent change in behavior that is brought about by experience, and the frequency of its occurrence; this change is not automatic and results from practice or experience</a:t>
            </a:r>
            <a:endParaRPr b="0" lang="en-US" sz="2800" spc="-1" strike="noStrike">
              <a:solidFill>
                <a:srgbClr val="000000"/>
              </a:solidFill>
              <a:latin typeface="Arial"/>
            </a:endParaRPr>
          </a:p>
          <a:p>
            <a:pPr marL="343080" indent="-343080">
              <a:lnSpc>
                <a:spcPct val="100000"/>
              </a:lnSpc>
              <a:spcBef>
                <a:spcPts val="561"/>
              </a:spcBef>
              <a:buClr>
                <a:srgbClr val="000000"/>
              </a:buClr>
              <a:buFont typeface="Arial"/>
              <a:buChar char="•"/>
            </a:pPr>
            <a:r>
              <a:rPr b="0" lang="en-US" sz="2800" spc="-1" strike="noStrike">
                <a:solidFill>
                  <a:schemeClr val="dk1"/>
                </a:solidFill>
                <a:latin typeface="Times New Roman"/>
                <a:ea typeface="Times New Roman"/>
              </a:rPr>
              <a:t>Learning usually refers to improved performance, acquisition of skills, and a positive change in behavior; however the change may also be negative in nature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buNone/>
            </a:pPr>
            <a:endParaRPr b="0" lang="en-US" sz="4400" spc="-1" strike="noStrike">
              <a:solidFill>
                <a:schemeClr val="dk1"/>
              </a:solidFill>
              <a:latin typeface="Calibri"/>
              <a:ea typeface="Calibri"/>
            </a:endParaRPr>
          </a:p>
        </p:txBody>
      </p:sp>
      <p:sp>
        <p:nvSpPr>
          <p:cNvPr id="103"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98427" lnSpcReduction="10000"/>
          </a:bodyPr>
          <a:p>
            <a:pPr marL="343080" indent="-343080">
              <a:lnSpc>
                <a:spcPct val="100000"/>
              </a:lnSpc>
              <a:buClr>
                <a:srgbClr val="000000"/>
              </a:buClr>
              <a:buFont typeface="Arial"/>
              <a:buChar char="•"/>
            </a:pPr>
            <a:r>
              <a:rPr b="1" lang="en-US" sz="3200" spc="-1" strike="noStrike">
                <a:solidFill>
                  <a:schemeClr val="dk1"/>
                </a:solidFill>
                <a:latin typeface="Times New Roman"/>
                <a:ea typeface="Times New Roman"/>
              </a:rPr>
              <a:t>Token Economy/ Token System:</a:t>
            </a:r>
            <a:endParaRPr b="0" lang="en-US" sz="3200" spc="-1" strike="noStrike">
              <a:solidFill>
                <a:srgbClr val="000000"/>
              </a:solidFill>
              <a:latin typeface="Arial"/>
            </a:endParaRPr>
          </a:p>
          <a:p>
            <a:pPr lvl="1" marL="743040" indent="-285840">
              <a:lnSpc>
                <a:spcPct val="100000"/>
              </a:lnSpc>
              <a:spcBef>
                <a:spcPts val="561"/>
              </a:spcBef>
              <a:buClr>
                <a:srgbClr val="000000"/>
              </a:buClr>
              <a:buFont typeface="Arial"/>
              <a:buChar char="–"/>
            </a:pPr>
            <a:r>
              <a:rPr b="0" lang="en-US" sz="2800" spc="-1" strike="noStrike">
                <a:solidFill>
                  <a:schemeClr val="dk1"/>
                </a:solidFill>
                <a:latin typeface="Times New Roman"/>
                <a:ea typeface="Times New Roman"/>
              </a:rPr>
              <a:t>The person is rewarded with some form of a token every time a desired behavior is exhibited.</a:t>
            </a:r>
            <a:endParaRPr b="0" lang="en-US" sz="2800" spc="-1" strike="noStrike">
              <a:solidFill>
                <a:srgbClr val="000000"/>
              </a:solidFill>
              <a:latin typeface="Arial"/>
            </a:endParaRPr>
          </a:p>
          <a:p>
            <a:pPr lvl="1" marL="743040" indent="-285840">
              <a:lnSpc>
                <a:spcPct val="100000"/>
              </a:lnSpc>
              <a:spcBef>
                <a:spcPts val="561"/>
              </a:spcBef>
              <a:buClr>
                <a:srgbClr val="000000"/>
              </a:buClr>
              <a:buFont typeface="Arial"/>
              <a:buChar char="–"/>
            </a:pPr>
            <a:r>
              <a:rPr b="0" lang="en-US" sz="2800" spc="-1" strike="noStrike">
                <a:solidFill>
                  <a:schemeClr val="dk1"/>
                </a:solidFill>
                <a:latin typeface="Times New Roman"/>
                <a:ea typeface="Times New Roman"/>
              </a:rPr>
              <a:t>The token can be play money/token or a chip representing money; it can be the silver or gold stars earned by the child; parents can give different colored paper tokens for good behavior.</a:t>
            </a:r>
            <a:endParaRPr b="0" lang="en-US" sz="2800" spc="-1" strike="noStrike">
              <a:solidFill>
                <a:srgbClr val="000000"/>
              </a:solidFill>
              <a:latin typeface="Arial"/>
            </a:endParaRPr>
          </a:p>
          <a:p>
            <a:pPr lvl="1" marL="743040" indent="-285840">
              <a:lnSpc>
                <a:spcPct val="100000"/>
              </a:lnSpc>
              <a:spcBef>
                <a:spcPts val="561"/>
              </a:spcBef>
              <a:buClr>
                <a:srgbClr val="000000"/>
              </a:buClr>
              <a:buFont typeface="Arial"/>
              <a:buChar char="–"/>
            </a:pPr>
            <a:r>
              <a:rPr b="0" lang="en-US" sz="2800" spc="-1" strike="noStrike">
                <a:solidFill>
                  <a:schemeClr val="dk1"/>
                </a:solidFill>
                <a:latin typeface="Times New Roman"/>
                <a:ea typeface="Times New Roman"/>
              </a:rPr>
              <a:t>After a specific number of tokens have been earned, they can be exchanged for something desirable.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a:lnSpc>
                <a:spcPct val="100000"/>
              </a:lnSpc>
              <a:buNone/>
              <a:tabLst>
                <a:tab algn="l" pos="0"/>
              </a:tabLst>
            </a:pPr>
            <a:r>
              <a:rPr b="1" lang="en-US" sz="3600" spc="-1" strike="noStrike">
                <a:solidFill>
                  <a:schemeClr val="dk1"/>
                </a:solidFill>
                <a:latin typeface="Times New Roman"/>
                <a:ea typeface="Times New Roman"/>
              </a:rPr>
              <a:t>Applications of Operant Conditioning in Real Life Situations</a:t>
            </a:r>
            <a:endParaRPr b="0" lang="en-US" sz="3600" spc="-1" strike="noStrike">
              <a:solidFill>
                <a:srgbClr val="000000"/>
              </a:solidFill>
              <a:latin typeface="Arial"/>
            </a:endParaRPr>
          </a:p>
        </p:txBody>
      </p:sp>
      <p:sp>
        <p:nvSpPr>
          <p:cNvPr id="105"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marL="343080" indent="-343080">
              <a:lnSpc>
                <a:spcPct val="100000"/>
              </a:lnSpc>
              <a:buClr>
                <a:srgbClr val="000000"/>
              </a:buClr>
              <a:buFont typeface="Arial"/>
              <a:buChar char="•"/>
            </a:pPr>
            <a:r>
              <a:rPr b="0" lang="en-US" sz="3200" spc="-1" strike="noStrike">
                <a:solidFill>
                  <a:schemeClr val="dk1"/>
                </a:solidFill>
                <a:latin typeface="Times New Roman"/>
                <a:ea typeface="Times New Roman"/>
              </a:rPr>
              <a:t>Child rearing</a:t>
            </a:r>
            <a:endParaRPr b="0" lang="en-US"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3200" spc="-1" strike="noStrike">
                <a:solidFill>
                  <a:schemeClr val="dk1"/>
                </a:solidFill>
                <a:latin typeface="Times New Roman"/>
                <a:ea typeface="Times New Roman"/>
              </a:rPr>
              <a:t>Classroom management</a:t>
            </a:r>
            <a:endParaRPr b="0" lang="en-US"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3200" spc="-1" strike="noStrike">
                <a:solidFill>
                  <a:schemeClr val="dk1"/>
                </a:solidFill>
                <a:latin typeface="Times New Roman"/>
                <a:ea typeface="Times New Roman"/>
              </a:rPr>
              <a:t>Teaching of skills</a:t>
            </a:r>
            <a:endParaRPr b="0" lang="en-US"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3200" spc="-1" strike="noStrike">
                <a:solidFill>
                  <a:schemeClr val="dk1"/>
                </a:solidFill>
                <a:latin typeface="Times New Roman"/>
                <a:ea typeface="Times New Roman"/>
              </a:rPr>
              <a:t>Animal taming</a:t>
            </a:r>
            <a:endParaRPr b="0" lang="en-US"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3200" spc="-1" strike="noStrike">
                <a:solidFill>
                  <a:schemeClr val="dk1"/>
                </a:solidFill>
                <a:latin typeface="Times New Roman"/>
                <a:ea typeface="Times New Roman"/>
              </a:rPr>
              <a:t>Advertising</a:t>
            </a:r>
            <a:endParaRPr b="0" lang="en-US"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3200" spc="-1" strike="noStrike">
                <a:solidFill>
                  <a:schemeClr val="dk1"/>
                </a:solidFill>
                <a:latin typeface="Times New Roman"/>
                <a:ea typeface="Times New Roman"/>
              </a:rPr>
              <a:t>Learning healthy life style</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lgn="ctr">
              <a:lnSpc>
                <a:spcPct val="100000"/>
              </a:lnSpc>
              <a:buNone/>
              <a:tabLst>
                <a:tab algn="l" pos="0"/>
              </a:tabLst>
            </a:pPr>
            <a:r>
              <a:rPr b="1" lang="en-US" sz="4400" spc="-1" strike="noStrike">
                <a:solidFill>
                  <a:schemeClr val="dk1"/>
                </a:solidFill>
                <a:latin typeface="Times New Roman"/>
                <a:ea typeface="Times New Roman"/>
              </a:rPr>
              <a:t>3. Observational learning </a:t>
            </a:r>
            <a:endParaRPr b="0" lang="en-US" sz="4400" spc="-1" strike="noStrike">
              <a:solidFill>
                <a:srgbClr val="000000"/>
              </a:solidFill>
              <a:latin typeface="Arial"/>
            </a:endParaRPr>
          </a:p>
        </p:txBody>
      </p:sp>
      <p:sp>
        <p:nvSpPr>
          <p:cNvPr id="107"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marL="343080" indent="-343080">
              <a:lnSpc>
                <a:spcPct val="100000"/>
              </a:lnSpc>
              <a:buClr>
                <a:srgbClr val="000000"/>
              </a:buClr>
              <a:buFont typeface="Arial"/>
              <a:buChar char="•"/>
            </a:pPr>
            <a:r>
              <a:rPr b="0" lang="en-US" sz="3200" spc="-1" strike="noStrike">
                <a:solidFill>
                  <a:schemeClr val="dk1"/>
                </a:solidFill>
                <a:latin typeface="Times New Roman"/>
                <a:ea typeface="Times New Roman"/>
              </a:rPr>
              <a:t>Bandura’s Observational learning occurs when a person observes and imitates someone else’s behavior. It is also called imitation or modelling. </a:t>
            </a:r>
            <a:endParaRPr b="0" lang="en-US"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3200" spc="-1" strike="noStrike">
                <a:solidFill>
                  <a:schemeClr val="dk1"/>
                </a:solidFill>
                <a:latin typeface="Times New Roman"/>
                <a:ea typeface="Times New Roman"/>
              </a:rPr>
              <a:t>Bandura described four main process in observational learning.</a:t>
            </a:r>
            <a:endParaRPr b="0" lang="en-US" sz="3200" spc="-1" strike="noStrike">
              <a:solidFill>
                <a:srgbClr val="000000"/>
              </a:solidFill>
              <a:latin typeface="Arial"/>
            </a:endParaRPr>
          </a:p>
          <a:p>
            <a:pPr marL="343080" indent="-343080">
              <a:lnSpc>
                <a:spcPct val="100000"/>
              </a:lnSpc>
              <a:spcBef>
                <a:spcPts val="641"/>
              </a:spcBef>
              <a:buNone/>
              <a:tabLst>
                <a:tab algn="l" pos="0"/>
              </a:tabLst>
            </a:pPr>
            <a:r>
              <a:rPr b="1" lang="en-US" sz="3200" spc="-1" strike="noStrike">
                <a:solidFill>
                  <a:schemeClr val="dk1"/>
                </a:solidFill>
                <a:latin typeface="Times New Roman"/>
                <a:ea typeface="Times New Roman"/>
              </a:rPr>
              <a:t>1. attention</a:t>
            </a:r>
            <a:r>
              <a:rPr b="0" lang="en-US" sz="3200" spc="-1" strike="noStrike">
                <a:solidFill>
                  <a:schemeClr val="dk1"/>
                </a:solidFill>
                <a:latin typeface="Times New Roman"/>
                <a:ea typeface="Times New Roman"/>
              </a:rPr>
              <a:t>: to reproduce a model’s action you must attend what the model is saying.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rot="10800000">
            <a:off x="457200" y="228600"/>
            <a:ext cx="8229240" cy="45720"/>
          </a:xfrm>
          <a:prstGeom prst="rect">
            <a:avLst/>
          </a:prstGeom>
          <a:noFill/>
          <a:ln w="0">
            <a:noFill/>
          </a:ln>
        </p:spPr>
        <p:txBody>
          <a:bodyPr lIns="91440" rIns="91440" tIns="22680" bIns="22680" anchor="ctr">
            <a:normAutofit/>
          </a:bodyPr>
          <a:p>
            <a:pPr indent="0" algn="ctr">
              <a:lnSpc>
                <a:spcPct val="100000"/>
              </a:lnSpc>
              <a:buNone/>
              <a:tabLst>
                <a:tab algn="l" pos="0"/>
              </a:tabLst>
            </a:pPr>
            <a:r>
              <a:rPr b="0" lang="en-US" sz="4400" spc="-1" strike="noStrike">
                <a:solidFill>
                  <a:schemeClr val="dk1"/>
                </a:solidFill>
                <a:latin typeface="Calibri"/>
                <a:ea typeface="Calibri"/>
              </a:rPr>
              <a:t>.</a:t>
            </a:r>
            <a:endParaRPr b="0" lang="en-US" sz="4400" spc="-1" strike="noStrike">
              <a:solidFill>
                <a:srgbClr val="000000"/>
              </a:solidFill>
              <a:latin typeface="Arial"/>
            </a:endParaRPr>
          </a:p>
        </p:txBody>
      </p:sp>
      <p:sp>
        <p:nvSpPr>
          <p:cNvPr id="109" name="PlaceHolder 2"/>
          <p:cNvSpPr>
            <a:spLocks noGrp="1"/>
          </p:cNvSpPr>
          <p:nvPr>
            <p:ph/>
          </p:nvPr>
        </p:nvSpPr>
        <p:spPr>
          <a:xfrm>
            <a:off x="457200" y="380880"/>
            <a:ext cx="8229240" cy="6019560"/>
          </a:xfrm>
          <a:prstGeom prst="rect">
            <a:avLst/>
          </a:prstGeom>
          <a:noFill/>
          <a:ln w="0">
            <a:noFill/>
          </a:ln>
        </p:spPr>
        <p:txBody>
          <a:bodyPr lIns="91440" rIns="91440" tIns="45720" bIns="45720" anchor="t">
            <a:normAutofit fontScale="93740" lnSpcReduction="10000"/>
          </a:bodyPr>
          <a:p>
            <a:pPr marL="343080" indent="-343080">
              <a:lnSpc>
                <a:spcPct val="100000"/>
              </a:lnSpc>
              <a:buNone/>
              <a:tabLst>
                <a:tab algn="l" pos="0"/>
              </a:tabLst>
            </a:pPr>
            <a:r>
              <a:rPr b="0" lang="en-US" sz="3200" spc="-1" strike="noStrike">
                <a:solidFill>
                  <a:schemeClr val="dk1"/>
                </a:solidFill>
                <a:latin typeface="Times New Roman"/>
                <a:ea typeface="Times New Roman"/>
              </a:rPr>
              <a:t>2. </a:t>
            </a:r>
            <a:r>
              <a:rPr b="1" lang="en-US" sz="3200" spc="-1" strike="noStrike">
                <a:solidFill>
                  <a:schemeClr val="dk1"/>
                </a:solidFill>
                <a:latin typeface="Times New Roman"/>
                <a:ea typeface="Times New Roman"/>
              </a:rPr>
              <a:t>Retention: </a:t>
            </a:r>
            <a:r>
              <a:rPr b="0" lang="en-US" sz="3200" spc="-1" strike="noStrike">
                <a:solidFill>
                  <a:schemeClr val="dk1"/>
                </a:solidFill>
                <a:latin typeface="Times New Roman"/>
                <a:ea typeface="Times New Roman"/>
              </a:rPr>
              <a:t>to reproduce a model’s action, you must encode the information and keep it in the memory so that you can retrieve. </a:t>
            </a:r>
            <a:endParaRPr b="0" lang="en-US" sz="3200" spc="-1" strike="noStrike">
              <a:solidFill>
                <a:srgbClr val="000000"/>
              </a:solidFill>
              <a:latin typeface="Arial"/>
            </a:endParaRPr>
          </a:p>
          <a:p>
            <a:pPr marL="343080" indent="-343080">
              <a:lnSpc>
                <a:spcPct val="100000"/>
              </a:lnSpc>
              <a:spcBef>
                <a:spcPts val="592"/>
              </a:spcBef>
              <a:buNone/>
              <a:tabLst>
                <a:tab algn="l" pos="0"/>
              </a:tabLst>
            </a:pPr>
            <a:r>
              <a:rPr b="0" lang="en-US" sz="3200" spc="-1" strike="noStrike">
                <a:solidFill>
                  <a:schemeClr val="dk1"/>
                </a:solidFill>
                <a:latin typeface="Times New Roman"/>
                <a:ea typeface="Times New Roman"/>
              </a:rPr>
              <a:t>3</a:t>
            </a:r>
            <a:r>
              <a:rPr b="1" lang="en-US" sz="3200" spc="-1" strike="noStrike">
                <a:solidFill>
                  <a:schemeClr val="dk1"/>
                </a:solidFill>
                <a:latin typeface="Times New Roman"/>
                <a:ea typeface="Times New Roman"/>
              </a:rPr>
              <a:t>. Motor production: </a:t>
            </a:r>
            <a:r>
              <a:rPr b="0" lang="en-US" sz="3200" spc="-1" strike="noStrike">
                <a:solidFill>
                  <a:schemeClr val="dk1"/>
                </a:solidFill>
                <a:latin typeface="Times New Roman"/>
                <a:ea typeface="Times New Roman"/>
              </a:rPr>
              <a:t>This requisite of behavior concerns the physical and mental ability of the individual to copy the behavior he or she observed. </a:t>
            </a:r>
            <a:endParaRPr b="0" lang="en-US" sz="3200" spc="-1" strike="noStrike">
              <a:solidFill>
                <a:srgbClr val="000000"/>
              </a:solidFill>
              <a:latin typeface="Arial"/>
            </a:endParaRPr>
          </a:p>
          <a:p>
            <a:pPr marL="343080" indent="-343080">
              <a:lnSpc>
                <a:spcPct val="100000"/>
              </a:lnSpc>
              <a:spcBef>
                <a:spcPts val="592"/>
              </a:spcBef>
              <a:buNone/>
              <a:tabLst>
                <a:tab algn="l" pos="0"/>
              </a:tabLst>
            </a:pPr>
            <a:r>
              <a:rPr b="1" lang="en-US" sz="3200" spc="-1" strike="noStrike">
                <a:solidFill>
                  <a:schemeClr val="dk1"/>
                </a:solidFill>
                <a:latin typeface="Times New Roman"/>
                <a:ea typeface="Times New Roman"/>
              </a:rPr>
              <a:t>4. Reinforcement/ Motivation: </a:t>
            </a:r>
            <a:r>
              <a:rPr b="0" lang="en-US" sz="3200" spc="-1" strike="noStrike">
                <a:solidFill>
                  <a:schemeClr val="dk1"/>
                </a:solidFill>
                <a:latin typeface="Times New Roman"/>
                <a:ea typeface="Times New Roman"/>
              </a:rPr>
              <a:t>Perhaps the most important aspect of observational learning involves motivation. If the human or animal does not have a reason for imitating the behavior, then no amount of attention, retention, or reproduction will overcome the lack of motivation.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lgn="ctr">
              <a:lnSpc>
                <a:spcPct val="100000"/>
              </a:lnSpc>
              <a:buNone/>
              <a:tabLst>
                <a:tab algn="l" pos="0"/>
              </a:tabLst>
            </a:pPr>
            <a:r>
              <a:rPr b="1" lang="en-US" sz="4400" spc="-1" strike="noStrike">
                <a:solidFill>
                  <a:schemeClr val="dk1"/>
                </a:solidFill>
                <a:latin typeface="Times New Roman"/>
                <a:ea typeface="Times New Roman"/>
              </a:rPr>
              <a:t>Cognitive factors in learning </a:t>
            </a:r>
            <a:endParaRPr b="0" lang="en-US" sz="4400" spc="-1" strike="noStrike">
              <a:solidFill>
                <a:srgbClr val="000000"/>
              </a:solidFill>
              <a:latin typeface="Arial"/>
            </a:endParaRPr>
          </a:p>
        </p:txBody>
      </p:sp>
      <p:sp>
        <p:nvSpPr>
          <p:cNvPr id="111"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marL="343080" indent="-343080">
              <a:lnSpc>
                <a:spcPct val="100000"/>
              </a:lnSpc>
              <a:buClr>
                <a:srgbClr val="000000"/>
              </a:buClr>
              <a:buFont typeface="Arial"/>
              <a:buChar char="•"/>
            </a:pPr>
            <a:r>
              <a:rPr b="0" lang="en-US" sz="3200" spc="-1" strike="noStrike">
                <a:solidFill>
                  <a:schemeClr val="dk1"/>
                </a:solidFill>
                <a:latin typeface="Times New Roman"/>
                <a:ea typeface="Times New Roman"/>
              </a:rPr>
              <a:t>Tolman emphasized the </a:t>
            </a:r>
            <a:r>
              <a:rPr b="1" lang="en-US" sz="3200" spc="-1" strike="noStrike">
                <a:solidFill>
                  <a:schemeClr val="dk1"/>
                </a:solidFill>
                <a:latin typeface="Times New Roman"/>
                <a:ea typeface="Times New Roman"/>
              </a:rPr>
              <a:t>purposiveness of behavior.</a:t>
            </a:r>
            <a:r>
              <a:rPr b="0" lang="en-US" sz="3200" spc="-1" strike="noStrike">
                <a:solidFill>
                  <a:schemeClr val="dk1"/>
                </a:solidFill>
                <a:latin typeface="Times New Roman"/>
                <a:ea typeface="Times New Roman"/>
              </a:rPr>
              <a:t> Purposiveness refers to Tolman’s belief that much of the behavior is goal directed. </a:t>
            </a:r>
            <a:endParaRPr b="0" lang="en-US"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3200" spc="-1" strike="noStrike">
                <a:solidFill>
                  <a:schemeClr val="dk1"/>
                </a:solidFill>
                <a:latin typeface="Times New Roman"/>
                <a:ea typeface="Times New Roman"/>
              </a:rPr>
              <a:t>Kohler developed the concept of </a:t>
            </a:r>
            <a:r>
              <a:rPr b="1" lang="en-US" sz="3200" spc="-1" strike="noStrike">
                <a:solidFill>
                  <a:schemeClr val="dk1"/>
                </a:solidFill>
                <a:latin typeface="Times New Roman"/>
                <a:ea typeface="Times New Roman"/>
              </a:rPr>
              <a:t>insight learning,</a:t>
            </a:r>
            <a:r>
              <a:rPr b="0" lang="en-US" sz="3200" spc="-1" strike="noStrike">
                <a:solidFill>
                  <a:schemeClr val="dk1"/>
                </a:solidFill>
                <a:latin typeface="Times New Roman"/>
                <a:ea typeface="Times New Roman"/>
              </a:rPr>
              <a:t> a form of problem soving in which the organism develops a sudden insight into or understanding of a problem.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895480"/>
            <a:ext cx="8229240" cy="1142640"/>
          </a:xfrm>
          <a:prstGeom prst="rect">
            <a:avLst/>
          </a:prstGeom>
          <a:noFill/>
          <a:ln w="0">
            <a:noFill/>
          </a:ln>
        </p:spPr>
        <p:txBody>
          <a:bodyPr lIns="91440" rIns="91440" tIns="45720" bIns="45720" anchor="ctr">
            <a:normAutofit/>
          </a:bodyPr>
          <a:p>
            <a:pPr indent="0" algn="ctr">
              <a:lnSpc>
                <a:spcPct val="100000"/>
              </a:lnSpc>
              <a:buNone/>
              <a:tabLst>
                <a:tab algn="l" pos="0"/>
              </a:tabLst>
            </a:pPr>
            <a:r>
              <a:rPr b="0" lang="en-US" sz="4400" spc="-1" strike="noStrike">
                <a:solidFill>
                  <a:schemeClr val="dk1"/>
                </a:solidFill>
                <a:latin typeface="Calibri"/>
                <a:ea typeface="Calibri"/>
              </a:rPr>
              <a:t>Thank You!</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buNone/>
            </a:pPr>
            <a:endParaRPr b="0" lang="en-US" sz="4400" spc="-1" strike="noStrike">
              <a:solidFill>
                <a:schemeClr val="dk1"/>
              </a:solidFill>
              <a:latin typeface="Calibri"/>
              <a:ea typeface="Calibri"/>
            </a:endParaRPr>
          </a:p>
        </p:txBody>
      </p:sp>
      <p:sp>
        <p:nvSpPr>
          <p:cNvPr id="72"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marL="343080" indent="-343080">
              <a:lnSpc>
                <a:spcPct val="100000"/>
              </a:lnSpc>
              <a:buClr>
                <a:srgbClr val="000000"/>
              </a:buClr>
              <a:buFont typeface="Arial"/>
              <a:buChar char="•"/>
            </a:pPr>
            <a:r>
              <a:rPr b="0" lang="en-US" sz="2800" spc="-1" strike="noStrike">
                <a:solidFill>
                  <a:schemeClr val="dk1"/>
                </a:solidFill>
                <a:latin typeface="Times New Roman"/>
                <a:ea typeface="Times New Roman"/>
              </a:rPr>
              <a:t>Learning is distinguished from behavioral changes arising from such processes as maturation and illness, but does apply to motor skills, such as driving a car, to intellectual skills, such as reading, and to attitudes and values, such as prejudice.</a:t>
            </a:r>
            <a:endParaRPr b="0" lang="en-US" sz="2800" spc="-1" strike="noStrike">
              <a:solidFill>
                <a:srgbClr val="000000"/>
              </a:solidFill>
              <a:latin typeface="Arial"/>
            </a:endParaRPr>
          </a:p>
          <a:p>
            <a:pPr marL="343080" indent="-343080">
              <a:lnSpc>
                <a:spcPct val="100000"/>
              </a:lnSpc>
              <a:spcBef>
                <a:spcPts val="561"/>
              </a:spcBef>
              <a:buClr>
                <a:srgbClr val="000000"/>
              </a:buClr>
              <a:buFont typeface="Arial"/>
              <a:buChar char="•"/>
            </a:pPr>
            <a:r>
              <a:rPr b="0" lang="en-US" sz="2800" spc="-1" strike="noStrike">
                <a:solidFill>
                  <a:schemeClr val="dk1"/>
                </a:solidFill>
                <a:latin typeface="Times New Roman"/>
                <a:ea typeface="Times New Roman"/>
              </a:rPr>
              <a:t>There is evidence that neurotic symptoms and patterns of mental illness are also learned behaviors.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lgn="ctr">
              <a:lnSpc>
                <a:spcPct val="100000"/>
              </a:lnSpc>
              <a:buNone/>
              <a:tabLst>
                <a:tab algn="l" pos="0"/>
              </a:tabLst>
            </a:pPr>
            <a:r>
              <a:rPr b="1" lang="en-US" sz="4000" spc="-1" strike="noStrike">
                <a:solidFill>
                  <a:schemeClr val="dk1"/>
                </a:solidFill>
                <a:latin typeface="Times New Roman"/>
                <a:ea typeface="Times New Roman"/>
              </a:rPr>
              <a:t>Types/ Forms of Learning</a:t>
            </a:r>
            <a:endParaRPr b="0" lang="en-US" sz="4000" spc="-1" strike="noStrike">
              <a:solidFill>
                <a:srgbClr val="000000"/>
              </a:solidFill>
              <a:latin typeface="Arial"/>
            </a:endParaRPr>
          </a:p>
        </p:txBody>
      </p:sp>
      <p:sp>
        <p:nvSpPr>
          <p:cNvPr id="74"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indent="0">
              <a:lnSpc>
                <a:spcPct val="100000"/>
              </a:lnSpc>
              <a:buNone/>
              <a:tabLst>
                <a:tab algn="l" pos="0"/>
              </a:tabLst>
            </a:pPr>
            <a:r>
              <a:rPr b="0" lang="en-US" sz="3200" spc="-1" strike="noStrike">
                <a:solidFill>
                  <a:schemeClr val="dk1"/>
                </a:solidFill>
                <a:latin typeface="Times New Roman"/>
                <a:ea typeface="Times New Roman"/>
              </a:rPr>
              <a:t>Considering the content of what has been learnt, there are varieties of learning:</a:t>
            </a:r>
            <a:endParaRPr b="0" lang="en-US" sz="3200" spc="-1" strike="noStrike">
              <a:solidFill>
                <a:srgbClr val="000000"/>
              </a:solidFill>
              <a:latin typeface="Arial"/>
            </a:endParaRPr>
          </a:p>
          <a:p>
            <a:pPr lvl="1" marL="743040" indent="-285840">
              <a:lnSpc>
                <a:spcPct val="100000"/>
              </a:lnSpc>
              <a:spcBef>
                <a:spcPts val="561"/>
              </a:spcBef>
              <a:buClr>
                <a:srgbClr val="000000"/>
              </a:buClr>
              <a:buFont typeface="Arial"/>
              <a:buChar char="–"/>
              <a:tabLst>
                <a:tab algn="l" pos="0"/>
              </a:tabLst>
            </a:pPr>
            <a:r>
              <a:rPr b="0" lang="en-US" sz="2800" spc="-1" strike="noStrike">
                <a:solidFill>
                  <a:schemeClr val="dk1"/>
                </a:solidFill>
                <a:latin typeface="Times New Roman"/>
                <a:ea typeface="Times New Roman"/>
              </a:rPr>
              <a:t>Verbal learning</a:t>
            </a:r>
            <a:endParaRPr b="0" lang="en-US" sz="2800" spc="-1" strike="noStrike">
              <a:solidFill>
                <a:srgbClr val="000000"/>
              </a:solidFill>
              <a:latin typeface="Arial"/>
            </a:endParaRPr>
          </a:p>
          <a:p>
            <a:pPr lvl="1" marL="743040" indent="-285840">
              <a:lnSpc>
                <a:spcPct val="100000"/>
              </a:lnSpc>
              <a:spcBef>
                <a:spcPts val="561"/>
              </a:spcBef>
              <a:buClr>
                <a:srgbClr val="000000"/>
              </a:buClr>
              <a:buFont typeface="Arial"/>
              <a:buChar char="–"/>
              <a:tabLst>
                <a:tab algn="l" pos="0"/>
              </a:tabLst>
            </a:pPr>
            <a:r>
              <a:rPr b="0" lang="en-US" sz="2800" spc="-1" strike="noStrike">
                <a:solidFill>
                  <a:schemeClr val="dk1"/>
                </a:solidFill>
                <a:latin typeface="Times New Roman"/>
                <a:ea typeface="Times New Roman"/>
              </a:rPr>
              <a:t>Motor learning</a:t>
            </a:r>
            <a:endParaRPr b="0" lang="en-US" sz="2800" spc="-1" strike="noStrike">
              <a:solidFill>
                <a:srgbClr val="000000"/>
              </a:solidFill>
              <a:latin typeface="Arial"/>
            </a:endParaRPr>
          </a:p>
          <a:p>
            <a:pPr lvl="1" marL="743040" indent="-285840">
              <a:lnSpc>
                <a:spcPct val="100000"/>
              </a:lnSpc>
              <a:spcBef>
                <a:spcPts val="561"/>
              </a:spcBef>
              <a:buClr>
                <a:srgbClr val="000000"/>
              </a:buClr>
              <a:buFont typeface="Arial"/>
              <a:buChar char="–"/>
              <a:tabLst>
                <a:tab algn="l" pos="0"/>
              </a:tabLst>
            </a:pPr>
            <a:r>
              <a:rPr b="0" lang="en-US" sz="2800" spc="-1" strike="noStrike">
                <a:solidFill>
                  <a:schemeClr val="dk1"/>
                </a:solidFill>
                <a:latin typeface="Times New Roman"/>
                <a:ea typeface="Times New Roman"/>
              </a:rPr>
              <a:t>Problem solving</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buNone/>
            </a:pPr>
            <a:endParaRPr b="0" lang="en-US" sz="4400" spc="-1" strike="noStrike">
              <a:solidFill>
                <a:schemeClr val="dk1"/>
              </a:solidFill>
              <a:latin typeface="Calibri"/>
              <a:ea typeface="Calibri"/>
            </a:endParaRPr>
          </a:p>
        </p:txBody>
      </p:sp>
      <p:sp>
        <p:nvSpPr>
          <p:cNvPr id="76"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indent="0">
              <a:lnSpc>
                <a:spcPct val="100000"/>
              </a:lnSpc>
              <a:buNone/>
              <a:tabLst>
                <a:tab algn="l" pos="0"/>
              </a:tabLst>
            </a:pPr>
            <a:r>
              <a:rPr b="1" lang="en-US" sz="2800" spc="-1" strike="noStrike">
                <a:solidFill>
                  <a:schemeClr val="dk1"/>
                </a:solidFill>
                <a:latin typeface="Times New Roman"/>
                <a:ea typeface="Times New Roman"/>
              </a:rPr>
              <a:t>Verbal Learning</a:t>
            </a:r>
            <a:endParaRPr b="0" lang="en-US" sz="2800" spc="-1" strike="noStrike">
              <a:solidFill>
                <a:srgbClr val="000000"/>
              </a:solidFill>
              <a:latin typeface="Arial"/>
            </a:endParaRPr>
          </a:p>
          <a:p>
            <a:pPr marL="343080" indent="-343080">
              <a:lnSpc>
                <a:spcPct val="100000"/>
              </a:lnSpc>
              <a:spcBef>
                <a:spcPts val="561"/>
              </a:spcBef>
              <a:buClr>
                <a:srgbClr val="000000"/>
              </a:buClr>
              <a:buFont typeface="Arial"/>
              <a:buChar char="•"/>
              <a:tabLst>
                <a:tab algn="l" pos="0"/>
              </a:tabLst>
            </a:pPr>
            <a:r>
              <a:rPr b="0" lang="en-US" sz="2800" spc="-1" strike="noStrike">
                <a:solidFill>
                  <a:schemeClr val="dk1"/>
                </a:solidFill>
                <a:latin typeface="Times New Roman"/>
                <a:ea typeface="Times New Roman"/>
              </a:rPr>
              <a:t>Basically man is a verbal learner who learns about the environment through experiences.</a:t>
            </a:r>
            <a:endParaRPr b="0" lang="en-US" sz="2800" spc="-1" strike="noStrike">
              <a:solidFill>
                <a:srgbClr val="000000"/>
              </a:solidFill>
              <a:latin typeface="Arial"/>
            </a:endParaRPr>
          </a:p>
          <a:p>
            <a:pPr marL="343080" indent="-343080">
              <a:lnSpc>
                <a:spcPct val="100000"/>
              </a:lnSpc>
              <a:spcBef>
                <a:spcPts val="561"/>
              </a:spcBef>
              <a:buClr>
                <a:srgbClr val="000000"/>
              </a:buClr>
              <a:buFont typeface="Arial"/>
              <a:buChar char="•"/>
              <a:tabLst>
                <a:tab algn="l" pos="0"/>
              </a:tabLst>
            </a:pPr>
            <a:r>
              <a:rPr b="0" lang="en-US" sz="2800" spc="-1" strike="noStrike">
                <a:solidFill>
                  <a:schemeClr val="dk1"/>
                </a:solidFill>
                <a:latin typeface="Times New Roman"/>
                <a:ea typeface="Times New Roman"/>
              </a:rPr>
              <a:t>Verbal learning involves the person’s own association, experiences and relations with the phenomenon that has been learned.</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buNone/>
            </a:pPr>
            <a:endParaRPr b="0" lang="en-US" sz="4400" spc="-1" strike="noStrike">
              <a:solidFill>
                <a:schemeClr val="dk1"/>
              </a:solidFill>
              <a:latin typeface="Calibri"/>
              <a:ea typeface="Calibri"/>
            </a:endParaRPr>
          </a:p>
        </p:txBody>
      </p:sp>
      <p:sp>
        <p:nvSpPr>
          <p:cNvPr id="78" name="PlaceHolder 2"/>
          <p:cNvSpPr>
            <a:spLocks noGrp="1"/>
          </p:cNvSpPr>
          <p:nvPr>
            <p:ph/>
          </p:nvPr>
        </p:nvSpPr>
        <p:spPr>
          <a:xfrm>
            <a:off x="457200" y="1143000"/>
            <a:ext cx="8229240" cy="4982760"/>
          </a:xfrm>
          <a:prstGeom prst="rect">
            <a:avLst/>
          </a:prstGeom>
          <a:noFill/>
          <a:ln w="0">
            <a:noFill/>
          </a:ln>
        </p:spPr>
        <p:txBody>
          <a:bodyPr lIns="91440" rIns="91440" tIns="45720" bIns="45720" anchor="t">
            <a:noAutofit/>
          </a:bodyPr>
          <a:p>
            <a:pPr indent="0">
              <a:lnSpc>
                <a:spcPct val="100000"/>
              </a:lnSpc>
              <a:buNone/>
              <a:tabLst>
                <a:tab algn="l" pos="0"/>
              </a:tabLst>
            </a:pPr>
            <a:r>
              <a:rPr b="1" lang="en-US" sz="2800" spc="-1" strike="noStrike">
                <a:solidFill>
                  <a:schemeClr val="dk1"/>
                </a:solidFill>
                <a:latin typeface="Times New Roman"/>
                <a:ea typeface="Times New Roman"/>
              </a:rPr>
              <a:t>Motor Learning</a:t>
            </a:r>
            <a:endParaRPr b="0" lang="en-US" sz="2800" spc="-1" strike="noStrike">
              <a:solidFill>
                <a:srgbClr val="000000"/>
              </a:solidFill>
              <a:latin typeface="Arial"/>
            </a:endParaRPr>
          </a:p>
          <a:p>
            <a:pPr marL="343080" indent="-343080">
              <a:lnSpc>
                <a:spcPct val="100000"/>
              </a:lnSpc>
              <a:spcBef>
                <a:spcPts val="561"/>
              </a:spcBef>
              <a:buClr>
                <a:srgbClr val="000000"/>
              </a:buClr>
              <a:buFont typeface="Arial"/>
              <a:buChar char="•"/>
              <a:tabLst>
                <a:tab algn="l" pos="0"/>
              </a:tabLst>
            </a:pPr>
            <a:r>
              <a:rPr b="0" lang="en-US" sz="2800" spc="-1" strike="noStrike">
                <a:solidFill>
                  <a:schemeClr val="dk1"/>
                </a:solidFill>
                <a:latin typeface="Times New Roman"/>
                <a:ea typeface="Times New Roman"/>
              </a:rPr>
              <a:t>It involves the practical application of the learned phenomena.</a:t>
            </a:r>
            <a:endParaRPr b="0" lang="en-US" sz="2800" spc="-1" strike="noStrike">
              <a:solidFill>
                <a:srgbClr val="000000"/>
              </a:solidFill>
              <a:latin typeface="Arial"/>
            </a:endParaRPr>
          </a:p>
          <a:p>
            <a:pPr marL="343080" indent="-343080">
              <a:lnSpc>
                <a:spcPct val="100000"/>
              </a:lnSpc>
              <a:spcBef>
                <a:spcPts val="561"/>
              </a:spcBef>
              <a:buClr>
                <a:srgbClr val="000000"/>
              </a:buClr>
              <a:buFont typeface="Arial"/>
              <a:buChar char="•"/>
              <a:tabLst>
                <a:tab algn="l" pos="0"/>
              </a:tabLst>
            </a:pPr>
            <a:r>
              <a:rPr b="0" lang="en-US" sz="2800" spc="-1" strike="noStrike">
                <a:solidFill>
                  <a:schemeClr val="dk1"/>
                </a:solidFill>
                <a:latin typeface="Times New Roman"/>
                <a:ea typeface="Times New Roman"/>
              </a:rPr>
              <a:t>There are various tasks/ activities in which motor skills are of primary importance as compared to the ones requiring verbally learned material; e.g. learning the skills like playing football, tennis, cricket etc.; or the training of technicians whose motor skills need to be highly efficient.</a:t>
            </a:r>
            <a:endParaRPr b="0" lang="en-US" sz="2800" spc="-1" strike="noStrike">
              <a:solidFill>
                <a:srgbClr val="000000"/>
              </a:solidFill>
              <a:latin typeface="Arial"/>
            </a:endParaRPr>
          </a:p>
          <a:p>
            <a:pPr marL="343080" indent="-343080">
              <a:lnSpc>
                <a:spcPct val="100000"/>
              </a:lnSpc>
              <a:spcBef>
                <a:spcPts val="561"/>
              </a:spcBef>
              <a:buClr>
                <a:srgbClr val="000000"/>
              </a:buClr>
              <a:buFont typeface="Arial"/>
              <a:buChar char="•"/>
              <a:tabLst>
                <a:tab algn="l" pos="0"/>
              </a:tabLst>
            </a:pPr>
            <a:r>
              <a:rPr b="0" lang="en-US" sz="2800" spc="-1" strike="noStrike">
                <a:solidFill>
                  <a:schemeClr val="dk1"/>
                </a:solidFill>
                <a:latin typeface="Times New Roman"/>
                <a:ea typeface="Times New Roman"/>
              </a:rPr>
              <a:t>In learning motor skills two things are important; quickness of movements and the results that are achieved through it.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buNone/>
            </a:pPr>
            <a:endParaRPr b="0" lang="en-US" sz="4400" spc="-1" strike="noStrike">
              <a:solidFill>
                <a:schemeClr val="dk1"/>
              </a:solidFill>
              <a:latin typeface="Calibri"/>
              <a:ea typeface="Calibri"/>
            </a:endParaRPr>
          </a:p>
        </p:txBody>
      </p:sp>
      <p:sp>
        <p:nvSpPr>
          <p:cNvPr id="80"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indent="0">
              <a:lnSpc>
                <a:spcPct val="100000"/>
              </a:lnSpc>
              <a:buNone/>
              <a:tabLst>
                <a:tab algn="l" pos="0"/>
              </a:tabLst>
            </a:pPr>
            <a:r>
              <a:rPr b="1" lang="en-US" sz="3200" spc="-1" strike="noStrike">
                <a:solidFill>
                  <a:schemeClr val="dk1"/>
                </a:solidFill>
                <a:latin typeface="Times New Roman"/>
                <a:ea typeface="Times New Roman"/>
              </a:rPr>
              <a:t>Problem Solving</a:t>
            </a:r>
            <a:endParaRPr b="0" lang="en-US" sz="32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3200" spc="-1" strike="noStrike">
                <a:solidFill>
                  <a:schemeClr val="dk1"/>
                </a:solidFill>
                <a:latin typeface="Times New Roman"/>
                <a:ea typeface="Times New Roman"/>
              </a:rPr>
              <a:t>Problem solving tasks usually involves trial and error and primarily include verbal processes.</a:t>
            </a:r>
            <a:endParaRPr b="0" lang="en-US" sz="32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3200" spc="-1" strike="noStrike">
                <a:solidFill>
                  <a:schemeClr val="dk1"/>
                </a:solidFill>
                <a:latin typeface="Times New Roman"/>
                <a:ea typeface="Times New Roman"/>
              </a:rPr>
              <a:t>While doing the problem-solving task, individual learns many responses that can be helpful for him in different situations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lgn="ctr">
              <a:lnSpc>
                <a:spcPct val="100000"/>
              </a:lnSpc>
              <a:buNone/>
              <a:tabLst>
                <a:tab algn="l" pos="0"/>
              </a:tabLst>
            </a:pPr>
            <a:r>
              <a:rPr b="1" lang="en-US" sz="4400" spc="-1" strike="noStrike">
                <a:solidFill>
                  <a:schemeClr val="dk1"/>
                </a:solidFill>
                <a:latin typeface="Times New Roman"/>
                <a:ea typeface="Times New Roman"/>
              </a:rPr>
              <a:t>How Do We Learn?</a:t>
            </a:r>
            <a:endParaRPr b="0" lang="en-US" sz="4400" spc="-1" strike="noStrike">
              <a:solidFill>
                <a:srgbClr val="000000"/>
              </a:solidFill>
              <a:latin typeface="Arial"/>
            </a:endParaRPr>
          </a:p>
        </p:txBody>
      </p:sp>
      <p:sp>
        <p:nvSpPr>
          <p:cNvPr id="82"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marL="343080" indent="-343080">
              <a:lnSpc>
                <a:spcPct val="100000"/>
              </a:lnSpc>
              <a:buClr>
                <a:srgbClr val="000000"/>
              </a:buClr>
              <a:buFont typeface="Arial"/>
              <a:buChar char="•"/>
            </a:pPr>
            <a:r>
              <a:rPr b="0" lang="en-US" sz="3200" spc="-1" strike="noStrike">
                <a:solidFill>
                  <a:schemeClr val="dk1"/>
                </a:solidFill>
                <a:latin typeface="Times New Roman"/>
                <a:ea typeface="Times New Roman"/>
              </a:rPr>
              <a:t>Three main explanations of learning are:</a:t>
            </a:r>
            <a:endParaRPr b="0" lang="en-US" sz="3200" spc="-1" strike="noStrike">
              <a:solidFill>
                <a:srgbClr val="000000"/>
              </a:solidFill>
              <a:latin typeface="Arial"/>
            </a:endParaRPr>
          </a:p>
          <a:p>
            <a:pPr lvl="1" marL="743040" indent="-285840">
              <a:lnSpc>
                <a:spcPct val="100000"/>
              </a:lnSpc>
              <a:spcBef>
                <a:spcPts val="561"/>
              </a:spcBef>
              <a:buClr>
                <a:srgbClr val="000000"/>
              </a:buClr>
              <a:buFont typeface="Arial"/>
              <a:buChar char="–"/>
            </a:pPr>
            <a:r>
              <a:rPr b="0" lang="en-US" sz="2800" spc="-1" strike="noStrike">
                <a:solidFill>
                  <a:schemeClr val="dk1"/>
                </a:solidFill>
                <a:latin typeface="Times New Roman"/>
                <a:ea typeface="Times New Roman"/>
              </a:rPr>
              <a:t>Classical conditioning</a:t>
            </a:r>
            <a:endParaRPr b="0" lang="en-US" sz="2800" spc="-1" strike="noStrike">
              <a:solidFill>
                <a:srgbClr val="000000"/>
              </a:solidFill>
              <a:latin typeface="Arial"/>
            </a:endParaRPr>
          </a:p>
          <a:p>
            <a:pPr lvl="1" marL="743040" indent="-285840">
              <a:lnSpc>
                <a:spcPct val="100000"/>
              </a:lnSpc>
              <a:spcBef>
                <a:spcPts val="561"/>
              </a:spcBef>
              <a:buClr>
                <a:srgbClr val="000000"/>
              </a:buClr>
              <a:buFont typeface="Arial"/>
              <a:buChar char="–"/>
            </a:pPr>
            <a:r>
              <a:rPr b="0" lang="en-US" sz="2800" spc="-1" strike="noStrike">
                <a:solidFill>
                  <a:schemeClr val="dk1"/>
                </a:solidFill>
                <a:latin typeface="Times New Roman"/>
                <a:ea typeface="Times New Roman"/>
              </a:rPr>
              <a:t>Operant conditioning</a:t>
            </a:r>
            <a:endParaRPr b="0" lang="en-US" sz="2800" spc="-1" strike="noStrike">
              <a:solidFill>
                <a:srgbClr val="000000"/>
              </a:solidFill>
              <a:latin typeface="Arial"/>
            </a:endParaRPr>
          </a:p>
          <a:p>
            <a:pPr lvl="1" marL="743040" indent="-285840">
              <a:lnSpc>
                <a:spcPct val="100000"/>
              </a:lnSpc>
              <a:spcBef>
                <a:spcPts val="561"/>
              </a:spcBef>
              <a:buClr>
                <a:srgbClr val="000000"/>
              </a:buClr>
              <a:buFont typeface="Arial"/>
              <a:buChar char="–"/>
            </a:pPr>
            <a:r>
              <a:rPr b="0" lang="en-US" sz="2800" spc="-1" strike="noStrike">
                <a:solidFill>
                  <a:schemeClr val="dk1"/>
                </a:solidFill>
                <a:latin typeface="Times New Roman"/>
                <a:ea typeface="Times New Roman"/>
              </a:rPr>
              <a:t>Observational</a:t>
            </a:r>
            <a:endParaRPr b="0" lang="en-US" sz="2800" spc="-1" strike="noStrike">
              <a:solidFill>
                <a:srgbClr val="000000"/>
              </a:solidFill>
              <a:latin typeface="Arial"/>
            </a:endParaRPr>
          </a:p>
          <a:p>
            <a:pPr lvl="1" marL="743040" indent="-285840">
              <a:lnSpc>
                <a:spcPct val="100000"/>
              </a:lnSpc>
              <a:spcBef>
                <a:spcPts val="561"/>
              </a:spcBef>
              <a:buClr>
                <a:srgbClr val="000000"/>
              </a:buClr>
              <a:buFont typeface="Arial"/>
              <a:buChar char="–"/>
            </a:pPr>
            <a:r>
              <a:rPr b="0" lang="en-US" sz="2800" spc="-1" strike="noStrike">
                <a:solidFill>
                  <a:schemeClr val="dk1"/>
                </a:solidFill>
                <a:latin typeface="Times New Roman"/>
                <a:ea typeface="Times New Roman"/>
              </a:rPr>
              <a:t>Cognitive approaches to learning.</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lgn="ctr">
              <a:lnSpc>
                <a:spcPct val="100000"/>
              </a:lnSpc>
              <a:buNone/>
              <a:tabLst>
                <a:tab algn="l" pos="0"/>
              </a:tabLst>
            </a:pPr>
            <a:r>
              <a:rPr b="1" lang="en-US" sz="4400" spc="-1" strike="noStrike">
                <a:solidFill>
                  <a:schemeClr val="dk1"/>
                </a:solidFill>
                <a:latin typeface="Times New Roman"/>
                <a:ea typeface="Times New Roman"/>
              </a:rPr>
              <a:t>1. Classical Conditioning</a:t>
            </a:r>
            <a:endParaRPr b="0" lang="en-US" sz="4400" spc="-1" strike="noStrike">
              <a:solidFill>
                <a:srgbClr val="000000"/>
              </a:solidFill>
              <a:latin typeface="Arial"/>
            </a:endParaRPr>
          </a:p>
        </p:txBody>
      </p:sp>
      <p:sp>
        <p:nvSpPr>
          <p:cNvPr id="84"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marL="343080" indent="-343080">
              <a:lnSpc>
                <a:spcPct val="100000"/>
              </a:lnSpc>
              <a:buClr>
                <a:srgbClr val="000000"/>
              </a:buClr>
              <a:buFont typeface="Arial"/>
              <a:buChar char="•"/>
            </a:pPr>
            <a:r>
              <a:rPr b="0" lang="en-US" sz="2800" spc="-1" strike="noStrike">
                <a:solidFill>
                  <a:schemeClr val="dk1"/>
                </a:solidFill>
                <a:latin typeface="Times New Roman"/>
                <a:ea typeface="Times New Roman"/>
              </a:rPr>
              <a:t>Why are children scared of darkness?</a:t>
            </a:r>
            <a:endParaRPr b="0" lang="en-US" sz="2800" spc="-1" strike="noStrike">
              <a:solidFill>
                <a:srgbClr val="000000"/>
              </a:solidFill>
              <a:latin typeface="Arial"/>
            </a:endParaRPr>
          </a:p>
          <a:p>
            <a:pPr marL="343080" indent="-343080">
              <a:lnSpc>
                <a:spcPct val="100000"/>
              </a:lnSpc>
              <a:spcBef>
                <a:spcPts val="561"/>
              </a:spcBef>
              <a:buClr>
                <a:srgbClr val="000000"/>
              </a:buClr>
              <a:buFont typeface="Arial"/>
              <a:buChar char="•"/>
            </a:pPr>
            <a:r>
              <a:rPr b="0" lang="en-US" sz="2800" spc="-1" strike="noStrike">
                <a:solidFill>
                  <a:schemeClr val="dk1"/>
                </a:solidFill>
                <a:latin typeface="Times New Roman"/>
                <a:ea typeface="Times New Roman"/>
              </a:rPr>
              <a:t>Why some children jump with joy at the sight of a cat and some start screaming in fright?</a:t>
            </a:r>
            <a:endParaRPr b="0" lang="en-US" sz="2800" spc="-1" strike="noStrike">
              <a:solidFill>
                <a:srgbClr val="000000"/>
              </a:solidFill>
              <a:latin typeface="Arial"/>
            </a:endParaRPr>
          </a:p>
          <a:p>
            <a:pPr marL="343080" indent="-343080">
              <a:lnSpc>
                <a:spcPct val="100000"/>
              </a:lnSpc>
              <a:spcBef>
                <a:spcPts val="561"/>
              </a:spcBef>
              <a:buClr>
                <a:srgbClr val="000000"/>
              </a:buClr>
              <a:buFont typeface="Arial"/>
              <a:buChar char="•"/>
            </a:pPr>
            <a:r>
              <a:rPr b="0" lang="en-US" sz="2800" spc="-1" strike="noStrike">
                <a:solidFill>
                  <a:schemeClr val="dk1"/>
                </a:solidFill>
                <a:latin typeface="Times New Roman"/>
                <a:ea typeface="Times New Roman"/>
              </a:rPr>
              <a:t>Why does one coming from office start feeling relaxed at the very sight of his home?</a:t>
            </a:r>
            <a:endParaRPr b="0" lang="en-US" sz="2800" spc="-1" strike="noStrike">
              <a:solidFill>
                <a:srgbClr val="000000"/>
              </a:solidFill>
              <a:latin typeface="Arial"/>
            </a:endParaRPr>
          </a:p>
          <a:p>
            <a:pPr marL="343080" indent="-343080">
              <a:lnSpc>
                <a:spcPct val="100000"/>
              </a:lnSpc>
              <a:spcBef>
                <a:spcPts val="561"/>
              </a:spcBef>
              <a:buClr>
                <a:srgbClr val="000000"/>
              </a:buClr>
              <a:buFont typeface="Arial"/>
              <a:buChar char="•"/>
            </a:pPr>
            <a:r>
              <a:rPr b="0" lang="en-US" sz="2800" spc="-1" strike="noStrike">
                <a:solidFill>
                  <a:schemeClr val="dk1"/>
                </a:solidFill>
                <a:latin typeface="Times New Roman"/>
                <a:ea typeface="Times New Roman"/>
              </a:rPr>
              <a:t>Why does one start feeling bad at the thought of going to a dentist?</a:t>
            </a:r>
            <a:endParaRPr b="0" lang="en-US" sz="2800" spc="-1" strike="noStrike">
              <a:solidFill>
                <a:srgbClr val="000000"/>
              </a:solidFill>
              <a:latin typeface="Arial"/>
            </a:endParaRPr>
          </a:p>
          <a:p>
            <a:pPr marL="343080" indent="-343080">
              <a:lnSpc>
                <a:spcPct val="100000"/>
              </a:lnSpc>
              <a:spcBef>
                <a:spcPts val="561"/>
              </a:spcBef>
              <a:buClr>
                <a:srgbClr val="000000"/>
              </a:buClr>
              <a:buFont typeface="Arial"/>
              <a:buChar char="•"/>
            </a:pPr>
            <a:r>
              <a:rPr b="0" lang="en-US" sz="2800" spc="-1" strike="noStrike">
                <a:solidFill>
                  <a:schemeClr val="dk1"/>
                </a:solidFill>
                <a:latin typeface="Times New Roman"/>
                <a:ea typeface="Times New Roman"/>
              </a:rPr>
              <a:t>Why does one starts feeling hungry at the sight of one’s favorite fast food joint?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LibreOffice/24.2.0.3$Linux_X86_64 LibreOffice_project/420$Build-3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2024-07-02T09:26:00Z</dcterms:modified>
  <cp:revision>1</cp:revision>
  <dc:subject/>
  <dc:title/>
</cp:coreProperties>
</file>