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jHPfpsSG9FTe6ghKJhfVsGqf9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p:nvPr>
            <p:ph idx="2" type="pic"/>
          </p:nvPr>
        </p:nvSpPr>
        <p:spPr>
          <a:xfrm>
            <a:off x="1792288" y="612775"/>
            <a:ext cx="5486400" cy="4114800"/>
          </a:xfrm>
          <a:prstGeom prst="rect">
            <a:avLst/>
          </a:prstGeom>
          <a:noFill/>
          <a:ln>
            <a:noFill/>
          </a:ln>
        </p:spPr>
      </p:sp>
      <p:sp>
        <p:nvSpPr>
          <p:cNvPr id="68" name="Google Shape;68;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Personality </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42" name="Google Shape;142;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43" name="Google Shape;143;p10"/>
          <p:cNvPicPr preferRelativeResize="0"/>
          <p:nvPr/>
        </p:nvPicPr>
        <p:blipFill rotWithShape="1">
          <a:blip r:embed="rId3">
            <a:alphaModFix/>
          </a:blip>
          <a:srcRect b="26664" l="31157" r="32299" t="28305"/>
          <a:stretch/>
        </p:blipFill>
        <p:spPr>
          <a:xfrm>
            <a:off x="0" y="0"/>
            <a:ext cx="9144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3. Social Cognitive Perspectives</a:t>
            </a:r>
            <a:endParaRPr/>
          </a:p>
        </p:txBody>
      </p:sp>
      <p:sp>
        <p:nvSpPr>
          <p:cNvPr id="149" name="Google Shape;14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Social cognitive theory states that behavior, environment, and person/ cognitive factors are important in understanding personality. In Bandura’s view, these factors reciprocally interact. Two key concepts in social cognitive theory are self-efficacy and personal control. </a:t>
            </a:r>
            <a:endParaRPr/>
          </a:p>
          <a:p>
            <a:pPr indent="-342900" lvl="0" marL="342900" rtl="0" algn="l">
              <a:lnSpc>
                <a:spcPct val="100000"/>
              </a:lnSpc>
              <a:spcBef>
                <a:spcPts val="560"/>
              </a:spcBef>
              <a:spcAft>
                <a:spcPts val="0"/>
              </a:spcAft>
              <a:buClr>
                <a:schemeClr val="dk1"/>
              </a:buClr>
              <a:buSzPts val="2800"/>
              <a:buChar char="•"/>
            </a:pPr>
            <a:r>
              <a:rPr i="1" lang="en-US" sz="2800">
                <a:latin typeface="Times New Roman"/>
                <a:ea typeface="Times New Roman"/>
                <a:cs typeface="Times New Roman"/>
                <a:sym typeface="Times New Roman"/>
              </a:rPr>
              <a:t>Self-efficacy</a:t>
            </a:r>
            <a:r>
              <a:rPr lang="en-US" sz="2800">
                <a:latin typeface="Times New Roman"/>
                <a:ea typeface="Times New Roman"/>
                <a:cs typeface="Times New Roman"/>
                <a:sym typeface="Times New Roman"/>
              </a:rPr>
              <a:t> is the belief that one can master a situation and produce positive outcomes. Self-efficacy is also linked with successful job interviewing, job performance, and achievement in a creative profession.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5" name="Google Shape;15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00000"/>
              </a:lnSpc>
              <a:spcBef>
                <a:spcPts val="0"/>
              </a:spcBef>
              <a:spcAft>
                <a:spcPts val="0"/>
              </a:spcAft>
              <a:buClr>
                <a:schemeClr val="dk1"/>
              </a:buClr>
              <a:buSzPct val="100000"/>
              <a:buChar char="•"/>
            </a:pPr>
            <a:r>
              <a:rPr lang="en-US">
                <a:latin typeface="Times New Roman"/>
                <a:ea typeface="Times New Roman"/>
                <a:cs typeface="Times New Roman"/>
                <a:sym typeface="Times New Roman"/>
              </a:rPr>
              <a:t>Personal control refers to individuals’ beliefs about whether the outcomes of their actions depend on their own internal acts or on external events.</a:t>
            </a:r>
            <a:endParaRPr/>
          </a:p>
          <a:p>
            <a:pPr indent="-342900" lvl="0" marL="342900" rtl="0" algn="l">
              <a:lnSpc>
                <a:spcPct val="10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Imagine someone—let’s call him Raoul—who is excited by the challenge of a new assignment given by his boss. Raoul may think about all the possible strategies to complete the project and get down to work immediately. Yet this go-getter may respond differently to other challenges, depending on who gives the assignment, what it is, or whether he feels he can do a good job</a:t>
            </a:r>
            <a:endParaRPr/>
          </a:p>
          <a:p>
            <a:pPr indent="-170180" lvl="0" marL="342900" rtl="0" algn="l">
              <a:lnSpc>
                <a:spcPct val="100000"/>
              </a:lnSpc>
              <a:spcBef>
                <a:spcPts val="544"/>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4. Humanistic Perspectives</a:t>
            </a:r>
            <a:endParaRPr b="1" sz="4000"/>
          </a:p>
        </p:txBody>
      </p:sp>
      <p:sp>
        <p:nvSpPr>
          <p:cNvPr id="161" name="Google Shape;161;p1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sz="2800">
                <a:latin typeface="Times New Roman"/>
                <a:ea typeface="Times New Roman"/>
                <a:cs typeface="Times New Roman"/>
                <a:sym typeface="Times New Roman"/>
              </a:rPr>
              <a:t>Humanistic perspectives stress a person’s capacity for personal growth and positive human qualities. Humanistic psychologists believe that we all have the ability to control our lives and to achieve what we desire.</a:t>
            </a:r>
            <a:endParaRPr/>
          </a:p>
          <a:p>
            <a:pPr indent="-342900" lvl="0" marL="342900" rtl="0" algn="l">
              <a:lnSpc>
                <a:spcPct val="100000"/>
              </a:lnSpc>
              <a:spcBef>
                <a:spcPts val="518"/>
              </a:spcBef>
              <a:spcAft>
                <a:spcPts val="0"/>
              </a:spcAft>
              <a:buClr>
                <a:schemeClr val="dk1"/>
              </a:buClr>
              <a:buSzPct val="100000"/>
              <a:buChar char="•"/>
            </a:pPr>
            <a:r>
              <a:rPr lang="en-US" sz="2800">
                <a:latin typeface="Times New Roman"/>
                <a:ea typeface="Times New Roman"/>
                <a:cs typeface="Times New Roman"/>
                <a:sym typeface="Times New Roman"/>
              </a:rPr>
              <a:t>Maslow developed the concept of a hierarchy of needs, with self-actualization being the highest human need. </a:t>
            </a:r>
            <a:endParaRPr/>
          </a:p>
          <a:p>
            <a:pPr indent="-342900" lvl="0" marL="342900" rtl="0" algn="l">
              <a:lnSpc>
                <a:spcPct val="100000"/>
              </a:lnSpc>
              <a:spcBef>
                <a:spcPts val="518"/>
              </a:spcBef>
              <a:spcAft>
                <a:spcPts val="0"/>
              </a:spcAft>
              <a:buClr>
                <a:schemeClr val="dk1"/>
              </a:buClr>
              <a:buSzPct val="100000"/>
              <a:buChar char="•"/>
            </a:pPr>
            <a:r>
              <a:rPr lang="en-US" sz="2800">
                <a:latin typeface="Times New Roman"/>
                <a:ea typeface="Times New Roman"/>
                <a:cs typeface="Times New Roman"/>
                <a:sym typeface="Times New Roman"/>
              </a:rPr>
              <a:t>In Rogers’s approach, each of us is born with a tendency toward growth, a sense of what is good and bad for us, and a need for unconditional positive regard. Because we are often denied unconditional positive regard, we may become alienated from our innate growth tendencies. In order to reconnect with these innate tendencies, Rogers felt, a person required a relationship that included unconditional positive regard, empathy, and genuineness.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67" name="Google Shape;16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If we have innate tendencies toward growth and fulfillment, why are so many people so unhappy? The problem arises when our need for positive regard from others is not met unconditionally. </a:t>
            </a:r>
            <a:endParaRPr/>
          </a:p>
          <a:p>
            <a:pPr indent="-342900" lvl="0" marL="342900" rtl="0" algn="l">
              <a:lnSpc>
                <a:spcPct val="100000"/>
              </a:lnSpc>
              <a:spcBef>
                <a:spcPts val="560"/>
              </a:spcBef>
              <a:spcAft>
                <a:spcPts val="0"/>
              </a:spcAft>
              <a:buClr>
                <a:schemeClr val="dk1"/>
              </a:buClr>
              <a:buSzPts val="2800"/>
              <a:buChar char="•"/>
            </a:pPr>
            <a:r>
              <a:rPr b="1" lang="en-US" sz="2800">
                <a:latin typeface="Times New Roman"/>
                <a:ea typeface="Times New Roman"/>
                <a:cs typeface="Times New Roman"/>
                <a:sym typeface="Times New Roman"/>
              </a:rPr>
              <a:t>Unconditional positive regard </a:t>
            </a:r>
            <a:r>
              <a:rPr lang="en-US" sz="2800">
                <a:latin typeface="Times New Roman"/>
                <a:ea typeface="Times New Roman"/>
                <a:cs typeface="Times New Roman"/>
                <a:sym typeface="Times New Roman"/>
              </a:rPr>
              <a:t>is Rogers’s term for being accepted, valued, and treated positively regardless of one’s behavior.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Personality Assessment</a:t>
            </a:r>
            <a:endParaRPr/>
          </a:p>
        </p:txBody>
      </p:sp>
      <p:sp>
        <p:nvSpPr>
          <p:cNvPr id="173" name="Google Shape;17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b="1" lang="en-US" sz="2800">
                <a:latin typeface="Times New Roman"/>
                <a:ea typeface="Times New Roman"/>
                <a:cs typeface="Times New Roman"/>
                <a:sym typeface="Times New Roman"/>
              </a:rPr>
              <a:t>Interview: </a:t>
            </a:r>
            <a:r>
              <a:rPr lang="en-US" sz="2800">
                <a:latin typeface="Times New Roman"/>
                <a:ea typeface="Times New Roman"/>
                <a:cs typeface="Times New Roman"/>
                <a:sym typeface="Times New Roman"/>
              </a:rPr>
              <a:t>Face-to-face meeting designed to gain information about someone’s personality, current psychological state, or personal history</a:t>
            </a:r>
            <a:endParaRPr/>
          </a:p>
          <a:p>
            <a:pPr indent="-285750" lvl="1" marL="742950" rtl="0" algn="l">
              <a:lnSpc>
                <a:spcPct val="100000"/>
              </a:lnSpc>
              <a:spcBef>
                <a:spcPts val="560"/>
              </a:spcBef>
              <a:spcAft>
                <a:spcPts val="0"/>
              </a:spcAft>
              <a:buClr>
                <a:schemeClr val="dk1"/>
              </a:buClr>
              <a:buSzPts val="2800"/>
              <a:buChar char="–"/>
            </a:pPr>
            <a:r>
              <a:rPr lang="en-US">
                <a:latin typeface="Times New Roman"/>
                <a:ea typeface="Times New Roman"/>
                <a:cs typeface="Times New Roman"/>
                <a:sym typeface="Times New Roman"/>
              </a:rPr>
              <a:t>Unstructured Interview: Conversation is informal, and topics are discussed as they arise</a:t>
            </a:r>
            <a:endParaRPr/>
          </a:p>
          <a:p>
            <a:pPr indent="-285750" lvl="1" marL="742950" rtl="0" algn="l">
              <a:lnSpc>
                <a:spcPct val="100000"/>
              </a:lnSpc>
              <a:spcBef>
                <a:spcPts val="560"/>
              </a:spcBef>
              <a:spcAft>
                <a:spcPts val="0"/>
              </a:spcAft>
              <a:buClr>
                <a:schemeClr val="dk1"/>
              </a:buClr>
              <a:buSzPts val="2800"/>
              <a:buChar char="–"/>
            </a:pPr>
            <a:r>
              <a:rPr lang="en-US">
                <a:latin typeface="Times New Roman"/>
                <a:ea typeface="Times New Roman"/>
                <a:cs typeface="Times New Roman"/>
                <a:sym typeface="Times New Roman"/>
              </a:rPr>
              <a:t>Structured Interview: Follows a prearranged plan, using a series of planned questions</a:t>
            </a:r>
            <a:endParaRPr/>
          </a:p>
          <a:p>
            <a:pPr indent="-342900" lvl="0" marL="342900" rtl="0" algn="l">
              <a:lnSpc>
                <a:spcPct val="100000"/>
              </a:lnSpc>
              <a:spcBef>
                <a:spcPts val="560"/>
              </a:spcBef>
              <a:spcAft>
                <a:spcPts val="0"/>
              </a:spcAft>
              <a:buClr>
                <a:schemeClr val="dk1"/>
              </a:buClr>
              <a:buSzPts val="2800"/>
              <a:buChar char="•"/>
            </a:pPr>
            <a:r>
              <a:rPr b="1" lang="en-US" sz="2800">
                <a:latin typeface="Times New Roman"/>
                <a:ea typeface="Times New Roman"/>
                <a:cs typeface="Times New Roman"/>
                <a:sym typeface="Times New Roman"/>
              </a:rPr>
              <a:t>Direct Observation: </a:t>
            </a:r>
            <a:r>
              <a:rPr lang="en-US" sz="2800">
                <a:latin typeface="Times New Roman"/>
                <a:ea typeface="Times New Roman"/>
                <a:cs typeface="Times New Roman"/>
                <a:sym typeface="Times New Roman"/>
              </a:rPr>
              <a:t>Looking at behavior</a:t>
            </a:r>
            <a:endParaRPr/>
          </a:p>
          <a:p>
            <a:pPr indent="-342900" lvl="0" marL="342900" rtl="0" algn="l">
              <a:lnSpc>
                <a:spcPct val="100000"/>
              </a:lnSpc>
              <a:spcBef>
                <a:spcPts val="560"/>
              </a:spcBef>
              <a:spcAft>
                <a:spcPts val="0"/>
              </a:spcAft>
              <a:buClr>
                <a:schemeClr val="dk1"/>
              </a:buClr>
              <a:buSzPts val="2800"/>
              <a:buFont typeface="Calibri"/>
              <a:buNone/>
            </a:pPr>
            <a:r>
              <a:t/>
            </a:r>
            <a:endParaRPr sz="2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0" y="533400"/>
            <a:ext cx="9144000" cy="73183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Self report Measures </a:t>
            </a:r>
            <a:endParaRPr/>
          </a:p>
        </p:txBody>
      </p:sp>
      <p:sp>
        <p:nvSpPr>
          <p:cNvPr id="179" name="Google Shape;179;p16"/>
          <p:cNvSpPr txBox="1"/>
          <p:nvPr>
            <p:ph idx="1" type="body"/>
          </p:nvPr>
        </p:nvSpPr>
        <p:spPr>
          <a:xfrm>
            <a:off x="457200" y="1371600"/>
            <a:ext cx="8229600"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Self report test, which directly asks people whether specific items describe their personality traits. Self-report personality tests include items such as:</a:t>
            </a:r>
            <a:endParaRPr/>
          </a:p>
          <a:p>
            <a:pPr indent="-285750" lvl="1" marL="74295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 I am easily embarrassed. </a:t>
            </a:r>
            <a:endParaRPr/>
          </a:p>
          <a:p>
            <a:pPr indent="-285750" lvl="1" marL="74295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I love to go to parties. </a:t>
            </a:r>
            <a:endParaRPr/>
          </a:p>
          <a:p>
            <a:pPr indent="-285750" lvl="1" marL="74295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I like to watch cartoons on TV.</a:t>
            </a:r>
            <a:endParaRPr b="1" sz="2400">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SzPts val="2400"/>
              <a:buNone/>
            </a:pPr>
            <a:r>
              <a:rPr b="1" lang="en-US" sz="2400">
                <a:latin typeface="Times New Roman"/>
                <a:ea typeface="Times New Roman"/>
                <a:cs typeface="Times New Roman"/>
                <a:sym typeface="Times New Roman"/>
              </a:rPr>
              <a:t>Minnesota Multiphasic Personality Inventory (MMPI)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used to assess “abnormal” personality tendencies</a:t>
            </a:r>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a tool for hiring decisions</a:t>
            </a:r>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in forensic settings it is used for assessing criminal risk</a:t>
            </a:r>
            <a:endParaRPr/>
          </a:p>
          <a:p>
            <a:pPr indent="-342900" lvl="0" marL="342900" rtl="0" algn="l">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Honesty (Integrity) Test: Assumes that poor attitudes toward dishonest acts predispose a person to dishonest behavior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Inkblot </a:t>
            </a:r>
            <a:endParaRPr/>
          </a:p>
        </p:txBody>
      </p:sp>
      <p:pic>
        <p:nvPicPr>
          <p:cNvPr id="185" name="Google Shape;185;p18"/>
          <p:cNvPicPr preferRelativeResize="0"/>
          <p:nvPr>
            <p:ph idx="1" type="body"/>
          </p:nvPr>
        </p:nvPicPr>
        <p:blipFill rotWithShape="1">
          <a:blip r:embed="rId3">
            <a:alphaModFix/>
          </a:blip>
          <a:srcRect b="0" l="0" r="0" t="0"/>
          <a:stretch/>
        </p:blipFill>
        <p:spPr>
          <a:xfrm>
            <a:off x="0" y="1143000"/>
            <a:ext cx="9121877" cy="571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pic>
        <p:nvPicPr>
          <p:cNvPr id="191" name="Google Shape;191;p19"/>
          <p:cNvPicPr preferRelativeResize="0"/>
          <p:nvPr>
            <p:ph idx="1" type="body"/>
          </p:nvPr>
        </p:nvPicPr>
        <p:blipFill rotWithShape="1">
          <a:blip r:embed="rId3">
            <a:alphaModFix/>
          </a:blip>
          <a:srcRect b="15699" l="0" r="0" t="0"/>
          <a:stretch/>
        </p:blipFill>
        <p:spPr>
          <a:xfrm>
            <a:off x="17206" y="0"/>
            <a:ext cx="9144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97" name="Google Shape;19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Times New Roman"/>
                <a:ea typeface="Times New Roman"/>
                <a:cs typeface="Times New Roman"/>
                <a:sym typeface="Times New Roman"/>
              </a:rPr>
              <a:t>What are this man and woman thinking and feeling? How did they come to this situation, and what will happen next? </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A psychologist who uses the TAT would analyze your story to find out your unconscious motives.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5" name="Google Shape;9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b="1" lang="en-US">
                <a:latin typeface="Times New Roman"/>
                <a:ea typeface="Times New Roman"/>
                <a:cs typeface="Times New Roman"/>
                <a:sym typeface="Times New Roman"/>
              </a:rPr>
              <a:t>Personality </a:t>
            </a:r>
            <a:r>
              <a:rPr lang="en-US">
                <a:latin typeface="Times New Roman"/>
                <a:ea typeface="Times New Roman"/>
                <a:cs typeface="Times New Roman"/>
                <a:sym typeface="Times New Roman"/>
              </a:rPr>
              <a:t>is the pattern of enduring characteristics that produce consistency and individuality in a given person. Personality encompasses the behaviors that make each of us unique and that differentiate us from others. Personality also leads us to act consistently in different situations and over extended periods of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0" y="685800"/>
            <a:ext cx="9144000" cy="73183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Other Types of Personality Assessments</a:t>
            </a:r>
            <a:endParaRPr b="1" sz="4000">
              <a:latin typeface="Times New Roman"/>
              <a:ea typeface="Times New Roman"/>
              <a:cs typeface="Times New Roman"/>
              <a:sym typeface="Times New Roman"/>
            </a:endParaRPr>
          </a:p>
        </p:txBody>
      </p:sp>
      <p:sp>
        <p:nvSpPr>
          <p:cNvPr id="203" name="Google Shape;20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Behavioral Assessment: </a:t>
            </a:r>
            <a:r>
              <a:rPr lang="en-US" sz="2400">
                <a:latin typeface="Times New Roman"/>
                <a:ea typeface="Times New Roman"/>
                <a:cs typeface="Times New Roman"/>
                <a:sym typeface="Times New Roman"/>
              </a:rPr>
              <a:t>Recording the frequency of specific behaviors</a:t>
            </a:r>
            <a:endParaRPr/>
          </a:p>
          <a:p>
            <a:pPr indent="-342900" lvl="0" marL="342900" rtl="0" algn="l">
              <a:lnSpc>
                <a:spcPct val="90000"/>
              </a:lnSpc>
              <a:spcBef>
                <a:spcPts val="480"/>
              </a:spcBef>
              <a:spcAft>
                <a:spcPts val="0"/>
              </a:spcAft>
              <a:buClr>
                <a:schemeClr val="dk1"/>
              </a:buClr>
              <a:buSzPts val="2400"/>
              <a:buChar char="•"/>
            </a:pPr>
            <a:r>
              <a:rPr b="1" lang="en-US" sz="2400">
                <a:latin typeface="Times New Roman"/>
                <a:ea typeface="Times New Roman"/>
                <a:cs typeface="Times New Roman"/>
                <a:sym typeface="Times New Roman"/>
              </a:rPr>
              <a:t>Situational Test: </a:t>
            </a:r>
            <a:r>
              <a:rPr lang="en-US" sz="2400">
                <a:latin typeface="Times New Roman"/>
                <a:ea typeface="Times New Roman"/>
                <a:cs typeface="Times New Roman"/>
                <a:sym typeface="Times New Roman"/>
              </a:rPr>
              <a:t>Real life situations are simulated so that someone’s spontaneous reactions can be recorded</a:t>
            </a:r>
            <a:endParaRPr/>
          </a:p>
          <a:p>
            <a:pPr indent="-342900" lvl="0" marL="342900" rtl="0" algn="l">
              <a:lnSpc>
                <a:spcPct val="90000"/>
              </a:lnSpc>
              <a:spcBef>
                <a:spcPts val="480"/>
              </a:spcBef>
              <a:spcAft>
                <a:spcPts val="0"/>
              </a:spcAft>
              <a:buClr>
                <a:schemeClr val="dk1"/>
              </a:buClr>
              <a:buSzPts val="2400"/>
              <a:buChar char="•"/>
            </a:pPr>
            <a:r>
              <a:rPr b="1" lang="en-US" sz="2400">
                <a:latin typeface="Times New Roman"/>
                <a:ea typeface="Times New Roman"/>
                <a:cs typeface="Times New Roman"/>
                <a:sym typeface="Times New Roman"/>
              </a:rPr>
              <a:t>Leaderless Group Discussion: </a:t>
            </a:r>
            <a:r>
              <a:rPr lang="en-US" sz="2400">
                <a:latin typeface="Times New Roman"/>
                <a:ea typeface="Times New Roman"/>
                <a:cs typeface="Times New Roman"/>
                <a:sym typeface="Times New Roman"/>
              </a:rPr>
              <a:t>Test of leadership that simulates group decision making and problem solving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457200" y="2743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Thank You </a:t>
            </a:r>
            <a:r>
              <a:rPr lang="en-US">
                <a:latin typeface="Times New Roman"/>
                <a:ea typeface="Times New Roman"/>
                <a:cs typeface="Times New Roman"/>
                <a:sym typeface="Times New Roman"/>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Defining Some Terms</a:t>
            </a:r>
            <a:endParaRPr b="1">
              <a:latin typeface="Times New Roman"/>
              <a:ea typeface="Times New Roman"/>
              <a:cs typeface="Times New Roman"/>
              <a:sym typeface="Times New Roman"/>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Character: Personal characteristics that have been judged or evaluated</a:t>
            </a:r>
            <a:endParaRPr/>
          </a:p>
          <a:p>
            <a:pPr indent="-342900" lvl="0" marL="342900" rtl="0" algn="l">
              <a:lnSpc>
                <a:spcPct val="9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Temperament: Hereditary aspects of personality, including sensitivity, moods, irritability, and adaptability</a:t>
            </a:r>
            <a:endParaRPr/>
          </a:p>
          <a:p>
            <a:pPr indent="-342900" lvl="0" marL="342900" rtl="0" algn="l">
              <a:lnSpc>
                <a:spcPct val="9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Personality Trait: Stable qualities that a person shows in most situations</a:t>
            </a:r>
            <a:endParaRPr/>
          </a:p>
          <a:p>
            <a:pPr indent="-342900" lvl="0" marL="342900" rtl="0" algn="l">
              <a:lnSpc>
                <a:spcPct val="9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Personality Type: People who have several traits in common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6670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latin typeface="Calibri"/>
                <a:ea typeface="Calibri"/>
                <a:cs typeface="Calibri"/>
                <a:sym typeface="Calibri"/>
              </a:rPr>
              <a:t>How do psychologists define</a:t>
            </a:r>
            <a:br>
              <a:rPr b="1" lang="en-US">
                <a:latin typeface="Calibri"/>
                <a:ea typeface="Calibri"/>
                <a:cs typeface="Calibri"/>
                <a:sym typeface="Calibri"/>
              </a:rPr>
            </a:br>
            <a:r>
              <a:rPr b="1" lang="en-US">
                <a:latin typeface="Calibri"/>
                <a:ea typeface="Calibri"/>
                <a:cs typeface="Calibri"/>
                <a:sym typeface="Calibri"/>
              </a:rPr>
              <a:t>and use the concept of</a:t>
            </a:r>
            <a:br>
              <a:rPr b="1" lang="en-US">
                <a:latin typeface="Calibri"/>
                <a:ea typeface="Calibri"/>
                <a:cs typeface="Calibri"/>
                <a:sym typeface="Calibri"/>
              </a:rPr>
            </a:br>
            <a:r>
              <a:rPr b="1" lang="en-US">
                <a:latin typeface="Calibri"/>
                <a:ea typeface="Calibri"/>
                <a:cs typeface="Calibri"/>
                <a:sym typeface="Calibri"/>
              </a:rPr>
              <a:t>personality?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74638"/>
            <a:ext cx="8839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1. Psychodynamic approaches to</a:t>
            </a:r>
            <a:br>
              <a:rPr b="1" lang="en-US" sz="3600">
                <a:latin typeface="Times New Roman"/>
                <a:ea typeface="Times New Roman"/>
                <a:cs typeface="Times New Roman"/>
                <a:sym typeface="Times New Roman"/>
              </a:rPr>
            </a:br>
            <a:r>
              <a:rPr b="1" lang="en-US" sz="3600">
                <a:latin typeface="Times New Roman"/>
                <a:ea typeface="Times New Roman"/>
                <a:cs typeface="Times New Roman"/>
                <a:sym typeface="Times New Roman"/>
              </a:rPr>
              <a:t>Personality</a:t>
            </a:r>
            <a:endParaRPr sz="3600">
              <a:latin typeface="Times New Roman"/>
              <a:ea typeface="Times New Roman"/>
              <a:cs typeface="Times New Roman"/>
              <a:sym typeface="Times New Roman"/>
            </a:endParaRPr>
          </a:p>
        </p:txBody>
      </p:sp>
      <p:sp>
        <p:nvSpPr>
          <p:cNvPr id="112" name="Google Shape;11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sz="2800">
                <a:latin typeface="Times New Roman"/>
                <a:ea typeface="Times New Roman"/>
                <a:cs typeface="Times New Roman"/>
                <a:sym typeface="Times New Roman"/>
              </a:rPr>
              <a:t>It emphasize that personality is primarily unconscious (that is, beyond awareness). According to this viewpoint, those enduring patterns that make up personality are largely unavailable to our conscious awareness, and they powerfully shape our behaviors in ways that we cannot consciously comprehend. </a:t>
            </a:r>
            <a:endParaRPr/>
          </a:p>
          <a:p>
            <a:pPr indent="-342900" lvl="0" marL="342900" rtl="0" algn="l">
              <a:lnSpc>
                <a:spcPct val="100000"/>
              </a:lnSpc>
              <a:spcBef>
                <a:spcPts val="518"/>
              </a:spcBef>
              <a:spcAft>
                <a:spcPts val="0"/>
              </a:spcAft>
              <a:buClr>
                <a:schemeClr val="dk1"/>
              </a:buClr>
              <a:buSzPct val="100000"/>
              <a:buChar char="•"/>
            </a:pPr>
            <a:r>
              <a:rPr lang="en-US" sz="2800">
                <a:latin typeface="Times New Roman"/>
                <a:ea typeface="Times New Roman"/>
                <a:cs typeface="Times New Roman"/>
                <a:sym typeface="Times New Roman"/>
              </a:rPr>
              <a:t>Psychodynamic theorists also stress the role of early childhood experience in adult personality. From this vantage point, the adult is a reflection of those childhood experiences that shape our earliest conceptions of ourselves and others.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2. Trait Approaches</a:t>
            </a:r>
            <a:endParaRPr sz="3600">
              <a:latin typeface="Times New Roman"/>
              <a:ea typeface="Times New Roman"/>
              <a:cs typeface="Times New Roman"/>
              <a:sym typeface="Times New Roman"/>
            </a:endParaRPr>
          </a:p>
        </p:txBody>
      </p:sp>
      <p:sp>
        <p:nvSpPr>
          <p:cNvPr id="118" name="Google Shape;118;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Approaches that propose that there are certain traits that form the basis of an individual’s personality.</a:t>
            </a:r>
            <a:endParaRPr/>
          </a:p>
          <a:p>
            <a:pPr indent="-342900" lvl="0" marL="342900" rtl="0" algn="l">
              <a:lnSpc>
                <a:spcPct val="10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These approaches seek to identify the basic traits necessary to describe and understand personality.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Eysenck’s Dimensions of Personality</a:t>
            </a:r>
            <a:endParaRPr sz="3600">
              <a:latin typeface="Times New Roman"/>
              <a:ea typeface="Times New Roman"/>
              <a:cs typeface="Times New Roman"/>
              <a:sym typeface="Times New Roman"/>
            </a:endParaRPr>
          </a:p>
        </p:txBody>
      </p:sp>
      <p:sp>
        <p:nvSpPr>
          <p:cNvPr id="124" name="Google Shape;124;p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Two major dimensions:</a:t>
            </a:r>
            <a:endParaRPr/>
          </a:p>
          <a:p>
            <a:pPr indent="-285750" lvl="1" marL="742950" rtl="0" algn="l">
              <a:lnSpc>
                <a:spcPct val="100000"/>
              </a:lnSpc>
              <a:spcBef>
                <a:spcPts val="518"/>
              </a:spcBef>
              <a:spcAft>
                <a:spcPts val="0"/>
              </a:spcAft>
              <a:buClr>
                <a:schemeClr val="dk1"/>
              </a:buClr>
              <a:buSzPct val="100000"/>
              <a:buChar char="–"/>
            </a:pPr>
            <a:r>
              <a:rPr lang="en-US">
                <a:latin typeface="Times New Roman"/>
                <a:ea typeface="Times New Roman"/>
                <a:cs typeface="Times New Roman"/>
                <a:sym typeface="Times New Roman"/>
              </a:rPr>
              <a:t>Introversion-extroversion,</a:t>
            </a:r>
            <a:endParaRPr/>
          </a:p>
          <a:p>
            <a:pPr indent="-285750" lvl="1" marL="742950" rtl="0" algn="l">
              <a:lnSpc>
                <a:spcPct val="100000"/>
              </a:lnSpc>
              <a:spcBef>
                <a:spcPts val="518"/>
              </a:spcBef>
              <a:spcAft>
                <a:spcPts val="0"/>
              </a:spcAft>
              <a:buClr>
                <a:schemeClr val="dk1"/>
              </a:buClr>
              <a:buSzPct val="100000"/>
              <a:buChar char="–"/>
            </a:pPr>
            <a:r>
              <a:rPr lang="en-US">
                <a:latin typeface="Times New Roman"/>
                <a:ea typeface="Times New Roman"/>
                <a:cs typeface="Times New Roman"/>
                <a:sym typeface="Times New Roman"/>
              </a:rPr>
              <a:t>Neuroticism-stability.</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Introvert</a:t>
            </a:r>
            <a:endParaRPr/>
          </a:p>
          <a:p>
            <a:pPr indent="-285750" lvl="1" marL="742950" rtl="0" algn="l">
              <a:lnSpc>
                <a:spcPct val="100000"/>
              </a:lnSpc>
              <a:spcBef>
                <a:spcPts val="518"/>
              </a:spcBef>
              <a:spcAft>
                <a:spcPts val="0"/>
              </a:spcAft>
              <a:buClr>
                <a:schemeClr val="dk1"/>
              </a:buClr>
              <a:buSzPct val="100000"/>
              <a:buChar char="–"/>
            </a:pPr>
            <a:r>
              <a:rPr lang="en-US">
                <a:latin typeface="Times New Roman"/>
                <a:ea typeface="Times New Roman"/>
                <a:cs typeface="Times New Roman"/>
                <a:sym typeface="Times New Roman"/>
              </a:rPr>
              <a:t>Quiet, passive, and careful people.</a:t>
            </a:r>
            <a:endParaRPr/>
          </a:p>
          <a:p>
            <a:pPr indent="-342900" lvl="0" marL="342900" rtl="0" algn="l">
              <a:lnSpc>
                <a:spcPct val="100000"/>
              </a:lnSpc>
              <a:spcBef>
                <a:spcPts val="592"/>
              </a:spcBef>
              <a:spcAft>
                <a:spcPts val="0"/>
              </a:spcAft>
              <a:buClr>
                <a:schemeClr val="dk1"/>
              </a:buClr>
              <a:buSzPct val="100000"/>
              <a:buChar char="•"/>
            </a:pPr>
            <a:r>
              <a:rPr i="1" lang="en-US">
                <a:latin typeface="Times New Roman"/>
                <a:ea typeface="Times New Roman"/>
                <a:cs typeface="Times New Roman"/>
                <a:sym typeface="Times New Roman"/>
              </a:rPr>
              <a:t>Extroverts</a:t>
            </a:r>
            <a:endParaRPr/>
          </a:p>
          <a:p>
            <a:pPr indent="-285750" lvl="1" marL="742950" rtl="0" algn="l">
              <a:lnSpc>
                <a:spcPct val="100000"/>
              </a:lnSpc>
              <a:spcBef>
                <a:spcPts val="518"/>
              </a:spcBef>
              <a:spcAft>
                <a:spcPts val="0"/>
              </a:spcAft>
              <a:buClr>
                <a:schemeClr val="dk1"/>
              </a:buClr>
              <a:buSzPct val="100000"/>
              <a:buChar char="–"/>
            </a:pPr>
            <a:r>
              <a:rPr lang="en-US">
                <a:latin typeface="Times New Roman"/>
                <a:ea typeface="Times New Roman"/>
                <a:cs typeface="Times New Roman"/>
                <a:sym typeface="Times New Roman"/>
              </a:rPr>
              <a:t>Outgoing, sociable, and active people.</a:t>
            </a:r>
            <a:endParaRPr/>
          </a:p>
          <a:p>
            <a:pPr indent="-342900" lvl="0" marL="342900" rtl="0" algn="l">
              <a:lnSpc>
                <a:spcPct val="100000"/>
              </a:lnSpc>
              <a:spcBef>
                <a:spcPts val="592"/>
              </a:spcBef>
              <a:spcAft>
                <a:spcPts val="0"/>
              </a:spcAft>
              <a:buClr>
                <a:schemeClr val="dk1"/>
              </a:buClr>
              <a:buSzPct val="100000"/>
              <a:buChar char="•"/>
            </a:pPr>
            <a:r>
              <a:rPr b="1"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Neurotics</a:t>
            </a:r>
            <a:endParaRPr/>
          </a:p>
          <a:p>
            <a:pPr indent="-285750" lvl="1" marL="742950" rtl="0" algn="l">
              <a:lnSpc>
                <a:spcPct val="100000"/>
              </a:lnSpc>
              <a:spcBef>
                <a:spcPts val="518"/>
              </a:spcBef>
              <a:spcAft>
                <a:spcPts val="0"/>
              </a:spcAft>
              <a:buClr>
                <a:schemeClr val="dk1"/>
              </a:buClr>
              <a:buSzPct val="100000"/>
              <a:buChar char="–"/>
            </a:pPr>
            <a:r>
              <a:rPr lang="en-US">
                <a:latin typeface="Times New Roman"/>
                <a:ea typeface="Times New Roman"/>
                <a:cs typeface="Times New Roman"/>
                <a:sym typeface="Times New Roman"/>
              </a:rPr>
              <a:t>Moody, touchy, and anxious people</a:t>
            </a:r>
            <a:r>
              <a:rPr b="1" lang="en-US">
                <a:latin typeface="Times New Roman"/>
                <a:ea typeface="Times New Roman"/>
                <a:cs typeface="Times New Roman"/>
                <a:sym typeface="Times New Roman"/>
              </a:rPr>
              <a:t>.</a:t>
            </a:r>
            <a:endParaRPr/>
          </a:p>
          <a:p>
            <a:pPr indent="-342900" lvl="0" marL="342900" rtl="0" algn="l">
              <a:lnSpc>
                <a:spcPct val="100000"/>
              </a:lnSpc>
              <a:spcBef>
                <a:spcPts val="592"/>
              </a:spcBef>
              <a:spcAft>
                <a:spcPts val="0"/>
              </a:spcAft>
              <a:buClr>
                <a:schemeClr val="dk1"/>
              </a:buClr>
              <a:buSzPct val="100000"/>
              <a:buChar char="•"/>
            </a:pPr>
            <a:r>
              <a:rPr i="1" lang="en-US">
                <a:latin typeface="Times New Roman"/>
                <a:ea typeface="Times New Roman"/>
                <a:cs typeface="Times New Roman"/>
                <a:sym typeface="Times New Roman"/>
              </a:rPr>
              <a:t>Stable</a:t>
            </a:r>
            <a:endParaRPr/>
          </a:p>
          <a:p>
            <a:pPr indent="-285750" lvl="1" marL="742950" rtl="0" algn="l">
              <a:lnSpc>
                <a:spcPct val="100000"/>
              </a:lnSpc>
              <a:spcBef>
                <a:spcPts val="518"/>
              </a:spcBef>
              <a:spcAft>
                <a:spcPts val="0"/>
              </a:spcAft>
              <a:buClr>
                <a:schemeClr val="dk1"/>
              </a:buClr>
              <a:buSzPct val="100000"/>
              <a:buChar char="–"/>
            </a:pPr>
            <a:r>
              <a:rPr lang="en-US">
                <a:latin typeface="Times New Roman"/>
                <a:ea typeface="Times New Roman"/>
                <a:cs typeface="Times New Roman"/>
                <a:sym typeface="Times New Roman"/>
              </a:rPr>
              <a:t>Calm, carefree, and even-tempered people</a:t>
            </a:r>
            <a:r>
              <a:rPr b="1"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30" name="Google Shape;130;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31" name="Google Shape;131;p8"/>
          <p:cNvPicPr preferRelativeResize="0"/>
          <p:nvPr/>
        </p:nvPicPr>
        <p:blipFill rotWithShape="1">
          <a:blip r:embed="rId3">
            <a:alphaModFix/>
          </a:blip>
          <a:srcRect b="32915" l="31860" r="33000" t="40432"/>
          <a:stretch/>
        </p:blipFill>
        <p:spPr>
          <a:xfrm>
            <a:off x="76200" y="0"/>
            <a:ext cx="9067800" cy="701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381000" y="2667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Big Five Personality Traits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2019-12-10T20:09:17Z</dcterms:created>
  <dc:creator>Sumaira Ayub</dc:creator>
</cp:coreProperties>
</file>