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0" r:id="rId7"/>
    <p:sldId id="266" r:id="rId8"/>
    <p:sldId id="267" r:id="rId9"/>
    <p:sldId id="261" r:id="rId10"/>
    <p:sldId id="262" r:id="rId11"/>
    <p:sldId id="263"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ISO/IEC 27001:2005</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4808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000" dirty="0">
                <a:latin typeface="Calibri" panose="020F0502020204030204" pitchFamily="34" charset="0"/>
              </a:rPr>
              <a:t>Access Control </a:t>
            </a:r>
            <a:r>
              <a:rPr lang="en-US" sz="2000" i="1" dirty="0">
                <a:latin typeface="Calibri" panose="020F0502020204030204" pitchFamily="34" charset="0"/>
              </a:rPr>
              <a:t>(Restriction of access rights to networks, systems, applications, functions and data)</a:t>
            </a:r>
          </a:p>
          <a:p>
            <a:pPr marL="109728" indent="0" algn="just">
              <a:buNone/>
            </a:pPr>
            <a:endParaRPr lang="en-US" sz="2000" dirty="0">
              <a:latin typeface="Calibri" panose="020F0502020204030204" pitchFamily="34" charset="0"/>
            </a:endParaRPr>
          </a:p>
          <a:p>
            <a:pPr algn="just"/>
            <a:r>
              <a:rPr lang="en-US" sz="2000" dirty="0">
                <a:latin typeface="Calibri" panose="020F0502020204030204" pitchFamily="34" charset="0"/>
              </a:rPr>
              <a:t>Information systems acquisition, development and maintenance</a:t>
            </a:r>
            <a:r>
              <a:rPr lang="en-US" sz="2000" i="1" dirty="0">
                <a:latin typeface="Calibri" panose="020F0502020204030204" pitchFamily="34" charset="0"/>
              </a:rPr>
              <a:t> (Building security into applications)</a:t>
            </a:r>
          </a:p>
          <a:p>
            <a:pPr marL="109728" indent="0" algn="just">
              <a:buNone/>
            </a:pPr>
            <a:endParaRPr lang="en-US" sz="2000" dirty="0">
              <a:latin typeface="Calibri" panose="020F0502020204030204" pitchFamily="34" charset="0"/>
            </a:endParaRPr>
          </a:p>
          <a:p>
            <a:pPr algn="just"/>
            <a:r>
              <a:rPr lang="en-US" sz="2000" dirty="0">
                <a:latin typeface="Calibri" panose="020F0502020204030204" pitchFamily="34" charset="0"/>
              </a:rPr>
              <a:t>Information security incident management </a:t>
            </a:r>
            <a:r>
              <a:rPr lang="en-US" sz="2000" i="1" dirty="0">
                <a:latin typeface="Calibri" panose="020F0502020204030204" pitchFamily="34" charset="0"/>
              </a:rPr>
              <a:t>(Anticipating and responding appropriately to information security breaches)</a:t>
            </a:r>
          </a:p>
          <a:p>
            <a:pPr marL="109728" indent="0" algn="just">
              <a:buNone/>
            </a:pPr>
            <a:endParaRPr lang="en-US" sz="2000" dirty="0">
              <a:latin typeface="Calibri" panose="020F0502020204030204" pitchFamily="34" charset="0"/>
            </a:endParaRPr>
          </a:p>
          <a:p>
            <a:pPr algn="just"/>
            <a:r>
              <a:rPr lang="en-US" sz="2000" dirty="0">
                <a:latin typeface="Calibri" panose="020F0502020204030204" pitchFamily="34" charset="0"/>
              </a:rPr>
              <a:t>Business continuity management </a:t>
            </a:r>
            <a:r>
              <a:rPr lang="en-US" sz="2000" i="1" dirty="0">
                <a:latin typeface="Calibri" panose="020F0502020204030204" pitchFamily="34" charset="0"/>
              </a:rPr>
              <a:t>(Protecting, maintaining and recovering business-critical processes and systems)</a:t>
            </a:r>
          </a:p>
          <a:p>
            <a:pPr marL="109728" indent="0" algn="just">
              <a:buNone/>
            </a:pPr>
            <a:endParaRPr lang="en-US" sz="2000" dirty="0">
              <a:latin typeface="Calibri" panose="020F0502020204030204" pitchFamily="34" charset="0"/>
            </a:endParaRPr>
          </a:p>
          <a:p>
            <a:pPr algn="just"/>
            <a:r>
              <a:rPr lang="en-US" sz="2000" dirty="0">
                <a:latin typeface="Calibri" panose="020F0502020204030204" pitchFamily="34" charset="0"/>
              </a:rPr>
              <a:t>Compliance </a:t>
            </a:r>
            <a:r>
              <a:rPr lang="en-US" sz="2000" i="1" dirty="0">
                <a:latin typeface="Calibri" panose="020F0502020204030204" pitchFamily="34" charset="0"/>
              </a:rPr>
              <a:t>(Ensuring conformance with information security policies, standards, laws and regulations)</a:t>
            </a:r>
          </a:p>
          <a:p>
            <a:pPr marL="109728" indent="0" algn="just">
              <a:buNone/>
            </a:pPr>
            <a:endParaRPr lang="en-US" sz="2000" dirty="0">
              <a:latin typeface="Calibri" panose="020F0502020204030204" pitchFamily="34" charset="0"/>
            </a:endParaRPr>
          </a:p>
          <a:p>
            <a:pPr marL="109728" indent="0">
              <a:buNone/>
            </a:pPr>
            <a:endParaRPr lang="en-US" sz="2000" dirty="0"/>
          </a:p>
        </p:txBody>
      </p:sp>
      <p:sp>
        <p:nvSpPr>
          <p:cNvPr id="2" name="Title 1"/>
          <p:cNvSpPr>
            <a:spLocks noGrp="1"/>
          </p:cNvSpPr>
          <p:nvPr>
            <p:ph type="title"/>
          </p:nvPr>
        </p:nvSpPr>
        <p:spPr/>
        <p:txBody>
          <a:bodyPr/>
          <a:lstStyle/>
          <a:p>
            <a:r>
              <a:rPr lang="en-US" dirty="0"/>
              <a:t> </a:t>
            </a:r>
          </a:p>
        </p:txBody>
      </p:sp>
      <p:sp>
        <p:nvSpPr>
          <p:cNvPr id="4" name="Rectangle: Rounded Corners 3">
            <a:extLst>
              <a:ext uri="{FF2B5EF4-FFF2-40B4-BE49-F238E27FC236}">
                <a16:creationId xmlns:a16="http://schemas.microsoft.com/office/drawing/2014/main" id="{E93BE0B4-A2A0-6336-EABD-399C65D261C2}"/>
              </a:ext>
            </a:extLst>
          </p:cNvPr>
          <p:cNvSpPr/>
          <p:nvPr/>
        </p:nvSpPr>
        <p:spPr>
          <a:xfrm>
            <a:off x="838200" y="37406"/>
            <a:ext cx="7848600" cy="13802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9702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effectLst/>
              </a:rPr>
              <a:t>A.5 Security Policy</a:t>
            </a:r>
          </a:p>
        </p:txBody>
      </p:sp>
      <p:sp>
        <p:nvSpPr>
          <p:cNvPr id="5" name="Content Placeholder 4"/>
          <p:cNvSpPr>
            <a:spLocks noGrp="1"/>
          </p:cNvSpPr>
          <p:nvPr>
            <p:ph idx="1"/>
          </p:nvPr>
        </p:nvSpPr>
        <p:spPr>
          <a:xfrm>
            <a:off x="457200" y="1447800"/>
            <a:ext cx="8229600" cy="4525963"/>
          </a:xfrm>
        </p:spPr>
        <p:txBody>
          <a:bodyPr>
            <a:normAutofit lnSpcReduction="10000"/>
          </a:bodyPr>
          <a:lstStyle/>
          <a:p>
            <a:pPr algn="just"/>
            <a:r>
              <a:rPr lang="en-US" sz="2000" b="1" u="sng" dirty="0">
                <a:latin typeface="Calibri" panose="020F0502020204030204" pitchFamily="34" charset="0"/>
              </a:rPr>
              <a:t>A.5.1 Information Security Policy</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provide management direction and support for information security in accordance with business requirements and relevant laws and regulations.</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A.5.1.1 Information Security Policy Document</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An information security policy document shall be approved by management, and published and communicated to all employees and relevant external parties.</a:t>
            </a:r>
          </a:p>
          <a:p>
            <a:pPr marL="109728" indent="0" algn="just">
              <a:buNone/>
            </a:pPr>
            <a:endParaRPr lang="en-US" sz="2000" b="1" u="sng" dirty="0">
              <a:latin typeface="Calibri" panose="020F0502020204030204" pitchFamily="34" charset="0"/>
            </a:endParaRPr>
          </a:p>
          <a:p>
            <a:pPr algn="just"/>
            <a:r>
              <a:rPr lang="en-US" sz="2000" b="1" dirty="0">
                <a:solidFill>
                  <a:srgbClr val="FF0000"/>
                </a:solidFill>
                <a:latin typeface="Calibri" panose="020F0502020204030204" pitchFamily="34" charset="0"/>
              </a:rPr>
              <a:t>A.5.1.2 Review of the Information Security Policy</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The information security policy shall be reviewed at planned intervals or if significant changes occur to ensure its continuing suitability, adequacy, and effectiveness.</a:t>
            </a:r>
            <a:endParaRPr lang="en-US" sz="2000" b="1" u="sng" dirty="0">
              <a:latin typeface="Calibri" panose="020F0502020204030204" pitchFamily="34" charset="0"/>
            </a:endParaRPr>
          </a:p>
          <a:p>
            <a:pPr algn="just"/>
            <a:endParaRPr lang="en-US" sz="2000" b="1" u="sng" dirty="0">
              <a:latin typeface="Calibri" panose="020F0502020204030204" pitchFamily="34" charset="0"/>
            </a:endParaRPr>
          </a:p>
        </p:txBody>
      </p:sp>
    </p:spTree>
    <p:extLst>
      <p:ext uri="{BB962C8B-B14F-4D97-AF65-F5344CB8AC3E}">
        <p14:creationId xmlns:p14="http://schemas.microsoft.com/office/powerpoint/2010/main" val="114647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A.6 Organization of Information Security</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000" b="1" u="sng" dirty="0">
                <a:latin typeface="Calibri" panose="020F0502020204030204" pitchFamily="34" charset="0"/>
              </a:rPr>
              <a:t>A.6.1 Internal Organization</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manage information security within the organization</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A.6.1.1 Management Commitment to Information Security</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Management shall actively support security within the organization through clear direction, demonstrated commitment, explicit assignment, and acknowledgment of information security responsibilities</a:t>
            </a:r>
          </a:p>
          <a:p>
            <a:pPr marL="109728" indent="0" algn="just">
              <a:buNone/>
            </a:pPr>
            <a:endParaRPr lang="en-US" sz="2000" b="1" u="sng" dirty="0">
              <a:latin typeface="Calibri" panose="020F0502020204030204" pitchFamily="34" charset="0"/>
            </a:endParaRPr>
          </a:p>
          <a:p>
            <a:pPr algn="just"/>
            <a:r>
              <a:rPr lang="en-US" sz="2000" b="1" dirty="0">
                <a:solidFill>
                  <a:srgbClr val="FF0000"/>
                </a:solidFill>
                <a:latin typeface="Calibri" panose="020F0502020204030204" pitchFamily="34" charset="0"/>
              </a:rPr>
              <a:t>A.6.1.2 Information security coordination</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Information security activities shall be </a:t>
            </a:r>
            <a:r>
              <a:rPr lang="en-US" sz="2000" dirty="0" err="1">
                <a:latin typeface="Calibri" panose="020F0502020204030204" pitchFamily="34" charset="0"/>
              </a:rPr>
              <a:t>co-ordinated</a:t>
            </a:r>
            <a:r>
              <a:rPr lang="en-US" sz="2000" dirty="0">
                <a:latin typeface="Calibri" panose="020F0502020204030204" pitchFamily="34" charset="0"/>
              </a:rPr>
              <a:t> by representatives from different parts of the organization with relevant roles and job functions.</a:t>
            </a:r>
            <a:endParaRPr lang="en-US" sz="2000" b="1" u="sng" dirty="0">
              <a:latin typeface="Calibri" panose="020F0502020204030204" pitchFamily="34" charset="0"/>
            </a:endParaRPr>
          </a:p>
          <a:p>
            <a:pPr algn="just"/>
            <a:endParaRPr lang="en-US" sz="2000" b="1" u="sng" dirty="0">
              <a:latin typeface="Calibri" panose="020F0502020204030204" pitchFamily="34" charset="0"/>
            </a:endParaRPr>
          </a:p>
        </p:txBody>
      </p:sp>
    </p:spTree>
    <p:extLst>
      <p:ext uri="{BB962C8B-B14F-4D97-AF65-F5344CB8AC3E}">
        <p14:creationId xmlns:p14="http://schemas.microsoft.com/office/powerpoint/2010/main" val="52393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A.6 Organization of Information Security</a:t>
            </a:r>
          </a:p>
        </p:txBody>
      </p:sp>
      <p:sp>
        <p:nvSpPr>
          <p:cNvPr id="5" name="Content Placeholder 4"/>
          <p:cNvSpPr>
            <a:spLocks noGrp="1"/>
          </p:cNvSpPr>
          <p:nvPr>
            <p:ph idx="1"/>
          </p:nvPr>
        </p:nvSpPr>
        <p:spPr>
          <a:xfrm>
            <a:off x="457200" y="1447800"/>
            <a:ext cx="8229600" cy="4525963"/>
          </a:xfrm>
        </p:spPr>
        <p:txBody>
          <a:bodyPr>
            <a:normAutofit fontScale="92500" lnSpcReduction="10000"/>
          </a:bodyPr>
          <a:lstStyle/>
          <a:p>
            <a:pPr algn="just"/>
            <a:r>
              <a:rPr lang="en-US" sz="2000" b="1" u="sng" dirty="0">
                <a:latin typeface="Calibri" panose="020F0502020204030204" pitchFamily="34" charset="0"/>
              </a:rPr>
              <a:t>A.6.1 Internal Organization</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manage information security within the organization</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A.6.1.3 Allocation of Information Security Responsibilities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All information security responsibilities shall be clearly defined</a:t>
            </a:r>
          </a:p>
          <a:p>
            <a:pPr marL="109728" indent="0" algn="just">
              <a:buNone/>
            </a:pPr>
            <a:endParaRPr lang="en-US" sz="2000" b="1" u="sng" dirty="0">
              <a:latin typeface="Calibri" panose="020F0502020204030204" pitchFamily="34" charset="0"/>
            </a:endParaRPr>
          </a:p>
          <a:p>
            <a:pPr algn="just"/>
            <a:r>
              <a:rPr lang="en-US" sz="2000" b="1" dirty="0">
                <a:solidFill>
                  <a:srgbClr val="FF0000"/>
                </a:solidFill>
                <a:latin typeface="Calibri" panose="020F0502020204030204" pitchFamily="34" charset="0"/>
              </a:rPr>
              <a:t>A.6.1.4 Authorization process for information processing facilities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A management authorization process for new information processing facilities shall be defined and implemented</a:t>
            </a:r>
          </a:p>
          <a:p>
            <a:pPr marL="109728" indent="0" algn="just">
              <a:buNone/>
            </a:pPr>
            <a:endParaRPr lang="en-US" sz="2000" dirty="0">
              <a:latin typeface="Calibri" panose="020F0502020204030204" pitchFamily="34" charset="0"/>
            </a:endParaRPr>
          </a:p>
          <a:p>
            <a:pPr algn="just"/>
            <a:r>
              <a:rPr lang="en-US" sz="2000" b="1" dirty="0">
                <a:solidFill>
                  <a:srgbClr val="FF0000"/>
                </a:solidFill>
                <a:latin typeface="Calibri" panose="020F0502020204030204" pitchFamily="34" charset="0"/>
              </a:rPr>
              <a:t>A.6.1.5 </a:t>
            </a:r>
            <a:r>
              <a:rPr lang="en-US" sz="2100" b="1" dirty="0">
                <a:solidFill>
                  <a:srgbClr val="FF0000"/>
                </a:solidFill>
                <a:latin typeface="Calibri" panose="020F0502020204030204" pitchFamily="34" charset="0"/>
              </a:rPr>
              <a:t>Confidentiality agreements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Requirements for confidentiality or non-disclosure agreements reflecting the organization’s needs for the protection of information shall be identified and regularly reviewed.</a:t>
            </a:r>
          </a:p>
        </p:txBody>
      </p:sp>
    </p:spTree>
    <p:extLst>
      <p:ext uri="{BB962C8B-B14F-4D97-AF65-F5344CB8AC3E}">
        <p14:creationId xmlns:p14="http://schemas.microsoft.com/office/powerpoint/2010/main" val="330820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A.6 Organization of Information Security</a:t>
            </a:r>
          </a:p>
        </p:txBody>
      </p:sp>
      <p:sp>
        <p:nvSpPr>
          <p:cNvPr id="5" name="Content Placeholder 4"/>
          <p:cNvSpPr>
            <a:spLocks noGrp="1"/>
          </p:cNvSpPr>
          <p:nvPr>
            <p:ph idx="1"/>
          </p:nvPr>
        </p:nvSpPr>
        <p:spPr>
          <a:xfrm>
            <a:off x="457200" y="1447800"/>
            <a:ext cx="8229600" cy="4525963"/>
          </a:xfrm>
        </p:spPr>
        <p:txBody>
          <a:bodyPr>
            <a:normAutofit fontScale="92500" lnSpcReduction="10000"/>
          </a:bodyPr>
          <a:lstStyle/>
          <a:p>
            <a:pPr algn="just"/>
            <a:r>
              <a:rPr lang="en-US" sz="2000" b="1" u="sng" dirty="0">
                <a:latin typeface="Calibri" panose="020F0502020204030204" pitchFamily="34" charset="0"/>
              </a:rPr>
              <a:t>A.6.1 Internal Organization</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manage information security within the organization</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A.6.1.6 </a:t>
            </a:r>
            <a:r>
              <a:rPr lang="en-US" sz="2100" b="1" dirty="0">
                <a:solidFill>
                  <a:srgbClr val="FF0000"/>
                </a:solidFill>
                <a:latin typeface="Calibri" panose="020F0502020204030204" pitchFamily="34" charset="0"/>
              </a:rPr>
              <a:t>Contact with authorities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Appropriate contacts with relevant authorities shall be maintained</a:t>
            </a:r>
          </a:p>
          <a:p>
            <a:pPr marL="109728" indent="0" algn="just">
              <a:buNone/>
            </a:pPr>
            <a:endParaRPr lang="en-US" sz="2000" b="1" u="sng" dirty="0">
              <a:latin typeface="Calibri" panose="020F0502020204030204" pitchFamily="34" charset="0"/>
            </a:endParaRPr>
          </a:p>
          <a:p>
            <a:pPr algn="just"/>
            <a:r>
              <a:rPr lang="en-US" sz="2000" b="1" dirty="0">
                <a:solidFill>
                  <a:srgbClr val="FF0000"/>
                </a:solidFill>
                <a:latin typeface="Calibri" panose="020F0502020204030204" pitchFamily="34" charset="0"/>
              </a:rPr>
              <a:t>A.6.1.7 Contact with special interest groups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Appropriate contacts with special interest groups or other specialist security forums and professional associations shall be maintained</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A.6.1.8 </a:t>
            </a:r>
            <a:r>
              <a:rPr lang="en-US" sz="2100" b="1" dirty="0">
                <a:solidFill>
                  <a:srgbClr val="FF0000"/>
                </a:solidFill>
                <a:latin typeface="Calibri" panose="020F0502020204030204" pitchFamily="34" charset="0"/>
              </a:rPr>
              <a:t>Independent review of information security</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The organization’s approach to managing information security and its implementation (i.e. control objectives, controls, policies, processes, and procedures for information security) shall be reviewed independently at planned intervals, or when significant changes to the security implementation occur.</a:t>
            </a:r>
          </a:p>
        </p:txBody>
      </p:sp>
    </p:spTree>
    <p:extLst>
      <p:ext uri="{BB962C8B-B14F-4D97-AF65-F5344CB8AC3E}">
        <p14:creationId xmlns:p14="http://schemas.microsoft.com/office/powerpoint/2010/main" val="259113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A.6 Organization of Information Security</a:t>
            </a:r>
          </a:p>
        </p:txBody>
      </p:sp>
      <p:sp>
        <p:nvSpPr>
          <p:cNvPr id="5" name="Content Placeholder 4"/>
          <p:cNvSpPr>
            <a:spLocks noGrp="1"/>
          </p:cNvSpPr>
          <p:nvPr>
            <p:ph idx="1"/>
          </p:nvPr>
        </p:nvSpPr>
        <p:spPr>
          <a:xfrm>
            <a:off x="457200" y="1447800"/>
            <a:ext cx="8229600" cy="4525963"/>
          </a:xfrm>
        </p:spPr>
        <p:txBody>
          <a:bodyPr>
            <a:normAutofit fontScale="77500" lnSpcReduction="20000"/>
          </a:bodyPr>
          <a:lstStyle/>
          <a:p>
            <a:pPr algn="just"/>
            <a:r>
              <a:rPr lang="en-US" sz="2300" b="1" u="sng" dirty="0">
                <a:latin typeface="Calibri" panose="020F0502020204030204" pitchFamily="34" charset="0"/>
              </a:rPr>
              <a:t>A.6.2 External Parties</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maintain the security of the organization’s information and information processing facilities that are accessed, processed, communicated to, or managed by</a:t>
            </a:r>
          </a:p>
          <a:p>
            <a:pPr marL="109728" indent="0" algn="just">
              <a:buNone/>
            </a:pPr>
            <a:r>
              <a:rPr lang="en-US" sz="2100" dirty="0">
                <a:latin typeface="Calibri" panose="020F0502020204030204" pitchFamily="34" charset="0"/>
              </a:rPr>
              <a:t>external parties.</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A.6.2.1 Identification of risks related to external parties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The risks to the organization’s information and information processing facilities from business processes involving external parties shall be identified and appropriate controls implemented before granting access</a:t>
            </a:r>
          </a:p>
          <a:p>
            <a:pPr marL="109728" indent="0" algn="just">
              <a:buNone/>
            </a:pPr>
            <a:endParaRPr lang="en-US" sz="2000" b="1" u="sng" dirty="0">
              <a:latin typeface="Calibri" panose="020F0502020204030204" pitchFamily="34" charset="0"/>
            </a:endParaRPr>
          </a:p>
          <a:p>
            <a:pPr algn="just"/>
            <a:r>
              <a:rPr lang="en-US" sz="2000" b="1" dirty="0">
                <a:solidFill>
                  <a:srgbClr val="FF0000"/>
                </a:solidFill>
                <a:latin typeface="Calibri" panose="020F0502020204030204" pitchFamily="34" charset="0"/>
              </a:rPr>
              <a:t>A.6.2.2 Addressing security when dealing with customers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All identified security requirements shall be addressed before giving customers access to the organization’s information or assets</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A.6.2.3 </a:t>
            </a:r>
            <a:r>
              <a:rPr lang="en-US" sz="2100" b="1" dirty="0">
                <a:solidFill>
                  <a:srgbClr val="FF0000"/>
                </a:solidFill>
                <a:latin typeface="Calibri" panose="020F0502020204030204" pitchFamily="34" charset="0"/>
              </a:rPr>
              <a:t>Addressing security in third party agreements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Agreements with third parties involving accessing, processing, communicating or managing the organization’s information or information processing facilities, or adding products or services to information processing facilities shall cover all relevant security requirements</a:t>
            </a:r>
          </a:p>
        </p:txBody>
      </p:sp>
    </p:spTree>
    <p:extLst>
      <p:ext uri="{BB962C8B-B14F-4D97-AF65-F5344CB8AC3E}">
        <p14:creationId xmlns:p14="http://schemas.microsoft.com/office/powerpoint/2010/main" val="293833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A.7 Asset Management</a:t>
            </a:r>
          </a:p>
        </p:txBody>
      </p:sp>
      <p:sp>
        <p:nvSpPr>
          <p:cNvPr id="5" name="Content Placeholder 4"/>
          <p:cNvSpPr>
            <a:spLocks noGrp="1"/>
          </p:cNvSpPr>
          <p:nvPr>
            <p:ph idx="1"/>
          </p:nvPr>
        </p:nvSpPr>
        <p:spPr>
          <a:xfrm>
            <a:off x="457200" y="1447800"/>
            <a:ext cx="8229600" cy="4525963"/>
          </a:xfrm>
        </p:spPr>
        <p:txBody>
          <a:bodyPr>
            <a:normAutofit fontScale="92500" lnSpcReduction="10000"/>
          </a:bodyPr>
          <a:lstStyle/>
          <a:p>
            <a:pPr algn="just"/>
            <a:r>
              <a:rPr lang="en-US" sz="2000" b="1" u="sng" dirty="0">
                <a:latin typeface="Calibri" panose="020F0502020204030204" pitchFamily="34" charset="0"/>
              </a:rPr>
              <a:t>A.7.1 Responsibility for Assets</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achieve and maintain appropriate protection of organizational assets</a:t>
            </a:r>
          </a:p>
          <a:p>
            <a:pPr algn="just"/>
            <a:r>
              <a:rPr lang="en-US" sz="2000" b="1" dirty="0">
                <a:solidFill>
                  <a:srgbClr val="FF0000"/>
                </a:solidFill>
                <a:latin typeface="Calibri" panose="020F0502020204030204" pitchFamily="34" charset="0"/>
              </a:rPr>
              <a:t>A.7.1.1 </a:t>
            </a:r>
            <a:r>
              <a:rPr lang="en-US" sz="2100" b="1" dirty="0">
                <a:solidFill>
                  <a:srgbClr val="FF0000"/>
                </a:solidFill>
                <a:latin typeface="Calibri" panose="020F0502020204030204" pitchFamily="34" charset="0"/>
              </a:rPr>
              <a:t>Inventory of assets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All assets shall be clearly identified and an inventory of all important assets drawn up and maintained</a:t>
            </a:r>
          </a:p>
          <a:p>
            <a:pPr marL="109728" indent="0" algn="just">
              <a:buNone/>
            </a:pPr>
            <a:endParaRPr lang="en-US" sz="2000" b="1" u="sng" dirty="0">
              <a:latin typeface="Calibri" panose="020F0502020204030204" pitchFamily="34" charset="0"/>
            </a:endParaRPr>
          </a:p>
          <a:p>
            <a:pPr algn="just"/>
            <a:r>
              <a:rPr lang="en-US" sz="2000" b="1" dirty="0">
                <a:solidFill>
                  <a:srgbClr val="FF0000"/>
                </a:solidFill>
                <a:latin typeface="Calibri" panose="020F0502020204030204" pitchFamily="34" charset="0"/>
              </a:rPr>
              <a:t>A.7.1.2 </a:t>
            </a:r>
            <a:r>
              <a:rPr lang="en-US" sz="2100" b="1" dirty="0">
                <a:solidFill>
                  <a:srgbClr val="FF0000"/>
                </a:solidFill>
                <a:latin typeface="Calibri" panose="020F0502020204030204" pitchFamily="34" charset="0"/>
              </a:rPr>
              <a:t>Ownership of assets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latin typeface="Calibri" panose="020F0502020204030204" pitchFamily="34" charset="0"/>
              </a:rPr>
              <a:t>All information and assets associated with information processing facilities shall be ‘owned’ by a designated part of the organization</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A.7.1.3 </a:t>
            </a:r>
            <a:r>
              <a:rPr lang="en-US" sz="2100" b="1" dirty="0">
                <a:solidFill>
                  <a:srgbClr val="FF0000"/>
                </a:solidFill>
                <a:latin typeface="Calibri" panose="020F0502020204030204" pitchFamily="34" charset="0"/>
              </a:rPr>
              <a:t>Acceptable use of assets</a:t>
            </a:r>
          </a:p>
          <a:p>
            <a:pPr marL="109728" indent="0" algn="just">
              <a:buNone/>
            </a:pPr>
            <a:r>
              <a:rPr lang="en-US" sz="21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Rules for the acceptable use of information and assets associated with information processing facilities shall be identified, documented, and implemented</a:t>
            </a:r>
            <a:r>
              <a:rPr lang="en-US" sz="2400" dirty="0"/>
              <a:t>.</a:t>
            </a:r>
            <a:endParaRPr lang="en-US" sz="2100" dirty="0">
              <a:latin typeface="Calibri" panose="020F0502020204030204" pitchFamily="34" charset="0"/>
            </a:endParaRPr>
          </a:p>
        </p:txBody>
      </p:sp>
    </p:spTree>
    <p:extLst>
      <p:ext uri="{BB962C8B-B14F-4D97-AF65-F5344CB8AC3E}">
        <p14:creationId xmlns:p14="http://schemas.microsoft.com/office/powerpoint/2010/main" val="339231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A.7 Asset Management</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000" b="1" u="sng" dirty="0">
                <a:latin typeface="Calibri" panose="020F0502020204030204" pitchFamily="34" charset="0"/>
              </a:rPr>
              <a:t>A.7.2 Information Classification</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ensure that information receives an appropriate level of protection.</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A.7.2.1 </a:t>
            </a:r>
            <a:r>
              <a:rPr lang="en-US" sz="2100" b="1" dirty="0">
                <a:solidFill>
                  <a:srgbClr val="FF0000"/>
                </a:solidFill>
                <a:latin typeface="Calibri" panose="020F0502020204030204" pitchFamily="34" charset="0"/>
              </a:rPr>
              <a:t>Classification guidelines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Information shall be classified in terms of its value, legal requirements, sensitivity and criticality to the organization</a:t>
            </a:r>
          </a:p>
          <a:p>
            <a:pPr marL="109728" indent="0">
              <a:buNone/>
            </a:pPr>
            <a:endParaRPr lang="en-US" sz="2000" b="1" u="sng" dirty="0">
              <a:latin typeface="Calibri" panose="020F0502020204030204" pitchFamily="34" charset="0"/>
            </a:endParaRPr>
          </a:p>
          <a:p>
            <a:pPr algn="just"/>
            <a:r>
              <a:rPr lang="en-US" sz="2000" b="1" dirty="0">
                <a:solidFill>
                  <a:srgbClr val="FF0000"/>
                </a:solidFill>
                <a:latin typeface="Calibri" panose="020F0502020204030204" pitchFamily="34" charset="0"/>
              </a:rPr>
              <a:t>A.7.2.2 </a:t>
            </a:r>
            <a:r>
              <a:rPr lang="en-US" sz="2100" b="1" dirty="0">
                <a:solidFill>
                  <a:srgbClr val="FF0000"/>
                </a:solidFill>
                <a:latin typeface="Calibri" panose="020F0502020204030204" pitchFamily="34" charset="0"/>
              </a:rPr>
              <a:t>Information labelling and handling</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An appropriate set of procedures for information labeling and handling shall be developed and implemented in accordance with the classification scheme adopted by the organization</a:t>
            </a: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182884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A.8 Human Resources Security</a:t>
            </a:r>
          </a:p>
        </p:txBody>
      </p:sp>
      <p:sp>
        <p:nvSpPr>
          <p:cNvPr id="5" name="Content Placeholder 4"/>
          <p:cNvSpPr>
            <a:spLocks noGrp="1"/>
          </p:cNvSpPr>
          <p:nvPr>
            <p:ph idx="1"/>
          </p:nvPr>
        </p:nvSpPr>
        <p:spPr>
          <a:xfrm>
            <a:off x="457200" y="1447800"/>
            <a:ext cx="8229600" cy="4525963"/>
          </a:xfrm>
        </p:spPr>
        <p:txBody>
          <a:bodyPr>
            <a:normAutofit fontScale="92500" lnSpcReduction="20000"/>
          </a:bodyPr>
          <a:lstStyle/>
          <a:p>
            <a:pPr algn="just"/>
            <a:r>
              <a:rPr lang="en-US" sz="2000" b="1" u="sng" dirty="0">
                <a:latin typeface="Calibri" panose="020F0502020204030204" pitchFamily="34" charset="0"/>
              </a:rPr>
              <a:t>A.8.1 Prior to Employment</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ensure that employees, contractors and third party users understand their responsibilities, and are suitable for the roles they are considered for, and to reduce the risk of theft, fraud or misuse of facilities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A.8.1.1 </a:t>
            </a:r>
            <a:r>
              <a:rPr lang="en-US" sz="2100" b="1" dirty="0">
                <a:solidFill>
                  <a:srgbClr val="FF0000"/>
                </a:solidFill>
                <a:latin typeface="Calibri" panose="020F0502020204030204" pitchFamily="34" charset="0"/>
              </a:rPr>
              <a:t>Roles and responsibilities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Security roles and responsibilities of employees, contractors and third party users shall be defined and documented in accordance with the organization’s information security policy.</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A.8.1.2 </a:t>
            </a:r>
            <a:r>
              <a:rPr lang="en-US" sz="2100" b="1" dirty="0">
                <a:solidFill>
                  <a:srgbClr val="FF0000"/>
                </a:solidFill>
                <a:latin typeface="Calibri" panose="020F0502020204030204" pitchFamily="34" charset="0"/>
              </a:rPr>
              <a:t>Screening</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Background verification checks on all candidates for employment, contractors, and third party users shall be carried out in accordance with relevant laws, regulations and ethics, and proportional to the business requirements, the classification of the information to be</a:t>
            </a:r>
          </a:p>
          <a:p>
            <a:pPr marL="109728" indent="0" algn="just">
              <a:buNone/>
            </a:pPr>
            <a:r>
              <a:rPr lang="en-US" sz="2100" dirty="0">
                <a:latin typeface="Calibri" panose="020F0502020204030204" pitchFamily="34" charset="0"/>
              </a:rPr>
              <a:t>accessed, and the perceived risks.</a:t>
            </a:r>
          </a:p>
        </p:txBody>
      </p:sp>
    </p:spTree>
    <p:extLst>
      <p:ext uri="{BB962C8B-B14F-4D97-AF65-F5344CB8AC3E}">
        <p14:creationId xmlns:p14="http://schemas.microsoft.com/office/powerpoint/2010/main" val="89465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A.8 Human Resources Security</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000" b="1" u="sng" dirty="0">
                <a:latin typeface="Calibri" panose="020F0502020204030204" pitchFamily="34" charset="0"/>
              </a:rPr>
              <a:t>A.8.1 Prior to Employment</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ensure that employees, contractors and third party users understand their responsibilities, and are suitable for the roles they are considered for, and to reduce the risk of theft, fraud or misuse of facilities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A.8.1.3 </a:t>
            </a:r>
            <a:r>
              <a:rPr lang="en-US" sz="2100" b="1" dirty="0">
                <a:solidFill>
                  <a:srgbClr val="FF0000"/>
                </a:solidFill>
                <a:latin typeface="Calibri" panose="020F0502020204030204" pitchFamily="34" charset="0"/>
              </a:rPr>
              <a:t>Terms and conditions of employment</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As part of their contractual obligation, employees, contractors and third party users shall agree and sign the terms and conditions of their employment contract, which shall state their and the organization’s responsibilities for information security.</a:t>
            </a:r>
          </a:p>
        </p:txBody>
      </p:sp>
    </p:spTree>
    <p:extLst>
      <p:ext uri="{BB962C8B-B14F-4D97-AF65-F5344CB8AC3E}">
        <p14:creationId xmlns:p14="http://schemas.microsoft.com/office/powerpoint/2010/main" val="239586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latin typeface="Calibri" panose="020F0502020204030204" pitchFamily="34" charset="0"/>
              </a:rPr>
              <a:t>ISO/IEC 27001:2005 is an ISMS standard published in October 2005 by the Internal Standards Organization (ISO) and the International Electro-technical Commission.</a:t>
            </a:r>
          </a:p>
          <a:p>
            <a:pPr algn="just"/>
            <a:endParaRPr lang="en-US" sz="2000" dirty="0">
              <a:latin typeface="Calibri" panose="020F0502020204030204" pitchFamily="34" charset="0"/>
            </a:endParaRPr>
          </a:p>
          <a:p>
            <a:pPr algn="just"/>
            <a:r>
              <a:rPr lang="en-US" sz="2000" dirty="0">
                <a:latin typeface="Calibri" panose="020F0502020204030204" pitchFamily="34" charset="0"/>
              </a:rPr>
              <a:t>It formally specifies a management system that is intended to bring information security under explicit management control.</a:t>
            </a:r>
          </a:p>
          <a:p>
            <a:pPr algn="just"/>
            <a:endParaRPr lang="en-US" sz="2000" dirty="0">
              <a:latin typeface="Calibri" panose="020F0502020204030204" pitchFamily="34" charset="0"/>
            </a:endParaRPr>
          </a:p>
          <a:p>
            <a:pPr algn="just"/>
            <a:r>
              <a:rPr lang="en-US" sz="2000" dirty="0">
                <a:latin typeface="Calibri" panose="020F0502020204030204" pitchFamily="34" charset="0"/>
              </a:rPr>
              <a:t>Being a formal specification means that it mandates specific requirements</a:t>
            </a:r>
          </a:p>
          <a:p>
            <a:pPr algn="just"/>
            <a:endParaRPr lang="en-US" sz="2000" dirty="0">
              <a:latin typeface="Calibri" panose="020F0502020204030204" pitchFamily="34" charset="0"/>
            </a:endParaRPr>
          </a:p>
          <a:p>
            <a:pPr algn="just"/>
            <a:r>
              <a:rPr lang="en-US" sz="2000" dirty="0">
                <a:latin typeface="Calibri" panose="020F0502020204030204" pitchFamily="34" charset="0"/>
              </a:rPr>
              <a:t>Organizations that claim to have adopted ISO/IEC 27001can therefore be formally audited and certified compliant with the standard</a:t>
            </a:r>
          </a:p>
        </p:txBody>
      </p:sp>
      <p:sp>
        <p:nvSpPr>
          <p:cNvPr id="2" name="Title 1"/>
          <p:cNvSpPr>
            <a:spLocks noGrp="1"/>
          </p:cNvSpPr>
          <p:nvPr>
            <p:ph type="title"/>
          </p:nvPr>
        </p:nvSpPr>
        <p:spPr/>
        <p:txBody>
          <a:bodyPr>
            <a:normAutofit/>
          </a:bodyPr>
          <a:lstStyle/>
          <a:p>
            <a:r>
              <a:rPr lang="en-US" sz="3400" dirty="0">
                <a:effectLst/>
              </a:rPr>
              <a:t>Introduction</a:t>
            </a:r>
          </a:p>
        </p:txBody>
      </p:sp>
    </p:spTree>
    <p:extLst>
      <p:ext uri="{BB962C8B-B14F-4D97-AF65-F5344CB8AC3E}">
        <p14:creationId xmlns:p14="http://schemas.microsoft.com/office/powerpoint/2010/main" val="57506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A.8 Human Resources Security</a:t>
            </a:r>
          </a:p>
        </p:txBody>
      </p:sp>
      <p:sp>
        <p:nvSpPr>
          <p:cNvPr id="5" name="Content Placeholder 4"/>
          <p:cNvSpPr>
            <a:spLocks noGrp="1"/>
          </p:cNvSpPr>
          <p:nvPr>
            <p:ph idx="1"/>
          </p:nvPr>
        </p:nvSpPr>
        <p:spPr>
          <a:xfrm>
            <a:off x="457200" y="1447800"/>
            <a:ext cx="8229600" cy="4525963"/>
          </a:xfrm>
        </p:spPr>
        <p:txBody>
          <a:bodyPr>
            <a:normAutofit fontScale="92500" lnSpcReduction="20000"/>
          </a:bodyPr>
          <a:lstStyle/>
          <a:p>
            <a:pPr algn="just"/>
            <a:r>
              <a:rPr lang="en-US" sz="2000" b="1" u="sng" dirty="0">
                <a:latin typeface="Calibri" panose="020F0502020204030204" pitchFamily="34" charset="0"/>
              </a:rPr>
              <a:t>A.8.2 During Employment</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ensure that all employees, contractors and third party users are aware of information security threats and concerns, their responsibilities and liabilities, and are equipped to support organizational security policy in the course of their normal work, and to reduce the risk of human error.</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A.8.2.1 </a:t>
            </a:r>
            <a:r>
              <a:rPr lang="en-US" sz="2100" b="1" dirty="0">
                <a:solidFill>
                  <a:srgbClr val="FF0000"/>
                </a:solidFill>
                <a:latin typeface="Calibri" panose="020F0502020204030204" pitchFamily="34" charset="0"/>
              </a:rPr>
              <a:t>Management responsibilities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Management shall require employees, contractors and third party users to apply security in accordance with established policies and procedures of the organization.</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A.8.2.2 </a:t>
            </a:r>
            <a:r>
              <a:rPr lang="en-US" sz="2100" b="1" dirty="0">
                <a:solidFill>
                  <a:srgbClr val="FF0000"/>
                </a:solidFill>
                <a:latin typeface="Calibri" panose="020F0502020204030204" pitchFamily="34" charset="0"/>
              </a:rPr>
              <a:t>Information security awareness, education and training</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All employees of the organization and, where relevant, contractors and third party users shall receive appropriate awareness training and regular updates in organizational policies and procedures, as relevant for their job function.</a:t>
            </a:r>
          </a:p>
        </p:txBody>
      </p:sp>
    </p:spTree>
    <p:extLst>
      <p:ext uri="{BB962C8B-B14F-4D97-AF65-F5344CB8AC3E}">
        <p14:creationId xmlns:p14="http://schemas.microsoft.com/office/powerpoint/2010/main" val="3830082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A.8 Human Resources Security</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000" b="1" u="sng" dirty="0">
                <a:latin typeface="Calibri" panose="020F0502020204030204" pitchFamily="34" charset="0"/>
              </a:rPr>
              <a:t>A.8.2 During Employment</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ensure that all employees, contractors and third party users are aware of information security threats and concerns, their responsibilities and liabilities, and are equipped to support organizational security policy in the course of their normal work, and to reduce the risk of human error.</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A.8.2.3 </a:t>
            </a:r>
            <a:r>
              <a:rPr lang="en-US" sz="2100" b="1" dirty="0">
                <a:solidFill>
                  <a:srgbClr val="FF0000"/>
                </a:solidFill>
                <a:latin typeface="Calibri" panose="020F0502020204030204" pitchFamily="34" charset="0"/>
              </a:rPr>
              <a:t>Disciplinary process</a:t>
            </a:r>
          </a:p>
          <a:p>
            <a:pPr marL="109728" indent="0">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There shall be a formal disciplinary process for employees who have committed a security breach.</a:t>
            </a: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420024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A.8 Human Resources Security</a:t>
            </a:r>
          </a:p>
        </p:txBody>
      </p:sp>
      <p:sp>
        <p:nvSpPr>
          <p:cNvPr id="5" name="Content Placeholder 4"/>
          <p:cNvSpPr>
            <a:spLocks noGrp="1"/>
          </p:cNvSpPr>
          <p:nvPr>
            <p:ph idx="1"/>
          </p:nvPr>
        </p:nvSpPr>
        <p:spPr>
          <a:xfrm>
            <a:off x="457200" y="1447800"/>
            <a:ext cx="8229600" cy="4525963"/>
          </a:xfrm>
        </p:spPr>
        <p:txBody>
          <a:bodyPr>
            <a:normAutofit fontScale="77500" lnSpcReduction="20000"/>
          </a:bodyPr>
          <a:lstStyle/>
          <a:p>
            <a:pPr algn="just"/>
            <a:r>
              <a:rPr lang="en-US" sz="2000" b="1" u="sng" dirty="0">
                <a:latin typeface="Calibri" panose="020F0502020204030204" pitchFamily="34" charset="0"/>
              </a:rPr>
              <a:t>A.8.3 Termination or Change of Employment </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ensure that employees, contractors and third party users exit an organization or change employment in an orderly manner.</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A.8.3.1 </a:t>
            </a:r>
            <a:r>
              <a:rPr lang="en-US" sz="2100" b="1" dirty="0">
                <a:solidFill>
                  <a:srgbClr val="FF0000"/>
                </a:solidFill>
                <a:latin typeface="Calibri" panose="020F0502020204030204" pitchFamily="34" charset="0"/>
              </a:rPr>
              <a:t>Termination responsibilities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Responsibilities for performing employment termination or change of employment shall be clearly defined and assigned.</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A.8.3.2 </a:t>
            </a:r>
            <a:r>
              <a:rPr lang="en-US" sz="2100" b="1" dirty="0">
                <a:solidFill>
                  <a:srgbClr val="FF0000"/>
                </a:solidFill>
                <a:latin typeface="Calibri" panose="020F0502020204030204" pitchFamily="34" charset="0"/>
              </a:rPr>
              <a:t>Return of assets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All employees, contractors and third party users shall return all of the organization’s assets in their possession upon termination of their employment, contract or agreement.</a:t>
            </a:r>
          </a:p>
          <a:p>
            <a:pPr marL="109728" indent="0" algn="just">
              <a:buNone/>
            </a:pPr>
            <a:endParaRPr lang="en-US" sz="2100" b="1" dirty="0">
              <a:solidFill>
                <a:srgbClr val="FF0000"/>
              </a:solidFill>
              <a:latin typeface="Calibri" panose="020F0502020204030204" pitchFamily="34" charset="0"/>
            </a:endParaRPr>
          </a:p>
          <a:p>
            <a:pPr algn="just"/>
            <a:r>
              <a:rPr lang="en-US" sz="2100" b="1" dirty="0">
                <a:solidFill>
                  <a:srgbClr val="FF0000"/>
                </a:solidFill>
                <a:latin typeface="Calibri" panose="020F0502020204030204" pitchFamily="34" charset="0"/>
              </a:rPr>
              <a:t>A.8.3.2 Removal of access rights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The access rights of all employees, contractors and third party users to information and</a:t>
            </a:r>
          </a:p>
          <a:p>
            <a:pPr marL="109728" indent="0" algn="just">
              <a:buNone/>
            </a:pPr>
            <a:r>
              <a:rPr lang="en-US" sz="2100" dirty="0">
                <a:latin typeface="Calibri" panose="020F0502020204030204" pitchFamily="34" charset="0"/>
              </a:rPr>
              <a:t>information processing facilities shall be removed upon termination of their employment,</a:t>
            </a:r>
          </a:p>
          <a:p>
            <a:pPr marL="109728" indent="0" algn="just">
              <a:buNone/>
            </a:pPr>
            <a:r>
              <a:rPr lang="en-US" sz="2100" dirty="0">
                <a:latin typeface="Calibri" panose="020F0502020204030204" pitchFamily="34" charset="0"/>
              </a:rPr>
              <a:t>contract or agreement, or adjusted upon change</a:t>
            </a:r>
          </a:p>
          <a:p>
            <a:pPr marL="109728" indent="0" algn="just">
              <a:buNone/>
            </a:pPr>
            <a:endParaRPr lang="en-US" sz="2100" dirty="0">
              <a:latin typeface="Calibri" panose="020F0502020204030204" pitchFamily="34" charset="0"/>
            </a:endParaRP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301330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A.9 Physical and Environmental Security</a:t>
            </a:r>
          </a:p>
        </p:txBody>
      </p:sp>
      <p:sp>
        <p:nvSpPr>
          <p:cNvPr id="5" name="Content Placeholder 4"/>
          <p:cNvSpPr>
            <a:spLocks noGrp="1"/>
          </p:cNvSpPr>
          <p:nvPr>
            <p:ph idx="1"/>
          </p:nvPr>
        </p:nvSpPr>
        <p:spPr>
          <a:xfrm>
            <a:off x="457200" y="1447800"/>
            <a:ext cx="8229600" cy="4525963"/>
          </a:xfrm>
        </p:spPr>
        <p:txBody>
          <a:bodyPr>
            <a:normAutofit fontScale="77500" lnSpcReduction="20000"/>
          </a:bodyPr>
          <a:lstStyle/>
          <a:p>
            <a:pPr algn="just"/>
            <a:r>
              <a:rPr lang="en-US" sz="2000" b="1" u="sng" dirty="0">
                <a:latin typeface="Calibri" panose="020F0502020204030204" pitchFamily="34" charset="0"/>
              </a:rPr>
              <a:t>A.9.1 Secure Areas</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prevent unauthorized physical access, damage and interference to the</a:t>
            </a:r>
          </a:p>
          <a:p>
            <a:pPr marL="109728" indent="0" algn="just">
              <a:buNone/>
            </a:pPr>
            <a:r>
              <a:rPr lang="en-US" sz="2100" dirty="0">
                <a:latin typeface="Calibri" panose="020F0502020204030204" pitchFamily="34" charset="0"/>
              </a:rPr>
              <a:t>organization’s premises and information</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A.9.1.1 </a:t>
            </a:r>
            <a:r>
              <a:rPr lang="en-US" sz="2100" b="1" dirty="0">
                <a:solidFill>
                  <a:srgbClr val="FF0000"/>
                </a:solidFill>
                <a:latin typeface="Calibri" panose="020F0502020204030204" pitchFamily="34" charset="0"/>
              </a:rPr>
              <a:t>Physical security perimeter</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Security perimeters (barriers such as walls, card controlled entry gates or manned</a:t>
            </a:r>
          </a:p>
          <a:p>
            <a:pPr marL="109728" indent="0" algn="just">
              <a:buNone/>
            </a:pPr>
            <a:r>
              <a:rPr lang="en-US" sz="2100" dirty="0">
                <a:latin typeface="Calibri" panose="020F0502020204030204" pitchFamily="34" charset="0"/>
              </a:rPr>
              <a:t>reception desks) shall be used to protect areas that contain information and information</a:t>
            </a:r>
          </a:p>
          <a:p>
            <a:pPr marL="109728" indent="0" algn="just">
              <a:buNone/>
            </a:pPr>
            <a:r>
              <a:rPr lang="en-US" sz="2100" dirty="0">
                <a:latin typeface="Calibri" panose="020F0502020204030204" pitchFamily="34" charset="0"/>
              </a:rPr>
              <a:t>processing facilities.</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A.9.1.2 </a:t>
            </a:r>
            <a:r>
              <a:rPr lang="en-US" sz="2100" b="1" dirty="0">
                <a:solidFill>
                  <a:srgbClr val="FF0000"/>
                </a:solidFill>
                <a:latin typeface="Calibri" panose="020F0502020204030204" pitchFamily="34" charset="0"/>
              </a:rPr>
              <a:t>Physical entry controls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Secure areas shall be protected by appropriate entry controls to ensure that only authorized personnel are allowed access.</a:t>
            </a:r>
          </a:p>
          <a:p>
            <a:pPr marL="109728" indent="0" algn="just">
              <a:buNone/>
            </a:pPr>
            <a:endParaRPr lang="en-US" sz="2100" b="1" dirty="0">
              <a:solidFill>
                <a:srgbClr val="FF0000"/>
              </a:solidFill>
              <a:latin typeface="Calibri" panose="020F0502020204030204" pitchFamily="34" charset="0"/>
            </a:endParaRPr>
          </a:p>
          <a:p>
            <a:pPr algn="just"/>
            <a:r>
              <a:rPr lang="en-US" sz="2100" b="1" dirty="0">
                <a:solidFill>
                  <a:srgbClr val="FF0000"/>
                </a:solidFill>
                <a:latin typeface="Calibri" panose="020F0502020204030204" pitchFamily="34" charset="0"/>
              </a:rPr>
              <a:t>A.9.1.3 Securing offices, rooms and facilities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Physical security for offices, rooms, and facilities shall be designed and applied</a:t>
            </a: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2373608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A.9 Physical and Environmental Security</a:t>
            </a:r>
          </a:p>
        </p:txBody>
      </p:sp>
      <p:sp>
        <p:nvSpPr>
          <p:cNvPr id="5" name="Content Placeholder 4"/>
          <p:cNvSpPr>
            <a:spLocks noGrp="1"/>
          </p:cNvSpPr>
          <p:nvPr>
            <p:ph idx="1"/>
          </p:nvPr>
        </p:nvSpPr>
        <p:spPr>
          <a:xfrm>
            <a:off x="457200" y="1447800"/>
            <a:ext cx="8229600" cy="4525963"/>
          </a:xfrm>
        </p:spPr>
        <p:txBody>
          <a:bodyPr>
            <a:normAutofit fontScale="77500" lnSpcReduction="20000"/>
          </a:bodyPr>
          <a:lstStyle/>
          <a:p>
            <a:pPr algn="just"/>
            <a:r>
              <a:rPr lang="en-US" sz="2000" b="1" u="sng" dirty="0">
                <a:latin typeface="Calibri" panose="020F0502020204030204" pitchFamily="34" charset="0"/>
              </a:rPr>
              <a:t>A.9.1 Secure Areas</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prevent unauthorized physical access, damage and interference to the</a:t>
            </a:r>
          </a:p>
          <a:p>
            <a:pPr marL="109728" indent="0" algn="just">
              <a:buNone/>
            </a:pPr>
            <a:r>
              <a:rPr lang="en-US" sz="2100" dirty="0">
                <a:latin typeface="Calibri" panose="020F0502020204030204" pitchFamily="34" charset="0"/>
              </a:rPr>
              <a:t>organization’s premises and information</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A.9.1.4 </a:t>
            </a:r>
            <a:r>
              <a:rPr lang="en-US" sz="2100" b="1" dirty="0">
                <a:solidFill>
                  <a:srgbClr val="FF0000"/>
                </a:solidFill>
                <a:latin typeface="Calibri" panose="020F0502020204030204" pitchFamily="34" charset="0"/>
              </a:rPr>
              <a:t>Protecting against external and environmental threats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Physical protection against damage from fire, flood, earthquake, explosion, civil unrest, and other forms of natural or man-made disaster shall be designed and applied.</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A.9.1.5 </a:t>
            </a:r>
            <a:r>
              <a:rPr lang="en-US" sz="2100" b="1" dirty="0">
                <a:solidFill>
                  <a:srgbClr val="FF0000"/>
                </a:solidFill>
                <a:latin typeface="Calibri" panose="020F0502020204030204" pitchFamily="34" charset="0"/>
              </a:rPr>
              <a:t>Working in secure areas</a:t>
            </a:r>
          </a:p>
          <a:p>
            <a:pPr marL="109728" indent="0">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Physical protection and guidelines for working in secure areas shall be designed and applied</a:t>
            </a:r>
          </a:p>
          <a:p>
            <a:pPr marL="109728" indent="0">
              <a:buNone/>
            </a:pPr>
            <a:endParaRPr lang="en-US" sz="2100" dirty="0">
              <a:latin typeface="Calibri" panose="020F0502020204030204" pitchFamily="34" charset="0"/>
            </a:endParaRPr>
          </a:p>
          <a:p>
            <a:pPr algn="just"/>
            <a:r>
              <a:rPr lang="en-US" sz="2100" b="1" dirty="0">
                <a:solidFill>
                  <a:srgbClr val="FF0000"/>
                </a:solidFill>
                <a:latin typeface="Calibri" panose="020F0502020204030204" pitchFamily="34" charset="0"/>
              </a:rPr>
              <a:t>A.9.1.6  Public access, delivery and loading areas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Access points such as delivery and loading areas and other points where unauthorized</a:t>
            </a:r>
          </a:p>
          <a:p>
            <a:pPr marL="109728" indent="0" algn="just">
              <a:buNone/>
            </a:pPr>
            <a:r>
              <a:rPr lang="en-US" sz="2100" dirty="0">
                <a:latin typeface="Calibri" panose="020F0502020204030204" pitchFamily="34" charset="0"/>
              </a:rPr>
              <a:t>persons may enter the premises shall be controlled and, if possible, </a:t>
            </a:r>
            <a:r>
              <a:rPr lang="en-US" sz="2100">
                <a:latin typeface="Calibri" panose="020F0502020204030204" pitchFamily="34" charset="0"/>
              </a:rPr>
              <a:t>isolated from information </a:t>
            </a:r>
            <a:r>
              <a:rPr lang="en-US" sz="2100" dirty="0">
                <a:latin typeface="Calibri" panose="020F0502020204030204" pitchFamily="34" charset="0"/>
              </a:rPr>
              <a:t>processing facilities to avoid unauthorized access</a:t>
            </a:r>
          </a:p>
        </p:txBody>
      </p:sp>
    </p:spTree>
    <p:extLst>
      <p:ext uri="{BB962C8B-B14F-4D97-AF65-F5344CB8AC3E}">
        <p14:creationId xmlns:p14="http://schemas.microsoft.com/office/powerpoint/2010/main" val="1913978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A.9 Physical and Environmental Security</a:t>
            </a:r>
          </a:p>
        </p:txBody>
      </p:sp>
      <p:sp>
        <p:nvSpPr>
          <p:cNvPr id="5" name="Content Placeholder 4"/>
          <p:cNvSpPr>
            <a:spLocks noGrp="1"/>
          </p:cNvSpPr>
          <p:nvPr>
            <p:ph idx="1"/>
          </p:nvPr>
        </p:nvSpPr>
        <p:spPr>
          <a:xfrm>
            <a:off x="457200" y="1447800"/>
            <a:ext cx="8229600" cy="4525963"/>
          </a:xfrm>
        </p:spPr>
        <p:txBody>
          <a:bodyPr>
            <a:normAutofit fontScale="92500" lnSpcReduction="20000"/>
          </a:bodyPr>
          <a:lstStyle/>
          <a:p>
            <a:pPr algn="just"/>
            <a:r>
              <a:rPr lang="en-US" sz="2000" b="1" u="sng" dirty="0">
                <a:latin typeface="Calibri" panose="020F0502020204030204" pitchFamily="34" charset="0"/>
              </a:rPr>
              <a:t>A.9.2 Equipment Security</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prevent loss, damage, theft or compromise of assets and interruption to the organization’s activities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A.9.2.1 </a:t>
            </a:r>
            <a:r>
              <a:rPr lang="en-US" sz="2100" b="1" dirty="0">
                <a:solidFill>
                  <a:srgbClr val="FF0000"/>
                </a:solidFill>
                <a:latin typeface="Calibri" panose="020F0502020204030204" pitchFamily="34" charset="0"/>
              </a:rPr>
              <a:t>Equipment siting and protection</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Equipment shall be sited or protected to reduce the risks from environmental threats and hazards, and opportunities for unauthorized access</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A.9.2.2 </a:t>
            </a:r>
            <a:r>
              <a:rPr lang="en-US" sz="2100" b="1" dirty="0">
                <a:solidFill>
                  <a:srgbClr val="FF0000"/>
                </a:solidFill>
                <a:latin typeface="Calibri" panose="020F0502020204030204" pitchFamily="34" charset="0"/>
              </a:rPr>
              <a:t>Supporting utilities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Equipment shall be protected from power failures and other disruptions caused by failures in supporting utilities</a:t>
            </a:r>
          </a:p>
          <a:p>
            <a:pPr marL="109728" indent="0" algn="just">
              <a:buNone/>
            </a:pPr>
            <a:endParaRPr lang="en-US" sz="2100" dirty="0">
              <a:latin typeface="Calibri" panose="020F0502020204030204" pitchFamily="34" charset="0"/>
            </a:endParaRPr>
          </a:p>
          <a:p>
            <a:pPr algn="just"/>
            <a:r>
              <a:rPr lang="en-US" sz="2100" b="1" dirty="0">
                <a:solidFill>
                  <a:srgbClr val="FF0000"/>
                </a:solidFill>
                <a:latin typeface="Calibri" panose="020F0502020204030204" pitchFamily="34" charset="0"/>
              </a:rPr>
              <a:t>A.9.2.3 Cabling security</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Power and telecommunications cabling carrying data or supporting information services shall be protected from interception or damage</a:t>
            </a:r>
          </a:p>
        </p:txBody>
      </p:sp>
    </p:spTree>
    <p:extLst>
      <p:ext uri="{BB962C8B-B14F-4D97-AF65-F5344CB8AC3E}">
        <p14:creationId xmlns:p14="http://schemas.microsoft.com/office/powerpoint/2010/main" val="56710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A.9 Physical and Environmental Security</a:t>
            </a:r>
          </a:p>
        </p:txBody>
      </p:sp>
      <p:sp>
        <p:nvSpPr>
          <p:cNvPr id="5" name="Content Placeholder 4"/>
          <p:cNvSpPr>
            <a:spLocks noGrp="1"/>
          </p:cNvSpPr>
          <p:nvPr>
            <p:ph idx="1"/>
          </p:nvPr>
        </p:nvSpPr>
        <p:spPr>
          <a:xfrm>
            <a:off x="457200" y="1447800"/>
            <a:ext cx="8229600" cy="4525963"/>
          </a:xfrm>
        </p:spPr>
        <p:txBody>
          <a:bodyPr>
            <a:normAutofit fontScale="77500" lnSpcReduction="20000"/>
          </a:bodyPr>
          <a:lstStyle/>
          <a:p>
            <a:pPr algn="just"/>
            <a:r>
              <a:rPr lang="en-US" sz="2000" b="1" u="sng" dirty="0">
                <a:latin typeface="Calibri" panose="020F0502020204030204" pitchFamily="34" charset="0"/>
              </a:rPr>
              <a:t>A.9.2 Equipment Security</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prevent loss, damage, theft or compromise of assets and interruption to the organization’s activities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A.9.2.4 </a:t>
            </a:r>
            <a:r>
              <a:rPr lang="en-US" sz="2100" b="1" dirty="0">
                <a:solidFill>
                  <a:srgbClr val="FF0000"/>
                </a:solidFill>
                <a:latin typeface="Calibri" panose="020F0502020204030204" pitchFamily="34" charset="0"/>
              </a:rPr>
              <a:t>Equipment maintenance</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Equipment shall be correctly maintained to ensure its continued availability and integrity.</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A.9.2.5 </a:t>
            </a:r>
            <a:r>
              <a:rPr lang="en-US" sz="2100" b="1" dirty="0">
                <a:solidFill>
                  <a:srgbClr val="FF0000"/>
                </a:solidFill>
                <a:latin typeface="Calibri" panose="020F0502020204030204" pitchFamily="34" charset="0"/>
              </a:rPr>
              <a:t>Security of equipment off premises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Security shall be applied to off-site equipment taking into account the different risks of working outside the organization’s premises</a:t>
            </a:r>
          </a:p>
          <a:p>
            <a:pPr marL="109728" indent="0" algn="just">
              <a:buNone/>
            </a:pPr>
            <a:endParaRPr lang="en-US" sz="2100" dirty="0">
              <a:latin typeface="Calibri" panose="020F0502020204030204" pitchFamily="34" charset="0"/>
            </a:endParaRPr>
          </a:p>
          <a:p>
            <a:pPr algn="just"/>
            <a:r>
              <a:rPr lang="en-US" sz="2100" b="1" dirty="0">
                <a:solidFill>
                  <a:srgbClr val="FF0000"/>
                </a:solidFill>
                <a:latin typeface="Calibri" panose="020F0502020204030204" pitchFamily="34" charset="0"/>
              </a:rPr>
              <a:t>A.9.2.6 Secure disposal or re-use of equipment</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All items of equipment containing storage media shall be checked to ensure that any</a:t>
            </a:r>
          </a:p>
          <a:p>
            <a:pPr marL="109728" indent="0" algn="just">
              <a:buNone/>
            </a:pPr>
            <a:r>
              <a:rPr lang="en-US" sz="2100" dirty="0">
                <a:latin typeface="Calibri" panose="020F0502020204030204" pitchFamily="34" charset="0"/>
              </a:rPr>
              <a:t>sensitive data and licensed software has been removed or securely overwritten prior to</a:t>
            </a:r>
          </a:p>
          <a:p>
            <a:pPr marL="109728" indent="0" algn="just">
              <a:buNone/>
            </a:pPr>
            <a:r>
              <a:rPr lang="en-US" sz="2100" dirty="0">
                <a:latin typeface="Calibri" panose="020F0502020204030204" pitchFamily="34" charset="0"/>
              </a:rPr>
              <a:t>disposal</a:t>
            </a:r>
          </a:p>
        </p:txBody>
      </p:sp>
    </p:spTree>
    <p:extLst>
      <p:ext uri="{BB962C8B-B14F-4D97-AF65-F5344CB8AC3E}">
        <p14:creationId xmlns:p14="http://schemas.microsoft.com/office/powerpoint/2010/main" val="3023847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rPr>
              <a:t>A.9 Physical and Environmental Security</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000" b="1" u="sng" dirty="0">
                <a:latin typeface="Calibri" panose="020F0502020204030204" pitchFamily="34" charset="0"/>
              </a:rPr>
              <a:t>A.9.2 Equipment Security</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prevent loss, damage, theft or compromise of assets and interruption to the organization’s activities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A.9.2.7 Removal of property</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Equipment, information or software shall not be taken off-site without prior authorization.</a:t>
            </a:r>
          </a:p>
        </p:txBody>
      </p:sp>
    </p:spTree>
    <p:extLst>
      <p:ext uri="{BB962C8B-B14F-4D97-AF65-F5344CB8AC3E}">
        <p14:creationId xmlns:p14="http://schemas.microsoft.com/office/powerpoint/2010/main" val="1080872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fontScale="92500" lnSpcReduction="20000"/>
          </a:bodyPr>
          <a:lstStyle/>
          <a:p>
            <a:pPr algn="just"/>
            <a:r>
              <a:rPr lang="en-US" sz="2000" b="1" u="sng" dirty="0">
                <a:latin typeface="Calibri" panose="020F0502020204030204" pitchFamily="34" charset="0"/>
              </a:rPr>
              <a:t>A.10.1 </a:t>
            </a:r>
            <a:r>
              <a:rPr lang="en-US" sz="2100" b="1" u="sng" dirty="0">
                <a:latin typeface="Calibri" panose="020F0502020204030204" pitchFamily="34" charset="0"/>
              </a:rPr>
              <a:t>Operational procedures and responsibilities</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000" dirty="0"/>
              <a:t>To ensure the correct and secure operation of information processing facilities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A.10.1.1 </a:t>
            </a:r>
            <a:r>
              <a:rPr lang="en-US" sz="2100" b="1" dirty="0">
                <a:solidFill>
                  <a:srgbClr val="FF0000"/>
                </a:solidFill>
                <a:latin typeface="Calibri" panose="020F0502020204030204" pitchFamily="34" charset="0"/>
              </a:rPr>
              <a:t>Documented operating procedures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Operating procedures shall be documented, maintained, and made available to all users who need them</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A.10.1.2 </a:t>
            </a:r>
            <a:r>
              <a:rPr lang="en-US" sz="2100" b="1" dirty="0">
                <a:solidFill>
                  <a:srgbClr val="FF0000"/>
                </a:solidFill>
                <a:latin typeface="Calibri" panose="020F0502020204030204" pitchFamily="34" charset="0"/>
              </a:rPr>
              <a:t>Change management</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Changes to information processing facilities and systems shall be controlled</a:t>
            </a:r>
          </a:p>
          <a:p>
            <a:pPr marL="109728" indent="0" algn="just">
              <a:buNone/>
            </a:pPr>
            <a:endParaRPr lang="en-US" sz="2100" dirty="0">
              <a:latin typeface="Calibri" panose="020F0502020204030204" pitchFamily="34" charset="0"/>
            </a:endParaRPr>
          </a:p>
          <a:p>
            <a:pPr algn="just"/>
            <a:r>
              <a:rPr lang="en-US" sz="2100" b="1" dirty="0">
                <a:solidFill>
                  <a:srgbClr val="FF0000"/>
                </a:solidFill>
                <a:latin typeface="Calibri" panose="020F0502020204030204" pitchFamily="34" charset="0"/>
              </a:rPr>
              <a:t>A.10.1.3 Segregation of duties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Duties and areas of responsibility shall be segregated to reduce opportunities for unauthorized or unintentional modification or misuse of the organization’s assets</a:t>
            </a:r>
          </a:p>
        </p:txBody>
      </p:sp>
    </p:spTree>
    <p:extLst>
      <p:ext uri="{BB962C8B-B14F-4D97-AF65-F5344CB8AC3E}">
        <p14:creationId xmlns:p14="http://schemas.microsoft.com/office/powerpoint/2010/main" val="1526849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000" b="1" u="sng" dirty="0">
                <a:latin typeface="Calibri" panose="020F0502020204030204" pitchFamily="34" charset="0"/>
              </a:rPr>
              <a:t>A.10.1 </a:t>
            </a:r>
            <a:r>
              <a:rPr lang="en-US" sz="2100" b="1" dirty="0">
                <a:latin typeface="Calibri" panose="020F0502020204030204" pitchFamily="34" charset="0"/>
              </a:rPr>
              <a:t>Operational procedures and responsibilities</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000" dirty="0"/>
              <a:t>To ensure the correct and secure operation of information processing facilities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A.10.1.4 </a:t>
            </a:r>
            <a:r>
              <a:rPr lang="en-US" sz="2100" b="1" dirty="0">
                <a:solidFill>
                  <a:srgbClr val="FF0000"/>
                </a:solidFill>
                <a:latin typeface="Calibri" panose="020F0502020204030204" pitchFamily="34" charset="0"/>
              </a:rPr>
              <a:t>Separation of development, test and operational facilities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Development, test and operational facilities shall be separated to reduce the risks of un-</a:t>
            </a:r>
            <a:r>
              <a:rPr lang="en-US" sz="2100" dirty="0" err="1">
                <a:latin typeface="Calibri" panose="020F0502020204030204" pitchFamily="34" charset="0"/>
              </a:rPr>
              <a:t>authorised</a:t>
            </a:r>
            <a:r>
              <a:rPr lang="en-US" sz="2100" dirty="0">
                <a:latin typeface="Calibri" panose="020F0502020204030204" pitchFamily="34" charset="0"/>
              </a:rPr>
              <a:t> access or changes to the operational system</a:t>
            </a: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206983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000" dirty="0">
                <a:latin typeface="Calibri" panose="020F0502020204030204" pitchFamily="34" charset="0"/>
              </a:rPr>
              <a:t>Most organizations have a number of information security controls</a:t>
            </a:r>
          </a:p>
          <a:p>
            <a:pPr algn="just"/>
            <a:endParaRPr lang="en-US" sz="2000" dirty="0">
              <a:latin typeface="Calibri" panose="020F0502020204030204" pitchFamily="34" charset="0"/>
            </a:endParaRPr>
          </a:p>
          <a:p>
            <a:pPr algn="just"/>
            <a:r>
              <a:rPr lang="en-US" sz="2000" dirty="0">
                <a:latin typeface="Calibri" panose="020F0502020204030204" pitchFamily="34" charset="0"/>
              </a:rPr>
              <a:t>However, without ISMS, controls tend to be somewhat disorganized and disjointed, having been implemented often as point solutions to specific situations or simply as a matter of convention</a:t>
            </a:r>
          </a:p>
          <a:p>
            <a:pPr algn="just"/>
            <a:endParaRPr lang="en-US" sz="2000" dirty="0">
              <a:latin typeface="Calibri" panose="020F0502020204030204" pitchFamily="34" charset="0"/>
            </a:endParaRPr>
          </a:p>
          <a:p>
            <a:pPr algn="just"/>
            <a:r>
              <a:rPr lang="en-US" sz="2000" dirty="0">
                <a:latin typeface="Calibri" panose="020F0502020204030204" pitchFamily="34" charset="0"/>
              </a:rPr>
              <a:t>Security controls in operation typically address certain aspects of IT or data security specifically; leaving non-IT information assets (such as paperwork and proprietary knowledge) less protected on the whole</a:t>
            </a:r>
          </a:p>
          <a:p>
            <a:pPr algn="just"/>
            <a:endParaRPr lang="en-US" sz="2000" dirty="0">
              <a:latin typeface="Calibri" panose="020F0502020204030204" pitchFamily="34" charset="0"/>
            </a:endParaRPr>
          </a:p>
          <a:p>
            <a:pPr algn="just"/>
            <a:r>
              <a:rPr lang="en-US" sz="2000" dirty="0">
                <a:latin typeface="Calibri" panose="020F0502020204030204" pitchFamily="34" charset="0"/>
              </a:rPr>
              <a:t>Moreover business continuity planning and physical security may be managed quite independently of IT or information security while Human Resources practices may make little reference to the need to define and assign information security roles and responsibilities throughout the organization.</a:t>
            </a:r>
          </a:p>
        </p:txBody>
      </p:sp>
      <p:sp>
        <p:nvSpPr>
          <p:cNvPr id="2" name="Title 1"/>
          <p:cNvSpPr>
            <a:spLocks noGrp="1"/>
          </p:cNvSpPr>
          <p:nvPr>
            <p:ph type="title"/>
          </p:nvPr>
        </p:nvSpPr>
        <p:spPr/>
        <p:txBody>
          <a:bodyPr>
            <a:normAutofit/>
          </a:bodyPr>
          <a:lstStyle/>
          <a:p>
            <a:r>
              <a:rPr lang="en-US" sz="3400" dirty="0">
                <a:effectLst/>
              </a:rPr>
              <a:t>How the Standard Works</a:t>
            </a:r>
          </a:p>
        </p:txBody>
      </p:sp>
    </p:spTree>
    <p:extLst>
      <p:ext uri="{BB962C8B-B14F-4D97-AF65-F5344CB8AC3E}">
        <p14:creationId xmlns:p14="http://schemas.microsoft.com/office/powerpoint/2010/main" val="200775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fontScale="77500" lnSpcReduction="20000"/>
          </a:bodyPr>
          <a:lstStyle/>
          <a:p>
            <a:pPr algn="just"/>
            <a:r>
              <a:rPr lang="en-US" sz="2000" b="1" u="sng" dirty="0">
                <a:latin typeface="Calibri" panose="020F0502020204030204" pitchFamily="34" charset="0"/>
              </a:rPr>
              <a:t>A.10.2 </a:t>
            </a:r>
            <a:r>
              <a:rPr lang="en-US" sz="2100" b="1" u="sng" dirty="0">
                <a:latin typeface="Calibri" panose="020F0502020204030204" pitchFamily="34" charset="0"/>
              </a:rPr>
              <a:t>Third party service delivery management</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000" dirty="0"/>
              <a:t>To implement and maintain the appropriate level of information security and service delivery in line with third party service delivery agreements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A.10.2.1 </a:t>
            </a:r>
            <a:r>
              <a:rPr lang="en-US" sz="2100" b="1" dirty="0">
                <a:solidFill>
                  <a:srgbClr val="FF0000"/>
                </a:solidFill>
                <a:latin typeface="Calibri" panose="020F0502020204030204" pitchFamily="34" charset="0"/>
              </a:rPr>
              <a:t>Service delivery</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It shall be ensured that the security controls, service definitions and delivery levels</a:t>
            </a:r>
          </a:p>
          <a:p>
            <a:pPr marL="109728" indent="0" algn="just">
              <a:buNone/>
            </a:pPr>
            <a:r>
              <a:rPr lang="en-US" sz="2100" dirty="0">
                <a:latin typeface="Calibri" panose="020F0502020204030204" pitchFamily="34" charset="0"/>
              </a:rPr>
              <a:t>included in the third party service delivery agreement are implemented, operated, and</a:t>
            </a:r>
          </a:p>
          <a:p>
            <a:pPr marL="109728" indent="0" algn="just">
              <a:buNone/>
            </a:pPr>
            <a:r>
              <a:rPr lang="en-US" sz="2100" dirty="0">
                <a:latin typeface="Calibri" panose="020F0502020204030204" pitchFamily="34" charset="0"/>
              </a:rPr>
              <a:t>maintained by the third party</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A.10.2.2 </a:t>
            </a:r>
            <a:r>
              <a:rPr lang="en-US" sz="2100" b="1" dirty="0">
                <a:solidFill>
                  <a:srgbClr val="FF0000"/>
                </a:solidFill>
                <a:latin typeface="Calibri" panose="020F0502020204030204" pitchFamily="34" charset="0"/>
              </a:rPr>
              <a:t>Monitoring and review of third party services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The services, reports and records provided by the third party shall be regularly monitored and reviewed, and audits shall be carried out regularly</a:t>
            </a:r>
          </a:p>
          <a:p>
            <a:pPr marL="109728" indent="0" algn="just">
              <a:buNone/>
            </a:pPr>
            <a:endParaRPr lang="en-US" sz="2100" dirty="0">
              <a:latin typeface="Calibri" panose="020F0502020204030204" pitchFamily="34" charset="0"/>
            </a:endParaRPr>
          </a:p>
          <a:p>
            <a:pPr algn="just"/>
            <a:r>
              <a:rPr lang="en-US" sz="2100" b="1" dirty="0">
                <a:solidFill>
                  <a:srgbClr val="FF0000"/>
                </a:solidFill>
                <a:latin typeface="Calibri" panose="020F0502020204030204" pitchFamily="34" charset="0"/>
              </a:rPr>
              <a:t>A.10.2.3 Managing changes to third party services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Changes to the provision of services, including maintaining and improving existing information security policies, procedures and controls, shall be managed, taking account of the criticality of business systems and processes involved and re-assessment of risks</a:t>
            </a:r>
          </a:p>
        </p:txBody>
      </p:sp>
    </p:spTree>
    <p:extLst>
      <p:ext uri="{BB962C8B-B14F-4D97-AF65-F5344CB8AC3E}">
        <p14:creationId xmlns:p14="http://schemas.microsoft.com/office/powerpoint/2010/main" val="1264899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100" b="1" u="sng" dirty="0">
                <a:latin typeface="Calibri" panose="020F0502020204030204" pitchFamily="34" charset="0"/>
              </a:rPr>
              <a:t>A.10.3 System planning and acceptance</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000" dirty="0"/>
              <a:t>To minimize the risk of systems failures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A.10.3.1 </a:t>
            </a:r>
            <a:r>
              <a:rPr lang="en-US" sz="2100" b="1" dirty="0">
                <a:solidFill>
                  <a:srgbClr val="FF0000"/>
                </a:solidFill>
                <a:latin typeface="Calibri" panose="020F0502020204030204" pitchFamily="34" charset="0"/>
              </a:rPr>
              <a:t>Capacity management</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The use of resources shall be monitored, tuned, and projections made of future capacity requirements to ensure the required system performance</a:t>
            </a:r>
          </a:p>
          <a:p>
            <a:pPr marL="109728" indent="0" algn="just">
              <a:buNone/>
            </a:pPr>
            <a:endParaRPr lang="en-US" sz="2100" dirty="0">
              <a:latin typeface="Calibri" panose="020F0502020204030204" pitchFamily="34" charset="0"/>
            </a:endParaRPr>
          </a:p>
          <a:p>
            <a:pPr algn="just"/>
            <a:r>
              <a:rPr lang="en-US" sz="2000" b="1" dirty="0">
                <a:solidFill>
                  <a:srgbClr val="FF0000"/>
                </a:solidFill>
                <a:latin typeface="Calibri" panose="020F0502020204030204" pitchFamily="34" charset="0"/>
              </a:rPr>
              <a:t>A.10.3.2 </a:t>
            </a:r>
            <a:r>
              <a:rPr lang="en-US" sz="2100" b="1" dirty="0">
                <a:solidFill>
                  <a:srgbClr val="FF0000"/>
                </a:solidFill>
                <a:latin typeface="Calibri" panose="020F0502020204030204" pitchFamily="34" charset="0"/>
              </a:rPr>
              <a:t>System acceptance</a:t>
            </a:r>
          </a:p>
          <a:p>
            <a:pPr marL="109728" indent="0">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Acceptance criteria for new information systems, upgrades, and new versions shall be established and suitable tests of the system(s) carried out during development and prior to acceptance</a:t>
            </a: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112364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lnSpcReduction="10000"/>
          </a:bodyPr>
          <a:lstStyle/>
          <a:p>
            <a:pPr algn="just"/>
            <a:r>
              <a:rPr lang="en-US" sz="2100" b="1" u="sng" dirty="0">
                <a:latin typeface="Calibri" panose="020F0502020204030204" pitchFamily="34" charset="0"/>
              </a:rPr>
              <a:t>A.10.4 Protection against malicious and mobile code</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000" dirty="0"/>
              <a:t>To protect the integrity of software and information.</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A.10.4.1 Controls against malicious code</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Detection, prevention, and recovery controls to protect against malicious code and appropriate user awareness procedures shall be implemented</a:t>
            </a:r>
          </a:p>
          <a:p>
            <a:pPr marL="109728" indent="0" algn="just">
              <a:buNone/>
            </a:pPr>
            <a:r>
              <a:rPr lang="en-US" sz="2100" dirty="0">
                <a:latin typeface="Calibri" panose="020F0502020204030204" pitchFamily="34" charset="0"/>
              </a:rPr>
              <a:t>	</a:t>
            </a:r>
          </a:p>
          <a:p>
            <a:pPr algn="just"/>
            <a:r>
              <a:rPr lang="en-US" sz="2000" b="1" dirty="0">
                <a:solidFill>
                  <a:srgbClr val="FF0000"/>
                </a:solidFill>
                <a:latin typeface="Calibri" panose="020F0502020204030204" pitchFamily="34" charset="0"/>
              </a:rPr>
              <a:t>A.10.4.2 </a:t>
            </a:r>
            <a:r>
              <a:rPr lang="en-US" sz="2100" b="1" dirty="0">
                <a:solidFill>
                  <a:srgbClr val="FF0000"/>
                </a:solidFill>
                <a:latin typeface="Calibri" panose="020F0502020204030204" pitchFamily="34" charset="0"/>
              </a:rPr>
              <a:t>Controls against mobile code</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Where the use of mobile code is authorized, the configuration shall ensure that the authorized mobile code operates according to a clearly defined security policy, and unauthorized mobile code shall be prevented from executing</a:t>
            </a: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1529450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100" b="1" u="sng" dirty="0">
                <a:latin typeface="Calibri" panose="020F0502020204030204" pitchFamily="34" charset="0"/>
              </a:rPr>
              <a:t>A.10.5 Back-up</a:t>
            </a:r>
          </a:p>
          <a:p>
            <a:pPr marL="109728" indent="0">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000" dirty="0"/>
              <a:t>To maintain the integrity and availability of information and information processing facilities</a:t>
            </a:r>
            <a:endParaRPr lang="en-US" sz="2400" b="1" dirty="0">
              <a:solidFill>
                <a:srgbClr val="FF0000"/>
              </a:solidFill>
              <a:latin typeface="Calibri" panose="020F0502020204030204" pitchFamily="34" charset="0"/>
            </a:endParaRPr>
          </a:p>
          <a:p>
            <a:pPr algn="just"/>
            <a:endParaRPr lang="en-US" sz="20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A.10.5.1 </a:t>
            </a:r>
            <a:r>
              <a:rPr lang="en-US" sz="2100" b="1" dirty="0">
                <a:solidFill>
                  <a:srgbClr val="FF0000"/>
                </a:solidFill>
                <a:latin typeface="Calibri" panose="020F0502020204030204" pitchFamily="34" charset="0"/>
              </a:rPr>
              <a:t>Information back-up </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Back-up copies of information and software shall be taken and tested regularly in accordance with the agreed backup policy 	</a:t>
            </a: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359337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lnSpcReduction="10000"/>
          </a:bodyPr>
          <a:lstStyle/>
          <a:p>
            <a:pPr algn="just"/>
            <a:r>
              <a:rPr lang="en-US" sz="2100" b="1" u="sng" dirty="0">
                <a:latin typeface="Calibri" panose="020F0502020204030204" pitchFamily="34" charset="0"/>
              </a:rPr>
              <a:t>A.10.6 Network security management</a:t>
            </a:r>
          </a:p>
          <a:p>
            <a:pPr marL="109728" indent="0">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000" dirty="0"/>
              <a:t>To ensure the protection of information in networks and the protection of the supporting infrastructure.</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A.10.6.1 Network controls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Networks shall be adequately managed and controlled, in order to be protected from threats, and to maintain security for the systems and applications using the network, including information in transit	</a:t>
            </a:r>
          </a:p>
          <a:p>
            <a:pPr algn="just"/>
            <a:r>
              <a:rPr lang="en-US" sz="2000" b="1" dirty="0">
                <a:solidFill>
                  <a:srgbClr val="FF0000"/>
                </a:solidFill>
                <a:latin typeface="Calibri" panose="020F0502020204030204" pitchFamily="34" charset="0"/>
              </a:rPr>
              <a:t>A.10.6.2 Security of network services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Security features, service levels, and management requirements of all network services shall be identified and included in any network services agreement, whether these services are provided in-house or outsourced</a:t>
            </a:r>
          </a:p>
        </p:txBody>
      </p:sp>
    </p:spTree>
    <p:extLst>
      <p:ext uri="{BB962C8B-B14F-4D97-AF65-F5344CB8AC3E}">
        <p14:creationId xmlns:p14="http://schemas.microsoft.com/office/powerpoint/2010/main" val="280390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lnSpcReduction="10000"/>
          </a:bodyPr>
          <a:lstStyle/>
          <a:p>
            <a:pPr algn="just"/>
            <a:r>
              <a:rPr lang="en-US" sz="2100" b="1" u="sng" dirty="0">
                <a:latin typeface="Calibri" panose="020F0502020204030204" pitchFamily="34" charset="0"/>
              </a:rPr>
              <a:t>A.10.7 Media handling</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prevent unauthorized disclosure, modification, removal or destruction of assets, and interruption to business activities.</a:t>
            </a:r>
          </a:p>
          <a:p>
            <a:pPr marL="109728" indent="0" algn="just">
              <a:buNone/>
            </a:pPr>
            <a:endParaRPr lang="en-US" sz="2000" dirty="0"/>
          </a:p>
          <a:p>
            <a:pPr algn="just"/>
            <a:r>
              <a:rPr lang="en-US" sz="2000" b="1" dirty="0">
                <a:solidFill>
                  <a:srgbClr val="FF0000"/>
                </a:solidFill>
                <a:latin typeface="Calibri" panose="020F0502020204030204" pitchFamily="34" charset="0"/>
              </a:rPr>
              <a:t>A.10.7.1 </a:t>
            </a:r>
            <a:r>
              <a:rPr lang="en-US" sz="2100" b="1" dirty="0">
                <a:solidFill>
                  <a:srgbClr val="FF0000"/>
                </a:solidFill>
                <a:latin typeface="Calibri" panose="020F0502020204030204" pitchFamily="34" charset="0"/>
              </a:rPr>
              <a:t>Management of removable media</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There shall be procedures in place for the management of removable media</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A.10.7.2 Disposal of media</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Security features, service levels, and management requirements of all network services shall be identified and included in any network services agreement, whether these services are provided in-house or outsourced</a:t>
            </a:r>
          </a:p>
          <a:p>
            <a:pPr marL="109728" indent="0" algn="just">
              <a:buNone/>
            </a:pPr>
            <a:endParaRPr lang="en-US" sz="2100" dirty="0">
              <a:latin typeface="Calibri" panose="020F0502020204030204" pitchFamily="34" charset="0"/>
            </a:endParaRP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2179117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100" b="1" u="sng" dirty="0">
                <a:latin typeface="Calibri" panose="020F0502020204030204" pitchFamily="34" charset="0"/>
              </a:rPr>
              <a:t>A.10.7 Media handling</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prevent unauthorized disclosure, modification, removal or destruction of assets, and interruption to business activities.</a:t>
            </a:r>
          </a:p>
          <a:p>
            <a:pPr marL="109728" indent="0" algn="just">
              <a:buNone/>
            </a:pPr>
            <a:endParaRPr lang="en-US" sz="2000" dirty="0"/>
          </a:p>
          <a:p>
            <a:pPr algn="just"/>
            <a:r>
              <a:rPr lang="en-US" sz="2000" b="1" dirty="0">
                <a:solidFill>
                  <a:srgbClr val="FF0000"/>
                </a:solidFill>
                <a:latin typeface="Calibri" panose="020F0502020204030204" pitchFamily="34" charset="0"/>
              </a:rPr>
              <a:t>A.10.7.3 Information handling procedures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Procedures for the handling and storage of information shall be established to protect this information from unauthorized disclosure or misuse</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A.10.7.4 Security of system documentation</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System documentation shall be protected against unauthorized access</a:t>
            </a:r>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2174146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fontScale="85000" lnSpcReduction="20000"/>
          </a:bodyPr>
          <a:lstStyle/>
          <a:p>
            <a:pPr algn="just"/>
            <a:r>
              <a:rPr lang="en-US" sz="2100" b="1" u="sng" dirty="0">
                <a:latin typeface="Calibri" panose="020F0502020204030204" pitchFamily="34" charset="0"/>
              </a:rPr>
              <a:t>A.10.8 Exchange of information</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maintain the security of information and software exchanged within an organization and with any external entity.</a:t>
            </a:r>
          </a:p>
          <a:p>
            <a:pPr marL="109728" indent="0" algn="just">
              <a:buNone/>
            </a:pPr>
            <a:endParaRPr lang="en-US" sz="2000" dirty="0"/>
          </a:p>
          <a:p>
            <a:pPr algn="just"/>
            <a:r>
              <a:rPr lang="en-US" sz="2000" b="1" dirty="0">
                <a:solidFill>
                  <a:srgbClr val="FF0000"/>
                </a:solidFill>
                <a:latin typeface="Calibri" panose="020F0502020204030204" pitchFamily="34" charset="0"/>
              </a:rPr>
              <a:t>A.10.8.1 Information exchange policies and procedures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Formal exchange policies, procedures, and controls shall be in place to protect the exchange of information through the use of all types of communication facilities</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A.10.8.2 Exchange agreements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100" dirty="0">
                <a:latin typeface="Calibri" panose="020F0502020204030204" pitchFamily="34" charset="0"/>
              </a:rPr>
              <a:t>Agreements shall be established for the exchange of information and software between the organization and external parties</a:t>
            </a:r>
          </a:p>
          <a:p>
            <a:pPr marL="109728" indent="0" algn="just">
              <a:buNone/>
            </a:pPr>
            <a:endParaRPr lang="en-US" sz="2100" dirty="0">
              <a:latin typeface="Calibri" panose="020F0502020204030204" pitchFamily="34" charset="0"/>
            </a:endParaRPr>
          </a:p>
          <a:p>
            <a:pPr algn="just"/>
            <a:r>
              <a:rPr lang="en-US" sz="2400" b="1" dirty="0">
                <a:solidFill>
                  <a:srgbClr val="FF0000"/>
                </a:solidFill>
                <a:latin typeface="Calibri" panose="020F0502020204030204" pitchFamily="34" charset="0"/>
              </a:rPr>
              <a:t>A.10.8.3 </a:t>
            </a:r>
            <a:r>
              <a:rPr lang="en-US" sz="2000" b="1" dirty="0">
                <a:solidFill>
                  <a:srgbClr val="FF0000"/>
                </a:solidFill>
                <a:latin typeface="Calibri" panose="020F0502020204030204" pitchFamily="34" charset="0"/>
              </a:rPr>
              <a:t>Physical media in transit</a:t>
            </a:r>
          </a:p>
          <a:p>
            <a:pPr marL="109728" indent="0" algn="just">
              <a:buNone/>
            </a:pPr>
            <a:r>
              <a:rPr lang="en-US" sz="2400" b="1" i="1" dirty="0">
                <a:latin typeface="Calibri" panose="020F0502020204030204" pitchFamily="34" charset="0"/>
              </a:rPr>
              <a:t>Control</a:t>
            </a:r>
            <a:r>
              <a:rPr lang="en-US" sz="2400" i="1" dirty="0">
                <a:latin typeface="Calibri" panose="020F0502020204030204" pitchFamily="34" charset="0"/>
              </a:rPr>
              <a:t>: </a:t>
            </a:r>
            <a:r>
              <a:rPr lang="en-US" sz="2100" dirty="0">
                <a:latin typeface="Calibri" panose="020F0502020204030204" pitchFamily="34" charset="0"/>
              </a:rPr>
              <a:t>Media containing information shall be protected against unauthorized access, misuse or corruption during transportation beyond an organization’s physical boundaries</a:t>
            </a:r>
          </a:p>
          <a:p>
            <a:pPr marL="109728" indent="0" algn="just">
              <a:buNone/>
            </a:pPr>
            <a:endParaRPr lang="en-US" sz="2400" dirty="0"/>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187306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rPr>
              <a:t>A.10 Communications and Operations Management</a:t>
            </a:r>
          </a:p>
        </p:txBody>
      </p:sp>
      <p:sp>
        <p:nvSpPr>
          <p:cNvPr id="5" name="Content Placeholder 4"/>
          <p:cNvSpPr>
            <a:spLocks noGrp="1"/>
          </p:cNvSpPr>
          <p:nvPr>
            <p:ph idx="1"/>
          </p:nvPr>
        </p:nvSpPr>
        <p:spPr>
          <a:xfrm>
            <a:off x="457200" y="1447800"/>
            <a:ext cx="8229600" cy="4525963"/>
          </a:xfrm>
        </p:spPr>
        <p:txBody>
          <a:bodyPr>
            <a:normAutofit/>
          </a:bodyPr>
          <a:lstStyle/>
          <a:p>
            <a:pPr algn="just"/>
            <a:r>
              <a:rPr lang="en-US" sz="2100" b="1" u="sng" dirty="0">
                <a:latin typeface="Calibri" panose="020F0502020204030204" pitchFamily="34" charset="0"/>
              </a:rPr>
              <a:t>A.10.8 Exchange of information</a:t>
            </a:r>
          </a:p>
          <a:p>
            <a:pPr marL="109728" indent="0" algn="just">
              <a:buNone/>
            </a:pPr>
            <a:r>
              <a:rPr lang="en-US" sz="2100" b="1" i="1" dirty="0">
                <a:latin typeface="Calibri" panose="020F0502020204030204" pitchFamily="34" charset="0"/>
              </a:rPr>
              <a:t>Objective:</a:t>
            </a:r>
            <a:r>
              <a:rPr lang="en-US" sz="2000" b="1" dirty="0">
                <a:latin typeface="Calibri" panose="020F0502020204030204" pitchFamily="34" charset="0"/>
              </a:rPr>
              <a:t> </a:t>
            </a:r>
            <a:r>
              <a:rPr lang="en-US" sz="2100" dirty="0">
                <a:latin typeface="Calibri" panose="020F0502020204030204" pitchFamily="34" charset="0"/>
              </a:rPr>
              <a:t>To maintain the security of information and software exchanged within an organization and with any external entity.</a:t>
            </a:r>
          </a:p>
          <a:p>
            <a:pPr marL="109728" indent="0" algn="just">
              <a:buNone/>
            </a:pPr>
            <a:endParaRPr lang="en-US" sz="2000" dirty="0"/>
          </a:p>
          <a:p>
            <a:pPr algn="just"/>
            <a:r>
              <a:rPr lang="en-US" sz="2000" b="1" dirty="0">
                <a:solidFill>
                  <a:srgbClr val="FF0000"/>
                </a:solidFill>
                <a:latin typeface="Calibri" panose="020F0502020204030204" pitchFamily="34" charset="0"/>
              </a:rPr>
              <a:t>A.10.8.4 Electronic messaging</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t>Information involved in electronic messaging shall be appropriately protected</a:t>
            </a:r>
          </a:p>
          <a:p>
            <a:pPr marL="109728" indent="0" algn="just">
              <a:buNone/>
            </a:pPr>
            <a:endParaRPr lang="en-US" sz="2400" b="1" dirty="0">
              <a:solidFill>
                <a:srgbClr val="FF0000"/>
              </a:solidFill>
              <a:latin typeface="Calibri" panose="020F0502020204030204" pitchFamily="34" charset="0"/>
            </a:endParaRPr>
          </a:p>
          <a:p>
            <a:pPr algn="just"/>
            <a:r>
              <a:rPr lang="en-US" sz="2000" b="1" dirty="0">
                <a:solidFill>
                  <a:srgbClr val="FF0000"/>
                </a:solidFill>
                <a:latin typeface="Calibri" panose="020F0502020204030204" pitchFamily="34" charset="0"/>
              </a:rPr>
              <a:t>A.10.8.5 Business information systems</a:t>
            </a:r>
          </a:p>
          <a:p>
            <a:pPr marL="109728" indent="0" algn="just">
              <a:buNone/>
            </a:pPr>
            <a:r>
              <a:rPr lang="en-US" sz="2000" b="1" i="1" dirty="0">
                <a:latin typeface="Calibri" panose="020F0502020204030204" pitchFamily="34" charset="0"/>
              </a:rPr>
              <a:t>Control</a:t>
            </a:r>
            <a:r>
              <a:rPr lang="en-US" sz="2000" i="1" dirty="0">
                <a:latin typeface="Calibri" panose="020F0502020204030204" pitchFamily="34" charset="0"/>
              </a:rPr>
              <a:t>: </a:t>
            </a:r>
            <a:r>
              <a:rPr lang="en-US" sz="2000" dirty="0"/>
              <a:t>Policies and procedures shall be developed and implemented to protect information associated with the interconnection of business information systems</a:t>
            </a:r>
            <a:r>
              <a:rPr lang="en-US" sz="2400" dirty="0"/>
              <a:t>.</a:t>
            </a:r>
            <a:endParaRPr lang="en-US" sz="2100" dirty="0">
              <a:latin typeface="Calibri" panose="020F0502020204030204" pitchFamily="34" charset="0"/>
            </a:endParaRPr>
          </a:p>
          <a:p>
            <a:pPr marL="109728" indent="0" algn="just">
              <a:buNone/>
            </a:pPr>
            <a:endParaRPr lang="en-US" sz="2400" dirty="0"/>
          </a:p>
          <a:p>
            <a:pPr marL="109728" indent="0" algn="just">
              <a:buNone/>
            </a:pPr>
            <a:endParaRPr lang="en-US" sz="2100" dirty="0">
              <a:latin typeface="Calibri" panose="020F0502020204030204" pitchFamily="34" charset="0"/>
            </a:endParaRPr>
          </a:p>
        </p:txBody>
      </p:sp>
    </p:spTree>
    <p:extLst>
      <p:ext uri="{BB962C8B-B14F-4D97-AF65-F5344CB8AC3E}">
        <p14:creationId xmlns:p14="http://schemas.microsoft.com/office/powerpoint/2010/main" val="351017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000" dirty="0">
                <a:latin typeface="Calibri" panose="020F0502020204030204" pitchFamily="34" charset="0"/>
              </a:rPr>
              <a:t>ISO/IEC 27001 requires that management:</a:t>
            </a:r>
          </a:p>
          <a:p>
            <a:pPr marL="109728" indent="0" algn="just">
              <a:buNone/>
            </a:pPr>
            <a:endParaRPr lang="en-US" sz="2000" dirty="0">
              <a:latin typeface="Calibri" panose="020F0502020204030204" pitchFamily="34" charset="0"/>
            </a:endParaRPr>
          </a:p>
          <a:p>
            <a:pPr lvl="1" algn="just"/>
            <a:r>
              <a:rPr lang="en-US" sz="2000" dirty="0">
                <a:latin typeface="Calibri" panose="020F0502020204030204" pitchFamily="34" charset="0"/>
              </a:rPr>
              <a:t>Systematically examine the organization's information security risks, taking account of the threats, vulnerabilities, and impacts;</a:t>
            </a:r>
          </a:p>
          <a:p>
            <a:pPr marL="393192" lvl="1" indent="0" algn="just">
              <a:buNone/>
            </a:pPr>
            <a:endParaRPr lang="en-US" sz="2000" dirty="0">
              <a:latin typeface="Calibri" panose="020F0502020204030204" pitchFamily="34" charset="0"/>
            </a:endParaRPr>
          </a:p>
          <a:p>
            <a:pPr lvl="1" algn="just"/>
            <a:r>
              <a:rPr lang="en-US" sz="2000" dirty="0">
                <a:latin typeface="Calibri" panose="020F0502020204030204" pitchFamily="34" charset="0"/>
              </a:rPr>
              <a:t>Design and implement a coherent and comprehensive suite of information security controls and/or other forms of risk treatment (such as risk avoidance or risk transfer) to address those risks that are deemed unacceptable; and</a:t>
            </a:r>
          </a:p>
          <a:p>
            <a:pPr marL="393192" lvl="1" indent="0" algn="just">
              <a:buNone/>
            </a:pPr>
            <a:endParaRPr lang="en-US" sz="2000" dirty="0">
              <a:latin typeface="Calibri" panose="020F0502020204030204" pitchFamily="34" charset="0"/>
            </a:endParaRPr>
          </a:p>
          <a:p>
            <a:pPr lvl="1" algn="just"/>
            <a:r>
              <a:rPr lang="en-US" sz="2000" dirty="0">
                <a:latin typeface="Calibri" panose="020F0502020204030204" pitchFamily="34" charset="0"/>
              </a:rPr>
              <a:t>Adopt an overarching management process to ensure that the information security controls continue to meet the organization's information security needs on an ongoing basis.</a:t>
            </a:r>
          </a:p>
          <a:p>
            <a:pPr marL="109728" indent="0" algn="just">
              <a:buNone/>
            </a:pPr>
            <a:br>
              <a:rPr lang="en-US" sz="2000" dirty="0">
                <a:latin typeface="Calibri" panose="020F0502020204030204" pitchFamily="34" charset="0"/>
              </a:rPr>
            </a:br>
            <a:endParaRPr lang="en-US" sz="2000" dirty="0">
              <a:latin typeface="Calibri" panose="020F0502020204030204" pitchFamily="34" charset="0"/>
            </a:endParaRPr>
          </a:p>
        </p:txBody>
      </p:sp>
      <p:sp>
        <p:nvSpPr>
          <p:cNvPr id="2" name="Title 1"/>
          <p:cNvSpPr>
            <a:spLocks noGrp="1"/>
          </p:cNvSpPr>
          <p:nvPr>
            <p:ph type="title"/>
          </p:nvPr>
        </p:nvSpPr>
        <p:spPr/>
        <p:txBody>
          <a:bodyPr>
            <a:normAutofit/>
          </a:bodyPr>
          <a:lstStyle/>
          <a:p>
            <a:r>
              <a:rPr lang="en-US" sz="3400" dirty="0"/>
              <a:t>..</a:t>
            </a:r>
            <a:r>
              <a:rPr lang="en-US" sz="3400" dirty="0" err="1"/>
              <a:t>contd</a:t>
            </a:r>
            <a:endParaRPr lang="en-US" sz="3400" dirty="0"/>
          </a:p>
        </p:txBody>
      </p:sp>
    </p:spTree>
    <p:extLst>
      <p:ext uri="{BB962C8B-B14F-4D97-AF65-F5344CB8AC3E}">
        <p14:creationId xmlns:p14="http://schemas.microsoft.com/office/powerpoint/2010/main" val="230277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Calibri" panose="020F0502020204030204" pitchFamily="34" charset="0"/>
              </a:rPr>
              <a:t>It can act as the extension of the current quality system to include security</a:t>
            </a:r>
          </a:p>
          <a:p>
            <a:pPr algn="just"/>
            <a:endParaRPr lang="en-US" sz="2000" dirty="0">
              <a:latin typeface="Calibri" panose="020F0502020204030204" pitchFamily="34" charset="0"/>
            </a:endParaRPr>
          </a:p>
          <a:p>
            <a:pPr algn="just"/>
            <a:r>
              <a:rPr lang="en-US" sz="2000" dirty="0">
                <a:latin typeface="Calibri" panose="020F0502020204030204" pitchFamily="34" charset="0"/>
              </a:rPr>
              <a:t>It provides an opportunity to identify and manage risks to key information and systems assets</a:t>
            </a:r>
          </a:p>
          <a:p>
            <a:pPr algn="just"/>
            <a:endParaRPr lang="en-US" sz="2000" dirty="0">
              <a:latin typeface="Calibri" panose="020F0502020204030204" pitchFamily="34" charset="0"/>
            </a:endParaRPr>
          </a:p>
          <a:p>
            <a:pPr algn="just"/>
            <a:r>
              <a:rPr lang="en-US" sz="2000" dirty="0">
                <a:latin typeface="Calibri" panose="020F0502020204030204" pitchFamily="34" charset="0"/>
              </a:rPr>
              <a:t>Provides confidence and assurance to trading partners and clients; acts as a marketing tool</a:t>
            </a:r>
          </a:p>
          <a:p>
            <a:pPr algn="just"/>
            <a:endParaRPr lang="en-US" sz="2000" dirty="0">
              <a:latin typeface="Calibri" panose="020F0502020204030204" pitchFamily="34" charset="0"/>
            </a:endParaRPr>
          </a:p>
          <a:p>
            <a:pPr algn="just"/>
            <a:r>
              <a:rPr lang="en-US" sz="2000" dirty="0">
                <a:latin typeface="Calibri" panose="020F0502020204030204" pitchFamily="34" charset="0"/>
              </a:rPr>
              <a:t>Allows an independent review and assurance to you on information security practices</a:t>
            </a:r>
          </a:p>
          <a:p>
            <a:pPr marL="109728" indent="0" algn="just">
              <a:buNone/>
            </a:pPr>
            <a:br>
              <a:rPr lang="en-US" sz="2000" dirty="0">
                <a:latin typeface="Calibri" panose="020F0502020204030204" pitchFamily="34" charset="0"/>
              </a:rPr>
            </a:br>
            <a:endParaRPr lang="en-US" sz="2000" dirty="0">
              <a:latin typeface="Calibri" panose="020F0502020204030204" pitchFamily="34" charset="0"/>
            </a:endParaRPr>
          </a:p>
        </p:txBody>
      </p:sp>
      <p:sp>
        <p:nvSpPr>
          <p:cNvPr id="3" name="Title 2"/>
          <p:cNvSpPr>
            <a:spLocks noGrp="1"/>
          </p:cNvSpPr>
          <p:nvPr>
            <p:ph type="title"/>
          </p:nvPr>
        </p:nvSpPr>
        <p:spPr/>
        <p:txBody>
          <a:bodyPr>
            <a:normAutofit/>
          </a:bodyPr>
          <a:lstStyle/>
          <a:p>
            <a:r>
              <a:rPr lang="en-US" sz="3400" dirty="0">
                <a:effectLst/>
              </a:rPr>
              <a:t>Benefits of 27001</a:t>
            </a:r>
          </a:p>
        </p:txBody>
      </p:sp>
    </p:spTree>
    <p:extLst>
      <p:ext uri="{BB962C8B-B14F-4D97-AF65-F5344CB8AC3E}">
        <p14:creationId xmlns:p14="http://schemas.microsoft.com/office/powerpoint/2010/main" val="304242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000" dirty="0">
                <a:latin typeface="Calibri" panose="020F0502020204030204" pitchFamily="34" charset="0"/>
              </a:rPr>
              <a:t>A company may want to adopt ISMS for the following reasons</a:t>
            </a:r>
          </a:p>
          <a:p>
            <a:pPr algn="just"/>
            <a:r>
              <a:rPr lang="en-US" sz="2000" dirty="0">
                <a:latin typeface="Calibri" panose="020F0502020204030204" pitchFamily="34" charset="0"/>
              </a:rPr>
              <a:t>It is suitable for protecting critical and sensitive information</a:t>
            </a:r>
          </a:p>
          <a:p>
            <a:pPr algn="just"/>
            <a:r>
              <a:rPr lang="en-US" sz="2000" dirty="0">
                <a:latin typeface="Calibri" panose="020F0502020204030204" pitchFamily="34" charset="0"/>
              </a:rPr>
              <a:t>It provides a holistic, risk-based approach to secure information and compliance</a:t>
            </a:r>
          </a:p>
          <a:p>
            <a:pPr algn="just"/>
            <a:r>
              <a:rPr lang="en-US" sz="2000" dirty="0">
                <a:latin typeface="Calibri" panose="020F0502020204030204" pitchFamily="34" charset="0"/>
              </a:rPr>
              <a:t>Demonstrates credibility, trust, satisfaction and confidence with stakeholders, partners, citizens and customers</a:t>
            </a:r>
          </a:p>
          <a:p>
            <a:pPr algn="just"/>
            <a:r>
              <a:rPr lang="en-US" sz="2000" dirty="0">
                <a:latin typeface="Calibri" panose="020F0502020204030204" pitchFamily="34" charset="0"/>
              </a:rPr>
              <a:t>Demonstrates security status according to internationally accepted criteria</a:t>
            </a:r>
          </a:p>
          <a:p>
            <a:pPr algn="just"/>
            <a:r>
              <a:rPr lang="en-US" sz="2000" dirty="0">
                <a:latin typeface="Calibri" panose="020F0502020204030204" pitchFamily="34" charset="0"/>
              </a:rPr>
              <a:t>Creates a market differentiation due to prestige, image and external goodwill</a:t>
            </a:r>
          </a:p>
          <a:p>
            <a:pPr algn="just"/>
            <a:r>
              <a:rPr lang="en-US" sz="2000" dirty="0">
                <a:latin typeface="Calibri" panose="020F0502020204030204" pitchFamily="34" charset="0"/>
              </a:rPr>
              <a:t>If a company is certified once, it is accepted globally.</a:t>
            </a:r>
          </a:p>
          <a:p>
            <a:pPr marL="109728" indent="0" algn="just">
              <a:buNone/>
            </a:pPr>
            <a:br>
              <a:rPr lang="en-US" sz="2000" dirty="0">
                <a:latin typeface="Calibri" panose="020F0502020204030204" pitchFamily="34" charset="0"/>
              </a:rPr>
            </a:br>
            <a:br>
              <a:rPr lang="en-US" sz="2000" dirty="0">
                <a:latin typeface="Calibri" panose="020F0502020204030204" pitchFamily="34" charset="0"/>
              </a:rPr>
            </a:br>
            <a:br>
              <a:rPr lang="en-US" sz="2000" dirty="0">
                <a:latin typeface="Calibri" panose="020F0502020204030204" pitchFamily="34" charset="0"/>
              </a:rPr>
            </a:br>
            <a:br>
              <a:rPr lang="en-US" sz="2000" dirty="0">
                <a:latin typeface="Calibri" panose="020F0502020204030204" pitchFamily="34" charset="0"/>
              </a:rPr>
            </a:br>
            <a:br>
              <a:rPr lang="en-US" sz="2000" dirty="0">
                <a:latin typeface="Calibri" panose="020F0502020204030204" pitchFamily="34" charset="0"/>
              </a:rPr>
            </a:br>
            <a:endParaRPr lang="en-US" sz="2000" dirty="0">
              <a:latin typeface="Calibri" panose="020F0502020204030204" pitchFamily="34" charset="0"/>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2593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Calibri" panose="020F0502020204030204" pitchFamily="34" charset="0"/>
              </a:rPr>
              <a:t>An ISMS may be certified compliant with ISO/IEC 27001 by a number of Accredited Registrars worldwide</a:t>
            </a:r>
          </a:p>
          <a:p>
            <a:pPr algn="just"/>
            <a:endParaRPr lang="en-US" sz="2000" dirty="0">
              <a:latin typeface="Calibri" panose="020F0502020204030204" pitchFamily="34" charset="0"/>
            </a:endParaRPr>
          </a:p>
          <a:p>
            <a:pPr algn="just"/>
            <a:r>
              <a:rPr lang="en-US" sz="2000" dirty="0">
                <a:latin typeface="Calibri" panose="020F0502020204030204" pitchFamily="34" charset="0"/>
              </a:rPr>
              <a:t>In some countries, the bodies that verify conformity of management systems to specified standards are called "certification bodies", while in others they are commonly referred to as "registration bodies", "assessment and registration bodies", "certification/ registration bodies", and sometimes "registrars“</a:t>
            </a:r>
          </a:p>
          <a:p>
            <a:pPr algn="just"/>
            <a:endParaRPr lang="en-US" sz="2000" dirty="0">
              <a:latin typeface="Calibri" panose="020F0502020204030204" pitchFamily="34" charset="0"/>
            </a:endParaRPr>
          </a:p>
          <a:p>
            <a:pPr algn="just"/>
            <a:r>
              <a:rPr lang="en-US" sz="2000" dirty="0">
                <a:latin typeface="Calibri" panose="020F0502020204030204" pitchFamily="34" charset="0"/>
              </a:rPr>
              <a:t>Certification against any of the recognized national variants of ISO/IEC 27001 (e.g. JIS Q 27001, the Japanese version) by an accredited certification body is functionally equivalent to certification against ISO/IEC 27001 itself.</a:t>
            </a:r>
          </a:p>
        </p:txBody>
      </p:sp>
      <p:sp>
        <p:nvSpPr>
          <p:cNvPr id="3" name="Title 2"/>
          <p:cNvSpPr>
            <a:spLocks noGrp="1"/>
          </p:cNvSpPr>
          <p:nvPr>
            <p:ph type="title"/>
          </p:nvPr>
        </p:nvSpPr>
        <p:spPr/>
        <p:txBody>
          <a:bodyPr>
            <a:normAutofit/>
          </a:bodyPr>
          <a:lstStyle/>
          <a:p>
            <a:r>
              <a:rPr lang="en-US" sz="3400" dirty="0"/>
              <a:t>Certification</a:t>
            </a:r>
          </a:p>
        </p:txBody>
      </p:sp>
    </p:spTree>
    <p:extLst>
      <p:ext uri="{BB962C8B-B14F-4D97-AF65-F5344CB8AC3E}">
        <p14:creationId xmlns:p14="http://schemas.microsoft.com/office/powerpoint/2010/main" val="165958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2000" b="1" dirty="0">
                <a:latin typeface="Calibri" panose="020F0502020204030204" pitchFamily="34" charset="0"/>
              </a:rPr>
              <a:t>Stage 1</a:t>
            </a:r>
            <a:r>
              <a:rPr lang="en-US" sz="2000" dirty="0">
                <a:latin typeface="Calibri" panose="020F0502020204030204" pitchFamily="34" charset="0"/>
              </a:rPr>
              <a:t> is a preliminary, informal review of the ISMS, for example checking the existence and completeness of key documentation such as the organization's IS Policy, </a:t>
            </a:r>
            <a:r>
              <a:rPr lang="en-US" sz="2000" dirty="0" err="1">
                <a:latin typeface="Calibri" panose="020F0502020204030204" pitchFamily="34" charset="0"/>
              </a:rPr>
              <a:t>SoA</a:t>
            </a:r>
            <a:r>
              <a:rPr lang="en-US" sz="2000" dirty="0">
                <a:latin typeface="Calibri" panose="020F0502020204030204" pitchFamily="34" charset="0"/>
              </a:rPr>
              <a:t>(Service oriented architecture) . This stage serves to familiarize the auditors with the organization and vice versa.</a:t>
            </a:r>
          </a:p>
          <a:p>
            <a:pPr algn="just"/>
            <a:endParaRPr lang="en-US" sz="2000" dirty="0">
              <a:latin typeface="Calibri" panose="020F0502020204030204" pitchFamily="34" charset="0"/>
            </a:endParaRPr>
          </a:p>
          <a:p>
            <a:pPr algn="just"/>
            <a:r>
              <a:rPr lang="en-US" sz="2000" b="1" dirty="0">
                <a:latin typeface="Calibri" panose="020F0502020204030204" pitchFamily="34" charset="0"/>
              </a:rPr>
              <a:t>Stage 2</a:t>
            </a:r>
            <a:r>
              <a:rPr lang="en-US" sz="2000" dirty="0">
                <a:latin typeface="Calibri" panose="020F0502020204030204" pitchFamily="34" charset="0"/>
              </a:rPr>
              <a:t> is a more detailed and formal compliance audit, independently testing the ISMS against the requirements specified in ISO/IEC 27001. The auditors will seek evidence to confirm that the management system has been properly designed and implemented, and is in fact in operation. Certification audits are usually conducted by ISO/IEC 27001 Lead Auditors. Passing this stage results in the ISMS being certified compliant with ISO/IEC 27001.</a:t>
            </a:r>
          </a:p>
          <a:p>
            <a:pPr algn="just"/>
            <a:endParaRPr lang="en-US" sz="2000" dirty="0">
              <a:latin typeface="Calibri" panose="020F0502020204030204" pitchFamily="34" charset="0"/>
            </a:endParaRPr>
          </a:p>
          <a:p>
            <a:pPr algn="just"/>
            <a:r>
              <a:rPr lang="en-US" sz="2000" b="1" dirty="0">
                <a:latin typeface="Calibri" panose="020F0502020204030204" pitchFamily="34" charset="0"/>
              </a:rPr>
              <a:t>Stage 3</a:t>
            </a:r>
            <a:r>
              <a:rPr lang="en-US" sz="2000" dirty="0">
                <a:latin typeface="Calibri" panose="020F0502020204030204" pitchFamily="34" charset="0"/>
              </a:rPr>
              <a:t> involves follow-up reviews or audits to confirm that the organization remains in compliance with the standard. Certification maintenance requires periodic re-assessment audits to confirm that the ISMS continues to operate as specified and intended. These should happen at least annually but (by agreement with management) are often conducted more frequently, particularly while the ISMS is still maturing.</a:t>
            </a:r>
          </a:p>
          <a:p>
            <a:pPr algn="just"/>
            <a:endParaRPr lang="en-US" sz="2000" dirty="0">
              <a:latin typeface="Calibri" panose="020F0502020204030204" pitchFamily="34" charset="0"/>
            </a:endParaRPr>
          </a:p>
        </p:txBody>
      </p:sp>
      <p:sp>
        <p:nvSpPr>
          <p:cNvPr id="3" name="Title 2"/>
          <p:cNvSpPr>
            <a:spLocks noGrp="1"/>
          </p:cNvSpPr>
          <p:nvPr>
            <p:ph type="title"/>
          </p:nvPr>
        </p:nvSpPr>
        <p:spPr/>
        <p:txBody>
          <a:bodyPr/>
          <a:lstStyle/>
          <a:p>
            <a:r>
              <a:rPr lang="en-US" sz="3400" dirty="0">
                <a:effectLst/>
              </a:rPr>
              <a:t>Auditing</a:t>
            </a:r>
          </a:p>
        </p:txBody>
      </p:sp>
    </p:spTree>
    <p:extLst>
      <p:ext uri="{BB962C8B-B14F-4D97-AF65-F5344CB8AC3E}">
        <p14:creationId xmlns:p14="http://schemas.microsoft.com/office/powerpoint/2010/main" val="22370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000" dirty="0">
                <a:latin typeface="Calibri" panose="020F0502020204030204" pitchFamily="34" charset="0"/>
              </a:rPr>
              <a:t>Security Policy </a:t>
            </a:r>
            <a:r>
              <a:rPr lang="en-US" sz="2000" i="1" dirty="0">
                <a:latin typeface="Calibri" panose="020F0502020204030204" pitchFamily="34" charset="0"/>
              </a:rPr>
              <a:t>(Management Direction)</a:t>
            </a:r>
          </a:p>
          <a:p>
            <a:pPr algn="just"/>
            <a:endParaRPr lang="en-US" sz="2000" dirty="0">
              <a:latin typeface="Calibri" panose="020F0502020204030204" pitchFamily="34" charset="0"/>
            </a:endParaRPr>
          </a:p>
          <a:p>
            <a:pPr algn="just"/>
            <a:r>
              <a:rPr lang="en-US" sz="2000" dirty="0">
                <a:latin typeface="Calibri" panose="020F0502020204030204" pitchFamily="34" charset="0"/>
              </a:rPr>
              <a:t>Organization of Information Security </a:t>
            </a:r>
            <a:r>
              <a:rPr lang="en-US" sz="2000" i="1" dirty="0">
                <a:latin typeface="Calibri" panose="020F0502020204030204" pitchFamily="34" charset="0"/>
              </a:rPr>
              <a:t>(Governance of information Security)</a:t>
            </a:r>
          </a:p>
          <a:p>
            <a:pPr algn="just"/>
            <a:endParaRPr lang="en-US" sz="2000" dirty="0">
              <a:latin typeface="Calibri" panose="020F0502020204030204" pitchFamily="34" charset="0"/>
            </a:endParaRPr>
          </a:p>
          <a:p>
            <a:pPr algn="just"/>
            <a:r>
              <a:rPr lang="en-US" sz="2000" dirty="0">
                <a:latin typeface="Calibri" panose="020F0502020204030204" pitchFamily="34" charset="0"/>
              </a:rPr>
              <a:t>Asset Management </a:t>
            </a:r>
            <a:r>
              <a:rPr lang="en-US" sz="2000" i="1" dirty="0">
                <a:latin typeface="Calibri" panose="020F0502020204030204" pitchFamily="34" charset="0"/>
              </a:rPr>
              <a:t>(Inventory and classification of information assets)</a:t>
            </a:r>
          </a:p>
          <a:p>
            <a:pPr algn="just"/>
            <a:endParaRPr lang="en-US" sz="2000" dirty="0">
              <a:latin typeface="Calibri" panose="020F0502020204030204" pitchFamily="34" charset="0"/>
            </a:endParaRPr>
          </a:p>
          <a:p>
            <a:pPr algn="just"/>
            <a:r>
              <a:rPr lang="en-US" sz="2000" dirty="0">
                <a:latin typeface="Calibri" panose="020F0502020204030204" pitchFamily="34" charset="0"/>
              </a:rPr>
              <a:t>Human resources security </a:t>
            </a:r>
            <a:r>
              <a:rPr lang="en-US" sz="2000" i="1" dirty="0">
                <a:latin typeface="Calibri" panose="020F0502020204030204" pitchFamily="34" charset="0"/>
              </a:rPr>
              <a:t>(Security aspects for employees joining, moving and leaving an organization)</a:t>
            </a:r>
          </a:p>
          <a:p>
            <a:pPr algn="just"/>
            <a:endParaRPr lang="en-US" sz="2000" dirty="0">
              <a:latin typeface="Calibri" panose="020F0502020204030204" pitchFamily="34" charset="0"/>
            </a:endParaRPr>
          </a:p>
          <a:p>
            <a:pPr algn="just"/>
            <a:r>
              <a:rPr lang="en-US" sz="2000" dirty="0">
                <a:latin typeface="Calibri" panose="020F0502020204030204" pitchFamily="34" charset="0"/>
              </a:rPr>
              <a:t>Physical and environmental security </a:t>
            </a:r>
            <a:r>
              <a:rPr lang="en-US" sz="2000" i="1" dirty="0">
                <a:latin typeface="Calibri" panose="020F0502020204030204" pitchFamily="34" charset="0"/>
              </a:rPr>
              <a:t>(Protection of the computer facilities)</a:t>
            </a:r>
          </a:p>
          <a:p>
            <a:pPr algn="just"/>
            <a:endParaRPr lang="en-US" sz="2000" dirty="0">
              <a:latin typeface="Calibri" panose="020F0502020204030204" pitchFamily="34" charset="0"/>
            </a:endParaRPr>
          </a:p>
          <a:p>
            <a:pPr algn="just"/>
            <a:r>
              <a:rPr lang="en-US" sz="2000" dirty="0">
                <a:latin typeface="Calibri" panose="020F0502020204030204" pitchFamily="34" charset="0"/>
              </a:rPr>
              <a:t>Communications and operations management </a:t>
            </a:r>
            <a:r>
              <a:rPr lang="en-US" sz="2000" i="1" dirty="0">
                <a:latin typeface="Calibri" panose="020F0502020204030204" pitchFamily="34" charset="0"/>
              </a:rPr>
              <a:t>(Management of technical security controls in systems and networks)</a:t>
            </a:r>
          </a:p>
        </p:txBody>
      </p:sp>
      <p:sp>
        <p:nvSpPr>
          <p:cNvPr id="2" name="Title 1"/>
          <p:cNvSpPr>
            <a:spLocks noGrp="1"/>
          </p:cNvSpPr>
          <p:nvPr>
            <p:ph type="title"/>
          </p:nvPr>
        </p:nvSpPr>
        <p:spPr/>
        <p:txBody>
          <a:bodyPr>
            <a:normAutofit/>
          </a:bodyPr>
          <a:lstStyle/>
          <a:p>
            <a:r>
              <a:rPr lang="en-US" sz="3400" dirty="0">
                <a:effectLst/>
              </a:rPr>
              <a:t>27001 Domains</a:t>
            </a:r>
          </a:p>
        </p:txBody>
      </p:sp>
    </p:spTree>
    <p:extLst>
      <p:ext uri="{BB962C8B-B14F-4D97-AF65-F5344CB8AC3E}">
        <p14:creationId xmlns:p14="http://schemas.microsoft.com/office/powerpoint/2010/main" val="136919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256</TotalTime>
  <Words>3841</Words>
  <Application>Microsoft Office PowerPoint</Application>
  <PresentationFormat>On-screen Show (4:3)</PresentationFormat>
  <Paragraphs>361</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Lucida Sans Unicode</vt:lpstr>
      <vt:lpstr>Verdana</vt:lpstr>
      <vt:lpstr>Wingdings 2</vt:lpstr>
      <vt:lpstr>Wingdings 3</vt:lpstr>
      <vt:lpstr>Concourse</vt:lpstr>
      <vt:lpstr>ISO/IEC 27001:2005</vt:lpstr>
      <vt:lpstr>Introduction</vt:lpstr>
      <vt:lpstr>How the Standard Works</vt:lpstr>
      <vt:lpstr>..contd</vt:lpstr>
      <vt:lpstr>Benefits of 27001</vt:lpstr>
      <vt:lpstr>PowerPoint Presentation</vt:lpstr>
      <vt:lpstr>Certification</vt:lpstr>
      <vt:lpstr>Auditing</vt:lpstr>
      <vt:lpstr>27001 Domains</vt:lpstr>
      <vt:lpstr> </vt:lpstr>
      <vt:lpstr>A.5 Security Policy</vt:lpstr>
      <vt:lpstr>A.6 Organization of Information Security</vt:lpstr>
      <vt:lpstr>A.6 Organization of Information Security</vt:lpstr>
      <vt:lpstr>A.6 Organization of Information Security</vt:lpstr>
      <vt:lpstr>A.6 Organization of Information Security</vt:lpstr>
      <vt:lpstr>A.7 Asset Management</vt:lpstr>
      <vt:lpstr>A.7 Asset Management</vt:lpstr>
      <vt:lpstr>A.8 Human Resources Security</vt:lpstr>
      <vt:lpstr>A.8 Human Resources Security</vt:lpstr>
      <vt:lpstr>A.8 Human Resources Security</vt:lpstr>
      <vt:lpstr>A.8 Human Resources Security</vt:lpstr>
      <vt:lpstr>A.8 Human Resources Security</vt:lpstr>
      <vt:lpstr>A.9 Physical and Environmental Security</vt:lpstr>
      <vt:lpstr>A.9 Physical and Environmental Security</vt:lpstr>
      <vt:lpstr>A.9 Physical and Environmental Security</vt:lpstr>
      <vt:lpstr>A.9 Physical and Environmental Security</vt:lpstr>
      <vt:lpstr>A.9 Physical and Environmental Security</vt:lpstr>
      <vt:lpstr>A.10 Communications and Operations Management</vt:lpstr>
      <vt:lpstr>A.10 Communications and Operations Management</vt:lpstr>
      <vt:lpstr>A.10 Communications and Operations Management</vt:lpstr>
      <vt:lpstr>A.10 Communications and Operations Management</vt:lpstr>
      <vt:lpstr>A.10 Communications and Operations Management</vt:lpstr>
      <vt:lpstr>A.10 Communications and Operations Management</vt:lpstr>
      <vt:lpstr>A.10 Communications and Operations Management</vt:lpstr>
      <vt:lpstr>A.10 Communications and Operations Management</vt:lpstr>
      <vt:lpstr>A.10 Communications and Operations Management</vt:lpstr>
      <vt:lpstr>A.10 Communications and Operations Management</vt:lpstr>
      <vt:lpstr>A.10 Communications and Operations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ISO/IEC 27001:2005</dc:title>
  <dc:creator>WBSK</dc:creator>
  <cp:lastModifiedBy>Nosheen Manzoor</cp:lastModifiedBy>
  <cp:revision>201</cp:revision>
  <dcterms:created xsi:type="dcterms:W3CDTF">2006-08-16T00:00:00Z</dcterms:created>
  <dcterms:modified xsi:type="dcterms:W3CDTF">2024-04-26T04:16:47Z</dcterms:modified>
</cp:coreProperties>
</file>