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60DD7-795A-EB43-B632-0BE15A8FBCEA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AA911-8FC5-0845-9DB5-F2D3553D0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37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82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6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88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0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49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78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52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64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7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35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7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7B8E0-6B25-3A4C-BE4C-FC616806EB64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494D-66E5-9F45-9BCA-D6CCBDCDD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44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BEDD-492F-7E4D-8FA8-733F9DA0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什么是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UI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自动化？</a:t>
            </a:r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759BC-7A6C-4B48-BC25-89F8B8DC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5340598" cy="1607045"/>
          </a:xfrm>
        </p:spPr>
        <p:txBody>
          <a:bodyPr anchor="t">
            <a:normAutofit lnSpcReduction="10000"/>
          </a:bodyPr>
          <a:lstStyle/>
          <a:p>
            <a:pPr algn="l"/>
            <a:r>
              <a:rPr kumimoji="1" lang="zh-CN" altLang="en-US" sz="1800" dirty="0"/>
              <a:t>概念：就是让程序代替人工去验证系统功能的过程</a:t>
            </a:r>
            <a:endParaRPr kumimoji="1" lang="en-US" altLang="zh-CN" sz="1800" dirty="0"/>
          </a:p>
          <a:p>
            <a:pPr algn="l"/>
            <a:endParaRPr kumimoji="1" lang="en-US" altLang="zh-CN" sz="1400" dirty="0"/>
          </a:p>
          <a:p>
            <a:pPr algn="l"/>
            <a:r>
              <a:rPr kumimoji="1" lang="zh-CN" altLang="en-US" sz="2000" dirty="0"/>
              <a:t>现阶段我们测试团队做的是</a:t>
            </a:r>
            <a:r>
              <a:rPr kumimoji="1" lang="en-US" altLang="zh-CN" sz="2000" dirty="0"/>
              <a:t>UI</a:t>
            </a:r>
            <a:r>
              <a:rPr kumimoji="1" lang="zh-CN" altLang="en-US" sz="2000" dirty="0"/>
              <a:t>（也就是界面）自动化，就是模仿人工去手动对蓝湖主站界面的操作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E862B5E-FDEA-764E-8C1A-BDF7D3EFE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3" r="19319" b="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142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D2BEDD-492F-7E4D-8FA8-733F9DA0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4400">
                <a:solidFill>
                  <a:srgbClr val="000000"/>
                </a:solidFill>
              </a:rPr>
              <a:t>自动化能解决什么问题？</a:t>
            </a:r>
            <a:endParaRPr kumimoji="1" lang="en-US" altLang="zh-CN" sz="4400">
              <a:solidFill>
                <a:srgbClr val="000000"/>
              </a:solidFill>
            </a:endParaRPr>
          </a:p>
        </p:txBody>
      </p:sp>
      <p:sp>
        <p:nvSpPr>
          <p:cNvPr id="3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93C78F34-774E-454A-AE73-03C850C84A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6727" r="16634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27759BC-7A6C-4B48-BC25-89F8B8DC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2287" y="2257006"/>
            <a:ext cx="5614875" cy="4100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rgbClr val="000000"/>
                </a:solidFill>
              </a:rPr>
              <a:t>1</a:t>
            </a:r>
            <a:r>
              <a:rPr kumimoji="1" lang="zh-CN" altLang="en-US" sz="1600" dirty="0">
                <a:solidFill>
                  <a:srgbClr val="000000"/>
                </a:solidFill>
              </a:rPr>
              <a:t>、回归测试</a:t>
            </a:r>
            <a:r>
              <a:rPr kumimoji="1" lang="en-US" altLang="zh-CN" sz="1600" dirty="0">
                <a:solidFill>
                  <a:srgbClr val="000000"/>
                </a:solidFill>
              </a:rPr>
              <a:t>:</a:t>
            </a: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</a:rPr>
              <a:t>                项目在发新版本之后对项目之前的功能进行再次验证</a:t>
            </a:r>
            <a:endParaRPr kumimoji="1" lang="en-US" altLang="zh-CN" sz="16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rgbClr val="000000"/>
                </a:solidFill>
              </a:rPr>
              <a:t>2</a:t>
            </a:r>
            <a:r>
              <a:rPr kumimoji="1" lang="zh-CN" altLang="en-US" sz="1600" dirty="0">
                <a:solidFill>
                  <a:srgbClr val="000000"/>
                </a:solidFill>
              </a:rPr>
              <a:t>、兼容性测试</a:t>
            </a:r>
            <a:r>
              <a:rPr kumimoji="1" lang="en-US" altLang="zh-CN" sz="1600" dirty="0">
                <a:solidFill>
                  <a:srgbClr val="000000"/>
                </a:solidFill>
              </a:rPr>
              <a:t>:</a:t>
            </a: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</a:rPr>
              <a:t>                不同的浏览器</a:t>
            </a:r>
            <a:r>
              <a:rPr kumimoji="1" lang="en-US" altLang="zh-CN" sz="1600" dirty="0">
                <a:solidFill>
                  <a:srgbClr val="000000"/>
                </a:solidFill>
              </a:rPr>
              <a:t>(Chrome</a:t>
            </a:r>
            <a:r>
              <a:rPr kumimoji="1" lang="zh-CN" altLang="en-US" sz="1600" dirty="0">
                <a:solidFill>
                  <a:srgbClr val="000000"/>
                </a:solidFill>
              </a:rPr>
              <a:t>、</a:t>
            </a:r>
            <a:r>
              <a:rPr kumimoji="1" lang="en-US" altLang="zh-CN" sz="1600" dirty="0">
                <a:solidFill>
                  <a:srgbClr val="000000"/>
                </a:solidFill>
              </a:rPr>
              <a:t>safari</a:t>
            </a:r>
            <a:r>
              <a:rPr kumimoji="1" lang="zh-CN" altLang="en-US" sz="1600" dirty="0">
                <a:solidFill>
                  <a:srgbClr val="000000"/>
                </a:solidFill>
              </a:rPr>
              <a:t>等</a:t>
            </a:r>
            <a:r>
              <a:rPr kumimoji="1" lang="en-US" altLang="zh-CN" sz="160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</a:rPr>
              <a:t>                不同的操作系统</a:t>
            </a:r>
            <a:r>
              <a:rPr kumimoji="1" lang="en-US" altLang="zh-CN" sz="1600" dirty="0">
                <a:solidFill>
                  <a:srgbClr val="000000"/>
                </a:solidFill>
              </a:rPr>
              <a:t>(Windows</a:t>
            </a:r>
            <a:r>
              <a:rPr kumimoji="1" lang="zh-CN" altLang="en-US" sz="1600" dirty="0">
                <a:solidFill>
                  <a:srgbClr val="000000"/>
                </a:solidFill>
              </a:rPr>
              <a:t>、</a:t>
            </a:r>
            <a:r>
              <a:rPr kumimoji="1" lang="en-US" altLang="zh-CN" sz="1600" dirty="0">
                <a:solidFill>
                  <a:srgbClr val="000000"/>
                </a:solidFill>
              </a:rPr>
              <a:t>Mac)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000000"/>
                </a:solidFill>
              </a:rPr>
              <a:t>最主要目的</a:t>
            </a:r>
            <a:r>
              <a:rPr kumimoji="1" lang="en-US" altLang="zh-CN" sz="1600" dirty="0">
                <a:solidFill>
                  <a:srgbClr val="000000"/>
                </a:solidFill>
              </a:rPr>
              <a:t>:</a:t>
            </a:r>
          </a:p>
          <a:p>
            <a:pPr algn="l"/>
            <a:r>
              <a:rPr kumimoji="1" lang="zh-CN" altLang="en-US" sz="1600" dirty="0">
                <a:solidFill>
                  <a:srgbClr val="000000"/>
                </a:solidFill>
              </a:rPr>
              <a:t>                能够提高测试团队的效率</a:t>
            </a:r>
            <a:r>
              <a:rPr kumimoji="1" lang="en-US" altLang="zh-CN" sz="1600" dirty="0">
                <a:solidFill>
                  <a:srgbClr val="000000"/>
                </a:solidFill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</a:rPr>
              <a:t>保证产品的质量</a:t>
            </a:r>
            <a:endParaRPr kumimoji="1" lang="en-US" altLang="zh-C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BEDD-492F-7E4D-8FA8-733F9DA0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4400" dirty="0"/>
              <a:t>我们使用的语言、框架和模式是什么？</a:t>
            </a:r>
            <a:endParaRPr kumimoji="1" lang="en-US" altLang="zh-CN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759BC-7A6C-4B48-BC25-89F8B8DC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279017"/>
            <a:ext cx="5609220" cy="4093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1</a:t>
            </a:r>
            <a:r>
              <a:rPr kumimoji="1" lang="zh-CN" altLang="en-US" sz="2000" dirty="0"/>
              <a:t>、语言</a:t>
            </a:r>
            <a:r>
              <a:rPr kumimoji="1" lang="en-US" altLang="zh-CN" sz="2000" dirty="0"/>
              <a:t>:python</a:t>
            </a:r>
          </a:p>
          <a:p>
            <a:pPr algn="l"/>
            <a:r>
              <a:rPr kumimoji="1" lang="en-US" altLang="zh-CN" sz="2000" dirty="0"/>
              <a:t>	</a:t>
            </a:r>
            <a:r>
              <a:rPr kumimoji="1" lang="zh-CN" altLang="en-US" sz="2000" dirty="0"/>
              <a:t>特点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简单、易学、有丰富的库</a:t>
            </a:r>
            <a:endParaRPr kumimoji="1" lang="en-US" altLang="zh-CN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2</a:t>
            </a:r>
            <a:r>
              <a:rPr kumimoji="1" lang="zh-CN" altLang="en-US" sz="2000" dirty="0"/>
              <a:t>、库 </a:t>
            </a:r>
            <a:r>
              <a:rPr kumimoji="1" lang="en-US" altLang="zh-CN" sz="2000" dirty="0"/>
              <a:t>:  selenium</a:t>
            </a:r>
          </a:p>
          <a:p>
            <a:pPr algn="l"/>
            <a:r>
              <a:rPr kumimoji="1" lang="en-US" altLang="zh-CN" sz="2000" dirty="0"/>
              <a:t>	</a:t>
            </a:r>
            <a:r>
              <a:rPr kumimoji="1" lang="zh-CN" altLang="en-US" sz="2000" dirty="0"/>
              <a:t>特点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测试行业主流工具、成熟稳定且支</a:t>
            </a:r>
            <a:r>
              <a:rPr kumimoji="1" lang="en-US" altLang="zh-CN" sz="2000" dirty="0"/>
              <a:t>	</a:t>
            </a:r>
            <a:r>
              <a:rPr kumimoji="1" lang="zh-CN" altLang="en-US" sz="2000" dirty="0"/>
              <a:t>          持多种浏览器和语言</a:t>
            </a:r>
            <a:endParaRPr kumimoji="1" lang="en-US" altLang="zh-CN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3</a:t>
            </a:r>
            <a:r>
              <a:rPr kumimoji="1" lang="zh-CN" altLang="en-US" sz="2000" dirty="0"/>
              <a:t>、框架</a:t>
            </a:r>
            <a:r>
              <a:rPr kumimoji="1" lang="en-US" altLang="zh-CN" sz="2000" dirty="0"/>
              <a:t>:unittest</a:t>
            </a:r>
          </a:p>
          <a:p>
            <a:pPr algn="l"/>
            <a:r>
              <a:rPr kumimoji="1" lang="en-US" altLang="zh-CN" sz="2000" dirty="0"/>
              <a:t>	</a:t>
            </a:r>
            <a:r>
              <a:rPr kumimoji="1" lang="zh-CN" altLang="en-US" sz="2000" dirty="0"/>
              <a:t>特点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批量执行用例、生成测试报告</a:t>
            </a:r>
            <a:endParaRPr kumimoji="1" lang="en-US" altLang="zh-CN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4</a:t>
            </a:r>
            <a:r>
              <a:rPr kumimoji="1" lang="zh-CN" altLang="en-US" sz="2000" dirty="0"/>
              <a:t>、模式</a:t>
            </a:r>
            <a:r>
              <a:rPr kumimoji="1" lang="en-US" altLang="zh-CN" sz="2000" dirty="0"/>
              <a:t>:pom</a:t>
            </a:r>
          </a:p>
          <a:p>
            <a:pPr algn="l"/>
            <a:r>
              <a:rPr kumimoji="1" lang="en-US" altLang="zh-CN" sz="2000" dirty="0"/>
              <a:t>	</a:t>
            </a:r>
            <a:r>
              <a:rPr kumimoji="1" lang="zh-CN" altLang="en-US" sz="2000" dirty="0"/>
              <a:t>特点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方便维护脚本、复用性高、代码结            </a:t>
            </a:r>
            <a:r>
              <a:rPr kumimoji="1" lang="en-US" altLang="zh-CN" sz="2000" dirty="0"/>
              <a:t>	</a:t>
            </a:r>
            <a:r>
              <a:rPr kumimoji="1" lang="zh-CN" altLang="en-US" sz="2000" dirty="0"/>
              <a:t>          构清晰</a:t>
            </a:r>
            <a:endParaRPr kumimoji="1" lang="en-US" altLang="zh-CN" sz="2000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" name="图片 80" descr="图片包含 游戏机&#10;&#10;描述已自动生成">
            <a:extLst>
              <a:ext uri="{FF2B5EF4-FFF2-40B4-BE49-F238E27FC236}">
                <a16:creationId xmlns:a16="http://schemas.microsoft.com/office/drawing/2014/main" id="{15D3B3C1-21EC-1A47-93F8-09ED5523C7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6" r="16393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3297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D2BEDD-492F-7E4D-8FA8-733F9DA0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4400">
                <a:solidFill>
                  <a:srgbClr val="000000"/>
                </a:solidFill>
              </a:rPr>
              <a:t>什么是</a:t>
            </a:r>
            <a:r>
              <a:rPr lang="en-US" altLang="zh-CN" sz="4400">
                <a:solidFill>
                  <a:srgbClr val="000000"/>
                </a:solidFill>
              </a:rPr>
              <a:t>POM</a:t>
            </a:r>
            <a:r>
              <a:rPr lang="zh-CN" altLang="en-US" sz="4400">
                <a:solidFill>
                  <a:srgbClr val="000000"/>
                </a:solidFill>
              </a:rPr>
              <a:t>模式？</a:t>
            </a:r>
            <a:endParaRPr kumimoji="1" lang="en-US" altLang="zh-CN" sz="4400">
              <a:solidFill>
                <a:srgbClr val="000000"/>
              </a:solidFill>
            </a:endParaRPr>
          </a:p>
        </p:txBody>
      </p:sp>
      <p:sp>
        <p:nvSpPr>
          <p:cNvPr id="2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D8E9FED8-2C8D-4F41-9F81-7ECD1CC4A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6727" r="16634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27759BC-7A6C-4B48-BC25-89F8B8DC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</a:rPr>
              <a:t>概念</a:t>
            </a:r>
            <a:r>
              <a:rPr kumimoji="1" lang="en-US" altLang="zh-CN" sz="2000" dirty="0">
                <a:solidFill>
                  <a:srgbClr val="000000"/>
                </a:solidFill>
              </a:rPr>
              <a:t>:POM(Page Object Model)</a:t>
            </a:r>
            <a:r>
              <a:rPr kumimoji="1" lang="zh-CN" altLang="en-US" sz="2000" dirty="0">
                <a:solidFill>
                  <a:srgbClr val="000000"/>
                </a:solidFill>
              </a:rPr>
              <a:t>是一种设计模式</a:t>
            </a:r>
            <a:r>
              <a:rPr kumimoji="1" lang="en-US" altLang="zh-CN" sz="2000" dirty="0">
                <a:solidFill>
                  <a:srgbClr val="000000"/>
                </a:solidFill>
              </a:rPr>
              <a:t>,</a:t>
            </a:r>
            <a:r>
              <a:rPr kumimoji="1" lang="zh-CN" altLang="en-US" sz="2000" dirty="0">
                <a:solidFill>
                  <a:srgbClr val="000000"/>
                </a:solidFill>
              </a:rPr>
              <a:t>用来管理维护一组页面元素的对象库</a:t>
            </a:r>
            <a:r>
              <a:rPr kumimoji="1" lang="en-US" altLang="zh-CN" sz="2000" dirty="0">
                <a:solidFill>
                  <a:srgbClr val="000000"/>
                </a:solidFill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</a:rPr>
              <a:t>主要的方式是将页面元素操作与业务流程分离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0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FE3AF5A-A9C7-1740-B524-1BF123F0B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" r="19842" b="83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BEDD-492F-7E4D-8FA8-733F9DA0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3" y="1161288"/>
            <a:ext cx="4015169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zh-CN" altLang="en-US" sz="2800" dirty="0"/>
              <a:t>为什么使用</a:t>
            </a:r>
            <a:r>
              <a:rPr lang="en-US" altLang="zh-CN" sz="2800" dirty="0"/>
              <a:t>POM</a:t>
            </a:r>
            <a:r>
              <a:rPr lang="zh-CN" altLang="en-US" sz="2800" dirty="0"/>
              <a:t>模式？</a:t>
            </a:r>
            <a:endParaRPr kumimoji="1" lang="en-US" altLang="zh-CN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759BC-7A6C-4B48-BC25-89F8B8DC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718054"/>
            <a:ext cx="4600957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原因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由于前端界面的元素时常发生变化，如果不进行分层处理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当页面元素变化时需要在整个框架中进行修改极不利于脚本的维护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且代码耦合度太高</a:t>
            </a:r>
            <a:r>
              <a:rPr kumimoji="1" lang="en-US" altLang="zh-CN" sz="20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采用</a:t>
            </a:r>
            <a:r>
              <a:rPr kumimoji="1" lang="en-US" altLang="zh-CN" sz="2000" dirty="0"/>
              <a:t>POM</a:t>
            </a:r>
            <a:r>
              <a:rPr kumimoji="1" lang="zh-CN" altLang="en-US" sz="2000" dirty="0"/>
              <a:t>的好处</a:t>
            </a:r>
            <a:r>
              <a:rPr kumimoji="1" lang="en-US" altLang="zh-CN" sz="2000" dirty="0"/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1</a:t>
            </a:r>
            <a:r>
              <a:rPr kumimoji="1" lang="zh-CN" altLang="en-US" sz="2000" dirty="0"/>
              <a:t>、页面元素变化时只需修改对应的定位方式即可代码可维护性高</a:t>
            </a:r>
            <a:endParaRPr kumimoji="1" lang="en-US" altLang="zh-CN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2</a:t>
            </a:r>
            <a:r>
              <a:rPr kumimoji="1" lang="zh-CN" altLang="en-US" sz="2000" dirty="0"/>
              <a:t>、代码的复用性高</a:t>
            </a:r>
            <a:endParaRPr kumimoji="1" lang="en-US" altLang="zh-CN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3</a:t>
            </a:r>
            <a:r>
              <a:rPr kumimoji="1" lang="zh-CN" altLang="en-US" sz="2000" dirty="0"/>
              <a:t>、代码的可读性高</a:t>
            </a:r>
            <a:endParaRPr kumimoji="1" lang="en-US" altLang="zh-CN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47221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B7F4CDFE-3402-FE4B-977E-2D0BAF301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5" r="19852" b="844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BEDD-492F-7E4D-8FA8-733F9DA0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450914"/>
            <a:ext cx="5365607" cy="3191053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dirty="0">
                <a:latin typeface="SimHei" panose="02010609060101010101" pitchFamily="49" charset="-122"/>
                <a:ea typeface="SimHei" panose="02010609060101010101" pitchFamily="49" charset="-122"/>
              </a:rPr>
              <a:t>POM</a:t>
            </a:r>
            <a:r>
              <a:rPr lang="zh-CN" altLang="en-US" sz="4800" dirty="0">
                <a:latin typeface="SimHei" panose="02010609060101010101" pitchFamily="49" charset="-122"/>
                <a:ea typeface="SimHei" panose="02010609060101010101" pitchFamily="49" charset="-122"/>
              </a:rPr>
              <a:t>模式的具体分层？</a:t>
            </a:r>
            <a:endParaRPr kumimoji="1" lang="zh-CN" altLang="en-US" sz="4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759BC-7A6C-4B48-BC25-89F8B8DC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66428"/>
            <a:ext cx="4994133" cy="1414636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zh-CN" altLang="en-US" sz="1600" dirty="0"/>
              <a:t>元素层：封装所有页面元素的定位方法，所以页面元素发生变化时只需修改这一层即可</a:t>
            </a:r>
            <a:endParaRPr kumimoji="1" lang="en-US" altLang="zh-CN" sz="1600" dirty="0"/>
          </a:p>
          <a:p>
            <a:pPr algn="l"/>
            <a:r>
              <a:rPr kumimoji="1" lang="zh-CN" altLang="en-US" sz="1600" dirty="0"/>
              <a:t>页面逻辑层：封装实现功能的页面逻辑，页面逻辑有所调整时只需修改这一层即可</a:t>
            </a:r>
            <a:endParaRPr kumimoji="1" lang="en-US" altLang="zh-CN" sz="1600" dirty="0"/>
          </a:p>
          <a:p>
            <a:pPr algn="l"/>
            <a:r>
              <a:rPr kumimoji="1" lang="zh-CN" altLang="en-US" sz="1600" dirty="0"/>
              <a:t>执行层：封装要进行测试的</a:t>
            </a:r>
            <a:r>
              <a:rPr kumimoji="1" lang="en-US" altLang="zh-CN" sz="1600" dirty="0"/>
              <a:t>case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6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BEDD-492F-7E4D-8FA8-733F9DA0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kumimoji="1"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分享结束</a:t>
            </a:r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759BC-7A6C-4B48-BC25-89F8B8DC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  <a:cs typeface="+mj-cs"/>
              </a:rPr>
              <a:t>谢谢各位大佬</a:t>
            </a:r>
            <a:endParaRPr kumimoji="1" lang="en-US" altLang="zh-CN" sz="3600" dirty="0">
              <a:latin typeface="SimHei" panose="02010609060101010101" pitchFamily="49" charset="-122"/>
              <a:ea typeface="SimHei" panose="02010609060101010101" pitchFamily="49" charset="-122"/>
              <a:cs typeface="+mj-cs"/>
            </a:endParaRPr>
          </a:p>
        </p:txBody>
      </p:sp>
      <p:sp>
        <p:nvSpPr>
          <p:cNvPr id="32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B6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267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4491A0D7-DE30-604F-AB39-0AFFFC3B2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" r="980" b="-2"/>
          <a:stretch/>
        </p:blipFill>
        <p:spPr>
          <a:xfrm>
            <a:off x="6492113" y="10"/>
            <a:ext cx="5699887" cy="4059234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399</Words>
  <Application>Microsoft Macintosh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SimHei</vt:lpstr>
      <vt:lpstr>Arial</vt:lpstr>
      <vt:lpstr>Calibri</vt:lpstr>
      <vt:lpstr>Calibri Light</vt:lpstr>
      <vt:lpstr>Office 主题​​</vt:lpstr>
      <vt:lpstr>什么是UI自动化？</vt:lpstr>
      <vt:lpstr>自动化能解决什么问题？</vt:lpstr>
      <vt:lpstr>我们使用的语言、框架和模式是什么？</vt:lpstr>
      <vt:lpstr>什么是POM模式？</vt:lpstr>
      <vt:lpstr>为什么使用POM模式？</vt:lpstr>
      <vt:lpstr>POM模式的具体分层？</vt:lpstr>
      <vt:lpstr>分享结束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什么是UI自动化？</dc:title>
  <dc:creator>Microsoft</dc:creator>
  <cp:lastModifiedBy>Microsoft</cp:lastModifiedBy>
  <cp:revision>2</cp:revision>
  <dcterms:created xsi:type="dcterms:W3CDTF">2020-03-12T15:27:01Z</dcterms:created>
  <dcterms:modified xsi:type="dcterms:W3CDTF">2020-03-13T07:11:34Z</dcterms:modified>
</cp:coreProperties>
</file>