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9BF5-799E-4018-B626-C04206138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AC1BC-FF06-4A52-8C3A-9330421C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E301-FF0E-4057-BBE8-35B367D3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78B2-0E55-4468-857D-EF1C6ADE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94A9-7D85-4E03-9059-D6A3EF25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EEB1-5018-4699-8965-D33DE021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3FDE2-BC51-4396-98B9-670798B5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D1D9-841F-46B4-A10F-F101BD04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79B8-4B96-42F0-A1F0-74F32E2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52F4-6582-4C22-9178-045572F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B11-9C57-4171-9F1C-F08627571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ADBCF-93F6-45A8-B12B-6761932AC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1E5A-C2F9-4B0B-8C70-271115F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3165-07F2-4AAA-AA2A-F8473A36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59A-DB58-42D0-9241-C606AC72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82D8-0499-4825-B18F-161C4589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B0DC-4EB6-4A24-B1BE-8B32BADD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542C-E32E-4316-A361-BC70E423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DADB7-88AA-4F32-9359-C35C0FF4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6328-648F-4057-8027-B48D4D72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D1A-5F4E-46F8-983A-A3D3069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C93A-764F-4A99-A200-FF2B52761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9E0B-D755-4050-8749-8CA204D7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4C8C-E7E5-4406-A388-D8ACCC13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49B9-96A5-4D98-AF84-58910898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19ED-B98E-4264-97EF-91AFC369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1B86-C378-40CC-B1C4-BA396A688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5842-C865-4935-B8D3-AFB7B23E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8D64-540A-4466-A79A-929824BF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179B9-8596-47F5-B307-57B9447B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6F4CA-1302-4EF9-93DB-4E47B144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F7F8-8E1F-4829-AF9F-63286EA1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C32F-38A9-493D-938A-455363190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B4D6-BF2E-474D-B2B4-4AFDE5373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66A0F-910C-401F-A01D-E120A40A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D5D01-FC4A-4B46-9389-140992F5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35278-CD5E-414A-8127-0AC79C7B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A24E1-A642-4BEA-AF69-64E1A330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11318-1908-46EE-844C-0434E712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5CA0-05EF-4D01-A691-34C80632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55C59-ED95-4816-9ACB-3CDE5ED0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8E90D-E779-47A5-AE36-0AE48295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D7330-96ED-483E-8A9D-601135D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6749A-7D19-4B9A-AF83-84CC7008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E5604-DEBF-42B7-A589-2233A6BF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FDA7-A1B1-4EA1-A5BE-3A163615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58F1-69B1-40A0-9440-B666E155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73A1-A5B6-4BD0-958B-9B3AB5F0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9FC6-913E-4888-B2DF-37D276A3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E8B6-3955-45E5-8F8D-7DDE9EA9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6D484-D29E-4D6A-80E4-81399A60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E70A-7A1C-40FB-A507-A5533380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9B20-E0BB-4F92-A25A-79AC3EAE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52AC4-9328-4271-B0CA-8AF70E644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9D2F-CF2C-4371-9D7E-083AB510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BE9AF-0DB8-40D1-A2E4-F4BD892C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55933-1EAD-43F5-B7D2-68C5A01B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AB90-18D4-4D19-96E7-04D71976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C946C-C386-4D96-8234-668C0D84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DBB7-0812-467A-88D0-F9EABA76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F692-CC6C-4424-B23C-7E57BFD9A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1B61-795B-4B98-8CE2-F6F7628932E9}" type="datetimeFigureOut">
              <a:rPr lang="en-US" smtClean="0"/>
              <a:t>Fri, 11-Feb-22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7958-F85C-4F18-8A2E-FCD59D8C6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55FC6-2FB7-43F9-A72A-F74D9CEC3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7641-B264-4361-8379-E8625FE3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6523B-1E97-462E-8504-33BF2B55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7"/>
            <a:ext cx="10515600" cy="3415023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Machine Learning-Based Detection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of Cardiovascular Diseases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Presentation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992E-58D6-4A4F-BB08-0D8E2ACD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61F5-0C16-4B45-9266-5626F738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After analyzing publications, we’ve decided to train a very large dataset. So, we’ve compiled 20 ECG datasets, totaling over 10,000,000 heartbeats.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 So far, we’re testing various sampling rates since the ECG datasets vary in sampling frequencies. We’ve had wonderful results with 125 Hz sampling rate and 360 Hz sampling rate. 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Next we’ll be using the Wavelet Transform to denoise data. And Fed into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 ABCNN Model. 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Everything is still in testing phase and a trained model will be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prepared by the next presentation.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9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95BA-2287-4469-BE33-0F88556F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4BC5-D98B-4723-B5A5-1092FF84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Our challenges are finding a less computationally intensive model that is mobile-friendly.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ECG scans in Pakistan vary, so we need to train a model that closely aligns with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Local ECG sampling rates and environmental noise. 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Although we’ll achieve high accuracy, we need to make sure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we have enough data to avoid overfitting.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We need to find an ideal sampling rate to combine all of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our datasets and extract valuable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86D52-CF81-47E7-B434-5DD0365B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The End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021290-CC07-454F-919A-2CBF95C25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1655762"/>
          </a:xfrm>
        </p:spPr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Thank You.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1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D333B25-C682-42CE-8D0F-B6D96F76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Agenda	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AE15953-D82F-4990-83CC-7CE50CDB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50511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Progress Report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Literature Review Findings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Comparison of Methodologies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Limitations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Outcome of Research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Next Steps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Challenges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b="1" spc="3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7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F0E325-607B-4EEE-8EA5-A975B0BA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Progress Report (December 21-January 22)	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57E85-EDC9-4A71-A366-37D2641B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We reviewed over 42 research papers and publications.</a:t>
            </a:r>
          </a:p>
          <a:p>
            <a:pPr marL="0" indent="0">
              <a:buNone/>
            </a:pPr>
            <a:endParaRPr lang="en-US" sz="1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Extracted valuable information such as methodology,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approach, limitations, and databases. </a:t>
            </a:r>
          </a:p>
          <a:p>
            <a:pPr marL="0" indent="0">
              <a:buNone/>
            </a:pPr>
            <a:endParaRPr lang="en-US" sz="1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We took a Data-driven approach towards our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Project and applied our learned information to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the Data Preprocessing and Model Training Steps. </a:t>
            </a:r>
          </a:p>
          <a:p>
            <a:pPr marL="0" indent="0">
              <a:buNone/>
            </a:pPr>
            <a:endParaRPr lang="en-US" sz="1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We have successfully Preprocessed data and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started testing different DL and ML models. </a:t>
            </a:r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D74-8EE0-4ECE-B49F-13133EF8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Literature Review and Findings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1DF-5646-4BB8-B191-2C5EE959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1"/>
            <a:ext cx="10756769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From the 42 studies, publications, and research complied CNN is dominantly observed as the suitable technique for training a machine learning model for reading ECGs.</a:t>
            </a: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pPr algn="just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About 52% of studies employed a CNN model or a variation of a CNN model such as AB-CNN, CNN-LSTM, etc. to detect irregularities in the ECG signal. </a:t>
            </a: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pPr algn="just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ECG signals are low-frequency and weak electrical signals that are extremely vulnerable to the influence of external noise. </a:t>
            </a: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pPr algn="just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Therefore, one of the biggest challenges is not training the model , but denoising the ECG signal and getting accurate data. </a:t>
            </a:r>
          </a:p>
        </p:txBody>
      </p:sp>
    </p:spTree>
    <p:extLst>
      <p:ext uri="{BB962C8B-B14F-4D97-AF65-F5344CB8AC3E}">
        <p14:creationId xmlns:p14="http://schemas.microsoft.com/office/powerpoint/2010/main" val="321138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D74-8EE0-4ECE-B49F-13133EF8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Literature Review and Findings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1DF-5646-4BB8-B191-2C5EE959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1"/>
            <a:ext cx="10756769" cy="503237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ECG interference can be classified into three main categories: industrial frequency, electromyographic interference, and baseline drift.  </a:t>
            </a: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pPr algn="just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To denoise the ECG signal, Wavelet Transform has been used in all of the publications studied, coupled with other methods such as GAN (Generative Adversarial Network)</a:t>
            </a: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pPr algn="just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Wavelet Transform has been heavily used and deemed more efficient than Fourier Transform in those studies. </a:t>
            </a: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4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D74-8EE0-4ECE-B49F-13133EF8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Comparison of Methodologies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1DF-5646-4BB8-B191-2C5EE959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1"/>
            <a:ext cx="10756769" cy="5032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2E29C0-08CD-4B34-94B5-DC434D64C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6217"/>
              </p:ext>
            </p:extLst>
          </p:nvPr>
        </p:nvGraphicFramePr>
        <p:xfrm>
          <a:off x="904972" y="1231118"/>
          <a:ext cx="10124385" cy="42348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4877">
                  <a:extLst>
                    <a:ext uri="{9D8B030D-6E8A-4147-A177-3AD203B41FA5}">
                      <a16:colId xmlns:a16="http://schemas.microsoft.com/office/drawing/2014/main" val="1054789096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1208483250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3251181780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2311511802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1143772363"/>
                    </a:ext>
                  </a:extLst>
                </a:gridCol>
              </a:tblGrid>
              <a:tr h="57729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Publication 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Dataset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Method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Accuracy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Limitation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86971"/>
                  </a:ext>
                </a:extLst>
              </a:tr>
              <a:tr h="661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Yan, Zhang,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MIT-BIH ECG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Denoised the ECG signals using WT. Extracted features and fed into SVM.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Classified six classes of ECG signals with 96.3% accuracy.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Computationally Expensive and slow compared to other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214238"/>
                  </a:ext>
                </a:extLst>
              </a:tr>
              <a:tr h="854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Mehmet et al.,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MIT-BIH ECG Dataset, PTB ECG Dataset, INCART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Multi-level features were generated using HIT pattern and MAP decomposer and then fed into SVM to classify chose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Attained 92.95% and 97.18% accuracy for seven- and four- class arrythmia classification, respectively.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Although it’s computationally lightweight with a low time burden, it has low accuracy.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121613"/>
                  </a:ext>
                </a:extLst>
              </a:tr>
              <a:tr h="577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Wu et al.,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MIT-BIH ECG Dataset</a:t>
                      </a:r>
                    </a:p>
                    <a:p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Denoised the ECG signals using WT and then fed it into CNN.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Attained 97.41% accuracy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0380"/>
                  </a:ext>
                </a:extLst>
              </a:tr>
              <a:tr h="1240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Albadvi</a:t>
                      </a: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 et al.,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MIT-BIH ECG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FIR band-pass filter to filter and eliminate noise from QRS complex of ECG signals. Multiclass Random Forest model was developed and data was streamed in real time.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Attained 88.6% accuracy and average consumption time of 1 second. Only detected 3 types of cardiac arrhythmia.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Very low accuracy, computational expensive, and not as effective in denoising.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98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79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D74-8EE0-4ECE-B49F-13133EF8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Comparison of Methodologies -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E1DF-5646-4BB8-B191-2C5EE959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1"/>
            <a:ext cx="10756769" cy="5032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  <a:p>
            <a:pPr marL="0" indent="0" algn="just"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ahnschrift Condensed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2E29C0-08CD-4B34-94B5-DC434D64C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21927"/>
              </p:ext>
            </p:extLst>
          </p:nvPr>
        </p:nvGraphicFramePr>
        <p:xfrm>
          <a:off x="904972" y="1231118"/>
          <a:ext cx="10124385" cy="49054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4877">
                  <a:extLst>
                    <a:ext uri="{9D8B030D-6E8A-4147-A177-3AD203B41FA5}">
                      <a16:colId xmlns:a16="http://schemas.microsoft.com/office/drawing/2014/main" val="1054789096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1208483250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3251181780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2311511802"/>
                    </a:ext>
                  </a:extLst>
                </a:gridCol>
                <a:gridCol w="2024877">
                  <a:extLst>
                    <a:ext uri="{9D8B030D-6E8A-4147-A177-3AD203B41FA5}">
                      <a16:colId xmlns:a16="http://schemas.microsoft.com/office/drawing/2014/main" val="1143772363"/>
                    </a:ext>
                  </a:extLst>
                </a:gridCol>
              </a:tblGrid>
              <a:tr h="57729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Publication 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Dataset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Method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Accuracy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Limitation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86971"/>
                  </a:ext>
                </a:extLst>
              </a:tr>
              <a:tr h="661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Liu, Zhang,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MIT-BIH ECG Dataset, PTB ECG Dataset, INCART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WT to denoise ECG signal. Then ABCNN was used to assign higher weight to more informative signals. Attention was directed towards QRS complex.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AUC of 98.96% and accuracy of 96%.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Computationally Expensive, and performs slower than other models mentioned.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214238"/>
                  </a:ext>
                </a:extLst>
              </a:tr>
              <a:tr h="854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Siddique et al.,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MIT-BIH ECG Dataset, PTB ECG Dataset</a:t>
                      </a:r>
                    </a:p>
                    <a:p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WT to denoise ECG signal. CNN + LSTM + Attentional Model was used including GAN to create new data instances that resemble training data.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99.12% for CNN model, 99.3% for CNN + LTSM model, 99.29% for CNN + LTSM model + Attentional model.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Creation of data using GAN can be questionable because they aren’t real.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121613"/>
                  </a:ext>
                </a:extLst>
              </a:tr>
              <a:tr h="577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Pandey et al.,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MIT-BIH ECG Dataset, PTB ECG Dataset, INCART Dataset</a:t>
                      </a:r>
                    </a:p>
                    <a:p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Signal processing by Normalizing heart beats, then segmenting the heart beats. Using a Stacked RBM model to extract features from ECG signals, and then </a:t>
                      </a:r>
                      <a:r>
                        <a:rPr lang="en-US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SoftMAx</a:t>
                      </a:r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 activation function to classify four types of heartbeats.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Overall accuracy of 98.61% with sensitivity of 89.07% and specificity of 98.93%.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ahnschrift Condensed" panose="020B0502040204020203" pitchFamily="34" charset="0"/>
                        </a:rPr>
                        <a:t>Training the RBM model is difficult and computationally expensive.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2BD3-CCCE-41D0-B768-315301A8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A6D8-63A7-4517-84E0-35C81B49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220"/>
            <a:ext cx="10515600" cy="4351338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High accuracy was obtained by overfitting or only filtering out the QRS complex. 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Size of Dataset is small, which is why accuracy is so high 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Most proposed models are computationally intensive with huge memory footprint (at least 16 GB RAM is required to train the data)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Proposed DL methods are effective for limited number of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Arrhythmia classes (three to six classes)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Publications were heavily focused on ECG signal characteristics,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and not focused on patients’ physical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D91E-51EC-43E2-849A-F26780C9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Outcome of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870F-BA94-4780-BFA5-9BD65354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After studying numerous publications and studies, we’ve decided to take a research-driven approach towards processing the signals and training our model.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Seeing how successful the CNN model was,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We plan to implement an Attention-based CNN model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To denoise our data, we’ll be using wavelet transform,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and other denoising methods. </a:t>
            </a:r>
          </a:p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We also plan to use GAN and multiple datasets to avoid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Condensed" panose="020B0502040204020203" pitchFamily="34" charset="0"/>
              </a:rPr>
              <a:t>overfitting and gain a larger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1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1061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Office Theme</vt:lpstr>
      <vt:lpstr>Machine Learning-Based Detection  of Cardiovascular Diseases  Presentation 2</vt:lpstr>
      <vt:lpstr>Agenda </vt:lpstr>
      <vt:lpstr>Progress Report (December 21-January 22) </vt:lpstr>
      <vt:lpstr>Literature Review and Findings </vt:lpstr>
      <vt:lpstr>Literature Review and Findings </vt:lpstr>
      <vt:lpstr>Comparison of Methodologies</vt:lpstr>
      <vt:lpstr>Comparison of Methodologies - Continued</vt:lpstr>
      <vt:lpstr>Limitations</vt:lpstr>
      <vt:lpstr>Outcome of Research</vt:lpstr>
      <vt:lpstr>Next Steps</vt:lpstr>
      <vt:lpstr>Challenges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fakeha saeed</dc:creator>
  <cp:lastModifiedBy>Insha Zia</cp:lastModifiedBy>
  <cp:revision>3</cp:revision>
  <dcterms:created xsi:type="dcterms:W3CDTF">2022-02-10T18:09:18Z</dcterms:created>
  <dcterms:modified xsi:type="dcterms:W3CDTF">2022-02-11T01:40:33Z</dcterms:modified>
</cp:coreProperties>
</file>