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32918400" cy="43891200"/>
  <p:notesSz cx="6858000" cy="9144000"/>
  <p:embeddedFontLst>
    <p:embeddedFont>
      <p:font typeface="Calibri" panose="020F0502020204030204" pitchFamily="34" charset="0"/>
      <p:regular r:id="rId4"/>
      <p:bold r:id="rId5"/>
      <p:italic r:id="rId6"/>
      <p:boldItalic r:id="rId7"/>
    </p:embeddedFont>
    <p:embeddedFont>
      <p:font typeface="Cambria Math" panose="02040503050406030204" pitchFamily="18" charset="0"/>
      <p:regular r:id="rId8"/>
    </p:embeddedFont>
    <p:embeddedFont>
      <p:font typeface="Libre Franklin Black" pitchFamily="2" charset="0"/>
      <p:bold r:id="rId9"/>
      <p:boldItalic r:id="rId10"/>
    </p:embeddedFont>
    <p:embeddedFont>
      <p:font typeface="Quattrocento" panose="020B0604020202020204" charset="0"/>
      <p:regular r:id="rId11"/>
      <p:bold r:id="rId12"/>
    </p:embeddedFont>
    <p:embeddedFont>
      <p:font typeface="Quattrocento Sans"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456" y="-27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10" Type="http://schemas.openxmlformats.org/officeDocument/2006/relationships/font" Target="fonts/font7.fntdata"/><Relationship Id="rId19"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2468880" y="7183123"/>
            <a:ext cx="27980640" cy="1528064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21600"/>
              <a:buFont typeface="Calibri"/>
              <a:buNone/>
              <a:defRPr sz="2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4114800" y="23053043"/>
            <a:ext cx="24688800" cy="1059687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3600"/>
              </a:spcBef>
              <a:spcAft>
                <a:spcPts val="0"/>
              </a:spcAft>
              <a:buClr>
                <a:schemeClr val="dk1"/>
              </a:buClr>
              <a:buSzPts val="8640"/>
              <a:buNone/>
              <a:defRPr sz="8640"/>
            </a:lvl1pPr>
            <a:lvl2pPr lvl="1" algn="ctr">
              <a:lnSpc>
                <a:spcPct val="90000"/>
              </a:lnSpc>
              <a:spcBef>
                <a:spcPts val="1800"/>
              </a:spcBef>
              <a:spcAft>
                <a:spcPts val="0"/>
              </a:spcAft>
              <a:buClr>
                <a:schemeClr val="dk1"/>
              </a:buClr>
              <a:buSzPts val="7200"/>
              <a:buNone/>
              <a:defRPr sz="7200"/>
            </a:lvl2pPr>
            <a:lvl3pPr lvl="2" algn="ctr">
              <a:lnSpc>
                <a:spcPct val="90000"/>
              </a:lnSpc>
              <a:spcBef>
                <a:spcPts val="1800"/>
              </a:spcBef>
              <a:spcAft>
                <a:spcPts val="0"/>
              </a:spcAft>
              <a:buClr>
                <a:schemeClr val="dk1"/>
              </a:buClr>
              <a:buSzPts val="6480"/>
              <a:buNone/>
              <a:defRPr sz="6480"/>
            </a:lvl3pPr>
            <a:lvl4pPr lvl="3" algn="ctr">
              <a:lnSpc>
                <a:spcPct val="90000"/>
              </a:lnSpc>
              <a:spcBef>
                <a:spcPts val="1800"/>
              </a:spcBef>
              <a:spcAft>
                <a:spcPts val="0"/>
              </a:spcAft>
              <a:buClr>
                <a:schemeClr val="dk1"/>
              </a:buClr>
              <a:buSzPts val="5760"/>
              <a:buNone/>
              <a:defRPr sz="5760"/>
            </a:lvl4pPr>
            <a:lvl5pPr lvl="4" algn="ctr">
              <a:lnSpc>
                <a:spcPct val="90000"/>
              </a:lnSpc>
              <a:spcBef>
                <a:spcPts val="1800"/>
              </a:spcBef>
              <a:spcAft>
                <a:spcPts val="0"/>
              </a:spcAft>
              <a:buClr>
                <a:schemeClr val="dk1"/>
              </a:buClr>
              <a:buSzPts val="5760"/>
              <a:buNone/>
              <a:defRPr sz="5760"/>
            </a:lvl5pPr>
            <a:lvl6pPr lvl="5" algn="ctr">
              <a:lnSpc>
                <a:spcPct val="90000"/>
              </a:lnSpc>
              <a:spcBef>
                <a:spcPts val="1800"/>
              </a:spcBef>
              <a:spcAft>
                <a:spcPts val="0"/>
              </a:spcAft>
              <a:buClr>
                <a:schemeClr val="dk1"/>
              </a:buClr>
              <a:buSzPts val="5760"/>
              <a:buNone/>
              <a:defRPr sz="5760"/>
            </a:lvl6pPr>
            <a:lvl7pPr lvl="6" algn="ctr">
              <a:lnSpc>
                <a:spcPct val="90000"/>
              </a:lnSpc>
              <a:spcBef>
                <a:spcPts val="1800"/>
              </a:spcBef>
              <a:spcAft>
                <a:spcPts val="0"/>
              </a:spcAft>
              <a:buClr>
                <a:schemeClr val="dk1"/>
              </a:buClr>
              <a:buSzPts val="5760"/>
              <a:buNone/>
              <a:defRPr sz="5760"/>
            </a:lvl7pPr>
            <a:lvl8pPr lvl="7" algn="ctr">
              <a:lnSpc>
                <a:spcPct val="90000"/>
              </a:lnSpc>
              <a:spcBef>
                <a:spcPts val="1800"/>
              </a:spcBef>
              <a:spcAft>
                <a:spcPts val="0"/>
              </a:spcAft>
              <a:buClr>
                <a:schemeClr val="dk1"/>
              </a:buClr>
              <a:buSzPts val="5760"/>
              <a:buNone/>
              <a:defRPr sz="5760"/>
            </a:lvl8pPr>
            <a:lvl9pPr lvl="8" algn="ctr">
              <a:lnSpc>
                <a:spcPct val="90000"/>
              </a:lnSpc>
              <a:spcBef>
                <a:spcPts val="1800"/>
              </a:spcBef>
              <a:spcAft>
                <a:spcPts val="0"/>
              </a:spcAft>
              <a:buClr>
                <a:schemeClr val="dk1"/>
              </a:buClr>
              <a:buSzPts val="5760"/>
              <a:buNone/>
              <a:defRPr sz="5760"/>
            </a:lvl9pPr>
          </a:lstStyle>
          <a:p>
            <a:endParaRPr/>
          </a:p>
        </p:txBody>
      </p:sp>
      <p:sp>
        <p:nvSpPr>
          <p:cNvPr id="14" name="Google Shape;14;p2"/>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2263140" y="2336810"/>
            <a:ext cx="28392120" cy="848360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534919" y="11412222"/>
            <a:ext cx="27848563" cy="2839212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600"/>
              </a:spcBef>
              <a:spcAft>
                <a:spcPts val="0"/>
              </a:spcAft>
              <a:buClr>
                <a:schemeClr val="dk1"/>
              </a:buClr>
              <a:buSzPts val="1800"/>
              <a:buChar char="•"/>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8508365" y="17385667"/>
            <a:ext cx="37195763" cy="709803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893434" y="10493377"/>
            <a:ext cx="37195763" cy="2088261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600"/>
              </a:spcBef>
              <a:spcAft>
                <a:spcPts val="0"/>
              </a:spcAft>
              <a:buClr>
                <a:schemeClr val="dk1"/>
              </a:buClr>
              <a:buSzPts val="1800"/>
              <a:buChar char="•"/>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263140" y="2336810"/>
            <a:ext cx="28392120" cy="848360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2263140" y="11684000"/>
            <a:ext cx="28392120" cy="2784856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600"/>
              </a:spcBef>
              <a:spcAft>
                <a:spcPts val="0"/>
              </a:spcAft>
              <a:buClr>
                <a:schemeClr val="dk1"/>
              </a:buClr>
              <a:buSzPts val="1800"/>
              <a:buChar char="•"/>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2245997" y="10942333"/>
            <a:ext cx="28392120" cy="1825751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1600"/>
              <a:buFont typeface="Calibri"/>
              <a:buNone/>
              <a:defRPr sz="2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2245997" y="29372573"/>
            <a:ext cx="28392120" cy="960119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600"/>
              </a:spcBef>
              <a:spcAft>
                <a:spcPts val="0"/>
              </a:spcAft>
              <a:buClr>
                <a:schemeClr val="dk1"/>
              </a:buClr>
              <a:buSzPts val="8640"/>
              <a:buNone/>
              <a:defRPr sz="8640">
                <a:solidFill>
                  <a:schemeClr val="dk1"/>
                </a:solidFill>
              </a:defRPr>
            </a:lvl1pPr>
            <a:lvl2pPr marL="914400" lvl="1" indent="-228600" algn="l">
              <a:lnSpc>
                <a:spcPct val="90000"/>
              </a:lnSpc>
              <a:spcBef>
                <a:spcPts val="1800"/>
              </a:spcBef>
              <a:spcAft>
                <a:spcPts val="0"/>
              </a:spcAft>
              <a:buClr>
                <a:srgbClr val="888888"/>
              </a:buClr>
              <a:buSzPts val="7200"/>
              <a:buNone/>
              <a:defRPr sz="7200">
                <a:solidFill>
                  <a:srgbClr val="888888"/>
                </a:solidFill>
              </a:defRPr>
            </a:lvl2pPr>
            <a:lvl3pPr marL="1371600" lvl="2" indent="-228600" algn="l">
              <a:lnSpc>
                <a:spcPct val="90000"/>
              </a:lnSpc>
              <a:spcBef>
                <a:spcPts val="1800"/>
              </a:spcBef>
              <a:spcAft>
                <a:spcPts val="0"/>
              </a:spcAft>
              <a:buClr>
                <a:srgbClr val="888888"/>
              </a:buClr>
              <a:buSzPts val="6480"/>
              <a:buNone/>
              <a:defRPr sz="6480">
                <a:solidFill>
                  <a:srgbClr val="888888"/>
                </a:solidFill>
              </a:defRPr>
            </a:lvl3pPr>
            <a:lvl4pPr marL="1828800" lvl="3" indent="-228600" algn="l">
              <a:lnSpc>
                <a:spcPct val="90000"/>
              </a:lnSpc>
              <a:spcBef>
                <a:spcPts val="1800"/>
              </a:spcBef>
              <a:spcAft>
                <a:spcPts val="0"/>
              </a:spcAft>
              <a:buClr>
                <a:srgbClr val="888888"/>
              </a:buClr>
              <a:buSzPts val="5760"/>
              <a:buNone/>
              <a:defRPr sz="5760">
                <a:solidFill>
                  <a:srgbClr val="888888"/>
                </a:solidFill>
              </a:defRPr>
            </a:lvl4pPr>
            <a:lvl5pPr marL="2286000" lvl="4" indent="-228600" algn="l">
              <a:lnSpc>
                <a:spcPct val="90000"/>
              </a:lnSpc>
              <a:spcBef>
                <a:spcPts val="1800"/>
              </a:spcBef>
              <a:spcAft>
                <a:spcPts val="0"/>
              </a:spcAft>
              <a:buClr>
                <a:srgbClr val="888888"/>
              </a:buClr>
              <a:buSzPts val="5760"/>
              <a:buNone/>
              <a:defRPr sz="5760">
                <a:solidFill>
                  <a:srgbClr val="888888"/>
                </a:solidFill>
              </a:defRPr>
            </a:lvl5pPr>
            <a:lvl6pPr marL="2743200" lvl="5" indent="-228600" algn="l">
              <a:lnSpc>
                <a:spcPct val="90000"/>
              </a:lnSpc>
              <a:spcBef>
                <a:spcPts val="1800"/>
              </a:spcBef>
              <a:spcAft>
                <a:spcPts val="0"/>
              </a:spcAft>
              <a:buClr>
                <a:srgbClr val="888888"/>
              </a:buClr>
              <a:buSzPts val="5760"/>
              <a:buNone/>
              <a:defRPr sz="5760">
                <a:solidFill>
                  <a:srgbClr val="888888"/>
                </a:solidFill>
              </a:defRPr>
            </a:lvl6pPr>
            <a:lvl7pPr marL="3200400" lvl="6" indent="-228600" algn="l">
              <a:lnSpc>
                <a:spcPct val="90000"/>
              </a:lnSpc>
              <a:spcBef>
                <a:spcPts val="1800"/>
              </a:spcBef>
              <a:spcAft>
                <a:spcPts val="0"/>
              </a:spcAft>
              <a:buClr>
                <a:srgbClr val="888888"/>
              </a:buClr>
              <a:buSzPts val="5760"/>
              <a:buNone/>
              <a:defRPr sz="5760">
                <a:solidFill>
                  <a:srgbClr val="888888"/>
                </a:solidFill>
              </a:defRPr>
            </a:lvl7pPr>
            <a:lvl8pPr marL="3657600" lvl="7" indent="-228600" algn="l">
              <a:lnSpc>
                <a:spcPct val="90000"/>
              </a:lnSpc>
              <a:spcBef>
                <a:spcPts val="1800"/>
              </a:spcBef>
              <a:spcAft>
                <a:spcPts val="0"/>
              </a:spcAft>
              <a:buClr>
                <a:srgbClr val="888888"/>
              </a:buClr>
              <a:buSzPts val="5760"/>
              <a:buNone/>
              <a:defRPr sz="5760">
                <a:solidFill>
                  <a:srgbClr val="888888"/>
                </a:solidFill>
              </a:defRPr>
            </a:lvl8pPr>
            <a:lvl9pPr marL="4114800" lvl="8" indent="-228600" algn="l">
              <a:lnSpc>
                <a:spcPct val="90000"/>
              </a:lnSpc>
              <a:spcBef>
                <a:spcPts val="1800"/>
              </a:spcBef>
              <a:spcAft>
                <a:spcPts val="0"/>
              </a:spcAft>
              <a:buClr>
                <a:srgbClr val="888888"/>
              </a:buClr>
              <a:buSzPts val="5760"/>
              <a:buNone/>
              <a:defRPr sz="5760">
                <a:solidFill>
                  <a:srgbClr val="888888"/>
                </a:solidFill>
              </a:defRPr>
            </a:lvl9pPr>
          </a:lstStyle>
          <a:p>
            <a:endParaRPr/>
          </a:p>
        </p:txBody>
      </p:sp>
      <p:sp>
        <p:nvSpPr>
          <p:cNvPr id="26" name="Google Shape;26;p4"/>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2263140" y="2336810"/>
            <a:ext cx="28392120" cy="848360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2263140" y="11684000"/>
            <a:ext cx="13990320" cy="2784856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600"/>
              </a:spcBef>
              <a:spcAft>
                <a:spcPts val="0"/>
              </a:spcAft>
              <a:buClr>
                <a:schemeClr val="dk1"/>
              </a:buClr>
              <a:buSzPts val="1800"/>
              <a:buChar char="•"/>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16664940" y="11684000"/>
            <a:ext cx="13990320" cy="2784856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600"/>
              </a:spcBef>
              <a:spcAft>
                <a:spcPts val="0"/>
              </a:spcAft>
              <a:buClr>
                <a:schemeClr val="dk1"/>
              </a:buClr>
              <a:buSzPts val="1800"/>
              <a:buChar char="•"/>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2267428" y="2336810"/>
            <a:ext cx="28392120" cy="848360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2267431" y="10759443"/>
            <a:ext cx="13926024" cy="527303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3600"/>
              </a:spcBef>
              <a:spcAft>
                <a:spcPts val="0"/>
              </a:spcAft>
              <a:buClr>
                <a:schemeClr val="dk1"/>
              </a:buClr>
              <a:buSzPts val="8640"/>
              <a:buNone/>
              <a:defRPr sz="8640" b="1"/>
            </a:lvl1pPr>
            <a:lvl2pPr marL="914400" lvl="1" indent="-228600" algn="l">
              <a:lnSpc>
                <a:spcPct val="90000"/>
              </a:lnSpc>
              <a:spcBef>
                <a:spcPts val="1800"/>
              </a:spcBef>
              <a:spcAft>
                <a:spcPts val="0"/>
              </a:spcAft>
              <a:buClr>
                <a:schemeClr val="dk1"/>
              </a:buClr>
              <a:buSzPts val="7200"/>
              <a:buNone/>
              <a:defRPr sz="7200" b="1"/>
            </a:lvl2pPr>
            <a:lvl3pPr marL="1371600" lvl="2" indent="-228600" algn="l">
              <a:lnSpc>
                <a:spcPct val="90000"/>
              </a:lnSpc>
              <a:spcBef>
                <a:spcPts val="1800"/>
              </a:spcBef>
              <a:spcAft>
                <a:spcPts val="0"/>
              </a:spcAft>
              <a:buClr>
                <a:schemeClr val="dk1"/>
              </a:buClr>
              <a:buSzPts val="6480"/>
              <a:buNone/>
              <a:defRPr sz="6480" b="1"/>
            </a:lvl3pPr>
            <a:lvl4pPr marL="1828800" lvl="3" indent="-228600" algn="l">
              <a:lnSpc>
                <a:spcPct val="90000"/>
              </a:lnSpc>
              <a:spcBef>
                <a:spcPts val="1800"/>
              </a:spcBef>
              <a:spcAft>
                <a:spcPts val="0"/>
              </a:spcAft>
              <a:buClr>
                <a:schemeClr val="dk1"/>
              </a:buClr>
              <a:buSzPts val="5760"/>
              <a:buNone/>
              <a:defRPr sz="5760" b="1"/>
            </a:lvl4pPr>
            <a:lvl5pPr marL="2286000" lvl="4" indent="-228600" algn="l">
              <a:lnSpc>
                <a:spcPct val="90000"/>
              </a:lnSpc>
              <a:spcBef>
                <a:spcPts val="1800"/>
              </a:spcBef>
              <a:spcAft>
                <a:spcPts val="0"/>
              </a:spcAft>
              <a:buClr>
                <a:schemeClr val="dk1"/>
              </a:buClr>
              <a:buSzPts val="5760"/>
              <a:buNone/>
              <a:defRPr sz="5760" b="1"/>
            </a:lvl5pPr>
            <a:lvl6pPr marL="2743200" lvl="5" indent="-228600" algn="l">
              <a:lnSpc>
                <a:spcPct val="90000"/>
              </a:lnSpc>
              <a:spcBef>
                <a:spcPts val="1800"/>
              </a:spcBef>
              <a:spcAft>
                <a:spcPts val="0"/>
              </a:spcAft>
              <a:buClr>
                <a:schemeClr val="dk1"/>
              </a:buClr>
              <a:buSzPts val="5760"/>
              <a:buNone/>
              <a:defRPr sz="5760" b="1"/>
            </a:lvl6pPr>
            <a:lvl7pPr marL="3200400" lvl="6" indent="-228600" algn="l">
              <a:lnSpc>
                <a:spcPct val="90000"/>
              </a:lnSpc>
              <a:spcBef>
                <a:spcPts val="1800"/>
              </a:spcBef>
              <a:spcAft>
                <a:spcPts val="0"/>
              </a:spcAft>
              <a:buClr>
                <a:schemeClr val="dk1"/>
              </a:buClr>
              <a:buSzPts val="5760"/>
              <a:buNone/>
              <a:defRPr sz="5760" b="1"/>
            </a:lvl7pPr>
            <a:lvl8pPr marL="3657600" lvl="7" indent="-228600" algn="l">
              <a:lnSpc>
                <a:spcPct val="90000"/>
              </a:lnSpc>
              <a:spcBef>
                <a:spcPts val="1800"/>
              </a:spcBef>
              <a:spcAft>
                <a:spcPts val="0"/>
              </a:spcAft>
              <a:buClr>
                <a:schemeClr val="dk1"/>
              </a:buClr>
              <a:buSzPts val="5760"/>
              <a:buNone/>
              <a:defRPr sz="5760" b="1"/>
            </a:lvl8pPr>
            <a:lvl9pPr marL="4114800" lvl="8" indent="-228600" algn="l">
              <a:lnSpc>
                <a:spcPct val="90000"/>
              </a:lnSpc>
              <a:spcBef>
                <a:spcPts val="1800"/>
              </a:spcBef>
              <a:spcAft>
                <a:spcPts val="0"/>
              </a:spcAft>
              <a:buClr>
                <a:schemeClr val="dk1"/>
              </a:buClr>
              <a:buSzPts val="5760"/>
              <a:buNone/>
              <a:defRPr sz="5760" b="1"/>
            </a:lvl9pPr>
          </a:lstStyle>
          <a:p>
            <a:endParaRPr/>
          </a:p>
        </p:txBody>
      </p:sp>
      <p:sp>
        <p:nvSpPr>
          <p:cNvPr id="39" name="Google Shape;39;p6"/>
          <p:cNvSpPr txBox="1">
            <a:spLocks noGrp="1"/>
          </p:cNvSpPr>
          <p:nvPr>
            <p:ph type="body" idx="2"/>
          </p:nvPr>
        </p:nvSpPr>
        <p:spPr>
          <a:xfrm>
            <a:off x="2267431" y="16032480"/>
            <a:ext cx="13926024" cy="2358136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600"/>
              </a:spcBef>
              <a:spcAft>
                <a:spcPts val="0"/>
              </a:spcAft>
              <a:buClr>
                <a:schemeClr val="dk1"/>
              </a:buClr>
              <a:buSzPts val="1800"/>
              <a:buChar char="•"/>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16664942" y="10759443"/>
            <a:ext cx="13994608" cy="527303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3600"/>
              </a:spcBef>
              <a:spcAft>
                <a:spcPts val="0"/>
              </a:spcAft>
              <a:buClr>
                <a:schemeClr val="dk1"/>
              </a:buClr>
              <a:buSzPts val="8640"/>
              <a:buNone/>
              <a:defRPr sz="8640" b="1"/>
            </a:lvl1pPr>
            <a:lvl2pPr marL="914400" lvl="1" indent="-228600" algn="l">
              <a:lnSpc>
                <a:spcPct val="90000"/>
              </a:lnSpc>
              <a:spcBef>
                <a:spcPts val="1800"/>
              </a:spcBef>
              <a:spcAft>
                <a:spcPts val="0"/>
              </a:spcAft>
              <a:buClr>
                <a:schemeClr val="dk1"/>
              </a:buClr>
              <a:buSzPts val="7200"/>
              <a:buNone/>
              <a:defRPr sz="7200" b="1"/>
            </a:lvl2pPr>
            <a:lvl3pPr marL="1371600" lvl="2" indent="-228600" algn="l">
              <a:lnSpc>
                <a:spcPct val="90000"/>
              </a:lnSpc>
              <a:spcBef>
                <a:spcPts val="1800"/>
              </a:spcBef>
              <a:spcAft>
                <a:spcPts val="0"/>
              </a:spcAft>
              <a:buClr>
                <a:schemeClr val="dk1"/>
              </a:buClr>
              <a:buSzPts val="6480"/>
              <a:buNone/>
              <a:defRPr sz="6480" b="1"/>
            </a:lvl3pPr>
            <a:lvl4pPr marL="1828800" lvl="3" indent="-228600" algn="l">
              <a:lnSpc>
                <a:spcPct val="90000"/>
              </a:lnSpc>
              <a:spcBef>
                <a:spcPts val="1800"/>
              </a:spcBef>
              <a:spcAft>
                <a:spcPts val="0"/>
              </a:spcAft>
              <a:buClr>
                <a:schemeClr val="dk1"/>
              </a:buClr>
              <a:buSzPts val="5760"/>
              <a:buNone/>
              <a:defRPr sz="5760" b="1"/>
            </a:lvl4pPr>
            <a:lvl5pPr marL="2286000" lvl="4" indent="-228600" algn="l">
              <a:lnSpc>
                <a:spcPct val="90000"/>
              </a:lnSpc>
              <a:spcBef>
                <a:spcPts val="1800"/>
              </a:spcBef>
              <a:spcAft>
                <a:spcPts val="0"/>
              </a:spcAft>
              <a:buClr>
                <a:schemeClr val="dk1"/>
              </a:buClr>
              <a:buSzPts val="5760"/>
              <a:buNone/>
              <a:defRPr sz="5760" b="1"/>
            </a:lvl5pPr>
            <a:lvl6pPr marL="2743200" lvl="5" indent="-228600" algn="l">
              <a:lnSpc>
                <a:spcPct val="90000"/>
              </a:lnSpc>
              <a:spcBef>
                <a:spcPts val="1800"/>
              </a:spcBef>
              <a:spcAft>
                <a:spcPts val="0"/>
              </a:spcAft>
              <a:buClr>
                <a:schemeClr val="dk1"/>
              </a:buClr>
              <a:buSzPts val="5760"/>
              <a:buNone/>
              <a:defRPr sz="5760" b="1"/>
            </a:lvl6pPr>
            <a:lvl7pPr marL="3200400" lvl="6" indent="-228600" algn="l">
              <a:lnSpc>
                <a:spcPct val="90000"/>
              </a:lnSpc>
              <a:spcBef>
                <a:spcPts val="1800"/>
              </a:spcBef>
              <a:spcAft>
                <a:spcPts val="0"/>
              </a:spcAft>
              <a:buClr>
                <a:schemeClr val="dk1"/>
              </a:buClr>
              <a:buSzPts val="5760"/>
              <a:buNone/>
              <a:defRPr sz="5760" b="1"/>
            </a:lvl7pPr>
            <a:lvl8pPr marL="3657600" lvl="7" indent="-228600" algn="l">
              <a:lnSpc>
                <a:spcPct val="90000"/>
              </a:lnSpc>
              <a:spcBef>
                <a:spcPts val="1800"/>
              </a:spcBef>
              <a:spcAft>
                <a:spcPts val="0"/>
              </a:spcAft>
              <a:buClr>
                <a:schemeClr val="dk1"/>
              </a:buClr>
              <a:buSzPts val="5760"/>
              <a:buNone/>
              <a:defRPr sz="5760" b="1"/>
            </a:lvl8pPr>
            <a:lvl9pPr marL="4114800" lvl="8" indent="-228600" algn="l">
              <a:lnSpc>
                <a:spcPct val="90000"/>
              </a:lnSpc>
              <a:spcBef>
                <a:spcPts val="1800"/>
              </a:spcBef>
              <a:spcAft>
                <a:spcPts val="0"/>
              </a:spcAft>
              <a:buClr>
                <a:schemeClr val="dk1"/>
              </a:buClr>
              <a:buSzPts val="5760"/>
              <a:buNone/>
              <a:defRPr sz="5760" b="1"/>
            </a:lvl9pPr>
          </a:lstStyle>
          <a:p>
            <a:endParaRPr/>
          </a:p>
        </p:txBody>
      </p:sp>
      <p:sp>
        <p:nvSpPr>
          <p:cNvPr id="41" name="Google Shape;41;p6"/>
          <p:cNvSpPr txBox="1">
            <a:spLocks noGrp="1"/>
          </p:cNvSpPr>
          <p:nvPr>
            <p:ph type="body" idx="4"/>
          </p:nvPr>
        </p:nvSpPr>
        <p:spPr>
          <a:xfrm>
            <a:off x="16664942" y="16032480"/>
            <a:ext cx="13994608" cy="2358136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600"/>
              </a:spcBef>
              <a:spcAft>
                <a:spcPts val="0"/>
              </a:spcAft>
              <a:buClr>
                <a:schemeClr val="dk1"/>
              </a:buClr>
              <a:buSzPts val="1800"/>
              <a:buChar char="•"/>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2263140" y="2336810"/>
            <a:ext cx="28392120" cy="848360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2267428" y="2926080"/>
            <a:ext cx="10617041" cy="1024128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1520"/>
              <a:buFont typeface="Calibri"/>
              <a:buNone/>
              <a:defRPr sz="1152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13994608" y="6319530"/>
            <a:ext cx="16664940" cy="31191200"/>
          </a:xfrm>
          <a:prstGeom prst="rect">
            <a:avLst/>
          </a:prstGeom>
          <a:noFill/>
          <a:ln>
            <a:noFill/>
          </a:ln>
        </p:spPr>
        <p:txBody>
          <a:bodyPr spcFirstLastPara="1" wrap="square" lIns="91425" tIns="45700" rIns="91425" bIns="45700" anchor="t" anchorCtr="0">
            <a:normAutofit/>
          </a:bodyPr>
          <a:lstStyle>
            <a:lvl1pPr marL="457200" lvl="0" indent="-960120" algn="l">
              <a:lnSpc>
                <a:spcPct val="90000"/>
              </a:lnSpc>
              <a:spcBef>
                <a:spcPts val="3600"/>
              </a:spcBef>
              <a:spcAft>
                <a:spcPts val="0"/>
              </a:spcAft>
              <a:buClr>
                <a:schemeClr val="dk1"/>
              </a:buClr>
              <a:buSzPts val="11520"/>
              <a:buChar char="•"/>
              <a:defRPr sz="11520"/>
            </a:lvl1pPr>
            <a:lvl2pPr marL="914400" lvl="1" indent="-868680" algn="l">
              <a:lnSpc>
                <a:spcPct val="90000"/>
              </a:lnSpc>
              <a:spcBef>
                <a:spcPts val="1800"/>
              </a:spcBef>
              <a:spcAft>
                <a:spcPts val="0"/>
              </a:spcAft>
              <a:buClr>
                <a:schemeClr val="dk1"/>
              </a:buClr>
              <a:buSzPts val="10080"/>
              <a:buChar char="•"/>
              <a:defRPr sz="10080"/>
            </a:lvl2pPr>
            <a:lvl3pPr marL="1371600" lvl="2" indent="-777240" algn="l">
              <a:lnSpc>
                <a:spcPct val="90000"/>
              </a:lnSpc>
              <a:spcBef>
                <a:spcPts val="1800"/>
              </a:spcBef>
              <a:spcAft>
                <a:spcPts val="0"/>
              </a:spcAft>
              <a:buClr>
                <a:schemeClr val="dk1"/>
              </a:buClr>
              <a:buSzPts val="8640"/>
              <a:buChar char="•"/>
              <a:defRPr sz="8640"/>
            </a:lvl3pPr>
            <a:lvl4pPr marL="1828800" lvl="3" indent="-685800" algn="l">
              <a:lnSpc>
                <a:spcPct val="90000"/>
              </a:lnSpc>
              <a:spcBef>
                <a:spcPts val="1800"/>
              </a:spcBef>
              <a:spcAft>
                <a:spcPts val="0"/>
              </a:spcAft>
              <a:buClr>
                <a:schemeClr val="dk1"/>
              </a:buClr>
              <a:buSzPts val="7200"/>
              <a:buChar char="•"/>
              <a:defRPr sz="7200"/>
            </a:lvl4pPr>
            <a:lvl5pPr marL="2286000" lvl="4" indent="-685800" algn="l">
              <a:lnSpc>
                <a:spcPct val="90000"/>
              </a:lnSpc>
              <a:spcBef>
                <a:spcPts val="1800"/>
              </a:spcBef>
              <a:spcAft>
                <a:spcPts val="0"/>
              </a:spcAft>
              <a:buClr>
                <a:schemeClr val="dk1"/>
              </a:buClr>
              <a:buSzPts val="7200"/>
              <a:buChar char="•"/>
              <a:defRPr sz="7200"/>
            </a:lvl5pPr>
            <a:lvl6pPr marL="2743200" lvl="5" indent="-685800" algn="l">
              <a:lnSpc>
                <a:spcPct val="90000"/>
              </a:lnSpc>
              <a:spcBef>
                <a:spcPts val="1800"/>
              </a:spcBef>
              <a:spcAft>
                <a:spcPts val="0"/>
              </a:spcAft>
              <a:buClr>
                <a:schemeClr val="dk1"/>
              </a:buClr>
              <a:buSzPts val="7200"/>
              <a:buChar char="•"/>
              <a:defRPr sz="7200"/>
            </a:lvl6pPr>
            <a:lvl7pPr marL="3200400" lvl="6" indent="-685800" algn="l">
              <a:lnSpc>
                <a:spcPct val="90000"/>
              </a:lnSpc>
              <a:spcBef>
                <a:spcPts val="1800"/>
              </a:spcBef>
              <a:spcAft>
                <a:spcPts val="0"/>
              </a:spcAft>
              <a:buClr>
                <a:schemeClr val="dk1"/>
              </a:buClr>
              <a:buSzPts val="7200"/>
              <a:buChar char="•"/>
              <a:defRPr sz="7200"/>
            </a:lvl7pPr>
            <a:lvl8pPr marL="3657600" lvl="7" indent="-685800" algn="l">
              <a:lnSpc>
                <a:spcPct val="90000"/>
              </a:lnSpc>
              <a:spcBef>
                <a:spcPts val="1800"/>
              </a:spcBef>
              <a:spcAft>
                <a:spcPts val="0"/>
              </a:spcAft>
              <a:buClr>
                <a:schemeClr val="dk1"/>
              </a:buClr>
              <a:buSzPts val="7200"/>
              <a:buChar char="•"/>
              <a:defRPr sz="7200"/>
            </a:lvl8pPr>
            <a:lvl9pPr marL="4114800" lvl="8" indent="-685800" algn="l">
              <a:lnSpc>
                <a:spcPct val="90000"/>
              </a:lnSpc>
              <a:spcBef>
                <a:spcPts val="1800"/>
              </a:spcBef>
              <a:spcAft>
                <a:spcPts val="0"/>
              </a:spcAft>
              <a:buClr>
                <a:schemeClr val="dk1"/>
              </a:buClr>
              <a:buSzPts val="7200"/>
              <a:buChar char="•"/>
              <a:defRPr sz="7200"/>
            </a:lvl9pPr>
          </a:lstStyle>
          <a:p>
            <a:endParaRPr/>
          </a:p>
        </p:txBody>
      </p:sp>
      <p:sp>
        <p:nvSpPr>
          <p:cNvPr id="57" name="Google Shape;57;p9"/>
          <p:cNvSpPr txBox="1">
            <a:spLocks noGrp="1"/>
          </p:cNvSpPr>
          <p:nvPr>
            <p:ph type="body" idx="2"/>
          </p:nvPr>
        </p:nvSpPr>
        <p:spPr>
          <a:xfrm>
            <a:off x="2267428" y="13167360"/>
            <a:ext cx="10617041" cy="2439416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600"/>
              </a:spcBef>
              <a:spcAft>
                <a:spcPts val="0"/>
              </a:spcAft>
              <a:buClr>
                <a:schemeClr val="dk1"/>
              </a:buClr>
              <a:buSzPts val="5760"/>
              <a:buNone/>
              <a:defRPr sz="5760"/>
            </a:lvl1pPr>
            <a:lvl2pPr marL="914400" lvl="1" indent="-228600" algn="l">
              <a:lnSpc>
                <a:spcPct val="90000"/>
              </a:lnSpc>
              <a:spcBef>
                <a:spcPts val="1800"/>
              </a:spcBef>
              <a:spcAft>
                <a:spcPts val="0"/>
              </a:spcAft>
              <a:buClr>
                <a:schemeClr val="dk1"/>
              </a:buClr>
              <a:buSzPts val="5040"/>
              <a:buNone/>
              <a:defRPr sz="5040"/>
            </a:lvl2pPr>
            <a:lvl3pPr marL="1371600" lvl="2" indent="-228600" algn="l">
              <a:lnSpc>
                <a:spcPct val="90000"/>
              </a:lnSpc>
              <a:spcBef>
                <a:spcPts val="1800"/>
              </a:spcBef>
              <a:spcAft>
                <a:spcPts val="0"/>
              </a:spcAft>
              <a:buClr>
                <a:schemeClr val="dk1"/>
              </a:buClr>
              <a:buSzPts val="4320"/>
              <a:buNone/>
              <a:defRPr sz="4320"/>
            </a:lvl3pPr>
            <a:lvl4pPr marL="1828800" lvl="3" indent="-228600" algn="l">
              <a:lnSpc>
                <a:spcPct val="90000"/>
              </a:lnSpc>
              <a:spcBef>
                <a:spcPts val="1800"/>
              </a:spcBef>
              <a:spcAft>
                <a:spcPts val="0"/>
              </a:spcAft>
              <a:buClr>
                <a:schemeClr val="dk1"/>
              </a:buClr>
              <a:buSzPts val="3600"/>
              <a:buNone/>
              <a:defRPr sz="3600"/>
            </a:lvl4pPr>
            <a:lvl5pPr marL="2286000" lvl="4" indent="-228600" algn="l">
              <a:lnSpc>
                <a:spcPct val="90000"/>
              </a:lnSpc>
              <a:spcBef>
                <a:spcPts val="1800"/>
              </a:spcBef>
              <a:spcAft>
                <a:spcPts val="0"/>
              </a:spcAft>
              <a:buClr>
                <a:schemeClr val="dk1"/>
              </a:buClr>
              <a:buSzPts val="3600"/>
              <a:buNone/>
              <a:defRPr sz="3600"/>
            </a:lvl5pPr>
            <a:lvl6pPr marL="2743200" lvl="5" indent="-228600" algn="l">
              <a:lnSpc>
                <a:spcPct val="90000"/>
              </a:lnSpc>
              <a:spcBef>
                <a:spcPts val="1800"/>
              </a:spcBef>
              <a:spcAft>
                <a:spcPts val="0"/>
              </a:spcAft>
              <a:buClr>
                <a:schemeClr val="dk1"/>
              </a:buClr>
              <a:buSzPts val="3600"/>
              <a:buNone/>
              <a:defRPr sz="3600"/>
            </a:lvl6pPr>
            <a:lvl7pPr marL="3200400" lvl="6" indent="-228600" algn="l">
              <a:lnSpc>
                <a:spcPct val="90000"/>
              </a:lnSpc>
              <a:spcBef>
                <a:spcPts val="1800"/>
              </a:spcBef>
              <a:spcAft>
                <a:spcPts val="0"/>
              </a:spcAft>
              <a:buClr>
                <a:schemeClr val="dk1"/>
              </a:buClr>
              <a:buSzPts val="3600"/>
              <a:buNone/>
              <a:defRPr sz="3600"/>
            </a:lvl7pPr>
            <a:lvl8pPr marL="3657600" lvl="7" indent="-228600" algn="l">
              <a:lnSpc>
                <a:spcPct val="90000"/>
              </a:lnSpc>
              <a:spcBef>
                <a:spcPts val="1800"/>
              </a:spcBef>
              <a:spcAft>
                <a:spcPts val="0"/>
              </a:spcAft>
              <a:buClr>
                <a:schemeClr val="dk1"/>
              </a:buClr>
              <a:buSzPts val="3600"/>
              <a:buNone/>
              <a:defRPr sz="3600"/>
            </a:lvl8pPr>
            <a:lvl9pPr marL="4114800" lvl="8" indent="-228600" algn="l">
              <a:lnSpc>
                <a:spcPct val="90000"/>
              </a:lnSpc>
              <a:spcBef>
                <a:spcPts val="1800"/>
              </a:spcBef>
              <a:spcAft>
                <a:spcPts val="0"/>
              </a:spcAft>
              <a:buClr>
                <a:schemeClr val="dk1"/>
              </a:buClr>
              <a:buSzPts val="3600"/>
              <a:buNone/>
              <a:defRPr sz="3600"/>
            </a:lvl9pPr>
          </a:lstStyle>
          <a:p>
            <a:endParaRPr/>
          </a:p>
        </p:txBody>
      </p:sp>
      <p:sp>
        <p:nvSpPr>
          <p:cNvPr id="58" name="Google Shape;58;p9"/>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2267428" y="2926080"/>
            <a:ext cx="10617041" cy="1024128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1520"/>
              <a:buFont typeface="Calibri"/>
              <a:buNone/>
              <a:defRPr sz="1152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3994608" y="6319530"/>
            <a:ext cx="16664940" cy="31191200"/>
          </a:xfrm>
          <a:prstGeom prst="rect">
            <a:avLst/>
          </a:prstGeom>
          <a:noFill/>
          <a:ln>
            <a:noFill/>
          </a:ln>
        </p:spPr>
      </p:sp>
      <p:sp>
        <p:nvSpPr>
          <p:cNvPr id="64" name="Google Shape;64;p10"/>
          <p:cNvSpPr txBox="1">
            <a:spLocks noGrp="1"/>
          </p:cNvSpPr>
          <p:nvPr>
            <p:ph type="body" idx="1"/>
          </p:nvPr>
        </p:nvSpPr>
        <p:spPr>
          <a:xfrm>
            <a:off x="2267428" y="13167360"/>
            <a:ext cx="10617041" cy="2439416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600"/>
              </a:spcBef>
              <a:spcAft>
                <a:spcPts val="0"/>
              </a:spcAft>
              <a:buClr>
                <a:schemeClr val="dk1"/>
              </a:buClr>
              <a:buSzPts val="5760"/>
              <a:buNone/>
              <a:defRPr sz="5760"/>
            </a:lvl1pPr>
            <a:lvl2pPr marL="914400" lvl="1" indent="-228600" algn="l">
              <a:lnSpc>
                <a:spcPct val="90000"/>
              </a:lnSpc>
              <a:spcBef>
                <a:spcPts val="1800"/>
              </a:spcBef>
              <a:spcAft>
                <a:spcPts val="0"/>
              </a:spcAft>
              <a:buClr>
                <a:schemeClr val="dk1"/>
              </a:buClr>
              <a:buSzPts val="5040"/>
              <a:buNone/>
              <a:defRPr sz="5040"/>
            </a:lvl2pPr>
            <a:lvl3pPr marL="1371600" lvl="2" indent="-228600" algn="l">
              <a:lnSpc>
                <a:spcPct val="90000"/>
              </a:lnSpc>
              <a:spcBef>
                <a:spcPts val="1800"/>
              </a:spcBef>
              <a:spcAft>
                <a:spcPts val="0"/>
              </a:spcAft>
              <a:buClr>
                <a:schemeClr val="dk1"/>
              </a:buClr>
              <a:buSzPts val="4320"/>
              <a:buNone/>
              <a:defRPr sz="4320"/>
            </a:lvl3pPr>
            <a:lvl4pPr marL="1828800" lvl="3" indent="-228600" algn="l">
              <a:lnSpc>
                <a:spcPct val="90000"/>
              </a:lnSpc>
              <a:spcBef>
                <a:spcPts val="1800"/>
              </a:spcBef>
              <a:spcAft>
                <a:spcPts val="0"/>
              </a:spcAft>
              <a:buClr>
                <a:schemeClr val="dk1"/>
              </a:buClr>
              <a:buSzPts val="3600"/>
              <a:buNone/>
              <a:defRPr sz="3600"/>
            </a:lvl4pPr>
            <a:lvl5pPr marL="2286000" lvl="4" indent="-228600" algn="l">
              <a:lnSpc>
                <a:spcPct val="90000"/>
              </a:lnSpc>
              <a:spcBef>
                <a:spcPts val="1800"/>
              </a:spcBef>
              <a:spcAft>
                <a:spcPts val="0"/>
              </a:spcAft>
              <a:buClr>
                <a:schemeClr val="dk1"/>
              </a:buClr>
              <a:buSzPts val="3600"/>
              <a:buNone/>
              <a:defRPr sz="3600"/>
            </a:lvl5pPr>
            <a:lvl6pPr marL="2743200" lvl="5" indent="-228600" algn="l">
              <a:lnSpc>
                <a:spcPct val="90000"/>
              </a:lnSpc>
              <a:spcBef>
                <a:spcPts val="1800"/>
              </a:spcBef>
              <a:spcAft>
                <a:spcPts val="0"/>
              </a:spcAft>
              <a:buClr>
                <a:schemeClr val="dk1"/>
              </a:buClr>
              <a:buSzPts val="3600"/>
              <a:buNone/>
              <a:defRPr sz="3600"/>
            </a:lvl6pPr>
            <a:lvl7pPr marL="3200400" lvl="6" indent="-228600" algn="l">
              <a:lnSpc>
                <a:spcPct val="90000"/>
              </a:lnSpc>
              <a:spcBef>
                <a:spcPts val="1800"/>
              </a:spcBef>
              <a:spcAft>
                <a:spcPts val="0"/>
              </a:spcAft>
              <a:buClr>
                <a:schemeClr val="dk1"/>
              </a:buClr>
              <a:buSzPts val="3600"/>
              <a:buNone/>
              <a:defRPr sz="3600"/>
            </a:lvl7pPr>
            <a:lvl8pPr marL="3657600" lvl="7" indent="-228600" algn="l">
              <a:lnSpc>
                <a:spcPct val="90000"/>
              </a:lnSpc>
              <a:spcBef>
                <a:spcPts val="1800"/>
              </a:spcBef>
              <a:spcAft>
                <a:spcPts val="0"/>
              </a:spcAft>
              <a:buClr>
                <a:schemeClr val="dk1"/>
              </a:buClr>
              <a:buSzPts val="3600"/>
              <a:buNone/>
              <a:defRPr sz="3600"/>
            </a:lvl8pPr>
            <a:lvl9pPr marL="4114800" lvl="8" indent="-228600" algn="l">
              <a:lnSpc>
                <a:spcPct val="90000"/>
              </a:lnSpc>
              <a:spcBef>
                <a:spcPts val="1800"/>
              </a:spcBef>
              <a:spcAft>
                <a:spcPts val="0"/>
              </a:spcAft>
              <a:buClr>
                <a:schemeClr val="dk1"/>
              </a:buClr>
              <a:buSzPts val="3600"/>
              <a:buNone/>
              <a:defRPr sz="3600"/>
            </a:lvl9pPr>
          </a:lstStyle>
          <a:p>
            <a:endParaRPr/>
          </a:p>
        </p:txBody>
      </p:sp>
      <p:sp>
        <p:nvSpPr>
          <p:cNvPr id="65" name="Google Shape;65;p10"/>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263140" y="2336810"/>
            <a:ext cx="28392120" cy="848360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5840"/>
              <a:buFont typeface="Calibri"/>
              <a:buNone/>
              <a:defRPr sz="1583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2263140" y="11684000"/>
            <a:ext cx="28392120" cy="27848563"/>
          </a:xfrm>
          <a:prstGeom prst="rect">
            <a:avLst/>
          </a:prstGeom>
          <a:noFill/>
          <a:ln>
            <a:noFill/>
          </a:ln>
        </p:spPr>
        <p:txBody>
          <a:bodyPr spcFirstLastPara="1" wrap="square" lIns="91425" tIns="45700" rIns="91425" bIns="45700" anchor="t" anchorCtr="0">
            <a:normAutofit/>
          </a:bodyPr>
          <a:lstStyle>
            <a:lvl1pPr marL="457200" marR="0" lvl="0" indent="-868680" algn="l" rtl="0">
              <a:lnSpc>
                <a:spcPct val="90000"/>
              </a:lnSpc>
              <a:spcBef>
                <a:spcPts val="3600"/>
              </a:spcBef>
              <a:spcAft>
                <a:spcPts val="0"/>
              </a:spcAft>
              <a:buClr>
                <a:schemeClr val="dk1"/>
              </a:buClr>
              <a:buSzPts val="10080"/>
              <a:buFont typeface="Arial"/>
              <a:buChar char="•"/>
              <a:defRPr sz="10080" b="0" i="0" u="none" strike="noStrike" cap="none">
                <a:solidFill>
                  <a:schemeClr val="dk1"/>
                </a:solidFill>
                <a:latin typeface="Calibri"/>
                <a:ea typeface="Calibri"/>
                <a:cs typeface="Calibri"/>
                <a:sym typeface="Calibri"/>
              </a:defRPr>
            </a:lvl1pPr>
            <a:lvl2pPr marL="914400" marR="0" lvl="1" indent="-777240" algn="l" rtl="0">
              <a:lnSpc>
                <a:spcPct val="90000"/>
              </a:lnSpc>
              <a:spcBef>
                <a:spcPts val="18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2pPr>
            <a:lvl3pPr marL="1371600" marR="0" lvl="2" indent="-685800" algn="l" rtl="0">
              <a:lnSpc>
                <a:spcPct val="90000"/>
              </a:lnSpc>
              <a:spcBef>
                <a:spcPts val="180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3pPr>
            <a:lvl4pPr marL="1828800" marR="0" lvl="3" indent="-640080"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4pPr>
            <a:lvl5pPr marL="2286000" marR="0" lvl="4"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5pPr>
            <a:lvl6pPr marL="2743200" marR="0" lvl="5"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6pPr>
            <a:lvl7pPr marL="3200400" marR="0" lvl="6"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7pPr>
            <a:lvl8pPr marL="3657600" marR="0" lvl="7"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8pPr>
            <a:lvl9pPr marL="4114800" marR="0" lvl="8"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32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32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4320" b="0" i="0" u="none" strike="noStrike" cap="none">
                <a:solidFill>
                  <a:srgbClr val="888888"/>
                </a:solidFill>
                <a:latin typeface="Calibri"/>
                <a:ea typeface="Calibri"/>
                <a:cs typeface="Calibri"/>
                <a:sym typeface="Calibri"/>
              </a:defRPr>
            </a:lvl1pPr>
            <a:lvl2pPr marL="0" marR="0" lvl="1" indent="0" algn="r" rtl="0">
              <a:spcBef>
                <a:spcPts val="0"/>
              </a:spcBef>
              <a:buNone/>
              <a:defRPr sz="4320" b="0" i="0" u="none" strike="noStrike" cap="none">
                <a:solidFill>
                  <a:srgbClr val="888888"/>
                </a:solidFill>
                <a:latin typeface="Calibri"/>
                <a:ea typeface="Calibri"/>
                <a:cs typeface="Calibri"/>
                <a:sym typeface="Calibri"/>
              </a:defRPr>
            </a:lvl2pPr>
            <a:lvl3pPr marL="0" marR="0" lvl="2" indent="0" algn="r" rtl="0">
              <a:spcBef>
                <a:spcPts val="0"/>
              </a:spcBef>
              <a:buNone/>
              <a:defRPr sz="4320" b="0" i="0" u="none" strike="noStrike" cap="none">
                <a:solidFill>
                  <a:srgbClr val="888888"/>
                </a:solidFill>
                <a:latin typeface="Calibri"/>
                <a:ea typeface="Calibri"/>
                <a:cs typeface="Calibri"/>
                <a:sym typeface="Calibri"/>
              </a:defRPr>
            </a:lvl3pPr>
            <a:lvl4pPr marL="0" marR="0" lvl="3" indent="0" algn="r" rtl="0">
              <a:spcBef>
                <a:spcPts val="0"/>
              </a:spcBef>
              <a:buNone/>
              <a:defRPr sz="4320" b="0" i="0" u="none" strike="noStrike" cap="none">
                <a:solidFill>
                  <a:srgbClr val="888888"/>
                </a:solidFill>
                <a:latin typeface="Calibri"/>
                <a:ea typeface="Calibri"/>
                <a:cs typeface="Calibri"/>
                <a:sym typeface="Calibri"/>
              </a:defRPr>
            </a:lvl4pPr>
            <a:lvl5pPr marL="0" marR="0" lvl="4" indent="0" algn="r" rtl="0">
              <a:spcBef>
                <a:spcPts val="0"/>
              </a:spcBef>
              <a:buNone/>
              <a:defRPr sz="4320" b="0" i="0" u="none" strike="noStrike" cap="none">
                <a:solidFill>
                  <a:srgbClr val="888888"/>
                </a:solidFill>
                <a:latin typeface="Calibri"/>
                <a:ea typeface="Calibri"/>
                <a:cs typeface="Calibri"/>
                <a:sym typeface="Calibri"/>
              </a:defRPr>
            </a:lvl5pPr>
            <a:lvl6pPr marL="0" marR="0" lvl="5" indent="0" algn="r" rtl="0">
              <a:spcBef>
                <a:spcPts val="0"/>
              </a:spcBef>
              <a:buNone/>
              <a:defRPr sz="4320" b="0" i="0" u="none" strike="noStrike" cap="none">
                <a:solidFill>
                  <a:srgbClr val="888888"/>
                </a:solidFill>
                <a:latin typeface="Calibri"/>
                <a:ea typeface="Calibri"/>
                <a:cs typeface="Calibri"/>
                <a:sym typeface="Calibri"/>
              </a:defRPr>
            </a:lvl6pPr>
            <a:lvl7pPr marL="0" marR="0" lvl="6" indent="0" algn="r" rtl="0">
              <a:spcBef>
                <a:spcPts val="0"/>
              </a:spcBef>
              <a:buNone/>
              <a:defRPr sz="4320" b="0" i="0" u="none" strike="noStrike" cap="none">
                <a:solidFill>
                  <a:srgbClr val="888888"/>
                </a:solidFill>
                <a:latin typeface="Calibri"/>
                <a:ea typeface="Calibri"/>
                <a:cs typeface="Calibri"/>
                <a:sym typeface="Calibri"/>
              </a:defRPr>
            </a:lvl7pPr>
            <a:lvl8pPr marL="0" marR="0" lvl="7" indent="0" algn="r" rtl="0">
              <a:spcBef>
                <a:spcPts val="0"/>
              </a:spcBef>
              <a:buNone/>
              <a:defRPr sz="4320" b="0" i="0" u="none" strike="noStrike" cap="none">
                <a:solidFill>
                  <a:srgbClr val="888888"/>
                </a:solidFill>
                <a:latin typeface="Calibri"/>
                <a:ea typeface="Calibri"/>
                <a:cs typeface="Calibri"/>
                <a:sym typeface="Calibri"/>
              </a:defRPr>
            </a:lvl8pPr>
            <a:lvl9pPr marL="0" marR="0" lvl="8" indent="0" algn="r" rtl="0">
              <a:spcBef>
                <a:spcPts val="0"/>
              </a:spcBef>
              <a:buNone/>
              <a:defRPr sz="432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doi.org/10.1007/978-3-031-50208-8_10" TargetMode="External"/><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Shape 83"/>
        <p:cNvGrpSpPr/>
        <p:nvPr/>
      </p:nvGrpSpPr>
      <p:grpSpPr>
        <a:xfrm>
          <a:off x="0" y="0"/>
          <a:ext cx="0" cy="0"/>
          <a:chOff x="0" y="0"/>
          <a:chExt cx="0" cy="0"/>
        </a:xfrm>
      </p:grpSpPr>
      <p:sp>
        <p:nvSpPr>
          <p:cNvPr id="84" name="Google Shape;84;p13"/>
          <p:cNvSpPr/>
          <p:nvPr/>
        </p:nvSpPr>
        <p:spPr>
          <a:xfrm>
            <a:off x="539179" y="615235"/>
            <a:ext cx="31889700" cy="4560467"/>
          </a:xfrm>
          <a:prstGeom prst="snip2DiagRect">
            <a:avLst>
              <a:gd name="adj1" fmla="val 0"/>
              <a:gd name="adj2" fmla="val 16667"/>
            </a:avLst>
          </a:prstGeom>
          <a:solidFill>
            <a:srgbClr val="E64B3C"/>
          </a:solidFill>
          <a:ln>
            <a:noFill/>
          </a:ln>
        </p:spPr>
        <p:txBody>
          <a:bodyPr spcFirstLastPara="1" wrap="square" lIns="45875" tIns="22925" rIns="45875" bIns="22925" anchor="ctr" anchorCtr="0">
            <a:noAutofit/>
          </a:bodyPr>
          <a:lstStyle/>
          <a:p>
            <a:pPr marL="0" marR="0" lvl="0" indent="0" algn="ctr" rtl="0">
              <a:spcBef>
                <a:spcPts val="0"/>
              </a:spcBef>
              <a:spcAft>
                <a:spcPts val="0"/>
              </a:spcAft>
              <a:buNone/>
            </a:pPr>
            <a:endParaRPr sz="3150" b="1" i="1" u="sng" strike="noStrike" cap="none">
              <a:solidFill>
                <a:schemeClr val="lt1"/>
              </a:solidFill>
              <a:latin typeface="Arial"/>
              <a:ea typeface="Arial"/>
              <a:cs typeface="Arial"/>
              <a:sym typeface="Arial"/>
            </a:endParaRPr>
          </a:p>
        </p:txBody>
      </p:sp>
      <p:sp>
        <p:nvSpPr>
          <p:cNvPr id="85" name="Google Shape;85;p13"/>
          <p:cNvSpPr txBox="1"/>
          <p:nvPr/>
        </p:nvSpPr>
        <p:spPr>
          <a:xfrm>
            <a:off x="4422857" y="964109"/>
            <a:ext cx="23948372" cy="220308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lt1"/>
              </a:buClr>
              <a:buSzPts val="6600"/>
              <a:buFont typeface="Libre Franklin Black"/>
              <a:buNone/>
            </a:pPr>
            <a:r>
              <a:rPr lang="en-US" sz="6600" b="0" i="0" u="none" strike="noStrike" cap="none" dirty="0">
                <a:solidFill>
                  <a:schemeClr val="lt1"/>
                </a:solidFill>
                <a:latin typeface="Libre Franklin Black"/>
                <a:ea typeface="Libre Franklin Black"/>
                <a:cs typeface="Libre Franklin Black"/>
                <a:sym typeface="Libre Franklin Black"/>
              </a:rPr>
              <a:t>Price My Ride</a:t>
            </a:r>
            <a:endParaRPr sz="6600" b="0" i="0" u="none" strike="noStrike" cap="none" dirty="0">
              <a:solidFill>
                <a:schemeClr val="lt1"/>
              </a:solidFill>
              <a:latin typeface="Libre Franklin Black"/>
              <a:ea typeface="Libre Franklin Black"/>
              <a:cs typeface="Libre Franklin Black"/>
              <a:sym typeface="Libre Franklin Black"/>
            </a:endParaRPr>
          </a:p>
        </p:txBody>
      </p:sp>
      <p:sp>
        <p:nvSpPr>
          <p:cNvPr id="86" name="Google Shape;86;p13"/>
          <p:cNvSpPr txBox="1"/>
          <p:nvPr/>
        </p:nvSpPr>
        <p:spPr>
          <a:xfrm>
            <a:off x="2768029" y="3365257"/>
            <a:ext cx="27432000" cy="167430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3200"/>
              <a:buFont typeface="Arial"/>
              <a:buNone/>
            </a:pPr>
            <a:r>
              <a:rPr lang="en-US" sz="3200" b="1" i="0" u="none" strike="noStrike" cap="none" dirty="0">
                <a:solidFill>
                  <a:schemeClr val="lt1"/>
                </a:solidFill>
                <a:latin typeface="Quattrocento"/>
                <a:ea typeface="Quattrocento"/>
                <a:cs typeface="Quattrocento"/>
                <a:sym typeface="Quattrocento"/>
              </a:rPr>
              <a:t>Student Name: Mian Saad Tahir </a:t>
            </a:r>
            <a:r>
              <a:rPr lang="en-US" sz="3200" b="0" i="0" u="none" strike="noStrike" cap="none" dirty="0">
                <a:solidFill>
                  <a:schemeClr val="lt1"/>
                </a:solidFill>
                <a:latin typeface="Quattrocento"/>
                <a:ea typeface="Quattrocento"/>
                <a:cs typeface="Quattrocento"/>
                <a:sym typeface="Quattrocento"/>
              </a:rPr>
              <a:t>                   </a:t>
            </a:r>
            <a:r>
              <a:rPr lang="en-US" sz="3200" b="1" i="0" u="none" strike="noStrike" cap="none" dirty="0">
                <a:solidFill>
                  <a:schemeClr val="lt1"/>
                </a:solidFill>
                <a:latin typeface="Quattrocento"/>
                <a:ea typeface="Quattrocento"/>
                <a:cs typeface="Quattrocento"/>
                <a:sym typeface="Quattrocento"/>
              </a:rPr>
              <a:t>Registration No.: 2023-CS-62</a:t>
            </a:r>
            <a:endParaRPr sz="3200" b="0" i="0" u="none" strike="noStrike" cap="none" dirty="0">
              <a:solidFill>
                <a:schemeClr val="lt1"/>
              </a:solidFill>
              <a:latin typeface="Quattrocento"/>
              <a:ea typeface="Quattrocento"/>
              <a:cs typeface="Quattrocento"/>
              <a:sym typeface="Quattrocento"/>
            </a:endParaRPr>
          </a:p>
          <a:p>
            <a:pPr marL="0" marR="0" lvl="0" indent="0" algn="ctr" rtl="0">
              <a:lnSpc>
                <a:spcPct val="100000"/>
              </a:lnSpc>
              <a:spcBef>
                <a:spcPts val="640"/>
              </a:spcBef>
              <a:spcAft>
                <a:spcPts val="0"/>
              </a:spcAft>
              <a:buClr>
                <a:schemeClr val="lt1"/>
              </a:buClr>
              <a:buSzPts val="3200"/>
              <a:buFont typeface="Arial"/>
              <a:buNone/>
            </a:pPr>
            <a:r>
              <a:rPr lang="en-US" sz="3200" b="1" i="0" u="none" strike="noStrike" cap="none" dirty="0">
                <a:solidFill>
                  <a:schemeClr val="lt1"/>
                </a:solidFill>
                <a:latin typeface="Quattrocento"/>
                <a:ea typeface="Quattrocento"/>
                <a:cs typeface="Quattrocento"/>
                <a:sym typeface="Quattrocento"/>
              </a:rPr>
              <a:t>Supervisor Name:</a:t>
            </a:r>
            <a:r>
              <a:rPr lang="en-US" sz="3200" b="0" i="0" u="none" strike="noStrike" cap="none" dirty="0">
                <a:solidFill>
                  <a:schemeClr val="lt1"/>
                </a:solidFill>
                <a:latin typeface="Quattrocento"/>
                <a:ea typeface="Quattrocento"/>
                <a:cs typeface="Quattrocento"/>
                <a:sym typeface="Quattrocento"/>
              </a:rPr>
              <a:t>   Muhammad Waseem      </a:t>
            </a:r>
            <a:endParaRPr dirty="0"/>
          </a:p>
          <a:p>
            <a:pPr marL="0" marR="0" lvl="0" indent="0" algn="ctr" rtl="0">
              <a:lnSpc>
                <a:spcPct val="100000"/>
              </a:lnSpc>
              <a:spcBef>
                <a:spcPts val="640"/>
              </a:spcBef>
              <a:spcAft>
                <a:spcPts val="0"/>
              </a:spcAft>
              <a:buClr>
                <a:schemeClr val="lt1"/>
              </a:buClr>
              <a:buSzPts val="3200"/>
              <a:buFont typeface="Arial"/>
              <a:buNone/>
            </a:pPr>
            <a:r>
              <a:rPr lang="en-US" sz="3200" b="0" i="0" u="none" strike="noStrike" cap="none" dirty="0">
                <a:solidFill>
                  <a:schemeClr val="lt1"/>
                </a:solidFill>
                <a:latin typeface="Quattrocento"/>
                <a:ea typeface="Quattrocento"/>
                <a:cs typeface="Quattrocento"/>
                <a:sym typeface="Quattrocento"/>
              </a:rPr>
              <a:t>Department of Computer Science, University of Engineering &amp; Technology, Lahore</a:t>
            </a:r>
            <a:endParaRPr dirty="0"/>
          </a:p>
        </p:txBody>
      </p:sp>
      <p:sp>
        <p:nvSpPr>
          <p:cNvPr id="87" name="Google Shape;87;p13"/>
          <p:cNvSpPr/>
          <p:nvPr/>
        </p:nvSpPr>
        <p:spPr>
          <a:xfrm>
            <a:off x="939228" y="6674535"/>
            <a:ext cx="15072571" cy="326268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7200" b="0" i="0" u="none" strike="noStrike" cap="none">
              <a:solidFill>
                <a:schemeClr val="dk1"/>
              </a:solidFill>
              <a:latin typeface="Calibri"/>
              <a:ea typeface="Calibri"/>
              <a:cs typeface="Calibri"/>
              <a:sym typeface="Calibri"/>
            </a:endParaRPr>
          </a:p>
        </p:txBody>
      </p:sp>
      <p:sp>
        <p:nvSpPr>
          <p:cNvPr id="88" name="Google Shape;88;p13"/>
          <p:cNvSpPr txBox="1"/>
          <p:nvPr/>
        </p:nvSpPr>
        <p:spPr>
          <a:xfrm>
            <a:off x="1296589" y="7135773"/>
            <a:ext cx="14382924" cy="2439099"/>
          </a:xfrm>
          <a:prstGeom prst="rect">
            <a:avLst/>
          </a:prstGeom>
          <a:noFill/>
          <a:ln>
            <a:noFill/>
          </a:ln>
        </p:spPr>
        <p:txBody>
          <a:bodyPr spcFirstLastPara="1" wrap="square" lIns="68550" tIns="34275" rIns="68550" bIns="34275" anchor="t" anchorCtr="0">
            <a:spAutoFit/>
          </a:bodyPr>
          <a:lstStyle/>
          <a:p>
            <a:pPr marL="0" marR="0" lvl="0" indent="0" algn="just" rtl="0">
              <a:lnSpc>
                <a:spcPct val="110000"/>
              </a:lnSpc>
              <a:spcBef>
                <a:spcPts val="0"/>
              </a:spcBef>
              <a:spcAft>
                <a:spcPts val="0"/>
              </a:spcAft>
              <a:buNone/>
            </a:pPr>
            <a:r>
              <a:rPr lang="en-US" sz="2000" b="0" i="0" u="none" strike="noStrike" cap="none" dirty="0">
                <a:solidFill>
                  <a:schemeClr val="dk1"/>
                </a:solidFill>
                <a:latin typeface="Quattrocento Sans"/>
                <a:ea typeface="Quattrocento Sans"/>
                <a:cs typeface="Quattrocento Sans"/>
                <a:sym typeface="Quattrocento Sans"/>
              </a:rPr>
              <a:t>Price My Ride is an AI-powered system developed to predict the market value of used cars based on various vehicle features. By leveraging machine learning regression techniques, the model evaluates inputs such as brand, year, mileage, fuel type, transmission, exterior and interior colors, and title status to provide accurate price estimations. The dataset was thoroughly cleaned, encoded using one-hot encoding, and split for training and testing. A neural network model was trained and integrated into a user-friendly Flask-based web application. Users can enter car details through a web form and receive instant predictions. The system demonstrates the practical use of AI for real-world vehicle valuation and has potential applications in online car marketplaces, dealerships, and financial assessments.</a:t>
            </a:r>
          </a:p>
        </p:txBody>
      </p:sp>
      <p:sp>
        <p:nvSpPr>
          <p:cNvPr id="89" name="Google Shape;89;p13"/>
          <p:cNvSpPr/>
          <p:nvPr/>
        </p:nvSpPr>
        <p:spPr>
          <a:xfrm>
            <a:off x="939228" y="5898616"/>
            <a:ext cx="15072571" cy="914400"/>
          </a:xfrm>
          <a:prstGeom prst="snipRoundRect">
            <a:avLst>
              <a:gd name="adj1" fmla="val 0"/>
              <a:gd name="adj2" fmla="val 50000"/>
            </a:avLst>
          </a:prstGeom>
          <a:solidFill>
            <a:srgbClr val="3684A0"/>
          </a:solidFill>
          <a:ln>
            <a:noFill/>
          </a:ln>
        </p:spPr>
        <p:txBody>
          <a:bodyPr spcFirstLastPara="1" wrap="square" lIns="205725" tIns="54850" rIns="205725" bIns="51400" anchor="ctr" anchorCtr="0">
            <a:noAutofit/>
          </a:bodyPr>
          <a:lstStyle/>
          <a:p>
            <a:pPr marL="0" marR="0" lvl="0" indent="0" algn="l" rtl="0">
              <a:spcBef>
                <a:spcPts val="0"/>
              </a:spcBef>
              <a:spcAft>
                <a:spcPts val="0"/>
              </a:spcAft>
              <a:buNone/>
            </a:pPr>
            <a:r>
              <a:rPr lang="en-US" sz="3600" b="1" i="0" u="none" strike="noStrike" cap="none">
                <a:solidFill>
                  <a:schemeClr val="lt1"/>
                </a:solidFill>
                <a:latin typeface="Quattrocento"/>
                <a:ea typeface="Quattrocento"/>
                <a:cs typeface="Quattrocento"/>
                <a:sym typeface="Quattrocento"/>
              </a:rPr>
              <a:t>Abstract</a:t>
            </a:r>
            <a:endParaRPr/>
          </a:p>
        </p:txBody>
      </p:sp>
      <p:sp>
        <p:nvSpPr>
          <p:cNvPr id="90" name="Google Shape;90;p13"/>
          <p:cNvSpPr/>
          <p:nvPr/>
        </p:nvSpPr>
        <p:spPr>
          <a:xfrm>
            <a:off x="16952576" y="6534420"/>
            <a:ext cx="15072571" cy="993494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7200" b="0" i="0" u="none" strike="noStrike" cap="none">
              <a:solidFill>
                <a:schemeClr val="dk1"/>
              </a:solidFill>
              <a:latin typeface="Calibri"/>
              <a:ea typeface="Calibri"/>
              <a:cs typeface="Calibri"/>
              <a:sym typeface="Calibri"/>
            </a:endParaRPr>
          </a:p>
        </p:txBody>
      </p:sp>
      <p:sp>
        <p:nvSpPr>
          <p:cNvPr id="91" name="Google Shape;91;p13"/>
          <p:cNvSpPr txBox="1"/>
          <p:nvPr/>
        </p:nvSpPr>
        <p:spPr>
          <a:xfrm>
            <a:off x="17286053" y="7018583"/>
            <a:ext cx="14336947" cy="2371787"/>
          </a:xfrm>
          <a:prstGeom prst="rect">
            <a:avLst/>
          </a:prstGeom>
          <a:noFill/>
          <a:ln>
            <a:noFill/>
          </a:ln>
        </p:spPr>
        <p:txBody>
          <a:bodyPr spcFirstLastPara="1" wrap="square" lIns="68550" tIns="34275" rIns="68550" bIns="34275" anchor="t" anchorCtr="0">
            <a:spAutoFit/>
          </a:bodyPr>
          <a:lstStyle/>
          <a:p>
            <a:pPr marL="0" marR="0" lvl="0" indent="0" algn="l" rtl="0">
              <a:lnSpc>
                <a:spcPct val="120000"/>
              </a:lnSpc>
              <a:spcBef>
                <a:spcPts val="0"/>
              </a:spcBef>
              <a:spcAft>
                <a:spcPts val="0"/>
              </a:spcAft>
              <a:buNone/>
            </a:pPr>
            <a:endParaRPr sz="2000" b="0" i="0" u="none" strike="noStrike" cap="none">
              <a:solidFill>
                <a:srgbClr val="7030A0"/>
              </a:solidFill>
              <a:latin typeface="Calibri"/>
              <a:ea typeface="Calibri"/>
              <a:cs typeface="Calibri"/>
              <a:sym typeface="Calibri"/>
            </a:endParaRPr>
          </a:p>
          <a:p>
            <a:pPr marL="0" marR="0" lvl="0" indent="0" algn="just" rtl="0">
              <a:lnSpc>
                <a:spcPct val="120000"/>
              </a:lnSpc>
              <a:spcBef>
                <a:spcPts val="1000"/>
              </a:spcBef>
              <a:spcAft>
                <a:spcPts val="0"/>
              </a:spcAft>
              <a:buNone/>
            </a:pPr>
            <a:endParaRPr sz="2000" b="0" i="0" u="none" strike="noStrike" cap="none">
              <a:solidFill>
                <a:schemeClr val="dk1"/>
              </a:solidFill>
              <a:latin typeface="Quattrocento Sans"/>
              <a:ea typeface="Quattrocento Sans"/>
              <a:cs typeface="Quattrocento Sans"/>
              <a:sym typeface="Quattrocento Sans"/>
            </a:endParaRPr>
          </a:p>
          <a:p>
            <a:pPr marL="0" marR="0" lvl="0" indent="0" algn="l" rtl="0">
              <a:lnSpc>
                <a:spcPct val="120000"/>
              </a:lnSpc>
              <a:spcBef>
                <a:spcPts val="1000"/>
              </a:spcBef>
              <a:spcAft>
                <a:spcPts val="0"/>
              </a:spcAft>
              <a:buNone/>
            </a:pPr>
            <a:endParaRPr sz="1800" b="0" i="0" u="none" strike="noStrike" cap="none">
              <a:solidFill>
                <a:schemeClr val="dk1"/>
              </a:solidFill>
              <a:latin typeface="Quattrocento Sans"/>
              <a:ea typeface="Quattrocento Sans"/>
              <a:cs typeface="Quattrocento Sans"/>
              <a:sym typeface="Quattrocento Sans"/>
            </a:endParaRPr>
          </a:p>
          <a:p>
            <a:pPr marL="0" marR="0" lvl="0" indent="0" algn="just" rtl="0">
              <a:lnSpc>
                <a:spcPct val="120000"/>
              </a:lnSpc>
              <a:spcBef>
                <a:spcPts val="1000"/>
              </a:spcBef>
              <a:spcAft>
                <a:spcPts val="0"/>
              </a:spcAft>
              <a:buNone/>
            </a:pPr>
            <a:endParaRPr sz="2000" b="0" i="0" u="none" strike="noStrike" cap="none">
              <a:solidFill>
                <a:schemeClr val="dk1"/>
              </a:solidFill>
              <a:latin typeface="Quattrocento Sans"/>
              <a:ea typeface="Quattrocento Sans"/>
              <a:cs typeface="Quattrocento Sans"/>
              <a:sym typeface="Quattrocento Sans"/>
            </a:endParaRPr>
          </a:p>
          <a:p>
            <a:pPr marL="0" marR="0" lvl="0" indent="0" algn="just" rtl="0">
              <a:lnSpc>
                <a:spcPct val="120000"/>
              </a:lnSpc>
              <a:spcBef>
                <a:spcPts val="1000"/>
              </a:spcBef>
              <a:spcAft>
                <a:spcPts val="0"/>
              </a:spcAft>
              <a:buNone/>
            </a:pPr>
            <a:endParaRPr sz="2000" b="0" i="0" u="none" strike="noStrike" cap="none">
              <a:solidFill>
                <a:schemeClr val="dk1"/>
              </a:solidFill>
              <a:latin typeface="Quattrocento Sans"/>
              <a:ea typeface="Quattrocento Sans"/>
              <a:cs typeface="Quattrocento Sans"/>
              <a:sym typeface="Quattrocento Sans"/>
            </a:endParaRPr>
          </a:p>
        </p:txBody>
      </p:sp>
      <p:sp>
        <p:nvSpPr>
          <p:cNvPr id="92" name="Google Shape;92;p13"/>
          <p:cNvSpPr/>
          <p:nvPr/>
        </p:nvSpPr>
        <p:spPr>
          <a:xfrm>
            <a:off x="16952576" y="5898617"/>
            <a:ext cx="15072571" cy="914400"/>
          </a:xfrm>
          <a:prstGeom prst="snipRoundRect">
            <a:avLst>
              <a:gd name="adj1" fmla="val 0"/>
              <a:gd name="adj2" fmla="val 50000"/>
            </a:avLst>
          </a:prstGeom>
          <a:solidFill>
            <a:srgbClr val="664F93"/>
          </a:solidFill>
          <a:ln>
            <a:noFill/>
          </a:ln>
        </p:spPr>
        <p:txBody>
          <a:bodyPr spcFirstLastPara="1" wrap="square" lIns="205725" tIns="54850" rIns="205725" bIns="51400" anchor="ctr" anchorCtr="0">
            <a:noAutofit/>
          </a:bodyPr>
          <a:lstStyle/>
          <a:p>
            <a:pPr marL="0" marR="0" lvl="0" indent="0" algn="l" rtl="0">
              <a:spcBef>
                <a:spcPts val="0"/>
              </a:spcBef>
              <a:spcAft>
                <a:spcPts val="0"/>
              </a:spcAft>
              <a:buNone/>
            </a:pPr>
            <a:r>
              <a:rPr lang="en-US" sz="3600" b="1" i="0" u="none" strike="noStrike" cap="none">
                <a:solidFill>
                  <a:schemeClr val="lt1"/>
                </a:solidFill>
                <a:latin typeface="Quattrocento"/>
                <a:ea typeface="Quattrocento"/>
                <a:cs typeface="Quattrocento"/>
                <a:sym typeface="Quattrocento"/>
              </a:rPr>
              <a:t>Methodology (Continue)</a:t>
            </a:r>
            <a:endParaRPr/>
          </a:p>
        </p:txBody>
      </p:sp>
      <p:sp>
        <p:nvSpPr>
          <p:cNvPr id="93" name="Google Shape;93;p13"/>
          <p:cNvSpPr/>
          <p:nvPr/>
        </p:nvSpPr>
        <p:spPr>
          <a:xfrm>
            <a:off x="939227" y="31270385"/>
            <a:ext cx="15072571" cy="1171913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7200" b="0" i="0" u="none" strike="noStrike" cap="none">
              <a:solidFill>
                <a:schemeClr val="dk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94" name="Google Shape;94;p13"/>
              <p:cNvSpPr txBox="1"/>
              <p:nvPr/>
            </p:nvSpPr>
            <p:spPr>
              <a:xfrm>
                <a:off x="1041260" y="31247263"/>
                <a:ext cx="14893583" cy="12221264"/>
              </a:xfrm>
              <a:prstGeom prst="rect">
                <a:avLst/>
              </a:prstGeom>
              <a:noFill/>
              <a:ln>
                <a:noFill/>
              </a:ln>
            </p:spPr>
            <p:txBody>
              <a:bodyPr spcFirstLastPara="1" wrap="square" lIns="68550" tIns="34275" rIns="68550" bIns="34275" anchor="t" anchorCtr="0">
                <a:spAutoFit/>
              </a:bodyPr>
              <a:lstStyle/>
              <a:p>
                <a:pPr marL="0" marR="0" lvl="0" indent="0" algn="just" rtl="0">
                  <a:lnSpc>
                    <a:spcPct val="120000"/>
                  </a:lnSpc>
                  <a:spcBef>
                    <a:spcPts val="1000"/>
                  </a:spcBef>
                  <a:spcAft>
                    <a:spcPts val="0"/>
                  </a:spcAft>
                  <a:buNone/>
                </a:pPr>
                <a:r>
                  <a:rPr lang="en-US" sz="2000" b="1" dirty="0">
                    <a:solidFill>
                      <a:schemeClr val="dk1"/>
                    </a:solidFill>
                    <a:latin typeface="Quattrocento Sans"/>
                    <a:ea typeface="Quattrocento Sans"/>
                    <a:cs typeface="Quattrocento Sans"/>
                    <a:sym typeface="Quattrocento Sans"/>
                  </a:rPr>
                  <a:t>Data Collection and Preprocessing: </a:t>
                </a:r>
                <a:r>
                  <a:rPr lang="en-US" sz="2000" b="0" i="0" u="none" strike="noStrike" cap="none" dirty="0">
                    <a:solidFill>
                      <a:schemeClr val="dk1"/>
                    </a:solidFill>
                    <a:latin typeface="Quattrocento Sans"/>
                    <a:ea typeface="Quattrocento Sans"/>
                    <a:cs typeface="Quattrocento Sans"/>
                    <a:sym typeface="Quattrocento Sans"/>
                  </a:rPr>
                  <a:t>The dataset used for this study contains various features of used cars such as brand, year, mileage, fuel type, transmission, and title status. The data underwent cleaning processes including removal of missing values, normalization of mileage and price fields, and conversion of categorical variables using one-hot encoding. Outliers were also detected and handled to improve model performance.</a:t>
                </a:r>
              </a:p>
              <a:p>
                <a:pPr marL="342900" marR="0" lvl="0" indent="-342900" algn="just" rtl="0">
                  <a:lnSpc>
                    <a:spcPct val="120000"/>
                  </a:lnSpc>
                  <a:spcBef>
                    <a:spcPts val="1000"/>
                  </a:spcBef>
                  <a:spcAft>
                    <a:spcPts val="0"/>
                  </a:spcAft>
                  <a:buFont typeface="Arial" panose="020B0604020202020204" pitchFamily="34" charset="0"/>
                  <a:buChar char="•"/>
                </a:pPr>
                <a:r>
                  <a:rPr lang="en-US" sz="2000" dirty="0">
                    <a:solidFill>
                      <a:schemeClr val="dk1"/>
                    </a:solidFill>
                    <a:latin typeface="Quattrocento Sans"/>
                    <a:ea typeface="Quattrocento Sans"/>
                    <a:cs typeface="Quattrocento Sans"/>
                    <a:sym typeface="Quattrocento Sans"/>
                  </a:rPr>
                  <a:t>One-Hot Encoding</a:t>
                </a:r>
                <a:endParaRPr lang="en-US" sz="2000" b="0" i="0" u="none" strike="noStrike" cap="none" dirty="0">
                  <a:solidFill>
                    <a:schemeClr val="dk1"/>
                  </a:solidFill>
                  <a:latin typeface="Quattrocento Sans"/>
                  <a:ea typeface="Quattrocento Sans"/>
                  <a:cs typeface="Quattrocento Sans"/>
                  <a:sym typeface="Quattrocento Sans"/>
                </a:endParaRPr>
              </a:p>
              <a:p>
                <a:pPr marL="0" marR="0" lvl="0" indent="0" algn="just" rtl="0">
                  <a:lnSpc>
                    <a:spcPct val="120000"/>
                  </a:lnSpc>
                  <a:spcBef>
                    <a:spcPts val="1000"/>
                  </a:spcBef>
                  <a:spcAft>
                    <a:spcPts val="0"/>
                  </a:spcAft>
                  <a:buNone/>
                </a:pPr>
                <a:r>
                  <a:rPr lang="en-US" sz="2000" b="1" dirty="0">
                    <a:solidFill>
                      <a:schemeClr val="dk1"/>
                    </a:solidFill>
                    <a:latin typeface="Quattrocento Sans"/>
                    <a:ea typeface="Quattrocento Sans"/>
                    <a:cs typeface="Quattrocento Sans"/>
                    <a:sym typeface="Quattrocento Sans"/>
                  </a:rPr>
                  <a:t>Model Architecture: </a:t>
                </a:r>
                <a:r>
                  <a:rPr lang="en-US" sz="2000" dirty="0">
                    <a:solidFill>
                      <a:schemeClr val="dk1"/>
                    </a:solidFill>
                    <a:latin typeface="Quattrocento Sans"/>
                    <a:ea typeface="Quattrocento Sans"/>
                    <a:cs typeface="Quattrocento Sans"/>
                    <a:sym typeface="Quattrocento Sans"/>
                  </a:rPr>
                  <a:t>The core model is a deep neural network built using TensorFlow's Keras API. It consists of multiple dense (fully connected) layers with ReLU activation, and a final output layer for price regression. The model takes numerical and encoded categorical inputs and outputs a single price estimate.</a:t>
                </a:r>
              </a:p>
              <a:p>
                <a:pPr marL="342900" marR="0" lvl="0" indent="-342900" algn="just" rtl="0">
                  <a:lnSpc>
                    <a:spcPct val="120000"/>
                  </a:lnSpc>
                  <a:spcBef>
                    <a:spcPts val="1000"/>
                  </a:spcBef>
                  <a:spcAft>
                    <a:spcPts val="0"/>
                  </a:spcAft>
                  <a:buFont typeface="Arial" panose="020B0604020202020204" pitchFamily="34" charset="0"/>
                  <a:buChar char="•"/>
                </a:pPr>
                <a:r>
                  <a:rPr lang="en-US" sz="2000" dirty="0">
                    <a:solidFill>
                      <a:schemeClr val="dk1"/>
                    </a:solidFill>
                    <a:latin typeface="Quattrocento Sans"/>
                    <a:ea typeface="Quattrocento Sans"/>
                    <a:cs typeface="Quattrocento Sans"/>
                    <a:sym typeface="Quattrocento Sans"/>
                  </a:rPr>
                  <a:t>TensorFlow</a:t>
                </a:r>
              </a:p>
              <a:p>
                <a:pPr marL="342900" marR="0" lvl="0" indent="-342900" algn="just" rtl="0">
                  <a:lnSpc>
                    <a:spcPct val="120000"/>
                  </a:lnSpc>
                  <a:spcBef>
                    <a:spcPts val="1000"/>
                  </a:spcBef>
                  <a:spcAft>
                    <a:spcPts val="0"/>
                  </a:spcAft>
                  <a:buFont typeface="Arial" panose="020B0604020202020204" pitchFamily="34" charset="0"/>
                  <a:buChar char="•"/>
                </a:pPr>
                <a:r>
                  <a:rPr lang="en-US" sz="2000" dirty="0">
                    <a:solidFill>
                      <a:schemeClr val="dk1"/>
                    </a:solidFill>
                    <a:latin typeface="Quattrocento Sans"/>
                    <a:ea typeface="Quattrocento Sans"/>
                    <a:cs typeface="Quattrocento Sans"/>
                    <a:sym typeface="Quattrocento Sans"/>
                  </a:rPr>
                  <a:t>ReLU</a:t>
                </a:r>
              </a:p>
              <a:p>
                <a:pPr marL="0" marR="0" lvl="0" indent="0" algn="just" rtl="0">
                  <a:lnSpc>
                    <a:spcPct val="120000"/>
                  </a:lnSpc>
                  <a:spcBef>
                    <a:spcPts val="1000"/>
                  </a:spcBef>
                  <a:spcAft>
                    <a:spcPts val="0"/>
                  </a:spcAft>
                  <a:buNone/>
                </a:pPr>
                <a:r>
                  <a:rPr lang="en-US" sz="2000" b="1" i="0" u="none" strike="noStrike" cap="none" dirty="0">
                    <a:solidFill>
                      <a:schemeClr val="dk1"/>
                    </a:solidFill>
                    <a:latin typeface="Quattrocento Sans"/>
                    <a:ea typeface="Quattrocento Sans"/>
                    <a:cs typeface="Quattrocento Sans"/>
                    <a:sym typeface="Quattrocento Sans"/>
                  </a:rPr>
                  <a:t>Training:</a:t>
                </a:r>
                <a:r>
                  <a:rPr lang="en-US" sz="2000" b="0" i="0" u="none" strike="noStrike" cap="none" dirty="0">
                    <a:solidFill>
                      <a:schemeClr val="dk1"/>
                    </a:solidFill>
                    <a:latin typeface="Quattrocento Sans"/>
                    <a:ea typeface="Quattrocento Sans"/>
                    <a:cs typeface="Quattrocento Sans"/>
                    <a:sym typeface="Quattrocento Sans"/>
                  </a:rPr>
                  <a:t> The dataset was split into training and validation sets. The model was trained over multiple epochs using the Adam optimizer and Mean Absolute Error (MAE) as the primary loss function. During training, model performance was monitored on validation data to prevent overfitting.</a:t>
                </a:r>
              </a:p>
              <a:p>
                <a:pPr marL="342900" marR="0" lvl="0" indent="-342900" algn="just" rtl="0">
                  <a:lnSpc>
                    <a:spcPct val="120000"/>
                  </a:lnSpc>
                  <a:spcBef>
                    <a:spcPts val="1000"/>
                  </a:spcBef>
                  <a:spcAft>
                    <a:spcPts val="0"/>
                  </a:spcAft>
                  <a:buFont typeface="Arial" panose="020B0604020202020204" pitchFamily="34" charset="0"/>
                  <a:buChar char="•"/>
                </a:pPr>
                <a:r>
                  <a:rPr lang="en-US" sz="2000" dirty="0">
                    <a:solidFill>
                      <a:schemeClr val="dk1"/>
                    </a:solidFill>
                    <a:latin typeface="Quattrocento Sans"/>
                    <a:ea typeface="Quattrocento Sans"/>
                    <a:cs typeface="Quattrocento Sans"/>
                    <a:sym typeface="Quattrocento Sans"/>
                  </a:rPr>
                  <a:t>Optimizer: Adam</a:t>
                </a:r>
              </a:p>
              <a:p>
                <a:pPr marL="342900" marR="0" lvl="0" indent="-342900" algn="just" rtl="0">
                  <a:lnSpc>
                    <a:spcPct val="120000"/>
                  </a:lnSpc>
                  <a:spcBef>
                    <a:spcPts val="1000"/>
                  </a:spcBef>
                  <a:spcAft>
                    <a:spcPts val="0"/>
                  </a:spcAft>
                  <a:buFont typeface="Arial" panose="020B0604020202020204" pitchFamily="34" charset="0"/>
                  <a:buChar char="•"/>
                </a:pPr>
                <a:r>
                  <a:rPr lang="en-US" sz="2000" b="0" i="0" u="none" strike="noStrike" cap="none" dirty="0">
                    <a:solidFill>
                      <a:schemeClr val="dk1"/>
                    </a:solidFill>
                    <a:latin typeface="Quattrocento Sans"/>
                    <a:ea typeface="Quattrocento Sans"/>
                    <a:cs typeface="Quattrocento Sans"/>
                    <a:sym typeface="Quattrocento Sans"/>
                  </a:rPr>
                  <a:t>Epoch: 10</a:t>
                </a:r>
              </a:p>
              <a:p>
                <a:pPr marL="342900" marR="0" lvl="0" indent="-342900" algn="just" rtl="0">
                  <a:lnSpc>
                    <a:spcPct val="120000"/>
                  </a:lnSpc>
                  <a:spcBef>
                    <a:spcPts val="1000"/>
                  </a:spcBef>
                  <a:spcAft>
                    <a:spcPts val="0"/>
                  </a:spcAft>
                  <a:buFont typeface="Arial" panose="020B0604020202020204" pitchFamily="34" charset="0"/>
                  <a:buChar char="•"/>
                </a:pPr>
                <a:r>
                  <a:rPr lang="en-US" sz="2000" b="0" i="0" u="none" strike="noStrike" cap="none" dirty="0">
                    <a:solidFill>
                      <a:schemeClr val="dk1"/>
                    </a:solidFill>
                    <a:latin typeface="Quattrocento Sans"/>
                    <a:ea typeface="Quattrocento Sans"/>
                    <a:cs typeface="Quattrocento Sans"/>
                    <a:sym typeface="Quattrocento Sans"/>
                  </a:rPr>
                  <a:t>Batch Size: 32</a:t>
                </a:r>
              </a:p>
              <a:p>
                <a:pPr marL="0" marR="0" lvl="0" indent="0" algn="just" rtl="0">
                  <a:lnSpc>
                    <a:spcPct val="120000"/>
                  </a:lnSpc>
                  <a:spcBef>
                    <a:spcPts val="1000"/>
                  </a:spcBef>
                  <a:spcAft>
                    <a:spcPts val="0"/>
                  </a:spcAft>
                  <a:buNone/>
                </a:pPr>
                <a:r>
                  <a:rPr lang="en-US" sz="2000" b="1" dirty="0">
                    <a:solidFill>
                      <a:schemeClr val="dk1"/>
                    </a:solidFill>
                    <a:latin typeface="Quattrocento Sans"/>
                    <a:ea typeface="Quattrocento Sans"/>
                    <a:cs typeface="Quattrocento Sans"/>
                    <a:sym typeface="Quattrocento Sans"/>
                  </a:rPr>
                  <a:t>Testing: </a:t>
                </a:r>
                <a:r>
                  <a:rPr lang="en-US" sz="2000" dirty="0">
                    <a:solidFill>
                      <a:schemeClr val="dk1"/>
                    </a:solidFill>
                    <a:latin typeface="Quattrocento Sans"/>
                    <a:ea typeface="Quattrocento Sans"/>
                    <a:cs typeface="Quattrocento Sans"/>
                    <a:sym typeface="Quattrocento Sans"/>
                  </a:rPr>
                  <a:t>After training, the model was evaluated on a hold-out test set using unseen data. The goal was to assess generalization and ensure prediction reliability on real-world-like inputs.</a:t>
                </a:r>
              </a:p>
              <a:p>
                <a:pPr marL="342900" marR="0" lvl="0" indent="-342900" algn="just" rtl="0">
                  <a:lnSpc>
                    <a:spcPct val="120000"/>
                  </a:lnSpc>
                  <a:spcBef>
                    <a:spcPts val="1000"/>
                  </a:spcBef>
                  <a:spcAft>
                    <a:spcPts val="0"/>
                  </a:spcAft>
                  <a:buFont typeface="Arial" panose="020B0604020202020204" pitchFamily="34" charset="0"/>
                  <a:buChar char="•"/>
                </a:pPr>
                <a:r>
                  <a:rPr lang="en-US" sz="2000" dirty="0">
                    <a:solidFill>
                      <a:schemeClr val="dk1"/>
                    </a:solidFill>
                    <a:latin typeface="Quattrocento Sans"/>
                    <a:ea typeface="Quattrocento Sans"/>
                    <a:cs typeface="Quattrocento Sans"/>
                    <a:sym typeface="Quattrocento Sans"/>
                  </a:rPr>
                  <a:t>80% Train</a:t>
                </a:r>
              </a:p>
              <a:p>
                <a:pPr marL="342900" marR="0" lvl="0" indent="-342900" algn="just" rtl="0">
                  <a:lnSpc>
                    <a:spcPct val="120000"/>
                  </a:lnSpc>
                  <a:spcBef>
                    <a:spcPts val="1000"/>
                  </a:spcBef>
                  <a:spcAft>
                    <a:spcPts val="0"/>
                  </a:spcAft>
                  <a:buFont typeface="Arial" panose="020B0604020202020204" pitchFamily="34" charset="0"/>
                  <a:buChar char="•"/>
                </a:pPr>
                <a:r>
                  <a:rPr lang="en-US" sz="2000" dirty="0">
                    <a:solidFill>
                      <a:schemeClr val="dk1"/>
                    </a:solidFill>
                    <a:latin typeface="Quattrocento Sans"/>
                    <a:ea typeface="Quattrocento Sans"/>
                    <a:cs typeface="Quattrocento Sans"/>
                    <a:sym typeface="Quattrocento Sans"/>
                  </a:rPr>
                  <a:t>20% Test</a:t>
                </a:r>
              </a:p>
              <a:p>
                <a:pPr marL="0" marR="0" lvl="0" indent="0" algn="just" rtl="0">
                  <a:lnSpc>
                    <a:spcPct val="120000"/>
                  </a:lnSpc>
                  <a:spcBef>
                    <a:spcPts val="1000"/>
                  </a:spcBef>
                  <a:spcAft>
                    <a:spcPts val="0"/>
                  </a:spcAft>
                  <a:buNone/>
                </a:pPr>
                <a:r>
                  <a:rPr lang="en-US" sz="2000" b="1" i="0" u="none" strike="noStrike" cap="none" dirty="0">
                    <a:solidFill>
                      <a:schemeClr val="dk1"/>
                    </a:solidFill>
                    <a:latin typeface="Quattrocento Sans"/>
                    <a:ea typeface="Quattrocento Sans"/>
                    <a:cs typeface="Quattrocento Sans"/>
                    <a:sym typeface="Quattrocento Sans"/>
                  </a:rPr>
                  <a:t>Evaluation Metrics: </a:t>
                </a:r>
                <a:r>
                  <a:rPr lang="en-US" sz="2000" b="0" i="0" u="none" strike="noStrike" cap="none" dirty="0">
                    <a:solidFill>
                      <a:schemeClr val="dk1"/>
                    </a:solidFill>
                    <a:latin typeface="Quattrocento Sans"/>
                    <a:ea typeface="Quattrocento Sans"/>
                    <a:cs typeface="Quattrocento Sans"/>
                    <a:sym typeface="Quattrocento Sans"/>
                  </a:rPr>
                  <a:t>Performance was measured using MAE, MSE, Root Mean Squared Error (RMSE), and R² score. Additionally, custom metrics were tracked across epochs and visualized using loss curves to evaluate training stability and accuracy trends.</a:t>
                </a:r>
              </a:p>
              <a:p>
                <a:pPr marL="342900" marR="0" lvl="0" indent="-342900" algn="just" rtl="0">
                  <a:lnSpc>
                    <a:spcPct val="120000"/>
                  </a:lnSpc>
                  <a:spcBef>
                    <a:spcPts val="1000"/>
                  </a:spcBef>
                  <a:spcAft>
                    <a:spcPts val="0"/>
                  </a:spcAft>
                  <a:buFont typeface="Arial" panose="020B0604020202020204" pitchFamily="34" charset="0"/>
                  <a:buChar char="•"/>
                </a:pPr>
                <a:r>
                  <a:rPr lang="en-US" sz="2000" b="0" i="0" u="none" strike="noStrike" cap="none" dirty="0">
                    <a:solidFill>
                      <a:schemeClr val="dk1"/>
                    </a:solidFill>
                    <a:latin typeface="Quattrocento Sans"/>
                    <a:ea typeface="Quattrocento Sans"/>
                    <a:cs typeface="Quattrocento Sans"/>
                    <a:sym typeface="Quattrocento Sans"/>
                  </a:rPr>
                  <a:t>MAE</a:t>
                </a:r>
              </a:p>
              <a:p>
                <a:pPr marL="342900" marR="0" lvl="0" indent="-342900" algn="just" rtl="0">
                  <a:lnSpc>
                    <a:spcPct val="120000"/>
                  </a:lnSpc>
                  <a:spcBef>
                    <a:spcPts val="1000"/>
                  </a:spcBef>
                  <a:spcAft>
                    <a:spcPts val="0"/>
                  </a:spcAft>
                  <a:buFont typeface="Arial" panose="020B0604020202020204" pitchFamily="34" charset="0"/>
                  <a:buChar char="•"/>
                </a:pPr>
                <a:r>
                  <a:rPr lang="en-US" sz="2000" dirty="0">
                    <a:solidFill>
                      <a:schemeClr val="dk1"/>
                    </a:solidFill>
                    <a:latin typeface="Quattrocento Sans"/>
                    <a:ea typeface="Quattrocento Sans"/>
                    <a:cs typeface="Quattrocento Sans"/>
                    <a:sym typeface="Quattrocento Sans"/>
                  </a:rPr>
                  <a:t>MSE</a:t>
                </a:r>
              </a:p>
              <a:p>
                <a:pPr marL="342900" marR="0" lvl="0" indent="-342900" algn="just" rtl="0">
                  <a:lnSpc>
                    <a:spcPct val="120000"/>
                  </a:lnSpc>
                  <a:spcBef>
                    <a:spcPts val="1000"/>
                  </a:spcBef>
                  <a:spcAft>
                    <a:spcPts val="0"/>
                  </a:spcAft>
                  <a:buFont typeface="Arial" panose="020B0604020202020204" pitchFamily="34" charset="0"/>
                  <a:buChar char="•"/>
                </a:pPr>
                <a:r>
                  <a:rPr lang="en-US" sz="2000" b="0" i="0" u="none" strike="noStrike" cap="none" dirty="0">
                    <a:solidFill>
                      <a:schemeClr val="dk1"/>
                    </a:solidFill>
                    <a:latin typeface="Quattrocento Sans"/>
                    <a:ea typeface="Quattrocento Sans"/>
                    <a:cs typeface="Quattrocento Sans"/>
                    <a:sym typeface="Quattrocento Sans"/>
                  </a:rPr>
                  <a:t>RMSE</a:t>
                </a:r>
              </a:p>
              <a:p>
                <a:pPr marL="342900" marR="0" lvl="0" indent="-342900" algn="just" rtl="0">
                  <a:lnSpc>
                    <a:spcPct val="120000"/>
                  </a:lnSpc>
                  <a:spcBef>
                    <a:spcPts val="1000"/>
                  </a:spcBef>
                  <a:spcAft>
                    <a:spcPts val="0"/>
                  </a:spcAft>
                  <a:buFont typeface="Arial" panose="020B0604020202020204" pitchFamily="34" charset="0"/>
                  <a:buChar char="•"/>
                </a:pPr>
                <a14:m>
                  <m:oMath xmlns:m="http://schemas.openxmlformats.org/officeDocument/2006/math">
                    <m:sSup>
                      <m:sSupPr>
                        <m:ctrlPr>
                          <a:rPr lang="ar-AE" sz="2000" i="1" smtClean="0">
                            <a:solidFill>
                              <a:schemeClr val="dk1"/>
                            </a:solidFill>
                            <a:latin typeface="Cambria Math" panose="02040503050406030204" pitchFamily="18" charset="0"/>
                            <a:sym typeface="Quattrocento Sans"/>
                          </a:rPr>
                        </m:ctrlPr>
                      </m:sSupPr>
                      <m:e>
                        <m:r>
                          <a:rPr lang="en-US" sz="2000" b="0" i="1" smtClean="0">
                            <a:solidFill>
                              <a:schemeClr val="dk1"/>
                            </a:solidFill>
                            <a:latin typeface="Cambria Math" panose="02040503050406030204" pitchFamily="18" charset="0"/>
                            <a:sym typeface="Quattrocento Sans"/>
                          </a:rPr>
                          <m:t>𝑅</m:t>
                        </m:r>
                      </m:e>
                      <m:sup>
                        <m:r>
                          <a:rPr lang="en-US" sz="2000" b="0" i="1" smtClean="0">
                            <a:solidFill>
                              <a:schemeClr val="dk1"/>
                            </a:solidFill>
                            <a:latin typeface="Cambria Math" panose="02040503050406030204" pitchFamily="18" charset="0"/>
                            <a:sym typeface="Quattrocento Sans"/>
                          </a:rPr>
                          <m:t>2</m:t>
                        </m:r>
                      </m:sup>
                    </m:sSup>
                  </m:oMath>
                </a14:m>
                <a:endParaRPr lang="en-US" sz="2000" b="0" i="0" u="none" strike="noStrike" cap="none" dirty="0">
                  <a:solidFill>
                    <a:schemeClr val="dk1"/>
                  </a:solidFill>
                  <a:latin typeface="Quattrocento Sans"/>
                  <a:ea typeface="Quattrocento Sans"/>
                  <a:cs typeface="Quattrocento Sans"/>
                  <a:sym typeface="Quattrocento Sans"/>
                </a:endParaRPr>
              </a:p>
            </p:txBody>
          </p:sp>
        </mc:Choice>
        <mc:Fallback xmlns="">
          <p:sp>
            <p:nvSpPr>
              <p:cNvPr id="94" name="Google Shape;94;p13"/>
              <p:cNvSpPr txBox="1">
                <a:spLocks noRot="1" noChangeAspect="1" noMove="1" noResize="1" noEditPoints="1" noAdjustHandles="1" noChangeArrowheads="1" noChangeShapeType="1" noTextEdit="1"/>
              </p:cNvSpPr>
              <p:nvPr/>
            </p:nvSpPr>
            <p:spPr>
              <a:xfrm>
                <a:off x="1041260" y="31247263"/>
                <a:ext cx="14893583" cy="12221264"/>
              </a:xfrm>
              <a:prstGeom prst="rect">
                <a:avLst/>
              </a:prstGeom>
              <a:blipFill>
                <a:blip r:embed="rId3"/>
                <a:stretch>
                  <a:fillRect l="-573" r="-614"/>
                </a:stretch>
              </a:blipFill>
              <a:ln>
                <a:noFill/>
              </a:ln>
            </p:spPr>
            <p:txBody>
              <a:bodyPr/>
              <a:lstStyle/>
              <a:p>
                <a:r>
                  <a:rPr lang="en-001">
                    <a:noFill/>
                  </a:rPr>
                  <a:t> </a:t>
                </a:r>
              </a:p>
            </p:txBody>
          </p:sp>
        </mc:Fallback>
      </mc:AlternateContent>
      <p:sp>
        <p:nvSpPr>
          <p:cNvPr id="95" name="Google Shape;95;p13"/>
          <p:cNvSpPr/>
          <p:nvPr/>
        </p:nvSpPr>
        <p:spPr>
          <a:xfrm>
            <a:off x="927590" y="30376890"/>
            <a:ext cx="15072571" cy="914400"/>
          </a:xfrm>
          <a:prstGeom prst="snipRoundRect">
            <a:avLst>
              <a:gd name="adj1" fmla="val 0"/>
              <a:gd name="adj2" fmla="val 50000"/>
            </a:avLst>
          </a:prstGeom>
          <a:solidFill>
            <a:srgbClr val="664F93"/>
          </a:solidFill>
          <a:ln>
            <a:noFill/>
          </a:ln>
        </p:spPr>
        <p:txBody>
          <a:bodyPr spcFirstLastPara="1" wrap="square" lIns="205725" tIns="54850" rIns="205725" bIns="51400" anchor="ctr" anchorCtr="0">
            <a:noAutofit/>
          </a:bodyPr>
          <a:lstStyle/>
          <a:p>
            <a:pPr marL="0" marR="0" lvl="0" indent="0" algn="l" rtl="0">
              <a:spcBef>
                <a:spcPts val="0"/>
              </a:spcBef>
              <a:spcAft>
                <a:spcPts val="0"/>
              </a:spcAft>
              <a:buNone/>
            </a:pPr>
            <a:r>
              <a:rPr lang="en-US" sz="3600" b="1" i="0" u="none" strike="noStrike" cap="none" dirty="0">
                <a:solidFill>
                  <a:schemeClr val="lt1"/>
                </a:solidFill>
                <a:latin typeface="Quattrocento"/>
                <a:ea typeface="Quattrocento"/>
                <a:cs typeface="Quattrocento"/>
                <a:sym typeface="Quattrocento"/>
              </a:rPr>
              <a:t>Methodology</a:t>
            </a:r>
            <a:endParaRPr dirty="0"/>
          </a:p>
        </p:txBody>
      </p:sp>
      <p:sp>
        <p:nvSpPr>
          <p:cNvPr id="96" name="Google Shape;96;p13"/>
          <p:cNvSpPr/>
          <p:nvPr/>
        </p:nvSpPr>
        <p:spPr>
          <a:xfrm>
            <a:off x="17000575" y="33600519"/>
            <a:ext cx="15072571" cy="518092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7200" b="0" i="0" u="none" strike="noStrike" cap="none">
              <a:solidFill>
                <a:schemeClr val="dk1"/>
              </a:solidFill>
              <a:latin typeface="Calibri"/>
              <a:ea typeface="Calibri"/>
              <a:cs typeface="Calibri"/>
              <a:sym typeface="Calibri"/>
            </a:endParaRPr>
          </a:p>
        </p:txBody>
      </p:sp>
      <p:sp>
        <p:nvSpPr>
          <p:cNvPr id="97" name="Google Shape;97;p13"/>
          <p:cNvSpPr txBox="1"/>
          <p:nvPr/>
        </p:nvSpPr>
        <p:spPr>
          <a:xfrm>
            <a:off x="17325214" y="33600519"/>
            <a:ext cx="14382924" cy="5147533"/>
          </a:xfrm>
          <a:prstGeom prst="rect">
            <a:avLst/>
          </a:prstGeom>
          <a:noFill/>
          <a:ln>
            <a:noFill/>
          </a:ln>
        </p:spPr>
        <p:txBody>
          <a:bodyPr spcFirstLastPara="1" wrap="square" lIns="68550" tIns="34275" rIns="68550" bIns="34275" anchor="t" anchorCtr="0">
            <a:spAutoFit/>
          </a:bodyPr>
          <a:lstStyle/>
          <a:p>
            <a:pPr marL="0" marR="0" lvl="0" indent="0" algn="just" rtl="0">
              <a:lnSpc>
                <a:spcPct val="150000"/>
              </a:lnSpc>
              <a:spcBef>
                <a:spcPts val="0"/>
              </a:spcBef>
              <a:spcAft>
                <a:spcPts val="0"/>
              </a:spcAft>
              <a:buNone/>
            </a:pPr>
            <a:r>
              <a:rPr lang="en-US" sz="2000" b="0" i="0" u="none" strike="noStrike" cap="none" dirty="0">
                <a:solidFill>
                  <a:srgbClr val="222222"/>
                </a:solidFill>
                <a:latin typeface="Quattrocento Sans"/>
                <a:ea typeface="Quattrocento Sans"/>
                <a:cs typeface="Quattrocento Sans"/>
                <a:sym typeface="Quattrocento Sans"/>
              </a:rPr>
              <a:t>This work presents PriceMyRide, an AI-powered predictive model for estimating used car prices based on carefully engineered vehicle features. Utilizing comprehensive data preprocessing and a deep learning regression approach, the model achieved a high regression accuracy of 92.4% and a mean absolute error (MAE) of approximately $27,264. These promising results demonstrate the potential of data-driven AI models to provide accurate, transparent, and efficient vehicle valuations. The integration of this model into a user-friendly web application highlights its readiness for practical use in real-world scenarios, helping buyers, sellers, and dealers make better-informed pricing decisions.</a:t>
            </a:r>
          </a:p>
          <a:p>
            <a:pPr marL="0" marR="0" lvl="0" indent="0" algn="just" rtl="0">
              <a:lnSpc>
                <a:spcPct val="150000"/>
              </a:lnSpc>
              <a:spcBef>
                <a:spcPts val="0"/>
              </a:spcBef>
              <a:spcAft>
                <a:spcPts val="0"/>
              </a:spcAft>
              <a:buNone/>
            </a:pPr>
            <a:r>
              <a:rPr lang="en-US" sz="2000" b="1" dirty="0">
                <a:solidFill>
                  <a:srgbClr val="222222"/>
                </a:solidFill>
                <a:latin typeface="Quattrocento Sans"/>
                <a:ea typeface="Quattrocento Sans"/>
                <a:cs typeface="Quattrocento Sans"/>
                <a:sym typeface="Quattrocento Sans"/>
              </a:rPr>
              <a:t>Future Work: </a:t>
            </a:r>
          </a:p>
          <a:p>
            <a:pPr marL="0" marR="0" lvl="0" indent="0" algn="just" rtl="0">
              <a:lnSpc>
                <a:spcPct val="150000"/>
              </a:lnSpc>
              <a:spcBef>
                <a:spcPts val="0"/>
              </a:spcBef>
              <a:spcAft>
                <a:spcPts val="0"/>
              </a:spcAft>
              <a:buNone/>
            </a:pPr>
            <a:r>
              <a:rPr lang="en-US" sz="2000" b="0" i="0" u="none" strike="noStrike" cap="none" dirty="0">
                <a:solidFill>
                  <a:schemeClr val="dk1"/>
                </a:solidFill>
                <a:latin typeface="Quattrocento Sans"/>
                <a:ea typeface="Quattrocento Sans"/>
                <a:cs typeface="Quattrocento Sans"/>
                <a:sym typeface="Quattrocento Sans"/>
              </a:rPr>
              <a:t>Future enhancements will focus on incorporating a wider variety of features such as vehicle condition reports, geographic market trends, and historical pricing data to improve prediction accuracy. Additionally, refining the user interface for better accessibility and expanding deployment options will help make PriceMyRide more robust and user-centric. The system may also be extended to support other asset types, making it a scalable framework for AI-powered price estimation across diverse domains.</a:t>
            </a:r>
          </a:p>
        </p:txBody>
      </p:sp>
      <p:sp>
        <p:nvSpPr>
          <p:cNvPr id="98" name="Google Shape;98;p13"/>
          <p:cNvSpPr/>
          <p:nvPr/>
        </p:nvSpPr>
        <p:spPr>
          <a:xfrm>
            <a:off x="16980391" y="32686119"/>
            <a:ext cx="15072571" cy="914400"/>
          </a:xfrm>
          <a:prstGeom prst="snipRoundRect">
            <a:avLst>
              <a:gd name="adj1" fmla="val 0"/>
              <a:gd name="adj2" fmla="val 46622"/>
            </a:avLst>
          </a:prstGeom>
          <a:solidFill>
            <a:srgbClr val="7F7F7F"/>
          </a:solidFill>
          <a:ln>
            <a:noFill/>
          </a:ln>
        </p:spPr>
        <p:txBody>
          <a:bodyPr spcFirstLastPara="1" wrap="square" lIns="205725" tIns="54850" rIns="205725" bIns="51400" anchor="ctr" anchorCtr="0">
            <a:noAutofit/>
          </a:bodyPr>
          <a:lstStyle/>
          <a:p>
            <a:pPr marL="0" marR="0" lvl="0" indent="0" algn="l" rtl="0">
              <a:spcBef>
                <a:spcPts val="0"/>
              </a:spcBef>
              <a:spcAft>
                <a:spcPts val="0"/>
              </a:spcAft>
              <a:buNone/>
            </a:pPr>
            <a:r>
              <a:rPr lang="en-US" sz="3600" b="1" i="0" u="none" strike="noStrike" cap="none">
                <a:solidFill>
                  <a:schemeClr val="lt1"/>
                </a:solidFill>
                <a:latin typeface="Quattrocento"/>
                <a:ea typeface="Quattrocento"/>
                <a:cs typeface="Quattrocento"/>
                <a:sym typeface="Quattrocento"/>
              </a:rPr>
              <a:t>Conclusion &amp; Future Directions</a:t>
            </a:r>
            <a:endParaRPr/>
          </a:p>
        </p:txBody>
      </p:sp>
      <p:sp>
        <p:nvSpPr>
          <p:cNvPr id="99" name="Google Shape;99;p13"/>
          <p:cNvSpPr/>
          <p:nvPr/>
        </p:nvSpPr>
        <p:spPr>
          <a:xfrm>
            <a:off x="16963995" y="17434985"/>
            <a:ext cx="15072571" cy="15178616"/>
          </a:xfrm>
          <a:prstGeom prst="rect">
            <a:avLst/>
          </a:prstGeom>
          <a:solidFill>
            <a:schemeClr val="lt1"/>
          </a:solidFill>
          <a:ln>
            <a:noFill/>
          </a:ln>
        </p:spPr>
        <p:txBody>
          <a:bodyPr spcFirstLastPara="1" wrap="square" lIns="91425" tIns="45700" rIns="91425" bIns="45700" anchor="ctr" anchorCtr="0">
            <a:noAutofit/>
          </a:bodyPr>
          <a:lstStyle/>
          <a:p>
            <a:pPr marL="0" marR="0" lvl="0" indent="0" algn="just" rtl="0">
              <a:lnSpc>
                <a:spcPct val="110000"/>
              </a:lnSpc>
              <a:spcBef>
                <a:spcPts val="0"/>
              </a:spcBef>
              <a:spcAft>
                <a:spcPts val="0"/>
              </a:spcAft>
              <a:buNone/>
            </a:pPr>
            <a:r>
              <a:rPr lang="en-US" sz="2000" b="1" i="0" u="none" strike="noStrike" cap="none">
                <a:solidFill>
                  <a:srgbClr val="7030A0"/>
                </a:solidFill>
                <a:latin typeface="Calibri"/>
                <a:ea typeface="Calibri"/>
                <a:cs typeface="Calibri"/>
                <a:sym typeface="Calibri"/>
              </a:rPr>
              <a:t>            </a:t>
            </a:r>
            <a:endParaRPr/>
          </a:p>
          <a:p>
            <a:pPr marL="0" marR="0" lvl="0" indent="0" algn="just" rtl="0">
              <a:lnSpc>
                <a:spcPct val="110000"/>
              </a:lnSpc>
              <a:spcBef>
                <a:spcPts val="0"/>
              </a:spcBef>
              <a:spcAft>
                <a:spcPts val="0"/>
              </a:spcAft>
              <a:buNone/>
            </a:pPr>
            <a:endParaRPr sz="2000" b="1" i="0" u="none" strike="noStrike" cap="none">
              <a:solidFill>
                <a:srgbClr val="7030A0"/>
              </a:solidFill>
              <a:latin typeface="Calibri"/>
              <a:ea typeface="Calibri"/>
              <a:cs typeface="Calibri"/>
              <a:sym typeface="Calibri"/>
            </a:endParaRPr>
          </a:p>
          <a:p>
            <a:pPr marL="0" marR="0" lvl="0" indent="0" algn="just" rtl="0">
              <a:lnSpc>
                <a:spcPct val="110000"/>
              </a:lnSpc>
              <a:spcBef>
                <a:spcPts val="0"/>
              </a:spcBef>
              <a:spcAft>
                <a:spcPts val="0"/>
              </a:spcAft>
              <a:buNone/>
            </a:pPr>
            <a:endParaRPr sz="2000" b="1" i="0" u="none" strike="noStrike" cap="none">
              <a:solidFill>
                <a:srgbClr val="7030A0"/>
              </a:solidFill>
              <a:latin typeface="Calibri"/>
              <a:ea typeface="Calibri"/>
              <a:cs typeface="Calibri"/>
              <a:sym typeface="Calibri"/>
            </a:endParaRPr>
          </a:p>
        </p:txBody>
      </p:sp>
      <p:sp>
        <p:nvSpPr>
          <p:cNvPr id="100" name="Google Shape;100;p13"/>
          <p:cNvSpPr txBox="1"/>
          <p:nvPr/>
        </p:nvSpPr>
        <p:spPr>
          <a:xfrm>
            <a:off x="17263063" y="17624660"/>
            <a:ext cx="14382924" cy="6163195"/>
          </a:xfrm>
          <a:prstGeom prst="rect">
            <a:avLst/>
          </a:prstGeom>
          <a:noFill/>
          <a:ln>
            <a:noFill/>
          </a:ln>
        </p:spPr>
        <p:txBody>
          <a:bodyPr spcFirstLastPara="1" wrap="square" lIns="68550" tIns="34275" rIns="68550" bIns="34275" anchor="t" anchorCtr="0">
            <a:spAutoFit/>
          </a:bodyPr>
          <a:lstStyle/>
          <a:p>
            <a:pPr marL="0" marR="0" lvl="0" indent="0" algn="just" rtl="0">
              <a:lnSpc>
                <a:spcPct val="110000"/>
              </a:lnSpc>
              <a:spcBef>
                <a:spcPts val="0"/>
              </a:spcBef>
              <a:spcAft>
                <a:spcPts val="0"/>
              </a:spcAft>
              <a:buNone/>
            </a:pPr>
            <a:r>
              <a:rPr lang="en-US" sz="2000" b="0" i="0" u="none" strike="noStrike" cap="none" dirty="0">
                <a:solidFill>
                  <a:schemeClr val="dk1"/>
                </a:solidFill>
                <a:latin typeface="Calibri"/>
                <a:ea typeface="Calibri"/>
                <a:cs typeface="Calibri"/>
                <a:sym typeface="Calibri"/>
              </a:rPr>
              <a:t>The trained model was evaluated on unseen test data to measure its performance in predicting used car prices. Several regression metrics were used to assess accuracy, error margin, and prediction consistency. The results indicate that the model performs reliably and generalizes well to new inputs.</a:t>
            </a:r>
            <a:endParaRPr lang="en-US" sz="2000" b="1" i="0" u="none" strike="noStrike" cap="none" dirty="0">
              <a:solidFill>
                <a:srgbClr val="7030A0"/>
              </a:solidFill>
              <a:latin typeface="Calibri"/>
              <a:ea typeface="Calibri"/>
              <a:cs typeface="Calibri"/>
              <a:sym typeface="Calibri"/>
            </a:endParaRPr>
          </a:p>
          <a:p>
            <a:pPr marL="0" marR="0" lvl="0" indent="0" algn="just" rtl="0">
              <a:lnSpc>
                <a:spcPct val="110000"/>
              </a:lnSpc>
              <a:spcBef>
                <a:spcPts val="0"/>
              </a:spcBef>
              <a:spcAft>
                <a:spcPts val="0"/>
              </a:spcAft>
              <a:buNone/>
            </a:pPr>
            <a:r>
              <a:rPr lang="en-US" sz="2000" b="1" i="0" u="none" strike="noStrike" cap="none" dirty="0">
                <a:solidFill>
                  <a:schemeClr val="tx1"/>
                </a:solidFill>
                <a:latin typeface="Calibri"/>
                <a:ea typeface="Calibri"/>
                <a:cs typeface="Calibri"/>
                <a:sym typeface="Calibri"/>
              </a:rPr>
              <a:t>Mean Absolute Error (MAE): </a:t>
            </a:r>
          </a:p>
          <a:p>
            <a:pPr marL="0" marR="0" lvl="0" indent="0" algn="just" rtl="0">
              <a:lnSpc>
                <a:spcPct val="110000"/>
              </a:lnSpc>
              <a:spcBef>
                <a:spcPts val="0"/>
              </a:spcBef>
              <a:spcAft>
                <a:spcPts val="0"/>
              </a:spcAft>
              <a:buNone/>
            </a:pPr>
            <a:r>
              <a:rPr lang="en-US" sz="2000" i="0" u="none" strike="noStrike" cap="none" dirty="0">
                <a:solidFill>
                  <a:schemeClr val="tx1"/>
                </a:solidFill>
                <a:latin typeface="Calibri"/>
                <a:ea typeface="Calibri"/>
                <a:cs typeface="Calibri"/>
                <a:sym typeface="Calibri"/>
              </a:rPr>
              <a:t>The model achieved a MAE of approximately $18,700, indicating that, on average, the predicted prices differ from actual prices by this amount. This low MAE reflects strong real-world pricing accuracy for a regression task involving high-value items like cars.</a:t>
            </a:r>
          </a:p>
          <a:p>
            <a:pPr marL="0" marR="0" lvl="0" indent="0" algn="just" rtl="0">
              <a:lnSpc>
                <a:spcPct val="110000"/>
              </a:lnSpc>
              <a:spcBef>
                <a:spcPts val="0"/>
              </a:spcBef>
              <a:spcAft>
                <a:spcPts val="0"/>
              </a:spcAft>
              <a:buNone/>
            </a:pPr>
            <a:r>
              <a:rPr lang="en-US" sz="2000" b="1" i="0" u="none" strike="noStrike" cap="none" dirty="0">
                <a:solidFill>
                  <a:schemeClr val="tx1"/>
                </a:solidFill>
                <a:latin typeface="Calibri"/>
                <a:ea typeface="Calibri"/>
                <a:cs typeface="Calibri"/>
                <a:sym typeface="Calibri"/>
              </a:rPr>
              <a:t>Mean Squared Error (MSE):</a:t>
            </a:r>
          </a:p>
          <a:p>
            <a:pPr marL="0" marR="0" lvl="0" indent="0" algn="just" rtl="0">
              <a:lnSpc>
                <a:spcPct val="110000"/>
              </a:lnSpc>
              <a:spcBef>
                <a:spcPts val="0"/>
              </a:spcBef>
              <a:spcAft>
                <a:spcPts val="0"/>
              </a:spcAft>
              <a:buNone/>
            </a:pPr>
            <a:r>
              <a:rPr lang="en-US" sz="2000" i="0" u="none" strike="noStrike" cap="none" dirty="0">
                <a:solidFill>
                  <a:schemeClr val="tx1"/>
                </a:solidFill>
                <a:latin typeface="Calibri"/>
                <a:ea typeface="Calibri"/>
                <a:cs typeface="Calibri"/>
                <a:sym typeface="Calibri"/>
              </a:rPr>
              <a:t>An MSE of ~6.4 × 10⁸ was recorded, which captures the squared differences between predicted and actual prices. It penalizes larger errors more heavily and confirms that extreme deviations were effectively minimized.</a:t>
            </a:r>
          </a:p>
          <a:p>
            <a:pPr marL="0" marR="0" lvl="0" indent="0" algn="just" rtl="0">
              <a:lnSpc>
                <a:spcPct val="110000"/>
              </a:lnSpc>
              <a:spcBef>
                <a:spcPts val="0"/>
              </a:spcBef>
              <a:spcAft>
                <a:spcPts val="0"/>
              </a:spcAft>
              <a:buNone/>
            </a:pPr>
            <a:r>
              <a:rPr lang="en-US" sz="2000" b="1" i="0" u="none" strike="noStrike" cap="none" dirty="0">
                <a:solidFill>
                  <a:schemeClr val="tx1"/>
                </a:solidFill>
                <a:latin typeface="Calibri"/>
                <a:ea typeface="Calibri"/>
                <a:cs typeface="Calibri"/>
                <a:sym typeface="Calibri"/>
              </a:rPr>
              <a:t>Root Mean Squared Error (RMSE):</a:t>
            </a:r>
          </a:p>
          <a:p>
            <a:pPr marL="0" marR="0" lvl="0" indent="0" algn="just" rtl="0">
              <a:lnSpc>
                <a:spcPct val="110000"/>
              </a:lnSpc>
              <a:spcBef>
                <a:spcPts val="0"/>
              </a:spcBef>
              <a:spcAft>
                <a:spcPts val="0"/>
              </a:spcAft>
              <a:buNone/>
            </a:pPr>
            <a:r>
              <a:rPr lang="en-US" sz="2000" i="0" u="none" strike="noStrike" cap="none" dirty="0">
                <a:solidFill>
                  <a:schemeClr val="tx1"/>
                </a:solidFill>
                <a:latin typeface="Calibri"/>
                <a:ea typeface="Calibri"/>
                <a:cs typeface="Calibri"/>
                <a:sym typeface="Calibri"/>
              </a:rPr>
              <a:t>With a RMSE of ~25,000, the model maintains a relatively low overall error spread. RMSE helps interpret error magnitude in actual dollar terms, further validating the model's ability to generalize well to unseen data.</a:t>
            </a:r>
          </a:p>
          <a:p>
            <a:pPr marL="0" marR="0" lvl="0" indent="0" algn="just" rtl="0">
              <a:lnSpc>
                <a:spcPct val="110000"/>
              </a:lnSpc>
              <a:spcBef>
                <a:spcPts val="0"/>
              </a:spcBef>
              <a:spcAft>
                <a:spcPts val="0"/>
              </a:spcAft>
              <a:buNone/>
            </a:pPr>
            <a:r>
              <a:rPr lang="en-US" sz="2000" b="1" i="0" u="none" strike="noStrike" cap="none" dirty="0">
                <a:solidFill>
                  <a:schemeClr val="tx1"/>
                </a:solidFill>
                <a:latin typeface="Calibri"/>
                <a:ea typeface="Calibri"/>
                <a:cs typeface="Calibri"/>
                <a:sym typeface="Calibri"/>
              </a:rPr>
              <a:t>R² Score:</a:t>
            </a:r>
          </a:p>
          <a:p>
            <a:pPr marL="0" marR="0" lvl="0" indent="0" algn="just" rtl="0">
              <a:lnSpc>
                <a:spcPct val="110000"/>
              </a:lnSpc>
              <a:spcBef>
                <a:spcPts val="0"/>
              </a:spcBef>
              <a:spcAft>
                <a:spcPts val="0"/>
              </a:spcAft>
              <a:buNone/>
            </a:pPr>
            <a:r>
              <a:rPr lang="en-US" sz="2000" i="0" u="none" strike="noStrike" cap="none" dirty="0">
                <a:solidFill>
                  <a:schemeClr val="tx1"/>
                </a:solidFill>
                <a:latin typeface="Calibri"/>
                <a:ea typeface="Calibri"/>
                <a:cs typeface="Calibri"/>
                <a:sym typeface="Calibri"/>
              </a:rPr>
              <a:t>The coefficient of determination (R² ≈ 0.92) demonstrates that the model explains around 92% of the variance in used car prices. This shows strong correlation between model predictions and actual values.</a:t>
            </a:r>
          </a:p>
          <a:p>
            <a:pPr marL="0" marR="0" lvl="0" indent="0" algn="just" rtl="0">
              <a:lnSpc>
                <a:spcPct val="110000"/>
              </a:lnSpc>
              <a:spcBef>
                <a:spcPts val="0"/>
              </a:spcBef>
              <a:spcAft>
                <a:spcPts val="0"/>
              </a:spcAft>
              <a:buNone/>
            </a:pPr>
            <a:r>
              <a:rPr lang="en-US" sz="2000" b="1" i="0" u="none" strike="noStrike" cap="none" dirty="0">
                <a:solidFill>
                  <a:schemeClr val="tx1"/>
                </a:solidFill>
                <a:latin typeface="Calibri"/>
                <a:ea typeface="Calibri"/>
                <a:cs typeface="Calibri"/>
                <a:sym typeface="Calibri"/>
              </a:rPr>
              <a:t>Predicted vs Actual Price Figure:</a:t>
            </a:r>
          </a:p>
          <a:p>
            <a:pPr marL="0" marR="0" lvl="0" indent="0" algn="just" rtl="0">
              <a:lnSpc>
                <a:spcPct val="110000"/>
              </a:lnSpc>
              <a:spcBef>
                <a:spcPts val="0"/>
              </a:spcBef>
              <a:spcAft>
                <a:spcPts val="0"/>
              </a:spcAft>
              <a:buNone/>
            </a:pPr>
            <a:r>
              <a:rPr lang="en-US" sz="2000" i="0" u="none" strike="noStrike" cap="none" dirty="0">
                <a:solidFill>
                  <a:schemeClr val="tx1"/>
                </a:solidFill>
                <a:latin typeface="Calibri"/>
                <a:ea typeface="Calibri"/>
                <a:cs typeface="Calibri"/>
                <a:sym typeface="Calibri"/>
              </a:rPr>
              <a:t>The predictions figure showcases a side-by-side comparison of the model's estimated prices and the true selling prices for a sample of test data. While minor deviations exist, the predictions closely follow actual values.</a:t>
            </a:r>
            <a:endParaRPr sz="2000" i="0" u="none" strike="noStrike" cap="none" dirty="0">
              <a:solidFill>
                <a:schemeClr val="tx1"/>
              </a:solidFill>
              <a:latin typeface="Calibri"/>
              <a:ea typeface="Calibri"/>
              <a:cs typeface="Calibri"/>
              <a:sym typeface="Calibri"/>
            </a:endParaRPr>
          </a:p>
        </p:txBody>
      </p:sp>
      <p:sp>
        <p:nvSpPr>
          <p:cNvPr id="101" name="Google Shape;101;p13"/>
          <p:cNvSpPr/>
          <p:nvPr/>
        </p:nvSpPr>
        <p:spPr>
          <a:xfrm>
            <a:off x="16952576" y="16494976"/>
            <a:ext cx="15072571" cy="914400"/>
          </a:xfrm>
          <a:prstGeom prst="snipRoundRect">
            <a:avLst>
              <a:gd name="adj1" fmla="val 0"/>
              <a:gd name="adj2" fmla="val 50000"/>
            </a:avLst>
          </a:prstGeom>
          <a:solidFill>
            <a:srgbClr val="3684A0"/>
          </a:solidFill>
          <a:ln>
            <a:noFill/>
          </a:ln>
        </p:spPr>
        <p:txBody>
          <a:bodyPr spcFirstLastPara="1" wrap="square" lIns="205725" tIns="54850" rIns="205725" bIns="51400" anchor="ctr" anchorCtr="0">
            <a:noAutofit/>
          </a:bodyPr>
          <a:lstStyle/>
          <a:p>
            <a:pPr marL="0" marR="0" lvl="0" indent="0" algn="l" rtl="0">
              <a:spcBef>
                <a:spcPts val="0"/>
              </a:spcBef>
              <a:spcAft>
                <a:spcPts val="0"/>
              </a:spcAft>
              <a:buNone/>
            </a:pPr>
            <a:r>
              <a:rPr lang="en-US" sz="3600" b="1" i="0" u="none" strike="noStrike" cap="none" dirty="0">
                <a:solidFill>
                  <a:schemeClr val="lt1"/>
                </a:solidFill>
                <a:latin typeface="Quattrocento"/>
                <a:ea typeface="Quattrocento"/>
                <a:cs typeface="Quattrocento"/>
                <a:sym typeface="Quattrocento"/>
              </a:rPr>
              <a:t>Results</a:t>
            </a:r>
            <a:endParaRPr dirty="0"/>
          </a:p>
        </p:txBody>
      </p:sp>
      <p:pic>
        <p:nvPicPr>
          <p:cNvPr id="102" name="Google Shape;102;p13" descr="A picture containing text, sign&#10;&#10;Description automatically generated"/>
          <p:cNvPicPr preferRelativeResize="0"/>
          <p:nvPr/>
        </p:nvPicPr>
        <p:blipFill rotWithShape="1">
          <a:blip r:embed="rId4">
            <a:alphaModFix/>
          </a:blip>
          <a:srcRect/>
          <a:stretch/>
        </p:blipFill>
        <p:spPr>
          <a:xfrm>
            <a:off x="863029" y="1021816"/>
            <a:ext cx="3512937" cy="3524686"/>
          </a:xfrm>
          <a:prstGeom prst="rect">
            <a:avLst/>
          </a:prstGeom>
          <a:noFill/>
          <a:ln>
            <a:noFill/>
          </a:ln>
        </p:spPr>
      </p:pic>
      <p:pic>
        <p:nvPicPr>
          <p:cNvPr id="103" name="Google Shape;103;p13" descr="cs final logo with color trnasparent.png"/>
          <p:cNvPicPr preferRelativeResize="0"/>
          <p:nvPr/>
        </p:nvPicPr>
        <p:blipFill rotWithShape="1">
          <a:blip r:embed="rId5">
            <a:alphaModFix/>
          </a:blip>
          <a:srcRect/>
          <a:stretch/>
        </p:blipFill>
        <p:spPr>
          <a:xfrm>
            <a:off x="28142629" y="1021816"/>
            <a:ext cx="3893937" cy="3524686"/>
          </a:xfrm>
          <a:prstGeom prst="rect">
            <a:avLst/>
          </a:prstGeom>
          <a:noFill/>
          <a:ln>
            <a:noFill/>
          </a:ln>
        </p:spPr>
      </p:pic>
      <p:sp>
        <p:nvSpPr>
          <p:cNvPr id="104" name="Google Shape;104;p13"/>
          <p:cNvSpPr/>
          <p:nvPr/>
        </p:nvSpPr>
        <p:spPr>
          <a:xfrm>
            <a:off x="939229" y="10641079"/>
            <a:ext cx="15072571" cy="993494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7200" b="0" i="0" u="none" strike="noStrike" cap="none">
              <a:solidFill>
                <a:schemeClr val="dk1"/>
              </a:solidFill>
              <a:latin typeface="Calibri"/>
              <a:ea typeface="Calibri"/>
              <a:cs typeface="Calibri"/>
              <a:sym typeface="Calibri"/>
            </a:endParaRPr>
          </a:p>
        </p:txBody>
      </p:sp>
      <p:sp>
        <p:nvSpPr>
          <p:cNvPr id="105" name="Google Shape;105;p13"/>
          <p:cNvSpPr txBox="1"/>
          <p:nvPr/>
        </p:nvSpPr>
        <p:spPr>
          <a:xfrm>
            <a:off x="1284052" y="11229251"/>
            <a:ext cx="14382924" cy="10733677"/>
          </a:xfrm>
          <a:prstGeom prst="rect">
            <a:avLst/>
          </a:prstGeom>
          <a:noFill/>
          <a:ln>
            <a:noFill/>
          </a:ln>
        </p:spPr>
        <p:txBody>
          <a:bodyPr spcFirstLastPara="1" wrap="square" lIns="68550" tIns="34275" rIns="68550" bIns="34275" anchor="t" anchorCtr="0">
            <a:spAutoFit/>
          </a:bodyPr>
          <a:lstStyle/>
          <a:p>
            <a:pPr marL="0" marR="0" lvl="0" indent="0" algn="just" rtl="0">
              <a:lnSpc>
                <a:spcPct val="110000"/>
              </a:lnSpc>
              <a:spcBef>
                <a:spcPts val="0"/>
              </a:spcBef>
              <a:spcAft>
                <a:spcPts val="0"/>
              </a:spcAft>
              <a:buClr>
                <a:schemeClr val="dk1"/>
              </a:buClr>
              <a:buSzPts val="2000"/>
              <a:buFont typeface="Quattrocento Sans"/>
              <a:buNone/>
            </a:pPr>
            <a:r>
              <a:rPr lang="en-US" sz="2000" b="0" i="0" u="none" strike="noStrike" cap="none" dirty="0">
                <a:solidFill>
                  <a:schemeClr val="dk1"/>
                </a:solidFill>
                <a:latin typeface="Quattrocento Sans"/>
                <a:ea typeface="Quattrocento Sans"/>
                <a:cs typeface="Quattrocento Sans"/>
                <a:sym typeface="Quattrocento Sans"/>
              </a:rPr>
              <a:t>The valuation of used cars has traditionally relied on manual assessments, dealer experience, or generalized pricing guides, often leading to inconsistent and subjective outcomes. As the automotive industry evolves alongside digital transformation, the need for intelligent and accurate price estimation systems has become increasingly important—especially in the era of online car listings and dynamic resale markets. Given the wide variation in car features like brand, model year, mileage, transmission type, and fuel category, building a reliable pricing model presents a real-world challenge that can be addressed through AI.</a:t>
            </a:r>
          </a:p>
          <a:p>
            <a:pPr marL="0" marR="0" lvl="0" indent="0" algn="just" rtl="0">
              <a:lnSpc>
                <a:spcPct val="110000"/>
              </a:lnSpc>
              <a:spcBef>
                <a:spcPts val="0"/>
              </a:spcBef>
              <a:spcAft>
                <a:spcPts val="0"/>
              </a:spcAft>
              <a:buClr>
                <a:schemeClr val="dk1"/>
              </a:buClr>
              <a:buSzPts val="2000"/>
              <a:buFont typeface="Quattrocento Sans"/>
              <a:buNone/>
            </a:pPr>
            <a:endParaRPr lang="en-US" dirty="0"/>
          </a:p>
          <a:p>
            <a:pPr marR="0" lvl="0" algn="just" rtl="0">
              <a:lnSpc>
                <a:spcPct val="110000"/>
              </a:lnSpc>
              <a:spcBef>
                <a:spcPts val="0"/>
              </a:spcBef>
              <a:spcAft>
                <a:spcPts val="0"/>
              </a:spcAft>
              <a:buClr>
                <a:schemeClr val="dk1"/>
              </a:buClr>
              <a:buSzPts val="2000"/>
            </a:pPr>
            <a:r>
              <a:rPr lang="en-US" sz="2000" b="1" i="0" u="none" strike="noStrike" cap="none" dirty="0">
                <a:solidFill>
                  <a:schemeClr val="dk1"/>
                </a:solidFill>
                <a:latin typeface="Quattrocento Sans"/>
                <a:ea typeface="Quattrocento Sans"/>
                <a:cs typeface="Quattrocento Sans"/>
                <a:sym typeface="Quattrocento Sans"/>
              </a:rPr>
              <a:t>Background: </a:t>
            </a:r>
            <a:r>
              <a:rPr lang="en-US" sz="2000" dirty="0">
                <a:solidFill>
                  <a:schemeClr val="dk1"/>
                </a:solidFill>
                <a:latin typeface="Quattrocento Sans"/>
                <a:sym typeface="Quattrocento Sans"/>
              </a:rPr>
              <a:t>With the increasing digitization of the automotive industry, the demand for reliable, automated systems to estimate used car prices has grown rapidly. Traditional valuation methods are often inconsistent, subjective, and time-consuming, especially in online marketplaces.</a:t>
            </a:r>
          </a:p>
          <a:p>
            <a:pPr marR="0" lvl="0" algn="just" rtl="0">
              <a:lnSpc>
                <a:spcPct val="110000"/>
              </a:lnSpc>
              <a:spcBef>
                <a:spcPts val="0"/>
              </a:spcBef>
              <a:spcAft>
                <a:spcPts val="0"/>
              </a:spcAft>
              <a:buClr>
                <a:schemeClr val="dk1"/>
              </a:buClr>
              <a:buSzPts val="2000"/>
            </a:pPr>
            <a:endParaRPr dirty="0"/>
          </a:p>
          <a:p>
            <a:pPr marR="0" lvl="0" algn="just" rtl="0">
              <a:lnSpc>
                <a:spcPct val="110000"/>
              </a:lnSpc>
              <a:spcBef>
                <a:spcPts val="0"/>
              </a:spcBef>
              <a:spcAft>
                <a:spcPts val="0"/>
              </a:spcAft>
              <a:buClr>
                <a:schemeClr val="dk1"/>
              </a:buClr>
              <a:buSzPts val="2000"/>
            </a:pPr>
            <a:r>
              <a:rPr lang="en-US" sz="2000" b="1" i="0" u="none" strike="noStrike" cap="none" dirty="0">
                <a:solidFill>
                  <a:schemeClr val="dk1"/>
                </a:solidFill>
                <a:latin typeface="Quattrocento Sans"/>
                <a:ea typeface="Quattrocento Sans"/>
                <a:cs typeface="Quattrocento Sans"/>
                <a:sym typeface="Quattrocento Sans"/>
              </a:rPr>
              <a:t>Motivation: </a:t>
            </a:r>
            <a:r>
              <a:rPr lang="en-US" sz="2000" i="0" u="none" strike="noStrike" cap="none" dirty="0">
                <a:solidFill>
                  <a:schemeClr val="dk1"/>
                </a:solidFill>
                <a:latin typeface="Quattrocento Sans"/>
                <a:ea typeface="Quattrocento Sans"/>
                <a:cs typeface="Quattrocento Sans"/>
                <a:sym typeface="Quattrocento Sans"/>
              </a:rPr>
              <a:t>Buyers and sellers frequently struggle with determining a car's fair market value due to fluctuating prices and the influence of multiple variables. This motivated the development of PriceMyRide—an AI-powered solution capable of delivering accurate and instant price predictions.</a:t>
            </a:r>
          </a:p>
          <a:p>
            <a:pPr marR="0" lvl="0" algn="just" rtl="0">
              <a:lnSpc>
                <a:spcPct val="110000"/>
              </a:lnSpc>
              <a:spcBef>
                <a:spcPts val="0"/>
              </a:spcBef>
              <a:spcAft>
                <a:spcPts val="0"/>
              </a:spcAft>
              <a:buClr>
                <a:schemeClr val="dk1"/>
              </a:buClr>
              <a:buSzPts val="2000"/>
            </a:pPr>
            <a:endParaRPr dirty="0"/>
          </a:p>
          <a:p>
            <a:pPr marR="0" lvl="0" algn="just" rtl="0">
              <a:lnSpc>
                <a:spcPct val="110000"/>
              </a:lnSpc>
              <a:spcBef>
                <a:spcPts val="0"/>
              </a:spcBef>
              <a:spcAft>
                <a:spcPts val="0"/>
              </a:spcAft>
              <a:buClr>
                <a:schemeClr val="dk1"/>
              </a:buClr>
              <a:buSzPts val="2000"/>
            </a:pPr>
            <a:r>
              <a:rPr lang="en-US" sz="2000" b="1" i="0" u="none" strike="noStrike" cap="none" dirty="0">
                <a:solidFill>
                  <a:schemeClr val="dk1"/>
                </a:solidFill>
                <a:latin typeface="Quattrocento Sans"/>
                <a:ea typeface="Quattrocento Sans"/>
                <a:cs typeface="Quattrocento Sans"/>
                <a:sym typeface="Quattrocento Sans"/>
              </a:rPr>
              <a:t>Research Objectives and Questions: </a:t>
            </a:r>
            <a:r>
              <a:rPr lang="en-US" sz="2000" b="0" i="0" u="none" strike="noStrike" cap="none" dirty="0">
                <a:solidFill>
                  <a:schemeClr val="dk1"/>
                </a:solidFill>
                <a:latin typeface="Quattrocento Sans"/>
                <a:ea typeface="Quattrocento Sans"/>
                <a:cs typeface="Quattrocento Sans"/>
                <a:sym typeface="Quattrocento Sans"/>
              </a:rPr>
              <a:t>This project aims to answer: Can machine learning effectively predict used car prices based on key features? To address this, I have built a regression-based model trained on a cleaned dataset with features such as brand, year, mileage, fuel type, and title status.</a:t>
            </a:r>
          </a:p>
          <a:p>
            <a:pPr marR="0" lvl="0" algn="just" rtl="0">
              <a:lnSpc>
                <a:spcPct val="110000"/>
              </a:lnSpc>
              <a:spcBef>
                <a:spcPts val="0"/>
              </a:spcBef>
              <a:spcAft>
                <a:spcPts val="0"/>
              </a:spcAft>
              <a:buClr>
                <a:schemeClr val="dk1"/>
              </a:buClr>
              <a:buSzPts val="2000"/>
            </a:pPr>
            <a:endParaRPr dirty="0"/>
          </a:p>
          <a:p>
            <a:pPr marR="0" lvl="0" algn="just" rtl="0">
              <a:lnSpc>
                <a:spcPct val="110000"/>
              </a:lnSpc>
              <a:spcBef>
                <a:spcPts val="0"/>
              </a:spcBef>
              <a:spcAft>
                <a:spcPts val="0"/>
              </a:spcAft>
              <a:buClr>
                <a:schemeClr val="dk1"/>
              </a:buClr>
              <a:buSzPts val="2000"/>
            </a:pPr>
            <a:r>
              <a:rPr lang="en-US" sz="2000" b="1" i="0" u="none" strike="noStrike" cap="none" dirty="0">
                <a:solidFill>
                  <a:schemeClr val="dk1"/>
                </a:solidFill>
                <a:latin typeface="Quattrocento Sans"/>
                <a:ea typeface="Quattrocento Sans"/>
                <a:cs typeface="Quattrocento Sans"/>
                <a:sym typeface="Quattrocento Sans"/>
              </a:rPr>
              <a:t>Significance of the Study: </a:t>
            </a:r>
            <a:r>
              <a:rPr lang="en-US" sz="2000" b="0" i="0" u="none" strike="noStrike" cap="none" dirty="0">
                <a:solidFill>
                  <a:schemeClr val="dk1"/>
                </a:solidFill>
                <a:latin typeface="Quattrocento Sans"/>
                <a:ea typeface="Quattrocento Sans"/>
                <a:cs typeface="Quattrocento Sans"/>
                <a:sym typeface="Quattrocento Sans"/>
              </a:rPr>
              <a:t>The system offers real-world utility for consumers, dealerships, and insurance companies by providing fast, transparent price estimates. It showcases the potential of AI in enhancing decision-making, reducing disputes, and improving trust in vehicle transactions.</a:t>
            </a:r>
          </a:p>
          <a:p>
            <a:pPr marR="0" lvl="0" algn="just" rtl="0">
              <a:lnSpc>
                <a:spcPct val="110000"/>
              </a:lnSpc>
              <a:spcBef>
                <a:spcPts val="0"/>
              </a:spcBef>
              <a:spcAft>
                <a:spcPts val="0"/>
              </a:spcAft>
              <a:buClr>
                <a:schemeClr val="dk1"/>
              </a:buClr>
              <a:buSzPts val="2000"/>
            </a:pPr>
            <a:endParaRPr lang="en-US" sz="2000" b="0" i="0" u="none" strike="noStrike" cap="none" dirty="0">
              <a:solidFill>
                <a:schemeClr val="dk1"/>
              </a:solidFill>
              <a:latin typeface="Quattrocento Sans"/>
              <a:ea typeface="Quattrocento Sans"/>
              <a:cs typeface="Quattrocento Sans"/>
              <a:sym typeface="Quattrocento Sans"/>
            </a:endParaRPr>
          </a:p>
          <a:p>
            <a:pPr marR="0" lvl="0" algn="just" rtl="0">
              <a:lnSpc>
                <a:spcPct val="110000"/>
              </a:lnSpc>
              <a:spcBef>
                <a:spcPts val="0"/>
              </a:spcBef>
              <a:spcAft>
                <a:spcPts val="0"/>
              </a:spcAft>
              <a:buClr>
                <a:schemeClr val="dk1"/>
              </a:buClr>
              <a:buSzPts val="2000"/>
            </a:pPr>
            <a:r>
              <a:rPr lang="en-US" sz="2000" b="0" i="0" u="none" strike="noStrike" cap="none" dirty="0">
                <a:solidFill>
                  <a:schemeClr val="dk1"/>
                </a:solidFill>
                <a:latin typeface="Quattrocento Sans"/>
                <a:ea typeface="Quattrocento Sans"/>
                <a:cs typeface="Quattrocento Sans"/>
                <a:sym typeface="Quattrocento Sans"/>
              </a:rPr>
              <a:t>This project introduces PriceMyRide, an AI-powered used car price estimator that leverages machine learning to predict fair market prices based on vehicle attributes. A structured dataset was cleaned, preprocessed using one-hot encoding, and used to train a regression model capable of capturing complex patterns in the data. The model was integrated into a web-based interface using Flask, enabling users to input vehicle details and receive instant price predictions. This system aims to assist both buyers and sellers in making informed pricing decisions, reduce pricing ambiguity, and demonstrate how AI can enhance transparency and trust in the used vehicle market.</a:t>
            </a:r>
          </a:p>
          <a:p>
            <a:pPr marL="342900" marR="0" lvl="0" indent="-342900" algn="just" rtl="0">
              <a:lnSpc>
                <a:spcPct val="110000"/>
              </a:lnSpc>
              <a:spcBef>
                <a:spcPts val="0"/>
              </a:spcBef>
              <a:spcAft>
                <a:spcPts val="0"/>
              </a:spcAft>
              <a:buClr>
                <a:schemeClr val="dk1"/>
              </a:buClr>
              <a:buSzPts val="2000"/>
              <a:buFont typeface="Arial"/>
              <a:buChar char="•"/>
            </a:pPr>
            <a:endParaRPr lang="en-US" sz="2000" dirty="0">
              <a:solidFill>
                <a:schemeClr val="dk1"/>
              </a:solidFill>
              <a:latin typeface="Quattrocento Sans"/>
              <a:sym typeface="Quattrocento Sans"/>
            </a:endParaRPr>
          </a:p>
          <a:p>
            <a:pPr marR="0" lvl="0" algn="just" rtl="0">
              <a:lnSpc>
                <a:spcPct val="110000"/>
              </a:lnSpc>
              <a:spcBef>
                <a:spcPts val="0"/>
              </a:spcBef>
              <a:spcAft>
                <a:spcPts val="0"/>
              </a:spcAft>
              <a:buClr>
                <a:schemeClr val="dk1"/>
              </a:buClr>
              <a:buSzPts val="2000"/>
            </a:pPr>
            <a:endParaRPr dirty="0"/>
          </a:p>
          <a:p>
            <a:pPr marL="0" marR="0" lvl="0" indent="0" algn="just" rtl="0">
              <a:lnSpc>
                <a:spcPct val="110000"/>
              </a:lnSpc>
              <a:spcBef>
                <a:spcPts val="0"/>
              </a:spcBef>
              <a:spcAft>
                <a:spcPts val="0"/>
              </a:spcAft>
              <a:buClr>
                <a:schemeClr val="dk1"/>
              </a:buClr>
              <a:buSzPts val="2000"/>
              <a:buFont typeface="Arial"/>
              <a:buNone/>
            </a:pPr>
            <a:endParaRPr sz="2000" b="0" i="0" u="none" strike="noStrike" cap="none" dirty="0">
              <a:solidFill>
                <a:schemeClr val="dk1"/>
              </a:solidFill>
              <a:latin typeface="Quattrocento Sans"/>
              <a:ea typeface="Quattrocento Sans"/>
              <a:cs typeface="Quattrocento Sans"/>
              <a:sym typeface="Quattrocento Sans"/>
            </a:endParaRPr>
          </a:p>
          <a:p>
            <a:pPr marL="0" marR="0" lvl="0" indent="0" algn="just" rtl="0">
              <a:lnSpc>
                <a:spcPct val="110000"/>
              </a:lnSpc>
              <a:spcBef>
                <a:spcPts val="0"/>
              </a:spcBef>
              <a:spcAft>
                <a:spcPts val="0"/>
              </a:spcAft>
              <a:buClr>
                <a:schemeClr val="dk1"/>
              </a:buClr>
              <a:buSzPts val="2000"/>
              <a:buFont typeface="Arial"/>
              <a:buNone/>
            </a:pPr>
            <a:endParaRPr sz="2000" b="0" i="0" u="none" strike="noStrike" cap="none" dirty="0">
              <a:solidFill>
                <a:schemeClr val="dk1"/>
              </a:solidFill>
              <a:latin typeface="Quattrocento Sans"/>
              <a:ea typeface="Quattrocento Sans"/>
              <a:cs typeface="Quattrocento Sans"/>
              <a:sym typeface="Quattrocento Sans"/>
            </a:endParaRPr>
          </a:p>
          <a:p>
            <a:pPr marL="0" marR="0" lvl="0" indent="0" algn="just" rtl="0">
              <a:lnSpc>
                <a:spcPct val="110000"/>
              </a:lnSpc>
              <a:spcBef>
                <a:spcPts val="0"/>
              </a:spcBef>
              <a:spcAft>
                <a:spcPts val="0"/>
              </a:spcAft>
              <a:buClr>
                <a:schemeClr val="dk1"/>
              </a:buClr>
              <a:buSzPts val="2000"/>
              <a:buFont typeface="Arial"/>
              <a:buNone/>
            </a:pPr>
            <a:endParaRPr sz="2000" b="1" i="0" u="none" strike="noStrike" cap="none" dirty="0">
              <a:solidFill>
                <a:srgbClr val="7030A0"/>
              </a:solidFill>
              <a:latin typeface="Quattrocento Sans"/>
              <a:ea typeface="Quattrocento Sans"/>
              <a:cs typeface="Quattrocento Sans"/>
              <a:sym typeface="Quattrocento Sans"/>
            </a:endParaRPr>
          </a:p>
        </p:txBody>
      </p:sp>
      <p:sp>
        <p:nvSpPr>
          <p:cNvPr id="106" name="Google Shape;106;p13"/>
          <p:cNvSpPr/>
          <p:nvPr/>
        </p:nvSpPr>
        <p:spPr>
          <a:xfrm>
            <a:off x="939227" y="9949214"/>
            <a:ext cx="15072571" cy="914400"/>
          </a:xfrm>
          <a:prstGeom prst="snipRoundRect">
            <a:avLst>
              <a:gd name="adj1" fmla="val 0"/>
              <a:gd name="adj2" fmla="val 46622"/>
            </a:avLst>
          </a:prstGeom>
          <a:solidFill>
            <a:srgbClr val="7030A0"/>
          </a:solidFill>
          <a:ln>
            <a:noFill/>
          </a:ln>
        </p:spPr>
        <p:txBody>
          <a:bodyPr spcFirstLastPara="1" wrap="square" lIns="205725" tIns="54850" rIns="205725" bIns="51400" anchor="ctr" anchorCtr="0">
            <a:noAutofit/>
          </a:bodyPr>
          <a:lstStyle/>
          <a:p>
            <a:pPr marL="0" marR="0" lvl="0" indent="0" algn="l" rtl="0">
              <a:spcBef>
                <a:spcPts val="0"/>
              </a:spcBef>
              <a:spcAft>
                <a:spcPts val="0"/>
              </a:spcAft>
              <a:buNone/>
            </a:pPr>
            <a:r>
              <a:rPr lang="en-US" sz="3600" b="1" i="0" u="none" strike="noStrike" cap="none">
                <a:solidFill>
                  <a:schemeClr val="lt1"/>
                </a:solidFill>
                <a:latin typeface="Quattrocento"/>
                <a:ea typeface="Quattrocento"/>
                <a:cs typeface="Quattrocento"/>
                <a:sym typeface="Quattrocento"/>
              </a:rPr>
              <a:t>Introduction</a:t>
            </a:r>
            <a:endParaRPr/>
          </a:p>
        </p:txBody>
      </p:sp>
      <p:sp>
        <p:nvSpPr>
          <p:cNvPr id="107" name="Google Shape;107;p13"/>
          <p:cNvSpPr/>
          <p:nvPr/>
        </p:nvSpPr>
        <p:spPr>
          <a:xfrm>
            <a:off x="927591" y="21544176"/>
            <a:ext cx="15072571" cy="8856549"/>
          </a:xfrm>
          <a:prstGeom prst="rect">
            <a:avLst/>
          </a:prstGeom>
          <a:solidFill>
            <a:schemeClr val="lt1"/>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r>
              <a:rPr lang="en-US" sz="2000" b="0" i="0" u="none" strike="noStrike" cap="none" dirty="0">
                <a:solidFill>
                  <a:schemeClr val="dk1"/>
                </a:solidFill>
                <a:latin typeface="Quattrocento Sans"/>
                <a:ea typeface="Quattrocento Sans"/>
                <a:cs typeface="Quattrocento Sans"/>
                <a:sym typeface="Quattrocento Sans"/>
              </a:rPr>
              <a:t>Recent advancements in machine learning have enabled researchers to explore intelligent approaches to vehicle valuation, combining structured data (like mileage and brand) and unstructured data (such as images). </a:t>
            </a:r>
            <a:endParaRPr lang="en-US" sz="2000" dirty="0">
              <a:solidFill>
                <a:schemeClr val="dk1"/>
              </a:solidFill>
              <a:latin typeface="Quattrocento Sans"/>
              <a:sym typeface="Quattrocento Sans"/>
            </a:endParaRPr>
          </a:p>
          <a:p>
            <a:pPr marR="0" lvl="0" algn="just" rtl="0">
              <a:spcBef>
                <a:spcPts val="0"/>
              </a:spcBef>
              <a:spcAft>
                <a:spcPts val="0"/>
              </a:spcAft>
            </a:pPr>
            <a:r>
              <a:rPr lang="en-US" sz="2000" b="1" dirty="0">
                <a:solidFill>
                  <a:schemeClr val="dk1"/>
                </a:solidFill>
                <a:latin typeface="Quattrocento Sans"/>
                <a:sym typeface="Quattrocento Sans"/>
              </a:rPr>
              <a:t>Research Gap: </a:t>
            </a:r>
            <a:r>
              <a:rPr lang="en-US" sz="2000" dirty="0">
                <a:solidFill>
                  <a:schemeClr val="dk1"/>
                </a:solidFill>
                <a:latin typeface="Quattrocento Sans"/>
                <a:sym typeface="Quattrocento Sans"/>
              </a:rPr>
              <a:t>While several AI models have been developed for used car price prediction, many are either limited to structured data only, require image-based inputs, or lack real-time deployment for end users. There's a gap in creating a lightweight, interpretable, and easily accessible tool that combines preprocessing, modeling, and user interaction in one pipeline.</a:t>
            </a:r>
          </a:p>
          <a:p>
            <a:pPr marR="0" lvl="0" algn="just" rtl="0">
              <a:spcBef>
                <a:spcPts val="0"/>
              </a:spcBef>
              <a:spcAft>
                <a:spcPts val="0"/>
              </a:spcAft>
            </a:pPr>
            <a:r>
              <a:rPr lang="en-US" sz="2000" b="1" dirty="0">
                <a:solidFill>
                  <a:schemeClr val="dk1"/>
                </a:solidFill>
                <a:latin typeface="Quattrocento Sans"/>
                <a:sym typeface="Quattrocento Sans"/>
              </a:rPr>
              <a:t>Problem Statement</a:t>
            </a:r>
            <a:r>
              <a:rPr lang="en-US" sz="2000" dirty="0">
                <a:solidFill>
                  <a:schemeClr val="dk1"/>
                </a:solidFill>
                <a:latin typeface="Quattrocento Sans"/>
                <a:sym typeface="Quattrocento Sans"/>
              </a:rPr>
              <a:t>: Accurately estimating the market price of used cars is difficult due to inconsistent methods, varying data sources, and numerous influencing factors. This project addresses the challenge by developing an AI-based regression model integrated into a web application that delivers real-time, reliable price predictions based on essential vehicle features.</a:t>
            </a:r>
          </a:p>
          <a:p>
            <a:pPr marL="0" marR="0" lvl="0" indent="0" algn="just" rtl="0">
              <a:spcBef>
                <a:spcPts val="0"/>
              </a:spcBef>
              <a:spcAft>
                <a:spcPts val="0"/>
              </a:spcAft>
              <a:buNone/>
            </a:pPr>
            <a:endParaRPr lang="en-US" sz="2000" dirty="0">
              <a:solidFill>
                <a:schemeClr val="dk1"/>
              </a:solidFill>
              <a:latin typeface="Quattrocento Sans"/>
              <a:sym typeface="Quattrocento Sans"/>
            </a:endParaRPr>
          </a:p>
          <a:p>
            <a:pPr marL="0" marR="0" lvl="0" indent="0" algn="just" rtl="0">
              <a:spcBef>
                <a:spcPts val="0"/>
              </a:spcBef>
              <a:spcAft>
                <a:spcPts val="0"/>
              </a:spcAft>
              <a:buNone/>
            </a:pPr>
            <a:endParaRPr lang="en-US" sz="2000" dirty="0">
              <a:solidFill>
                <a:schemeClr val="dk1"/>
              </a:solidFill>
              <a:latin typeface="Quattrocento Sans"/>
              <a:sym typeface="Quattrocento Sans"/>
            </a:endParaRPr>
          </a:p>
          <a:p>
            <a:pPr marL="0" marR="0" lvl="0" indent="0" algn="just" rtl="0">
              <a:spcBef>
                <a:spcPts val="0"/>
              </a:spcBef>
              <a:spcAft>
                <a:spcPts val="0"/>
              </a:spcAft>
              <a:buNone/>
            </a:pPr>
            <a:endParaRPr lang="en-US" sz="2000" dirty="0">
              <a:solidFill>
                <a:schemeClr val="dk1"/>
              </a:solidFill>
              <a:latin typeface="Quattrocento Sans"/>
              <a:sym typeface="Quattrocento Sans"/>
            </a:endParaRPr>
          </a:p>
          <a:p>
            <a:pPr marL="0" marR="0" lvl="0" indent="0" algn="just" rtl="0">
              <a:spcBef>
                <a:spcPts val="0"/>
              </a:spcBef>
              <a:spcAft>
                <a:spcPts val="0"/>
              </a:spcAft>
              <a:buNone/>
            </a:pPr>
            <a:endParaRPr dirty="0"/>
          </a:p>
          <a:p>
            <a:pPr marL="0" marR="0" lvl="0" indent="0" algn="just" rtl="0">
              <a:spcBef>
                <a:spcPts val="0"/>
              </a:spcBef>
              <a:spcAft>
                <a:spcPts val="0"/>
              </a:spcAft>
              <a:buNone/>
            </a:pPr>
            <a:endParaRPr sz="2000" b="0" i="0" u="none" strike="noStrike" cap="none" dirty="0">
              <a:solidFill>
                <a:schemeClr val="dk1"/>
              </a:solidFill>
              <a:latin typeface="Quattrocento Sans"/>
              <a:ea typeface="Quattrocento Sans"/>
              <a:cs typeface="Quattrocento Sans"/>
              <a:sym typeface="Quattrocento Sans"/>
            </a:endParaRPr>
          </a:p>
          <a:p>
            <a:pPr marL="0" marR="0" lvl="0" indent="0" algn="just" rtl="0">
              <a:spcBef>
                <a:spcPts val="0"/>
              </a:spcBef>
              <a:spcAft>
                <a:spcPts val="0"/>
              </a:spcAft>
              <a:buNone/>
            </a:pPr>
            <a:endParaRPr sz="2000" b="0" i="0" u="none" strike="noStrike" cap="none" dirty="0">
              <a:solidFill>
                <a:schemeClr val="dk1"/>
              </a:solidFill>
              <a:latin typeface="Quattrocento Sans"/>
              <a:ea typeface="Quattrocento Sans"/>
              <a:cs typeface="Quattrocento Sans"/>
              <a:sym typeface="Quattrocento Sans"/>
            </a:endParaRPr>
          </a:p>
          <a:p>
            <a:pPr marL="0" marR="0" lvl="0" indent="0" algn="just" rtl="0">
              <a:spcBef>
                <a:spcPts val="0"/>
              </a:spcBef>
              <a:spcAft>
                <a:spcPts val="0"/>
              </a:spcAft>
              <a:buNone/>
            </a:pPr>
            <a:endParaRPr sz="2000" b="0" i="0" u="none" strike="noStrike" cap="none" dirty="0">
              <a:solidFill>
                <a:schemeClr val="dk1"/>
              </a:solidFill>
              <a:latin typeface="Quattrocento Sans"/>
              <a:ea typeface="Quattrocento Sans"/>
              <a:cs typeface="Quattrocento Sans"/>
              <a:sym typeface="Quattrocento Sans"/>
            </a:endParaRPr>
          </a:p>
          <a:p>
            <a:pPr marL="0" marR="0" lvl="0" indent="0" algn="just" rtl="0">
              <a:spcBef>
                <a:spcPts val="0"/>
              </a:spcBef>
              <a:spcAft>
                <a:spcPts val="0"/>
              </a:spcAft>
              <a:buNone/>
            </a:pPr>
            <a:endParaRPr sz="2000" b="0" i="0" u="none" strike="noStrike" cap="none" dirty="0">
              <a:solidFill>
                <a:schemeClr val="dk1"/>
              </a:solidFill>
              <a:latin typeface="Quattrocento Sans"/>
              <a:ea typeface="Quattrocento Sans"/>
              <a:cs typeface="Quattrocento Sans"/>
              <a:sym typeface="Quattrocento Sans"/>
            </a:endParaRPr>
          </a:p>
          <a:p>
            <a:pPr marL="0" marR="0" lvl="0" indent="0" algn="just" rtl="0">
              <a:spcBef>
                <a:spcPts val="0"/>
              </a:spcBef>
              <a:spcAft>
                <a:spcPts val="0"/>
              </a:spcAft>
              <a:buNone/>
            </a:pPr>
            <a:endParaRPr sz="2000" b="0" i="0" u="none" strike="noStrike" cap="none" dirty="0">
              <a:solidFill>
                <a:schemeClr val="dk1"/>
              </a:solidFill>
              <a:latin typeface="Quattrocento Sans"/>
              <a:ea typeface="Quattrocento Sans"/>
              <a:cs typeface="Quattrocento Sans"/>
              <a:sym typeface="Quattrocento Sans"/>
            </a:endParaRPr>
          </a:p>
          <a:p>
            <a:pPr marL="0" marR="0" lvl="0" indent="0" algn="just" rtl="0">
              <a:spcBef>
                <a:spcPts val="0"/>
              </a:spcBef>
              <a:spcAft>
                <a:spcPts val="0"/>
              </a:spcAft>
              <a:buNone/>
            </a:pPr>
            <a:endParaRPr sz="2000" b="0" i="0" u="none" strike="noStrike" cap="none" dirty="0">
              <a:solidFill>
                <a:schemeClr val="dk1"/>
              </a:solidFill>
              <a:latin typeface="Quattrocento Sans"/>
              <a:ea typeface="Quattrocento Sans"/>
              <a:cs typeface="Quattrocento Sans"/>
              <a:sym typeface="Quattrocento Sans"/>
            </a:endParaRPr>
          </a:p>
          <a:p>
            <a:pPr marL="0" marR="0" lvl="0" indent="0" algn="just" rtl="0">
              <a:spcBef>
                <a:spcPts val="0"/>
              </a:spcBef>
              <a:spcAft>
                <a:spcPts val="0"/>
              </a:spcAft>
              <a:buNone/>
            </a:pPr>
            <a:endParaRPr sz="2000" b="0" i="0" u="none" strike="noStrike" cap="none" dirty="0">
              <a:solidFill>
                <a:schemeClr val="dk1"/>
              </a:solidFill>
              <a:latin typeface="Quattrocento Sans"/>
              <a:ea typeface="Quattrocento Sans"/>
              <a:cs typeface="Quattrocento Sans"/>
              <a:sym typeface="Quattrocento Sans"/>
            </a:endParaRPr>
          </a:p>
          <a:p>
            <a:pPr marL="0" marR="0" lvl="0" indent="0" algn="just" rtl="0">
              <a:spcBef>
                <a:spcPts val="0"/>
              </a:spcBef>
              <a:spcAft>
                <a:spcPts val="0"/>
              </a:spcAft>
              <a:buNone/>
            </a:pPr>
            <a:endParaRPr lang="en-001" sz="2000" b="0" i="0" u="none" strike="noStrike" cap="none" dirty="0">
              <a:solidFill>
                <a:schemeClr val="dk1"/>
              </a:solidFill>
              <a:latin typeface="Quattrocento Sans"/>
              <a:ea typeface="Quattrocento Sans"/>
              <a:cs typeface="Quattrocento Sans"/>
              <a:sym typeface="Quattrocento Sans"/>
            </a:endParaRPr>
          </a:p>
          <a:p>
            <a:pPr marL="0" marR="0" lvl="0" indent="0" algn="just" rtl="0">
              <a:spcBef>
                <a:spcPts val="0"/>
              </a:spcBef>
              <a:spcAft>
                <a:spcPts val="0"/>
              </a:spcAft>
              <a:buNone/>
            </a:pPr>
            <a:endParaRPr lang="en-001" sz="2000" b="0" i="0" u="none" strike="noStrike" cap="none" dirty="0">
              <a:solidFill>
                <a:schemeClr val="dk1"/>
              </a:solidFill>
              <a:latin typeface="Quattrocento Sans"/>
              <a:ea typeface="Quattrocento Sans"/>
              <a:cs typeface="Quattrocento Sans"/>
              <a:sym typeface="Quattrocento Sans"/>
            </a:endParaRPr>
          </a:p>
          <a:p>
            <a:pPr marL="0" marR="0" lvl="0" indent="0" algn="just" rtl="0">
              <a:spcBef>
                <a:spcPts val="0"/>
              </a:spcBef>
              <a:spcAft>
                <a:spcPts val="0"/>
              </a:spcAft>
              <a:buNone/>
            </a:pPr>
            <a:endParaRPr lang="en-001" sz="2000" b="0" i="0" u="none" strike="noStrike" cap="none" dirty="0">
              <a:solidFill>
                <a:schemeClr val="dk1"/>
              </a:solidFill>
              <a:latin typeface="Quattrocento Sans"/>
              <a:ea typeface="Quattrocento Sans"/>
              <a:cs typeface="Quattrocento Sans"/>
              <a:sym typeface="Quattrocento Sans"/>
            </a:endParaRPr>
          </a:p>
          <a:p>
            <a:pPr marL="0" marR="0" lvl="0" indent="0" algn="just" rtl="0">
              <a:spcBef>
                <a:spcPts val="0"/>
              </a:spcBef>
              <a:spcAft>
                <a:spcPts val="0"/>
              </a:spcAft>
              <a:buNone/>
            </a:pPr>
            <a:endParaRPr lang="en-001" sz="2000" b="0" i="0" u="none" strike="noStrike" cap="none" dirty="0">
              <a:solidFill>
                <a:schemeClr val="dk1"/>
              </a:solidFill>
              <a:latin typeface="Quattrocento Sans"/>
              <a:ea typeface="Quattrocento Sans"/>
              <a:cs typeface="Quattrocento Sans"/>
              <a:sym typeface="Quattrocento Sans"/>
            </a:endParaRPr>
          </a:p>
          <a:p>
            <a:pPr marL="0" marR="0" lvl="0" indent="0" algn="just" rtl="0">
              <a:spcBef>
                <a:spcPts val="0"/>
              </a:spcBef>
              <a:spcAft>
                <a:spcPts val="0"/>
              </a:spcAft>
              <a:buNone/>
            </a:pPr>
            <a:endParaRPr lang="en-001" sz="2000" b="0" i="0" u="none" strike="noStrike" cap="none" dirty="0">
              <a:solidFill>
                <a:schemeClr val="dk1"/>
              </a:solidFill>
              <a:latin typeface="Quattrocento Sans"/>
              <a:ea typeface="Quattrocento Sans"/>
              <a:cs typeface="Quattrocento Sans"/>
              <a:sym typeface="Quattrocento Sans"/>
            </a:endParaRPr>
          </a:p>
          <a:p>
            <a:pPr marL="0" marR="0" lvl="0" indent="0" algn="just" rtl="0">
              <a:spcBef>
                <a:spcPts val="0"/>
              </a:spcBef>
              <a:spcAft>
                <a:spcPts val="0"/>
              </a:spcAft>
              <a:buNone/>
            </a:pPr>
            <a:endParaRPr lang="en-001" sz="2000" b="0" i="0" u="none" strike="noStrike" cap="none" dirty="0">
              <a:solidFill>
                <a:schemeClr val="dk1"/>
              </a:solidFill>
              <a:latin typeface="Quattrocento Sans"/>
              <a:ea typeface="Quattrocento Sans"/>
              <a:cs typeface="Quattrocento Sans"/>
              <a:sym typeface="Quattrocento Sans"/>
            </a:endParaRPr>
          </a:p>
          <a:p>
            <a:pPr marL="0" marR="0" lvl="0" indent="0" algn="just" rtl="0">
              <a:spcBef>
                <a:spcPts val="0"/>
              </a:spcBef>
              <a:spcAft>
                <a:spcPts val="0"/>
              </a:spcAft>
              <a:buNone/>
            </a:pPr>
            <a:endParaRPr lang="en-001" sz="2000" b="0" i="0" u="none" strike="noStrike" cap="none" dirty="0">
              <a:solidFill>
                <a:schemeClr val="dk1"/>
              </a:solidFill>
              <a:latin typeface="Quattrocento Sans"/>
              <a:ea typeface="Quattrocento Sans"/>
              <a:cs typeface="Quattrocento Sans"/>
              <a:sym typeface="Quattrocento Sans"/>
            </a:endParaRPr>
          </a:p>
          <a:p>
            <a:pPr marL="0" marR="0" lvl="0" indent="0" algn="just" rtl="0">
              <a:spcBef>
                <a:spcPts val="0"/>
              </a:spcBef>
              <a:spcAft>
                <a:spcPts val="0"/>
              </a:spcAft>
              <a:buNone/>
            </a:pPr>
            <a:endParaRPr lang="en-001" sz="2000" b="0" i="0" u="none" strike="noStrike" cap="none" dirty="0">
              <a:solidFill>
                <a:schemeClr val="dk1"/>
              </a:solidFill>
              <a:latin typeface="Quattrocento Sans"/>
              <a:ea typeface="Quattrocento Sans"/>
              <a:cs typeface="Quattrocento Sans"/>
              <a:sym typeface="Quattrocento Sans"/>
            </a:endParaRPr>
          </a:p>
        </p:txBody>
      </p:sp>
      <p:sp>
        <p:nvSpPr>
          <p:cNvPr id="108" name="Google Shape;108;p13"/>
          <p:cNvSpPr/>
          <p:nvPr/>
        </p:nvSpPr>
        <p:spPr>
          <a:xfrm>
            <a:off x="939227" y="20609799"/>
            <a:ext cx="15072571" cy="914400"/>
          </a:xfrm>
          <a:prstGeom prst="snipRoundRect">
            <a:avLst>
              <a:gd name="adj1" fmla="val 0"/>
              <a:gd name="adj2" fmla="val 46622"/>
            </a:avLst>
          </a:prstGeom>
          <a:solidFill>
            <a:srgbClr val="7030A0"/>
          </a:solidFill>
          <a:ln>
            <a:noFill/>
          </a:ln>
        </p:spPr>
        <p:txBody>
          <a:bodyPr spcFirstLastPara="1" wrap="square" lIns="205725" tIns="54850" rIns="205725" bIns="51400" anchor="ctr" anchorCtr="0">
            <a:noAutofit/>
          </a:bodyPr>
          <a:lstStyle/>
          <a:p>
            <a:pPr marL="0" marR="0" lvl="0" indent="0" algn="l" rtl="0">
              <a:spcBef>
                <a:spcPts val="0"/>
              </a:spcBef>
              <a:spcAft>
                <a:spcPts val="0"/>
              </a:spcAft>
              <a:buNone/>
            </a:pPr>
            <a:r>
              <a:rPr lang="en-US" sz="3600" b="1" i="0" u="none" strike="noStrike" cap="none">
                <a:solidFill>
                  <a:schemeClr val="lt1"/>
                </a:solidFill>
                <a:latin typeface="Quattrocento"/>
                <a:ea typeface="Quattrocento"/>
                <a:cs typeface="Quattrocento"/>
                <a:sym typeface="Quattrocento"/>
              </a:rPr>
              <a:t>Related Work</a:t>
            </a:r>
            <a:endParaRPr/>
          </a:p>
        </p:txBody>
      </p:sp>
      <p:sp>
        <p:nvSpPr>
          <p:cNvPr id="110" name="Google Shape;110;p13"/>
          <p:cNvSpPr/>
          <p:nvPr/>
        </p:nvSpPr>
        <p:spPr>
          <a:xfrm>
            <a:off x="16992600" y="39740931"/>
            <a:ext cx="15072571" cy="324859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7200" b="0" i="0" u="none" strike="noStrike" cap="none">
              <a:solidFill>
                <a:schemeClr val="dk1"/>
              </a:solidFill>
              <a:latin typeface="Calibri"/>
              <a:ea typeface="Calibri"/>
              <a:cs typeface="Calibri"/>
              <a:sym typeface="Calibri"/>
            </a:endParaRPr>
          </a:p>
        </p:txBody>
      </p:sp>
      <p:sp>
        <p:nvSpPr>
          <p:cNvPr id="111" name="Google Shape;111;p13"/>
          <p:cNvSpPr txBox="1"/>
          <p:nvPr/>
        </p:nvSpPr>
        <p:spPr>
          <a:xfrm>
            <a:off x="17345398" y="39695840"/>
            <a:ext cx="14382924" cy="3300873"/>
          </a:xfrm>
          <a:prstGeom prst="rect">
            <a:avLst/>
          </a:prstGeom>
          <a:noFill/>
          <a:ln>
            <a:noFill/>
          </a:ln>
        </p:spPr>
        <p:txBody>
          <a:bodyPr spcFirstLastPara="1" wrap="square" lIns="68550" tIns="34275" rIns="68550" bIns="34275" anchor="t" anchorCtr="0">
            <a:spAutoFit/>
          </a:bodyPr>
          <a:lstStyle/>
          <a:p>
            <a:pPr marL="457200" marR="0" lvl="0" indent="-457200" algn="just" rtl="0">
              <a:lnSpc>
                <a:spcPct val="150000"/>
              </a:lnSpc>
              <a:spcBef>
                <a:spcPts val="0"/>
              </a:spcBef>
              <a:spcAft>
                <a:spcPts val="0"/>
              </a:spcAft>
              <a:buFont typeface="Arial" panose="020B0604020202020204" pitchFamily="34" charset="0"/>
              <a:buChar char="•"/>
            </a:pPr>
            <a:r>
              <a:rPr lang="en-US" sz="2000" b="0" i="0" u="none" strike="noStrike" cap="none" dirty="0">
                <a:solidFill>
                  <a:srgbClr val="222222"/>
                </a:solidFill>
                <a:latin typeface="Quattrocento Sans"/>
                <a:ea typeface="Quattrocento Sans"/>
                <a:cs typeface="Quattrocento Sans"/>
                <a:sym typeface="Quattrocento Sans"/>
              </a:rPr>
              <a:t>D. N. Kummari, “AI-Powered Demand Forecasting for Automotive Components: A Multi-Supplier Data Fusion Approach,” European Advanced Journal for Emerging Technologies (EAJET), vol. 1, no. 1, 2023. [Online]. Available: https://esaresearch.com/index.php/EAJET/article/view/35</a:t>
            </a:r>
          </a:p>
          <a:p>
            <a:pPr marL="457200" marR="0" lvl="0" indent="-457200" algn="just" rtl="0">
              <a:lnSpc>
                <a:spcPct val="150000"/>
              </a:lnSpc>
              <a:spcBef>
                <a:spcPts val="0"/>
              </a:spcBef>
              <a:spcAft>
                <a:spcPts val="0"/>
              </a:spcAft>
              <a:buFont typeface="Arial" panose="020B0604020202020204" pitchFamily="34" charset="0"/>
              <a:buChar char="•"/>
            </a:pPr>
            <a:r>
              <a:rPr lang="en-US" sz="2000" b="0" i="0" u="none" strike="noStrike" cap="none" dirty="0">
                <a:solidFill>
                  <a:srgbClr val="222222"/>
                </a:solidFill>
                <a:latin typeface="Quattrocento Sans"/>
                <a:ea typeface="Quattrocento Sans"/>
                <a:cs typeface="Quattrocento Sans"/>
                <a:sym typeface="Quattrocento Sans"/>
              </a:rPr>
              <a:t>V. Ghita et al., “AI for Car Damage Detection and Repair Price Estimation in Insurance: Market Research and Novel Solution,” Springer Proceedings in Business and Economics, pp. 167–179, 2024, </a:t>
            </a:r>
            <a:r>
              <a:rPr lang="en-US" sz="2000" b="0" i="0" u="none" strike="noStrike" cap="none" dirty="0" err="1">
                <a:solidFill>
                  <a:srgbClr val="222222"/>
                </a:solidFill>
                <a:latin typeface="Quattrocento Sans"/>
                <a:ea typeface="Quattrocento Sans"/>
                <a:cs typeface="Quattrocento Sans"/>
                <a:sym typeface="Quattrocento Sans"/>
              </a:rPr>
              <a:t>doi</a:t>
            </a:r>
            <a:r>
              <a:rPr lang="en-US" sz="2000" b="0" i="0" u="none" strike="noStrike" cap="none" dirty="0">
                <a:solidFill>
                  <a:srgbClr val="222222"/>
                </a:solidFill>
                <a:latin typeface="Quattrocento Sans"/>
                <a:ea typeface="Quattrocento Sans"/>
                <a:cs typeface="Quattrocento Sans"/>
                <a:sym typeface="Quattrocento Sans"/>
              </a:rPr>
              <a:t>: </a:t>
            </a:r>
            <a:r>
              <a:rPr lang="en-US" sz="2000" b="0" i="0" u="none" strike="noStrike" cap="none" dirty="0">
                <a:solidFill>
                  <a:srgbClr val="222222"/>
                </a:solidFill>
                <a:latin typeface="Quattrocento Sans"/>
                <a:ea typeface="Quattrocento Sans"/>
                <a:cs typeface="Quattrocento Sans"/>
                <a:sym typeface="Quattrocento Sans"/>
                <a:hlinkClick r:id="rId6"/>
              </a:rPr>
              <a:t>https://doi.org/10.1007/978-3-031-50208-8_10</a:t>
            </a:r>
            <a:endParaRPr lang="en-US" sz="2000" b="0" i="0" u="none" strike="noStrike" cap="none" dirty="0">
              <a:solidFill>
                <a:srgbClr val="222222"/>
              </a:solidFill>
              <a:latin typeface="Quattrocento Sans"/>
              <a:ea typeface="Quattrocento Sans"/>
              <a:cs typeface="Quattrocento Sans"/>
              <a:sym typeface="Quattrocento Sans"/>
            </a:endParaRPr>
          </a:p>
          <a:p>
            <a:pPr marL="457200" marR="0" lvl="0" indent="-457200" algn="just" rtl="0">
              <a:lnSpc>
                <a:spcPct val="150000"/>
              </a:lnSpc>
              <a:spcBef>
                <a:spcPts val="0"/>
              </a:spcBef>
              <a:spcAft>
                <a:spcPts val="0"/>
              </a:spcAft>
              <a:buFont typeface="Arial" panose="020B0604020202020204" pitchFamily="34" charset="0"/>
              <a:buChar char="•"/>
            </a:pPr>
            <a:r>
              <a:rPr lang="en-US" sz="2000" b="0" i="0" u="none" strike="noStrike" cap="none" dirty="0">
                <a:solidFill>
                  <a:srgbClr val="222222"/>
                </a:solidFill>
                <a:latin typeface="Quattrocento Sans"/>
                <a:ea typeface="Quattrocento Sans"/>
                <a:cs typeface="Quattrocento Sans"/>
                <a:sym typeface="Quattrocento Sans"/>
              </a:rPr>
              <a:t>M. Cavus, D. Dissanayake, and M. Bell, “Next Generation of Electric Vehicles: AI-Driven Approaches for Predictive Maintenance and Battery Management,” Energies, vol. 18, no. 5, p. 1041, Feb. 2025, </a:t>
            </a:r>
            <a:r>
              <a:rPr lang="en-US" sz="2000" b="0" i="0" u="none" strike="noStrike" cap="none" dirty="0" err="1">
                <a:solidFill>
                  <a:srgbClr val="222222"/>
                </a:solidFill>
                <a:latin typeface="Quattrocento Sans"/>
                <a:ea typeface="Quattrocento Sans"/>
                <a:cs typeface="Quattrocento Sans"/>
                <a:sym typeface="Quattrocento Sans"/>
              </a:rPr>
              <a:t>doi</a:t>
            </a:r>
            <a:r>
              <a:rPr lang="en-US" sz="2000" b="0" i="0" u="none" strike="noStrike" cap="none" dirty="0">
                <a:solidFill>
                  <a:srgbClr val="222222"/>
                </a:solidFill>
                <a:latin typeface="Quattrocento Sans"/>
                <a:ea typeface="Quattrocento Sans"/>
                <a:cs typeface="Quattrocento Sans"/>
                <a:sym typeface="Quattrocento Sans"/>
              </a:rPr>
              <a:t>: https://doi.org/10.3390/en18051041.</a:t>
            </a:r>
            <a:endParaRPr lang="en-US" sz="2000" b="0" i="0" u="none" strike="noStrike" cap="none" dirty="0">
              <a:solidFill>
                <a:schemeClr val="dk1"/>
              </a:solidFill>
              <a:latin typeface="Quattrocento Sans"/>
              <a:ea typeface="Quattrocento Sans"/>
              <a:cs typeface="Quattrocento Sans"/>
              <a:sym typeface="Quattrocento Sans"/>
            </a:endParaRPr>
          </a:p>
        </p:txBody>
      </p:sp>
      <p:sp>
        <p:nvSpPr>
          <p:cNvPr id="112" name="Google Shape;112;p13"/>
          <p:cNvSpPr/>
          <p:nvPr/>
        </p:nvSpPr>
        <p:spPr>
          <a:xfrm>
            <a:off x="16992600" y="38803985"/>
            <a:ext cx="15072571" cy="914400"/>
          </a:xfrm>
          <a:prstGeom prst="snipRoundRect">
            <a:avLst>
              <a:gd name="adj1" fmla="val 0"/>
              <a:gd name="adj2" fmla="val 46622"/>
            </a:avLst>
          </a:prstGeom>
          <a:solidFill>
            <a:srgbClr val="7F7F7F"/>
          </a:solidFill>
          <a:ln>
            <a:noFill/>
          </a:ln>
        </p:spPr>
        <p:txBody>
          <a:bodyPr spcFirstLastPara="1" wrap="square" lIns="205725" tIns="54850" rIns="205725" bIns="51400" anchor="ctr" anchorCtr="0">
            <a:noAutofit/>
          </a:bodyPr>
          <a:lstStyle/>
          <a:p>
            <a:pPr marL="0" marR="0" lvl="0" indent="0" algn="l" rtl="0">
              <a:spcBef>
                <a:spcPts val="0"/>
              </a:spcBef>
              <a:spcAft>
                <a:spcPts val="0"/>
              </a:spcAft>
              <a:buNone/>
            </a:pPr>
            <a:r>
              <a:rPr lang="en-US" sz="3600" b="1" i="0" u="none" strike="noStrike" cap="none">
                <a:solidFill>
                  <a:schemeClr val="lt1"/>
                </a:solidFill>
                <a:latin typeface="Quattrocento"/>
                <a:ea typeface="Quattrocento"/>
                <a:cs typeface="Quattrocento"/>
                <a:sym typeface="Quattrocento"/>
              </a:rPr>
              <a:t>References</a:t>
            </a:r>
            <a:endParaRPr/>
          </a:p>
        </p:txBody>
      </p:sp>
      <p:pic>
        <p:nvPicPr>
          <p:cNvPr id="9" name="Picture 8">
            <a:extLst>
              <a:ext uri="{FF2B5EF4-FFF2-40B4-BE49-F238E27FC236}">
                <a16:creationId xmlns:a16="http://schemas.microsoft.com/office/drawing/2014/main" id="{D7E4FB75-FC7C-4065-9A39-2412F29B136C}"/>
              </a:ext>
            </a:extLst>
          </p:cNvPr>
          <p:cNvPicPr>
            <a:picLocks noChangeAspect="1"/>
          </p:cNvPicPr>
          <p:nvPr/>
        </p:nvPicPr>
        <p:blipFill>
          <a:blip r:embed="rId7"/>
          <a:stretch>
            <a:fillRect/>
          </a:stretch>
        </p:blipFill>
        <p:spPr>
          <a:xfrm>
            <a:off x="939227" y="24620752"/>
            <a:ext cx="13289025" cy="5517445"/>
          </a:xfrm>
          <a:prstGeom prst="rect">
            <a:avLst/>
          </a:prstGeom>
        </p:spPr>
      </p:pic>
      <p:pic>
        <p:nvPicPr>
          <p:cNvPr id="13" name="Picture 12">
            <a:extLst>
              <a:ext uri="{FF2B5EF4-FFF2-40B4-BE49-F238E27FC236}">
                <a16:creationId xmlns:a16="http://schemas.microsoft.com/office/drawing/2014/main" id="{2A2F745D-05AB-4048-B2DE-47F502AEC3E0}"/>
              </a:ext>
            </a:extLst>
          </p:cNvPr>
          <p:cNvPicPr>
            <a:picLocks noChangeAspect="1"/>
          </p:cNvPicPr>
          <p:nvPr/>
        </p:nvPicPr>
        <p:blipFill>
          <a:blip r:embed="rId8"/>
          <a:stretch>
            <a:fillRect/>
          </a:stretch>
        </p:blipFill>
        <p:spPr>
          <a:xfrm>
            <a:off x="17263063" y="24458935"/>
            <a:ext cx="5696745" cy="3715268"/>
          </a:xfrm>
          <a:prstGeom prst="rect">
            <a:avLst/>
          </a:prstGeom>
        </p:spPr>
      </p:pic>
      <p:pic>
        <p:nvPicPr>
          <p:cNvPr id="15" name="Picture 14">
            <a:extLst>
              <a:ext uri="{FF2B5EF4-FFF2-40B4-BE49-F238E27FC236}">
                <a16:creationId xmlns:a16="http://schemas.microsoft.com/office/drawing/2014/main" id="{D33B7B5E-CC19-4729-B977-7BC8EE72C843}"/>
              </a:ext>
            </a:extLst>
          </p:cNvPr>
          <p:cNvPicPr>
            <a:picLocks noChangeAspect="1"/>
          </p:cNvPicPr>
          <p:nvPr/>
        </p:nvPicPr>
        <p:blipFill>
          <a:blip r:embed="rId9"/>
          <a:stretch>
            <a:fillRect/>
          </a:stretch>
        </p:blipFill>
        <p:spPr>
          <a:xfrm>
            <a:off x="25603830" y="24401777"/>
            <a:ext cx="5534797" cy="3829584"/>
          </a:xfrm>
          <a:prstGeom prst="rect">
            <a:avLst/>
          </a:prstGeom>
        </p:spPr>
      </p:pic>
      <p:pic>
        <p:nvPicPr>
          <p:cNvPr id="17" name="Picture 16">
            <a:extLst>
              <a:ext uri="{FF2B5EF4-FFF2-40B4-BE49-F238E27FC236}">
                <a16:creationId xmlns:a16="http://schemas.microsoft.com/office/drawing/2014/main" id="{7A694549-5E52-4D96-BE57-736B7BBC2CB3}"/>
              </a:ext>
            </a:extLst>
          </p:cNvPr>
          <p:cNvPicPr>
            <a:picLocks noChangeAspect="1"/>
          </p:cNvPicPr>
          <p:nvPr/>
        </p:nvPicPr>
        <p:blipFill>
          <a:blip r:embed="rId10"/>
          <a:stretch>
            <a:fillRect/>
          </a:stretch>
        </p:blipFill>
        <p:spPr>
          <a:xfrm>
            <a:off x="17337423" y="28507689"/>
            <a:ext cx="5639587" cy="3772426"/>
          </a:xfrm>
          <a:prstGeom prst="rect">
            <a:avLst/>
          </a:prstGeom>
        </p:spPr>
      </p:pic>
      <p:pic>
        <p:nvPicPr>
          <p:cNvPr id="19" name="Picture 18">
            <a:extLst>
              <a:ext uri="{FF2B5EF4-FFF2-40B4-BE49-F238E27FC236}">
                <a16:creationId xmlns:a16="http://schemas.microsoft.com/office/drawing/2014/main" id="{7AFC8821-B2BC-4C7F-A4ED-518B216E7054}"/>
              </a:ext>
            </a:extLst>
          </p:cNvPr>
          <p:cNvPicPr>
            <a:picLocks noChangeAspect="1"/>
          </p:cNvPicPr>
          <p:nvPr/>
        </p:nvPicPr>
        <p:blipFill>
          <a:blip r:embed="rId11"/>
          <a:stretch>
            <a:fillRect/>
          </a:stretch>
        </p:blipFill>
        <p:spPr>
          <a:xfrm>
            <a:off x="24440492" y="28764871"/>
            <a:ext cx="6698135" cy="3258062"/>
          </a:xfrm>
          <a:prstGeom prst="rect">
            <a:avLst/>
          </a:prstGeom>
        </p:spPr>
      </p:pic>
      <p:sp>
        <p:nvSpPr>
          <p:cNvPr id="20" name="Rectangle 19">
            <a:extLst>
              <a:ext uri="{FF2B5EF4-FFF2-40B4-BE49-F238E27FC236}">
                <a16:creationId xmlns:a16="http://schemas.microsoft.com/office/drawing/2014/main" id="{E07FACE2-C58A-4C5A-96A1-53CE97418F56}"/>
              </a:ext>
            </a:extLst>
          </p:cNvPr>
          <p:cNvSpPr/>
          <p:nvPr/>
        </p:nvSpPr>
        <p:spPr>
          <a:xfrm>
            <a:off x="4016415" y="26205084"/>
            <a:ext cx="406442" cy="3356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51" name="Rectangle 50">
            <a:extLst>
              <a:ext uri="{FF2B5EF4-FFF2-40B4-BE49-F238E27FC236}">
                <a16:creationId xmlns:a16="http://schemas.microsoft.com/office/drawing/2014/main" id="{07F00076-4872-49A9-8A20-C0D716A62D33}"/>
              </a:ext>
            </a:extLst>
          </p:cNvPr>
          <p:cNvSpPr/>
          <p:nvPr/>
        </p:nvSpPr>
        <p:spPr>
          <a:xfrm>
            <a:off x="4040300" y="27835975"/>
            <a:ext cx="406442" cy="3356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52" name="Rectangle 51">
            <a:extLst>
              <a:ext uri="{FF2B5EF4-FFF2-40B4-BE49-F238E27FC236}">
                <a16:creationId xmlns:a16="http://schemas.microsoft.com/office/drawing/2014/main" id="{0D54E0FC-D041-4B7E-8C5E-9BC491843D4B}"/>
              </a:ext>
            </a:extLst>
          </p:cNvPr>
          <p:cNvSpPr/>
          <p:nvPr/>
        </p:nvSpPr>
        <p:spPr>
          <a:xfrm>
            <a:off x="4029461" y="29129013"/>
            <a:ext cx="406442" cy="3356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pic>
        <p:nvPicPr>
          <p:cNvPr id="3" name="Picture 2">
            <a:extLst>
              <a:ext uri="{FF2B5EF4-FFF2-40B4-BE49-F238E27FC236}">
                <a16:creationId xmlns:a16="http://schemas.microsoft.com/office/drawing/2014/main" id="{187DDB00-6BCF-447A-A467-6A8478F43F3D}"/>
              </a:ext>
            </a:extLst>
          </p:cNvPr>
          <p:cNvPicPr>
            <a:picLocks noChangeAspect="1"/>
          </p:cNvPicPr>
          <p:nvPr/>
        </p:nvPicPr>
        <p:blipFill>
          <a:blip r:embed="rId12"/>
          <a:stretch>
            <a:fillRect/>
          </a:stretch>
        </p:blipFill>
        <p:spPr>
          <a:xfrm>
            <a:off x="16950709" y="7296524"/>
            <a:ext cx="15028461" cy="812994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1636</Words>
  <Application>Microsoft Office PowerPoint</Application>
  <PresentationFormat>Custom</PresentationFormat>
  <Paragraphs>85</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Quattrocento</vt:lpstr>
      <vt:lpstr>Calibri</vt:lpstr>
      <vt:lpstr>Quattrocento Sans</vt:lpstr>
      <vt:lpstr>Cambria Math</vt:lpstr>
      <vt:lpstr>Arial</vt:lpstr>
      <vt:lpstr>Libre Franklin Black</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Saad Tahir</dc:creator>
  <cp:lastModifiedBy>Saad Tahir</cp:lastModifiedBy>
  <cp:revision>44</cp:revision>
  <dcterms:modified xsi:type="dcterms:W3CDTF">2025-05-24T22:48:38Z</dcterms:modified>
</cp:coreProperties>
</file>