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matic SC"/>
      <p:regular r:id="rId26"/>
      <p:bold r:id="rId27"/>
    </p:embeddedFont>
    <p:embeddedFont>
      <p:font typeface="Source Code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regular.fntdata"/><Relationship Id="rId25" Type="http://schemas.openxmlformats.org/officeDocument/2006/relationships/slide" Target="slides/slide20.xml"/><Relationship Id="rId28" Type="http://schemas.openxmlformats.org/officeDocument/2006/relationships/font" Target="fonts/SourceCodePro-regular.fntdata"/><Relationship Id="rId27"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befa593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befa593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b11d326e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b11d326e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befa5935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befa5935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b11d326e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b11d326e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bed82e1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bed82e1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d71b035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d71b035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b11d326e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b11d326e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i="1" sz="800"/>
          </a:p>
          <a:p>
            <a:pPr indent="0" lvl="0" marL="0" rtl="0" algn="l">
              <a:spcBef>
                <a:spcPts val="1600"/>
              </a:spcBef>
              <a:spcAft>
                <a:spcPts val="0"/>
              </a:spcAft>
              <a:buNone/>
            </a:pPr>
            <a:r>
              <a:t/>
            </a:r>
            <a:endParaRPr sz="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67d7d2ef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67d7d2ef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b11d3270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b11d3270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b9812b1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b9812b1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b11d326e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b11d326e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67d7d2ef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67d7d2ef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b11d32708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b11d32708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b9812b15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b9812b15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b11d3270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b11d3270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b11d326e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b11d326e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b11d326e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b11d326e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b9812b1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b9812b1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b11d32708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b11d32708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United_Kingdom" TargetMode="External"/><Relationship Id="rId4" Type="http://schemas.openxmlformats.org/officeDocument/2006/relationships/hyperlink" Target="https://en.wikipedia.org/wiki/Robert_N_Goodman" TargetMode="External"/><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dqscore.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sdqinfo.org/c5.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Strengths and Difficulties of the SDQ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Reviewing and Analyzing the Use of the SDQ at Alternatives</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104650" y="531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Clinical uses continued</a:t>
            </a:r>
            <a:endParaRPr/>
          </a:p>
        </p:txBody>
      </p:sp>
      <p:sp>
        <p:nvSpPr>
          <p:cNvPr id="117" name="Google Shape;117;p22"/>
          <p:cNvSpPr txBox="1"/>
          <p:nvPr>
            <p:ph idx="1" type="body"/>
          </p:nvPr>
        </p:nvSpPr>
        <p:spPr>
          <a:xfrm>
            <a:off x="268100" y="901650"/>
            <a:ext cx="8520600" cy="3340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Epidemiology:</a:t>
            </a:r>
            <a:endParaRPr sz="1300">
              <a:solidFill>
                <a:srgbClr val="000000"/>
              </a:solidFill>
              <a:latin typeface="Arial"/>
              <a:ea typeface="Arial"/>
              <a:cs typeface="Arial"/>
              <a:sym typeface="Arial"/>
            </a:endParaRPr>
          </a:p>
          <a:p>
            <a:pPr indent="-311150" lvl="1" marL="91440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SDQ is well adapted for studies of the general population since it is a dimensional measure across its full range, with each one-point increase corresponding to an increased rate of disorder. In addition, the same risk factors that predict change in total difficulty score across the entire range also predict it in children one standard deviation above and one standard deviation below the mean. In Britain, mean SDQ scores can be used to generate prevalence estimates in subpopulations defined by a wide range of characteristics (e.g. ethnicity, family type, socio-economic deprivation). Note, however, that these prevalence estimators cannot be used to generate valid prevalence estimators cross-nationally.</a:t>
            </a:r>
            <a:endParaRPr sz="1300">
              <a:solidFill>
                <a:srgbClr val="000000"/>
              </a:solidFill>
              <a:latin typeface="Arial"/>
              <a:ea typeface="Arial"/>
              <a:cs typeface="Arial"/>
              <a:sym typeface="Arial"/>
            </a:endParaRPr>
          </a:p>
          <a:p>
            <a:pPr indent="0" lvl="0" marL="914400" rtl="0" algn="l">
              <a:lnSpc>
                <a:spcPct val="100000"/>
              </a:lnSpc>
              <a:spcBef>
                <a:spcPts val="1600"/>
              </a:spcBef>
              <a:spcAft>
                <a:spcPts val="0"/>
              </a:spcAft>
              <a:buNone/>
            </a:pPr>
            <a:r>
              <a:t/>
            </a:r>
            <a:endParaRPr sz="1300">
              <a:solidFill>
                <a:srgbClr val="000000"/>
              </a:solidFill>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Research:</a:t>
            </a:r>
            <a:endParaRPr b="1" sz="1300">
              <a:solidFill>
                <a:srgbClr val="000000"/>
              </a:solidFill>
              <a:latin typeface="Arial"/>
              <a:ea typeface="Arial"/>
              <a:cs typeface="Arial"/>
              <a:sym typeface="Arial"/>
            </a:endParaRPr>
          </a:p>
          <a:p>
            <a:pPr indent="-311150" lvl="1" marL="91440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SDQ is being used as a research tool throughout the world - in developmental, genetic, social, clinical and educational studies.</a:t>
            </a:r>
            <a:endParaRPr sz="1300">
              <a:solidFill>
                <a:srgbClr val="000000"/>
              </a:solidFill>
              <a:latin typeface="Arial"/>
              <a:ea typeface="Arial"/>
              <a:cs typeface="Arial"/>
              <a:sym typeface="Arial"/>
            </a:endParaRPr>
          </a:p>
          <a:p>
            <a:pPr indent="0" lvl="0" marL="914400" rtl="0" algn="l">
              <a:lnSpc>
                <a:spcPct val="100000"/>
              </a:lnSpc>
              <a:spcBef>
                <a:spcPts val="1600"/>
              </a:spcBef>
              <a:spcAft>
                <a:spcPts val="0"/>
              </a:spcAft>
              <a:buNone/>
            </a:pPr>
            <a:r>
              <a:t/>
            </a:r>
            <a:endParaRPr sz="1300">
              <a:solidFill>
                <a:srgbClr val="000000"/>
              </a:solidFill>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Screening: </a:t>
            </a:r>
            <a:endParaRPr b="1" sz="1300">
              <a:solidFill>
                <a:srgbClr val="000000"/>
              </a:solidFill>
              <a:latin typeface="Arial"/>
              <a:ea typeface="Arial"/>
              <a:cs typeface="Arial"/>
              <a:sym typeface="Arial"/>
            </a:endParaRPr>
          </a:p>
          <a:p>
            <a:pPr indent="-311150" lvl="1" marL="91440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In community samples, multi-informant SDQs can predict the presence of a psychiatric disorder with good specificity and moderate sensitivity.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0" y="324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How sdq is relevant to alternatives?</a:t>
            </a:r>
            <a:endParaRPr sz="4600"/>
          </a:p>
        </p:txBody>
      </p:sp>
      <p:sp>
        <p:nvSpPr>
          <p:cNvPr id="123" name="Google Shape;123;p23"/>
          <p:cNvSpPr txBox="1"/>
          <p:nvPr>
            <p:ph idx="1" type="body"/>
          </p:nvPr>
        </p:nvSpPr>
        <p:spPr>
          <a:xfrm>
            <a:off x="311700" y="1201525"/>
            <a:ext cx="8520600" cy="334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Alternatives uses the SDQ for: </a:t>
            </a:r>
            <a:endParaRPr sz="1400">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1. Screening and clinical assessment </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2. Outcomes</a:t>
            </a:r>
            <a:endParaRPr>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t/>
            </a:r>
            <a:endParaRPr sz="1400">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Outcomes are provided to funders:</a:t>
            </a:r>
            <a:endParaRPr sz="1400">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Private funders may require SDQ outcomes. </a:t>
            </a:r>
            <a:endParaRPr sz="1400">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Distribution of their funding is based on improvement of client. </a:t>
            </a:r>
            <a:endParaRPr sz="14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sz="1400">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Funders ask various specific questions (about emotional growth, or about </a:t>
            </a:r>
            <a:r>
              <a:rPr lang="en" sz="1400">
                <a:solidFill>
                  <a:srgbClr val="000000"/>
                </a:solidFill>
                <a:latin typeface="Arial"/>
                <a:ea typeface="Arial"/>
                <a:cs typeface="Arial"/>
                <a:sym typeface="Arial"/>
              </a:rPr>
              <a:t>hyperactivity</a:t>
            </a:r>
            <a:r>
              <a:rPr lang="en" sz="1400">
                <a:solidFill>
                  <a:srgbClr val="000000"/>
                </a:solidFill>
                <a:latin typeface="Arial"/>
                <a:ea typeface="Arial"/>
                <a:cs typeface="Arial"/>
                <a:sym typeface="Arial"/>
              </a:rPr>
              <a:t>). Alternatives responds by providing them data from:</a:t>
            </a:r>
            <a:endParaRPr sz="1400">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Impact survey </a:t>
            </a:r>
            <a:endParaRPr>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Discharge survey </a:t>
            </a:r>
            <a:endParaRPr>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SDQ </a:t>
            </a:r>
            <a:endParaRPr>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i="1" sz="10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b="1" i="1" sz="1000">
              <a:solidFill>
                <a:srgbClr val="FF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i="1" sz="1000">
              <a:solidFill>
                <a:srgbClr val="000000"/>
              </a:solidFill>
              <a:latin typeface="Arial"/>
              <a:ea typeface="Arial"/>
              <a:cs typeface="Arial"/>
              <a:sym typeface="Arial"/>
            </a:endParaRPr>
          </a:p>
          <a:p>
            <a:pPr indent="0" lvl="0" marL="457200" marR="0" rtl="0" algn="l">
              <a:lnSpc>
                <a:spcPct val="100000"/>
              </a:lnSpc>
              <a:spcBef>
                <a:spcPts val="1600"/>
              </a:spcBef>
              <a:spcAft>
                <a:spcPts val="1600"/>
              </a:spcAft>
              <a:buNone/>
            </a:pPr>
            <a:r>
              <a:t/>
            </a:r>
            <a:endParaRPr b="1" i="1" sz="1100">
              <a:solidFill>
                <a:srgbClr val="FF0000"/>
              </a:solidFill>
              <a:latin typeface="Arial"/>
              <a:ea typeface="Arial"/>
              <a:cs typeface="Arial"/>
              <a:sym typeface="Arial"/>
            </a:endParaRPr>
          </a:p>
        </p:txBody>
      </p:sp>
      <p:pic>
        <p:nvPicPr>
          <p:cNvPr id="124" name="Google Shape;124;p23"/>
          <p:cNvPicPr preferRelativeResize="0"/>
          <p:nvPr/>
        </p:nvPicPr>
        <p:blipFill>
          <a:blip r:embed="rId3">
            <a:alphaModFix/>
          </a:blip>
          <a:stretch>
            <a:fillRect/>
          </a:stretch>
        </p:blipFill>
        <p:spPr>
          <a:xfrm>
            <a:off x="6619468" y="68250"/>
            <a:ext cx="2429501" cy="72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t>Funding overview</a:t>
            </a:r>
            <a:endParaRPr sz="4700"/>
          </a:p>
        </p:txBody>
      </p:sp>
      <p:sp>
        <p:nvSpPr>
          <p:cNvPr id="130" name="Google Shape;130;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i="1" sz="1000">
              <a:solidFill>
                <a:srgbClr val="000000"/>
              </a:solidFill>
              <a:latin typeface="Arial"/>
              <a:ea typeface="Arial"/>
              <a:cs typeface="Arial"/>
              <a:sym typeface="Arial"/>
            </a:endParaRPr>
          </a:p>
          <a:p>
            <a:pPr indent="-349250" lvl="0" marL="457200" rtl="0" algn="l">
              <a:lnSpc>
                <a:spcPct val="100000"/>
              </a:lnSpc>
              <a:spcBef>
                <a:spcPts val="1600"/>
              </a:spcBef>
              <a:spcAft>
                <a:spcPts val="0"/>
              </a:spcAft>
              <a:buClr>
                <a:srgbClr val="000000"/>
              </a:buClr>
              <a:buSzPts val="1900"/>
              <a:buFont typeface="Arial"/>
              <a:buChar char="●"/>
            </a:pPr>
            <a:r>
              <a:rPr lang="en" sz="1900">
                <a:solidFill>
                  <a:srgbClr val="000000"/>
                </a:solidFill>
                <a:latin typeface="Arial"/>
                <a:ea typeface="Arial"/>
                <a:cs typeface="Arial"/>
                <a:sym typeface="Arial"/>
              </a:rPr>
              <a:t>Diversity of funding sources: we have all sorts of funders such as long-term funders and short-term, private and public, state and federal funding. </a:t>
            </a:r>
            <a:endParaRPr sz="19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t/>
            </a:r>
            <a:endParaRPr sz="1900">
              <a:solidFill>
                <a:srgbClr val="000000"/>
              </a:solidFill>
              <a:latin typeface="Arial"/>
              <a:ea typeface="Arial"/>
              <a:cs typeface="Arial"/>
              <a:sym typeface="Arial"/>
            </a:endParaRPr>
          </a:p>
          <a:p>
            <a:pPr indent="-349250" lvl="0" marL="457200" rtl="0" algn="l">
              <a:lnSpc>
                <a:spcPct val="100000"/>
              </a:lnSpc>
              <a:spcBef>
                <a:spcPts val="1600"/>
              </a:spcBef>
              <a:spcAft>
                <a:spcPts val="0"/>
              </a:spcAft>
              <a:buClr>
                <a:srgbClr val="000000"/>
              </a:buClr>
              <a:buSzPts val="1900"/>
              <a:buFont typeface="Arial"/>
              <a:buChar char="●"/>
            </a:pPr>
            <a:r>
              <a:rPr lang="en" sz="1900">
                <a:solidFill>
                  <a:srgbClr val="000000"/>
                </a:solidFill>
                <a:latin typeface="Arial"/>
                <a:ea typeface="Arial"/>
                <a:cs typeface="Arial"/>
                <a:sym typeface="Arial"/>
              </a:rPr>
              <a:t>These funders are always changing, coming and going, not static. All of them want different data (use different questions from SDQ). </a:t>
            </a:r>
            <a:endParaRPr b="1" sz="1900">
              <a:solidFill>
                <a:srgbClr val="FF0000"/>
              </a:solidFill>
              <a:latin typeface="Arial"/>
              <a:ea typeface="Arial"/>
              <a:cs typeface="Arial"/>
              <a:sym typeface="Arial"/>
            </a:endParaRPr>
          </a:p>
          <a:p>
            <a:pPr indent="0" lvl="0" marL="0" rtl="0" algn="l">
              <a:lnSpc>
                <a:spcPct val="100000"/>
              </a:lnSpc>
              <a:spcBef>
                <a:spcPts val="160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1600"/>
              </a:spcBef>
              <a:spcAft>
                <a:spcPts val="1600"/>
              </a:spcAft>
              <a:buNone/>
            </a:pPr>
            <a:r>
              <a:t/>
            </a:r>
            <a:endParaRPr b="1" sz="1200">
              <a:solidFill>
                <a:srgbClr val="FF0000"/>
              </a:solidFill>
              <a:latin typeface="Arial"/>
              <a:ea typeface="Arial"/>
              <a:cs typeface="Arial"/>
              <a:sym typeface="Arial"/>
            </a:endParaRPr>
          </a:p>
        </p:txBody>
      </p:sp>
      <p:pic>
        <p:nvPicPr>
          <p:cNvPr id="131" name="Google Shape;131;p24"/>
          <p:cNvPicPr preferRelativeResize="0"/>
          <p:nvPr/>
        </p:nvPicPr>
        <p:blipFill>
          <a:blip r:embed="rId3">
            <a:alphaModFix/>
          </a:blip>
          <a:stretch>
            <a:fillRect/>
          </a:stretch>
        </p:blipFill>
        <p:spPr>
          <a:xfrm>
            <a:off x="6580793" y="115750"/>
            <a:ext cx="2429501" cy="72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41375"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we are now at alternatives with SDQ use</a:t>
            </a:r>
            <a:endParaRPr/>
          </a:p>
        </p:txBody>
      </p:sp>
      <p:sp>
        <p:nvSpPr>
          <p:cNvPr id="137" name="Google Shape;137;p25"/>
          <p:cNvSpPr txBox="1"/>
          <p:nvPr>
            <p:ph idx="1" type="body"/>
          </p:nvPr>
        </p:nvSpPr>
        <p:spPr>
          <a:xfrm>
            <a:off x="362675" y="1201225"/>
            <a:ext cx="8199300" cy="2924100"/>
          </a:xfrm>
          <a:prstGeom prst="rect">
            <a:avLst/>
          </a:prstGeom>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Does Alternatives score the SDQ data at all? YES. </a:t>
            </a:r>
            <a:endParaRPr sz="1300">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Clinicians administer SDQ when they open and close the file.</a:t>
            </a:r>
            <a:endParaRPr sz="1300">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Supervisors enter the SDQ into ETO.</a:t>
            </a:r>
            <a:endParaRPr sz="1300">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BHS Coordinator or Supervisor does basic data quality control.</a:t>
            </a:r>
            <a:endParaRPr sz="1300">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Data Coordinator pulls the report. </a:t>
            </a:r>
            <a:endParaRPr sz="1300">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Example of scoring Alternatives data: “Emotional problems improved from pre to post.” </a:t>
            </a:r>
            <a:endParaRPr b="1" sz="1300">
              <a:solidFill>
                <a:srgbClr val="FF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b="1" sz="1300">
              <a:solidFill>
                <a:srgbClr val="FF0000"/>
              </a:solidFill>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Funders ask about: showing improvement? Stay the same? Regress?</a:t>
            </a:r>
            <a:endParaRPr sz="13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sz="1300">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Alternatives cannot count the SDQ if it does not have a post survey. </a:t>
            </a:r>
            <a:endParaRPr sz="1300">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With no post survey, SDQ does not lead to outcomes.</a:t>
            </a:r>
            <a:endParaRPr sz="1300">
              <a:solidFill>
                <a:srgbClr val="000000"/>
              </a:solidFill>
              <a:latin typeface="Arial"/>
              <a:ea typeface="Arial"/>
              <a:cs typeface="Arial"/>
              <a:sym typeface="Arial"/>
            </a:endParaRPr>
          </a:p>
          <a:p>
            <a:pPr indent="0" lvl="0" marL="914400" marR="0" rtl="0" algn="l">
              <a:lnSpc>
                <a:spcPct val="100000"/>
              </a:lnSpc>
              <a:spcBef>
                <a:spcPts val="1600"/>
              </a:spcBef>
              <a:spcAft>
                <a:spcPts val="0"/>
              </a:spcAft>
              <a:buNone/>
            </a:pPr>
            <a:r>
              <a:t/>
            </a:r>
            <a:endParaRPr sz="1300">
              <a:solidFill>
                <a:srgbClr val="000000"/>
              </a:solidFill>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Alternatives therapists are currently not instructed on any specific way to use SDQ data to guide their practice as a screening and assessment tool. </a:t>
            </a:r>
            <a:endParaRPr i="1" sz="11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i="1" sz="11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i="1" sz="11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sz="900">
              <a:solidFill>
                <a:srgbClr val="000000"/>
              </a:solidFill>
            </a:endParaRPr>
          </a:p>
          <a:p>
            <a:pPr indent="0" lvl="0" marL="0" rtl="0" algn="l">
              <a:spcBef>
                <a:spcPts val="1600"/>
              </a:spcBef>
              <a:spcAft>
                <a:spcPts val="1600"/>
              </a:spcAft>
              <a:buNone/>
            </a:pPr>
            <a:r>
              <a:t/>
            </a:r>
            <a:endParaRPr sz="1600">
              <a:solidFill>
                <a:srgbClr val="000000"/>
              </a:solidFill>
            </a:endParaRPr>
          </a:p>
        </p:txBody>
      </p:sp>
      <p:pic>
        <p:nvPicPr>
          <p:cNvPr id="138" name="Google Shape;138;p25"/>
          <p:cNvPicPr preferRelativeResize="0"/>
          <p:nvPr/>
        </p:nvPicPr>
        <p:blipFill>
          <a:blip r:embed="rId3">
            <a:alphaModFix/>
          </a:blip>
          <a:stretch>
            <a:fillRect/>
          </a:stretch>
        </p:blipFill>
        <p:spPr>
          <a:xfrm>
            <a:off x="7664825" y="59401"/>
            <a:ext cx="1396026" cy="41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1527475" y="87225"/>
            <a:ext cx="6607424" cy="4955576"/>
          </a:xfrm>
          <a:prstGeom prst="rect">
            <a:avLst/>
          </a:prstGeom>
          <a:noFill/>
          <a:ln>
            <a:noFill/>
          </a:ln>
        </p:spPr>
      </p:pic>
      <p:pic>
        <p:nvPicPr>
          <p:cNvPr id="144" name="Google Shape;144;p26"/>
          <p:cNvPicPr preferRelativeResize="0"/>
          <p:nvPr/>
        </p:nvPicPr>
        <p:blipFill>
          <a:blip r:embed="rId4">
            <a:alphaModFix/>
          </a:blip>
          <a:stretch>
            <a:fillRect/>
          </a:stretch>
        </p:blipFill>
        <p:spPr>
          <a:xfrm>
            <a:off x="7605425" y="87226"/>
            <a:ext cx="1396026" cy="41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186625" y="272325"/>
            <a:ext cx="8520600" cy="3340200"/>
          </a:xfrm>
          <a:prstGeom prst="rect">
            <a:avLst/>
          </a:prstGeom>
        </p:spPr>
        <p:txBody>
          <a:bodyPr anchorCtr="0" anchor="t" bIns="91425" lIns="91425" spcFirstLastPara="1" rIns="91425" wrap="square" tIns="91425">
            <a:noAutofit/>
          </a:bodyPr>
          <a:lstStyle/>
          <a:p>
            <a:pPr indent="-349250" lvl="0" marL="457200" marR="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2016: </a:t>
            </a:r>
            <a:r>
              <a:rPr lang="en" sz="1900">
                <a:solidFill>
                  <a:srgbClr val="000000"/>
                </a:solidFill>
                <a:latin typeface="Arial"/>
                <a:ea typeface="Arial"/>
                <a:cs typeface="Arial"/>
                <a:sym typeface="Arial"/>
              </a:rPr>
              <a:t>youth with pre and post SDQ made up </a:t>
            </a:r>
            <a:r>
              <a:rPr b="1" lang="en" sz="1900">
                <a:solidFill>
                  <a:srgbClr val="0000FF"/>
                </a:solidFill>
                <a:latin typeface="Arial"/>
                <a:ea typeface="Arial"/>
                <a:cs typeface="Arial"/>
                <a:sym typeface="Arial"/>
              </a:rPr>
              <a:t>5.08%</a:t>
            </a:r>
            <a:r>
              <a:rPr lang="en" sz="1900">
                <a:solidFill>
                  <a:srgbClr val="0000FF"/>
                </a:solidFill>
                <a:latin typeface="Arial"/>
                <a:ea typeface="Arial"/>
                <a:cs typeface="Arial"/>
                <a:sym typeface="Arial"/>
              </a:rPr>
              <a:t> </a:t>
            </a:r>
            <a:r>
              <a:rPr lang="en" sz="1900">
                <a:solidFill>
                  <a:srgbClr val="000000"/>
                </a:solidFill>
                <a:latin typeface="Arial"/>
                <a:ea typeface="Arial"/>
                <a:cs typeface="Arial"/>
                <a:sym typeface="Arial"/>
              </a:rPr>
              <a:t>of total youth that year</a:t>
            </a:r>
            <a:endParaRPr sz="1900">
              <a:solidFill>
                <a:srgbClr val="000000"/>
              </a:solidFill>
              <a:latin typeface="Arial"/>
              <a:ea typeface="Arial"/>
              <a:cs typeface="Arial"/>
              <a:sym typeface="Arial"/>
            </a:endParaRPr>
          </a:p>
          <a:p>
            <a:pPr indent="-349250" lvl="0" marL="457200" marR="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2017: </a:t>
            </a:r>
            <a:r>
              <a:rPr lang="en" sz="1900">
                <a:solidFill>
                  <a:srgbClr val="000000"/>
                </a:solidFill>
                <a:latin typeface="Arial"/>
                <a:ea typeface="Arial"/>
                <a:cs typeface="Arial"/>
                <a:sym typeface="Arial"/>
              </a:rPr>
              <a:t>youth with pre and post SDQ made up </a:t>
            </a:r>
            <a:r>
              <a:rPr b="1" lang="en" sz="1900">
                <a:solidFill>
                  <a:srgbClr val="0000FF"/>
                </a:solidFill>
                <a:latin typeface="Arial"/>
                <a:ea typeface="Arial"/>
                <a:cs typeface="Arial"/>
                <a:sym typeface="Arial"/>
              </a:rPr>
              <a:t>21.55%</a:t>
            </a:r>
            <a:r>
              <a:rPr b="1" lang="en" sz="1900">
                <a:solidFill>
                  <a:srgbClr val="000000"/>
                </a:solidFill>
                <a:latin typeface="Arial"/>
                <a:ea typeface="Arial"/>
                <a:cs typeface="Arial"/>
                <a:sym typeface="Arial"/>
              </a:rPr>
              <a:t> </a:t>
            </a:r>
            <a:r>
              <a:rPr lang="en" sz="1900">
                <a:solidFill>
                  <a:srgbClr val="000000"/>
                </a:solidFill>
                <a:latin typeface="Arial"/>
                <a:ea typeface="Arial"/>
                <a:cs typeface="Arial"/>
                <a:sym typeface="Arial"/>
              </a:rPr>
              <a:t>of total youth that year</a:t>
            </a:r>
            <a:endParaRPr b="1" sz="1900">
              <a:solidFill>
                <a:srgbClr val="000000"/>
              </a:solidFill>
              <a:latin typeface="Arial"/>
              <a:ea typeface="Arial"/>
              <a:cs typeface="Arial"/>
              <a:sym typeface="Arial"/>
            </a:endParaRPr>
          </a:p>
          <a:p>
            <a:pPr indent="-349250" lvl="0" marL="457200" marR="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2018: </a:t>
            </a:r>
            <a:r>
              <a:rPr lang="en" sz="1900">
                <a:solidFill>
                  <a:srgbClr val="000000"/>
                </a:solidFill>
                <a:latin typeface="Arial"/>
                <a:ea typeface="Arial"/>
                <a:cs typeface="Arial"/>
                <a:sym typeface="Arial"/>
              </a:rPr>
              <a:t>youth with pre and post SDQ made up </a:t>
            </a:r>
            <a:r>
              <a:rPr b="1" lang="en" sz="1900">
                <a:solidFill>
                  <a:srgbClr val="0000FF"/>
                </a:solidFill>
                <a:latin typeface="Arial"/>
                <a:ea typeface="Arial"/>
                <a:cs typeface="Arial"/>
                <a:sym typeface="Arial"/>
              </a:rPr>
              <a:t>16.25%</a:t>
            </a:r>
            <a:r>
              <a:rPr lang="en" sz="1900">
                <a:solidFill>
                  <a:srgbClr val="000000"/>
                </a:solidFill>
                <a:latin typeface="Arial"/>
                <a:ea typeface="Arial"/>
                <a:cs typeface="Arial"/>
                <a:sym typeface="Arial"/>
              </a:rPr>
              <a:t> of total youth that year</a:t>
            </a:r>
            <a:endParaRPr b="1" sz="1900">
              <a:solidFill>
                <a:srgbClr val="000000"/>
              </a:solidFill>
              <a:latin typeface="Arial"/>
              <a:ea typeface="Arial"/>
              <a:cs typeface="Arial"/>
              <a:sym typeface="Arial"/>
            </a:endParaRPr>
          </a:p>
          <a:p>
            <a:pPr indent="-349250" lvl="0" marL="457200" marR="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2019: </a:t>
            </a:r>
            <a:r>
              <a:rPr lang="en" sz="1900">
                <a:solidFill>
                  <a:srgbClr val="000000"/>
                </a:solidFill>
                <a:latin typeface="Arial"/>
                <a:ea typeface="Arial"/>
                <a:cs typeface="Arial"/>
                <a:sym typeface="Arial"/>
              </a:rPr>
              <a:t>youth with pre and post SDQ made up </a:t>
            </a:r>
            <a:r>
              <a:rPr b="1" lang="en" sz="1900">
                <a:solidFill>
                  <a:srgbClr val="0000FF"/>
                </a:solidFill>
                <a:latin typeface="Arial"/>
                <a:ea typeface="Arial"/>
                <a:cs typeface="Arial"/>
                <a:sym typeface="Arial"/>
              </a:rPr>
              <a:t>22.71%</a:t>
            </a:r>
            <a:r>
              <a:rPr lang="en" sz="1900">
                <a:solidFill>
                  <a:srgbClr val="000000"/>
                </a:solidFill>
                <a:latin typeface="Arial"/>
                <a:ea typeface="Arial"/>
                <a:cs typeface="Arial"/>
                <a:sym typeface="Arial"/>
              </a:rPr>
              <a:t> of total youth that year</a:t>
            </a:r>
            <a:endParaRPr b="1" sz="1900">
              <a:solidFill>
                <a:srgbClr val="000000"/>
              </a:solidFill>
              <a:latin typeface="Arial"/>
              <a:ea typeface="Arial"/>
              <a:cs typeface="Arial"/>
              <a:sym typeface="Arial"/>
            </a:endParaRPr>
          </a:p>
          <a:p>
            <a:pPr indent="-349250" lvl="0" marL="457200" marR="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So far in 2020: </a:t>
            </a:r>
            <a:r>
              <a:rPr lang="en" sz="1900">
                <a:solidFill>
                  <a:srgbClr val="000000"/>
                </a:solidFill>
                <a:latin typeface="Arial"/>
                <a:ea typeface="Arial"/>
                <a:cs typeface="Arial"/>
                <a:sym typeface="Arial"/>
              </a:rPr>
              <a:t>youth with pre and post SDQ made up</a:t>
            </a:r>
            <a:r>
              <a:rPr b="1" lang="en" sz="1900">
                <a:solidFill>
                  <a:srgbClr val="0000FF"/>
                </a:solidFill>
                <a:latin typeface="Arial"/>
                <a:ea typeface="Arial"/>
                <a:cs typeface="Arial"/>
                <a:sym typeface="Arial"/>
              </a:rPr>
              <a:t> 6.56%</a:t>
            </a:r>
            <a:r>
              <a:rPr lang="en" sz="1900">
                <a:solidFill>
                  <a:srgbClr val="000000"/>
                </a:solidFill>
                <a:latin typeface="Arial"/>
                <a:ea typeface="Arial"/>
                <a:cs typeface="Arial"/>
                <a:sym typeface="Arial"/>
              </a:rPr>
              <a:t> of total youth that year</a:t>
            </a:r>
            <a:endParaRPr b="1" sz="1900">
              <a:solidFill>
                <a:srgbClr val="000000"/>
              </a:solidFill>
              <a:latin typeface="Arial"/>
              <a:ea typeface="Arial"/>
              <a:cs typeface="Arial"/>
              <a:sym typeface="Arial"/>
            </a:endParaRPr>
          </a:p>
        </p:txBody>
      </p:sp>
      <p:pic>
        <p:nvPicPr>
          <p:cNvPr id="150" name="Google Shape;150;p27"/>
          <p:cNvPicPr preferRelativeResize="0"/>
          <p:nvPr/>
        </p:nvPicPr>
        <p:blipFill>
          <a:blip r:embed="rId3">
            <a:alphaModFix/>
          </a:blip>
          <a:stretch>
            <a:fillRect/>
          </a:stretch>
        </p:blipFill>
        <p:spPr>
          <a:xfrm>
            <a:off x="7930850" y="0"/>
            <a:ext cx="1213151" cy="36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Areas for growth </a:t>
            </a:r>
            <a:endParaRPr/>
          </a:p>
        </p:txBody>
      </p:sp>
      <p:sp>
        <p:nvSpPr>
          <p:cNvPr id="156" name="Google Shape;156;p28"/>
          <p:cNvSpPr txBox="1"/>
          <p:nvPr>
            <p:ph idx="1" type="body"/>
          </p:nvPr>
        </p:nvSpPr>
        <p:spPr>
          <a:xfrm>
            <a:off x="228750" y="846400"/>
            <a:ext cx="8463900" cy="2766300"/>
          </a:xfrm>
          <a:prstGeom prst="rect">
            <a:avLst/>
          </a:prstGeom>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1. Low number of post SDQs filled out</a:t>
            </a:r>
            <a:r>
              <a:rPr lang="en" sz="1100">
                <a:solidFill>
                  <a:srgbClr val="000000"/>
                </a:solidFill>
                <a:latin typeface="Arial"/>
                <a:ea typeface="Arial"/>
                <a:cs typeface="Arial"/>
                <a:sym typeface="Arial"/>
              </a:rPr>
              <a:t> by BH staff, thus rendering all those pre SDQs useless. Reason this occurs often is: client no show. </a:t>
            </a:r>
            <a:endParaRPr sz="11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sz="1100">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2. Unclear what the purpose or relevance of the SDQ is to BH staff’s clinical practice</a:t>
            </a:r>
            <a:r>
              <a:rPr lang="en" sz="1100">
                <a:solidFill>
                  <a:srgbClr val="000000"/>
                </a:solidFill>
                <a:latin typeface="Arial"/>
                <a:ea typeface="Arial"/>
                <a:cs typeface="Arial"/>
                <a:sym typeface="Arial"/>
              </a:rPr>
              <a:t> (how can it be useful to therapy? How do therapists use it to screen and assess clients?). </a:t>
            </a:r>
            <a:endParaRPr i="1" sz="1100">
              <a:solidFill>
                <a:srgbClr val="000000"/>
              </a:solidFill>
              <a:latin typeface="Arial"/>
              <a:ea typeface="Arial"/>
              <a:cs typeface="Arial"/>
              <a:sym typeface="Arial"/>
            </a:endParaRPr>
          </a:p>
          <a:p>
            <a:pPr indent="0" lvl="0" marL="914400" rtl="0" algn="l">
              <a:spcBef>
                <a:spcPts val="1600"/>
              </a:spcBef>
              <a:spcAft>
                <a:spcPts val="0"/>
              </a:spcAft>
              <a:buNone/>
            </a:pPr>
            <a:r>
              <a:t/>
            </a:r>
            <a:endParaRPr i="1" sz="1300">
              <a:solidFill>
                <a:srgbClr val="FF0000"/>
              </a:solidFill>
              <a:latin typeface="Arial"/>
              <a:ea typeface="Arial"/>
              <a:cs typeface="Arial"/>
              <a:sym typeface="Arial"/>
            </a:endParaRPr>
          </a:p>
          <a:p>
            <a:pPr indent="0" lvl="0" marL="914400" rtl="0" algn="l">
              <a:spcBef>
                <a:spcPts val="1600"/>
              </a:spcBef>
              <a:spcAft>
                <a:spcPts val="0"/>
              </a:spcAft>
              <a:buNone/>
            </a:pPr>
            <a:r>
              <a:t/>
            </a:r>
            <a:endParaRPr i="1" sz="1300">
              <a:solidFill>
                <a:srgbClr val="FF0000"/>
              </a:solidFill>
              <a:latin typeface="Arial"/>
              <a:ea typeface="Arial"/>
              <a:cs typeface="Arial"/>
              <a:sym typeface="Arial"/>
            </a:endParaRPr>
          </a:p>
          <a:p>
            <a:pPr indent="0" lvl="0" marL="914400" rtl="0" algn="l">
              <a:spcBef>
                <a:spcPts val="1600"/>
              </a:spcBef>
              <a:spcAft>
                <a:spcPts val="0"/>
              </a:spcAft>
              <a:buNone/>
            </a:pPr>
            <a:r>
              <a:t/>
            </a:r>
            <a:endParaRPr sz="1300">
              <a:solidFill>
                <a:srgbClr val="000000"/>
              </a:solidFill>
            </a:endParaRPr>
          </a:p>
          <a:p>
            <a:pPr indent="0" lvl="0" marL="914400" rtl="0" algn="l">
              <a:spcBef>
                <a:spcPts val="1600"/>
              </a:spcBef>
              <a:spcAft>
                <a:spcPts val="1600"/>
              </a:spcAft>
              <a:buNone/>
            </a:pPr>
            <a:r>
              <a:t/>
            </a:r>
            <a:endParaRPr sz="1300"/>
          </a:p>
        </p:txBody>
      </p:sp>
      <p:pic>
        <p:nvPicPr>
          <p:cNvPr id="157" name="Google Shape;157;p28"/>
          <p:cNvPicPr preferRelativeResize="0"/>
          <p:nvPr/>
        </p:nvPicPr>
        <p:blipFill>
          <a:blip r:embed="rId3">
            <a:alphaModFix/>
          </a:blip>
          <a:stretch>
            <a:fillRect/>
          </a:stretch>
        </p:blipFill>
        <p:spPr>
          <a:xfrm>
            <a:off x="6809299" y="0"/>
            <a:ext cx="2334700" cy="700850"/>
          </a:xfrm>
          <a:prstGeom prst="rect">
            <a:avLst/>
          </a:prstGeom>
          <a:noFill/>
          <a:ln>
            <a:noFill/>
          </a:ln>
        </p:spPr>
      </p:pic>
      <p:sp>
        <p:nvSpPr>
          <p:cNvPr id="158" name="Google Shape;158;p28"/>
          <p:cNvSpPr txBox="1"/>
          <p:nvPr/>
        </p:nvSpPr>
        <p:spPr>
          <a:xfrm>
            <a:off x="87750" y="2188100"/>
            <a:ext cx="8968500" cy="11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50"/>
              <a:t>Pitfalls in process of entering data:</a:t>
            </a:r>
            <a:endParaRPr b="1" sz="1250"/>
          </a:p>
          <a:p>
            <a:pPr indent="-323850" lvl="1" marL="914400" rtl="0" algn="l">
              <a:lnSpc>
                <a:spcPct val="115000"/>
              </a:lnSpc>
              <a:spcBef>
                <a:spcPts val="0"/>
              </a:spcBef>
              <a:spcAft>
                <a:spcPts val="0"/>
              </a:spcAft>
              <a:buClr>
                <a:srgbClr val="000000"/>
              </a:buClr>
              <a:buSzPts val="1500"/>
              <a:buFont typeface="Arial"/>
              <a:buChar char="○"/>
            </a:pPr>
            <a:r>
              <a:rPr b="1" lang="en" sz="1250"/>
              <a:t>Collecting</a:t>
            </a:r>
            <a:endParaRPr sz="1250"/>
          </a:p>
          <a:p>
            <a:pPr indent="-307975" lvl="2" marL="1371600" rtl="0" algn="l">
              <a:lnSpc>
                <a:spcPct val="115000"/>
              </a:lnSpc>
              <a:spcBef>
                <a:spcPts val="0"/>
              </a:spcBef>
              <a:spcAft>
                <a:spcPts val="0"/>
              </a:spcAft>
              <a:buSzPts val="1250"/>
              <a:buFont typeface="Arial"/>
              <a:buChar char="■"/>
            </a:pPr>
            <a:r>
              <a:rPr lang="en" sz="1250"/>
              <a:t>How to collect this data remotely? Best practices/uniform way all therapists do this? </a:t>
            </a:r>
            <a:endParaRPr sz="1250"/>
          </a:p>
          <a:p>
            <a:pPr indent="-323850" lvl="1" marL="914400" rtl="0" algn="l">
              <a:lnSpc>
                <a:spcPct val="115000"/>
              </a:lnSpc>
              <a:spcBef>
                <a:spcPts val="0"/>
              </a:spcBef>
              <a:spcAft>
                <a:spcPts val="0"/>
              </a:spcAft>
              <a:buClr>
                <a:srgbClr val="000000"/>
              </a:buClr>
              <a:buSzPts val="1500"/>
              <a:buFont typeface="Arial"/>
              <a:buChar char="○"/>
            </a:pPr>
            <a:r>
              <a:rPr b="1" lang="en" sz="1250"/>
              <a:t>Entering data in ETO</a:t>
            </a:r>
            <a:endParaRPr b="1" sz="1250"/>
          </a:p>
          <a:p>
            <a:pPr indent="-307975" lvl="2" marL="1371600" rtl="0" algn="l">
              <a:lnSpc>
                <a:spcPct val="115000"/>
              </a:lnSpc>
              <a:spcBef>
                <a:spcPts val="0"/>
              </a:spcBef>
              <a:spcAft>
                <a:spcPts val="0"/>
              </a:spcAft>
              <a:buSzPts val="1250"/>
              <a:buFont typeface="Arial"/>
              <a:buChar char="■"/>
            </a:pPr>
            <a:r>
              <a:rPr lang="en" sz="1250"/>
              <a:t>Is it easy to find/enter in ETO? </a:t>
            </a:r>
            <a:endParaRPr b="1" sz="1250">
              <a:solidFill>
                <a:srgbClr val="FF0000"/>
              </a:solidFill>
            </a:endParaRPr>
          </a:p>
          <a:p>
            <a:pPr indent="-323850" lvl="1" marL="914400" rtl="0" algn="l">
              <a:lnSpc>
                <a:spcPct val="115000"/>
              </a:lnSpc>
              <a:spcBef>
                <a:spcPts val="0"/>
              </a:spcBef>
              <a:spcAft>
                <a:spcPts val="0"/>
              </a:spcAft>
              <a:buClr>
                <a:srgbClr val="000000"/>
              </a:buClr>
              <a:buSzPts val="1500"/>
              <a:buFont typeface="Arial"/>
              <a:buChar char="○"/>
            </a:pPr>
            <a:r>
              <a:rPr b="1" lang="en" sz="1250"/>
              <a:t>Initial to follow up</a:t>
            </a:r>
            <a:endParaRPr b="1" sz="1250"/>
          </a:p>
          <a:p>
            <a:pPr indent="-307975" lvl="2" marL="1371600" rtl="0" algn="l">
              <a:lnSpc>
                <a:spcPct val="115000"/>
              </a:lnSpc>
              <a:spcBef>
                <a:spcPts val="0"/>
              </a:spcBef>
              <a:spcAft>
                <a:spcPts val="0"/>
              </a:spcAft>
              <a:buSzPts val="1250"/>
              <a:buFont typeface="Arial"/>
              <a:buChar char="■"/>
            </a:pPr>
            <a:r>
              <a:rPr lang="en" sz="1250"/>
              <a:t>Does supervisor remind you to enter it when you close a case/check this before signing off?</a:t>
            </a:r>
            <a:endParaRPr sz="1250"/>
          </a:p>
          <a:p>
            <a:pPr indent="-307975" lvl="2" marL="1371600" rtl="0" algn="l">
              <a:lnSpc>
                <a:spcPct val="115000"/>
              </a:lnSpc>
              <a:spcBef>
                <a:spcPts val="0"/>
              </a:spcBef>
              <a:spcAft>
                <a:spcPts val="0"/>
              </a:spcAft>
              <a:buSzPts val="1250"/>
              <a:buFont typeface="Arial"/>
              <a:buChar char="■"/>
            </a:pPr>
            <a:r>
              <a:rPr lang="en" sz="1250"/>
              <a:t>Are you remembering to do a mid SDQ?</a:t>
            </a:r>
            <a:endParaRPr sz="1250"/>
          </a:p>
          <a:p>
            <a:pPr indent="-323850" lvl="1" marL="914400" rtl="0" algn="l">
              <a:lnSpc>
                <a:spcPct val="115000"/>
              </a:lnSpc>
              <a:spcBef>
                <a:spcPts val="0"/>
              </a:spcBef>
              <a:spcAft>
                <a:spcPts val="0"/>
              </a:spcAft>
              <a:buClr>
                <a:srgbClr val="000000"/>
              </a:buClr>
              <a:buSzPts val="1500"/>
              <a:buFont typeface="Arial"/>
              <a:buChar char="○"/>
            </a:pPr>
            <a:r>
              <a:rPr b="1" lang="en" sz="1250"/>
              <a:t>Outcomes</a:t>
            </a:r>
            <a:endParaRPr b="1" sz="1250"/>
          </a:p>
          <a:p>
            <a:pPr indent="-307975" lvl="2" marL="1371600" rtl="0" algn="l">
              <a:lnSpc>
                <a:spcPct val="115000"/>
              </a:lnSpc>
              <a:spcBef>
                <a:spcPts val="0"/>
              </a:spcBef>
              <a:spcAft>
                <a:spcPts val="0"/>
              </a:spcAft>
              <a:buSzPts val="1250"/>
              <a:buFont typeface="Arial"/>
              <a:buChar char="■"/>
            </a:pPr>
            <a:r>
              <a:rPr lang="en" sz="1250"/>
              <a:t>Are the outcomes communicated to BH staff in a clear way? Do staff understand them? Monthly? Quarterly? Yearly? </a:t>
            </a:r>
            <a:endParaRPr sz="1250"/>
          </a:p>
          <a:p>
            <a:pPr indent="-307975" lvl="2" marL="1371600" rtl="0" algn="l">
              <a:lnSpc>
                <a:spcPct val="115000"/>
              </a:lnSpc>
              <a:spcBef>
                <a:spcPts val="0"/>
              </a:spcBef>
              <a:spcAft>
                <a:spcPts val="0"/>
              </a:spcAft>
              <a:buSzPts val="1250"/>
              <a:buFont typeface="Arial"/>
              <a:buChar char="■"/>
            </a:pPr>
            <a:r>
              <a:rPr lang="en" sz="1250"/>
              <a:t>Is BH staff using the outcomes to guide their practice/improve?</a:t>
            </a:r>
            <a:endParaRPr sz="15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pause to type in the chat</a:t>
            </a:r>
            <a:endParaRPr/>
          </a:p>
        </p:txBody>
      </p:sp>
      <p:sp>
        <p:nvSpPr>
          <p:cNvPr id="164" name="Google Shape;164;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Other pitfalls or areas of growth you see</a:t>
            </a:r>
            <a:endParaRPr sz="1700">
              <a:solidFill>
                <a:srgbClr val="000000"/>
              </a:solidFill>
              <a:latin typeface="Arial"/>
              <a:ea typeface="Arial"/>
              <a:cs typeface="Arial"/>
              <a:sym typeface="Arial"/>
            </a:endParaRPr>
          </a:p>
          <a:p>
            <a:pPr indent="0" lvl="0" marL="0" marR="0" rtl="0" algn="l">
              <a:lnSpc>
                <a:spcPct val="100000"/>
              </a:lnSpc>
              <a:spcBef>
                <a:spcPts val="1600"/>
              </a:spcBef>
              <a:spcAft>
                <a:spcPts val="0"/>
              </a:spcAft>
              <a:buNone/>
            </a:pPr>
            <a:r>
              <a:t/>
            </a:r>
            <a:endParaRPr sz="1700">
              <a:solidFill>
                <a:srgbClr val="000000"/>
              </a:solidFill>
              <a:latin typeface="Arial"/>
              <a:ea typeface="Arial"/>
              <a:cs typeface="Arial"/>
              <a:sym typeface="Arial"/>
            </a:endParaRPr>
          </a:p>
          <a:p>
            <a:pPr indent="-336550" lvl="0" marL="457200" marR="0" rtl="0" algn="l">
              <a:lnSpc>
                <a:spcPct val="100000"/>
              </a:lnSpc>
              <a:spcBef>
                <a:spcPts val="1600"/>
              </a:spcBef>
              <a:spcAft>
                <a:spcPts val="0"/>
              </a:spcAft>
              <a:buClr>
                <a:srgbClr val="000000"/>
              </a:buClr>
              <a:buSzPts val="1700"/>
              <a:buFont typeface="Arial"/>
              <a:buChar char="●"/>
            </a:pPr>
            <a:r>
              <a:rPr lang="en" sz="1700">
                <a:solidFill>
                  <a:srgbClr val="000000"/>
                </a:solidFill>
                <a:latin typeface="Arial"/>
                <a:ea typeface="Arial"/>
                <a:cs typeface="Arial"/>
                <a:sym typeface="Arial"/>
              </a:rPr>
              <a:t>Thoughts</a:t>
            </a:r>
            <a:r>
              <a:rPr lang="en" sz="1700">
                <a:solidFill>
                  <a:srgbClr val="000000"/>
                </a:solidFill>
                <a:latin typeface="Arial"/>
                <a:ea typeface="Arial"/>
                <a:cs typeface="Arial"/>
                <a:sym typeface="Arial"/>
              </a:rPr>
              <a:t> and feedback on what was listed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a:t>
            </a:r>
            <a:endParaRPr/>
          </a:p>
        </p:txBody>
      </p:sp>
      <p:sp>
        <p:nvSpPr>
          <p:cNvPr id="170" name="Google Shape;170;p30"/>
          <p:cNvSpPr txBox="1"/>
          <p:nvPr>
            <p:ph idx="1" type="body"/>
          </p:nvPr>
        </p:nvSpPr>
        <p:spPr>
          <a:xfrm>
            <a:off x="113250" y="901650"/>
            <a:ext cx="8917500" cy="3340200"/>
          </a:xfrm>
          <a:prstGeom prst="rect">
            <a:avLst/>
          </a:prstGeom>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Create general clinical guidance for all therapists on how to use SDQ to guide their practice,</a:t>
            </a:r>
            <a:r>
              <a:rPr lang="en" sz="1500">
                <a:solidFill>
                  <a:srgbClr val="000000"/>
                </a:solidFill>
                <a:latin typeface="Arial"/>
                <a:ea typeface="Arial"/>
                <a:cs typeface="Arial"/>
                <a:sym typeface="Arial"/>
              </a:rPr>
              <a:t> thus creating </a:t>
            </a:r>
            <a:r>
              <a:rPr b="1" lang="en" sz="1500">
                <a:solidFill>
                  <a:srgbClr val="000000"/>
                </a:solidFill>
                <a:latin typeface="Arial"/>
                <a:ea typeface="Arial"/>
                <a:cs typeface="Arial"/>
                <a:sym typeface="Arial"/>
              </a:rPr>
              <a:t>consistency and clarity on how SDQ is relevant to therapists and their practice</a:t>
            </a:r>
            <a:r>
              <a:rPr lang="en" sz="1500">
                <a:solidFill>
                  <a:srgbClr val="000000"/>
                </a:solidFill>
                <a:latin typeface="Arial"/>
                <a:ea typeface="Arial"/>
                <a:cs typeface="Arial"/>
                <a:sym typeface="Arial"/>
              </a:rPr>
              <a:t> beyond being mandatory for grants. </a:t>
            </a:r>
            <a:endParaRPr sz="15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sz="1500">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Create video instructions for how to open a case, close a case, ect, </a:t>
            </a:r>
            <a:r>
              <a:rPr lang="en" sz="1500">
                <a:solidFill>
                  <a:srgbClr val="000000"/>
                </a:solidFill>
                <a:latin typeface="Arial"/>
                <a:ea typeface="Arial"/>
                <a:cs typeface="Arial"/>
                <a:sym typeface="Arial"/>
              </a:rPr>
              <a:t>so doing all the various administrative tasks required is easier for therapists. Therapists will then be more likely to complete the post SDQ. </a:t>
            </a:r>
            <a:r>
              <a:rPr b="1" lang="en" sz="1500">
                <a:solidFill>
                  <a:srgbClr val="000000"/>
                </a:solidFill>
                <a:latin typeface="Arial"/>
                <a:ea typeface="Arial"/>
                <a:cs typeface="Arial"/>
                <a:sym typeface="Arial"/>
              </a:rPr>
              <a:t>Guidance on how to use the SDQ results to guide clinical practice decisions can be included in this video </a:t>
            </a:r>
            <a:r>
              <a:rPr lang="en" sz="1500">
                <a:solidFill>
                  <a:srgbClr val="000000"/>
                </a:solidFill>
                <a:latin typeface="Arial"/>
                <a:ea typeface="Arial"/>
                <a:cs typeface="Arial"/>
                <a:sym typeface="Arial"/>
              </a:rPr>
              <a:t>(or be another one). Have written instructions in addition to video for different learners (people’s brains work differently!).</a:t>
            </a:r>
            <a:endParaRPr i="1" sz="15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sz="1500">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Clearly and consistently communicate </a:t>
            </a:r>
            <a:r>
              <a:rPr lang="en" sz="1500">
                <a:solidFill>
                  <a:srgbClr val="000000"/>
                </a:solidFill>
                <a:latin typeface="Arial"/>
                <a:ea typeface="Arial"/>
                <a:cs typeface="Arial"/>
                <a:sym typeface="Arial"/>
              </a:rPr>
              <a:t>both in training video and regularly during team meetings and individual supervision that the </a:t>
            </a:r>
            <a:r>
              <a:rPr b="1" lang="en" sz="1500">
                <a:solidFill>
                  <a:srgbClr val="000000"/>
                </a:solidFill>
                <a:latin typeface="Arial"/>
                <a:ea typeface="Arial"/>
                <a:cs typeface="Arial"/>
                <a:sym typeface="Arial"/>
              </a:rPr>
              <a:t>SDQ is vital </a:t>
            </a:r>
            <a:r>
              <a:rPr lang="en" sz="1500">
                <a:solidFill>
                  <a:srgbClr val="000000"/>
                </a:solidFill>
                <a:latin typeface="Arial"/>
                <a:ea typeface="Arial"/>
                <a:cs typeface="Arial"/>
                <a:sym typeface="Arial"/>
              </a:rPr>
              <a:t>for funding and for the agency, and therapists need to complete a pre and post SDQ to assure compliance to grants. </a:t>
            </a:r>
            <a:r>
              <a:rPr b="1" lang="en" sz="1500">
                <a:solidFill>
                  <a:srgbClr val="000000"/>
                </a:solidFill>
                <a:latin typeface="Arial"/>
                <a:ea typeface="Arial"/>
                <a:cs typeface="Arial"/>
                <a:sym typeface="Arial"/>
              </a:rPr>
              <a:t>Have clear consequences for therapists who consistently do not fill out the post SDQs that are written into performance evaluations.</a:t>
            </a:r>
            <a:endParaRPr b="1" sz="15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b="1" sz="10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0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t/>
            </a:r>
            <a:endParaRPr b="1" sz="1000">
              <a:solidFill>
                <a:srgbClr val="000000"/>
              </a:solidFill>
              <a:latin typeface="Arial"/>
              <a:ea typeface="Arial"/>
              <a:cs typeface="Arial"/>
              <a:sym typeface="Arial"/>
            </a:endParaRPr>
          </a:p>
          <a:p>
            <a:pPr indent="0" lvl="0" marL="457200" rtl="0" algn="l">
              <a:lnSpc>
                <a:spcPct val="100000"/>
              </a:lnSpc>
              <a:spcBef>
                <a:spcPts val="0"/>
              </a:spcBef>
              <a:spcAft>
                <a:spcPts val="1600"/>
              </a:spcAft>
              <a:buNone/>
            </a:pPr>
            <a:r>
              <a:t/>
            </a:r>
            <a:endParaRPr b="1" sz="1000">
              <a:solidFill>
                <a:srgbClr val="000000"/>
              </a:solidFill>
              <a:latin typeface="Arial"/>
              <a:ea typeface="Arial"/>
              <a:cs typeface="Arial"/>
              <a:sym typeface="Arial"/>
            </a:endParaRPr>
          </a:p>
        </p:txBody>
      </p:sp>
      <p:pic>
        <p:nvPicPr>
          <p:cNvPr id="171" name="Google Shape;171;p30"/>
          <p:cNvPicPr preferRelativeResize="0"/>
          <p:nvPr/>
        </p:nvPicPr>
        <p:blipFill>
          <a:blip r:embed="rId3">
            <a:alphaModFix/>
          </a:blip>
          <a:stretch>
            <a:fillRect/>
          </a:stretch>
        </p:blipFill>
        <p:spPr>
          <a:xfrm>
            <a:off x="7125875" y="0"/>
            <a:ext cx="2018125" cy="605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r>
              <a:rPr lang="en"/>
              <a:t> continued </a:t>
            </a:r>
            <a:endParaRPr/>
          </a:p>
        </p:txBody>
      </p:sp>
      <p:sp>
        <p:nvSpPr>
          <p:cNvPr id="177" name="Google Shape;177;p31"/>
          <p:cNvSpPr txBox="1"/>
          <p:nvPr>
            <p:ph idx="1" type="body"/>
          </p:nvPr>
        </p:nvSpPr>
        <p:spPr>
          <a:xfrm>
            <a:off x="145375" y="901650"/>
            <a:ext cx="8520600" cy="3340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Create a </a:t>
            </a:r>
            <a:r>
              <a:rPr b="1" lang="en" sz="1500">
                <a:solidFill>
                  <a:srgbClr val="000000"/>
                </a:solidFill>
                <a:latin typeface="Arial"/>
                <a:ea typeface="Arial"/>
                <a:cs typeface="Arial"/>
                <a:sym typeface="Arial"/>
              </a:rPr>
              <a:t>standard policy </a:t>
            </a:r>
            <a:r>
              <a:rPr lang="en" sz="1500">
                <a:solidFill>
                  <a:srgbClr val="000000"/>
                </a:solidFill>
                <a:latin typeface="Arial"/>
                <a:ea typeface="Arial"/>
                <a:cs typeface="Arial"/>
                <a:sym typeface="Arial"/>
              </a:rPr>
              <a:t>for </a:t>
            </a:r>
            <a:r>
              <a:rPr b="1" lang="en" sz="1500">
                <a:solidFill>
                  <a:srgbClr val="000000"/>
                </a:solidFill>
                <a:latin typeface="Arial"/>
                <a:ea typeface="Arial"/>
                <a:cs typeface="Arial"/>
                <a:sym typeface="Arial"/>
              </a:rPr>
              <a:t>how therapists administer the SDQ when working remotely.</a:t>
            </a:r>
            <a:endParaRPr b="1" sz="15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t/>
            </a:r>
            <a:endParaRPr b="1" sz="1500">
              <a:solidFill>
                <a:srgbClr val="000000"/>
              </a:solidFill>
              <a:latin typeface="Arial"/>
              <a:ea typeface="Arial"/>
              <a:cs typeface="Arial"/>
              <a:sym typeface="Arial"/>
            </a:endParaRPr>
          </a:p>
          <a:p>
            <a:pPr indent="-323850" lvl="0" marL="457200" rtl="0" algn="l">
              <a:lnSpc>
                <a:spcPct val="1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Create check boxes in ETO where therapists can clarify if they did not administer post SDQ due to fact client was a no show. </a:t>
            </a:r>
            <a:r>
              <a:rPr lang="en" sz="1500">
                <a:solidFill>
                  <a:srgbClr val="000000"/>
                </a:solidFill>
                <a:latin typeface="Arial"/>
                <a:ea typeface="Arial"/>
                <a:cs typeface="Arial"/>
                <a:sym typeface="Arial"/>
              </a:rPr>
              <a:t>Take an observation touchpoint that client was no show and write the details, so there is a clearer picture of how many post SDQs were unable to be administered due to a no show and no fault of therapist. </a:t>
            </a:r>
            <a:r>
              <a:rPr b="1" lang="en" sz="1500">
                <a:solidFill>
                  <a:srgbClr val="000000"/>
                </a:solidFill>
                <a:latin typeface="Arial"/>
                <a:ea typeface="Arial"/>
                <a:cs typeface="Arial"/>
                <a:sym typeface="Arial"/>
              </a:rPr>
              <a:t>Create guidance around how to avoid no shows </a:t>
            </a:r>
            <a:r>
              <a:rPr lang="en" sz="1500">
                <a:solidFill>
                  <a:srgbClr val="000000"/>
                </a:solidFill>
                <a:latin typeface="Arial"/>
                <a:ea typeface="Arial"/>
                <a:cs typeface="Arial"/>
                <a:sym typeface="Arial"/>
              </a:rPr>
              <a:t>(rapport building, texting client, explaining what the SDQ is and why you need it from them, what strategies work?). </a:t>
            </a:r>
            <a:endParaRPr sz="15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t/>
            </a:r>
            <a:endParaRPr sz="1500">
              <a:solidFill>
                <a:srgbClr val="000000"/>
              </a:solidFill>
              <a:latin typeface="Arial"/>
              <a:ea typeface="Arial"/>
              <a:cs typeface="Arial"/>
              <a:sym typeface="Arial"/>
            </a:endParaRPr>
          </a:p>
          <a:p>
            <a:pPr indent="-323850" lvl="0" marL="457200" rtl="0" algn="l">
              <a:lnSpc>
                <a:spcPct val="1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Encourage therapists to take a “mid-point” SDQ with client, </a:t>
            </a:r>
            <a:r>
              <a:rPr lang="en" sz="1500">
                <a:solidFill>
                  <a:srgbClr val="000000"/>
                </a:solidFill>
                <a:latin typeface="Arial"/>
                <a:ea typeface="Arial"/>
                <a:cs typeface="Arial"/>
                <a:sym typeface="Arial"/>
              </a:rPr>
              <a:t>create </a:t>
            </a:r>
            <a:r>
              <a:rPr b="1" lang="en" sz="1500">
                <a:solidFill>
                  <a:srgbClr val="000000"/>
                </a:solidFill>
                <a:latin typeface="Arial"/>
                <a:ea typeface="Arial"/>
                <a:cs typeface="Arial"/>
                <a:sym typeface="Arial"/>
              </a:rPr>
              <a:t>guidance around when this should be administered </a:t>
            </a:r>
            <a:r>
              <a:rPr lang="en" sz="1500">
                <a:solidFill>
                  <a:srgbClr val="000000"/>
                </a:solidFill>
                <a:latin typeface="Arial"/>
                <a:ea typeface="Arial"/>
                <a:cs typeface="Arial"/>
                <a:sym typeface="Arial"/>
              </a:rPr>
              <a:t>(after 4 months? After client shows improvement? If the client is missing more and more sessions and therapist predicts they will completely no show soon?)</a:t>
            </a:r>
            <a:endParaRPr b="1" sz="1500">
              <a:solidFill>
                <a:srgbClr val="000000"/>
              </a:solidFill>
              <a:latin typeface="Arial"/>
              <a:ea typeface="Arial"/>
              <a:cs typeface="Arial"/>
              <a:sym typeface="Arial"/>
            </a:endParaRPr>
          </a:p>
        </p:txBody>
      </p:sp>
      <p:pic>
        <p:nvPicPr>
          <p:cNvPr id="178" name="Google Shape;178;p31"/>
          <p:cNvPicPr preferRelativeResize="0"/>
          <p:nvPr/>
        </p:nvPicPr>
        <p:blipFill>
          <a:blip r:embed="rId3">
            <a:alphaModFix/>
          </a:blip>
          <a:stretch>
            <a:fillRect/>
          </a:stretch>
        </p:blipFill>
        <p:spPr>
          <a:xfrm>
            <a:off x="7125875" y="0"/>
            <a:ext cx="2018125" cy="60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700"/>
              <a:t>What is the SDQ?</a:t>
            </a:r>
            <a:endParaRPr sz="5700"/>
          </a:p>
        </p:txBody>
      </p:sp>
      <p:sp>
        <p:nvSpPr>
          <p:cNvPr id="63" name="Google Shape;63;p14"/>
          <p:cNvSpPr txBox="1"/>
          <p:nvPr>
            <p:ph idx="1" type="body"/>
          </p:nvPr>
        </p:nvSpPr>
        <p:spPr>
          <a:xfrm>
            <a:off x="123600" y="1066800"/>
            <a:ext cx="8896800" cy="37296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Strengths and Difficulties Questionnaire (SDQ) is a brief behavioural screening questionnaire for 3-16 year olds. It exists in several versions to meet the needs of researchers, clinicians and academics. It is available as a self-report (SDQ-S), parent/caregiver (SDQ-P) and teacher report version (SDQ-T). </a:t>
            </a:r>
            <a:endParaRPr sz="15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t/>
            </a:r>
            <a:endParaRPr sz="1500">
              <a:solidFill>
                <a:srgbClr val="000000"/>
              </a:solidFill>
              <a:latin typeface="Arial"/>
              <a:ea typeface="Arial"/>
              <a:cs typeface="Arial"/>
              <a:sym typeface="Arial"/>
            </a:endParaRPr>
          </a:p>
          <a:p>
            <a:pPr indent="-323850" lvl="0" marL="457200" rtl="0" algn="l">
              <a:lnSpc>
                <a:spcPct val="10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 combined scale score of four categories reflects total difficulties, indicating the severity and the content of the psychosocial problems. The prosocial scale indicates the amount of prosocial characteristics a child shows.</a:t>
            </a:r>
            <a:endParaRPr sz="1500">
              <a:solidFill>
                <a:srgbClr val="000000"/>
              </a:solidFill>
              <a:latin typeface="Arial"/>
              <a:ea typeface="Arial"/>
              <a:cs typeface="Arial"/>
              <a:sym typeface="Arial"/>
            </a:endParaRPr>
          </a:p>
          <a:p>
            <a:pPr indent="0" lvl="0" marL="457200" rtl="0" algn="l">
              <a:lnSpc>
                <a:spcPct val="150000"/>
              </a:lnSpc>
              <a:spcBef>
                <a:spcPts val="1600"/>
              </a:spcBef>
              <a:spcAft>
                <a:spcPts val="0"/>
              </a:spcAft>
              <a:buNone/>
            </a:pPr>
            <a:r>
              <a:t/>
            </a:r>
            <a:endParaRPr sz="1500">
              <a:solidFill>
                <a:srgbClr val="000000"/>
              </a:solidFill>
              <a:latin typeface="Arial"/>
              <a:ea typeface="Arial"/>
              <a:cs typeface="Arial"/>
              <a:sym typeface="Arial"/>
            </a:endParaRPr>
          </a:p>
          <a:p>
            <a:pPr indent="-323850" lvl="0" marL="457200" rtl="0" algn="l">
              <a:lnSpc>
                <a:spcPct val="10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SDQ is translated into over 60 languages and used in many countries.</a:t>
            </a:r>
            <a:endParaRPr sz="1500">
              <a:solidFill>
                <a:srgbClr val="000000"/>
              </a:solidFill>
              <a:latin typeface="Arial"/>
              <a:ea typeface="Arial"/>
              <a:cs typeface="Arial"/>
              <a:sym typeface="Arial"/>
            </a:endParaRPr>
          </a:p>
          <a:p>
            <a:pPr indent="0" lvl="0" marL="457200" rtl="0" algn="l">
              <a:lnSpc>
                <a:spcPct val="100000"/>
              </a:lnSpc>
              <a:spcBef>
                <a:spcPts val="1600"/>
              </a:spcBef>
              <a:spcAft>
                <a:spcPts val="1600"/>
              </a:spcAft>
              <a:buNone/>
            </a:pPr>
            <a:r>
              <a:t/>
            </a:r>
            <a:endParaRPr b="1" i="1" sz="12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pause to type in the chat</a:t>
            </a:r>
            <a:endParaRPr/>
          </a:p>
          <a:p>
            <a:pPr indent="0" lvl="0" marL="0" rtl="0" algn="l">
              <a:spcBef>
                <a:spcPts val="0"/>
              </a:spcBef>
              <a:spcAft>
                <a:spcPts val="0"/>
              </a:spcAft>
              <a:buNone/>
            </a:pPr>
            <a:r>
              <a:t/>
            </a:r>
            <a:endParaRPr/>
          </a:p>
        </p:txBody>
      </p:sp>
      <p:sp>
        <p:nvSpPr>
          <p:cNvPr id="184" name="Google Shape;184;p32"/>
          <p:cNvSpPr txBox="1"/>
          <p:nvPr>
            <p:ph idx="1" type="body"/>
          </p:nvPr>
        </p:nvSpPr>
        <p:spPr>
          <a:xfrm>
            <a:off x="311700" y="1374700"/>
            <a:ext cx="8520600" cy="33402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Other recommendations you can think of</a:t>
            </a:r>
            <a:endParaRPr sz="17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t/>
            </a:r>
            <a:endParaRPr sz="1700">
              <a:solidFill>
                <a:srgbClr val="000000"/>
              </a:solidFill>
              <a:latin typeface="Arial"/>
              <a:ea typeface="Arial"/>
              <a:cs typeface="Arial"/>
              <a:sym typeface="Arial"/>
            </a:endParaRPr>
          </a:p>
          <a:p>
            <a:pPr indent="-336550" lvl="0" marL="457200" rtl="0" algn="l">
              <a:lnSpc>
                <a:spcPct val="100000"/>
              </a:lnSpc>
              <a:spcBef>
                <a:spcPts val="1600"/>
              </a:spcBef>
              <a:spcAft>
                <a:spcPts val="0"/>
              </a:spcAft>
              <a:buClr>
                <a:srgbClr val="000000"/>
              </a:buClr>
              <a:buSzPts val="1700"/>
              <a:buFont typeface="Arial"/>
              <a:buChar char="●"/>
            </a:pPr>
            <a:r>
              <a:rPr lang="en" sz="1700">
                <a:solidFill>
                  <a:srgbClr val="000000"/>
                </a:solidFill>
                <a:latin typeface="Arial"/>
                <a:ea typeface="Arial"/>
                <a:cs typeface="Arial"/>
                <a:sym typeface="Arial"/>
              </a:rPr>
              <a:t>Thoughts and feedback on what was listed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95975" y="285725"/>
            <a:ext cx="8520600" cy="8010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rPr b="0" i="1" lang="en" sz="1400">
                <a:solidFill>
                  <a:srgbClr val="000000"/>
                </a:solidFill>
                <a:latin typeface="Arial"/>
                <a:ea typeface="Arial"/>
                <a:cs typeface="Arial"/>
                <a:sym typeface="Arial"/>
              </a:rPr>
              <a:t>Internet use of SDQ scoring website on </a:t>
            </a:r>
            <a:r>
              <a:rPr b="0" i="1" lang="en" sz="1400">
                <a:solidFill>
                  <a:srgbClr val="000000"/>
                </a:solidFill>
                <a:latin typeface="Arial"/>
                <a:ea typeface="Arial"/>
                <a:cs typeface="Arial"/>
                <a:sym typeface="Arial"/>
              </a:rPr>
              <a:t>Wednesday, 18 December 2019:</a:t>
            </a:r>
            <a:endParaRPr b="0" i="1" sz="1400">
              <a:solidFill>
                <a:srgbClr val="000000"/>
              </a:solidFill>
              <a:latin typeface="Arial"/>
              <a:ea typeface="Arial"/>
              <a:cs typeface="Arial"/>
              <a:sym typeface="Arial"/>
            </a:endParaRPr>
          </a:p>
        </p:txBody>
      </p:sp>
      <p:pic>
        <p:nvPicPr>
          <p:cNvPr id="69" name="Google Shape;69;p15"/>
          <p:cNvPicPr preferRelativeResize="0"/>
          <p:nvPr/>
        </p:nvPicPr>
        <p:blipFill>
          <a:blip r:embed="rId3">
            <a:alphaModFix/>
          </a:blip>
          <a:stretch>
            <a:fillRect/>
          </a:stretch>
        </p:blipFill>
        <p:spPr>
          <a:xfrm>
            <a:off x="510748" y="933250"/>
            <a:ext cx="8284550" cy="340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93925" y="647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SDQ CONTENT </a:t>
            </a:r>
            <a:endParaRPr/>
          </a:p>
        </p:txBody>
      </p:sp>
      <p:sp>
        <p:nvSpPr>
          <p:cNvPr id="75" name="Google Shape;75;p16"/>
          <p:cNvSpPr txBox="1"/>
          <p:nvPr>
            <p:ph idx="1" type="body"/>
          </p:nvPr>
        </p:nvSpPr>
        <p:spPr>
          <a:xfrm>
            <a:off x="154425" y="574925"/>
            <a:ext cx="8932800" cy="3340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i="1" sz="1200">
              <a:solidFill>
                <a:srgbClr val="000000"/>
              </a:solidFill>
              <a:latin typeface="Arial"/>
              <a:ea typeface="Arial"/>
              <a:cs typeface="Arial"/>
              <a:sym typeface="Arial"/>
            </a:endParaRPr>
          </a:p>
          <a:p>
            <a:pPr indent="-304800" lvl="0" marL="457200" marR="0" rtl="0" algn="l">
              <a:lnSpc>
                <a:spcPct val="100000"/>
              </a:lnSpc>
              <a:spcBef>
                <a:spcPts val="1600"/>
              </a:spcBef>
              <a:spcAft>
                <a:spcPts val="0"/>
              </a:spcAft>
              <a:buClr>
                <a:srgbClr val="000000"/>
              </a:buClr>
              <a:buSzPts val="1200"/>
              <a:buFont typeface="Arial"/>
              <a:buChar char="●"/>
            </a:pPr>
            <a:r>
              <a:rPr b="1" lang="en" sz="1200">
                <a:solidFill>
                  <a:srgbClr val="000000"/>
                </a:solidFill>
                <a:latin typeface="Arial"/>
                <a:ea typeface="Arial"/>
                <a:cs typeface="Arial"/>
                <a:sym typeface="Arial"/>
              </a:rPr>
              <a:t>All versions of the SDQ ask about 25 attributes</a:t>
            </a:r>
            <a:r>
              <a:rPr lang="en" sz="1200">
                <a:solidFill>
                  <a:srgbClr val="000000"/>
                </a:solidFill>
                <a:latin typeface="Arial"/>
                <a:ea typeface="Arial"/>
                <a:cs typeface="Arial"/>
                <a:sym typeface="Arial"/>
              </a:rPr>
              <a:t>, some positive and others negative. These 25 items are divided between 5 scales:</a:t>
            </a:r>
            <a:endParaRPr sz="1200">
              <a:solidFill>
                <a:srgbClr val="000000"/>
              </a:solidFill>
              <a:latin typeface="Arial"/>
              <a:ea typeface="Arial"/>
              <a:cs typeface="Arial"/>
              <a:sym typeface="Arial"/>
            </a:endParaRPr>
          </a:p>
          <a:p>
            <a:pPr indent="-304800" lvl="1" marL="914400" marR="0" rtl="0" algn="l">
              <a:lnSpc>
                <a:spcPct val="100000"/>
              </a:lnSpc>
              <a:spcBef>
                <a:spcPts val="1600"/>
              </a:spcBef>
              <a:spcAft>
                <a:spcPts val="0"/>
              </a:spcAft>
              <a:buClr>
                <a:srgbClr val="000000"/>
              </a:buClr>
              <a:buSzPts val="1200"/>
              <a:buFont typeface="Arial"/>
              <a:buChar char="○"/>
            </a:pPr>
            <a:r>
              <a:rPr lang="en" sz="1200">
                <a:solidFill>
                  <a:srgbClr val="000000"/>
                </a:solidFill>
                <a:latin typeface="Arial"/>
                <a:ea typeface="Arial"/>
                <a:cs typeface="Arial"/>
                <a:sym typeface="Arial"/>
              </a:rPr>
              <a:t>1. emotional symptoms (5 items)</a:t>
            </a:r>
            <a:endParaRPr sz="1200">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2. conduct problems (5 items)</a:t>
            </a:r>
            <a:endParaRPr sz="1200">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3. hyperactivity/inattention (5 items)</a:t>
            </a:r>
            <a:endParaRPr sz="1200">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4. peer relationship problems (5 items)</a:t>
            </a:r>
            <a:endParaRPr sz="1200">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5. prosocial behaviour (5 items)</a:t>
            </a:r>
            <a:endParaRPr sz="1200">
              <a:solidFill>
                <a:srgbClr val="000000"/>
              </a:solidFill>
              <a:latin typeface="Arial"/>
              <a:ea typeface="Arial"/>
              <a:cs typeface="Arial"/>
              <a:sym typeface="Arial"/>
            </a:endParaRPr>
          </a:p>
          <a:p>
            <a:pPr indent="-304800" lvl="2" marL="1371600" marR="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1-4 added together to generate a total difficulties score (based on 20 items)</a:t>
            </a:r>
            <a:endParaRPr sz="1200">
              <a:solidFill>
                <a:srgbClr val="000000"/>
              </a:solidFill>
              <a:latin typeface="Arial"/>
              <a:ea typeface="Arial"/>
              <a:cs typeface="Arial"/>
              <a:sym typeface="Arial"/>
            </a:endParaRPr>
          </a:p>
          <a:p>
            <a:pPr indent="0" lvl="0" marL="1371600" marR="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An impact supplement</a:t>
            </a:r>
            <a:endParaRPr b="1" sz="1200">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This extended versions of the SDQ ask whether the respondent thinks the young person has a problem, and if so, enquire further about chronicity, distress, social impairment, and burden to others. </a:t>
            </a:r>
            <a:endParaRPr sz="1200">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Follow-up questions	</a:t>
            </a:r>
            <a:endParaRPr b="1" sz="1200">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follow-up versions of the SDQ include not only the 25 basic items and the impact question, but also two additional follow-up questions for use after an intervention. Has the intervention reduced problems? Has the intervention helped in other ways, e.g. making the problems more bearable? </a:t>
            </a:r>
            <a:endParaRPr sz="1200">
              <a:solidFill>
                <a:srgbClr val="000000"/>
              </a:solidFill>
              <a:latin typeface="Arial"/>
              <a:ea typeface="Arial"/>
              <a:cs typeface="Arial"/>
              <a:sym typeface="Arial"/>
            </a:endParaRPr>
          </a:p>
          <a:p>
            <a:pPr indent="0" lvl="0" marL="457200" marR="0" rtl="0" algn="l">
              <a:lnSpc>
                <a:spcPct val="100000"/>
              </a:lnSpc>
              <a:spcBef>
                <a:spcPts val="0"/>
              </a:spcBef>
              <a:spcAft>
                <a:spcPts val="1600"/>
              </a:spcAft>
              <a:buNone/>
            </a:pPr>
            <a:r>
              <a:t/>
            </a:r>
            <a:endParaRPr i="1" sz="1000">
              <a:solidFill>
                <a:srgbClr val="000000"/>
              </a:solidFill>
              <a:latin typeface="Arial"/>
              <a:ea typeface="Arial"/>
              <a:cs typeface="Arial"/>
              <a:sym typeface="Arial"/>
            </a:endParaRPr>
          </a:p>
        </p:txBody>
      </p:sp>
      <p:sp>
        <p:nvSpPr>
          <p:cNvPr id="76" name="Google Shape;76;p16"/>
          <p:cNvSpPr txBox="1"/>
          <p:nvPr/>
        </p:nvSpPr>
        <p:spPr>
          <a:xfrm>
            <a:off x="4919350" y="1510025"/>
            <a:ext cx="37869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Source Code Pro"/>
                <a:ea typeface="Source Code Pro"/>
                <a:cs typeface="Source Code Pro"/>
                <a:sym typeface="Source Code Pro"/>
              </a:rPr>
              <a:t>Examples: “I am often unhappy, depressed or tearful” or “I am kind to younger children” not true/somewhat true/certainly true</a:t>
            </a:r>
            <a:endParaRPr i="1" sz="1000">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0" y="671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Invented the SDQ?</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00000"/>
              </a:buClr>
              <a:buSzPts val="1500"/>
              <a:buFont typeface="Arial"/>
              <a:buChar char="●"/>
            </a:pPr>
            <a:r>
              <a:rPr lang="en" sz="1400">
                <a:solidFill>
                  <a:srgbClr val="000000"/>
                </a:solidFill>
                <a:latin typeface="Arial"/>
                <a:ea typeface="Arial"/>
                <a:cs typeface="Arial"/>
                <a:sym typeface="Arial"/>
              </a:rPr>
              <a:t>The Strengths and Difficulties Questionnaire (SDQ) was developed by </a:t>
            </a:r>
            <a:r>
              <a:rPr lang="en" sz="1400">
                <a:solidFill>
                  <a:srgbClr val="000000"/>
                </a:solidFill>
                <a:uFill>
                  <a:noFill/>
                </a:uFill>
                <a:latin typeface="Arial"/>
                <a:ea typeface="Arial"/>
                <a:cs typeface="Arial"/>
                <a:sym typeface="Arial"/>
                <a:hlinkClick r:id="rId3">
                  <a:extLst>
                    <a:ext uri="{A12FA001-AC4F-418D-AE19-62706E023703}">
                      <ahyp:hlinkClr val="tx"/>
                    </a:ext>
                  </a:extLst>
                </a:hlinkClick>
              </a:rPr>
              <a:t>United Kingdom</a:t>
            </a:r>
            <a:r>
              <a:rPr lang="en" sz="1400">
                <a:solidFill>
                  <a:srgbClr val="000000"/>
                </a:solidFill>
                <a:latin typeface="Arial"/>
                <a:ea typeface="Arial"/>
                <a:cs typeface="Arial"/>
                <a:sym typeface="Arial"/>
              </a:rPr>
              <a:t> child psychiatrist </a:t>
            </a:r>
            <a:r>
              <a:rPr lang="en" sz="1400">
                <a:solidFill>
                  <a:srgbClr val="000000"/>
                </a:solidFill>
                <a:uFill>
                  <a:noFill/>
                </a:uFill>
                <a:latin typeface="Arial"/>
                <a:ea typeface="Arial"/>
                <a:cs typeface="Arial"/>
                <a:sym typeface="Arial"/>
                <a:hlinkClick r:id="rId4">
                  <a:extLst>
                    <a:ext uri="{A12FA001-AC4F-418D-AE19-62706E023703}">
                      <ahyp:hlinkClr val="tx"/>
                    </a:ext>
                  </a:extLst>
                </a:hlinkClick>
              </a:rPr>
              <a:t>Robert N. Goodman</a:t>
            </a:r>
            <a:r>
              <a:rPr lang="en" sz="1400">
                <a:solidFill>
                  <a:srgbClr val="000000"/>
                </a:solidFill>
                <a:latin typeface="Arial"/>
                <a:ea typeface="Arial"/>
                <a:cs typeface="Arial"/>
                <a:sym typeface="Arial"/>
              </a:rPr>
              <a:t> in 1997.</a:t>
            </a:r>
            <a:endParaRPr b="1" sz="15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b="1" i="1" sz="13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b="1" i="1" sz="1300">
              <a:solidFill>
                <a:srgbClr val="000000"/>
              </a:solidFill>
              <a:latin typeface="Arial"/>
              <a:ea typeface="Arial"/>
              <a:cs typeface="Arial"/>
              <a:sym typeface="Arial"/>
            </a:endParaRPr>
          </a:p>
          <a:p>
            <a:pPr indent="0" lvl="0" marL="0" rtl="0" algn="l">
              <a:spcBef>
                <a:spcPts val="1600"/>
              </a:spcBef>
              <a:spcAft>
                <a:spcPts val="0"/>
              </a:spcAft>
              <a:buNone/>
            </a:pPr>
            <a:r>
              <a:t/>
            </a:r>
            <a:endParaRPr sz="1050">
              <a:solidFill>
                <a:srgbClr val="202122"/>
              </a:solidFill>
              <a:highlight>
                <a:srgbClr val="FFFFFF"/>
              </a:highlight>
              <a:latin typeface="Arial"/>
              <a:ea typeface="Arial"/>
              <a:cs typeface="Arial"/>
              <a:sym typeface="Arial"/>
            </a:endParaRPr>
          </a:p>
          <a:p>
            <a:pPr indent="0" lvl="0" marL="0" rtl="0" algn="l">
              <a:spcBef>
                <a:spcPts val="500"/>
              </a:spcBef>
              <a:spcAft>
                <a:spcPts val="0"/>
              </a:spcAft>
              <a:buNone/>
            </a:pPr>
            <a:r>
              <a:t/>
            </a:r>
            <a:endParaRPr sz="1050">
              <a:solidFill>
                <a:srgbClr val="202122"/>
              </a:solidFill>
              <a:highlight>
                <a:srgbClr val="FFFFFF"/>
              </a:highlight>
              <a:latin typeface="Arial"/>
              <a:ea typeface="Arial"/>
              <a:cs typeface="Arial"/>
              <a:sym typeface="Arial"/>
            </a:endParaRPr>
          </a:p>
          <a:p>
            <a:pPr indent="0" lvl="0" marL="0" rtl="0" algn="l">
              <a:spcBef>
                <a:spcPts val="500"/>
              </a:spcBef>
              <a:spcAft>
                <a:spcPts val="1600"/>
              </a:spcAft>
              <a:buNone/>
            </a:pPr>
            <a:r>
              <a:t/>
            </a:r>
            <a:endParaRPr/>
          </a:p>
        </p:txBody>
      </p:sp>
      <p:pic>
        <p:nvPicPr>
          <p:cNvPr id="83" name="Google Shape;83;p17"/>
          <p:cNvPicPr preferRelativeResize="0"/>
          <p:nvPr/>
        </p:nvPicPr>
        <p:blipFill>
          <a:blip r:embed="rId5">
            <a:alphaModFix/>
          </a:blip>
          <a:stretch>
            <a:fillRect/>
          </a:stretch>
        </p:blipFill>
        <p:spPr>
          <a:xfrm>
            <a:off x="3136000" y="2017125"/>
            <a:ext cx="2850900" cy="287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0" y="439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this tool built and used? What is </a:t>
            </a:r>
            <a:r>
              <a:rPr lang="en"/>
              <a:t>its</a:t>
            </a:r>
            <a:r>
              <a:rPr lang="en"/>
              <a:t> purpose?</a:t>
            </a:r>
            <a:endParaRPr/>
          </a:p>
        </p:txBody>
      </p:sp>
      <p:sp>
        <p:nvSpPr>
          <p:cNvPr id="89" name="Google Shape;89;p18"/>
          <p:cNvSpPr txBox="1"/>
          <p:nvPr>
            <p:ph idx="1" type="body"/>
          </p:nvPr>
        </p:nvSpPr>
        <p:spPr>
          <a:xfrm>
            <a:off x="176850" y="844975"/>
            <a:ext cx="8660700" cy="38517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b="1" i="1" sz="1200">
              <a:solidFill>
                <a:srgbClr val="000000"/>
              </a:solidFill>
              <a:latin typeface="Arial"/>
              <a:ea typeface="Arial"/>
              <a:cs typeface="Arial"/>
              <a:sym typeface="Arial"/>
            </a:endParaRPr>
          </a:p>
          <a:p>
            <a:pPr indent="-323850" lvl="0" marL="457200" marR="0" rtl="0" algn="l">
              <a:lnSpc>
                <a:spcPct val="100000"/>
              </a:lnSpc>
              <a:spcBef>
                <a:spcPts val="1600"/>
              </a:spcBef>
              <a:spcAft>
                <a:spcPts val="0"/>
              </a:spcAft>
              <a:buClr>
                <a:srgbClr val="000000"/>
              </a:buClr>
              <a:buSzPts val="1500"/>
              <a:buFont typeface="Arial"/>
              <a:buChar char="●"/>
            </a:pPr>
            <a:r>
              <a:rPr lang="en" sz="1500">
                <a:solidFill>
                  <a:srgbClr val="000000"/>
                </a:solidFill>
                <a:latin typeface="Arial"/>
                <a:ea typeface="Arial"/>
                <a:cs typeface="Arial"/>
                <a:sym typeface="Arial"/>
              </a:rPr>
              <a:t>Robert Goodman, inventor of the SDQ, estimated that there are a significant number of children and young people (5% or more) with serious, but unrecognized mental health disorders. </a:t>
            </a:r>
            <a:r>
              <a:rPr lang="en" sz="1500">
                <a:solidFill>
                  <a:srgbClr val="000000"/>
                </a:solidFill>
                <a:latin typeface="Arial"/>
                <a:ea typeface="Arial"/>
                <a:cs typeface="Arial"/>
                <a:sym typeface="Arial"/>
              </a:rPr>
              <a:t>Since its development, the Strengths and Difficulties Questionnaire (SDQ) has been widely used in both research and practice to identify unrecognized mental health disorders and symptoms in children.</a:t>
            </a:r>
            <a:endParaRPr sz="15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sz="1500">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Child Behavior Check List has long been viewed as the “gold standard” in assessing childhood problems. During the 90s attention for early and quick detection of childhood psychopathology increased. Whereas the CBCL is a very solid instrument in doing in-depth assessment, the SDQ may be more suitable for screening purposes. </a:t>
            </a:r>
            <a:endParaRPr sz="15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sz="1500">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SDQ is not intended to be used as a psychiatric diagnostic instrument.</a:t>
            </a:r>
            <a:endParaRPr b="1" sz="12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50625" y="623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How the sdq is scored</a:t>
            </a:r>
            <a:endParaRPr sz="4100"/>
          </a:p>
        </p:txBody>
      </p:sp>
      <p:sp>
        <p:nvSpPr>
          <p:cNvPr id="95" name="Google Shape;95;p19"/>
          <p:cNvSpPr txBox="1"/>
          <p:nvPr>
            <p:ph idx="1" type="body"/>
          </p:nvPr>
        </p:nvSpPr>
        <p:spPr>
          <a:xfrm>
            <a:off x="311700" y="996675"/>
            <a:ext cx="8520600" cy="33402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 score the SDQ go to:</a:t>
            </a:r>
            <a:r>
              <a:rPr lang="en" sz="1400">
                <a:solidFill>
                  <a:srgbClr val="000000"/>
                </a:solidFill>
                <a:uFill>
                  <a:noFill/>
                </a:uFill>
                <a:latin typeface="Arial"/>
                <a:ea typeface="Arial"/>
                <a:cs typeface="Arial"/>
                <a:sym typeface="Arial"/>
                <a:hlinkClick r:id="rId3">
                  <a:extLst>
                    <a:ext uri="{A12FA001-AC4F-418D-AE19-62706E023703}">
                      <ahyp:hlinkClr val="tx"/>
                    </a:ext>
                  </a:extLst>
                </a:hlinkClick>
              </a:rPr>
              <a:t>https://sdqscore.org/</a:t>
            </a:r>
            <a:endParaRPr sz="14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sz="1400">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initial bandings presented for the SDQ scores were ‘normal’, ‘borderline’ and ‘abnormal’. These bandings were defined based on a population-based UK survey.</a:t>
            </a:r>
            <a:endParaRPr sz="1400">
              <a:solidFill>
                <a:srgbClr val="000000"/>
              </a:solidFill>
              <a:latin typeface="Arial"/>
              <a:ea typeface="Arial"/>
              <a:cs typeface="Arial"/>
              <a:sym typeface="Arial"/>
            </a:endParaRPr>
          </a:p>
          <a:p>
            <a:pPr indent="0" lvl="0" marL="457200" marR="0" rtl="0" algn="l">
              <a:lnSpc>
                <a:spcPct val="100000"/>
              </a:lnSpc>
              <a:spcBef>
                <a:spcPts val="1600"/>
              </a:spcBef>
              <a:spcAft>
                <a:spcPts val="0"/>
              </a:spcAft>
              <a:buNone/>
            </a:pPr>
            <a:r>
              <a:t/>
            </a:r>
            <a:endParaRPr sz="1400">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More recently a four-fold classification has been created based on an even larger UK community sample. This four-fold classification differs from the original in that it:</a:t>
            </a:r>
            <a:endParaRPr sz="1400">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(1) divided the top ‘abnormal’ category into two groups, each containing around 5% of the population</a:t>
            </a:r>
            <a:endParaRPr>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(2) renamed the four categories </a:t>
            </a:r>
            <a:endParaRPr>
              <a:solidFill>
                <a:srgbClr val="000000"/>
              </a:solidFill>
              <a:latin typeface="Arial"/>
              <a:ea typeface="Arial"/>
              <a:cs typeface="Arial"/>
              <a:sym typeface="Arial"/>
            </a:endParaRPr>
          </a:p>
          <a:p>
            <a:pPr indent="-317500" lvl="2" marL="1371600" marR="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80% ‘close to average’, </a:t>
            </a:r>
            <a:endParaRPr>
              <a:solidFill>
                <a:srgbClr val="000000"/>
              </a:solidFill>
              <a:latin typeface="Arial"/>
              <a:ea typeface="Arial"/>
              <a:cs typeface="Arial"/>
              <a:sym typeface="Arial"/>
            </a:endParaRPr>
          </a:p>
          <a:p>
            <a:pPr indent="-317500" lvl="2" marL="1371600" marR="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10% ‘slightly raised, </a:t>
            </a:r>
            <a:endParaRPr>
              <a:solidFill>
                <a:srgbClr val="000000"/>
              </a:solidFill>
              <a:latin typeface="Arial"/>
              <a:ea typeface="Arial"/>
              <a:cs typeface="Arial"/>
              <a:sym typeface="Arial"/>
            </a:endParaRPr>
          </a:p>
          <a:p>
            <a:pPr indent="-317500" lvl="2" marL="1371600" marR="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5% ‘high’ </a:t>
            </a:r>
            <a:endParaRPr>
              <a:solidFill>
                <a:srgbClr val="000000"/>
              </a:solidFill>
              <a:latin typeface="Arial"/>
              <a:ea typeface="Arial"/>
              <a:cs typeface="Arial"/>
              <a:sym typeface="Arial"/>
            </a:endParaRPr>
          </a:p>
          <a:p>
            <a:pPr indent="-317500" lvl="2" marL="1371600" marR="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and 5% ‘very high’ for all scales </a:t>
            </a:r>
            <a:endParaRPr>
              <a:solidFill>
                <a:srgbClr val="000000"/>
              </a:solidFill>
              <a:latin typeface="Arial"/>
              <a:ea typeface="Arial"/>
              <a:cs typeface="Arial"/>
              <a:sym typeface="Arial"/>
            </a:endParaRPr>
          </a:p>
          <a:p>
            <a:pPr indent="-317500" lvl="2" marL="1371600" marR="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except prosocial, which is 80% ‘close to average’, 10% ‘slightly lowered’, 5% ‘low’ and 5% ‘very low’</a:t>
            </a:r>
            <a:endParaRPr>
              <a:solidFill>
                <a:srgbClr val="000000"/>
              </a:solidFill>
              <a:latin typeface="Arial"/>
              <a:ea typeface="Arial"/>
              <a:cs typeface="Arial"/>
              <a:sym typeface="Arial"/>
            </a:endParaRPr>
          </a:p>
          <a:p>
            <a:pPr indent="0" lvl="0" marL="914400" marR="0" rtl="0" algn="l">
              <a:lnSpc>
                <a:spcPct val="100000"/>
              </a:lnSpc>
              <a:spcBef>
                <a:spcPts val="1600"/>
              </a:spcBef>
              <a:spcAft>
                <a:spcPts val="0"/>
              </a:spcAft>
              <a:buNone/>
            </a:pPr>
            <a:r>
              <a:t/>
            </a:r>
            <a:endParaRPr i="1" sz="1300">
              <a:solidFill>
                <a:srgbClr val="000000"/>
              </a:solidFill>
              <a:latin typeface="Arial"/>
              <a:ea typeface="Arial"/>
              <a:cs typeface="Arial"/>
              <a:sym typeface="Arial"/>
            </a:endParaRPr>
          </a:p>
          <a:p>
            <a:pPr indent="0" lvl="0" marL="457200" marR="0" rtl="0" algn="l">
              <a:lnSpc>
                <a:spcPct val="100000"/>
              </a:lnSpc>
              <a:spcBef>
                <a:spcPts val="0"/>
              </a:spcBef>
              <a:spcAft>
                <a:spcPts val="1600"/>
              </a:spcAft>
              <a:buNone/>
            </a:pPr>
            <a:r>
              <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Example of scoring the sdq:</a:t>
            </a:r>
            <a:endParaRPr sz="3800"/>
          </a:p>
        </p:txBody>
      </p:sp>
      <p:pic>
        <p:nvPicPr>
          <p:cNvPr id="101" name="Google Shape;101;p20"/>
          <p:cNvPicPr preferRelativeResize="0"/>
          <p:nvPr/>
        </p:nvPicPr>
        <p:blipFill>
          <a:blip r:embed="rId3">
            <a:alphaModFix/>
          </a:blip>
          <a:stretch>
            <a:fillRect/>
          </a:stretch>
        </p:blipFill>
        <p:spPr>
          <a:xfrm>
            <a:off x="1588300" y="675650"/>
            <a:ext cx="6160925" cy="4300150"/>
          </a:xfrm>
          <a:prstGeom prst="rect">
            <a:avLst/>
          </a:prstGeom>
          <a:noFill/>
          <a:ln>
            <a:noFill/>
          </a:ln>
        </p:spPr>
      </p:pic>
      <p:sp>
        <p:nvSpPr>
          <p:cNvPr id="102" name="Google Shape;102;p20"/>
          <p:cNvSpPr/>
          <p:nvPr/>
        </p:nvSpPr>
        <p:spPr>
          <a:xfrm rot="2045699">
            <a:off x="4388637" y="3196736"/>
            <a:ext cx="729976" cy="446323"/>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103" name="Google Shape;103;p20"/>
          <p:cNvSpPr/>
          <p:nvPr/>
        </p:nvSpPr>
        <p:spPr>
          <a:xfrm rot="8265127">
            <a:off x="7096667" y="3182496"/>
            <a:ext cx="627362" cy="453207"/>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104" name="Google Shape;104;p20"/>
          <p:cNvSpPr/>
          <p:nvPr/>
        </p:nvSpPr>
        <p:spPr>
          <a:xfrm rot="-8100000">
            <a:off x="7100636" y="4527970"/>
            <a:ext cx="619426" cy="464569"/>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105" name="Google Shape;105;p20"/>
          <p:cNvSpPr/>
          <p:nvPr/>
        </p:nvSpPr>
        <p:spPr>
          <a:xfrm rot="-2325547">
            <a:off x="4388709" y="4517933"/>
            <a:ext cx="729817" cy="44622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Clinical uses of sdq</a:t>
            </a:r>
            <a:endParaRPr/>
          </a:p>
        </p:txBody>
      </p:sp>
      <p:sp>
        <p:nvSpPr>
          <p:cNvPr id="111" name="Google Shape;111;p21"/>
          <p:cNvSpPr txBox="1"/>
          <p:nvPr>
            <p:ph idx="1" type="body"/>
          </p:nvPr>
        </p:nvSpPr>
        <p:spPr>
          <a:xfrm>
            <a:off x="0" y="901650"/>
            <a:ext cx="9001200" cy="3340200"/>
          </a:xfrm>
          <a:prstGeom prst="rect">
            <a:avLst/>
          </a:prstGeom>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Clinical Assessment:</a:t>
            </a:r>
            <a:endParaRPr b="1" sz="1300">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Many child and adolescent mental health clinics now use the SDQ as part of the initial assessment, getting parents, teachers and young people over the age of 11 to complete questionnaires prior to the first clinical assessment. The findings can then influence how the assessment is carried out and which professionals are involved in that assessment. </a:t>
            </a:r>
            <a:endParaRPr sz="1200">
              <a:solidFill>
                <a:srgbClr val="000000"/>
              </a:solidFill>
              <a:latin typeface="Arial"/>
              <a:ea typeface="Arial"/>
              <a:cs typeface="Arial"/>
              <a:sym typeface="Arial"/>
            </a:endParaRPr>
          </a:p>
          <a:p>
            <a:pPr indent="0" lvl="0" marL="914400" marR="0" rtl="0" algn="l">
              <a:lnSpc>
                <a:spcPct val="100000"/>
              </a:lnSpc>
              <a:spcBef>
                <a:spcPts val="1600"/>
              </a:spcBef>
              <a:spcAft>
                <a:spcPts val="0"/>
              </a:spcAft>
              <a:buNone/>
            </a:pPr>
            <a:r>
              <a:t/>
            </a:r>
            <a:endParaRPr sz="1600">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For example, if a child has been referred with marked conduct problems, an assessment that focused too narrowly on these behaviours and related family issues might overlook associated hyperactivity. Advance knowledge that the child has been given high SDQ hyperactivity ratings by parents and teachers can help ensure that the assessment inquires in detail about hyperactivity.</a:t>
            </a:r>
            <a:endParaRPr sz="1200">
              <a:solidFill>
                <a:srgbClr val="000000"/>
              </a:solidFill>
              <a:latin typeface="Arial"/>
              <a:ea typeface="Arial"/>
              <a:cs typeface="Arial"/>
              <a:sym typeface="Arial"/>
            </a:endParaRPr>
          </a:p>
          <a:p>
            <a:pPr indent="0" lvl="0" marL="914400" marR="0" rtl="0" algn="l">
              <a:lnSpc>
                <a:spcPct val="100000"/>
              </a:lnSpc>
              <a:spcBef>
                <a:spcPts val="1600"/>
              </a:spcBef>
              <a:spcAft>
                <a:spcPts val="0"/>
              </a:spcAft>
              <a:buNone/>
            </a:pPr>
            <a:r>
              <a:t/>
            </a:r>
            <a:endParaRPr sz="1300">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Evaluating Outcomes:</a:t>
            </a:r>
            <a:endParaRPr b="1" sz="1300">
              <a:solidFill>
                <a:srgbClr val="000000"/>
              </a:solidFill>
              <a:latin typeface="Arial"/>
              <a:ea typeface="Arial"/>
              <a:cs typeface="Arial"/>
              <a:sym typeface="Arial"/>
            </a:endParaRPr>
          </a:p>
          <a:p>
            <a:pPr indent="-311150" lvl="1" marL="914400" marR="0" rtl="0" algn="l">
              <a:lnSpc>
                <a:spcPct val="100000"/>
              </a:lnSpc>
              <a:spcBef>
                <a:spcPts val="0"/>
              </a:spcBef>
              <a:spcAft>
                <a:spcPts val="0"/>
              </a:spcAft>
              <a:buClr>
                <a:srgbClr val="000000"/>
              </a:buClr>
              <a:buSzPts val="1300"/>
              <a:buFont typeface="Arial"/>
              <a:buChar char="○"/>
            </a:pPr>
            <a:r>
              <a:rPr lang="en" sz="1200">
                <a:solidFill>
                  <a:srgbClr val="000000"/>
                </a:solidFill>
                <a:latin typeface="Arial"/>
                <a:ea typeface="Arial"/>
                <a:cs typeface="Arial"/>
                <a:sym typeface="Arial"/>
              </a:rPr>
              <a:t> "Before" and "after" SDQs can be used to audit everyday practice (e.g. in clinics or special schools) and to evaluate specific interventions (e.g. parenting groups). Studies using the SDQ along with research interviews and clinical ratings have shown that the SDQ is sensitive to treatment effects. Child and adolescent mental health services, and other specialist services for children with emotional and behavioural difficulties, can use an </a:t>
            </a:r>
            <a:r>
              <a:rPr lang="en" sz="1200">
                <a:solidFill>
                  <a:srgbClr val="000000"/>
                </a:solidFill>
                <a:uFill>
                  <a:noFill/>
                </a:uFill>
                <a:latin typeface="Arial"/>
                <a:ea typeface="Arial"/>
                <a:cs typeface="Arial"/>
                <a:sym typeface="Arial"/>
                <a:hlinkClick r:id="rId3">
                  <a:extLst>
                    <a:ext uri="{A12FA001-AC4F-418D-AE19-62706E023703}">
                      <ahyp:hlinkClr val="tx"/>
                    </a:ext>
                  </a:extLst>
                </a:hlinkClick>
              </a:rPr>
              <a:t>'added value' score</a:t>
            </a:r>
            <a:r>
              <a:rPr lang="en" sz="1200">
                <a:solidFill>
                  <a:srgbClr val="000000"/>
                </a:solidFill>
                <a:latin typeface="Arial"/>
                <a:ea typeface="Arial"/>
                <a:cs typeface="Arial"/>
                <a:sym typeface="Arial"/>
              </a:rPr>
              <a:t> based on the SDQ as one index of how much help they are providing to the young people they see.</a:t>
            </a:r>
            <a:endParaRPr sz="1200">
              <a:solidFill>
                <a:srgbClr val="000000"/>
              </a:solidFill>
              <a:latin typeface="Arial"/>
              <a:ea typeface="Arial"/>
              <a:cs typeface="Arial"/>
              <a:sym typeface="Arial"/>
            </a:endParaRPr>
          </a:p>
          <a:p>
            <a:pPr indent="0" lvl="0" marL="914400" marR="0" rtl="0" algn="l">
              <a:lnSpc>
                <a:spcPct val="100000"/>
              </a:lnSpc>
              <a:spcBef>
                <a:spcPts val="1600"/>
              </a:spcBef>
              <a:spcAft>
                <a:spcPts val="0"/>
              </a:spcAft>
              <a:buNone/>
            </a:pPr>
            <a:r>
              <a:t/>
            </a:r>
            <a:endParaRPr i="1" sz="600">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300">
              <a:solidFill>
                <a:srgbClr val="000000"/>
              </a:solidFill>
              <a:latin typeface="Arial"/>
              <a:ea typeface="Arial"/>
              <a:cs typeface="Arial"/>
              <a:sym typeface="Arial"/>
            </a:endParaRPr>
          </a:p>
          <a:p>
            <a:pPr indent="0" lvl="0" marL="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