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9" r:id="rId4"/>
    <p:sldId id="260" r:id="rId5"/>
    <p:sldId id="262" r:id="rId6"/>
    <p:sldId id="274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3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32" y="1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75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9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0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1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EC77-0B7B-A848-9962-190F1B67F362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50CFF3-472C-F94A-A61E-0C913854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LightGBM/blob/master/examples/python-guide/sklearn_example.py" TargetMode="External"/><Relationship Id="rId2" Type="http://schemas.openxmlformats.org/officeDocument/2006/relationships/hyperlink" Target="https://www.kaggle.com/c/ga-customer-revenue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MorvanZhou/PyTorch-Tutoria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ga-customer-revenue-predictio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360A-758B-F14D-BF78-C3203FD91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Google Analytics Customer Revenue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93F8-62D7-C340-A0CF-339A4C85D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2018 Fall </a:t>
            </a:r>
            <a:r>
              <a:rPr lang="it" dirty="0"/>
              <a:t>Data Science Capstone DATS 6501</a:t>
            </a:r>
          </a:p>
          <a:p>
            <a:r>
              <a:rPr lang="it" dirty="0"/>
              <a:t>Cheng Miao</a:t>
            </a:r>
          </a:p>
          <a:p>
            <a:r>
              <a:rPr lang="it" dirty="0"/>
              <a:t>Professor: A</a:t>
            </a:r>
            <a:r>
              <a:rPr lang="en-US" dirty="0" err="1"/>
              <a:t>mir</a:t>
            </a:r>
            <a:r>
              <a:rPr lang="en-US" dirty="0"/>
              <a:t> Hossein Jafari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40A8-E274-2A46-B31E-6A35B840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1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0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604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It is that trends of non-paying users and paying users of paid transactions are almost similar.</a:t>
            </a:r>
          </a:p>
          <a:p>
            <a:r>
              <a:rPr lang="en-US" sz="2400" dirty="0"/>
              <a:t>There are several periods when the number of non-paying users was significantly higher that the number of paying users.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513BE-19C5-1341-8D64-712E6908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47051"/>
            <a:ext cx="8937101" cy="3425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E206E-59CB-BF43-A3FC-3292895CA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7" y="1368056"/>
            <a:ext cx="6072188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top-left graph shows devices on Chrome, Safari and Firefox could bring profit.</a:t>
            </a:r>
          </a:p>
          <a:p>
            <a:r>
              <a:rPr lang="en-US" sz="2400" dirty="0"/>
              <a:t>Left corner graph looks that devices on Chrome OS and Macs bring most profit. </a:t>
            </a:r>
          </a:p>
          <a:p>
            <a:r>
              <a:rPr lang="en-US" sz="2400" dirty="0"/>
              <a:t>Top-right graph, mobile and tablet bring most profit.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36217-9007-0F47-8072-8E6D855AF5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1026" y="1247853"/>
            <a:ext cx="5686425" cy="443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1967C-39CA-C142-BDD9-0E14B4C6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1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sz="2000" dirty="0"/>
              <a:t>The above graph shows the top 20 most frequent countries. The United States stands out in the world and has the highest frequency.</a:t>
            </a:r>
          </a:p>
          <a:p>
            <a:r>
              <a:rPr lang="en-US" sz="2000" dirty="0"/>
              <a:t>This bottom graph shows the top 15 most frequent Sub Continents, the Northern America has the most frequencies in the world.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0B6DA-BBE9-4843-9100-BBF5F1422D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2222" y="4748"/>
            <a:ext cx="5919266" cy="333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5FB0CC-B691-3C4C-B604-F38E96EFE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2222" y="3343938"/>
            <a:ext cx="5919266" cy="3514062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20F19-53C2-7647-BF71-8C770797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33600"/>
            <a:ext cx="5408612" cy="3650512"/>
          </a:xfrm>
        </p:spPr>
        <p:txBody>
          <a:bodyPr>
            <a:normAutofit/>
          </a:bodyPr>
          <a:lstStyle/>
          <a:p>
            <a:r>
              <a:rPr lang="en-US" sz="2400" dirty="0"/>
              <a:t>This graph shows the operational system used count bar chart. Windows and Mac operational system there are the top two operational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34C09-4E97-D645-AA26-87962323C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5943600" cy="3423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0243A-15CC-9842-9B09-37865807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1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GBM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Multi-layer perceptron - Feed forward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9865F-A691-0549-AE1E-6A479887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3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Light GBM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Used grid search to select the appropriate model parameters.</a:t>
            </a:r>
          </a:p>
          <a:p>
            <a:r>
              <a:rPr lang="en-US" dirty="0"/>
              <a:t>Learning rate is 0.1 and the </a:t>
            </a:r>
            <a:r>
              <a:rPr lang="en-US" dirty="0" err="1"/>
              <a:t>n_estimators</a:t>
            </a:r>
            <a:r>
              <a:rPr lang="en-US" dirty="0"/>
              <a:t> selection is 20. </a:t>
            </a:r>
          </a:p>
          <a:p>
            <a:r>
              <a:rPr lang="en-US" dirty="0"/>
              <a:t>Bring this parameter into the LGBM Regressor to train my model.</a:t>
            </a:r>
          </a:p>
        </p:txBody>
      </p:sp>
      <p:pic>
        <p:nvPicPr>
          <p:cNvPr id="4" name="Picture 3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DCF1A54F-0B0A-8647-A9D4-8B0388F27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1148" y="423152"/>
            <a:ext cx="5451627" cy="3420895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660F9-3967-CD4C-84E3-8493CD6719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1567" y="4039386"/>
            <a:ext cx="5943600" cy="222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82B6A-0DF3-F04D-96F4-3CB8FF1A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GBM – Feature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FDCDC8-F179-474E-9B28-59E355A295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44133"/>
            <a:ext cx="7831867" cy="4167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E50F3-A0F7-9E46-ADAB-181D17D30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FAB46C-389C-4E49-A82B-F46AC814C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563" y="1562100"/>
            <a:ext cx="85471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D20ED-B9CF-B14D-9E94-6F616A05BF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92925" y="3745970"/>
            <a:ext cx="8422738" cy="62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8AE57-B686-BD44-9A53-A4EC045A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F1F-FC16-5349-9909-78815104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Principal Component </a:t>
            </a:r>
            <a:r>
              <a:rPr lang="fr" dirty="0" err="1"/>
              <a:t>Analysis</a:t>
            </a:r>
            <a:r>
              <a:rPr lang="fr" dirty="0"/>
              <a:t> (PCA)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F629-6B15-8D45-96D2-8C04A86E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PCA to make the data on dimensionality reduction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7DC8-A4BB-5C40-852F-67CBF8BA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21000"/>
            <a:ext cx="73279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590DA-55C7-6544-BF12-7ED4EBB1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Multilayer Feed-Forward Neural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Convert the data into a torch format suitable for the </a:t>
            </a:r>
            <a:r>
              <a:rPr lang="en-US" dirty="0" err="1"/>
              <a:t>Pytorch</a:t>
            </a:r>
            <a:r>
              <a:rPr lang="en-US" dirty="0"/>
              <a:t> framework, in order to work on training and make prediction. </a:t>
            </a:r>
          </a:p>
          <a:p>
            <a:r>
              <a:rPr lang="en-US" dirty="0"/>
              <a:t>Before inputting to the neural network as input, I have to convert the data to float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F8DAF-D401-3341-A9BC-38C63E7C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98" y="2133600"/>
            <a:ext cx="6953577" cy="1477635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EA75A-47E6-E54A-BE07-7E9AEA87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2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BBDE-6E6D-B045-B86E-ADD391B5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58CB-9A5C-A04E-9F0B-CBEC2CCB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6"/>
            <a:ext cx="8915400" cy="4706587"/>
          </a:xfrm>
        </p:spPr>
        <p:txBody>
          <a:bodyPr>
            <a:normAutofit/>
          </a:bodyPr>
          <a:lstStyle/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project is created to predict the Google Store Customer Revenue based on machine learning methods(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Predict how much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GStore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customers will spend).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outcome will be more actionable operational changes and a better use of marketing budgets for those companies who choose to use data analysis on top of GA data.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object for this project is to implement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learned machine learning knowledge in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class and explore new knowledge.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the advantages and disadvantages of using the model in the project.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Make data analysis and give advice to some companies.</a:t>
            </a:r>
          </a:p>
          <a:p>
            <a:pPr marL="457200">
              <a:spcBef>
                <a:spcPts val="0"/>
              </a:spcBef>
              <a:buClr>
                <a:srgbClr val="000000"/>
              </a:buClr>
              <a:buSzPts val="18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99487-4D94-E640-97C2-A39052F9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EA72-9A37-AF4B-80CA-521008A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Multilayer Feed-Forward Neural Network: Define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DE4-0873-7844-82C9-6C3E6349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Define the Neural Network model refers to a lot of research online</a:t>
            </a:r>
          </a:p>
          <a:p>
            <a:r>
              <a:rPr lang="en-US" dirty="0" err="1"/>
              <a:t>n_feature</a:t>
            </a:r>
            <a:r>
              <a:rPr lang="en-US" dirty="0"/>
              <a:t> s=8, 9 is hidden layer. </a:t>
            </a:r>
          </a:p>
          <a:p>
            <a:r>
              <a:rPr lang="en-US" dirty="0"/>
              <a:t>This parameter can be conditional. </a:t>
            </a:r>
          </a:p>
          <a:p>
            <a:r>
              <a:rPr lang="en-US" dirty="0"/>
              <a:t>The hidden layer can be adjusted from 1 to 100. Due to its limited capacity, it is temporarily set to 9. The output is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2441F-D957-2E48-B326-B913FF52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531274"/>
            <a:ext cx="5451627" cy="347541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B58F-0545-2E4C-ABF7-67690297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A72-9A37-AF4B-80CA-521008A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Multilayer Feed-Forward Neural Network: Train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DE4-0873-7844-82C9-6C3E6349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n-US" dirty="0"/>
              <a:t>Here is criterion and optimizer</a:t>
            </a:r>
          </a:p>
          <a:p>
            <a:r>
              <a:rPr lang="en-US" dirty="0"/>
              <a:t>Loss is too high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36BC9-DC76-FB43-8FED-E17FC9B9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4" y="4464496"/>
            <a:ext cx="5299223" cy="64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33CEC-3A84-644C-BAB7-2DCB32F5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41" y="5334011"/>
            <a:ext cx="5299224" cy="397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97507-FDD5-1E43-8059-0DB5BAE8E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A72-9A37-AF4B-80CA-521008A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Loss: Research and Tuning 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DE4-0873-7844-82C9-6C3E6349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standardized: standardization of data refers to scaling the data to make it fall into a specific interval</a:t>
            </a:r>
          </a:p>
          <a:p>
            <a:r>
              <a:rPr lang="en-US" dirty="0"/>
              <a:t>Adjust optimizer</a:t>
            </a:r>
          </a:p>
          <a:p>
            <a:r>
              <a:rPr lang="en-US" dirty="0"/>
              <a:t>Set different learning rates for different layers</a:t>
            </a:r>
          </a:p>
          <a:p>
            <a:r>
              <a:rPr lang="en-US" dirty="0"/>
              <a:t>Create a new optimizer and adjust the learning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7D78E-CB5E-8746-B2F9-3E74A0A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A72-9A37-AF4B-80CA-521008A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0ADEED-38A1-7A47-B6B8-201635D3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965" y="2133600"/>
            <a:ext cx="8097895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3EA1-830A-F04E-A1BA-E11190C8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A72-9A37-AF4B-80CA-521008A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 From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DE4-0873-7844-82C9-6C3E6349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and Random Forest are Ensemble Learning</a:t>
            </a:r>
          </a:p>
          <a:p>
            <a:r>
              <a:rPr lang="en-US" dirty="0"/>
              <a:t> </a:t>
            </a:r>
            <a:r>
              <a:rPr lang="en-US" dirty="0" err="1"/>
              <a:t>LightGBM</a:t>
            </a:r>
            <a:r>
              <a:rPr lang="en-US" dirty="0"/>
              <a:t>: Takes up less memory and has less complexity in data separation.</a:t>
            </a:r>
          </a:p>
          <a:p>
            <a:r>
              <a:rPr lang="en-US" dirty="0"/>
              <a:t>Random Forest: it performs well and has high precision on large dataset; it is not easy to have over-fitting; it can get the order of importance of features</a:t>
            </a:r>
          </a:p>
          <a:p>
            <a:r>
              <a:rPr lang="en-US" dirty="0"/>
              <a:t>Multi-layer feed forward neural network: The network essentially implements a mapping function from input to output, and mathematical theory has proven to have the ability to implement any complex nonlinear mapping.</a:t>
            </a:r>
          </a:p>
          <a:p>
            <a:r>
              <a:rPr lang="en-US" dirty="0"/>
              <a:t>Adjust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3FC67-4AFD-2E4E-A52A-E1935F4C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7A4E-242F-CA4F-8F0B-6EEEE7AF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to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2B5B-DD27-3743-A3F6-D8127054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spending is concentrated on non-mobile platforms, but mobile platforms have great potential. </a:t>
            </a:r>
          </a:p>
          <a:p>
            <a:r>
              <a:rPr lang="en-US" dirty="0"/>
              <a:t>With the rapid development of mobile phones, users will increase their consumption on mobile platforms.</a:t>
            </a:r>
          </a:p>
          <a:p>
            <a:r>
              <a:rPr lang="en-US" dirty="0"/>
              <a:t>Due to the significant number of users in North America, some applications in other regions can be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A9508-2E78-4748-8A67-98E13698E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A72-9A37-AF4B-80CA-521008A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DE4-0873-7844-82C9-6C3E6349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Kaggle: 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https://www.kaggle.com/c/ga-customer-revenue-prediction</a:t>
            </a:r>
            <a:endParaRPr lang="en-US" dirty="0"/>
          </a:p>
          <a:p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https://github.com/Microsoft/LightGBM/blob/master/examples/python-guide/sklearn_example.py</a:t>
            </a:r>
            <a:r>
              <a:rPr lang="en-US" dirty="0"/>
              <a:t> 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https://github.com/MorvanZhou/PyTorch-Tutorial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B2F73-8669-DB46-A286-7D822BB5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8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B63-0857-994D-A5E3-6F0C411F6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EB780-CBBF-1546-9BF5-43445A0DD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AB3C8-A388-3046-97C7-A96858C5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7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7AF84-294F-7A4F-B9BF-7ADDC6EA3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8FB6D4-BCF0-3242-985F-0D1B3A276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35EDF-BAFA-2D46-BF80-F1415D99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712" y="2661740"/>
            <a:ext cx="2882900" cy="196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72629-4D2D-9D4F-B8D4-444DC319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Google Analytics Customer Revenue Prediction</a:t>
            </a:r>
          </a:p>
          <a:p>
            <a:r>
              <a:rPr lang="en-US" sz="2400" dirty="0"/>
              <a:t>Dataset link: </a:t>
            </a:r>
            <a:r>
              <a:rPr lang="en-US" sz="2400" dirty="0">
                <a:hlinkClick r:id="rId2"/>
              </a:rPr>
              <a:t>https://www.kaggle.com/c/ga-customer-revenue-prediction/data</a:t>
            </a:r>
            <a:r>
              <a:rPr lang="en-US" sz="2400" dirty="0"/>
              <a:t> </a:t>
            </a:r>
          </a:p>
          <a:p>
            <a:r>
              <a:rPr lang="en-US" sz="2400" dirty="0"/>
              <a:t>The data has 50 columns, with “transaction Revenue” as the target to explore the relationship between the rest of the dataset.</a:t>
            </a:r>
          </a:p>
          <a:p>
            <a:r>
              <a:rPr lang="en-US" sz="2400" dirty="0"/>
              <a:t>Dataset has factors such as Visitor ID, Country, Mobile, Week,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3DF9B-BA6F-A644-853B-12F09E26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factors will have higher impact on model?</a:t>
            </a:r>
          </a:p>
          <a:p>
            <a:r>
              <a:rPr lang="en-US" sz="2400" dirty="0"/>
              <a:t>How does model performance?</a:t>
            </a:r>
          </a:p>
          <a:p>
            <a:r>
              <a:rPr lang="en-US" sz="2400" dirty="0"/>
              <a:t>Any advice to companies?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7BC20-13C7-234B-BD05-7389F0A75AD5}"/>
              </a:ext>
            </a:extLst>
          </p:cNvPr>
          <p:cNvSpPr txBox="1"/>
          <p:nvPr/>
        </p:nvSpPr>
        <p:spPr>
          <a:xfrm>
            <a:off x="2589212" y="5588056"/>
            <a:ext cx="9349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Packages:Numpy</a:t>
            </a:r>
            <a:r>
              <a:rPr lang="en-US" dirty="0"/>
              <a:t>, Pandas, Matplotlib,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Seaborn, torch,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867F6-00A9-A54A-8A13-CD6BE7D6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9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A6049-1BEA-7D42-8319-B38A4D3D2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C2ECD1-3DC8-7247-93BD-67E8FED53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C37FE9-1E97-E548-A7AD-CB561D7B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E57C42-64DA-4142-88DA-8F91E428F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64849" y="1905000"/>
            <a:ext cx="4338674" cy="3354060"/>
          </a:xfrm>
        </p:spPr>
        <p:txBody>
          <a:bodyPr>
            <a:normAutofit/>
          </a:bodyPr>
          <a:lstStyle/>
          <a:p>
            <a:r>
              <a:rPr lang="en-US" sz="2400" dirty="0"/>
              <a:t>How dataset looks like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B541A-1B99-574A-A411-7DB9BAD8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92" y="2631440"/>
            <a:ext cx="8527986" cy="3189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D263F2-1608-2C43-BE39-9532C2F4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8558-76F2-9D4B-B4BD-162039A1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Random Forest- 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886C-7317-1A47-B272-4AD1D7266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A41B-7722-6B48-967B-BB738F2067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8C507-419D-AA4E-B993-8C532A4D1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8E834-AE1B-C848-8C08-68FCCB7914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44AF5-3598-224F-BBFF-F83C4BD599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1" y="1873268"/>
            <a:ext cx="7982628" cy="469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9104D-DC4D-DC47-B38E-BEF873A3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9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FD73-DA47-0640-AAC4-42983E97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84AC-A8DF-DE4F-9870-EBD4B94A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really important, it may takes around 60% time of a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CF0A-A25F-F34C-99E0-6CB905CA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04846"/>
            <a:ext cx="8361960" cy="1924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A87BF-04AE-D240-8D48-12E837DA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840191"/>
            <a:ext cx="8361960" cy="1611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A3B7E-8705-2E41-9D6F-39350212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7B040-1610-9A45-851F-BDA80C4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more useful to see a distribution of total revenue per user</a:t>
            </a:r>
          </a:p>
          <a:p>
            <a:r>
              <a:rPr lang="en-US" dirty="0"/>
              <a:t>See the total revenue per user focus on 16 to 19 presenting a normal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0369F-0852-8149-B1A7-0A451513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95" y="2984057"/>
            <a:ext cx="5092700" cy="344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D0DF9-8D58-504E-8AB7-4044C634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EEE6-ACB4-7149-B079-3D8DA727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2EB-7203-7648-88CD-B63111E35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Revenue comes mostly from desktops. Social, Affiliates and others aren't as profitable as other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DEC5E-046F-5542-9603-BD7B5C45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405670"/>
            <a:ext cx="7471144" cy="4452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21C8A-6A9E-5C4E-8CE4-B5176677E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12" y="0"/>
            <a:ext cx="2405500" cy="7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92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927</Words>
  <Application>Microsoft Macintosh PowerPoint</Application>
  <PresentationFormat>Widescreen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Wisp</vt:lpstr>
      <vt:lpstr>Google Analytics Customer Revenue Prediction</vt:lpstr>
      <vt:lpstr>Introduction and Object</vt:lpstr>
      <vt:lpstr>Dataset</vt:lpstr>
      <vt:lpstr>Problem Statement</vt:lpstr>
      <vt:lpstr>Dataset</vt:lpstr>
      <vt:lpstr>Data Preprocessing: Random Forest- Feature Importance</vt:lpstr>
      <vt:lpstr>Data Preprocessing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Methodology</vt:lpstr>
      <vt:lpstr>Light GBM</vt:lpstr>
      <vt:lpstr>Light GBM – Feature Importance</vt:lpstr>
      <vt:lpstr>Random Forest</vt:lpstr>
      <vt:lpstr>Principal Component Analysis (PCA)</vt:lpstr>
      <vt:lpstr>Multilayer Feed-Forward Neural Network</vt:lpstr>
      <vt:lpstr>Multilayer Feed-Forward Neural Network: Define Model</vt:lpstr>
      <vt:lpstr>Multilayer Feed-Forward Neural Network: Train Model</vt:lpstr>
      <vt:lpstr>Adjust Loss: Research and Tuning Hyper-parameters</vt:lpstr>
      <vt:lpstr>Prediction Results</vt:lpstr>
      <vt:lpstr>What I Learn From Project</vt:lpstr>
      <vt:lpstr>Advice to Companies</vt:lpstr>
      <vt:lpstr>Reference</vt:lpstr>
      <vt:lpstr>Question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dc:creator>Miao, Cheng</dc:creator>
  <cp:lastModifiedBy>Miao, Cheng</cp:lastModifiedBy>
  <cp:revision>6</cp:revision>
  <dcterms:created xsi:type="dcterms:W3CDTF">2018-12-07T03:43:50Z</dcterms:created>
  <dcterms:modified xsi:type="dcterms:W3CDTF">2018-12-07T05:49:27Z</dcterms:modified>
</cp:coreProperties>
</file>