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  <p:sldMasterId id="2147483766" r:id="rId2"/>
    <p:sldMasterId id="2147483773" r:id="rId3"/>
  </p:sldMasterIdLst>
  <p:notesMasterIdLst>
    <p:notesMasterId r:id="rId8"/>
  </p:notesMasterIdLst>
  <p:handoutMasterIdLst>
    <p:handoutMasterId r:id="rId9"/>
  </p:handoutMasterIdLst>
  <p:sldIdLst>
    <p:sldId id="1587" r:id="rId4"/>
    <p:sldId id="1683" r:id="rId5"/>
    <p:sldId id="1572" r:id="rId6"/>
    <p:sldId id="1677" r:id="rId7"/>
  </p:sldIdLst>
  <p:sldSz cx="9144000" cy="5143500" type="screen16x9"/>
  <p:notesSz cx="6858000" cy="9144000"/>
  <p:defaultTextStyle>
    <a:defPPr>
      <a:defRPr lang="fi-FI"/>
    </a:defPPr>
    <a:lvl1pPr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1pPr>
    <a:lvl2pPr marL="4556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2pPr>
    <a:lvl3pPr marL="9128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3pPr>
    <a:lvl4pPr marL="13700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4pPr>
    <a:lvl5pPr marL="18272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EB83E03E-195F-4588-BA9C-87CAE50CC123}">
          <p14:sldIdLst>
            <p14:sldId id="1587"/>
            <p14:sldId id="1683"/>
            <p14:sldId id="1572"/>
            <p14:sldId id="16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295" userDrawn="1">
          <p15:clr>
            <a:srgbClr val="A4A3A4"/>
          </p15:clr>
        </p15:guide>
        <p15:guide id="4" pos="5193" userDrawn="1">
          <p15:clr>
            <a:srgbClr val="A4A3A4"/>
          </p15:clr>
        </p15:guide>
        <p15:guide id="5" pos="3152" userDrawn="1">
          <p15:clr>
            <a:srgbClr val="A4A3A4"/>
          </p15:clr>
        </p15:guide>
        <p15:guide id="6" orient="horz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3EE"/>
    <a:srgbClr val="B5880B"/>
    <a:srgbClr val="93CDDD"/>
    <a:srgbClr val="1B06BA"/>
    <a:srgbClr val="080808"/>
    <a:srgbClr val="339933"/>
    <a:srgbClr val="E87071"/>
    <a:srgbClr val="93E5FF"/>
    <a:srgbClr val="F7FE9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 autoAdjust="0"/>
    <p:restoredTop sz="92144" autoAdjust="0"/>
  </p:normalViewPr>
  <p:slideViewPr>
    <p:cSldViewPr>
      <p:cViewPr varScale="1">
        <p:scale>
          <a:sx n="82" d="100"/>
          <a:sy n="82" d="100"/>
        </p:scale>
        <p:origin x="756" y="56"/>
      </p:cViewPr>
      <p:guideLst>
        <p:guide orient="horz" pos="3838"/>
        <p:guide pos="295"/>
        <p:guide pos="5193"/>
        <p:guide pos="3152"/>
        <p:guide orient="horz" pos="287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58CD87A4-0184-412C-A44A-3DA728178AFF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57266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BB8C311E-5859-4E0C-A0F3-4690A095D6BE}" type="slidenum">
              <a:rPr lang="fi-FI" altLang="zh-CN"/>
              <a:pPr>
                <a:defRPr/>
              </a:pPr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720416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768680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3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427519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/>
        </p:nvSpPr>
        <p:spPr>
          <a:xfrm>
            <a:off x="0" y="0"/>
            <a:ext cx="9144000" cy="262532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Rectangle 6"/>
          <p:cNvSpPr/>
          <p:nvPr/>
        </p:nvSpPr>
        <p:spPr>
          <a:xfrm>
            <a:off x="0" y="519113"/>
            <a:ext cx="9144000" cy="1619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97966"/>
            <a:ext cx="9144000" cy="637580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89553"/>
            <a:ext cx="8568952" cy="3805070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5825"/>
            <a:ext cx="91535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56925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38351"/>
            <a:ext cx="7772400" cy="1102519"/>
          </a:xfrm>
        </p:spPr>
        <p:txBody>
          <a:bodyPr anchor="ctr">
            <a:normAutofit/>
          </a:bodyPr>
          <a:lstStyle>
            <a:lvl1pPr algn="ctr">
              <a:defRPr sz="320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5897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637580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89553"/>
            <a:ext cx="8568952" cy="3805070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918406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9525" y="3072"/>
            <a:ext cx="9144000" cy="58307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107928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5825"/>
            <a:ext cx="91535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164125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95686"/>
            <a:ext cx="8229600" cy="8572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21702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206645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/>
        </p:nvSpPr>
        <p:spPr>
          <a:xfrm>
            <a:off x="0" y="0"/>
            <a:ext cx="9144000" cy="262532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Rectangle 7"/>
          <p:cNvSpPr/>
          <p:nvPr/>
        </p:nvSpPr>
        <p:spPr>
          <a:xfrm>
            <a:off x="0" y="519113"/>
            <a:ext cx="9144000" cy="1619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0" y="97966"/>
            <a:ext cx="9144000" cy="58307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03789"/>
            <a:ext cx="91535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717142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5825"/>
            <a:ext cx="91535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86454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95686"/>
            <a:ext cx="8229600" cy="8572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21702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40413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0"/>
            <a:ext cx="6858000" cy="3901679"/>
          </a:xfrm>
        </p:spPr>
        <p:txBody>
          <a:bodyPr numCol="1" anchor="ctr"/>
          <a:lstStyle>
            <a:lvl1pPr algn="l">
              <a:defRPr sz="4500" spc="-11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01678"/>
            <a:ext cx="6858000" cy="1241822"/>
          </a:xfrm>
        </p:spPr>
        <p:txBody>
          <a:bodyPr numCol="1" anchor="ctr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64999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 spc="-1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5B82309-1736-7C4F-8476-9855DC145AA0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8F35A44-6C59-F744-B669-5807AD509A4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54341" y="211873"/>
            <a:ext cx="10287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303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numCol="1"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 numCol="1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5B82309-1736-7C4F-8476-9855DC145AA0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8F35A44-6C59-F744-B669-5807AD509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2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5B82309-1736-7C4F-8476-9855DC145AA0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8F35A44-6C59-F744-B669-5807AD509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1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736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56176" y="4758135"/>
            <a:ext cx="2895600" cy="3571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4" r:id="rId4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5750" y="1"/>
            <a:ext cx="7886700" cy="994172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82309-1736-7C4F-8476-9855DC145AA0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35A44-6C59-F744-B669-5807AD509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2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E5853F-F8D3-4201-B7D6-19EE6B4D4F23}"/>
              </a:ext>
            </a:extLst>
          </p:cNvPr>
          <p:cNvSpPr txBox="1"/>
          <p:nvPr userDrawn="1"/>
        </p:nvSpPr>
        <p:spPr>
          <a:xfrm>
            <a:off x="8460432" y="480399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913308-F349-4B6D-A68A-DD1791B4A57B}" type="slidenum"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22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hyperlink" Target="mailto:christy.au@polyu.edu.h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pfeilee@163.com" TargetMode="Externa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88"/>
          <a:stretch>
            <a:fillRect/>
          </a:stretch>
        </p:blipFill>
        <p:spPr bwMode="auto">
          <a:xfrm>
            <a:off x="0" y="2"/>
            <a:ext cx="9144000" cy="199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99568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/>
          </a:p>
        </p:txBody>
      </p:sp>
      <p:sp>
        <p:nvSpPr>
          <p:cNvPr id="2" name="矩形 1"/>
          <p:cNvSpPr/>
          <p:nvPr/>
        </p:nvSpPr>
        <p:spPr>
          <a:xfrm>
            <a:off x="0" y="4586710"/>
            <a:ext cx="9144000" cy="533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A77F71E-B605-4820-B913-56173A09A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40" y="1995686"/>
            <a:ext cx="9156340" cy="1299018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zh-CN" altLang="en-US" sz="32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实验一：关系数据库的使用</a:t>
            </a:r>
            <a:endParaRPr lang="en-GB" altLang="zh-CN" sz="3200" b="1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>
              <a:spcBef>
                <a:spcPts val="600"/>
              </a:spcBef>
              <a:defRPr/>
            </a:pPr>
            <a:r>
              <a:rPr lang="en-US" altLang="zh-CN" sz="2000" dirty="0">
                <a:solidFill>
                  <a:prstClr val="black"/>
                </a:solidFill>
                <a:latin typeface="Helvetica Neue Bold Condensed" charset="0"/>
                <a:ea typeface="ＭＳ Ｐゴシック" charset="0"/>
              </a:rPr>
              <a:t>《</a:t>
            </a:r>
            <a:r>
              <a:rPr lang="zh-CN" altLang="en-US" sz="2000" dirty="0">
                <a:solidFill>
                  <a:prstClr val="black"/>
                </a:solidFill>
                <a:latin typeface="Helvetica Neue Bold Condensed" charset="0"/>
                <a:ea typeface="ＭＳ Ｐゴシック" charset="0"/>
              </a:rPr>
              <a:t>大数据管理系统</a:t>
            </a:r>
            <a:r>
              <a:rPr lang="en-US" altLang="zh-CN" sz="2000" dirty="0">
                <a:solidFill>
                  <a:prstClr val="black"/>
                </a:solidFill>
                <a:latin typeface="Helvetica Neue Bold Condensed" charset="0"/>
                <a:ea typeface="ＭＳ Ｐゴシック" charset="0"/>
              </a:rPr>
              <a:t>》</a:t>
            </a:r>
            <a:endParaRPr lang="en-US" sz="3200" dirty="0">
              <a:solidFill>
                <a:prstClr val="black"/>
              </a:solidFill>
              <a:latin typeface="Helvetica Neue Bold Condensed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B0D7027-3D69-4E35-939E-995F28B50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40" y="3291830"/>
            <a:ext cx="9156340" cy="110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buClr>
                <a:srgbClr val="800080"/>
              </a:buClr>
              <a:buSzPct val="90000"/>
            </a:pP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李文根</a:t>
            </a:r>
            <a:r>
              <a:rPr lang="en-GB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lang="en-GB" altLang="zh-CN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Wengen</a:t>
            </a:r>
            <a:r>
              <a:rPr lang="en-GB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Li</a:t>
            </a:r>
            <a:endParaRPr lang="en-GB" sz="18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en-GB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Email: </a:t>
            </a:r>
            <a:r>
              <a:rPr lang="en-GB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hlinkClick r:id="rId4"/>
              </a:rPr>
              <a:t>lwengen@tongji.edu.cn</a:t>
            </a:r>
            <a:endParaRPr lang="de-CH" sz="18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D60888D-383E-41AB-9EA4-737A30DEC0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309770"/>
            <a:ext cx="5666965" cy="60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9FB3C-9A8E-406E-A4DE-A05B5839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FB3675-3290-4362-B00E-A0E12F182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9542"/>
            <a:ext cx="8568952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b="1" dirty="0"/>
              <a:t>关系数据库的使用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安装</a:t>
            </a:r>
            <a:r>
              <a:rPr lang="en-US" altLang="zh-CN" sz="1800" dirty="0"/>
              <a:t>MySQL</a:t>
            </a:r>
            <a:r>
              <a:rPr lang="zh-CN" altLang="en-US" sz="1800" dirty="0"/>
              <a:t>、</a:t>
            </a:r>
            <a:r>
              <a:rPr lang="en-US" altLang="zh-CN" sz="1800" dirty="0"/>
              <a:t>PostgreSQL</a:t>
            </a:r>
            <a:r>
              <a:rPr lang="zh-CN" altLang="en-US" sz="1800" dirty="0"/>
              <a:t>、</a:t>
            </a:r>
            <a:r>
              <a:rPr lang="en-US" altLang="zh-CN" sz="1800" dirty="0"/>
              <a:t>Oracle</a:t>
            </a:r>
            <a:r>
              <a:rPr lang="zh-CN" altLang="en-US" sz="1800" dirty="0"/>
              <a:t>等关系数据库（选择一种）</a:t>
            </a:r>
            <a:endParaRPr lang="en-US" altLang="zh-CN" sz="1800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基于模式图创建数据库</a:t>
            </a:r>
            <a:endParaRPr lang="en-US" altLang="zh-CN" sz="1800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执行基本的</a:t>
            </a:r>
            <a:r>
              <a:rPr lang="en-US" altLang="zh-CN" sz="1800" dirty="0"/>
              <a:t>SQL</a:t>
            </a:r>
            <a:r>
              <a:rPr lang="zh-CN" altLang="en-US" sz="1800" dirty="0"/>
              <a:t>语句</a:t>
            </a:r>
            <a:endParaRPr lang="en-US" altLang="zh-CN" sz="1800" dirty="0"/>
          </a:p>
          <a:p>
            <a:pPr>
              <a:spcBef>
                <a:spcPts val="600"/>
              </a:spcBef>
            </a:pPr>
            <a:r>
              <a:rPr lang="zh-CN" altLang="en-US" sz="2000" b="1" dirty="0"/>
              <a:t>实验报告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封面：实验名称、个人基本信息（学号、姓名）</a:t>
            </a:r>
            <a:endParaRPr lang="en-US" altLang="zh-CN" sz="1800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实验步骤：截图、文字说明</a:t>
            </a:r>
            <a:endParaRPr lang="en-US" altLang="zh-CN" sz="1800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遇到的问题（如有）</a:t>
            </a:r>
            <a:endParaRPr lang="en-US" altLang="zh-CN" sz="1800" dirty="0"/>
          </a:p>
          <a:p>
            <a:pPr>
              <a:spcBef>
                <a:spcPts val="600"/>
              </a:spcBef>
            </a:pPr>
            <a:r>
              <a:rPr lang="zh-CN" altLang="en-US" sz="2000" b="1" dirty="0"/>
              <a:t>报告提交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个人单独完成，</a:t>
            </a:r>
            <a:r>
              <a:rPr lang="en-US" altLang="zh-CN" sz="1800" dirty="0"/>
              <a:t>10</a:t>
            </a:r>
            <a:r>
              <a:rPr lang="zh-CN" altLang="en-US" sz="1800" dirty="0"/>
              <a:t>月</a:t>
            </a:r>
            <a:r>
              <a:rPr lang="en-US" altLang="zh-CN" sz="1800" dirty="0"/>
              <a:t>27</a:t>
            </a:r>
            <a:r>
              <a:rPr lang="zh-CN" altLang="en-US" sz="1800" dirty="0"/>
              <a:t>日之前发送到邮箱：</a:t>
            </a:r>
            <a:r>
              <a:rPr lang="en-US" altLang="zh-CN" sz="1800" dirty="0">
                <a:hlinkClick r:id="rId2"/>
              </a:rPr>
              <a:t>pfeilee@163.com</a:t>
            </a:r>
            <a:endParaRPr lang="en-US" altLang="zh-CN" sz="1800" dirty="0"/>
          </a:p>
          <a:p>
            <a:pPr lvl="2">
              <a:spcBef>
                <a:spcPts val="600"/>
              </a:spcBef>
            </a:pPr>
            <a:r>
              <a:rPr lang="zh-CN" altLang="en-US" sz="1600" dirty="0"/>
              <a:t>学号</a:t>
            </a:r>
            <a:r>
              <a:rPr lang="en-US" altLang="zh-CN" sz="1600" dirty="0"/>
              <a:t>-</a:t>
            </a:r>
            <a:r>
              <a:rPr lang="zh-CN" altLang="en-US" sz="1600" dirty="0"/>
              <a:t>姓名</a:t>
            </a:r>
            <a:r>
              <a:rPr lang="en-US" altLang="zh-CN" sz="1600" dirty="0"/>
              <a:t>-</a:t>
            </a:r>
            <a:r>
              <a:rPr lang="zh-CN" altLang="en-US" sz="1600" dirty="0"/>
              <a:t>大数据管理系统实验报告</a:t>
            </a:r>
            <a:r>
              <a:rPr lang="en-US" altLang="zh-CN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7577079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74165-665E-462E-B926-68D2AE40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实验内容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7FB052-AA8F-48B7-833D-10934C7648C3}"/>
              </a:ext>
            </a:extLst>
          </p:cNvPr>
          <p:cNvSpPr/>
          <p:nvPr/>
        </p:nvSpPr>
        <p:spPr>
          <a:xfrm>
            <a:off x="323528" y="915566"/>
            <a:ext cx="817290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安装关系数据库管理系统</a:t>
            </a:r>
            <a:endParaRPr lang="en-US" altLang="zh-CN" sz="20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 eaLnBrk="0" hangingPunct="0">
              <a:spcBef>
                <a:spcPts val="1200"/>
              </a:spcBef>
              <a:buFont typeface="Arial" charset="0"/>
              <a:buChar char="–"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PostgreSQL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Oracle</a:t>
            </a:r>
          </a:p>
          <a:p>
            <a:pPr marL="342900" indent="-34290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根据银行数据库模式图创建数据库及相应的数据表</a:t>
            </a:r>
            <a:endParaRPr lang="en-US" altLang="zh-CN" sz="20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 eaLnBrk="0" hangingPunct="0">
              <a:spcBef>
                <a:spcPts val="1200"/>
              </a:spcBef>
              <a:buChar char="–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注意：需指定主码和外码依赖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向每张表中插入样例数据</a:t>
            </a:r>
            <a:endParaRPr lang="en-US" altLang="zh-CN" sz="20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 eaLnBrk="0" hangingPunct="0">
              <a:spcBef>
                <a:spcPts val="1200"/>
              </a:spcBef>
              <a:buFont typeface="Arial" charset="0"/>
              <a:buChar char="–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注意：数据要与后续查询内容对应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使用</a:t>
            </a:r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SQL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完成作业</a:t>
            </a:r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3.8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和</a:t>
            </a:r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3.15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中的查询</a:t>
            </a:r>
            <a:endParaRPr lang="en-US" altLang="zh-CN" sz="20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 eaLnBrk="0" hangingPunct="0">
              <a:spcBef>
                <a:spcPts val="1200"/>
              </a:spcBef>
              <a:buFont typeface="Arial" charset="0"/>
              <a:buChar char="–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注意：不同数据库管理系统的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表示存在差别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565036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A416F-46F8-4A57-B1DD-DB104B45E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银行数据库模式图</a:t>
            </a:r>
          </a:p>
        </p:txBody>
      </p:sp>
      <p:pic>
        <p:nvPicPr>
          <p:cNvPr id="4" name="Picture 2051">
            <a:extLst>
              <a:ext uri="{FF2B5EF4-FFF2-40B4-BE49-F238E27FC236}">
                <a16:creationId xmlns:a16="http://schemas.microsoft.com/office/drawing/2014/main" id="{4214079B-8469-4272-9231-C2C8AADF6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" t="23056" r="722" b="23056"/>
          <a:stretch>
            <a:fillRect/>
          </a:stretch>
        </p:blipFill>
        <p:spPr bwMode="auto">
          <a:xfrm>
            <a:off x="1259632" y="1242601"/>
            <a:ext cx="6473229" cy="2658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176441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ngoDB-Test">
  <a:themeElements>
    <a:clrScheme name="MongoDB Colors 2">
      <a:dk1>
        <a:srgbClr val="212121"/>
      </a:dk1>
      <a:lt1>
        <a:srgbClr val="FFFFFF"/>
      </a:lt1>
      <a:dk2>
        <a:srgbClr val="42494F"/>
      </a:dk2>
      <a:lt2>
        <a:srgbClr val="EAEAEA"/>
      </a:lt2>
      <a:accent1>
        <a:srgbClr val="69B241"/>
      </a:accent1>
      <a:accent2>
        <a:srgbClr val="D53E59"/>
      </a:accent2>
      <a:accent3>
        <a:srgbClr val="F57C00"/>
      </a:accent3>
      <a:accent4>
        <a:srgbClr val="0097A7"/>
      </a:accent4>
      <a:accent5>
        <a:srgbClr val="FFD478"/>
      </a:accent5>
      <a:accent6>
        <a:srgbClr val="FF7D78"/>
      </a:accent6>
      <a:hlink>
        <a:srgbClr val="69B241"/>
      </a:hlink>
      <a:folHlink>
        <a:srgbClr val="589636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ngoDB-Test" id="{E0F8BC6D-8C27-D541-A97E-67392D9E3EB8}" vid="{74FD68D3-BA78-444B-B8A3-98C6155FFBB1}"/>
    </a:ext>
  </a:extLst>
</a:theme>
</file>

<file path=ppt/theme/theme3.xml><?xml version="1.0" encoding="utf-8"?>
<a:theme xmlns:a="http://schemas.openxmlformats.org/drawingml/2006/main" name="1_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31904</TotalTime>
  <Words>189</Words>
  <Application>Microsoft Office PowerPoint</Application>
  <PresentationFormat>全屏显示(16:9)</PresentationFormat>
  <Paragraphs>28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</vt:i4>
      </vt:variant>
    </vt:vector>
  </HeadingPairs>
  <TitlesOfParts>
    <vt:vector size="18" baseType="lpstr">
      <vt:lpstr>Avenir Book</vt:lpstr>
      <vt:lpstr>Helvetica Neue Bold Condensed</vt:lpstr>
      <vt:lpstr>MS PGothic</vt:lpstr>
      <vt:lpstr>MS PGothic</vt:lpstr>
      <vt:lpstr>华文楷体</vt:lpstr>
      <vt:lpstr>宋体</vt:lpstr>
      <vt:lpstr>微软雅黑</vt:lpstr>
      <vt:lpstr>Arial</vt:lpstr>
      <vt:lpstr>Arial Black</vt:lpstr>
      <vt:lpstr>Times New Roman</vt:lpstr>
      <vt:lpstr>Trebuchet MS</vt:lpstr>
      <vt:lpstr>默认设计模板</vt:lpstr>
      <vt:lpstr>MongoDB-Test</vt:lpstr>
      <vt:lpstr>1_默认设计模板</vt:lpstr>
      <vt:lpstr>PowerPoint 演示文稿</vt:lpstr>
      <vt:lpstr>实验安排</vt:lpstr>
      <vt:lpstr>实验内容</vt:lpstr>
      <vt:lpstr>银行数据库模式图</vt:lpstr>
    </vt:vector>
  </TitlesOfParts>
  <Company>Global Intelligence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Wengen Li</cp:lastModifiedBy>
  <cp:revision>1703</cp:revision>
  <dcterms:created xsi:type="dcterms:W3CDTF">2007-09-26T12:04:45Z</dcterms:created>
  <dcterms:modified xsi:type="dcterms:W3CDTF">2021-10-17T22:13:51Z</dcterms:modified>
</cp:coreProperties>
</file>