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  <p:sldMasterId id="2147483741" r:id="rId3"/>
    <p:sldMasterId id="2147483745" r:id="rId4"/>
    <p:sldMasterId id="2147483751" r:id="rId5"/>
    <p:sldMasterId id="2147483755" r:id="rId6"/>
    <p:sldMasterId id="2147483761" r:id="rId7"/>
  </p:sldMasterIdLst>
  <p:notesMasterIdLst>
    <p:notesMasterId r:id="rId21"/>
  </p:notesMasterIdLst>
  <p:handoutMasterIdLst>
    <p:handoutMasterId r:id="rId22"/>
  </p:handoutMasterIdLst>
  <p:sldIdLst>
    <p:sldId id="1587" r:id="rId8"/>
    <p:sldId id="1928" r:id="rId9"/>
    <p:sldId id="1935" r:id="rId10"/>
    <p:sldId id="1936" r:id="rId11"/>
    <p:sldId id="1937" r:id="rId12"/>
    <p:sldId id="1938" r:id="rId13"/>
    <p:sldId id="1939" r:id="rId14"/>
    <p:sldId id="1940" r:id="rId15"/>
    <p:sldId id="1941" r:id="rId16"/>
    <p:sldId id="1942" r:id="rId17"/>
    <p:sldId id="1943" r:id="rId18"/>
    <p:sldId id="1944" r:id="rId19"/>
    <p:sldId id="1945" r:id="rId20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587"/>
            <p14:sldId id="1928"/>
            <p14:sldId id="1935"/>
            <p14:sldId id="1936"/>
            <p14:sldId id="1937"/>
            <p14:sldId id="1938"/>
            <p14:sldId id="1939"/>
            <p14:sldId id="1940"/>
            <p14:sldId id="1941"/>
            <p14:sldId id="1942"/>
            <p14:sldId id="1943"/>
            <p14:sldId id="1944"/>
            <p14:sldId id="19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6BA"/>
    <a:srgbClr val="080808"/>
    <a:srgbClr val="339933"/>
    <a:srgbClr val="B5880B"/>
    <a:srgbClr val="E87071"/>
    <a:srgbClr val="00B3EE"/>
    <a:srgbClr val="93E5FF"/>
    <a:srgbClr val="F7FE98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6" autoAdjust="0"/>
    <p:restoredTop sz="92011" autoAdjust="0"/>
  </p:normalViewPr>
  <p:slideViewPr>
    <p:cSldViewPr>
      <p:cViewPr varScale="1">
        <p:scale>
          <a:sx n="82" d="100"/>
          <a:sy n="82" d="100"/>
        </p:scale>
        <p:origin x="808" y="72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rpm -</a:t>
            </a:r>
            <a:r>
              <a:rPr lang="en-US" altLang="zh-CN" dirty="0" err="1"/>
              <a:t>qa</a:t>
            </a:r>
            <a:r>
              <a:rPr lang="en-US" altLang="zh-CN" dirty="0"/>
              <a:t> | grep </a:t>
            </a:r>
            <a:r>
              <a:rPr lang="en-US" altLang="zh-CN" dirty="0" err="1"/>
              <a:t>ntp</a:t>
            </a:r>
            <a:r>
              <a:rPr lang="en-US" altLang="zh-CN" dirty="0"/>
              <a:t> </a:t>
            </a:r>
            <a:r>
              <a:rPr lang="zh-CN" altLang="en-US" dirty="0"/>
              <a:t>查看是否安装</a:t>
            </a:r>
            <a:r>
              <a:rPr lang="en-US" altLang="zh-CN" dirty="0" err="1"/>
              <a:t>ntp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41624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A7292B3-0B11-47C5-88E2-9844D5075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C655026C-D8C1-4363-A171-84A90C9556A8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9D71AFEE-3217-4DF1-A05D-12A407F38565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F3744282-CBF6-4F73-8D13-2E9840FB670F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2970D77-4C66-4576-9AA6-73D80016D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3791676-F468-463F-BEC4-97872E7D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06E60E-9DCE-4873-8FA0-50CCC5EB395C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06476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923893-35F6-4EB2-91AD-1989F36BC1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2021/11/5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B0AC6FB-1EB7-4AAC-B1AE-37AE476384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B44D63D7-2EBE-4AF2-9EE8-826D31E6F8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EFB7F81-5786-408F-9F93-7F27EC3480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5411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2021/11/5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5792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2021/11/5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813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93" y="704822"/>
            <a:ext cx="8840814" cy="4268290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5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2021/11/5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670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B454BC5-A891-44EE-A74B-A7E3CAEB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rgbClr val="FFFFFF"/>
              </a:solidFill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444676" y="2029612"/>
            <a:ext cx="4417396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0FFE4904-50E7-4ECC-BCC3-C67937E4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85410" y="2828925"/>
            <a:ext cx="2057400" cy="273844"/>
          </a:xfrm>
        </p:spPr>
        <p:txBody>
          <a:bodyPr/>
          <a:lstStyle>
            <a:lvl1pPr algn="r">
              <a:defRPr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FE4E08F-4887-4F4C-9762-6BCB4180551A}" type="datetimeFigureOut">
              <a:rPr lang="zh-CN" altLang="en-US"/>
              <a:pPr>
                <a:defRPr/>
              </a:pPr>
              <a:t>2021/11/5</a:t>
            </a:fld>
            <a:endParaRPr lang="zh-CN" altLang="en-US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45506A60-0D47-419A-A3D4-E389BBAD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D3D3452-65FF-4347-BD00-2B75098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054EA-A234-48FF-B1AB-A743A0A110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9651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44E8F8E-8ED2-41FE-955F-98DA3E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72326DD-CA6B-48E1-82EE-2C40342E91F0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243BA145-C75F-444E-8B74-1333C2CD3A06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DB7EB717-16D0-4F77-AECC-8FFB2A01D333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ECCD04C0-A21A-4A36-8E9E-C0AB9D08B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540B248-5114-4E4E-A771-6A386CA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D0C119-CD7B-49C6-A100-95BBB1F1B7F8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62881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A2299D-1619-4CD0-B6E8-2D56BA1F92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2021/11/5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BE7DB14-3FC9-4E7D-A156-27996A6595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016A806-F9C4-4CAD-B65B-F4F0BBFA5B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34354E6-6E20-407C-8836-B4EB47A9EC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2495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A7292B3-0B11-47C5-88E2-9844D5075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C655026C-D8C1-4363-A171-84A90C9556A8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9D71AFEE-3217-4DF1-A05D-12A407F38565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F3744282-CBF6-4F73-8D13-2E9840FB670F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2970D77-4C66-4576-9AA6-73D80016D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3791676-F468-463F-BEC4-97872E7D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06E60E-9DCE-4873-8FA0-50CCC5EB395C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06476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923893-35F6-4EB2-91AD-1989F36BC1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2021/11/5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B0AC6FB-1EB7-4AAC-B1AE-37AE476384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B44D63D7-2EBE-4AF2-9EE8-826D31E6F8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EFB7F81-5786-408F-9F93-7F27EC3480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15433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>
            <a:extLst>
              <a:ext uri="{FF2B5EF4-FFF2-40B4-BE49-F238E27FC236}">
                <a16:creationId xmlns:a16="http://schemas.microsoft.com/office/drawing/2014/main" id="{765ED638-C684-4136-AB55-D09D8428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22" y="0"/>
            <a:ext cx="9166622" cy="514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>
            <a:extLst>
              <a:ext uri="{FF2B5EF4-FFF2-40B4-BE49-F238E27FC236}">
                <a16:creationId xmlns:a16="http://schemas.microsoft.com/office/drawing/2014/main" id="{6B331ED7-5421-493E-9FCE-6E0E9525E57C}"/>
              </a:ext>
            </a:extLst>
          </p:cNvPr>
          <p:cNvSpPr txBox="1">
            <a:spLocks/>
          </p:cNvSpPr>
          <p:nvPr/>
        </p:nvSpPr>
        <p:spPr>
          <a:xfrm>
            <a:off x="3708796" y="2636818"/>
            <a:ext cx="1724025" cy="369332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rgbClr val="064BB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</a:rPr>
              <a:t>郑素铃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1C2481B-C9A9-4CF8-A2F5-C6DE7BFE3A26}"/>
              </a:ext>
            </a:extLst>
          </p:cNvPr>
          <p:cNvSpPr/>
          <p:nvPr/>
        </p:nvSpPr>
        <p:spPr bwMode="auto">
          <a:xfrm>
            <a:off x="0" y="3584972"/>
            <a:ext cx="9121379" cy="1546622"/>
          </a:xfrm>
          <a:custGeom>
            <a:avLst/>
            <a:gdLst>
              <a:gd name="connsiteX0" fmla="*/ 0 w 12612757"/>
              <a:gd name="connsiteY0" fmla="*/ 834887 h 1401417"/>
              <a:gd name="connsiteX1" fmla="*/ 1302026 w 12612757"/>
              <a:gd name="connsiteY1" fmla="*/ 0 h 1401417"/>
              <a:gd name="connsiteX2" fmla="*/ 1302026 w 12612757"/>
              <a:gd name="connsiteY2" fmla="*/ 0 h 1401417"/>
              <a:gd name="connsiteX3" fmla="*/ 2981740 w 12612757"/>
              <a:gd name="connsiteY3" fmla="*/ 1192695 h 1401417"/>
              <a:gd name="connsiteX4" fmla="*/ 4870174 w 12612757"/>
              <a:gd name="connsiteY4" fmla="*/ 19878 h 1401417"/>
              <a:gd name="connsiteX5" fmla="*/ 6450496 w 12612757"/>
              <a:gd name="connsiteY5" fmla="*/ 1292087 h 1401417"/>
              <a:gd name="connsiteX6" fmla="*/ 7444409 w 12612757"/>
              <a:gd name="connsiteY6" fmla="*/ 536713 h 1401417"/>
              <a:gd name="connsiteX7" fmla="*/ 9193696 w 12612757"/>
              <a:gd name="connsiteY7" fmla="*/ 1351721 h 1401417"/>
              <a:gd name="connsiteX8" fmla="*/ 10237305 w 12612757"/>
              <a:gd name="connsiteY8" fmla="*/ 467139 h 1401417"/>
              <a:gd name="connsiteX9" fmla="*/ 11509513 w 12612757"/>
              <a:gd name="connsiteY9" fmla="*/ 1083365 h 1401417"/>
              <a:gd name="connsiteX10" fmla="*/ 12066105 w 12612757"/>
              <a:gd name="connsiteY10" fmla="*/ 934278 h 1401417"/>
              <a:gd name="connsiteX11" fmla="*/ 12612757 w 12612757"/>
              <a:gd name="connsiteY11" fmla="*/ 1401417 h 140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12757" h="1401417">
                <a:moveTo>
                  <a:pt x="0" y="834887"/>
                </a:moveTo>
                <a:lnTo>
                  <a:pt x="1302026" y="0"/>
                </a:lnTo>
                <a:lnTo>
                  <a:pt x="1302026" y="0"/>
                </a:lnTo>
                <a:cubicBezTo>
                  <a:pt x="1581978" y="198782"/>
                  <a:pt x="2387049" y="1189382"/>
                  <a:pt x="2981740" y="1192695"/>
                </a:cubicBezTo>
                <a:cubicBezTo>
                  <a:pt x="3576431" y="1196008"/>
                  <a:pt x="4292048" y="3313"/>
                  <a:pt x="4870174" y="19878"/>
                </a:cubicBezTo>
                <a:cubicBezTo>
                  <a:pt x="5448300" y="36443"/>
                  <a:pt x="6021457" y="1205948"/>
                  <a:pt x="6450496" y="1292087"/>
                </a:cubicBezTo>
                <a:cubicBezTo>
                  <a:pt x="6879535" y="1378226"/>
                  <a:pt x="6987209" y="526774"/>
                  <a:pt x="7444409" y="536713"/>
                </a:cubicBezTo>
                <a:cubicBezTo>
                  <a:pt x="7901609" y="546652"/>
                  <a:pt x="8728213" y="1363317"/>
                  <a:pt x="9193696" y="1351721"/>
                </a:cubicBezTo>
                <a:cubicBezTo>
                  <a:pt x="9659179" y="1340125"/>
                  <a:pt x="9851335" y="511865"/>
                  <a:pt x="10237305" y="467139"/>
                </a:cubicBezTo>
                <a:cubicBezTo>
                  <a:pt x="10623275" y="422413"/>
                  <a:pt x="11204713" y="1005509"/>
                  <a:pt x="11509513" y="1083365"/>
                </a:cubicBezTo>
                <a:cubicBezTo>
                  <a:pt x="11814313" y="1161222"/>
                  <a:pt x="11882231" y="881269"/>
                  <a:pt x="12066105" y="934278"/>
                </a:cubicBezTo>
                <a:cubicBezTo>
                  <a:pt x="12249979" y="987287"/>
                  <a:pt x="12431368" y="1194352"/>
                  <a:pt x="12612757" y="1401417"/>
                </a:cubicBezTo>
              </a:path>
            </a:pathLst>
          </a:custGeom>
          <a:ln>
            <a:solidFill>
              <a:srgbClr val="006EBC"/>
            </a:solidFill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/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29" y="1538883"/>
            <a:ext cx="5055361" cy="519113"/>
          </a:xfrm>
        </p:spPr>
        <p:txBody>
          <a:bodyPr/>
          <a:lstStyle>
            <a:lvl1pPr algn="ctr">
              <a:defRPr sz="3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BA6221-DDD4-40B2-9818-3FC333BB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1048" y="289457"/>
            <a:ext cx="14156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4137A8-B305-40EE-9750-F90B51DB95C7}"/>
              </a:ext>
            </a:extLst>
          </p:cNvPr>
          <p:cNvCxnSpPr>
            <a:cxnSpLocks/>
          </p:cNvCxnSpPr>
          <p:nvPr/>
        </p:nvCxnSpPr>
        <p:spPr>
          <a:xfrm>
            <a:off x="7897417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BB03A77-A24D-4863-8213-1383A5DECCE1}"/>
              </a:ext>
            </a:extLst>
          </p:cNvPr>
          <p:cNvCxnSpPr>
            <a:cxnSpLocks/>
          </p:cNvCxnSpPr>
          <p:nvPr/>
        </p:nvCxnSpPr>
        <p:spPr>
          <a:xfrm>
            <a:off x="4942285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>
            <a:extLst>
              <a:ext uri="{FF2B5EF4-FFF2-40B4-BE49-F238E27FC236}">
                <a16:creationId xmlns:a16="http://schemas.microsoft.com/office/drawing/2014/main" id="{10F7B615-BD14-4DDD-B51D-F18CE36C73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804" y="225163"/>
            <a:ext cx="4095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BC8CB5D-02F8-4195-B11F-F50FCD9901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9" y="211569"/>
            <a:ext cx="1524899" cy="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18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C6483C18-3F39-4180-A8C4-403315C4B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514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CB4186AB-62A9-43F6-B5A6-C28D15BD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78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BF5A7633-5557-4BC5-8B38-B33A9D9F18A1}" type="slidenum">
              <a:rPr kumimoji="0" lang="en-US" altLang="zh-CN" sz="788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788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068E5372-9767-4F9B-BF0E-0F683E5C19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08B0536-0CF6-475A-B637-40C94749F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756" y="4760119"/>
            <a:ext cx="929879" cy="25301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38"/>
              </a:spcBef>
              <a:defRPr/>
            </a:pPr>
            <a:r>
              <a:rPr lang="zh-CN" altLang="en-US" sz="825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825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7A53ABF0-AE1C-4005-AE28-87F676E4C151}"/>
              </a:ext>
            </a:extLst>
          </p:cNvPr>
          <p:cNvCxnSpPr>
            <a:cxnSpLocks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>
            <a:extLst>
              <a:ext uri="{FF2B5EF4-FFF2-40B4-BE49-F238E27FC236}">
                <a16:creationId xmlns:a16="http://schemas.microsoft.com/office/drawing/2014/main" id="{B13C618C-0E93-4245-8820-FEDB4121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105BCA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36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9C59BB13-7EBF-404D-AC39-2C95DB72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54000"/>
          </a:xfrm>
          <a:prstGeom prst="rect">
            <a:avLst/>
          </a:prstGeom>
          <a:solidFill>
            <a:srgbClr val="FFA20D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36"/>
          </a:p>
        </p:txBody>
      </p:sp>
      <p:pic>
        <p:nvPicPr>
          <p:cNvPr id="12" name="图片 15">
            <a:extLst>
              <a:ext uri="{FF2B5EF4-FFF2-40B4-BE49-F238E27FC236}">
                <a16:creationId xmlns:a16="http://schemas.microsoft.com/office/drawing/2014/main" id="{730792E4-81E4-4B23-BAE1-85A6A4C5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2" y="4624387"/>
            <a:ext cx="160258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6FFA5EAD-F195-4555-8183-03AFAB0233AD}"/>
              </a:ext>
            </a:extLst>
          </p:cNvPr>
          <p:cNvCxnSpPr>
            <a:cxnSpLocks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DA2BCFF-5F33-41F9-AB08-4AC269BB107C}"/>
              </a:ext>
            </a:extLst>
          </p:cNvPr>
          <p:cNvCxnSpPr>
            <a:cxnSpLocks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3">
            <a:extLst>
              <a:ext uri="{FF2B5EF4-FFF2-40B4-BE49-F238E27FC236}">
                <a16:creationId xmlns:a16="http://schemas.microsoft.com/office/drawing/2014/main" id="{F893C1E2-7E9E-464E-AA5D-7A53ED39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54000"/>
          </a:xfrm>
          <a:prstGeom prst="rect">
            <a:avLst/>
          </a:prstGeom>
          <a:solidFill>
            <a:srgbClr val="006EBC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4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046B20E-2962-4EA0-A390-62F9FCEEE04E}"/>
              </a:ext>
            </a:extLst>
          </p:cNvPr>
          <p:cNvCxnSpPr>
            <a:cxnSpLocks/>
          </p:cNvCxnSpPr>
          <p:nvPr/>
        </p:nvCxnSpPr>
        <p:spPr>
          <a:xfrm>
            <a:off x="1794272" y="4760119"/>
            <a:ext cx="0" cy="2939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06476"/>
            <a:ext cx="8328451" cy="3276923"/>
          </a:xfrm>
        </p:spPr>
        <p:txBody>
          <a:bodyPr>
            <a:noAutofit/>
          </a:bodyPr>
          <a:lstStyle>
            <a:lvl1pPr marL="204088" indent="-204088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35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310" b="0">
                <a:latin typeface="微软雅黑" pitchFamily="34" charset="-122"/>
                <a:ea typeface="微软雅黑" pitchFamily="34" charset="-122"/>
              </a:defRPr>
            </a:lvl2pPr>
            <a:lvl3pPr>
              <a:defRPr sz="1072" b="0">
                <a:latin typeface="微软雅黑" pitchFamily="34" charset="-122"/>
                <a:ea typeface="微软雅黑" pitchFamily="34" charset="-122"/>
              </a:defRPr>
            </a:lvl3pPr>
            <a:lvl4pPr>
              <a:defRPr sz="1072" b="0">
                <a:latin typeface="微软雅黑" pitchFamily="34" charset="-122"/>
                <a:ea typeface="微软雅黑" pitchFamily="34" charset="-122"/>
              </a:defRPr>
            </a:lvl4pPr>
            <a:lvl5pPr>
              <a:defRPr sz="1072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E02724C-0D19-4E9B-828F-1241B79D46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7866" y="854237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C96D4B5-A085-45C3-97AA-68A6A3C3F5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78" y="204488"/>
            <a:ext cx="1524899" cy="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119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EAA79C21-F47B-4541-938A-CB636282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4"/>
            <a:ext cx="9167004" cy="514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9602543-24C0-498F-9075-AAECC729A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78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75EEF2FC-FBBD-4E8B-8E18-467A588F37B0}" type="slidenum">
              <a:rPr kumimoji="0" lang="en-US" altLang="zh-CN" sz="788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788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17A18E9D-EA20-4921-80F0-EDF8E41A840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906467-F160-4563-9CCE-4930A006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756" y="4760119"/>
            <a:ext cx="929879" cy="25301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38"/>
              </a:spcBef>
              <a:defRPr/>
            </a:pPr>
            <a:r>
              <a:rPr lang="zh-CN" altLang="en-US" sz="825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825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BCE4A9FB-EC7D-43AD-876A-9D97B9BC6C0C}"/>
              </a:ext>
            </a:extLst>
          </p:cNvPr>
          <p:cNvCxnSpPr>
            <a:cxnSpLocks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5">
            <a:extLst>
              <a:ext uri="{FF2B5EF4-FFF2-40B4-BE49-F238E27FC236}">
                <a16:creationId xmlns:a16="http://schemas.microsoft.com/office/drawing/2014/main" id="{17B70F8C-036B-4711-B581-A1109771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2" y="4624387"/>
            <a:ext cx="160258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A69CFCDC-9E6B-482C-8823-01C30FF5405E}"/>
              </a:ext>
            </a:extLst>
          </p:cNvPr>
          <p:cNvCxnSpPr>
            <a:cxnSpLocks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807450-86DC-40C8-B02A-F5352B1159A8}"/>
              </a:ext>
            </a:extLst>
          </p:cNvPr>
          <p:cNvCxnSpPr>
            <a:cxnSpLocks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62882"/>
            <a:ext cx="8328440" cy="3254791"/>
          </a:xfrm>
        </p:spPr>
        <p:txBody>
          <a:bodyPr>
            <a:noAutofit/>
          </a:bodyPr>
          <a:lstStyle>
            <a:lvl1pPr marL="204088" indent="-20408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350" b="0">
                <a:solidFill>
                  <a:schemeClr val="bg1"/>
                </a:solidFill>
                <a:latin typeface="Lucida Console" panose="020B0609040504020204" pitchFamily="49" charset="0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310" b="0">
                <a:latin typeface="微软雅黑" pitchFamily="34" charset="-122"/>
                <a:ea typeface="微软雅黑" pitchFamily="34" charset="-122"/>
              </a:defRPr>
            </a:lvl2pPr>
            <a:lvl3pPr>
              <a:defRPr sz="1072" b="0">
                <a:latin typeface="微软雅黑" pitchFamily="34" charset="-122"/>
                <a:ea typeface="微软雅黑" pitchFamily="34" charset="-122"/>
              </a:defRPr>
            </a:lvl3pPr>
            <a:lvl4pPr>
              <a:defRPr sz="1072" b="0">
                <a:latin typeface="微软雅黑" pitchFamily="34" charset="-122"/>
                <a:ea typeface="微软雅黑" pitchFamily="34" charset="-122"/>
              </a:defRPr>
            </a:lvl4pPr>
            <a:lvl5pPr>
              <a:defRPr sz="1072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1F7D915-E201-49C1-ADF7-A3E3DB379CB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7866" y="854237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BE1B1B-D2D5-4F5C-BF9F-892A7690AFC6}"/>
              </a:ext>
            </a:extLst>
          </p:cNvPr>
          <p:cNvCxnSpPr>
            <a:cxnSpLocks/>
          </p:cNvCxnSpPr>
          <p:nvPr/>
        </p:nvCxnSpPr>
        <p:spPr>
          <a:xfrm>
            <a:off x="1794272" y="4760119"/>
            <a:ext cx="0" cy="2939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8CFBE2F9-5FCF-40CA-80B0-16112E4121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78" y="204488"/>
            <a:ext cx="1524899" cy="405000"/>
          </a:xfrm>
          <a:prstGeom prst="rect">
            <a:avLst/>
          </a:prstGeom>
        </p:spPr>
      </p:pic>
      <p:sp>
        <p:nvSpPr>
          <p:cNvPr id="21" name="AutoShape 23">
            <a:extLst>
              <a:ext uri="{FF2B5EF4-FFF2-40B4-BE49-F238E27FC236}">
                <a16:creationId xmlns:a16="http://schemas.microsoft.com/office/drawing/2014/main" id="{F6FDF817-D9BC-4BDA-83BC-A36E2BC7B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54000"/>
          </a:xfrm>
          <a:prstGeom prst="rect">
            <a:avLst/>
          </a:prstGeom>
          <a:solidFill>
            <a:srgbClr val="006EBC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4"/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7E0B93A2-D9A6-4645-9FE4-353B9787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54000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4"/>
          </a:p>
        </p:txBody>
      </p:sp>
    </p:spTree>
    <p:extLst>
      <p:ext uri="{BB962C8B-B14F-4D97-AF65-F5344CB8AC3E}">
        <p14:creationId xmlns:p14="http://schemas.microsoft.com/office/powerpoint/2010/main" val="94497426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831CD9FE-875C-4F7F-9367-A6454EA3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8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04CFBA-095B-4CAA-92AB-A85A8D73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06EBC"/>
          </a:solidFill>
          <a:ln>
            <a:solidFill>
              <a:srgbClr val="006EBC"/>
            </a:solidFill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536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FAA5F-6E9A-4231-9C25-2240E136C859}"/>
              </a:ext>
            </a:extLst>
          </p:cNvPr>
          <p:cNvSpPr txBox="1">
            <a:spLocks/>
          </p:cNvSpPr>
          <p:nvPr/>
        </p:nvSpPr>
        <p:spPr>
          <a:xfrm>
            <a:off x="3752917" y="1160480"/>
            <a:ext cx="5311538" cy="1463117"/>
          </a:xfrm>
          <a:prstGeom prst="rect">
            <a:avLst/>
          </a:prstGeom>
        </p:spPr>
        <p:txBody>
          <a:bodyPr lIns="51435" tIns="25718" rIns="51435" bIns="25718"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4950" dirty="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4950" dirty="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图片 4" descr="AW视觉符号.jpg">
            <a:extLst>
              <a:ext uri="{FF2B5EF4-FFF2-40B4-BE49-F238E27FC236}">
                <a16:creationId xmlns:a16="http://schemas.microsoft.com/office/drawing/2014/main" id="{180ACF93-ED71-4187-A06E-1960488433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797" y="1685110"/>
            <a:ext cx="3522764" cy="1858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F63239-2AB9-4094-A404-E0F50B42E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1048" y="289457"/>
            <a:ext cx="14156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02F3F6-2236-4ADF-BEDF-9C9FB4A3CC72}"/>
              </a:ext>
            </a:extLst>
          </p:cNvPr>
          <p:cNvCxnSpPr>
            <a:cxnSpLocks/>
          </p:cNvCxnSpPr>
          <p:nvPr/>
        </p:nvCxnSpPr>
        <p:spPr>
          <a:xfrm>
            <a:off x="7897417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316692-8756-418F-B477-42E805BAE288}"/>
              </a:ext>
            </a:extLst>
          </p:cNvPr>
          <p:cNvCxnSpPr>
            <a:cxnSpLocks/>
          </p:cNvCxnSpPr>
          <p:nvPr/>
        </p:nvCxnSpPr>
        <p:spPr>
          <a:xfrm>
            <a:off x="4942285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16" descr="LOGO1.png">
            <a:extLst>
              <a:ext uri="{FF2B5EF4-FFF2-40B4-BE49-F238E27FC236}">
                <a16:creationId xmlns:a16="http://schemas.microsoft.com/office/drawing/2014/main" id="{DDB8B588-AD4F-4C74-AC79-3B44F8602C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804" y="225163"/>
            <a:ext cx="4095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483617-46EC-4C31-B363-5ADD5BB471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9" y="211569"/>
            <a:ext cx="1524899" cy="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19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596" dirty="0">
                <a:solidFill>
                  <a:srgbClr val="7F7F7F"/>
                </a:solidFill>
                <a:cs typeface="Arial" panose="020B0604020202020204" pitchFamily="34" charset="0"/>
                <a:sym typeface="+mn-ea"/>
              </a:rPr>
              <a:t> </a:t>
            </a:r>
            <a:fld id="{1B858347-A66A-42BC-B1AA-583297C0440B}" type="slidenum">
              <a:rPr kumimoji="0" lang="en-US" altLang="zh-CN" sz="596" dirty="0" smtClean="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pPr algn="ctr" eaLnBrk="1" hangingPunct="1">
                <a:defRPr/>
              </a:pPr>
              <a:t>‹#›</a:t>
            </a:fld>
            <a:endParaRPr kumimoji="0" lang="en-US" altLang="zh-CN" sz="596" dirty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859756" y="4760119"/>
            <a:ext cx="929879" cy="2383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38"/>
              </a:spcBef>
              <a:defRPr/>
            </a:pPr>
            <a:r>
              <a:rPr lang="zh-CN" altLang="en-US" sz="75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大数据挖掘专家</a:t>
            </a:r>
            <a:endParaRPr lang="en-US" altLang="zh-CN" sz="75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8" name="图片 12" descr="泰迪logo无底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>
            <a:fillRect/>
          </a:stretch>
        </p:blipFill>
        <p:spPr bwMode="auto">
          <a:xfrm>
            <a:off x="172642" y="4704160"/>
            <a:ext cx="1621631" cy="35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14"/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36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36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06476"/>
            <a:ext cx="8330701" cy="3276923"/>
          </a:xfrm>
        </p:spPr>
        <p:txBody>
          <a:bodyPr>
            <a:noAutofit/>
          </a:bodyPr>
          <a:lstStyle>
            <a:lvl1pPr marL="204311" indent="-204311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309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noProof="1"/>
              <a:t>Hadoop</a:t>
            </a:r>
            <a:r>
              <a:rPr lang="zh-CN" altLang="en-US" noProof="1"/>
              <a:t>简介及架构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7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63CD7-D42C-4334-B5C3-AEA8DE6F5196}" type="datetimeFigureOut">
              <a:rPr lang="zh-CN" altLang="en-US"/>
              <a:pPr>
                <a:defRPr/>
              </a:pPr>
              <a:t>2021/11/5</a:t>
            </a:fld>
            <a:endParaRPr lang="zh-CN" altLang="en-US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2D29A-65D8-4902-8C80-7FFA3F07BA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64953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46" y="0"/>
            <a:ext cx="9166622" cy="514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/>
          <p:cNvSpPr txBox="1"/>
          <p:nvPr/>
        </p:nvSpPr>
        <p:spPr>
          <a:xfrm>
            <a:off x="3708796" y="2636818"/>
            <a:ext cx="1724025" cy="369332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rgbClr val="064B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</a:rPr>
              <a:t>郑素铃</a:t>
            </a:r>
          </a:p>
        </p:txBody>
      </p:sp>
      <p:sp>
        <p:nvSpPr>
          <p:cNvPr id="9" name="任意多边形: 形状 8"/>
          <p:cNvSpPr/>
          <p:nvPr/>
        </p:nvSpPr>
        <p:spPr bwMode="auto">
          <a:xfrm>
            <a:off x="0" y="3584972"/>
            <a:ext cx="9121379" cy="1546622"/>
          </a:xfrm>
          <a:custGeom>
            <a:avLst/>
            <a:gdLst>
              <a:gd name="connsiteX0" fmla="*/ 0 w 12612757"/>
              <a:gd name="connsiteY0" fmla="*/ 834887 h 1401417"/>
              <a:gd name="connsiteX1" fmla="*/ 1302026 w 12612757"/>
              <a:gd name="connsiteY1" fmla="*/ 0 h 1401417"/>
              <a:gd name="connsiteX2" fmla="*/ 1302026 w 12612757"/>
              <a:gd name="connsiteY2" fmla="*/ 0 h 1401417"/>
              <a:gd name="connsiteX3" fmla="*/ 2981740 w 12612757"/>
              <a:gd name="connsiteY3" fmla="*/ 1192695 h 1401417"/>
              <a:gd name="connsiteX4" fmla="*/ 4870174 w 12612757"/>
              <a:gd name="connsiteY4" fmla="*/ 19878 h 1401417"/>
              <a:gd name="connsiteX5" fmla="*/ 6450496 w 12612757"/>
              <a:gd name="connsiteY5" fmla="*/ 1292087 h 1401417"/>
              <a:gd name="connsiteX6" fmla="*/ 7444409 w 12612757"/>
              <a:gd name="connsiteY6" fmla="*/ 536713 h 1401417"/>
              <a:gd name="connsiteX7" fmla="*/ 9193696 w 12612757"/>
              <a:gd name="connsiteY7" fmla="*/ 1351721 h 1401417"/>
              <a:gd name="connsiteX8" fmla="*/ 10237305 w 12612757"/>
              <a:gd name="connsiteY8" fmla="*/ 467139 h 1401417"/>
              <a:gd name="connsiteX9" fmla="*/ 11509513 w 12612757"/>
              <a:gd name="connsiteY9" fmla="*/ 1083365 h 1401417"/>
              <a:gd name="connsiteX10" fmla="*/ 12066105 w 12612757"/>
              <a:gd name="connsiteY10" fmla="*/ 934278 h 1401417"/>
              <a:gd name="connsiteX11" fmla="*/ 12612757 w 12612757"/>
              <a:gd name="connsiteY11" fmla="*/ 1401417 h 140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12757" h="1401417">
                <a:moveTo>
                  <a:pt x="0" y="834887"/>
                </a:moveTo>
                <a:lnTo>
                  <a:pt x="1302026" y="0"/>
                </a:lnTo>
                <a:lnTo>
                  <a:pt x="1302026" y="0"/>
                </a:lnTo>
                <a:cubicBezTo>
                  <a:pt x="1581978" y="198782"/>
                  <a:pt x="2387049" y="1189382"/>
                  <a:pt x="2981740" y="1192695"/>
                </a:cubicBezTo>
                <a:cubicBezTo>
                  <a:pt x="3576431" y="1196008"/>
                  <a:pt x="4292048" y="3313"/>
                  <a:pt x="4870174" y="19878"/>
                </a:cubicBezTo>
                <a:cubicBezTo>
                  <a:pt x="5448300" y="36443"/>
                  <a:pt x="6021457" y="1205948"/>
                  <a:pt x="6450496" y="1292087"/>
                </a:cubicBezTo>
                <a:cubicBezTo>
                  <a:pt x="6879535" y="1378226"/>
                  <a:pt x="6987209" y="526774"/>
                  <a:pt x="7444409" y="536713"/>
                </a:cubicBezTo>
                <a:cubicBezTo>
                  <a:pt x="7901609" y="546652"/>
                  <a:pt x="8728213" y="1363317"/>
                  <a:pt x="9193696" y="1351721"/>
                </a:cubicBezTo>
                <a:cubicBezTo>
                  <a:pt x="9659179" y="1340125"/>
                  <a:pt x="9851335" y="511865"/>
                  <a:pt x="10237305" y="467139"/>
                </a:cubicBezTo>
                <a:cubicBezTo>
                  <a:pt x="10623275" y="422413"/>
                  <a:pt x="11204713" y="1005509"/>
                  <a:pt x="11509513" y="1083365"/>
                </a:cubicBezTo>
                <a:cubicBezTo>
                  <a:pt x="11814313" y="1161222"/>
                  <a:pt x="11882231" y="881269"/>
                  <a:pt x="12066105" y="934278"/>
                </a:cubicBezTo>
                <a:cubicBezTo>
                  <a:pt x="12249979" y="987287"/>
                  <a:pt x="12431368" y="1194352"/>
                  <a:pt x="12612757" y="1401417"/>
                </a:cubicBezTo>
              </a:path>
            </a:pathLst>
          </a:cu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2043129" y="1538883"/>
            <a:ext cx="5055361" cy="519113"/>
          </a:xfrm>
        </p:spPr>
        <p:txBody>
          <a:bodyPr/>
          <a:lstStyle>
            <a:lvl1pPr algn="ctr">
              <a:defRPr sz="3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471048" y="289457"/>
            <a:ext cx="14156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7897417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942285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804" y="225163"/>
            <a:ext cx="4095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9" y="211569"/>
            <a:ext cx="1524899" cy="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57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514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78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BF5A7633-5557-4BC5-8B38-B33A9D9F18A1}" type="slidenum">
              <a:rPr kumimoji="0" lang="en-US" altLang="zh-CN" sz="788" dirty="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kumimoji="0" lang="en-US" altLang="zh-CN" sz="788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/>
          <p:cNvCxnSpPr>
            <a:stCxn id="6" idx="3"/>
          </p:cNvCxnSpPr>
          <p:nvPr userDrawn="1"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1859756" y="4760119"/>
            <a:ext cx="929879" cy="25301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38"/>
              </a:spcBef>
              <a:defRPr/>
            </a:pPr>
            <a:r>
              <a:rPr lang="zh-CN" altLang="en-US" sz="825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大数据挖掘专家</a:t>
            </a:r>
            <a:endParaRPr lang="en-US" altLang="zh-CN" sz="825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14"/>
          <p:cNvCxnSpPr/>
          <p:nvPr userDrawn="1"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/>
          <p:cNvSpPr>
            <a:spLocks noChangeArrowheads="1"/>
          </p:cNvSpPr>
          <p:nvPr userDrawn="1"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105BCA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36"/>
          </a:p>
        </p:txBody>
      </p:sp>
      <p:sp>
        <p:nvSpPr>
          <p:cNvPr id="11" name="AutoShape 23"/>
          <p:cNvSpPr>
            <a:spLocks noChangeArrowheads="1"/>
          </p:cNvSpPr>
          <p:nvPr userDrawn="1"/>
        </p:nvSpPr>
        <p:spPr bwMode="auto">
          <a:xfrm>
            <a:off x="7381875" y="686991"/>
            <a:ext cx="1491854" cy="54000"/>
          </a:xfrm>
          <a:prstGeom prst="rect">
            <a:avLst/>
          </a:prstGeom>
          <a:solidFill>
            <a:srgbClr val="FFA20D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36"/>
          </a:p>
        </p:txBody>
      </p:sp>
      <p:pic>
        <p:nvPicPr>
          <p:cNvPr id="12" name="图片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2" y="4624387"/>
            <a:ext cx="160258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/>
          <p:cNvCxnSpPr/>
          <p:nvPr userDrawn="1"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3"/>
          <p:cNvSpPr>
            <a:spLocks noChangeArrowheads="1"/>
          </p:cNvSpPr>
          <p:nvPr userDrawn="1"/>
        </p:nvSpPr>
        <p:spPr bwMode="auto">
          <a:xfrm>
            <a:off x="184548" y="686991"/>
            <a:ext cx="7197328" cy="54000"/>
          </a:xfrm>
          <a:prstGeom prst="rect">
            <a:avLst/>
          </a:prstGeom>
          <a:solidFill>
            <a:srgbClr val="006EBC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3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794272" y="4760119"/>
            <a:ext cx="0" cy="2939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06476"/>
            <a:ext cx="8328451" cy="3276923"/>
          </a:xfrm>
        </p:spPr>
        <p:txBody>
          <a:bodyPr>
            <a:noAutofit/>
          </a:bodyPr>
          <a:lstStyle>
            <a:lvl1pPr marL="204311" indent="-204311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35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309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7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78" y="204488"/>
            <a:ext cx="1524899" cy="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8811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4"/>
            <a:ext cx="9167004" cy="514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78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75EEF2FC-FBBD-4E8B-8E18-467A588F37B0}" type="slidenum">
              <a:rPr kumimoji="0" lang="en-US" altLang="zh-CN" sz="788" dirty="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kumimoji="0" lang="en-US" altLang="zh-CN" sz="788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/>
          <p:cNvCxnSpPr>
            <a:stCxn id="6" idx="3"/>
          </p:cNvCxnSpPr>
          <p:nvPr userDrawn="1"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1859756" y="4760119"/>
            <a:ext cx="929879" cy="25301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38"/>
              </a:spcBef>
              <a:defRPr/>
            </a:pPr>
            <a:r>
              <a:rPr lang="zh-CN" altLang="en-US" sz="825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大数据挖掘专家</a:t>
            </a:r>
            <a:endParaRPr lang="en-US" altLang="zh-CN" sz="825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14"/>
          <p:cNvCxnSpPr/>
          <p:nvPr userDrawn="1"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2" y="4624387"/>
            <a:ext cx="160258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/>
          <p:cNvCxnSpPr/>
          <p:nvPr userDrawn="1"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62882"/>
            <a:ext cx="8328440" cy="3254791"/>
          </a:xfrm>
        </p:spPr>
        <p:txBody>
          <a:bodyPr>
            <a:noAutofit/>
          </a:bodyPr>
          <a:lstStyle>
            <a:lvl1pPr marL="204311" indent="-204311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350" b="0">
                <a:solidFill>
                  <a:schemeClr val="bg1"/>
                </a:solidFill>
                <a:latin typeface="Lucida Console" panose="020B0609040504020204" pitchFamily="49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309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7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1794272" y="4760119"/>
            <a:ext cx="0" cy="2939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78" y="204488"/>
            <a:ext cx="1524899" cy="405000"/>
          </a:xfrm>
          <a:prstGeom prst="rect">
            <a:avLst/>
          </a:prstGeom>
        </p:spPr>
      </p:pic>
      <p:sp>
        <p:nvSpPr>
          <p:cNvPr id="21" name="AutoShape 23"/>
          <p:cNvSpPr>
            <a:spLocks noChangeArrowheads="1"/>
          </p:cNvSpPr>
          <p:nvPr userDrawn="1"/>
        </p:nvSpPr>
        <p:spPr bwMode="auto">
          <a:xfrm>
            <a:off x="184548" y="686991"/>
            <a:ext cx="7197328" cy="54000"/>
          </a:xfrm>
          <a:prstGeom prst="rect">
            <a:avLst/>
          </a:prstGeom>
          <a:solidFill>
            <a:srgbClr val="006EBC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3"/>
          </a:p>
        </p:txBody>
      </p:sp>
      <p:sp>
        <p:nvSpPr>
          <p:cNvPr id="22" name="AutoShape 23"/>
          <p:cNvSpPr>
            <a:spLocks noChangeArrowheads="1"/>
          </p:cNvSpPr>
          <p:nvPr userDrawn="1"/>
        </p:nvSpPr>
        <p:spPr bwMode="auto">
          <a:xfrm>
            <a:off x="7381875" y="686991"/>
            <a:ext cx="1491854" cy="54000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3"/>
          </a:p>
        </p:txBody>
      </p:sp>
    </p:spTree>
    <p:extLst>
      <p:ext uri="{BB962C8B-B14F-4D97-AF65-F5344CB8AC3E}">
        <p14:creationId xmlns:p14="http://schemas.microsoft.com/office/powerpoint/2010/main" val="1862970008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8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06EBC"/>
          </a:solidFill>
          <a:ln>
            <a:solidFill>
              <a:srgbClr val="006EBC"/>
            </a:solidFill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536" dirty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752917" y="1160480"/>
            <a:ext cx="5311538" cy="1463117"/>
          </a:xfrm>
          <a:prstGeom prst="rect">
            <a:avLst/>
          </a:prstGeom>
        </p:spPr>
        <p:txBody>
          <a:bodyPr lIns="51435" tIns="25718" rIns="51435" bIns="25718"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4950" dirty="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4950" dirty="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图片 4" descr="AW视觉符号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797" y="1685110"/>
            <a:ext cx="3522764" cy="1858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471048" y="289457"/>
            <a:ext cx="14156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7897417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942285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16" descr="LOGO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804" y="225163"/>
            <a:ext cx="4095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9" y="211569"/>
            <a:ext cx="1524899" cy="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2021/11/5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2021/11/5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2021/11/5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B454BC5-A891-44EE-A74B-A7E3CAEB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rgbClr val="FFFFFF"/>
              </a:solidFill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444676" y="2029612"/>
            <a:ext cx="4417396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0FFE4904-50E7-4ECC-BCC3-C67937E4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85410" y="2828925"/>
            <a:ext cx="2057400" cy="273844"/>
          </a:xfrm>
        </p:spPr>
        <p:txBody>
          <a:bodyPr/>
          <a:lstStyle>
            <a:lvl1pPr algn="r">
              <a:defRPr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FE4E08F-4887-4F4C-9762-6BCB4180551A}" type="datetimeFigureOut">
              <a:rPr lang="zh-CN" altLang="en-US"/>
              <a:pPr>
                <a:defRPr/>
              </a:pPr>
              <a:t>2021/11/5</a:t>
            </a:fld>
            <a:endParaRPr lang="zh-CN" altLang="en-US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45506A60-0D47-419A-A3D4-E389BBAD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D3D3452-65FF-4347-BD00-2B75098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054EA-A234-48FF-B1AB-A743A0A110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51914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44E8F8E-8ED2-41FE-955F-98DA3E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72326DD-CA6B-48E1-82EE-2C40342E91F0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243BA145-C75F-444E-8B74-1333C2CD3A06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DB7EB717-16D0-4F77-AECC-8FFB2A01D333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ECCD04C0-A21A-4A36-8E9E-C0AB9D08B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540B248-5114-4E4E-A771-6A386CA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D0C119-CD7B-49C6-A100-95BBB1F1B7F8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62881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A2299D-1619-4CD0-B6E8-2D56BA1F92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2021/11/5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BE7DB14-3FC9-4E7D-A156-27996A6595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016A806-F9C4-4CAD-B65B-F4F0BBFA5B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34354E6-6E20-407C-8836-B4EB47A9EC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065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2021/11/5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40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F78DAC12-AD83-477B-97AF-3CA467AFD3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BA14CD66-C982-445D-AC32-8E48B232DE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15DEB0E-29B5-44A3-AEB0-C37DB8B35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2021/11/5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84E24152-3CEB-4698-881C-5331997BD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FDF74BA9-70AB-4381-81A6-FEB1018CA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F9760C03-729C-4D91-B6B1-5D1C7E6726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06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2021/11/5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0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F78DAC12-AD83-477B-97AF-3CA467AFD3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BA14CD66-C982-445D-AC32-8E48B232DE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15DEB0E-29B5-44A3-AEB0-C37DB8B35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2021/11/5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84E24152-3CEB-4698-881C-5331997BD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FDF74BA9-70AB-4381-81A6-FEB1018CA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F9760C03-729C-4D91-B6B1-5D1C7E6726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6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A5C0628-7CA7-4BB5-BE85-1CFBCC3D74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CD3DF16-D30F-4A32-A413-8471E0EEB5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6706" y="401121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E3483A-67FA-4E8A-AC49-C214350ED8DF}" type="datetimeFigureOut">
              <a:rPr lang="zh-CN" altLang="en-US" smtClean="0"/>
              <a:pPr>
                <a:defRPr/>
              </a:pPr>
              <a:t>2021/11/5</a:t>
            </a:fld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11023-10EA-465F-8A4B-7E419882D64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DDF76D-4621-4A86-8458-9AE080A51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76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272117" algn="l" rtl="0" eaLnBrk="1" fontAlgn="base" hangingPunct="1">
        <a:spcBef>
          <a:spcPct val="0"/>
        </a:spcBef>
        <a:spcAft>
          <a:spcPct val="0"/>
        </a:spcAft>
        <a:defRPr sz="1428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544234" algn="l" rtl="0" eaLnBrk="1" fontAlgn="base" hangingPunct="1">
        <a:spcBef>
          <a:spcPct val="0"/>
        </a:spcBef>
        <a:spcAft>
          <a:spcPct val="0"/>
        </a:spcAft>
        <a:defRPr sz="1428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816351" algn="l" rtl="0" eaLnBrk="1" fontAlgn="base" hangingPunct="1">
        <a:spcBef>
          <a:spcPct val="0"/>
        </a:spcBef>
        <a:spcAft>
          <a:spcPct val="0"/>
        </a:spcAft>
        <a:defRPr sz="1428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088468" algn="l" rtl="0" eaLnBrk="1" fontAlgn="base" hangingPunct="1">
        <a:spcBef>
          <a:spcPct val="0"/>
        </a:spcBef>
        <a:spcAft>
          <a:spcPct val="0"/>
        </a:spcAft>
        <a:defRPr sz="1428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203597" indent="-203597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125">
          <a:solidFill>
            <a:schemeClr val="tx1"/>
          </a:solidFill>
          <a:latin typeface="+mn-lt"/>
          <a:ea typeface="+mn-ea"/>
          <a:cs typeface="宋体" charset="0"/>
        </a:defRPr>
      </a:lvl1pPr>
      <a:lvl2pPr marL="441722" indent="-16906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650">
          <a:solidFill>
            <a:schemeClr val="tx1"/>
          </a:solidFill>
          <a:latin typeface="+mn-lt"/>
          <a:ea typeface="+mn-ea"/>
        </a:defRPr>
      </a:lvl2pPr>
      <a:lvl3pPr marL="679847" indent="-1357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425">
          <a:solidFill>
            <a:schemeClr val="tx1"/>
          </a:solidFill>
          <a:latin typeface="+mn-lt"/>
          <a:ea typeface="+mn-ea"/>
        </a:defRPr>
      </a:lvl3pPr>
      <a:lvl4pPr marL="951310" indent="-1357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>
          <a:solidFill>
            <a:schemeClr val="tx1"/>
          </a:solidFill>
          <a:latin typeface="+mn-lt"/>
          <a:ea typeface="+mn-ea"/>
        </a:defRPr>
      </a:lvl4pPr>
      <a:lvl5pPr marL="1223963" indent="-1357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>
          <a:solidFill>
            <a:schemeClr val="tx1"/>
          </a:solidFill>
          <a:latin typeface="+mn-lt"/>
          <a:ea typeface="+mn-ea"/>
        </a:defRPr>
      </a:lvl5pPr>
      <a:lvl6pPr marL="1496643" indent="-13605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90">
          <a:solidFill>
            <a:schemeClr val="tx1"/>
          </a:solidFill>
          <a:latin typeface="+mn-lt"/>
          <a:ea typeface="+mn-ea"/>
        </a:defRPr>
      </a:lvl6pPr>
      <a:lvl7pPr marL="1768760" indent="-13605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90">
          <a:solidFill>
            <a:schemeClr val="tx1"/>
          </a:solidFill>
          <a:latin typeface="+mn-lt"/>
          <a:ea typeface="+mn-ea"/>
        </a:defRPr>
      </a:lvl7pPr>
      <a:lvl8pPr marL="2040877" indent="-13605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90">
          <a:solidFill>
            <a:schemeClr val="tx1"/>
          </a:solidFill>
          <a:latin typeface="+mn-lt"/>
          <a:ea typeface="+mn-ea"/>
        </a:defRPr>
      </a:lvl8pPr>
      <a:lvl9pPr marL="2312993" indent="-13605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9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1pPr>
      <a:lvl2pPr marL="272117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2pPr>
      <a:lvl3pPr marL="544234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3pPr>
      <a:lvl4pPr marL="816351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4pPr>
      <a:lvl5pPr marL="1088468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5pPr>
      <a:lvl6pPr marL="1360585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6pPr>
      <a:lvl7pPr marL="1632701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7pPr>
      <a:lvl8pPr marL="1904818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8pPr>
      <a:lvl9pPr marL="2176935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316706" y="401121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E3483A-67FA-4E8A-AC49-C214350ED8DF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11023-10EA-465F-8A4B-7E419882D6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597015" y="2289334"/>
            <a:ext cx="2546985" cy="28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4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271939" algn="l" rtl="0" eaLnBrk="1" fontAlgn="base" hangingPunct="1">
        <a:spcBef>
          <a:spcPct val="0"/>
        </a:spcBef>
        <a:spcAft>
          <a:spcPct val="0"/>
        </a:spcAft>
        <a:defRPr sz="1429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6pPr>
      <a:lvl7pPr marL="544354" algn="l" rtl="0" eaLnBrk="1" fontAlgn="base" hangingPunct="1">
        <a:spcBef>
          <a:spcPct val="0"/>
        </a:spcBef>
        <a:spcAft>
          <a:spcPct val="0"/>
        </a:spcAft>
        <a:defRPr sz="1429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7pPr>
      <a:lvl8pPr marL="816293" algn="l" rtl="0" eaLnBrk="1" fontAlgn="base" hangingPunct="1">
        <a:spcBef>
          <a:spcPct val="0"/>
        </a:spcBef>
        <a:spcAft>
          <a:spcPct val="0"/>
        </a:spcAft>
        <a:defRPr sz="1429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8pPr>
      <a:lvl9pPr marL="1088231" algn="l" rtl="0" eaLnBrk="1" fontAlgn="base" hangingPunct="1">
        <a:spcBef>
          <a:spcPct val="0"/>
        </a:spcBef>
        <a:spcAft>
          <a:spcPct val="0"/>
        </a:spcAft>
        <a:defRPr sz="1429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9pPr>
    </p:titleStyle>
    <p:bodyStyle>
      <a:lvl1pPr marL="203835" indent="-203835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12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441960" indent="-16906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650">
          <a:solidFill>
            <a:schemeClr val="tx1"/>
          </a:solidFill>
          <a:latin typeface="+mn-lt"/>
          <a:ea typeface="+mn-ea"/>
        </a:defRPr>
      </a:lvl2pPr>
      <a:lvl3pPr marL="680085" indent="-1357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425">
          <a:solidFill>
            <a:schemeClr val="tx1"/>
          </a:solidFill>
          <a:latin typeface="+mn-lt"/>
          <a:ea typeface="+mn-ea"/>
        </a:defRPr>
      </a:lvl3pPr>
      <a:lvl4pPr marL="951548" indent="-1357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>
          <a:solidFill>
            <a:schemeClr val="tx1"/>
          </a:solidFill>
          <a:latin typeface="+mn-lt"/>
          <a:ea typeface="+mn-ea"/>
        </a:defRPr>
      </a:lvl4pPr>
      <a:lvl5pPr marL="1223963" indent="-1357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>
          <a:solidFill>
            <a:schemeClr val="tx1"/>
          </a:solidFill>
          <a:latin typeface="+mn-lt"/>
          <a:ea typeface="+mn-ea"/>
        </a:defRPr>
      </a:lvl5pPr>
      <a:lvl6pPr marL="1496854" indent="-13620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89">
          <a:solidFill>
            <a:schemeClr val="tx1"/>
          </a:solidFill>
          <a:latin typeface="+mn-lt"/>
          <a:ea typeface="+mn-ea"/>
        </a:defRPr>
      </a:lvl6pPr>
      <a:lvl7pPr marL="1768793" indent="-13620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89">
          <a:solidFill>
            <a:schemeClr val="tx1"/>
          </a:solidFill>
          <a:latin typeface="+mn-lt"/>
          <a:ea typeface="+mn-ea"/>
        </a:defRPr>
      </a:lvl7pPr>
      <a:lvl8pPr marL="2040731" indent="-13620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89">
          <a:solidFill>
            <a:schemeClr val="tx1"/>
          </a:solidFill>
          <a:latin typeface="+mn-lt"/>
          <a:ea typeface="+mn-ea"/>
        </a:defRPr>
      </a:lvl8pPr>
      <a:lvl9pPr marL="2313146" indent="-13620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8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1pPr>
      <a:lvl2pPr marL="271939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2pPr>
      <a:lvl3pPr marL="544354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3pPr>
      <a:lvl4pPr marL="816293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4pPr>
      <a:lvl5pPr marL="1088231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5pPr>
      <a:lvl6pPr marL="1360646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6pPr>
      <a:lvl7pPr marL="1632585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7pPr>
      <a:lvl8pPr marL="1905000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8pPr>
      <a:lvl9pPr marL="2176939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hyperlink" Target="mailto:christy.au@polyu.edu.h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feilee@163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1995686"/>
            <a:ext cx="9156340" cy="129901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实验二：</a:t>
            </a:r>
            <a:r>
              <a:rPr lang="en-US" altLang="zh-CN" sz="3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Hadoop</a:t>
            </a:r>
            <a:r>
              <a:rPr lang="zh-CN" altLang="en-US" sz="3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的安装与配置</a:t>
            </a:r>
            <a:endParaRPr lang="en-GB" altLang="zh-CN" sz="3200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spcBef>
                <a:spcPts val="600"/>
              </a:spcBef>
              <a:defRPr/>
            </a:pPr>
            <a:r>
              <a:rPr lang="en-US" altLang="zh-CN" sz="2000" dirty="0">
                <a:solidFill>
                  <a:prstClr val="black"/>
                </a:solidFill>
                <a:latin typeface="Helvetica Neue Bold Condensed" charset="0"/>
                <a:ea typeface="ＭＳ Ｐゴシック" charset="0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latin typeface="Helvetica Neue Bold Condensed" charset="0"/>
                <a:ea typeface="ＭＳ Ｐゴシック" charset="0"/>
              </a:rPr>
              <a:t>大数据管理系统</a:t>
            </a:r>
            <a:r>
              <a:rPr lang="en-US" altLang="zh-CN" sz="2000" dirty="0">
                <a:solidFill>
                  <a:prstClr val="black"/>
                </a:solidFill>
                <a:latin typeface="Helvetica Neue Bold Condensed" charset="0"/>
                <a:ea typeface="ＭＳ Ｐゴシック" charset="0"/>
              </a:rPr>
              <a:t>》</a:t>
            </a:r>
            <a:endParaRPr lang="en-US" sz="3200" dirty="0">
              <a:solidFill>
                <a:prstClr val="black"/>
              </a:solidFill>
              <a:latin typeface="Helvetica Neue Bold Condensed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3291830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李文根</a:t>
            </a:r>
            <a:r>
              <a:rPr lang="en-GB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-GB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Wengen</a:t>
            </a:r>
            <a:r>
              <a:rPr lang="en-GB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Li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GB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4"/>
              </a:rPr>
              <a:t>lwengen@tongji.edu.cn</a:t>
            </a:r>
            <a:endParaRPr lang="de-CH" sz="18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D60888D-383E-41AB-9EA4-737A30DEC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309770"/>
            <a:ext cx="5666965" cy="6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5CCF0-7657-4E9A-B7B5-CC607291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虚拟网络编辑器设置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264F3-EE98-4ACA-A291-DDA2AA9BE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修改虚拟网络编辑器设置</a:t>
            </a:r>
          </a:p>
          <a:p>
            <a:pPr lvl="1"/>
            <a:r>
              <a:rPr lang="zh-CN" altLang="en-US" sz="1800" dirty="0"/>
              <a:t>导入完成后打开</a:t>
            </a:r>
            <a:r>
              <a:rPr lang="en-US" altLang="zh-CN" sz="1800" dirty="0"/>
              <a:t>【</a:t>
            </a:r>
            <a:r>
              <a:rPr lang="zh-CN" altLang="en-US" sz="1800" dirty="0"/>
              <a:t>编辑</a:t>
            </a:r>
            <a:r>
              <a:rPr lang="en-US" altLang="zh-CN" sz="1800" dirty="0"/>
              <a:t>】</a:t>
            </a:r>
            <a:r>
              <a:rPr lang="zh-CN" altLang="en-US" sz="1800" dirty="0"/>
              <a:t>中的</a:t>
            </a:r>
            <a:r>
              <a:rPr lang="en-US" altLang="zh-CN" sz="1800" dirty="0"/>
              <a:t>【</a:t>
            </a:r>
            <a:r>
              <a:rPr lang="zh-CN" altLang="en-US" sz="1800" dirty="0"/>
              <a:t>虚拟网络编辑器</a:t>
            </a:r>
            <a:r>
              <a:rPr lang="en-US" altLang="zh-CN" sz="1800" dirty="0"/>
              <a:t>】</a:t>
            </a:r>
            <a:r>
              <a:rPr lang="zh-CN" altLang="en-US" sz="1800" dirty="0"/>
              <a:t>，修改相关设置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CFC5CE-9F56-4F04-A06C-71B1ADB60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491630"/>
            <a:ext cx="4947234" cy="355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2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65628-9599-47AC-AC0C-08A78876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虚拟网络编辑器设置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40C1C-0D22-4717-AC1D-8FCA63DC1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修改 </a:t>
            </a:r>
            <a:r>
              <a:rPr lang="en-US" altLang="zh-CN" sz="1800" dirty="0"/>
              <a:t>VMnet8 </a:t>
            </a:r>
            <a:r>
              <a:rPr lang="zh-CN" altLang="en-US" sz="1800" dirty="0"/>
              <a:t>的子网 </a:t>
            </a:r>
            <a:r>
              <a:rPr lang="en-US" altLang="zh-CN" sz="1800" dirty="0"/>
              <a:t>IP</a:t>
            </a:r>
            <a:r>
              <a:rPr lang="zh-CN" altLang="en-US" sz="1800" dirty="0"/>
              <a:t>、子网掩码、 </a:t>
            </a:r>
            <a:r>
              <a:rPr lang="en-US" altLang="zh-CN" sz="1800" dirty="0"/>
              <a:t>NAT </a:t>
            </a:r>
            <a:r>
              <a:rPr lang="zh-CN" altLang="en-US" sz="1800" dirty="0"/>
              <a:t>设置和 </a:t>
            </a:r>
            <a:r>
              <a:rPr lang="en-US" altLang="zh-CN" sz="1800" dirty="0"/>
              <a:t>DHCP </a:t>
            </a:r>
            <a:r>
              <a:rPr lang="zh-CN" altLang="en-US" sz="1800" dirty="0"/>
              <a:t>设置，如下图所示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CFFC66-3563-4303-9419-E9BF2B796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" y="1632602"/>
            <a:ext cx="3039033" cy="29620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F34D0E-8907-4AED-BDAC-989329F80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825" y="1632602"/>
            <a:ext cx="2950473" cy="29620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EDED36-A119-4906-9E94-D6A393150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298" y="1619334"/>
            <a:ext cx="3072206" cy="296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4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5C4FF-21D3-45E3-AB81-9EF6585F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</p:spPr>
        <p:txBody>
          <a:bodyPr/>
          <a:lstStyle/>
          <a:p>
            <a:pPr algn="ctr"/>
            <a:r>
              <a:rPr lang="zh-CN" altLang="en-US" dirty="0"/>
              <a:t>本地环境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E5634-6BA6-4154-B5B7-0CFA3E59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r>
              <a:rPr lang="zh-CN" altLang="en-US" sz="2000" b="1" dirty="0"/>
              <a:t>启动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个虚拟机并登录</a:t>
            </a:r>
          </a:p>
          <a:p>
            <a:pPr lvl="1"/>
            <a:r>
              <a:rPr lang="zh-CN" altLang="en-US" sz="1800" dirty="0"/>
              <a:t>用户名： </a:t>
            </a:r>
            <a:r>
              <a:rPr lang="en-US" altLang="zh-CN" sz="1800" dirty="0"/>
              <a:t>root </a:t>
            </a:r>
            <a:r>
              <a:rPr lang="zh-CN" altLang="en-US" sz="1800" dirty="0"/>
              <a:t>密码： </a:t>
            </a:r>
            <a:r>
              <a:rPr lang="en-US" altLang="zh-CN" sz="1800" dirty="0"/>
              <a:t>123456</a:t>
            </a:r>
          </a:p>
          <a:p>
            <a:pPr lvl="1"/>
            <a:r>
              <a:rPr lang="zh-CN" altLang="en-US" sz="1800" dirty="0"/>
              <a:t>主节点为 </a:t>
            </a:r>
            <a:r>
              <a:rPr lang="en-US" altLang="zh-CN" sz="1800" dirty="0"/>
              <a:t>master</a:t>
            </a:r>
            <a:r>
              <a:rPr lang="zh-CN" altLang="en-US" sz="1800" dirty="0"/>
              <a:t>， </a:t>
            </a:r>
            <a:r>
              <a:rPr lang="en-US" altLang="zh-CN" sz="1800" dirty="0"/>
              <a:t>2 </a:t>
            </a:r>
            <a:r>
              <a:rPr lang="zh-CN" altLang="en-US" sz="1800" dirty="0"/>
              <a:t>个从节点分别为 </a:t>
            </a:r>
            <a:r>
              <a:rPr lang="en-US" altLang="zh-CN" sz="1800" dirty="0"/>
              <a:t>slave1</a:t>
            </a:r>
            <a:r>
              <a:rPr lang="zh-CN" altLang="en-US" sz="1800" dirty="0"/>
              <a:t>和</a:t>
            </a:r>
            <a:r>
              <a:rPr lang="en-US" altLang="zh-CN" sz="1800" dirty="0"/>
              <a:t>slave2</a:t>
            </a:r>
            <a:endParaRPr lang="zh-CN" altLang="en-US" sz="1600" dirty="0"/>
          </a:p>
          <a:p>
            <a:r>
              <a:rPr lang="zh-CN" altLang="en-US" sz="2000" b="1" dirty="0"/>
              <a:t>时间同步（参考</a:t>
            </a:r>
            <a:r>
              <a:rPr lang="en-US" altLang="zh-CN" sz="2000" b="1" dirty="0"/>
              <a:t>Hadoop</a:t>
            </a:r>
            <a:r>
              <a:rPr lang="zh-CN" altLang="en-US" sz="2000" b="1" dirty="0"/>
              <a:t>安装与配置文档第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节）</a:t>
            </a:r>
          </a:p>
          <a:p>
            <a:pPr lvl="1"/>
            <a:r>
              <a:rPr lang="zh-CN" altLang="en-US" sz="1800" dirty="0"/>
              <a:t>在所有节点中关闭防火墙：</a:t>
            </a:r>
            <a:r>
              <a:rPr lang="en-US" altLang="zh-CN" sz="1800" dirty="0"/>
              <a:t>【service iptables stop &amp; </a:t>
            </a:r>
            <a:r>
              <a:rPr lang="en-US" altLang="zh-CN" sz="1800" dirty="0" err="1"/>
              <a:t>chkconfig</a:t>
            </a:r>
            <a:r>
              <a:rPr lang="en-US" altLang="zh-CN" sz="1800" dirty="0"/>
              <a:t> iptables off】</a:t>
            </a:r>
          </a:p>
          <a:p>
            <a:pPr lvl="1"/>
            <a:r>
              <a:rPr lang="zh-CN" altLang="en-US" sz="1800" dirty="0"/>
              <a:t>在</a:t>
            </a:r>
            <a:r>
              <a:rPr lang="en-US" altLang="zh-CN" sz="1800" dirty="0"/>
              <a:t>master</a:t>
            </a:r>
            <a:r>
              <a:rPr lang="zh-CN" altLang="en-US" sz="1800" dirty="0"/>
              <a:t>节点上启动</a:t>
            </a:r>
            <a:r>
              <a:rPr lang="en-US" altLang="zh-CN" sz="1800" dirty="0" err="1"/>
              <a:t>ntp</a:t>
            </a:r>
            <a:r>
              <a:rPr lang="zh-CN" altLang="en-US" sz="1800" dirty="0"/>
              <a:t>服务：</a:t>
            </a:r>
            <a:r>
              <a:rPr lang="en-US" altLang="zh-CN" sz="1800" dirty="0"/>
              <a:t>【service </a:t>
            </a:r>
            <a:r>
              <a:rPr lang="en-US" altLang="zh-CN" sz="1800" dirty="0" err="1"/>
              <a:t>ntpd</a:t>
            </a:r>
            <a:r>
              <a:rPr lang="en-US" altLang="zh-CN" sz="1800" dirty="0"/>
              <a:t> start &amp; </a:t>
            </a:r>
            <a:r>
              <a:rPr lang="en-US" altLang="zh-CN" sz="1800" dirty="0" err="1"/>
              <a:t>chkconfig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ntpd</a:t>
            </a:r>
            <a:r>
              <a:rPr lang="en-US" altLang="zh-CN" sz="1800" dirty="0"/>
              <a:t> on】</a:t>
            </a:r>
          </a:p>
          <a:p>
            <a:pPr lvl="2"/>
            <a:r>
              <a:rPr lang="zh-CN" altLang="en-US" sz="1600" dirty="0"/>
              <a:t>注意：启动后点击一下回车完成</a:t>
            </a:r>
            <a:endParaRPr lang="en-US" altLang="zh-CN" sz="1600" dirty="0"/>
          </a:p>
          <a:p>
            <a:pPr lvl="1"/>
            <a:r>
              <a:rPr lang="zh-CN" altLang="en-US" sz="1800" dirty="0"/>
              <a:t>在</a:t>
            </a:r>
            <a:r>
              <a:rPr lang="en-US" altLang="zh-CN" sz="1800" dirty="0"/>
              <a:t>2 </a:t>
            </a:r>
            <a:r>
              <a:rPr lang="zh-CN" altLang="en-US" sz="1800" dirty="0"/>
              <a:t>个子节点执行命令</a:t>
            </a:r>
            <a:r>
              <a:rPr lang="en-US" altLang="zh-CN" sz="1800" dirty="0"/>
              <a:t>【service </a:t>
            </a:r>
            <a:r>
              <a:rPr lang="en-US" altLang="zh-CN" sz="1800" dirty="0" err="1"/>
              <a:t>ntpd</a:t>
            </a:r>
            <a:r>
              <a:rPr lang="en-US" altLang="zh-CN" sz="1800" dirty="0"/>
              <a:t> stop】</a:t>
            </a:r>
            <a:r>
              <a:rPr lang="zh-CN" altLang="en-US" sz="1800" dirty="0"/>
              <a:t>、</a:t>
            </a:r>
            <a:r>
              <a:rPr lang="en-US" altLang="zh-CN" sz="1800" dirty="0"/>
              <a:t>【</a:t>
            </a:r>
            <a:r>
              <a:rPr lang="en-US" altLang="zh-CN" sz="1800" dirty="0" err="1"/>
              <a:t>ntpdate</a:t>
            </a:r>
            <a:r>
              <a:rPr lang="en-US" altLang="zh-CN" sz="1800" dirty="0"/>
              <a:t> master】</a:t>
            </a:r>
            <a:r>
              <a:rPr lang="zh-CN" altLang="en-US" sz="1800" dirty="0"/>
              <a:t>、</a:t>
            </a:r>
            <a:r>
              <a:rPr lang="en-US" altLang="zh-CN" sz="1800" dirty="0"/>
              <a:t>【service </a:t>
            </a:r>
            <a:r>
              <a:rPr lang="en-US" altLang="zh-CN" sz="1800" dirty="0" err="1"/>
              <a:t>ntpd</a:t>
            </a:r>
            <a:r>
              <a:rPr lang="en-US" altLang="zh-CN" sz="1800" dirty="0"/>
              <a:t> start &amp; </a:t>
            </a:r>
            <a:r>
              <a:rPr lang="en-US" altLang="zh-CN" sz="1800" dirty="0" err="1"/>
              <a:t>chkconfig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ntpd</a:t>
            </a:r>
            <a:r>
              <a:rPr lang="en-US" altLang="zh-CN" sz="1800" dirty="0"/>
              <a:t> on】</a:t>
            </a:r>
            <a:r>
              <a:rPr lang="zh-CN" altLang="en-US" sz="1800" dirty="0"/>
              <a:t>启动与主节点 </a:t>
            </a:r>
            <a:r>
              <a:rPr lang="en-US" altLang="zh-CN" sz="1800" dirty="0"/>
              <a:t>master </a:t>
            </a:r>
            <a:r>
              <a:rPr lang="zh-CN" altLang="en-US" sz="1800" dirty="0"/>
              <a:t>的时间同步服务</a:t>
            </a:r>
          </a:p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</a:rPr>
              <a:t>MySQL(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</a:rPr>
              <a:t>无需处理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用户名：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root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，密码：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root</a:t>
            </a:r>
          </a:p>
          <a:p>
            <a:pPr lvl="1"/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通过命令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mysql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 -u root -p】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进入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MySQL 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命令窗口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5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FB9CB-C230-4069-9F52-7040CCF4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Hadoop </a:t>
            </a:r>
            <a:r>
              <a:rPr lang="zh-CN" altLang="en-US" dirty="0"/>
              <a:t>集群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70266-4277-4D37-B89C-5E1CDF5C5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3558"/>
            <a:ext cx="8928992" cy="322900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1800" b="1" dirty="0"/>
              <a:t>启动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在主节点执行命令</a:t>
            </a:r>
            <a:r>
              <a:rPr lang="en-US" altLang="zh-CN" sz="1600" dirty="0"/>
              <a:t>【cd 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/local/hadoop-2.6.5/</a:t>
            </a:r>
            <a:r>
              <a:rPr lang="en-US" altLang="zh-CN" sz="1600" dirty="0" err="1"/>
              <a:t>sbin</a:t>
            </a:r>
            <a:r>
              <a:rPr lang="en-US" altLang="zh-CN" sz="1600" dirty="0"/>
              <a:t>】</a:t>
            </a:r>
            <a:r>
              <a:rPr lang="zh-CN" altLang="en-US" sz="1600" dirty="0"/>
              <a:t>进入目录，执行命令</a:t>
            </a:r>
            <a:r>
              <a:rPr lang="en-US" altLang="zh-CN" sz="1600" dirty="0"/>
              <a:t>【./start-dfs.sh】</a:t>
            </a:r>
            <a:r>
              <a:rPr lang="zh-CN" altLang="en-US" sz="1600" dirty="0"/>
              <a:t>、</a:t>
            </a:r>
            <a:r>
              <a:rPr lang="en-US" altLang="zh-CN" sz="1600" dirty="0"/>
              <a:t>【./start-yarn.sh】</a:t>
            </a:r>
            <a:r>
              <a:rPr lang="zh-CN" altLang="en-US" sz="1600" dirty="0"/>
              <a:t>、</a:t>
            </a:r>
            <a:r>
              <a:rPr lang="en-US" altLang="zh-CN" sz="1600" dirty="0"/>
              <a:t>【./mr-jobhistory-daemon.sh start </a:t>
            </a:r>
            <a:r>
              <a:rPr lang="en-US" altLang="zh-CN" sz="1600" dirty="0" err="1"/>
              <a:t>historyserver</a:t>
            </a:r>
            <a:r>
              <a:rPr lang="en-US" altLang="zh-CN" sz="1600" dirty="0"/>
              <a:t>】</a:t>
            </a:r>
            <a:r>
              <a:rPr lang="zh-CN" altLang="en-US" sz="1600" dirty="0"/>
              <a:t>启动集群</a:t>
            </a:r>
          </a:p>
          <a:p>
            <a:pPr>
              <a:spcBef>
                <a:spcPts val="1200"/>
              </a:spcBef>
            </a:pPr>
            <a:r>
              <a:rPr lang="zh-CN" altLang="en-US" sz="1800" b="1" dirty="0"/>
              <a:t>关闭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在主节点执行命令</a:t>
            </a:r>
            <a:r>
              <a:rPr lang="en-US" altLang="zh-CN" sz="1600" dirty="0"/>
              <a:t>【cd 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/local/hadoop-2.6.5/</a:t>
            </a:r>
            <a:r>
              <a:rPr lang="en-US" altLang="zh-CN" sz="1600" dirty="0" err="1"/>
              <a:t>sbin</a:t>
            </a:r>
            <a:r>
              <a:rPr lang="en-US" altLang="zh-CN" sz="1600" dirty="0"/>
              <a:t>】</a:t>
            </a:r>
            <a:r>
              <a:rPr lang="zh-CN" altLang="en-US" sz="1600" dirty="0"/>
              <a:t>进入目录，执行命令</a:t>
            </a:r>
            <a:r>
              <a:rPr lang="en-US" altLang="zh-CN" sz="1600" dirty="0"/>
              <a:t>【./stop-dfs.sh】</a:t>
            </a:r>
            <a:r>
              <a:rPr lang="zh-CN" altLang="en-US" sz="1600" dirty="0"/>
              <a:t>、</a:t>
            </a:r>
            <a:r>
              <a:rPr lang="en-US" altLang="zh-CN" sz="1600" dirty="0"/>
              <a:t>【./stop-yarn.sh】</a:t>
            </a:r>
            <a:r>
              <a:rPr lang="zh-CN" altLang="en-US" sz="1600" dirty="0"/>
              <a:t>、</a:t>
            </a:r>
            <a:r>
              <a:rPr lang="en-US" altLang="zh-CN" sz="1600" dirty="0"/>
              <a:t>【./mr-jobhistory-daemon.sh stop </a:t>
            </a:r>
            <a:r>
              <a:rPr lang="en-US" altLang="zh-CN" sz="1600" dirty="0" err="1"/>
              <a:t>historyserver</a:t>
            </a:r>
            <a:r>
              <a:rPr lang="en-US" altLang="zh-CN" sz="1600" dirty="0"/>
              <a:t>】</a:t>
            </a:r>
            <a:r>
              <a:rPr lang="zh-CN" altLang="en-US" sz="1600" dirty="0"/>
              <a:t>关闭集群</a:t>
            </a:r>
          </a:p>
          <a:p>
            <a:pPr>
              <a:spcBef>
                <a:spcPts val="1200"/>
              </a:spcBef>
            </a:pPr>
            <a:r>
              <a:rPr lang="zh-CN" altLang="en-US" sz="1800" b="1" dirty="0"/>
              <a:t>查看节点进程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在 </a:t>
            </a:r>
            <a:r>
              <a:rPr lang="en-US" altLang="zh-CN" sz="1600" dirty="0"/>
              <a:t>3 </a:t>
            </a:r>
            <a:r>
              <a:rPr lang="zh-CN" altLang="en-US" sz="1600" dirty="0"/>
              <a:t>个节点分别执行命令</a:t>
            </a:r>
            <a:r>
              <a:rPr lang="en-US" altLang="zh-CN" sz="1600" dirty="0"/>
              <a:t>【</a:t>
            </a:r>
            <a:r>
              <a:rPr lang="en-US" altLang="zh-CN" sz="1600" dirty="0" err="1"/>
              <a:t>jps</a:t>
            </a:r>
            <a:r>
              <a:rPr lang="en-US" altLang="zh-CN" sz="1600" dirty="0"/>
              <a:t>】</a:t>
            </a:r>
            <a:r>
              <a:rPr lang="zh-CN" altLang="en-US" sz="1600" dirty="0"/>
              <a:t>查看节点进程</a:t>
            </a:r>
          </a:p>
          <a:p>
            <a:pPr>
              <a:spcBef>
                <a:spcPts val="1200"/>
              </a:spcBef>
            </a:pPr>
            <a:r>
              <a:rPr lang="zh-CN" altLang="en-US" sz="1800" b="1" dirty="0"/>
              <a:t>浏览器查看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http://master:50070</a:t>
            </a:r>
          </a:p>
        </p:txBody>
      </p:sp>
    </p:spTree>
    <p:extLst>
      <p:ext uri="{BB962C8B-B14F-4D97-AF65-F5344CB8AC3E}">
        <p14:creationId xmlns:p14="http://schemas.microsoft.com/office/powerpoint/2010/main" val="19237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C3FCE-3AA4-4515-8315-39978B86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实验目的与内容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56E5D-9F48-4170-B6B2-100E44656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实验目的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熟悉</a:t>
            </a:r>
            <a:r>
              <a:rPr lang="en-US" altLang="zh-CN" sz="1800" dirty="0"/>
              <a:t>Hadoop</a:t>
            </a:r>
            <a:r>
              <a:rPr lang="zh-CN" altLang="en-US" sz="1800" dirty="0"/>
              <a:t>分布式环境的安装与配置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实验内容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安装配置</a:t>
            </a:r>
            <a:r>
              <a:rPr lang="en-US" altLang="zh-CN" sz="1800" dirty="0"/>
              <a:t>Hadoop</a:t>
            </a:r>
            <a:r>
              <a:rPr lang="zh-CN" altLang="en-US" sz="1800" dirty="0"/>
              <a:t>分布式集群（</a:t>
            </a:r>
            <a:r>
              <a:rPr lang="en-US" altLang="zh-CN" sz="1800" dirty="0"/>
              <a:t>1</a:t>
            </a:r>
            <a:r>
              <a:rPr lang="zh-CN" altLang="en-US" sz="1800" dirty="0"/>
              <a:t>主</a:t>
            </a:r>
            <a:r>
              <a:rPr lang="en-US" altLang="zh-CN" sz="1800" dirty="0"/>
              <a:t>+2</a:t>
            </a:r>
            <a:r>
              <a:rPr lang="zh-CN" altLang="en-US" sz="1800" dirty="0"/>
              <a:t>从）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实现本地文件上传</a:t>
            </a:r>
            <a:r>
              <a:rPr lang="en-US" altLang="zh-CN" sz="1800" dirty="0"/>
              <a:t>HDFS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实验报告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封面：实验名称、个人基本信息（学号、姓名）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实验步骤：截图、文字说明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遇到的问题（如有）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报告提交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11</a:t>
            </a:r>
            <a:r>
              <a:rPr lang="zh-CN" altLang="en-US" sz="1800" dirty="0"/>
              <a:t>月</a:t>
            </a:r>
            <a:r>
              <a:rPr lang="en-US" altLang="zh-CN" sz="1800" dirty="0"/>
              <a:t>12</a:t>
            </a:r>
            <a:r>
              <a:rPr lang="zh-CN" altLang="en-US" sz="1800" dirty="0"/>
              <a:t>日之前发送到邮箱：</a:t>
            </a:r>
            <a:r>
              <a:rPr lang="en-US" altLang="zh-CN" sz="1800" dirty="0">
                <a:hlinkClick r:id="rId2"/>
              </a:rPr>
              <a:t>pfeilee@163.com</a:t>
            </a:r>
            <a:endParaRPr lang="en-US" altLang="zh-CN" sz="1800" dirty="0"/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学号</a:t>
            </a:r>
            <a:r>
              <a:rPr lang="en-US" altLang="zh-CN" sz="1600" dirty="0"/>
              <a:t>-</a:t>
            </a:r>
            <a:r>
              <a:rPr lang="zh-CN" altLang="en-US" sz="1600" dirty="0"/>
              <a:t>姓名</a:t>
            </a:r>
            <a:r>
              <a:rPr lang="en-US" altLang="zh-CN" sz="1600" dirty="0"/>
              <a:t>-</a:t>
            </a:r>
            <a:r>
              <a:rPr lang="zh-CN" altLang="en-US" sz="1600" dirty="0"/>
              <a:t>大数据管理系统实验报告</a:t>
            </a:r>
            <a:r>
              <a:rPr lang="en-US" altLang="zh-CN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8219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F09B2-66CF-4438-B97F-366AC8E2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软件环境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B0D8A32-8CD1-49F3-9D59-37C90B6C8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86800"/>
              </p:ext>
            </p:extLst>
          </p:nvPr>
        </p:nvGraphicFramePr>
        <p:xfrm>
          <a:off x="539552" y="1275062"/>
          <a:ext cx="8064896" cy="302488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827404">
                  <a:extLst>
                    <a:ext uri="{9D8B030D-6E8A-4147-A177-3AD203B41FA5}">
                      <a16:colId xmlns:a16="http://schemas.microsoft.com/office/drawing/2014/main" val="1753110684"/>
                    </a:ext>
                  </a:extLst>
                </a:gridCol>
                <a:gridCol w="1257872">
                  <a:extLst>
                    <a:ext uri="{9D8B030D-6E8A-4147-A177-3AD203B41FA5}">
                      <a16:colId xmlns:a16="http://schemas.microsoft.com/office/drawing/2014/main" val="3879561656"/>
                    </a:ext>
                  </a:extLst>
                </a:gridCol>
                <a:gridCol w="3148295">
                  <a:extLst>
                    <a:ext uri="{9D8B030D-6E8A-4147-A177-3AD203B41FA5}">
                      <a16:colId xmlns:a16="http://schemas.microsoft.com/office/drawing/2014/main" val="2027688951"/>
                    </a:ext>
                  </a:extLst>
                </a:gridCol>
                <a:gridCol w="1831325">
                  <a:extLst>
                    <a:ext uri="{9D8B030D-6E8A-4147-A177-3AD203B41FA5}">
                      <a16:colId xmlns:a16="http://schemas.microsoft.com/office/drawing/2014/main" val="3067901444"/>
                    </a:ext>
                  </a:extLst>
                </a:gridCol>
              </a:tblGrid>
              <a:tr h="3016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>
                          <a:effectLst/>
                        </a:rPr>
                        <a:t>软</a:t>
                      </a:r>
                      <a:r>
                        <a:rPr lang="en-US" sz="1400" kern="100">
                          <a:effectLst/>
                        </a:rPr>
                        <a:t>    </a:t>
                      </a:r>
                      <a:r>
                        <a:rPr lang="zh-CN" sz="1400" kern="100">
                          <a:effectLst/>
                        </a:rPr>
                        <a:t>件</a:t>
                      </a:r>
                      <a:endParaRPr lang="zh-CN" sz="1400" kern="10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28349" marR="2834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>
                          <a:effectLst/>
                        </a:rPr>
                        <a:t>版</a:t>
                      </a:r>
                      <a:r>
                        <a:rPr lang="en-US" sz="1400" kern="100">
                          <a:effectLst/>
                        </a:rPr>
                        <a:t>    </a:t>
                      </a:r>
                      <a:r>
                        <a:rPr lang="zh-CN" sz="1400" kern="100">
                          <a:effectLst/>
                        </a:rPr>
                        <a:t>本</a:t>
                      </a:r>
                      <a:endParaRPr lang="zh-CN" sz="1400" kern="10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28349" marR="2834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>
                          <a:effectLst/>
                        </a:rPr>
                        <a:t>安</a:t>
                      </a:r>
                      <a:r>
                        <a:rPr lang="en-US" sz="1400" kern="100">
                          <a:effectLst/>
                        </a:rPr>
                        <a:t>  </a:t>
                      </a:r>
                      <a:r>
                        <a:rPr lang="zh-CN" sz="1400" kern="100">
                          <a:effectLst/>
                        </a:rPr>
                        <a:t>装</a:t>
                      </a:r>
                      <a:r>
                        <a:rPr lang="en-US" sz="1400" kern="100">
                          <a:effectLst/>
                        </a:rPr>
                        <a:t>  </a:t>
                      </a:r>
                      <a:r>
                        <a:rPr lang="zh-CN" sz="1400" kern="100">
                          <a:effectLst/>
                        </a:rPr>
                        <a:t>包</a:t>
                      </a:r>
                      <a:endParaRPr lang="zh-CN" sz="1400" kern="10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28349" marR="2834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>
                          <a:effectLst/>
                        </a:rPr>
                        <a:t>备注</a:t>
                      </a:r>
                      <a:endParaRPr lang="zh-CN" sz="1400" kern="10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28349" marR="28349" marT="0" marB="0" anchor="ctr"/>
                </a:tc>
                <a:extLst>
                  <a:ext uri="{0D108BD9-81ED-4DB2-BD59-A6C34878D82A}">
                    <a16:rowId xmlns:a16="http://schemas.microsoft.com/office/drawing/2014/main" val="2568652435"/>
                  </a:ext>
                </a:extLst>
              </a:tr>
              <a:tr h="3351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>
                          <a:effectLst/>
                        </a:rPr>
                        <a:t>Linux OS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>
                          <a:effectLst/>
                        </a:rPr>
                        <a:t>CentOS6.8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 dirty="0">
                          <a:effectLst/>
                        </a:rPr>
                        <a:t>CentOS-6.8-x86_64-bin-DVD1.iso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>
                          <a:effectLst/>
                        </a:rPr>
                        <a:t>64</a:t>
                      </a:r>
                      <a:r>
                        <a:rPr lang="zh-CN" sz="1400" kern="0">
                          <a:effectLst/>
                        </a:rPr>
                        <a:t>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extLst>
                  <a:ext uri="{0D108BD9-81ED-4DB2-BD59-A6C34878D82A}">
                    <a16:rowId xmlns:a16="http://schemas.microsoft.com/office/drawing/2014/main" val="2536114842"/>
                  </a:ext>
                </a:extLst>
              </a:tr>
              <a:tr h="3351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>
                          <a:effectLst/>
                        </a:rPr>
                        <a:t>JDK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 dirty="0">
                          <a:effectLst/>
                        </a:rPr>
                        <a:t>1.8+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 dirty="0">
                          <a:effectLst/>
                        </a:rPr>
                        <a:t>jdk-8u151-linux-x64.rpm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>
                          <a:effectLst/>
                        </a:rPr>
                        <a:t>64</a:t>
                      </a:r>
                      <a:r>
                        <a:rPr lang="zh-CN" sz="1400" kern="0">
                          <a:effectLst/>
                        </a:rPr>
                        <a:t>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extLst>
                  <a:ext uri="{0D108BD9-81ED-4DB2-BD59-A6C34878D82A}">
                    <a16:rowId xmlns:a16="http://schemas.microsoft.com/office/drawing/2014/main" val="2922342754"/>
                  </a:ext>
                </a:extLst>
              </a:tr>
              <a:tr h="6032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 dirty="0">
                          <a:effectLst/>
                        </a:rPr>
                        <a:t>VMware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 dirty="0">
                          <a:effectLst/>
                        </a:rPr>
                        <a:t>11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 dirty="0">
                          <a:effectLst/>
                        </a:rPr>
                        <a:t>VMware-workstation-full-11.0.0-2305329.exe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extLst>
                  <a:ext uri="{0D108BD9-81ED-4DB2-BD59-A6C34878D82A}">
                    <a16:rowId xmlns:a16="http://schemas.microsoft.com/office/drawing/2014/main" val="4194514843"/>
                  </a:ext>
                </a:extLst>
              </a:tr>
              <a:tr h="4443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 dirty="0">
                          <a:effectLst/>
                        </a:rPr>
                        <a:t>Hadoop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 dirty="0">
                          <a:effectLst/>
                        </a:rPr>
                        <a:t>2.6.5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 dirty="0">
                          <a:effectLst/>
                        </a:rPr>
                        <a:t>hadoop-2.6.5.tar.gz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u="sng" kern="0">
                          <a:effectLst/>
                        </a:rPr>
                        <a:t>已编译好的安装包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extLst>
                  <a:ext uri="{0D108BD9-81ED-4DB2-BD59-A6C34878D82A}">
                    <a16:rowId xmlns:a16="http://schemas.microsoft.com/office/drawing/2014/main" val="1112568313"/>
                  </a:ext>
                </a:extLst>
              </a:tr>
              <a:tr h="3351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>
                          <a:effectLst/>
                        </a:rPr>
                        <a:t>Eclipse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>
                          <a:effectLst/>
                        </a:rPr>
                        <a:t>4.5.1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>
                          <a:effectLst/>
                        </a:rPr>
                        <a:t>eclipse-jee-mars-1-win32-x86_64.zip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 dirty="0">
                          <a:effectLst/>
                        </a:rPr>
                        <a:t>64</a:t>
                      </a:r>
                      <a:r>
                        <a:rPr lang="zh-CN" sz="1400" kern="0" dirty="0">
                          <a:effectLst/>
                        </a:rPr>
                        <a:t>位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extLst>
                  <a:ext uri="{0D108BD9-81ED-4DB2-BD59-A6C34878D82A}">
                    <a16:rowId xmlns:a16="http://schemas.microsoft.com/office/drawing/2014/main" val="222647926"/>
                  </a:ext>
                </a:extLst>
              </a:tr>
              <a:tr h="3351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>
                          <a:effectLst/>
                        </a:rPr>
                        <a:t>Eclipse Hadoop</a:t>
                      </a:r>
                      <a:r>
                        <a:rPr lang="zh-CN" sz="1400" kern="0">
                          <a:effectLst/>
                        </a:rPr>
                        <a:t>插件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>
                          <a:effectLst/>
                        </a:rPr>
                        <a:t>2.6.0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>
                          <a:effectLst/>
                        </a:rPr>
                        <a:t>hadoop-eclipse-plugin-2.6.0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extLst>
                  <a:ext uri="{0D108BD9-81ED-4DB2-BD59-A6C34878D82A}">
                    <a16:rowId xmlns:a16="http://schemas.microsoft.com/office/drawing/2014/main" val="1957491130"/>
                  </a:ext>
                </a:extLst>
              </a:tr>
              <a:tr h="3351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 dirty="0">
                          <a:effectLst/>
                        </a:rPr>
                        <a:t>SSH</a:t>
                      </a:r>
                      <a:r>
                        <a:rPr lang="zh-CN" sz="1400" kern="0" dirty="0">
                          <a:effectLst/>
                        </a:rPr>
                        <a:t>连接工具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>
                          <a:effectLst/>
                        </a:rPr>
                        <a:t>Xme5.exe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28349" marR="28349" marT="0" marB="0" anchor="ctr"/>
                </a:tc>
                <a:extLst>
                  <a:ext uri="{0D108BD9-81ED-4DB2-BD59-A6C34878D82A}">
                    <a16:rowId xmlns:a16="http://schemas.microsoft.com/office/drawing/2014/main" val="214821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66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D328C-C682-43D0-9055-B2813E2D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安装与配置虚拟机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2E876-1949-47F1-9166-5EA227766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15566"/>
            <a:ext cx="8568952" cy="3600400"/>
          </a:xfrm>
        </p:spPr>
        <p:txBody>
          <a:bodyPr/>
          <a:lstStyle/>
          <a:p>
            <a:r>
              <a:rPr lang="zh-CN" altLang="en-US" sz="1800" b="1" dirty="0"/>
              <a:t>集群规模：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台虚拟机</a:t>
            </a:r>
            <a:endParaRPr lang="en-US" altLang="zh-CN" sz="1800" b="1" dirty="0"/>
          </a:p>
          <a:p>
            <a:pPr lvl="1"/>
            <a:r>
              <a:rPr lang="zh-CN" altLang="en-US" sz="1600" dirty="0"/>
              <a:t>修改配置信息：主机名、</a:t>
            </a:r>
            <a:r>
              <a:rPr lang="en-US" altLang="zh-CN" sz="1600" dirty="0" err="1"/>
              <a:t>ip</a:t>
            </a:r>
            <a:r>
              <a:rPr lang="zh-CN" altLang="en-US" sz="1600" dirty="0"/>
              <a:t>地址、主机与</a:t>
            </a:r>
            <a:r>
              <a:rPr lang="en-US" altLang="zh-CN" sz="1600" dirty="0" err="1"/>
              <a:t>ip</a:t>
            </a:r>
            <a:r>
              <a:rPr lang="zh-CN" altLang="en-US" sz="1600" dirty="0"/>
              <a:t>的映射</a:t>
            </a:r>
          </a:p>
          <a:p>
            <a:pPr lvl="1"/>
            <a:r>
              <a:rPr lang="en-US" altLang="zh-CN" sz="1600" dirty="0"/>
              <a:t>192.168.128.130     master</a:t>
            </a:r>
          </a:p>
          <a:p>
            <a:pPr lvl="1"/>
            <a:r>
              <a:rPr lang="en-US" altLang="zh-CN" sz="1600" dirty="0"/>
              <a:t>192.168.128.131     slave1</a:t>
            </a:r>
          </a:p>
          <a:p>
            <a:pPr lvl="1"/>
            <a:r>
              <a:rPr lang="en-US" altLang="zh-CN" sz="1600" dirty="0"/>
              <a:t>192.168.128.132     slave2</a:t>
            </a:r>
          </a:p>
          <a:p>
            <a:r>
              <a:rPr lang="zh-CN" altLang="en-US" sz="1800" b="1" dirty="0"/>
              <a:t>配置</a:t>
            </a:r>
            <a:r>
              <a:rPr lang="en-US" altLang="zh-CN" sz="1800" b="1" dirty="0"/>
              <a:t>SSH</a:t>
            </a:r>
            <a:r>
              <a:rPr lang="zh-CN" altLang="en-US" sz="1800" b="1" dirty="0"/>
              <a:t>无密码登录</a:t>
            </a:r>
          </a:p>
          <a:p>
            <a:pPr lvl="1"/>
            <a:r>
              <a:rPr lang="en-US" altLang="zh-CN" sz="1600" dirty="0"/>
              <a:t>SSH</a:t>
            </a:r>
            <a:r>
              <a:rPr lang="zh-CN" altLang="en-US" sz="1600" dirty="0"/>
              <a:t>（</a:t>
            </a:r>
            <a:r>
              <a:rPr lang="en-US" altLang="zh-CN" sz="1600" dirty="0"/>
              <a:t>Secure Shell</a:t>
            </a:r>
            <a:r>
              <a:rPr lang="zh-CN" altLang="en-US" sz="1600" dirty="0"/>
              <a:t>的缩写）是建立在</a:t>
            </a:r>
            <a:r>
              <a:rPr lang="en-US" altLang="zh-CN" sz="1600" dirty="0"/>
              <a:t>TCP/TP</a:t>
            </a:r>
            <a:r>
              <a:rPr lang="zh-CN" altLang="en-US" sz="1600" dirty="0"/>
              <a:t>协议的应用层和传输层基础上的安全协议。</a:t>
            </a:r>
            <a:r>
              <a:rPr lang="en-US" altLang="zh-CN" sz="1600" dirty="0"/>
              <a:t>SSH</a:t>
            </a:r>
            <a:r>
              <a:rPr lang="zh-CN" altLang="en-US" sz="1600" dirty="0"/>
              <a:t>保障了远程登录和网络传输服务的安全性，起到防止信息泄露等作用</a:t>
            </a:r>
          </a:p>
          <a:p>
            <a:r>
              <a:rPr lang="zh-CN" altLang="en-US" sz="1800" b="1" dirty="0"/>
              <a:t>配置时间同步服务</a:t>
            </a:r>
          </a:p>
          <a:p>
            <a:pPr lvl="1"/>
            <a:r>
              <a:rPr lang="en-US" altLang="zh-CN" sz="1600" dirty="0"/>
              <a:t>NTP</a:t>
            </a:r>
            <a:r>
              <a:rPr lang="zh-CN" altLang="en-US" sz="1600" dirty="0"/>
              <a:t>是用来使计算机时间同步化的一种协议，它可以使计算机对其服务器或时钟源做同步化，提供高精准度的时间校正。</a:t>
            </a:r>
            <a:r>
              <a:rPr lang="en-US" altLang="zh-CN" sz="1600" dirty="0"/>
              <a:t>Hadoop</a:t>
            </a:r>
            <a:r>
              <a:rPr lang="zh-CN" altLang="en-US" sz="1600" dirty="0"/>
              <a:t>集群对时间要求很高，主节点与各从节点的时间都必须要同步。配置时间同步服务主要是为了进行集群间的时间同步</a:t>
            </a:r>
            <a:endParaRPr lang="zh-CN" altLang="en-US" sz="1400" dirty="0"/>
          </a:p>
          <a:p>
            <a:endParaRPr lang="zh-CN" altLang="en-US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2326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0C9B9-8DCF-4A66-A5F7-1032E88F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搭建</a:t>
            </a:r>
            <a:r>
              <a:rPr lang="en-US" altLang="zh-CN" dirty="0"/>
              <a:t>Hadoop</a:t>
            </a:r>
            <a:r>
              <a:rPr lang="zh-CN" altLang="en-US" dirty="0"/>
              <a:t>完全分布式集群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41F21-06C5-43E3-AD14-8375B39EC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7992888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本地模式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没有</a:t>
            </a:r>
            <a:r>
              <a:rPr lang="en-US" altLang="zh-CN" sz="1600" dirty="0"/>
              <a:t>HDFS, </a:t>
            </a:r>
            <a:r>
              <a:rPr lang="zh-CN" altLang="en-US" sz="1600" dirty="0"/>
              <a:t>只能测试</a:t>
            </a:r>
            <a:r>
              <a:rPr lang="en-US" altLang="zh-CN" sz="1600" dirty="0"/>
              <a:t>MapReduce (</a:t>
            </a:r>
            <a:r>
              <a:rPr lang="zh-CN" altLang="en-US" sz="1600" dirty="0"/>
              <a:t>不是运行在</a:t>
            </a:r>
            <a:r>
              <a:rPr lang="en-US" altLang="zh-CN" sz="1600" dirty="0"/>
              <a:t>Yarn</a:t>
            </a:r>
            <a:r>
              <a:rPr lang="zh-CN" altLang="en-US" sz="1600" dirty="0"/>
              <a:t>中</a:t>
            </a:r>
            <a:r>
              <a:rPr lang="en-US" altLang="zh-CN" sz="1600" dirty="0"/>
              <a:t>, </a:t>
            </a:r>
            <a:r>
              <a:rPr lang="zh-CN" altLang="en-US" sz="1600" dirty="0"/>
              <a:t>做一个独立的</a:t>
            </a:r>
            <a:r>
              <a:rPr lang="en-US" altLang="zh-CN" sz="1600" dirty="0"/>
              <a:t>Java</a:t>
            </a:r>
            <a:r>
              <a:rPr lang="zh-CN" altLang="en-US" sz="1600" dirty="0"/>
              <a:t>程序来运行</a:t>
            </a:r>
            <a:r>
              <a:rPr lang="en-US" altLang="zh-CN" sz="1600" dirty="0"/>
              <a:t>), </a:t>
            </a:r>
            <a:r>
              <a:rPr lang="zh-CN" altLang="en-US" sz="1600" dirty="0"/>
              <a:t>只需配置</a:t>
            </a:r>
            <a:r>
              <a:rPr lang="en-US" altLang="zh-CN" sz="1600" dirty="0"/>
              <a:t>etc/hadoop/hadoop-env.sh</a:t>
            </a:r>
            <a:r>
              <a:rPr lang="zh-CN" altLang="en-US" sz="1600" dirty="0"/>
              <a:t>中的</a:t>
            </a:r>
            <a:r>
              <a:rPr lang="en-US" altLang="zh-CN" sz="1600" dirty="0"/>
              <a:t>JAVA_HOME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伪分布式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在单机上，模拟一个分布式的环境，具备</a:t>
            </a:r>
            <a:r>
              <a:rPr lang="en-US" altLang="zh-CN" sz="1600" dirty="0"/>
              <a:t>Hadoop</a:t>
            </a:r>
            <a:r>
              <a:rPr lang="zh-CN" altLang="en-US" sz="1600" dirty="0"/>
              <a:t>的所有功能，只需要一台机器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完全分布式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全分布模式用于生产，至少需要三台机器，其中一台为为主节点，配置</a:t>
            </a:r>
            <a:r>
              <a:rPr lang="en-US" altLang="zh-CN" sz="1600" dirty="0" err="1"/>
              <a:t>NameNode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SecondaryNameNode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ResourceManager</a:t>
            </a:r>
            <a:r>
              <a:rPr lang="zh-CN" altLang="en-US" sz="1600" dirty="0"/>
              <a:t>，另外两台配置</a:t>
            </a:r>
            <a:r>
              <a:rPr lang="en-US" altLang="zh-CN" sz="1600" dirty="0" err="1"/>
              <a:t>DataNode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NodeManager</a:t>
            </a:r>
            <a:endParaRPr lang="en-US" altLang="zh-CN" sz="1600" dirty="0"/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HA</a:t>
            </a:r>
            <a:r>
              <a:rPr lang="zh-CN" altLang="en-US" sz="2000" b="1" dirty="0"/>
              <a:t>高可用模式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在完全分布式基础上利用</a:t>
            </a:r>
            <a:r>
              <a:rPr lang="en-US" altLang="zh-CN" sz="1600" dirty="0"/>
              <a:t>Zookeeper</a:t>
            </a:r>
            <a:r>
              <a:rPr lang="zh-CN" altLang="en-US" sz="1600" dirty="0"/>
              <a:t>实现</a:t>
            </a:r>
            <a:r>
              <a:rPr lang="en-US" altLang="zh-CN" sz="1600" dirty="0" err="1"/>
              <a:t>NameNode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ResourceManager</a:t>
            </a:r>
            <a:r>
              <a:rPr lang="zh-CN" altLang="en-US" sz="1600" dirty="0"/>
              <a:t>主从备份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994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F66F7-E2EF-47C5-9057-042E735B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搭建</a:t>
            </a:r>
            <a:r>
              <a:rPr lang="en-US" altLang="zh-CN" dirty="0"/>
              <a:t>Hadoop</a:t>
            </a:r>
            <a:r>
              <a:rPr lang="zh-CN" altLang="en-US" dirty="0"/>
              <a:t>完全分布式集群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CEA47A-07CD-4875-AB44-588A03359B40}"/>
              </a:ext>
            </a:extLst>
          </p:cNvPr>
          <p:cNvSpPr/>
          <p:nvPr/>
        </p:nvSpPr>
        <p:spPr bwMode="auto">
          <a:xfrm>
            <a:off x="2457200" y="1394189"/>
            <a:ext cx="3078000" cy="864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eaLnBrk="0" hangingPunct="0">
              <a:spcBef>
                <a:spcPct val="0"/>
              </a:spcBef>
            </a:pPr>
            <a:r>
              <a:rPr lang="en-US" altLang="zh-CN" sz="1350" dirty="0">
                <a:solidFill>
                  <a:schemeClr val="tx1"/>
                </a:solidFill>
                <a:latin typeface="Calibri"/>
                <a:ea typeface="宋体"/>
              </a:rPr>
              <a:t>192.168.128.130</a:t>
            </a:r>
          </a:p>
          <a:p>
            <a:pPr algn="ctr" defTabSz="685800" eaLnBrk="0" hangingPunct="0">
              <a:spcBef>
                <a:spcPct val="0"/>
              </a:spcBef>
            </a:pPr>
            <a:r>
              <a:rPr lang="en-US" altLang="zh-CN" sz="1350" dirty="0" err="1">
                <a:solidFill>
                  <a:schemeClr val="tx1"/>
                </a:solidFill>
                <a:latin typeface="Calibri"/>
                <a:ea typeface="宋体"/>
              </a:rPr>
              <a:t>NameNode</a:t>
            </a:r>
            <a:r>
              <a:rPr lang="zh-CN" altLang="en-US" sz="1350" dirty="0">
                <a:solidFill>
                  <a:schemeClr val="tx1"/>
                </a:solidFill>
                <a:latin typeface="Calibri"/>
                <a:ea typeface="宋体"/>
              </a:rPr>
              <a:t>、</a:t>
            </a:r>
            <a:r>
              <a:rPr lang="en-US" altLang="zh-CN" sz="1350" dirty="0">
                <a:solidFill>
                  <a:schemeClr val="tx1"/>
                </a:solidFill>
                <a:latin typeface="Calibri"/>
                <a:ea typeface="宋体"/>
              </a:rPr>
              <a:t>Secondary </a:t>
            </a:r>
            <a:r>
              <a:rPr lang="en-US" altLang="zh-CN" sz="1350" dirty="0" err="1">
                <a:solidFill>
                  <a:schemeClr val="tx1"/>
                </a:solidFill>
                <a:latin typeface="Calibri"/>
                <a:ea typeface="宋体"/>
              </a:rPr>
              <a:t>NameNode</a:t>
            </a:r>
            <a:r>
              <a:rPr lang="zh-CN" altLang="en-US" sz="1350" dirty="0">
                <a:solidFill>
                  <a:schemeClr val="tx1"/>
                </a:solidFill>
                <a:latin typeface="Calibri"/>
                <a:ea typeface="宋体"/>
              </a:rPr>
              <a:t>、</a:t>
            </a:r>
            <a:r>
              <a:rPr lang="en-US" altLang="zh-CN" sz="1350" dirty="0" err="1">
                <a:solidFill>
                  <a:schemeClr val="tx1"/>
                </a:solidFill>
                <a:latin typeface="Calibri"/>
                <a:ea typeface="宋体"/>
              </a:rPr>
              <a:t>ResourceManager</a:t>
            </a:r>
            <a:r>
              <a:rPr lang="zh-CN" altLang="en-US" sz="1350" dirty="0">
                <a:solidFill>
                  <a:schemeClr val="tx1"/>
                </a:solidFill>
                <a:latin typeface="Calibri"/>
                <a:ea typeface="宋体"/>
              </a:rPr>
              <a:t>、</a:t>
            </a:r>
            <a:r>
              <a:rPr lang="en-US" altLang="zh-CN" sz="1350" dirty="0" err="1">
                <a:solidFill>
                  <a:schemeClr val="tx1"/>
                </a:solidFill>
                <a:latin typeface="Calibri"/>
                <a:ea typeface="宋体"/>
              </a:rPr>
              <a:t>JobHistoryServer</a:t>
            </a:r>
            <a:endParaRPr lang="zh-CN" altLang="en-US" sz="1350" dirty="0">
              <a:solidFill>
                <a:schemeClr val="tx1"/>
              </a:solidFill>
              <a:latin typeface="Calibri"/>
              <a:ea typeface="宋体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3EBC26-05DE-4168-B151-44B36181DBC7}"/>
              </a:ext>
            </a:extLst>
          </p:cNvPr>
          <p:cNvSpPr/>
          <p:nvPr/>
        </p:nvSpPr>
        <p:spPr bwMode="auto">
          <a:xfrm>
            <a:off x="1863200" y="2976498"/>
            <a:ext cx="1674000" cy="756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eaLnBrk="0" hangingPunct="0">
              <a:spcBef>
                <a:spcPct val="0"/>
              </a:spcBef>
            </a:pPr>
            <a:r>
              <a:rPr lang="en-US" altLang="zh-CN" sz="1350" dirty="0">
                <a:solidFill>
                  <a:schemeClr val="tx1"/>
                </a:solidFill>
                <a:latin typeface="Calibri"/>
                <a:ea typeface="宋体"/>
              </a:rPr>
              <a:t>192.168.128.131</a:t>
            </a:r>
          </a:p>
          <a:p>
            <a:pPr algn="ctr" defTabSz="685800" eaLnBrk="0" hangingPunct="0">
              <a:spcBef>
                <a:spcPct val="0"/>
              </a:spcBef>
            </a:pPr>
            <a:r>
              <a:rPr lang="en-US" altLang="zh-CN" sz="1350" dirty="0" err="1">
                <a:solidFill>
                  <a:schemeClr val="tx1"/>
                </a:solidFill>
                <a:latin typeface="Calibri"/>
                <a:ea typeface="宋体"/>
              </a:rPr>
              <a:t>DataNode</a:t>
            </a:r>
            <a:r>
              <a:rPr lang="zh-CN" altLang="en-US" sz="1350" dirty="0">
                <a:solidFill>
                  <a:schemeClr val="tx1"/>
                </a:solidFill>
                <a:latin typeface="Calibri"/>
                <a:ea typeface="宋体"/>
              </a:rPr>
              <a:t>、</a:t>
            </a:r>
            <a:r>
              <a:rPr lang="en-US" altLang="zh-CN" sz="1350" dirty="0" err="1">
                <a:solidFill>
                  <a:schemeClr val="tx1"/>
                </a:solidFill>
                <a:latin typeface="Calibri"/>
                <a:ea typeface="宋体"/>
              </a:rPr>
              <a:t>NodeManager</a:t>
            </a:r>
            <a:endParaRPr lang="zh-CN" altLang="en-US" sz="1350" dirty="0">
              <a:solidFill>
                <a:schemeClr val="tx1"/>
              </a:solidFill>
              <a:latin typeface="Calibri"/>
              <a:ea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B2A581-BBB3-442A-BE41-0ED82A6CF75F}"/>
              </a:ext>
            </a:extLst>
          </p:cNvPr>
          <p:cNvSpPr/>
          <p:nvPr/>
        </p:nvSpPr>
        <p:spPr bwMode="auto">
          <a:xfrm>
            <a:off x="4698200" y="2964692"/>
            <a:ext cx="1674000" cy="756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eaLnBrk="0" hangingPunct="0">
              <a:spcBef>
                <a:spcPct val="0"/>
              </a:spcBef>
            </a:pPr>
            <a:r>
              <a:rPr lang="en-US" altLang="zh-CN" sz="1350" dirty="0">
                <a:solidFill>
                  <a:schemeClr val="tx1"/>
                </a:solidFill>
                <a:latin typeface="Calibri"/>
                <a:ea typeface="宋体"/>
              </a:rPr>
              <a:t>192.168.128.132</a:t>
            </a:r>
          </a:p>
          <a:p>
            <a:pPr algn="ctr" defTabSz="685800" eaLnBrk="0" hangingPunct="0">
              <a:spcBef>
                <a:spcPct val="0"/>
              </a:spcBef>
            </a:pPr>
            <a:r>
              <a:rPr lang="en-US" altLang="zh-CN" sz="1350" dirty="0" err="1">
                <a:solidFill>
                  <a:schemeClr val="tx1"/>
                </a:solidFill>
                <a:latin typeface="Calibri"/>
                <a:ea typeface="宋体"/>
              </a:rPr>
              <a:t>DataNode</a:t>
            </a:r>
            <a:r>
              <a:rPr lang="zh-CN" altLang="en-US" sz="1350" dirty="0">
                <a:solidFill>
                  <a:schemeClr val="tx1"/>
                </a:solidFill>
                <a:latin typeface="Calibri"/>
                <a:ea typeface="宋体"/>
              </a:rPr>
              <a:t>、</a:t>
            </a:r>
            <a:r>
              <a:rPr lang="en-US" altLang="zh-CN" sz="1350" dirty="0" err="1">
                <a:solidFill>
                  <a:schemeClr val="tx1"/>
                </a:solidFill>
                <a:latin typeface="Calibri"/>
                <a:ea typeface="宋体"/>
              </a:rPr>
              <a:t>NodeManager</a:t>
            </a:r>
            <a:endParaRPr lang="zh-CN" altLang="en-US" sz="1350" dirty="0">
              <a:solidFill>
                <a:schemeClr val="tx1"/>
              </a:solidFill>
              <a:latin typeface="Calibri"/>
              <a:ea typeface="宋体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DFAA89-515D-4FB8-8B06-67DEBA96B8B9}"/>
              </a:ext>
            </a:extLst>
          </p:cNvPr>
          <p:cNvSpPr txBox="1"/>
          <p:nvPr/>
        </p:nvSpPr>
        <p:spPr>
          <a:xfrm>
            <a:off x="3537200" y="1113750"/>
            <a:ext cx="962792" cy="3000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defTabSz="685800" eaLnBrk="0" hangingPunct="0">
              <a:spcBef>
                <a:spcPct val="0"/>
              </a:spcBef>
            </a:pP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E2C3D6-12CB-4E7E-A97F-59C26D6C891F}"/>
              </a:ext>
            </a:extLst>
          </p:cNvPr>
          <p:cNvSpPr txBox="1"/>
          <p:nvPr/>
        </p:nvSpPr>
        <p:spPr>
          <a:xfrm>
            <a:off x="2123728" y="2643758"/>
            <a:ext cx="756000" cy="3000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defTabSz="685800" eaLnBrk="0" hangingPunct="0">
              <a:spcBef>
                <a:spcPct val="0"/>
              </a:spcBef>
            </a:pP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Slave1</a:t>
            </a:r>
            <a:endParaRPr lang="zh-CN" alt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9600CA-636E-4664-B6B5-DD2EB3C13D5B}"/>
              </a:ext>
            </a:extLst>
          </p:cNvPr>
          <p:cNvSpPr txBox="1"/>
          <p:nvPr/>
        </p:nvSpPr>
        <p:spPr>
          <a:xfrm>
            <a:off x="5328168" y="2630386"/>
            <a:ext cx="756000" cy="3000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defTabSz="685800" eaLnBrk="0" hangingPunct="0">
              <a:spcBef>
                <a:spcPct val="0"/>
              </a:spcBef>
            </a:pP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Slave2</a:t>
            </a:r>
            <a:endParaRPr lang="zh-CN" alt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6AEE136-AFD4-477F-8D47-B30B8568DFD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700200" y="2258190"/>
            <a:ext cx="1296000" cy="718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10D8A21-BFD0-466E-939B-84736576100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996200" y="2258190"/>
            <a:ext cx="1539000" cy="706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3434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326ED-B15E-4C16-A20E-A449D818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虚拟机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8020D-64D5-4FBC-8D8B-DB9DA9DF1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3</a:t>
            </a:r>
            <a:r>
              <a:rPr lang="zh-CN" altLang="en-US" sz="2000" b="1" dirty="0"/>
              <a:t>个虚拟机和 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VMware </a:t>
            </a:r>
            <a:r>
              <a:rPr lang="zh-CN" altLang="en-US" sz="2000" b="1" dirty="0"/>
              <a:t>安装包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链接：</a:t>
            </a:r>
            <a:r>
              <a:rPr lang="en-US" altLang="zh-CN" sz="1800" dirty="0"/>
              <a:t>https://pan.baidu.com/s/1wjbVl-avfo59jzXn3ZRqeQ </a:t>
            </a:r>
          </a:p>
          <a:p>
            <a:pPr lvl="1"/>
            <a:r>
              <a:rPr lang="zh-CN" altLang="en-US" sz="1800" dirty="0"/>
              <a:t>提取码：</a:t>
            </a:r>
            <a:r>
              <a:rPr lang="en-US" altLang="zh-CN" sz="1800" dirty="0"/>
              <a:t>ji70</a:t>
            </a:r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9B63B6-E3C3-45C5-B360-16C17FA4D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1710"/>
            <a:ext cx="7421450" cy="206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3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771EE-A0E6-4F8B-8F5A-C0C07AC6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安装</a:t>
            </a:r>
            <a:r>
              <a:rPr lang="en-US" altLang="zh-CN" dirty="0" err="1"/>
              <a:t>Vmware</a:t>
            </a:r>
            <a:r>
              <a:rPr lang="zh-CN" altLang="en-US" dirty="0"/>
              <a:t>和虚拟机导入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7EEF2-8EA9-4ACF-89B4-6171F2762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61" y="1059582"/>
            <a:ext cx="410445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安装</a:t>
            </a:r>
            <a:r>
              <a:rPr lang="en-US" altLang="zh-CN" sz="2000" b="1" dirty="0" err="1"/>
              <a:t>Vmware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本地电脑安装好 </a:t>
            </a:r>
            <a:r>
              <a:rPr lang="en-US" altLang="zh-CN" sz="1600" dirty="0"/>
              <a:t>VMware</a:t>
            </a:r>
            <a:r>
              <a:rPr lang="zh-CN" altLang="en-US" sz="1600" dirty="0"/>
              <a:t>， 版本要为 </a:t>
            </a:r>
            <a:r>
              <a:rPr lang="en-US" altLang="zh-CN" sz="1600" dirty="0"/>
              <a:t>11 </a:t>
            </a:r>
            <a:r>
              <a:rPr lang="zh-CN" altLang="en-US" sz="1600" dirty="0"/>
              <a:t>或者以上。以下界面皆为 </a:t>
            </a:r>
            <a:r>
              <a:rPr lang="en-US" altLang="zh-CN" sz="1600" dirty="0"/>
              <a:t>VMware11</a:t>
            </a:r>
            <a:r>
              <a:rPr lang="zh-CN" altLang="en-US" sz="1600" dirty="0"/>
              <a:t>的操作界面， 使用的安装包为 </a:t>
            </a:r>
            <a:r>
              <a:rPr lang="en-US" altLang="zh-CN" sz="1600" dirty="0"/>
              <a:t>VMware-workstation-full-11.0.0-2305329.exe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虚拟机导入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解压缩 </a:t>
            </a:r>
            <a:r>
              <a:rPr lang="en-US" altLang="zh-CN" sz="1600" dirty="0"/>
              <a:t>master </a:t>
            </a:r>
            <a:r>
              <a:rPr lang="zh-CN" altLang="en-US" sz="1600" dirty="0"/>
              <a:t>压缩包和另外 </a:t>
            </a:r>
            <a:r>
              <a:rPr lang="en-US" altLang="zh-CN" sz="1600" dirty="0"/>
              <a:t>2 </a:t>
            </a:r>
            <a:r>
              <a:rPr lang="zh-CN" altLang="en-US" sz="1600" dirty="0"/>
              <a:t>个 </a:t>
            </a:r>
            <a:r>
              <a:rPr lang="en-US" altLang="zh-CN" sz="1600" dirty="0"/>
              <a:t>slave </a:t>
            </a:r>
            <a:r>
              <a:rPr lang="zh-CN" altLang="en-US" sz="1600" dirty="0"/>
              <a:t>压缩包。以</a:t>
            </a:r>
            <a:r>
              <a:rPr lang="zh-CN" altLang="en-US" sz="1600" b="1" dirty="0">
                <a:solidFill>
                  <a:srgbClr val="C00000"/>
                </a:solidFill>
              </a:rPr>
              <a:t>管理员身份</a:t>
            </a:r>
            <a:r>
              <a:rPr lang="zh-CN" altLang="en-US" sz="1600" dirty="0"/>
              <a:t>打开 </a:t>
            </a:r>
            <a:r>
              <a:rPr lang="en-US" altLang="zh-CN" sz="1600" dirty="0"/>
              <a:t>VMware</a:t>
            </a:r>
            <a:r>
              <a:rPr lang="zh-CN" altLang="en-US" sz="1600" dirty="0"/>
              <a:t>，接下来按照图片进行操作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58A9FE-580F-4140-A12D-720FCE636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491630"/>
            <a:ext cx="4760103" cy="24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6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D7AB4-B9CF-4FE6-BFBB-A6E922C3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虚拟机导入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1EEA9-5E95-491B-AF4E-738A1251A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424936" cy="3805070"/>
          </a:xfrm>
        </p:spPr>
        <p:txBody>
          <a:bodyPr/>
          <a:lstStyle/>
          <a:p>
            <a:r>
              <a:rPr lang="zh-CN" altLang="en-US" sz="2000" dirty="0"/>
              <a:t>继上一步</a:t>
            </a:r>
            <a:r>
              <a:rPr lang="en-US" altLang="zh-CN" sz="2000" dirty="0"/>
              <a:t>【</a:t>
            </a:r>
            <a:r>
              <a:rPr lang="zh-CN" altLang="en-US" sz="2000" dirty="0"/>
              <a:t>打开</a:t>
            </a:r>
            <a:r>
              <a:rPr lang="en-US" altLang="zh-CN" sz="2000" dirty="0"/>
              <a:t>】</a:t>
            </a:r>
            <a:r>
              <a:rPr lang="zh-CN" altLang="en-US" sz="2000" dirty="0"/>
              <a:t>后，找到解压缩的 </a:t>
            </a:r>
            <a:r>
              <a:rPr lang="en-US" altLang="zh-CN" sz="2000" dirty="0"/>
              <a:t>master </a:t>
            </a:r>
            <a:r>
              <a:rPr lang="zh-CN" altLang="en-US" sz="2000" dirty="0"/>
              <a:t>目录下，选中后点击</a:t>
            </a:r>
            <a:r>
              <a:rPr lang="en-US" altLang="zh-CN" sz="2000" dirty="0"/>
              <a:t>【</a:t>
            </a:r>
            <a:r>
              <a:rPr lang="zh-CN" altLang="en-US" sz="2000" dirty="0"/>
              <a:t>打开</a:t>
            </a:r>
            <a:r>
              <a:rPr lang="en-US" altLang="zh-CN" sz="2000" dirty="0"/>
              <a:t>】</a:t>
            </a:r>
            <a:r>
              <a:rPr lang="zh-CN" altLang="en-US" sz="2000" dirty="0"/>
              <a:t>。两个</a:t>
            </a:r>
            <a:r>
              <a:rPr lang="en-US" altLang="zh-CN" sz="2000" dirty="0"/>
              <a:t>slave</a:t>
            </a:r>
            <a:r>
              <a:rPr lang="zh-CN" altLang="en-US" sz="2000" dirty="0"/>
              <a:t>以类似的形式打开。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BC3B5E-502A-4D81-830C-140B9137F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48" y="1511382"/>
            <a:ext cx="6133472" cy="358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DE7FD059-52B9-4791-8CDB-BFA99AFD7D68}"/>
    </a:ext>
  </a:extLst>
</a:theme>
</file>

<file path=ppt/theme/theme4.xml><?xml version="1.0" encoding="utf-8"?>
<a:theme xmlns:a="http://schemas.openxmlformats.org/drawingml/2006/main" name="4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5.xml><?xml version="1.0" encoding="utf-8"?>
<a:theme xmlns:a="http://schemas.openxmlformats.org/drawingml/2006/main" name="5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DE7FD059-52B9-4791-8CDB-BFA99AFD7D68}"/>
    </a:ext>
  </a:extLst>
</a:theme>
</file>

<file path=ppt/theme/theme6.xml><?xml version="1.0" encoding="utf-8"?>
<a:theme xmlns:a="http://schemas.openxmlformats.org/drawingml/2006/main" name="人邮在线师资培训PPT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  <a:txDef>
      <a:spPr>
        <a:noFill/>
      </a:spPr>
      <a:bodyPr wrap="square" numCol="1" rtlCol="0">
        <a:sp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人邮在线师资培训PPT主题" id="{9450C822-C573-424A-ADC8-E0E003568AE4}" vid="{35EDA6EC-C44A-48A3-A5E2-2F288403C4D6}"/>
    </a:ext>
  </a:extLst>
</a:theme>
</file>

<file path=ppt/theme/theme7.xml><?xml version="1.0" encoding="utf-8"?>
<a:theme xmlns:a="http://schemas.openxmlformats.org/drawingml/2006/main" name="1_人邮在线师资培训PPT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  <a:txDef>
      <a:spPr>
        <a:noFill/>
      </a:spPr>
      <a:bodyPr wrap="square" numCol="1" rtlCol="0">
        <a:sp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27012</TotalTime>
  <Words>917</Words>
  <Application>Microsoft Office PowerPoint</Application>
  <PresentationFormat>全屏显示(16:9)</PresentationFormat>
  <Paragraphs>119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13</vt:i4>
      </vt:variant>
    </vt:vector>
  </HeadingPairs>
  <TitlesOfParts>
    <vt:vector size="37" baseType="lpstr">
      <vt:lpstr>Helvetica Neue Bold Condensed</vt:lpstr>
      <vt:lpstr>MS PGothic</vt:lpstr>
      <vt:lpstr>MS PGothic</vt:lpstr>
      <vt:lpstr>方正兰亭黑简体</vt:lpstr>
      <vt:lpstr>方正书宋简体</vt:lpstr>
      <vt:lpstr>仿宋</vt:lpstr>
      <vt:lpstr>黑体</vt:lpstr>
      <vt:lpstr>华文楷体</vt:lpstr>
      <vt:lpstr>宋体</vt:lpstr>
      <vt:lpstr>微软雅黑</vt:lpstr>
      <vt:lpstr>微软雅黑 Light</vt:lpstr>
      <vt:lpstr>Arial</vt:lpstr>
      <vt:lpstr>Calibri</vt:lpstr>
      <vt:lpstr>Lucida Console</vt:lpstr>
      <vt:lpstr>Times New Roman</vt:lpstr>
      <vt:lpstr>Trebuchet MS</vt:lpstr>
      <vt:lpstr>Wingdings</vt:lpstr>
      <vt:lpstr>默认设计模板</vt:lpstr>
      <vt:lpstr>2_Office 主题</vt:lpstr>
      <vt:lpstr>3_Office 主题</vt:lpstr>
      <vt:lpstr>4_Office 主题</vt:lpstr>
      <vt:lpstr>5_Office 主题</vt:lpstr>
      <vt:lpstr>人邮在线师资培训PPT主题</vt:lpstr>
      <vt:lpstr>1_人邮在线师资培训PPT主题</vt:lpstr>
      <vt:lpstr>PowerPoint 演示文稿</vt:lpstr>
      <vt:lpstr>实验目的与内容</vt:lpstr>
      <vt:lpstr>软件环境</vt:lpstr>
      <vt:lpstr>安装与配置虚拟机</vt:lpstr>
      <vt:lpstr>搭建Hadoop完全分布式集群</vt:lpstr>
      <vt:lpstr>搭建Hadoop完全分布式集群</vt:lpstr>
      <vt:lpstr>虚拟机</vt:lpstr>
      <vt:lpstr>安装Vmware和虚拟机导入</vt:lpstr>
      <vt:lpstr>虚拟机导入</vt:lpstr>
      <vt:lpstr>虚拟网络编辑器设置</vt:lpstr>
      <vt:lpstr>虚拟网络编辑器设置</vt:lpstr>
      <vt:lpstr>本地环境</vt:lpstr>
      <vt:lpstr>Hadoop 集群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Wengen Li</cp:lastModifiedBy>
  <cp:revision>2256</cp:revision>
  <dcterms:created xsi:type="dcterms:W3CDTF">2007-09-26T12:04:45Z</dcterms:created>
  <dcterms:modified xsi:type="dcterms:W3CDTF">2021-11-05T01:31:43Z</dcterms:modified>
</cp:coreProperties>
</file>