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28"/>
  </p:notesMasterIdLst>
  <p:handoutMasterIdLst>
    <p:handoutMasterId r:id="rId29"/>
  </p:handoutMasterIdLst>
  <p:sldIdLst>
    <p:sldId id="1587" r:id="rId3"/>
    <p:sldId id="2021" r:id="rId4"/>
    <p:sldId id="1633" r:id="rId5"/>
    <p:sldId id="1649" r:id="rId6"/>
    <p:sldId id="1651" r:id="rId7"/>
    <p:sldId id="1652" r:id="rId8"/>
    <p:sldId id="1653" r:id="rId9"/>
    <p:sldId id="2001" r:id="rId10"/>
    <p:sldId id="2002" r:id="rId11"/>
    <p:sldId id="2006" r:id="rId12"/>
    <p:sldId id="1654" r:id="rId13"/>
    <p:sldId id="2008" r:id="rId14"/>
    <p:sldId id="2017" r:id="rId15"/>
    <p:sldId id="2020" r:id="rId16"/>
    <p:sldId id="2018" r:id="rId17"/>
    <p:sldId id="2019" r:id="rId18"/>
    <p:sldId id="2009" r:id="rId19"/>
    <p:sldId id="2010" r:id="rId20"/>
    <p:sldId id="1925" r:id="rId21"/>
    <p:sldId id="2011" r:id="rId22"/>
    <p:sldId id="2012" r:id="rId23"/>
    <p:sldId id="2013" r:id="rId24"/>
    <p:sldId id="2014" r:id="rId25"/>
    <p:sldId id="2015" r:id="rId26"/>
    <p:sldId id="1650" r:id="rId27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2021"/>
            <p14:sldId id="1633"/>
            <p14:sldId id="1649"/>
            <p14:sldId id="1651"/>
            <p14:sldId id="1652"/>
            <p14:sldId id="1653"/>
            <p14:sldId id="2001"/>
            <p14:sldId id="2002"/>
            <p14:sldId id="2006"/>
            <p14:sldId id="1654"/>
            <p14:sldId id="2008"/>
            <p14:sldId id="2017"/>
            <p14:sldId id="2020"/>
            <p14:sldId id="2018"/>
            <p14:sldId id="2019"/>
            <p14:sldId id="2009"/>
            <p14:sldId id="2010"/>
            <p14:sldId id="1925"/>
            <p14:sldId id="2011"/>
            <p14:sldId id="2012"/>
            <p14:sldId id="2013"/>
            <p14:sldId id="2014"/>
            <p14:sldId id="2015"/>
            <p14:sldId id="1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2676" autoAdjust="0"/>
  </p:normalViewPr>
  <p:slideViewPr>
    <p:cSldViewPr>
      <p:cViewPr varScale="1">
        <p:scale>
          <a:sx n="83" d="100"/>
          <a:sy n="83" d="100"/>
        </p:scale>
        <p:origin x="708" y="5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5825"/>
            <a:ext cx="915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2021/12/30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大数据管理系统</a:t>
            </a:r>
            <a:endParaRPr lang="en-US" altLang="zh-CN" sz="32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spcBef>
                <a:spcPts val="6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期末总结</a:t>
            </a:r>
            <a:endParaRPr lang="en-US" sz="3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771B07E-E9C7-4DD0-AD60-750FCCA0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119B76-C6C1-4597-8551-CB37FF83ED80}"/>
              </a:ext>
            </a:extLst>
          </p:cNvPr>
          <p:cNvPicPr/>
          <p:nvPr/>
        </p:nvPicPr>
        <p:blipFill rotWithShape="1">
          <a:blip r:embed="rId2"/>
          <a:srcRect t="15350" r="26901" b="41600"/>
          <a:stretch/>
        </p:blipFill>
        <p:spPr>
          <a:xfrm>
            <a:off x="179512" y="2931790"/>
            <a:ext cx="5123204" cy="20325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B4603CA-4A66-4A54-B488-E4504170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DA060-2368-4B53-832C-D49C8434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6.11 </a:t>
            </a:r>
            <a:r>
              <a:rPr lang="zh-CN" altLang="en-US" sz="1800" dirty="0"/>
              <a:t>考虑图</a:t>
            </a:r>
            <a:r>
              <a:rPr lang="en-US" altLang="zh-CN" sz="1800" dirty="0"/>
              <a:t>6-22</a:t>
            </a:r>
            <a:r>
              <a:rPr lang="zh-CN" altLang="en-US" sz="1800" dirty="0"/>
              <a:t>所示关系数据库，主码加了下划线。给出关系代数表达式来表示下列每一个查询：</a:t>
            </a:r>
            <a:endParaRPr lang="en-US" altLang="zh-CN" sz="1800" dirty="0"/>
          </a:p>
          <a:p>
            <a:pPr lvl="1"/>
            <a:r>
              <a:rPr lang="en-US" altLang="zh-CN" sz="1400" dirty="0"/>
              <a:t>a.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的所有员工姓名；</a:t>
            </a:r>
            <a:endParaRPr lang="en-US" altLang="zh-CN" sz="1400" dirty="0"/>
          </a:p>
          <a:p>
            <a:pPr lvl="1"/>
            <a:r>
              <a:rPr lang="en-US" altLang="zh-CN" sz="1400" dirty="0"/>
              <a:t>b.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所有员工的姓名和居住城市；</a:t>
            </a:r>
            <a:endParaRPr lang="en-US" altLang="zh-CN" sz="1400" dirty="0"/>
          </a:p>
          <a:p>
            <a:pPr lvl="1"/>
            <a:r>
              <a:rPr lang="en-US" altLang="zh-CN" sz="1400" dirty="0"/>
              <a:t>c. </a:t>
            </a:r>
            <a:r>
              <a:rPr lang="zh-CN" altLang="en-US" sz="1400" dirty="0"/>
              <a:t>找出</a:t>
            </a:r>
            <a:r>
              <a:rPr lang="en-US" altLang="zh-CN" sz="1400" dirty="0"/>
              <a:t>First Bank Corporation</a:t>
            </a:r>
            <a:r>
              <a:rPr lang="zh-CN" altLang="en-US" sz="1400" dirty="0"/>
              <a:t>所有年收入在</a:t>
            </a:r>
            <a:r>
              <a:rPr lang="en-US" altLang="zh-CN" sz="1400" dirty="0"/>
              <a:t>10000</a:t>
            </a:r>
            <a:r>
              <a:rPr lang="zh-CN" altLang="en-US" sz="1400" dirty="0"/>
              <a:t>美元以上的员工姓名和居住的街道、城市；</a:t>
            </a:r>
            <a:endParaRPr lang="en-US" altLang="zh-CN" sz="1400" dirty="0"/>
          </a:p>
          <a:p>
            <a:pPr lvl="1"/>
            <a:r>
              <a:rPr lang="en-US" altLang="zh-CN" sz="1400" dirty="0"/>
              <a:t>d. </a:t>
            </a:r>
            <a:r>
              <a:rPr lang="zh-CN" altLang="en-US" sz="1400" dirty="0"/>
              <a:t>找出所有居住地与工作的公司在同一城市的员工姓名；</a:t>
            </a:r>
            <a:endParaRPr lang="en-US" altLang="zh-CN" sz="1400" dirty="0"/>
          </a:p>
          <a:p>
            <a:pPr lvl="1"/>
            <a:r>
              <a:rPr lang="en-US" altLang="zh-CN" sz="1400" dirty="0"/>
              <a:t>e. </a:t>
            </a:r>
            <a:r>
              <a:rPr lang="zh-CN" altLang="en-US" sz="1400" dirty="0"/>
              <a:t>假设公司可以位于几个城市中。找出满足下面条件的所有公司，它位于</a:t>
            </a:r>
            <a:r>
              <a:rPr lang="en-US" altLang="zh-CN" sz="1400" dirty="0"/>
              <a:t>Small Bank Corporation</a:t>
            </a:r>
            <a:r>
              <a:rPr lang="zh-CN" altLang="en-US" sz="1400" dirty="0"/>
              <a:t>所位于的每一个城市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3E0F98-6C0E-4B98-A619-F6665D108207}"/>
              </a:ext>
            </a:extLst>
          </p:cNvPr>
          <p:cNvSpPr txBox="1"/>
          <p:nvPr/>
        </p:nvSpPr>
        <p:spPr>
          <a:xfrm>
            <a:off x="4427984" y="2812694"/>
            <a:ext cx="473883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b="1" dirty="0"/>
              <a:t>employee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person-name</a:t>
            </a:r>
            <a:r>
              <a:rPr lang="en-US" altLang="zh-CN" sz="1600" dirty="0"/>
              <a:t>, street, city)</a:t>
            </a:r>
          </a:p>
          <a:p>
            <a:pPr lvl="1"/>
            <a:r>
              <a:rPr lang="en-US" altLang="zh-CN" sz="1600" b="1" dirty="0"/>
              <a:t>works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person-name</a:t>
            </a:r>
            <a:r>
              <a:rPr lang="en-US" altLang="zh-CN" sz="1600" dirty="0"/>
              <a:t>, company-name, salary)</a:t>
            </a:r>
          </a:p>
          <a:p>
            <a:pPr lvl="1"/>
            <a:r>
              <a:rPr lang="en-US" altLang="zh-CN" sz="1600" b="1" dirty="0"/>
              <a:t>company</a:t>
            </a:r>
            <a:r>
              <a:rPr lang="en-US" altLang="zh-CN" sz="1600" dirty="0"/>
              <a:t> (</a:t>
            </a:r>
            <a:r>
              <a:rPr lang="en-US" altLang="zh-CN" sz="1600" u="sng" dirty="0"/>
              <a:t>company-name</a:t>
            </a:r>
            <a:r>
              <a:rPr lang="en-US" altLang="zh-CN" sz="1600" dirty="0"/>
              <a:t>, city)</a:t>
            </a:r>
          </a:p>
          <a:p>
            <a:pPr lvl="1"/>
            <a:r>
              <a:rPr lang="en-US" altLang="zh-CN" sz="1600" b="1" dirty="0"/>
              <a:t>Manages</a:t>
            </a:r>
            <a:r>
              <a:rPr lang="en-US" altLang="zh-CN" sz="1600" dirty="0"/>
              <a:t>(</a:t>
            </a:r>
            <a:r>
              <a:rPr lang="en-US" altLang="zh-CN" sz="1600" u="sng" dirty="0" err="1"/>
              <a:t>person_name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manager_name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0282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14C51-BC22-4691-82C9-2D0CAEE4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0625-6D9C-4E48-B9B4-319C85CB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DDL &amp; DML</a:t>
            </a:r>
          </a:p>
          <a:p>
            <a:r>
              <a:rPr lang="zh-CN" altLang="en-US" sz="2000" dirty="0"/>
              <a:t>模式定义 </a:t>
            </a:r>
            <a:endParaRPr lang="en-US" altLang="zh-CN" sz="2000" dirty="0"/>
          </a:p>
          <a:p>
            <a:pPr lvl="1"/>
            <a:r>
              <a:rPr lang="en-US" altLang="zh-CN" sz="1800" dirty="0"/>
              <a:t>create table</a:t>
            </a:r>
          </a:p>
          <a:p>
            <a:pPr lvl="1"/>
            <a:r>
              <a:rPr lang="zh-CN" altLang="en-US" sz="1800" dirty="0"/>
              <a:t>完整性约束</a:t>
            </a:r>
            <a:endParaRPr lang="en-US" altLang="zh-CN" sz="1800" dirty="0"/>
          </a:p>
          <a:p>
            <a:r>
              <a:rPr lang="zh-CN" altLang="en-US" sz="2000" dirty="0"/>
              <a:t>查询、自然连接、重命名、排序、聚合函数、子查询</a:t>
            </a:r>
            <a:endParaRPr lang="en-US" altLang="zh-CN" sz="2000" dirty="0"/>
          </a:p>
          <a:p>
            <a:r>
              <a:rPr lang="zh-CN" altLang="en-US" sz="2000" dirty="0"/>
              <a:t>视图定义与使用</a:t>
            </a:r>
            <a:endParaRPr lang="en-US" altLang="zh-CN" sz="2000" dirty="0"/>
          </a:p>
          <a:p>
            <a:r>
              <a:rPr lang="zh-CN" altLang="en-US" sz="2000" dirty="0"/>
              <a:t>删除、插入、更新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BCF466-3467-41D6-A6CF-8835974E5A21}"/>
              </a:ext>
            </a:extLst>
          </p:cNvPr>
          <p:cNvSpPr txBox="1"/>
          <p:nvPr/>
        </p:nvSpPr>
        <p:spPr>
          <a:xfrm>
            <a:off x="4644008" y="336383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课堂举例！</a:t>
            </a:r>
          </a:p>
        </p:txBody>
      </p:sp>
    </p:spTree>
    <p:extLst>
      <p:ext uri="{BB962C8B-B14F-4D97-AF65-F5344CB8AC3E}">
        <p14:creationId xmlns:p14="http://schemas.microsoft.com/office/powerpoint/2010/main" val="23102755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55D8-5E79-4E7F-8F8A-4D28201A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A42FF-6A55-467E-BDF1-212434A2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27534"/>
            <a:ext cx="7380312" cy="23048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ECEBA3-97EB-4EEB-BC05-BF8E5CCBC532}"/>
              </a:ext>
            </a:extLst>
          </p:cNvPr>
          <p:cNvPicPr/>
          <p:nvPr/>
        </p:nvPicPr>
        <p:blipFill rotWithShape="1">
          <a:blip r:embed="rId3"/>
          <a:srcRect l="4851" t="13601" r="13250" b="19200"/>
          <a:stretch/>
        </p:blipFill>
        <p:spPr>
          <a:xfrm>
            <a:off x="4860032" y="2715766"/>
            <a:ext cx="4104456" cy="24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61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B6F58-DFA1-4E7E-B9A8-A9B0DA26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F593E-574E-4DE2-A67C-71591BF0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" y="641177"/>
            <a:ext cx="5580112" cy="26199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6E6BF3-5A30-4F61-AC99-00E3279E87E7}"/>
              </a:ext>
            </a:extLst>
          </p:cNvPr>
          <p:cNvPicPr/>
          <p:nvPr/>
        </p:nvPicPr>
        <p:blipFill rotWithShape="1">
          <a:blip r:embed="rId3"/>
          <a:srcRect t="12201" r="18500" b="37400"/>
          <a:stretch/>
        </p:blipFill>
        <p:spPr>
          <a:xfrm>
            <a:off x="0" y="3454417"/>
            <a:ext cx="4248472" cy="16561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D6F079-88FA-43B2-9D31-275E5726C48F}"/>
              </a:ext>
            </a:extLst>
          </p:cNvPr>
          <p:cNvPicPr/>
          <p:nvPr/>
        </p:nvPicPr>
        <p:blipFill rotWithShape="1">
          <a:blip r:embed="rId4"/>
          <a:srcRect l="4851" t="13600" r="25850" b="58400"/>
          <a:stretch/>
        </p:blipFill>
        <p:spPr>
          <a:xfrm>
            <a:off x="5685241" y="627534"/>
            <a:ext cx="3456384" cy="930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8F0CCB-576B-4A1D-B791-143464ECD31B}"/>
              </a:ext>
            </a:extLst>
          </p:cNvPr>
          <p:cNvPicPr/>
          <p:nvPr/>
        </p:nvPicPr>
        <p:blipFill rotWithShape="1">
          <a:blip r:embed="rId5"/>
          <a:srcRect l="5900" t="10801" r="22700" b="61200"/>
          <a:stretch/>
        </p:blipFill>
        <p:spPr>
          <a:xfrm>
            <a:off x="5739190" y="1635646"/>
            <a:ext cx="3348486" cy="9300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7D084C-1430-4C14-BE9E-95F881C7A42C}"/>
              </a:ext>
            </a:extLst>
          </p:cNvPr>
          <p:cNvPicPr/>
          <p:nvPr/>
        </p:nvPicPr>
        <p:blipFill rotWithShape="1">
          <a:blip r:embed="rId6"/>
          <a:srcRect l="3800" t="55327" r="27951" b="15097"/>
          <a:stretch/>
        </p:blipFill>
        <p:spPr>
          <a:xfrm>
            <a:off x="5724128" y="3972116"/>
            <a:ext cx="3312368" cy="10479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B36058-D830-41AF-BD01-D03086030D28}"/>
              </a:ext>
            </a:extLst>
          </p:cNvPr>
          <p:cNvPicPr/>
          <p:nvPr/>
        </p:nvPicPr>
        <p:blipFill rotWithShape="1">
          <a:blip r:embed="rId6"/>
          <a:srcRect l="3800" t="12467" r="27951" b="50487"/>
          <a:stretch/>
        </p:blipFill>
        <p:spPr>
          <a:xfrm>
            <a:off x="5668919" y="2608173"/>
            <a:ext cx="3348487" cy="1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068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8EEFA-561C-4776-8166-97D25797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D1BF8A-DD79-4299-BD1D-8107FFB657D0}"/>
              </a:ext>
            </a:extLst>
          </p:cNvPr>
          <p:cNvPicPr/>
          <p:nvPr/>
        </p:nvPicPr>
        <p:blipFill rotWithShape="1">
          <a:blip r:embed="rId2"/>
          <a:srcRect l="4851" t="13601" r="26901" b="58400"/>
          <a:stretch/>
        </p:blipFill>
        <p:spPr>
          <a:xfrm>
            <a:off x="395536" y="1131590"/>
            <a:ext cx="468052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76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6604-C3BB-4B30-83AE-100EE80A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698D4-C1E2-4D6A-B5E5-BD649FB7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9542"/>
            <a:ext cx="7740352" cy="1122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5B775D-8A85-43C1-99B2-0B648C1AD958}"/>
              </a:ext>
            </a:extLst>
          </p:cNvPr>
          <p:cNvPicPr/>
          <p:nvPr/>
        </p:nvPicPr>
        <p:blipFill rotWithShape="1">
          <a:blip r:embed="rId3"/>
          <a:srcRect l="4850" t="13601" r="21651" b="12200"/>
          <a:stretch/>
        </p:blipFill>
        <p:spPr>
          <a:xfrm>
            <a:off x="611560" y="1995686"/>
            <a:ext cx="331236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130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F0918-7CEC-4BB6-93F5-B3899956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AF53E-72A7-4796-BE99-831D4C05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8316416" cy="1390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49EF6D-96CD-4A7A-8FA6-5D899B334EBA}"/>
              </a:ext>
            </a:extLst>
          </p:cNvPr>
          <p:cNvPicPr/>
          <p:nvPr/>
        </p:nvPicPr>
        <p:blipFill rotWithShape="1">
          <a:blip r:embed="rId3"/>
          <a:srcRect l="4200" t="12638" r="30701" b="22760"/>
          <a:stretch/>
        </p:blipFill>
        <p:spPr>
          <a:xfrm>
            <a:off x="683568" y="2283718"/>
            <a:ext cx="3528392" cy="2736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D88FA7-A0C3-40DF-B971-91ECA41225B7}"/>
              </a:ext>
            </a:extLst>
          </p:cNvPr>
          <p:cNvPicPr/>
          <p:nvPr/>
        </p:nvPicPr>
        <p:blipFill rotWithShape="1">
          <a:blip r:embed="rId4"/>
          <a:srcRect l="4850" t="12200" r="44750" b="58400"/>
          <a:stretch/>
        </p:blipFill>
        <p:spPr>
          <a:xfrm>
            <a:off x="4644008" y="2405251"/>
            <a:ext cx="307808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77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51137-781C-457D-86F6-83BFE91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数据库设计与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DA24A-DC41-493D-99D7-14CAD24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272808" cy="3805070"/>
          </a:xfrm>
        </p:spPr>
        <p:txBody>
          <a:bodyPr/>
          <a:lstStyle/>
          <a:p>
            <a:r>
              <a:rPr lang="zh-CN" altLang="en-US" sz="2000" b="1" dirty="0"/>
              <a:t>数据库设计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概念设计、逻辑设计</a:t>
            </a:r>
            <a:endParaRPr lang="en-US" altLang="zh-CN" sz="1800" dirty="0"/>
          </a:p>
          <a:p>
            <a:r>
              <a:rPr lang="zh-CN" altLang="en-US" sz="2000" b="1" dirty="0"/>
              <a:t>概念设计</a:t>
            </a:r>
            <a:endParaRPr lang="en-US" altLang="zh-CN" sz="2000" b="1" dirty="0"/>
          </a:p>
          <a:p>
            <a:pPr lvl="1"/>
            <a:r>
              <a:rPr lang="en-US" altLang="zh-CN" sz="1800" dirty="0"/>
              <a:t>E-R</a:t>
            </a:r>
            <a:r>
              <a:rPr lang="zh-CN" altLang="en-US" sz="1800" dirty="0"/>
              <a:t>模型：实体集（</a:t>
            </a:r>
            <a:r>
              <a:rPr lang="en-US" altLang="zh-CN" sz="1800" dirty="0"/>
              <a:t>entity set</a:t>
            </a:r>
            <a:r>
              <a:rPr lang="zh-CN" altLang="en-US" sz="1800" dirty="0"/>
              <a:t>）、属性（</a:t>
            </a:r>
            <a:r>
              <a:rPr lang="en-US" altLang="zh-CN" sz="1800" dirty="0"/>
              <a:t>attribute</a:t>
            </a:r>
            <a:r>
              <a:rPr lang="zh-CN" altLang="en-US" sz="1800" dirty="0"/>
              <a:t>）、关系集（</a:t>
            </a:r>
            <a:r>
              <a:rPr lang="en-US" altLang="zh-CN" sz="1800" dirty="0"/>
              <a:t>relationship set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r>
              <a:rPr lang="zh-CN" altLang="en-US" sz="1800" dirty="0"/>
              <a:t>关系集的度</a:t>
            </a:r>
            <a:endParaRPr lang="en-US" altLang="zh-CN" sz="1800" dirty="0"/>
          </a:p>
          <a:p>
            <a:pPr lvl="1"/>
            <a:r>
              <a:rPr lang="zh-CN" altLang="en-US" sz="1800" dirty="0"/>
              <a:t>映射基数：</a:t>
            </a:r>
            <a:r>
              <a:rPr lang="en-US" altLang="zh-CN" sz="1800" dirty="0"/>
              <a:t>1</a:t>
            </a:r>
            <a:r>
              <a:rPr lang="zh-CN" altLang="en-US" sz="1800" dirty="0"/>
              <a:t>对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1</a:t>
            </a:r>
            <a:r>
              <a:rPr lang="zh-CN" altLang="en-US" sz="1800" dirty="0"/>
              <a:t>对多、多对</a:t>
            </a:r>
            <a:r>
              <a:rPr lang="en-US" altLang="zh-CN" sz="1800" dirty="0"/>
              <a:t>1</a:t>
            </a:r>
            <a:r>
              <a:rPr lang="zh-CN" altLang="en-US" sz="1800" dirty="0"/>
              <a:t>、多对多</a:t>
            </a:r>
            <a:endParaRPr lang="en-US" altLang="zh-CN" sz="1800" dirty="0"/>
          </a:p>
          <a:p>
            <a:pPr lvl="1"/>
            <a:r>
              <a:rPr lang="en-US" altLang="zh-CN" sz="1800" dirty="0"/>
              <a:t>E-R</a:t>
            </a:r>
            <a:r>
              <a:rPr lang="zh-CN" altLang="en-US" sz="1800" dirty="0"/>
              <a:t>图的符号表示</a:t>
            </a:r>
            <a:endParaRPr lang="en-US" altLang="zh-CN" sz="1800" dirty="0"/>
          </a:p>
          <a:p>
            <a:pPr lvl="1"/>
            <a:r>
              <a:rPr lang="zh-CN" altLang="en-US" sz="1800" dirty="0"/>
              <a:t>特化与泛化</a:t>
            </a:r>
            <a:endParaRPr lang="en-US" altLang="zh-CN" sz="1800" dirty="0"/>
          </a:p>
          <a:p>
            <a:pPr lvl="1"/>
            <a:r>
              <a:rPr lang="en-US" altLang="zh-CN" sz="1800" dirty="0"/>
              <a:t>E-R</a:t>
            </a:r>
            <a:r>
              <a:rPr lang="zh-CN" altLang="en-US" sz="1800" dirty="0"/>
              <a:t>图</a:t>
            </a:r>
            <a:r>
              <a:rPr lang="en-US" altLang="zh-CN" sz="1800" dirty="0"/>
              <a:t>-&gt;</a:t>
            </a:r>
            <a:r>
              <a:rPr lang="zh-CN" altLang="en-US" sz="1800" dirty="0"/>
              <a:t>关系表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329854-D820-4824-9941-721D8AEF2CE0}"/>
              </a:ext>
            </a:extLst>
          </p:cNvPr>
          <p:cNvSpPr txBox="1"/>
          <p:nvPr/>
        </p:nvSpPr>
        <p:spPr>
          <a:xfrm>
            <a:off x="4932040" y="372387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课堂练习！</a:t>
            </a:r>
          </a:p>
        </p:txBody>
      </p:sp>
    </p:spTree>
    <p:extLst>
      <p:ext uri="{BB962C8B-B14F-4D97-AF65-F5344CB8AC3E}">
        <p14:creationId xmlns:p14="http://schemas.microsoft.com/office/powerpoint/2010/main" val="18338627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1A1D2-2E49-47D9-9D7D-AE0E8947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NoSQL</a:t>
            </a:r>
            <a:r>
              <a:rPr lang="zh-CN" altLang="en-US" dirty="0"/>
              <a:t>数据库的基本原理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D609F-FE14-42AD-AC6D-CC8A129F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dirty="0"/>
              <a:t>关系事务的</a:t>
            </a:r>
            <a:r>
              <a:rPr lang="en-US" altLang="zh-CN" sz="1800" dirty="0"/>
              <a:t>ACID</a:t>
            </a:r>
            <a:r>
              <a:rPr lang="zh-CN" altLang="en-US" sz="1800" dirty="0"/>
              <a:t>特性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原子性、一致性、隔离性、持久性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主从架构的基本特点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数据分片、多副本、机架感知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一次写入多次读取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分布式系统的可伸缩性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CAP</a:t>
            </a:r>
            <a:r>
              <a:rPr lang="zh-CN" altLang="en-US" sz="1800" dirty="0"/>
              <a:t>理论、</a:t>
            </a:r>
            <a:r>
              <a:rPr lang="en-US" altLang="zh-CN" sz="1800" dirty="0"/>
              <a:t>BASE</a:t>
            </a:r>
            <a:r>
              <a:rPr lang="zh-CN" altLang="en-US" sz="1800" dirty="0"/>
              <a:t>理论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集群共识问题和</a:t>
            </a:r>
            <a:r>
              <a:rPr lang="en-US" altLang="zh-CN" sz="1800" dirty="0" err="1"/>
              <a:t>Paxos</a:t>
            </a:r>
            <a:r>
              <a:rPr lang="zh-CN" altLang="en-US" sz="1800" dirty="0"/>
              <a:t>共识算法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NoSQL</a:t>
            </a:r>
            <a:r>
              <a:rPr lang="zh-CN" altLang="en-US" sz="1800" dirty="0"/>
              <a:t>的常见存储模式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键值模式、列存储模式、文档存储模式、图存储模式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时间同步（</a:t>
            </a:r>
            <a:r>
              <a:rPr lang="en-US" altLang="zh-CN" sz="1800" dirty="0"/>
              <a:t>NTP</a:t>
            </a:r>
            <a:r>
              <a:rPr lang="zh-CN" altLang="en-US" sz="1800" dirty="0"/>
              <a:t>协议）、布隆过滤器、异步消息队列机制</a:t>
            </a:r>
          </a:p>
        </p:txBody>
      </p:sp>
    </p:spTree>
    <p:extLst>
      <p:ext uri="{BB962C8B-B14F-4D97-AF65-F5344CB8AC3E}">
        <p14:creationId xmlns:p14="http://schemas.microsoft.com/office/powerpoint/2010/main" val="25158272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C0B7-7172-409E-BF39-E43417B8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大数据管理系统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60886-C9E6-4F11-BB7B-5D7B65A8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2"/>
            <a:ext cx="8568952" cy="286231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HDFS &amp; HBase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HDFS: </a:t>
            </a:r>
            <a:r>
              <a:rPr lang="zh-CN" altLang="en-US" sz="1800" dirty="0"/>
              <a:t>分布式文件系统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HBase: </a:t>
            </a:r>
            <a:r>
              <a:rPr lang="zh-CN" altLang="en-US" sz="1800" dirty="0"/>
              <a:t>分布式列数据库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Cassandra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分布式</a:t>
            </a:r>
            <a:r>
              <a:rPr lang="en-US" altLang="zh-CN" sz="1800" dirty="0"/>
              <a:t>Key-Value</a:t>
            </a:r>
            <a:r>
              <a:rPr lang="zh-CN" altLang="en-US" sz="1800" dirty="0"/>
              <a:t>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MongoDB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分布式文档数据库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 err="1"/>
              <a:t>OceanBase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640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947CE-673A-4DDF-BF0C-4BAF9423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1AE56-4C01-47BC-9C11-2BCB04D5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单选题（</a:t>
            </a:r>
            <a:r>
              <a:rPr lang="en-US" altLang="zh-CN" dirty="0"/>
              <a:t>10</a:t>
            </a:r>
            <a:r>
              <a:rPr lang="zh-CN" altLang="en-US" dirty="0"/>
              <a:t>题，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多选题（</a:t>
            </a:r>
            <a:r>
              <a:rPr lang="en-US" altLang="zh-CN" dirty="0"/>
              <a:t>10</a:t>
            </a:r>
            <a:r>
              <a:rPr lang="zh-CN" altLang="en-US" dirty="0"/>
              <a:t>题，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填空题（</a:t>
            </a:r>
            <a:r>
              <a:rPr lang="en-US" altLang="zh-CN" dirty="0"/>
              <a:t>10</a:t>
            </a:r>
            <a:r>
              <a:rPr lang="zh-CN" altLang="en-US" dirty="0"/>
              <a:t>题，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判断题（</a:t>
            </a:r>
            <a:r>
              <a:rPr lang="en-US" altLang="zh-CN" dirty="0"/>
              <a:t>10</a:t>
            </a:r>
            <a:r>
              <a:rPr lang="zh-CN" altLang="en-US" dirty="0"/>
              <a:t>题，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简答题（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3,15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问答题（</a:t>
            </a:r>
            <a:r>
              <a:rPr lang="en-US" altLang="zh-CN" dirty="0"/>
              <a:t>3</a:t>
            </a:r>
            <a:r>
              <a:rPr lang="zh-CN" altLang="en-US" dirty="0"/>
              <a:t>题，</a:t>
            </a:r>
            <a:r>
              <a:rPr lang="en-US" altLang="zh-CN" dirty="0"/>
              <a:t>15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论述题（</a:t>
            </a:r>
            <a:r>
              <a:rPr lang="en-US" altLang="zh-CN" dirty="0"/>
              <a:t>2</a:t>
            </a:r>
            <a:r>
              <a:rPr lang="zh-CN" altLang="en-US" dirty="0"/>
              <a:t>选</a:t>
            </a:r>
            <a:r>
              <a:rPr lang="en-US" altLang="zh-CN" dirty="0"/>
              <a:t>1,10</a:t>
            </a:r>
            <a:r>
              <a:rPr lang="zh-CN" altLang="en-US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26513638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205B7-B577-4680-9A50-6F49C218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0A667-9604-435A-9B56-CC3125C0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Hadoop</a:t>
            </a:r>
            <a:r>
              <a:rPr lang="zh-CN" altLang="en-US" sz="2000" b="1" dirty="0"/>
              <a:t>的核心组件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HDFS</a:t>
            </a:r>
            <a:r>
              <a:rPr lang="zh-CN" altLang="en-US" sz="1800" dirty="0"/>
              <a:t>、</a:t>
            </a:r>
            <a:r>
              <a:rPr lang="en-US" altLang="zh-CN" sz="1800" dirty="0"/>
              <a:t>YARN</a:t>
            </a:r>
            <a:r>
              <a:rPr lang="zh-CN" altLang="en-US" sz="1800" dirty="0"/>
              <a:t>、</a:t>
            </a:r>
            <a:r>
              <a:rPr lang="en-US" altLang="zh-CN" sz="1800" dirty="0"/>
              <a:t>MapReduce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HDFS</a:t>
            </a:r>
            <a:r>
              <a:rPr lang="zh-CN" altLang="en-US" sz="2000" b="1" dirty="0"/>
              <a:t>主从架构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Namenode</a:t>
            </a:r>
            <a:r>
              <a:rPr lang="zh-CN" altLang="en-US" sz="1800" dirty="0"/>
              <a:t>、</a:t>
            </a:r>
            <a:r>
              <a:rPr lang="en-US" altLang="zh-CN" sz="1800" dirty="0"/>
              <a:t>Secondary </a:t>
            </a:r>
            <a:r>
              <a:rPr lang="en-US" altLang="zh-CN" sz="1800" dirty="0" err="1"/>
              <a:t>Namenode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Datanode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元数据文件</a:t>
            </a:r>
            <a:r>
              <a:rPr lang="en-US" altLang="zh-CN" sz="2000" b="1" dirty="0" err="1"/>
              <a:t>Fsimage</a:t>
            </a:r>
            <a:r>
              <a:rPr lang="zh-CN" altLang="en-US" sz="2000" b="1" dirty="0"/>
              <a:t>和日志文件</a:t>
            </a:r>
            <a:r>
              <a:rPr lang="en-US" altLang="zh-CN" sz="2000" b="1" dirty="0" err="1"/>
              <a:t>Editlog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Fsimage</a:t>
            </a:r>
            <a:r>
              <a:rPr lang="zh-CN" altLang="en-US" sz="1800" dirty="0"/>
              <a:t>过大产生的问题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分块大小对</a:t>
            </a:r>
            <a:r>
              <a:rPr lang="en-US" altLang="zh-CN" sz="1800" dirty="0" err="1"/>
              <a:t>Fsimage</a:t>
            </a:r>
            <a:r>
              <a:rPr lang="zh-CN" altLang="en-US" sz="1800" dirty="0"/>
              <a:t>的影响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HDFS</a:t>
            </a:r>
            <a:r>
              <a:rPr lang="zh-CN" altLang="en-US" sz="2000" b="1" dirty="0"/>
              <a:t>的分布式存储策略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分块、多副本、机架感知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数据读写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Hive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基于</a:t>
            </a:r>
            <a:r>
              <a:rPr lang="en-US" altLang="zh-CN" sz="1800" dirty="0"/>
              <a:t>Hadoop</a:t>
            </a:r>
            <a:r>
              <a:rPr lang="zh-CN" altLang="en-US" sz="1800" dirty="0"/>
              <a:t>的分布式数据仓库系统</a:t>
            </a:r>
          </a:p>
        </p:txBody>
      </p:sp>
    </p:spTree>
    <p:extLst>
      <p:ext uri="{BB962C8B-B14F-4D97-AF65-F5344CB8AC3E}">
        <p14:creationId xmlns:p14="http://schemas.microsoft.com/office/powerpoint/2010/main" val="21626767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E55ED-1BAF-4854-B493-249EC02E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62831-4EAE-40A9-9198-6C7DF507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HBase</a:t>
            </a:r>
          </a:p>
          <a:p>
            <a:pPr lvl="1"/>
            <a:r>
              <a:rPr lang="zh-CN" altLang="en-US" sz="1800" dirty="0"/>
              <a:t>列存储</a:t>
            </a:r>
            <a:r>
              <a:rPr lang="en-US" altLang="zh-CN" sz="1800" dirty="0"/>
              <a:t>+</a:t>
            </a:r>
            <a:r>
              <a:rPr lang="zh-CN" altLang="en-US" sz="1800" dirty="0"/>
              <a:t>键值对存储</a:t>
            </a:r>
            <a:endParaRPr lang="en-US" altLang="zh-CN" sz="1800" dirty="0"/>
          </a:p>
          <a:p>
            <a:pPr lvl="1"/>
            <a:r>
              <a:rPr lang="en-US" altLang="zh-CN" sz="1800" dirty="0"/>
              <a:t>HDFS</a:t>
            </a:r>
            <a:r>
              <a:rPr lang="zh-CN" altLang="en-US" sz="1800" dirty="0"/>
              <a:t>的优缺点</a:t>
            </a:r>
            <a:endParaRPr lang="en-US" altLang="zh-CN" sz="1800" dirty="0"/>
          </a:p>
          <a:p>
            <a:pPr lvl="1"/>
            <a:r>
              <a:rPr lang="en-US" altLang="zh-CN" sz="1800" dirty="0"/>
              <a:t>HBase</a:t>
            </a:r>
            <a:r>
              <a:rPr lang="zh-CN" altLang="en-US" sz="1800" dirty="0"/>
              <a:t>的特点</a:t>
            </a:r>
            <a:endParaRPr lang="en-US" altLang="zh-CN" sz="1800" dirty="0"/>
          </a:p>
          <a:p>
            <a:r>
              <a:rPr lang="en-US" altLang="zh-CN" sz="2000" b="1" dirty="0"/>
              <a:t>HBase</a:t>
            </a:r>
            <a:r>
              <a:rPr lang="zh-CN" altLang="en-US" sz="2000" b="1" dirty="0"/>
              <a:t>的数据模型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列族、行键、列、时间戳</a:t>
            </a:r>
            <a:endParaRPr lang="en-US" altLang="zh-CN" sz="1800" dirty="0"/>
          </a:p>
          <a:p>
            <a:r>
              <a:rPr lang="en-US" altLang="zh-CN" sz="2000" b="1" dirty="0"/>
              <a:t>HBase</a:t>
            </a:r>
            <a:r>
              <a:rPr lang="zh-CN" altLang="en-US" sz="2000" b="1" dirty="0"/>
              <a:t>的拓扑结构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主从结构：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Hregionserver</a:t>
            </a:r>
            <a:endParaRPr lang="en-US" altLang="zh-CN" sz="1800" dirty="0"/>
          </a:p>
          <a:p>
            <a:pPr lvl="1"/>
            <a:r>
              <a:rPr lang="en-US" altLang="zh-CN" sz="1800" dirty="0"/>
              <a:t>HDFS</a:t>
            </a:r>
            <a:r>
              <a:rPr lang="zh-CN" altLang="en-US" sz="1800" dirty="0"/>
              <a:t>底层</a:t>
            </a:r>
            <a:endParaRPr lang="en-US" altLang="zh-CN" sz="1800" dirty="0"/>
          </a:p>
          <a:p>
            <a:pPr lvl="1"/>
            <a:r>
              <a:rPr lang="en-US" altLang="zh-CN" sz="1800" dirty="0"/>
              <a:t>Zookeeper</a:t>
            </a:r>
            <a:r>
              <a:rPr lang="zh-CN" altLang="en-US" sz="1800" dirty="0"/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31932669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0543-07B7-4217-9902-3EDC2FEE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B3900-E90A-4B88-A79A-61AF2A75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水平分区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分区（</a:t>
            </a:r>
            <a:r>
              <a:rPr lang="en-US" altLang="zh-CN" sz="1800" dirty="0"/>
              <a:t>region</a:t>
            </a:r>
            <a:r>
              <a:rPr lang="zh-CN" altLang="en-US" sz="1800" dirty="0"/>
              <a:t>）、</a:t>
            </a:r>
            <a:r>
              <a:rPr lang="en-US" altLang="zh-CN" sz="1800" dirty="0"/>
              <a:t>META</a:t>
            </a:r>
            <a:r>
              <a:rPr lang="zh-CN" altLang="en-US" sz="1800" dirty="0"/>
              <a:t>表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分区方式：自动分区、预分区、手动分区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数据写入和读取机制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Store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Storefile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Storefile</a:t>
            </a:r>
            <a:r>
              <a:rPr lang="zh-CN" altLang="en-US" sz="1800" dirty="0"/>
              <a:t>的合并：</a:t>
            </a:r>
            <a:r>
              <a:rPr lang="en-US" altLang="zh-CN" sz="1800" dirty="0"/>
              <a:t>Minor Compact</a:t>
            </a:r>
            <a:r>
              <a:rPr lang="zh-CN" altLang="en-US" sz="1800" dirty="0"/>
              <a:t>方式和</a:t>
            </a:r>
            <a:r>
              <a:rPr lang="en-US" altLang="zh-CN" sz="1800" dirty="0"/>
              <a:t>Major Compact</a:t>
            </a:r>
            <a:r>
              <a:rPr lang="zh-CN" altLang="en-US" sz="1800" dirty="0"/>
              <a:t>方式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预写日志</a:t>
            </a:r>
            <a:endParaRPr lang="en-US" altLang="zh-CN" sz="1800" dirty="0"/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US" altLang="zh-CN" b="1" dirty="0">
                <a:cs typeface="+mn-cs"/>
              </a:rPr>
              <a:t>HBase</a:t>
            </a:r>
            <a:r>
              <a:rPr lang="zh-CN" altLang="en-US" b="1" dirty="0">
                <a:cs typeface="+mn-cs"/>
              </a:rPr>
              <a:t>数据表的基本设计原则</a:t>
            </a:r>
            <a:endParaRPr lang="en-US" altLang="zh-CN" b="1" dirty="0">
              <a:cs typeface="+mn-cs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zh-CN" altLang="en-US" b="1" dirty="0">
                <a:cs typeface="+mn-cs"/>
              </a:rPr>
              <a:t>基于</a:t>
            </a:r>
            <a:r>
              <a:rPr lang="en-US" altLang="zh-CN" b="1" dirty="0">
                <a:cs typeface="+mn-cs"/>
              </a:rPr>
              <a:t>Zookeeper</a:t>
            </a:r>
            <a:r>
              <a:rPr lang="zh-CN" altLang="en-US" b="1" dirty="0">
                <a:cs typeface="+mn-cs"/>
              </a:rPr>
              <a:t>的高可用性</a:t>
            </a:r>
            <a:endParaRPr lang="en-US" altLang="zh-CN" b="1" dirty="0">
              <a:cs typeface="+mn-cs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US" altLang="zh-CN" b="1" dirty="0">
                <a:cs typeface="+mn-cs"/>
              </a:rPr>
              <a:t>HBase</a:t>
            </a:r>
            <a:r>
              <a:rPr lang="zh-CN" altLang="en-US" b="1" dirty="0">
                <a:cs typeface="+mn-cs"/>
              </a:rPr>
              <a:t>的主要缺点</a:t>
            </a:r>
            <a:endParaRPr lang="en-US" altLang="zh-CN" b="1" dirty="0">
              <a:cs typeface="+mn-cs"/>
            </a:endParaRPr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25256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ACAB-2EE5-4B75-8958-14A88CCE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Cassandra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A9C50-93FD-488F-9DC1-A0934464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4302477"/>
          </a:xfrm>
        </p:spPr>
        <p:txBody>
          <a:bodyPr/>
          <a:lstStyle/>
          <a:p>
            <a:r>
              <a:rPr lang="en-US" altLang="zh-CN" sz="2000" b="1" dirty="0"/>
              <a:t>Cassandra</a:t>
            </a:r>
          </a:p>
          <a:p>
            <a:pPr lvl="1"/>
            <a:r>
              <a:rPr lang="zh-CN" altLang="en-US" sz="1800" dirty="0"/>
              <a:t>分布式对等网络结构、基于</a:t>
            </a:r>
            <a:r>
              <a:rPr lang="en-US" altLang="zh-CN" sz="1800" dirty="0"/>
              <a:t>Dynamo</a:t>
            </a:r>
          </a:p>
          <a:p>
            <a:r>
              <a:rPr lang="en-US" altLang="zh-CN" sz="2000" b="1" dirty="0"/>
              <a:t>Dynamo</a:t>
            </a:r>
          </a:p>
          <a:p>
            <a:pPr lvl="1"/>
            <a:r>
              <a:rPr lang="zh-CN" altLang="en-US" sz="1800" dirty="0"/>
              <a:t>节点对称、去中心化、水平扩展、支持异构设备、多副本、键值对存储</a:t>
            </a:r>
            <a:endParaRPr lang="en-US" altLang="zh-CN" sz="1800" dirty="0"/>
          </a:p>
          <a:p>
            <a:pPr lvl="1"/>
            <a:r>
              <a:rPr lang="zh-CN" altLang="en-US" sz="1800" dirty="0"/>
              <a:t>一致性哈希</a:t>
            </a:r>
            <a:endParaRPr lang="en-US" altLang="zh-CN" sz="1800" dirty="0"/>
          </a:p>
          <a:p>
            <a:pPr lvl="2"/>
            <a:r>
              <a:rPr lang="zh-CN" altLang="en-US" sz="1600" dirty="0"/>
              <a:t>地址</a:t>
            </a:r>
            <a:r>
              <a:rPr lang="en-US" altLang="zh-CN" sz="1600" dirty="0"/>
              <a:t>/Token</a:t>
            </a:r>
            <a:r>
              <a:rPr lang="zh-CN" altLang="en-US" sz="1600" dirty="0"/>
              <a:t>、数据存储、虚拟节点、多副本、数据读写</a:t>
            </a:r>
            <a:endParaRPr lang="en-US" altLang="zh-CN" sz="1600" dirty="0"/>
          </a:p>
          <a:p>
            <a:pPr lvl="1"/>
            <a:r>
              <a:rPr lang="zh-CN" altLang="en-US" sz="1800" dirty="0"/>
              <a:t>数据一致性：矢量时钟机制、草率仲裁</a:t>
            </a:r>
            <a:endParaRPr lang="en-US" altLang="zh-CN" sz="1800" dirty="0"/>
          </a:p>
          <a:p>
            <a:pPr lvl="1"/>
            <a:r>
              <a:rPr lang="zh-CN" altLang="en-US" sz="1800" dirty="0"/>
              <a:t>故障处理：暗示移交、</a:t>
            </a:r>
            <a:r>
              <a:rPr lang="en-US" altLang="zh-CN" sz="1800" dirty="0" err="1"/>
              <a:t>MerkleTree</a:t>
            </a:r>
            <a:r>
              <a:rPr lang="zh-CN" altLang="en-US" sz="1800" dirty="0"/>
              <a:t>机制</a:t>
            </a:r>
            <a:endParaRPr lang="en-US" altLang="zh-CN" sz="1800" dirty="0"/>
          </a:p>
          <a:p>
            <a:pPr lvl="1"/>
            <a:r>
              <a:rPr lang="zh-CN" altLang="en-US" sz="1800" dirty="0"/>
              <a:t>集群成员管理：</a:t>
            </a:r>
            <a:r>
              <a:rPr lang="en-US" altLang="zh-CN" sz="1800" dirty="0"/>
              <a:t>Gossip</a:t>
            </a:r>
            <a:r>
              <a:rPr lang="zh-CN" altLang="en-US" sz="1800" dirty="0"/>
              <a:t>协议、逻辑分裂、种子节点机制</a:t>
            </a:r>
            <a:endParaRPr lang="en-US" altLang="zh-CN" sz="1800" dirty="0"/>
          </a:p>
          <a:p>
            <a:r>
              <a:rPr lang="en-US" altLang="zh-CN" sz="2000" b="1" dirty="0"/>
              <a:t>Cassandra</a:t>
            </a:r>
          </a:p>
          <a:p>
            <a:pPr lvl="1"/>
            <a:r>
              <a:rPr lang="zh-CN" altLang="en-US" sz="1800" dirty="0"/>
              <a:t>行键、列、列族、时间戳</a:t>
            </a:r>
            <a:endParaRPr lang="en-US" altLang="zh-CN" sz="1800" dirty="0"/>
          </a:p>
          <a:p>
            <a:pPr lvl="1"/>
            <a:r>
              <a:rPr lang="zh-CN" altLang="en-US" sz="1800" dirty="0"/>
              <a:t>超级列、标准列族、超级列族、键空间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数据中心</a:t>
            </a:r>
            <a:r>
              <a:rPr lang="en-US" altLang="zh-CN" sz="1800" dirty="0"/>
              <a:t>+</a:t>
            </a:r>
            <a:r>
              <a:rPr lang="zh-CN" altLang="en-US" sz="1800" dirty="0"/>
              <a:t>机架两级节点和副本管理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0652405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D9A8F-D5A0-465F-8C9C-2A6EE06C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63A01-290E-43A2-AFCD-91006561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集合（</a:t>
            </a:r>
            <a:r>
              <a:rPr lang="en-US" altLang="zh-CN" sz="2000" b="1" dirty="0"/>
              <a:t>Collection</a:t>
            </a:r>
            <a:r>
              <a:rPr lang="zh-CN" altLang="en-US" sz="2000" b="1" dirty="0"/>
              <a:t>） </a:t>
            </a:r>
            <a:r>
              <a:rPr lang="en-US" altLang="zh-CN" sz="2000" b="1" dirty="0"/>
              <a:t>vs. </a:t>
            </a:r>
            <a:r>
              <a:rPr lang="zh-CN" altLang="en-US" sz="2000" b="1" dirty="0"/>
              <a:t>表（</a:t>
            </a:r>
            <a:r>
              <a:rPr lang="en-US" altLang="zh-CN" sz="2000" b="1" dirty="0"/>
              <a:t>Table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zh-CN" altLang="en-US" sz="2000" b="1" dirty="0"/>
              <a:t>分片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依据是分片键</a:t>
            </a:r>
            <a:endParaRPr lang="en-US" altLang="zh-CN" sz="1800" dirty="0"/>
          </a:p>
          <a:p>
            <a:pPr lvl="1"/>
            <a:r>
              <a:rPr lang="zh-CN" altLang="en-US" sz="1800" dirty="0"/>
              <a:t>分片策略：升序、哈希、位置</a:t>
            </a:r>
            <a:endParaRPr lang="en-US" altLang="zh-CN" sz="1800" dirty="0"/>
          </a:p>
          <a:p>
            <a:pPr lvl="1"/>
            <a:r>
              <a:rPr lang="zh-CN" altLang="en-US" sz="1800" dirty="0"/>
              <a:t>复制集机制</a:t>
            </a:r>
            <a:endParaRPr lang="en-US" altLang="zh-CN" sz="1800" dirty="0"/>
          </a:p>
          <a:p>
            <a:r>
              <a:rPr lang="zh-CN" altLang="en-US" sz="2000" b="1" dirty="0"/>
              <a:t>集群架构</a:t>
            </a:r>
            <a:endParaRPr lang="en-US" altLang="zh-CN" sz="2000" b="1" dirty="0"/>
          </a:p>
          <a:p>
            <a:pPr lvl="1"/>
            <a:r>
              <a:rPr lang="en-US" altLang="zh-CN" sz="1800" dirty="0" err="1"/>
              <a:t>Mongod</a:t>
            </a:r>
            <a:r>
              <a:rPr lang="zh-CN" altLang="en-US" sz="1800" dirty="0"/>
              <a:t>服务器、</a:t>
            </a:r>
            <a:r>
              <a:rPr lang="en-US" altLang="zh-CN" sz="1800" dirty="0"/>
              <a:t>Mongos</a:t>
            </a:r>
            <a:r>
              <a:rPr lang="zh-CN" altLang="en-US" sz="1800" dirty="0"/>
              <a:t>服务器、</a:t>
            </a:r>
            <a:r>
              <a:rPr lang="en-US" altLang="zh-CN" sz="1800" dirty="0"/>
              <a:t>Config</a:t>
            </a:r>
            <a:r>
              <a:rPr lang="zh-CN" altLang="en-US" sz="1800" dirty="0"/>
              <a:t>服务器</a:t>
            </a:r>
            <a:endParaRPr lang="en-US" altLang="zh-CN" sz="1800" dirty="0"/>
          </a:p>
          <a:p>
            <a:r>
              <a:rPr lang="zh-CN" altLang="en-US" sz="2000" b="1" dirty="0"/>
              <a:t>索引类型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稀疏索引、唯一索引、全文索引、地理位置索引</a:t>
            </a:r>
          </a:p>
        </p:txBody>
      </p:sp>
    </p:spTree>
    <p:extLst>
      <p:ext uri="{BB962C8B-B14F-4D97-AF65-F5344CB8AC3E}">
        <p14:creationId xmlns:p14="http://schemas.microsoft.com/office/powerpoint/2010/main" val="149946002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1A38-C721-41A5-B873-B7BC76F1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前沿报告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B93E-DDDE-48FB-9D68-4108AC68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内容要求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逻辑清晰、格式工整</a:t>
            </a:r>
            <a:endParaRPr lang="en-US" altLang="zh-CN" sz="1800" dirty="0"/>
          </a:p>
          <a:p>
            <a:pPr lvl="1"/>
            <a:r>
              <a:rPr lang="zh-CN" altLang="en-US" sz="1800" dirty="0"/>
              <a:t>建议长度不超过</a:t>
            </a:r>
            <a:r>
              <a:rPr lang="en-US" altLang="zh-CN" sz="1800" dirty="0"/>
              <a:t>10</a:t>
            </a:r>
            <a:r>
              <a:rPr lang="zh-CN" altLang="en-US" sz="1800" dirty="0"/>
              <a:t>页，有封面、目录、页码</a:t>
            </a:r>
            <a:endParaRPr lang="en-US" altLang="zh-CN" sz="1800" dirty="0"/>
          </a:p>
          <a:p>
            <a:pPr lvl="1"/>
            <a:r>
              <a:rPr lang="zh-CN" altLang="en-US" sz="1800" dirty="0"/>
              <a:t>参考文献引用合理</a:t>
            </a:r>
            <a:endParaRPr lang="en-US" altLang="zh-CN" sz="1800" dirty="0"/>
          </a:p>
          <a:p>
            <a:r>
              <a:rPr lang="zh-CN" altLang="en-US" sz="2000" b="1" dirty="0"/>
              <a:t>提交</a:t>
            </a:r>
            <a:endParaRPr lang="en-US" altLang="zh-CN" sz="2000" b="1" dirty="0"/>
          </a:p>
          <a:p>
            <a:pPr lvl="1"/>
            <a:r>
              <a:rPr lang="zh-CN" altLang="en-US" sz="1800" dirty="0"/>
              <a:t>包括</a:t>
            </a:r>
            <a:r>
              <a:rPr lang="en-US" altLang="zh-CN" sz="1800" dirty="0"/>
              <a:t>PDF</a:t>
            </a:r>
            <a:r>
              <a:rPr lang="zh-CN" altLang="en-US" sz="1800" dirty="0"/>
              <a:t>报告和分享</a:t>
            </a:r>
            <a:r>
              <a:rPr lang="en-US" altLang="zh-CN" sz="1800" dirty="0"/>
              <a:t>PPT</a:t>
            </a:r>
          </a:p>
          <a:p>
            <a:pPr lvl="1"/>
            <a:r>
              <a:rPr lang="en-US" altLang="zh-CN" sz="1800" dirty="0"/>
              <a:t>2022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2</a:t>
            </a:r>
            <a:r>
              <a:rPr lang="zh-CN" altLang="en-US" sz="1800" dirty="0"/>
              <a:t>日前在</a:t>
            </a:r>
            <a:r>
              <a:rPr lang="en-US" altLang="zh-CN" sz="1800" dirty="0"/>
              <a:t>canvas</a:t>
            </a:r>
            <a:r>
              <a:rPr lang="zh-CN" altLang="en-US" sz="1800" dirty="0"/>
              <a:t>上提交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83843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B2DF-AB3E-4E97-824B-2F29729B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988A3-D76A-4FF3-8724-B112A575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15566"/>
            <a:ext cx="3996444" cy="28501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关系数据库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关系数据库基本原理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关系数据库设计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结构化查询语音</a:t>
            </a:r>
            <a:r>
              <a:rPr lang="en-US" altLang="zh-CN" sz="1800" dirty="0"/>
              <a:t>SQL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MySQL/PostgreSQL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大数据管理基本原理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分布式数据库管理技术</a:t>
            </a:r>
          </a:p>
          <a:p>
            <a:pPr lvl="1">
              <a:spcBef>
                <a:spcPts val="600"/>
              </a:spcBef>
              <a:buFontTx/>
            </a:pPr>
            <a:r>
              <a:rPr lang="en-US" altLang="zh-CN" sz="1800" dirty="0"/>
              <a:t>HDFS</a:t>
            </a:r>
            <a:r>
              <a:rPr lang="zh-CN" altLang="en-US" sz="1800" dirty="0"/>
              <a:t>基本原理</a:t>
            </a:r>
            <a:endParaRPr lang="en-US" altLang="zh-CN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7E7298-E29F-4191-ADAB-CA8FB24DC730}"/>
              </a:ext>
            </a:extLst>
          </p:cNvPr>
          <p:cNvSpPr txBox="1">
            <a:spLocks/>
          </p:cNvSpPr>
          <p:nvPr/>
        </p:nvSpPr>
        <p:spPr bwMode="auto">
          <a:xfrm>
            <a:off x="4752020" y="915566"/>
            <a:ext cx="3996444" cy="285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Tx/>
            </a:pPr>
            <a:r>
              <a:rPr lang="en-US" altLang="zh-CN" sz="2000" b="1" kern="0" dirty="0"/>
              <a:t>NoSQL</a:t>
            </a:r>
            <a:r>
              <a:rPr lang="zh-CN" altLang="en-US" sz="2000" b="1" kern="0" dirty="0"/>
              <a:t>数据库</a:t>
            </a:r>
            <a:endParaRPr lang="en-US" altLang="zh-CN" sz="2000" b="1" kern="0" dirty="0"/>
          </a:p>
          <a:p>
            <a:pPr lvl="1">
              <a:spcBef>
                <a:spcPts val="600"/>
              </a:spcBef>
              <a:buFontTx/>
            </a:pPr>
            <a:r>
              <a:rPr lang="en-US" altLang="zh-CN" sz="1800" kern="0" dirty="0"/>
              <a:t>NoSQL</a:t>
            </a:r>
            <a:r>
              <a:rPr lang="zh-CN" altLang="en-US" sz="1800" kern="0" dirty="0"/>
              <a:t>数据库基本原理</a:t>
            </a:r>
            <a:endParaRPr lang="en-US" altLang="zh-CN" sz="1800" kern="0" dirty="0"/>
          </a:p>
          <a:p>
            <a:pPr lvl="1">
              <a:spcBef>
                <a:spcPts val="600"/>
              </a:spcBef>
              <a:buFontTx/>
            </a:pPr>
            <a:r>
              <a:rPr lang="en-US" altLang="zh-CN" sz="1800" kern="0" dirty="0"/>
              <a:t>HBase</a:t>
            </a:r>
            <a:r>
              <a:rPr lang="zh-CN" altLang="en-US" sz="1800" kern="0" dirty="0"/>
              <a:t>的原理与使用</a:t>
            </a:r>
            <a:endParaRPr lang="en-US" altLang="zh-CN" sz="1800" kern="0" dirty="0"/>
          </a:p>
          <a:p>
            <a:pPr lvl="1">
              <a:spcBef>
                <a:spcPts val="600"/>
              </a:spcBef>
              <a:buFontTx/>
            </a:pPr>
            <a:r>
              <a:rPr lang="it-IT" altLang="zh-CN" sz="1800" kern="0" dirty="0"/>
              <a:t>Cassandra</a:t>
            </a:r>
            <a:r>
              <a:rPr lang="zh-CN" altLang="en-US" sz="1800" kern="0" dirty="0"/>
              <a:t>的</a:t>
            </a:r>
            <a:r>
              <a:rPr lang="zh-CN" altLang="it-IT" sz="1800" kern="0" dirty="0"/>
              <a:t>原理和使用</a:t>
            </a:r>
            <a:endParaRPr lang="en-US" altLang="zh-CN" sz="1800" kern="0" dirty="0"/>
          </a:p>
          <a:p>
            <a:pPr lvl="1">
              <a:spcBef>
                <a:spcPts val="600"/>
              </a:spcBef>
              <a:buFontTx/>
            </a:pPr>
            <a:r>
              <a:rPr lang="en-US" altLang="zh-CN" sz="1800" kern="0" dirty="0"/>
              <a:t>MongoDB</a:t>
            </a:r>
            <a:r>
              <a:rPr lang="zh-CN" altLang="en-US" sz="1800" kern="0" dirty="0"/>
              <a:t>的原理和使用</a:t>
            </a:r>
            <a:endParaRPr lang="en-US" altLang="zh-CN" sz="1800" kern="0" dirty="0"/>
          </a:p>
          <a:p>
            <a:pPr lvl="1">
              <a:spcBef>
                <a:spcPts val="600"/>
              </a:spcBef>
              <a:buFontTx/>
            </a:pPr>
            <a:r>
              <a:rPr lang="en-US" altLang="zh-CN" sz="1800" kern="0" dirty="0" err="1"/>
              <a:t>OceanBase</a:t>
            </a:r>
            <a:r>
              <a:rPr lang="zh-CN" altLang="en-US" sz="1800" kern="0" dirty="0"/>
              <a:t>的原理和使用</a:t>
            </a:r>
            <a:endParaRPr lang="en-US" altLang="zh-CN" sz="1800" kern="0" dirty="0"/>
          </a:p>
          <a:p>
            <a:pPr lvl="1">
              <a:spcBef>
                <a:spcPts val="600"/>
              </a:spcBef>
              <a:buFontTx/>
            </a:pPr>
            <a:r>
              <a:rPr lang="zh-CN" altLang="en-US" sz="1800" kern="0" dirty="0"/>
              <a:t>其他</a:t>
            </a:r>
            <a:r>
              <a:rPr lang="en-US" altLang="zh-CN" sz="1800" kern="0" dirty="0"/>
              <a:t>NoSQL</a:t>
            </a:r>
            <a:r>
              <a:rPr lang="zh-CN" altLang="en-US" sz="1800" kern="0" dirty="0"/>
              <a:t>数据库简介</a:t>
            </a:r>
            <a:endParaRPr lang="en-US" altLang="zh-CN" sz="1800" kern="0" dirty="0"/>
          </a:p>
          <a:p>
            <a:pPr>
              <a:spcBef>
                <a:spcPts val="600"/>
              </a:spcBef>
              <a:buFontTx/>
            </a:pPr>
            <a:endParaRPr lang="zh-CN" altLang="en-US" sz="2200" kern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91365-0180-4B13-8A54-EB126FCA0DA4}"/>
              </a:ext>
            </a:extLst>
          </p:cNvPr>
          <p:cNvSpPr txBox="1"/>
          <p:nvPr/>
        </p:nvSpPr>
        <p:spPr>
          <a:xfrm>
            <a:off x="1674591" y="3997101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次实验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个技术前沿报告</a:t>
            </a:r>
          </a:p>
        </p:txBody>
      </p:sp>
    </p:spTree>
    <p:extLst>
      <p:ext uri="{BB962C8B-B14F-4D97-AF65-F5344CB8AC3E}">
        <p14:creationId xmlns:p14="http://schemas.microsoft.com/office/powerpoint/2010/main" val="3619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B2DF-AB3E-4E97-824B-2F29729B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课程考核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988A3-D76A-4FF3-8724-B112A575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9582"/>
            <a:ext cx="8064896" cy="28501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出勤（</a:t>
            </a:r>
            <a:r>
              <a:rPr lang="en-US" altLang="zh-CN" sz="2000" b="1" dirty="0"/>
              <a:t>15%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作业和实验报告（</a:t>
            </a:r>
            <a:r>
              <a:rPr lang="en-US" altLang="zh-CN" sz="2000" b="1" dirty="0"/>
              <a:t>15%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技术前沿报告与分享（</a:t>
            </a:r>
            <a:r>
              <a:rPr lang="en-US" altLang="zh-CN" sz="2000" b="1" dirty="0"/>
              <a:t>30%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b="1" dirty="0"/>
              <a:t>报告（</a:t>
            </a:r>
            <a:r>
              <a:rPr lang="en-US" altLang="zh-CN" sz="1600" b="1" dirty="0"/>
              <a:t>20%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1">
              <a:spcBef>
                <a:spcPts val="1200"/>
              </a:spcBef>
            </a:pPr>
            <a:r>
              <a:rPr lang="zh-CN" altLang="en-US" sz="1600" b="1" dirty="0"/>
              <a:t>分享（</a:t>
            </a:r>
            <a:r>
              <a:rPr lang="en-US" altLang="zh-CN" sz="1600" b="1" dirty="0"/>
              <a:t>10%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考试（</a:t>
            </a:r>
            <a:r>
              <a:rPr lang="en-US" altLang="zh-CN" sz="2000" b="1" dirty="0"/>
              <a:t>40%</a:t>
            </a:r>
            <a:r>
              <a:rPr lang="zh-CN" altLang="en-US" sz="2000" b="1" dirty="0"/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574173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4CC25-1128-4B03-A41D-8CF01FCC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AF04A-89DD-48D4-B00F-B2C25D6D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大数据存储管理的主要挑战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数据库管理系统的分类，各类中主流的数据库管理系统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数据库、数据库管理系统、数据库系统、数据库应用系统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关系型数据库的主要特点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关系型数据库的横向扩展瓶颈问题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横向扩展 </a:t>
            </a:r>
            <a:r>
              <a:rPr lang="en-US" altLang="zh-CN" sz="2000" dirty="0"/>
              <a:t>vs. </a:t>
            </a:r>
            <a:r>
              <a:rPr lang="zh-CN" altLang="en-US" sz="2000" dirty="0"/>
              <a:t>纵向扩展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SQL</a:t>
            </a:r>
            <a:r>
              <a:rPr lang="zh-CN" altLang="en-US" sz="2000" dirty="0"/>
              <a:t>数据库 </a:t>
            </a:r>
            <a:r>
              <a:rPr lang="en-US" altLang="zh-CN" sz="2000" dirty="0"/>
              <a:t>vs. NoSQL</a:t>
            </a:r>
            <a:r>
              <a:rPr lang="zh-CN" altLang="en-US" sz="2000" dirty="0"/>
              <a:t>数据库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NoSQL</a:t>
            </a:r>
            <a:r>
              <a:rPr lang="zh-CN" altLang="en-US" sz="2000" dirty="0"/>
              <a:t>数据库的分类，各类中的主流数据库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NoSQL</a:t>
            </a:r>
            <a:r>
              <a:rPr lang="zh-CN" altLang="en-US" sz="2000" dirty="0"/>
              <a:t>数据库的主要应用场景</a:t>
            </a:r>
          </a:p>
        </p:txBody>
      </p:sp>
    </p:spTree>
    <p:extLst>
      <p:ext uri="{BB962C8B-B14F-4D97-AF65-F5344CB8AC3E}">
        <p14:creationId xmlns:p14="http://schemas.microsoft.com/office/powerpoint/2010/main" val="15179929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4C5B-B3FD-468B-BBB0-ABAA98E3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B4146-232C-4CEC-828D-FF54DB49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zh-CN" altLang="en-US" sz="2000" dirty="0"/>
              <a:t>关系（</a:t>
            </a:r>
            <a:r>
              <a:rPr lang="en-US" altLang="zh-CN" sz="2000" dirty="0"/>
              <a:t>relation</a:t>
            </a:r>
            <a:r>
              <a:rPr lang="zh-CN" altLang="en-US" sz="2000" dirty="0"/>
              <a:t>）、元组（</a:t>
            </a:r>
            <a:r>
              <a:rPr lang="en-US" altLang="zh-CN" sz="2000" dirty="0"/>
              <a:t>tuple</a:t>
            </a:r>
            <a:r>
              <a:rPr lang="zh-CN" altLang="en-US" sz="2000" dirty="0"/>
              <a:t>）、属性（</a:t>
            </a:r>
            <a:r>
              <a:rPr lang="en-US" altLang="zh-CN" sz="2000" dirty="0"/>
              <a:t>attribute</a:t>
            </a:r>
            <a:r>
              <a:rPr lang="zh-CN" altLang="en-US" sz="2000" dirty="0"/>
              <a:t>）、域（</a:t>
            </a:r>
            <a:r>
              <a:rPr lang="en-US" altLang="zh-CN" sz="2000" dirty="0"/>
              <a:t>domain</a:t>
            </a:r>
            <a:r>
              <a:rPr lang="zh-CN" altLang="en-US" sz="2000" dirty="0"/>
              <a:t>）</a:t>
            </a:r>
          </a:p>
          <a:p>
            <a:r>
              <a:rPr lang="zh-CN" altLang="en-US" sz="2000" b="1" dirty="0"/>
              <a:t>模式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关系模式（</a:t>
            </a:r>
            <a:r>
              <a:rPr lang="en-US" altLang="zh-CN" sz="1600" dirty="0"/>
              <a:t>relation schema</a:t>
            </a:r>
            <a:r>
              <a:rPr lang="zh-CN" altLang="en-US" sz="1600" dirty="0"/>
              <a:t>）、关系实例（</a:t>
            </a:r>
            <a:r>
              <a:rPr lang="en-US" altLang="zh-CN" sz="1600" dirty="0"/>
              <a:t>relation instance</a:t>
            </a:r>
            <a:r>
              <a:rPr lang="zh-CN" altLang="en-US" sz="1600" dirty="0"/>
              <a:t>）、</a:t>
            </a:r>
          </a:p>
          <a:p>
            <a:pPr lvl="1"/>
            <a:r>
              <a:rPr lang="zh-CN" altLang="en-US" sz="1600" dirty="0"/>
              <a:t>数据库模式（</a:t>
            </a:r>
            <a:r>
              <a:rPr lang="en-US" altLang="zh-CN" sz="1600" dirty="0"/>
              <a:t>database schema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/>
            <a:r>
              <a:rPr lang="zh-CN" altLang="en-US" sz="1600" dirty="0"/>
              <a:t>模式图（</a:t>
            </a:r>
            <a:r>
              <a:rPr lang="en-US" altLang="zh-CN" sz="1600" dirty="0"/>
              <a:t>Schema diagram</a:t>
            </a:r>
            <a:r>
              <a:rPr lang="zh-CN" altLang="en-US" sz="1600" dirty="0"/>
              <a:t>）</a:t>
            </a:r>
          </a:p>
          <a:p>
            <a:r>
              <a:rPr lang="zh-CN" altLang="en-US" sz="2000" b="1" dirty="0"/>
              <a:t>码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超码（</a:t>
            </a:r>
            <a:r>
              <a:rPr lang="en-US" altLang="zh-CN" sz="1600" dirty="0" err="1"/>
              <a:t>superkey</a:t>
            </a:r>
            <a:r>
              <a:rPr lang="zh-CN" altLang="en-US" sz="1600" dirty="0"/>
              <a:t>）、候选码（</a:t>
            </a:r>
            <a:r>
              <a:rPr lang="en-US" altLang="zh-CN" sz="1600" dirty="0"/>
              <a:t>candidate key</a:t>
            </a:r>
            <a:r>
              <a:rPr lang="zh-CN" altLang="en-US" sz="1600" dirty="0"/>
              <a:t>）、主码（</a:t>
            </a:r>
            <a:r>
              <a:rPr lang="en-US" altLang="zh-CN" sz="1600" dirty="0"/>
              <a:t>primary key</a:t>
            </a:r>
            <a:r>
              <a:rPr lang="zh-CN" altLang="en-US" sz="1600" dirty="0"/>
              <a:t>）</a:t>
            </a:r>
          </a:p>
          <a:p>
            <a:pPr lvl="1"/>
            <a:r>
              <a:rPr lang="zh-CN" altLang="en-US" sz="1600" dirty="0"/>
              <a:t>外码（</a:t>
            </a:r>
            <a:r>
              <a:rPr lang="en-US" altLang="zh-CN" sz="1600" dirty="0"/>
              <a:t>foreign key</a:t>
            </a:r>
            <a:r>
              <a:rPr lang="zh-CN" altLang="en-US" sz="1600" dirty="0"/>
              <a:t>）、参照关系、被参照关系、参照完整性</a:t>
            </a:r>
          </a:p>
          <a:p>
            <a:r>
              <a:rPr lang="zh-CN" altLang="en-US" sz="2000" b="1" dirty="0"/>
              <a:t>关系查询语言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过程化查询语言：关系代数</a:t>
            </a:r>
            <a:endParaRPr lang="en-US" altLang="zh-CN" sz="1600" dirty="0"/>
          </a:p>
          <a:p>
            <a:pPr lvl="1"/>
            <a:r>
              <a:rPr lang="zh-CN" altLang="en-US" sz="1600" dirty="0"/>
              <a:t>非过程化查询语言：</a:t>
            </a:r>
            <a:r>
              <a:rPr lang="en-US" altLang="zh-CN" sz="1600" dirty="0"/>
              <a:t>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70414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629E9-B084-40B4-9D05-B8E4495A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EA9CC-C001-4415-AF1B-CB075B57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种基本操作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选择、投影、集合并、集合差、笛卡尔积、重命名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附加操作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集合交、自然连接、赋值、外连接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扩展操作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广义投影、聚合函数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视图</a:t>
            </a:r>
            <a:endParaRPr lang="en-US" altLang="zh-CN" sz="2000" b="1" dirty="0"/>
          </a:p>
          <a:p>
            <a:pPr marL="457200" lvl="1" indent="0">
              <a:spcBef>
                <a:spcPts val="600"/>
              </a:spcBef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9080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000-09A9-4624-B3C7-B5BA48F4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BB4F3-ACF4-4D56-9A5C-3A85D0C0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38888"/>
            <a:ext cx="8568952" cy="3805070"/>
          </a:xfrm>
        </p:spPr>
        <p:txBody>
          <a:bodyPr/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2-14</a:t>
            </a:r>
            <a:r>
              <a:rPr lang="zh-CN" altLang="en-US" sz="2000" dirty="0"/>
              <a:t>所示关系数据库。这些关系上适当的主码是什么？</a:t>
            </a:r>
            <a:endParaRPr lang="en-US" altLang="zh-CN" sz="20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2.7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2-14</a:t>
            </a:r>
            <a:r>
              <a:rPr lang="zh-CN" altLang="en-US" sz="2000" dirty="0"/>
              <a:t>所示关系数据库。给出关系代数表达式来表示下列每一个查询：</a:t>
            </a:r>
            <a:endParaRPr lang="en-US" altLang="zh-CN" sz="2000" dirty="0"/>
          </a:p>
          <a:p>
            <a:pPr lvl="1"/>
            <a:r>
              <a:rPr lang="en-US" altLang="zh-CN" sz="1600" dirty="0"/>
              <a:t>a. </a:t>
            </a:r>
            <a:r>
              <a:rPr lang="zh-CN" altLang="en-US" sz="1600" dirty="0"/>
              <a:t>找出居住在“</a:t>
            </a:r>
            <a:r>
              <a:rPr lang="en-US" altLang="zh-CN" sz="1600" dirty="0"/>
              <a:t>Miami</a:t>
            </a:r>
            <a:r>
              <a:rPr lang="zh-CN" altLang="en-US" sz="1600" dirty="0"/>
              <a:t>”城市的所有员工姓名；</a:t>
            </a:r>
            <a:endParaRPr lang="en-US" altLang="zh-CN" sz="1600" dirty="0"/>
          </a:p>
          <a:p>
            <a:pPr lvl="1"/>
            <a:r>
              <a:rPr lang="en-US" altLang="zh-CN" sz="1600" dirty="0"/>
              <a:t>b. </a:t>
            </a:r>
            <a:r>
              <a:rPr lang="zh-CN" altLang="en-US" sz="1600" dirty="0"/>
              <a:t>找出工资在</a:t>
            </a:r>
            <a:r>
              <a:rPr lang="en-US" altLang="zh-CN" sz="1600" dirty="0"/>
              <a:t>100,000</a:t>
            </a:r>
            <a:r>
              <a:rPr lang="zh-CN" altLang="en-US" sz="1600" dirty="0"/>
              <a:t>美元以上的所有员工姓名；</a:t>
            </a:r>
            <a:endParaRPr lang="en-US" altLang="zh-CN" sz="1600" dirty="0"/>
          </a:p>
          <a:p>
            <a:pPr lvl="1"/>
            <a:r>
              <a:rPr lang="en-US" altLang="zh-CN" sz="1600" dirty="0"/>
              <a:t>c. </a:t>
            </a:r>
            <a:r>
              <a:rPr lang="zh-CN" altLang="en-US" sz="1600" dirty="0"/>
              <a:t>找出居住在“</a:t>
            </a:r>
            <a:r>
              <a:rPr lang="en-US" altLang="zh-CN" sz="1600" dirty="0"/>
              <a:t>Miami</a:t>
            </a:r>
            <a:r>
              <a:rPr lang="zh-CN" altLang="en-US" sz="1600" dirty="0"/>
              <a:t>”并且工资在</a:t>
            </a:r>
            <a:r>
              <a:rPr lang="en-US" altLang="zh-CN" sz="1600" dirty="0"/>
              <a:t>100,000</a:t>
            </a:r>
            <a:r>
              <a:rPr lang="zh-CN" altLang="en-US" sz="1600" dirty="0"/>
              <a:t>美元以上的所有员工姓名。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DF27B2-D6F4-42F7-828E-2739B15C8309}"/>
              </a:ext>
            </a:extLst>
          </p:cNvPr>
          <p:cNvPicPr/>
          <p:nvPr/>
        </p:nvPicPr>
        <p:blipFill rotWithShape="1">
          <a:blip r:embed="rId2"/>
          <a:srcRect t="18197" r="43925" b="63952"/>
          <a:stretch/>
        </p:blipFill>
        <p:spPr>
          <a:xfrm>
            <a:off x="467544" y="3867894"/>
            <a:ext cx="4320480" cy="1059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F4F5B-F700-46EC-A103-15D29CA1EEE9}"/>
              </a:ext>
            </a:extLst>
          </p:cNvPr>
          <p:cNvSpPr txBox="1"/>
          <p:nvPr/>
        </p:nvSpPr>
        <p:spPr>
          <a:xfrm>
            <a:off x="251520" y="1059582"/>
            <a:ext cx="637249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800" b="1" dirty="0"/>
              <a:t>employee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person-name</a:t>
            </a:r>
            <a:r>
              <a:rPr lang="en-US" altLang="zh-CN" sz="1800" dirty="0"/>
              <a:t>, street, city)</a:t>
            </a:r>
          </a:p>
          <a:p>
            <a:pPr lvl="1"/>
            <a:r>
              <a:rPr lang="en-US" altLang="zh-CN" sz="1800" b="1" dirty="0"/>
              <a:t>works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person-name, company-name</a:t>
            </a:r>
            <a:r>
              <a:rPr lang="en-US" altLang="zh-CN" sz="1800" dirty="0"/>
              <a:t>, salary)</a:t>
            </a:r>
          </a:p>
          <a:p>
            <a:pPr lvl="1"/>
            <a:r>
              <a:rPr lang="en-US" altLang="zh-CN" sz="1800" b="1" dirty="0"/>
              <a:t>company</a:t>
            </a:r>
            <a:r>
              <a:rPr lang="en-US" altLang="zh-CN" sz="1800" dirty="0"/>
              <a:t> (</a:t>
            </a:r>
            <a:r>
              <a:rPr lang="en-US" altLang="zh-CN" sz="1800" u="sng" dirty="0"/>
              <a:t>company-name</a:t>
            </a:r>
            <a:r>
              <a:rPr lang="en-US" altLang="zh-CN" sz="1800" dirty="0"/>
              <a:t>, city)</a:t>
            </a:r>
          </a:p>
        </p:txBody>
      </p:sp>
    </p:spTree>
    <p:extLst>
      <p:ext uri="{BB962C8B-B14F-4D97-AF65-F5344CB8AC3E}">
        <p14:creationId xmlns:p14="http://schemas.microsoft.com/office/powerpoint/2010/main" val="28248783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7FDE-8C53-4930-96C1-DD39C392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E450-03DD-4B6E-AD69-4CF537F0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2.8 </a:t>
            </a:r>
            <a:r>
              <a:rPr lang="zh-CN" altLang="en-US" sz="2000" dirty="0"/>
              <a:t>考虑图</a:t>
            </a:r>
            <a:r>
              <a:rPr lang="en-US" altLang="zh-CN" sz="2000" dirty="0"/>
              <a:t>2-15</a:t>
            </a:r>
            <a:r>
              <a:rPr lang="zh-CN" altLang="en-US" sz="2000" dirty="0"/>
              <a:t>所示银行数据库。对于下列每个查询，给出一个关系代数表达式：</a:t>
            </a:r>
            <a:endParaRPr lang="en-US" altLang="zh-CN" sz="2000" dirty="0"/>
          </a:p>
          <a:p>
            <a:pPr lvl="1"/>
            <a:r>
              <a:rPr lang="en-US" altLang="zh-CN" sz="1600" dirty="0"/>
              <a:t>a. </a:t>
            </a:r>
            <a:r>
              <a:rPr lang="zh-CN" altLang="en-US" sz="1600" dirty="0"/>
              <a:t>找出位于“</a:t>
            </a:r>
            <a:r>
              <a:rPr lang="en-US" altLang="zh-CN" sz="1600" dirty="0"/>
              <a:t>Chicago</a:t>
            </a:r>
            <a:r>
              <a:rPr lang="zh-CN" altLang="en-US" sz="1600" dirty="0"/>
              <a:t>”的所有支行名字</a:t>
            </a:r>
            <a:endParaRPr lang="en-US" altLang="zh-CN" sz="1600" dirty="0"/>
          </a:p>
          <a:p>
            <a:pPr lvl="1"/>
            <a:r>
              <a:rPr lang="en-US" altLang="zh-CN" sz="1600" dirty="0"/>
              <a:t>b. </a:t>
            </a:r>
            <a:r>
              <a:rPr lang="zh-CN" altLang="en-US" sz="1600" dirty="0"/>
              <a:t>找出在支行“</a:t>
            </a:r>
            <a:r>
              <a:rPr lang="en-US" altLang="zh-CN" sz="1600" dirty="0"/>
              <a:t>Downtown</a:t>
            </a:r>
            <a:r>
              <a:rPr lang="zh-CN" altLang="en-US" sz="1600" dirty="0"/>
              <a:t>”有贷款的所有贷款人姓名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C06D0-0C5B-4FFF-87E6-C7912F3E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51499"/>
            <a:ext cx="4375855" cy="17087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D4A95F-2548-4545-BE35-EA304251DC0B}"/>
              </a:ext>
            </a:extLst>
          </p:cNvPr>
          <p:cNvPicPr/>
          <p:nvPr/>
        </p:nvPicPr>
        <p:blipFill rotWithShape="1">
          <a:blip r:embed="rId3"/>
          <a:srcRect l="4673" t="55982" r="32710" b="31887"/>
          <a:stretch/>
        </p:blipFill>
        <p:spPr>
          <a:xfrm>
            <a:off x="971600" y="2149959"/>
            <a:ext cx="482453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81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20387</TotalTime>
  <Words>1280</Words>
  <Application>Microsoft Office PowerPoint</Application>
  <PresentationFormat>全屏显示(16:9)</PresentationFormat>
  <Paragraphs>210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MS PGothic</vt:lpstr>
      <vt:lpstr>黑体</vt:lpstr>
      <vt:lpstr>华文楷体</vt:lpstr>
      <vt:lpstr>楷体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考试题型</vt:lpstr>
      <vt:lpstr>课程内容</vt:lpstr>
      <vt:lpstr>课程考核</vt:lpstr>
      <vt:lpstr>绪论</vt:lpstr>
      <vt:lpstr>关系模型</vt:lpstr>
      <vt:lpstr>关系代数</vt:lpstr>
      <vt:lpstr>关系代数</vt:lpstr>
      <vt:lpstr>关系代数</vt:lpstr>
      <vt:lpstr>关系代数</vt:lpstr>
      <vt:lpstr>SQL</vt:lpstr>
      <vt:lpstr>SQL</vt:lpstr>
      <vt:lpstr>SQL</vt:lpstr>
      <vt:lpstr>SQL</vt:lpstr>
      <vt:lpstr>SQL</vt:lpstr>
      <vt:lpstr>SQL</vt:lpstr>
      <vt:lpstr>数据库设计与ER模型</vt:lpstr>
      <vt:lpstr>NoSQL数据库的基本原理</vt:lpstr>
      <vt:lpstr>大数据管理系统</vt:lpstr>
      <vt:lpstr>HDFS</vt:lpstr>
      <vt:lpstr>HBase</vt:lpstr>
      <vt:lpstr>HBase</vt:lpstr>
      <vt:lpstr>Cassandra</vt:lpstr>
      <vt:lpstr>MongoDB</vt:lpstr>
      <vt:lpstr>前沿报告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1523</cp:revision>
  <dcterms:created xsi:type="dcterms:W3CDTF">2007-09-26T12:04:45Z</dcterms:created>
  <dcterms:modified xsi:type="dcterms:W3CDTF">2021-12-30T01:18:08Z</dcterms:modified>
</cp:coreProperties>
</file>