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3" r:id="rId2"/>
    <p:sldMasterId id="2147483739" r:id="rId3"/>
    <p:sldMasterId id="2147483743" r:id="rId4"/>
    <p:sldMasterId id="2147483749" r:id="rId5"/>
  </p:sldMasterIdLst>
  <p:notesMasterIdLst>
    <p:notesMasterId r:id="rId31"/>
  </p:notesMasterIdLst>
  <p:handoutMasterIdLst>
    <p:handoutMasterId r:id="rId32"/>
  </p:handoutMasterIdLst>
  <p:sldIdLst>
    <p:sldId id="1844" r:id="rId6"/>
    <p:sldId id="1917" r:id="rId7"/>
    <p:sldId id="1608" r:id="rId8"/>
    <p:sldId id="2001" r:id="rId9"/>
    <p:sldId id="2002" r:id="rId10"/>
    <p:sldId id="2007" r:id="rId11"/>
    <p:sldId id="1584" r:id="rId12"/>
    <p:sldId id="1680" r:id="rId13"/>
    <p:sldId id="2004" r:id="rId14"/>
    <p:sldId id="2005" r:id="rId15"/>
    <p:sldId id="2006" r:id="rId16"/>
    <p:sldId id="1583" r:id="rId17"/>
    <p:sldId id="2008" r:id="rId18"/>
    <p:sldId id="2009" r:id="rId19"/>
    <p:sldId id="2010" r:id="rId20"/>
    <p:sldId id="2011" r:id="rId21"/>
    <p:sldId id="2012" r:id="rId22"/>
    <p:sldId id="2013" r:id="rId23"/>
    <p:sldId id="2025" r:id="rId24"/>
    <p:sldId id="2046" r:id="rId25"/>
    <p:sldId id="2047" r:id="rId26"/>
    <p:sldId id="2048" r:id="rId27"/>
    <p:sldId id="2049" r:id="rId28"/>
    <p:sldId id="2050" r:id="rId29"/>
    <p:sldId id="2103" r:id="rId30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844"/>
            <p14:sldId id="1917"/>
            <p14:sldId id="1608"/>
            <p14:sldId id="2001"/>
            <p14:sldId id="2002"/>
            <p14:sldId id="2007"/>
            <p14:sldId id="1584"/>
            <p14:sldId id="1680"/>
            <p14:sldId id="2004"/>
            <p14:sldId id="2005"/>
            <p14:sldId id="2006"/>
            <p14:sldId id="1583"/>
            <p14:sldId id="2008"/>
            <p14:sldId id="2009"/>
            <p14:sldId id="2010"/>
            <p14:sldId id="2011"/>
            <p14:sldId id="2012"/>
            <p14:sldId id="2013"/>
            <p14:sldId id="2025"/>
            <p14:sldId id="2046"/>
            <p14:sldId id="2047"/>
            <p14:sldId id="2048"/>
            <p14:sldId id="2049"/>
            <p14:sldId id="2050"/>
            <p14:sldId id="21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6" autoAdjust="0"/>
    <p:restoredTop sz="86418" autoAdjust="0"/>
  </p:normalViewPr>
  <p:slideViewPr>
    <p:cSldViewPr>
      <p:cViewPr varScale="1">
        <p:scale>
          <a:sx n="73" d="100"/>
          <a:sy n="73" d="100"/>
        </p:scale>
        <p:origin x="1068" y="36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04280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8C311E-5859-4E0C-A0F3-4690A095D6BE}" type="slidenum">
              <a:rPr kumimoji="0" lang="fi-FI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i-FI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93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文档也可以看作键值对，但“值”的部分以</a:t>
            </a:r>
            <a:r>
              <a:rPr lang="en-US" altLang="zh-CN" dirty="0"/>
              <a:t>JSON</a:t>
            </a:r>
            <a:r>
              <a:rPr lang="zh-CN" altLang="en-US" dirty="0"/>
              <a:t>架构描述，可以存储复杂的内容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BSON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主要优势在于通过改进存储结构，使检索速度更快，例如，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BSON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在实际存储时会将各个字段长度存储在字段头部，因此在遍历数据时更容易跳过不需要的数据。此外，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BSON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支持多种数据类型，例如字符串、整型、浮点型等，这使得用户操作更加容易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0694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上述结构记录了“apple”价格在多日的变化情况。其中“Pricelist”为一个嵌套文档的列表，内容是日期和价格。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如果利用关系型数据库存储该结构，一般会将“apple”的属性信息与每日价格分别存储为两个数据表，并通过外键建立关联。MongoDB则利用数据嵌套的方式，在一个表（集合）中描述全部数据关系，这使得在查询时不必使用join语句，在单表中即可完成查询。由于在分布式环境中join查询的开销较大，因此MongoDB的数据结构更适合分布式环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90007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8C311E-5859-4E0C-A0F3-4690A095D6BE}" type="slidenum">
              <a:rPr kumimoji="0" lang="fi-FI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i-FI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84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一个在分片内部，数据在实际存储时还会被分为更小的块，称为chunk。一个chunk的大小默认为64M，超过该大小的chunk会被分裂为两个新chunk。如果不同服务器上的chunk数量差异较大，mongodb可以通过称为balancer的组件将chunk的数量在各节点间平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74457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（即HBase的Hlog、Cassandra中的commit log）</a:t>
            </a:r>
            <a:endParaRPr lang="en-US" altLang="zh-CN" dirty="0"/>
          </a:p>
          <a:p>
            <a:r>
              <a:rPr lang="zh-CN" altLang="en-US" dirty="0"/>
              <a:t>选举机制类似于</a:t>
            </a:r>
            <a:r>
              <a:rPr lang="en-US" altLang="zh-CN" dirty="0"/>
              <a:t>PASOX</a:t>
            </a:r>
            <a:r>
              <a:rPr lang="zh-CN" altLang="en-US" dirty="0"/>
              <a:t>、</a:t>
            </a:r>
            <a:r>
              <a:rPr lang="en-US" altLang="zh-CN" dirty="0"/>
              <a:t>zookeeper</a:t>
            </a:r>
            <a:r>
              <a:rPr lang="zh-CN" altLang="en-US" dirty="0"/>
              <a:t>等，但</a:t>
            </a:r>
            <a:r>
              <a:rPr lang="en-US" altLang="zh-CN" dirty="0" err="1"/>
              <a:t>mongoDB</a:t>
            </a:r>
            <a:r>
              <a:rPr lang="zh-CN" altLang="en-US" dirty="0"/>
              <a:t>没有提供描述细节的文档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81908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WiredTiger</a:t>
            </a:r>
            <a:r>
              <a:rPr lang="zh-CN" altLang="en-US" dirty="0"/>
              <a:t>是目前使用的引擎，</a:t>
            </a:r>
            <a:r>
              <a:rPr lang="en-US" altLang="zh-CN" dirty="0"/>
              <a:t>MongoDB</a:t>
            </a:r>
            <a:r>
              <a:rPr lang="zh-CN" altLang="en-US" dirty="0"/>
              <a:t>公司推荐使用，但细节介绍的不多，如果不考虑兼容老系统，一般不需要使用</a:t>
            </a:r>
            <a:r>
              <a:rPr lang="zh-CN" altLang="zh-CN" dirty="0"/>
              <a:t>MMAPv</a:t>
            </a:r>
            <a:r>
              <a:rPr lang="en-US" altLang="zh-CN" dirty="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3789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A7292B3-0B11-47C5-88E2-9844D507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C655026C-D8C1-4363-A171-84A90C9556A8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D71AFEE-3217-4DF1-A05D-12A407F38565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3744282-CBF6-4F73-8D13-2E9840FB670F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2970D77-4C66-4576-9AA6-73D80016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3791676-F468-463F-BEC4-97872E7D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06E60E-9DCE-4873-8FA0-50CCC5EB395C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923893-35F6-4EB2-91AD-1989F36BC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B0AC6FB-1EB7-4AAC-B1AE-37AE47638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44D63D7-2EBE-4AF2-9EE8-826D31E6F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EFB7F81-5786-408F-9F93-7F27EC348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106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5257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928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198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93" y="704822"/>
            <a:ext cx="8840814" cy="4268290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2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59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454BC5-A891-44EE-A74B-A7E3CAE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6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rgbClr val="FFFF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444676" y="2029612"/>
            <a:ext cx="4417396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0FFE4904-50E7-4ECC-BCC3-C67937E4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5410" y="2828926"/>
            <a:ext cx="2057400" cy="273844"/>
          </a:xfrm>
        </p:spPr>
        <p:txBody>
          <a:bodyPr/>
          <a:lstStyle>
            <a:lvl1pPr algn="r"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FE4E08F-4887-4F4C-9762-6BCB4180551A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506A60-0D47-419A-A3D4-E389BBA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3D3452-65FF-4347-BD00-2B75098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54EA-A234-48FF-B1AB-A743A0A11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64173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4E8F8E-8ED2-41FE-955F-98DA3E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72326DD-CA6B-48E1-82EE-2C40342E91F0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43BA145-C75F-444E-8B74-1333C2CD3A06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B7EB717-16D0-4F77-AECC-8FFB2A01D333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CCD04C0-A21A-4A36-8E9E-C0AB9D0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540B248-5114-4E4E-A771-6A386CA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D0C119-CD7B-49C6-A100-95BBB1F1B7F8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62882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A2299D-1619-4CD0-B6E8-2D56BA1F92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BE7DB14-3FC9-4E7D-A156-27996A659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016A806-F9C4-4CAD-B65B-F4F0BBFA5B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34354E6-6E20-407C-8836-B4EB47A9E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084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A7292B3-0B11-47C5-88E2-9844D507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C655026C-D8C1-4363-A171-84A90C9556A8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D71AFEE-3217-4DF1-A05D-12A407F38565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3744282-CBF6-4F73-8D13-2E9840FB670F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2970D77-4C66-4576-9AA6-73D80016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3791676-F468-463F-BEC4-97872E7D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06E60E-9DCE-4873-8FA0-50CCC5EB395C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923893-35F6-4EB2-91AD-1989F36BC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B0AC6FB-1EB7-4AAC-B1AE-37AE47638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44D63D7-2EBE-4AF2-9EE8-826D31E6F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EFB7F81-5786-408F-9F93-7F27EC348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713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5257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819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760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93" y="704822"/>
            <a:ext cx="8840814" cy="4268290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2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4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454BC5-A891-44EE-A74B-A7E3CAE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6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rgbClr val="FFFF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444676" y="2029612"/>
            <a:ext cx="4417396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0FFE4904-50E7-4ECC-BCC3-C67937E4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5410" y="2828926"/>
            <a:ext cx="2057400" cy="273844"/>
          </a:xfrm>
        </p:spPr>
        <p:txBody>
          <a:bodyPr/>
          <a:lstStyle>
            <a:lvl1pPr algn="r"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FE4E08F-4887-4F4C-9762-6BCB4180551A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506A60-0D47-419A-A3D4-E389BBA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3D3452-65FF-4347-BD00-2B75098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54EA-A234-48FF-B1AB-A743A0A11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91394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4E8F8E-8ED2-41FE-955F-98DA3E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72326DD-CA6B-48E1-82EE-2C40342E91F0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43BA145-C75F-444E-8B74-1333C2CD3A06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B7EB717-16D0-4F77-AECC-8FFB2A01D333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CCD04C0-A21A-4A36-8E9E-C0AB9D0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540B248-5114-4E4E-A771-6A386CA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D0C119-CD7B-49C6-A100-95BBB1F1B7F8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62882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A2299D-1619-4CD0-B6E8-2D56BA1F92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BE7DB14-3FC9-4E7D-A156-27996A659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016A806-F9C4-4CAD-B65B-F4F0BBFA5B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34354E6-6E20-407C-8836-B4EB47A9E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033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82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8DAC12-AD83-477B-97AF-3CA467AFD3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14CD66-C982-445D-AC32-8E48B232D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5DEB0E-29B5-44A3-AEB0-C37DB8B3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4E24152-3CEB-4698-881C-5331997B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DF74BA9-70AB-4381-81A6-FEB1018C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F9760C03-729C-4D91-B6B1-5D1C7E6726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8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8DAC12-AD83-477B-97AF-3CA467AFD3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14CD66-C982-445D-AC32-8E48B232D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5DEB0E-29B5-44A3-AEB0-C37DB8B3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4E24152-3CEB-4698-881C-5331997B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DF74BA9-70AB-4381-81A6-FEB1018C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F9760C03-729C-4D91-B6B1-5D1C7E6726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6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wengen@tongji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MongoDB</a:t>
            </a:r>
            <a:r>
              <a:rPr lang="zh-CN" altLang="en-US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的原理和使用</a:t>
            </a:r>
          </a:p>
          <a:p>
            <a:pPr algn="ctr">
              <a:spcBef>
                <a:spcPts val="6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《NoSQL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数据库系统原理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7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章）</a:t>
            </a:r>
            <a:endParaRPr lang="en-US" altLang="zh-CN" dirty="0">
              <a:solidFill>
                <a:prstClr val="black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en-GB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计算机科学与技术系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同济大学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40E15-9E7A-4AE4-93A6-572911DA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文档和集合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0318E-4215-45EC-9722-30E088FC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BSON</a:t>
            </a:r>
            <a:r>
              <a:rPr lang="zh-CN" altLang="en-US" sz="2000" b="1" dirty="0"/>
              <a:t>支持的常见数据类型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 err="1"/>
              <a:t>ObjectID</a:t>
            </a:r>
            <a:r>
              <a:rPr lang="zh-CN" altLang="en-US" sz="1600" dirty="0"/>
              <a:t>：对象</a:t>
            </a:r>
            <a:r>
              <a:rPr lang="en-US" altLang="zh-CN" sz="1600" dirty="0"/>
              <a:t>ID</a:t>
            </a:r>
            <a:r>
              <a:rPr lang="zh-CN" altLang="en-US" sz="1600" dirty="0"/>
              <a:t>，每个文档必须拥有一个唯一的</a:t>
            </a:r>
            <a:r>
              <a:rPr lang="en-US" altLang="zh-CN" sz="1600" dirty="0"/>
              <a:t>ID</a:t>
            </a:r>
            <a:r>
              <a:rPr lang="zh-CN" altLang="en-US" sz="1600" dirty="0"/>
              <a:t>。</a:t>
            </a:r>
            <a:r>
              <a:rPr lang="en-US" altLang="zh-CN" sz="1600" dirty="0"/>
              <a:t>ID</a:t>
            </a:r>
            <a:r>
              <a:rPr lang="zh-CN" altLang="en-US" sz="1600" dirty="0"/>
              <a:t>一般为</a:t>
            </a:r>
            <a:r>
              <a:rPr lang="en-US" altLang="zh-CN" sz="1600" dirty="0"/>
              <a:t>12</a:t>
            </a:r>
            <a:r>
              <a:rPr lang="zh-CN" altLang="en-US" sz="1600" dirty="0"/>
              <a:t>字节二进制数据。包括</a:t>
            </a:r>
            <a:r>
              <a:rPr lang="en-US" altLang="zh-CN" sz="1600" dirty="0"/>
              <a:t>4</a:t>
            </a:r>
            <a:r>
              <a:rPr lang="zh-CN" altLang="en-US" sz="1600" dirty="0"/>
              <a:t>字节时间戳、</a:t>
            </a:r>
            <a:r>
              <a:rPr lang="en-US" altLang="zh-CN" sz="1600" dirty="0"/>
              <a:t>3</a:t>
            </a:r>
            <a:r>
              <a:rPr lang="zh-CN" altLang="en-US" sz="1600" dirty="0"/>
              <a:t>字节设备</a:t>
            </a:r>
            <a:r>
              <a:rPr lang="en-US" altLang="zh-CN" sz="1600" dirty="0"/>
              <a:t>ID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字节进程</a:t>
            </a:r>
            <a:r>
              <a:rPr lang="en-US" altLang="zh-CN" sz="1600" dirty="0"/>
              <a:t>ID</a:t>
            </a:r>
            <a:r>
              <a:rPr lang="zh-CN" altLang="en-US" sz="1600" dirty="0"/>
              <a:t>和</a:t>
            </a:r>
            <a:r>
              <a:rPr lang="en-US" altLang="zh-CN" sz="1600" dirty="0"/>
              <a:t>3</a:t>
            </a:r>
            <a:r>
              <a:rPr lang="zh-CN" altLang="en-US" sz="1600" dirty="0"/>
              <a:t>字节计数器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String</a:t>
            </a:r>
            <a:r>
              <a:rPr lang="zh-CN" altLang="en-US" sz="1600" dirty="0"/>
              <a:t>：</a:t>
            </a:r>
            <a:r>
              <a:rPr lang="en-US" altLang="zh-CN" sz="1600" dirty="0"/>
              <a:t>utf-8</a:t>
            </a:r>
            <a:r>
              <a:rPr lang="zh-CN" altLang="en-US" sz="1600" dirty="0"/>
              <a:t>编码的字符串，在文档中用双引号引用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Boolean</a:t>
            </a:r>
            <a:r>
              <a:rPr lang="zh-CN" altLang="en-US" sz="1600" dirty="0"/>
              <a:t>：布尔值，</a:t>
            </a:r>
            <a:r>
              <a:rPr lang="en-US" altLang="zh-CN" sz="1600" dirty="0"/>
              <a:t>true </a:t>
            </a:r>
            <a:r>
              <a:rPr lang="zh-CN" altLang="en-US" sz="1600" dirty="0"/>
              <a:t>或者</a:t>
            </a:r>
            <a:r>
              <a:rPr lang="en-US" altLang="zh-CN" sz="1600" dirty="0"/>
              <a:t>false</a:t>
            </a:r>
            <a:endParaRPr lang="zh-CN" altLang="en-US" sz="1600" dirty="0"/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Integer</a:t>
            </a:r>
            <a:r>
              <a:rPr lang="zh-CN" altLang="en-US" sz="1600" dirty="0"/>
              <a:t>：整数，具有</a:t>
            </a:r>
            <a:r>
              <a:rPr lang="en-US" altLang="zh-CN" sz="1600" dirty="0"/>
              <a:t>32</a:t>
            </a:r>
            <a:r>
              <a:rPr lang="zh-CN" altLang="en-US" sz="1600" dirty="0"/>
              <a:t>位（</a:t>
            </a:r>
            <a:r>
              <a:rPr lang="en-US" altLang="zh-CN" sz="1600" dirty="0"/>
              <a:t>int</a:t>
            </a:r>
            <a:r>
              <a:rPr lang="zh-CN" altLang="en-US" sz="1600" dirty="0"/>
              <a:t>）和</a:t>
            </a:r>
            <a:r>
              <a:rPr lang="en-US" altLang="zh-CN" sz="1600" dirty="0"/>
              <a:t>64</a:t>
            </a:r>
            <a:r>
              <a:rPr lang="zh-CN" altLang="en-US" sz="1600" dirty="0"/>
              <a:t>位（</a:t>
            </a:r>
            <a:r>
              <a:rPr lang="en-US" altLang="zh-CN" sz="1600" dirty="0"/>
              <a:t>long</a:t>
            </a:r>
            <a:r>
              <a:rPr lang="zh-CN" altLang="en-US" sz="1600" dirty="0"/>
              <a:t>）两种类型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Double</a:t>
            </a:r>
            <a:r>
              <a:rPr lang="zh-CN" altLang="en-US" sz="1600" dirty="0"/>
              <a:t>：浮点数，如果使用</a:t>
            </a:r>
            <a:r>
              <a:rPr lang="en-US" altLang="zh-CN" sz="1600" dirty="0"/>
              <a:t>128</a:t>
            </a:r>
            <a:r>
              <a:rPr lang="zh-CN" altLang="en-US" sz="1600" dirty="0"/>
              <a:t>位浮点数，则可以使用</a:t>
            </a:r>
            <a:r>
              <a:rPr lang="en-US" altLang="zh-CN" sz="1600" dirty="0"/>
              <a:t>Decimal</a:t>
            </a:r>
            <a:r>
              <a:rPr lang="zh-CN" altLang="en-US" sz="1600" dirty="0"/>
              <a:t>类型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Arrays</a:t>
            </a:r>
            <a:r>
              <a:rPr lang="zh-CN" altLang="en-US" sz="1600" dirty="0"/>
              <a:t>：数组或者列表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Object</a:t>
            </a:r>
            <a:r>
              <a:rPr lang="zh-CN" altLang="en-US" sz="1600" dirty="0"/>
              <a:t>：嵌入文档，一个值为一个文档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Null</a:t>
            </a:r>
            <a:r>
              <a:rPr lang="zh-CN" altLang="en-US" sz="1600" dirty="0"/>
              <a:t>：空值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Timestamp</a:t>
            </a:r>
            <a:r>
              <a:rPr lang="zh-CN" altLang="en-US" sz="1600" dirty="0"/>
              <a:t>：时间戳</a:t>
            </a:r>
          </a:p>
          <a:p>
            <a:pPr lvl="1">
              <a:spcBef>
                <a:spcPts val="600"/>
              </a:spcBef>
            </a:pPr>
            <a:endParaRPr lang="zh-CN" altLang="en-US" sz="1600" dirty="0"/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93370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31EEA-CF4D-453E-B0CF-65F71894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文档和集合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5607C-2983-424A-B3A5-435E46A55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BSON</a:t>
            </a:r>
            <a:r>
              <a:rPr lang="zh-CN" altLang="en-US" sz="2000" b="1" dirty="0"/>
              <a:t>支持的常见数据类型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 err="1"/>
              <a:t>Minkey</a:t>
            </a:r>
            <a:r>
              <a:rPr lang="en-US" altLang="zh-CN" sz="1600" b="1" dirty="0"/>
              <a:t>/</a:t>
            </a:r>
            <a:r>
              <a:rPr lang="en-US" altLang="zh-CN" sz="1600" b="1" dirty="0" err="1"/>
              <a:t>Maxkey</a:t>
            </a:r>
            <a:r>
              <a:rPr lang="zh-CN" altLang="en-US" sz="1600" dirty="0"/>
              <a:t>：</a:t>
            </a:r>
            <a:r>
              <a:rPr lang="en-US" altLang="zh-CN" sz="1600" dirty="0"/>
              <a:t>BSON</a:t>
            </a:r>
            <a:r>
              <a:rPr lang="zh-CN" altLang="en-US" sz="1600" dirty="0"/>
              <a:t>中的最低值和最高值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/>
              <a:t>Date</a:t>
            </a:r>
            <a:r>
              <a:rPr lang="zh-CN" altLang="en-US" sz="1600" dirty="0"/>
              <a:t>：</a:t>
            </a:r>
            <a:r>
              <a:rPr lang="en-US" altLang="zh-CN" sz="1600" dirty="0"/>
              <a:t>UNIX</a:t>
            </a:r>
            <a:r>
              <a:rPr lang="zh-CN" altLang="en-US" sz="1600" dirty="0"/>
              <a:t>格式的日期或时间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 err="1"/>
              <a:t>BinaryData</a:t>
            </a:r>
            <a:r>
              <a:rPr lang="zh-CN" altLang="en-US" sz="1600" dirty="0"/>
              <a:t>：二进制数据，别名为</a:t>
            </a:r>
            <a:r>
              <a:rPr lang="en-US" altLang="zh-CN" sz="1600" dirty="0" err="1"/>
              <a:t>binData</a:t>
            </a:r>
            <a:endParaRPr lang="zh-CN" altLang="en-US" sz="1600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BSON</a:t>
            </a:r>
            <a:r>
              <a:rPr lang="zh-CN" altLang="en-US" sz="1600" dirty="0"/>
              <a:t>中还包括正则表达式、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代码等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通过支持</a:t>
            </a:r>
            <a:r>
              <a:rPr lang="en-US" altLang="zh-CN" sz="1600" dirty="0"/>
              <a:t>Arrays</a:t>
            </a:r>
            <a:r>
              <a:rPr lang="zh-CN" altLang="en-US" sz="1600" dirty="0"/>
              <a:t>，文档可以支持嵌套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3718C7-7961-4E65-B371-5025F8ABB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3003798"/>
            <a:ext cx="3891916" cy="1731243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indent="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191691" defTabSz="685800">
              <a:spcBef>
                <a:spcPct val="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  <a:cs typeface="Courier New" panose="02070309020205020404" pitchFamily="49" charset="0"/>
              </a:rPr>
              <a:t>{</a:t>
            </a:r>
            <a:endParaRPr lang="en-US" altLang="zh-CN" sz="9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191691" defTabSz="685800">
              <a:spcBef>
                <a:spcPct val="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  <a:cs typeface="Courier New" panose="02070309020205020404" pitchFamily="49" charset="0"/>
              </a:rPr>
              <a:t>    "name": "apple ", </a:t>
            </a:r>
            <a:endParaRPr lang="en-US" altLang="zh-CN" sz="9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191691" defTabSz="685800">
              <a:spcBef>
                <a:spcPct val="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  <a:cs typeface="Courier New" panose="02070309020205020404" pitchFamily="49" charset="0"/>
              </a:rPr>
              <a:t>     "color": "red ", </a:t>
            </a:r>
            <a:endParaRPr lang="en-US" altLang="zh-CN" sz="9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191691" defTabSz="685800">
              <a:spcBef>
                <a:spcPct val="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  <a:cs typeface="Courier New" panose="02070309020205020404" pitchFamily="49" charset="0"/>
              </a:rPr>
              <a:t>     "taste": "sweet",</a:t>
            </a:r>
            <a:endParaRPr lang="en-US" altLang="zh-CN" sz="9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191691" defTabSz="685800">
              <a:spcBef>
                <a:spcPct val="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  <a:cs typeface="Courier New" panose="02070309020205020404" pitchFamily="49" charset="0"/>
              </a:rPr>
              <a:t>    Pricelist:[</a:t>
            </a:r>
            <a:endParaRPr lang="en-US" altLang="zh-CN" sz="9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191691" defTabSz="685800">
              <a:spcBef>
                <a:spcPct val="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  <a:cs typeface="Courier New" panose="02070309020205020404" pitchFamily="49" charset="0"/>
              </a:rPr>
              <a:t>    {"date":"2018-1-1","price","5.1"},</a:t>
            </a:r>
            <a:endParaRPr lang="en-US" altLang="zh-CN" sz="9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191691" defTabSz="685800">
              <a:spcBef>
                <a:spcPct val="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  <a:cs typeface="Courier New" panose="02070309020205020404" pitchFamily="49" charset="0"/>
              </a:rPr>
              <a:t>    {"date":"2018-1-2","price","5.4"},</a:t>
            </a:r>
            <a:endParaRPr lang="en-US" altLang="zh-CN" sz="9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191691" defTabSz="685800">
              <a:spcBef>
                <a:spcPct val="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  <a:cs typeface="Courier New" panose="02070309020205020404" pitchFamily="49" charset="0"/>
              </a:rPr>
              <a:t>    {"date":"2018-2-5","price","4.8"}]</a:t>
            </a:r>
            <a:endParaRPr lang="en-US" altLang="zh-CN" sz="9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191691" defTabSz="685800">
              <a:spcBef>
                <a:spcPct val="0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  <a:ea typeface="方正书宋简体"/>
                <a:cs typeface="Courier New" panose="02070309020205020404" pitchFamily="49" charset="0"/>
              </a:rPr>
              <a:t>}</a:t>
            </a:r>
            <a:endParaRPr lang="en-US" altLang="zh-CN" sz="33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6F18E6-E8DC-4F17-B534-D9BA9C3495C9}"/>
              </a:ext>
            </a:extLst>
          </p:cNvPr>
          <p:cNvSpPr txBox="1"/>
          <p:nvPr/>
        </p:nvSpPr>
        <p:spPr>
          <a:xfrm>
            <a:off x="5652120" y="3558084"/>
            <a:ext cx="2664296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如果利用关系型数据库，如何存储这些数据？</a:t>
            </a:r>
          </a:p>
        </p:txBody>
      </p:sp>
    </p:spTree>
    <p:extLst>
      <p:ext uri="{BB962C8B-B14F-4D97-AF65-F5344CB8AC3E}">
        <p14:creationId xmlns:p14="http://schemas.microsoft.com/office/powerpoint/2010/main" val="4125183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4165-665E-462E-B926-68D2AE40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灵活的文档模式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DD0A3E15-2406-491F-B1E1-D67F62C73EF5}"/>
              </a:ext>
            </a:extLst>
          </p:cNvPr>
          <p:cNvSpPr/>
          <p:nvPr/>
        </p:nvSpPr>
        <p:spPr>
          <a:xfrm>
            <a:off x="2166055" y="627534"/>
            <a:ext cx="4634795" cy="380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{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first_name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: ‘Paul’,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surname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: ‘Miller’,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cell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: 447557505611, 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city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: ‘London’,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location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: [45.123,47.232],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Profession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: [‘banking’, ‘finance’, ‘trader’],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cars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: [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    {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model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: ‘Bentley’,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year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: 1973,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value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: 100000, … },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    {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model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: ‘Rolls Royce’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Courier" charset="0"/>
              </a:rPr>
              <a:t>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year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: 1965,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value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: 330000, … }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  ]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C6C"/>
                </a:solidFill>
                <a:effectLst/>
                <a:uLnTx/>
                <a:uFillTx/>
                <a:latin typeface="Courier" charset="0"/>
                <a:ea typeface="宋体" charset="-122"/>
                <a:cs typeface="Courier" charset="0"/>
              </a:rPr>
              <a:t>}</a:t>
            </a:r>
          </a:p>
        </p:txBody>
      </p:sp>
      <p:sp>
        <p:nvSpPr>
          <p:cNvPr id="29" name="Right Brace 8">
            <a:extLst>
              <a:ext uri="{FF2B5EF4-FFF2-40B4-BE49-F238E27FC236}">
                <a16:creationId xmlns:a16="http://schemas.microsoft.com/office/drawing/2014/main" id="{65593C01-E7BA-4CB5-8A44-785509C01A21}"/>
              </a:ext>
            </a:extLst>
          </p:cNvPr>
          <p:cNvSpPr/>
          <p:nvPr/>
        </p:nvSpPr>
        <p:spPr>
          <a:xfrm>
            <a:off x="5015796" y="2361544"/>
            <a:ext cx="225425" cy="1485900"/>
          </a:xfrm>
          <a:prstGeom prst="rightBrace">
            <a:avLst>
              <a:gd name="adj1" fmla="val 36904"/>
              <a:gd name="adj2" fmla="val 50000"/>
            </a:avLst>
          </a:prstGeom>
          <a:noFill/>
          <a:ln w="31750" cap="flat" cmpd="sng" algn="ctr">
            <a:solidFill>
              <a:srgbClr val="5B972B"/>
            </a:solidFill>
            <a:prstDash val="solid"/>
            <a:miter lim="800000"/>
            <a:tailEnd type="none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宋体"/>
              <a:cs typeface="Arial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C3E18FAC-BB2D-4FF4-8DE3-542EDE3A35D8}"/>
              </a:ext>
            </a:extLst>
          </p:cNvPr>
          <p:cNvSpPr txBox="1"/>
          <p:nvPr/>
        </p:nvSpPr>
        <p:spPr>
          <a:xfrm>
            <a:off x="5340703" y="2939086"/>
            <a:ext cx="2702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嵌套结构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cxnSp>
        <p:nvCxnSpPr>
          <p:cNvPr id="31" name="Straight Arrow Connector 10">
            <a:extLst>
              <a:ext uri="{FF2B5EF4-FFF2-40B4-BE49-F238E27FC236}">
                <a16:creationId xmlns:a16="http://schemas.microsoft.com/office/drawing/2014/main" id="{A37E7E04-4B4F-4475-A003-B4CC8D75973A}"/>
              </a:ext>
            </a:extLst>
          </p:cNvPr>
          <p:cNvCxnSpPr/>
          <p:nvPr/>
        </p:nvCxnSpPr>
        <p:spPr>
          <a:xfrm flipV="1">
            <a:off x="1609246" y="1561444"/>
            <a:ext cx="733904" cy="628650"/>
          </a:xfrm>
          <a:prstGeom prst="straightConnector1">
            <a:avLst/>
          </a:prstGeom>
          <a:noFill/>
          <a:ln w="9525" cap="flat" cmpd="sng" algn="ctr">
            <a:solidFill>
              <a:srgbClr val="5B972B"/>
            </a:solidFill>
            <a:prstDash val="sysDot"/>
            <a:miter lim="800000"/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</p:cxnSp>
      <p:cxnSp>
        <p:nvCxnSpPr>
          <p:cNvPr id="32" name="Straight Arrow Connector 11">
            <a:extLst>
              <a:ext uri="{FF2B5EF4-FFF2-40B4-BE49-F238E27FC236}">
                <a16:creationId xmlns:a16="http://schemas.microsoft.com/office/drawing/2014/main" id="{28665C6F-07B2-4793-9CD6-5D7D8A24B118}"/>
              </a:ext>
            </a:extLst>
          </p:cNvPr>
          <p:cNvCxnSpPr/>
          <p:nvPr/>
        </p:nvCxnSpPr>
        <p:spPr>
          <a:xfrm>
            <a:off x="1637370" y="2190095"/>
            <a:ext cx="705780" cy="1"/>
          </a:xfrm>
          <a:prstGeom prst="straightConnector1">
            <a:avLst/>
          </a:prstGeom>
          <a:noFill/>
          <a:ln w="9525" cap="flat" cmpd="sng" algn="ctr">
            <a:solidFill>
              <a:srgbClr val="5B972B"/>
            </a:solidFill>
            <a:prstDash val="sysDot"/>
            <a:miter lim="800000"/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</p:cxnSp>
      <p:cxnSp>
        <p:nvCxnSpPr>
          <p:cNvPr id="33" name="Straight Arrow Connector 13">
            <a:extLst>
              <a:ext uri="{FF2B5EF4-FFF2-40B4-BE49-F238E27FC236}">
                <a16:creationId xmlns:a16="http://schemas.microsoft.com/office/drawing/2014/main" id="{FE6D0263-D216-458D-AEA9-3F36C8171440}"/>
              </a:ext>
            </a:extLst>
          </p:cNvPr>
          <p:cNvCxnSpPr/>
          <p:nvPr/>
        </p:nvCxnSpPr>
        <p:spPr>
          <a:xfrm>
            <a:off x="1607660" y="2190095"/>
            <a:ext cx="735491" cy="270293"/>
          </a:xfrm>
          <a:prstGeom prst="straightConnector1">
            <a:avLst/>
          </a:prstGeom>
          <a:noFill/>
          <a:ln w="9525" cap="flat" cmpd="sng" algn="ctr">
            <a:solidFill>
              <a:srgbClr val="5B972B"/>
            </a:solidFill>
            <a:prstDash val="sysDot"/>
            <a:miter lim="800000"/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</p:cxnSp>
      <p:sp>
        <p:nvSpPr>
          <p:cNvPr id="34" name="TextBox 14">
            <a:extLst>
              <a:ext uri="{FF2B5EF4-FFF2-40B4-BE49-F238E27FC236}">
                <a16:creationId xmlns:a16="http://schemas.microsoft.com/office/drawing/2014/main" id="{8522367C-FB08-47BF-BCE1-478DE560F2CF}"/>
              </a:ext>
            </a:extLst>
          </p:cNvPr>
          <p:cNvSpPr txBox="1"/>
          <p:nvPr/>
        </p:nvSpPr>
        <p:spPr>
          <a:xfrm>
            <a:off x="7059557" y="1293511"/>
            <a:ext cx="1821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多种数据类型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cxnSp>
        <p:nvCxnSpPr>
          <p:cNvPr id="35" name="Straight Arrow Connector 15">
            <a:extLst>
              <a:ext uri="{FF2B5EF4-FFF2-40B4-BE49-F238E27FC236}">
                <a16:creationId xmlns:a16="http://schemas.microsoft.com/office/drawing/2014/main" id="{46D8A3EB-B4DD-4BBF-A1B5-2AC1B7C4ACDC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4286253" y="1104256"/>
            <a:ext cx="2773304" cy="358532"/>
          </a:xfrm>
          <a:prstGeom prst="straightConnector1">
            <a:avLst/>
          </a:prstGeom>
          <a:noFill/>
          <a:ln w="9525" cap="flat" cmpd="sng" algn="ctr">
            <a:solidFill>
              <a:srgbClr val="5B972B"/>
            </a:solidFill>
            <a:prstDash val="sysDot"/>
            <a:miter lim="800000"/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</p:cxn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A5C6E99B-408D-4A95-84AE-282C7B11A823}"/>
              </a:ext>
            </a:extLst>
          </p:cNvPr>
          <p:cNvCxnSpPr>
            <a:stCxn id="34" idx="1"/>
          </p:cNvCxnSpPr>
          <p:nvPr/>
        </p:nvCxnSpPr>
        <p:spPr>
          <a:xfrm flipH="1">
            <a:off x="4286253" y="1462788"/>
            <a:ext cx="2773304" cy="98657"/>
          </a:xfrm>
          <a:prstGeom prst="straightConnector1">
            <a:avLst/>
          </a:prstGeom>
          <a:noFill/>
          <a:ln w="9525" cap="flat" cmpd="sng" algn="ctr">
            <a:solidFill>
              <a:srgbClr val="5B972B"/>
            </a:solidFill>
            <a:prstDash val="sysDot"/>
            <a:miter lim="800000"/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</p:cxnSp>
      <p:cxnSp>
        <p:nvCxnSpPr>
          <p:cNvPr id="37" name="Straight Arrow Connector 20">
            <a:extLst>
              <a:ext uri="{FF2B5EF4-FFF2-40B4-BE49-F238E27FC236}">
                <a16:creationId xmlns:a16="http://schemas.microsoft.com/office/drawing/2014/main" id="{B1B5C509-C751-415A-B420-453E9B46075B}"/>
              </a:ext>
            </a:extLst>
          </p:cNvPr>
          <p:cNvCxnSpPr>
            <a:stCxn id="34" idx="1"/>
          </p:cNvCxnSpPr>
          <p:nvPr/>
        </p:nvCxnSpPr>
        <p:spPr>
          <a:xfrm flipH="1">
            <a:off x="4893033" y="1462788"/>
            <a:ext cx="2166524" cy="428505"/>
          </a:xfrm>
          <a:prstGeom prst="straightConnector1">
            <a:avLst/>
          </a:prstGeom>
          <a:noFill/>
          <a:ln w="9525" cap="flat" cmpd="sng" algn="ctr">
            <a:solidFill>
              <a:srgbClr val="5B972B"/>
            </a:solidFill>
            <a:prstDash val="sysDot"/>
            <a:miter lim="800000"/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B1C7BE8C-0688-4A3F-8135-5A1E362BC0AE}"/>
              </a:ext>
            </a:extLst>
          </p:cNvPr>
          <p:cNvSpPr txBox="1"/>
          <p:nvPr/>
        </p:nvSpPr>
        <p:spPr>
          <a:xfrm rot="455880">
            <a:off x="5047562" y="101550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字符串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5B972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39E47635-B20B-49D2-A24F-F9F416558DA4}"/>
              </a:ext>
            </a:extLst>
          </p:cNvPr>
          <p:cNvSpPr txBox="1"/>
          <p:nvPr/>
        </p:nvSpPr>
        <p:spPr>
          <a:xfrm rot="21346649">
            <a:off x="5073825" y="128666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数字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5B972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53126898-BD79-4544-83FB-F33B22046AEB}"/>
              </a:ext>
            </a:extLst>
          </p:cNvPr>
          <p:cNvSpPr txBox="1"/>
          <p:nvPr/>
        </p:nvSpPr>
        <p:spPr>
          <a:xfrm rot="20769305">
            <a:off x="5037236" y="155430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5B972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空间位置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5B972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805C0FB6-A24E-41A9-B33D-4CF118FD2C7E}"/>
              </a:ext>
            </a:extLst>
          </p:cNvPr>
          <p:cNvSpPr txBox="1"/>
          <p:nvPr/>
        </p:nvSpPr>
        <p:spPr>
          <a:xfrm>
            <a:off x="611560" y="2017172"/>
            <a:ext cx="110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属性字段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2575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46E1E-DE50-42AF-BA50-C58C4B6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分片机制和集群架构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BD9C8-A6D7-4B0E-B185-6F439F6EA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MongoDB</a:t>
            </a:r>
            <a:r>
              <a:rPr lang="zh-CN" altLang="en-US" sz="2000" b="1" dirty="0"/>
              <a:t>将数据水平切分机制称为</a:t>
            </a:r>
            <a:r>
              <a:rPr lang="zh-CN" altLang="en-US" sz="2000" b="1" dirty="0">
                <a:solidFill>
                  <a:srgbClr val="C00000"/>
                </a:solidFill>
              </a:rPr>
              <a:t>分片</a:t>
            </a:r>
            <a:r>
              <a:rPr lang="zh-CN" altLang="en-US" sz="2000" b="1" dirty="0"/>
              <a:t>（</a:t>
            </a:r>
            <a:r>
              <a:rPr lang="en-US" altLang="zh-CN" sz="2000" b="1" dirty="0" err="1"/>
              <a:t>Sharding</a:t>
            </a:r>
            <a:r>
              <a:rPr lang="zh-CN" altLang="en-US" sz="2000" b="1" dirty="0"/>
              <a:t>）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支持对文档自动分片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分片的依据是</a:t>
            </a:r>
            <a:r>
              <a:rPr lang="zh-CN" altLang="en-US" sz="1800" b="1" dirty="0">
                <a:solidFill>
                  <a:srgbClr val="C00000"/>
                </a:solidFill>
              </a:rPr>
              <a:t>分片键</a:t>
            </a:r>
            <a:r>
              <a:rPr lang="zh-CN" altLang="en-US" sz="1800" dirty="0"/>
              <a:t>（</a:t>
            </a:r>
            <a:r>
              <a:rPr lang="en-US" altLang="zh-CN" sz="1800" dirty="0"/>
              <a:t>Shard Keys</a:t>
            </a:r>
            <a:r>
              <a:rPr lang="zh-CN" altLang="en-US" sz="1800" dirty="0"/>
              <a:t>）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分片键可以由文档的一个或多个字段构成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MongoDB</a:t>
            </a:r>
            <a:r>
              <a:rPr lang="zh-CN" altLang="en-US" sz="2000" b="1" dirty="0"/>
              <a:t>支持三种分片（片键）策略</a:t>
            </a:r>
          </a:p>
          <a:p>
            <a:pPr lvl="1">
              <a:spcBef>
                <a:spcPts val="600"/>
              </a:spcBef>
            </a:pPr>
            <a:r>
              <a:rPr lang="zh-CN" altLang="en-US" sz="1800" b="1" dirty="0">
                <a:solidFill>
                  <a:srgbClr val="C00000"/>
                </a:solidFill>
              </a:rPr>
              <a:t>升序分片</a:t>
            </a:r>
            <a:r>
              <a:rPr lang="zh-CN" altLang="en-US" sz="1800" dirty="0"/>
              <a:t>：将分片键进行升序排序，并在当前分片的数据量达到某个阈值时进行分片</a:t>
            </a:r>
          </a:p>
          <a:p>
            <a:pPr lvl="1">
              <a:spcBef>
                <a:spcPts val="600"/>
              </a:spcBef>
            </a:pPr>
            <a:r>
              <a:rPr lang="zh-CN" altLang="en-US" sz="1800" b="1" dirty="0">
                <a:solidFill>
                  <a:srgbClr val="C00000"/>
                </a:solidFill>
              </a:rPr>
              <a:t>哈希分片</a:t>
            </a:r>
            <a:r>
              <a:rPr lang="zh-CN" altLang="en-US" sz="1800" dirty="0"/>
              <a:t>：将分片键进行哈希运算，使数据分布更均匀</a:t>
            </a:r>
          </a:p>
          <a:p>
            <a:pPr lvl="1">
              <a:spcBef>
                <a:spcPts val="600"/>
              </a:spcBef>
            </a:pPr>
            <a:r>
              <a:rPr lang="zh-CN" altLang="en-US" sz="1800" b="1" dirty="0">
                <a:solidFill>
                  <a:srgbClr val="C00000"/>
                </a:solidFill>
              </a:rPr>
              <a:t>位置分片</a:t>
            </a:r>
            <a:r>
              <a:rPr lang="zh-CN" altLang="en-US" sz="1800" dirty="0"/>
              <a:t>：类似于对分片键的前缀或字符串进行判断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分片存储时会分为多个</a:t>
            </a:r>
            <a:r>
              <a:rPr lang="en-US" altLang="zh-CN" sz="2000" dirty="0"/>
              <a:t>chunk</a:t>
            </a:r>
            <a:r>
              <a:rPr lang="zh-CN" altLang="en-US" sz="2000" dirty="0"/>
              <a:t>，每个</a:t>
            </a:r>
            <a:r>
              <a:rPr lang="en-US" altLang="zh-CN" sz="2000" dirty="0"/>
              <a:t>chunk</a:t>
            </a:r>
            <a:r>
              <a:rPr lang="zh-CN" altLang="en-US" sz="2000" dirty="0"/>
              <a:t>默认大小为</a:t>
            </a:r>
            <a:r>
              <a:rPr lang="en-US" altLang="zh-CN" sz="2000" dirty="0"/>
              <a:t>64M</a:t>
            </a:r>
            <a:r>
              <a:rPr lang="zh-CN" altLang="en-US" sz="2000" dirty="0"/>
              <a:t>。</a:t>
            </a:r>
            <a:r>
              <a:rPr lang="en-US" altLang="zh-CN" sz="2000" dirty="0"/>
              <a:t>chunk</a:t>
            </a:r>
            <a:r>
              <a:rPr lang="zh-CN" altLang="en-US" sz="2000" dirty="0"/>
              <a:t>是数据平衡的最小单位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5885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EA20A-A657-4300-BCAA-31E0EA86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分片机制和集群架构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6AAF1-DCC1-44E5-A300-6625B8C2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复制集（</a:t>
            </a:r>
            <a:r>
              <a:rPr lang="en-US" altLang="zh-CN" sz="2000" b="1" dirty="0"/>
              <a:t>Replication Set</a:t>
            </a:r>
            <a:r>
              <a:rPr lang="zh-CN" altLang="en-US" sz="2000" b="1" dirty="0"/>
              <a:t>）机制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面向分片的主从分布式结构</a:t>
            </a:r>
            <a:endParaRPr lang="en-US" altLang="zh-CN" sz="1800" dirty="0"/>
          </a:p>
          <a:p>
            <a:pPr lvl="2">
              <a:spcBef>
                <a:spcPts val="1200"/>
              </a:spcBef>
            </a:pPr>
            <a:r>
              <a:rPr lang="zh-CN" altLang="en-US" sz="1600" b="1" dirty="0"/>
              <a:t>主节点（</a:t>
            </a:r>
            <a:r>
              <a:rPr lang="en-US" altLang="zh-CN" sz="1600" b="1" dirty="0"/>
              <a:t>Primary Node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：负责数据的</a:t>
            </a:r>
            <a:r>
              <a:rPr lang="zh-CN" altLang="en-US" sz="1600" b="1" dirty="0">
                <a:solidFill>
                  <a:srgbClr val="C00000"/>
                </a:solidFill>
              </a:rPr>
              <a:t>写入</a:t>
            </a:r>
            <a:r>
              <a:rPr lang="zh-CN" altLang="en-US" sz="1600" dirty="0"/>
              <a:t>和</a:t>
            </a:r>
            <a:r>
              <a:rPr lang="zh-CN" altLang="en-US" sz="1600" b="1" dirty="0">
                <a:solidFill>
                  <a:srgbClr val="C00000"/>
                </a:solidFill>
              </a:rPr>
              <a:t>更新</a:t>
            </a:r>
            <a:r>
              <a:rPr lang="zh-CN" altLang="en-US" sz="1600" dirty="0"/>
              <a:t>。主节点在更新数据的同时，会将操作信息写入日志，称为</a:t>
            </a:r>
            <a:r>
              <a:rPr lang="en-US" altLang="zh-CN" sz="1600" dirty="0" err="1"/>
              <a:t>oplog</a:t>
            </a:r>
            <a:endParaRPr lang="zh-CN" altLang="en-US" sz="1600" dirty="0"/>
          </a:p>
          <a:p>
            <a:pPr lvl="2">
              <a:spcBef>
                <a:spcPts val="1200"/>
              </a:spcBef>
            </a:pPr>
            <a:r>
              <a:rPr lang="zh-CN" altLang="en-US" sz="1600" b="1" dirty="0"/>
              <a:t>从节点（</a:t>
            </a:r>
            <a:r>
              <a:rPr lang="en-US" altLang="zh-CN" sz="1600" b="1" dirty="0"/>
              <a:t>Secondary Node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：监听主节点</a:t>
            </a:r>
            <a:r>
              <a:rPr lang="en-US" altLang="zh-CN" sz="1600" dirty="0" err="1"/>
              <a:t>oplog</a:t>
            </a:r>
            <a:r>
              <a:rPr lang="zh-CN" altLang="en-US" sz="1600" dirty="0"/>
              <a:t>的变化，根据其内容维护自身的数据更新，使之和主节点保持一致（最终一致性）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不会出现写冲突的情况，但可能出现（暂时的）</a:t>
            </a:r>
            <a:r>
              <a:rPr lang="zh-CN" altLang="en-US" sz="1800" b="1" dirty="0">
                <a:solidFill>
                  <a:srgbClr val="C00000"/>
                </a:solidFill>
              </a:rPr>
              <a:t>主节点单点失效</a:t>
            </a:r>
            <a:r>
              <a:rPr lang="zh-CN" altLang="en-US" sz="1800" dirty="0"/>
              <a:t>问题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用户即可以由主节点读取数据，也可以由从节点读取数据（</a:t>
            </a:r>
            <a:r>
              <a:rPr lang="zh-CN" altLang="en-US" sz="1800" dirty="0">
                <a:solidFill>
                  <a:srgbClr val="C00000"/>
                </a:solidFill>
              </a:rPr>
              <a:t>是否一样？</a:t>
            </a:r>
            <a:r>
              <a:rPr lang="zh-CN" altLang="en-US" sz="1800" dirty="0"/>
              <a:t>）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从节点可以配置为多个，各节点相互通信、相互检测心跳信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当主节点宕机时，从节点会检测到错误，并通过选举方式（一半以上的从节点投票通过），使某一台从节点提升为主节点，接管数据更新操作</a:t>
            </a:r>
          </a:p>
        </p:txBody>
      </p:sp>
    </p:spTree>
    <p:extLst>
      <p:ext uri="{BB962C8B-B14F-4D97-AF65-F5344CB8AC3E}">
        <p14:creationId xmlns:p14="http://schemas.microsoft.com/office/powerpoint/2010/main" val="1804800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290EF-5410-47C0-A189-FBFA41E7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分片机制和集群架构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51709-3E40-4C9B-89FF-F9122D63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fr-FR" sz="2000" b="1" dirty="0"/>
              <a:t>复制集（</a:t>
            </a:r>
            <a:r>
              <a:rPr lang="fr-FR" altLang="zh-CN" sz="2000" b="1" dirty="0"/>
              <a:t>replication Set</a:t>
            </a:r>
            <a:r>
              <a:rPr lang="zh-CN" altLang="fr-FR" sz="2000" b="1" dirty="0"/>
              <a:t>）机制</a:t>
            </a:r>
          </a:p>
          <a:p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D9FBD7-EB60-4B78-9BC2-40F8FB78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41186"/>
            <a:ext cx="5400600" cy="2812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71141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53AA-6CBC-42F4-9EA5-F68AB4DE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分片机制和集群架构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DFBA3-5385-4DFD-8D59-9EEF78C9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集群架构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 err="1"/>
              <a:t>Mongod</a:t>
            </a:r>
            <a:r>
              <a:rPr lang="zh-CN" altLang="en-US" sz="1800" b="1" dirty="0"/>
              <a:t>服务器</a:t>
            </a:r>
            <a:r>
              <a:rPr lang="zh-CN" altLang="en-US" sz="1800" dirty="0"/>
              <a:t>：负责存储实际数据分片。如果用户不使用数据分片，可以直接访问存储数据的</a:t>
            </a:r>
            <a:r>
              <a:rPr lang="en-US" altLang="zh-CN" sz="1800" dirty="0" err="1"/>
              <a:t>Mongod</a:t>
            </a:r>
            <a:r>
              <a:rPr lang="zh-CN" altLang="en-US" sz="1800" dirty="0"/>
              <a:t>服务器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/>
              <a:t>Mongos</a:t>
            </a:r>
            <a:r>
              <a:rPr lang="zh-CN" altLang="en-US" sz="1800" b="1" dirty="0"/>
              <a:t>服务器</a:t>
            </a:r>
            <a:r>
              <a:rPr lang="zh-CN" altLang="en-US" sz="1800" dirty="0"/>
              <a:t>：用户访问集群的入口，负责与客户端交互，并在内存中缓存分片数据的存储和路由信息。客户端只要知道</a:t>
            </a:r>
            <a:r>
              <a:rPr lang="en-US" altLang="zh-CN" sz="1800" dirty="0"/>
              <a:t>Mongos</a:t>
            </a:r>
            <a:r>
              <a:rPr lang="zh-CN" altLang="en-US" sz="1800" dirty="0"/>
              <a:t>服务的入口即可使用整个集群。一般情况下，</a:t>
            </a:r>
            <a:r>
              <a:rPr lang="en-US" altLang="zh-CN" sz="1800" dirty="0"/>
              <a:t>Mongos</a:t>
            </a:r>
            <a:r>
              <a:rPr lang="zh-CN" altLang="en-US" sz="1800" dirty="0"/>
              <a:t>服务器也兼具平衡存储的</a:t>
            </a:r>
            <a:r>
              <a:rPr lang="en-US" altLang="zh-CN" sz="1800" dirty="0"/>
              <a:t>balancer</a:t>
            </a:r>
            <a:r>
              <a:rPr lang="zh-CN" altLang="en-US" sz="1800" dirty="0"/>
              <a:t>功能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/>
              <a:t>Config</a:t>
            </a:r>
            <a:r>
              <a:rPr lang="zh-CN" altLang="en-US" sz="1800" b="1" dirty="0"/>
              <a:t>服务器</a:t>
            </a:r>
            <a:r>
              <a:rPr lang="zh-CN" altLang="en-US" sz="1800" dirty="0"/>
              <a:t>：负责持久化存储各类元数据和配置信息，当</a:t>
            </a:r>
            <a:r>
              <a:rPr lang="en-US" altLang="zh-CN" sz="1800" dirty="0"/>
              <a:t>Mongos</a:t>
            </a:r>
            <a:r>
              <a:rPr lang="zh-CN" altLang="en-US" sz="1800" dirty="0"/>
              <a:t>服务器启动时，会通过</a:t>
            </a:r>
            <a:r>
              <a:rPr lang="en-US" altLang="zh-CN" sz="1800" dirty="0"/>
              <a:t>Config</a:t>
            </a:r>
            <a:r>
              <a:rPr lang="zh-CN" altLang="en-US" sz="1800" dirty="0"/>
              <a:t>服务器读取相关信息并缓存到内存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在集群中，</a:t>
            </a:r>
            <a:r>
              <a:rPr lang="en-US" altLang="zh-CN" sz="2000" dirty="0" err="1"/>
              <a:t>Mongod</a:t>
            </a:r>
            <a:r>
              <a:rPr lang="zh-CN" altLang="en-US" sz="2000" dirty="0"/>
              <a:t>、</a:t>
            </a:r>
            <a:r>
              <a:rPr lang="en-US" altLang="zh-CN" sz="2000" dirty="0"/>
              <a:t>Mongos</a:t>
            </a:r>
            <a:r>
              <a:rPr lang="zh-CN" altLang="en-US" sz="2000" dirty="0"/>
              <a:t>和</a:t>
            </a:r>
            <a:r>
              <a:rPr lang="en-US" altLang="zh-CN" sz="2000" dirty="0"/>
              <a:t>Config</a:t>
            </a:r>
            <a:r>
              <a:rPr lang="zh-CN" altLang="en-US" sz="2000" dirty="0"/>
              <a:t>都可以由多台设备构成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93784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E7E21-4F6B-4624-AD04-13C48A08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分片机制和集群架构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3D910-673F-4E82-9807-85B8A3C1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集群架构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912E467-39CC-478E-8CC7-476288539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686540"/>
              </p:ext>
            </p:extLst>
          </p:nvPr>
        </p:nvGraphicFramePr>
        <p:xfrm>
          <a:off x="1835696" y="915566"/>
          <a:ext cx="5989680" cy="397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Visio" r:id="rId3" imgW="11818488" imgH="7841027" progId="Visio.Drawing.15">
                  <p:embed/>
                </p:oleObj>
              </mc:Choice>
              <mc:Fallback>
                <p:oleObj name="Visio" r:id="rId3" imgW="11818488" imgH="7841027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EDD8A27-CE06-4E66-B4ED-C82B63881D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915566"/>
                        <a:ext cx="5989680" cy="3972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28511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CC983-2818-4D20-9008-956E6A22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分片机制和集群架构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CEAE0-34C5-4E65-B0E4-595DFC9B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存储引擎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负责管理数据如何存储在硬盘和内存上</a:t>
            </a:r>
            <a:endParaRPr lang="en-US" altLang="zh-CN" sz="1600" dirty="0"/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MongoDB</a:t>
            </a:r>
            <a:r>
              <a:rPr lang="zh-CN" altLang="en-US" sz="2000" b="1" dirty="0"/>
              <a:t>支持三类存储引擎</a:t>
            </a:r>
          </a:p>
          <a:p>
            <a:pPr lvl="1">
              <a:spcBef>
                <a:spcPts val="1200"/>
              </a:spcBef>
            </a:pPr>
            <a:r>
              <a:rPr lang="en-US" altLang="zh-CN" sz="1800" b="1" dirty="0" err="1"/>
              <a:t>WiredTiger</a:t>
            </a:r>
            <a:r>
              <a:rPr lang="zh-CN" altLang="en-US" sz="1800" dirty="0"/>
              <a:t>：推荐存储引擎（</a:t>
            </a:r>
            <a:r>
              <a:rPr lang="en-US" altLang="zh-CN" sz="1800" dirty="0"/>
              <a:t>MongoDB 3.2</a:t>
            </a:r>
            <a:r>
              <a:rPr lang="zh-CN" altLang="en-US" sz="1800" dirty="0"/>
              <a:t>版本之后支持），支持文档级别的多副本和一致性管理、快照和检查点、操作日志、数据压缩等多种特性</a:t>
            </a:r>
          </a:p>
          <a:p>
            <a:pPr lvl="1">
              <a:spcBef>
                <a:spcPts val="1200"/>
              </a:spcBef>
            </a:pPr>
            <a:r>
              <a:rPr lang="en-US" altLang="zh-CN" sz="1800" b="1" dirty="0"/>
              <a:t>In-Memory</a:t>
            </a:r>
            <a:r>
              <a:rPr lang="zh-CN" altLang="en-US" sz="1800" dirty="0"/>
              <a:t>：是指将数据存储在内存中，以加速查询，但不进行持久化存储</a:t>
            </a:r>
          </a:p>
          <a:p>
            <a:pPr lvl="1">
              <a:spcBef>
                <a:spcPts val="1200"/>
              </a:spcBef>
            </a:pPr>
            <a:r>
              <a:rPr lang="en-US" altLang="zh-CN" sz="1800" b="1" dirty="0"/>
              <a:t>MMAPv1</a:t>
            </a:r>
            <a:r>
              <a:rPr lang="zh-CN" altLang="en-US" sz="1800" dirty="0"/>
              <a:t>：</a:t>
            </a:r>
            <a:r>
              <a:rPr lang="en-US" altLang="zh-CN" sz="1800" dirty="0"/>
              <a:t>MongoDB</a:t>
            </a:r>
            <a:r>
              <a:rPr lang="zh-CN" altLang="en-US" sz="1800" dirty="0"/>
              <a:t>早期使用的存储引擎，综合性能不如</a:t>
            </a:r>
            <a:r>
              <a:rPr lang="en-US" altLang="zh-CN" sz="1800" dirty="0" err="1"/>
              <a:t>WiredTiger</a:t>
            </a:r>
            <a:r>
              <a:rPr lang="zh-CN" altLang="en-US" sz="1800" dirty="0"/>
              <a:t>。但由于存在时间较长，因此它对一些外围组件或第三方插件的支持较好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123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2766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概述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MongoDB</a:t>
            </a:r>
            <a:r>
              <a:rPr lang="zh-CN" altLang="en-US" dirty="0"/>
              <a:t>技术原理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安装配置</a:t>
            </a:r>
            <a:r>
              <a:rPr lang="en-US" altLang="zh-CN" dirty="0"/>
              <a:t>MongoDB</a:t>
            </a:r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基本命令行操作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/>
              <a:t>批量操作和数据备份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MongoDB</a:t>
            </a:r>
            <a:r>
              <a:rPr lang="zh-CN" altLang="en-US" dirty="0"/>
              <a:t>集群化部署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编程访问</a:t>
            </a:r>
            <a:r>
              <a:rPr lang="en-US" altLang="zh-CN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7371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2766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概述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MongoDB</a:t>
            </a:r>
            <a:r>
              <a:rPr lang="zh-CN" altLang="en-US" dirty="0"/>
              <a:t>技术原理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安装配置</a:t>
            </a:r>
            <a:r>
              <a:rPr lang="en-US" altLang="zh-CN" dirty="0"/>
              <a:t>MongoDB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基本命令行操作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批量操作和数据备份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MongoDB</a:t>
            </a:r>
            <a:r>
              <a:rPr lang="zh-CN" altLang="en-US" dirty="0"/>
              <a:t>集群化部署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编程访问</a:t>
            </a:r>
            <a:r>
              <a:rPr lang="en-US" altLang="zh-CN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3564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7ED30-DB2A-45A3-A71E-44F95FB1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索引操作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6253E-8A36-4471-9A6C-4D9E1AE5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632848" cy="3805070"/>
          </a:xfrm>
        </p:spPr>
        <p:txBody>
          <a:bodyPr/>
          <a:lstStyle/>
          <a:p>
            <a:r>
              <a:rPr lang="en-US" altLang="zh-CN" sz="2000" b="1" dirty="0"/>
              <a:t>MongoDB</a:t>
            </a:r>
            <a:r>
              <a:rPr lang="zh-CN" altLang="en-US" sz="2000" b="1" dirty="0"/>
              <a:t>支持的索引类型</a:t>
            </a:r>
          </a:p>
          <a:p>
            <a:pPr lvl="1"/>
            <a:r>
              <a:rPr lang="zh-CN" altLang="en-US" sz="1800" b="1" dirty="0"/>
              <a:t>稀疏索引</a:t>
            </a:r>
            <a:endParaRPr lang="en-US" altLang="zh-CN" sz="1800" b="1" dirty="0"/>
          </a:p>
          <a:p>
            <a:pPr lvl="2"/>
            <a:r>
              <a:rPr lang="en-US" altLang="zh-CN" sz="1600" dirty="0"/>
              <a:t>{sparse: true}</a:t>
            </a:r>
          </a:p>
          <a:p>
            <a:pPr lvl="2"/>
            <a:r>
              <a:rPr lang="zh-CN" altLang="en-US" sz="1600" dirty="0"/>
              <a:t>不包含索引字段的文档不会被索引，进行查询时，不包含索引字段的文档不会被显示</a:t>
            </a:r>
          </a:p>
          <a:p>
            <a:pPr lvl="1"/>
            <a:r>
              <a:rPr lang="zh-CN" altLang="en-US" sz="1800" b="1" dirty="0"/>
              <a:t>唯一索引</a:t>
            </a:r>
            <a:endParaRPr lang="en-US" altLang="zh-CN" sz="1800" b="1" dirty="0"/>
          </a:p>
          <a:p>
            <a:pPr lvl="2"/>
            <a:r>
              <a:rPr lang="en-US" altLang="zh-CN" sz="1600" dirty="0"/>
              <a:t>{unique: true}</a:t>
            </a:r>
          </a:p>
          <a:p>
            <a:pPr lvl="2"/>
            <a:r>
              <a:rPr lang="zh-CN" altLang="en-US" sz="1600" dirty="0"/>
              <a:t>索引字段没有重复值，包括不能有空值和重复出现</a:t>
            </a:r>
          </a:p>
          <a:p>
            <a:pPr lvl="1"/>
            <a:r>
              <a:rPr lang="zh-CN" altLang="en-US" sz="1800" b="1" dirty="0"/>
              <a:t>全文索引</a:t>
            </a:r>
            <a:endParaRPr lang="en-US" altLang="zh-CN" sz="1800" b="1" dirty="0"/>
          </a:p>
          <a:p>
            <a:pPr lvl="2"/>
            <a:r>
              <a:rPr lang="zh-CN" altLang="en-US" sz="1600" dirty="0"/>
              <a:t>对字符串类型（包括字符串数组类型）的字段建立“</a:t>
            </a:r>
            <a:r>
              <a:rPr lang="en-US" altLang="zh-CN" sz="1600" dirty="0"/>
              <a:t>text”</a:t>
            </a:r>
            <a:r>
              <a:rPr lang="zh-CN" altLang="en-US" sz="1600" dirty="0"/>
              <a:t>类型的索引</a:t>
            </a:r>
          </a:p>
          <a:p>
            <a:pPr lvl="1"/>
            <a:r>
              <a:rPr lang="zh-CN" altLang="en-US" sz="1800" b="1" dirty="0"/>
              <a:t>地理位置索引</a:t>
            </a:r>
            <a:endParaRPr lang="en-US" altLang="zh-CN" sz="1800" b="1" dirty="0"/>
          </a:p>
          <a:p>
            <a:pPr lvl="2"/>
            <a:r>
              <a:rPr lang="en-US" altLang="zh-CN" sz="1600" dirty="0"/>
              <a:t>2D</a:t>
            </a:r>
            <a:r>
              <a:rPr lang="zh-CN" altLang="en-US" sz="1600" dirty="0"/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582153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0ADDE-F9D5-42F7-81E9-CD20120C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索引操作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BCAA4-557C-4063-8A58-9414AFE4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全文索引</a:t>
            </a:r>
          </a:p>
          <a:p>
            <a:pPr lvl="1"/>
            <a:r>
              <a:rPr lang="zh-CN" altLang="en-US" dirty="0"/>
              <a:t>建立全文索引</a:t>
            </a:r>
          </a:p>
          <a:p>
            <a:pPr lvl="2"/>
            <a:r>
              <a:rPr lang="en-US" altLang="zh-CN" dirty="0"/>
              <a:t>db. mycol. </a:t>
            </a:r>
            <a:r>
              <a:rPr lang="en-US" altLang="zh-CN" dirty="0" err="1"/>
              <a:t>createIndex</a:t>
            </a:r>
            <a:r>
              <a:rPr lang="en-US" altLang="zh-CN" dirty="0"/>
              <a:t> ({"item1": "text"})</a:t>
            </a:r>
          </a:p>
          <a:p>
            <a:pPr lvl="1"/>
            <a:r>
              <a:rPr lang="zh-CN" altLang="en-US" dirty="0"/>
              <a:t>全文索引可以针对多个字段建立</a:t>
            </a:r>
          </a:p>
          <a:p>
            <a:pPr lvl="2"/>
            <a:r>
              <a:rPr lang="en-US" altLang="zh-CN" dirty="0" err="1"/>
              <a:t>db.mycol.createIndex</a:t>
            </a:r>
            <a:r>
              <a:rPr lang="en-US" altLang="zh-CN" dirty="0"/>
              <a:t> ({"item1": "text", "item2": "text"})</a:t>
            </a:r>
          </a:p>
          <a:p>
            <a:pPr lvl="2"/>
            <a:r>
              <a:rPr lang="zh-CN" altLang="en-US" dirty="0"/>
              <a:t>每个集合只能建立一个全文索引</a:t>
            </a:r>
          </a:p>
          <a:p>
            <a:pPr lvl="1"/>
            <a:r>
              <a:rPr lang="zh-CN" altLang="en-US" dirty="0"/>
              <a:t>全文检索</a:t>
            </a:r>
          </a:p>
          <a:p>
            <a:pPr lvl="2"/>
            <a:r>
              <a:rPr lang="en-US" altLang="zh-CN" dirty="0" err="1"/>
              <a:t>db.mycol.find</a:t>
            </a:r>
            <a:r>
              <a:rPr lang="en-US" altLang="zh-CN" dirty="0"/>
              <a:t>({$text:{$search: "first"}})</a:t>
            </a:r>
          </a:p>
          <a:p>
            <a:pPr lvl="2"/>
            <a:r>
              <a:rPr lang="zh-CN" altLang="en-US" dirty="0"/>
              <a:t>只能针对建立全文索引的字段进行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435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DD702-E356-43A4-80F1-85888ABD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索引操作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68A27-6C04-47CF-92CD-A289F767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检索包含多个关键字其中之一的文档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db.mycol.find</a:t>
            </a:r>
            <a:r>
              <a:rPr lang="en-US" altLang="zh-CN" sz="1800" dirty="0"/>
              <a:t>({$text:{$</a:t>
            </a:r>
            <a:r>
              <a:rPr lang="en-US" altLang="zh-CN" sz="1800" dirty="0" err="1"/>
              <a:t>search:"first</a:t>
            </a:r>
            <a:r>
              <a:rPr lang="en-US" altLang="zh-CN" sz="1800" dirty="0"/>
              <a:t> second"}})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返回结果为任意字段包含“</a:t>
            </a:r>
            <a:r>
              <a:rPr lang="en-US" altLang="zh-CN" sz="1800" dirty="0"/>
              <a:t>first”</a:t>
            </a:r>
            <a:r>
              <a:rPr lang="zh-CN" altLang="en-US" sz="1800" dirty="0"/>
              <a:t>或“</a:t>
            </a:r>
            <a:r>
              <a:rPr lang="en-US" altLang="zh-CN" sz="1800" dirty="0"/>
              <a:t>second”</a:t>
            </a:r>
            <a:r>
              <a:rPr lang="zh-CN" altLang="en-US" sz="1800" dirty="0"/>
              <a:t>其中之一的记录。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检索包含“</a:t>
            </a:r>
            <a:r>
              <a:rPr lang="en-US" altLang="zh-CN" sz="2000" dirty="0"/>
              <a:t>first”</a:t>
            </a:r>
            <a:r>
              <a:rPr lang="zh-CN" altLang="en-US" sz="2000" dirty="0"/>
              <a:t>，但不包含“</a:t>
            </a:r>
            <a:r>
              <a:rPr lang="en-US" altLang="zh-CN" sz="2000" dirty="0"/>
              <a:t>second”</a:t>
            </a:r>
            <a:r>
              <a:rPr lang="zh-CN" altLang="en-US" sz="2000" dirty="0"/>
              <a:t>的记录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db.mycol.find</a:t>
            </a:r>
            <a:r>
              <a:rPr lang="en-US" altLang="zh-CN" sz="1800" dirty="0"/>
              <a:t>({$text:{$</a:t>
            </a:r>
            <a:r>
              <a:rPr lang="en-US" altLang="zh-CN" sz="1800" dirty="0" err="1"/>
              <a:t>search:"first</a:t>
            </a:r>
            <a:r>
              <a:rPr lang="en-US" altLang="zh-CN" sz="1800" dirty="0"/>
              <a:t> -second"}})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检索包含“</a:t>
            </a:r>
            <a:r>
              <a:rPr lang="en-US" altLang="zh-CN" sz="2000" dirty="0"/>
              <a:t>first item”</a:t>
            </a:r>
            <a:r>
              <a:rPr lang="zh-CN" altLang="en-US" sz="2000" dirty="0"/>
              <a:t>完整词组的记录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db.mycol.find</a:t>
            </a:r>
            <a:r>
              <a:rPr lang="en-US" altLang="zh-CN" sz="1800" dirty="0"/>
              <a:t>({$text:{$search:"\"first item\""}})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0055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B6F7D-9CA6-41EA-8055-FA5F117D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索引操作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DBB6E-0FF5-47BB-9BBD-6CB7688F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地理位置索引</a:t>
            </a:r>
          </a:p>
          <a:p>
            <a:pPr lvl="1"/>
            <a:r>
              <a:rPr lang="zh-CN" altLang="en-US" sz="1800" dirty="0"/>
              <a:t>位置数据的表示</a:t>
            </a:r>
          </a:p>
          <a:p>
            <a:pPr lvl="2"/>
            <a:r>
              <a:rPr lang="en-US" altLang="zh-CN" sz="1600" dirty="0" err="1"/>
              <a:t>db.geo_db.insert</a:t>
            </a:r>
            <a:r>
              <a:rPr lang="en-US" altLang="zh-CN" sz="1600" dirty="0"/>
              <a:t>({"name" : "school", "loc" : [10,20]})</a:t>
            </a:r>
          </a:p>
          <a:p>
            <a:pPr lvl="2"/>
            <a:r>
              <a:rPr lang="zh-CN" altLang="en-US" sz="1600" dirty="0"/>
              <a:t>合法的经纬度坐标取值范围为从</a:t>
            </a:r>
            <a:r>
              <a:rPr lang="en-US" altLang="zh-CN" sz="1600" dirty="0"/>
              <a:t>[-179,-179]</a:t>
            </a:r>
            <a:r>
              <a:rPr lang="zh-CN" altLang="en-US" sz="1600" dirty="0"/>
              <a:t>到</a:t>
            </a:r>
            <a:r>
              <a:rPr lang="en-US" altLang="zh-CN" sz="1600" dirty="0"/>
              <a:t>[180,180]</a:t>
            </a:r>
            <a:r>
              <a:rPr lang="zh-CN" altLang="en-US" sz="1600" dirty="0"/>
              <a:t>，否则使用时会报错</a:t>
            </a:r>
          </a:p>
          <a:p>
            <a:pPr lvl="1"/>
            <a:r>
              <a:rPr lang="zh-CN" altLang="en-US" sz="1800" dirty="0"/>
              <a:t>建立地理信息索引</a:t>
            </a:r>
          </a:p>
          <a:p>
            <a:pPr lvl="2"/>
            <a:r>
              <a:rPr lang="en-US" altLang="zh-CN" sz="1600" dirty="0" err="1"/>
              <a:t>db.geo_db.createIndex</a:t>
            </a:r>
            <a:r>
              <a:rPr lang="en-US" altLang="zh-CN" sz="1600" dirty="0"/>
              <a:t>({"loc" : "2d"})</a:t>
            </a:r>
          </a:p>
          <a:p>
            <a:pPr lvl="1"/>
            <a:r>
              <a:rPr lang="zh-CN" altLang="en-US" sz="1800" dirty="0"/>
              <a:t>根据距离排序</a:t>
            </a:r>
          </a:p>
          <a:p>
            <a:pPr lvl="2"/>
            <a:r>
              <a:rPr lang="en-US" altLang="zh-CN" sz="1600" dirty="0" err="1"/>
              <a:t>db.geo_db.find</a:t>
            </a:r>
            <a:r>
              <a:rPr lang="en-US" altLang="zh-CN" sz="1600" dirty="0"/>
              <a:t>({loc:{$near:[10,20]}})</a:t>
            </a:r>
          </a:p>
          <a:p>
            <a:pPr lvl="1"/>
            <a:r>
              <a:rPr lang="zh-CN" altLang="en-US" sz="1800" dirty="0"/>
              <a:t>设定最大距离限制</a:t>
            </a:r>
          </a:p>
          <a:p>
            <a:pPr lvl="2"/>
            <a:r>
              <a:rPr lang="en-US" altLang="zh-CN" sz="1600" dirty="0" err="1"/>
              <a:t>db.geo_db.find</a:t>
            </a:r>
            <a:r>
              <a:rPr lang="en-US" altLang="zh-CN" sz="1600" dirty="0"/>
              <a:t>({loc:{$near:[10,20],$maxDistance:50}})</a:t>
            </a:r>
          </a:p>
          <a:p>
            <a:pPr lvl="2"/>
            <a:r>
              <a:rPr lang="en-US" altLang="zh-CN" sz="1600" dirty="0"/>
              <a:t>50</a:t>
            </a:r>
            <a:r>
              <a:rPr lang="zh-CN" altLang="en-US" sz="1600" dirty="0"/>
              <a:t>为两点经纬度的数值差异之和，并非精确值</a:t>
            </a:r>
          </a:p>
          <a:p>
            <a:pPr lvl="2"/>
            <a:r>
              <a:rPr lang="zh-CN" altLang="en-US" sz="1600" dirty="0"/>
              <a:t>维度差异所代表的实际距离会随着维度高低而不同，这种简单求差的计算方式必然存在误差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7465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EC3E8-6CBA-496B-B648-478947A7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索引操作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97297-B9EE-40D6-B1AC-2E1AFC3E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地理位置索引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找一个矩形范围内的节点的例子：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 err="1"/>
              <a:t>db.geo_db.find</a:t>
            </a:r>
            <a:r>
              <a:rPr lang="en-US" altLang="zh-CN" sz="1600" dirty="0"/>
              <a:t>({"loc":{"$within":{$box:[[1,1], [30,30]]}}})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$within</a:t>
            </a:r>
            <a:r>
              <a:rPr lang="zh-CN" altLang="en-US" sz="1600" dirty="0"/>
              <a:t>表示在范围内，</a:t>
            </a:r>
            <a:r>
              <a:rPr lang="en-US" altLang="zh-CN" sz="1600" dirty="0"/>
              <a:t>$box</a:t>
            </a:r>
            <a:r>
              <a:rPr lang="zh-CN" altLang="en-US" sz="1600" dirty="0"/>
              <a:t>表示查找矩形区域，参数</a:t>
            </a:r>
            <a:r>
              <a:rPr lang="en-US" altLang="zh-CN" sz="1600" dirty="0"/>
              <a:t>:[[1,1],[30,30]]</a:t>
            </a:r>
            <a:r>
              <a:rPr lang="zh-CN" altLang="en-US" sz="1600" dirty="0"/>
              <a:t>可以看作矩形区域的对角线坐标</a:t>
            </a:r>
            <a:endParaRPr lang="en-US" altLang="zh-CN" sz="1600" dirty="0"/>
          </a:p>
          <a:p>
            <a:pPr lvl="2">
              <a:spcBef>
                <a:spcPts val="600"/>
              </a:spcBef>
            </a:pPr>
            <a:endParaRPr lang="zh-CN" altLang="en-US" sz="16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查找一个指定半径的圆形区域内节点的例子：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 err="1"/>
              <a:t>db.geo_db.find</a:t>
            </a:r>
            <a:r>
              <a:rPr lang="en-US" altLang="zh-CN" sz="1600" dirty="0"/>
              <a:t>({"loc":{"$within":{$center:[[20,20],5]}}})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$center</a:t>
            </a:r>
            <a:r>
              <a:rPr lang="zh-CN" altLang="en-US" sz="1600" dirty="0"/>
              <a:t>表示查找圆形区域，参数</a:t>
            </a:r>
            <a:r>
              <a:rPr lang="en-US" altLang="zh-CN" sz="1600" dirty="0"/>
              <a:t>[[20,20],5]</a:t>
            </a:r>
            <a:r>
              <a:rPr lang="zh-CN" altLang="en-US" sz="1600" dirty="0"/>
              <a:t>表示圆心和半径</a:t>
            </a:r>
          </a:p>
        </p:txBody>
      </p:sp>
    </p:spTree>
    <p:extLst>
      <p:ext uri="{BB962C8B-B14F-4D97-AF65-F5344CB8AC3E}">
        <p14:creationId xmlns:p14="http://schemas.microsoft.com/office/powerpoint/2010/main" val="1947324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55626-1474-4DFE-A5E7-E8A233E5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B3AEA-D319-4002-A6EF-1A4D9EA5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MongoDB</a:t>
            </a:r>
            <a:r>
              <a:rPr lang="zh-CN" altLang="en-US" sz="2000" b="1" dirty="0"/>
              <a:t>是一种常用的</a:t>
            </a:r>
            <a:r>
              <a:rPr lang="en-US" altLang="zh-CN" sz="2000" b="1" dirty="0"/>
              <a:t>NoSQL</a:t>
            </a:r>
            <a:r>
              <a:rPr lang="zh-CN" altLang="en-US" sz="2000" b="1" dirty="0"/>
              <a:t>数据库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文档型数据模型，可以在一个表中存储复杂的数据结构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支持分片、多副本等分布式数据管理机制，也可以单机使用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支持地理信息索引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具有一个轻量级的分布式文件系统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未提供类似</a:t>
            </a:r>
            <a:r>
              <a:rPr lang="en-US" altLang="zh-CN" sz="1800" dirty="0"/>
              <a:t>SQL</a:t>
            </a:r>
            <a:r>
              <a:rPr lang="zh-CN" altLang="en-US" sz="1800" dirty="0"/>
              <a:t>的操作方法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可以和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Python</a:t>
            </a:r>
            <a:r>
              <a:rPr lang="zh-CN" altLang="en-US" sz="2000" b="1" dirty="0"/>
              <a:t>以及</a:t>
            </a:r>
            <a:r>
              <a:rPr lang="en-US" altLang="zh-CN" sz="2000" b="1" dirty="0" err="1"/>
              <a:t>Javascript</a:t>
            </a:r>
            <a:r>
              <a:rPr lang="zh-CN" altLang="en-US" sz="2000" b="1" dirty="0"/>
              <a:t>等常见语言配合使用，支持同步或异步调用方式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可以通过官方网站获得详细的编程方法信息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关注</a:t>
            </a:r>
            <a:r>
              <a:rPr lang="en-US" altLang="zh-CN" sz="1800" dirty="0"/>
              <a:t>MEAN/MERN</a:t>
            </a:r>
            <a:r>
              <a:rPr lang="zh-CN" altLang="en-US" sz="1800" dirty="0"/>
              <a:t>编程架构</a:t>
            </a:r>
          </a:p>
        </p:txBody>
      </p:sp>
    </p:spTree>
    <p:extLst>
      <p:ext uri="{BB962C8B-B14F-4D97-AF65-F5344CB8AC3E}">
        <p14:creationId xmlns:p14="http://schemas.microsoft.com/office/powerpoint/2010/main" val="2479258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4165-665E-462E-B926-68D2AE40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MongoDB</a:t>
            </a:r>
            <a:r>
              <a:rPr lang="zh-CN" altLang="en-US" dirty="0"/>
              <a:t>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43DC77-12EE-407A-9FDF-B52316A93A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79" y="1383795"/>
            <a:ext cx="4620365" cy="1255076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F3E3EEF-FF45-4E17-9A7C-6F08B8B15F80}"/>
              </a:ext>
            </a:extLst>
          </p:cNvPr>
          <p:cNvSpPr/>
          <p:nvPr/>
        </p:nvSpPr>
        <p:spPr>
          <a:xfrm>
            <a:off x="2147879" y="3293638"/>
            <a:ext cx="2016224" cy="73615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文档数据库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CDB933-B8FF-4FBA-A8C3-5A770873EE50}"/>
              </a:ext>
            </a:extLst>
          </p:cNvPr>
          <p:cNvSpPr/>
          <p:nvPr/>
        </p:nvSpPr>
        <p:spPr>
          <a:xfrm>
            <a:off x="4853369" y="3293638"/>
            <a:ext cx="2118310" cy="73615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</p:txBody>
      </p:sp>
    </p:spTree>
    <p:extLst>
      <p:ext uri="{BB962C8B-B14F-4D97-AF65-F5344CB8AC3E}">
        <p14:creationId xmlns:p14="http://schemas.microsoft.com/office/powerpoint/2010/main" val="884296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399F1-8C1C-4BCF-97FC-18C0B4AE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MongoDB</a:t>
            </a:r>
            <a:r>
              <a:rPr lang="zh-CN" altLang="en-US" dirty="0"/>
              <a:t>数据库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D6EA19-2E44-4C04-9706-A62FE5DC8F0C}"/>
              </a:ext>
            </a:extLst>
          </p:cNvPr>
          <p:cNvSpPr txBox="1"/>
          <p:nvPr/>
        </p:nvSpPr>
        <p:spPr>
          <a:xfrm>
            <a:off x="1006164" y="4523848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hlinkClick r:id="rId2"/>
              </a:rPr>
              <a:t>https://db-engines.com/en/ranking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A43045-186F-4DF6-8401-A88BEF51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15566"/>
            <a:ext cx="8502763" cy="349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457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844FB-AD16-41C3-A924-F7936251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MongoDB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6D5D7-CF2B-4505-802E-0B57FBA6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99288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文档型数据库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采用类似</a:t>
            </a:r>
            <a:r>
              <a:rPr lang="en-US" altLang="zh-CN" sz="1800" dirty="0"/>
              <a:t>JSON</a:t>
            </a:r>
            <a:r>
              <a:rPr lang="zh-CN" altLang="en-US" sz="1800" dirty="0"/>
              <a:t>的方式存储数据，可以建立比二维表更复杂的数据结构</a:t>
            </a:r>
            <a:r>
              <a:rPr lang="en-US" altLang="zh-CN" sz="1800" dirty="0"/>
              <a:t>(</a:t>
            </a:r>
            <a:r>
              <a:rPr lang="zh-CN" altLang="en-US" sz="1800" dirty="0"/>
              <a:t>称为</a:t>
            </a:r>
            <a:r>
              <a:rPr lang="zh-CN" altLang="en-US" sz="1800" dirty="0">
                <a:solidFill>
                  <a:srgbClr val="C00000"/>
                </a:solidFill>
              </a:rPr>
              <a:t>富数据模型</a:t>
            </a:r>
            <a:r>
              <a:rPr lang="zh-CN" altLang="en-US" sz="1800" dirty="0"/>
              <a:t>，</a:t>
            </a:r>
            <a:r>
              <a:rPr lang="en-US" altLang="zh-CN" sz="1800" dirty="0"/>
              <a:t>Rich Data Model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可实现字段嵌套，数据描述能力强大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支持分布式架构，支持强横向扩展性，具有</a:t>
            </a:r>
            <a:r>
              <a:rPr lang="zh-CN" altLang="en-US" sz="1800" dirty="0">
                <a:solidFill>
                  <a:srgbClr val="C00000"/>
                </a:solidFill>
              </a:rPr>
              <a:t>弱一致性</a:t>
            </a:r>
            <a:r>
              <a:rPr lang="zh-CN" altLang="en-US" sz="1800" dirty="0"/>
              <a:t>、</a:t>
            </a:r>
            <a:r>
              <a:rPr lang="zh-CN" altLang="en-US" sz="1800" dirty="0">
                <a:solidFill>
                  <a:srgbClr val="C00000"/>
                </a:solidFill>
              </a:rPr>
              <a:t>弱事务</a:t>
            </a:r>
            <a:r>
              <a:rPr lang="zh-CN" altLang="en-US" sz="1800" dirty="0"/>
              <a:t>等特点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常见文档型数据库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MongoDB</a:t>
            </a:r>
            <a:r>
              <a:rPr lang="zh-CN" altLang="en-US" sz="1600" dirty="0"/>
              <a:t>、</a:t>
            </a:r>
            <a:r>
              <a:rPr lang="en-US" altLang="zh-CN" sz="1600" dirty="0"/>
              <a:t>CouchDB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Terrastore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RavenDB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OrientDB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ThruDB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MongoDB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支持复杂数据结构、索引（包括二级索引和地理空间索引）、支持聚合查询、大文件的存储与管理等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易用、分布式架构、易扩展、支持多副本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在物联网领域受到广泛关注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39938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2766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概述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MongoDB</a:t>
            </a:r>
            <a:r>
              <a:rPr lang="zh-CN" altLang="en-US" b="1" dirty="0">
                <a:solidFill>
                  <a:srgbClr val="C00000"/>
                </a:solidFill>
              </a:rPr>
              <a:t>技术原理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/>
              <a:t>安装配置</a:t>
            </a:r>
            <a:r>
              <a:rPr lang="en-US" altLang="zh-CN" dirty="0"/>
              <a:t>MongoDB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基本命令行操作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批量操作和数据备份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MongoDB</a:t>
            </a:r>
            <a:r>
              <a:rPr lang="zh-CN" altLang="en-US" dirty="0"/>
              <a:t>集群化部署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编程访问</a:t>
            </a:r>
            <a:r>
              <a:rPr lang="en-US" altLang="zh-CN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34128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4165-665E-462E-B926-68D2AE40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关系数据库模式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2F78CBB-4531-4CA7-B3F0-46DE894C2C21}"/>
              </a:ext>
            </a:extLst>
          </p:cNvPr>
          <p:cNvGrpSpPr/>
          <p:nvPr/>
        </p:nvGrpSpPr>
        <p:grpSpPr>
          <a:xfrm>
            <a:off x="705320" y="1100817"/>
            <a:ext cx="2320910" cy="2941865"/>
            <a:chOff x="768605" y="1395149"/>
            <a:chExt cx="2320910" cy="2941865"/>
          </a:xfrm>
        </p:grpSpPr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2F7F6B8C-A050-45B1-835C-D7A36071C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7451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29031" t="29409" r="23983" b="22859"/>
            <a:stretch/>
          </p:blipFill>
          <p:spPr>
            <a:xfrm>
              <a:off x="768605" y="3349488"/>
              <a:ext cx="2304257" cy="987526"/>
            </a:xfrm>
            <a:prstGeom prst="rect">
              <a:avLst/>
            </a:prstGeom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82293DE5-EE32-4C3A-9657-00AA9BDC8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7059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28873" t="28424" r="22357" b="23844"/>
            <a:stretch/>
          </p:blipFill>
          <p:spPr>
            <a:xfrm>
              <a:off x="773551" y="2358063"/>
              <a:ext cx="2304257" cy="951420"/>
            </a:xfrm>
            <a:prstGeom prst="rect">
              <a:avLst/>
            </a:prstGeom>
          </p:spPr>
        </p:pic>
        <p:pic>
          <p:nvPicPr>
            <p:cNvPr id="22" name="Picture 7">
              <a:extLst>
                <a:ext uri="{FF2B5EF4-FFF2-40B4-BE49-F238E27FC236}">
                  <a16:creationId xmlns:a16="http://schemas.microsoft.com/office/drawing/2014/main" id="{14198A29-CF83-4579-BB23-2B54066D92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7059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26318" t="27031" r="23150" b="25238"/>
            <a:stretch/>
          </p:blipFill>
          <p:spPr>
            <a:xfrm>
              <a:off x="773551" y="1395149"/>
              <a:ext cx="2315964" cy="922909"/>
            </a:xfrm>
            <a:prstGeom prst="rect">
              <a:avLst/>
            </a:prstGeom>
          </p:spPr>
        </p:pic>
      </p:grpSp>
      <p:pic>
        <p:nvPicPr>
          <p:cNvPr id="23" name="Picture 9">
            <a:extLst>
              <a:ext uri="{FF2B5EF4-FFF2-40B4-BE49-F238E27FC236}">
                <a16:creationId xmlns:a16="http://schemas.microsoft.com/office/drawing/2014/main" id="{2A2762A0-9C8B-4299-B799-28390ED42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753751"/>
            <a:ext cx="3558596" cy="1780245"/>
          </a:xfrm>
          <a:prstGeom prst="rect">
            <a:avLst/>
          </a:prstGeom>
        </p:spPr>
      </p:pic>
      <p:sp>
        <p:nvSpPr>
          <p:cNvPr id="46" name="TextBox 18">
            <a:extLst>
              <a:ext uri="{FF2B5EF4-FFF2-40B4-BE49-F238E27FC236}">
                <a16:creationId xmlns:a16="http://schemas.microsoft.com/office/drawing/2014/main" id="{55A229DC-B124-4A0F-ACB6-2783459ABA95}"/>
              </a:ext>
            </a:extLst>
          </p:cNvPr>
          <p:cNvSpPr txBox="1"/>
          <p:nvPr/>
        </p:nvSpPr>
        <p:spPr>
          <a:xfrm>
            <a:off x="3511892" y="1853840"/>
            <a:ext cx="185669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多个数据表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47" name="TextBox 19">
            <a:extLst>
              <a:ext uri="{FF2B5EF4-FFF2-40B4-BE49-F238E27FC236}">
                <a16:creationId xmlns:a16="http://schemas.microsoft.com/office/drawing/2014/main" id="{DFB8AC7C-235C-4CE4-86CB-22FEB76148FF}"/>
              </a:ext>
            </a:extLst>
          </p:cNvPr>
          <p:cNvSpPr txBox="1"/>
          <p:nvPr/>
        </p:nvSpPr>
        <p:spPr>
          <a:xfrm>
            <a:off x="3713149" y="3026642"/>
            <a:ext cx="125505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Join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操作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8FE235F-89DC-4822-961F-FD5CE2C73DAE}"/>
              </a:ext>
            </a:extLst>
          </p:cNvPr>
          <p:cNvSpPr/>
          <p:nvPr/>
        </p:nvSpPr>
        <p:spPr>
          <a:xfrm>
            <a:off x="3433538" y="2113791"/>
            <a:ext cx="1584176" cy="34623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8CB85D6-2043-43B4-BBEB-6EAED0E62CF7}"/>
              </a:ext>
            </a:extLst>
          </p:cNvPr>
          <p:cNvSpPr/>
          <p:nvPr/>
        </p:nvSpPr>
        <p:spPr>
          <a:xfrm rot="10800000">
            <a:off x="3409904" y="2761863"/>
            <a:ext cx="1584176" cy="34623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2697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751E2-3634-4178-AF3A-F4BC9BB4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MongoDB</a:t>
            </a:r>
            <a:r>
              <a:rPr lang="zh-CN" altLang="en-US" dirty="0"/>
              <a:t>模式</a:t>
            </a:r>
          </a:p>
        </p:txBody>
      </p:sp>
      <p:sp>
        <p:nvSpPr>
          <p:cNvPr id="4" name="Can 20">
            <a:extLst>
              <a:ext uri="{FF2B5EF4-FFF2-40B4-BE49-F238E27FC236}">
                <a16:creationId xmlns:a16="http://schemas.microsoft.com/office/drawing/2014/main" id="{50D4A10C-6156-48DD-854B-A8D39DAF9154}"/>
              </a:ext>
            </a:extLst>
          </p:cNvPr>
          <p:cNvSpPr/>
          <p:nvPr/>
        </p:nvSpPr>
        <p:spPr>
          <a:xfrm>
            <a:off x="5360268" y="905932"/>
            <a:ext cx="3036802" cy="3633757"/>
          </a:xfrm>
          <a:prstGeom prst="can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DB7DDE0D-6A52-43A0-92A7-D6D5C94B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9000"/>
          </a:blip>
          <a:stretch>
            <a:fillRect/>
          </a:stretch>
        </p:blipFill>
        <p:spPr>
          <a:xfrm>
            <a:off x="4878088" y="1048871"/>
            <a:ext cx="4046071" cy="3034553"/>
          </a:xfrm>
          <a:prstGeom prst="rect">
            <a:avLst/>
          </a:prstGeom>
        </p:spPr>
      </p:pic>
      <p:sp>
        <p:nvSpPr>
          <p:cNvPr id="6" name="Rectangle 26">
            <a:extLst>
              <a:ext uri="{FF2B5EF4-FFF2-40B4-BE49-F238E27FC236}">
                <a16:creationId xmlns:a16="http://schemas.microsoft.com/office/drawing/2014/main" id="{07B20E46-BD81-492A-8913-3F52262D9C0D}"/>
              </a:ext>
            </a:extLst>
          </p:cNvPr>
          <p:cNvSpPr/>
          <p:nvPr/>
        </p:nvSpPr>
        <p:spPr>
          <a:xfrm>
            <a:off x="3530300" y="2463864"/>
            <a:ext cx="1061829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完整记录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3D9FB68-FDE1-493C-B115-354F0AE5C041}"/>
              </a:ext>
            </a:extLst>
          </p:cNvPr>
          <p:cNvGrpSpPr/>
          <p:nvPr/>
        </p:nvGrpSpPr>
        <p:grpSpPr>
          <a:xfrm>
            <a:off x="683568" y="1419622"/>
            <a:ext cx="2320910" cy="2941865"/>
            <a:chOff x="768605" y="1395149"/>
            <a:chExt cx="2320910" cy="2941865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D572C271-50BC-41CF-853B-FCDF6D41C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7451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29031" t="29409" r="23983" b="22859"/>
            <a:stretch/>
          </p:blipFill>
          <p:spPr>
            <a:xfrm>
              <a:off x="768605" y="3349488"/>
              <a:ext cx="2304257" cy="987526"/>
            </a:xfrm>
            <a:prstGeom prst="rect">
              <a:avLst/>
            </a:prstGeom>
          </p:spPr>
        </p:pic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59920349-92D5-40A6-9B59-1BC9D72EA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7059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28873" t="28424" r="22357" b="23844"/>
            <a:stretch/>
          </p:blipFill>
          <p:spPr>
            <a:xfrm>
              <a:off x="773551" y="2358063"/>
              <a:ext cx="2304257" cy="951420"/>
            </a:xfrm>
            <a:prstGeom prst="rect">
              <a:avLst/>
            </a:prstGeom>
          </p:spPr>
        </p:pic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5B7730DD-BDC3-45C4-9A6D-0F5408DA9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7059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26318" t="27031" r="23150" b="25238"/>
            <a:stretch/>
          </p:blipFill>
          <p:spPr>
            <a:xfrm>
              <a:off x="773551" y="1395149"/>
              <a:ext cx="2315964" cy="922909"/>
            </a:xfrm>
            <a:prstGeom prst="rect">
              <a:avLst/>
            </a:prstGeom>
          </p:spPr>
        </p:pic>
      </p:grp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6BC0C605-3E6B-4057-A52E-57C961C80214}"/>
              </a:ext>
            </a:extLst>
          </p:cNvPr>
          <p:cNvSpPr/>
          <p:nvPr/>
        </p:nvSpPr>
        <p:spPr>
          <a:xfrm>
            <a:off x="3329499" y="2813193"/>
            <a:ext cx="1556320" cy="363037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AE8E2-804A-41C1-BE74-7CF8C2B19221}"/>
              </a:ext>
            </a:extLst>
          </p:cNvPr>
          <p:cNvGrpSpPr/>
          <p:nvPr/>
        </p:nvGrpSpPr>
        <p:grpSpPr>
          <a:xfrm>
            <a:off x="5783669" y="1605849"/>
            <a:ext cx="2320910" cy="2941865"/>
            <a:chOff x="768605" y="1395149"/>
            <a:chExt cx="2320910" cy="2941865"/>
          </a:xfrm>
        </p:grpSpPr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CDEC8279-A04D-45AD-AE3B-D326FCBFF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7451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29031" t="29409" r="23983" b="22859"/>
            <a:stretch/>
          </p:blipFill>
          <p:spPr>
            <a:xfrm>
              <a:off x="768605" y="3349488"/>
              <a:ext cx="2304257" cy="987526"/>
            </a:xfrm>
            <a:prstGeom prst="rect">
              <a:avLst/>
            </a:prstGeom>
          </p:spPr>
        </p:pic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AA3643A6-47FC-4FA5-8E0E-8BA75F85F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7059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28873" t="28424" r="22357" b="23844"/>
            <a:stretch/>
          </p:blipFill>
          <p:spPr>
            <a:xfrm>
              <a:off x="773551" y="2358063"/>
              <a:ext cx="2304257" cy="951420"/>
            </a:xfrm>
            <a:prstGeom prst="rect">
              <a:avLst/>
            </a:prstGeom>
          </p:spPr>
        </p:pic>
        <p:pic>
          <p:nvPicPr>
            <p:cNvPr id="15" name="Picture 7">
              <a:extLst>
                <a:ext uri="{FF2B5EF4-FFF2-40B4-BE49-F238E27FC236}">
                  <a16:creationId xmlns:a16="http://schemas.microsoft.com/office/drawing/2014/main" id="{F0B3DE3A-BBCF-477D-A3E8-6508B8CFC4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7059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26318" t="27031" r="23150" b="25238"/>
            <a:stretch/>
          </p:blipFill>
          <p:spPr>
            <a:xfrm>
              <a:off x="773551" y="1395149"/>
              <a:ext cx="2315964" cy="922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9245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13098-1152-4B28-89B8-6F0029A5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文档和集合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3DCF9-B5F4-47EB-A223-7B71CA3E9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0891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MongoDB</a:t>
            </a:r>
            <a:r>
              <a:rPr lang="zh-CN" altLang="en-US" sz="2000" dirty="0"/>
              <a:t>采用“文档”</a:t>
            </a:r>
            <a:r>
              <a:rPr lang="en-US" altLang="zh-CN" sz="2000" dirty="0"/>
              <a:t>(document</a:t>
            </a:r>
            <a:r>
              <a:rPr lang="zh-CN" altLang="en-US" sz="2000" dirty="0"/>
              <a:t>）表示数据的结构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{"name": "apple ", "color": "red ", "taste": "sweet"}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一个文档可以看作一个数据条目，一组文档称为“</a:t>
            </a:r>
            <a:r>
              <a:rPr lang="zh-CN" altLang="en-US" sz="1800" b="1" dirty="0">
                <a:solidFill>
                  <a:srgbClr val="C00000"/>
                </a:solidFill>
              </a:rPr>
              <a:t>集合</a:t>
            </a:r>
            <a:r>
              <a:rPr lang="zh-CN" altLang="en-US" sz="1800" dirty="0"/>
              <a:t>”</a:t>
            </a:r>
            <a:r>
              <a:rPr lang="en-US" altLang="zh-CN" sz="1800" dirty="0"/>
              <a:t>(Collection)</a:t>
            </a:r>
            <a:r>
              <a:rPr lang="zh-CN" altLang="en-US" sz="1800" dirty="0"/>
              <a:t>，</a:t>
            </a:r>
            <a:r>
              <a:rPr lang="en-US" altLang="zh-CN" sz="1800" dirty="0"/>
              <a:t>x</a:t>
            </a:r>
            <a:r>
              <a:rPr lang="zh-CN" altLang="en-US" sz="1800" dirty="0"/>
              <a:t>相当于传统数据库中的“数据表”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MongoDB</a:t>
            </a:r>
            <a:r>
              <a:rPr lang="zh-CN" altLang="en-US" sz="2000" dirty="0"/>
              <a:t>采用</a:t>
            </a:r>
            <a:r>
              <a:rPr lang="en-US" altLang="zh-CN" sz="2000" b="1" dirty="0"/>
              <a:t>BSON</a:t>
            </a:r>
            <a:r>
              <a:rPr lang="zh-CN" altLang="en-US" sz="2000" dirty="0"/>
              <a:t>（</a:t>
            </a:r>
            <a:r>
              <a:rPr lang="en-US" altLang="zh-CN" sz="2000" dirty="0"/>
              <a:t>Binary JSON</a:t>
            </a:r>
            <a:r>
              <a:rPr lang="zh-CN" altLang="en-US" sz="2000" dirty="0"/>
              <a:t>）进行文档的存储与编码传输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BSON</a:t>
            </a:r>
            <a:r>
              <a:rPr lang="zh-CN" altLang="en-US" sz="1800" dirty="0"/>
              <a:t>可以看作</a:t>
            </a:r>
            <a:r>
              <a:rPr lang="en-US" altLang="zh-CN" sz="1800" dirty="0"/>
              <a:t>JSON</a:t>
            </a:r>
            <a:r>
              <a:rPr lang="zh-CN" altLang="en-US" sz="1800" dirty="0"/>
              <a:t>的改进，通过改进存储结构提高检索效率，支持多种数据类型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目前已经形成开放标准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565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DE7FD059-52B9-4791-8CDB-BFA99AFD7D68}"/>
    </a:ext>
  </a:extLst>
</a:theme>
</file>

<file path=ppt/theme/theme4.xml><?xml version="1.0" encoding="utf-8"?>
<a:theme xmlns:a="http://schemas.openxmlformats.org/drawingml/2006/main" name="4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5.xml><?xml version="1.0" encoding="utf-8"?>
<a:theme xmlns:a="http://schemas.openxmlformats.org/drawingml/2006/main" name="5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DE7FD059-52B9-4791-8CDB-BFA99AFD7D68}"/>
    </a:ext>
  </a:extLst>
</a:theme>
</file>

<file path=ppt/theme/theme6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35850</TotalTime>
  <Words>2191</Words>
  <Application>Microsoft Office PowerPoint</Application>
  <PresentationFormat>全屏显示(16:9)</PresentationFormat>
  <Paragraphs>226</Paragraphs>
  <Slides>25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Courier</vt:lpstr>
      <vt:lpstr>Hiragino Sans GB W3</vt:lpstr>
      <vt:lpstr>ＭＳ Ｐゴシック</vt:lpstr>
      <vt:lpstr>ＭＳ Ｐゴシック</vt:lpstr>
      <vt:lpstr>方正书宋简体</vt:lpstr>
      <vt:lpstr>黑体</vt:lpstr>
      <vt:lpstr>华文楷体</vt:lpstr>
      <vt:lpstr>宋体</vt:lpstr>
      <vt:lpstr>微软雅黑</vt:lpstr>
      <vt:lpstr>微软雅黑 Light</vt:lpstr>
      <vt:lpstr>Arial</vt:lpstr>
      <vt:lpstr>Calibri</vt:lpstr>
      <vt:lpstr>Courier New</vt:lpstr>
      <vt:lpstr>Times New Roman</vt:lpstr>
      <vt:lpstr>Trebuchet MS</vt:lpstr>
      <vt:lpstr>Wingdings</vt:lpstr>
      <vt:lpstr>默认设计模板</vt:lpstr>
      <vt:lpstr>2_Office 主题</vt:lpstr>
      <vt:lpstr>3_Office 主题</vt:lpstr>
      <vt:lpstr>4_Office 主题</vt:lpstr>
      <vt:lpstr>5_Office 主题</vt:lpstr>
      <vt:lpstr>Visio</vt:lpstr>
      <vt:lpstr>PowerPoint 演示文稿</vt:lpstr>
      <vt:lpstr>概要</vt:lpstr>
      <vt:lpstr>MongoDB数据库</vt:lpstr>
      <vt:lpstr>MongoDB数据库</vt:lpstr>
      <vt:lpstr>MongoDB数据库</vt:lpstr>
      <vt:lpstr>概要</vt:lpstr>
      <vt:lpstr>关系数据库模式</vt:lpstr>
      <vt:lpstr>MongoDB模式</vt:lpstr>
      <vt:lpstr>文档和集合</vt:lpstr>
      <vt:lpstr>文档和集合</vt:lpstr>
      <vt:lpstr>文档和集合</vt:lpstr>
      <vt:lpstr>灵活的文档模式</vt:lpstr>
      <vt:lpstr>分片机制和集群架构</vt:lpstr>
      <vt:lpstr>分片机制和集群架构</vt:lpstr>
      <vt:lpstr>分片机制和集群架构</vt:lpstr>
      <vt:lpstr>分片机制和集群架构</vt:lpstr>
      <vt:lpstr>分片机制和集群架构</vt:lpstr>
      <vt:lpstr>分片机制和集群架构</vt:lpstr>
      <vt:lpstr>概要</vt:lpstr>
      <vt:lpstr>索引操作</vt:lpstr>
      <vt:lpstr>索引操作</vt:lpstr>
      <vt:lpstr>索引操作</vt:lpstr>
      <vt:lpstr>索引操作</vt:lpstr>
      <vt:lpstr>索引操作</vt:lpstr>
      <vt:lpstr>小结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2688</cp:revision>
  <dcterms:created xsi:type="dcterms:W3CDTF">2007-09-26T12:04:45Z</dcterms:created>
  <dcterms:modified xsi:type="dcterms:W3CDTF">2022-01-04T04:28:32Z</dcterms:modified>
</cp:coreProperties>
</file>