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55"/>
  </p:notesMasterIdLst>
  <p:handoutMasterIdLst>
    <p:handoutMasterId r:id="rId56"/>
  </p:handoutMasterIdLst>
  <p:sldIdLst>
    <p:sldId id="1587" r:id="rId3"/>
    <p:sldId id="1769" r:id="rId4"/>
    <p:sldId id="1860" r:id="rId5"/>
    <p:sldId id="1690" r:id="rId6"/>
    <p:sldId id="1771" r:id="rId7"/>
    <p:sldId id="1773" r:id="rId8"/>
    <p:sldId id="1774" r:id="rId9"/>
    <p:sldId id="1775" r:id="rId10"/>
    <p:sldId id="1776" r:id="rId11"/>
    <p:sldId id="1777" r:id="rId12"/>
    <p:sldId id="1863" r:id="rId13"/>
    <p:sldId id="1778" r:id="rId14"/>
    <p:sldId id="1780" r:id="rId15"/>
    <p:sldId id="1864" r:id="rId16"/>
    <p:sldId id="1861" r:id="rId17"/>
    <p:sldId id="1862" r:id="rId18"/>
    <p:sldId id="1865" r:id="rId19"/>
    <p:sldId id="1785" r:id="rId20"/>
    <p:sldId id="1786" r:id="rId21"/>
    <p:sldId id="1866" r:id="rId22"/>
    <p:sldId id="1867" r:id="rId23"/>
    <p:sldId id="1868" r:id="rId24"/>
    <p:sldId id="1788" r:id="rId25"/>
    <p:sldId id="1855" r:id="rId26"/>
    <p:sldId id="1856" r:id="rId27"/>
    <p:sldId id="1857" r:id="rId28"/>
    <p:sldId id="1858" r:id="rId29"/>
    <p:sldId id="1859" r:id="rId30"/>
    <p:sldId id="1802" r:id="rId31"/>
    <p:sldId id="1801" r:id="rId32"/>
    <p:sldId id="1804" r:id="rId33"/>
    <p:sldId id="1805" r:id="rId34"/>
    <p:sldId id="1806" r:id="rId35"/>
    <p:sldId id="1807" r:id="rId36"/>
    <p:sldId id="1808" r:id="rId37"/>
    <p:sldId id="1809" r:id="rId38"/>
    <p:sldId id="1810" r:id="rId39"/>
    <p:sldId id="1814" r:id="rId40"/>
    <p:sldId id="1816" r:id="rId41"/>
    <p:sldId id="1818" r:id="rId42"/>
    <p:sldId id="1819" r:id="rId43"/>
    <p:sldId id="1820" r:id="rId44"/>
    <p:sldId id="1821" r:id="rId45"/>
    <p:sldId id="1828" r:id="rId46"/>
    <p:sldId id="1832" r:id="rId47"/>
    <p:sldId id="1833" r:id="rId48"/>
    <p:sldId id="1834" r:id="rId49"/>
    <p:sldId id="1847" r:id="rId50"/>
    <p:sldId id="1848" r:id="rId51"/>
    <p:sldId id="1849" r:id="rId52"/>
    <p:sldId id="1852" r:id="rId53"/>
    <p:sldId id="1853" r:id="rId54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769"/>
            <p14:sldId id="1860"/>
            <p14:sldId id="1690"/>
            <p14:sldId id="1771"/>
            <p14:sldId id="1773"/>
            <p14:sldId id="1774"/>
            <p14:sldId id="1775"/>
            <p14:sldId id="1776"/>
            <p14:sldId id="1777"/>
            <p14:sldId id="1863"/>
            <p14:sldId id="1778"/>
            <p14:sldId id="1780"/>
            <p14:sldId id="1864"/>
            <p14:sldId id="1861"/>
            <p14:sldId id="1862"/>
            <p14:sldId id="1865"/>
            <p14:sldId id="1785"/>
            <p14:sldId id="1786"/>
            <p14:sldId id="1866"/>
            <p14:sldId id="1867"/>
            <p14:sldId id="1868"/>
            <p14:sldId id="1788"/>
            <p14:sldId id="1855"/>
            <p14:sldId id="1856"/>
            <p14:sldId id="1857"/>
            <p14:sldId id="1858"/>
            <p14:sldId id="1859"/>
            <p14:sldId id="1802"/>
            <p14:sldId id="1801"/>
            <p14:sldId id="1804"/>
            <p14:sldId id="1805"/>
            <p14:sldId id="1806"/>
            <p14:sldId id="1807"/>
            <p14:sldId id="1808"/>
            <p14:sldId id="1809"/>
            <p14:sldId id="1810"/>
            <p14:sldId id="1814"/>
            <p14:sldId id="1816"/>
            <p14:sldId id="1818"/>
            <p14:sldId id="1819"/>
            <p14:sldId id="1820"/>
            <p14:sldId id="1821"/>
            <p14:sldId id="1828"/>
            <p14:sldId id="1832"/>
            <p14:sldId id="1833"/>
            <p14:sldId id="1834"/>
            <p14:sldId id="1847"/>
            <p14:sldId id="1848"/>
            <p14:sldId id="1849"/>
            <p14:sldId id="1852"/>
            <p14:sldId id="1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2676" autoAdjust="0"/>
  </p:normalViewPr>
  <p:slideViewPr>
    <p:cSldViewPr>
      <p:cViewPr varScale="1">
        <p:scale>
          <a:sx n="78" d="100"/>
          <a:sy n="78" d="100"/>
        </p:scale>
        <p:origin x="848" y="48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3965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4376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6964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+mn-lt"/>
                <a:ea typeface="微软雅黑" pitchFamily="34" charset="-122"/>
              </a:defRPr>
            </a:lvl1pPr>
            <a:lvl2pPr>
              <a:defRPr sz="2000">
                <a:latin typeface="+mn-lt"/>
                <a:ea typeface="微软雅黑" pitchFamily="34" charset="-122"/>
              </a:defRPr>
            </a:lvl2pPr>
            <a:lvl3pPr>
              <a:defRPr sz="1800">
                <a:latin typeface="+mn-lt"/>
                <a:ea typeface="微软雅黑" pitchFamily="34" charset="-122"/>
              </a:defRPr>
            </a:lvl3pPr>
            <a:lvl4pPr>
              <a:defRPr sz="1600">
                <a:latin typeface="+mn-lt"/>
                <a:ea typeface="微软雅黑" pitchFamily="34" charset="-122"/>
              </a:defRPr>
            </a:lvl4pPr>
            <a:lvl5pPr>
              <a:defRPr sz="1600">
                <a:latin typeface="+mn-lt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2022/1/4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</a:t>
            </a:r>
            <a:endParaRPr lang="en-US" altLang="zh-CN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数据库系统概念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章、第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关系元组无序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order of tuples / attributes in a relation is irrelevant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E.g., instructor relation with unordered tuples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114239C9-960E-4C54-832D-6C86374CF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2195736" y="1635646"/>
            <a:ext cx="3901847" cy="30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584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2.1 </a:t>
            </a:r>
            <a:r>
              <a:rPr lang="zh-CN" altLang="en-US" dirty="0"/>
              <a:t>关系数据库的结构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2.2 </a:t>
            </a:r>
            <a:r>
              <a:rPr lang="zh-CN" altLang="en-US" b="1" dirty="0">
                <a:solidFill>
                  <a:srgbClr val="C00000"/>
                </a:solidFill>
              </a:rPr>
              <a:t>数据库模式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2.3 </a:t>
            </a:r>
            <a:r>
              <a:rPr lang="zh-CN" altLang="en-US" dirty="0"/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2.4 </a:t>
            </a:r>
            <a:r>
              <a:rPr lang="zh-CN" altLang="en-US" dirty="0"/>
              <a:t>模式图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2.5 </a:t>
            </a:r>
            <a:r>
              <a:rPr lang="zh-CN" altLang="en-US" dirty="0"/>
              <a:t>关系查询语言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6348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</a:rPr>
              <a:t>数据库模式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database consists of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relations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Storing all information as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relation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results in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repetition of information, e.g., one department has many students and the information of department will be repeated for many times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need for null values, e.g., represent a customer without an account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Normalization(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规范化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theory (Chapter 7) deals with how to design relational schemas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54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383307" y="4792362"/>
            <a:ext cx="318869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solidFill>
                  <a:srgbClr val="000000"/>
                </a:solidFill>
                <a:latin typeface="Comic Sans MS" panose="030F0702030302020204" pitchFamily="66" charset="0"/>
              </a:rPr>
              <a:t>E-R Diagram for University Database</a:t>
            </a:r>
          </a:p>
        </p:txBody>
      </p:sp>
      <p:sp>
        <p:nvSpPr>
          <p:cNvPr id="20" name="任意多边形 1"/>
          <p:cNvSpPr>
            <a:spLocks/>
          </p:cNvSpPr>
          <p:nvPr/>
        </p:nvSpPr>
        <p:spPr bwMode="auto">
          <a:xfrm>
            <a:off x="2303860" y="2046685"/>
            <a:ext cx="640556" cy="1678781"/>
          </a:xfrm>
          <a:custGeom>
            <a:avLst/>
            <a:gdLst>
              <a:gd name="T0" fmla="*/ 19772474 w 682388"/>
              <a:gd name="T1" fmla="*/ 2240221 h 2238233"/>
              <a:gd name="T2" fmla="*/ 0 w 682388"/>
              <a:gd name="T3" fmla="*/ 0 h 2238233"/>
              <a:gd name="T4" fmla="*/ 0 w 682388"/>
              <a:gd name="T5" fmla="*/ 0 h 2238233"/>
              <a:gd name="T6" fmla="*/ 0 60000 65536"/>
              <a:gd name="T7" fmla="*/ 0 60000 65536"/>
              <a:gd name="T8" fmla="*/ 0 60000 65536"/>
              <a:gd name="T9" fmla="*/ 0 w 682388"/>
              <a:gd name="T10" fmla="*/ 0 h 2238233"/>
              <a:gd name="T11" fmla="*/ 682388 w 682388"/>
              <a:gd name="T12" fmla="*/ 2238233 h 2238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388" h="2238233">
                <a:moveTo>
                  <a:pt x="682388" y="2238233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3300">
              <a:solidFill>
                <a:srgbClr val="FFFF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21" name="曲线连接符 3"/>
          <p:cNvCxnSpPr>
            <a:cxnSpLocks noChangeShapeType="1"/>
          </p:cNvCxnSpPr>
          <p:nvPr/>
        </p:nvCxnSpPr>
        <p:spPr bwMode="auto">
          <a:xfrm>
            <a:off x="2882504" y="3725466"/>
            <a:ext cx="685800" cy="685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2" name="曲线连接符 5"/>
          <p:cNvCxnSpPr>
            <a:cxnSpLocks noChangeShapeType="1"/>
          </p:cNvCxnSpPr>
          <p:nvPr/>
        </p:nvCxnSpPr>
        <p:spPr bwMode="auto">
          <a:xfrm flipV="1">
            <a:off x="2361010" y="2728912"/>
            <a:ext cx="1291828" cy="157163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5" name="上箭头 11"/>
          <p:cNvSpPr>
            <a:spLocks noChangeArrowheads="1"/>
          </p:cNvSpPr>
          <p:nvPr/>
        </p:nvSpPr>
        <p:spPr bwMode="auto">
          <a:xfrm>
            <a:off x="3815954" y="3112294"/>
            <a:ext cx="363140" cy="733425"/>
          </a:xfrm>
          <a:prstGeom prst="upArrow">
            <a:avLst>
              <a:gd name="adj1" fmla="val 50000"/>
              <a:gd name="adj2" fmla="val 5002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3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39909" y="50801"/>
            <a:ext cx="5324179" cy="4728008"/>
          </a:xfrm>
          <a:prstGeom prst="rect">
            <a:avLst/>
          </a:prstGeom>
        </p:spPr>
      </p:pic>
      <p:pic>
        <p:nvPicPr>
          <p:cNvPr id="28" name="Graphic 5">
            <a:extLst>
              <a:ext uri="{FF2B5EF4-FFF2-40B4-BE49-F238E27FC236}">
                <a16:creationId xmlns:a16="http://schemas.microsoft.com/office/drawing/2014/main" id="{514DC8AB-7FF6-4805-BF6A-B5E98FB2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5660355" y="1106625"/>
            <a:ext cx="3384376" cy="2672519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BEA5248E-23CF-44A8-81EC-D6D287D4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711828"/>
            <a:ext cx="17331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solidFill>
                  <a:srgbClr val="000000"/>
                </a:solidFill>
                <a:latin typeface="Comic Sans MS" panose="030F0702030302020204" pitchFamily="66" charset="0"/>
              </a:rPr>
              <a:t>Instructor relation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9F36FB9-C490-4648-9BD9-B1A8FCBBDE88}"/>
              </a:ext>
            </a:extLst>
          </p:cNvPr>
          <p:cNvSpPr/>
          <p:nvPr/>
        </p:nvSpPr>
        <p:spPr>
          <a:xfrm>
            <a:off x="899592" y="1203598"/>
            <a:ext cx="1008112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24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2.1 </a:t>
            </a:r>
            <a:r>
              <a:rPr lang="zh-CN" altLang="en-US" dirty="0"/>
              <a:t>关系数据库的结构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2.2 </a:t>
            </a:r>
            <a:r>
              <a:rPr lang="zh-CN" altLang="en-US" dirty="0"/>
              <a:t>数据库模式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2.3 </a:t>
            </a:r>
            <a:r>
              <a:rPr lang="zh-CN" altLang="en-US" b="1" dirty="0">
                <a:solidFill>
                  <a:srgbClr val="C00000"/>
                </a:solidFill>
              </a:rPr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2.4 </a:t>
            </a:r>
            <a:r>
              <a:rPr lang="zh-CN" altLang="en-US" dirty="0"/>
              <a:t>模式图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2.5 </a:t>
            </a:r>
            <a:r>
              <a:rPr lang="zh-CN" altLang="en-US" dirty="0"/>
              <a:t>关系查询语言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615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lt"/>
              </a:rPr>
              <a:t>Keys (</a:t>
            </a:r>
            <a:r>
              <a:rPr lang="zh-CN" altLang="en-US" dirty="0">
                <a:latin typeface="+mj-lt"/>
              </a:rPr>
              <a:t>码、键</a:t>
            </a:r>
            <a:r>
              <a:rPr lang="en-US" altLang="zh-CN" dirty="0">
                <a:latin typeface="+mj-lt"/>
              </a:rPr>
              <a:t>)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640960" cy="3805070"/>
              </a:xfrm>
            </p:spPr>
            <p:txBody>
              <a:bodyPr/>
              <a:lstStyle/>
              <a:p>
                <a:r>
                  <a:rPr lang="en-US" altLang="zh-CN" sz="2000" b="1" dirty="0" err="1"/>
                  <a:t>Superkey</a:t>
                </a:r>
                <a:r>
                  <a:rPr lang="zh-CN" altLang="en-US" sz="2000" dirty="0"/>
                  <a:t>（超码）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800" dirty="0"/>
                  <a:t> is a </a:t>
                </a:r>
                <a:r>
                  <a:rPr lang="en-US" altLang="zh-CN" sz="1800" dirty="0" err="1"/>
                  <a:t>superkey</a:t>
                </a:r>
                <a:r>
                  <a:rPr lang="en-US" altLang="zh-CN" sz="1800" dirty="0"/>
                  <a:t> of relation schema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800" dirty="0"/>
                  <a:t> if the values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800" dirty="0"/>
                  <a:t> are sufficient to identify a unique tuple of each possible relation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:endParaRPr lang="en-US" altLang="zh-CN" sz="1800" dirty="0"/>
              </a:p>
              <a:p>
                <a:pPr lvl="1"/>
                <a:r>
                  <a:rPr lang="en-US" altLang="zh-CN" sz="1800" dirty="0"/>
                  <a:t>E.g.,{</a:t>
                </a:r>
                <a:r>
                  <a:rPr lang="en-US" altLang="zh-CN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instructor_id</a:t>
                </a:r>
                <a:r>
                  <a:rPr lang="en-US" altLang="zh-CN" sz="1800" dirty="0"/>
                  <a:t>}, {</a:t>
                </a:r>
                <a:r>
                  <a:rPr lang="en-US" altLang="zh-CN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instructor_id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instructor_name</a:t>
                </a:r>
                <a:r>
                  <a:rPr lang="en-US" altLang="zh-CN" sz="1800" dirty="0"/>
                  <a:t>} and {</a:t>
                </a:r>
                <a:r>
                  <a:rPr lang="en-US" altLang="zh-CN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instructor_name</a:t>
                </a:r>
                <a:r>
                  <a:rPr lang="en-US" altLang="zh-CN" sz="1800" dirty="0"/>
                  <a:t>} are </a:t>
                </a:r>
                <a:r>
                  <a:rPr lang="en-US" altLang="zh-CN" sz="1800" dirty="0" err="1"/>
                  <a:t>superkeys</a:t>
                </a:r>
                <a:r>
                  <a:rPr lang="en-US" altLang="zh-CN" sz="1800" dirty="0"/>
                  <a:t> of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</a:t>
                </a:r>
                <a:r>
                  <a:rPr lang="en-US" altLang="zh-CN" sz="1800" dirty="0"/>
                  <a:t>, if no two instructors have the same name</a:t>
                </a:r>
              </a:p>
              <a:p>
                <a:pPr lvl="1"/>
                <a:r>
                  <a:rPr lang="en-US" altLang="zh-CN" sz="1800" dirty="0"/>
                  <a:t>If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2000" b="1" dirty="0">
                    <a:ea typeface="Cambria Math" panose="02040503050406030204" pitchFamily="18" charset="0"/>
                  </a:rPr>
                  <a:t>Candidate key</a:t>
                </a:r>
                <a:r>
                  <a:rPr lang="zh-CN" altLang="en-US" sz="2000" b="1" dirty="0">
                    <a:ea typeface="Cambria Math" panose="02040503050406030204" pitchFamily="18" charset="0"/>
                  </a:rPr>
                  <a:t>（候选码）</a:t>
                </a:r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800" dirty="0"/>
                  <a:t> is a 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candidate key </a:t>
                </a:r>
                <a:r>
                  <a:rPr lang="en-US" altLang="zh-CN" sz="1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800" dirty="0"/>
                  <a:t> is minimal</a:t>
                </a:r>
                <a:endParaRPr lang="en-US" altLang="zh-CN" sz="1600" dirty="0"/>
              </a:p>
              <a:p>
                <a:pPr lvl="1"/>
                <a:r>
                  <a:rPr lang="en-US" altLang="zh-CN" sz="1800" dirty="0"/>
                  <a:t>E.g., {</a:t>
                </a:r>
                <a:r>
                  <a:rPr lang="en-US" altLang="zh-CN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instructor_name</a:t>
                </a:r>
                <a:r>
                  <a:rPr lang="en-US" altLang="zh-CN" sz="1800" dirty="0"/>
                  <a:t>} is a candidate key for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</a:t>
                </a:r>
                <a:r>
                  <a:rPr lang="en-US" altLang="zh-CN" sz="1800" dirty="0"/>
                  <a:t>, since it is a </a:t>
                </a:r>
                <a:r>
                  <a:rPr lang="en-US" altLang="zh-CN" sz="1800" dirty="0" err="1"/>
                  <a:t>superkey</a:t>
                </a:r>
                <a:r>
                  <a:rPr lang="en-US" altLang="zh-CN" sz="1800" dirty="0"/>
                  <a:t> (assuming no two instructors have the same name), and no subset of it is a </a:t>
                </a:r>
                <a:r>
                  <a:rPr lang="en-US" altLang="zh-CN" sz="1800" dirty="0" err="1"/>
                  <a:t>superkey</a:t>
                </a: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/>
                  <a:t>Primary key</a:t>
                </a:r>
                <a:r>
                  <a:rPr lang="zh-CN" altLang="en-US" sz="2000" dirty="0"/>
                  <a:t>（主码）</a:t>
                </a:r>
                <a:endParaRPr lang="en-US" altLang="zh-CN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/>
                  <a:t>A candidate key is chosen by the database designer to identify tuples within a relation</a:t>
                </a:r>
              </a:p>
              <a:p>
                <a:pPr lvl="1"/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640960" cy="3805070"/>
              </a:xfrm>
              <a:blipFill>
                <a:blip r:embed="rId2"/>
                <a:stretch>
                  <a:fillRect l="-635" t="-962" r="-564"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563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码（续）</a:t>
            </a:r>
            <a:r>
              <a:rPr lang="en-US" altLang="zh-CN" dirty="0"/>
              <a:t> </a:t>
            </a:r>
            <a:endParaRPr lang="en-US" altLang="zh-C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69215"/>
                <a:ext cx="8208912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latin typeface="+mn-lt"/>
                  </a:rPr>
                  <a:t>Foreign key</a:t>
                </a:r>
                <a:r>
                  <a:rPr lang="en-US" altLang="zh-CN" sz="2000" dirty="0">
                    <a:latin typeface="+mn-lt"/>
                  </a:rPr>
                  <a:t>(</a:t>
                </a:r>
                <a:r>
                  <a:rPr lang="zh-CN" altLang="en-US" sz="2000" dirty="0">
                    <a:latin typeface="+mn-lt"/>
                  </a:rPr>
                  <a:t>外码</a:t>
                </a:r>
                <a:r>
                  <a:rPr lang="en-US" altLang="zh-CN" sz="2000" dirty="0">
                    <a:latin typeface="+mn-lt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+mn-lt"/>
                  </a:rPr>
                  <a:t>A relation schema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lt"/>
                  </a:rPr>
                  <a:t>, may include among its attributes the primary key of another relation schema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lt"/>
                  </a:rPr>
                  <a:t>. This attribute is called a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+mn-lt"/>
                  </a:rPr>
                  <a:t>foreign key</a:t>
                </a:r>
                <a:r>
                  <a:rPr lang="en-US" altLang="zh-CN" sz="1600" dirty="0">
                    <a:latin typeface="+mn-lt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lt"/>
                  </a:rPr>
                  <a:t>, referencing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latin typeface="+mn-lt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+mn-lt"/>
                  </a:rPr>
                  <a:t>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lt"/>
                  </a:rPr>
                  <a:t> is called the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+mn-lt"/>
                  </a:rPr>
                  <a:t>referencing relation </a:t>
                </a:r>
                <a:r>
                  <a:rPr lang="en-US" altLang="zh-CN" sz="1600" dirty="0">
                    <a:latin typeface="+mn-lt"/>
                  </a:rPr>
                  <a:t>(</a:t>
                </a:r>
                <a:r>
                  <a:rPr lang="zh-CN" altLang="en-US" sz="1600" dirty="0">
                    <a:latin typeface="+mn-lt"/>
                  </a:rPr>
                  <a:t>参照关系</a:t>
                </a:r>
                <a:r>
                  <a:rPr lang="en-US" altLang="zh-CN" sz="1600" dirty="0">
                    <a:latin typeface="+mn-lt"/>
                  </a:rPr>
                  <a:t>) of the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+mn-lt"/>
                  </a:rPr>
                  <a:t>foreign key dependency</a:t>
                </a:r>
                <a:r>
                  <a:rPr lang="en-US" altLang="zh-CN" sz="1600" dirty="0">
                    <a:latin typeface="+mn-lt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lt"/>
                  </a:rPr>
                  <a:t> is called the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+mn-lt"/>
                  </a:rPr>
                  <a:t>referenced relation</a:t>
                </a:r>
                <a:r>
                  <a:rPr lang="en-US" altLang="zh-CN" sz="1600" dirty="0">
                    <a:latin typeface="+mn-lt"/>
                  </a:rPr>
                  <a:t> (</a:t>
                </a:r>
                <a:r>
                  <a:rPr lang="zh-CN" altLang="en-US" sz="1600" dirty="0">
                    <a:latin typeface="+mn-lt"/>
                  </a:rPr>
                  <a:t>被参照关系</a:t>
                </a:r>
                <a:r>
                  <a:rPr lang="en-US" altLang="zh-CN" sz="1600" dirty="0">
                    <a:latin typeface="+mn-lt"/>
                  </a:rPr>
                  <a:t>) of the foreign key dependency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latin typeface="+mn-lt"/>
                  </a:rPr>
                  <a:t>Referential integrity constraint </a:t>
                </a:r>
                <a:r>
                  <a:rPr lang="en-US" altLang="zh-CN" sz="2000" dirty="0">
                    <a:latin typeface="+mn-lt"/>
                  </a:rPr>
                  <a:t>(</a:t>
                </a:r>
                <a:r>
                  <a:rPr lang="zh-CN" altLang="en-US" sz="2000" dirty="0">
                    <a:latin typeface="+mn-lt"/>
                  </a:rPr>
                  <a:t>参照完整性约束</a:t>
                </a:r>
                <a:r>
                  <a:rPr lang="en-US" altLang="zh-CN" sz="2000" dirty="0">
                    <a:latin typeface="+mn-lt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+mn-lt"/>
                  </a:rPr>
                  <a:t>The values appearing in specified attributes of any tuple in the referencing relation should also appear in specified attributes of at least one tuple in the referenced relation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latin typeface="+mn-lt"/>
                  </a:rPr>
                  <a:t>Schema diagram</a:t>
                </a:r>
                <a:r>
                  <a:rPr lang="en-US" altLang="zh-CN" sz="2000" dirty="0">
                    <a:latin typeface="+mn-lt"/>
                  </a:rPr>
                  <a:t>(</a:t>
                </a:r>
                <a:r>
                  <a:rPr lang="zh-CN" altLang="en-US" sz="2000" dirty="0">
                    <a:latin typeface="+mn-lt"/>
                  </a:rPr>
                  <a:t>模式图</a:t>
                </a:r>
                <a:r>
                  <a:rPr lang="en-US" altLang="zh-CN" sz="2000" dirty="0">
                    <a:latin typeface="+mn-lt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+mn-lt"/>
                  </a:rPr>
                  <a:t>A database schema, along with primary key and foreign key dependencies, can be depicted pictorially by schema diagrams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69215"/>
                <a:ext cx="8208912" cy="3805070"/>
              </a:xfrm>
              <a:blipFill>
                <a:blip r:embed="rId3"/>
                <a:stretch>
                  <a:fillRect l="-668" t="-962" b="-1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476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2.1 </a:t>
            </a:r>
            <a:r>
              <a:rPr lang="zh-CN" altLang="en-US" dirty="0"/>
              <a:t>关系数据库的结构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2.2 </a:t>
            </a:r>
            <a:r>
              <a:rPr lang="zh-CN" altLang="en-US" dirty="0"/>
              <a:t>数据库模式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2.3 </a:t>
            </a:r>
            <a:r>
              <a:rPr lang="zh-CN" altLang="en-US" dirty="0"/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2.4 </a:t>
            </a:r>
            <a:r>
              <a:rPr lang="zh-CN" altLang="en-US" b="1" dirty="0">
                <a:solidFill>
                  <a:srgbClr val="C00000"/>
                </a:solidFill>
              </a:rPr>
              <a:t>模式图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2.5 </a:t>
            </a:r>
            <a:r>
              <a:rPr lang="zh-CN" altLang="en-US" dirty="0"/>
              <a:t>关系查询语言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4671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模式图</a:t>
            </a:r>
            <a:r>
              <a:rPr lang="en-US" altLang="zh-CN" dirty="0"/>
              <a:t> 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208912" cy="3805070"/>
          </a:xfrm>
        </p:spPr>
        <p:txBody>
          <a:bodyPr/>
          <a:lstStyle/>
          <a:p>
            <a:r>
              <a:rPr lang="en-US" altLang="zh-CN" sz="2000" dirty="0"/>
              <a:t>Schema diagrams for </a:t>
            </a:r>
            <a:r>
              <a:rPr lang="en-US" altLang="zh-CN" sz="2000" dirty="0">
                <a:latin typeface="+mn-lt"/>
              </a:rPr>
              <a:t>Banking Database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45370"/>
            <a:ext cx="576064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branch (</a:t>
            </a:r>
            <a:r>
              <a:rPr kumimoji="1" lang="en-US" altLang="zh-CN" sz="1500" i="1" u="sng" dirty="0" err="1">
                <a:solidFill>
                  <a:srgbClr val="C00000"/>
                </a:solidFill>
                <a:latin typeface="+mn-lt"/>
              </a:rPr>
              <a:t>branch_name</a:t>
            </a:r>
            <a:r>
              <a:rPr kumimoji="1" lang="en-US" altLang="zh-CN" sz="1500" i="1" dirty="0">
                <a:latin typeface="+mn-lt"/>
              </a:rPr>
              <a:t>, </a:t>
            </a:r>
            <a:r>
              <a:rPr kumimoji="1" lang="en-US" altLang="zh-CN" sz="1500" i="1" dirty="0" err="1">
                <a:latin typeface="+mn-lt"/>
              </a:rPr>
              <a:t>branch_city</a:t>
            </a:r>
            <a:r>
              <a:rPr kumimoji="1" lang="en-US" altLang="zh-CN" sz="1500" i="1" dirty="0">
                <a:latin typeface="+mn-lt"/>
              </a:rPr>
              <a:t>, assets)</a:t>
            </a:r>
          </a:p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customer (</a:t>
            </a:r>
            <a:r>
              <a:rPr kumimoji="1" lang="en-US" altLang="zh-CN" sz="1500" i="1" u="sng" dirty="0" err="1">
                <a:solidFill>
                  <a:srgbClr val="C00000"/>
                </a:solidFill>
                <a:latin typeface="+mn-lt"/>
              </a:rPr>
              <a:t>customer_name</a:t>
            </a:r>
            <a:r>
              <a:rPr kumimoji="1" lang="en-US" altLang="zh-CN" sz="1500" i="1" dirty="0">
                <a:latin typeface="+mn-lt"/>
              </a:rPr>
              <a:t>, </a:t>
            </a:r>
            <a:r>
              <a:rPr kumimoji="1" lang="en-US" altLang="zh-CN" sz="1500" i="1" dirty="0" err="1">
                <a:latin typeface="+mn-lt"/>
              </a:rPr>
              <a:t>customer_street</a:t>
            </a:r>
            <a:r>
              <a:rPr kumimoji="1" lang="en-US" altLang="zh-CN" sz="1500" i="1" dirty="0">
                <a:latin typeface="+mn-lt"/>
              </a:rPr>
              <a:t>, </a:t>
            </a:r>
            <a:r>
              <a:rPr kumimoji="1" lang="en-US" altLang="zh-CN" sz="1500" i="1" dirty="0" err="1">
                <a:latin typeface="+mn-lt"/>
              </a:rPr>
              <a:t>customer_city</a:t>
            </a:r>
            <a:r>
              <a:rPr kumimoji="1" lang="en-US" altLang="zh-CN" sz="1500" i="1" dirty="0">
                <a:latin typeface="+mn-lt"/>
              </a:rPr>
              <a:t>)</a:t>
            </a:r>
          </a:p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account (</a:t>
            </a:r>
            <a:r>
              <a:rPr kumimoji="1" lang="en-US" altLang="zh-CN" sz="1500" i="1" u="sng" dirty="0" err="1">
                <a:solidFill>
                  <a:srgbClr val="C00000"/>
                </a:solidFill>
                <a:latin typeface="+mn-lt"/>
              </a:rPr>
              <a:t>account_number</a:t>
            </a:r>
            <a:r>
              <a:rPr kumimoji="1" lang="en-US" altLang="zh-CN" sz="1500" i="1" dirty="0">
                <a:latin typeface="+mn-lt"/>
              </a:rPr>
              <a:t>, </a:t>
            </a:r>
            <a:r>
              <a:rPr kumimoji="1" lang="en-US" altLang="zh-CN" sz="1500" i="1" dirty="0" err="1">
                <a:latin typeface="+mn-lt"/>
              </a:rPr>
              <a:t>branch_name</a:t>
            </a:r>
            <a:r>
              <a:rPr kumimoji="1" lang="en-US" altLang="zh-CN" sz="1500" i="1" dirty="0">
                <a:latin typeface="+mn-lt"/>
              </a:rPr>
              <a:t>, balance)</a:t>
            </a:r>
          </a:p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loan (</a:t>
            </a:r>
            <a:r>
              <a:rPr kumimoji="1" lang="en-US" altLang="zh-CN" sz="1500" i="1" dirty="0" err="1">
                <a:solidFill>
                  <a:srgbClr val="C00000"/>
                </a:solidFill>
                <a:latin typeface="+mn-lt"/>
              </a:rPr>
              <a:t>l</a:t>
            </a:r>
            <a:r>
              <a:rPr kumimoji="1" lang="en-US" altLang="zh-CN" sz="1500" i="1" u="sng" dirty="0" err="1">
                <a:solidFill>
                  <a:srgbClr val="C00000"/>
                </a:solidFill>
                <a:latin typeface="+mn-lt"/>
              </a:rPr>
              <a:t>oan_number</a:t>
            </a:r>
            <a:r>
              <a:rPr kumimoji="1" lang="en-US" altLang="zh-CN" sz="1500" i="1" dirty="0">
                <a:latin typeface="+mn-lt"/>
              </a:rPr>
              <a:t>, </a:t>
            </a:r>
            <a:r>
              <a:rPr kumimoji="1" lang="en-US" altLang="zh-CN" sz="1500" i="1" dirty="0" err="1">
                <a:latin typeface="+mn-lt"/>
              </a:rPr>
              <a:t>branch_name</a:t>
            </a:r>
            <a:r>
              <a:rPr kumimoji="1" lang="en-US" altLang="zh-CN" sz="1500" i="1" dirty="0">
                <a:latin typeface="+mn-lt"/>
              </a:rPr>
              <a:t>, amount)</a:t>
            </a:r>
          </a:p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depositor (</a:t>
            </a:r>
            <a:r>
              <a:rPr kumimoji="1" lang="en-US" altLang="zh-CN" sz="1500" i="1" u="sng" dirty="0" err="1">
                <a:latin typeface="+mn-lt"/>
              </a:rPr>
              <a:t>customer_name</a:t>
            </a:r>
            <a:r>
              <a:rPr kumimoji="1" lang="en-US" altLang="zh-CN" sz="1500" i="1" u="sng" dirty="0">
                <a:latin typeface="+mn-lt"/>
              </a:rPr>
              <a:t>, </a:t>
            </a:r>
            <a:r>
              <a:rPr kumimoji="1" lang="en-US" altLang="zh-CN" sz="1500" i="1" u="sng" dirty="0" err="1">
                <a:latin typeface="+mn-lt"/>
              </a:rPr>
              <a:t>account_number</a:t>
            </a:r>
            <a:r>
              <a:rPr kumimoji="1" lang="en-US" altLang="zh-CN" sz="1500" i="1" dirty="0">
                <a:latin typeface="+mn-lt"/>
              </a:rPr>
              <a:t>)</a:t>
            </a:r>
          </a:p>
          <a:p>
            <a:pPr lvl="0">
              <a:spcBef>
                <a:spcPts val="600"/>
              </a:spcBef>
            </a:pPr>
            <a:r>
              <a:rPr kumimoji="1" lang="en-US" altLang="zh-CN" sz="1500" i="1" dirty="0">
                <a:latin typeface="+mn-lt"/>
              </a:rPr>
              <a:t>borrower (</a:t>
            </a:r>
            <a:r>
              <a:rPr kumimoji="1" lang="en-US" altLang="zh-CN" sz="1500" i="1" u="sng" dirty="0" err="1">
                <a:latin typeface="+mn-lt"/>
              </a:rPr>
              <a:t>customer_name</a:t>
            </a:r>
            <a:r>
              <a:rPr kumimoji="1" lang="en-US" altLang="zh-CN" sz="1500" i="1" u="sng" dirty="0">
                <a:latin typeface="+mn-lt"/>
              </a:rPr>
              <a:t>, </a:t>
            </a:r>
            <a:r>
              <a:rPr kumimoji="1" lang="en-US" altLang="zh-CN" sz="1500" i="1" u="sng" dirty="0" err="1">
                <a:latin typeface="+mn-lt"/>
              </a:rPr>
              <a:t>loan_number</a:t>
            </a:r>
            <a:r>
              <a:rPr kumimoji="1" lang="en-US" altLang="zh-CN" sz="1500" i="1" dirty="0">
                <a:latin typeface="+mn-lt"/>
              </a:rPr>
              <a:t>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3056" r="722" b="23056"/>
          <a:stretch>
            <a:fillRect/>
          </a:stretch>
        </p:blipFill>
        <p:spPr bwMode="auto">
          <a:xfrm>
            <a:off x="4419192" y="2182041"/>
            <a:ext cx="4724808" cy="268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591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7494"/>
            <a:ext cx="6858000" cy="455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5724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关系数据库基本原理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2813253" cy="4038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8024" y="2139702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章、第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 关系模型介绍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数据库设计与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901402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2.1 </a:t>
            </a:r>
            <a:r>
              <a:rPr lang="zh-CN" altLang="en-US" dirty="0"/>
              <a:t>关系数据库的结构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2.2 </a:t>
            </a:r>
            <a:r>
              <a:rPr lang="zh-CN" altLang="en-US" dirty="0"/>
              <a:t>数据库模式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2.3 </a:t>
            </a:r>
            <a:r>
              <a:rPr lang="zh-CN" altLang="en-US" dirty="0"/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2.4 </a:t>
            </a:r>
            <a:r>
              <a:rPr lang="zh-CN" altLang="en-US" dirty="0"/>
              <a:t>模式图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2.5 </a:t>
            </a:r>
            <a:r>
              <a:rPr lang="zh-CN" altLang="en-US" b="1" dirty="0">
                <a:solidFill>
                  <a:srgbClr val="C00000"/>
                </a:solidFill>
              </a:rPr>
              <a:t>关系查询语言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4532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关系查询语言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Languages used to request information from the database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Categories of languages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Procedural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Relational Algebra</a:t>
            </a:r>
            <a:r>
              <a:rPr lang="zh-CN" altLang="en-US" sz="1600" dirty="0">
                <a:solidFill>
                  <a:srgbClr val="C00000"/>
                </a:solidFill>
              </a:rPr>
              <a:t>（关系代数）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Non-procedural 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SQL</a:t>
            </a:r>
            <a:r>
              <a:rPr lang="zh-CN" altLang="en-US" sz="1600" dirty="0"/>
              <a:t>（结构化查询语言）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Tuple Relational Calculus</a:t>
            </a:r>
            <a:r>
              <a:rPr lang="zh-CN" altLang="en-US" sz="1600" dirty="0"/>
              <a:t>（元组关系演算）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Domain Relational Calculus</a:t>
            </a:r>
            <a:r>
              <a:rPr lang="zh-CN" altLang="en-US" sz="1600" dirty="0"/>
              <a:t>（域关系演算）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8333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2.1 </a:t>
            </a:r>
            <a:r>
              <a:rPr lang="zh-CN" altLang="en-US" dirty="0"/>
              <a:t>关系数据库的结构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2.2 </a:t>
            </a:r>
            <a:r>
              <a:rPr lang="zh-CN" altLang="en-US" dirty="0"/>
              <a:t>数据库模式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2.3 </a:t>
            </a:r>
            <a:r>
              <a:rPr lang="zh-CN" altLang="en-US" dirty="0"/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2.4 </a:t>
            </a:r>
            <a:r>
              <a:rPr lang="zh-CN" altLang="en-US" dirty="0"/>
              <a:t>模式图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2.5 </a:t>
            </a:r>
            <a:r>
              <a:rPr lang="zh-CN" altLang="en-US" dirty="0"/>
              <a:t>关系查询语言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6.1 </a:t>
            </a:r>
            <a:r>
              <a:rPr lang="zh-CN" altLang="en-US" b="1" dirty="0">
                <a:solidFill>
                  <a:srgbClr val="C00000"/>
                </a:solidFill>
              </a:rPr>
              <a:t>关系代数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316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(Relational Algebra)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以一个或多个关系作为输入，结果生成一个新的关系，该关系可以进一步作为后续操作的输入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种基本操作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Select (</a:t>
            </a:r>
            <a:r>
              <a:rPr lang="zh-CN" altLang="en-US" sz="1800" dirty="0"/>
              <a:t>选择</a:t>
            </a:r>
            <a:r>
              <a:rPr lang="en-US" altLang="zh-CN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Project (</a:t>
            </a:r>
            <a:r>
              <a:rPr lang="zh-CN" altLang="en-US" sz="1800" dirty="0"/>
              <a:t>投影</a:t>
            </a:r>
            <a:r>
              <a:rPr lang="en-US" altLang="zh-CN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Union (</a:t>
            </a:r>
            <a:r>
              <a:rPr lang="zh-CN" altLang="en-US" sz="1800" dirty="0"/>
              <a:t>集合并</a:t>
            </a:r>
            <a:r>
              <a:rPr lang="en-US" altLang="zh-CN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Set difference (</a:t>
            </a:r>
            <a:r>
              <a:rPr lang="zh-CN" altLang="en-US" sz="1800" dirty="0"/>
              <a:t>集合差</a:t>
            </a:r>
            <a:r>
              <a:rPr lang="en-US" altLang="zh-CN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Cartesian product (</a:t>
            </a:r>
            <a:r>
              <a:rPr lang="zh-CN" altLang="en-US" sz="1800" dirty="0"/>
              <a:t>笛卡尔积</a:t>
            </a:r>
            <a:r>
              <a:rPr lang="en-US" altLang="zh-CN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Rename (</a:t>
            </a:r>
            <a:r>
              <a:rPr lang="zh-CN" altLang="en-US" sz="1800" dirty="0"/>
              <a:t>重命名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4693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选择操作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79512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b="1" dirty="0"/>
                  <a:t>Notation: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800" dirty="0"/>
                  <a:t> is the selection predicate(</a:t>
                </a:r>
                <a:r>
                  <a:rPr lang="zh-CN" altLang="en-US" sz="1800" dirty="0"/>
                  <a:t>选择谓词）</a:t>
                </a:r>
                <a:r>
                  <a:rPr lang="en-US" altLang="zh-CN" sz="1800" dirty="0"/>
                  <a:t>consisting of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800" dirty="0"/>
                  <a:t>(and),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1800" dirty="0"/>
                  <a:t>(or), 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(not),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endParaRPr lang="zh-CN" altLang="en-US" sz="1800" dirty="0"/>
              </a:p>
              <a:p>
                <a:pPr lvl="1"/>
                <a:r>
                  <a:rPr lang="zh-CN" altLang="en-US" sz="1800" dirty="0"/>
                  <a:t>例如：</a:t>
                </a:r>
                <a:r>
                  <a:rPr lang="en-US" altLang="zh-CN" sz="1800" dirty="0"/>
                  <a:t>  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79512"/>
                <a:ext cx="8568952" cy="3805070"/>
              </a:xfrm>
              <a:blipFill>
                <a:blip r:embed="rId2"/>
                <a:stretch>
                  <a:fillRect l="-640" t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6">
            <a:extLst>
              <a:ext uri="{FF2B5EF4-FFF2-40B4-BE49-F238E27FC236}">
                <a16:creationId xmlns:a16="http://schemas.microsoft.com/office/drawing/2014/main" id="{D93F6F0B-4F67-4371-B9DD-50E11D539BA1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2499742"/>
            <a:ext cx="1371600" cy="1657350"/>
            <a:chOff x="2633" y="1140"/>
            <a:chExt cx="1152" cy="1392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BBBFBBC-D09F-4094-953D-EBAF3401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114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6BE9C1E-BB6B-49CE-8C0C-04DF6A22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114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A13A76E-D87A-4CD4-9631-9A683858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14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91F7E84A-2D5C-45D3-B9A6-C011638C0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114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BD5053D5-CE13-4779-A5AA-765FCA85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1476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D04A84E1-D68A-4AA8-8F91-48361B5B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1476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1BDE7B2-2A51-4552-B433-8DE642A9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476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12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B8E8E9D-1618-41BA-A64D-E4B611AF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1476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7FD9932A-2693-4321-B001-C2D7816972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96203"/>
            <a:ext cx="1440288" cy="1085850"/>
            <a:chOff x="2681" y="3108"/>
            <a:chExt cx="1152" cy="912"/>
          </a:xfrm>
        </p:grpSpPr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ED29EA16-DDDD-461C-8ACF-AD3C25BB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3108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F97618CB-3279-4B66-AAF0-6E6B64F5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3108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D3914EF0-7B69-47E3-BF45-9BFF2EEC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108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98AA12DC-A7A3-4C91-8450-11D3DEF7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108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0E1B74AF-0230-4727-A0F2-DF1B501A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3444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71DC0AB0-D554-4522-BABE-8897AFC6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3444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AEE120A8-D6F0-4CDA-B25E-89AD9A25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444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486FAADB-41B0-4ECC-9194-45B0C567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444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ECD6A2-B656-4CBC-A1AC-A47AC97E5643}"/>
                  </a:ext>
                </a:extLst>
              </p:cNvPr>
              <p:cNvSpPr txBox="1"/>
              <p:nvPr/>
            </p:nvSpPr>
            <p:spPr>
              <a:xfrm>
                <a:off x="2051720" y="4299942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ECD6A2-B656-4CBC-A1AC-A47AC97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299942"/>
                <a:ext cx="1512168" cy="369332"/>
              </a:xfrm>
              <a:prstGeom prst="rect">
                <a:avLst/>
              </a:prstGeom>
              <a:blipFill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D13985-270F-469D-B631-1768F786B71B}"/>
                  </a:ext>
                </a:extLst>
              </p:cNvPr>
              <p:cNvSpPr txBox="1"/>
              <p:nvPr/>
            </p:nvSpPr>
            <p:spPr>
              <a:xfrm>
                <a:off x="4619959" y="4299942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&gt;5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D13985-270F-469D-B631-1768F786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59" y="4299942"/>
                <a:ext cx="151216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78365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投影操作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352928" cy="3805070"/>
              </a:xfrm>
            </p:spPr>
            <p:txBody>
              <a:bodyPr/>
              <a:lstStyle/>
              <a:p>
                <a:r>
                  <a:rPr lang="en-US" altLang="zh-CN" sz="2000" b="1" dirty="0"/>
                  <a:t>Notation: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/>
                  <a:t> are attribute names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 is a relation name</a:t>
                </a:r>
              </a:p>
              <a:p>
                <a:pPr lvl="1"/>
                <a:r>
                  <a:rPr lang="en-US" altLang="zh-CN" sz="1800" dirty="0"/>
                  <a:t>The result is defined as the relation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columns obtained by erasing the columns that are not listed</a:t>
                </a:r>
              </a:p>
              <a:p>
                <a:pPr lvl="1"/>
                <a:r>
                  <a:rPr lang="en-US" altLang="zh-CN" sz="1800" dirty="0"/>
                  <a:t>Duplicate rows are </a:t>
                </a:r>
                <a:r>
                  <a:rPr lang="en-US" altLang="zh-CN" sz="1800" b="1" dirty="0"/>
                  <a:t>removed</a:t>
                </a:r>
                <a:r>
                  <a:rPr lang="en-US" altLang="zh-CN" sz="1800" dirty="0"/>
                  <a:t> from result, since relations are sets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r>
                  <a:rPr lang="en-US" altLang="zh-CN" sz="1800" dirty="0"/>
                  <a:t> </a:t>
                </a: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352928" cy="3805070"/>
              </a:xfrm>
              <a:blipFill>
                <a:blip r:embed="rId2"/>
                <a:stretch>
                  <a:fillRect l="-657" t="-962" r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36">
            <a:extLst>
              <a:ext uri="{FF2B5EF4-FFF2-40B4-BE49-F238E27FC236}">
                <a16:creationId xmlns:a16="http://schemas.microsoft.com/office/drawing/2014/main" id="{9BCB239A-C003-44E3-92A7-517FC418B3B7}"/>
              </a:ext>
            </a:extLst>
          </p:cNvPr>
          <p:cNvGrpSpPr>
            <a:grpSpLocks/>
          </p:cNvGrpSpPr>
          <p:nvPr/>
        </p:nvGrpSpPr>
        <p:grpSpPr bwMode="auto">
          <a:xfrm>
            <a:off x="1979712" y="2859782"/>
            <a:ext cx="1028700" cy="1657350"/>
            <a:chOff x="2611" y="1056"/>
            <a:chExt cx="864" cy="1392"/>
          </a:xfrm>
        </p:grpSpPr>
        <p:sp>
          <p:nvSpPr>
            <p:cNvPr id="5" name="Rectangle 118">
              <a:extLst>
                <a:ext uri="{FF2B5EF4-FFF2-40B4-BE49-F238E27FC236}">
                  <a16:creationId xmlns:a16="http://schemas.microsoft.com/office/drawing/2014/main" id="{D4008F35-B8F8-4FDE-84D7-D612D36C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0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" name="Rectangle 119">
              <a:extLst>
                <a:ext uri="{FF2B5EF4-FFF2-40B4-BE49-F238E27FC236}">
                  <a16:creationId xmlns:a16="http://schemas.microsoft.com/office/drawing/2014/main" id="{11D7CAE6-97BC-45EF-9EBA-7391AA07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10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" name="Rectangle 120">
              <a:extLst>
                <a:ext uri="{FF2B5EF4-FFF2-40B4-BE49-F238E27FC236}">
                  <a16:creationId xmlns:a16="http://schemas.microsoft.com/office/drawing/2014/main" id="{2528F789-8797-490A-9F22-E913C500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10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" name="Rectangle 121">
              <a:extLst>
                <a:ext uri="{FF2B5EF4-FFF2-40B4-BE49-F238E27FC236}">
                  <a16:creationId xmlns:a16="http://schemas.microsoft.com/office/drawing/2014/main" id="{8E710106-3B30-4271-8977-F56F2690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392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" name="Rectangle 122">
              <a:extLst>
                <a:ext uri="{FF2B5EF4-FFF2-40B4-BE49-F238E27FC236}">
                  <a16:creationId xmlns:a16="http://schemas.microsoft.com/office/drawing/2014/main" id="{76B2CD21-07E9-43B6-B53F-DAA3AC7F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1392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30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40</a:t>
              </a:r>
            </a:p>
          </p:txBody>
        </p:sp>
        <p:sp>
          <p:nvSpPr>
            <p:cNvPr id="10" name="Rectangle 123">
              <a:extLst>
                <a:ext uri="{FF2B5EF4-FFF2-40B4-BE49-F238E27FC236}">
                  <a16:creationId xmlns:a16="http://schemas.microsoft.com/office/drawing/2014/main" id="{D197BE16-646F-4133-92BB-1F26E03C0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1392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11" name="Group 137">
            <a:extLst>
              <a:ext uri="{FF2B5EF4-FFF2-40B4-BE49-F238E27FC236}">
                <a16:creationId xmlns:a16="http://schemas.microsoft.com/office/drawing/2014/main" id="{37B262A1-6787-4247-A159-0E3CF0E3E698}"/>
              </a:ext>
            </a:extLst>
          </p:cNvPr>
          <p:cNvGrpSpPr>
            <a:grpSpLocks/>
          </p:cNvGrpSpPr>
          <p:nvPr/>
        </p:nvGrpSpPr>
        <p:grpSpPr bwMode="auto">
          <a:xfrm>
            <a:off x="4067944" y="2878951"/>
            <a:ext cx="1828800" cy="1657350"/>
            <a:chOff x="2275" y="2544"/>
            <a:chExt cx="1536" cy="1392"/>
          </a:xfrm>
        </p:grpSpPr>
        <p:sp>
          <p:nvSpPr>
            <p:cNvPr id="12" name="Rectangle 124">
              <a:extLst>
                <a:ext uri="{FF2B5EF4-FFF2-40B4-BE49-F238E27FC236}">
                  <a16:creationId xmlns:a16="http://schemas.microsoft.com/office/drawing/2014/main" id="{4853CA9D-7E8F-4E42-AD84-BEDE5F4FA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5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Rectangle 125">
              <a:extLst>
                <a:ext uri="{FF2B5EF4-FFF2-40B4-BE49-F238E27FC236}">
                  <a16:creationId xmlns:a16="http://schemas.microsoft.com/office/drawing/2014/main" id="{6A2B396B-CDAD-45AB-BB0E-21D1791D1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5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" name="Rectangle 126">
              <a:extLst>
                <a:ext uri="{FF2B5EF4-FFF2-40B4-BE49-F238E27FC236}">
                  <a16:creationId xmlns:a16="http://schemas.microsoft.com/office/drawing/2014/main" id="{FDB522C1-2B13-44CF-8A3C-1E4C3987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880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5" name="Rectangle 127">
              <a:extLst>
                <a:ext uri="{FF2B5EF4-FFF2-40B4-BE49-F238E27FC236}">
                  <a16:creationId xmlns:a16="http://schemas.microsoft.com/office/drawing/2014/main" id="{C7660C82-D883-4744-8A22-B1BADDFA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880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6" name="Text Box 128">
              <a:extLst>
                <a:ext uri="{FF2B5EF4-FFF2-40B4-BE49-F238E27FC236}">
                  <a16:creationId xmlns:a16="http://schemas.microsoft.com/office/drawing/2014/main" id="{D7215EB2-3000-4CBB-B5C4-63DDD154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3150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17" name="Rectangle 129">
              <a:extLst>
                <a:ext uri="{FF2B5EF4-FFF2-40B4-BE49-F238E27FC236}">
                  <a16:creationId xmlns:a16="http://schemas.microsoft.com/office/drawing/2014/main" id="{F575432E-C226-4B23-8152-E65474AFD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5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" name="Rectangle 130">
              <a:extLst>
                <a:ext uri="{FF2B5EF4-FFF2-40B4-BE49-F238E27FC236}">
                  <a16:creationId xmlns:a16="http://schemas.microsoft.com/office/drawing/2014/main" id="{6F7EADB8-5E06-4952-9794-86B1E599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5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" name="Rectangle 131">
              <a:extLst>
                <a:ext uri="{FF2B5EF4-FFF2-40B4-BE49-F238E27FC236}">
                  <a16:creationId xmlns:a16="http://schemas.microsoft.com/office/drawing/2014/main" id="{A447BC4B-8698-4A55-8399-B66FD54A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880"/>
              <a:ext cx="28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0" name="Rectangle 132">
              <a:extLst>
                <a:ext uri="{FF2B5EF4-FFF2-40B4-BE49-F238E27FC236}">
                  <a16:creationId xmlns:a16="http://schemas.microsoft.com/office/drawing/2014/main" id="{87AA079D-984C-4399-A632-4E2E7A05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880"/>
              <a:ext cx="28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E2E680-C7A0-4AE5-B80D-EFBBEB89137A}"/>
                  </a:ext>
                </a:extLst>
              </p:cNvPr>
              <p:cNvSpPr txBox="1"/>
              <p:nvPr/>
            </p:nvSpPr>
            <p:spPr>
              <a:xfrm>
                <a:off x="1979712" y="4733409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E2E680-C7A0-4AE5-B80D-EFBBEB89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33409"/>
                <a:ext cx="1512168" cy="369332"/>
              </a:xfrm>
              <a:prstGeom prst="rect">
                <a:avLst/>
              </a:prstGeom>
              <a:blipFill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D1CAD37-5156-44C9-A484-F0DDF1F81A26}"/>
                  </a:ext>
                </a:extLst>
              </p:cNvPr>
              <p:cNvSpPr txBox="1"/>
              <p:nvPr/>
            </p:nvSpPr>
            <p:spPr>
              <a:xfrm>
                <a:off x="4325909" y="4712821"/>
                <a:ext cx="151216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D1CAD37-5156-44C9-A484-F0DDF1F8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09" y="4712821"/>
                <a:ext cx="1512168" cy="381515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79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集合并操作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b="1" dirty="0"/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/>
                  <a:t> must have the 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same arity 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同元的</a:t>
                </a:r>
                <a:r>
                  <a:rPr lang="en-US" altLang="zh-CN" sz="1800" dirty="0"/>
                  <a:t>), i.e., the same number of attributes</a:t>
                </a:r>
              </a:p>
              <a:p>
                <a:pPr lvl="1"/>
                <a:r>
                  <a:rPr lang="en-US" altLang="zh-CN" sz="1800" dirty="0"/>
                  <a:t>The attribute domains must be 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altLang="zh-CN" sz="1800" dirty="0"/>
                  <a:t> (</a:t>
                </a:r>
                <a:r>
                  <a:rPr lang="zh-CN" altLang="en-US" sz="1800" dirty="0"/>
                  <a:t>相容的</a:t>
                </a:r>
                <a:r>
                  <a:rPr lang="en-US" altLang="zh-CN" sz="1800" dirty="0"/>
                  <a:t>)</a:t>
                </a:r>
              </a:p>
              <a:p>
                <a:pPr lvl="2"/>
                <a:r>
                  <a:rPr lang="en-US" altLang="zh-CN" sz="1600" dirty="0"/>
                  <a:t>e.g., the 2nd column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/>
                  <a:t> should have the same type of values as the 2nd column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800" dirty="0"/>
                  <a:t>例如：</a:t>
                </a:r>
                <a:r>
                  <a:rPr lang="en-US" altLang="zh-CN" sz="1800" dirty="0"/>
                  <a:t>find all customers with either an account or a loan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𝑐𝑢𝑠𝑡𝑜𝑚𝑒𝑟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𝑑𝑒𝑝𝑜𝑠𝑖𝑡𝑜𝑟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𝑐𝑢𝑠𝑡𝑜𝑚𝑒𝑟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ame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𝑏𝑜𝑟𝑟𝑜𝑤𝑒𝑟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568952" cy="3805070"/>
              </a:xfrm>
              <a:blipFill>
                <a:blip r:embed="rId2"/>
                <a:stretch>
                  <a:fillRect l="-640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3">
            <a:extLst>
              <a:ext uri="{FF2B5EF4-FFF2-40B4-BE49-F238E27FC236}">
                <a16:creationId xmlns:a16="http://schemas.microsoft.com/office/drawing/2014/main" id="{F0C7859C-6F83-4F73-B36D-0FDC885AA6FF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924007"/>
            <a:ext cx="2286000" cy="1429940"/>
            <a:chOff x="2424" y="1029"/>
            <a:chExt cx="1920" cy="1201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CF371392-B9DD-41D8-989C-D931ED4C8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02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3DBC24B-DE88-43FF-AE84-36A0C8C7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02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B27116D-514A-4CA5-940B-C802E78A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365"/>
              <a:ext cx="288" cy="8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2B8B4ED-0374-4B27-B523-223E1421C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365"/>
              <a:ext cx="288" cy="8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49EF926-103D-4F39-B75C-635BCA7A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02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6FE23AF-A11B-48B7-9126-ED017EC3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2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C4D40BE5-5E91-4668-9030-F0959954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365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0AC6B9B-1FC9-4E5C-A565-2621C8D7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65"/>
              <a:ext cx="28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E951B0B6-382B-43F5-BCDD-97F68D106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" y="1978"/>
              <a:ext cx="2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8D2DAA51-6D94-482E-8990-37F9CD27BD8B}"/>
              </a:ext>
            </a:extLst>
          </p:cNvPr>
          <p:cNvGrpSpPr>
            <a:grpSpLocks/>
          </p:cNvGrpSpPr>
          <p:nvPr/>
        </p:nvGrpSpPr>
        <p:grpSpPr bwMode="auto">
          <a:xfrm>
            <a:off x="5651004" y="2906734"/>
            <a:ext cx="685800" cy="1657350"/>
            <a:chOff x="3051" y="2566"/>
            <a:chExt cx="576" cy="1392"/>
          </a:xfrm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DA95BCCB-3476-4224-A62E-1A425D97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56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8D8A98C0-C49E-4946-BA39-16602280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256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DE1D2F92-CA3B-4063-90A4-37147D7C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902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2AE99FEE-7DBC-414D-98BF-D7F3E643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2902"/>
              <a:ext cx="288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3275E2-6F5D-4C3A-87D7-A06BA9AE9982}"/>
                  </a:ext>
                </a:extLst>
              </p:cNvPr>
              <p:cNvSpPr txBox="1"/>
              <p:nvPr/>
            </p:nvSpPr>
            <p:spPr>
              <a:xfrm>
                <a:off x="1791367" y="467773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+mn-lt"/>
                  </a:rPr>
                  <a:t>relations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3275E2-6F5D-4C3A-87D7-A06BA9AE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67" y="4677734"/>
                <a:ext cx="1512168" cy="369332"/>
              </a:xfrm>
              <a:prstGeom prst="rect">
                <a:avLst/>
              </a:prstGeom>
              <a:blipFill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39BFF-126F-47C7-A931-A388F04BF895}"/>
                  </a:ext>
                </a:extLst>
              </p:cNvPr>
              <p:cNvSpPr txBox="1"/>
              <p:nvPr/>
            </p:nvSpPr>
            <p:spPr>
              <a:xfrm>
                <a:off x="5237820" y="467773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39BFF-126F-47C7-A931-A388F04B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20" y="4677734"/>
                <a:ext cx="1512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5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集合差操作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</p:spPr>
            <p:txBody>
              <a:bodyPr/>
              <a:lstStyle/>
              <a:p>
                <a:r>
                  <a:rPr lang="en-US" altLang="zh-CN" sz="2000" b="1" dirty="0"/>
                  <a:t>Notation: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1800" dirty="0"/>
                  <a:t>Set difference operation must be taken between 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altLang="zh-CN" sz="1800" dirty="0"/>
                  <a:t> relations, i.e.,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/>
                  <a:t> must have the same arity and the attribute domains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  <a:blipFill>
                <a:blip r:embed="rId2"/>
                <a:stretch>
                  <a:fillRect l="-651" t="-801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5">
            <a:extLst>
              <a:ext uri="{FF2B5EF4-FFF2-40B4-BE49-F238E27FC236}">
                <a16:creationId xmlns:a16="http://schemas.microsoft.com/office/drawing/2014/main" id="{37AB7C09-16C5-4964-BCFE-ED1570F77EC6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612827"/>
            <a:ext cx="2286000" cy="1687115"/>
            <a:chOff x="2457" y="1029"/>
            <a:chExt cx="1920" cy="1417"/>
          </a:xfrm>
        </p:grpSpPr>
        <p:sp>
          <p:nvSpPr>
            <p:cNvPr id="5" name="Text Box 47">
              <a:extLst>
                <a:ext uri="{FF2B5EF4-FFF2-40B4-BE49-F238E27FC236}">
                  <a16:creationId xmlns:a16="http://schemas.microsoft.com/office/drawing/2014/main" id="{9525D1C7-3827-406C-BD59-417D134B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194"/>
              <a:ext cx="2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grpSp>
          <p:nvGrpSpPr>
            <p:cNvPr id="6" name="Group 54">
              <a:extLst>
                <a:ext uri="{FF2B5EF4-FFF2-40B4-BE49-F238E27FC236}">
                  <a16:creationId xmlns:a16="http://schemas.microsoft.com/office/drawing/2014/main" id="{526E2B3A-6D42-4A78-982E-30D45E25A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29"/>
              <a:ext cx="1920" cy="1201"/>
              <a:chOff x="2284" y="1153"/>
              <a:chExt cx="1920" cy="1201"/>
            </a:xfrm>
          </p:grpSpPr>
          <p:sp>
            <p:nvSpPr>
              <p:cNvPr id="7" name="Rectangle 39">
                <a:extLst>
                  <a:ext uri="{FF2B5EF4-FFF2-40B4-BE49-F238E27FC236}">
                    <a16:creationId xmlns:a16="http://schemas.microsoft.com/office/drawing/2014/main" id="{DC550763-0E3A-4808-BE69-DC37E782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153"/>
                <a:ext cx="288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8" name="Rectangle 40">
                <a:extLst>
                  <a:ext uri="{FF2B5EF4-FFF2-40B4-BE49-F238E27FC236}">
                    <a16:creationId xmlns:a16="http://schemas.microsoft.com/office/drawing/2014/main" id="{C561103D-0C70-4039-B478-9E1C63345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153"/>
                <a:ext cx="288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B690945C-2B94-451A-BCEA-F2045F1AE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489"/>
                <a:ext cx="288" cy="81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 dirty="0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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 dirty="0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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 dirty="0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0" name="Rectangle 42">
                <a:extLst>
                  <a:ext uri="{FF2B5EF4-FFF2-40B4-BE49-F238E27FC236}">
                    <a16:creationId xmlns:a16="http://schemas.microsoft.com/office/drawing/2014/main" id="{3501B71C-9AC9-43D5-9FE9-B0F978552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489"/>
                <a:ext cx="288" cy="81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1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2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11" name="Rectangle 43">
                <a:extLst>
                  <a:ext uri="{FF2B5EF4-FFF2-40B4-BE49-F238E27FC236}">
                    <a16:creationId xmlns:a16="http://schemas.microsoft.com/office/drawing/2014/main" id="{6C8C373D-21BA-4EFE-9EA0-A866F5AA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153"/>
                <a:ext cx="288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12" name="Rectangle 44">
                <a:extLst>
                  <a:ext uri="{FF2B5EF4-FFF2-40B4-BE49-F238E27FC236}">
                    <a16:creationId xmlns:a16="http://schemas.microsoft.com/office/drawing/2014/main" id="{7DE8A3AE-C6C8-43D4-AE7C-ED2E3A3D0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153"/>
                <a:ext cx="288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3" name="Rectangle 45">
                <a:extLst>
                  <a:ext uri="{FF2B5EF4-FFF2-40B4-BE49-F238E27FC236}">
                    <a16:creationId xmlns:a16="http://schemas.microsoft.com/office/drawing/2014/main" id="{93D19A91-3A00-4E1A-BA77-1966A66EF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489"/>
                <a:ext cx="288" cy="5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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37E1FA66-0FC9-478C-9691-2E2D50BA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489"/>
                <a:ext cx="288" cy="5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2</a:t>
                </a: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3</a:t>
                </a:r>
              </a:p>
            </p:txBody>
          </p:sp>
          <p:sp>
            <p:nvSpPr>
              <p:cNvPr id="15" name="Text Box 48">
                <a:extLst>
                  <a:ext uri="{FF2B5EF4-FFF2-40B4-BE49-F238E27FC236}">
                    <a16:creationId xmlns:a16="http://schemas.microsoft.com/office/drawing/2014/main" id="{A4DB1544-ABD6-42F1-BC38-BE3BD2049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2102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</a:t>
                </a:r>
              </a:p>
            </p:txBody>
          </p:sp>
        </p:grp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739D74FD-620F-428B-8424-35821DFC50AB}"/>
              </a:ext>
            </a:extLst>
          </p:cNvPr>
          <p:cNvGrpSpPr>
            <a:grpSpLocks/>
          </p:cNvGrpSpPr>
          <p:nvPr/>
        </p:nvGrpSpPr>
        <p:grpSpPr bwMode="auto">
          <a:xfrm>
            <a:off x="5705872" y="2806898"/>
            <a:ext cx="685800" cy="1085850"/>
            <a:chOff x="2517" y="2654"/>
            <a:chExt cx="576" cy="912"/>
          </a:xfrm>
        </p:grpSpPr>
        <p:sp>
          <p:nvSpPr>
            <p:cNvPr id="17" name="Rectangle 49">
              <a:extLst>
                <a:ext uri="{FF2B5EF4-FFF2-40B4-BE49-F238E27FC236}">
                  <a16:creationId xmlns:a16="http://schemas.microsoft.com/office/drawing/2014/main" id="{7D35C637-6ACC-4B6F-8313-807F0C1D1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654"/>
              <a:ext cx="288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8" name="Rectangle 50">
              <a:extLst>
                <a:ext uri="{FF2B5EF4-FFF2-40B4-BE49-F238E27FC236}">
                  <a16:creationId xmlns:a16="http://schemas.microsoft.com/office/drawing/2014/main" id="{F82CC9BE-73E1-4E29-A812-9D733BA8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654"/>
              <a:ext cx="288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9" name="Rectangle 51">
              <a:extLst>
                <a:ext uri="{FF2B5EF4-FFF2-40B4-BE49-F238E27FC236}">
                  <a16:creationId xmlns:a16="http://schemas.microsoft.com/office/drawing/2014/main" id="{7D568BCD-C6DA-4861-9D35-8852936F3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990"/>
              <a:ext cx="288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 dirty="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 dirty="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0" name="Rectangle 52">
              <a:extLst>
                <a:ext uri="{FF2B5EF4-FFF2-40B4-BE49-F238E27FC236}">
                  <a16:creationId xmlns:a16="http://schemas.microsoft.com/office/drawing/2014/main" id="{97AC1C87-AD41-4896-B5FD-1FDACC37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990"/>
              <a:ext cx="288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87B963-6903-4C76-83B4-B1EBCB67C02F}"/>
                  </a:ext>
                </a:extLst>
              </p:cNvPr>
              <p:cNvSpPr txBox="1"/>
              <p:nvPr/>
            </p:nvSpPr>
            <p:spPr>
              <a:xfrm>
                <a:off x="1889715" y="4362658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+mn-lt"/>
                  </a:rPr>
                  <a:t>relations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87B963-6903-4C76-83B4-B1EBCB67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15" y="4362658"/>
                <a:ext cx="1512168" cy="369332"/>
              </a:xfrm>
              <a:prstGeom prst="rect">
                <a:avLst/>
              </a:prstGeom>
              <a:blipFill>
                <a:blip r:embed="rId3"/>
                <a:stretch>
                  <a:fillRect l="-362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BD3B54-8F42-4DCB-8F03-5DE91908AEA1}"/>
                  </a:ext>
                </a:extLst>
              </p:cNvPr>
              <p:cNvSpPr txBox="1"/>
              <p:nvPr/>
            </p:nvSpPr>
            <p:spPr>
              <a:xfrm>
                <a:off x="5345832" y="4362658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BD3B54-8F42-4DCB-8F03-5DE91908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832" y="4362658"/>
                <a:ext cx="1512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248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笛卡尔积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43558"/>
                <a:ext cx="7992888" cy="2592288"/>
              </a:xfrm>
            </p:spPr>
            <p:txBody>
              <a:bodyPr/>
              <a:lstStyle/>
              <a:p>
                <a:r>
                  <a:rPr lang="en-US" altLang="zh-CN" sz="2000" b="1" dirty="0"/>
                  <a:t>Notation: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1800" dirty="0"/>
                  <a:t>The attributes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should be disjoint, i.e.,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dirty="0"/>
                  <a:t>If the attributes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are not disjoint, then renaming must be used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43558"/>
                <a:ext cx="7992888" cy="2592288"/>
              </a:xfrm>
              <a:blipFill>
                <a:blip r:embed="rId2"/>
                <a:stretch>
                  <a:fillRect l="-686" t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36E5-C54E-4F27-B79D-0A67EE63F73C}"/>
              </a:ext>
            </a:extLst>
          </p:cNvPr>
          <p:cNvGrpSpPr/>
          <p:nvPr/>
        </p:nvGrpSpPr>
        <p:grpSpPr>
          <a:xfrm>
            <a:off x="4860032" y="2067694"/>
            <a:ext cx="1986856" cy="2057400"/>
            <a:chOff x="5328602" y="2501429"/>
            <a:chExt cx="1986856" cy="2057400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72A61AB8-CF37-4C2A-A0B0-97F6E1B4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602" y="2501429"/>
              <a:ext cx="397371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5D97C67-9D35-4F21-9249-FD9517A1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973" y="2501429"/>
              <a:ext cx="397371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454ADAA-7595-4F19-AD24-90F3A9DD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602" y="2958629"/>
              <a:ext cx="397371" cy="1600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5C796FA5-3A75-4310-ACD0-6BBE033E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973" y="2958629"/>
              <a:ext cx="397371" cy="1600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596CA098-9D75-4190-A5D2-A83796D0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344" y="2501429"/>
              <a:ext cx="397371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5A318D5-0444-4822-A53D-0CF1B5BE7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16" y="2501429"/>
              <a:ext cx="397371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A15FED95-7701-4DBE-B73E-6F059540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344" y="2958629"/>
              <a:ext cx="397371" cy="1600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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09F8977D-AAFA-40E3-9834-F160550C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16" y="2958629"/>
              <a:ext cx="397371" cy="1600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9A62A810-7AC5-4CF8-AF29-EA019BFB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087" y="2501429"/>
              <a:ext cx="397371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B2742D8-3E0B-4BB7-8CB1-FD8AC2DC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087" y="2958629"/>
              <a:ext cx="397371" cy="1600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E9D30C-F052-46E0-B11F-B0F136701B9F}"/>
              </a:ext>
            </a:extLst>
          </p:cNvPr>
          <p:cNvGrpSpPr/>
          <p:nvPr/>
        </p:nvGrpSpPr>
        <p:grpSpPr>
          <a:xfrm>
            <a:off x="1275093" y="2399838"/>
            <a:ext cx="794742" cy="1296591"/>
            <a:chOff x="5616972" y="1059582"/>
            <a:chExt cx="794742" cy="1296591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E096A98-28EB-4F22-9D47-CF36697D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972" y="1059582"/>
              <a:ext cx="397371" cy="342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928D9F9-1798-4E8E-A2F9-D0EBDFC4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343" y="1059582"/>
              <a:ext cx="397371" cy="342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E501B314-8DC1-463F-8B02-0251D3A0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972" y="1459632"/>
              <a:ext cx="397371" cy="571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123AD4FF-31A9-4ADD-94A5-8C8ECDDD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343" y="1459632"/>
              <a:ext cx="397371" cy="571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F77089BC-9DAF-4F7A-9610-6BCBDC98F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2570" y="2056135"/>
              <a:ext cx="267674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E3BC64-5D50-428E-97B7-143DC50C5C4D}"/>
              </a:ext>
            </a:extLst>
          </p:cNvPr>
          <p:cNvGrpSpPr/>
          <p:nvPr/>
        </p:nvGrpSpPr>
        <p:grpSpPr>
          <a:xfrm>
            <a:off x="2371774" y="2381979"/>
            <a:ext cx="1192114" cy="1615679"/>
            <a:chOff x="7140228" y="1059582"/>
            <a:chExt cx="1192114" cy="1615679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FCD7EF5-E34F-4F1B-A7B4-AB1B0BAE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228" y="1059582"/>
              <a:ext cx="397371" cy="342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081CFDB-62A7-477F-AEFD-69C6CD4D8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7600" y="1059582"/>
              <a:ext cx="397371" cy="342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787E5DC-8DC5-47E6-901E-DBDCFDA5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228" y="1459632"/>
              <a:ext cx="397371" cy="9144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BAEB720-17C0-43B5-BE47-6B26EA87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7600" y="1459632"/>
              <a:ext cx="397371" cy="9144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C97A9CF9-CDCA-475B-8880-3DCAC3AF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971" y="1059582"/>
              <a:ext cx="397371" cy="342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A61B3F4-FAB3-4BA4-B333-40845B611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971" y="1459632"/>
              <a:ext cx="397371" cy="9144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20A6BFBC-D1DB-45C5-B0C5-44E989564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360" y="2375223"/>
              <a:ext cx="269053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7345A7-5F5C-44A8-92AF-4D2EBAE6A328}"/>
                  </a:ext>
                </a:extLst>
              </p:cNvPr>
              <p:cNvSpPr txBox="1"/>
              <p:nvPr/>
            </p:nvSpPr>
            <p:spPr>
              <a:xfrm>
                <a:off x="1691680" y="4299803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+mn-lt"/>
                  </a:rPr>
                  <a:t>relations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7345A7-5F5C-44A8-92AF-4D2EBAE6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9803"/>
                <a:ext cx="1512168" cy="369332"/>
              </a:xfrm>
              <a:prstGeom prst="rect">
                <a:avLst/>
              </a:prstGeom>
              <a:blipFill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3242EE-07DC-4610-B765-A4964A5804DF}"/>
                  </a:ext>
                </a:extLst>
              </p:cNvPr>
              <p:cNvSpPr txBox="1"/>
              <p:nvPr/>
            </p:nvSpPr>
            <p:spPr>
              <a:xfrm>
                <a:off x="5097375" y="4299803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3242EE-07DC-4610-B765-A4964A58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75" y="4299803"/>
                <a:ext cx="1512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357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重命名操作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Allows us to name, and therefore refer to, the results of relational-algebra expressions.</a:t>
                </a:r>
              </a:p>
              <a:p>
                <a:pPr lvl="1"/>
                <a:r>
                  <a:rPr lang="zh-CN" altLang="en-US" sz="1600" dirty="0"/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returns the expression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800" dirty="0"/>
                  <a:t> under the name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2000" dirty="0"/>
                  <a:t>If a relational-algebra expression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has </a:t>
                </a:r>
                <a:r>
                  <a:rPr lang="en-US" altLang="zh-CN" sz="2000" dirty="0" err="1"/>
                  <a:t>arity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2, …,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returns the result of expression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800" dirty="0"/>
                  <a:t> under the name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/>
                  <a:t>, and with the attributes renamed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5046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163E-0EEE-41BC-A193-9C75CD0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AADE-2B92-4DCF-8530-BCF73DF6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2.1 </a:t>
            </a:r>
            <a:r>
              <a:rPr lang="zh-CN" altLang="en-US" b="1" dirty="0">
                <a:solidFill>
                  <a:srgbClr val="C00000"/>
                </a:solidFill>
              </a:rPr>
              <a:t>关系数据库的结构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2.2 </a:t>
            </a:r>
            <a:r>
              <a:rPr lang="zh-CN" altLang="en-US" dirty="0"/>
              <a:t>数据库模式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2.3 </a:t>
            </a:r>
            <a:r>
              <a:rPr lang="zh-CN" altLang="en-US" dirty="0"/>
              <a:t>码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2.4 </a:t>
            </a:r>
            <a:r>
              <a:rPr lang="zh-CN" altLang="en-US" dirty="0"/>
              <a:t>模式图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2.5 </a:t>
            </a:r>
            <a:r>
              <a:rPr lang="zh-CN" altLang="en-US" dirty="0"/>
              <a:t>关系查询语言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6.1 </a:t>
            </a:r>
            <a:r>
              <a:rPr lang="zh-CN" altLang="en-US" dirty="0"/>
              <a:t>关系代数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9895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组合操作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Expressions with multiple operations</a:t>
                </a:r>
              </a:p>
              <a:p>
                <a:pPr lvl="1"/>
                <a:r>
                  <a:rPr lang="en-US" altLang="zh-CN" sz="18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l-GR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475656" y="2067694"/>
            <a:ext cx="1714500" cy="2057400"/>
            <a:chOff x="2154" y="1339"/>
            <a:chExt cx="1440" cy="1728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154" y="133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442" y="133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154" y="1723"/>
              <a:ext cx="288" cy="13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442" y="1723"/>
              <a:ext cx="288" cy="13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2730" y="133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018" y="133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730" y="1723"/>
              <a:ext cx="288" cy="13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 </a:t>
              </a:r>
              <a:b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</a:b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018" y="1723"/>
              <a:ext cx="288" cy="13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306" y="133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306" y="1723"/>
              <a:ext cx="288" cy="13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99992" y="2427734"/>
            <a:ext cx="2045117" cy="1164431"/>
            <a:chOff x="5868144" y="2446406"/>
            <a:chExt cx="2045117" cy="1164431"/>
          </a:xfrm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868144" y="2446406"/>
              <a:ext cx="406127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6274271" y="2446406"/>
              <a:ext cx="406127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6680398" y="2446406"/>
              <a:ext cx="406127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7086526" y="2446406"/>
              <a:ext cx="406127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7492653" y="2446406"/>
              <a:ext cx="406127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5868144" y="2895272"/>
              <a:ext cx="397666" cy="7155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6265810" y="2895272"/>
              <a:ext cx="413178" cy="7155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6681809" y="2895272"/>
              <a:ext cx="411768" cy="7155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7100726" y="2891758"/>
              <a:ext cx="428970" cy="71558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00" b="1" i="1" dirty="0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00" b="1" i="1" dirty="0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00" b="1" i="1" dirty="0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529696" y="2891758"/>
              <a:ext cx="383565" cy="7155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350" b="1" i="1">
                  <a:solidFill>
                    <a:srgbClr val="0000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526632" y="4371950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32" y="4371950"/>
                <a:ext cx="15121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572000" y="4371950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71950"/>
                <a:ext cx="151216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539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关系模式（后例使用）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3056" r="722" b="23056"/>
          <a:stretch>
            <a:fillRect/>
          </a:stretch>
        </p:blipFill>
        <p:spPr bwMode="auto">
          <a:xfrm>
            <a:off x="1331640" y="987574"/>
            <a:ext cx="5760640" cy="327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3107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Find all loans over $1200 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the loan number for each loan of an amount greater than $1200 </a:t>
            </a: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1D1637-5D94-44EB-A4DF-2353EDBE430B}"/>
                  </a:ext>
                </a:extLst>
              </p:cNvPr>
              <p:cNvSpPr txBox="1"/>
              <p:nvPr/>
            </p:nvSpPr>
            <p:spPr>
              <a:xfrm>
                <a:off x="611560" y="2366597"/>
                <a:ext cx="446449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𝑙𝑜𝑎𝑛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&gt;1200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𝑙𝑜𝑎𝑛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1D1637-5D94-44EB-A4DF-2353EDB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66597"/>
                <a:ext cx="4464496" cy="410305"/>
              </a:xfrm>
              <a:prstGeom prst="rect">
                <a:avLst/>
              </a:prstGeom>
              <a:blipFill>
                <a:blip r:embed="rId2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2DDFAA-37CE-41ED-84F1-830877512AD4}"/>
                  </a:ext>
                </a:extLst>
              </p:cNvPr>
              <p:cNvSpPr txBox="1"/>
              <p:nvPr/>
            </p:nvSpPr>
            <p:spPr>
              <a:xfrm>
                <a:off x="899592" y="1203598"/>
                <a:ext cx="446449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&gt;1200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𝑙𝑜𝑎𝑛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2DDFAA-37CE-41ED-84F1-83087751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03598"/>
                <a:ext cx="4464496" cy="410305"/>
              </a:xfrm>
              <a:prstGeom prst="rect">
                <a:avLst/>
              </a:prstGeom>
              <a:blipFill>
                <a:blip r:embed="rId3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9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Find the names of all the customers who have a loan, an account, or both, from the bank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Find the names of all customers who have a loan and an account at bank</a:t>
            </a:r>
          </a:p>
          <a:p>
            <a:endParaRPr lang="en-US" altLang="zh-CN" sz="20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159954" y="2859782"/>
            <a:ext cx="6126525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algn="ctr" eaLnBrk="0" hangingPunct="0">
              <a:spcBef>
                <a:spcPct val="35000"/>
              </a:spcBef>
              <a:buClr>
                <a:srgbClr val="CC6600"/>
              </a:buClr>
              <a:buSzPct val="105000"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sz="1800" b="1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</a:t>
            </a: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1"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</a:t>
            </a:r>
            <a:r>
              <a:rPr kumimoji="1" lang="en-US" altLang="zh-CN" sz="1800" b="1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depositor</a:t>
            </a:r>
            <a:r>
              <a:rPr kumimoji="1"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886151" y="3436518"/>
            <a:ext cx="26741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SzPct val="90000"/>
              <a:buFontTx/>
              <a:buNone/>
            </a:pPr>
            <a:r>
              <a:rPr lang="en-US" altLang="zh-CN" sz="21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100" b="1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1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= </a:t>
            </a:r>
            <a:r>
              <a:rPr lang="en-US" altLang="zh-CN" sz="21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- (</a:t>
            </a:r>
            <a:r>
              <a:rPr lang="en-US" altLang="zh-CN" sz="21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- </a:t>
            </a:r>
            <a:r>
              <a:rPr lang="en-US" altLang="zh-CN" sz="21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52D45C-F64C-45DF-85D3-E949B12A5DF9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446449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𝑐𝑢𝑠𝑡𝑜𝑚𝑒𝑟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𝑏𝑜𝑟𝑟𝑜𝑤𝑒𝑟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𝑐𝑢𝑠𝑡𝑜𝑚𝑒𝑟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𝑚𝑒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𝑑𝑒𝑝𝑜𝑠𝑖𝑡𝑜𝑟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52D45C-F64C-45DF-85D3-E949B12A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4464496" cy="410305"/>
              </a:xfrm>
              <a:prstGeom prst="rect">
                <a:avLst/>
              </a:prstGeom>
              <a:blipFill>
                <a:blip r:embed="rId2"/>
                <a:stretch>
                  <a:fillRect r="-40710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4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Find the names of all customers who have a loan at the </a:t>
            </a:r>
            <a:r>
              <a:rPr lang="en-US" altLang="zh-CN" sz="2000" dirty="0" err="1"/>
              <a:t>Perryridge</a:t>
            </a:r>
            <a:r>
              <a:rPr lang="en-US" altLang="zh-CN" sz="2000" dirty="0"/>
              <a:t> branch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Find the names of all customers who have a loan at the </a:t>
            </a:r>
            <a:r>
              <a:rPr lang="en-US" altLang="zh-CN" sz="2000" dirty="0" err="1"/>
              <a:t>Perryridge</a:t>
            </a:r>
            <a:r>
              <a:rPr lang="en-US" altLang="zh-CN" sz="2000" dirty="0"/>
              <a:t> branch but do not have an account at any branch of the bank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1275606"/>
            <a:ext cx="9144000" cy="7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(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=“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Perryridge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”</a:t>
            </a:r>
          </a:p>
          <a:p>
            <a:pPr algn="ctr"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borrower.loan_number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loan.loan_number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 x loan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)))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985812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(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“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Perryridge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”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(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borrower.loan_number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loan.loan_number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(borrower x loan))) </a:t>
            </a:r>
            <a:b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–  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(depositor)</a:t>
            </a:r>
            <a:endParaRPr lang="en-US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33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en-US" altLang="zh-CN" sz="2000" dirty="0"/>
              <a:t>Find the names of all customers who have a loan at the </a:t>
            </a:r>
            <a:r>
              <a:rPr lang="en-US" altLang="zh-CN" sz="2000" dirty="0" err="1"/>
              <a:t>Perryridge</a:t>
            </a:r>
            <a:r>
              <a:rPr lang="en-US" altLang="zh-CN" sz="2000" dirty="0"/>
              <a:t> branch</a:t>
            </a:r>
          </a:p>
          <a:p>
            <a:pPr lvl="1"/>
            <a:r>
              <a:rPr lang="en-US" altLang="zh-CN" sz="1800" b="1" dirty="0"/>
              <a:t>Query 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800" b="1" dirty="0"/>
              <a:t>Query 2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3075806"/>
            <a:ext cx="59264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spcBef>
                <a:spcPct val="35000"/>
              </a:spcBef>
              <a:buClr>
                <a:srgbClr val="0000FF"/>
              </a:buClr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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(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loan.loan_number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borrower.loan_number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b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((</a:t>
            </a:r>
            <a:r>
              <a:rPr kumimoji="1"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kumimoji="1" lang="en-US" altLang="zh-CN" sz="1800" baseline="-25000" dirty="0" err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1800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“</a:t>
            </a:r>
            <a:r>
              <a:rPr kumimoji="1" lang="en-US" altLang="zh-CN" sz="1800" baseline="-25000" dirty="0" err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Perryridge</a:t>
            </a:r>
            <a:r>
              <a:rPr kumimoji="1" lang="en-US" altLang="zh-CN" sz="1800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”</a:t>
            </a:r>
            <a:r>
              <a:rPr kumimoji="1"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(loan)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x  borrower))</a:t>
            </a:r>
            <a:endParaRPr lang="en-US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87624" y="1851670"/>
            <a:ext cx="6272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spcBef>
                <a:spcPct val="35000"/>
              </a:spcBef>
              <a:buClr>
                <a:srgbClr val="0000FF"/>
              </a:buClr>
              <a:buSzPct val="105000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(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“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Perryridge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”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b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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borrower.loan_number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loan.loan_number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(borrower x </a:t>
            </a:r>
            <a:r>
              <a:rPr kumimoji="1"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loan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)))</a:t>
            </a:r>
            <a:endParaRPr lang="en-US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Find the largest account balance</a:t>
                </a:r>
              </a:p>
              <a:p>
                <a:r>
                  <a:rPr lang="en-US" altLang="zh-CN" sz="2000" dirty="0"/>
                  <a:t>Strategy:</a:t>
                </a:r>
              </a:p>
              <a:p>
                <a:pPr lvl="1"/>
                <a:r>
                  <a:rPr lang="en-US" altLang="zh-CN" sz="1800" dirty="0"/>
                  <a:t>Find those balances that are not the largest</a:t>
                </a:r>
              </a:p>
              <a:p>
                <a:pPr lvl="1"/>
                <a:r>
                  <a:rPr lang="en-US" altLang="zh-CN" sz="1800" dirty="0"/>
                  <a:t>Rename account relation 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/>
                  <a:t> so that we can compare each account balance with all others</a:t>
                </a:r>
              </a:p>
              <a:p>
                <a:pPr lvl="1"/>
                <a:r>
                  <a:rPr lang="en-US" altLang="zh-CN" sz="1800" dirty="0"/>
                  <a:t>Use set difference to find those account balances that were not found in the earlier step</a:t>
                </a: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801" r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>
            <a:extLst>
              <a:ext uri="{FF2B5EF4-FFF2-40B4-BE49-F238E27FC236}">
                <a16:creationId xmlns:a16="http://schemas.microsoft.com/office/drawing/2014/main" id="{A6BA390F-8F5C-49C7-A1E4-A57FD08C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3147814"/>
            <a:ext cx="7056784" cy="111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balance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(account) </a:t>
            </a:r>
          </a:p>
          <a:p>
            <a:pPr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- 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account.balance</a:t>
            </a:r>
            <a:endParaRPr kumimoji="1" lang="en-US" altLang="zh-CN" sz="1800" dirty="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(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account.balance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&lt; </a:t>
            </a:r>
            <a:r>
              <a:rPr kumimoji="1" lang="en-US" altLang="zh-CN" sz="1800" i="1" baseline="-250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d.balance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account x </a:t>
            </a:r>
            <a:r>
              <a:rPr kumimoji="1" lang="en-US" altLang="zh-CN" sz="1800" b="1" i="1" dirty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</a:t>
            </a:r>
            <a:r>
              <a:rPr kumimoji="1" lang="en-US" altLang="zh-CN" sz="1800" i="1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kumimoji="1" lang="en-US" altLang="zh-CN" sz="1800" i="1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(account</a:t>
            </a:r>
            <a:r>
              <a:rPr kumimoji="1" lang="en-US" altLang="zh-CN" sz="1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)))</a:t>
            </a:r>
            <a:endParaRPr lang="en-US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8385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关系代数的形式化定义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latin typeface="Comic Sans MS" panose="030F0702030302020204" pitchFamily="66" charset="0"/>
                  </a:rPr>
                  <a:t>关系代数中的基本表达式包含：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>
                    <a:latin typeface="Comic Sans MS" panose="030F0702030302020204" pitchFamily="66" charset="0"/>
                  </a:rPr>
                  <a:t>数据库中的一个关系</a:t>
                </a:r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>
                    <a:latin typeface="Comic Sans MS" panose="030F0702030302020204" pitchFamily="66" charset="0"/>
                  </a:rPr>
                  <a:t>一个常量关系（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constant relation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），例如：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{(22222, </a:t>
                </a:r>
                <a:r>
                  <a:rPr lang="en-US" altLang="zh-CN" sz="1800" dirty="0" err="1">
                    <a:latin typeface="Comic Sans MS" panose="030F0702030302020204" pitchFamily="66" charset="0"/>
                  </a:rPr>
                  <a:t>Einsteir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, Physics, 9500), (76543, Singh, Finance, 80000)}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latin typeface="Comic Sans MS" panose="030F0702030302020204" pitchFamily="66" charset="0"/>
                  </a:rPr>
                  <a:t>给定关系代数表达式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，则下列操作均为关系代数表达式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Comic Sans MS" panose="030F0702030302020204" pitchFamily="66" charset="0"/>
                  </a:rPr>
                  <a:t>, 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为定义在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中属性上的谓词</a:t>
                </a:r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Comic Sans MS" panose="030F0702030302020204" pitchFamily="66" charset="0"/>
                  </a:rPr>
                  <a:t>, 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中的部分属性</a:t>
                </a:r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>
                    <a:latin typeface="Comic Sans MS" panose="030F0702030302020204" pitchFamily="66" charset="0"/>
                  </a:rPr>
                  <a:t>, 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计算结果关系的新名称</a:t>
                </a:r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 t="-2244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2467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附加关系代数操作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附加关系操作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Set intersection (</a:t>
            </a:r>
            <a:r>
              <a:rPr lang="zh-CN" altLang="en-US" sz="1800" dirty="0"/>
              <a:t>集合交</a:t>
            </a:r>
            <a:r>
              <a:rPr lang="en-US" altLang="zh-CN" sz="18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Natural join (</a:t>
            </a:r>
            <a:r>
              <a:rPr lang="zh-CN" altLang="en-US" sz="1800" dirty="0"/>
              <a:t>自然连接</a:t>
            </a:r>
            <a:r>
              <a:rPr lang="en-US" altLang="zh-CN" sz="18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Assignment (</a:t>
            </a:r>
            <a:r>
              <a:rPr lang="zh-CN" altLang="en-US" sz="1800" dirty="0"/>
              <a:t>赋值</a:t>
            </a:r>
            <a:r>
              <a:rPr lang="en-US" altLang="zh-CN" sz="18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Outer join</a:t>
            </a:r>
            <a:r>
              <a:rPr lang="zh-CN" altLang="en-US" sz="1800" dirty="0"/>
              <a:t>（外连接）</a:t>
            </a:r>
          </a:p>
          <a:p>
            <a:pPr>
              <a:spcBef>
                <a:spcPts val="1200"/>
              </a:spcBef>
            </a:pPr>
            <a:r>
              <a:rPr lang="zh-CN" altLang="en-US" sz="2200" dirty="0"/>
              <a:t>附加关系操作不增强关系代数的表达能力，主要用于简化一些常用查询</a:t>
            </a:r>
            <a:endParaRPr lang="en-US" altLang="zh-CN" sz="2200" dirty="0"/>
          </a:p>
          <a:p>
            <a:pPr lvl="1">
              <a:spcBef>
                <a:spcPts val="1200"/>
              </a:spcBef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80818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表达形式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同元，即属性个数相等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的属性是相容的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注意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9">
            <a:extLst>
              <a:ext uri="{FF2B5EF4-FFF2-40B4-BE49-F238E27FC236}">
                <a16:creationId xmlns:a16="http://schemas.microsoft.com/office/drawing/2014/main" id="{25B85B16-34B9-46D9-A9D4-AEB2667865B7}"/>
              </a:ext>
            </a:extLst>
          </p:cNvPr>
          <p:cNvGrpSpPr>
            <a:grpSpLocks/>
          </p:cNvGrpSpPr>
          <p:nvPr/>
        </p:nvGrpSpPr>
        <p:grpSpPr bwMode="auto">
          <a:xfrm>
            <a:off x="6393538" y="2290153"/>
            <a:ext cx="2527697" cy="1412081"/>
            <a:chOff x="2338" y="1086"/>
            <a:chExt cx="2123" cy="118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DA88D60-6DB1-40BD-B825-FD0CCC45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086"/>
              <a:ext cx="659" cy="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DC73009-3FD5-44EC-B527-752B21271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124"/>
              <a:ext cx="6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A       B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DFF43007-AD4B-40AB-AC48-25B94DED0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1092"/>
              <a:ext cx="0" cy="2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469070E-B05F-4B25-B628-FDA266F35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386"/>
              <a:ext cx="659" cy="6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73A3E3C-4CF2-4058-B731-DF9CF79F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1392"/>
              <a:ext cx="1" cy="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B2F735DA-E6EF-426E-A03F-72D33D6AD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1394"/>
              <a:ext cx="20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47FF3518-4331-4105-B9A7-F0E58135D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1424"/>
              <a:ext cx="2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1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2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088DD55F-D508-432F-871B-D312B52E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1131"/>
              <a:ext cx="659" cy="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03C7865-BFF1-41C1-9F73-23D4422F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1169"/>
              <a:ext cx="6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A       B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4E34A92-DFD5-4173-A663-D300FCC55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137"/>
              <a:ext cx="0" cy="2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70F79E4-3B39-4EBB-8636-1A6EE165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448"/>
              <a:ext cx="659" cy="44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4EB82E58-A1F0-4077-999E-2FB2E83B7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1454"/>
              <a:ext cx="1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2541D1FC-7092-477D-BF1C-83BCE59C6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1462"/>
              <a:ext cx="24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DFECE883-9458-4253-A459-6782C4786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1486"/>
              <a:ext cx="236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2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601B367F-4963-4504-8AB3-F1B175923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202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r</a:t>
              </a:r>
              <a:endParaRPr lang="en-US" altLang="zh-CN" sz="1350">
                <a:solidFill>
                  <a:srgbClr val="000000"/>
                </a:solidFill>
                <a:latin typeface="Helvetica" charset="0"/>
                <a:ea typeface="宋体" pitchFamily="2" charset="-122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EF61F4DD-A8E5-40BA-805A-B097463DF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1929"/>
              <a:ext cx="2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s</a:t>
              </a:r>
              <a:endParaRPr lang="en-US" altLang="zh-CN" sz="1350">
                <a:solidFill>
                  <a:srgbClr val="000000"/>
                </a:solidFill>
                <a:latin typeface="Helvetica" charset="0"/>
                <a:ea typeface="宋体" pitchFamily="2" charset="-122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74BDB139-352F-4458-90AD-6ECF2A0958FE}"/>
              </a:ext>
            </a:extLst>
          </p:cNvPr>
          <p:cNvGrpSpPr>
            <a:grpSpLocks/>
          </p:cNvGrpSpPr>
          <p:nvPr/>
        </p:nvGrpSpPr>
        <p:grpSpPr bwMode="auto">
          <a:xfrm>
            <a:off x="5331500" y="4051085"/>
            <a:ext cx="2041922" cy="708421"/>
            <a:chOff x="793" y="2565"/>
            <a:chExt cx="1715" cy="595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F6B2485F-94AB-4D3D-AF8B-7888B869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565"/>
              <a:ext cx="659" cy="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CE8FAC86-5680-43BC-A304-FEE9B53CB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603"/>
              <a:ext cx="6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</a:rPr>
                <a:t>A       B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62B3E31-54B8-4D77-9D39-9286917A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571"/>
              <a:ext cx="0" cy="2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2C5D55A9-846E-43C9-883E-19F266FB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82"/>
              <a:ext cx="659" cy="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66851707-C6A1-479C-B22B-3382937FA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908"/>
              <a:ext cx="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Helvetica" charset="0"/>
                  <a:ea typeface="宋体" pitchFamily="2" charset="-122"/>
                  <a:sym typeface="Symbol" pitchFamily="18" charset="2"/>
                </a:rPr>
                <a:t>      2</a:t>
              </a:r>
              <a:endParaRPr lang="en-US" altLang="zh-CN" sz="1350">
                <a:solidFill>
                  <a:srgbClr val="000000"/>
                </a:solidFill>
                <a:latin typeface="Helvetica" charset="0"/>
                <a:ea typeface="宋体" pitchFamily="2" charset="-122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EEF4C61D-129C-4ABF-9A32-DE4A491E1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888"/>
              <a:ext cx="0" cy="2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3300">
                <a:solidFill>
                  <a:srgbClr val="FFFFFF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9ED3D5C-E857-4A1D-BDDE-D2885182B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90"/>
                  <a:ext cx="699" cy="3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hangingPunct="0">
                    <a:spcBef>
                      <a:spcPct val="35000"/>
                    </a:spcBef>
                    <a:buClr>
                      <a:srgbClr val="000000"/>
                    </a:buClr>
                    <a:buSzPct val="90000"/>
                  </a:pPr>
                  <a14:m>
                    <m:oMath xmlns:m="http://schemas.openxmlformats.org/officeDocument/2006/math">
                      <m:r>
                        <a:rPr kumimoji="1" lang="en-US" altLang="zh-CN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𝑟</m:t>
                      </m:r>
                      <m:r>
                        <a:rPr kumimoji="1" lang="en-US" altLang="zh-CN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𝑠</m:t>
                      </m:r>
                    </m:oMath>
                  </a14:m>
                  <a:r>
                    <a:rPr kumimoji="1" lang="en-US" altLang="zh-CN" sz="2100" dirty="0">
                      <a:solidFill>
                        <a:srgbClr val="000000"/>
                      </a:solidFill>
                      <a:latin typeface="+mn-lt"/>
                      <a:ea typeface="宋体" pitchFamily="2" charset="-122"/>
                      <a:sym typeface="Symbol" pitchFamily="18" charset="2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9" name="Rectangle 27">
                  <a:extLst>
                    <a:ext uri="{FF2B5EF4-FFF2-40B4-BE49-F238E27FC236}">
                      <a16:creationId xmlns:a16="http://schemas.microsoft.com/office/drawing/2014/main" id="{1F3A2132-EA0C-42C5-9931-205671E75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3" y="2590"/>
                  <a:ext cx="699" cy="349"/>
                </a:xfrm>
                <a:prstGeom prst="rect">
                  <a:avLst/>
                </a:prstGeom>
                <a:blipFill>
                  <a:blip r:embed="rId3"/>
                  <a:stretch>
                    <a:fillRect t="-8824" r="-7353" b="-2794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9E15F752-0C3B-4353-901B-532C06D9D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445" y="2686518"/>
                <a:ext cx="13383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685800" eaLnBrk="0" hangingPunct="0">
                  <a:spcBef>
                    <a:spcPct val="35000"/>
                  </a:spcBef>
                  <a:buClr>
                    <a:srgbClr val="000000"/>
                  </a:buClr>
                  <a:buSzPct val="90000"/>
                </a:pPr>
                <a:r>
                  <a:rPr kumimoji="1"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𝑠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9E15F752-0C3B-4353-901B-532C06D9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5445" y="2686518"/>
                <a:ext cx="1338382" cy="369332"/>
              </a:xfrm>
              <a:prstGeom prst="rect">
                <a:avLst/>
              </a:prstGeom>
              <a:blipFill>
                <a:blip r:embed="rId4"/>
                <a:stretch>
                  <a:fillRect l="-4110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99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lt"/>
              </a:rPr>
              <a:t>2.1 </a:t>
            </a:r>
            <a:r>
              <a:rPr lang="zh-CN" altLang="en-US" dirty="0">
                <a:latin typeface="+mj-lt"/>
              </a:rPr>
              <a:t>关系数据库的结构</a:t>
            </a:r>
            <a:endParaRPr lang="en-US" altLang="zh-CN" dirty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91680" y="915566"/>
            <a:ext cx="5292329" cy="5405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17088" dir="2963922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关系举例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D155135E-5D46-467B-9CC7-C5CEDEC3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2123728" y="1563638"/>
            <a:ext cx="4391356" cy="3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13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</p:spPr>
        <p:txBody>
          <a:bodyPr/>
          <a:lstStyle/>
          <a:p>
            <a:pPr algn="ctr"/>
            <a:r>
              <a:rPr lang="zh-CN" altLang="en-US" dirty="0"/>
              <a:t>自然连接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352928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latin typeface="Comic Sans MS" panose="030F0702030302020204" pitchFamily="66" charset="0"/>
                  </a:rPr>
                  <a:t>表达形式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latin typeface="Comic Sans MS" panose="030F0702030302020204" pitchFamily="66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分别为定义在模式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上的关系，则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omic Sans MS" panose="030F0702030302020204" pitchFamily="66" charset="0"/>
                  </a:rPr>
                  <a:t>是定义在模式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>
                    <a:latin typeface="Comic Sans MS" panose="030F0702030302020204" pitchFamily="66" charset="0"/>
                  </a:rPr>
                  <a:t>上的的关系，通过如下方式计算得到：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>
                    <a:latin typeface="Comic Sans MS" panose="030F0702030302020204" pitchFamily="66" charset="0"/>
                  </a:rPr>
                  <a:t>给定关系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中的元组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和关系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中的元组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在属性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具有相同的取值，则添加一个元组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>
                    <a:latin typeface="Comic Sans MS" panose="030F0702030302020204" pitchFamily="66" charset="0"/>
                  </a:rPr>
                  <a:t>到结果关系中，要求</a:t>
                </a:r>
                <a:endParaRPr lang="en-US" altLang="zh-CN" sz="1800" dirty="0">
                  <a:latin typeface="Comic Sans MS" panose="030F0702030302020204" pitchFamily="66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Comic Sans MS" panose="030F0702030302020204" pitchFamily="66" charset="0"/>
                  </a:rPr>
                  <a:t> has the same value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anose="030F0702030302020204" pitchFamily="66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Comic Sans MS" panose="030F0702030302020204" pitchFamily="66" charset="0"/>
                  </a:rPr>
                  <a:t> has the same value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anose="030F0702030302020204" pitchFamily="66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latin typeface="Comic Sans MS" panose="030F0702030302020204" pitchFamily="66" charset="0"/>
                  </a:rPr>
                  <a:t>例如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anose="030F0702030302020204" pitchFamily="66" charset="0"/>
                  </a:rPr>
                  <a:t>Result schema: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600" dirty="0">
                    <a:latin typeface="Comic Sans MS" panose="030F0702030302020204" pitchFamily="66" charset="0"/>
                  </a:rPr>
                  <a:t>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⋀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352928" cy="3805070"/>
              </a:xfrm>
              <a:blipFill>
                <a:blip r:embed="rId2"/>
                <a:stretch>
                  <a:fillRect l="-1022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40021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560D-E3A1-4697-8C64-E443EE3A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自然连接：举例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0452508E-4E7B-43FB-B2A6-EF48227416D7}"/>
              </a:ext>
            </a:extLst>
          </p:cNvPr>
          <p:cNvGrpSpPr>
            <a:grpSpLocks/>
          </p:cNvGrpSpPr>
          <p:nvPr/>
        </p:nvGrpSpPr>
        <p:grpSpPr bwMode="auto">
          <a:xfrm>
            <a:off x="3074640" y="1059582"/>
            <a:ext cx="3657600" cy="1869281"/>
            <a:chOff x="1441" y="1161"/>
            <a:chExt cx="3072" cy="157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DA89DF-2173-4DF9-9A0E-CBFF58F7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20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E8E9710-D3FB-4165-98BC-A9F74FC2F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120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9675188-D023-43EF-815E-D833C19D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593"/>
              <a:ext cx="288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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6F10260-A75A-4E4F-9562-5DD70487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1593"/>
              <a:ext cx="288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4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744494B-5471-49AC-8D63-C4C2969AF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20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1815625-F4E8-44FA-B0A0-FF2340A9C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209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2654F9D-50F7-4E95-A955-C7351C06F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593"/>
              <a:ext cx="288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C6D2B20-FEEC-401A-B35E-A91D77FD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593"/>
              <a:ext cx="288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A716818-5E5E-4F50-88F2-3F4165D1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161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FA5A2D-F2DE-4717-ACB0-D4125F22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545"/>
              <a:ext cx="288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3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E2F4AFF-73C7-47D5-87BD-7A49A6A7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161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6975ABC4-E8D1-4E58-A058-45DF8B41C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545"/>
              <a:ext cx="288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B8495C8-2BC6-44A2-88AC-34AE4E968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161"/>
              <a:ext cx="288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DA4549F9-D599-4187-9A30-2ED24AA7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545"/>
              <a:ext cx="288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  <a:endParaRPr lang="en-US" altLang="zh-CN" sz="1350" b="1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endParaRP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</a:t>
              </a:r>
            </a:p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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0F29D881-DC5A-4C7B-8975-9997C4606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479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685800" eaLnBrk="0" hangingPunct="0">
                <a:spcBef>
                  <a:spcPct val="5000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319E633F-001D-44EE-B537-F465AEBDA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479"/>
              <a:ext cx="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685800" eaLnBrk="0" hangingPunct="0">
                <a:spcBef>
                  <a:spcPct val="50000"/>
                </a:spcBef>
              </a:pPr>
              <a:r>
                <a:rPr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s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559946-3392-4403-9C61-070A50A2C49E}"/>
              </a:ext>
            </a:extLst>
          </p:cNvPr>
          <p:cNvGrpSpPr/>
          <p:nvPr/>
        </p:nvGrpSpPr>
        <p:grpSpPr>
          <a:xfrm>
            <a:off x="4127897" y="3292079"/>
            <a:ext cx="1632347" cy="1439465"/>
            <a:chOff x="4127897" y="3292079"/>
            <a:chExt cx="1632347" cy="1439465"/>
          </a:xfrm>
        </p:grpSpPr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4846491-228D-4C11-9926-A6F0028B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897" y="3292079"/>
              <a:ext cx="326231" cy="372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790E64E5-8771-424B-B9D8-53A0DFFC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129" y="3292079"/>
              <a:ext cx="326231" cy="372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82DDEA09-D455-42C4-89BE-B2A842ED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897" y="3718323"/>
              <a:ext cx="326231" cy="10132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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4BC2E5D0-B121-4E09-AF50-C22AFF23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129" y="3718323"/>
              <a:ext cx="326231" cy="10132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B937A803-BF91-4143-8990-2EB41EEE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360" y="3292079"/>
              <a:ext cx="327422" cy="372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38F3CDE-2924-48ED-AC4C-6C87B6CF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782" y="3292079"/>
              <a:ext cx="326231" cy="372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A9445C4-1E27-4DF2-84D5-4C965AC4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360" y="3718323"/>
              <a:ext cx="327422" cy="10132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11E7AB10-1847-41C1-976F-CC44F831B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782" y="3718323"/>
              <a:ext cx="326231" cy="10132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DC74F827-5C30-4C8D-84C4-752FCA79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292079"/>
              <a:ext cx="326231" cy="372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12ECF76D-593B-4CC3-BB0B-B2F289E1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718323"/>
              <a:ext cx="326231" cy="10132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</a:t>
              </a:r>
            </a:p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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B562017C-EDF1-4E1E-A3DC-FBC55D0D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653" y="3823644"/>
                <a:ext cx="860822" cy="3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  <m:r>
                      <a:rPr kumimoji="1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kumimoji="1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</a:rPr>
                      <m:t>𝑠</m:t>
                    </m:r>
                  </m:oMath>
                </a14:m>
                <a:r>
                  <a:rPr kumimoji="1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B562017C-EDF1-4E1E-A3DC-FBC55D0D8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9653" y="3823644"/>
                <a:ext cx="860822" cy="369094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7BE9BDF2-3D3E-44BE-937A-15E6EE702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434" y="1650961"/>
                <a:ext cx="13383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685800" eaLnBrk="0" hangingPunct="0">
                  <a:spcBef>
                    <a:spcPct val="35000"/>
                  </a:spcBef>
                  <a:buClr>
                    <a:srgbClr val="000000"/>
                  </a:buClr>
                  <a:buSzPct val="90000"/>
                </a:pPr>
                <a:r>
                  <a:rPr kumimoji="1"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𝑠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7BE9BDF2-3D3E-44BE-937A-15E6EE702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434" y="1650961"/>
                <a:ext cx="1338382" cy="369332"/>
              </a:xfrm>
              <a:prstGeom prst="rect">
                <a:avLst/>
              </a:prstGeom>
              <a:blipFill>
                <a:blip r:embed="rId3"/>
                <a:stretch>
                  <a:fillRect l="-4110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2624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318B-01CB-479B-B3CF-B22B94EC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自然连接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955C7-D2F3-4D72-8028-79D1AAE43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如果关系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不包含相同属性，即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-join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 extension to the natural-join operation that allows us to combine a 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selection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a 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Cartesian product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into a single operation</a:t>
                </a:r>
              </a:p>
              <a:p>
                <a:pPr lvl="1"/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relations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 a predicate on attributes in the schema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The theta join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defined as follows: </a:t>
                </a:r>
              </a:p>
              <a:p>
                <a:pPr lvl="1"/>
                <a:endParaRPr lang="en-US" altLang="zh-CN" sz="1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955C7-D2F3-4D72-8028-79D1AAE43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>
                <a:blip r:embed="rId2"/>
                <a:stretch>
                  <a:fillRect l="-1067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51782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EAAC-DA71-4297-8D8D-9BA5411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连接操作：举例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22E87E1-F7B3-4013-B939-49CE20F6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944641"/>
            <a:ext cx="1007007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   B   C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b1  5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b2  6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b4 12</a:t>
            </a:r>
            <a:endParaRPr lang="zh-CN" altLang="en-US" sz="1500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203A1DCB-3764-4C55-85C3-50C0B16B8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988" y="930353"/>
            <a:ext cx="6767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   E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b1  3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b2  7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b3 10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b3  2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b5  2</a:t>
            </a:r>
            <a:endParaRPr lang="zh-CN" altLang="en-US" sz="150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Box 42">
            <a:extLst>
              <a:ext uri="{FF2B5EF4-FFF2-40B4-BE49-F238E27FC236}">
                <a16:creationId xmlns:a16="http://schemas.microsoft.com/office/drawing/2014/main" id="{FF6FDC1E-360D-4D5C-BD01-065ACC7C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979" y="2859782"/>
            <a:ext cx="16161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  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R.B</a:t>
            </a: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C  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S.B</a:t>
            </a: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E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b1  5  b2   7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b1  5  b3 10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b2  6  b2   7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b2  6  b3 10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  b3 10</a:t>
            </a:r>
            <a:endParaRPr lang="zh-CN" altLang="en-US" sz="1500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7AF36619-3FDA-42F9-A166-E0B896564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85" y="2904328"/>
            <a:ext cx="161614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  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R.B</a:t>
            </a: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C  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S.B</a:t>
            </a: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E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b1  5  b1   3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b2  6  b2  7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  b3 10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  b3  2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D370947C-BC2A-4BED-958D-FE2577D4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979" y="2938259"/>
            <a:ext cx="123944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   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C   E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b1  5  3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a1  b2  6  7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 10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a2  b3  8  2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5373912-46C4-4D4D-A1F1-621DCA7F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671" y="89939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r:</a:t>
            </a:r>
            <a:endParaRPr lang="zh-CN" altLang="en-US" sz="180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9DDBE490-0254-4EBD-814D-6579BC13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212" y="908922"/>
            <a:ext cx="365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s:</a:t>
            </a:r>
            <a:endParaRPr lang="zh-CN" altLang="en-US" sz="180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8A8039-BC3C-4097-9D35-DF16B9B99E54}"/>
                  </a:ext>
                </a:extLst>
              </p:cNvPr>
              <p:cNvSpPr txBox="1"/>
              <p:nvPr/>
            </p:nvSpPr>
            <p:spPr>
              <a:xfrm>
                <a:off x="3671998" y="4271403"/>
                <a:ext cx="161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8A8039-BC3C-4097-9D35-DF16B9B99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98" y="4271403"/>
                <a:ext cx="161614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1F2818-8A71-41A1-BCEF-AB9E41F2385A}"/>
                  </a:ext>
                </a:extLst>
              </p:cNvPr>
              <p:cNvSpPr txBox="1"/>
              <p:nvPr/>
            </p:nvSpPr>
            <p:spPr>
              <a:xfrm>
                <a:off x="1025015" y="4278692"/>
                <a:ext cx="161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1F2818-8A71-41A1-BCEF-AB9E41F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5" y="4278692"/>
                <a:ext cx="16161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4EDF59-EC83-4128-BEBF-2055A4CE26A3}"/>
                  </a:ext>
                </a:extLst>
              </p:cNvPr>
              <p:cNvSpPr txBox="1"/>
              <p:nvPr/>
            </p:nvSpPr>
            <p:spPr>
              <a:xfrm>
                <a:off x="6486979" y="4305765"/>
                <a:ext cx="161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4EDF59-EC83-4128-BEBF-2055A4CE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79" y="4305765"/>
                <a:ext cx="1616148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9">
                <a:extLst>
                  <a:ext uri="{FF2B5EF4-FFF2-40B4-BE49-F238E27FC236}">
                    <a16:creationId xmlns:a16="http://schemas.microsoft.com/office/drawing/2014/main" id="{C3B15802-10F8-4986-A84D-7EF3C37BD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08318"/>
                <a:ext cx="13383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685800" eaLnBrk="0" hangingPunct="0">
                  <a:spcBef>
                    <a:spcPct val="35000"/>
                  </a:spcBef>
                  <a:buClr>
                    <a:srgbClr val="000000"/>
                  </a:buClr>
                  <a:buSzPct val="90000"/>
                </a:pPr>
                <a:r>
                  <a:rPr kumimoji="1"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𝑠</m:t>
                    </m:r>
                  </m:oMath>
                </a14:m>
                <a:r>
                  <a:rPr kumimoji="1" lang="en-US" altLang="zh-CN" sz="1800" dirty="0">
                    <a:solidFill>
                      <a:srgbClr val="000000"/>
                    </a:solidFill>
                    <a:latin typeface="+mn-lt"/>
                    <a:ea typeface="宋体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14" name="Rectangle 29">
                <a:extLst>
                  <a:ext uri="{FF2B5EF4-FFF2-40B4-BE49-F238E27FC236}">
                    <a16:creationId xmlns:a16="http://schemas.microsoft.com/office/drawing/2014/main" id="{C3B15802-10F8-4986-A84D-7EF3C37BD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08318"/>
                <a:ext cx="1338382" cy="369332"/>
              </a:xfrm>
              <a:prstGeom prst="rect">
                <a:avLst/>
              </a:prstGeom>
              <a:blipFill>
                <a:blip r:embed="rId6"/>
                <a:stretch>
                  <a:fillRect l="-4110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21211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7E0A1-3BA2-420E-9689-C8A665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关系代数查询举例</a:t>
            </a:r>
            <a:r>
              <a:rPr lang="en-US" altLang="zh-CN" dirty="0"/>
              <a:t>(6)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4EF4EB-E878-4DA1-9B62-D43639496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all customers who have at least one account from each branch of  “Downtown” and “Uptown”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𝐶𝑁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𝐵𝑁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𝐷𝑜𝑤𝑛𝑡𝑜𝑤𝑛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𝑑𝑒𝑝𝑜𝑠𝑖𝑡𝑜𝑟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⋈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𝑎𝑐𝑐𝑜𝑢𝑛𝑡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𝐶𝑁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="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𝑈𝑝𝑡𝑜𝑤𝑛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𝑑𝑒𝑝𝑜𝑠𝑖𝑡𝑜𝑟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⋈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𝑎𝑐𝑐𝑜𝑢𝑛𝑡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CN denotes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customer_name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BN denotes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branch_name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4EF4EB-E878-4DA1-9B62-D43639496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80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6816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EFDD-EABD-478F-B0F7-A9846331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聚合函数与操作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DC23AB-2A4A-4AE7-866A-06B3AC29D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4302478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Aggregation function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takes a collection of values and returns a single value as the result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avg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 average value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 minimum value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 maximum value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 sum of values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count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 number of values</a:t>
                </a: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Aggregate operation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relational algebra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any relational-algebra expression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list of attributes on which to group (can be empty)</a:t>
                </a:r>
              </a:p>
              <a:p>
                <a:pPr lvl="2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aggregate function</a:t>
                </a:r>
              </a:p>
              <a:p>
                <a:pPr lvl="2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an attribute name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DC23AB-2A4A-4AE7-866A-06B3AC29D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4302478"/>
              </a:xfrm>
              <a:blipFill>
                <a:blip r:embed="rId2"/>
                <a:stretch>
                  <a:fillRect l="-640" t="-709" r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1514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91FA-C77B-41B1-9DB4-43E4D9CF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聚合：举例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594F9900-34C0-4B44-9FCA-09FDCACFFC8E}"/>
              </a:ext>
            </a:extLst>
          </p:cNvPr>
          <p:cNvGrpSpPr>
            <a:grpSpLocks/>
          </p:cNvGrpSpPr>
          <p:nvPr/>
        </p:nvGrpSpPr>
        <p:grpSpPr bwMode="auto">
          <a:xfrm>
            <a:off x="2189560" y="1328738"/>
            <a:ext cx="4218384" cy="1296591"/>
            <a:chOff x="879" y="980"/>
            <a:chExt cx="3543" cy="108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66AFCBF-650D-4C7A-BB9F-54C3D82E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980"/>
              <a:ext cx="275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CEDA9C3-3062-4089-9DF6-FCFD4A4C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980"/>
              <a:ext cx="276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C6F7C49-8BDC-4813-BD25-EE35D30EB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291"/>
              <a:ext cx="275" cy="7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AE90054-4E8F-4E51-B9AC-4AEC9228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291"/>
              <a:ext cx="276" cy="7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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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F9F7E34-88B4-4984-B7E2-F8827175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980"/>
              <a:ext cx="275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F6DCA3D-303D-4349-8C2F-82C2BEC0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91"/>
              <a:ext cx="275" cy="7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7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7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3</a:t>
              </a:r>
            </a:p>
            <a:p>
              <a:pPr algn="ctr" defTabSz="685800" eaLnBrk="0" hangingPunct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0B55910-75EB-4BE5-A3D9-8ED368C6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021"/>
              <a:ext cx="551" cy="23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Sum(C)</a:t>
              </a:r>
              <a:endParaRPr lang="en-US" altLang="zh-CN" sz="12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840BCE5-750E-4D44-AAA1-5A0C86FC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294"/>
              <a:ext cx="551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27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E9F7CD2-8559-46C1-BDC8-DE8C1D00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1012"/>
              <a:ext cx="9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 eaLnBrk="0" hangingPunct="0">
                <a:spcBef>
                  <a:spcPct val="35000"/>
                </a:spcBef>
                <a:buClr>
                  <a:srgbClr val="000000"/>
                </a:buClr>
                <a:buSzPct val="90000"/>
              </a:pP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Relation </a:t>
              </a:r>
              <a:r>
                <a:rPr kumimoji="1"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 </a:t>
              </a: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: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AFCF638-349D-4E9D-BA4D-60CACEB2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1023"/>
              <a:ext cx="8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 eaLnBrk="0" hangingPunct="0">
                <a:spcBef>
                  <a:spcPct val="35000"/>
                </a:spcBef>
                <a:buClr>
                  <a:srgbClr val="000000"/>
                </a:buClr>
              </a:pPr>
              <a:r>
                <a:rPr kumimoji="1"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g</a:t>
              </a:r>
              <a:r>
                <a:rPr kumimoji="1" lang="en-US" altLang="zh-CN" sz="135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 </a:t>
              </a:r>
              <a:r>
                <a:rPr kumimoji="1" lang="en-US" altLang="zh-CN" sz="1350" b="1" baseline="-250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sum(c) </a:t>
              </a: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(r) :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0F99263E-3985-45C4-AE26-0697BC08B284}"/>
              </a:ext>
            </a:extLst>
          </p:cNvPr>
          <p:cNvGrpSpPr>
            <a:grpSpLocks/>
          </p:cNvGrpSpPr>
          <p:nvPr/>
        </p:nvGrpSpPr>
        <p:grpSpPr bwMode="auto">
          <a:xfrm>
            <a:off x="1604962" y="2842023"/>
            <a:ext cx="6291263" cy="1620440"/>
            <a:chOff x="207" y="2477"/>
            <a:chExt cx="5284" cy="1361"/>
          </a:xfrm>
        </p:grpSpPr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60D3A55A-78E0-4CBD-87EF-F30A61C92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" y="2794"/>
              <a:ext cx="2870" cy="1044"/>
              <a:chOff x="277" y="2794"/>
              <a:chExt cx="2870" cy="1044"/>
            </a:xfrm>
          </p:grpSpPr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6774A75C-5D2F-4284-B988-A3F2AA8E5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2794"/>
                <a:ext cx="861" cy="16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 i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branch_name</a:t>
                </a:r>
              </a:p>
            </p:txBody>
          </p:sp>
          <p:sp>
            <p:nvSpPr>
              <p:cNvPr id="26" name="Rectangle 17">
                <a:extLst>
                  <a:ext uri="{FF2B5EF4-FFF2-40B4-BE49-F238E27FC236}">
                    <a16:creationId xmlns:a16="http://schemas.microsoft.com/office/drawing/2014/main" id="{6C524BA7-DCE7-4DEC-BAFA-E35E9C52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794"/>
                <a:ext cx="984" cy="16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 i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account_number</a:t>
                </a:r>
                <a:endParaRPr lang="en-US" altLang="zh-CN" sz="1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71D3754E-BFF9-4936-BEB6-26B7A7901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794"/>
                <a:ext cx="902" cy="16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 i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balance</a:t>
                </a:r>
              </a:p>
            </p:txBody>
          </p:sp>
          <p:sp>
            <p:nvSpPr>
              <p:cNvPr id="28" name="Rectangle 19">
                <a:extLst>
                  <a:ext uri="{FF2B5EF4-FFF2-40B4-BE49-F238E27FC236}">
                    <a16:creationId xmlns:a16="http://schemas.microsoft.com/office/drawing/2014/main" id="{BCB9C3E4-A8B6-4B73-A220-1FA5FBB1F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" y="3034"/>
                <a:ext cx="861" cy="80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Perryridge</a:t>
                </a:r>
              </a:p>
              <a:p>
                <a:pPr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Perryridge</a:t>
                </a:r>
              </a:p>
              <a:p>
                <a:pPr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Brighton</a:t>
                </a:r>
              </a:p>
              <a:p>
                <a:pPr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Brighton</a:t>
                </a:r>
              </a:p>
              <a:p>
                <a:pPr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Redwood</a:t>
                </a:r>
              </a:p>
            </p:txBody>
          </p:sp>
          <p:sp>
            <p:nvSpPr>
              <p:cNvPr id="29" name="Rectangle 20">
                <a:extLst>
                  <a:ext uri="{FF2B5EF4-FFF2-40B4-BE49-F238E27FC236}">
                    <a16:creationId xmlns:a16="http://schemas.microsoft.com/office/drawing/2014/main" id="{47866DF1-E021-444D-9102-DF3ECE165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34"/>
                <a:ext cx="984" cy="80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A-102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A-201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A-217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A-215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A-222</a:t>
                </a:r>
              </a:p>
            </p:txBody>
          </p:sp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7B16F0BD-234A-42F3-A466-975755C72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034"/>
                <a:ext cx="902" cy="80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400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900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750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750</a:t>
                </a:r>
              </a:p>
              <a:p>
                <a:pPr algn="ctr" defTabSz="685800" eaLnBrk="0" hangingPunct="0">
                  <a:spcBef>
                    <a:spcPct val="0"/>
                  </a:spcBef>
                </a:pPr>
                <a:r>
                  <a:rPr lang="en-US" altLang="zh-CN" sz="12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700</a:t>
                </a:r>
                <a:endParaRPr lang="en-US" altLang="zh-CN" sz="120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F7213DC-089E-4C8E-9F5E-B101FC02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477"/>
              <a:ext cx="3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685800" eaLnBrk="0" hangingPunct="0">
                <a:spcBef>
                  <a:spcPct val="35000"/>
                </a:spcBef>
                <a:buClr>
                  <a:srgbClr val="000000"/>
                </a:buClr>
                <a:buSzPct val="90000"/>
              </a:pP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Relation </a:t>
              </a:r>
              <a:r>
                <a:rPr kumimoji="1"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account</a:t>
              </a: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  grouped by </a:t>
              </a:r>
              <a:r>
                <a:rPr kumimoji="1" lang="en-US" altLang="zh-CN" sz="1350" i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branch_name</a:t>
              </a:r>
              <a:r>
                <a:rPr kumimoji="1" lang="en-US" altLang="zh-CN" sz="135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:</a:t>
              </a:r>
            </a:p>
          </p:txBody>
        </p:sp>
        <p:grpSp>
          <p:nvGrpSpPr>
            <p:cNvPr id="18" name="Group 37">
              <a:extLst>
                <a:ext uri="{FF2B5EF4-FFF2-40B4-BE49-F238E27FC236}">
                  <a16:creationId xmlns:a16="http://schemas.microsoft.com/office/drawing/2014/main" id="{136EBFD3-7CBA-4B30-870B-A0BA3C09B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614"/>
              <a:ext cx="2157" cy="1104"/>
              <a:chOff x="3606" y="2734"/>
              <a:chExt cx="2157" cy="1104"/>
            </a:xfrm>
          </p:grpSpPr>
          <p:grpSp>
            <p:nvGrpSpPr>
              <p:cNvPr id="19" name="Group 36">
                <a:extLst>
                  <a:ext uri="{FF2B5EF4-FFF2-40B4-BE49-F238E27FC236}">
                    <a16:creationId xmlns:a16="http://schemas.microsoft.com/office/drawing/2014/main" id="{7FA978D6-7C03-4CC4-8FD7-050447AC7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8" y="3115"/>
                <a:ext cx="1766" cy="723"/>
                <a:chOff x="3678" y="3115"/>
                <a:chExt cx="1766" cy="723"/>
              </a:xfrm>
            </p:grpSpPr>
            <p:sp>
              <p:nvSpPr>
                <p:cNvPr id="21" name="Rectangle 22">
                  <a:extLst>
                    <a:ext uri="{FF2B5EF4-FFF2-40B4-BE49-F238E27FC236}">
                      <a16:creationId xmlns:a16="http://schemas.microsoft.com/office/drawing/2014/main" id="{261BEA37-9054-4DB3-BA1E-4A6C21140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" y="3115"/>
                  <a:ext cx="846" cy="176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685800" eaLnBrk="0" hangingPunct="0">
                    <a:spcBef>
                      <a:spcPct val="0"/>
                    </a:spcBef>
                  </a:pPr>
                  <a:r>
                    <a:rPr lang="en-US" altLang="zh-CN" sz="1200" i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branch_name</a:t>
                  </a:r>
                </a:p>
              </p:txBody>
            </p:sp>
            <p:sp>
              <p:nvSpPr>
                <p:cNvPr id="22" name="Rectangle 23">
                  <a:extLst>
                    <a:ext uri="{FF2B5EF4-FFF2-40B4-BE49-F238E27FC236}">
                      <a16:creationId xmlns:a16="http://schemas.microsoft.com/office/drawing/2014/main" id="{9471FDFA-8F9F-44FC-99A4-DB8F2BC2E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115"/>
                  <a:ext cx="886" cy="176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685800" eaLnBrk="0" hangingPunct="0">
                    <a:spcBef>
                      <a:spcPct val="0"/>
                    </a:spcBef>
                  </a:pPr>
                  <a:r>
                    <a:rPr lang="en-US" altLang="zh-CN" sz="1200" i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balance</a:t>
                  </a:r>
                </a:p>
              </p:txBody>
            </p:sp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89C96D3D-D4A2-4FB6-8212-6B0C5605A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" y="3355"/>
                  <a:ext cx="846" cy="483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Perryridge</a:t>
                  </a:r>
                </a:p>
                <a:p>
                  <a:pPr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Brighton</a:t>
                  </a:r>
                </a:p>
                <a:p>
                  <a:pPr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Redwood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1C5CCC79-A0AD-4FCD-8BEF-7AC3536E1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355"/>
                  <a:ext cx="886" cy="483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1300</a:t>
                  </a:r>
                </a:p>
                <a:p>
                  <a:pPr algn="ctr"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1500</a:t>
                  </a:r>
                </a:p>
                <a:p>
                  <a:pPr algn="ctr" defTabSz="685800" eaLnBrk="0" hangingPunct="0">
                    <a:spcBef>
                      <a:spcPct val="0"/>
                    </a:spcBef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700</a:t>
                  </a:r>
                  <a:endParaRPr lang="en-US" altLang="zh-CN" sz="1200" i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0" name="Rectangle 31">
                <a:extLst>
                  <a:ext uri="{FF2B5EF4-FFF2-40B4-BE49-F238E27FC236}">
                    <a16:creationId xmlns:a16="http://schemas.microsoft.com/office/drawing/2014/main" id="{B11B321B-1533-4883-94C1-CE70B3C24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4"/>
                <a:ext cx="215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685800">
                  <a:spcBef>
                    <a:spcPct val="0"/>
                  </a:spcBef>
                </a:pPr>
                <a:r>
                  <a:rPr lang="en-US" altLang="zh-CN" sz="1500" b="1" i="1" baseline="-25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branch_name</a:t>
                </a:r>
                <a:r>
                  <a:rPr lang="en-US" altLang="zh-CN" sz="135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1350" b="1" i="1">
                    <a:solidFill>
                      <a:srgbClr val="0000FF"/>
                    </a:solidFill>
                    <a:latin typeface="Lucida Sans Unicode" pitchFamily="34" charset="0"/>
                    <a:ea typeface="宋体" pitchFamily="2" charset="-122"/>
                    <a:sym typeface="Symbol" pitchFamily="18" charset="2"/>
                  </a:rPr>
                  <a:t>g </a:t>
                </a:r>
                <a:r>
                  <a:rPr lang="en-US" altLang="zh-CN" sz="1500" b="1" i="1" baseline="-25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sum(balance)</a:t>
                </a:r>
                <a:r>
                  <a:rPr lang="en-US" altLang="zh-CN" sz="135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(</a:t>
                </a:r>
                <a:r>
                  <a:rPr lang="en-US" altLang="zh-CN" sz="1350" b="1" i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account</a:t>
                </a:r>
                <a:r>
                  <a:rPr lang="en-US" altLang="zh-CN" sz="135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888212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6AA5-D5F2-4B4A-B787-E13BF70D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聚合函数（续）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027FD-EC40-41F6-87BB-F278FEAD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 of aggregation does not have a name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Can use rename operation to give it a name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For convenience, we permit renaming as part of aggregate operation</a:t>
            </a:r>
          </a:p>
          <a:p>
            <a:pPr marL="0" indent="0"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A0E882-089B-44D5-B9EB-3AEE69ED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923678"/>
            <a:ext cx="5113735" cy="41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 eaLnBrk="0" hangingPunct="0">
              <a:spcBef>
                <a:spcPct val="0"/>
              </a:spcBef>
              <a:defRPr/>
            </a:pPr>
            <a:r>
              <a:rPr lang="en-US" altLang="zh-CN" sz="2100" i="1" baseline="-25000" dirty="0" err="1">
                <a:solidFill>
                  <a:srgbClr val="0000FF"/>
                </a:solidFill>
                <a:latin typeface="Comic Sans MS" pitchFamily="66" charset="0"/>
              </a:rPr>
              <a:t>branch</a:t>
            </a:r>
            <a:r>
              <a:rPr lang="en-US" altLang="zh-CN" sz="2100" i="1" baseline="-25000" dirty="0" err="1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_</a:t>
            </a:r>
            <a:r>
              <a:rPr lang="en-US" altLang="zh-CN" sz="2100" i="1" baseline="-25000" dirty="0" err="1">
                <a:solidFill>
                  <a:srgbClr val="0000FF"/>
                </a:solidFill>
                <a:latin typeface="Comic Sans MS" pitchFamily="66" charset="0"/>
              </a:rPr>
              <a:t>name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 </a:t>
            </a:r>
            <a:r>
              <a:rPr lang="en-US" altLang="zh-CN" sz="2100" b="1" i="1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sum</a:t>
            </a:r>
            <a:r>
              <a:rPr lang="en-US" altLang="zh-CN" sz="2100" i="1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(balance) </a:t>
            </a:r>
            <a:r>
              <a:rPr lang="en-US" altLang="zh-CN" sz="2100" b="1" i="1" baseline="-25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as</a:t>
            </a:r>
            <a:r>
              <a:rPr lang="en-US" altLang="zh-CN" sz="2100" i="1" baseline="-25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2100" i="1" baseline="-25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sum_balance</a:t>
            </a:r>
            <a:r>
              <a:rPr lang="en-US" altLang="zh-CN" sz="2100" i="1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account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1709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DCC-BA89-4E75-9648-D3F4FEA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视图（</a:t>
            </a:r>
            <a:r>
              <a:rPr lang="en-US" altLang="zh-CN" dirty="0"/>
              <a:t>Views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BC8D71-A750-40F8-AF4D-70B935223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352928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some cases, it is not desirable for all users to see the entire logical model</a:t>
                </a:r>
              </a:p>
              <a:p>
                <a:pPr lvl="1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person who needs to know a customer’s loan number but has no need to see the loan amount. This person should see a relation described, in the relational algebra,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𝑐𝑢𝑠𝑡𝑜𝑚𝑒𝑟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𝑙𝑜𝑎𝑛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𝑏𝑟𝑎𝑛𝑐h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𝑏𝑜𝑟𝑟𝑜𝑤𝑒𝑟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𝑙𝑜𝑎𝑛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Any relation that is made visible to a user as a “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relation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called a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</a:t>
                </a:r>
              </a:p>
              <a:p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BC8D71-A750-40F8-AF4D-70B935223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352928" cy="3805070"/>
              </a:xfrm>
              <a:blipFill>
                <a:blip r:embed="rId2"/>
                <a:stretch>
                  <a:fillRect l="-657" t="-801" r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891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BD80-35BF-4F59-AAE4-31FEC6D4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视图定义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3149F-09DA-49AB-B3F7-0368D2A3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view is defined using the create view statement which has the form</a:t>
            </a:r>
          </a:p>
          <a:p>
            <a:pPr marL="0" indent="0" algn="ctr">
              <a:buNone/>
            </a:pP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create view v as &lt; query expression &gt;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Once a view is defined, the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name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 be used to refer to the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relation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 the view generates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View definition is not the same as creating a new relation by evaluating the query expression  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view definition causes the saving of an expression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expression is substituted into queries when using the view</a:t>
            </a: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089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j-lt"/>
              </a:rPr>
              <a:t>关系数据库举例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66DC6D-F6D0-4759-90B3-A8F2873BD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7865"/>
          <a:stretch/>
        </p:blipFill>
        <p:spPr bwMode="auto">
          <a:xfrm>
            <a:off x="899592" y="771550"/>
            <a:ext cx="6975692" cy="426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50570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D6F2-206E-4EE6-990A-531E1A58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视图：举例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6F7C3-8F17-428E-ACE8-F1621B4A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view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all_customer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consisting of branches and their customers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can find all customers of 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Perryridge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branch by writing: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753B6A1-F69A-482B-B447-23531F3E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491630"/>
            <a:ext cx="5495996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 eaLnBrk="0" hangingPunct="0">
              <a:spcBef>
                <a:spcPct val="35000"/>
              </a:spcBef>
              <a:buClr>
                <a:srgbClr val="000000"/>
              </a:buClr>
              <a:buSzPct val="90000"/>
            </a:pP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create </a:t>
            </a:r>
            <a:r>
              <a:rPr kumimoji="1" lang="en-US" altLang="zh-CN" sz="15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view </a:t>
            </a:r>
            <a:r>
              <a:rPr kumimoji="1" lang="en-US" altLang="zh-CN" sz="15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all_customer</a:t>
            </a:r>
            <a:r>
              <a:rPr kumimoji="1" lang="en-US" altLang="zh-CN" sz="15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as</a:t>
            </a:r>
          </a:p>
          <a:p>
            <a:pPr defTabSz="685800" eaLnBrk="0" hangingPunct="0">
              <a:spcBef>
                <a:spcPct val="35000"/>
              </a:spcBef>
              <a:buClr>
                <a:srgbClr val="000000"/>
              </a:buClr>
              <a:buSzPct val="90000"/>
            </a:pP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branch_name</a:t>
            </a:r>
            <a:r>
              <a:rPr kumimoji="1" lang="en-US" altLang="zh-CN" sz="15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customer_name</a:t>
            </a:r>
            <a:r>
              <a:rPr kumimoji="1" lang="en-US" altLang="zh-CN" sz="15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15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(depositor    account)</a:t>
            </a:r>
          </a:p>
          <a:p>
            <a:pPr defTabSz="685800" eaLnBrk="0" hangingPunct="0">
              <a:spcBef>
                <a:spcPct val="35000"/>
              </a:spcBef>
              <a:buClr>
                <a:srgbClr val="000000"/>
              </a:buClr>
              <a:buSzPct val="90000"/>
            </a:pP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      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branch_name</a:t>
            </a:r>
            <a:r>
              <a:rPr kumimoji="1" lang="en-US" altLang="zh-CN" sz="15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customer_name</a:t>
            </a:r>
            <a:r>
              <a:rPr kumimoji="1" lang="en-US" altLang="zh-CN" sz="1500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sz="15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borrower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   </a:t>
            </a:r>
            <a:r>
              <a:rPr kumimoji="1" lang="en-US" altLang="zh-CN" sz="15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loan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kumimoji="1" lang="en-US" altLang="zh-CN" sz="1500" b="1" i="1" dirty="0">
              <a:solidFill>
                <a:srgbClr val="0000FF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A3F06D6A-1D12-44AB-A37E-9ABD2BEB7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193740"/>
            <a:ext cx="5220161" cy="32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 eaLnBrk="0" hangingPunct="0">
              <a:spcBef>
                <a:spcPct val="35000"/>
              </a:spcBef>
              <a:buClr>
                <a:srgbClr val="000000"/>
              </a:buClr>
              <a:buSzPct val="90000"/>
            </a:pP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 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customer_name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1500" b="1" i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branch_name</a:t>
            </a:r>
            <a:r>
              <a:rPr kumimoji="1" lang="en-US" altLang="zh-CN" sz="15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1500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= “</a:t>
            </a:r>
            <a:r>
              <a:rPr kumimoji="1" lang="en-US" altLang="zh-CN" sz="1500" b="1" baseline="-25000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Perryridge</a:t>
            </a:r>
            <a:r>
              <a:rPr kumimoji="1" lang="en-US" altLang="zh-CN" sz="1500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sz="15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all_customer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))</a:t>
            </a:r>
            <a:r>
              <a:rPr kumimoji="1" lang="en-US" altLang="zh-CN" sz="15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	</a:t>
            </a:r>
            <a:endParaRPr kumimoji="1" lang="en-US" altLang="zh-CN" sz="1500" b="1" i="1" dirty="0">
              <a:solidFill>
                <a:srgbClr val="0000FF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1A0B48-D1AF-4AD6-801F-8ECE9CAA4B6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95969" y="1884814"/>
            <a:ext cx="152400" cy="160177"/>
          </a:xfrm>
          <a:prstGeom prst="flowChartCollat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978F8D-D4FA-4D05-BC71-28B261CE8A0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016049" y="2207821"/>
            <a:ext cx="152400" cy="160177"/>
          </a:xfrm>
          <a:prstGeom prst="flowChartCollat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915731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98B56-5791-4AF3-B90C-E45ED0D5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基于视图定义视图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29B21-8C32-49F4-B1CE-5D3A71D6F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789553"/>
                <a:ext cx="8352928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view may be used in the expression for defining another view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said to depend directly (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直接依赖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on a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used in the expression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said to depend 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（依赖）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depends directly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or there is a path of dependencies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view relation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said to be recursive (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递归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if it depends on itself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29B21-8C32-49F4-B1CE-5D3A71D6F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89553"/>
                <a:ext cx="8352928" cy="3805070"/>
              </a:xfrm>
              <a:blipFill>
                <a:blip r:embed="rId2"/>
                <a:stretch>
                  <a:fillRect l="-657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7014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3AD9-71AE-470D-BFD2-EFB90AA9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视图展开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D271C-01D1-4048-9E28-724CD8DCA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contains view relations, view expansion of an expression repeats the following steps:</a:t>
                </a:r>
              </a:p>
              <a:p>
                <a:pPr marL="0" indent="0">
                  <a:buNone/>
                </a:pPr>
                <a:r>
                  <a:rPr lang="en-US" altLang="zh-CN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b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find any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replace the view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the expression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until no more view relations are present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 long as the view definitions are not recursive, this loop will terminate</a:t>
                </a:r>
              </a:p>
              <a:p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D271C-01D1-4048-9E28-724CD8DCA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>
                <a:blip r:embed="rId2"/>
                <a:stretch>
                  <a:fillRect l="-640" t="-801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892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j-lt"/>
              </a:rPr>
              <a:t>关系的基本结构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relation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Thus a relation is a set of n-tuples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if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customer_name</a:t>
                </a: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= {Jones, Smith, Curry, Lindsay}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customer_street</a:t>
                </a: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= {Main, North, Park}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customer_city</a:t>
                </a: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= {Harrison, Rye, Pittsfield}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 = {(Jones, Main, Harrison), 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(Smith, North, Rye),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(Curry, North, Rye),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(Lindsay, Park, Pittsfield)}</a:t>
                </a:r>
                <a:br>
                  <a:rPr lang="en-US" altLang="zh-CN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is a relation over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customer_name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customer_street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customer_city</a:t>
                </a:r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12968" cy="3805070"/>
              </a:xfrm>
              <a:blipFill>
                <a:blip r:embed="rId2"/>
                <a:stretch>
                  <a:fillRect l="-629" t="-801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124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j-lt"/>
              </a:rPr>
              <a:t>属性</a:t>
            </a:r>
            <a:r>
              <a:rPr lang="en-US" altLang="zh-CN" dirty="0"/>
              <a:t>(Attribute</a:t>
            </a:r>
            <a:r>
              <a:rPr lang="en-US" altLang="zh-CN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43558"/>
                <a:ext cx="8280920" cy="3661054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ration consists of a set of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each attribute has a name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domain 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域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an attribute is the whole set of available and legal values of the attribute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Attribute values are (normally) required to be atomic (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原子的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Multi-valued attributes and composite attributes are not atomic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special value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member of every domain. It may cause complications in the definition of many operations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43558"/>
                <a:ext cx="8280920" cy="3661054"/>
              </a:xfrm>
              <a:blipFill>
                <a:blip r:embed="rId2"/>
                <a:stretch>
                  <a:fillRect l="-662" t="-666" r="-1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852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关系模式</a:t>
            </a:r>
            <a:r>
              <a:rPr lang="en-US" altLang="zh-CN" dirty="0"/>
              <a:t>(Relation Schema)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136904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attributes,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relation schema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customer-schema =(</a:t>
                </a:r>
                <a:r>
                  <a:rPr lang="en-US" altLang="zh-CN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customer_name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customer_street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customer_city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sz="1600" b="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relation on the relation schema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customer(</a:t>
                </a:r>
                <a:r>
                  <a:rPr lang="en-US" altLang="zh-CN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Customer_schema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136904" cy="3805070"/>
              </a:xfrm>
              <a:blipFill>
                <a:blip r:embed="rId2"/>
                <a:stretch>
                  <a:fillRect l="-749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2943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关系实例</a:t>
            </a:r>
            <a:r>
              <a:rPr lang="en-US" altLang="zh-CN" dirty="0"/>
              <a:t>(Relation Instance</a:t>
            </a:r>
            <a:r>
              <a:rPr lang="en-US" altLang="zh-CN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current values (relation instance) of a relation are specified by a table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 element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tuple (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元组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represented by a row in a table</a:t>
                </a:r>
              </a:p>
              <a:p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  <a:blipFill>
                <a:blip r:embed="rId2"/>
                <a:stretch>
                  <a:fillRect l="-625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5">
            <a:extLst>
              <a:ext uri="{FF2B5EF4-FFF2-40B4-BE49-F238E27FC236}">
                <a16:creationId xmlns:a16="http://schemas.microsoft.com/office/drawing/2014/main" id="{0ED56619-3205-4BD1-94F8-55040F3B1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57834" y="2293010"/>
            <a:ext cx="3454326" cy="2727756"/>
          </a:xfrm>
          <a:prstGeom prst="rect">
            <a:avLst/>
          </a:prstGeom>
        </p:spPr>
      </p:pic>
      <p:sp>
        <p:nvSpPr>
          <p:cNvPr id="22" name="Text Box 34">
            <a:extLst>
              <a:ext uri="{FF2B5EF4-FFF2-40B4-BE49-F238E27FC236}">
                <a16:creationId xmlns:a16="http://schemas.microsoft.com/office/drawing/2014/main" id="{FBE183F1-7AC5-4FF7-BE03-A9636F84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467204"/>
            <a:ext cx="2087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tuples(or rows)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CC3F514D-AA99-43F8-8944-D4632850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741" y="1923678"/>
            <a:ext cx="3701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attributes  (or columns)</a:t>
            </a:r>
          </a:p>
        </p:txBody>
      </p:sp>
    </p:spTree>
    <p:extLst>
      <p:ext uri="{BB962C8B-B14F-4D97-AF65-F5344CB8AC3E}">
        <p14:creationId xmlns:p14="http://schemas.microsoft.com/office/powerpoint/2010/main" val="20478996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23210</TotalTime>
  <Words>3587</Words>
  <Application>Microsoft Office PowerPoint</Application>
  <PresentationFormat>全屏显示(16:9)</PresentationFormat>
  <Paragraphs>737</Paragraphs>
  <Slides>52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Monotype Sorts</vt:lpstr>
      <vt:lpstr>MS PGothic</vt:lpstr>
      <vt:lpstr>黑体</vt:lpstr>
      <vt:lpstr>宋体</vt:lpstr>
      <vt:lpstr>微软雅黑</vt:lpstr>
      <vt:lpstr>Arial</vt:lpstr>
      <vt:lpstr>Calibri</vt:lpstr>
      <vt:lpstr>Cambria Math</vt:lpstr>
      <vt:lpstr>Comic Sans MS</vt:lpstr>
      <vt:lpstr>Helvetica</vt:lpstr>
      <vt:lpstr>Lucida Sans Unicode</vt:lpstr>
      <vt:lpstr>Symbol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关系数据库基本原理</vt:lpstr>
      <vt:lpstr>概要</vt:lpstr>
      <vt:lpstr>2.1 关系数据库的结构</vt:lpstr>
      <vt:lpstr>关系数据库举例</vt:lpstr>
      <vt:lpstr>关系的基本结构</vt:lpstr>
      <vt:lpstr>属性(Attribute)</vt:lpstr>
      <vt:lpstr>关系模式(Relation Schema)</vt:lpstr>
      <vt:lpstr>关系实例(Relation Instance)</vt:lpstr>
      <vt:lpstr>关系元组无序</vt:lpstr>
      <vt:lpstr>概要</vt:lpstr>
      <vt:lpstr>数据库模式</vt:lpstr>
      <vt:lpstr>PowerPoint 演示文稿</vt:lpstr>
      <vt:lpstr>概要</vt:lpstr>
      <vt:lpstr>Keys (码、键) </vt:lpstr>
      <vt:lpstr>码（续） </vt:lpstr>
      <vt:lpstr>概要</vt:lpstr>
      <vt:lpstr>模式图 </vt:lpstr>
      <vt:lpstr>PowerPoint 演示文稿</vt:lpstr>
      <vt:lpstr>概要</vt:lpstr>
      <vt:lpstr>关系查询语言</vt:lpstr>
      <vt:lpstr>概要</vt:lpstr>
      <vt:lpstr>6.1 关系代数(Relational Algebra) </vt:lpstr>
      <vt:lpstr>选择操作</vt:lpstr>
      <vt:lpstr>投影操作</vt:lpstr>
      <vt:lpstr>集合并操作</vt:lpstr>
      <vt:lpstr>集合差操作</vt:lpstr>
      <vt:lpstr>笛卡尔积</vt:lpstr>
      <vt:lpstr>重命名操作</vt:lpstr>
      <vt:lpstr>组合操作</vt:lpstr>
      <vt:lpstr>关系模式（后例使用）</vt:lpstr>
      <vt:lpstr>关系代数查询举例（1）</vt:lpstr>
      <vt:lpstr>关系代数查询举例（2）</vt:lpstr>
      <vt:lpstr>关系代数查询举例（3）</vt:lpstr>
      <vt:lpstr>关系代数查询举例（4）</vt:lpstr>
      <vt:lpstr>关系代数查询举例（5）</vt:lpstr>
      <vt:lpstr>关系代数的形式化定义</vt:lpstr>
      <vt:lpstr>附加关系代数操作</vt:lpstr>
      <vt:lpstr>集合交</vt:lpstr>
      <vt:lpstr>自然连接</vt:lpstr>
      <vt:lpstr>自然连接：举例</vt:lpstr>
      <vt:lpstr>自然连接(续)</vt:lpstr>
      <vt:lpstr>连接操作：举例</vt:lpstr>
      <vt:lpstr>关系代数查询举例(6)</vt:lpstr>
      <vt:lpstr>聚合函数与操作</vt:lpstr>
      <vt:lpstr>聚合：举例</vt:lpstr>
      <vt:lpstr>聚合函数（续）</vt:lpstr>
      <vt:lpstr>视图（Views）</vt:lpstr>
      <vt:lpstr>视图定义</vt:lpstr>
      <vt:lpstr>视图：举例</vt:lpstr>
      <vt:lpstr>基于视图定义视图</vt:lpstr>
      <vt:lpstr>视图展开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1649</cp:revision>
  <dcterms:created xsi:type="dcterms:W3CDTF">2007-09-26T12:04:45Z</dcterms:created>
  <dcterms:modified xsi:type="dcterms:W3CDTF">2022-01-04T03:09:00Z</dcterms:modified>
</cp:coreProperties>
</file>