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 id="2147483741" r:id="rId3"/>
  </p:sldMasterIdLst>
  <p:notesMasterIdLst>
    <p:notesMasterId r:id="rId49"/>
  </p:notesMasterIdLst>
  <p:handoutMasterIdLst>
    <p:handoutMasterId r:id="rId50"/>
  </p:handoutMasterIdLst>
  <p:sldIdLst>
    <p:sldId id="1844" r:id="rId4"/>
    <p:sldId id="1870" r:id="rId5"/>
    <p:sldId id="1819" r:id="rId6"/>
    <p:sldId id="1820" r:id="rId7"/>
    <p:sldId id="1821" r:id="rId8"/>
    <p:sldId id="1822" r:id="rId9"/>
    <p:sldId id="1823" r:id="rId10"/>
    <p:sldId id="1824" r:id="rId11"/>
    <p:sldId id="1825" r:id="rId12"/>
    <p:sldId id="1826" r:id="rId13"/>
    <p:sldId id="1871" r:id="rId14"/>
    <p:sldId id="1829" r:id="rId15"/>
    <p:sldId id="1831" r:id="rId16"/>
    <p:sldId id="1832" r:id="rId17"/>
    <p:sldId id="1833" r:id="rId18"/>
    <p:sldId id="1834" r:id="rId19"/>
    <p:sldId id="1835" r:id="rId20"/>
    <p:sldId id="1836" r:id="rId21"/>
    <p:sldId id="1837" r:id="rId22"/>
    <p:sldId id="1838" r:id="rId23"/>
    <p:sldId id="1872" r:id="rId24"/>
    <p:sldId id="1840" r:id="rId25"/>
    <p:sldId id="1841" r:id="rId26"/>
    <p:sldId id="1842" r:id="rId27"/>
    <p:sldId id="1843" r:id="rId28"/>
    <p:sldId id="1845" r:id="rId29"/>
    <p:sldId id="1846" r:id="rId30"/>
    <p:sldId id="1847" r:id="rId31"/>
    <p:sldId id="1848" r:id="rId32"/>
    <p:sldId id="1849" r:id="rId33"/>
    <p:sldId id="1850" r:id="rId34"/>
    <p:sldId id="1851" r:id="rId35"/>
    <p:sldId id="1852" r:id="rId36"/>
    <p:sldId id="1873" r:id="rId37"/>
    <p:sldId id="1855" r:id="rId38"/>
    <p:sldId id="1856" r:id="rId39"/>
    <p:sldId id="1857" r:id="rId40"/>
    <p:sldId id="1858" r:id="rId41"/>
    <p:sldId id="1859" r:id="rId42"/>
    <p:sldId id="1874" r:id="rId43"/>
    <p:sldId id="1861" r:id="rId44"/>
    <p:sldId id="1862" r:id="rId45"/>
    <p:sldId id="1868" r:id="rId46"/>
    <p:sldId id="1869" r:id="rId47"/>
    <p:sldId id="1876" r:id="rId48"/>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844"/>
            <p14:sldId id="1870"/>
            <p14:sldId id="1819"/>
            <p14:sldId id="1820"/>
            <p14:sldId id="1821"/>
            <p14:sldId id="1822"/>
            <p14:sldId id="1823"/>
            <p14:sldId id="1824"/>
            <p14:sldId id="1825"/>
            <p14:sldId id="1826"/>
            <p14:sldId id="1871"/>
            <p14:sldId id="1829"/>
            <p14:sldId id="1831"/>
            <p14:sldId id="1832"/>
            <p14:sldId id="1833"/>
            <p14:sldId id="1834"/>
            <p14:sldId id="1835"/>
            <p14:sldId id="1836"/>
            <p14:sldId id="1837"/>
            <p14:sldId id="1838"/>
            <p14:sldId id="1872"/>
            <p14:sldId id="1840"/>
            <p14:sldId id="1841"/>
            <p14:sldId id="1842"/>
            <p14:sldId id="1843"/>
            <p14:sldId id="1845"/>
            <p14:sldId id="1846"/>
            <p14:sldId id="1847"/>
            <p14:sldId id="1848"/>
            <p14:sldId id="1849"/>
            <p14:sldId id="1850"/>
            <p14:sldId id="1851"/>
            <p14:sldId id="1852"/>
            <p14:sldId id="1873"/>
            <p14:sldId id="1855"/>
            <p14:sldId id="1856"/>
            <p14:sldId id="1857"/>
            <p14:sldId id="1858"/>
            <p14:sldId id="1859"/>
            <p14:sldId id="1874"/>
            <p14:sldId id="1861"/>
            <p14:sldId id="1862"/>
            <p14:sldId id="1868"/>
            <p14:sldId id="1869"/>
            <p14:sldId id="1876"/>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BA"/>
    <a:srgbClr val="080808"/>
    <a:srgbClr val="339933"/>
    <a:srgbClr val="B5880B"/>
    <a:srgbClr val="E87071"/>
    <a:srgbClr val="00B3EE"/>
    <a:srgbClr val="93E5FF"/>
    <a:srgbClr val="F7FE9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6" autoAdjust="0"/>
    <p:restoredTop sz="85885" autoAdjust="0"/>
  </p:normalViewPr>
  <p:slideViewPr>
    <p:cSldViewPr>
      <p:cViewPr varScale="1">
        <p:scale>
          <a:sx n="72" d="100"/>
          <a:sy n="72" d="100"/>
        </p:scale>
        <p:origin x="1108" y="64"/>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Spark</a:t>
            </a:r>
            <a:r>
              <a:rPr lang="zh-CN" altLang="en-US" dirty="0"/>
              <a:t>中的图计算模块</a:t>
            </a:r>
            <a:r>
              <a:rPr lang="en-US" altLang="zh-CN" dirty="0" err="1"/>
              <a:t>Graphx</a:t>
            </a:r>
            <a:r>
              <a:rPr lang="zh-CN" altLang="en-US" dirty="0"/>
              <a:t>，也是分布式的</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3195617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Key-value</a:t>
            </a:r>
            <a:r>
              <a:rPr lang="zh-CN" altLang="en-US" dirty="0"/>
              <a:t>的详细机制在第四五章（</a:t>
            </a:r>
            <a:r>
              <a:rPr lang="en-US" altLang="zh-CN" dirty="0"/>
              <a:t>HBase</a:t>
            </a:r>
            <a:r>
              <a:rPr lang="zh-CN" altLang="en-US" dirty="0"/>
              <a:t>）中进行详解</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36</a:t>
            </a:fld>
            <a:endParaRPr lang="fi-FI" altLang="zh-CN"/>
          </a:p>
        </p:txBody>
      </p:sp>
    </p:spTree>
    <p:extLst>
      <p:ext uri="{BB962C8B-B14F-4D97-AF65-F5344CB8AC3E}">
        <p14:creationId xmlns:p14="http://schemas.microsoft.com/office/powerpoint/2010/main" val="15942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图片来源于网络</a:t>
            </a:r>
            <a:endParaRPr lang="en-US" altLang="zh-CN" dirty="0"/>
          </a:p>
          <a:p>
            <a:r>
              <a:rPr lang="en-US" altLang="zh-CN" dirty="0" err="1"/>
              <a:t>Mongodb</a:t>
            </a:r>
            <a:r>
              <a:rPr lang="zh-CN" altLang="en-US" dirty="0"/>
              <a:t>的存储格式为</a:t>
            </a:r>
            <a:r>
              <a:rPr lang="en-US" altLang="zh-CN" dirty="0"/>
              <a:t>BSON</a:t>
            </a:r>
            <a:r>
              <a:rPr lang="zh-CN" altLang="en-US" dirty="0"/>
              <a:t>而非</a:t>
            </a:r>
            <a:r>
              <a:rPr lang="en-US" altLang="zh-CN" dirty="0"/>
              <a:t>JSON</a:t>
            </a:r>
            <a:r>
              <a:rPr lang="zh-CN" altLang="en-US" dirty="0"/>
              <a:t>，但对于用户来说区别不大</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37</a:t>
            </a:fld>
            <a:endParaRPr lang="fi-FI" altLang="zh-CN"/>
          </a:p>
        </p:txBody>
      </p:sp>
    </p:spTree>
    <p:extLst>
      <p:ext uri="{BB962C8B-B14F-4D97-AF65-F5344CB8AC3E}">
        <p14:creationId xmlns:p14="http://schemas.microsoft.com/office/powerpoint/2010/main" val="3500838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注意和</a:t>
            </a:r>
            <a:r>
              <a:rPr lang="en-US" altLang="zh-CN" dirty="0"/>
              <a:t>E-R</a:t>
            </a:r>
            <a:r>
              <a:rPr lang="zh-CN" altLang="en-US" dirty="0"/>
              <a:t>图相区别</a:t>
            </a:r>
            <a:endParaRPr lang="en-US" altLang="zh-CN" dirty="0"/>
          </a:p>
          <a:p>
            <a:r>
              <a:rPr lang="zh-CN" altLang="en-US" dirty="0"/>
              <a:t>在底层存储时，点边关系可能也键值对等方式存储，但在用户层面表达为点、线和图</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39</a:t>
            </a:fld>
            <a:endParaRPr lang="fi-FI" altLang="zh-CN"/>
          </a:p>
        </p:txBody>
      </p:sp>
    </p:spTree>
    <p:extLst>
      <p:ext uri="{BB962C8B-B14F-4D97-AF65-F5344CB8AC3E}">
        <p14:creationId xmlns:p14="http://schemas.microsoft.com/office/powerpoint/2010/main" val="2915662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本书不涉及分布式数据处理（第三章进行了少量介绍），具体可以参阅</a:t>
            </a:r>
            <a:r>
              <a:rPr lang="en-US" altLang="zh-CN" sz="1200" dirty="0"/>
              <a:t>Hadoop</a:t>
            </a:r>
            <a:r>
              <a:rPr lang="zh-CN" altLang="zh-CN" sz="1200" dirty="0"/>
              <a:t>和</a:t>
            </a:r>
            <a:r>
              <a:rPr lang="en-US" altLang="zh-CN" sz="1200" dirty="0"/>
              <a:t>Spark</a:t>
            </a:r>
            <a:r>
              <a:rPr lang="zh-CN" altLang="en-US" sz="1200" dirty="0"/>
              <a:t>等内容</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41</a:t>
            </a:fld>
            <a:endParaRPr lang="fi-FI" altLang="zh-CN"/>
          </a:p>
        </p:txBody>
      </p:sp>
    </p:spTree>
    <p:extLst>
      <p:ext uri="{BB962C8B-B14F-4D97-AF65-F5344CB8AC3E}">
        <p14:creationId xmlns:p14="http://schemas.microsoft.com/office/powerpoint/2010/main" val="11972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丢失更新：</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事务撤销时，把已经提交的</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事务的更新数据覆盖了</a:t>
            </a:r>
            <a:endParaRPr lang="en-US" altLang="zh-CN" dirty="0"/>
          </a:p>
          <a:p>
            <a:r>
              <a:rPr lang="zh-CN" altLang="en-US" dirty="0"/>
              <a:t>幻读</a:t>
            </a:r>
            <a:r>
              <a:rPr lang="en-US" altLang="zh-CN" dirty="0"/>
              <a:t>/</a:t>
            </a:r>
            <a:r>
              <a:rPr lang="zh-CN" altLang="en-US" dirty="0"/>
              <a:t>不可重复读：</a:t>
            </a:r>
            <a:r>
              <a:rPr lang="zh-CN" altLang="en-US" sz="1200" b="0" i="0" kern="1200" dirty="0">
                <a:solidFill>
                  <a:schemeClr val="tx1"/>
                </a:solidFill>
                <a:effectLst/>
                <a:latin typeface="Arial" charset="0"/>
                <a:ea typeface="+mn-ea"/>
                <a:cs typeface="+mn-cs"/>
              </a:rPr>
              <a:t>指在一个事务</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内，多次读同一个数据，但是事务</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没有结束时，另外一个事务</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则修改了该数据。那么事务</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在</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事务修改数据之后再次读取该数据，</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事务读到的数据可能和第一次读到的数据不一样</a:t>
            </a:r>
            <a:endParaRPr lang="en-US" altLang="zh-CN" dirty="0"/>
          </a:p>
          <a:p>
            <a:r>
              <a:rPr lang="zh-CN" altLang="en-US" dirty="0"/>
              <a:t>脏读：</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事务读取</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事务尚未提交的数据，此时如果</a:t>
            </a:r>
            <a:r>
              <a:rPr lang="en-US" altLang="zh-CN" sz="1200" b="0" i="0" kern="1200" dirty="0">
                <a:solidFill>
                  <a:schemeClr val="tx1"/>
                </a:solidFill>
                <a:effectLst/>
                <a:latin typeface="Arial" charset="0"/>
                <a:ea typeface="+mn-ea"/>
                <a:cs typeface="+mn-cs"/>
              </a:rPr>
              <a:t>B</a:t>
            </a:r>
            <a:r>
              <a:rPr lang="zh-CN" altLang="en-US" sz="1200" b="0" i="0" kern="1200" dirty="0">
                <a:solidFill>
                  <a:schemeClr val="tx1"/>
                </a:solidFill>
                <a:effectLst/>
                <a:latin typeface="Arial" charset="0"/>
                <a:ea typeface="+mn-ea"/>
                <a:cs typeface="+mn-cs"/>
              </a:rPr>
              <a:t>事务发生错误并执行回滚操作，那么</a:t>
            </a:r>
            <a:r>
              <a:rPr lang="en-US" altLang="zh-CN" sz="1200" b="0" i="0" kern="1200" dirty="0">
                <a:solidFill>
                  <a:schemeClr val="tx1"/>
                </a:solidFill>
                <a:effectLst/>
                <a:latin typeface="Arial" charset="0"/>
                <a:ea typeface="+mn-ea"/>
                <a:cs typeface="+mn-cs"/>
              </a:rPr>
              <a:t>A</a:t>
            </a:r>
            <a:r>
              <a:rPr lang="zh-CN" altLang="en-US" sz="1200" b="0" i="0" kern="1200" dirty="0">
                <a:solidFill>
                  <a:schemeClr val="tx1"/>
                </a:solidFill>
                <a:effectLst/>
                <a:latin typeface="Arial" charset="0"/>
                <a:ea typeface="+mn-ea"/>
                <a:cs typeface="+mn-cs"/>
              </a:rPr>
              <a:t>事务读取到的数据就是脏数据</a:t>
            </a:r>
            <a:endParaRPr lang="en-US" altLang="zh-CN" sz="1200" b="0" i="0" kern="1200" dirty="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a:t>
            </a:fld>
            <a:endParaRPr lang="fi-FI" altLang="zh-CN"/>
          </a:p>
        </p:txBody>
      </p:sp>
    </p:spTree>
    <p:extLst>
      <p:ext uri="{BB962C8B-B14F-4D97-AF65-F5344CB8AC3E}">
        <p14:creationId xmlns:p14="http://schemas.microsoft.com/office/powerpoint/2010/main" val="317401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ACID</a:t>
            </a:r>
            <a:r>
              <a:rPr lang="zh-CN" altLang="en-US" sz="1200" dirty="0"/>
              <a:t>中的一致性：事务在开始执行之前和全部完成或回滚之后，数据库的完整性约束没有被破坏，无论同时有多少并发事务或多少个串行事务接连发生（即所谓保护性和不变性）</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22</a:t>
            </a:fld>
            <a:endParaRPr lang="fi-FI" altLang="zh-CN"/>
          </a:p>
        </p:txBody>
      </p:sp>
    </p:spTree>
    <p:extLst>
      <p:ext uri="{BB962C8B-B14F-4D97-AF65-F5344CB8AC3E}">
        <p14:creationId xmlns:p14="http://schemas.microsoft.com/office/powerpoint/2010/main" val="51738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26</a:t>
            </a:fld>
            <a:endParaRPr lang="fi-FI" altLang="zh-CN"/>
          </a:p>
        </p:txBody>
      </p:sp>
    </p:spTree>
    <p:extLst>
      <p:ext uri="{BB962C8B-B14F-4D97-AF65-F5344CB8AC3E}">
        <p14:creationId xmlns:p14="http://schemas.microsoft.com/office/powerpoint/2010/main" val="136531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ACID</a:t>
            </a:r>
            <a:r>
              <a:rPr lang="zh-CN" altLang="en-US" sz="1200" dirty="0"/>
              <a:t>指事务的强一致性。在分布式环境下，涉及到网络通信的不可靠性，性能可能较差，且技术实现复杂（可增补“二阶段提交”等概念加以说明）</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27</a:t>
            </a:fld>
            <a:endParaRPr lang="fi-FI" altLang="zh-CN"/>
          </a:p>
        </p:txBody>
      </p:sp>
    </p:spTree>
    <p:extLst>
      <p:ext uri="{BB962C8B-B14F-4D97-AF65-F5344CB8AC3E}">
        <p14:creationId xmlns:p14="http://schemas.microsoft.com/office/powerpoint/2010/main" val="173715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28</a:t>
            </a:fld>
            <a:endParaRPr lang="fi-FI" altLang="zh-CN"/>
          </a:p>
        </p:txBody>
      </p:sp>
    </p:spTree>
    <p:extLst>
      <p:ext uri="{BB962C8B-B14F-4D97-AF65-F5344CB8AC3E}">
        <p14:creationId xmlns:p14="http://schemas.microsoft.com/office/powerpoint/2010/main" val="103068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29</a:t>
            </a:fld>
            <a:endParaRPr lang="fi-FI" altLang="zh-CN"/>
          </a:p>
        </p:txBody>
      </p:sp>
    </p:spTree>
    <p:extLst>
      <p:ext uri="{BB962C8B-B14F-4D97-AF65-F5344CB8AC3E}">
        <p14:creationId xmlns:p14="http://schemas.microsoft.com/office/powerpoint/2010/main" val="196789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Zookeeper </a:t>
            </a:r>
            <a:r>
              <a:rPr lang="zh-CN" altLang="en-US" dirty="0"/>
              <a:t>使用了 </a:t>
            </a:r>
            <a:r>
              <a:rPr lang="en-US" altLang="zh-CN" dirty="0"/>
              <a:t>Fast </a:t>
            </a:r>
            <a:r>
              <a:rPr lang="en-US" altLang="zh-CN" dirty="0" err="1"/>
              <a:t>paxos</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222677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具体流程请参阅教材</a:t>
            </a:r>
            <a:endParaRPr lang="en-US" altLang="zh-CN" dirty="0"/>
          </a:p>
          <a:p>
            <a:r>
              <a:rPr lang="en-US" altLang="zh-CN" dirty="0"/>
              <a:t>Fast </a:t>
            </a:r>
            <a:r>
              <a:rPr lang="en-US" altLang="zh-CN" dirty="0" err="1"/>
              <a:t>fasox</a:t>
            </a:r>
            <a:r>
              <a:rPr lang="zh-CN" altLang="en-US" dirty="0"/>
              <a:t>流程可以根据情况补充，或作为调研作业</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33</a:t>
            </a:fld>
            <a:endParaRPr lang="fi-FI" altLang="zh-CN"/>
          </a:p>
        </p:txBody>
      </p:sp>
    </p:spTree>
    <p:extLst>
      <p:ext uri="{BB962C8B-B14F-4D97-AF65-F5344CB8AC3E}">
        <p14:creationId xmlns:p14="http://schemas.microsoft.com/office/powerpoint/2010/main" val="366540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A7292B3-0B11-47C5-88E2-9844D50753FD}"/>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C655026C-D8C1-4363-A171-84A90C9556A8}" type="slidenum">
              <a:rPr lang="en-US" altLang="zh-CN" sz="750">
                <a:solidFill>
                  <a:srgbClr val="000000"/>
                </a:solidFill>
                <a:latin typeface="Arial" panose="020B0604020202020204" pitchFamily="34" charset="0"/>
              </a:rPr>
              <a:pPr algn="ctr"/>
              <a:t>‹#›</a:t>
            </a:fld>
            <a:endParaRPr lang="en-US" altLang="zh-CN" sz="75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9D71AFEE-3217-4DF1-A05D-12A407F38565}"/>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F3744282-CBF6-4F73-8D13-2E9840FB670F}"/>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2970D77-4C66-4576-9AA6-73D80016D389}"/>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3791676-F468-463F-BEC4-97872E7D9876}"/>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5406E60E-9DCE-4873-8FA0-50CCC5EB395C}"/>
              </a:ext>
            </a:extLst>
          </p:cNvPr>
          <p:cNvCxnSpPr>
            <a:stCxn id="6" idx="3"/>
          </p:cNvCxnSpPr>
          <p:nvPr/>
        </p:nvCxnSpPr>
        <p:spPr>
          <a:xfrm>
            <a:off x="1778794"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06476"/>
            <a:ext cx="8330701" cy="3276923"/>
          </a:xfrm>
        </p:spPr>
        <p:txBody>
          <a:bodyPr>
            <a:noAutofit/>
          </a:bodyPr>
          <a:lstStyle>
            <a:lvl1pPr marL="271939" indent="-271939">
              <a:lnSpc>
                <a:spcPct val="150000"/>
              </a:lnSpc>
              <a:buClr>
                <a:srgbClr val="032089"/>
              </a:buClr>
              <a:buFont typeface="Wingdings" panose="05000000000000000000" pitchFamily="2" charset="2"/>
              <a:buChar char="Ø"/>
              <a:defRPr sz="135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1" name="日期占位符 2">
            <a:extLst>
              <a:ext uri="{FF2B5EF4-FFF2-40B4-BE49-F238E27FC236}">
                <a16:creationId xmlns:a16="http://schemas.microsoft.com/office/drawing/2014/main" id="{62923893-35F6-4EB2-91AD-1989F36BC103}"/>
              </a:ext>
            </a:extLst>
          </p:cNvPr>
          <p:cNvSpPr>
            <a:spLocks noGrp="1"/>
          </p:cNvSpPr>
          <p:nvPr>
            <p:ph type="dt" sz="half" idx="11"/>
          </p:nvPr>
        </p:nvSpPr>
        <p:spPr/>
        <p:txBody>
          <a:bodyPr/>
          <a:lstStyle>
            <a:lvl1pPr>
              <a:defRPr/>
            </a:lvl1pPr>
          </a:lstStyle>
          <a:p>
            <a:pPr>
              <a:defRPr/>
            </a:pPr>
            <a:fld id="{3C948297-B530-4CE6-80C6-52E7587E048D}" type="datetimeFigureOut">
              <a:rPr lang="zh-CN" altLang="en-US"/>
              <a:pPr>
                <a:defRPr/>
              </a:pPr>
              <a:t>2022/1/4</a:t>
            </a:fld>
            <a:endParaRPr lang="zh-CN" altLang="en-US"/>
          </a:p>
        </p:txBody>
      </p:sp>
      <p:sp>
        <p:nvSpPr>
          <p:cNvPr id="12" name="页脚占位符 4">
            <a:extLst>
              <a:ext uri="{FF2B5EF4-FFF2-40B4-BE49-F238E27FC236}">
                <a16:creationId xmlns:a16="http://schemas.microsoft.com/office/drawing/2014/main" id="{BB0AC6FB-1EB7-4AAC-B1AE-37AE476384B2}"/>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B44D63D7-2EBE-4AF2-9EE8-826D31E6F84D}"/>
              </a:ext>
            </a:extLst>
          </p:cNvPr>
          <p:cNvSpPr>
            <a:spLocks noGrp="1"/>
          </p:cNvSpPr>
          <p:nvPr>
            <p:ph type="sldNum" sz="quarter" idx="13"/>
          </p:nvPr>
        </p:nvSpPr>
        <p:spPr/>
        <p:txBody>
          <a:bodyPr/>
          <a:lstStyle>
            <a:lvl1pPr>
              <a:defRPr/>
            </a:lvl1pPr>
          </a:lstStyle>
          <a:p>
            <a:fld id="{7EFB7F81-5786-408F-9F93-7F27EC348004}" type="slidenum">
              <a:rPr lang="zh-CN" altLang="en-US"/>
              <a:pPr/>
              <a:t>‹#›</a:t>
            </a:fld>
            <a:endParaRPr lang="zh-CN" altLang="en-US"/>
          </a:p>
        </p:txBody>
      </p:sp>
    </p:spTree>
    <p:extLst>
      <p:ext uri="{BB962C8B-B14F-4D97-AF65-F5344CB8AC3E}">
        <p14:creationId xmlns:p14="http://schemas.microsoft.com/office/powerpoint/2010/main" val="22615411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2022/1/4</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2022/1/4</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2022/1/4</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454BC5-A891-44EE-A74B-A7E3CAEB6F58}"/>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rgbClr val="FFFFFF"/>
              </a:solidFill>
              <a:latin typeface="+mn-lt"/>
              <a:ea typeface="+mn-ea"/>
              <a:cs typeface="宋体" panose="02010600030101010101" pitchFamily="2" charset="-122"/>
            </a:endParaRPr>
          </a:p>
        </p:txBody>
      </p:sp>
      <p:sp>
        <p:nvSpPr>
          <p:cNvPr id="15" name="标题 14"/>
          <p:cNvSpPr>
            <a:spLocks noGrp="1"/>
          </p:cNvSpPr>
          <p:nvPr>
            <p:ph type="title"/>
          </p:nvPr>
        </p:nvSpPr>
        <p:spPr>
          <a:xfrm>
            <a:off x="4444676" y="2029612"/>
            <a:ext cx="4417396"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0FFE4904-50E7-4ECC-BCC3-C67937E4DF51}"/>
              </a:ext>
            </a:extLst>
          </p:cNvPr>
          <p:cNvSpPr>
            <a:spLocks noGrp="1"/>
          </p:cNvSpPr>
          <p:nvPr>
            <p:ph type="dt" sz="half" idx="10"/>
          </p:nvPr>
        </p:nvSpPr>
        <p:spPr>
          <a:xfrm>
            <a:off x="7085410" y="2828925"/>
            <a:ext cx="2057400" cy="273844"/>
          </a:xfrm>
        </p:spPr>
        <p:txBody>
          <a:bodyPr/>
          <a:lstStyle>
            <a:lvl1pPr algn="r">
              <a:defRPr sz="1800" b="1">
                <a:solidFill>
                  <a:srgbClr val="FFFFFF"/>
                </a:solidFill>
                <a:latin typeface="微软雅黑" panose="020B0503020204020204" pitchFamily="34" charset="-122"/>
                <a:ea typeface="微软雅黑" panose="020B0503020204020204" pitchFamily="34" charset="-122"/>
              </a:defRPr>
            </a:lvl1pPr>
          </a:lstStyle>
          <a:p>
            <a:pPr>
              <a:defRPr/>
            </a:pPr>
            <a:fld id="{6FE4E08F-4887-4F4C-9762-6BCB4180551A}" type="datetimeFigureOut">
              <a:rPr lang="zh-CN" altLang="en-US"/>
              <a:pPr>
                <a:defRPr/>
              </a:pPr>
              <a:t>2022/1/4</a:t>
            </a:fld>
            <a:endParaRPr lang="zh-CN" altLang="en-US"/>
          </a:p>
        </p:txBody>
      </p:sp>
      <p:sp>
        <p:nvSpPr>
          <p:cNvPr id="5" name="页脚占位符 1">
            <a:extLst>
              <a:ext uri="{FF2B5EF4-FFF2-40B4-BE49-F238E27FC236}">
                <a16:creationId xmlns:a16="http://schemas.microsoft.com/office/drawing/2014/main" id="{45506A60-0D47-419A-A3D4-E389BBAD51F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D3D3452-65FF-4347-BD00-2B75098461C5}"/>
              </a:ext>
            </a:extLst>
          </p:cNvPr>
          <p:cNvSpPr>
            <a:spLocks noGrp="1"/>
          </p:cNvSpPr>
          <p:nvPr>
            <p:ph type="sldNum" sz="quarter" idx="12"/>
          </p:nvPr>
        </p:nvSpPr>
        <p:spPr/>
        <p:txBody>
          <a:bodyPr/>
          <a:lstStyle>
            <a:lvl1pPr>
              <a:defRPr/>
            </a:lvl1pPr>
          </a:lstStyle>
          <a:p>
            <a:fld id="{430054EA-A234-48FF-B1AB-A743A0A11022}" type="slidenum">
              <a:rPr lang="zh-CN" altLang="en-US"/>
              <a:pPr/>
              <a:t>‹#›</a:t>
            </a:fld>
            <a:endParaRPr lang="zh-CN" altLang="en-US"/>
          </a:p>
        </p:txBody>
      </p:sp>
    </p:spTree>
    <p:extLst>
      <p:ext uri="{BB962C8B-B14F-4D97-AF65-F5344CB8AC3E}">
        <p14:creationId xmlns:p14="http://schemas.microsoft.com/office/powerpoint/2010/main" val="427451914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44E8F8E-8ED2-41FE-955F-98DA3E1F4053}"/>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72326DD-CA6B-48E1-82EE-2C40342E91F0}" type="slidenum">
              <a:rPr lang="en-US" altLang="zh-CN" sz="750">
                <a:solidFill>
                  <a:srgbClr val="000000"/>
                </a:solidFill>
                <a:latin typeface="Arial" panose="020B0604020202020204" pitchFamily="34" charset="0"/>
              </a:rPr>
              <a:pPr algn="ctr"/>
              <a:t>‹#›</a:t>
            </a:fld>
            <a:endParaRPr lang="en-US" altLang="zh-CN" sz="75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243BA145-C75F-444E-8B74-1333C2CD3A06}"/>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DB7EB717-16D0-4F77-AECC-8FFB2A01D333}"/>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CCD04C0-A21A-4A36-8E9E-C0AB9D08B6C0}"/>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540B248-5114-4E4E-A771-6A386CA4C799}"/>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28D0C119-CD7B-49C6-A100-95BBB1F1B7F8}"/>
              </a:ext>
            </a:extLst>
          </p:cNvPr>
          <p:cNvCxnSpPr>
            <a:stCxn id="6" idx="3"/>
          </p:cNvCxnSpPr>
          <p:nvPr/>
        </p:nvCxnSpPr>
        <p:spPr>
          <a:xfrm>
            <a:off x="1778794"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62881"/>
            <a:ext cx="8330701" cy="3254791"/>
          </a:xfrm>
        </p:spPr>
        <p:txBody>
          <a:bodyPr>
            <a:noAutofit/>
          </a:bodyPr>
          <a:lstStyle>
            <a:lvl1pPr marL="271939" indent="-271939">
              <a:lnSpc>
                <a:spcPct val="150000"/>
              </a:lnSpc>
              <a:buClr>
                <a:srgbClr val="032089"/>
              </a:buClr>
              <a:buFont typeface="Wingdings" panose="05000000000000000000" pitchFamily="2" charset="2"/>
              <a:buChar char="Ø"/>
              <a:defRPr sz="135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1" name="日期占位符 2">
            <a:extLst>
              <a:ext uri="{FF2B5EF4-FFF2-40B4-BE49-F238E27FC236}">
                <a16:creationId xmlns:a16="http://schemas.microsoft.com/office/drawing/2014/main" id="{62A2299D-1619-4CD0-B6E8-2D56BA1F9217}"/>
              </a:ext>
            </a:extLst>
          </p:cNvPr>
          <p:cNvSpPr>
            <a:spLocks noGrp="1"/>
          </p:cNvSpPr>
          <p:nvPr>
            <p:ph type="dt" sz="half" idx="11"/>
          </p:nvPr>
        </p:nvSpPr>
        <p:spPr/>
        <p:txBody>
          <a:bodyPr/>
          <a:lstStyle>
            <a:lvl1pPr>
              <a:defRPr/>
            </a:lvl1pPr>
          </a:lstStyle>
          <a:p>
            <a:pPr>
              <a:defRPr/>
            </a:pPr>
            <a:fld id="{3C948297-B530-4CE6-80C6-52E7587E048D}" type="datetimeFigureOut">
              <a:rPr lang="zh-CN" altLang="en-US"/>
              <a:pPr>
                <a:defRPr/>
              </a:pPr>
              <a:t>2022/1/4</a:t>
            </a:fld>
            <a:endParaRPr lang="zh-CN" altLang="en-US"/>
          </a:p>
        </p:txBody>
      </p:sp>
      <p:sp>
        <p:nvSpPr>
          <p:cNvPr id="12" name="页脚占位符 4">
            <a:extLst>
              <a:ext uri="{FF2B5EF4-FFF2-40B4-BE49-F238E27FC236}">
                <a16:creationId xmlns:a16="http://schemas.microsoft.com/office/drawing/2014/main" id="{9BE7DB14-3FC9-4E7D-A156-27996A65958E}"/>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016A806-F9C4-4CAD-B65B-F4F0BBFA5BE0}"/>
              </a:ext>
            </a:extLst>
          </p:cNvPr>
          <p:cNvSpPr>
            <a:spLocks noGrp="1"/>
          </p:cNvSpPr>
          <p:nvPr>
            <p:ph type="sldNum" sz="quarter" idx="13"/>
          </p:nvPr>
        </p:nvSpPr>
        <p:spPr/>
        <p:txBody>
          <a:bodyPr/>
          <a:lstStyle>
            <a:lvl1pPr>
              <a:defRPr/>
            </a:lvl1pPr>
          </a:lstStyle>
          <a:p>
            <a:fld id="{B34354E6-6E20-407C-8836-B4EB47A9ECAE}" type="slidenum">
              <a:rPr lang="zh-CN" altLang="en-US"/>
              <a:pPr/>
              <a:t>‹#›</a:t>
            </a:fld>
            <a:endParaRPr lang="zh-CN" altLang="en-US"/>
          </a:p>
        </p:txBody>
      </p:sp>
    </p:spTree>
    <p:extLst>
      <p:ext uri="{BB962C8B-B14F-4D97-AF65-F5344CB8AC3E}">
        <p14:creationId xmlns:p14="http://schemas.microsoft.com/office/powerpoint/2010/main" val="4599065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2022/1/4</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40" r:id="rId3"/>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F78DAC12-AD83-477B-97AF-3CA467AFD33F}"/>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BA14CD66-C982-445D-AC32-8E48B232DE67}"/>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A15DEB0E-29B5-44A3-AEB0-C37DB8B3555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rgbClr val="000000">
                    <a:tint val="75000"/>
                  </a:srgbClr>
                </a:solidFill>
                <a:latin typeface="+mn-lt"/>
                <a:ea typeface="+mn-ea"/>
              </a:defRPr>
            </a:lvl1pPr>
          </a:lstStyle>
          <a:p>
            <a:pPr>
              <a:defRPr/>
            </a:pPr>
            <a:fld id="{3C948297-B530-4CE6-80C6-52E7587E048D}" type="datetimeFigureOut">
              <a:rPr lang="zh-CN" altLang="en-US"/>
              <a:pPr>
                <a:defRPr/>
              </a:pPr>
              <a:t>2022/1/4</a:t>
            </a:fld>
            <a:endParaRPr lang="zh-CN" altLang="en-US"/>
          </a:p>
        </p:txBody>
      </p:sp>
      <p:sp>
        <p:nvSpPr>
          <p:cNvPr id="13" name="页脚占位符 12">
            <a:extLst>
              <a:ext uri="{FF2B5EF4-FFF2-40B4-BE49-F238E27FC236}">
                <a16:creationId xmlns:a16="http://schemas.microsoft.com/office/drawing/2014/main" id="{84E24152-3CEB-4698-881C-5331997BDF9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FDF74BA9-70AB-4381-81A6-FEB1018CAB4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F9760C03-729C-4D91-B6B1-5D1C7E672643}" type="slidenum">
              <a:rPr lang="zh-CN" altLang="en-US"/>
              <a:pPr/>
              <a:t>‹#›</a:t>
            </a:fld>
            <a:endParaRPr lang="zh-CN" altLang="en-US"/>
          </a:p>
        </p:txBody>
      </p:sp>
    </p:spTree>
    <p:extLst>
      <p:ext uri="{BB962C8B-B14F-4D97-AF65-F5344CB8AC3E}">
        <p14:creationId xmlns:p14="http://schemas.microsoft.com/office/powerpoint/2010/main" val="395306965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l" rtl="0" eaLnBrk="0" fontAlgn="base" hangingPunct="0">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0" fontAlgn="base" hangingPunct="0">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0" fontAlgn="base" hangingPunct="0">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0" fontAlgn="base" hangingPunct="0">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0" fontAlgn="base" hangingPunct="0">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0" fontAlgn="base" hangingPunct="0">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0" fontAlgn="base" hangingPunct="0">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0" fontAlgn="base" hangingPunct="0">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lwengen@tongji.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a:extLst/>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600" b="1" dirty="0">
                <a:solidFill>
                  <a:prstClr val="black"/>
                </a:solidFill>
                <a:latin typeface="+mn-lt"/>
                <a:ea typeface="华文楷体" panose="02010600040101010101" pitchFamily="2" charset="-122"/>
              </a:rPr>
              <a:t>NoSQL</a:t>
            </a:r>
            <a:r>
              <a:rPr lang="zh-CN" altLang="en-US" sz="3600" b="1" dirty="0">
                <a:solidFill>
                  <a:prstClr val="black"/>
                </a:solidFill>
                <a:latin typeface="+mn-lt"/>
                <a:ea typeface="华文楷体" panose="02010600040101010101" pitchFamily="2" charset="-122"/>
              </a:rPr>
              <a:t>数据库的基本原理</a:t>
            </a:r>
          </a:p>
          <a:p>
            <a:pPr algn="ctr">
              <a:spcBef>
                <a:spcPts val="600"/>
              </a:spcBef>
              <a:defRPr/>
            </a:pPr>
            <a:r>
              <a:rPr lang="zh-CN" altLang="en-US" dirty="0">
                <a:solidFill>
                  <a:prstClr val="black"/>
                </a:solidFill>
                <a:latin typeface="+mn-lt"/>
                <a:ea typeface="华文楷体" panose="02010600040101010101" pitchFamily="2" charset="-122"/>
              </a:rPr>
              <a:t>（</a:t>
            </a:r>
            <a:r>
              <a:rPr lang="en-US" altLang="zh-CN" dirty="0">
                <a:solidFill>
                  <a:prstClr val="black"/>
                </a:solidFill>
                <a:latin typeface="+mn-lt"/>
                <a:ea typeface="华文楷体" panose="02010600040101010101" pitchFamily="2" charset="-122"/>
              </a:rPr>
              <a:t>《NoSQL</a:t>
            </a:r>
            <a:r>
              <a:rPr lang="zh-CN" altLang="en-US" dirty="0">
                <a:solidFill>
                  <a:prstClr val="black"/>
                </a:solidFill>
                <a:latin typeface="+mn-lt"/>
                <a:ea typeface="华文楷体" panose="02010600040101010101" pitchFamily="2" charset="-122"/>
              </a:rPr>
              <a:t>数据库系统原理</a:t>
            </a:r>
            <a:r>
              <a:rPr lang="en-US" altLang="zh-CN" dirty="0">
                <a:solidFill>
                  <a:prstClr val="black"/>
                </a:solidFill>
                <a:latin typeface="+mn-lt"/>
                <a:ea typeface="华文楷体" panose="02010600040101010101" pitchFamily="2" charset="-122"/>
              </a:rPr>
              <a:t>》</a:t>
            </a:r>
            <a:r>
              <a:rPr lang="zh-CN" altLang="en-US" dirty="0">
                <a:solidFill>
                  <a:prstClr val="black"/>
                </a:solidFill>
                <a:latin typeface="+mn-lt"/>
                <a:ea typeface="华文楷体" panose="02010600040101010101" pitchFamily="2" charset="-122"/>
              </a:rPr>
              <a:t>第</a:t>
            </a:r>
            <a:r>
              <a:rPr lang="en-US" altLang="zh-CN" dirty="0">
                <a:solidFill>
                  <a:prstClr val="black"/>
                </a:solidFill>
                <a:latin typeface="+mn-lt"/>
                <a:ea typeface="华文楷体" panose="02010600040101010101" pitchFamily="2" charset="-122"/>
              </a:rPr>
              <a:t>2</a:t>
            </a:r>
            <a:r>
              <a:rPr lang="zh-CN" altLang="en-US" dirty="0">
                <a:solidFill>
                  <a:prstClr val="black"/>
                </a:solidFill>
                <a:latin typeface="+mn-lt"/>
                <a:ea typeface="华文楷体" panose="02010600040101010101" pitchFamily="2" charset="-122"/>
              </a:rPr>
              <a:t>章）</a:t>
            </a:r>
            <a:endParaRPr lang="en-US" altLang="zh-CN" dirty="0">
              <a:solidFill>
                <a:prstClr val="black"/>
              </a:solidFill>
              <a:latin typeface="+mn-lt"/>
              <a:ea typeface="华文楷体" panose="02010600040101010101" pitchFamily="2" charset="-122"/>
            </a:endParaRP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291830"/>
            <a:ext cx="9156340" cy="11034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李文根</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en-GB" sz="2000" dirty="0">
                <a:latin typeface="Times New Roman" panose="02020603050405020304" pitchFamily="18" charset="0"/>
                <a:ea typeface="华文楷体" panose="02010600040101010101" pitchFamily="2" charset="-122"/>
                <a:cs typeface="Times New Roman" panose="02020603050405020304" pitchFamily="18" charset="0"/>
              </a:rPr>
              <a:t>Email: </a:t>
            </a:r>
            <a:r>
              <a:rPr lang="en-GB" sz="2000" dirty="0">
                <a:latin typeface="Times New Roman" panose="02020603050405020304" pitchFamily="18" charset="0"/>
                <a:ea typeface="华文楷体" panose="02010600040101010101" pitchFamily="2" charset="-122"/>
                <a:cs typeface="Times New Roman" panose="02020603050405020304" pitchFamily="18" charset="0"/>
                <a:hlinkClick r:id="rId4"/>
              </a:rPr>
              <a:t>lwengen@tongji.edu.cn</a:t>
            </a:r>
            <a:endParaRPr lang="en-GB" sz="2000" dirty="0">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计算机科学与技术系</a:t>
            </a:r>
            <a:endParaRPr lang="en-US" altLang="zh-CN"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同济大学</a:t>
            </a:r>
            <a:endParaRPr 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endParaRPr lang="de-CH"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090162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06F73-EF9B-4809-B99F-14BFD0643478}"/>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0F49C8E7-8D7D-4882-9B34-6DA614DE0FFC}"/>
              </a:ext>
            </a:extLst>
          </p:cNvPr>
          <p:cNvSpPr>
            <a:spLocks noGrp="1"/>
          </p:cNvSpPr>
          <p:nvPr>
            <p:ph idx="1"/>
          </p:nvPr>
        </p:nvSpPr>
        <p:spPr>
          <a:xfrm>
            <a:off x="251520" y="789553"/>
            <a:ext cx="4896544" cy="3805070"/>
          </a:xfrm>
        </p:spPr>
        <p:txBody>
          <a:bodyPr/>
          <a:lstStyle/>
          <a:p>
            <a:pPr>
              <a:spcBef>
                <a:spcPts val="600"/>
              </a:spcBef>
            </a:pPr>
            <a:r>
              <a:rPr lang="zh-CN" altLang="en-US" sz="2000" b="1" dirty="0"/>
              <a:t>分布式中间件</a:t>
            </a:r>
          </a:p>
          <a:p>
            <a:pPr lvl="1">
              <a:spcBef>
                <a:spcPts val="600"/>
              </a:spcBef>
            </a:pPr>
            <a:r>
              <a:rPr lang="zh-CN" altLang="en-US" sz="1800" dirty="0"/>
              <a:t>例如：</a:t>
            </a:r>
            <a:r>
              <a:rPr lang="en-US" altLang="zh-CN" sz="1800" dirty="0"/>
              <a:t>MySQL Fabric</a:t>
            </a:r>
            <a:r>
              <a:rPr lang="zh-CN" altLang="en-US" sz="1800" dirty="0"/>
              <a:t>、</a:t>
            </a:r>
            <a:r>
              <a:rPr lang="en-US" altLang="zh-CN" sz="1800" dirty="0"/>
              <a:t>MySQL Cluster</a:t>
            </a:r>
            <a:r>
              <a:rPr lang="zh-CN" altLang="en-US" sz="1800" dirty="0"/>
              <a:t>、阿里的</a:t>
            </a:r>
            <a:r>
              <a:rPr lang="en-US" altLang="zh-CN" sz="1800" dirty="0" err="1"/>
              <a:t>Cobar</a:t>
            </a:r>
            <a:endParaRPr lang="en-US" altLang="zh-CN" sz="1800" dirty="0"/>
          </a:p>
          <a:p>
            <a:pPr lvl="1">
              <a:spcBef>
                <a:spcPts val="600"/>
              </a:spcBef>
            </a:pPr>
            <a:r>
              <a:rPr lang="zh-CN" altLang="en-US" sz="1800" dirty="0"/>
              <a:t>可以实现数据水平拆分、容错、数据路由等功能</a:t>
            </a:r>
          </a:p>
          <a:p>
            <a:pPr lvl="1">
              <a:spcBef>
                <a:spcPts val="600"/>
              </a:spcBef>
            </a:pPr>
            <a:r>
              <a:rPr lang="zh-CN" altLang="en-US" sz="1800" dirty="0"/>
              <a:t>中间件实现难度较大，中间件实际上承担了</a:t>
            </a:r>
            <a:r>
              <a:rPr lang="en-US" altLang="zh-CN" sz="1800" dirty="0"/>
              <a:t>NoSQL</a:t>
            </a:r>
            <a:r>
              <a:rPr lang="zh-CN" altLang="en-US" sz="1800" dirty="0"/>
              <a:t>数据库的大部分功能，关系型数据库只用来实现数据分片的存储</a:t>
            </a:r>
          </a:p>
          <a:p>
            <a:pPr lvl="1">
              <a:spcBef>
                <a:spcPts val="600"/>
              </a:spcBef>
            </a:pPr>
            <a:r>
              <a:rPr lang="zh-CN" altLang="en-US" sz="1800" dirty="0"/>
              <a:t>用户配置、使用均较为复杂</a:t>
            </a:r>
          </a:p>
          <a:p>
            <a:pPr lvl="1">
              <a:spcBef>
                <a:spcPts val="600"/>
              </a:spcBef>
            </a:pPr>
            <a:r>
              <a:rPr lang="zh-CN" altLang="en-US" sz="1800" dirty="0"/>
              <a:t>系统功能受到一定限制（和单机部署的</a:t>
            </a:r>
            <a:r>
              <a:rPr lang="en-US" altLang="zh-CN" sz="1800" dirty="0"/>
              <a:t>RDBMS</a:t>
            </a:r>
            <a:r>
              <a:rPr lang="zh-CN" altLang="en-US" sz="1800" dirty="0"/>
              <a:t>相比）</a:t>
            </a:r>
          </a:p>
          <a:p>
            <a:pPr>
              <a:spcBef>
                <a:spcPts val="600"/>
              </a:spcBef>
            </a:pPr>
            <a:endParaRPr lang="zh-CN" altLang="en-US" sz="1800" dirty="0"/>
          </a:p>
        </p:txBody>
      </p:sp>
      <p:pic>
        <p:nvPicPr>
          <p:cNvPr id="4" name="Picture 5" descr="2-6">
            <a:extLst>
              <a:ext uri="{FF2B5EF4-FFF2-40B4-BE49-F238E27FC236}">
                <a16:creationId xmlns:a16="http://schemas.microsoft.com/office/drawing/2014/main" id="{6A69F427-13FB-4B71-AAE2-419FE8D162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635646"/>
            <a:ext cx="3700565" cy="201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D56C2D6B-D619-459E-9D5D-6F8827BEB177}"/>
              </a:ext>
            </a:extLst>
          </p:cNvPr>
          <p:cNvSpPr/>
          <p:nvPr/>
        </p:nvSpPr>
        <p:spPr>
          <a:xfrm>
            <a:off x="5626464" y="3800899"/>
            <a:ext cx="3127779" cy="300082"/>
          </a:xfrm>
          <a:prstGeom prst="rect">
            <a:avLst/>
          </a:prstGeom>
        </p:spPr>
        <p:txBody>
          <a:bodyPr wrap="none">
            <a:spAutoFit/>
          </a:bodyPr>
          <a:lstStyle/>
          <a:p>
            <a:pPr defTabSz="685800">
              <a:spcBef>
                <a:spcPct val="0"/>
              </a:spcBef>
            </a:pPr>
            <a:r>
              <a:rPr lang="zh-CN" altLang="zh-CN" sz="1350" kern="1000" dirty="0">
                <a:solidFill>
                  <a:srgbClr val="000000"/>
                </a:solidFill>
                <a:latin typeface="Times New Roman" panose="02020603050405020304" pitchFamily="18" charset="0"/>
                <a:ea typeface="方正书宋简体"/>
                <a:cs typeface="Times New Roman" panose="02020603050405020304" pitchFamily="18" charset="0"/>
              </a:rPr>
              <a:t>分布式中间件实现</a:t>
            </a:r>
            <a:r>
              <a:rPr lang="zh-CN" altLang="en-US" sz="1350" kern="1000" dirty="0">
                <a:solidFill>
                  <a:srgbClr val="000000"/>
                </a:solidFill>
                <a:latin typeface="Times New Roman" panose="02020603050405020304" pitchFamily="18" charset="0"/>
                <a:ea typeface="方正书宋简体"/>
                <a:cs typeface="Times New Roman" panose="02020603050405020304" pitchFamily="18" charset="0"/>
              </a:rPr>
              <a:t>分布式</a:t>
            </a:r>
            <a:r>
              <a:rPr lang="zh-CN" altLang="zh-CN" sz="1350" kern="1000" dirty="0">
                <a:solidFill>
                  <a:srgbClr val="000000"/>
                </a:solidFill>
                <a:latin typeface="Times New Roman" panose="02020603050405020304" pitchFamily="18" charset="0"/>
                <a:ea typeface="方正书宋简体"/>
                <a:cs typeface="Times New Roman" panose="02020603050405020304" pitchFamily="18" charset="0"/>
              </a:rPr>
              <a:t>关系型数据库</a:t>
            </a:r>
            <a:endParaRPr lang="zh-CN" altLang="en-US" sz="135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410287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b="1" dirty="0">
                <a:solidFill>
                  <a:srgbClr val="C00000"/>
                </a:solidFill>
              </a:rPr>
              <a:t>2.2 </a:t>
            </a:r>
            <a:r>
              <a:rPr lang="zh-CN" altLang="en-US" b="1" dirty="0">
                <a:solidFill>
                  <a:srgbClr val="C00000"/>
                </a:solidFill>
              </a:rPr>
              <a:t>分布式数据管理的特点</a:t>
            </a:r>
            <a:endParaRPr lang="en-US" altLang="zh-CN" b="1" dirty="0">
              <a:solidFill>
                <a:srgbClr val="C00000"/>
              </a:solidFill>
            </a:endParaRPr>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14376900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933FD-80AB-4499-8744-D19117A952A9}"/>
              </a:ext>
            </a:extLst>
          </p:cNvPr>
          <p:cNvSpPr>
            <a:spLocks noGrp="1"/>
          </p:cNvSpPr>
          <p:nvPr>
            <p:ph type="title"/>
          </p:nvPr>
        </p:nvSpPr>
        <p:spPr/>
        <p:txBody>
          <a:bodyPr/>
          <a:lstStyle/>
          <a:p>
            <a:pPr algn="ctr"/>
            <a:r>
              <a:rPr lang="zh-CN" altLang="en-US" dirty="0"/>
              <a:t>分布式数据管理的特点</a:t>
            </a:r>
          </a:p>
        </p:txBody>
      </p:sp>
      <p:sp>
        <p:nvSpPr>
          <p:cNvPr id="3" name="内容占位符 2">
            <a:extLst>
              <a:ext uri="{FF2B5EF4-FFF2-40B4-BE49-F238E27FC236}">
                <a16:creationId xmlns:a16="http://schemas.microsoft.com/office/drawing/2014/main" id="{81419DCF-770D-4247-A2A4-E57016090A40}"/>
              </a:ext>
            </a:extLst>
          </p:cNvPr>
          <p:cNvSpPr>
            <a:spLocks noGrp="1"/>
          </p:cNvSpPr>
          <p:nvPr>
            <p:ph idx="1"/>
          </p:nvPr>
        </p:nvSpPr>
        <p:spPr>
          <a:xfrm>
            <a:off x="251520" y="789553"/>
            <a:ext cx="8784976" cy="3805070"/>
          </a:xfrm>
        </p:spPr>
        <p:txBody>
          <a:bodyPr/>
          <a:lstStyle/>
          <a:p>
            <a:pPr>
              <a:spcBef>
                <a:spcPts val="1200"/>
              </a:spcBef>
            </a:pPr>
            <a:r>
              <a:rPr lang="en-US" altLang="zh-CN" sz="2000" b="1" dirty="0"/>
              <a:t>NoSQL</a:t>
            </a:r>
            <a:r>
              <a:rPr lang="zh-CN" altLang="en-US" sz="2000" b="1" dirty="0"/>
              <a:t>中的数据</a:t>
            </a:r>
            <a:endParaRPr lang="en-US" altLang="zh-CN" sz="2000" b="1" dirty="0"/>
          </a:p>
          <a:p>
            <a:pPr lvl="1">
              <a:spcBef>
                <a:spcPts val="1200"/>
              </a:spcBef>
            </a:pPr>
            <a:r>
              <a:rPr lang="zh-CN" altLang="en-US" sz="1600" dirty="0"/>
              <a:t>结构复杂、数据量大</a:t>
            </a:r>
          </a:p>
          <a:p>
            <a:pPr>
              <a:spcBef>
                <a:spcPts val="1200"/>
              </a:spcBef>
            </a:pPr>
            <a:r>
              <a:rPr lang="en-US" altLang="zh-CN" sz="2000" b="1" dirty="0"/>
              <a:t>NoSQL</a:t>
            </a:r>
            <a:r>
              <a:rPr lang="zh-CN" altLang="en-US" sz="2000" b="1" dirty="0"/>
              <a:t>一般采用分布式部署，为保证效率、可靠性</a:t>
            </a:r>
            <a:endParaRPr lang="en-US" altLang="zh-CN" sz="2000" b="1" dirty="0"/>
          </a:p>
          <a:p>
            <a:pPr lvl="1">
              <a:spcBef>
                <a:spcPts val="1200"/>
              </a:spcBef>
            </a:pPr>
            <a:r>
              <a:rPr lang="zh-CN" altLang="en-US" sz="1600" dirty="0"/>
              <a:t>弱化</a:t>
            </a:r>
            <a:r>
              <a:rPr lang="en-US" altLang="zh-CN" sz="1600" dirty="0"/>
              <a:t>RDBMS</a:t>
            </a:r>
            <a:r>
              <a:rPr lang="zh-CN" altLang="en-US" sz="1600" dirty="0"/>
              <a:t>中的部分特性</a:t>
            </a:r>
            <a:endParaRPr lang="en-US" altLang="zh-CN" sz="1600" dirty="0"/>
          </a:p>
          <a:p>
            <a:pPr lvl="1">
              <a:spcBef>
                <a:spcPts val="1200"/>
              </a:spcBef>
            </a:pPr>
            <a:r>
              <a:rPr lang="zh-CN" altLang="en-US" sz="1600" dirty="0"/>
              <a:t>解决分布式部署中遇到的各种难题：</a:t>
            </a:r>
          </a:p>
          <a:p>
            <a:pPr lvl="2">
              <a:spcBef>
                <a:spcPts val="1200"/>
              </a:spcBef>
            </a:pPr>
            <a:r>
              <a:rPr lang="zh-CN" altLang="en-US" sz="1400" dirty="0"/>
              <a:t>数据均匀、分布式存储，统一使用、管理数据</a:t>
            </a:r>
          </a:p>
          <a:p>
            <a:pPr lvl="2">
              <a:spcBef>
                <a:spcPts val="1200"/>
              </a:spcBef>
            </a:pPr>
            <a:r>
              <a:rPr lang="zh-CN" altLang="en-US" sz="1400" dirty="0"/>
              <a:t>系统可伸缩（横向增加节点或替换故障节点）</a:t>
            </a:r>
          </a:p>
          <a:p>
            <a:pPr lvl="2">
              <a:spcBef>
                <a:spcPts val="1200"/>
              </a:spcBef>
            </a:pPr>
            <a:r>
              <a:rPr lang="zh-CN" altLang="en-US" sz="1400" dirty="0"/>
              <a:t>存储和查询任务的容错性</a:t>
            </a:r>
          </a:p>
          <a:p>
            <a:pPr lvl="2">
              <a:spcBef>
                <a:spcPts val="1200"/>
              </a:spcBef>
            </a:pPr>
            <a:r>
              <a:rPr lang="zh-CN" altLang="en-US" sz="1400" dirty="0"/>
              <a:t>录入、查询数据时的高性能</a:t>
            </a:r>
          </a:p>
          <a:p>
            <a:pPr lvl="2">
              <a:spcBef>
                <a:spcPts val="1200"/>
              </a:spcBef>
            </a:pPr>
            <a:r>
              <a:rPr lang="zh-CN" altLang="en-US" sz="1400" dirty="0"/>
              <a:t>提高系统的易用性</a:t>
            </a:r>
          </a:p>
          <a:p>
            <a:pPr>
              <a:spcBef>
                <a:spcPts val="1200"/>
              </a:spcBef>
            </a:pPr>
            <a:endParaRPr lang="zh-CN" altLang="en-US" sz="1800" dirty="0"/>
          </a:p>
        </p:txBody>
      </p:sp>
    </p:spTree>
    <p:extLst>
      <p:ext uri="{BB962C8B-B14F-4D97-AF65-F5344CB8AC3E}">
        <p14:creationId xmlns:p14="http://schemas.microsoft.com/office/powerpoint/2010/main" val="677728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arn(inVertical)">
                                      <p:cBhvr>
                                        <p:cTn id="19" dur="500"/>
                                        <p:tgtEl>
                                          <p:spTgt spid="3">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arn(inVertical)">
                                      <p:cBhvr>
                                        <p:cTn id="22" dur="500"/>
                                        <p:tgtEl>
                                          <p:spTgt spid="3">
                                            <p:txEl>
                                              <p:pRg st="7" end="7"/>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arn(inVertical)">
                                      <p:cBhvr>
                                        <p:cTn id="25" dur="500"/>
                                        <p:tgtEl>
                                          <p:spTgt spid="3">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arn(inVertical)">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933FD-80AB-4499-8744-D19117A952A9}"/>
              </a:ext>
            </a:extLst>
          </p:cNvPr>
          <p:cNvSpPr>
            <a:spLocks noGrp="1"/>
          </p:cNvSpPr>
          <p:nvPr>
            <p:ph type="title"/>
          </p:nvPr>
        </p:nvSpPr>
        <p:spPr/>
        <p:txBody>
          <a:bodyPr/>
          <a:lstStyle/>
          <a:p>
            <a:pPr algn="ctr"/>
            <a:r>
              <a:rPr lang="zh-CN" altLang="en-US" dirty="0"/>
              <a:t>分布式数据管理的特点</a:t>
            </a:r>
          </a:p>
        </p:txBody>
      </p:sp>
      <p:sp>
        <p:nvSpPr>
          <p:cNvPr id="3" name="内容占位符 2">
            <a:extLst>
              <a:ext uri="{FF2B5EF4-FFF2-40B4-BE49-F238E27FC236}">
                <a16:creationId xmlns:a16="http://schemas.microsoft.com/office/drawing/2014/main" id="{81419DCF-770D-4247-A2A4-E57016090A40}"/>
              </a:ext>
            </a:extLst>
          </p:cNvPr>
          <p:cNvSpPr>
            <a:spLocks noGrp="1"/>
          </p:cNvSpPr>
          <p:nvPr>
            <p:ph idx="1"/>
          </p:nvPr>
        </p:nvSpPr>
        <p:spPr>
          <a:xfrm>
            <a:off x="251520" y="789553"/>
            <a:ext cx="7992888" cy="3805070"/>
          </a:xfrm>
        </p:spPr>
        <p:txBody>
          <a:bodyPr/>
          <a:lstStyle/>
          <a:p>
            <a:pPr>
              <a:spcBef>
                <a:spcPts val="1200"/>
              </a:spcBef>
            </a:pPr>
            <a:r>
              <a:rPr lang="zh-CN" altLang="en-US" sz="2000" dirty="0"/>
              <a:t>例：假设某个</a:t>
            </a:r>
            <a:r>
              <a:rPr lang="en-US" altLang="zh-CN" sz="2000" dirty="0"/>
              <a:t>NoSQL</a:t>
            </a:r>
            <a:r>
              <a:rPr lang="zh-CN" altLang="en-US" sz="2000" dirty="0"/>
              <a:t>数据库将数据均匀存储在</a:t>
            </a:r>
            <a:r>
              <a:rPr lang="en-US" altLang="zh-CN" sz="2000" dirty="0"/>
              <a:t>n</a:t>
            </a:r>
            <a:r>
              <a:rPr lang="zh-CN" altLang="en-US" sz="2000" dirty="0"/>
              <a:t>个节点上，此时可能出现各种难题或故障：</a:t>
            </a:r>
          </a:p>
          <a:p>
            <a:pPr lvl="1">
              <a:spcBef>
                <a:spcPts val="1200"/>
              </a:spcBef>
            </a:pPr>
            <a:r>
              <a:rPr lang="zh-CN" altLang="en-US" sz="1600" dirty="0"/>
              <a:t>如何查看整个集群还有多少存储空间？</a:t>
            </a:r>
          </a:p>
          <a:p>
            <a:pPr lvl="1">
              <a:spcBef>
                <a:spcPts val="1200"/>
              </a:spcBef>
            </a:pPr>
            <a:r>
              <a:rPr lang="zh-CN" altLang="en-US" sz="1600" dirty="0"/>
              <a:t>如何在整个集群不停止工作下，快速、方便的增加节点？或者如何尽量减少增加、删除节点所需的时间和工作量？</a:t>
            </a:r>
          </a:p>
          <a:p>
            <a:pPr lvl="1">
              <a:spcBef>
                <a:spcPts val="1200"/>
              </a:spcBef>
            </a:pPr>
            <a:r>
              <a:rPr lang="zh-CN" altLang="en-US" sz="1600" dirty="0"/>
              <a:t>某个节点出现硬盘故障，如何保证数据不缺失？</a:t>
            </a:r>
          </a:p>
          <a:p>
            <a:pPr lvl="1">
              <a:spcBef>
                <a:spcPts val="1200"/>
              </a:spcBef>
            </a:pPr>
            <a:r>
              <a:rPr lang="zh-CN" altLang="en-US" sz="1600" dirty="0"/>
              <a:t>执行查询任务时，某个节点没有回应，如何保证查询结果没有缺失？</a:t>
            </a:r>
          </a:p>
          <a:p>
            <a:pPr lvl="1">
              <a:spcBef>
                <a:spcPts val="1200"/>
              </a:spcBef>
            </a:pPr>
            <a:r>
              <a:rPr lang="en-US" altLang="zh-CN" sz="1600" dirty="0"/>
              <a:t>……</a:t>
            </a:r>
          </a:p>
          <a:p>
            <a:pPr>
              <a:spcBef>
                <a:spcPts val="1200"/>
              </a:spcBef>
            </a:pPr>
            <a:endParaRPr lang="zh-CN" altLang="en-US" sz="2000" dirty="0"/>
          </a:p>
        </p:txBody>
      </p:sp>
    </p:spTree>
    <p:extLst>
      <p:ext uri="{BB962C8B-B14F-4D97-AF65-F5344CB8AC3E}">
        <p14:creationId xmlns:p14="http://schemas.microsoft.com/office/powerpoint/2010/main" val="2921671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3F6E3-6D02-4A19-B960-686FC3B7B7E4}"/>
              </a:ext>
            </a:extLst>
          </p:cNvPr>
          <p:cNvSpPr>
            <a:spLocks noGrp="1"/>
          </p:cNvSpPr>
          <p:nvPr>
            <p:ph type="title"/>
          </p:nvPr>
        </p:nvSpPr>
        <p:spPr/>
        <p:txBody>
          <a:bodyPr/>
          <a:lstStyle/>
          <a:p>
            <a:pPr algn="ctr"/>
            <a:r>
              <a:rPr lang="zh-CN" altLang="en-US" dirty="0"/>
              <a:t>数据分片</a:t>
            </a:r>
          </a:p>
        </p:txBody>
      </p:sp>
      <p:sp>
        <p:nvSpPr>
          <p:cNvPr id="3" name="内容占位符 2">
            <a:extLst>
              <a:ext uri="{FF2B5EF4-FFF2-40B4-BE49-F238E27FC236}">
                <a16:creationId xmlns:a16="http://schemas.microsoft.com/office/drawing/2014/main" id="{EDCF114C-BAB6-4D24-9ACF-1B2C40B44E89}"/>
              </a:ext>
            </a:extLst>
          </p:cNvPr>
          <p:cNvSpPr>
            <a:spLocks noGrp="1"/>
          </p:cNvSpPr>
          <p:nvPr>
            <p:ph idx="1"/>
          </p:nvPr>
        </p:nvSpPr>
        <p:spPr>
          <a:xfrm>
            <a:off x="251520" y="789553"/>
            <a:ext cx="8496944" cy="3805070"/>
          </a:xfrm>
        </p:spPr>
        <p:txBody>
          <a:bodyPr/>
          <a:lstStyle/>
          <a:p>
            <a:pPr>
              <a:spcBef>
                <a:spcPts val="600"/>
              </a:spcBef>
            </a:pPr>
            <a:r>
              <a:rPr lang="zh-CN" altLang="en-US" sz="2000" b="1" dirty="0"/>
              <a:t>数据分片目的</a:t>
            </a:r>
          </a:p>
          <a:p>
            <a:pPr lvl="1">
              <a:spcBef>
                <a:spcPts val="600"/>
              </a:spcBef>
            </a:pPr>
            <a:r>
              <a:rPr lang="zh-CN" altLang="en-US" sz="1600" dirty="0"/>
              <a:t>使数据均匀分布到多个节点上，执行查询或处理任务时，各个节点只查询自身数据，实现并行处理</a:t>
            </a:r>
          </a:p>
          <a:p>
            <a:pPr lvl="2">
              <a:spcBef>
                <a:spcPts val="600"/>
              </a:spcBef>
            </a:pPr>
            <a:r>
              <a:rPr lang="zh-CN" altLang="en-US" sz="1400" dirty="0"/>
              <a:t>跨表联合查询性能？需要在多个节点之间计算笛卡儿积，性能很差，大部分</a:t>
            </a:r>
            <a:r>
              <a:rPr lang="en-US" altLang="zh-CN" sz="1400" dirty="0"/>
              <a:t>NoSQL</a:t>
            </a:r>
            <a:r>
              <a:rPr lang="zh-CN" altLang="en-US" sz="1400" dirty="0"/>
              <a:t>不支持</a:t>
            </a:r>
          </a:p>
          <a:p>
            <a:pPr lvl="1">
              <a:spcBef>
                <a:spcPts val="600"/>
              </a:spcBef>
            </a:pPr>
            <a:r>
              <a:rPr lang="zh-CN" altLang="en-US" sz="1600" dirty="0"/>
              <a:t>当运行分布式查询或处理任务时，可每次处理一个分片，将一个分片一次性读入内存</a:t>
            </a:r>
          </a:p>
          <a:p>
            <a:pPr lvl="2">
              <a:spcBef>
                <a:spcPts val="600"/>
              </a:spcBef>
            </a:pPr>
            <a:r>
              <a:rPr lang="zh-CN" altLang="en-US" sz="1400" dirty="0"/>
              <a:t>例如</a:t>
            </a:r>
            <a:r>
              <a:rPr lang="en-US" altLang="zh-CN" sz="1400" dirty="0"/>
              <a:t>HBase</a:t>
            </a:r>
            <a:r>
              <a:rPr lang="zh-CN" altLang="en-US" sz="1400" dirty="0"/>
              <a:t>（借助于</a:t>
            </a:r>
            <a:r>
              <a:rPr lang="en-US" altLang="zh-CN" sz="1400" dirty="0"/>
              <a:t>HDFS</a:t>
            </a:r>
            <a:r>
              <a:rPr lang="zh-CN" altLang="en-US" sz="1400" dirty="0"/>
              <a:t>），将数据分片为</a:t>
            </a:r>
            <a:r>
              <a:rPr lang="en-US" altLang="zh-CN" sz="1400" dirty="0"/>
              <a:t>64MB-256MB</a:t>
            </a:r>
            <a:r>
              <a:rPr lang="zh-CN" altLang="en-US" sz="1400" dirty="0"/>
              <a:t>大小</a:t>
            </a:r>
          </a:p>
          <a:p>
            <a:pPr>
              <a:spcBef>
                <a:spcPts val="600"/>
              </a:spcBef>
            </a:pPr>
            <a:r>
              <a:rPr lang="zh-CN" altLang="en-US" sz="2000" b="1" dirty="0"/>
              <a:t>数据分片架构</a:t>
            </a:r>
          </a:p>
          <a:p>
            <a:pPr lvl="1">
              <a:spcBef>
                <a:spcPts val="600"/>
              </a:spcBef>
            </a:pPr>
            <a:r>
              <a:rPr lang="zh-CN" altLang="en-US" sz="1600" b="1" dirty="0"/>
              <a:t>主从架构</a:t>
            </a:r>
            <a:r>
              <a:rPr lang="zh-CN" altLang="en-US" sz="1600" dirty="0"/>
              <a:t>：主节点负责存储元数据和客户端访问接口，从节点负责存储数据分片，如</a:t>
            </a:r>
            <a:r>
              <a:rPr lang="en-US" altLang="zh-CN" sz="1600" dirty="0"/>
              <a:t>HBase</a:t>
            </a:r>
          </a:p>
          <a:p>
            <a:pPr lvl="1">
              <a:spcBef>
                <a:spcPts val="600"/>
              </a:spcBef>
            </a:pPr>
            <a:r>
              <a:rPr lang="zh-CN" altLang="en-US" sz="1600" b="1" dirty="0"/>
              <a:t>对等结构</a:t>
            </a:r>
            <a:r>
              <a:rPr lang="zh-CN" altLang="en-US" sz="1600" dirty="0"/>
              <a:t>：无主节点，各个节点都可以接受客户端访问请求，如果自身没有存储相关分片，则该节点会向其他节点查询数据，如</a:t>
            </a:r>
            <a:r>
              <a:rPr lang="en-US" altLang="zh-CN" sz="1600" dirty="0"/>
              <a:t>Cassandra</a:t>
            </a:r>
          </a:p>
          <a:p>
            <a:pPr>
              <a:spcBef>
                <a:spcPts val="600"/>
              </a:spcBef>
            </a:pPr>
            <a:endParaRPr lang="zh-CN" altLang="en-US" sz="1800" dirty="0"/>
          </a:p>
        </p:txBody>
      </p:sp>
    </p:spTree>
    <p:extLst>
      <p:ext uri="{BB962C8B-B14F-4D97-AF65-F5344CB8AC3E}">
        <p14:creationId xmlns:p14="http://schemas.microsoft.com/office/powerpoint/2010/main" val="25719204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B09AD-E6F7-4337-8B59-9DE593070D9E}"/>
              </a:ext>
            </a:extLst>
          </p:cNvPr>
          <p:cNvSpPr>
            <a:spLocks noGrp="1"/>
          </p:cNvSpPr>
          <p:nvPr>
            <p:ph type="title"/>
          </p:nvPr>
        </p:nvSpPr>
        <p:spPr/>
        <p:txBody>
          <a:bodyPr/>
          <a:lstStyle/>
          <a:p>
            <a:pPr algn="ctr"/>
            <a:r>
              <a:rPr lang="zh-CN" altLang="en-US" dirty="0"/>
              <a:t>数据分片</a:t>
            </a:r>
          </a:p>
        </p:txBody>
      </p:sp>
      <p:sp>
        <p:nvSpPr>
          <p:cNvPr id="3" name="内容占位符 2">
            <a:extLst>
              <a:ext uri="{FF2B5EF4-FFF2-40B4-BE49-F238E27FC236}">
                <a16:creationId xmlns:a16="http://schemas.microsoft.com/office/drawing/2014/main" id="{2EA97422-8F4F-4361-9E37-A36268A63A07}"/>
              </a:ext>
            </a:extLst>
          </p:cNvPr>
          <p:cNvSpPr>
            <a:spLocks noGrp="1"/>
          </p:cNvSpPr>
          <p:nvPr>
            <p:ph idx="1"/>
          </p:nvPr>
        </p:nvSpPr>
        <p:spPr>
          <a:xfrm>
            <a:off x="251520" y="771550"/>
            <a:ext cx="7776864" cy="3661054"/>
          </a:xfrm>
        </p:spPr>
        <p:txBody>
          <a:bodyPr/>
          <a:lstStyle/>
          <a:p>
            <a:pPr>
              <a:spcBef>
                <a:spcPts val="600"/>
              </a:spcBef>
            </a:pPr>
            <a:r>
              <a:rPr lang="zh-CN" altLang="en-US" sz="2000" b="1" dirty="0"/>
              <a:t>数据分片机制</a:t>
            </a:r>
          </a:p>
          <a:p>
            <a:pPr lvl="1">
              <a:spcBef>
                <a:spcPts val="600"/>
              </a:spcBef>
            </a:pPr>
            <a:r>
              <a:rPr lang="zh-CN" altLang="en-US" sz="1400" dirty="0"/>
              <a:t>如果原始数据是一个大型文件（比如</a:t>
            </a:r>
            <a:r>
              <a:rPr lang="en-US" altLang="zh-CN" sz="1400" dirty="0"/>
              <a:t>TXT</a:t>
            </a:r>
            <a:r>
              <a:rPr lang="zh-CN" altLang="en-US" sz="1400" dirty="0"/>
              <a:t>格式的</a:t>
            </a:r>
            <a:r>
              <a:rPr lang="en-US" altLang="zh-CN" sz="1400" dirty="0"/>
              <a:t>100GB</a:t>
            </a:r>
            <a:r>
              <a:rPr lang="zh-CN" altLang="en-US" sz="1400" dirty="0"/>
              <a:t>的网站日志文件），则需要将数据切分</a:t>
            </a:r>
          </a:p>
          <a:p>
            <a:pPr lvl="2">
              <a:spcBef>
                <a:spcPts val="600"/>
              </a:spcBef>
            </a:pPr>
            <a:r>
              <a:rPr lang="zh-CN" altLang="en-US" sz="1200" dirty="0"/>
              <a:t>大数据工具存储日志类数据时，可以根据自然行进行切分</a:t>
            </a:r>
          </a:p>
          <a:p>
            <a:pPr lvl="2">
              <a:spcBef>
                <a:spcPts val="600"/>
              </a:spcBef>
            </a:pPr>
            <a:r>
              <a:rPr lang="zh-CN" altLang="en-US" sz="1200" dirty="0"/>
              <a:t>数据导入</a:t>
            </a:r>
            <a:r>
              <a:rPr lang="en-US" altLang="zh-CN" sz="1200" dirty="0"/>
              <a:t>NoSQL</a:t>
            </a:r>
            <a:r>
              <a:rPr lang="zh-CN" altLang="en-US" sz="1200" dirty="0"/>
              <a:t>之后，可以根据记录的行进行切分</a:t>
            </a:r>
          </a:p>
          <a:p>
            <a:pPr lvl="1">
              <a:spcBef>
                <a:spcPts val="600"/>
              </a:spcBef>
            </a:pPr>
            <a:r>
              <a:rPr lang="zh-CN" altLang="en-US" sz="1400" dirty="0"/>
              <a:t>当节点数量变化时，分片的存储位置等应该可以调整（到其他节点）</a:t>
            </a:r>
          </a:p>
          <a:p>
            <a:pPr lvl="1">
              <a:spcBef>
                <a:spcPts val="600"/>
              </a:spcBef>
            </a:pPr>
            <a:r>
              <a:rPr lang="zh-CN" altLang="en-US" sz="1400" dirty="0"/>
              <a:t>节点对自身存储的分片负责，循环检查数据分片是否健康，节点一般不关心其他节点上分片存储</a:t>
            </a:r>
          </a:p>
          <a:p>
            <a:pPr lvl="1">
              <a:spcBef>
                <a:spcPts val="600"/>
              </a:spcBef>
            </a:pPr>
            <a:r>
              <a:rPr lang="zh-CN" altLang="en-US" sz="1400" dirty="0"/>
              <a:t>切分过程、分片的调整过程等应当是自动的，用户不需要手动处理分片</a:t>
            </a:r>
          </a:p>
          <a:p>
            <a:pPr lvl="1">
              <a:spcBef>
                <a:spcPts val="600"/>
              </a:spcBef>
            </a:pPr>
            <a:r>
              <a:rPr lang="zh-CN" altLang="en-US" sz="1400" dirty="0"/>
              <a:t>用户访问一个接口，即可访问所有数据，用户不需要知道数据属于哪个分片，存储在哪个节点上。</a:t>
            </a:r>
          </a:p>
          <a:p>
            <a:pPr>
              <a:spcBef>
                <a:spcPts val="600"/>
              </a:spcBef>
            </a:pPr>
            <a:r>
              <a:rPr lang="zh-CN" altLang="en-US" sz="1600" b="1" dirty="0"/>
              <a:t>问题：</a:t>
            </a:r>
            <a:r>
              <a:rPr lang="zh-CN" altLang="en-US" sz="1600" dirty="0"/>
              <a:t>如果部分节点出现故障，数据或查询任务是否会出现缺失？如何解决？</a:t>
            </a:r>
          </a:p>
          <a:p>
            <a:pPr lvl="1">
              <a:spcBef>
                <a:spcPts val="600"/>
              </a:spcBef>
            </a:pPr>
            <a:r>
              <a:rPr lang="zh-CN" altLang="en-US" sz="1400" dirty="0"/>
              <a:t>当数据库为单机部署时，不存在系统部分故障的问题，系统要么</a:t>
            </a:r>
            <a:r>
              <a:rPr lang="en-US" altLang="zh-CN" sz="1400" dirty="0"/>
              <a:t>100%</a:t>
            </a:r>
            <a:r>
              <a:rPr lang="zh-CN" altLang="en-US" sz="1400" dirty="0"/>
              <a:t>正常，要么</a:t>
            </a:r>
            <a:r>
              <a:rPr lang="en-US" altLang="zh-CN" sz="1400" dirty="0"/>
              <a:t>100%</a:t>
            </a:r>
            <a:r>
              <a:rPr lang="zh-CN" altLang="en-US" sz="1400" dirty="0"/>
              <a:t>失效，此时可以通过主备服务器等方式提高系统的可靠性</a:t>
            </a:r>
          </a:p>
          <a:p>
            <a:pPr>
              <a:spcBef>
                <a:spcPts val="600"/>
              </a:spcBef>
            </a:pPr>
            <a:endParaRPr lang="zh-CN" altLang="en-US" sz="1600" dirty="0"/>
          </a:p>
        </p:txBody>
      </p:sp>
    </p:spTree>
    <p:extLst>
      <p:ext uri="{BB962C8B-B14F-4D97-AF65-F5344CB8AC3E}">
        <p14:creationId xmlns:p14="http://schemas.microsoft.com/office/powerpoint/2010/main" val="18557140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C0FF7-0463-43F2-8AED-762996D73731}"/>
              </a:ext>
            </a:extLst>
          </p:cNvPr>
          <p:cNvSpPr>
            <a:spLocks noGrp="1"/>
          </p:cNvSpPr>
          <p:nvPr>
            <p:ph type="title"/>
          </p:nvPr>
        </p:nvSpPr>
        <p:spPr/>
        <p:txBody>
          <a:bodyPr/>
          <a:lstStyle/>
          <a:p>
            <a:pPr algn="ctr"/>
            <a:r>
              <a:rPr lang="zh-CN" altLang="en-US" dirty="0"/>
              <a:t>数据多副本</a:t>
            </a:r>
          </a:p>
        </p:txBody>
      </p:sp>
      <p:sp>
        <p:nvSpPr>
          <p:cNvPr id="3" name="内容占位符 2">
            <a:extLst>
              <a:ext uri="{FF2B5EF4-FFF2-40B4-BE49-F238E27FC236}">
                <a16:creationId xmlns:a16="http://schemas.microsoft.com/office/drawing/2014/main" id="{8421A156-D109-4ECC-A919-6047BA1901D9}"/>
              </a:ext>
            </a:extLst>
          </p:cNvPr>
          <p:cNvSpPr>
            <a:spLocks noGrp="1"/>
          </p:cNvSpPr>
          <p:nvPr>
            <p:ph idx="1"/>
          </p:nvPr>
        </p:nvSpPr>
        <p:spPr>
          <a:xfrm>
            <a:off x="251520" y="789553"/>
            <a:ext cx="8208912" cy="3805070"/>
          </a:xfrm>
        </p:spPr>
        <p:txBody>
          <a:bodyPr/>
          <a:lstStyle/>
          <a:p>
            <a:pPr>
              <a:spcBef>
                <a:spcPts val="600"/>
              </a:spcBef>
            </a:pPr>
            <a:r>
              <a:rPr lang="zh-CN" altLang="en-US" sz="2000" b="1" dirty="0"/>
              <a:t>节点故障问题</a:t>
            </a:r>
            <a:endParaRPr lang="en-US" altLang="zh-CN" sz="2000" b="1" dirty="0"/>
          </a:p>
          <a:p>
            <a:pPr lvl="1">
              <a:spcBef>
                <a:spcPts val="600"/>
              </a:spcBef>
            </a:pPr>
            <a:r>
              <a:rPr lang="zh-CN" altLang="en-US" sz="1600" dirty="0"/>
              <a:t>在大规模分布式系统中，要将部分节点失效视为“常态”，而非异常。集群系统在局部故障的情况下，也能正常运行</a:t>
            </a:r>
          </a:p>
          <a:p>
            <a:pPr lvl="1">
              <a:spcBef>
                <a:spcPts val="600"/>
              </a:spcBef>
            </a:pPr>
            <a:r>
              <a:rPr lang="zh-CN" altLang="en-US" sz="1600" dirty="0"/>
              <a:t>故障可能是临时的，也可能时永久的，例如：节点死机、节点硬盘故障、网络拥塞、交换机故障等</a:t>
            </a:r>
          </a:p>
          <a:p>
            <a:pPr>
              <a:spcBef>
                <a:spcPts val="600"/>
              </a:spcBef>
            </a:pPr>
            <a:r>
              <a:rPr lang="zh-CN" altLang="en-US" sz="2000" b="1" dirty="0"/>
              <a:t>多副本解决方案</a:t>
            </a:r>
            <a:endParaRPr lang="en-US" altLang="zh-CN" sz="2000" b="1" dirty="0"/>
          </a:p>
          <a:p>
            <a:pPr lvl="1">
              <a:spcBef>
                <a:spcPts val="600"/>
              </a:spcBef>
            </a:pPr>
            <a:r>
              <a:rPr lang="zh-CN" altLang="en-US" sz="1600" dirty="0"/>
              <a:t>将数据存储为多个副本，副本存储在不同节点上。通常以数据分片为单位实现多副本</a:t>
            </a:r>
          </a:p>
          <a:p>
            <a:pPr lvl="1">
              <a:spcBef>
                <a:spcPts val="600"/>
              </a:spcBef>
            </a:pPr>
            <a:r>
              <a:rPr lang="zh-CN" altLang="en-US" sz="1600" dirty="0"/>
              <a:t>相对于原始文件或整个表格，分片体积较小，容易检测、拷贝</a:t>
            </a:r>
          </a:p>
          <a:p>
            <a:pPr lvl="1">
              <a:spcBef>
                <a:spcPts val="600"/>
              </a:spcBef>
            </a:pPr>
            <a:r>
              <a:rPr lang="zh-CN" altLang="en-US" sz="1600" dirty="0"/>
              <a:t>理论上</a:t>
            </a:r>
            <a:r>
              <a:rPr lang="en-US" altLang="zh-CN" sz="1600" dirty="0"/>
              <a:t>n</a:t>
            </a:r>
            <a:r>
              <a:rPr lang="zh-CN" altLang="en-US" sz="1600" dirty="0"/>
              <a:t>个副本都可以被读取，但</a:t>
            </a:r>
            <a:r>
              <a:rPr lang="en-US" altLang="zh-CN" sz="1600" dirty="0"/>
              <a:t>n</a:t>
            </a:r>
            <a:r>
              <a:rPr lang="zh-CN" altLang="en-US" sz="1600" dirty="0"/>
              <a:t>个副本是否可以被更新，则要视系统实现和用户策略而定</a:t>
            </a:r>
          </a:p>
          <a:p>
            <a:pPr lvl="1">
              <a:spcBef>
                <a:spcPts val="600"/>
              </a:spcBef>
            </a:pPr>
            <a:r>
              <a:rPr lang="zh-CN" altLang="en-US" sz="1600" dirty="0"/>
              <a:t>例如：</a:t>
            </a:r>
            <a:r>
              <a:rPr lang="en-US" altLang="zh-CN" sz="1600" dirty="0"/>
              <a:t>HDFS</a:t>
            </a:r>
            <a:r>
              <a:rPr lang="zh-CN" altLang="en-US" sz="1600" dirty="0"/>
              <a:t>采用基于“机架感知”的三副本机制</a:t>
            </a:r>
          </a:p>
          <a:p>
            <a:pPr>
              <a:spcBef>
                <a:spcPts val="600"/>
              </a:spcBef>
            </a:pPr>
            <a:endParaRPr lang="zh-CN" altLang="en-US" sz="1800" dirty="0"/>
          </a:p>
        </p:txBody>
      </p:sp>
    </p:spTree>
    <p:extLst>
      <p:ext uri="{BB962C8B-B14F-4D97-AF65-F5344CB8AC3E}">
        <p14:creationId xmlns:p14="http://schemas.microsoft.com/office/powerpoint/2010/main" val="3458084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arn(inVertical)">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83483-63C4-4B5B-9DC3-B33EEAD46670}"/>
              </a:ext>
            </a:extLst>
          </p:cNvPr>
          <p:cNvSpPr>
            <a:spLocks noGrp="1"/>
          </p:cNvSpPr>
          <p:nvPr>
            <p:ph type="title"/>
          </p:nvPr>
        </p:nvSpPr>
        <p:spPr/>
        <p:txBody>
          <a:bodyPr/>
          <a:lstStyle/>
          <a:p>
            <a:pPr algn="ctr"/>
            <a:r>
              <a:rPr lang="zh-CN" altLang="en-US" dirty="0"/>
              <a:t>数据多副本</a:t>
            </a:r>
          </a:p>
        </p:txBody>
      </p:sp>
      <p:sp>
        <p:nvSpPr>
          <p:cNvPr id="3" name="内容占位符 2">
            <a:extLst>
              <a:ext uri="{FF2B5EF4-FFF2-40B4-BE49-F238E27FC236}">
                <a16:creationId xmlns:a16="http://schemas.microsoft.com/office/drawing/2014/main" id="{FB86DE25-4577-4BA0-8AC9-1B459CAC99F2}"/>
              </a:ext>
            </a:extLst>
          </p:cNvPr>
          <p:cNvSpPr>
            <a:spLocks noGrp="1"/>
          </p:cNvSpPr>
          <p:nvPr>
            <p:ph idx="1"/>
          </p:nvPr>
        </p:nvSpPr>
        <p:spPr>
          <a:xfrm>
            <a:off x="251520" y="789553"/>
            <a:ext cx="8568952" cy="3805070"/>
          </a:xfrm>
        </p:spPr>
        <p:txBody>
          <a:bodyPr/>
          <a:lstStyle/>
          <a:p>
            <a:pPr>
              <a:spcBef>
                <a:spcPts val="1200"/>
              </a:spcBef>
            </a:pPr>
            <a:r>
              <a:rPr lang="zh-CN" altLang="en-US" b="1" dirty="0"/>
              <a:t>进一步的问题</a:t>
            </a:r>
            <a:endParaRPr lang="en-US" altLang="zh-CN" b="1" dirty="0"/>
          </a:p>
          <a:p>
            <a:pPr lvl="1">
              <a:spcBef>
                <a:spcPts val="1200"/>
              </a:spcBef>
            </a:pPr>
            <a:r>
              <a:rPr lang="zh-CN" altLang="en-US" sz="1600" dirty="0"/>
              <a:t>假设分片被复制了</a:t>
            </a:r>
            <a:r>
              <a:rPr lang="en-US" altLang="zh-CN" sz="1600" dirty="0"/>
              <a:t>n</a:t>
            </a:r>
            <a:r>
              <a:rPr lang="zh-CN" altLang="en-US" sz="1600" dirty="0"/>
              <a:t>份，存储在不同节点上。当一个副本被更新时，其他副本如何同步？如果在更新同步时出现临时或永久故障，如何解决？用户是否需要了解，或如何了解副本的同步情况？</a:t>
            </a:r>
          </a:p>
          <a:p>
            <a:pPr lvl="1">
              <a:spcBef>
                <a:spcPts val="1200"/>
              </a:spcBef>
            </a:pPr>
            <a:r>
              <a:rPr lang="zh-CN" altLang="en-US" sz="1800" dirty="0"/>
              <a:t>如果</a:t>
            </a:r>
            <a:r>
              <a:rPr lang="en-US" altLang="zh-CN" sz="1800" dirty="0"/>
              <a:t>n</a:t>
            </a:r>
            <a:r>
              <a:rPr lang="zh-CN" altLang="en-US" sz="1800" dirty="0"/>
              <a:t>个副本只有一个能被更新，则该机制就是“读写分离”</a:t>
            </a:r>
            <a:endParaRPr lang="en-US" altLang="zh-CN" sz="1800" dirty="0"/>
          </a:p>
          <a:p>
            <a:pPr lvl="2">
              <a:spcBef>
                <a:spcPts val="1200"/>
              </a:spcBef>
            </a:pPr>
            <a:r>
              <a:rPr lang="zh-CN" altLang="en-US" sz="1600" dirty="0"/>
              <a:t>如果“读”副本出现临时故障，则在故障恢复后可以再向主节点查询并同步数据</a:t>
            </a:r>
            <a:endParaRPr lang="en-US" altLang="zh-CN" sz="1600" dirty="0"/>
          </a:p>
          <a:p>
            <a:pPr lvl="2">
              <a:spcBef>
                <a:spcPts val="1200"/>
              </a:spcBef>
            </a:pPr>
            <a:r>
              <a:rPr lang="zh-CN" altLang="en-US" sz="1600" dirty="0"/>
              <a:t>如果“读”副本出现永久故障，则系统一般会在其他节点上建立新的副本</a:t>
            </a:r>
            <a:endParaRPr lang="en-US" altLang="zh-CN" sz="1600" dirty="0"/>
          </a:p>
          <a:p>
            <a:pPr lvl="2">
              <a:spcBef>
                <a:spcPts val="1200"/>
              </a:spcBef>
            </a:pPr>
            <a:r>
              <a:rPr lang="zh-CN" altLang="en-US" sz="1600" dirty="0"/>
              <a:t>如果“写”副本出现故障，则系统无法继续更新数据，此时需要通过“选举”等机制，建立一个新的“写”副本</a:t>
            </a:r>
          </a:p>
          <a:p>
            <a:pPr lvl="1">
              <a:spcBef>
                <a:spcPts val="1200"/>
              </a:spcBef>
            </a:pPr>
            <a:r>
              <a:rPr lang="zh-CN" altLang="en-US" sz="1800" dirty="0"/>
              <a:t>如果</a:t>
            </a:r>
            <a:r>
              <a:rPr lang="en-US" altLang="zh-CN" sz="1800" dirty="0"/>
              <a:t>n</a:t>
            </a:r>
            <a:r>
              <a:rPr lang="zh-CN" altLang="en-US" sz="1800" dirty="0"/>
              <a:t>个副本都可以被更新，则多个副本之间可能存在数据版本”分叉“（冲突），需要额外机制检测分叉并消除。（参见第六章的</a:t>
            </a:r>
            <a:r>
              <a:rPr lang="en-US" altLang="zh-CN" sz="1800" dirty="0"/>
              <a:t>Dynamo</a:t>
            </a:r>
            <a:r>
              <a:rPr lang="zh-CN" altLang="en-US" sz="1800" dirty="0"/>
              <a:t>机制）</a:t>
            </a:r>
          </a:p>
        </p:txBody>
      </p:sp>
    </p:spTree>
    <p:extLst>
      <p:ext uri="{BB962C8B-B14F-4D97-AF65-F5344CB8AC3E}">
        <p14:creationId xmlns:p14="http://schemas.microsoft.com/office/powerpoint/2010/main" val="1329957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A6052-F4D4-46AE-802C-799252822631}"/>
              </a:ext>
            </a:extLst>
          </p:cNvPr>
          <p:cNvSpPr>
            <a:spLocks noGrp="1"/>
          </p:cNvSpPr>
          <p:nvPr>
            <p:ph type="title"/>
          </p:nvPr>
        </p:nvSpPr>
        <p:spPr/>
        <p:txBody>
          <a:bodyPr/>
          <a:lstStyle/>
          <a:p>
            <a:pPr algn="ctr"/>
            <a:r>
              <a:rPr lang="zh-CN" altLang="en-US" dirty="0"/>
              <a:t>一次写入多次读取（</a:t>
            </a:r>
            <a:r>
              <a:rPr lang="en-US" altLang="zh-CN" dirty="0"/>
              <a:t>WORM</a:t>
            </a:r>
            <a:r>
              <a:rPr lang="zh-CN" altLang="en-US" dirty="0"/>
              <a:t>）</a:t>
            </a:r>
          </a:p>
        </p:txBody>
      </p:sp>
      <p:sp>
        <p:nvSpPr>
          <p:cNvPr id="3" name="内容占位符 2">
            <a:extLst>
              <a:ext uri="{FF2B5EF4-FFF2-40B4-BE49-F238E27FC236}">
                <a16:creationId xmlns:a16="http://schemas.microsoft.com/office/drawing/2014/main" id="{882D1F9B-E153-4FDA-930E-0C9A0C620BEB}"/>
              </a:ext>
            </a:extLst>
          </p:cNvPr>
          <p:cNvSpPr>
            <a:spLocks noGrp="1"/>
          </p:cNvSpPr>
          <p:nvPr>
            <p:ph idx="1"/>
          </p:nvPr>
        </p:nvSpPr>
        <p:spPr/>
        <p:txBody>
          <a:bodyPr/>
          <a:lstStyle/>
          <a:p>
            <a:pPr>
              <a:spcBef>
                <a:spcPts val="600"/>
              </a:spcBef>
            </a:pPr>
            <a:r>
              <a:rPr lang="zh-CN" altLang="en-US" sz="2000" b="1" dirty="0"/>
              <a:t>背景</a:t>
            </a:r>
            <a:endParaRPr lang="zh-CN" altLang="en-US" sz="1800" b="1" dirty="0"/>
          </a:p>
          <a:p>
            <a:pPr lvl="1">
              <a:spcBef>
                <a:spcPts val="600"/>
              </a:spcBef>
            </a:pPr>
            <a:r>
              <a:rPr lang="zh-CN" altLang="en-US" sz="1600" dirty="0"/>
              <a:t>典型大数据场景，如：搜索引擎抓取网页并抽取正文、链接，不需要修改抓取的原始网页。网站或物联网应用抓取到日志或监控数据，一般只会进行查询、统计、挖掘，也不需要修改原始数据</a:t>
            </a:r>
          </a:p>
          <a:p>
            <a:pPr lvl="1">
              <a:spcBef>
                <a:spcPts val="600"/>
              </a:spcBef>
            </a:pPr>
            <a:r>
              <a:rPr lang="zh-CN" altLang="en-US" sz="1600" dirty="0"/>
              <a:t>如果数据不需要修改（</a:t>
            </a:r>
            <a:r>
              <a:rPr lang="en-US" altLang="zh-CN" sz="1600" dirty="0"/>
              <a:t>update</a:t>
            </a:r>
            <a:r>
              <a:rPr lang="zh-CN" altLang="en-US" sz="1600" dirty="0"/>
              <a:t>、</a:t>
            </a:r>
            <a:r>
              <a:rPr lang="en-US" altLang="zh-CN" sz="1600" dirty="0"/>
              <a:t>insert</a:t>
            </a:r>
            <a:r>
              <a:rPr lang="zh-CN" altLang="en-US" sz="1600" dirty="0"/>
              <a:t>或</a:t>
            </a:r>
            <a:r>
              <a:rPr lang="en-US" altLang="zh-CN" sz="1600" dirty="0"/>
              <a:t>delete</a:t>
            </a:r>
            <a:r>
              <a:rPr lang="zh-CN" altLang="en-US" sz="1600" dirty="0"/>
              <a:t>），数据的存储、分片和多副本机制可以大为简化，同时可以实现将分片内数据排序等机制，加快扫描速度</a:t>
            </a:r>
          </a:p>
          <a:p>
            <a:pPr lvl="1">
              <a:spcBef>
                <a:spcPts val="600"/>
              </a:spcBef>
            </a:pPr>
            <a:r>
              <a:rPr lang="zh-CN" altLang="en-US" sz="1600" dirty="0"/>
              <a:t>应用一次写入多次读取机制，意味着在系统底层只支持新建和追加（</a:t>
            </a:r>
            <a:r>
              <a:rPr lang="en-US" altLang="zh-CN" sz="1600" dirty="0"/>
              <a:t>append</a:t>
            </a:r>
            <a:r>
              <a:rPr lang="zh-CN" altLang="en-US" sz="1600" dirty="0"/>
              <a:t>）</a:t>
            </a:r>
            <a:endParaRPr lang="en-US" altLang="zh-CN" sz="1600" dirty="0"/>
          </a:p>
          <a:p>
            <a:pPr lvl="2">
              <a:spcBef>
                <a:spcPts val="600"/>
              </a:spcBef>
            </a:pPr>
            <a:r>
              <a:rPr lang="zh-CN" altLang="en-US" sz="1400" dirty="0"/>
              <a:t>此时系统具有更好的顺序存储特性，对于机械硬盘，顺序读写比随机读写的开销更小，硬件损耗更小，出现碎片的可能性较小</a:t>
            </a:r>
          </a:p>
          <a:p>
            <a:pPr>
              <a:spcBef>
                <a:spcPts val="600"/>
              </a:spcBef>
            </a:pPr>
            <a:r>
              <a:rPr lang="zh-CN" altLang="en-US" sz="1800" dirty="0"/>
              <a:t>如何在一个只支持</a:t>
            </a:r>
            <a:r>
              <a:rPr lang="en-US" altLang="zh-CN" sz="1800" dirty="0"/>
              <a:t>append</a:t>
            </a:r>
            <a:r>
              <a:rPr lang="zh-CN" altLang="en-US" sz="1800" dirty="0"/>
              <a:t>的存储系统上实现数据更新、插入和删除？</a:t>
            </a:r>
          </a:p>
          <a:p>
            <a:pPr lvl="1">
              <a:spcBef>
                <a:spcPts val="600"/>
              </a:spcBef>
            </a:pPr>
            <a:r>
              <a:rPr lang="zh-CN" altLang="en-US" sz="1600" dirty="0"/>
              <a:t>可以采用时间戳机制</a:t>
            </a:r>
          </a:p>
          <a:p>
            <a:pPr>
              <a:spcBef>
                <a:spcPts val="600"/>
              </a:spcBef>
            </a:pPr>
            <a:r>
              <a:rPr lang="zh-CN" altLang="en-US" sz="1800" dirty="0"/>
              <a:t>从</a:t>
            </a:r>
            <a:r>
              <a:rPr lang="en-US" altLang="zh-CN" sz="1800" dirty="0"/>
              <a:t>WORM</a:t>
            </a:r>
            <a:r>
              <a:rPr lang="zh-CN" altLang="en-US" sz="1800" dirty="0"/>
              <a:t>设计可以看出</a:t>
            </a:r>
            <a:r>
              <a:rPr lang="en-US" altLang="zh-CN" sz="1800" dirty="0"/>
              <a:t>NoSQL</a:t>
            </a:r>
            <a:r>
              <a:rPr lang="zh-CN" altLang="en-US" sz="1800" dirty="0"/>
              <a:t>应用场景和</a:t>
            </a:r>
            <a:r>
              <a:rPr lang="en-US" altLang="zh-CN" sz="1800" dirty="0"/>
              <a:t>RDBMS</a:t>
            </a:r>
            <a:r>
              <a:rPr lang="zh-CN" altLang="en-US" sz="1800" dirty="0"/>
              <a:t>存在差异，相互不可替代</a:t>
            </a:r>
          </a:p>
          <a:p>
            <a:pPr>
              <a:spcBef>
                <a:spcPts val="600"/>
              </a:spcBef>
            </a:pPr>
            <a:endParaRPr lang="zh-CN" altLang="en-US" sz="1800" dirty="0"/>
          </a:p>
        </p:txBody>
      </p:sp>
    </p:spTree>
    <p:extLst>
      <p:ext uri="{BB962C8B-B14F-4D97-AF65-F5344CB8AC3E}">
        <p14:creationId xmlns:p14="http://schemas.microsoft.com/office/powerpoint/2010/main" val="1962396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71029-B14B-456B-9C84-67BFBC998FA6}"/>
              </a:ext>
            </a:extLst>
          </p:cNvPr>
          <p:cNvSpPr>
            <a:spLocks noGrp="1"/>
          </p:cNvSpPr>
          <p:nvPr>
            <p:ph type="title"/>
          </p:nvPr>
        </p:nvSpPr>
        <p:spPr/>
        <p:txBody>
          <a:bodyPr/>
          <a:lstStyle/>
          <a:p>
            <a:pPr algn="ctr"/>
            <a:r>
              <a:rPr lang="zh-CN" altLang="en-US" dirty="0"/>
              <a:t>分布式系统的可伸缩性</a:t>
            </a:r>
          </a:p>
        </p:txBody>
      </p:sp>
      <p:sp>
        <p:nvSpPr>
          <p:cNvPr id="3" name="内容占位符 2">
            <a:extLst>
              <a:ext uri="{FF2B5EF4-FFF2-40B4-BE49-F238E27FC236}">
                <a16:creationId xmlns:a16="http://schemas.microsoft.com/office/drawing/2014/main" id="{F80BB223-3DDD-4BED-8EDF-D9882516B87B}"/>
              </a:ext>
            </a:extLst>
          </p:cNvPr>
          <p:cNvSpPr>
            <a:spLocks noGrp="1"/>
          </p:cNvSpPr>
          <p:nvPr>
            <p:ph idx="1"/>
          </p:nvPr>
        </p:nvSpPr>
        <p:spPr>
          <a:xfrm>
            <a:off x="251520" y="789553"/>
            <a:ext cx="8712968" cy="3805070"/>
          </a:xfrm>
        </p:spPr>
        <p:txBody>
          <a:bodyPr/>
          <a:lstStyle/>
          <a:p>
            <a:pPr>
              <a:spcBef>
                <a:spcPts val="600"/>
              </a:spcBef>
            </a:pPr>
            <a:r>
              <a:rPr lang="zh-CN" altLang="en-US" sz="2000" b="1" dirty="0"/>
              <a:t>问题</a:t>
            </a:r>
            <a:endParaRPr lang="en-US" altLang="zh-CN" sz="2000" b="1" dirty="0"/>
          </a:p>
          <a:p>
            <a:pPr lvl="1">
              <a:spcBef>
                <a:spcPts val="600"/>
              </a:spcBef>
            </a:pPr>
            <a:r>
              <a:rPr lang="zh-CN" altLang="en-US" sz="1600" dirty="0"/>
              <a:t>分布式系统中可能存在节点故障、以及持续采集数据导致系统容量或处理能力出现瓶颈</a:t>
            </a:r>
          </a:p>
          <a:p>
            <a:pPr>
              <a:spcBef>
                <a:spcPts val="600"/>
              </a:spcBef>
            </a:pPr>
            <a:r>
              <a:rPr lang="zh-CN" altLang="en-US" sz="2000" b="1" dirty="0"/>
              <a:t>目标</a:t>
            </a:r>
          </a:p>
          <a:p>
            <a:pPr lvl="1">
              <a:spcBef>
                <a:spcPts val="600"/>
              </a:spcBef>
            </a:pPr>
            <a:r>
              <a:rPr lang="zh-CN" altLang="en-US" sz="1600" dirty="0"/>
              <a:t>分布式系统需要提供一种易于操作的增加、移去或替换节点的方法</a:t>
            </a:r>
          </a:p>
          <a:p>
            <a:pPr lvl="1">
              <a:spcBef>
                <a:spcPts val="600"/>
              </a:spcBef>
            </a:pPr>
            <a:r>
              <a:rPr lang="zh-CN" altLang="en-US" sz="1600" dirty="0"/>
              <a:t>节点变动时，数据分片和副本可以自动平衡，空白的新节点会被存入适当的分片副本，移走的节点所负责的数据会被指派给别的节点</a:t>
            </a:r>
          </a:p>
          <a:p>
            <a:pPr lvl="1">
              <a:spcBef>
                <a:spcPts val="600"/>
              </a:spcBef>
            </a:pPr>
            <a:r>
              <a:rPr lang="zh-CN" altLang="en-US" sz="1600" dirty="0"/>
              <a:t>个别节点变动和数据平衡时，对系统服务的影响较小，即节点变化可以动态进行，数据平衡在后台进行（例如：限制数据平衡时使用的带宽，以防止对系统正常服务产生过大影响等）</a:t>
            </a:r>
          </a:p>
          <a:p>
            <a:pPr lvl="1">
              <a:spcBef>
                <a:spcPts val="600"/>
              </a:spcBef>
            </a:pPr>
            <a:r>
              <a:rPr lang="zh-CN" altLang="en-US" sz="1600" dirty="0"/>
              <a:t>节点变化后，用户可以方便的查看当前节点的列表和运行情况</a:t>
            </a:r>
          </a:p>
          <a:p>
            <a:pPr>
              <a:spcBef>
                <a:spcPts val="600"/>
              </a:spcBef>
            </a:pPr>
            <a:endParaRPr lang="zh-CN" altLang="en-US" sz="2000" dirty="0"/>
          </a:p>
        </p:txBody>
      </p:sp>
    </p:spTree>
    <p:extLst>
      <p:ext uri="{BB962C8B-B14F-4D97-AF65-F5344CB8AC3E}">
        <p14:creationId xmlns:p14="http://schemas.microsoft.com/office/powerpoint/2010/main" val="1866061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b="1" dirty="0"/>
              <a:t>2.1  </a:t>
            </a:r>
            <a:r>
              <a:rPr lang="zh-CN" altLang="en-US" b="1" dirty="0"/>
              <a:t>关系型数据库的重要机制回顾</a:t>
            </a:r>
            <a:endParaRPr lang="en-US" altLang="zh-CN" b="1"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31720485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9F817-98D5-4420-812F-997F57709698}"/>
              </a:ext>
            </a:extLst>
          </p:cNvPr>
          <p:cNvSpPr>
            <a:spLocks noGrp="1"/>
          </p:cNvSpPr>
          <p:nvPr>
            <p:ph type="title"/>
          </p:nvPr>
        </p:nvSpPr>
        <p:spPr/>
        <p:txBody>
          <a:bodyPr/>
          <a:lstStyle/>
          <a:p>
            <a:pPr algn="ctr"/>
            <a:r>
              <a:rPr lang="zh-CN" altLang="en-US" dirty="0"/>
              <a:t>分布式数据管理的特点（小结）</a:t>
            </a:r>
          </a:p>
        </p:txBody>
      </p:sp>
      <p:sp>
        <p:nvSpPr>
          <p:cNvPr id="3" name="内容占位符 2">
            <a:extLst>
              <a:ext uri="{FF2B5EF4-FFF2-40B4-BE49-F238E27FC236}">
                <a16:creationId xmlns:a16="http://schemas.microsoft.com/office/drawing/2014/main" id="{867ED18F-5D34-4EE0-ADC9-A5F9205C177F}"/>
              </a:ext>
            </a:extLst>
          </p:cNvPr>
          <p:cNvSpPr>
            <a:spLocks noGrp="1"/>
          </p:cNvSpPr>
          <p:nvPr>
            <p:ph idx="1"/>
          </p:nvPr>
        </p:nvSpPr>
        <p:spPr>
          <a:xfrm>
            <a:off x="107503" y="843558"/>
            <a:ext cx="4560741" cy="3805070"/>
          </a:xfrm>
        </p:spPr>
        <p:txBody>
          <a:bodyPr/>
          <a:lstStyle/>
          <a:p>
            <a:r>
              <a:rPr lang="zh-CN" altLang="en-US" sz="1800" dirty="0"/>
              <a:t>分布式数据管理需要保持集群的高性能、高可靠性和易用性</a:t>
            </a:r>
          </a:p>
          <a:p>
            <a:r>
              <a:rPr lang="zh-CN" altLang="en-US" sz="1800" dirty="0"/>
              <a:t>分布式数据管理的主要目的是通过</a:t>
            </a:r>
            <a:r>
              <a:rPr lang="zh-CN" altLang="en-US" sz="1800" dirty="0">
                <a:solidFill>
                  <a:srgbClr val="C00000"/>
                </a:solidFill>
              </a:rPr>
              <a:t>横向扩展</a:t>
            </a:r>
            <a:r>
              <a:rPr lang="zh-CN" altLang="en-US" sz="1800" dirty="0"/>
              <a:t>提升数据存储、管理和查询处理性能</a:t>
            </a:r>
          </a:p>
          <a:p>
            <a:pPr lvl="1"/>
            <a:r>
              <a:rPr lang="zh-CN" altLang="en-US" sz="1400" dirty="0"/>
              <a:t>负载均衡：数据分片，并均匀分布在各个节点上；计算本地化，节点只查询自身的数据</a:t>
            </a:r>
          </a:p>
          <a:p>
            <a:pPr lvl="1"/>
            <a:r>
              <a:rPr lang="zh-CN" altLang="en-US" sz="1400" dirty="0"/>
              <a:t>集群可伸缩：集群规模可以随着数据增长进行横向扩展</a:t>
            </a:r>
          </a:p>
          <a:p>
            <a:pPr lvl="1"/>
            <a:r>
              <a:rPr lang="zh-CN" altLang="en-US" sz="1400" dirty="0"/>
              <a:t>将底层存储设置为“一次写入多次读取”，简化大数据场景下的软件设计难度</a:t>
            </a:r>
          </a:p>
          <a:p>
            <a:r>
              <a:rPr lang="zh-CN" altLang="en-US" sz="1800" dirty="0"/>
              <a:t>由于分布式环境中存在部分节点不可达的可能，需要保证部分节点出现故障时，系统的其他部分仍可以正常工作；此外故障最终可以被发现和消除</a:t>
            </a:r>
          </a:p>
        </p:txBody>
      </p:sp>
      <p:sp>
        <p:nvSpPr>
          <p:cNvPr id="4" name="内容占位符 2">
            <a:extLst>
              <a:ext uri="{FF2B5EF4-FFF2-40B4-BE49-F238E27FC236}">
                <a16:creationId xmlns:a16="http://schemas.microsoft.com/office/drawing/2014/main" id="{4E38A872-DAA6-4282-84C9-68C204C5AD92}"/>
              </a:ext>
            </a:extLst>
          </p:cNvPr>
          <p:cNvSpPr txBox="1">
            <a:spLocks/>
          </p:cNvSpPr>
          <p:nvPr/>
        </p:nvSpPr>
        <p:spPr bwMode="auto">
          <a:xfrm>
            <a:off x="4668245" y="834919"/>
            <a:ext cx="446449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1">
              <a:buFontTx/>
            </a:pPr>
            <a:r>
              <a:rPr lang="zh-CN" altLang="en-US" sz="1400" b="1" kern="0" dirty="0"/>
              <a:t>容错性：</a:t>
            </a:r>
            <a:r>
              <a:rPr lang="zh-CN" altLang="en-US" sz="1400" kern="0" dirty="0"/>
              <a:t>数据多副本，副本存储在不同节点上，多副本之间具有同步更新、冲突检测等机制</a:t>
            </a:r>
          </a:p>
          <a:p>
            <a:pPr lvl="1">
              <a:buFontTx/>
            </a:pPr>
            <a:r>
              <a:rPr lang="zh-CN" altLang="en-US" sz="1400" b="1" kern="0" dirty="0"/>
              <a:t>集群可伸缩：</a:t>
            </a:r>
            <a:r>
              <a:rPr lang="zh-CN" altLang="en-US" sz="1400" kern="0" dirty="0"/>
              <a:t>可以移除故障节点，替换新节点，并实现数据的再平衡</a:t>
            </a:r>
          </a:p>
          <a:p>
            <a:pPr>
              <a:buFontTx/>
            </a:pPr>
            <a:r>
              <a:rPr lang="zh-CN" altLang="en-US" sz="1800" kern="0" dirty="0"/>
              <a:t>不能要求用户精通分布式系统原理，或者事先了解集群中的大量细节信息才能使用，系统必须易用</a:t>
            </a:r>
          </a:p>
          <a:p>
            <a:pPr lvl="1">
              <a:buFontTx/>
            </a:pPr>
            <a:r>
              <a:rPr lang="zh-CN" altLang="en-US" sz="1400" kern="0" dirty="0"/>
              <a:t>自动管理副本：自动分片、自动检测副本状态、节点的变化，并平衡数据</a:t>
            </a:r>
          </a:p>
          <a:p>
            <a:pPr lvl="1">
              <a:buFontTx/>
            </a:pPr>
            <a:r>
              <a:rPr lang="zh-CN" altLang="en-US" sz="1400" kern="0" dirty="0"/>
              <a:t>统一访问接口：用户通过统一接口即可访问数据，不必预先知道各个节点的信息或集群拓扑等</a:t>
            </a:r>
          </a:p>
        </p:txBody>
      </p:sp>
    </p:spTree>
    <p:extLst>
      <p:ext uri="{BB962C8B-B14F-4D97-AF65-F5344CB8AC3E}">
        <p14:creationId xmlns:p14="http://schemas.microsoft.com/office/powerpoint/2010/main" val="18631105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b="1" dirty="0">
                <a:solidFill>
                  <a:srgbClr val="C00000"/>
                </a:solidFill>
              </a:rPr>
              <a:t>2.3 </a:t>
            </a:r>
            <a:r>
              <a:rPr lang="zh-CN" altLang="en-US" b="1" dirty="0">
                <a:solidFill>
                  <a:srgbClr val="C00000"/>
                </a:solidFill>
              </a:rPr>
              <a:t>分布式系统的一致性问题</a:t>
            </a:r>
            <a:endParaRPr lang="en-US" altLang="zh-CN" b="1" dirty="0">
              <a:solidFill>
                <a:srgbClr val="C00000"/>
              </a:solidFill>
            </a:endParaRPr>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53902410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9A155-4106-4B9E-B273-44C8F6C2DB0B}"/>
              </a:ext>
            </a:extLst>
          </p:cNvPr>
          <p:cNvSpPr>
            <a:spLocks noGrp="1"/>
          </p:cNvSpPr>
          <p:nvPr>
            <p:ph type="title"/>
          </p:nvPr>
        </p:nvSpPr>
        <p:spPr/>
        <p:txBody>
          <a:bodyPr/>
          <a:lstStyle/>
          <a:p>
            <a:pPr algn="ctr"/>
            <a:r>
              <a:rPr lang="zh-CN" altLang="en-US" dirty="0"/>
              <a:t>分布式系统的一致性问题</a:t>
            </a:r>
          </a:p>
        </p:txBody>
      </p:sp>
      <p:sp>
        <p:nvSpPr>
          <p:cNvPr id="3" name="内容占位符 2">
            <a:extLst>
              <a:ext uri="{FF2B5EF4-FFF2-40B4-BE49-F238E27FC236}">
                <a16:creationId xmlns:a16="http://schemas.microsoft.com/office/drawing/2014/main" id="{D14E62B7-B007-4D4B-BCC0-45A797FAF0BB}"/>
              </a:ext>
            </a:extLst>
          </p:cNvPr>
          <p:cNvSpPr>
            <a:spLocks noGrp="1"/>
          </p:cNvSpPr>
          <p:nvPr>
            <p:ph idx="1"/>
          </p:nvPr>
        </p:nvSpPr>
        <p:spPr>
          <a:xfrm>
            <a:off x="251520" y="789553"/>
            <a:ext cx="8424936" cy="3805070"/>
          </a:xfrm>
        </p:spPr>
        <p:txBody>
          <a:bodyPr/>
          <a:lstStyle/>
          <a:p>
            <a:pPr>
              <a:spcBef>
                <a:spcPts val="1200"/>
              </a:spcBef>
            </a:pPr>
            <a:r>
              <a:rPr lang="zh-CN" altLang="en-US" sz="2000" b="1" dirty="0"/>
              <a:t>一致性问题</a:t>
            </a:r>
            <a:endParaRPr lang="zh-CN" altLang="en-US" sz="1800" b="1" dirty="0"/>
          </a:p>
          <a:p>
            <a:pPr lvl="1">
              <a:spcBef>
                <a:spcPts val="1200"/>
              </a:spcBef>
            </a:pPr>
            <a:r>
              <a:rPr lang="zh-CN" altLang="en-US" sz="1600" dirty="0"/>
              <a:t>分布式系统中（特别是</a:t>
            </a:r>
            <a:r>
              <a:rPr lang="en-US" altLang="zh-CN" sz="1600" dirty="0"/>
              <a:t>NoSQL</a:t>
            </a:r>
            <a:r>
              <a:rPr lang="zh-CN" altLang="en-US" sz="1600" dirty="0"/>
              <a:t>数据库），数据多副本会产生一致性问题</a:t>
            </a:r>
            <a:endParaRPr lang="en-US" altLang="zh-CN" sz="1600" dirty="0"/>
          </a:p>
          <a:p>
            <a:pPr lvl="2">
              <a:spcBef>
                <a:spcPts val="1200"/>
              </a:spcBef>
            </a:pPr>
            <a:r>
              <a:rPr lang="zh-CN" altLang="en-US" sz="1400" dirty="0"/>
              <a:t>副本内容相同</a:t>
            </a:r>
            <a:endParaRPr lang="en-US" altLang="zh-CN" sz="1400" dirty="0"/>
          </a:p>
          <a:p>
            <a:pPr lvl="2">
              <a:spcBef>
                <a:spcPts val="1200"/>
              </a:spcBef>
            </a:pPr>
            <a:r>
              <a:rPr lang="zh-CN" altLang="en-US" sz="1400" dirty="0"/>
              <a:t>执行一系列操作后，系统仍处于完整状态</a:t>
            </a:r>
          </a:p>
          <a:p>
            <a:pPr lvl="1">
              <a:spcBef>
                <a:spcPts val="1200"/>
              </a:spcBef>
            </a:pPr>
            <a:r>
              <a:rPr lang="zh-CN" altLang="en-US" sz="1600" dirty="0"/>
              <a:t>各个节点之间如何对某一主题达成共识，如配置信息更新？</a:t>
            </a:r>
          </a:p>
          <a:p>
            <a:pPr>
              <a:spcBef>
                <a:spcPts val="1200"/>
              </a:spcBef>
            </a:pPr>
            <a:r>
              <a:rPr lang="zh-CN" altLang="en-US" sz="2000" b="1" dirty="0"/>
              <a:t>概念上的差别</a:t>
            </a:r>
            <a:r>
              <a:rPr lang="zh-CN" altLang="en-US" sz="2000" dirty="0"/>
              <a:t>（</a:t>
            </a:r>
            <a:r>
              <a:rPr lang="en-US" altLang="zh-CN" sz="2000" dirty="0"/>
              <a:t>CAP</a:t>
            </a:r>
            <a:r>
              <a:rPr lang="zh-CN" altLang="en-US" sz="2000" dirty="0"/>
              <a:t>和</a:t>
            </a:r>
            <a:r>
              <a:rPr lang="en-US" altLang="zh-CN" sz="2000" dirty="0"/>
              <a:t>BASE</a:t>
            </a:r>
            <a:r>
              <a:rPr lang="zh-CN" altLang="en-US" sz="2000" dirty="0"/>
              <a:t>的概念将随后介绍）</a:t>
            </a:r>
          </a:p>
          <a:p>
            <a:pPr lvl="1">
              <a:spcBef>
                <a:spcPts val="1200"/>
              </a:spcBef>
            </a:pPr>
            <a:r>
              <a:rPr lang="en-US" altLang="zh-CN" sz="1600" dirty="0"/>
              <a:t>ACID</a:t>
            </a:r>
            <a:r>
              <a:rPr lang="zh-CN" altLang="en-US" sz="1600" dirty="0"/>
              <a:t>中的一致性：强调（一个或多个）事务前后，数据的状态（约束、完整性等）都是有效的</a:t>
            </a:r>
          </a:p>
          <a:p>
            <a:pPr lvl="1">
              <a:spcBef>
                <a:spcPts val="1200"/>
              </a:spcBef>
            </a:pPr>
            <a:r>
              <a:rPr lang="en-US" altLang="zh-CN" sz="1600" dirty="0"/>
              <a:t>CAP</a:t>
            </a:r>
            <a:r>
              <a:rPr lang="zh-CN" altLang="en-US" sz="1600" dirty="0"/>
              <a:t>中的一致性：强调多个副本是状态一致、同步更新的（</a:t>
            </a:r>
            <a:r>
              <a:rPr lang="zh-CN" altLang="en-US" sz="1600" b="1" dirty="0">
                <a:solidFill>
                  <a:srgbClr val="C00000"/>
                </a:solidFill>
              </a:rPr>
              <a:t>非事务</a:t>
            </a:r>
            <a:r>
              <a:rPr lang="zh-CN" altLang="en-US" sz="1600" dirty="0"/>
              <a:t>）</a:t>
            </a:r>
          </a:p>
          <a:p>
            <a:pPr lvl="1">
              <a:spcBef>
                <a:spcPts val="1200"/>
              </a:spcBef>
            </a:pPr>
            <a:r>
              <a:rPr lang="en-US" altLang="zh-CN" sz="1600" dirty="0"/>
              <a:t>BASE</a:t>
            </a:r>
            <a:r>
              <a:rPr lang="zh-CN" altLang="en-US" sz="1600" dirty="0"/>
              <a:t>中的一致性：和</a:t>
            </a:r>
            <a:r>
              <a:rPr lang="en-US" altLang="zh-CN" sz="1600" dirty="0"/>
              <a:t>ACID</a:t>
            </a:r>
            <a:r>
              <a:rPr lang="zh-CN" altLang="en-US" sz="1600" dirty="0"/>
              <a:t>中的一致性相近，但强调弱一致性</a:t>
            </a:r>
          </a:p>
          <a:p>
            <a:pPr>
              <a:spcBef>
                <a:spcPts val="1200"/>
              </a:spcBef>
            </a:pPr>
            <a:endParaRPr lang="zh-CN" altLang="en-US" sz="1800" dirty="0"/>
          </a:p>
        </p:txBody>
      </p:sp>
    </p:spTree>
    <p:extLst>
      <p:ext uri="{BB962C8B-B14F-4D97-AF65-F5344CB8AC3E}">
        <p14:creationId xmlns:p14="http://schemas.microsoft.com/office/powerpoint/2010/main" val="2058546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6DB0B-5D81-452F-AB3D-A717DC233BBE}"/>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7557C1DE-0012-4018-ADC0-A990D724106E}"/>
              </a:ext>
            </a:extLst>
          </p:cNvPr>
          <p:cNvSpPr>
            <a:spLocks noGrp="1"/>
          </p:cNvSpPr>
          <p:nvPr>
            <p:ph idx="1"/>
          </p:nvPr>
        </p:nvSpPr>
        <p:spPr>
          <a:xfrm>
            <a:off x="251520" y="1014161"/>
            <a:ext cx="5976664" cy="3580462"/>
          </a:xfrm>
        </p:spPr>
        <p:txBody>
          <a:bodyPr/>
          <a:lstStyle/>
          <a:p>
            <a:pPr>
              <a:spcBef>
                <a:spcPts val="1200"/>
              </a:spcBef>
            </a:pPr>
            <a:r>
              <a:rPr lang="en-US" altLang="zh-CN" sz="1800" dirty="0"/>
              <a:t>CAP</a:t>
            </a:r>
            <a:r>
              <a:rPr lang="zh-CN" altLang="en-US" sz="1800" dirty="0"/>
              <a:t>是指分布式系统中</a:t>
            </a:r>
            <a:endParaRPr lang="en-US" altLang="zh-CN" sz="1800" dirty="0"/>
          </a:p>
          <a:p>
            <a:pPr lvl="1">
              <a:spcBef>
                <a:spcPts val="600"/>
              </a:spcBef>
            </a:pPr>
            <a:r>
              <a:rPr lang="en-US" altLang="zh-CN" sz="1600" dirty="0"/>
              <a:t>Consistency</a:t>
            </a:r>
            <a:r>
              <a:rPr lang="zh-CN" altLang="en-US" sz="1600" dirty="0"/>
              <a:t>（一致性）</a:t>
            </a:r>
            <a:endParaRPr lang="en-US" altLang="zh-CN" sz="1600" dirty="0"/>
          </a:p>
          <a:p>
            <a:pPr lvl="1">
              <a:spcBef>
                <a:spcPts val="600"/>
              </a:spcBef>
            </a:pPr>
            <a:r>
              <a:rPr lang="en-US" altLang="zh-CN" sz="1600" dirty="0"/>
              <a:t>Availability</a:t>
            </a:r>
            <a:r>
              <a:rPr lang="zh-CN" altLang="en-US" sz="1600" dirty="0"/>
              <a:t>（可用性）</a:t>
            </a:r>
            <a:endParaRPr lang="en-US" altLang="zh-CN" sz="1600" dirty="0"/>
          </a:p>
          <a:p>
            <a:pPr lvl="1">
              <a:spcBef>
                <a:spcPts val="600"/>
              </a:spcBef>
            </a:pPr>
            <a:r>
              <a:rPr lang="en-US" altLang="zh-CN" sz="1600" dirty="0"/>
              <a:t>Partition tolerance</a:t>
            </a:r>
            <a:r>
              <a:rPr lang="zh-CN" altLang="en-US" sz="1600" dirty="0"/>
              <a:t>（分区容错性）</a:t>
            </a:r>
          </a:p>
          <a:p>
            <a:pPr>
              <a:spcBef>
                <a:spcPts val="1200"/>
              </a:spcBef>
            </a:pPr>
            <a:r>
              <a:rPr lang="en-US" altLang="zh-CN" sz="1800" b="1" dirty="0">
                <a:solidFill>
                  <a:srgbClr val="C00000"/>
                </a:solidFill>
              </a:rPr>
              <a:t>CAP</a:t>
            </a:r>
            <a:r>
              <a:rPr lang="zh-CN" altLang="en-US" sz="1800" b="1" dirty="0">
                <a:solidFill>
                  <a:srgbClr val="C00000"/>
                </a:solidFill>
              </a:rPr>
              <a:t>理论</a:t>
            </a:r>
            <a:r>
              <a:rPr lang="zh-CN" altLang="en-US" sz="1800" b="1" dirty="0"/>
              <a:t>是指在分布式系统中，</a:t>
            </a:r>
            <a:r>
              <a:rPr lang="en-US" altLang="zh-CN" sz="1800" b="1" dirty="0"/>
              <a:t>CAP</a:t>
            </a:r>
            <a:r>
              <a:rPr lang="zh-CN" altLang="en-US" sz="1800" b="1" dirty="0"/>
              <a:t>三个特性不可兼得，只能同时满足两个</a:t>
            </a:r>
          </a:p>
          <a:p>
            <a:pPr>
              <a:spcBef>
                <a:spcPts val="1200"/>
              </a:spcBef>
            </a:pPr>
            <a:r>
              <a:rPr lang="zh-CN" altLang="en-US" sz="1800" dirty="0"/>
              <a:t>理论上，分布式系统中多副本的更新应该是一个“事务”，要么都成功，要么都失败，并且性能很好，但实际上存在难题</a:t>
            </a:r>
          </a:p>
        </p:txBody>
      </p:sp>
      <p:pic>
        <p:nvPicPr>
          <p:cNvPr id="4" name="图片 3">
            <a:extLst>
              <a:ext uri="{FF2B5EF4-FFF2-40B4-BE49-F238E27FC236}">
                <a16:creationId xmlns:a16="http://schemas.microsoft.com/office/drawing/2014/main" id="{19F45AD9-65A0-4AB9-918E-FC407A24A800}"/>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6607107" y="1014161"/>
            <a:ext cx="2312327" cy="2143997"/>
          </a:xfrm>
          <a:prstGeom prst="rect">
            <a:avLst/>
          </a:prstGeom>
        </p:spPr>
      </p:pic>
      <p:sp>
        <p:nvSpPr>
          <p:cNvPr id="5" name="矩形 4">
            <a:extLst>
              <a:ext uri="{FF2B5EF4-FFF2-40B4-BE49-F238E27FC236}">
                <a16:creationId xmlns:a16="http://schemas.microsoft.com/office/drawing/2014/main" id="{B9803A45-0A72-4975-80B0-E8C19B61DF50}"/>
              </a:ext>
            </a:extLst>
          </p:cNvPr>
          <p:cNvSpPr/>
          <p:nvPr/>
        </p:nvSpPr>
        <p:spPr>
          <a:xfrm>
            <a:off x="6607106" y="3291830"/>
            <a:ext cx="2549565" cy="1131079"/>
          </a:xfrm>
          <a:prstGeom prst="rect">
            <a:avLst/>
          </a:prstGeom>
        </p:spPr>
        <p:txBody>
          <a:bodyPr wrap="square">
            <a:spAutoFit/>
          </a:bodyPr>
          <a:lstStyle/>
          <a:p>
            <a:pPr defTabSz="685800">
              <a:spcBef>
                <a:spcPct val="0"/>
              </a:spcBef>
            </a:pP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CAP</a:t>
            </a:r>
            <a:r>
              <a:rPr lang="zh-CN" altLang="en-US" sz="1350" dirty="0">
                <a:solidFill>
                  <a:srgbClr val="000000"/>
                </a:solidFill>
                <a:latin typeface="Arial" panose="020B0604020202020204" pitchFamily="34" charset="0"/>
                <a:ea typeface="微软雅黑" panose="020B0503020204020204" pitchFamily="34" charset="-122"/>
                <a:cs typeface="Arial" panose="020B0604020202020204" pitchFamily="34" charset="0"/>
              </a:rPr>
              <a:t>理论可参考：</a:t>
            </a:r>
            <a:endPar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defTabSz="685800">
              <a:spcBef>
                <a:spcPct val="0"/>
              </a:spcBef>
            </a:pP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《Brewer’s Conjecture and the Feasibility of Consistent</a:t>
            </a:r>
            <a:r>
              <a:rPr lang="zh-CN" altLang="en-US" sz="135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Available</a:t>
            </a:r>
            <a:r>
              <a:rPr lang="zh-CN" altLang="en-US" sz="1350" dirty="0">
                <a:solidFill>
                  <a:srgbClr val="000000"/>
                </a:solidFill>
                <a:latin typeface="Arial" panose="020B0604020202020204" pitchFamily="34" charset="0"/>
                <a:ea typeface="微软雅黑" panose="020B0503020204020204" pitchFamily="34" charset="-122"/>
                <a:cs typeface="Arial" panose="020B0604020202020204" pitchFamily="34" charset="0"/>
              </a:rPr>
              <a:t>，</a:t>
            </a:r>
            <a:r>
              <a:rPr lang="en-US" altLang="zh-CN" sz="1350" dirty="0">
                <a:solidFill>
                  <a:srgbClr val="000000"/>
                </a:solidFill>
                <a:latin typeface="Arial" panose="020B0604020202020204" pitchFamily="34" charset="0"/>
                <a:ea typeface="微软雅黑" panose="020B0503020204020204" pitchFamily="34" charset="-122"/>
                <a:cs typeface="Arial" panose="020B0604020202020204" pitchFamily="34" charset="0"/>
              </a:rPr>
              <a:t>Partition-Tolerant Web Services》</a:t>
            </a:r>
          </a:p>
        </p:txBody>
      </p:sp>
    </p:spTree>
    <p:extLst>
      <p:ext uri="{BB962C8B-B14F-4D97-AF65-F5344CB8AC3E}">
        <p14:creationId xmlns:p14="http://schemas.microsoft.com/office/powerpoint/2010/main" val="1469500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6907B-81A9-4BDA-8B8B-7D505A245F1D}"/>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59FF471A-4F56-47A5-A749-4457FA0F2825}"/>
              </a:ext>
            </a:extLst>
          </p:cNvPr>
          <p:cNvSpPr>
            <a:spLocks noGrp="1"/>
          </p:cNvSpPr>
          <p:nvPr>
            <p:ph idx="1"/>
          </p:nvPr>
        </p:nvSpPr>
        <p:spPr>
          <a:xfrm>
            <a:off x="251520" y="789553"/>
            <a:ext cx="8280920" cy="3805070"/>
          </a:xfrm>
        </p:spPr>
        <p:txBody>
          <a:bodyPr/>
          <a:lstStyle/>
          <a:p>
            <a:pPr>
              <a:spcBef>
                <a:spcPts val="600"/>
              </a:spcBef>
            </a:pPr>
            <a:r>
              <a:rPr lang="en-US" altLang="zh-CN" sz="2000" b="1" dirty="0"/>
              <a:t>CAP</a:t>
            </a:r>
            <a:r>
              <a:rPr lang="zh-CN" altLang="en-US" sz="2000" b="1" dirty="0"/>
              <a:t>具体含义</a:t>
            </a:r>
            <a:endParaRPr lang="en-US" altLang="zh-CN" sz="2000" b="1" dirty="0"/>
          </a:p>
          <a:p>
            <a:pPr lvl="1">
              <a:spcBef>
                <a:spcPts val="600"/>
              </a:spcBef>
            </a:pPr>
            <a:r>
              <a:rPr lang="en-US" altLang="zh-CN" sz="1600" b="1" dirty="0"/>
              <a:t>Consistency</a:t>
            </a:r>
            <a:r>
              <a:rPr lang="zh-CN" altLang="en-US" sz="1600" b="1" dirty="0"/>
              <a:t>（一致性）</a:t>
            </a:r>
            <a:r>
              <a:rPr lang="zh-CN" altLang="en-US" sz="1600" dirty="0"/>
              <a:t>：是指分布式系统中所有节点都能对某个数据达成共识，例如：多个副本内容是否相同，当出现不一致时，以哪个副本为准</a:t>
            </a:r>
          </a:p>
          <a:p>
            <a:pPr lvl="1">
              <a:spcBef>
                <a:spcPts val="600"/>
              </a:spcBef>
            </a:pPr>
            <a:r>
              <a:rPr lang="en-US" altLang="zh-CN" sz="1600" b="1" dirty="0"/>
              <a:t>Availability</a:t>
            </a:r>
            <a:r>
              <a:rPr lang="zh-CN" altLang="en-US" sz="1600" b="1" dirty="0"/>
              <a:t>（可用性）</a:t>
            </a:r>
            <a:r>
              <a:rPr lang="zh-CN" altLang="en-US" sz="1600" dirty="0"/>
              <a:t>：这里可以理解为分布式系统的响应速度或响应能力</a:t>
            </a:r>
          </a:p>
          <a:p>
            <a:pPr lvl="1">
              <a:spcBef>
                <a:spcPts val="600"/>
              </a:spcBef>
            </a:pPr>
            <a:r>
              <a:rPr lang="en-US" altLang="zh-CN" sz="1600" b="1" dirty="0"/>
              <a:t>Partition tolerance</a:t>
            </a:r>
            <a:r>
              <a:rPr lang="zh-CN" altLang="en-US" sz="1600" b="1" dirty="0"/>
              <a:t>（分区容错性）</a:t>
            </a:r>
            <a:r>
              <a:rPr lang="zh-CN" altLang="en-US" sz="1600" dirty="0"/>
              <a:t>：指在部分节点故障、以及出现消息丢包的情况下，集群系统（的剩余部分）仍然可以提供服务，完成数据访问。一般需要通过合理的数据多副本机制实现</a:t>
            </a:r>
          </a:p>
          <a:p>
            <a:pPr>
              <a:spcBef>
                <a:spcPts val="600"/>
              </a:spcBef>
            </a:pPr>
            <a:r>
              <a:rPr lang="en-US" altLang="zh-CN" sz="2000" b="1" dirty="0"/>
              <a:t>CAP</a:t>
            </a:r>
            <a:r>
              <a:rPr lang="zh-CN" altLang="en-US" sz="2000" b="1" dirty="0"/>
              <a:t>不能兼顾，但并非绝对对立</a:t>
            </a:r>
            <a:endParaRPr lang="zh-CN" altLang="en-US" sz="2000" dirty="0"/>
          </a:p>
          <a:p>
            <a:pPr lvl="1">
              <a:spcBef>
                <a:spcPts val="600"/>
              </a:spcBef>
            </a:pPr>
            <a:r>
              <a:rPr lang="zh-CN" altLang="en-US" sz="1600" dirty="0"/>
              <a:t>在实际</a:t>
            </a:r>
            <a:r>
              <a:rPr lang="en-US" altLang="zh-CN" sz="1600" dirty="0"/>
              <a:t>NoSQL</a:t>
            </a:r>
            <a:r>
              <a:rPr lang="zh-CN" altLang="en-US" sz="1600" dirty="0"/>
              <a:t>系统中， 一般通过设计上的取舍和使用过程中的配置，在</a:t>
            </a:r>
            <a:r>
              <a:rPr lang="en-US" altLang="zh-CN" sz="1600" dirty="0"/>
              <a:t>C</a:t>
            </a:r>
            <a:r>
              <a:rPr lang="zh-CN" altLang="en-US" sz="1600" dirty="0"/>
              <a:t>和</a:t>
            </a:r>
            <a:r>
              <a:rPr lang="en-US" altLang="zh-CN" sz="1600" dirty="0"/>
              <a:t>A</a:t>
            </a:r>
            <a:r>
              <a:rPr lang="zh-CN" altLang="en-US" sz="1600" dirty="0"/>
              <a:t>之间进行权衡</a:t>
            </a:r>
          </a:p>
          <a:p>
            <a:pPr lvl="1">
              <a:spcBef>
                <a:spcPts val="600"/>
              </a:spcBef>
            </a:pPr>
            <a:r>
              <a:rPr lang="zh-CN" altLang="en-US" sz="1600" dirty="0"/>
              <a:t>对于大多数分布式系统，</a:t>
            </a:r>
            <a:r>
              <a:rPr lang="en-US" altLang="zh-CN" sz="1600" dirty="0"/>
              <a:t>P</a:t>
            </a:r>
            <a:r>
              <a:rPr lang="zh-CN" altLang="en-US" sz="1600" dirty="0"/>
              <a:t>是必须的。在不同的业务场景下，可能采用不同取舍策略或配置策略</a:t>
            </a:r>
          </a:p>
          <a:p>
            <a:pPr>
              <a:spcBef>
                <a:spcPts val="600"/>
              </a:spcBef>
            </a:pPr>
            <a:endParaRPr lang="zh-CN" altLang="en-US" sz="1800" dirty="0"/>
          </a:p>
        </p:txBody>
      </p:sp>
    </p:spTree>
    <p:extLst>
      <p:ext uri="{BB962C8B-B14F-4D97-AF65-F5344CB8AC3E}">
        <p14:creationId xmlns:p14="http://schemas.microsoft.com/office/powerpoint/2010/main" val="8503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DDFAC-ED48-4BA8-A908-9373956D2EBC}"/>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C851EF78-3159-4CC6-A6E1-93A622762AF7}"/>
              </a:ext>
            </a:extLst>
          </p:cNvPr>
          <p:cNvSpPr>
            <a:spLocks noGrp="1"/>
          </p:cNvSpPr>
          <p:nvPr>
            <p:ph idx="1"/>
          </p:nvPr>
        </p:nvSpPr>
        <p:spPr/>
        <p:txBody>
          <a:bodyPr/>
          <a:lstStyle/>
          <a:p>
            <a:r>
              <a:rPr lang="zh-CN" altLang="en-US" sz="2000" b="1" dirty="0"/>
              <a:t>单个副本</a:t>
            </a:r>
            <a:endParaRPr lang="en-US" altLang="zh-CN" sz="2000" b="1" dirty="0"/>
          </a:p>
          <a:p>
            <a:pPr lvl="1"/>
            <a:r>
              <a:rPr lang="zh-CN" altLang="en-US" sz="1600" dirty="0"/>
              <a:t>假设系统中数据只有一个副本。则一致性（</a:t>
            </a:r>
            <a:r>
              <a:rPr lang="en-US" altLang="zh-CN" sz="1600" dirty="0"/>
              <a:t>C</a:t>
            </a:r>
            <a:r>
              <a:rPr lang="zh-CN" altLang="en-US" sz="1600" dirty="0"/>
              <a:t>）可以得到绝对的保障，由于在读写时不需要通过网络查询其他副本的情况，因此读写性能较高（</a:t>
            </a:r>
            <a:r>
              <a:rPr lang="en-US" altLang="zh-CN" sz="1600" dirty="0"/>
              <a:t>A</a:t>
            </a:r>
            <a:r>
              <a:rPr lang="zh-CN" altLang="en-US" sz="1600" dirty="0"/>
              <a:t>），但如果存储数据的节点故障则无法容错，即该设计兼顾</a:t>
            </a:r>
            <a:r>
              <a:rPr lang="en-US" altLang="zh-CN" sz="1600" dirty="0"/>
              <a:t>CA</a:t>
            </a:r>
            <a:endParaRPr lang="zh-CN" altLang="en-US" sz="1400" dirty="0"/>
          </a:p>
          <a:p>
            <a:r>
              <a:rPr lang="zh-CN" altLang="en-US" sz="2000" b="1" dirty="0"/>
              <a:t>多个副本</a:t>
            </a:r>
            <a:endParaRPr lang="en-US" altLang="zh-CN" sz="2000" b="1" dirty="0"/>
          </a:p>
          <a:p>
            <a:pPr lvl="1"/>
            <a:r>
              <a:rPr lang="zh-CN" altLang="en-US" sz="1600" dirty="0"/>
              <a:t>假设系统中数据存在</a:t>
            </a:r>
            <a:r>
              <a:rPr lang="en-US" altLang="zh-CN" sz="1600" dirty="0"/>
              <a:t>n</a:t>
            </a:r>
            <a:r>
              <a:rPr lang="zh-CN" altLang="en-US" sz="1600" dirty="0"/>
              <a:t>个副本，采用“读写分离”机制，只有一个副本可以接受写请求</a:t>
            </a:r>
          </a:p>
          <a:p>
            <a:pPr lvl="2"/>
            <a:r>
              <a:rPr lang="zh-CN" altLang="en-US" sz="1400" dirty="0"/>
              <a:t>对于写操作，一致性和可用性较好，因为只要写完一个副本，操作即为成功，但此时该写入节点无法实现分区可用性，即兼顾</a:t>
            </a:r>
            <a:r>
              <a:rPr lang="en-US" altLang="zh-CN" sz="1400" dirty="0"/>
              <a:t>CA</a:t>
            </a:r>
            <a:endParaRPr lang="zh-CN" altLang="en-US" sz="1400" dirty="0"/>
          </a:p>
          <a:p>
            <a:pPr lvl="2"/>
            <a:r>
              <a:rPr lang="zh-CN" altLang="en-US" sz="1400" dirty="0"/>
              <a:t>对于读操作，假设数据存在多个“只读”副本，客户端每次</a:t>
            </a:r>
            <a:r>
              <a:rPr lang="zh-CN" altLang="en-US" sz="1400" b="1" dirty="0"/>
              <a:t>只读取其中一个</a:t>
            </a:r>
            <a:r>
              <a:rPr lang="zh-CN" altLang="en-US" sz="1400" dirty="0"/>
              <a:t>，则该设计实现了读操作的分区可用性（多副本），可用性较好，但客户端无法判断该副本是否为最新的（考虑网络通信的不确定性），即只兼顾了</a:t>
            </a:r>
            <a:r>
              <a:rPr lang="en-US" altLang="zh-CN" sz="1400" dirty="0"/>
              <a:t>PA</a:t>
            </a:r>
            <a:endParaRPr lang="zh-CN" altLang="en-US" sz="1400" dirty="0"/>
          </a:p>
          <a:p>
            <a:pPr lvl="2"/>
            <a:r>
              <a:rPr lang="zh-CN" altLang="en-US" sz="1400" dirty="0"/>
              <a:t>对于读操作，假设客户端需要同时读取多个副本，并对比这些副本，以检查是否存在版本差异或版本冲突。则此时兼顾了</a:t>
            </a:r>
            <a:r>
              <a:rPr lang="en-US" altLang="zh-CN" sz="1400" dirty="0"/>
              <a:t>PC</a:t>
            </a:r>
            <a:r>
              <a:rPr lang="zh-CN" altLang="en-US" sz="1400" dirty="0"/>
              <a:t>，由于需要读取多个副本，因此客户端响应时间变长，可用性（</a:t>
            </a:r>
            <a:r>
              <a:rPr lang="en-US" altLang="zh-CN" sz="1400" dirty="0"/>
              <a:t>A</a:t>
            </a:r>
            <a:r>
              <a:rPr lang="zh-CN" altLang="en-US" sz="1400" dirty="0"/>
              <a:t>）变弱</a:t>
            </a:r>
          </a:p>
          <a:p>
            <a:endParaRPr lang="zh-CN" altLang="en-US" sz="1800" dirty="0"/>
          </a:p>
        </p:txBody>
      </p:sp>
    </p:spTree>
    <p:extLst>
      <p:ext uri="{BB962C8B-B14F-4D97-AF65-F5344CB8AC3E}">
        <p14:creationId xmlns:p14="http://schemas.microsoft.com/office/powerpoint/2010/main" val="2104738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arn(inVertic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E6A49-5582-48B9-8A37-17014290E7BE}"/>
              </a:ext>
            </a:extLst>
          </p:cNvPr>
          <p:cNvSpPr>
            <a:spLocks noGrp="1"/>
          </p:cNvSpPr>
          <p:nvPr>
            <p:ph type="title"/>
          </p:nvPr>
        </p:nvSpPr>
        <p:spPr/>
        <p:txBody>
          <a:bodyPr/>
          <a:lstStyle/>
          <a:p>
            <a:pPr algn="ctr"/>
            <a:r>
              <a:rPr lang="en-US" altLang="zh-CN" dirty="0"/>
              <a:t>CAP</a:t>
            </a:r>
            <a:r>
              <a:rPr lang="zh-CN" altLang="en-US" dirty="0"/>
              <a:t>理论</a:t>
            </a:r>
          </a:p>
        </p:txBody>
      </p:sp>
      <p:sp>
        <p:nvSpPr>
          <p:cNvPr id="3" name="内容占位符 2">
            <a:extLst>
              <a:ext uri="{FF2B5EF4-FFF2-40B4-BE49-F238E27FC236}">
                <a16:creationId xmlns:a16="http://schemas.microsoft.com/office/drawing/2014/main" id="{DB17DC3D-4D1D-45FF-A979-AAE595E18092}"/>
              </a:ext>
            </a:extLst>
          </p:cNvPr>
          <p:cNvSpPr>
            <a:spLocks noGrp="1"/>
          </p:cNvSpPr>
          <p:nvPr>
            <p:ph idx="1"/>
          </p:nvPr>
        </p:nvSpPr>
        <p:spPr>
          <a:xfrm>
            <a:off x="251520" y="789553"/>
            <a:ext cx="8424936" cy="3805070"/>
          </a:xfrm>
        </p:spPr>
        <p:txBody>
          <a:bodyPr/>
          <a:lstStyle/>
          <a:p>
            <a:pPr>
              <a:spcBef>
                <a:spcPts val="1200"/>
              </a:spcBef>
            </a:pPr>
            <a:r>
              <a:rPr lang="zh-CN" altLang="en-US" sz="2000" b="1" dirty="0"/>
              <a:t>思考：假设在分布式系统中，数据存储为</a:t>
            </a:r>
            <a:r>
              <a:rPr lang="en-US" altLang="zh-CN" sz="2000" b="1" dirty="0"/>
              <a:t>3</a:t>
            </a:r>
            <a:r>
              <a:rPr lang="zh-CN" altLang="en-US" sz="2000" b="1" dirty="0"/>
              <a:t>个副本，每个副本都可以接受读写请求</a:t>
            </a:r>
          </a:p>
          <a:p>
            <a:pPr lvl="1">
              <a:spcBef>
                <a:spcPts val="1200"/>
              </a:spcBef>
            </a:pPr>
            <a:r>
              <a:rPr lang="zh-CN" altLang="en-US" sz="1800" dirty="0"/>
              <a:t>如果强调读操作的</a:t>
            </a:r>
            <a:r>
              <a:rPr lang="en-US" altLang="zh-CN" sz="1800" dirty="0"/>
              <a:t>PA</a:t>
            </a:r>
            <a:r>
              <a:rPr lang="zh-CN" altLang="en-US" sz="1800" dirty="0"/>
              <a:t>，应采用何种策略？</a:t>
            </a:r>
            <a:endParaRPr lang="en-US" altLang="zh-CN" sz="1800" dirty="0"/>
          </a:p>
          <a:p>
            <a:pPr lvl="2">
              <a:spcBef>
                <a:spcPts val="1200"/>
              </a:spcBef>
            </a:pPr>
            <a:r>
              <a:rPr lang="zh-CN" altLang="en-US" sz="1600" dirty="0"/>
              <a:t>每次读一个副本</a:t>
            </a:r>
          </a:p>
          <a:p>
            <a:pPr lvl="1">
              <a:spcBef>
                <a:spcPts val="1200"/>
              </a:spcBef>
            </a:pPr>
            <a:r>
              <a:rPr lang="zh-CN" altLang="en-US" sz="1800" dirty="0"/>
              <a:t>如果强调读操作的</a:t>
            </a:r>
            <a:r>
              <a:rPr lang="en-US" altLang="zh-CN" sz="1800" dirty="0"/>
              <a:t>PC</a:t>
            </a:r>
            <a:r>
              <a:rPr lang="zh-CN" altLang="en-US" sz="1800" dirty="0"/>
              <a:t>，应采用何种策略？</a:t>
            </a:r>
            <a:endParaRPr lang="en-US" altLang="zh-CN" sz="1800" dirty="0"/>
          </a:p>
          <a:p>
            <a:pPr lvl="2">
              <a:spcBef>
                <a:spcPts val="1200"/>
              </a:spcBef>
            </a:pPr>
            <a:r>
              <a:rPr lang="zh-CN" altLang="en-US" sz="1600" dirty="0"/>
              <a:t>每次读多个副本</a:t>
            </a:r>
          </a:p>
          <a:p>
            <a:pPr lvl="1">
              <a:spcBef>
                <a:spcPts val="1200"/>
              </a:spcBef>
            </a:pPr>
            <a:r>
              <a:rPr lang="zh-CN" altLang="en-US" sz="1800" dirty="0"/>
              <a:t>如果强调写操作的</a:t>
            </a:r>
            <a:r>
              <a:rPr lang="en-US" altLang="zh-CN" sz="1800" dirty="0"/>
              <a:t>PA</a:t>
            </a:r>
            <a:r>
              <a:rPr lang="zh-CN" altLang="en-US" sz="1800" dirty="0"/>
              <a:t>，应采用何种策略？</a:t>
            </a:r>
            <a:endParaRPr lang="en-US" altLang="zh-CN" sz="1800" dirty="0"/>
          </a:p>
          <a:p>
            <a:pPr lvl="2">
              <a:spcBef>
                <a:spcPts val="1200"/>
              </a:spcBef>
            </a:pPr>
            <a:r>
              <a:rPr lang="zh-CN" altLang="en-US" sz="1600" dirty="0"/>
              <a:t>允许短时间不一致</a:t>
            </a:r>
          </a:p>
          <a:p>
            <a:pPr lvl="1">
              <a:spcBef>
                <a:spcPts val="1200"/>
              </a:spcBef>
            </a:pPr>
            <a:r>
              <a:rPr lang="zh-CN" altLang="en-US" sz="1800" dirty="0"/>
              <a:t>如果强调写操作的</a:t>
            </a:r>
            <a:r>
              <a:rPr lang="en-US" altLang="zh-CN" sz="1800" dirty="0"/>
              <a:t>PC</a:t>
            </a:r>
            <a:r>
              <a:rPr lang="zh-CN" altLang="en-US" sz="1800" dirty="0"/>
              <a:t>，应采用何种策略？</a:t>
            </a:r>
            <a:endParaRPr lang="en-US" altLang="zh-CN" sz="1800" dirty="0"/>
          </a:p>
          <a:p>
            <a:pPr lvl="2">
              <a:spcBef>
                <a:spcPts val="1200"/>
              </a:spcBef>
            </a:pPr>
            <a:r>
              <a:rPr lang="zh-CN" altLang="en-US" sz="1600" dirty="0"/>
              <a:t>即时同步</a:t>
            </a:r>
          </a:p>
          <a:p>
            <a:pPr marL="457200" lvl="1" indent="0">
              <a:spcBef>
                <a:spcPts val="1200"/>
              </a:spcBef>
              <a:buNone/>
            </a:pPr>
            <a:endParaRPr lang="zh-CN" altLang="en-US" sz="1800" dirty="0"/>
          </a:p>
          <a:p>
            <a:pPr>
              <a:spcBef>
                <a:spcPts val="1200"/>
              </a:spcBef>
            </a:pPr>
            <a:endParaRPr lang="zh-CN" altLang="en-US" sz="2000" dirty="0"/>
          </a:p>
        </p:txBody>
      </p:sp>
    </p:spTree>
    <p:extLst>
      <p:ext uri="{BB962C8B-B14F-4D97-AF65-F5344CB8AC3E}">
        <p14:creationId xmlns:p14="http://schemas.microsoft.com/office/powerpoint/2010/main" val="3338374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arn(inVertic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A5D1F-BDC7-405A-B143-B1A4F36B7F25}"/>
              </a:ext>
            </a:extLst>
          </p:cNvPr>
          <p:cNvSpPr>
            <a:spLocks noGrp="1"/>
          </p:cNvSpPr>
          <p:nvPr>
            <p:ph type="title"/>
          </p:nvPr>
        </p:nvSpPr>
        <p:spPr/>
        <p:txBody>
          <a:bodyPr/>
          <a:lstStyle/>
          <a:p>
            <a:pPr algn="ctr"/>
            <a:r>
              <a:rPr lang="en-US" altLang="zh-CN" dirty="0"/>
              <a:t>BASE</a:t>
            </a:r>
            <a:r>
              <a:rPr lang="zh-CN" altLang="en-US" dirty="0"/>
              <a:t>和最终一致性</a:t>
            </a:r>
          </a:p>
        </p:txBody>
      </p:sp>
      <p:sp>
        <p:nvSpPr>
          <p:cNvPr id="3" name="内容占位符 2">
            <a:extLst>
              <a:ext uri="{FF2B5EF4-FFF2-40B4-BE49-F238E27FC236}">
                <a16:creationId xmlns:a16="http://schemas.microsoft.com/office/drawing/2014/main" id="{C58332B6-0CAE-4D18-8C0F-A3DD2EA82A1F}"/>
              </a:ext>
            </a:extLst>
          </p:cNvPr>
          <p:cNvSpPr>
            <a:spLocks noGrp="1"/>
          </p:cNvSpPr>
          <p:nvPr>
            <p:ph idx="1"/>
          </p:nvPr>
        </p:nvSpPr>
        <p:spPr>
          <a:xfrm>
            <a:off x="179512" y="771550"/>
            <a:ext cx="8568952" cy="3805070"/>
          </a:xfrm>
        </p:spPr>
        <p:txBody>
          <a:bodyPr/>
          <a:lstStyle/>
          <a:p>
            <a:r>
              <a:rPr lang="en-US" altLang="zh-CN" sz="2000" b="1" dirty="0"/>
              <a:t>BASE</a:t>
            </a:r>
          </a:p>
          <a:p>
            <a:pPr lvl="1"/>
            <a:r>
              <a:rPr lang="en-US" altLang="zh-CN" sz="1600" b="1" dirty="0"/>
              <a:t>B</a:t>
            </a:r>
            <a:r>
              <a:rPr lang="en-US" altLang="zh-CN" sz="1600" dirty="0"/>
              <a:t>asically </a:t>
            </a:r>
            <a:r>
              <a:rPr lang="en-US" altLang="zh-CN" sz="1600" b="1" dirty="0"/>
              <a:t>A</a:t>
            </a:r>
            <a:r>
              <a:rPr lang="en-US" altLang="zh-CN" sz="1600" dirty="0"/>
              <a:t>vailable </a:t>
            </a:r>
            <a:r>
              <a:rPr lang="zh-CN" altLang="en-US" sz="1600" dirty="0"/>
              <a:t>（基本可用）：部分节点或功能出现故障时，系统的核心部分仍然可用</a:t>
            </a:r>
            <a:endParaRPr lang="en-US" altLang="zh-CN" sz="1600" dirty="0"/>
          </a:p>
          <a:p>
            <a:pPr lvl="1"/>
            <a:r>
              <a:rPr lang="en-US" altLang="zh-CN" sz="1600" b="1" dirty="0"/>
              <a:t>S</a:t>
            </a:r>
            <a:r>
              <a:rPr lang="en-US" altLang="zh-CN" sz="1600" dirty="0"/>
              <a:t>oft-state(</a:t>
            </a:r>
            <a:r>
              <a:rPr lang="zh-CN" altLang="en-US" sz="1600" dirty="0"/>
              <a:t>软状态）：系统允许出现“中间状态”，即多副本内容不一致</a:t>
            </a:r>
            <a:endParaRPr lang="en-US" altLang="zh-CN" sz="1600" dirty="0"/>
          </a:p>
          <a:p>
            <a:pPr lvl="1"/>
            <a:r>
              <a:rPr lang="en-US" altLang="zh-CN" sz="1600" b="1" dirty="0"/>
              <a:t>E</a:t>
            </a:r>
            <a:r>
              <a:rPr lang="en-US" altLang="zh-CN" sz="1600" dirty="0"/>
              <a:t>ventual consistency</a:t>
            </a:r>
            <a:r>
              <a:rPr lang="zh-CN" altLang="en-US" sz="1600" dirty="0"/>
              <a:t>（最终一致性）：系统中的多副本数据经过一定时间后，最终保持一致</a:t>
            </a:r>
            <a:endParaRPr lang="en-US" altLang="zh-CN" sz="1600" dirty="0"/>
          </a:p>
          <a:p>
            <a:pPr lvl="1"/>
            <a:r>
              <a:rPr lang="en-US" altLang="zh-CN" sz="1600" dirty="0"/>
              <a:t>BASE</a:t>
            </a:r>
            <a:r>
              <a:rPr lang="zh-CN" altLang="en-US" sz="1600" dirty="0"/>
              <a:t>是一个和</a:t>
            </a:r>
            <a:r>
              <a:rPr lang="en-US" altLang="zh-CN" sz="1600" dirty="0"/>
              <a:t>ACID</a:t>
            </a:r>
            <a:r>
              <a:rPr lang="zh-CN" altLang="en-US" sz="1600" dirty="0"/>
              <a:t>相对比的概念，强调弱一致性</a:t>
            </a:r>
          </a:p>
          <a:p>
            <a:pPr lvl="2"/>
            <a:r>
              <a:rPr lang="en-US" altLang="zh-CN" sz="1400" dirty="0"/>
              <a:t>ACID</a:t>
            </a:r>
            <a:r>
              <a:rPr lang="zh-CN" altLang="en-US" sz="1400" dirty="0"/>
              <a:t>指事务的强一致性，认为事务执行时不应存在中间状态，只有“成功”、“回滚”等最终状态</a:t>
            </a:r>
            <a:endParaRPr lang="en-US" altLang="zh-CN" sz="1400" dirty="0"/>
          </a:p>
          <a:p>
            <a:pPr lvl="2"/>
            <a:r>
              <a:rPr lang="zh-CN" altLang="en-US" sz="1400" dirty="0"/>
              <a:t>在分布式环境下，涉及到网络通信的不可靠性，性能较差，且技术实现复杂</a:t>
            </a:r>
          </a:p>
          <a:p>
            <a:r>
              <a:rPr lang="zh-CN" altLang="en-US" sz="2000" b="1" dirty="0"/>
              <a:t>最终一致性</a:t>
            </a:r>
            <a:endParaRPr lang="en-US" altLang="zh-CN" sz="2000" b="1" dirty="0"/>
          </a:p>
          <a:p>
            <a:pPr lvl="1"/>
            <a:r>
              <a:rPr lang="en-US" altLang="zh-CN" sz="1600" dirty="0"/>
              <a:t>BASE</a:t>
            </a:r>
            <a:r>
              <a:rPr lang="zh-CN" altLang="en-US" sz="1600" dirty="0"/>
              <a:t>强调，在互联网等场景中，用户响应（即可用性）很重要，必须首先满足</a:t>
            </a:r>
          </a:p>
          <a:p>
            <a:pPr lvl="2"/>
            <a:r>
              <a:rPr lang="zh-CN" altLang="en-US" sz="1400" dirty="0">
                <a:solidFill>
                  <a:srgbClr val="C00000"/>
                </a:solidFill>
              </a:rPr>
              <a:t>最终一致性</a:t>
            </a:r>
            <a:r>
              <a:rPr lang="zh-CN" altLang="en-US" sz="1400" dirty="0"/>
              <a:t>，即事务存在中间状态，但经历一段时间之后，最终会一致</a:t>
            </a:r>
          </a:p>
          <a:p>
            <a:pPr lvl="2"/>
            <a:r>
              <a:rPr lang="zh-CN" altLang="en-US" sz="1400" dirty="0"/>
              <a:t>最终一致性（在一些应用场景下）也可以看作</a:t>
            </a:r>
            <a:r>
              <a:rPr lang="en-US" altLang="zh-CN" sz="1400" dirty="0"/>
              <a:t>NoSQL</a:t>
            </a:r>
            <a:r>
              <a:rPr lang="zh-CN" altLang="en-US" sz="1400" dirty="0"/>
              <a:t>允许多个副本可以存在暂时的不同步（即异步更新），结合</a:t>
            </a:r>
            <a:r>
              <a:rPr lang="en-US" altLang="zh-CN" sz="1400" dirty="0"/>
              <a:t>CAP</a:t>
            </a:r>
            <a:r>
              <a:rPr lang="zh-CN" altLang="en-US" sz="1400" dirty="0"/>
              <a:t>理论，这种设计强调</a:t>
            </a:r>
            <a:r>
              <a:rPr lang="en-US" altLang="zh-CN" sz="1400" dirty="0"/>
              <a:t>PA</a:t>
            </a:r>
            <a:r>
              <a:rPr lang="zh-CN" altLang="en-US" sz="1400" dirty="0"/>
              <a:t>，可以提高响应速度</a:t>
            </a:r>
          </a:p>
          <a:p>
            <a:endParaRPr lang="zh-CN" altLang="en-US" sz="2000" dirty="0"/>
          </a:p>
        </p:txBody>
      </p:sp>
    </p:spTree>
    <p:extLst>
      <p:ext uri="{BB962C8B-B14F-4D97-AF65-F5344CB8AC3E}">
        <p14:creationId xmlns:p14="http://schemas.microsoft.com/office/powerpoint/2010/main" val="1791821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arn(inVertical)">
                                      <p:cBhvr>
                                        <p:cTn id="10" dur="500"/>
                                        <p:tgtEl>
                                          <p:spTgt spid="3">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arn(inVertical)">
                                      <p:cBhvr>
                                        <p:cTn id="13" dur="500"/>
                                        <p:tgtEl>
                                          <p:spTgt spid="3">
                                            <p:txEl>
                                              <p:pRg st="9" end="9"/>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arn(inVertic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DDF1F-4948-49A7-A7CC-3FA9047CAF19}"/>
              </a:ext>
            </a:extLst>
          </p:cNvPr>
          <p:cNvSpPr>
            <a:spLocks noGrp="1"/>
          </p:cNvSpPr>
          <p:nvPr>
            <p:ph type="title"/>
          </p:nvPr>
        </p:nvSpPr>
        <p:spPr/>
        <p:txBody>
          <a:bodyPr/>
          <a:lstStyle/>
          <a:p>
            <a:pPr algn="ctr"/>
            <a:r>
              <a:rPr lang="en-US" altLang="zh-CN" dirty="0"/>
              <a:t>BASE</a:t>
            </a:r>
            <a:r>
              <a:rPr lang="zh-CN" altLang="en-US" dirty="0"/>
              <a:t>和最终一致性</a:t>
            </a:r>
          </a:p>
        </p:txBody>
      </p:sp>
      <p:sp>
        <p:nvSpPr>
          <p:cNvPr id="3" name="内容占位符 2">
            <a:extLst>
              <a:ext uri="{FF2B5EF4-FFF2-40B4-BE49-F238E27FC236}">
                <a16:creationId xmlns:a16="http://schemas.microsoft.com/office/drawing/2014/main" id="{F4039095-70F3-4DD5-8F13-68A403069423}"/>
              </a:ext>
            </a:extLst>
          </p:cNvPr>
          <p:cNvSpPr>
            <a:spLocks noGrp="1"/>
          </p:cNvSpPr>
          <p:nvPr>
            <p:ph idx="1"/>
          </p:nvPr>
        </p:nvSpPr>
        <p:spPr/>
        <p:txBody>
          <a:bodyPr/>
          <a:lstStyle/>
          <a:p>
            <a:pPr>
              <a:spcBef>
                <a:spcPts val="600"/>
              </a:spcBef>
            </a:pPr>
            <a:r>
              <a:rPr lang="en-US" altLang="zh-CN" sz="2000" b="1" dirty="0"/>
              <a:t>BASE</a:t>
            </a:r>
            <a:r>
              <a:rPr lang="zh-CN" altLang="en-US" sz="2000" b="1" dirty="0"/>
              <a:t>强调软状态和弱一致性，在一些互联网业务中不会带来大问题</a:t>
            </a:r>
          </a:p>
          <a:p>
            <a:pPr lvl="1">
              <a:spcBef>
                <a:spcPts val="600"/>
              </a:spcBef>
            </a:pPr>
            <a:r>
              <a:rPr lang="zh-CN" altLang="en-US" sz="1800" dirty="0"/>
              <a:t>例如：一位欧洲用户在社交软件上短时间内更新了多次头像，但他在亚洲的好友即便正在刷新，可能也只能在一段时间后才看到更新的情况，并且只看到了最终的头像，中间的更新结果在服务器同步信息的过程中被覆盖</a:t>
            </a:r>
          </a:p>
          <a:p>
            <a:pPr>
              <a:spcBef>
                <a:spcPts val="600"/>
              </a:spcBef>
            </a:pPr>
            <a:r>
              <a:rPr lang="zh-CN" altLang="en-US" sz="2000" b="1" dirty="0"/>
              <a:t>弱一致性场景中， 经常会使用“异步消息机制”在网络节点之间的进行通信</a:t>
            </a:r>
          </a:p>
          <a:p>
            <a:pPr lvl="1">
              <a:spcBef>
                <a:spcPts val="600"/>
              </a:spcBef>
            </a:pPr>
            <a:r>
              <a:rPr lang="zh-CN" altLang="en-US" sz="1800" dirty="0"/>
              <a:t>异步消息意味着消息的发送和接受之间存在时间差。消息的发送者在消息发出后立刻退出发送流程，不会阻塞等待接受者的反馈，因此不会受到网络延迟等影响，系统的响应时间较少。这可以看作是一种软状态机制</a:t>
            </a:r>
          </a:p>
          <a:p>
            <a:pPr lvl="1">
              <a:spcBef>
                <a:spcPts val="600"/>
              </a:spcBef>
            </a:pPr>
            <a:r>
              <a:rPr lang="en-US" altLang="zh-CN" sz="1800" dirty="0"/>
              <a:t>NoSQL</a:t>
            </a:r>
            <a:r>
              <a:rPr lang="zh-CN" altLang="en-US" sz="1800" dirty="0"/>
              <a:t>中也会使用异步消息机制进行事件通知等，但最终用户一般不需要关心其具体过程</a:t>
            </a:r>
          </a:p>
          <a:p>
            <a:pPr>
              <a:spcBef>
                <a:spcPts val="600"/>
              </a:spcBef>
            </a:pPr>
            <a:endParaRPr lang="zh-CN" altLang="en-US" sz="2000" dirty="0"/>
          </a:p>
        </p:txBody>
      </p:sp>
    </p:spTree>
    <p:extLst>
      <p:ext uri="{BB962C8B-B14F-4D97-AF65-F5344CB8AC3E}">
        <p14:creationId xmlns:p14="http://schemas.microsoft.com/office/powerpoint/2010/main" val="258884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721-815C-46F9-9B09-1735EE92B9A1}"/>
              </a:ext>
            </a:extLst>
          </p:cNvPr>
          <p:cNvSpPr>
            <a:spLocks noGrp="1"/>
          </p:cNvSpPr>
          <p:nvPr>
            <p:ph type="title"/>
          </p:nvPr>
        </p:nvSpPr>
        <p:spPr/>
        <p:txBody>
          <a:bodyPr/>
          <a:lstStyle/>
          <a:p>
            <a:pPr algn="ctr"/>
            <a:r>
              <a:rPr lang="zh-CN" altLang="en-US" dirty="0"/>
              <a:t>集群共识问题</a:t>
            </a:r>
          </a:p>
        </p:txBody>
      </p:sp>
      <p:sp>
        <p:nvSpPr>
          <p:cNvPr id="3" name="内容占位符 2">
            <a:extLst>
              <a:ext uri="{FF2B5EF4-FFF2-40B4-BE49-F238E27FC236}">
                <a16:creationId xmlns:a16="http://schemas.microsoft.com/office/drawing/2014/main" id="{BE069BB3-18D0-4E48-9DCA-BC21E01E76C6}"/>
              </a:ext>
            </a:extLst>
          </p:cNvPr>
          <p:cNvSpPr>
            <a:spLocks noGrp="1"/>
          </p:cNvSpPr>
          <p:nvPr>
            <p:ph idx="1"/>
          </p:nvPr>
        </p:nvSpPr>
        <p:spPr>
          <a:xfrm>
            <a:off x="251520" y="789553"/>
            <a:ext cx="8568952" cy="3805070"/>
          </a:xfrm>
        </p:spPr>
        <p:txBody>
          <a:bodyPr/>
          <a:lstStyle/>
          <a:p>
            <a:pPr>
              <a:spcBef>
                <a:spcPts val="1200"/>
              </a:spcBef>
            </a:pPr>
            <a:r>
              <a:rPr lang="zh-CN" altLang="en-US" sz="2000" b="1" dirty="0"/>
              <a:t>假设在读写分离场景下，有一个写节点（主节点）和若干个读节点（从节点）。当主节点出现故障时，集群如何实现自动故障恢复？</a:t>
            </a:r>
          </a:p>
          <a:p>
            <a:pPr lvl="1">
              <a:spcBef>
                <a:spcPts val="1200"/>
              </a:spcBef>
            </a:pPr>
            <a:r>
              <a:rPr lang="zh-CN" altLang="en-US" sz="1800" dirty="0"/>
              <a:t>可以在从节点中“选举”出一个新的主节点</a:t>
            </a:r>
          </a:p>
          <a:p>
            <a:pPr lvl="1">
              <a:spcBef>
                <a:spcPts val="1200"/>
              </a:spcBef>
            </a:pPr>
            <a:r>
              <a:rPr lang="zh-CN" altLang="en-US" sz="1800" dirty="0"/>
              <a:t>可以由从节点（或若干外部节点）进行自动选举</a:t>
            </a:r>
          </a:p>
          <a:p>
            <a:pPr lvl="1">
              <a:spcBef>
                <a:spcPts val="1200"/>
              </a:spcBef>
            </a:pPr>
            <a:r>
              <a:rPr lang="zh-CN" altLang="en-US" sz="1800" dirty="0"/>
              <a:t>需要一个算法（或网络协议）来协调选举者的行为</a:t>
            </a:r>
          </a:p>
          <a:p>
            <a:pPr>
              <a:spcBef>
                <a:spcPts val="1200"/>
              </a:spcBef>
            </a:pPr>
            <a:r>
              <a:rPr lang="zh-CN" altLang="en-US" sz="2000" b="1" dirty="0"/>
              <a:t>假设在一个集群环境中，所有节点都需要更新一个配置项，如何自动发现该配置项的更新？</a:t>
            </a:r>
          </a:p>
          <a:p>
            <a:pPr lvl="1">
              <a:spcBef>
                <a:spcPts val="1200"/>
              </a:spcBef>
            </a:pPr>
            <a:r>
              <a:rPr lang="zh-CN" altLang="en-US" sz="1800" dirty="0"/>
              <a:t>需要所有节点发现“</a:t>
            </a:r>
            <a:r>
              <a:rPr lang="en-US" altLang="zh-CN" sz="1800" dirty="0"/>
              <a:t>xx</a:t>
            </a:r>
            <a:r>
              <a:rPr lang="zh-CN" altLang="en-US" sz="1800" dirty="0"/>
              <a:t>配置项更新为</a:t>
            </a:r>
            <a:r>
              <a:rPr lang="en-US" altLang="zh-CN" sz="1800" dirty="0"/>
              <a:t>xx”</a:t>
            </a:r>
            <a:r>
              <a:rPr lang="zh-CN" altLang="en-US" sz="1800" dirty="0"/>
              <a:t>并达成共识</a:t>
            </a:r>
          </a:p>
          <a:p>
            <a:pPr>
              <a:spcBef>
                <a:spcPts val="1200"/>
              </a:spcBef>
            </a:pPr>
            <a:endParaRPr lang="zh-CN" altLang="en-US" sz="2000" dirty="0"/>
          </a:p>
        </p:txBody>
      </p:sp>
    </p:spTree>
    <p:extLst>
      <p:ext uri="{BB962C8B-B14F-4D97-AF65-F5344CB8AC3E}">
        <p14:creationId xmlns:p14="http://schemas.microsoft.com/office/powerpoint/2010/main" val="1442500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5BBE3-16D3-4BF0-AF4C-1B0A50E5A0DE}"/>
              </a:ext>
            </a:extLst>
          </p:cNvPr>
          <p:cNvSpPr>
            <a:spLocks noGrp="1"/>
          </p:cNvSpPr>
          <p:nvPr>
            <p:ph type="title"/>
          </p:nvPr>
        </p:nvSpPr>
        <p:spPr/>
        <p:txBody>
          <a:bodyPr/>
          <a:lstStyle/>
          <a:p>
            <a:pPr algn="ctr"/>
            <a:r>
              <a:rPr lang="zh-CN" altLang="en-US" dirty="0"/>
              <a:t>关系模型</a:t>
            </a:r>
          </a:p>
        </p:txBody>
      </p:sp>
      <p:sp>
        <p:nvSpPr>
          <p:cNvPr id="3" name="内容占位符 2">
            <a:extLst>
              <a:ext uri="{FF2B5EF4-FFF2-40B4-BE49-F238E27FC236}">
                <a16:creationId xmlns:a16="http://schemas.microsoft.com/office/drawing/2014/main" id="{FDAEDA14-FCAC-4F7E-910E-86DDFEF96CA5}"/>
              </a:ext>
            </a:extLst>
          </p:cNvPr>
          <p:cNvSpPr>
            <a:spLocks noGrp="1"/>
          </p:cNvSpPr>
          <p:nvPr>
            <p:ph idx="1"/>
          </p:nvPr>
        </p:nvSpPr>
        <p:spPr>
          <a:xfrm>
            <a:off x="251520" y="789553"/>
            <a:ext cx="8352928" cy="3805070"/>
          </a:xfrm>
        </p:spPr>
        <p:txBody>
          <a:bodyPr/>
          <a:lstStyle/>
          <a:p>
            <a:pPr>
              <a:spcBef>
                <a:spcPts val="1200"/>
              </a:spcBef>
            </a:pPr>
            <a:r>
              <a:rPr lang="zh-CN" altLang="en-US" sz="2000" b="1" dirty="0"/>
              <a:t>实体（</a:t>
            </a:r>
            <a:r>
              <a:rPr lang="en-US" altLang="zh-CN" sz="2000" b="1" dirty="0"/>
              <a:t>Entity</a:t>
            </a:r>
            <a:r>
              <a:rPr lang="zh-CN" altLang="en-US" sz="2000" b="1" dirty="0"/>
              <a:t>）</a:t>
            </a:r>
            <a:endParaRPr lang="en-US" altLang="zh-CN" sz="2000" b="1" dirty="0"/>
          </a:p>
          <a:p>
            <a:pPr lvl="1">
              <a:spcBef>
                <a:spcPts val="1200"/>
              </a:spcBef>
            </a:pPr>
            <a:r>
              <a:rPr lang="zh-CN" altLang="en-US" sz="1800" dirty="0"/>
              <a:t>现实世界中具体或抽象的事物，如学生、教师、课程</a:t>
            </a:r>
          </a:p>
          <a:p>
            <a:pPr>
              <a:spcBef>
                <a:spcPts val="1200"/>
              </a:spcBef>
            </a:pPr>
            <a:r>
              <a:rPr lang="zh-CN" altLang="en-US" sz="2000" b="1" dirty="0"/>
              <a:t>属性（</a:t>
            </a:r>
            <a:r>
              <a:rPr lang="en-US" altLang="zh-CN" sz="2000" b="1" dirty="0"/>
              <a:t>Attribute</a:t>
            </a:r>
            <a:r>
              <a:rPr lang="zh-CN" altLang="en-US" sz="2000" b="1" dirty="0"/>
              <a:t>）</a:t>
            </a:r>
            <a:endParaRPr lang="en-US" altLang="zh-CN" sz="2000" b="1" dirty="0"/>
          </a:p>
          <a:p>
            <a:pPr lvl="1">
              <a:spcBef>
                <a:spcPts val="1200"/>
              </a:spcBef>
            </a:pPr>
            <a:r>
              <a:rPr lang="zh-CN" altLang="en-US" sz="1800" dirty="0"/>
              <a:t>对实体特性进行描述，如学生的学号、班级、姓名等</a:t>
            </a:r>
            <a:endParaRPr lang="en-US" altLang="zh-CN" sz="1800" dirty="0"/>
          </a:p>
          <a:p>
            <a:pPr lvl="1">
              <a:spcBef>
                <a:spcPts val="1200"/>
              </a:spcBef>
            </a:pPr>
            <a:r>
              <a:rPr lang="zh-CN" altLang="en-US" sz="1800" dirty="0"/>
              <a:t>属性一般要求具有原子性，即不可分割</a:t>
            </a:r>
            <a:endParaRPr lang="en-US" altLang="zh-CN" sz="1800" dirty="0"/>
          </a:p>
          <a:p>
            <a:pPr lvl="1">
              <a:spcBef>
                <a:spcPts val="1200"/>
              </a:spcBef>
            </a:pPr>
            <a:r>
              <a:rPr lang="zh-CN" altLang="en-US" sz="1800" dirty="0"/>
              <a:t>属性具有值域和数据类型两种特性</a:t>
            </a:r>
          </a:p>
          <a:p>
            <a:pPr>
              <a:spcBef>
                <a:spcPts val="1200"/>
              </a:spcBef>
            </a:pPr>
            <a:r>
              <a:rPr lang="zh-CN" altLang="en-US" sz="2000" b="1" dirty="0"/>
              <a:t>联系（</a:t>
            </a:r>
            <a:r>
              <a:rPr lang="en-US" altLang="zh-CN" sz="2000" b="1" dirty="0"/>
              <a:t>Relation</a:t>
            </a:r>
            <a:r>
              <a:rPr lang="zh-CN" altLang="en-US" sz="2000" b="1" dirty="0"/>
              <a:t>）</a:t>
            </a:r>
            <a:endParaRPr lang="en-US" altLang="zh-CN" sz="2000" b="1" dirty="0"/>
          </a:p>
          <a:p>
            <a:pPr lvl="1">
              <a:spcBef>
                <a:spcPts val="1200"/>
              </a:spcBef>
            </a:pPr>
            <a:r>
              <a:rPr lang="zh-CN" altLang="en-US" sz="1800" dirty="0"/>
              <a:t>实体之间的关系，以及实体内部属性之间的关系</a:t>
            </a:r>
          </a:p>
          <a:p>
            <a:pPr>
              <a:spcBef>
                <a:spcPts val="1200"/>
              </a:spcBef>
            </a:pPr>
            <a:endParaRPr lang="zh-CN" altLang="en-US" sz="2000" dirty="0"/>
          </a:p>
        </p:txBody>
      </p:sp>
    </p:spTree>
    <p:extLst>
      <p:ext uri="{BB962C8B-B14F-4D97-AF65-F5344CB8AC3E}">
        <p14:creationId xmlns:p14="http://schemas.microsoft.com/office/powerpoint/2010/main" val="2575518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9A3A3-67B8-49FA-9F45-5CA1F8C53EA1}"/>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A7FD6BDC-CDAD-4A8C-9972-063989E34F7A}"/>
              </a:ext>
            </a:extLst>
          </p:cNvPr>
          <p:cNvSpPr>
            <a:spLocks noGrp="1"/>
          </p:cNvSpPr>
          <p:nvPr>
            <p:ph idx="1"/>
          </p:nvPr>
        </p:nvSpPr>
        <p:spPr>
          <a:xfrm>
            <a:off x="251520" y="789553"/>
            <a:ext cx="8352928" cy="3805070"/>
          </a:xfrm>
        </p:spPr>
        <p:txBody>
          <a:bodyPr/>
          <a:lstStyle/>
          <a:p>
            <a:pPr>
              <a:spcBef>
                <a:spcPts val="1200"/>
              </a:spcBef>
            </a:pPr>
            <a:r>
              <a:rPr lang="en-US" altLang="zh-CN" sz="2000" b="1" dirty="0" err="1"/>
              <a:t>Paxos</a:t>
            </a:r>
            <a:r>
              <a:rPr lang="zh-CN" altLang="en-US" sz="2000" b="1" dirty="0"/>
              <a:t>是一种基于</a:t>
            </a:r>
            <a:r>
              <a:rPr lang="zh-CN" altLang="en-US" sz="2000" b="1" dirty="0">
                <a:solidFill>
                  <a:srgbClr val="C00000"/>
                </a:solidFill>
              </a:rPr>
              <a:t>异步消息</a:t>
            </a:r>
            <a:r>
              <a:rPr lang="zh-CN" altLang="en-US" sz="2000" b="1" dirty="0"/>
              <a:t>的一致性算法</a:t>
            </a:r>
            <a:r>
              <a:rPr lang="en-US" altLang="zh-CN" sz="2000" b="1" dirty="0"/>
              <a:t>(</a:t>
            </a:r>
            <a:r>
              <a:rPr lang="zh-CN" altLang="en-US" sz="2000" b="1" dirty="0"/>
              <a:t>共识算法</a:t>
            </a:r>
            <a:r>
              <a:rPr lang="en-US" altLang="zh-CN" sz="2000" b="1" dirty="0"/>
              <a:t>)</a:t>
            </a:r>
            <a:r>
              <a:rPr lang="zh-CN" altLang="en-US" sz="2000" dirty="0"/>
              <a:t>，主要解决：</a:t>
            </a:r>
          </a:p>
          <a:p>
            <a:pPr lvl="1">
              <a:spcBef>
                <a:spcPts val="1200"/>
              </a:spcBef>
            </a:pPr>
            <a:r>
              <a:rPr lang="zh-CN" altLang="en-US" sz="1800" dirty="0"/>
              <a:t>如何发起投票，特别是当多个节点希望发起投票时，如何决定投票主题？</a:t>
            </a:r>
          </a:p>
          <a:p>
            <a:pPr lvl="1">
              <a:spcBef>
                <a:spcPts val="1200"/>
              </a:spcBef>
            </a:pPr>
            <a:r>
              <a:rPr lang="zh-CN" altLang="en-US" sz="1800" dirty="0"/>
              <a:t>具有投票权的节点如何投票？出现网络故障、延迟或部分节点失效时，投票过程和结果是否还有效？</a:t>
            </a:r>
          </a:p>
          <a:p>
            <a:pPr lvl="1">
              <a:spcBef>
                <a:spcPts val="1200"/>
              </a:spcBef>
            </a:pPr>
            <a:r>
              <a:rPr lang="zh-CN" altLang="en-US" sz="1800" dirty="0"/>
              <a:t>如何让“吃瓜群众”（</a:t>
            </a:r>
            <a:r>
              <a:rPr lang="en-US" altLang="zh-CN" sz="1800" dirty="0"/>
              <a:t>learner</a:t>
            </a:r>
            <a:r>
              <a:rPr lang="zh-CN" altLang="en-US" sz="1800" dirty="0"/>
              <a:t>）获知投票结果</a:t>
            </a:r>
          </a:p>
          <a:p>
            <a:pPr>
              <a:spcBef>
                <a:spcPts val="1200"/>
              </a:spcBef>
            </a:pPr>
            <a:r>
              <a:rPr lang="en-US" altLang="zh-CN" sz="2000" dirty="0" err="1"/>
              <a:t>Paxos</a:t>
            </a:r>
            <a:r>
              <a:rPr lang="zh-CN" altLang="en-US" sz="2000" dirty="0"/>
              <a:t>被认为是同类算法中最有效的，有多种改进算法，如</a:t>
            </a:r>
            <a:r>
              <a:rPr lang="en-US" altLang="zh-CN" sz="2000" dirty="0"/>
              <a:t>Fast </a:t>
            </a:r>
            <a:r>
              <a:rPr lang="en-US" altLang="zh-CN" sz="2000" dirty="0" err="1"/>
              <a:t>Paxos</a:t>
            </a:r>
            <a:endParaRPr lang="zh-CN" altLang="en-US" sz="2000" dirty="0"/>
          </a:p>
          <a:p>
            <a:pPr>
              <a:spcBef>
                <a:spcPts val="1200"/>
              </a:spcBef>
            </a:pPr>
            <a:r>
              <a:rPr lang="zh-CN" altLang="en-US" sz="2000" dirty="0"/>
              <a:t>现有分布式一致性软件，如：</a:t>
            </a:r>
            <a:r>
              <a:rPr lang="en-US" altLang="zh-CN" sz="2000" dirty="0"/>
              <a:t>Apache Zookeeper</a:t>
            </a:r>
            <a:r>
              <a:rPr lang="zh-CN" altLang="en-US" sz="2000" dirty="0"/>
              <a:t>、</a:t>
            </a:r>
            <a:r>
              <a:rPr lang="en-US" altLang="zh-CN" sz="2000" dirty="0"/>
              <a:t>Google Chubby</a:t>
            </a:r>
            <a:r>
              <a:rPr lang="zh-CN" altLang="en-US" sz="2000" dirty="0"/>
              <a:t>，以及</a:t>
            </a:r>
            <a:r>
              <a:rPr lang="en-US" altLang="zh-CN" sz="2000" dirty="0"/>
              <a:t>MongoDB</a:t>
            </a:r>
            <a:r>
              <a:rPr lang="zh-CN" altLang="en-US" sz="2000" dirty="0"/>
              <a:t>等</a:t>
            </a:r>
            <a:r>
              <a:rPr lang="en-US" altLang="zh-CN" sz="2000" dirty="0"/>
              <a:t>NoSQL</a:t>
            </a:r>
            <a:r>
              <a:rPr lang="zh-CN" altLang="en-US" sz="2000" dirty="0"/>
              <a:t>数据库中的主节点选举模块，大多使用或借鉴了</a:t>
            </a:r>
            <a:r>
              <a:rPr lang="en-US" altLang="zh-CN" sz="2000" dirty="0" err="1"/>
              <a:t>Paxos</a:t>
            </a:r>
            <a:endParaRPr lang="zh-CN" altLang="en-US" sz="2000" dirty="0"/>
          </a:p>
          <a:p>
            <a:pPr>
              <a:spcBef>
                <a:spcPts val="1200"/>
              </a:spcBef>
            </a:pPr>
            <a:endParaRPr lang="zh-CN" altLang="en-US" sz="2000" dirty="0"/>
          </a:p>
        </p:txBody>
      </p:sp>
    </p:spTree>
    <p:extLst>
      <p:ext uri="{BB962C8B-B14F-4D97-AF65-F5344CB8AC3E}">
        <p14:creationId xmlns:p14="http://schemas.microsoft.com/office/powerpoint/2010/main" val="11832772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2CC8B-D9C5-42CC-B2E9-8FEBBFDE6A08}"/>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47E33CBB-8B87-4C46-B394-80D4E37011B5}"/>
              </a:ext>
            </a:extLst>
          </p:cNvPr>
          <p:cNvSpPr>
            <a:spLocks noGrp="1"/>
          </p:cNvSpPr>
          <p:nvPr>
            <p:ph idx="1"/>
          </p:nvPr>
        </p:nvSpPr>
        <p:spPr>
          <a:xfrm>
            <a:off x="179512" y="669215"/>
            <a:ext cx="8784976" cy="3805070"/>
          </a:xfrm>
        </p:spPr>
        <p:txBody>
          <a:bodyPr/>
          <a:lstStyle/>
          <a:p>
            <a:r>
              <a:rPr lang="zh-CN" altLang="en-US" sz="2000" b="1" dirty="0"/>
              <a:t>基本角色</a:t>
            </a:r>
          </a:p>
          <a:p>
            <a:pPr lvl="1"/>
            <a:r>
              <a:rPr lang="zh-CN" altLang="en-US" sz="1800" dirty="0"/>
              <a:t>若干</a:t>
            </a:r>
            <a:r>
              <a:rPr lang="en-US" altLang="zh-CN" sz="1800" dirty="0"/>
              <a:t>proposer </a:t>
            </a:r>
            <a:r>
              <a:rPr lang="zh-CN" altLang="en-US" sz="1800" dirty="0"/>
              <a:t>（提议者）：</a:t>
            </a:r>
            <a:r>
              <a:rPr lang="en-US" altLang="zh-CN" sz="1800" dirty="0"/>
              <a:t>proposer</a:t>
            </a:r>
            <a:r>
              <a:rPr lang="zh-CN" altLang="en-US" sz="1800" dirty="0"/>
              <a:t>负责提出投票提议（</a:t>
            </a:r>
            <a:r>
              <a:rPr lang="en-US" altLang="zh-CN" sz="1800" dirty="0"/>
              <a:t>proposal</a:t>
            </a:r>
            <a:r>
              <a:rPr lang="zh-CN" altLang="en-US" sz="1800" dirty="0"/>
              <a:t>），以及给出建议的决议（或称为值，</a:t>
            </a:r>
            <a:r>
              <a:rPr lang="en-US" altLang="zh-CN" sz="1800" dirty="0"/>
              <a:t>value</a:t>
            </a:r>
            <a:r>
              <a:rPr lang="zh-CN" altLang="en-US" sz="1800" dirty="0"/>
              <a:t>）</a:t>
            </a:r>
          </a:p>
          <a:p>
            <a:pPr lvl="1"/>
            <a:r>
              <a:rPr lang="zh-CN" altLang="en-US" sz="1800" dirty="0"/>
              <a:t>若干（一般三个以上的奇数个）</a:t>
            </a:r>
            <a:r>
              <a:rPr lang="en-US" altLang="zh-CN" sz="1800" dirty="0"/>
              <a:t>acceptor</a:t>
            </a:r>
            <a:r>
              <a:rPr lang="zh-CN" altLang="en-US" sz="1800" dirty="0"/>
              <a:t>（投票者）：</a:t>
            </a:r>
            <a:r>
              <a:rPr lang="en-US" altLang="zh-CN" sz="1800" dirty="0"/>
              <a:t>acceptor</a:t>
            </a:r>
            <a:r>
              <a:rPr lang="zh-CN" altLang="en-US" sz="1800" dirty="0"/>
              <a:t>收到提议后进行投票，以少数服从多数的原则决定是否接受提议，以及是否批准该值</a:t>
            </a:r>
          </a:p>
          <a:p>
            <a:r>
              <a:rPr lang="zh-CN" altLang="en-US" sz="2000" b="1" dirty="0"/>
              <a:t>其他可能角色</a:t>
            </a:r>
          </a:p>
          <a:p>
            <a:pPr lvl="1"/>
            <a:r>
              <a:rPr lang="en-US" altLang="zh-CN" sz="1800" dirty="0"/>
              <a:t>client</a:t>
            </a:r>
            <a:r>
              <a:rPr lang="zh-CN" altLang="en-US" sz="1800" dirty="0"/>
              <a:t>客户端：提议的产生者，</a:t>
            </a:r>
            <a:r>
              <a:rPr lang="en-US" altLang="zh-CN" sz="1800" dirty="0"/>
              <a:t>client</a:t>
            </a:r>
            <a:r>
              <a:rPr lang="zh-CN" altLang="en-US" sz="1800" dirty="0"/>
              <a:t>将提议提交给任意</a:t>
            </a:r>
            <a:r>
              <a:rPr lang="en-US" altLang="zh-CN" sz="1800" dirty="0"/>
              <a:t>proposer</a:t>
            </a:r>
            <a:r>
              <a:rPr lang="zh-CN" altLang="en-US" sz="1800" dirty="0"/>
              <a:t>，由其提交投票</a:t>
            </a:r>
          </a:p>
          <a:p>
            <a:pPr lvl="1"/>
            <a:r>
              <a:rPr lang="en-US" altLang="zh-CN" sz="1800" dirty="0"/>
              <a:t>learner </a:t>
            </a:r>
            <a:r>
              <a:rPr lang="zh-CN" altLang="en-US" sz="1800" dirty="0"/>
              <a:t>（学习者，也称</a:t>
            </a:r>
            <a:r>
              <a:rPr lang="en-US" altLang="zh-CN" sz="1800" dirty="0"/>
              <a:t>observer</a:t>
            </a:r>
            <a:r>
              <a:rPr lang="zh-CN" altLang="en-US" sz="1800" dirty="0"/>
              <a:t>）：</a:t>
            </a:r>
            <a:r>
              <a:rPr lang="en-US" altLang="zh-CN" sz="1800" dirty="0"/>
              <a:t>learner</a:t>
            </a:r>
            <a:r>
              <a:rPr lang="zh-CN" altLang="en-US" sz="1800" dirty="0"/>
              <a:t>只能观察投票结果，并更新自己的认识（值），无投票权</a:t>
            </a:r>
          </a:p>
          <a:p>
            <a:pPr lvl="1"/>
            <a:r>
              <a:rPr lang="en-US" altLang="zh-CN" sz="1800" dirty="0"/>
              <a:t>coordinator</a:t>
            </a:r>
            <a:r>
              <a:rPr lang="zh-CN" altLang="en-US" sz="1800" dirty="0"/>
              <a:t>和</a:t>
            </a:r>
            <a:r>
              <a:rPr lang="en-US" altLang="zh-CN" sz="1800" dirty="0"/>
              <a:t>leader</a:t>
            </a:r>
            <a:r>
              <a:rPr lang="zh-CN" altLang="en-US" sz="1800" dirty="0"/>
              <a:t>：在改进后的</a:t>
            </a:r>
            <a:r>
              <a:rPr lang="en-US" altLang="zh-CN" sz="1800" dirty="0" err="1"/>
              <a:t>Paxos</a:t>
            </a:r>
            <a:r>
              <a:rPr lang="zh-CN" altLang="en-US" sz="1800" dirty="0"/>
              <a:t>机制中负责协调</a:t>
            </a:r>
          </a:p>
          <a:p>
            <a:r>
              <a:rPr lang="zh-CN" altLang="en-US" sz="2000" dirty="0"/>
              <a:t>实际系统中，通常只有客户端和服务器。客户端一般扮演</a:t>
            </a:r>
            <a:r>
              <a:rPr lang="en-US" altLang="zh-CN" sz="2000" dirty="0"/>
              <a:t>client</a:t>
            </a:r>
            <a:r>
              <a:rPr lang="zh-CN" altLang="en-US" sz="2000" dirty="0"/>
              <a:t>、</a:t>
            </a:r>
            <a:r>
              <a:rPr lang="en-US" altLang="zh-CN" sz="2000" dirty="0"/>
              <a:t>proposer</a:t>
            </a:r>
            <a:r>
              <a:rPr lang="zh-CN" altLang="en-US" sz="2000" dirty="0"/>
              <a:t>和</a:t>
            </a:r>
            <a:r>
              <a:rPr lang="en-US" altLang="zh-CN" sz="2000" dirty="0"/>
              <a:t>learner</a:t>
            </a:r>
            <a:r>
              <a:rPr lang="zh-CN" altLang="en-US" sz="2000" dirty="0"/>
              <a:t>的角色，服务端扮演</a:t>
            </a:r>
            <a:r>
              <a:rPr lang="en-US" altLang="zh-CN" sz="2000" dirty="0"/>
              <a:t>acceptor</a:t>
            </a:r>
            <a:r>
              <a:rPr lang="zh-CN" altLang="en-US" sz="2000" dirty="0"/>
              <a:t>、</a:t>
            </a:r>
            <a:r>
              <a:rPr lang="en-US" altLang="zh-CN" sz="2000" dirty="0"/>
              <a:t>coordinator</a:t>
            </a:r>
            <a:r>
              <a:rPr lang="zh-CN" altLang="en-US" sz="2000" dirty="0"/>
              <a:t>和</a:t>
            </a:r>
            <a:r>
              <a:rPr lang="en-US" altLang="zh-CN" sz="2000" dirty="0"/>
              <a:t>leader</a:t>
            </a:r>
            <a:r>
              <a:rPr lang="zh-CN" altLang="en-US" sz="2000" dirty="0"/>
              <a:t>的角色。一个节点也可能承担多个角色</a:t>
            </a:r>
          </a:p>
          <a:p>
            <a:endParaRPr lang="zh-CN" altLang="en-US" sz="2000" dirty="0"/>
          </a:p>
        </p:txBody>
      </p:sp>
    </p:spTree>
    <p:extLst>
      <p:ext uri="{BB962C8B-B14F-4D97-AF65-F5344CB8AC3E}">
        <p14:creationId xmlns:p14="http://schemas.microsoft.com/office/powerpoint/2010/main" val="4289788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arn(inVertic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361EE-7A45-4A72-A976-1F61AF3C87A3}"/>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D1256E32-5415-4B61-A79A-D73D63B0D9D9}"/>
              </a:ext>
            </a:extLst>
          </p:cNvPr>
          <p:cNvSpPr>
            <a:spLocks noGrp="1"/>
          </p:cNvSpPr>
          <p:nvPr>
            <p:ph idx="1"/>
          </p:nvPr>
        </p:nvSpPr>
        <p:spPr>
          <a:xfrm>
            <a:off x="107504" y="669215"/>
            <a:ext cx="8928992" cy="3805070"/>
          </a:xfrm>
        </p:spPr>
        <p:txBody>
          <a:bodyPr/>
          <a:lstStyle/>
          <a:p>
            <a:r>
              <a:rPr lang="zh-CN" altLang="en-US" sz="2000" b="1" dirty="0"/>
              <a:t>第一阶段：发起提议阶段</a:t>
            </a:r>
          </a:p>
          <a:p>
            <a:pPr lvl="1"/>
            <a:r>
              <a:rPr lang="en-US" altLang="zh-CN" sz="1800" dirty="0"/>
              <a:t>proposer</a:t>
            </a:r>
            <a:r>
              <a:rPr lang="zh-CN" altLang="en-US" sz="1800" dirty="0"/>
              <a:t>向至少半数以上的</a:t>
            </a:r>
            <a:r>
              <a:rPr lang="en-US" altLang="zh-CN" sz="1800" dirty="0"/>
              <a:t>acceptor</a:t>
            </a:r>
            <a:r>
              <a:rPr lang="zh-CN" altLang="en-US" sz="1800" dirty="0"/>
              <a:t>发送</a:t>
            </a:r>
            <a:r>
              <a:rPr lang="en-US" altLang="zh-CN" sz="1800" dirty="0"/>
              <a:t>prepare</a:t>
            </a:r>
            <a:r>
              <a:rPr lang="zh-CN" altLang="en-US" sz="1800" dirty="0"/>
              <a:t>请求，反馈的</a:t>
            </a:r>
            <a:r>
              <a:rPr lang="en-US" altLang="zh-CN" sz="1800" dirty="0"/>
              <a:t>acceptor</a:t>
            </a:r>
            <a:r>
              <a:rPr lang="zh-CN" altLang="en-US" sz="1800" dirty="0"/>
              <a:t>为半数以上原则，少部分节点失效时，投票仍可以进行</a:t>
            </a:r>
          </a:p>
          <a:p>
            <a:pPr lvl="1"/>
            <a:r>
              <a:rPr lang="zh-CN" altLang="en-US" sz="1800" dirty="0"/>
              <a:t>接受提议编号为最新原则，确保当前只为一个提议投票，确保当前提议是最新的</a:t>
            </a:r>
          </a:p>
          <a:p>
            <a:pPr lvl="1"/>
            <a:r>
              <a:rPr lang="zh-CN" altLang="en-US" sz="1800" dirty="0"/>
              <a:t>如果有历史决议，反馈历史决议，否者返回空值</a:t>
            </a:r>
          </a:p>
          <a:p>
            <a:r>
              <a:rPr lang="zh-CN" altLang="en-US" sz="2000" b="1" dirty="0"/>
              <a:t>第二阶段：决议批准阶段</a:t>
            </a:r>
          </a:p>
          <a:p>
            <a:pPr lvl="1"/>
            <a:r>
              <a:rPr lang="en-US" altLang="zh-CN" sz="1800" dirty="0"/>
              <a:t>proposer</a:t>
            </a:r>
            <a:r>
              <a:rPr lang="zh-CN" altLang="en-US" sz="1800" dirty="0"/>
              <a:t>决定决议（值）</a:t>
            </a:r>
          </a:p>
          <a:p>
            <a:pPr lvl="1"/>
            <a:r>
              <a:rPr lang="zh-CN" altLang="en-US" sz="1800" dirty="0"/>
              <a:t>反馈的</a:t>
            </a:r>
            <a:r>
              <a:rPr lang="en-US" altLang="zh-CN" sz="1800" dirty="0"/>
              <a:t>acceptor</a:t>
            </a:r>
            <a:r>
              <a:rPr lang="zh-CN" altLang="en-US" sz="1800" dirty="0"/>
              <a:t>为半数以上原则</a:t>
            </a:r>
          </a:p>
          <a:p>
            <a:pPr lvl="1"/>
            <a:r>
              <a:rPr lang="zh-CN" altLang="en-US" sz="1800" dirty="0"/>
              <a:t>学习者或客户端只能学习到投票通过的决议（或值）</a:t>
            </a:r>
          </a:p>
          <a:p>
            <a:r>
              <a:rPr lang="zh-CN" altLang="en-US" sz="2000" b="1" dirty="0"/>
              <a:t>进一步需要解决</a:t>
            </a:r>
          </a:p>
          <a:p>
            <a:pPr lvl="1"/>
            <a:r>
              <a:rPr lang="zh-CN" altLang="en-US" sz="1800" dirty="0"/>
              <a:t>如何防止提升编号抢占提议权？引入</a:t>
            </a:r>
            <a:r>
              <a:rPr lang="en-US" altLang="zh-CN" sz="1800" dirty="0"/>
              <a:t>leader</a:t>
            </a:r>
            <a:r>
              <a:rPr lang="zh-CN" altLang="en-US" sz="1800" dirty="0"/>
              <a:t>机制，在第一阶段由</a:t>
            </a:r>
            <a:r>
              <a:rPr lang="en-US" altLang="zh-CN" sz="1800" dirty="0"/>
              <a:t>leader</a:t>
            </a:r>
            <a:r>
              <a:rPr lang="zh-CN" altLang="en-US" sz="1800" dirty="0"/>
              <a:t>决定提议</a:t>
            </a:r>
          </a:p>
          <a:p>
            <a:pPr lvl="1"/>
            <a:r>
              <a:rPr lang="zh-CN" altLang="en-US" sz="1800" dirty="0"/>
              <a:t>如何加快投票过程：授予</a:t>
            </a:r>
            <a:r>
              <a:rPr lang="en-US" altLang="zh-CN" sz="1800" dirty="0"/>
              <a:t>leader</a:t>
            </a:r>
            <a:r>
              <a:rPr lang="zh-CN" altLang="en-US" sz="1800" dirty="0"/>
              <a:t>在第二阶段发生冲突时的决策权</a:t>
            </a:r>
          </a:p>
          <a:p>
            <a:endParaRPr lang="zh-CN" altLang="en-US" sz="2000" dirty="0"/>
          </a:p>
        </p:txBody>
      </p:sp>
    </p:spTree>
    <p:extLst>
      <p:ext uri="{BB962C8B-B14F-4D97-AF65-F5344CB8AC3E}">
        <p14:creationId xmlns:p14="http://schemas.microsoft.com/office/powerpoint/2010/main" val="304652628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7A6C1-9978-4E70-9BA9-3C6D44603673}"/>
              </a:ext>
            </a:extLst>
          </p:cNvPr>
          <p:cNvSpPr>
            <a:spLocks noGrp="1"/>
          </p:cNvSpPr>
          <p:nvPr>
            <p:ph type="title"/>
          </p:nvPr>
        </p:nvSpPr>
        <p:spPr/>
        <p:txBody>
          <a:bodyPr/>
          <a:lstStyle/>
          <a:p>
            <a:pPr algn="ctr"/>
            <a:r>
              <a:rPr lang="en-US" altLang="zh-CN" dirty="0" err="1"/>
              <a:t>Paxos</a:t>
            </a:r>
            <a:r>
              <a:rPr lang="zh-CN" altLang="en-US" dirty="0"/>
              <a:t>共识算法</a:t>
            </a:r>
          </a:p>
        </p:txBody>
      </p:sp>
      <p:sp>
        <p:nvSpPr>
          <p:cNvPr id="3" name="内容占位符 2">
            <a:extLst>
              <a:ext uri="{FF2B5EF4-FFF2-40B4-BE49-F238E27FC236}">
                <a16:creationId xmlns:a16="http://schemas.microsoft.com/office/drawing/2014/main" id="{5101AAEC-2ED2-4E94-AA95-F866156467E1}"/>
              </a:ext>
            </a:extLst>
          </p:cNvPr>
          <p:cNvSpPr>
            <a:spLocks noGrp="1"/>
          </p:cNvSpPr>
          <p:nvPr>
            <p:ph idx="1"/>
          </p:nvPr>
        </p:nvSpPr>
        <p:spPr/>
        <p:txBody>
          <a:bodyPr/>
          <a:lstStyle/>
          <a:p>
            <a:r>
              <a:rPr lang="zh-CN" altLang="en-US" b="1" dirty="0"/>
              <a:t>投票流程</a:t>
            </a:r>
          </a:p>
        </p:txBody>
      </p:sp>
      <p:pic>
        <p:nvPicPr>
          <p:cNvPr id="4" name="图片 3">
            <a:extLst>
              <a:ext uri="{FF2B5EF4-FFF2-40B4-BE49-F238E27FC236}">
                <a16:creationId xmlns:a16="http://schemas.microsoft.com/office/drawing/2014/main" id="{84BF8656-0003-4308-B18D-33D2D80C8ED5}"/>
              </a:ext>
            </a:extLst>
          </p:cNvPr>
          <p:cNvPicPr>
            <a:picLocks noChangeAspect="1"/>
          </p:cNvPicPr>
          <p:nvPr/>
        </p:nvPicPr>
        <p:blipFill>
          <a:blip r:embed="rId3"/>
          <a:stretch>
            <a:fillRect/>
          </a:stretch>
        </p:blipFill>
        <p:spPr>
          <a:xfrm>
            <a:off x="2987824" y="843558"/>
            <a:ext cx="3851286" cy="4104456"/>
          </a:xfrm>
          <a:prstGeom prst="rect">
            <a:avLst/>
          </a:prstGeom>
        </p:spPr>
      </p:pic>
    </p:spTree>
    <p:extLst>
      <p:ext uri="{BB962C8B-B14F-4D97-AF65-F5344CB8AC3E}">
        <p14:creationId xmlns:p14="http://schemas.microsoft.com/office/powerpoint/2010/main" val="328489773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b="1" dirty="0">
                <a:solidFill>
                  <a:srgbClr val="C00000"/>
                </a:solidFill>
              </a:rPr>
              <a:t>2.4  NoSQL</a:t>
            </a:r>
            <a:r>
              <a:rPr lang="zh-CN" altLang="en-US" b="1" dirty="0">
                <a:solidFill>
                  <a:srgbClr val="C00000"/>
                </a:solidFill>
              </a:rPr>
              <a:t>常见存储模式</a:t>
            </a:r>
            <a:endParaRPr lang="en-US" altLang="zh-CN" b="1" dirty="0">
              <a:solidFill>
                <a:srgbClr val="C00000"/>
              </a:solidFill>
            </a:endParaRPr>
          </a:p>
          <a:p>
            <a:pPr>
              <a:spcBef>
                <a:spcPts val="1200"/>
              </a:spcBef>
            </a:pPr>
            <a:r>
              <a:rPr lang="en-US" altLang="zh-CN" dirty="0"/>
              <a:t>2.5  NoSQL</a:t>
            </a:r>
            <a:r>
              <a:rPr lang="zh-CN" altLang="en-US" dirty="0"/>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16781866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E8AFE-2BDF-4280-ABB0-6F8A0C35B39E}"/>
              </a:ext>
            </a:extLst>
          </p:cNvPr>
          <p:cNvSpPr>
            <a:spLocks noGrp="1"/>
          </p:cNvSpPr>
          <p:nvPr>
            <p:ph type="title"/>
          </p:nvPr>
        </p:nvSpPr>
        <p:spPr/>
        <p:txBody>
          <a:bodyPr/>
          <a:lstStyle/>
          <a:p>
            <a:pPr algn="ctr"/>
            <a:r>
              <a:rPr lang="en-US" altLang="zh-CN" dirty="0"/>
              <a:t>NoSQL</a:t>
            </a:r>
            <a:r>
              <a:rPr lang="zh-CN" altLang="en-US" dirty="0"/>
              <a:t>的常见存储模式</a:t>
            </a:r>
          </a:p>
        </p:txBody>
      </p:sp>
      <p:sp>
        <p:nvSpPr>
          <p:cNvPr id="3" name="内容占位符 2">
            <a:extLst>
              <a:ext uri="{FF2B5EF4-FFF2-40B4-BE49-F238E27FC236}">
                <a16:creationId xmlns:a16="http://schemas.microsoft.com/office/drawing/2014/main" id="{0B6A5112-17B3-4376-8C56-40660A9A2C6A}"/>
              </a:ext>
            </a:extLst>
          </p:cNvPr>
          <p:cNvSpPr>
            <a:spLocks noGrp="1"/>
          </p:cNvSpPr>
          <p:nvPr>
            <p:ph idx="1"/>
          </p:nvPr>
        </p:nvSpPr>
        <p:spPr/>
        <p:txBody>
          <a:bodyPr/>
          <a:lstStyle/>
          <a:p>
            <a:pPr>
              <a:spcBef>
                <a:spcPts val="600"/>
              </a:spcBef>
            </a:pPr>
            <a:r>
              <a:rPr lang="en-US" altLang="zh-CN" sz="2000" dirty="0"/>
              <a:t>NoSQL</a:t>
            </a:r>
            <a:r>
              <a:rPr lang="zh-CN" altLang="en-US" sz="2000" dirty="0"/>
              <a:t>没有统一存储模式，底层存储引擎的实现差异很大，具体策略和配置方式因软件而异。常见存储模式：</a:t>
            </a:r>
            <a:endParaRPr lang="en-US" altLang="zh-CN" sz="2000" dirty="0"/>
          </a:p>
          <a:p>
            <a:pPr lvl="1">
              <a:spcBef>
                <a:spcPts val="600"/>
              </a:spcBef>
            </a:pPr>
            <a:r>
              <a:rPr lang="zh-CN" altLang="en-US" sz="1600" dirty="0"/>
              <a:t>键值模式</a:t>
            </a:r>
            <a:endParaRPr lang="en-US" altLang="zh-CN" sz="1600" dirty="0"/>
          </a:p>
          <a:p>
            <a:pPr lvl="1">
              <a:spcBef>
                <a:spcPts val="600"/>
              </a:spcBef>
            </a:pPr>
            <a:r>
              <a:rPr lang="zh-CN" altLang="en-US" sz="1600" dirty="0"/>
              <a:t>列存储模式</a:t>
            </a:r>
            <a:endParaRPr lang="en-US" altLang="zh-CN" sz="1600" dirty="0"/>
          </a:p>
          <a:p>
            <a:pPr lvl="1">
              <a:spcBef>
                <a:spcPts val="600"/>
              </a:spcBef>
            </a:pPr>
            <a:r>
              <a:rPr lang="zh-CN" altLang="en-US" sz="1600" dirty="0"/>
              <a:t>文档存储模式</a:t>
            </a:r>
            <a:endParaRPr lang="en-US" altLang="zh-CN" sz="1600" dirty="0"/>
          </a:p>
          <a:p>
            <a:pPr lvl="1">
              <a:spcBef>
                <a:spcPts val="600"/>
              </a:spcBef>
            </a:pPr>
            <a:r>
              <a:rPr lang="zh-CN" altLang="en-US" sz="1600" dirty="0"/>
              <a:t>图存储模式</a:t>
            </a:r>
          </a:p>
          <a:p>
            <a:pPr>
              <a:spcBef>
                <a:spcPts val="600"/>
              </a:spcBef>
            </a:pPr>
            <a:r>
              <a:rPr lang="en-US" altLang="zh-CN" sz="2000" b="1" dirty="0"/>
              <a:t>NoSQL</a:t>
            </a:r>
            <a:r>
              <a:rPr lang="zh-CN" altLang="en-US" sz="2000" b="1" dirty="0"/>
              <a:t>的主要特点</a:t>
            </a:r>
            <a:endParaRPr lang="en-US" altLang="zh-CN" sz="2000" b="1" dirty="0"/>
          </a:p>
          <a:p>
            <a:pPr lvl="1">
              <a:spcBef>
                <a:spcPts val="600"/>
              </a:spcBef>
            </a:pPr>
            <a:r>
              <a:rPr lang="zh-CN" altLang="en-US" sz="1600" dirty="0"/>
              <a:t>常见</a:t>
            </a:r>
            <a:r>
              <a:rPr lang="en-US" altLang="zh-CN" sz="1600" dirty="0"/>
              <a:t>NoSQL</a:t>
            </a:r>
            <a:r>
              <a:rPr lang="zh-CN" altLang="en-US" sz="1600" dirty="0"/>
              <a:t>软件会结合使用多种存储模式，如键值对和列存储</a:t>
            </a:r>
          </a:p>
          <a:p>
            <a:pPr lvl="1">
              <a:spcBef>
                <a:spcPts val="600"/>
              </a:spcBef>
            </a:pPr>
            <a:r>
              <a:rPr lang="zh-CN" altLang="en-US" sz="1600" dirty="0"/>
              <a:t>这些存储模式在底层大多一次写入多次读取</a:t>
            </a:r>
          </a:p>
          <a:p>
            <a:pPr lvl="1">
              <a:spcBef>
                <a:spcPts val="600"/>
              </a:spcBef>
            </a:pPr>
            <a:r>
              <a:rPr lang="zh-CN" altLang="en-US" sz="1600" dirty="0"/>
              <a:t>除图存储模式之外，大多对分布式环境支持较好</a:t>
            </a:r>
          </a:p>
          <a:p>
            <a:pPr lvl="1">
              <a:spcBef>
                <a:spcPts val="600"/>
              </a:spcBef>
            </a:pPr>
            <a:r>
              <a:rPr lang="zh-CN" altLang="en-US" sz="1600" dirty="0"/>
              <a:t>这些存储模型之上，一般只支持简单的查询，对关联查询支持较差</a:t>
            </a:r>
          </a:p>
          <a:p>
            <a:pPr lvl="1">
              <a:spcBef>
                <a:spcPts val="600"/>
              </a:spcBef>
            </a:pPr>
            <a:r>
              <a:rPr lang="zh-CN" altLang="en-US" sz="1600" dirty="0"/>
              <a:t>这些存储模型对索引的支持较差</a:t>
            </a:r>
          </a:p>
          <a:p>
            <a:pPr marL="400050" lvl="1" indent="0">
              <a:spcBef>
                <a:spcPts val="600"/>
              </a:spcBef>
              <a:buNone/>
            </a:pPr>
            <a:endParaRPr lang="zh-CN" altLang="en-US" sz="1600" dirty="0"/>
          </a:p>
        </p:txBody>
      </p:sp>
    </p:spTree>
    <p:extLst>
      <p:ext uri="{BB962C8B-B14F-4D97-AF65-F5344CB8AC3E}">
        <p14:creationId xmlns:p14="http://schemas.microsoft.com/office/powerpoint/2010/main" val="377121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5842E-512B-4F02-8EE8-E1A7810EEC67}"/>
              </a:ext>
            </a:extLst>
          </p:cNvPr>
          <p:cNvSpPr>
            <a:spLocks noGrp="1"/>
          </p:cNvSpPr>
          <p:nvPr>
            <p:ph type="title"/>
          </p:nvPr>
        </p:nvSpPr>
        <p:spPr/>
        <p:txBody>
          <a:bodyPr/>
          <a:lstStyle/>
          <a:p>
            <a:pPr algn="ctr"/>
            <a:r>
              <a:rPr lang="zh-CN" altLang="en-US" dirty="0"/>
              <a:t>键值对存储模式</a:t>
            </a:r>
          </a:p>
        </p:txBody>
      </p:sp>
      <p:sp>
        <p:nvSpPr>
          <p:cNvPr id="3" name="内容占位符 2">
            <a:extLst>
              <a:ext uri="{FF2B5EF4-FFF2-40B4-BE49-F238E27FC236}">
                <a16:creationId xmlns:a16="http://schemas.microsoft.com/office/drawing/2014/main" id="{6F611396-8D32-4ACB-AC0D-E54B2FC63811}"/>
              </a:ext>
            </a:extLst>
          </p:cNvPr>
          <p:cNvSpPr>
            <a:spLocks noGrp="1"/>
          </p:cNvSpPr>
          <p:nvPr>
            <p:ph idx="1"/>
          </p:nvPr>
        </p:nvSpPr>
        <p:spPr/>
        <p:txBody>
          <a:bodyPr/>
          <a:lstStyle/>
          <a:p>
            <a:pPr>
              <a:spcBef>
                <a:spcPts val="1200"/>
              </a:spcBef>
            </a:pPr>
            <a:r>
              <a:rPr lang="zh-CN" altLang="en-US" sz="2000" dirty="0"/>
              <a:t>所谓键值对，即每行数据的结构为：</a:t>
            </a:r>
            <a:r>
              <a:rPr lang="en-US" altLang="zh-CN" sz="2000" dirty="0"/>
              <a:t>&lt;key, value&gt;</a:t>
            </a:r>
            <a:r>
              <a:rPr lang="zh-CN" altLang="en-US" sz="2000" dirty="0"/>
              <a:t>，或者</a:t>
            </a:r>
            <a:r>
              <a:rPr lang="en-US" altLang="zh-CN" sz="2000" dirty="0"/>
              <a:t>&lt;key, value, timestamp&gt;</a:t>
            </a:r>
            <a:r>
              <a:rPr lang="zh-CN" altLang="en-US" sz="2000" dirty="0"/>
              <a:t>等形式</a:t>
            </a:r>
          </a:p>
          <a:p>
            <a:pPr lvl="1">
              <a:spcBef>
                <a:spcPts val="1200"/>
              </a:spcBef>
            </a:pPr>
            <a:r>
              <a:rPr lang="en-US" altLang="zh-CN" sz="1600" dirty="0"/>
              <a:t>Key</a:t>
            </a:r>
            <a:r>
              <a:rPr lang="zh-CN" altLang="en-US" sz="1600" dirty="0"/>
              <a:t>相当于主键，如果有多个</a:t>
            </a:r>
            <a:r>
              <a:rPr lang="en-US" altLang="zh-CN" sz="1600" dirty="0"/>
              <a:t>Key</a:t>
            </a:r>
            <a:r>
              <a:rPr lang="zh-CN" altLang="en-US" sz="1600" dirty="0"/>
              <a:t>相同的键值对，则被看作在逻辑上是一行数据，或者被认为是该</a:t>
            </a:r>
            <a:r>
              <a:rPr lang="en-US" altLang="zh-CN" sz="1600" dirty="0"/>
              <a:t>value</a:t>
            </a:r>
            <a:r>
              <a:rPr lang="zh-CN" altLang="en-US" sz="1600" dirty="0"/>
              <a:t>的更新历史（以时间戳决定版本新旧）</a:t>
            </a:r>
          </a:p>
          <a:p>
            <a:pPr lvl="1">
              <a:spcBef>
                <a:spcPts val="1200"/>
              </a:spcBef>
            </a:pPr>
            <a:r>
              <a:rPr lang="en-US" altLang="zh-CN" sz="1600" dirty="0"/>
              <a:t>Value</a:t>
            </a:r>
            <a:r>
              <a:rPr lang="zh-CN" altLang="en-US" sz="1600" dirty="0"/>
              <a:t>一般较为自由，不限定数据类型、值域等，很难对</a:t>
            </a:r>
            <a:r>
              <a:rPr lang="en-US" altLang="zh-CN" sz="1600" dirty="0"/>
              <a:t>Value</a:t>
            </a:r>
            <a:r>
              <a:rPr lang="zh-CN" altLang="en-US" sz="1600" dirty="0"/>
              <a:t>建立索引</a:t>
            </a:r>
          </a:p>
          <a:p>
            <a:pPr lvl="1">
              <a:spcBef>
                <a:spcPts val="1200"/>
              </a:spcBef>
            </a:pPr>
            <a:r>
              <a:rPr lang="zh-CN" altLang="en-US" sz="1600" dirty="0"/>
              <a:t>没有列或列名的概念，列名可能显式的现在</a:t>
            </a:r>
            <a:r>
              <a:rPr lang="en-US" altLang="zh-CN" sz="1600" dirty="0"/>
              <a:t>value</a:t>
            </a:r>
            <a:r>
              <a:rPr lang="zh-CN" altLang="en-US" sz="1600" dirty="0"/>
              <a:t>中，例如：</a:t>
            </a:r>
          </a:p>
          <a:p>
            <a:pPr lvl="1">
              <a:spcBef>
                <a:spcPts val="1200"/>
              </a:spcBef>
            </a:pPr>
            <a:r>
              <a:rPr lang="en-US" altLang="zh-CN" sz="1600" dirty="0"/>
              <a:t>&lt;001,“</a:t>
            </a:r>
            <a:r>
              <a:rPr lang="zh-CN" altLang="en-US" sz="1600" dirty="0"/>
              <a:t>姓名：张三”</a:t>
            </a:r>
            <a:r>
              <a:rPr lang="en-US" altLang="zh-CN" sz="1600" dirty="0"/>
              <a:t>&gt;</a:t>
            </a:r>
            <a:r>
              <a:rPr lang="zh-CN" altLang="en-US" sz="1600" dirty="0"/>
              <a:t>，即</a:t>
            </a:r>
            <a:r>
              <a:rPr lang="en-US" altLang="zh-CN" sz="1600" dirty="0"/>
              <a:t>key</a:t>
            </a:r>
            <a:r>
              <a:rPr lang="zh-CN" altLang="en-US" sz="1600" dirty="0"/>
              <a:t>为 编号</a:t>
            </a:r>
            <a:r>
              <a:rPr lang="en-US" altLang="zh-CN" sz="1600" dirty="0"/>
              <a:t>001</a:t>
            </a:r>
            <a:r>
              <a:rPr lang="zh-CN" altLang="en-US" sz="1600" dirty="0"/>
              <a:t>，</a:t>
            </a:r>
            <a:r>
              <a:rPr lang="en-US" altLang="zh-CN" sz="1600" dirty="0"/>
              <a:t>value</a:t>
            </a:r>
            <a:r>
              <a:rPr lang="zh-CN" altLang="en-US" sz="1600" dirty="0"/>
              <a:t>包含了列名（姓名）和取值（张三）</a:t>
            </a:r>
          </a:p>
          <a:p>
            <a:pPr>
              <a:spcBef>
                <a:spcPts val="1200"/>
              </a:spcBef>
            </a:pPr>
            <a:r>
              <a:rPr lang="zh-CN" altLang="en-US" sz="2000" dirty="0"/>
              <a:t>实际系统一般会根据</a:t>
            </a:r>
            <a:r>
              <a:rPr lang="en-US" altLang="zh-CN" sz="2000" dirty="0"/>
              <a:t>key</a:t>
            </a:r>
            <a:r>
              <a:rPr lang="zh-CN" altLang="en-US" sz="2000" dirty="0"/>
              <a:t>进行数据分片内的局部排序，以加快检索效率</a:t>
            </a:r>
          </a:p>
          <a:p>
            <a:pPr>
              <a:spcBef>
                <a:spcPts val="1200"/>
              </a:spcBef>
            </a:pPr>
            <a:r>
              <a:rPr lang="en-US" altLang="zh-CN" sz="2000" dirty="0"/>
              <a:t>Redis</a:t>
            </a:r>
            <a:r>
              <a:rPr lang="zh-CN" altLang="en-US" sz="2000" dirty="0"/>
              <a:t>、</a:t>
            </a:r>
            <a:r>
              <a:rPr lang="en-US" altLang="zh-CN" sz="2000" dirty="0"/>
              <a:t>HBase</a:t>
            </a:r>
            <a:r>
              <a:rPr lang="zh-CN" altLang="en-US" sz="2000" dirty="0"/>
              <a:t>、</a:t>
            </a:r>
            <a:r>
              <a:rPr lang="en-US" altLang="zh-CN" sz="2000" dirty="0"/>
              <a:t>Cassandra</a:t>
            </a:r>
            <a:r>
              <a:rPr lang="zh-CN" altLang="en-US" sz="2000" dirty="0"/>
              <a:t>等使用该存储模式</a:t>
            </a:r>
          </a:p>
          <a:p>
            <a:pPr>
              <a:spcBef>
                <a:spcPts val="1200"/>
              </a:spcBef>
            </a:pPr>
            <a:endParaRPr lang="zh-CN" altLang="en-US" sz="2000" dirty="0"/>
          </a:p>
        </p:txBody>
      </p:sp>
    </p:spTree>
    <p:extLst>
      <p:ext uri="{BB962C8B-B14F-4D97-AF65-F5344CB8AC3E}">
        <p14:creationId xmlns:p14="http://schemas.microsoft.com/office/powerpoint/2010/main" val="3443791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7408B-2D4F-4238-B602-2FACA0E131F1}"/>
              </a:ext>
            </a:extLst>
          </p:cNvPr>
          <p:cNvSpPr>
            <a:spLocks noGrp="1"/>
          </p:cNvSpPr>
          <p:nvPr>
            <p:ph type="title"/>
          </p:nvPr>
        </p:nvSpPr>
        <p:spPr/>
        <p:txBody>
          <a:bodyPr/>
          <a:lstStyle/>
          <a:p>
            <a:pPr algn="ctr"/>
            <a:r>
              <a:rPr lang="zh-CN" altLang="en-US" dirty="0"/>
              <a:t>文档式存储模式</a:t>
            </a:r>
          </a:p>
        </p:txBody>
      </p:sp>
      <p:sp>
        <p:nvSpPr>
          <p:cNvPr id="3" name="内容占位符 2">
            <a:extLst>
              <a:ext uri="{FF2B5EF4-FFF2-40B4-BE49-F238E27FC236}">
                <a16:creationId xmlns:a16="http://schemas.microsoft.com/office/drawing/2014/main" id="{A0107A9A-FF1B-4FA2-82AA-DF0AEC7D1F3D}"/>
              </a:ext>
            </a:extLst>
          </p:cNvPr>
          <p:cNvSpPr>
            <a:spLocks noGrp="1"/>
          </p:cNvSpPr>
          <p:nvPr>
            <p:ph idx="1"/>
          </p:nvPr>
        </p:nvSpPr>
        <p:spPr>
          <a:xfrm>
            <a:off x="251520" y="1059581"/>
            <a:ext cx="4752528" cy="3535041"/>
          </a:xfrm>
        </p:spPr>
        <p:txBody>
          <a:bodyPr/>
          <a:lstStyle/>
          <a:p>
            <a:pPr>
              <a:spcBef>
                <a:spcPts val="1200"/>
              </a:spcBef>
            </a:pPr>
            <a:r>
              <a:rPr lang="zh-CN" altLang="en-US" sz="1800" dirty="0"/>
              <a:t>可以看作键值对模式的升级，底层存储的每行数据中仍然存在</a:t>
            </a:r>
            <a:r>
              <a:rPr lang="en-US" altLang="zh-CN" sz="1800" dirty="0"/>
              <a:t>key</a:t>
            </a:r>
            <a:r>
              <a:rPr lang="zh-CN" altLang="en-US" sz="1800" dirty="0"/>
              <a:t>（或者</a:t>
            </a:r>
            <a:r>
              <a:rPr lang="en-US" altLang="zh-CN" sz="1800" dirty="0"/>
              <a:t>ID</a:t>
            </a:r>
            <a:r>
              <a:rPr lang="zh-CN" altLang="en-US" sz="1800" dirty="0"/>
              <a:t>）和</a:t>
            </a:r>
            <a:r>
              <a:rPr lang="en-US" altLang="zh-CN" sz="1800" dirty="0"/>
              <a:t>value</a:t>
            </a:r>
            <a:r>
              <a:rPr lang="zh-CN" altLang="en-US" sz="1800" dirty="0"/>
              <a:t>。但</a:t>
            </a:r>
            <a:r>
              <a:rPr lang="en-US" altLang="zh-CN" sz="1800" dirty="0"/>
              <a:t>Value</a:t>
            </a:r>
            <a:r>
              <a:rPr lang="zh-CN" altLang="en-US" sz="1800" dirty="0"/>
              <a:t>是采用</a:t>
            </a:r>
            <a:r>
              <a:rPr lang="en-US" altLang="zh-CN" sz="1800" dirty="0"/>
              <a:t>JSON</a:t>
            </a:r>
            <a:r>
              <a:rPr lang="zh-CN" altLang="en-US" sz="1800" dirty="0"/>
              <a:t>等格式描述的复杂数据类型</a:t>
            </a:r>
          </a:p>
          <a:p>
            <a:pPr>
              <a:spcBef>
                <a:spcPts val="1200"/>
              </a:spcBef>
            </a:pPr>
            <a:r>
              <a:rPr lang="zh-CN" altLang="en-US" sz="1800" dirty="0"/>
              <a:t>每条数据的文档格式可以不同</a:t>
            </a:r>
          </a:p>
          <a:p>
            <a:pPr>
              <a:spcBef>
                <a:spcPts val="1200"/>
              </a:spcBef>
            </a:pPr>
            <a:r>
              <a:rPr lang="zh-CN" altLang="en-US" sz="1800" dirty="0"/>
              <a:t>文档格式中支持嵌套等复杂形式</a:t>
            </a:r>
          </a:p>
          <a:p>
            <a:pPr>
              <a:spcBef>
                <a:spcPts val="1200"/>
              </a:spcBef>
            </a:pPr>
            <a:r>
              <a:rPr lang="zh-CN" altLang="en-US" sz="1800" dirty="0"/>
              <a:t>比较有名的文档式数据库有</a:t>
            </a:r>
            <a:r>
              <a:rPr lang="en-US" altLang="zh-CN" sz="1800" dirty="0" err="1"/>
              <a:t>MongoBD</a:t>
            </a:r>
            <a:r>
              <a:rPr lang="zh-CN" altLang="en-US" sz="1800" dirty="0"/>
              <a:t>和</a:t>
            </a:r>
            <a:r>
              <a:rPr lang="en-US" altLang="zh-CN" sz="1800" dirty="0"/>
              <a:t>CouchDB</a:t>
            </a:r>
            <a:endParaRPr lang="zh-CN" altLang="en-US" sz="1800" dirty="0"/>
          </a:p>
          <a:p>
            <a:pPr>
              <a:spcBef>
                <a:spcPts val="1200"/>
              </a:spcBef>
            </a:pPr>
            <a:endParaRPr lang="zh-CN" altLang="en-US" sz="1800" dirty="0"/>
          </a:p>
        </p:txBody>
      </p:sp>
      <p:pic>
        <p:nvPicPr>
          <p:cNvPr id="4" name="图片 3">
            <a:extLst>
              <a:ext uri="{FF2B5EF4-FFF2-40B4-BE49-F238E27FC236}">
                <a16:creationId xmlns:a16="http://schemas.microsoft.com/office/drawing/2014/main" id="{272F96FB-E8BE-40B9-90CF-9DE0890F57E7}"/>
              </a:ext>
            </a:extLst>
          </p:cNvPr>
          <p:cNvPicPr>
            <a:picLocks noChangeAspect="1"/>
          </p:cNvPicPr>
          <p:nvPr/>
        </p:nvPicPr>
        <p:blipFill>
          <a:blip r:embed="rId3"/>
          <a:stretch>
            <a:fillRect/>
          </a:stretch>
        </p:blipFill>
        <p:spPr>
          <a:xfrm>
            <a:off x="5575057" y="1100641"/>
            <a:ext cx="3322490" cy="1862744"/>
          </a:xfrm>
          <a:prstGeom prst="rect">
            <a:avLst/>
          </a:prstGeom>
        </p:spPr>
      </p:pic>
      <p:sp>
        <p:nvSpPr>
          <p:cNvPr id="5" name="矩形 4">
            <a:extLst>
              <a:ext uri="{FF2B5EF4-FFF2-40B4-BE49-F238E27FC236}">
                <a16:creationId xmlns:a16="http://schemas.microsoft.com/office/drawing/2014/main" id="{3CEC4B61-229A-4512-946F-D7852E795F69}"/>
              </a:ext>
            </a:extLst>
          </p:cNvPr>
          <p:cNvSpPr/>
          <p:nvPr/>
        </p:nvSpPr>
        <p:spPr>
          <a:xfrm>
            <a:off x="5575057" y="3071304"/>
            <a:ext cx="3317423" cy="1131079"/>
          </a:xfrm>
          <a:prstGeom prst="rect">
            <a:avLst/>
          </a:prstGeom>
        </p:spPr>
        <p:txBody>
          <a:bodyPr wrap="square">
            <a:spAutoFit/>
          </a:bodyPr>
          <a:lstStyle/>
          <a:p>
            <a:pPr defTabSz="685800">
              <a:spcBef>
                <a:spcPct val="0"/>
              </a:spcBef>
            </a:pPr>
            <a:r>
              <a:rPr lang="zh-CN" altLang="en-US" sz="1350" dirty="0">
                <a:solidFill>
                  <a:srgbClr val="000000"/>
                </a:solidFill>
                <a:latin typeface="微软雅黑" panose="020B0503020204020204" pitchFamily="34" charset="-122"/>
                <a:ea typeface="微软雅黑" panose="020B0503020204020204" pitchFamily="34" charset="-122"/>
              </a:rPr>
              <a:t>这是</a:t>
            </a:r>
            <a:r>
              <a:rPr lang="en-US" altLang="zh-CN" sz="1350" dirty="0">
                <a:solidFill>
                  <a:srgbClr val="000000"/>
                </a:solidFill>
                <a:latin typeface="微软雅黑" panose="020B0503020204020204" pitchFamily="34" charset="-122"/>
                <a:ea typeface="微软雅黑" panose="020B0503020204020204" pitchFamily="34" charset="-122"/>
              </a:rPr>
              <a:t>MongoDB</a:t>
            </a:r>
            <a:r>
              <a:rPr lang="zh-CN" altLang="en-US" sz="1350" dirty="0">
                <a:solidFill>
                  <a:srgbClr val="000000"/>
                </a:solidFill>
                <a:latin typeface="微软雅黑" panose="020B0503020204020204" pitchFamily="34" charset="-122"/>
                <a:ea typeface="微软雅黑" panose="020B0503020204020204" pitchFamily="34" charset="-122"/>
              </a:rPr>
              <a:t>中的一行数据，描述一条通信录数据。数据包含</a:t>
            </a:r>
            <a:r>
              <a:rPr lang="en-US" altLang="zh-CN" sz="1350" dirty="0">
                <a:solidFill>
                  <a:srgbClr val="000000"/>
                </a:solidFill>
                <a:latin typeface="微软雅黑" panose="020B0503020204020204" pitchFamily="34" charset="-122"/>
                <a:ea typeface="微软雅黑" panose="020B0503020204020204" pitchFamily="34" charset="-122"/>
              </a:rPr>
              <a:t>_id</a:t>
            </a:r>
            <a:r>
              <a:rPr lang="zh-CN" altLang="en-US" sz="1350" dirty="0">
                <a:solidFill>
                  <a:srgbClr val="000000"/>
                </a:solidFill>
                <a:latin typeface="微软雅黑" panose="020B0503020204020204" pitchFamily="34" charset="-122"/>
                <a:ea typeface="微软雅黑" panose="020B0503020204020204" pitchFamily="34" charset="-122"/>
              </a:rPr>
              <a:t>、</a:t>
            </a:r>
            <a:r>
              <a:rPr lang="en-US" altLang="zh-CN" sz="1350" dirty="0">
                <a:solidFill>
                  <a:srgbClr val="000000"/>
                </a:solidFill>
                <a:latin typeface="微软雅黑" panose="020B0503020204020204" pitchFamily="34" charset="-122"/>
                <a:ea typeface="微软雅黑" panose="020B0503020204020204" pitchFamily="34" charset="-122"/>
              </a:rPr>
              <a:t>username</a:t>
            </a:r>
            <a:r>
              <a:rPr lang="zh-CN" altLang="en-US" sz="1350" dirty="0">
                <a:solidFill>
                  <a:srgbClr val="000000"/>
                </a:solidFill>
                <a:latin typeface="微软雅黑" panose="020B0503020204020204" pitchFamily="34" charset="-122"/>
                <a:ea typeface="微软雅黑" panose="020B0503020204020204" pitchFamily="34" charset="-122"/>
              </a:rPr>
              <a:t>、</a:t>
            </a:r>
            <a:r>
              <a:rPr lang="en-US" altLang="zh-CN" sz="1350" dirty="0">
                <a:solidFill>
                  <a:srgbClr val="000000"/>
                </a:solidFill>
                <a:latin typeface="微软雅黑" panose="020B0503020204020204" pitchFamily="34" charset="-122"/>
                <a:ea typeface="微软雅黑" panose="020B0503020204020204" pitchFamily="34" charset="-122"/>
              </a:rPr>
              <a:t>contact</a:t>
            </a:r>
            <a:r>
              <a:rPr lang="zh-CN" altLang="en-US" sz="1350" dirty="0">
                <a:solidFill>
                  <a:srgbClr val="000000"/>
                </a:solidFill>
                <a:latin typeface="微软雅黑" panose="020B0503020204020204" pitchFamily="34" charset="-122"/>
                <a:ea typeface="微软雅黑" panose="020B0503020204020204" pitchFamily="34" charset="-122"/>
              </a:rPr>
              <a:t>和</a:t>
            </a:r>
            <a:r>
              <a:rPr lang="en-US" altLang="zh-CN" sz="1350" dirty="0">
                <a:solidFill>
                  <a:srgbClr val="000000"/>
                </a:solidFill>
                <a:latin typeface="微软雅黑" panose="020B0503020204020204" pitchFamily="34" charset="-122"/>
                <a:ea typeface="微软雅黑" panose="020B0503020204020204" pitchFamily="34" charset="-122"/>
              </a:rPr>
              <a:t>access</a:t>
            </a:r>
            <a:r>
              <a:rPr lang="zh-CN" altLang="en-US" sz="1350" dirty="0">
                <a:solidFill>
                  <a:srgbClr val="000000"/>
                </a:solidFill>
                <a:latin typeface="微软雅黑" panose="020B0503020204020204" pitchFamily="34" charset="-122"/>
                <a:ea typeface="微软雅黑" panose="020B0503020204020204" pitchFamily="34" charset="-122"/>
              </a:rPr>
              <a:t>列，</a:t>
            </a:r>
            <a:r>
              <a:rPr lang="en-US" altLang="zh-CN" sz="1350" dirty="0">
                <a:solidFill>
                  <a:srgbClr val="000000"/>
                </a:solidFill>
                <a:latin typeface="微软雅黑" panose="020B0503020204020204" pitchFamily="34" charset="-122"/>
                <a:ea typeface="微软雅黑" panose="020B0503020204020204" pitchFamily="34" charset="-122"/>
              </a:rPr>
              <a:t> contact</a:t>
            </a:r>
            <a:r>
              <a:rPr lang="zh-CN" altLang="en-US" sz="1350" dirty="0">
                <a:solidFill>
                  <a:srgbClr val="000000"/>
                </a:solidFill>
                <a:latin typeface="微软雅黑" panose="020B0503020204020204" pitchFamily="34" charset="-122"/>
                <a:ea typeface="微软雅黑" panose="020B0503020204020204" pitchFamily="34" charset="-122"/>
              </a:rPr>
              <a:t>和</a:t>
            </a:r>
            <a:r>
              <a:rPr lang="en-US" altLang="zh-CN" sz="1350" dirty="0">
                <a:solidFill>
                  <a:srgbClr val="000000"/>
                </a:solidFill>
                <a:latin typeface="微软雅黑" panose="020B0503020204020204" pitchFamily="34" charset="-122"/>
                <a:ea typeface="微软雅黑" panose="020B0503020204020204" pitchFamily="34" charset="-122"/>
              </a:rPr>
              <a:t>access</a:t>
            </a:r>
            <a:r>
              <a:rPr lang="zh-CN" altLang="en-US" sz="1350" dirty="0">
                <a:solidFill>
                  <a:srgbClr val="000000"/>
                </a:solidFill>
                <a:latin typeface="微软雅黑" panose="020B0503020204020204" pitchFamily="34" charset="-122"/>
                <a:ea typeface="微软雅黑" panose="020B0503020204020204" pitchFamily="34" charset="-122"/>
              </a:rPr>
              <a:t>列是复合列，不满足关系型数据库中的列的原子性</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108522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89A3-6F5B-45D7-95C2-DD9444DA4E7C}"/>
              </a:ext>
            </a:extLst>
          </p:cNvPr>
          <p:cNvSpPr>
            <a:spLocks noGrp="1"/>
          </p:cNvSpPr>
          <p:nvPr>
            <p:ph type="title"/>
          </p:nvPr>
        </p:nvSpPr>
        <p:spPr/>
        <p:txBody>
          <a:bodyPr/>
          <a:lstStyle/>
          <a:p>
            <a:pPr algn="ctr"/>
            <a:r>
              <a:rPr lang="zh-CN" altLang="en-US" dirty="0"/>
              <a:t>列存储模式</a:t>
            </a:r>
          </a:p>
        </p:txBody>
      </p:sp>
      <p:sp>
        <p:nvSpPr>
          <p:cNvPr id="3" name="内容占位符 2">
            <a:extLst>
              <a:ext uri="{FF2B5EF4-FFF2-40B4-BE49-F238E27FC236}">
                <a16:creationId xmlns:a16="http://schemas.microsoft.com/office/drawing/2014/main" id="{A605F352-05B3-43AF-BBDB-30D4396A39D2}"/>
              </a:ext>
            </a:extLst>
          </p:cNvPr>
          <p:cNvSpPr>
            <a:spLocks noGrp="1"/>
          </p:cNvSpPr>
          <p:nvPr>
            <p:ph idx="1"/>
          </p:nvPr>
        </p:nvSpPr>
        <p:spPr>
          <a:xfrm>
            <a:off x="251520" y="789553"/>
            <a:ext cx="5616624" cy="3805070"/>
          </a:xfrm>
        </p:spPr>
        <p:txBody>
          <a:bodyPr/>
          <a:lstStyle/>
          <a:p>
            <a:pPr>
              <a:spcBef>
                <a:spcPts val="1200"/>
              </a:spcBef>
            </a:pPr>
            <a:r>
              <a:rPr lang="zh-CN" altLang="en-US" sz="1800" dirty="0"/>
              <a:t>可以看作是一种纵向切分数据的方式，不同列会放到不同的位置（节点）存储，一般也会按照行键（</a:t>
            </a:r>
            <a:r>
              <a:rPr lang="en-US" altLang="zh-CN" sz="1800" dirty="0"/>
              <a:t>key</a:t>
            </a:r>
            <a:r>
              <a:rPr lang="zh-CN" altLang="en-US" sz="1800" dirty="0"/>
              <a:t>）再进行横向切片和分布式存储</a:t>
            </a:r>
          </a:p>
          <a:p>
            <a:pPr>
              <a:spcBef>
                <a:spcPts val="1200"/>
              </a:spcBef>
            </a:pPr>
            <a:r>
              <a:rPr lang="zh-CN" altLang="en-US" sz="1800" dirty="0"/>
              <a:t>对于稀疏表</a:t>
            </a:r>
            <a:r>
              <a:rPr lang="en-US" altLang="zh-CN" sz="1800" dirty="0"/>
              <a:t>(</a:t>
            </a:r>
            <a:r>
              <a:rPr lang="zh-CN" altLang="en-US" sz="1800" dirty="0"/>
              <a:t>空值较多</a:t>
            </a:r>
            <a:r>
              <a:rPr lang="en-US" altLang="zh-CN" sz="1800" dirty="0"/>
              <a:t>)</a:t>
            </a:r>
            <a:r>
              <a:rPr lang="zh-CN" altLang="en-US" sz="1800" dirty="0"/>
              <a:t>，该模式存储效率较高</a:t>
            </a:r>
          </a:p>
          <a:p>
            <a:pPr>
              <a:spcBef>
                <a:spcPts val="1200"/>
              </a:spcBef>
            </a:pPr>
            <a:r>
              <a:rPr lang="zh-CN" altLang="en-US" sz="1800" dirty="0"/>
              <a:t>底层一般也是一次写入多次读取的</a:t>
            </a:r>
          </a:p>
          <a:p>
            <a:pPr>
              <a:spcBef>
                <a:spcPts val="1200"/>
              </a:spcBef>
            </a:pPr>
            <a:r>
              <a:rPr lang="zh-CN" altLang="en-US" sz="1800" dirty="0"/>
              <a:t>在切片内一般会按行键进行排序，以加快分布式检索速度</a:t>
            </a:r>
          </a:p>
          <a:p>
            <a:pPr>
              <a:spcBef>
                <a:spcPts val="1200"/>
              </a:spcBef>
            </a:pPr>
            <a:r>
              <a:rPr lang="zh-CN" altLang="en-US" sz="1800" dirty="0"/>
              <a:t>代表性列存储数据库：</a:t>
            </a:r>
            <a:r>
              <a:rPr lang="en-US" altLang="zh-CN" sz="1800" dirty="0"/>
              <a:t>Bigtable</a:t>
            </a:r>
            <a:r>
              <a:rPr lang="zh-CN" altLang="en-US" sz="1800" dirty="0"/>
              <a:t>、</a:t>
            </a:r>
            <a:r>
              <a:rPr lang="en-US" altLang="zh-CN" sz="1800" dirty="0" err="1"/>
              <a:t>Dremal</a:t>
            </a:r>
            <a:r>
              <a:rPr lang="zh-CN" altLang="en-US" sz="1800" dirty="0"/>
              <a:t>和</a:t>
            </a:r>
            <a:r>
              <a:rPr lang="en-US" altLang="zh-CN" sz="1800" dirty="0"/>
              <a:t>HBase</a:t>
            </a:r>
            <a:endParaRPr lang="zh-CN" altLang="en-US" sz="1800" dirty="0"/>
          </a:p>
        </p:txBody>
      </p:sp>
      <p:pic>
        <p:nvPicPr>
          <p:cNvPr id="4" name="图片 3">
            <a:extLst>
              <a:ext uri="{FF2B5EF4-FFF2-40B4-BE49-F238E27FC236}">
                <a16:creationId xmlns:a16="http://schemas.microsoft.com/office/drawing/2014/main" id="{FD65452D-F673-4D6F-979B-092493B80F01}"/>
              </a:ext>
            </a:extLst>
          </p:cNvPr>
          <p:cNvPicPr>
            <a:picLocks noChangeAspect="1"/>
          </p:cNvPicPr>
          <p:nvPr/>
        </p:nvPicPr>
        <p:blipFill rotWithShape="1">
          <a:blip r:embed="rId2"/>
          <a:srcRect l="46072"/>
          <a:stretch/>
        </p:blipFill>
        <p:spPr>
          <a:xfrm>
            <a:off x="6273010" y="2735971"/>
            <a:ext cx="2327810" cy="1682909"/>
          </a:xfrm>
          <a:prstGeom prst="rect">
            <a:avLst/>
          </a:prstGeom>
        </p:spPr>
      </p:pic>
      <p:pic>
        <p:nvPicPr>
          <p:cNvPr id="5" name="图片 4">
            <a:extLst>
              <a:ext uri="{FF2B5EF4-FFF2-40B4-BE49-F238E27FC236}">
                <a16:creationId xmlns:a16="http://schemas.microsoft.com/office/drawing/2014/main" id="{6BCA3A9C-28D6-4950-97F2-F5CC5B0EF269}"/>
              </a:ext>
            </a:extLst>
          </p:cNvPr>
          <p:cNvPicPr>
            <a:picLocks noChangeAspect="1"/>
          </p:cNvPicPr>
          <p:nvPr/>
        </p:nvPicPr>
        <p:blipFill rotWithShape="1">
          <a:blip r:embed="rId2"/>
          <a:srcRect r="61931"/>
          <a:stretch/>
        </p:blipFill>
        <p:spPr>
          <a:xfrm>
            <a:off x="6581018" y="947785"/>
            <a:ext cx="1711793" cy="1753094"/>
          </a:xfrm>
          <a:prstGeom prst="rect">
            <a:avLst/>
          </a:prstGeom>
        </p:spPr>
      </p:pic>
    </p:spTree>
    <p:extLst>
      <p:ext uri="{BB962C8B-B14F-4D97-AF65-F5344CB8AC3E}">
        <p14:creationId xmlns:p14="http://schemas.microsoft.com/office/powerpoint/2010/main" val="391979040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6DFC9C-6B5C-488D-9CDD-E51F9150A3DD}"/>
              </a:ext>
            </a:extLst>
          </p:cNvPr>
          <p:cNvSpPr>
            <a:spLocks noGrp="1"/>
          </p:cNvSpPr>
          <p:nvPr>
            <p:ph type="title"/>
          </p:nvPr>
        </p:nvSpPr>
        <p:spPr/>
        <p:txBody>
          <a:bodyPr/>
          <a:lstStyle/>
          <a:p>
            <a:pPr algn="ctr"/>
            <a:r>
              <a:rPr lang="zh-CN" altLang="en-US" dirty="0"/>
              <a:t>图存储模式</a:t>
            </a:r>
          </a:p>
        </p:txBody>
      </p:sp>
      <p:sp>
        <p:nvSpPr>
          <p:cNvPr id="3" name="内容占位符 2">
            <a:extLst>
              <a:ext uri="{FF2B5EF4-FFF2-40B4-BE49-F238E27FC236}">
                <a16:creationId xmlns:a16="http://schemas.microsoft.com/office/drawing/2014/main" id="{C7925934-8495-4CCF-83D3-EAC860841187}"/>
              </a:ext>
            </a:extLst>
          </p:cNvPr>
          <p:cNvSpPr>
            <a:spLocks noGrp="1"/>
          </p:cNvSpPr>
          <p:nvPr>
            <p:ph idx="1"/>
          </p:nvPr>
        </p:nvSpPr>
        <p:spPr>
          <a:xfrm>
            <a:off x="251520" y="789553"/>
            <a:ext cx="5472608" cy="3805070"/>
          </a:xfrm>
        </p:spPr>
        <p:txBody>
          <a:bodyPr/>
          <a:lstStyle/>
          <a:p>
            <a:r>
              <a:rPr lang="zh-CN" altLang="en-US" sz="1800" dirty="0"/>
              <a:t>将数据存储为节点和边的关系</a:t>
            </a:r>
          </a:p>
          <a:p>
            <a:r>
              <a:rPr lang="zh-CN" altLang="en-US" sz="1800" dirty="0"/>
              <a:t>节点通过边相连接，具有名称、类型和属性、相连接的边等关联信息</a:t>
            </a:r>
          </a:p>
          <a:p>
            <a:r>
              <a:rPr lang="zh-CN" altLang="en-US" sz="1800" dirty="0"/>
              <a:t>边一般是单向的，具有名称、类型、起止节点和属性等信息</a:t>
            </a:r>
          </a:p>
          <a:p>
            <a:r>
              <a:rPr lang="zh-CN" altLang="en-US" sz="1800" dirty="0"/>
              <a:t>右图中有</a:t>
            </a:r>
            <a:r>
              <a:rPr lang="en-US" altLang="zh-CN" sz="1800" dirty="0"/>
              <a:t>14</a:t>
            </a:r>
            <a:r>
              <a:rPr lang="zh-CN" altLang="en-US" sz="1800" dirty="0"/>
              <a:t>条数据（记录）：</a:t>
            </a:r>
          </a:p>
          <a:p>
            <a:pPr lvl="1"/>
            <a:r>
              <a:rPr lang="zh-CN" altLang="en-US" sz="1600" dirty="0"/>
              <a:t>类型为顾客的节点（</a:t>
            </a:r>
            <a:r>
              <a:rPr lang="en-US" altLang="zh-CN" sz="1600" dirty="0"/>
              <a:t>3</a:t>
            </a:r>
            <a:r>
              <a:rPr lang="zh-CN" altLang="en-US" sz="1600" dirty="0"/>
              <a:t>条数据）</a:t>
            </a:r>
          </a:p>
          <a:p>
            <a:pPr lvl="1"/>
            <a:r>
              <a:rPr lang="zh-CN" altLang="en-US" sz="1600" dirty="0"/>
              <a:t>类型为商品的节点（</a:t>
            </a:r>
            <a:r>
              <a:rPr lang="en-US" altLang="zh-CN" sz="1600" dirty="0"/>
              <a:t>3</a:t>
            </a:r>
            <a:r>
              <a:rPr lang="zh-CN" altLang="en-US" sz="1600" dirty="0"/>
              <a:t>条数据）</a:t>
            </a:r>
          </a:p>
          <a:p>
            <a:pPr lvl="1"/>
            <a:r>
              <a:rPr lang="zh-CN" altLang="en-US" sz="1600" dirty="0"/>
              <a:t>类型为浏览的边（</a:t>
            </a:r>
            <a:r>
              <a:rPr lang="en-US" altLang="zh-CN" sz="1600" dirty="0"/>
              <a:t>2</a:t>
            </a:r>
            <a:r>
              <a:rPr lang="zh-CN" altLang="en-US" sz="1600" dirty="0"/>
              <a:t>条数据）</a:t>
            </a:r>
          </a:p>
          <a:p>
            <a:pPr lvl="1"/>
            <a:r>
              <a:rPr lang="zh-CN" altLang="en-US" sz="1600" dirty="0"/>
              <a:t>类型为购买的边（</a:t>
            </a:r>
            <a:r>
              <a:rPr lang="en-US" altLang="zh-CN" sz="1600" dirty="0"/>
              <a:t>4</a:t>
            </a:r>
            <a:r>
              <a:rPr lang="zh-CN" altLang="en-US" sz="1600" dirty="0"/>
              <a:t>条数据）</a:t>
            </a:r>
          </a:p>
          <a:p>
            <a:pPr lvl="1"/>
            <a:r>
              <a:rPr lang="zh-CN" altLang="en-US" sz="1600" dirty="0"/>
              <a:t>类型为配件的边（</a:t>
            </a:r>
            <a:r>
              <a:rPr lang="en-US" altLang="zh-CN" sz="1600" dirty="0"/>
              <a:t>2</a:t>
            </a:r>
            <a:r>
              <a:rPr lang="zh-CN" altLang="en-US" sz="1600" dirty="0"/>
              <a:t>条数据）</a:t>
            </a:r>
          </a:p>
          <a:p>
            <a:r>
              <a:rPr lang="zh-CN" altLang="en-US" sz="1800" dirty="0"/>
              <a:t>代表性图存储数据库：</a:t>
            </a:r>
            <a:r>
              <a:rPr lang="en-US" altLang="zh-CN" sz="1800" dirty="0"/>
              <a:t>Neo4J</a:t>
            </a:r>
            <a:endParaRPr lang="zh-CN" altLang="en-US" sz="1800" dirty="0"/>
          </a:p>
        </p:txBody>
      </p:sp>
      <p:pic>
        <p:nvPicPr>
          <p:cNvPr id="4" name="Picture 2">
            <a:extLst>
              <a:ext uri="{FF2B5EF4-FFF2-40B4-BE49-F238E27FC236}">
                <a16:creationId xmlns:a16="http://schemas.microsoft.com/office/drawing/2014/main" id="{0970F854-0AC2-431F-86D8-0BC1B8307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335" y="1635646"/>
            <a:ext cx="2749013"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6452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1CA32-FCA3-4A72-8E15-EE8FF4ECF5AE}"/>
              </a:ext>
            </a:extLst>
          </p:cNvPr>
          <p:cNvSpPr>
            <a:spLocks noGrp="1"/>
          </p:cNvSpPr>
          <p:nvPr>
            <p:ph type="title"/>
          </p:nvPr>
        </p:nvSpPr>
        <p:spPr/>
        <p:txBody>
          <a:bodyPr/>
          <a:lstStyle/>
          <a:p>
            <a:pPr algn="ctr"/>
            <a:r>
              <a:rPr lang="zh-CN" altLang="en-US" dirty="0"/>
              <a:t>关系模型</a:t>
            </a:r>
          </a:p>
        </p:txBody>
      </p:sp>
      <p:sp>
        <p:nvSpPr>
          <p:cNvPr id="3" name="内容占位符 2">
            <a:extLst>
              <a:ext uri="{FF2B5EF4-FFF2-40B4-BE49-F238E27FC236}">
                <a16:creationId xmlns:a16="http://schemas.microsoft.com/office/drawing/2014/main" id="{DDCBF544-BE65-4E86-B757-B3DF50B35B8C}"/>
              </a:ext>
            </a:extLst>
          </p:cNvPr>
          <p:cNvSpPr>
            <a:spLocks noGrp="1"/>
          </p:cNvSpPr>
          <p:nvPr>
            <p:ph idx="1"/>
          </p:nvPr>
        </p:nvSpPr>
        <p:spPr>
          <a:xfrm>
            <a:off x="251520" y="789553"/>
            <a:ext cx="5688632" cy="3805070"/>
          </a:xfrm>
        </p:spPr>
        <p:txBody>
          <a:bodyPr/>
          <a:lstStyle/>
          <a:p>
            <a:pPr>
              <a:spcBef>
                <a:spcPts val="1200"/>
              </a:spcBef>
            </a:pPr>
            <a:r>
              <a:rPr lang="zh-CN" altLang="en-US" sz="2000" b="1" dirty="0"/>
              <a:t>关系模型中的常见特征</a:t>
            </a:r>
          </a:p>
          <a:p>
            <a:pPr lvl="1">
              <a:spcBef>
                <a:spcPts val="1200"/>
              </a:spcBef>
            </a:pPr>
            <a:r>
              <a:rPr lang="zh-CN" altLang="en-US" sz="1600" dirty="0"/>
              <a:t>关系模型具有明确的表结构</a:t>
            </a:r>
          </a:p>
          <a:p>
            <a:pPr lvl="1">
              <a:spcBef>
                <a:spcPts val="1200"/>
              </a:spcBef>
            </a:pPr>
            <a:r>
              <a:rPr lang="zh-CN" altLang="en-US" sz="1600" dirty="0"/>
              <a:t>列具有原子性，不可再分割</a:t>
            </a:r>
          </a:p>
          <a:p>
            <a:pPr lvl="1">
              <a:spcBef>
                <a:spcPts val="1200"/>
              </a:spcBef>
            </a:pPr>
            <a:r>
              <a:rPr lang="zh-CN" altLang="en-US" sz="1600" dirty="0"/>
              <a:t>列的值域和类型是固定的</a:t>
            </a:r>
          </a:p>
          <a:p>
            <a:pPr lvl="1">
              <a:spcBef>
                <a:spcPts val="1200"/>
              </a:spcBef>
            </a:pPr>
            <a:r>
              <a:rPr lang="zh-CN" altLang="en-US" sz="1600" dirty="0"/>
              <a:t>如果某字段出现空值，一般会保留存储空间</a:t>
            </a:r>
            <a:r>
              <a:rPr lang="en-US" altLang="zh-CN" sz="1600" dirty="0"/>
              <a:t>(NULL)</a:t>
            </a:r>
            <a:r>
              <a:rPr lang="zh-CN" altLang="en-US" sz="1600" dirty="0"/>
              <a:t>，以便之后插入数值</a:t>
            </a:r>
          </a:p>
          <a:p>
            <a:pPr>
              <a:spcBef>
                <a:spcPts val="1200"/>
              </a:spcBef>
            </a:pPr>
            <a:r>
              <a:rPr lang="en-US" altLang="zh-CN" sz="2000" b="1" dirty="0"/>
              <a:t>NoSQL</a:t>
            </a:r>
            <a:r>
              <a:rPr lang="zh-CN" altLang="en-US" sz="2000" b="1" dirty="0"/>
              <a:t>可能打破这些特征</a:t>
            </a:r>
          </a:p>
          <a:p>
            <a:pPr lvl="1">
              <a:spcBef>
                <a:spcPts val="1200"/>
              </a:spcBef>
            </a:pPr>
            <a:r>
              <a:rPr lang="en-US" altLang="zh-CN" sz="1600" dirty="0"/>
              <a:t>NoSQL</a:t>
            </a:r>
            <a:r>
              <a:rPr lang="zh-CN" altLang="en-US" sz="1600" dirty="0"/>
              <a:t>中可能没有明确的结构</a:t>
            </a:r>
          </a:p>
          <a:p>
            <a:pPr lvl="1">
              <a:spcBef>
                <a:spcPts val="1200"/>
              </a:spcBef>
            </a:pPr>
            <a:r>
              <a:rPr lang="zh-CN" altLang="en-US" sz="1600" dirty="0"/>
              <a:t>列可以是复合型的</a:t>
            </a:r>
          </a:p>
          <a:p>
            <a:pPr lvl="1">
              <a:spcBef>
                <a:spcPts val="1200"/>
              </a:spcBef>
            </a:pPr>
            <a:r>
              <a:rPr lang="zh-CN" altLang="en-US" sz="1600" dirty="0"/>
              <a:t>列中的内容和类型可能是随意的、无定义的</a:t>
            </a:r>
          </a:p>
          <a:p>
            <a:pPr lvl="1">
              <a:spcBef>
                <a:spcPts val="1200"/>
              </a:spcBef>
            </a:pPr>
            <a:r>
              <a:rPr lang="zh-CN" altLang="en-US" sz="1600" dirty="0"/>
              <a:t>不会为空值留出存储空间，可能很难直接插入数值</a:t>
            </a:r>
          </a:p>
          <a:p>
            <a:pPr>
              <a:spcBef>
                <a:spcPts val="1200"/>
              </a:spcBef>
            </a:pPr>
            <a:endParaRPr lang="zh-CN" altLang="en-US" sz="2000" dirty="0"/>
          </a:p>
        </p:txBody>
      </p:sp>
      <p:pic>
        <p:nvPicPr>
          <p:cNvPr id="4" name="Graphic 5">
            <a:extLst>
              <a:ext uri="{FF2B5EF4-FFF2-40B4-BE49-F238E27FC236}">
                <a16:creationId xmlns:a16="http://schemas.microsoft.com/office/drawing/2014/main" id="{4F7DDF27-0028-4277-A718-CD60F6FE629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12197"/>
          <a:stretch/>
        </p:blipFill>
        <p:spPr>
          <a:xfrm>
            <a:off x="6012160" y="789553"/>
            <a:ext cx="3022591" cy="2386831"/>
          </a:xfrm>
          <a:prstGeom prst="rect">
            <a:avLst/>
          </a:prstGeom>
        </p:spPr>
      </p:pic>
      <p:sp>
        <p:nvSpPr>
          <p:cNvPr id="5" name="文本框 4">
            <a:extLst>
              <a:ext uri="{FF2B5EF4-FFF2-40B4-BE49-F238E27FC236}">
                <a16:creationId xmlns:a16="http://schemas.microsoft.com/office/drawing/2014/main" id="{0BC4D37B-6ACC-4049-8DAD-6480AE9EC7DD}"/>
              </a:ext>
            </a:extLst>
          </p:cNvPr>
          <p:cNvSpPr txBox="1"/>
          <p:nvPr/>
        </p:nvSpPr>
        <p:spPr>
          <a:xfrm>
            <a:off x="6660232" y="3219822"/>
            <a:ext cx="1872208"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教师表</a:t>
            </a:r>
          </a:p>
        </p:txBody>
      </p:sp>
    </p:spTree>
    <p:extLst>
      <p:ext uri="{BB962C8B-B14F-4D97-AF65-F5344CB8AC3E}">
        <p14:creationId xmlns:p14="http://schemas.microsoft.com/office/powerpoint/2010/main" val="55194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F2846-FA2A-4BAA-9362-7D602E41C72B}"/>
              </a:ext>
            </a:extLst>
          </p:cNvPr>
          <p:cNvSpPr>
            <a:spLocks noGrp="1"/>
          </p:cNvSpPr>
          <p:nvPr>
            <p:ph type="title"/>
          </p:nvPr>
        </p:nvSpPr>
        <p:spPr/>
        <p:txBody>
          <a:bodyPr/>
          <a:lstStyle/>
          <a:p>
            <a:pPr algn="ctr"/>
            <a:r>
              <a:rPr lang="zh-CN" altLang="en-US" dirty="0"/>
              <a:t>概要</a:t>
            </a:r>
          </a:p>
        </p:txBody>
      </p:sp>
      <p:sp>
        <p:nvSpPr>
          <p:cNvPr id="3" name="内容占位符 2">
            <a:extLst>
              <a:ext uri="{FF2B5EF4-FFF2-40B4-BE49-F238E27FC236}">
                <a16:creationId xmlns:a16="http://schemas.microsoft.com/office/drawing/2014/main" id="{316F7556-C772-4881-AE79-DA30A2459850}"/>
              </a:ext>
            </a:extLst>
          </p:cNvPr>
          <p:cNvSpPr>
            <a:spLocks noGrp="1"/>
          </p:cNvSpPr>
          <p:nvPr>
            <p:ph idx="1"/>
          </p:nvPr>
        </p:nvSpPr>
        <p:spPr>
          <a:xfrm>
            <a:off x="251520" y="854912"/>
            <a:ext cx="8568952" cy="3805070"/>
          </a:xfrm>
        </p:spPr>
        <p:txBody>
          <a:bodyPr/>
          <a:lstStyle/>
          <a:p>
            <a:pPr>
              <a:spcBef>
                <a:spcPts val="1200"/>
              </a:spcBef>
            </a:pPr>
            <a:r>
              <a:rPr lang="en-US" altLang="zh-CN" dirty="0"/>
              <a:t>2.1  </a:t>
            </a:r>
            <a:r>
              <a:rPr lang="zh-CN" altLang="en-US" dirty="0"/>
              <a:t>关系型数据库的重要机制回顾</a:t>
            </a:r>
            <a:endParaRPr lang="en-US" altLang="zh-CN" dirty="0"/>
          </a:p>
          <a:p>
            <a:pPr>
              <a:spcBef>
                <a:spcPts val="1200"/>
              </a:spcBef>
            </a:pPr>
            <a:r>
              <a:rPr lang="en-US" altLang="zh-CN" dirty="0"/>
              <a:t>2.2 </a:t>
            </a:r>
            <a:r>
              <a:rPr lang="zh-CN" altLang="en-US" dirty="0"/>
              <a:t>分布式数据管理的特点</a:t>
            </a:r>
            <a:endParaRPr lang="en-US" altLang="zh-CN" dirty="0"/>
          </a:p>
          <a:p>
            <a:pPr>
              <a:spcBef>
                <a:spcPts val="1200"/>
              </a:spcBef>
            </a:pPr>
            <a:r>
              <a:rPr lang="en-US" altLang="zh-CN" dirty="0"/>
              <a:t>2.3 </a:t>
            </a:r>
            <a:r>
              <a:rPr lang="zh-CN" altLang="en-US" dirty="0"/>
              <a:t>分布式系统的一致性问题</a:t>
            </a:r>
            <a:endParaRPr lang="en-US" altLang="zh-CN" dirty="0"/>
          </a:p>
          <a:p>
            <a:pPr>
              <a:spcBef>
                <a:spcPts val="1200"/>
              </a:spcBef>
            </a:pPr>
            <a:r>
              <a:rPr lang="en-US" altLang="zh-CN" dirty="0"/>
              <a:t>2.4  NoSQL</a:t>
            </a:r>
            <a:r>
              <a:rPr lang="zh-CN" altLang="en-US" dirty="0"/>
              <a:t>常见存储模式</a:t>
            </a:r>
            <a:endParaRPr lang="en-US" altLang="zh-CN" dirty="0"/>
          </a:p>
          <a:p>
            <a:pPr>
              <a:spcBef>
                <a:spcPts val="1200"/>
              </a:spcBef>
            </a:pPr>
            <a:r>
              <a:rPr lang="en-US" altLang="zh-CN" b="1" dirty="0">
                <a:solidFill>
                  <a:srgbClr val="C00000"/>
                </a:solidFill>
              </a:rPr>
              <a:t>2.5  NoSQL</a:t>
            </a:r>
            <a:r>
              <a:rPr lang="zh-CN" altLang="en-US" b="1" dirty="0">
                <a:solidFill>
                  <a:srgbClr val="C00000"/>
                </a:solidFill>
              </a:rPr>
              <a:t>其他相关技术</a:t>
            </a:r>
          </a:p>
          <a:p>
            <a:pPr>
              <a:spcBef>
                <a:spcPts val="1200"/>
              </a:spcBef>
            </a:pPr>
            <a:endParaRPr lang="zh-CN" altLang="en-US" dirty="0"/>
          </a:p>
          <a:p>
            <a:pPr>
              <a:spcBef>
                <a:spcPts val="1200"/>
              </a:spcBef>
            </a:pPr>
            <a:endParaRPr lang="zh-CN" altLang="en-US" dirty="0"/>
          </a:p>
          <a:p>
            <a:pPr>
              <a:spcBef>
                <a:spcPts val="1200"/>
              </a:spcBef>
            </a:pPr>
            <a:endParaRPr lang="zh-CN" altLang="en-US" dirty="0"/>
          </a:p>
          <a:p>
            <a:pPr>
              <a:spcBef>
                <a:spcPts val="1200"/>
              </a:spcBef>
            </a:pPr>
            <a:endParaRPr lang="zh-CN" altLang="en-US" dirty="0"/>
          </a:p>
        </p:txBody>
      </p:sp>
    </p:spTree>
    <p:extLst>
      <p:ext uri="{BB962C8B-B14F-4D97-AF65-F5344CB8AC3E}">
        <p14:creationId xmlns:p14="http://schemas.microsoft.com/office/powerpoint/2010/main" val="38730754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80D40-3D4B-4056-A649-56B3A8507F1C}"/>
              </a:ext>
            </a:extLst>
          </p:cNvPr>
          <p:cNvSpPr>
            <a:spLocks noGrp="1"/>
          </p:cNvSpPr>
          <p:nvPr>
            <p:ph type="title"/>
          </p:nvPr>
        </p:nvSpPr>
        <p:spPr/>
        <p:txBody>
          <a:bodyPr/>
          <a:lstStyle/>
          <a:p>
            <a:pPr algn="ctr"/>
            <a:r>
              <a:rPr lang="zh-CN" altLang="en-US" dirty="0"/>
              <a:t>分布式数据处理</a:t>
            </a:r>
          </a:p>
        </p:txBody>
      </p:sp>
      <p:sp>
        <p:nvSpPr>
          <p:cNvPr id="3" name="内容占位符 2">
            <a:extLst>
              <a:ext uri="{FF2B5EF4-FFF2-40B4-BE49-F238E27FC236}">
                <a16:creationId xmlns:a16="http://schemas.microsoft.com/office/drawing/2014/main" id="{AAE67F52-014A-4F8B-A1BB-7475BA050CC8}"/>
              </a:ext>
            </a:extLst>
          </p:cNvPr>
          <p:cNvSpPr>
            <a:spLocks noGrp="1"/>
          </p:cNvSpPr>
          <p:nvPr>
            <p:ph idx="1"/>
          </p:nvPr>
        </p:nvSpPr>
        <p:spPr>
          <a:xfrm>
            <a:off x="251520" y="771550"/>
            <a:ext cx="8568952" cy="3661054"/>
          </a:xfrm>
        </p:spPr>
        <p:txBody>
          <a:bodyPr/>
          <a:lstStyle/>
          <a:p>
            <a:pPr>
              <a:spcBef>
                <a:spcPts val="1200"/>
              </a:spcBef>
            </a:pPr>
            <a:r>
              <a:rPr lang="zh-CN" altLang="en-US" sz="1800" b="1" dirty="0"/>
              <a:t>大数据处理一般是分布式的、多轮次的、耗时很长的，需要解决一系列问题</a:t>
            </a:r>
          </a:p>
          <a:p>
            <a:pPr lvl="1">
              <a:spcBef>
                <a:spcPts val="1200"/>
              </a:spcBef>
            </a:pPr>
            <a:r>
              <a:rPr lang="zh-CN" altLang="en-US" sz="1600" dirty="0"/>
              <a:t>在集群中分配出合理资源，例如：在数个节点分配出适合的内存大小、</a:t>
            </a:r>
            <a:r>
              <a:rPr lang="en-US" altLang="zh-CN" sz="1600" dirty="0"/>
              <a:t>CPU</a:t>
            </a:r>
            <a:r>
              <a:rPr lang="zh-CN" altLang="en-US" sz="1600" dirty="0"/>
              <a:t>能力等</a:t>
            </a:r>
          </a:p>
          <a:p>
            <a:pPr lvl="1">
              <a:spcBef>
                <a:spcPts val="1200"/>
              </a:spcBef>
            </a:pPr>
            <a:r>
              <a:rPr lang="zh-CN" altLang="en-US" sz="1600" dirty="0"/>
              <a:t>任务调度，一方面解决多任务排队等问题，另一方面解决在一个任务中，如何将任务分解，分派给各个节点（或任务容器等），如何将处理逻辑交给各个节点（实现所谓计算本地化）</a:t>
            </a:r>
          </a:p>
          <a:p>
            <a:pPr lvl="1">
              <a:spcBef>
                <a:spcPts val="1200"/>
              </a:spcBef>
            </a:pPr>
            <a:r>
              <a:rPr lang="zh-CN" altLang="en-US" sz="1600" dirty="0"/>
              <a:t>如果处理任务需要多个轮次（步骤），如何解决中间数据分发、汇总等问题</a:t>
            </a:r>
          </a:p>
          <a:p>
            <a:pPr lvl="1">
              <a:spcBef>
                <a:spcPts val="1200"/>
              </a:spcBef>
            </a:pPr>
            <a:r>
              <a:rPr lang="zh-CN" altLang="en-US" sz="1600" dirty="0"/>
              <a:t>如何监控任务的进行过程，如何发现子任务的故障并提供容错性。</a:t>
            </a:r>
          </a:p>
          <a:p>
            <a:pPr lvl="1">
              <a:spcBef>
                <a:spcPts val="1200"/>
              </a:spcBef>
            </a:pPr>
            <a:r>
              <a:rPr lang="zh-CN" altLang="en-US" sz="1600" dirty="0"/>
              <a:t>如何实现整个系统的易用性</a:t>
            </a:r>
          </a:p>
          <a:p>
            <a:pPr>
              <a:spcBef>
                <a:spcPts val="1200"/>
              </a:spcBef>
            </a:pPr>
            <a:r>
              <a:rPr lang="zh-CN" altLang="en-US" sz="1800" b="1" dirty="0"/>
              <a:t>常见大数据处理软件：</a:t>
            </a:r>
            <a:r>
              <a:rPr lang="en-US" altLang="zh-CN" sz="1800" b="1" dirty="0"/>
              <a:t>Hadoop</a:t>
            </a:r>
            <a:r>
              <a:rPr lang="zh-CN" altLang="en-US" sz="1800" b="1" dirty="0"/>
              <a:t>、</a:t>
            </a:r>
            <a:r>
              <a:rPr lang="en-US" altLang="zh-CN" sz="1800" b="1" dirty="0"/>
              <a:t>Spark</a:t>
            </a:r>
            <a:endParaRPr lang="zh-CN" altLang="en-US" sz="1800" b="1" dirty="0"/>
          </a:p>
          <a:p>
            <a:pPr lvl="1">
              <a:spcBef>
                <a:spcPts val="1200"/>
              </a:spcBef>
            </a:pPr>
            <a:r>
              <a:rPr lang="en-US" altLang="zh-CN" sz="1600" dirty="0"/>
              <a:t>NoSQL</a:t>
            </a:r>
            <a:r>
              <a:rPr lang="zh-CN" altLang="en-US" sz="1600" dirty="0"/>
              <a:t>数据库可以作为数据源配合工作</a:t>
            </a:r>
          </a:p>
          <a:p>
            <a:pPr>
              <a:spcBef>
                <a:spcPts val="1200"/>
              </a:spcBef>
            </a:pPr>
            <a:endParaRPr lang="zh-CN" altLang="en-US" sz="1800" dirty="0"/>
          </a:p>
        </p:txBody>
      </p:sp>
    </p:spTree>
    <p:extLst>
      <p:ext uri="{BB962C8B-B14F-4D97-AF65-F5344CB8AC3E}">
        <p14:creationId xmlns:p14="http://schemas.microsoft.com/office/powerpoint/2010/main" val="416692994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331F-1033-403B-8A07-3BD17C5977AD}"/>
              </a:ext>
            </a:extLst>
          </p:cNvPr>
          <p:cNvSpPr>
            <a:spLocks noGrp="1"/>
          </p:cNvSpPr>
          <p:nvPr>
            <p:ph type="title"/>
          </p:nvPr>
        </p:nvSpPr>
        <p:spPr/>
        <p:txBody>
          <a:bodyPr/>
          <a:lstStyle/>
          <a:p>
            <a:pPr algn="ctr"/>
            <a:r>
              <a:rPr lang="zh-CN" altLang="en-US" dirty="0"/>
              <a:t>时间同步服务</a:t>
            </a:r>
          </a:p>
        </p:txBody>
      </p:sp>
      <p:sp>
        <p:nvSpPr>
          <p:cNvPr id="3" name="内容占位符 2">
            <a:extLst>
              <a:ext uri="{FF2B5EF4-FFF2-40B4-BE49-F238E27FC236}">
                <a16:creationId xmlns:a16="http://schemas.microsoft.com/office/drawing/2014/main" id="{8C02655F-2294-4A79-AEC0-00904A3CCF4E}"/>
              </a:ext>
            </a:extLst>
          </p:cNvPr>
          <p:cNvSpPr>
            <a:spLocks noGrp="1"/>
          </p:cNvSpPr>
          <p:nvPr>
            <p:ph idx="1"/>
          </p:nvPr>
        </p:nvSpPr>
        <p:spPr/>
        <p:txBody>
          <a:bodyPr/>
          <a:lstStyle/>
          <a:p>
            <a:pPr>
              <a:spcBef>
                <a:spcPts val="600"/>
              </a:spcBef>
            </a:pPr>
            <a:r>
              <a:rPr lang="zh-CN" altLang="en-US" sz="2000" b="1" dirty="0"/>
              <a:t>在分布式应用中，经常需要确保所有节点的时间一致</a:t>
            </a:r>
          </a:p>
          <a:p>
            <a:pPr lvl="1">
              <a:spcBef>
                <a:spcPts val="600"/>
              </a:spcBef>
            </a:pPr>
            <a:r>
              <a:rPr lang="zh-CN" altLang="en-US" sz="1800" dirty="0"/>
              <a:t>否则各个节点可能无法根据时间戳等机制进行通知、同步或一致性保障。实际软件系统中，如果节点时间差异较大，可能整个集群会无法启动</a:t>
            </a:r>
          </a:p>
          <a:p>
            <a:pPr lvl="1">
              <a:spcBef>
                <a:spcPts val="600"/>
              </a:spcBef>
            </a:pPr>
            <a:r>
              <a:rPr lang="en-US" altLang="zh-CN" sz="1800" dirty="0"/>
              <a:t>NoSQL</a:t>
            </a:r>
            <a:r>
              <a:rPr lang="zh-CN" altLang="en-US" sz="1800" dirty="0"/>
              <a:t>等大数据应用可能部署在局域网环境中，此时可以不和真实时间进行同步，但各个节点之间的时间应一致</a:t>
            </a:r>
          </a:p>
          <a:p>
            <a:pPr>
              <a:spcBef>
                <a:spcPts val="600"/>
              </a:spcBef>
            </a:pPr>
            <a:r>
              <a:rPr lang="en-US" altLang="zh-CN" sz="2000" b="1" dirty="0"/>
              <a:t>NTP</a:t>
            </a:r>
            <a:r>
              <a:rPr lang="zh-CN" altLang="en-US" sz="2000" b="1" dirty="0"/>
              <a:t>（</a:t>
            </a:r>
            <a:r>
              <a:rPr lang="en-US" altLang="zh-CN" sz="2000" b="1" dirty="0"/>
              <a:t>Network Time Protocol</a:t>
            </a:r>
            <a:r>
              <a:rPr lang="zh-CN" altLang="en-US" sz="2000" b="1" dirty="0"/>
              <a:t>，网络时钟协议）</a:t>
            </a:r>
            <a:endParaRPr lang="en-US" altLang="zh-CN" sz="2000" b="1" dirty="0"/>
          </a:p>
          <a:p>
            <a:pPr lvl="1">
              <a:spcBef>
                <a:spcPts val="600"/>
              </a:spcBef>
            </a:pPr>
            <a:r>
              <a:rPr lang="zh-CN" altLang="en-US" sz="1800" dirty="0"/>
              <a:t>一种常见的分布式时间同步机制，已经发展到版本</a:t>
            </a:r>
            <a:r>
              <a:rPr lang="en-US" altLang="zh-CN" sz="1800" dirty="0"/>
              <a:t>4</a:t>
            </a:r>
            <a:r>
              <a:rPr lang="zh-CN" altLang="en-US" sz="1800" dirty="0"/>
              <a:t>，其精度可以达到毫秒级，并且已经成为国际标准（</a:t>
            </a:r>
            <a:r>
              <a:rPr lang="en-US" altLang="zh-CN" sz="1800" dirty="0"/>
              <a:t>IETF RFC 5905</a:t>
            </a:r>
            <a:r>
              <a:rPr lang="zh-CN" altLang="en-US" sz="1800" dirty="0"/>
              <a:t>）</a:t>
            </a:r>
          </a:p>
          <a:p>
            <a:pPr lvl="1">
              <a:spcBef>
                <a:spcPts val="600"/>
              </a:spcBef>
            </a:pPr>
            <a:r>
              <a:rPr lang="en-US" altLang="zh-CN" sz="1800" dirty="0"/>
              <a:t>Windows</a:t>
            </a:r>
            <a:r>
              <a:rPr lang="zh-CN" altLang="en-US" sz="1800" dirty="0"/>
              <a:t>系统和大多数</a:t>
            </a:r>
            <a:r>
              <a:rPr lang="en-US" altLang="zh-CN" sz="1800" dirty="0"/>
              <a:t>Linux</a:t>
            </a:r>
            <a:r>
              <a:rPr lang="zh-CN" altLang="en-US" sz="1800" dirty="0"/>
              <a:t>系统均支持</a:t>
            </a:r>
            <a:r>
              <a:rPr lang="en-US" altLang="zh-CN" sz="1800" dirty="0"/>
              <a:t>NTP</a:t>
            </a:r>
            <a:r>
              <a:rPr lang="zh-CN" altLang="en-US" sz="1800" dirty="0"/>
              <a:t>协议，既可以作为客户端，也可以作为</a:t>
            </a:r>
            <a:r>
              <a:rPr lang="en-US" altLang="zh-CN" sz="1800" dirty="0"/>
              <a:t>NTP</a:t>
            </a:r>
            <a:r>
              <a:rPr lang="zh-CN" altLang="en-US" sz="1800" dirty="0"/>
              <a:t>服务端</a:t>
            </a:r>
          </a:p>
          <a:p>
            <a:pPr lvl="1">
              <a:spcBef>
                <a:spcPts val="600"/>
              </a:spcBef>
            </a:pPr>
            <a:r>
              <a:rPr lang="en-US" altLang="zh-CN" sz="1800" dirty="0"/>
              <a:t>NTP</a:t>
            </a:r>
            <a:r>
              <a:rPr lang="zh-CN" altLang="en-US" sz="1800" dirty="0"/>
              <a:t>可以实现基于互联网的时间同步，也可以在局域网内实现局部时间同步</a:t>
            </a:r>
          </a:p>
          <a:p>
            <a:pPr>
              <a:spcBef>
                <a:spcPts val="600"/>
              </a:spcBef>
            </a:pPr>
            <a:endParaRPr lang="zh-CN" altLang="en-US" sz="2000" dirty="0"/>
          </a:p>
        </p:txBody>
      </p:sp>
    </p:spTree>
    <p:extLst>
      <p:ext uri="{BB962C8B-B14F-4D97-AF65-F5344CB8AC3E}">
        <p14:creationId xmlns:p14="http://schemas.microsoft.com/office/powerpoint/2010/main" val="886851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arn(inVertic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3B6DA-4DB0-414B-B4B0-877EDF7F39A3}"/>
              </a:ext>
            </a:extLst>
          </p:cNvPr>
          <p:cNvSpPr>
            <a:spLocks noGrp="1"/>
          </p:cNvSpPr>
          <p:nvPr>
            <p:ph type="title"/>
          </p:nvPr>
        </p:nvSpPr>
        <p:spPr/>
        <p:txBody>
          <a:bodyPr/>
          <a:lstStyle/>
          <a:p>
            <a:pPr algn="ctr"/>
            <a:r>
              <a:rPr lang="zh-CN" altLang="en-US" dirty="0"/>
              <a:t>本章小结</a:t>
            </a:r>
          </a:p>
        </p:txBody>
      </p:sp>
      <p:sp>
        <p:nvSpPr>
          <p:cNvPr id="3" name="内容占位符 2">
            <a:extLst>
              <a:ext uri="{FF2B5EF4-FFF2-40B4-BE49-F238E27FC236}">
                <a16:creationId xmlns:a16="http://schemas.microsoft.com/office/drawing/2014/main" id="{4D088047-B056-4C5F-89EF-C12CB777F38A}"/>
              </a:ext>
            </a:extLst>
          </p:cNvPr>
          <p:cNvSpPr>
            <a:spLocks noGrp="1"/>
          </p:cNvSpPr>
          <p:nvPr>
            <p:ph idx="1"/>
          </p:nvPr>
        </p:nvSpPr>
        <p:spPr/>
        <p:txBody>
          <a:bodyPr/>
          <a:lstStyle/>
          <a:p>
            <a:r>
              <a:rPr lang="zh-CN" altLang="en-US" sz="2000" b="1" dirty="0"/>
              <a:t>关系型数据库中的一些特性和功能，在</a:t>
            </a:r>
            <a:r>
              <a:rPr lang="en-US" altLang="zh-CN" sz="2000" b="1" dirty="0"/>
              <a:t>NoSQL</a:t>
            </a:r>
            <a:r>
              <a:rPr lang="zh-CN" altLang="en-US" sz="2000" b="1" dirty="0"/>
              <a:t>中可能被抛弃和弱化</a:t>
            </a:r>
          </a:p>
          <a:p>
            <a:endParaRPr lang="zh-CN" altLang="en-US" sz="2000" dirty="0"/>
          </a:p>
        </p:txBody>
      </p:sp>
      <p:graphicFrame>
        <p:nvGraphicFramePr>
          <p:cNvPr id="4" name="表格 3">
            <a:extLst>
              <a:ext uri="{FF2B5EF4-FFF2-40B4-BE49-F238E27FC236}">
                <a16:creationId xmlns:a16="http://schemas.microsoft.com/office/drawing/2014/main" id="{6973141A-3CAF-4BE3-872D-336DDF78BDAB}"/>
              </a:ext>
            </a:extLst>
          </p:cNvPr>
          <p:cNvGraphicFramePr>
            <a:graphicFrameLocks noGrp="1"/>
          </p:cNvGraphicFramePr>
          <p:nvPr>
            <p:extLst>
              <p:ext uri="{D42A27DB-BD31-4B8C-83A1-F6EECF244321}">
                <p14:modId xmlns:p14="http://schemas.microsoft.com/office/powerpoint/2010/main" val="2148479968"/>
              </p:ext>
            </p:extLst>
          </p:nvPr>
        </p:nvGraphicFramePr>
        <p:xfrm>
          <a:off x="827584" y="1419622"/>
          <a:ext cx="7488832" cy="3047439"/>
        </p:xfrm>
        <a:graphic>
          <a:graphicData uri="http://schemas.openxmlformats.org/drawingml/2006/table">
            <a:tbl>
              <a:tblPr firstRow="1" bandRow="1">
                <a:tableStyleId>{5940675A-B579-460E-94D1-54222C63F5DA}</a:tableStyleId>
              </a:tblPr>
              <a:tblGrid>
                <a:gridCol w="3014487">
                  <a:extLst>
                    <a:ext uri="{9D8B030D-6E8A-4147-A177-3AD203B41FA5}">
                      <a16:colId xmlns:a16="http://schemas.microsoft.com/office/drawing/2014/main" val="2029475501"/>
                    </a:ext>
                  </a:extLst>
                </a:gridCol>
                <a:gridCol w="4474345">
                  <a:extLst>
                    <a:ext uri="{9D8B030D-6E8A-4147-A177-3AD203B41FA5}">
                      <a16:colId xmlns:a16="http://schemas.microsoft.com/office/drawing/2014/main" val="1294477111"/>
                    </a:ext>
                  </a:extLst>
                </a:gridCol>
              </a:tblGrid>
              <a:tr h="449622">
                <a:tc>
                  <a:txBody>
                    <a:bodyPr/>
                    <a:lstStyle/>
                    <a:p>
                      <a:r>
                        <a:rPr lang="zh-CN" altLang="en-US" sz="1800" b="1" dirty="0">
                          <a:latin typeface="微软雅黑" panose="020B0503020204020204" pitchFamily="34" charset="-122"/>
                          <a:ea typeface="微软雅黑" panose="020B0503020204020204" pitchFamily="34" charset="-122"/>
                        </a:rPr>
                        <a:t>关系型数据库</a:t>
                      </a:r>
                    </a:p>
                  </a:txBody>
                  <a:tcPr marL="68580" marR="68580" marT="34290" marB="34290"/>
                </a:tc>
                <a:tc>
                  <a:txBody>
                    <a:bodyPr/>
                    <a:lstStyle/>
                    <a:p>
                      <a:r>
                        <a:rPr lang="en-US" altLang="zh-CN" sz="1800" b="1" dirty="0">
                          <a:latin typeface="微软雅黑" panose="020B0503020204020204" pitchFamily="34" charset="-122"/>
                          <a:ea typeface="微软雅黑" panose="020B0503020204020204" pitchFamily="34" charset="-122"/>
                        </a:rPr>
                        <a:t>NoSQL</a:t>
                      </a:r>
                      <a:r>
                        <a:rPr lang="zh-CN" altLang="en-US" sz="1800" b="1" dirty="0">
                          <a:latin typeface="微软雅黑" panose="020B0503020204020204" pitchFamily="34" charset="-122"/>
                          <a:ea typeface="微软雅黑" panose="020B0503020204020204" pitchFamily="34" charset="-122"/>
                        </a:rPr>
                        <a:t>数据库</a:t>
                      </a:r>
                    </a:p>
                  </a:txBody>
                  <a:tcPr marL="68580" marR="68580" marT="34290" marB="34290"/>
                </a:tc>
                <a:extLst>
                  <a:ext uri="{0D108BD9-81ED-4DB2-BD59-A6C34878D82A}">
                    <a16:rowId xmlns:a16="http://schemas.microsoft.com/office/drawing/2014/main" val="4049688287"/>
                  </a:ext>
                </a:extLst>
              </a:tr>
              <a:tr h="729387">
                <a:tc>
                  <a:txBody>
                    <a:bodyPr/>
                    <a:lstStyle/>
                    <a:p>
                      <a:pPr lvl="0"/>
                      <a:r>
                        <a:rPr lang="zh-CN" altLang="en-US" sz="1600" dirty="0">
                          <a:latin typeface="微软雅黑" panose="020B0503020204020204" pitchFamily="34" charset="-122"/>
                          <a:ea typeface="微软雅黑" panose="020B0503020204020204" pitchFamily="34" charset="-122"/>
                        </a:rPr>
                        <a:t>关系、（面向行的）二维表结构</a:t>
                      </a:r>
                      <a:endParaRPr lang="en-US" altLang="zh-CN" sz="16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zh-CN" altLang="en-US" sz="1600" dirty="0">
                          <a:latin typeface="微软雅黑" panose="020B0503020204020204" pitchFamily="34" charset="-122"/>
                          <a:ea typeface="微软雅黑" panose="020B0503020204020204" pitchFamily="34" charset="-122"/>
                        </a:rPr>
                        <a:t>改为采用键值对、列存储、文档存储等结构</a:t>
                      </a:r>
                    </a:p>
                  </a:txBody>
                  <a:tcPr marL="68580" marR="68580" marT="34290" marB="34290"/>
                </a:tc>
                <a:extLst>
                  <a:ext uri="{0D108BD9-81ED-4DB2-BD59-A6C34878D82A}">
                    <a16:rowId xmlns:a16="http://schemas.microsoft.com/office/drawing/2014/main" val="1845645519"/>
                  </a:ext>
                </a:extLst>
              </a:tr>
              <a:tr h="729387">
                <a:tc>
                  <a:txBody>
                    <a:bodyPr/>
                    <a:lstStyle/>
                    <a:p>
                      <a:r>
                        <a:rPr lang="zh-CN" altLang="en-US" sz="1600" dirty="0">
                          <a:latin typeface="微软雅黑" panose="020B0503020204020204" pitchFamily="34" charset="-122"/>
                          <a:ea typeface="微软雅黑" panose="020B0503020204020204" pitchFamily="34" charset="-122"/>
                        </a:rPr>
                        <a:t>完整性约束、设计范式</a:t>
                      </a:r>
                    </a:p>
                  </a:txBody>
                  <a:tcPr marL="68580" marR="68580" marT="34290" marB="34290"/>
                </a:tc>
                <a:tc>
                  <a:txBody>
                    <a:bodyPr/>
                    <a:lstStyle/>
                    <a:p>
                      <a:r>
                        <a:rPr lang="en-US" altLang="zh-CN" sz="1600" dirty="0">
                          <a:latin typeface="微软雅黑" panose="020B0503020204020204" pitchFamily="34" charset="-122"/>
                          <a:ea typeface="微软雅黑" panose="020B0503020204020204" pitchFamily="34" charset="-122"/>
                        </a:rPr>
                        <a:t>NoSQL</a:t>
                      </a:r>
                      <a:r>
                        <a:rPr lang="zh-CN" altLang="en-US" sz="1600" dirty="0">
                          <a:latin typeface="微软雅黑" panose="020B0503020204020204" pitchFamily="34" charset="-122"/>
                          <a:ea typeface="微软雅黑" panose="020B0503020204020204" pitchFamily="34" charset="-122"/>
                        </a:rPr>
                        <a:t>可能不要求列的原子性、不支持参照性、不遵循</a:t>
                      </a:r>
                      <a:r>
                        <a:rPr lang="en-US" altLang="zh-CN" sz="1600" dirty="0">
                          <a:latin typeface="微软雅黑" panose="020B0503020204020204" pitchFamily="34" charset="-122"/>
                          <a:ea typeface="微软雅黑" panose="020B0503020204020204" pitchFamily="34" charset="-122"/>
                        </a:rPr>
                        <a:t>1NF</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2NF</a:t>
                      </a:r>
                      <a:r>
                        <a:rPr lang="zh-CN" altLang="en-US" sz="1600" dirty="0">
                          <a:latin typeface="微软雅黑" panose="020B0503020204020204" pitchFamily="34" charset="-122"/>
                          <a:ea typeface="微软雅黑" panose="020B0503020204020204" pitchFamily="34" charset="-122"/>
                        </a:rPr>
                        <a:t>等设计范式</a:t>
                      </a:r>
                    </a:p>
                  </a:txBody>
                  <a:tcPr marL="68580" marR="68580" marT="34290" marB="34290"/>
                </a:tc>
                <a:extLst>
                  <a:ext uri="{0D108BD9-81ED-4DB2-BD59-A6C34878D82A}">
                    <a16:rowId xmlns:a16="http://schemas.microsoft.com/office/drawing/2014/main" val="1375219458"/>
                  </a:ext>
                </a:extLst>
              </a:tr>
              <a:tr h="409656">
                <a:tc>
                  <a:txBody>
                    <a:bodyPr/>
                    <a:lstStyle/>
                    <a:p>
                      <a:r>
                        <a:rPr lang="zh-CN" altLang="en-US" sz="1600" dirty="0">
                          <a:latin typeface="微软雅黑" panose="020B0503020204020204" pitchFamily="34" charset="-122"/>
                          <a:ea typeface="微软雅黑" panose="020B0503020204020204" pitchFamily="34" charset="-122"/>
                        </a:rPr>
                        <a:t>事务机制、强一致性、</a:t>
                      </a:r>
                      <a:r>
                        <a:rPr lang="en-US" altLang="zh-CN" sz="1600" dirty="0">
                          <a:latin typeface="微软雅黑" panose="020B0503020204020204" pitchFamily="34" charset="-122"/>
                          <a:ea typeface="微软雅黑" panose="020B0503020204020204" pitchFamily="34" charset="-122"/>
                        </a:rPr>
                        <a:t>ACID</a:t>
                      </a:r>
                      <a:endParaRPr lang="zh-CN" altLang="en-US" sz="1600" dirty="0">
                        <a:latin typeface="微软雅黑" panose="020B0503020204020204" pitchFamily="34" charset="-122"/>
                        <a:ea typeface="微软雅黑" panose="020B0503020204020204" pitchFamily="34" charset="-122"/>
                      </a:endParaRPr>
                    </a:p>
                  </a:txBody>
                  <a:tcPr marL="68580" marR="68580" marT="34290" marB="34290"/>
                </a:tc>
                <a:tc>
                  <a:txBody>
                    <a:bodyPr/>
                    <a:lstStyle/>
                    <a:p>
                      <a:r>
                        <a:rPr lang="en-US" altLang="zh-CN" sz="1600" dirty="0">
                          <a:latin typeface="微软雅黑" panose="020B0503020204020204" pitchFamily="34" charset="-122"/>
                          <a:ea typeface="微软雅黑" panose="020B0503020204020204" pitchFamily="34" charset="-122"/>
                        </a:rPr>
                        <a:t>CAP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BASE</a:t>
                      </a:r>
                      <a:endParaRPr lang="zh-CN" altLang="en-US" sz="1600" dirty="0">
                        <a:latin typeface="微软雅黑" panose="020B0503020204020204" pitchFamily="34" charset="-122"/>
                        <a:ea typeface="微软雅黑" panose="020B0503020204020204" pitchFamily="34" charset="-122"/>
                      </a:endParaRPr>
                    </a:p>
                  </a:txBody>
                  <a:tcPr marL="68580" marR="68580" marT="34290" marB="34290"/>
                </a:tc>
                <a:extLst>
                  <a:ext uri="{0D108BD9-81ED-4DB2-BD59-A6C34878D82A}">
                    <a16:rowId xmlns:a16="http://schemas.microsoft.com/office/drawing/2014/main" val="3481404704"/>
                  </a:ext>
                </a:extLst>
              </a:tr>
              <a:tr h="729387">
                <a:tc>
                  <a:txBody>
                    <a:bodyPr/>
                    <a:lstStyle/>
                    <a:p>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语句（及其所代表的强大查询、操作功能）</a:t>
                      </a:r>
                    </a:p>
                  </a:txBody>
                  <a:tcPr marL="68580" marR="68580" marT="34290" marB="34290"/>
                </a:tc>
                <a:tc>
                  <a:txBody>
                    <a:bodyPr/>
                    <a:lstStyle/>
                    <a:p>
                      <a:r>
                        <a:rPr lang="zh-CN" altLang="en-US" sz="1600" dirty="0">
                          <a:latin typeface="微软雅黑" panose="020B0503020204020204" pitchFamily="34" charset="-122"/>
                          <a:ea typeface="微软雅黑" panose="020B0503020204020204" pitchFamily="34" charset="-122"/>
                        </a:rPr>
                        <a:t>可能提供和</a:t>
                      </a:r>
                      <a:r>
                        <a:rPr lang="en-US" altLang="zh-CN" sz="1600" dirty="0">
                          <a:latin typeface="微软雅黑" panose="020B0503020204020204" pitchFamily="34" charset="-122"/>
                          <a:ea typeface="微软雅黑" panose="020B0503020204020204" pitchFamily="34" charset="-122"/>
                        </a:rPr>
                        <a:t>SQL</a:t>
                      </a:r>
                      <a:r>
                        <a:rPr lang="zh-CN" altLang="en-US" sz="1600" dirty="0">
                          <a:latin typeface="微软雅黑" panose="020B0503020204020204" pitchFamily="34" charset="-122"/>
                          <a:ea typeface="微软雅黑" panose="020B0503020204020204" pitchFamily="34" charset="-122"/>
                        </a:rPr>
                        <a:t>类似的查询操作语言，但一般不支持跨表查询等复杂功能</a:t>
                      </a:r>
                    </a:p>
                  </a:txBody>
                  <a:tcPr marL="68580" marR="68580" marT="34290" marB="34290"/>
                </a:tc>
                <a:extLst>
                  <a:ext uri="{0D108BD9-81ED-4DB2-BD59-A6C34878D82A}">
                    <a16:rowId xmlns:a16="http://schemas.microsoft.com/office/drawing/2014/main" val="2978251206"/>
                  </a:ext>
                </a:extLst>
              </a:tr>
            </a:tbl>
          </a:graphicData>
        </a:graphic>
      </p:graphicFrame>
    </p:spTree>
    <p:extLst>
      <p:ext uri="{BB962C8B-B14F-4D97-AF65-F5344CB8AC3E}">
        <p14:creationId xmlns:p14="http://schemas.microsoft.com/office/powerpoint/2010/main" val="272858796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8490B-036B-4DCC-8DE6-6177BBE19DF4}"/>
              </a:ext>
            </a:extLst>
          </p:cNvPr>
          <p:cNvSpPr>
            <a:spLocks noGrp="1"/>
          </p:cNvSpPr>
          <p:nvPr>
            <p:ph type="title"/>
          </p:nvPr>
        </p:nvSpPr>
        <p:spPr/>
        <p:txBody>
          <a:bodyPr/>
          <a:lstStyle/>
          <a:p>
            <a:pPr algn="ctr"/>
            <a:r>
              <a:rPr lang="zh-CN" altLang="en-US" dirty="0"/>
              <a:t>本章小结</a:t>
            </a:r>
          </a:p>
        </p:txBody>
      </p:sp>
      <p:sp>
        <p:nvSpPr>
          <p:cNvPr id="3" name="内容占位符 2">
            <a:extLst>
              <a:ext uri="{FF2B5EF4-FFF2-40B4-BE49-F238E27FC236}">
                <a16:creationId xmlns:a16="http://schemas.microsoft.com/office/drawing/2014/main" id="{9F810B49-C62E-4304-9952-F28C8C048FED}"/>
              </a:ext>
            </a:extLst>
          </p:cNvPr>
          <p:cNvSpPr>
            <a:spLocks noGrp="1"/>
          </p:cNvSpPr>
          <p:nvPr>
            <p:ph idx="1"/>
          </p:nvPr>
        </p:nvSpPr>
        <p:spPr/>
        <p:txBody>
          <a:bodyPr/>
          <a:lstStyle/>
          <a:p>
            <a:pPr>
              <a:spcBef>
                <a:spcPts val="1200"/>
              </a:spcBef>
            </a:pPr>
            <a:r>
              <a:rPr lang="zh-CN" altLang="en-US" sz="2000" b="1" dirty="0"/>
              <a:t>大多数</a:t>
            </a:r>
            <a:r>
              <a:rPr lang="en-US" altLang="zh-CN" sz="2000" b="1" dirty="0"/>
              <a:t>NoSQL</a:t>
            </a:r>
            <a:r>
              <a:rPr lang="zh-CN" altLang="en-US" sz="2000" b="1" dirty="0"/>
              <a:t>系统需要在分布式数据中存储数据</a:t>
            </a:r>
          </a:p>
          <a:p>
            <a:pPr lvl="1">
              <a:spcBef>
                <a:spcPts val="1200"/>
              </a:spcBef>
            </a:pPr>
            <a:r>
              <a:rPr lang="zh-CN" altLang="en-US" sz="1800" dirty="0"/>
              <a:t>本质是通过并行处理提高数据查询和处理效率，因此需进行数据分片，并使用布隆过滤器加速查询</a:t>
            </a:r>
          </a:p>
          <a:p>
            <a:pPr lvl="1">
              <a:spcBef>
                <a:spcPts val="1200"/>
              </a:spcBef>
            </a:pPr>
            <a:r>
              <a:rPr lang="zh-CN" altLang="en-US" sz="1800" dirty="0"/>
              <a:t>为提高可靠性，采用数据多副本机制，由此带来一致性等问题，进而延伸出主从结构下的分布式选举等问题（</a:t>
            </a:r>
            <a:r>
              <a:rPr lang="en-US" altLang="zh-CN" sz="1800" dirty="0" err="1"/>
              <a:t>Paxos</a:t>
            </a:r>
            <a:r>
              <a:rPr lang="zh-CN" altLang="en-US" sz="1800" dirty="0"/>
              <a:t>），以及集群时间同步等问题</a:t>
            </a:r>
          </a:p>
          <a:p>
            <a:pPr lvl="1">
              <a:spcBef>
                <a:spcPts val="1200"/>
              </a:spcBef>
            </a:pPr>
            <a:r>
              <a:rPr lang="zh-CN" altLang="en-US" sz="1800" dirty="0"/>
              <a:t>系统可伸缩（横向扩展、移除或更换故障节点等）</a:t>
            </a:r>
          </a:p>
          <a:p>
            <a:pPr lvl="1">
              <a:spcBef>
                <a:spcPts val="1200"/>
              </a:spcBef>
            </a:pPr>
            <a:r>
              <a:rPr lang="zh-CN" altLang="en-US" sz="1800" dirty="0"/>
              <a:t>大数据场景下，数据一般一次写入多次读取，很多设计策略是与此相关的</a:t>
            </a:r>
          </a:p>
          <a:p>
            <a:pPr>
              <a:spcBef>
                <a:spcPts val="1200"/>
              </a:spcBef>
            </a:pPr>
            <a:endParaRPr lang="zh-CN" altLang="en-US" sz="2000" dirty="0"/>
          </a:p>
        </p:txBody>
      </p:sp>
    </p:spTree>
    <p:extLst>
      <p:ext uri="{BB962C8B-B14F-4D97-AF65-F5344CB8AC3E}">
        <p14:creationId xmlns:p14="http://schemas.microsoft.com/office/powerpoint/2010/main" val="1049302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5000E-D985-4D0C-B73E-59F963A30944}"/>
              </a:ext>
            </a:extLst>
          </p:cNvPr>
          <p:cNvSpPr>
            <a:spLocks noGrp="1"/>
          </p:cNvSpPr>
          <p:nvPr>
            <p:ph type="title"/>
          </p:nvPr>
        </p:nvSpPr>
        <p:spPr/>
        <p:txBody>
          <a:bodyPr/>
          <a:lstStyle/>
          <a:p>
            <a:pPr algn="ctr"/>
            <a:r>
              <a:rPr lang="zh-CN" altLang="en-US" dirty="0"/>
              <a:t>课堂练习</a:t>
            </a:r>
          </a:p>
        </p:txBody>
      </p:sp>
      <p:sp>
        <p:nvSpPr>
          <p:cNvPr id="3" name="内容占位符 2">
            <a:extLst>
              <a:ext uri="{FF2B5EF4-FFF2-40B4-BE49-F238E27FC236}">
                <a16:creationId xmlns:a16="http://schemas.microsoft.com/office/drawing/2014/main" id="{30755668-9E2A-4107-8ED8-A4C6B2E804AD}"/>
              </a:ext>
            </a:extLst>
          </p:cNvPr>
          <p:cNvSpPr>
            <a:spLocks noGrp="1"/>
          </p:cNvSpPr>
          <p:nvPr>
            <p:ph idx="1"/>
          </p:nvPr>
        </p:nvSpPr>
        <p:spPr/>
        <p:txBody>
          <a:bodyPr/>
          <a:lstStyle/>
          <a:p>
            <a:r>
              <a:rPr lang="zh-CN" altLang="en-US" dirty="0"/>
              <a:t>简述</a:t>
            </a:r>
            <a:r>
              <a:rPr lang="en-US" altLang="zh-CN" dirty="0"/>
              <a:t>SQL</a:t>
            </a:r>
            <a:r>
              <a:rPr lang="zh-CN" altLang="en-US" dirty="0"/>
              <a:t>数据库和</a:t>
            </a:r>
            <a:r>
              <a:rPr lang="en-US" altLang="zh-CN" dirty="0"/>
              <a:t>NoSQL</a:t>
            </a:r>
            <a:r>
              <a:rPr lang="zh-CN" altLang="en-US" dirty="0"/>
              <a:t>数据库的区别，并列举主流的</a:t>
            </a:r>
            <a:r>
              <a:rPr lang="en-US" altLang="zh-CN" dirty="0"/>
              <a:t>SQL</a:t>
            </a:r>
            <a:r>
              <a:rPr lang="zh-CN" altLang="en-US" dirty="0"/>
              <a:t>和</a:t>
            </a:r>
            <a:r>
              <a:rPr lang="en-US" altLang="zh-CN" dirty="0"/>
              <a:t>NoSQL</a:t>
            </a:r>
            <a:r>
              <a:rPr lang="zh-CN" altLang="en-US" dirty="0"/>
              <a:t>数据库。</a:t>
            </a:r>
          </a:p>
        </p:txBody>
      </p:sp>
    </p:spTree>
    <p:extLst>
      <p:ext uri="{BB962C8B-B14F-4D97-AF65-F5344CB8AC3E}">
        <p14:creationId xmlns:p14="http://schemas.microsoft.com/office/powerpoint/2010/main" val="843719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A6F07-1C13-4446-92AC-3C46E9D6BD00}"/>
              </a:ext>
            </a:extLst>
          </p:cNvPr>
          <p:cNvSpPr>
            <a:spLocks noGrp="1"/>
          </p:cNvSpPr>
          <p:nvPr>
            <p:ph type="title"/>
          </p:nvPr>
        </p:nvSpPr>
        <p:spPr/>
        <p:txBody>
          <a:bodyPr/>
          <a:lstStyle/>
          <a:p>
            <a:pPr algn="ctr"/>
            <a:r>
              <a:rPr lang="zh-CN" altLang="en-US" dirty="0"/>
              <a:t>关系型数据库的完整性约束</a:t>
            </a:r>
          </a:p>
        </p:txBody>
      </p:sp>
      <p:sp>
        <p:nvSpPr>
          <p:cNvPr id="3" name="内容占位符 2">
            <a:extLst>
              <a:ext uri="{FF2B5EF4-FFF2-40B4-BE49-F238E27FC236}">
                <a16:creationId xmlns:a16="http://schemas.microsoft.com/office/drawing/2014/main" id="{9FF07B52-5F70-4CBA-8646-EA3BBA5922C8}"/>
              </a:ext>
            </a:extLst>
          </p:cNvPr>
          <p:cNvSpPr>
            <a:spLocks noGrp="1"/>
          </p:cNvSpPr>
          <p:nvPr>
            <p:ph idx="1"/>
          </p:nvPr>
        </p:nvSpPr>
        <p:spPr>
          <a:xfrm>
            <a:off x="251520" y="789553"/>
            <a:ext cx="8064896" cy="3805070"/>
          </a:xfrm>
        </p:spPr>
        <p:txBody>
          <a:bodyPr/>
          <a:lstStyle/>
          <a:p>
            <a:pPr>
              <a:spcBef>
                <a:spcPts val="1200"/>
              </a:spcBef>
            </a:pPr>
            <a:r>
              <a:rPr lang="zh-CN" altLang="en-US" sz="2000" b="1" dirty="0"/>
              <a:t>域完整性</a:t>
            </a:r>
            <a:endParaRPr lang="en-US" altLang="zh-CN" sz="2000" b="1" dirty="0"/>
          </a:p>
          <a:p>
            <a:pPr lvl="1">
              <a:spcBef>
                <a:spcPts val="1200"/>
              </a:spcBef>
            </a:pPr>
            <a:r>
              <a:rPr lang="zh-CN" altLang="en-US" sz="1800" dirty="0"/>
              <a:t>指对列的值域、类型等进行约束</a:t>
            </a:r>
          </a:p>
          <a:p>
            <a:pPr>
              <a:spcBef>
                <a:spcPts val="1200"/>
              </a:spcBef>
            </a:pPr>
            <a:r>
              <a:rPr lang="zh-CN" altLang="en-US" sz="2000" b="1" dirty="0"/>
              <a:t>实体完整性</a:t>
            </a:r>
            <a:endParaRPr lang="en-US" altLang="zh-CN" sz="2000" b="1" dirty="0"/>
          </a:p>
          <a:p>
            <a:pPr lvl="1">
              <a:spcBef>
                <a:spcPts val="600"/>
              </a:spcBef>
            </a:pPr>
            <a:r>
              <a:rPr lang="zh-CN" altLang="en-US" sz="1800" dirty="0"/>
              <a:t>实体集中的每个实体都具有唯一性标识，或者说数据表中的每个元组是可区分的</a:t>
            </a:r>
            <a:endParaRPr lang="en-US" altLang="zh-CN" sz="1800" dirty="0"/>
          </a:p>
          <a:p>
            <a:pPr lvl="1">
              <a:spcBef>
                <a:spcPts val="600"/>
              </a:spcBef>
            </a:pPr>
            <a:r>
              <a:rPr lang="zh-CN" altLang="en-US" sz="1800" dirty="0"/>
              <a:t>数据表中存在不能为空的主属性（即主键）</a:t>
            </a:r>
            <a:endParaRPr lang="zh-CN" altLang="en-US" sz="1600" dirty="0"/>
          </a:p>
          <a:p>
            <a:pPr>
              <a:spcBef>
                <a:spcPts val="1200"/>
              </a:spcBef>
            </a:pPr>
            <a:r>
              <a:rPr lang="zh-CN" altLang="en-US" sz="2000" b="1" dirty="0"/>
              <a:t>参照完整性</a:t>
            </a:r>
            <a:endParaRPr lang="en-US" altLang="zh-CN" sz="2000" b="1" dirty="0"/>
          </a:p>
          <a:p>
            <a:pPr lvl="1">
              <a:spcBef>
                <a:spcPts val="1200"/>
              </a:spcBef>
            </a:pPr>
            <a:r>
              <a:rPr lang="zh-CN" altLang="en-US" sz="1800" dirty="0"/>
              <a:t>一个表中的某些列依赖于其他表中被参照列</a:t>
            </a:r>
          </a:p>
          <a:p>
            <a:pPr>
              <a:spcBef>
                <a:spcPts val="1200"/>
              </a:spcBef>
            </a:pPr>
            <a:r>
              <a:rPr lang="zh-CN" altLang="en-US" sz="2000" b="1" dirty="0"/>
              <a:t>用户定义的完整性</a:t>
            </a:r>
            <a:endParaRPr lang="en-US" altLang="zh-CN" sz="2000" b="1" dirty="0"/>
          </a:p>
          <a:p>
            <a:pPr lvl="1">
              <a:spcBef>
                <a:spcPts val="1200"/>
              </a:spcBef>
            </a:pPr>
            <a:r>
              <a:rPr lang="zh-CN" altLang="en-US" sz="1800" dirty="0"/>
              <a:t>用户根据业务逻辑定义的完整性约束</a:t>
            </a:r>
          </a:p>
          <a:p>
            <a:pPr>
              <a:spcBef>
                <a:spcPts val="1200"/>
              </a:spcBef>
            </a:pPr>
            <a:endParaRPr lang="zh-CN" altLang="en-US" sz="1800" dirty="0"/>
          </a:p>
        </p:txBody>
      </p:sp>
    </p:spTree>
    <p:extLst>
      <p:ext uri="{BB962C8B-B14F-4D97-AF65-F5344CB8AC3E}">
        <p14:creationId xmlns:p14="http://schemas.microsoft.com/office/powerpoint/2010/main" val="1840597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7D4CA-0931-46F9-BFB7-90E0562AA7A7}"/>
              </a:ext>
            </a:extLst>
          </p:cNvPr>
          <p:cNvSpPr>
            <a:spLocks noGrp="1"/>
          </p:cNvSpPr>
          <p:nvPr>
            <p:ph type="title"/>
          </p:nvPr>
        </p:nvSpPr>
        <p:spPr/>
        <p:txBody>
          <a:bodyPr/>
          <a:lstStyle/>
          <a:p>
            <a:pPr algn="ctr"/>
            <a:r>
              <a:rPr lang="zh-CN" altLang="en-US" dirty="0"/>
              <a:t>关系型数据库的事务机制</a:t>
            </a:r>
          </a:p>
        </p:txBody>
      </p:sp>
      <p:sp>
        <p:nvSpPr>
          <p:cNvPr id="3" name="内容占位符 2">
            <a:extLst>
              <a:ext uri="{FF2B5EF4-FFF2-40B4-BE49-F238E27FC236}">
                <a16:creationId xmlns:a16="http://schemas.microsoft.com/office/drawing/2014/main" id="{BAA3E8D6-ECB5-47B4-9130-5D7452EC67BA}"/>
              </a:ext>
            </a:extLst>
          </p:cNvPr>
          <p:cNvSpPr>
            <a:spLocks noGrp="1"/>
          </p:cNvSpPr>
          <p:nvPr>
            <p:ph idx="1"/>
          </p:nvPr>
        </p:nvSpPr>
        <p:spPr>
          <a:xfrm>
            <a:off x="251520" y="789553"/>
            <a:ext cx="8892480" cy="3805070"/>
          </a:xfrm>
        </p:spPr>
        <p:txBody>
          <a:bodyPr/>
          <a:lstStyle/>
          <a:p>
            <a:pPr>
              <a:spcBef>
                <a:spcPts val="600"/>
              </a:spcBef>
            </a:pPr>
            <a:r>
              <a:rPr lang="zh-CN" altLang="en-US" sz="2000" b="1" dirty="0"/>
              <a:t>事务是关系型数据库最重要的机制之一</a:t>
            </a:r>
          </a:p>
          <a:p>
            <a:pPr lvl="1">
              <a:spcBef>
                <a:spcPts val="600"/>
              </a:spcBef>
            </a:pPr>
            <a:r>
              <a:rPr lang="zh-CN" altLang="en-US" sz="1800" dirty="0"/>
              <a:t>关系型数据库会对并发操作进行控制，防止用户在存取数据时破坏数据的完整性，造成数据错误</a:t>
            </a:r>
          </a:p>
          <a:p>
            <a:pPr lvl="1">
              <a:spcBef>
                <a:spcPts val="600"/>
              </a:spcBef>
            </a:pPr>
            <a:r>
              <a:rPr lang="zh-CN" altLang="en-US" sz="1800" dirty="0"/>
              <a:t>事务机制保障用户定义的一组操作序列作为一个不可分割的整体提交执行，这一组操作要么都执行，要么都不执行</a:t>
            </a:r>
            <a:endParaRPr lang="en-US" altLang="zh-CN" sz="1800" dirty="0"/>
          </a:p>
          <a:p>
            <a:pPr lvl="2">
              <a:spcBef>
                <a:spcPts val="600"/>
              </a:spcBef>
            </a:pPr>
            <a:r>
              <a:rPr lang="zh-CN" altLang="en-US" sz="1600" dirty="0"/>
              <a:t>当事务执行成功，认为事务被整体“提交”，所有数据改变均被持久化保存</a:t>
            </a:r>
            <a:endParaRPr lang="en-US" altLang="zh-CN" sz="1600" dirty="0"/>
          </a:p>
          <a:p>
            <a:pPr lvl="2">
              <a:spcBef>
                <a:spcPts val="600"/>
              </a:spcBef>
            </a:pPr>
            <a:r>
              <a:rPr lang="zh-CN" altLang="en-US" sz="1600" dirty="0"/>
              <a:t>当事务执行中发生错误时，事务会进行“回滚”，返回到事务尚未开始执行的状态</a:t>
            </a:r>
          </a:p>
          <a:p>
            <a:pPr>
              <a:spcBef>
                <a:spcPts val="600"/>
              </a:spcBef>
            </a:pPr>
            <a:r>
              <a:rPr lang="en-US" altLang="zh-CN" sz="2000" b="1" dirty="0"/>
              <a:t>ACID</a:t>
            </a:r>
            <a:r>
              <a:rPr lang="zh-CN" altLang="en-US" sz="2000" b="1" dirty="0"/>
              <a:t>特性</a:t>
            </a:r>
            <a:endParaRPr lang="en-US" altLang="zh-CN" sz="2000" b="1" dirty="0"/>
          </a:p>
          <a:p>
            <a:pPr lvl="1">
              <a:spcBef>
                <a:spcPts val="600"/>
              </a:spcBef>
            </a:pPr>
            <a:r>
              <a:rPr lang="zh-CN" altLang="en-US" sz="1800" dirty="0"/>
              <a:t>原子性</a:t>
            </a:r>
            <a:r>
              <a:rPr lang="en-US" altLang="zh-CN" sz="1800" dirty="0"/>
              <a:t>(Atomicity)</a:t>
            </a:r>
            <a:r>
              <a:rPr lang="zh-CN" altLang="en-US" sz="1800" dirty="0"/>
              <a:t>、一致性</a:t>
            </a:r>
            <a:r>
              <a:rPr lang="en-US" altLang="zh-CN" sz="1800" dirty="0"/>
              <a:t>(Consistency)</a:t>
            </a:r>
            <a:r>
              <a:rPr lang="zh-CN" altLang="en-US" sz="1800" dirty="0"/>
              <a:t>、隔离性</a:t>
            </a:r>
            <a:r>
              <a:rPr lang="en-US" altLang="zh-CN" sz="1800" dirty="0"/>
              <a:t>(Isolation)</a:t>
            </a:r>
            <a:r>
              <a:rPr lang="zh-CN" altLang="en-US" sz="1800" dirty="0"/>
              <a:t>、持久性</a:t>
            </a:r>
            <a:r>
              <a:rPr lang="en-US" altLang="zh-CN" sz="1800" dirty="0"/>
              <a:t>(Durability)</a:t>
            </a:r>
            <a:endParaRPr lang="zh-CN" altLang="en-US" sz="1800" dirty="0"/>
          </a:p>
          <a:p>
            <a:pPr lvl="1">
              <a:spcBef>
                <a:spcPts val="600"/>
              </a:spcBef>
            </a:pPr>
            <a:r>
              <a:rPr lang="en-US" altLang="zh-CN" sz="1800" dirty="0"/>
              <a:t>ACID</a:t>
            </a:r>
            <a:r>
              <a:rPr lang="zh-CN" altLang="en-US" sz="1800" dirty="0"/>
              <a:t>是典型的强一致性要求</a:t>
            </a:r>
          </a:p>
          <a:p>
            <a:pPr lvl="1">
              <a:spcBef>
                <a:spcPts val="600"/>
              </a:spcBef>
            </a:pPr>
            <a:r>
              <a:rPr lang="zh-CN" altLang="en-US" sz="1800" dirty="0"/>
              <a:t>大多数</a:t>
            </a:r>
            <a:r>
              <a:rPr lang="en-US" altLang="zh-CN" sz="1800" dirty="0"/>
              <a:t>NoSQL</a:t>
            </a:r>
            <a:r>
              <a:rPr lang="zh-CN" altLang="en-US" sz="1800" dirty="0"/>
              <a:t>抛弃或弱化了</a:t>
            </a:r>
            <a:r>
              <a:rPr lang="en-US" altLang="zh-CN" sz="1800" dirty="0"/>
              <a:t>ACID</a:t>
            </a:r>
            <a:r>
              <a:rPr lang="zh-CN" altLang="en-US" sz="1800" dirty="0"/>
              <a:t>，因为无法在分布式环境中保证效率</a:t>
            </a:r>
          </a:p>
        </p:txBody>
      </p:sp>
    </p:spTree>
    <p:extLst>
      <p:ext uri="{BB962C8B-B14F-4D97-AF65-F5344CB8AC3E}">
        <p14:creationId xmlns:p14="http://schemas.microsoft.com/office/powerpoint/2010/main" val="3646686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A5682-9894-4778-B93A-3EFDF50FEEDD}"/>
              </a:ext>
            </a:extLst>
          </p:cNvPr>
          <p:cNvSpPr>
            <a:spLocks noGrp="1"/>
          </p:cNvSpPr>
          <p:nvPr>
            <p:ph type="title"/>
          </p:nvPr>
        </p:nvSpPr>
        <p:spPr/>
        <p:txBody>
          <a:bodyPr/>
          <a:lstStyle/>
          <a:p>
            <a:pPr algn="ctr"/>
            <a:r>
              <a:rPr lang="zh-CN" altLang="en-US" dirty="0"/>
              <a:t>关系型数据库的事务机制（续）</a:t>
            </a:r>
          </a:p>
        </p:txBody>
      </p:sp>
      <p:sp>
        <p:nvSpPr>
          <p:cNvPr id="3" name="内容占位符 2">
            <a:extLst>
              <a:ext uri="{FF2B5EF4-FFF2-40B4-BE49-F238E27FC236}">
                <a16:creationId xmlns:a16="http://schemas.microsoft.com/office/drawing/2014/main" id="{13D57EFF-9E1E-4087-A06E-9591B23CC3C5}"/>
              </a:ext>
            </a:extLst>
          </p:cNvPr>
          <p:cNvSpPr>
            <a:spLocks noGrp="1"/>
          </p:cNvSpPr>
          <p:nvPr>
            <p:ph idx="1"/>
          </p:nvPr>
        </p:nvSpPr>
        <p:spPr>
          <a:xfrm>
            <a:off x="251520" y="771550"/>
            <a:ext cx="8568952" cy="3805070"/>
          </a:xfrm>
        </p:spPr>
        <p:txBody>
          <a:bodyPr/>
          <a:lstStyle/>
          <a:p>
            <a:pPr>
              <a:spcBef>
                <a:spcPts val="600"/>
              </a:spcBef>
            </a:pPr>
            <a:r>
              <a:rPr lang="zh-CN" altLang="en-US" sz="2000" b="1" dirty="0"/>
              <a:t>并发控制和封锁机制</a:t>
            </a:r>
          </a:p>
          <a:p>
            <a:pPr lvl="1">
              <a:spcBef>
                <a:spcPts val="600"/>
              </a:spcBef>
            </a:pPr>
            <a:r>
              <a:rPr lang="zh-CN" altLang="en-US" sz="1800" dirty="0"/>
              <a:t>并发调度指将多个事务串行化，并发控制则强调解决共享资源并发存取过程中产生的各类问题</a:t>
            </a:r>
          </a:p>
          <a:p>
            <a:pPr lvl="2">
              <a:spcBef>
                <a:spcPts val="600"/>
              </a:spcBef>
            </a:pPr>
            <a:r>
              <a:rPr lang="zh-CN" altLang="en-US" sz="1600" dirty="0"/>
              <a:t>丢失更新、幻读、脏读</a:t>
            </a:r>
            <a:endParaRPr lang="en-US" altLang="zh-CN" sz="1600" dirty="0"/>
          </a:p>
          <a:p>
            <a:pPr lvl="1">
              <a:spcBef>
                <a:spcPts val="600"/>
              </a:spcBef>
            </a:pPr>
            <a:r>
              <a:rPr lang="zh-CN" altLang="en-US" sz="1800" dirty="0"/>
              <a:t>封锁是数据库中所采用的常见并发控制。封锁是一种软件机制，使得当某个事务访问某数据对象时，其他事务不能对该数据进行特定的访问</a:t>
            </a:r>
          </a:p>
          <a:p>
            <a:pPr lvl="2">
              <a:spcBef>
                <a:spcPts val="600"/>
              </a:spcBef>
            </a:pPr>
            <a:r>
              <a:rPr lang="zh-CN" altLang="en-US" sz="1600" dirty="0"/>
              <a:t>共享锁、排它锁</a:t>
            </a:r>
            <a:endParaRPr lang="en-US" altLang="zh-CN" sz="1600" dirty="0"/>
          </a:p>
          <a:p>
            <a:pPr lvl="1">
              <a:spcBef>
                <a:spcPts val="600"/>
              </a:spcBef>
            </a:pPr>
            <a:r>
              <a:rPr lang="zh-CN" altLang="en-US" sz="1800" dirty="0"/>
              <a:t>死锁和预防死锁</a:t>
            </a:r>
          </a:p>
          <a:p>
            <a:pPr lvl="2">
              <a:spcBef>
                <a:spcPts val="600"/>
              </a:spcBef>
            </a:pPr>
            <a:r>
              <a:rPr lang="zh-CN" altLang="en-US" sz="1600" dirty="0"/>
              <a:t>顺序加锁、超时法、等待图法</a:t>
            </a:r>
            <a:endParaRPr lang="en-US" altLang="zh-CN" sz="1600" dirty="0"/>
          </a:p>
          <a:p>
            <a:pPr>
              <a:spcBef>
                <a:spcPts val="600"/>
              </a:spcBef>
            </a:pPr>
            <a:r>
              <a:rPr lang="zh-CN" altLang="en-US" sz="2000" dirty="0">
                <a:solidFill>
                  <a:srgbClr val="FF0000"/>
                </a:solidFill>
              </a:rPr>
              <a:t>分布式环境下实现事务和锁，可能出现什么问题？</a:t>
            </a:r>
          </a:p>
          <a:p>
            <a:pPr>
              <a:spcBef>
                <a:spcPts val="600"/>
              </a:spcBef>
            </a:pPr>
            <a:endParaRPr lang="zh-CN" altLang="en-US" sz="2000" dirty="0"/>
          </a:p>
        </p:txBody>
      </p:sp>
    </p:spTree>
    <p:extLst>
      <p:ext uri="{BB962C8B-B14F-4D97-AF65-F5344CB8AC3E}">
        <p14:creationId xmlns:p14="http://schemas.microsoft.com/office/powerpoint/2010/main" val="358222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530D3-C4DC-456F-892A-831D69A7C65E}"/>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C165BA52-98C0-43B7-ADBA-01302F30C558}"/>
              </a:ext>
            </a:extLst>
          </p:cNvPr>
          <p:cNvSpPr>
            <a:spLocks noGrp="1"/>
          </p:cNvSpPr>
          <p:nvPr>
            <p:ph idx="1"/>
          </p:nvPr>
        </p:nvSpPr>
        <p:spPr>
          <a:xfrm>
            <a:off x="251520" y="638888"/>
            <a:ext cx="8568952" cy="3805070"/>
          </a:xfrm>
        </p:spPr>
        <p:txBody>
          <a:bodyPr/>
          <a:lstStyle/>
          <a:p>
            <a:pPr>
              <a:spcBef>
                <a:spcPts val="600"/>
              </a:spcBef>
            </a:pPr>
            <a:r>
              <a:rPr lang="zh-CN" altLang="en-US" sz="2000" dirty="0"/>
              <a:t>关系型数据库一般部署在单机上，通过</a:t>
            </a:r>
            <a:r>
              <a:rPr lang="zh-CN" altLang="en-US" sz="2000" dirty="0">
                <a:solidFill>
                  <a:srgbClr val="C00000"/>
                </a:solidFill>
              </a:rPr>
              <a:t>垂直扩展</a:t>
            </a:r>
            <a:r>
              <a:rPr lang="en-US" altLang="zh-CN" sz="2000" dirty="0"/>
              <a:t>(Scale up)</a:t>
            </a:r>
            <a:r>
              <a:rPr lang="zh-CN" altLang="en-US" sz="2000" dirty="0"/>
              <a:t>方式提升性能</a:t>
            </a:r>
          </a:p>
          <a:p>
            <a:pPr>
              <a:spcBef>
                <a:spcPts val="600"/>
              </a:spcBef>
            </a:pPr>
            <a:r>
              <a:rPr lang="zh-CN" altLang="en-US" sz="2000" dirty="0"/>
              <a:t>一些关系型数据库也可以实现</a:t>
            </a:r>
            <a:r>
              <a:rPr lang="zh-CN" altLang="en-US" sz="2000" dirty="0">
                <a:solidFill>
                  <a:srgbClr val="C00000"/>
                </a:solidFill>
              </a:rPr>
              <a:t>水平扩展</a:t>
            </a:r>
            <a:r>
              <a:rPr lang="en-US" altLang="zh-CN" sz="2000" dirty="0"/>
              <a:t>(Scale out)</a:t>
            </a:r>
            <a:r>
              <a:rPr lang="zh-CN" altLang="en-US" sz="2000" dirty="0"/>
              <a:t>，一般需要通过外部软件或用户编程等方式实现</a:t>
            </a:r>
          </a:p>
          <a:p>
            <a:pPr lvl="1">
              <a:spcBef>
                <a:spcPts val="600"/>
              </a:spcBef>
            </a:pPr>
            <a:r>
              <a:rPr lang="zh-CN" altLang="en-US" sz="1600" b="1" dirty="0"/>
              <a:t>将不同的表存储在不同节点</a:t>
            </a:r>
            <a:r>
              <a:rPr lang="zh-CN" altLang="en-US" sz="1600" dirty="0"/>
              <a:t>：如果某个表体积过大或频繁被访问，则其他节点无法提供帮助</a:t>
            </a:r>
          </a:p>
          <a:p>
            <a:pPr lvl="1">
              <a:spcBef>
                <a:spcPts val="600"/>
              </a:spcBef>
            </a:pPr>
            <a:r>
              <a:rPr lang="zh-CN" altLang="en-US" sz="1600" b="1" dirty="0"/>
              <a:t>水平分割数据</a:t>
            </a:r>
            <a:r>
              <a:rPr lang="zh-CN" altLang="en-US" sz="1600" dirty="0"/>
              <a:t>：将表中不同的行存储在不同节点上。在</a:t>
            </a:r>
            <a:r>
              <a:rPr lang="en-US" altLang="zh-CN" sz="1600" dirty="0"/>
              <a:t>RDBMS</a:t>
            </a:r>
            <a:r>
              <a:rPr lang="zh-CN" altLang="en-US" sz="1600" dirty="0"/>
              <a:t>中需要保持数据的完整性，插入数据时需要检查所有节点上的数据，索引、锁等机制的维护也较为繁琐</a:t>
            </a:r>
          </a:p>
          <a:p>
            <a:pPr lvl="1">
              <a:spcBef>
                <a:spcPts val="600"/>
              </a:spcBef>
            </a:pPr>
            <a:r>
              <a:rPr lang="zh-CN" altLang="en-US" sz="1600" b="1" dirty="0"/>
              <a:t>垂直分割数据</a:t>
            </a:r>
            <a:r>
              <a:rPr lang="zh-CN" altLang="en-US" sz="1600" dirty="0"/>
              <a:t>：将表中不同列存储在不同节点上。在大数据场景下，表中的行数可能仍然过多，热点数据可能无法做到负载均衡。也可能遇到和水平分割数据类似的问题</a:t>
            </a:r>
          </a:p>
          <a:p>
            <a:pPr>
              <a:spcBef>
                <a:spcPts val="600"/>
              </a:spcBef>
            </a:pPr>
            <a:r>
              <a:rPr lang="zh-CN" altLang="en-US" sz="2000" dirty="0"/>
              <a:t>分布式环境下，数据存储存储在不同节点，必须通过网络传递相关消息，如果出现网络故障或部分节点失效，则有可能导致整个系统变得低效或死锁。因此，在分布式环境下实现高效率的事务机制以及强一致性等特性较为困难</a:t>
            </a:r>
          </a:p>
          <a:p>
            <a:pPr>
              <a:spcBef>
                <a:spcPts val="600"/>
              </a:spcBef>
            </a:pPr>
            <a:endParaRPr lang="zh-CN" altLang="en-US" sz="2000" dirty="0"/>
          </a:p>
        </p:txBody>
      </p:sp>
    </p:spTree>
    <p:extLst>
      <p:ext uri="{BB962C8B-B14F-4D97-AF65-F5344CB8AC3E}">
        <p14:creationId xmlns:p14="http://schemas.microsoft.com/office/powerpoint/2010/main" val="3459778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B5D9E-EEC3-4C46-A717-40B756E0061E}"/>
              </a:ext>
            </a:extLst>
          </p:cNvPr>
          <p:cNvSpPr>
            <a:spLocks noGrp="1"/>
          </p:cNvSpPr>
          <p:nvPr>
            <p:ph type="title"/>
          </p:nvPr>
        </p:nvSpPr>
        <p:spPr/>
        <p:txBody>
          <a:bodyPr/>
          <a:lstStyle/>
          <a:p>
            <a:pPr algn="ctr"/>
            <a:r>
              <a:rPr lang="zh-CN" altLang="en-US" dirty="0"/>
              <a:t>关系型数据库的分布式部署</a:t>
            </a:r>
          </a:p>
        </p:txBody>
      </p:sp>
      <p:sp>
        <p:nvSpPr>
          <p:cNvPr id="3" name="内容占位符 2">
            <a:extLst>
              <a:ext uri="{FF2B5EF4-FFF2-40B4-BE49-F238E27FC236}">
                <a16:creationId xmlns:a16="http://schemas.microsoft.com/office/drawing/2014/main" id="{515B203B-F6C9-48E9-A449-74AD0DFFDEBD}"/>
              </a:ext>
            </a:extLst>
          </p:cNvPr>
          <p:cNvSpPr>
            <a:spLocks noGrp="1"/>
          </p:cNvSpPr>
          <p:nvPr>
            <p:ph idx="1"/>
          </p:nvPr>
        </p:nvSpPr>
        <p:spPr>
          <a:xfrm>
            <a:off x="251520" y="987575"/>
            <a:ext cx="5328592" cy="3607048"/>
          </a:xfrm>
        </p:spPr>
        <p:txBody>
          <a:bodyPr/>
          <a:lstStyle/>
          <a:p>
            <a:pPr>
              <a:spcBef>
                <a:spcPts val="600"/>
              </a:spcBef>
            </a:pPr>
            <a:r>
              <a:rPr lang="zh-CN" altLang="en-US" sz="2000" b="1" dirty="0"/>
              <a:t>主从集群（读写分离）</a:t>
            </a:r>
          </a:p>
          <a:p>
            <a:pPr lvl="1">
              <a:spcBef>
                <a:spcPts val="600"/>
              </a:spcBef>
            </a:pPr>
            <a:r>
              <a:rPr lang="zh-CN" altLang="en-US" sz="1800" dirty="0"/>
              <a:t>一个主服务器（写）</a:t>
            </a:r>
            <a:r>
              <a:rPr lang="en-US" altLang="zh-CN" sz="1800" dirty="0"/>
              <a:t>+</a:t>
            </a:r>
            <a:r>
              <a:rPr lang="zh-CN" altLang="en-US" sz="1800" dirty="0"/>
              <a:t>多个从服务器（读）</a:t>
            </a:r>
            <a:endParaRPr lang="en-US" altLang="zh-CN" sz="1800" dirty="0"/>
          </a:p>
          <a:p>
            <a:pPr lvl="1">
              <a:spcBef>
                <a:spcPts val="600"/>
              </a:spcBef>
            </a:pPr>
            <a:r>
              <a:rPr lang="zh-CN" altLang="en-US" sz="1800" dirty="0"/>
              <a:t>无法解决写数据的瓶颈，但保持了对事务的支持</a:t>
            </a:r>
          </a:p>
          <a:p>
            <a:pPr lvl="1">
              <a:spcBef>
                <a:spcPts val="600"/>
              </a:spcBef>
            </a:pPr>
            <a:r>
              <a:rPr lang="zh-CN" altLang="en-US" sz="1800" dirty="0"/>
              <a:t>读数据时，可以实现一定的负载均衡，提高并发性能，并且可以提供一定的容错机制</a:t>
            </a:r>
          </a:p>
          <a:p>
            <a:pPr lvl="1">
              <a:spcBef>
                <a:spcPts val="600"/>
              </a:spcBef>
            </a:pPr>
            <a:r>
              <a:rPr lang="zh-CN" altLang="en-US" sz="1800" dirty="0"/>
              <a:t>从服务之间不共享数据，每台从服务器都保存全部数据，一般不进行数据分割</a:t>
            </a:r>
          </a:p>
          <a:p>
            <a:pPr lvl="1">
              <a:spcBef>
                <a:spcPts val="600"/>
              </a:spcBef>
            </a:pPr>
            <a:r>
              <a:rPr lang="zh-CN" altLang="en-US" sz="1800" dirty="0"/>
              <a:t>主从服务器之间可能存在数据不一致</a:t>
            </a:r>
          </a:p>
        </p:txBody>
      </p:sp>
      <p:pic>
        <p:nvPicPr>
          <p:cNvPr id="4" name="Picture 4">
            <a:extLst>
              <a:ext uri="{FF2B5EF4-FFF2-40B4-BE49-F238E27FC236}">
                <a16:creationId xmlns:a16="http://schemas.microsoft.com/office/drawing/2014/main" id="{75F27FA6-588C-42C9-A789-B53FB3627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183944"/>
            <a:ext cx="3265156" cy="2775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A9A7104E-202B-48F2-A59B-8AAF2778D418}"/>
              </a:ext>
            </a:extLst>
          </p:cNvPr>
          <p:cNvSpPr/>
          <p:nvPr/>
        </p:nvSpPr>
        <p:spPr>
          <a:xfrm>
            <a:off x="6110949" y="4241217"/>
            <a:ext cx="2781531" cy="300082"/>
          </a:xfrm>
          <a:prstGeom prst="rect">
            <a:avLst/>
          </a:prstGeom>
        </p:spPr>
        <p:txBody>
          <a:bodyPr wrap="none">
            <a:spAutoFit/>
          </a:bodyPr>
          <a:lstStyle/>
          <a:p>
            <a:pPr defTabSz="685800">
              <a:spcBef>
                <a:spcPct val="0"/>
              </a:spcBef>
            </a:pPr>
            <a:r>
              <a:rPr lang="zh-CN" altLang="zh-CN" sz="1350" kern="1000" dirty="0">
                <a:solidFill>
                  <a:srgbClr val="000000"/>
                </a:solidFill>
                <a:latin typeface="Times New Roman" panose="02020603050405020304" pitchFamily="18" charset="0"/>
                <a:ea typeface="方正书宋简体"/>
                <a:cs typeface="Times New Roman" panose="02020603050405020304" pitchFamily="18" charset="0"/>
              </a:rPr>
              <a:t>利用分发服务器实现主从数据同步</a:t>
            </a:r>
            <a:endParaRPr lang="zh-CN" altLang="en-US" sz="135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57031498"/>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DE7FD059-52B9-4791-8CDB-BFA99AFD7D68}"/>
    </a:ext>
  </a:ext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26948</TotalTime>
  <Words>5676</Words>
  <Application>Microsoft Office PowerPoint</Application>
  <PresentationFormat>全屏显示(16:9)</PresentationFormat>
  <Paragraphs>412</Paragraphs>
  <Slides>45</Slides>
  <Notes>14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45</vt:i4>
      </vt:variant>
    </vt:vector>
  </HeadingPairs>
  <TitlesOfParts>
    <vt:vector size="59" baseType="lpstr">
      <vt:lpstr>MS PGothic</vt:lpstr>
      <vt:lpstr>方正书宋简体</vt:lpstr>
      <vt:lpstr>黑体</vt:lpstr>
      <vt:lpstr>华文楷体</vt:lpstr>
      <vt:lpstr>宋体</vt:lpstr>
      <vt:lpstr>微软雅黑</vt:lpstr>
      <vt:lpstr>Arial</vt:lpstr>
      <vt:lpstr>Calibri</vt:lpstr>
      <vt:lpstr>Times New Roman</vt:lpstr>
      <vt:lpstr>Trebuchet MS</vt:lpstr>
      <vt:lpstr>Wingdings</vt:lpstr>
      <vt:lpstr>默认设计模板</vt:lpstr>
      <vt:lpstr>2_Office 主题</vt:lpstr>
      <vt:lpstr>3_Office 主题</vt:lpstr>
      <vt:lpstr>PowerPoint 演示文稿</vt:lpstr>
      <vt:lpstr>概要</vt:lpstr>
      <vt:lpstr>关系模型</vt:lpstr>
      <vt:lpstr>关系模型</vt:lpstr>
      <vt:lpstr>关系型数据库的完整性约束</vt:lpstr>
      <vt:lpstr>关系型数据库的事务机制</vt:lpstr>
      <vt:lpstr>关系型数据库的事务机制（续）</vt:lpstr>
      <vt:lpstr>关系型数据库的分布式部署</vt:lpstr>
      <vt:lpstr>关系型数据库的分布式部署</vt:lpstr>
      <vt:lpstr>关系型数据库的分布式部署</vt:lpstr>
      <vt:lpstr>概要</vt:lpstr>
      <vt:lpstr>分布式数据管理的特点</vt:lpstr>
      <vt:lpstr>分布式数据管理的特点</vt:lpstr>
      <vt:lpstr>数据分片</vt:lpstr>
      <vt:lpstr>数据分片</vt:lpstr>
      <vt:lpstr>数据多副本</vt:lpstr>
      <vt:lpstr>数据多副本</vt:lpstr>
      <vt:lpstr>一次写入多次读取（WORM）</vt:lpstr>
      <vt:lpstr>分布式系统的可伸缩性</vt:lpstr>
      <vt:lpstr>分布式数据管理的特点（小结）</vt:lpstr>
      <vt:lpstr>概要</vt:lpstr>
      <vt:lpstr>分布式系统的一致性问题</vt:lpstr>
      <vt:lpstr>CAP理论</vt:lpstr>
      <vt:lpstr>CAP理论</vt:lpstr>
      <vt:lpstr>CAP理论</vt:lpstr>
      <vt:lpstr>CAP理论</vt:lpstr>
      <vt:lpstr>BASE和最终一致性</vt:lpstr>
      <vt:lpstr>BASE和最终一致性</vt:lpstr>
      <vt:lpstr>集群共识问题</vt:lpstr>
      <vt:lpstr>Paxos共识算法</vt:lpstr>
      <vt:lpstr>Paxos共识算法</vt:lpstr>
      <vt:lpstr>Paxos共识算法</vt:lpstr>
      <vt:lpstr>Paxos共识算法</vt:lpstr>
      <vt:lpstr>概要</vt:lpstr>
      <vt:lpstr>NoSQL的常见存储模式</vt:lpstr>
      <vt:lpstr>键值对存储模式</vt:lpstr>
      <vt:lpstr>文档式存储模式</vt:lpstr>
      <vt:lpstr>列存储模式</vt:lpstr>
      <vt:lpstr>图存储模式</vt:lpstr>
      <vt:lpstr>概要</vt:lpstr>
      <vt:lpstr>分布式数据处理</vt:lpstr>
      <vt:lpstr>时间同步服务</vt:lpstr>
      <vt:lpstr>本章小结</vt:lpstr>
      <vt:lpstr>本章小结</vt:lpstr>
      <vt:lpstr>课堂练习</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Wengen Li</cp:lastModifiedBy>
  <cp:revision>2101</cp:revision>
  <dcterms:created xsi:type="dcterms:W3CDTF">2007-09-26T12:04:45Z</dcterms:created>
  <dcterms:modified xsi:type="dcterms:W3CDTF">2022-01-04T04:14:56Z</dcterms:modified>
</cp:coreProperties>
</file>