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5" r:id="rId2"/>
    <p:sldMasterId id="2147483741" r:id="rId3"/>
    <p:sldMasterId id="2147483745" r:id="rId4"/>
    <p:sldMasterId id="2147483751" r:id="rId5"/>
    <p:sldMasterId id="2147483755" r:id="rId6"/>
    <p:sldMasterId id="2147483761" r:id="rId7"/>
  </p:sldMasterIdLst>
  <p:notesMasterIdLst>
    <p:notesMasterId r:id="rId39"/>
  </p:notesMasterIdLst>
  <p:handoutMasterIdLst>
    <p:handoutMasterId r:id="rId40"/>
  </p:handoutMasterIdLst>
  <p:sldIdLst>
    <p:sldId id="1844" r:id="rId8"/>
    <p:sldId id="1925" r:id="rId9"/>
    <p:sldId id="1917" r:id="rId10"/>
    <p:sldId id="1871" r:id="rId11"/>
    <p:sldId id="1872" r:id="rId12"/>
    <p:sldId id="1873" r:id="rId13"/>
    <p:sldId id="1935" r:id="rId14"/>
    <p:sldId id="1876" r:id="rId15"/>
    <p:sldId id="1918" r:id="rId16"/>
    <p:sldId id="1924" r:id="rId17"/>
    <p:sldId id="1877" r:id="rId18"/>
    <p:sldId id="1879" r:id="rId19"/>
    <p:sldId id="1880" r:id="rId20"/>
    <p:sldId id="1881" r:id="rId21"/>
    <p:sldId id="1882" r:id="rId22"/>
    <p:sldId id="1884" r:id="rId23"/>
    <p:sldId id="1885" r:id="rId24"/>
    <p:sldId id="1886" r:id="rId25"/>
    <p:sldId id="1887" r:id="rId26"/>
    <p:sldId id="1888" r:id="rId27"/>
    <p:sldId id="1921" r:id="rId28"/>
    <p:sldId id="1929" r:id="rId29"/>
    <p:sldId id="1930" r:id="rId30"/>
    <p:sldId id="1931" r:id="rId31"/>
    <p:sldId id="1932" r:id="rId32"/>
    <p:sldId id="1912" r:id="rId33"/>
    <p:sldId id="1933" r:id="rId34"/>
    <p:sldId id="1934" r:id="rId35"/>
    <p:sldId id="1914" r:id="rId36"/>
    <p:sldId id="1915" r:id="rId37"/>
    <p:sldId id="1916" r:id="rId38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844"/>
            <p14:sldId id="1925"/>
            <p14:sldId id="1917"/>
            <p14:sldId id="1871"/>
            <p14:sldId id="1872"/>
            <p14:sldId id="1873"/>
            <p14:sldId id="1935"/>
            <p14:sldId id="1876"/>
            <p14:sldId id="1918"/>
            <p14:sldId id="1924"/>
            <p14:sldId id="1877"/>
            <p14:sldId id="1879"/>
            <p14:sldId id="1880"/>
            <p14:sldId id="1881"/>
            <p14:sldId id="1882"/>
            <p14:sldId id="1884"/>
            <p14:sldId id="1885"/>
            <p14:sldId id="1886"/>
            <p14:sldId id="1887"/>
            <p14:sldId id="1888"/>
            <p14:sldId id="1921"/>
            <p14:sldId id="1929"/>
            <p14:sldId id="1930"/>
            <p14:sldId id="1931"/>
            <p14:sldId id="1932"/>
            <p14:sldId id="1912"/>
            <p14:sldId id="1933"/>
            <p14:sldId id="1934"/>
            <p14:sldId id="1914"/>
            <p14:sldId id="1915"/>
            <p14:sldId id="19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6BA"/>
    <a:srgbClr val="080808"/>
    <a:srgbClr val="339933"/>
    <a:srgbClr val="B5880B"/>
    <a:srgbClr val="E87071"/>
    <a:srgbClr val="00B3EE"/>
    <a:srgbClr val="93E5FF"/>
    <a:srgbClr val="F7FE98"/>
    <a:srgbClr val="FFFFF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6" autoAdjust="0"/>
    <p:restoredTop sz="92786" autoAdjust="0"/>
  </p:normalViewPr>
  <p:slideViewPr>
    <p:cSldViewPr>
      <p:cViewPr varScale="1">
        <p:scale>
          <a:sx n="78" d="100"/>
          <a:sy n="78" d="100"/>
        </p:scale>
        <p:origin x="928" y="52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很多</a:t>
            </a:r>
            <a:r>
              <a:rPr lang="en-US" altLang="zh-CN" sz="1200" dirty="0"/>
              <a:t>NoSQL</a:t>
            </a:r>
            <a:r>
              <a:rPr lang="zh-CN" altLang="en-US" sz="1200" dirty="0"/>
              <a:t>，例如</a:t>
            </a:r>
            <a:r>
              <a:rPr lang="en-US" altLang="zh-CN" sz="1200" dirty="0"/>
              <a:t>Cassandra</a:t>
            </a:r>
            <a:r>
              <a:rPr lang="zh-CN" altLang="en-US" sz="1200" dirty="0"/>
              <a:t>提高了自由对比较高的数据修改能力，但其一致性机制也更复杂，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19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71182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说明：可自行补充关系型数据库的主要机制，作为复习和对比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20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34186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HDFS</a:t>
            </a:r>
            <a:r>
              <a:rPr lang="zh-CN" altLang="en-US" dirty="0"/>
              <a:t>对</a:t>
            </a:r>
            <a:r>
              <a:rPr lang="en-US" altLang="zh-CN" dirty="0"/>
              <a:t>HBase</a:t>
            </a:r>
            <a:r>
              <a:rPr lang="zh-CN" altLang="en-US" dirty="0"/>
              <a:t>有支撑左右，而</a:t>
            </a:r>
            <a:r>
              <a:rPr lang="en-US" altLang="zh-CN" dirty="0" err="1"/>
              <a:t>Mapreduce</a:t>
            </a:r>
            <a:r>
              <a:rPr lang="zh-CN" altLang="en-US" dirty="0"/>
              <a:t>并无直接的支撑作用，因此这里不做详细介绍</a:t>
            </a:r>
            <a:endParaRPr lang="en-US" altLang="zh-CN" dirty="0"/>
          </a:p>
          <a:p>
            <a:r>
              <a:rPr lang="en-US" altLang="zh-CN" dirty="0"/>
              <a:t>Hadoop3.0</a:t>
            </a:r>
            <a:r>
              <a:rPr lang="zh-CN" altLang="en-US" dirty="0"/>
              <a:t>对</a:t>
            </a:r>
            <a:r>
              <a:rPr lang="en-US" altLang="zh-CN" dirty="0" err="1"/>
              <a:t>Mapreduce</a:t>
            </a:r>
            <a:r>
              <a:rPr lang="zh-CN" altLang="en-US" dirty="0"/>
              <a:t>进行了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08826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是一个全局的资源管理器，负责整个系统的资源管理和分配。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ApplicationMaster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管理一个在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YARN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内运行的应用程序的每个实例，负责协调来自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ResourceManager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的资源，并通过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NodeManager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监视容器的执行和资源的使用（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、内存等资源分配）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dirty="0" err="1"/>
              <a:t>NodeManager</a:t>
            </a:r>
            <a:r>
              <a:rPr lang="zh-CN" altLang="en-US" dirty="0"/>
              <a:t>管理一个</a:t>
            </a:r>
            <a:r>
              <a:rPr lang="en-US" altLang="zh-CN" dirty="0"/>
              <a:t>YARN</a:t>
            </a:r>
            <a:r>
              <a:rPr lang="zh-CN" altLang="en-US" dirty="0"/>
              <a:t>集群中的每个节点。</a:t>
            </a:r>
            <a:r>
              <a:rPr lang="en-US" altLang="zh-CN" dirty="0" err="1"/>
              <a:t>NodeManager</a:t>
            </a:r>
            <a:r>
              <a:rPr lang="zh-CN" altLang="en-US" dirty="0"/>
              <a:t>提供针对集群中每个节点的服务，从监督对一个容器的终身管理到监视资源和跟踪节点健康。</a:t>
            </a:r>
            <a:r>
              <a:rPr lang="en-US" altLang="zh-CN" dirty="0"/>
              <a:t>MRv1</a:t>
            </a:r>
            <a:r>
              <a:rPr lang="zh-CN" altLang="en-US" dirty="0"/>
              <a:t>通过插槽管理</a:t>
            </a:r>
            <a:r>
              <a:rPr lang="en-US" altLang="zh-CN" dirty="0"/>
              <a:t>Map</a:t>
            </a:r>
            <a:r>
              <a:rPr lang="zh-CN" altLang="en-US" dirty="0"/>
              <a:t>和</a:t>
            </a:r>
            <a:r>
              <a:rPr lang="en-US" altLang="zh-CN" dirty="0"/>
              <a:t>Reduce</a:t>
            </a:r>
            <a:r>
              <a:rPr lang="zh-CN" altLang="en-US" dirty="0"/>
              <a:t>任务执行，而</a:t>
            </a:r>
            <a:r>
              <a:rPr lang="en-US" altLang="zh-CN" dirty="0" err="1"/>
              <a:t>NodeManager</a:t>
            </a:r>
            <a:r>
              <a:rPr lang="zh-CN" altLang="en-US" dirty="0"/>
              <a:t>管理抽象容器，这些容器代表着可供一个特定应用程序使用的针对每个节点的资源。</a:t>
            </a:r>
            <a:r>
              <a:rPr lang="en-US" altLang="zh-CN" dirty="0"/>
              <a:t>YARN</a:t>
            </a:r>
            <a:r>
              <a:rPr lang="zh-CN" altLang="en-US" dirty="0"/>
              <a:t>继续使用</a:t>
            </a:r>
            <a:r>
              <a:rPr lang="en-US" altLang="zh-CN" dirty="0"/>
              <a:t>HDFS</a:t>
            </a:r>
            <a:r>
              <a:rPr lang="zh-CN" altLang="en-US" dirty="0"/>
              <a:t>层。它的主要</a:t>
            </a:r>
            <a:r>
              <a:rPr lang="en-US" altLang="zh-CN" dirty="0" err="1"/>
              <a:t>NameNode</a:t>
            </a:r>
            <a:r>
              <a:rPr lang="zh-CN" altLang="en-US" dirty="0"/>
              <a:t>主要用于元数据服务，而</a:t>
            </a:r>
            <a:r>
              <a:rPr lang="en-US" altLang="zh-CN" dirty="0" err="1"/>
              <a:t>DataNode</a:t>
            </a:r>
            <a:r>
              <a:rPr lang="zh-CN" altLang="en-US" dirty="0"/>
              <a:t>用于分散在一个集群中的复制存储服务。</a:t>
            </a:r>
            <a:r>
              <a:rPr lang="en-US" altLang="zh-CN" dirty="0"/>
              <a:t>NM</a:t>
            </a:r>
            <a:r>
              <a:rPr lang="zh-CN" altLang="en-US" dirty="0"/>
              <a:t>是每个节点上的资源和任务管理器。一方面，它会定时地向</a:t>
            </a:r>
            <a:r>
              <a:rPr lang="en-US" altLang="zh-CN" dirty="0"/>
              <a:t>RM</a:t>
            </a:r>
            <a:r>
              <a:rPr lang="zh-CN" altLang="en-US" dirty="0"/>
              <a:t>汇报本节点上的资源使用情况和各个</a:t>
            </a:r>
            <a:r>
              <a:rPr lang="en-US" altLang="zh-CN" dirty="0"/>
              <a:t>Container</a:t>
            </a:r>
            <a:r>
              <a:rPr lang="zh-CN" altLang="en-US" dirty="0"/>
              <a:t>运行状态；另一方面，它接收并处理来自</a:t>
            </a:r>
            <a:r>
              <a:rPr lang="en-US" altLang="zh-CN" dirty="0"/>
              <a:t>AM</a:t>
            </a:r>
            <a:r>
              <a:rPr lang="zh-CN" altLang="en-US" dirty="0"/>
              <a:t>的 </a:t>
            </a:r>
            <a:r>
              <a:rPr lang="en-US" altLang="zh-CN" dirty="0"/>
              <a:t>Container </a:t>
            </a:r>
            <a:r>
              <a:rPr lang="zh-CN" altLang="en-US" dirty="0"/>
              <a:t>启动</a:t>
            </a:r>
            <a:r>
              <a:rPr lang="en-US" altLang="zh-CN" dirty="0"/>
              <a:t>/</a:t>
            </a:r>
            <a:r>
              <a:rPr lang="zh-CN" altLang="en-US" dirty="0"/>
              <a:t>停止等各种请求。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Container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YARN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中的资源抽象，它封装了某个节点上的多维度资源，如内存，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，磁盘，网络等。当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申请资源时，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返回的资源便是用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Container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表示的。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27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918378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用户向</a:t>
            </a:r>
            <a:r>
              <a:rPr lang="en-US" altLang="zh-CN" dirty="0"/>
              <a:t>YARN</a:t>
            </a:r>
            <a:r>
              <a:rPr lang="zh-CN" altLang="en-US" dirty="0"/>
              <a:t>中提交应用程序</a:t>
            </a:r>
            <a:endParaRPr lang="en-US" altLang="zh-CN" dirty="0"/>
          </a:p>
          <a:p>
            <a:r>
              <a:rPr lang="en-US" altLang="zh-CN" dirty="0"/>
              <a:t>(2) </a:t>
            </a:r>
            <a:r>
              <a:rPr lang="en-US" altLang="zh-CN" dirty="0" err="1"/>
              <a:t>ResourceManager</a:t>
            </a:r>
            <a:r>
              <a:rPr lang="zh-CN" altLang="en-US" dirty="0"/>
              <a:t>为该应用程序分配第一个</a:t>
            </a:r>
            <a:r>
              <a:rPr lang="en-US" altLang="zh-CN" dirty="0"/>
              <a:t>Container</a:t>
            </a:r>
            <a:r>
              <a:rPr lang="zh-CN" altLang="en-US" dirty="0"/>
              <a:t>，要求它在这个</a:t>
            </a:r>
            <a:r>
              <a:rPr lang="en-US" altLang="zh-CN" dirty="0"/>
              <a:t>Container</a:t>
            </a:r>
            <a:r>
              <a:rPr lang="zh-CN" altLang="en-US" dirty="0"/>
              <a:t>中启动应用程序的</a:t>
            </a:r>
            <a:r>
              <a:rPr lang="en-US" altLang="zh-CN" dirty="0" err="1"/>
              <a:t>ApplicationMaster</a:t>
            </a:r>
            <a:endParaRPr lang="en-US" altLang="zh-CN" dirty="0"/>
          </a:p>
          <a:p>
            <a:r>
              <a:rPr lang="en-US" altLang="zh-CN" dirty="0"/>
              <a:t>(3)</a:t>
            </a:r>
            <a:r>
              <a:rPr lang="en-US" altLang="zh-CN" dirty="0" err="1"/>
              <a:t>ApplicationMaster</a:t>
            </a:r>
            <a:r>
              <a:rPr lang="zh-CN" altLang="en-US" dirty="0"/>
              <a:t>首先向</a:t>
            </a:r>
            <a:r>
              <a:rPr lang="en-US" altLang="zh-CN" dirty="0" err="1"/>
              <a:t>ResourceManager</a:t>
            </a:r>
            <a:r>
              <a:rPr lang="zh-CN" altLang="en-US" dirty="0"/>
              <a:t>注册，目的是让用户可以直接通过</a:t>
            </a:r>
            <a:r>
              <a:rPr lang="en-US" altLang="zh-CN" dirty="0" err="1"/>
              <a:t>ResourceManager</a:t>
            </a:r>
            <a:r>
              <a:rPr lang="zh-CN" altLang="en-US" dirty="0"/>
              <a:t>查看应用程序的运行状态，然后它将为各个任务申请资源，并监控它的运行状态，直到运行结束</a:t>
            </a:r>
            <a:endParaRPr lang="en-US" altLang="zh-CN" dirty="0"/>
          </a:p>
          <a:p>
            <a:r>
              <a:rPr lang="en-US" altLang="zh-CN" dirty="0"/>
              <a:t>(4)</a:t>
            </a:r>
            <a:r>
              <a:rPr lang="en-US" altLang="zh-CN" dirty="0" err="1"/>
              <a:t>ApplicationMaster</a:t>
            </a:r>
            <a:r>
              <a:rPr lang="zh-CN" altLang="en-US" dirty="0"/>
              <a:t>向</a:t>
            </a:r>
            <a:r>
              <a:rPr lang="en-US" altLang="zh-CN" dirty="0" err="1"/>
              <a:t>ResourceManager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scheduler</a:t>
            </a:r>
            <a:r>
              <a:rPr lang="zh-CN" altLang="en-US" dirty="0"/>
              <a:t>申请和领取资源</a:t>
            </a:r>
            <a:r>
              <a:rPr lang="en-US" altLang="zh-CN" dirty="0"/>
              <a:t>(</a:t>
            </a:r>
            <a:r>
              <a:rPr lang="zh-CN" altLang="en-US" dirty="0"/>
              <a:t>通过</a:t>
            </a:r>
            <a:r>
              <a:rPr lang="en-US" altLang="zh-CN" dirty="0"/>
              <a:t>RPC</a:t>
            </a:r>
            <a:r>
              <a:rPr lang="zh-CN" altLang="en-US" dirty="0"/>
              <a:t>协议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(5)</a:t>
            </a:r>
            <a:r>
              <a:rPr lang="en-US" altLang="zh-CN" dirty="0" err="1"/>
              <a:t>ApplicationMaster</a:t>
            </a:r>
            <a:r>
              <a:rPr lang="zh-CN" altLang="en-US" dirty="0"/>
              <a:t>申请到资源后，便与对应的</a:t>
            </a:r>
            <a:r>
              <a:rPr lang="en-US" altLang="zh-CN" dirty="0" err="1"/>
              <a:t>NodeManager</a:t>
            </a:r>
            <a:r>
              <a:rPr lang="zh-CN" altLang="en-US" dirty="0"/>
              <a:t>通信，要求它启动任务。</a:t>
            </a:r>
            <a:endParaRPr lang="en-US" altLang="zh-CN" dirty="0"/>
          </a:p>
          <a:p>
            <a:r>
              <a:rPr lang="en-US" altLang="zh-CN" dirty="0"/>
              <a:t>(6)</a:t>
            </a:r>
            <a:r>
              <a:rPr lang="en-US" altLang="zh-CN" dirty="0" err="1"/>
              <a:t>NodeManager</a:t>
            </a:r>
            <a:r>
              <a:rPr lang="zh-CN" altLang="en-US" dirty="0"/>
              <a:t>启动任务</a:t>
            </a:r>
            <a:endParaRPr lang="en-US" altLang="zh-CN" dirty="0"/>
          </a:p>
          <a:p>
            <a:r>
              <a:rPr lang="en-US" altLang="zh-CN" dirty="0"/>
              <a:t>(7)</a:t>
            </a:r>
            <a:r>
              <a:rPr lang="zh-CN" altLang="en-US" dirty="0"/>
              <a:t>各个任务向</a:t>
            </a:r>
            <a:r>
              <a:rPr lang="en-US" altLang="zh-CN" dirty="0" err="1"/>
              <a:t>ApplicationMaster</a:t>
            </a:r>
            <a:r>
              <a:rPr lang="zh-CN" altLang="en-US" dirty="0"/>
              <a:t>汇报自己的状态和进度</a:t>
            </a:r>
            <a:r>
              <a:rPr lang="en-US" altLang="zh-CN" dirty="0"/>
              <a:t>(</a:t>
            </a:r>
            <a:r>
              <a:rPr lang="zh-CN" altLang="en-US" dirty="0"/>
              <a:t>通过</a:t>
            </a:r>
            <a:r>
              <a:rPr lang="en-US" altLang="zh-CN" dirty="0"/>
              <a:t>RPC</a:t>
            </a:r>
            <a:r>
              <a:rPr lang="zh-CN" altLang="en-US" dirty="0"/>
              <a:t>协议</a:t>
            </a:r>
            <a:r>
              <a:rPr lang="en-US" altLang="zh-CN" dirty="0"/>
              <a:t>)</a:t>
            </a:r>
            <a:r>
              <a:rPr lang="zh-CN" altLang="en-US" dirty="0"/>
              <a:t>，以便让</a:t>
            </a:r>
            <a:r>
              <a:rPr lang="en-US" altLang="zh-CN" dirty="0" err="1"/>
              <a:t>ApplicationMaster</a:t>
            </a:r>
            <a:r>
              <a:rPr lang="zh-CN" altLang="en-US" dirty="0"/>
              <a:t>随时掌握各个任务的运行状态，从而可以在任务失败时重新启动任务。</a:t>
            </a:r>
            <a:endParaRPr lang="en-US" altLang="zh-CN" dirty="0"/>
          </a:p>
          <a:p>
            <a:r>
              <a:rPr lang="en-US" altLang="zh-CN" dirty="0"/>
              <a:t>(8)</a:t>
            </a:r>
            <a:r>
              <a:rPr lang="zh-CN" altLang="en-US" dirty="0"/>
              <a:t>应用程序运行完成后，</a:t>
            </a:r>
            <a:r>
              <a:rPr lang="en-US" altLang="zh-CN" dirty="0" err="1"/>
              <a:t>ApplicationMaster</a:t>
            </a:r>
            <a:r>
              <a:rPr lang="zh-CN" altLang="en-US" dirty="0"/>
              <a:t>向</a:t>
            </a:r>
            <a:r>
              <a:rPr lang="en-US" altLang="zh-CN" dirty="0" err="1"/>
              <a:t>ResourceManager</a:t>
            </a:r>
            <a:r>
              <a:rPr lang="zh-CN" altLang="en-US" dirty="0"/>
              <a:t>注销并关闭自己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37637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Hadoop是Apache Lucene创始人 Doug Cutting 创建的。最早起源于Nutch，它是Lucene的子项目。Nutch的设计目标是构建一个大型的全网搜索引擎，包括网页抓取、索引、查询等功能，但随着抓取网页数量的增加，遇到了严重的可扩展性问题：如何解决数十亿网页的存储和索引问题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2003年Google发表了一篇论文为该问题提供了可行的解决方案。论文中描述的是谷歌的产品架构，该架构称为：谷歌分布式文件系统（GFS）,可以解决他们在网页爬取和索引过程中产生的超大文件的存储需求。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2004年 Google发表论文向全世界介绍了谷歌版的MapReduce系统。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同时期，Nutch的开发人员完成了相应的开源实现HDFS和MAPREDUCE，并从Nutch中剥离成为独立项目HADOOP，到2008年1月，HADOOP成为Apache顶级项目，迎来了它的快速发展期。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2006年Google发表了论文是关于BigTable的，这促使了后来的Hbase的发展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因此，Hadoop及其生态圈的发展离不开Google的贡献。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4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867508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Tez</a:t>
            </a:r>
            <a:r>
              <a:rPr lang="en-US" altLang="zh-CN" dirty="0"/>
              <a:t>(DAG):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Directed Acyclic Graph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70246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大部分都是</a:t>
            </a:r>
            <a:r>
              <a:rPr lang="en-US" altLang="zh-CN" dirty="0"/>
              <a:t>ASF</a:t>
            </a:r>
            <a:r>
              <a:rPr lang="zh-CN" altLang="en-US" dirty="0"/>
              <a:t>旗下的开源软件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7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22234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Solr</a:t>
            </a:r>
            <a:r>
              <a:rPr lang="zh-CN" altLang="en-US" dirty="0"/>
              <a:t>是一个独立的企业级搜索应用服务器，它对外提供类似于</a:t>
            </a:r>
            <a:r>
              <a:rPr lang="en-US" altLang="zh-CN" dirty="0"/>
              <a:t>Web-service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接口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10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945632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当某个</a:t>
            </a:r>
            <a:r>
              <a:rPr lang="en-US" altLang="zh-CN" dirty="0"/>
              <a:t>DN</a:t>
            </a:r>
            <a:r>
              <a:rPr lang="zh-CN" altLang="en-US" dirty="0"/>
              <a:t>长时间不上报信息，则</a:t>
            </a:r>
            <a:r>
              <a:rPr lang="en-US" altLang="zh-CN" dirty="0"/>
              <a:t>NN</a:t>
            </a:r>
            <a:r>
              <a:rPr lang="zh-CN" altLang="en-US" dirty="0"/>
              <a:t>认为其已经出现异常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12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439781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一条文件元数据需要</a:t>
            </a:r>
            <a:r>
              <a:rPr lang="en-US" altLang="zh-CN" dirty="0"/>
              <a:t>150</a:t>
            </a:r>
            <a:r>
              <a:rPr lang="zh-CN" altLang="en-US" dirty="0"/>
              <a:t>字节，文件数量过大，则</a:t>
            </a:r>
            <a:r>
              <a:rPr lang="en-US" altLang="zh-CN" dirty="0" err="1"/>
              <a:t>fsimage</a:t>
            </a:r>
            <a:r>
              <a:rPr lang="zh-CN" altLang="en-US" dirty="0"/>
              <a:t>文件加载到堆内存的速度越慢。如果存储</a:t>
            </a:r>
            <a:r>
              <a:rPr lang="en-US" altLang="zh-CN" dirty="0"/>
              <a:t>1</a:t>
            </a:r>
            <a:r>
              <a:rPr lang="zh-CN" altLang="en-US" dirty="0"/>
              <a:t>亿个文件，则</a:t>
            </a:r>
            <a:r>
              <a:rPr lang="en-US" altLang="zh-CN" dirty="0" err="1"/>
              <a:t>namenode</a:t>
            </a:r>
            <a:r>
              <a:rPr lang="zh-CN" altLang="en-US" dirty="0"/>
              <a:t>需要</a:t>
            </a:r>
            <a:r>
              <a:rPr lang="en-US" altLang="zh-CN" dirty="0"/>
              <a:t>20G</a:t>
            </a:r>
            <a:r>
              <a:rPr lang="zh-CN" altLang="en-US" dirty="0"/>
              <a:t>空间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14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7965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分块大小：早期为</a:t>
            </a:r>
            <a:r>
              <a:rPr lang="en-US" altLang="zh-CN" dirty="0"/>
              <a:t>64MB</a:t>
            </a:r>
            <a:r>
              <a:rPr lang="zh-CN" altLang="en-US" dirty="0"/>
              <a:t>，目前为</a:t>
            </a:r>
            <a:r>
              <a:rPr lang="en-US" altLang="zh-CN" dirty="0"/>
              <a:t>256MB</a:t>
            </a:r>
            <a:r>
              <a:rPr lang="zh-CN" altLang="en-US" dirty="0"/>
              <a:t>，一些商业化方案可能设置为</a:t>
            </a:r>
            <a:r>
              <a:rPr lang="en-US" altLang="zh-CN" dirty="0"/>
              <a:t>128M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15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13887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如果设置的副本数量大于节点数量，则永远无法达到所需的副本数量，系统会有检测报错信息出现，且永远无法</a:t>
            </a:r>
            <a:r>
              <a:rPr lang="en-US" altLang="zh-CN" sz="1200" dirty="0"/>
              <a:t>append</a:t>
            </a:r>
            <a:r>
              <a:rPr lang="zh-CN" altLang="en-US" sz="1200" dirty="0"/>
              <a:t>数据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54134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3A7292B3-0B11-47C5-88E2-9844D5075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C655026C-D8C1-4363-A171-84A90C9556A8}" type="slidenum">
              <a:rPr lang="en-US" altLang="zh-CN" sz="750">
                <a:solidFill>
                  <a:srgbClr val="000000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9D71AFEE-3217-4DF1-A05D-12A407F38565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F3744282-CBF6-4F73-8D13-2E9840FB670F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2970D77-4C66-4576-9AA6-73D80016D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3791676-F468-463F-BEC4-97872E7D9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406E60E-9DCE-4873-8FA0-50CCC5EB395C}"/>
              </a:ext>
            </a:extLst>
          </p:cNvPr>
          <p:cNvCxnSpPr>
            <a:stCxn id="6" idx="3"/>
          </p:cNvCxnSpPr>
          <p:nvPr/>
        </p:nvCxnSpPr>
        <p:spPr>
          <a:xfrm>
            <a:off x="1778794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06476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62923893-35F6-4EB2-91AD-1989F36BC1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B0AC6FB-1EB7-4AAC-B1AE-37AE476384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B44D63D7-2EBE-4AF2-9EE8-826D31E6F8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EFB7F81-5786-408F-9F93-7F27EC34800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5411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5792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813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93" y="704822"/>
            <a:ext cx="8840814" cy="4268290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54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670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B454BC5-A891-44EE-A74B-A7E3CAEB6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rgbClr val="FFFFFF"/>
              </a:solidFill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444676" y="2029612"/>
            <a:ext cx="4417396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0FFE4904-50E7-4ECC-BCC3-C67937E4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85410" y="2828925"/>
            <a:ext cx="2057400" cy="273844"/>
          </a:xfrm>
        </p:spPr>
        <p:txBody>
          <a:bodyPr/>
          <a:lstStyle>
            <a:lvl1pPr algn="r">
              <a:defRPr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FE4E08F-4887-4F4C-9762-6BCB4180551A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45506A60-0D47-419A-A3D4-E389BBAD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D3D3452-65FF-4347-BD00-2B750984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054EA-A234-48FF-B1AB-A743A0A110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9651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344E8F8E-8ED2-41FE-955F-98DA3E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72326DD-CA6B-48E1-82EE-2C40342E91F0}" type="slidenum">
              <a:rPr lang="en-US" altLang="zh-CN" sz="750">
                <a:solidFill>
                  <a:srgbClr val="000000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243BA145-C75F-444E-8B74-1333C2CD3A06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DB7EB717-16D0-4F77-AECC-8FFB2A01D333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ECCD04C0-A21A-4A36-8E9E-C0AB9D08B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540B248-5114-4E4E-A771-6A386CA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D0C119-CD7B-49C6-A100-95BBB1F1B7F8}"/>
              </a:ext>
            </a:extLst>
          </p:cNvPr>
          <p:cNvCxnSpPr>
            <a:stCxn id="6" idx="3"/>
          </p:cNvCxnSpPr>
          <p:nvPr/>
        </p:nvCxnSpPr>
        <p:spPr>
          <a:xfrm>
            <a:off x="1778794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62881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62A2299D-1619-4CD0-B6E8-2D56BA1F92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BE7DB14-3FC9-4E7D-A156-27996A6595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016A806-F9C4-4CAD-B65B-F4F0BBFA5B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34354E6-6E20-407C-8836-B4EB47A9ECA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24956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3A7292B3-0B11-47C5-88E2-9844D5075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C655026C-D8C1-4363-A171-84A90C9556A8}" type="slidenum">
              <a:rPr lang="en-US" altLang="zh-CN" sz="750">
                <a:solidFill>
                  <a:srgbClr val="000000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9D71AFEE-3217-4DF1-A05D-12A407F38565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F3744282-CBF6-4F73-8D13-2E9840FB670F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2970D77-4C66-4576-9AA6-73D80016D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3791676-F468-463F-BEC4-97872E7D9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406E60E-9DCE-4873-8FA0-50CCC5EB395C}"/>
              </a:ext>
            </a:extLst>
          </p:cNvPr>
          <p:cNvCxnSpPr>
            <a:stCxn id="6" idx="3"/>
          </p:cNvCxnSpPr>
          <p:nvPr/>
        </p:nvCxnSpPr>
        <p:spPr>
          <a:xfrm>
            <a:off x="1778794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06476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62923893-35F6-4EB2-91AD-1989F36BC1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B0AC6FB-1EB7-4AAC-B1AE-37AE476384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B44D63D7-2EBE-4AF2-9EE8-826D31E6F8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EFB7F81-5786-408F-9F93-7F27EC34800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15433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>
            <a:extLst>
              <a:ext uri="{FF2B5EF4-FFF2-40B4-BE49-F238E27FC236}">
                <a16:creationId xmlns:a16="http://schemas.microsoft.com/office/drawing/2014/main" id="{765ED638-C684-4136-AB55-D09D8428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22" y="0"/>
            <a:ext cx="9166622" cy="514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4">
            <a:extLst>
              <a:ext uri="{FF2B5EF4-FFF2-40B4-BE49-F238E27FC236}">
                <a16:creationId xmlns:a16="http://schemas.microsoft.com/office/drawing/2014/main" id="{6B331ED7-5421-493E-9FCE-6E0E9525E57C}"/>
              </a:ext>
            </a:extLst>
          </p:cNvPr>
          <p:cNvSpPr txBox="1">
            <a:spLocks/>
          </p:cNvSpPr>
          <p:nvPr/>
        </p:nvSpPr>
        <p:spPr>
          <a:xfrm>
            <a:off x="3708796" y="2636818"/>
            <a:ext cx="1724025" cy="369332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rgbClr val="064BB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</a:rPr>
              <a:t>郑素铃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D1C2481B-C9A9-4CF8-A2F5-C6DE7BFE3A26}"/>
              </a:ext>
            </a:extLst>
          </p:cNvPr>
          <p:cNvSpPr/>
          <p:nvPr/>
        </p:nvSpPr>
        <p:spPr bwMode="auto">
          <a:xfrm>
            <a:off x="0" y="3584972"/>
            <a:ext cx="9121379" cy="1546622"/>
          </a:xfrm>
          <a:custGeom>
            <a:avLst/>
            <a:gdLst>
              <a:gd name="connsiteX0" fmla="*/ 0 w 12612757"/>
              <a:gd name="connsiteY0" fmla="*/ 834887 h 1401417"/>
              <a:gd name="connsiteX1" fmla="*/ 1302026 w 12612757"/>
              <a:gd name="connsiteY1" fmla="*/ 0 h 1401417"/>
              <a:gd name="connsiteX2" fmla="*/ 1302026 w 12612757"/>
              <a:gd name="connsiteY2" fmla="*/ 0 h 1401417"/>
              <a:gd name="connsiteX3" fmla="*/ 2981740 w 12612757"/>
              <a:gd name="connsiteY3" fmla="*/ 1192695 h 1401417"/>
              <a:gd name="connsiteX4" fmla="*/ 4870174 w 12612757"/>
              <a:gd name="connsiteY4" fmla="*/ 19878 h 1401417"/>
              <a:gd name="connsiteX5" fmla="*/ 6450496 w 12612757"/>
              <a:gd name="connsiteY5" fmla="*/ 1292087 h 1401417"/>
              <a:gd name="connsiteX6" fmla="*/ 7444409 w 12612757"/>
              <a:gd name="connsiteY6" fmla="*/ 536713 h 1401417"/>
              <a:gd name="connsiteX7" fmla="*/ 9193696 w 12612757"/>
              <a:gd name="connsiteY7" fmla="*/ 1351721 h 1401417"/>
              <a:gd name="connsiteX8" fmla="*/ 10237305 w 12612757"/>
              <a:gd name="connsiteY8" fmla="*/ 467139 h 1401417"/>
              <a:gd name="connsiteX9" fmla="*/ 11509513 w 12612757"/>
              <a:gd name="connsiteY9" fmla="*/ 1083365 h 1401417"/>
              <a:gd name="connsiteX10" fmla="*/ 12066105 w 12612757"/>
              <a:gd name="connsiteY10" fmla="*/ 934278 h 1401417"/>
              <a:gd name="connsiteX11" fmla="*/ 12612757 w 12612757"/>
              <a:gd name="connsiteY11" fmla="*/ 1401417 h 140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12757" h="1401417">
                <a:moveTo>
                  <a:pt x="0" y="834887"/>
                </a:moveTo>
                <a:lnTo>
                  <a:pt x="1302026" y="0"/>
                </a:lnTo>
                <a:lnTo>
                  <a:pt x="1302026" y="0"/>
                </a:lnTo>
                <a:cubicBezTo>
                  <a:pt x="1581978" y="198782"/>
                  <a:pt x="2387049" y="1189382"/>
                  <a:pt x="2981740" y="1192695"/>
                </a:cubicBezTo>
                <a:cubicBezTo>
                  <a:pt x="3576431" y="1196008"/>
                  <a:pt x="4292048" y="3313"/>
                  <a:pt x="4870174" y="19878"/>
                </a:cubicBezTo>
                <a:cubicBezTo>
                  <a:pt x="5448300" y="36443"/>
                  <a:pt x="6021457" y="1205948"/>
                  <a:pt x="6450496" y="1292087"/>
                </a:cubicBezTo>
                <a:cubicBezTo>
                  <a:pt x="6879535" y="1378226"/>
                  <a:pt x="6987209" y="526774"/>
                  <a:pt x="7444409" y="536713"/>
                </a:cubicBezTo>
                <a:cubicBezTo>
                  <a:pt x="7901609" y="546652"/>
                  <a:pt x="8728213" y="1363317"/>
                  <a:pt x="9193696" y="1351721"/>
                </a:cubicBezTo>
                <a:cubicBezTo>
                  <a:pt x="9659179" y="1340125"/>
                  <a:pt x="9851335" y="511865"/>
                  <a:pt x="10237305" y="467139"/>
                </a:cubicBezTo>
                <a:cubicBezTo>
                  <a:pt x="10623275" y="422413"/>
                  <a:pt x="11204713" y="1005509"/>
                  <a:pt x="11509513" y="1083365"/>
                </a:cubicBezTo>
                <a:cubicBezTo>
                  <a:pt x="11814313" y="1161222"/>
                  <a:pt x="11882231" y="881269"/>
                  <a:pt x="12066105" y="934278"/>
                </a:cubicBezTo>
                <a:cubicBezTo>
                  <a:pt x="12249979" y="987287"/>
                  <a:pt x="12431368" y="1194352"/>
                  <a:pt x="12612757" y="1401417"/>
                </a:cubicBezTo>
              </a:path>
            </a:pathLst>
          </a:custGeom>
          <a:ln>
            <a:solidFill>
              <a:srgbClr val="006EBC"/>
            </a:solidFill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/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29" y="1538883"/>
            <a:ext cx="5055361" cy="519113"/>
          </a:xfrm>
        </p:spPr>
        <p:txBody>
          <a:bodyPr/>
          <a:lstStyle>
            <a:lvl1pPr algn="ctr">
              <a:defRPr sz="3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BA6221-DDD4-40B2-9818-3FC333BB5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1048" y="289457"/>
            <a:ext cx="14156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24137A8-B305-40EE-9750-F90B51DB95C7}"/>
              </a:ext>
            </a:extLst>
          </p:cNvPr>
          <p:cNvCxnSpPr>
            <a:cxnSpLocks/>
          </p:cNvCxnSpPr>
          <p:nvPr/>
        </p:nvCxnSpPr>
        <p:spPr>
          <a:xfrm>
            <a:off x="7897417" y="427569"/>
            <a:ext cx="9644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BB03A77-A24D-4863-8213-1383A5DECCE1}"/>
              </a:ext>
            </a:extLst>
          </p:cNvPr>
          <p:cNvCxnSpPr>
            <a:cxnSpLocks/>
          </p:cNvCxnSpPr>
          <p:nvPr/>
        </p:nvCxnSpPr>
        <p:spPr>
          <a:xfrm>
            <a:off x="4942285" y="427569"/>
            <a:ext cx="9644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6" descr="LOGO1.png">
            <a:extLst>
              <a:ext uri="{FF2B5EF4-FFF2-40B4-BE49-F238E27FC236}">
                <a16:creationId xmlns:a16="http://schemas.microsoft.com/office/drawing/2014/main" id="{10F7B615-BD14-4DDD-B51D-F18CE36C73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804" y="225163"/>
            <a:ext cx="4095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BC8CB5D-02F8-4195-B11F-F50FCD9901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9" y="211569"/>
            <a:ext cx="1524899" cy="4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18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C6483C18-3F39-4180-A8C4-403315C4B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514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CB4186AB-62A9-43F6-B5A6-C28D15BDE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78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BF5A7633-5557-4BC5-8B38-B33A9D9F18A1}" type="slidenum">
              <a:rPr kumimoji="0" lang="en-US" altLang="zh-CN" sz="788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788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068E5372-9767-4F9B-BF0E-0F683E5C190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08B0536-0CF6-475A-B637-40C94749F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756" y="4760119"/>
            <a:ext cx="929879" cy="25301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38"/>
              </a:spcBef>
              <a:defRPr/>
            </a:pPr>
            <a:r>
              <a:rPr lang="zh-CN" altLang="en-US" sz="825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825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7A53ABF0-AE1C-4005-AE28-87F676E4C151}"/>
              </a:ext>
            </a:extLst>
          </p:cNvPr>
          <p:cNvCxnSpPr>
            <a:cxnSpLocks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3">
            <a:extLst>
              <a:ext uri="{FF2B5EF4-FFF2-40B4-BE49-F238E27FC236}">
                <a16:creationId xmlns:a16="http://schemas.microsoft.com/office/drawing/2014/main" id="{B13C618C-0E93-4245-8820-FEDB4121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105BCA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36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9C59BB13-7EBF-404D-AC39-2C95DB724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54000"/>
          </a:xfrm>
          <a:prstGeom prst="rect">
            <a:avLst/>
          </a:prstGeom>
          <a:solidFill>
            <a:srgbClr val="FFA20D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36"/>
          </a:p>
        </p:txBody>
      </p:sp>
      <p:pic>
        <p:nvPicPr>
          <p:cNvPr id="12" name="图片 15">
            <a:extLst>
              <a:ext uri="{FF2B5EF4-FFF2-40B4-BE49-F238E27FC236}">
                <a16:creationId xmlns:a16="http://schemas.microsoft.com/office/drawing/2014/main" id="{730792E4-81E4-4B23-BAE1-85A6A4C57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2" y="4624387"/>
            <a:ext cx="160258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6FFA5EAD-F195-4555-8183-03AFAB0233AD}"/>
              </a:ext>
            </a:extLst>
          </p:cNvPr>
          <p:cNvCxnSpPr>
            <a:cxnSpLocks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DA2BCFF-5F33-41F9-AB08-4AC269BB107C}"/>
              </a:ext>
            </a:extLst>
          </p:cNvPr>
          <p:cNvCxnSpPr>
            <a:cxnSpLocks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23">
            <a:extLst>
              <a:ext uri="{FF2B5EF4-FFF2-40B4-BE49-F238E27FC236}">
                <a16:creationId xmlns:a16="http://schemas.microsoft.com/office/drawing/2014/main" id="{F893C1E2-7E9E-464E-AA5D-7A53ED39C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54000"/>
          </a:xfrm>
          <a:prstGeom prst="rect">
            <a:avLst/>
          </a:prstGeom>
          <a:solidFill>
            <a:srgbClr val="006EBC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14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046B20E-2962-4EA0-A390-62F9FCEEE04E}"/>
              </a:ext>
            </a:extLst>
          </p:cNvPr>
          <p:cNvCxnSpPr>
            <a:cxnSpLocks/>
          </p:cNvCxnSpPr>
          <p:nvPr/>
        </p:nvCxnSpPr>
        <p:spPr>
          <a:xfrm>
            <a:off x="1794272" y="4760119"/>
            <a:ext cx="0" cy="2939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06476"/>
            <a:ext cx="8328451" cy="3276923"/>
          </a:xfrm>
        </p:spPr>
        <p:txBody>
          <a:bodyPr>
            <a:noAutofit/>
          </a:bodyPr>
          <a:lstStyle>
            <a:lvl1pPr marL="204088" indent="-204088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35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310" b="0">
                <a:latin typeface="微软雅黑" pitchFamily="34" charset="-122"/>
                <a:ea typeface="微软雅黑" pitchFamily="34" charset="-122"/>
              </a:defRPr>
            </a:lvl2pPr>
            <a:lvl3pPr>
              <a:defRPr sz="1072" b="0">
                <a:latin typeface="微软雅黑" pitchFamily="34" charset="-122"/>
                <a:ea typeface="微软雅黑" pitchFamily="34" charset="-122"/>
              </a:defRPr>
            </a:lvl3pPr>
            <a:lvl4pPr>
              <a:defRPr sz="1072" b="0">
                <a:latin typeface="微软雅黑" pitchFamily="34" charset="-122"/>
                <a:ea typeface="微软雅黑" pitchFamily="34" charset="-122"/>
              </a:defRPr>
            </a:lvl4pPr>
            <a:lvl5pPr>
              <a:defRPr sz="1072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E02724C-0D19-4E9B-828F-1241B79D461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7866" y="854237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C96D4B5-A085-45C3-97AA-68A6A3C3F5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78" y="204488"/>
            <a:ext cx="1524899" cy="4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1190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EAA79C21-F47B-4541-938A-CB636282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4"/>
            <a:ext cx="9167004" cy="514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59602543-24C0-498F-9075-AAECC729A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78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75EEF2FC-FBBD-4E8B-8E18-467A588F37B0}" type="slidenum">
              <a:rPr kumimoji="0" lang="en-US" altLang="zh-CN" sz="788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788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17A18E9D-EA20-4921-80F0-EDF8E41A840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7906467-F160-4563-9CCE-4930A006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756" y="4760119"/>
            <a:ext cx="929879" cy="25301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38"/>
              </a:spcBef>
              <a:defRPr/>
            </a:pPr>
            <a:r>
              <a:rPr lang="zh-CN" altLang="en-US" sz="825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825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BCE4A9FB-EC7D-43AD-876A-9D97B9BC6C0C}"/>
              </a:ext>
            </a:extLst>
          </p:cNvPr>
          <p:cNvCxnSpPr>
            <a:cxnSpLocks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5">
            <a:extLst>
              <a:ext uri="{FF2B5EF4-FFF2-40B4-BE49-F238E27FC236}">
                <a16:creationId xmlns:a16="http://schemas.microsoft.com/office/drawing/2014/main" id="{17B70F8C-036B-4711-B581-A1109771E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2" y="4624387"/>
            <a:ext cx="160258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A69CFCDC-9E6B-482C-8823-01C30FF5405E}"/>
              </a:ext>
            </a:extLst>
          </p:cNvPr>
          <p:cNvCxnSpPr>
            <a:cxnSpLocks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807450-86DC-40C8-B02A-F5352B1159A8}"/>
              </a:ext>
            </a:extLst>
          </p:cNvPr>
          <p:cNvCxnSpPr>
            <a:cxnSpLocks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62882"/>
            <a:ext cx="8328440" cy="3254791"/>
          </a:xfrm>
        </p:spPr>
        <p:txBody>
          <a:bodyPr>
            <a:noAutofit/>
          </a:bodyPr>
          <a:lstStyle>
            <a:lvl1pPr marL="204088" indent="-20408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350" b="0">
                <a:solidFill>
                  <a:schemeClr val="bg1"/>
                </a:solidFill>
                <a:latin typeface="Lucida Console" panose="020B0609040504020204" pitchFamily="49" charset="0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310" b="0">
                <a:latin typeface="微软雅黑" pitchFamily="34" charset="-122"/>
                <a:ea typeface="微软雅黑" pitchFamily="34" charset="-122"/>
              </a:defRPr>
            </a:lvl2pPr>
            <a:lvl3pPr>
              <a:defRPr sz="1072" b="0">
                <a:latin typeface="微软雅黑" pitchFamily="34" charset="-122"/>
                <a:ea typeface="微软雅黑" pitchFamily="34" charset="-122"/>
              </a:defRPr>
            </a:lvl3pPr>
            <a:lvl4pPr>
              <a:defRPr sz="1072" b="0">
                <a:latin typeface="微软雅黑" pitchFamily="34" charset="-122"/>
                <a:ea typeface="微软雅黑" pitchFamily="34" charset="-122"/>
              </a:defRPr>
            </a:lvl4pPr>
            <a:lvl5pPr>
              <a:defRPr sz="1072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1F7D915-E201-49C1-ADF7-A3E3DB379CB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7866" y="854237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BE1B1B-D2D5-4F5C-BF9F-892A7690AFC6}"/>
              </a:ext>
            </a:extLst>
          </p:cNvPr>
          <p:cNvCxnSpPr>
            <a:cxnSpLocks/>
          </p:cNvCxnSpPr>
          <p:nvPr/>
        </p:nvCxnSpPr>
        <p:spPr>
          <a:xfrm>
            <a:off x="1794272" y="4760119"/>
            <a:ext cx="0" cy="2939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8CFBE2F9-5FCF-40CA-80B0-16112E4121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78" y="204488"/>
            <a:ext cx="1524899" cy="405000"/>
          </a:xfrm>
          <a:prstGeom prst="rect">
            <a:avLst/>
          </a:prstGeom>
        </p:spPr>
      </p:pic>
      <p:sp>
        <p:nvSpPr>
          <p:cNvPr id="21" name="AutoShape 23">
            <a:extLst>
              <a:ext uri="{FF2B5EF4-FFF2-40B4-BE49-F238E27FC236}">
                <a16:creationId xmlns:a16="http://schemas.microsoft.com/office/drawing/2014/main" id="{F6FDF817-D9BC-4BDA-83BC-A36E2BC7B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54000"/>
          </a:xfrm>
          <a:prstGeom prst="rect">
            <a:avLst/>
          </a:prstGeom>
          <a:solidFill>
            <a:srgbClr val="006EBC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14"/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7E0B93A2-D9A6-4645-9FE4-353B9787C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54000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14"/>
          </a:p>
        </p:txBody>
      </p:sp>
    </p:spTree>
    <p:extLst>
      <p:ext uri="{BB962C8B-B14F-4D97-AF65-F5344CB8AC3E}">
        <p14:creationId xmlns:p14="http://schemas.microsoft.com/office/powerpoint/2010/main" val="94497426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831CD9FE-875C-4F7F-9367-A6454EA3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8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604CFBA-095B-4CAA-92AB-A85A8D73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06EBC"/>
          </a:solidFill>
          <a:ln>
            <a:solidFill>
              <a:srgbClr val="006EBC"/>
            </a:solidFill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536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2FAA5F-6E9A-4231-9C25-2240E136C859}"/>
              </a:ext>
            </a:extLst>
          </p:cNvPr>
          <p:cNvSpPr txBox="1">
            <a:spLocks/>
          </p:cNvSpPr>
          <p:nvPr/>
        </p:nvSpPr>
        <p:spPr>
          <a:xfrm>
            <a:off x="3752917" y="1160480"/>
            <a:ext cx="5311538" cy="1463117"/>
          </a:xfrm>
          <a:prstGeom prst="rect">
            <a:avLst/>
          </a:prstGeom>
        </p:spPr>
        <p:txBody>
          <a:bodyPr lIns="51435" tIns="25718" rIns="51435" bIns="25718"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4950" dirty="0">
                <a:ln>
                  <a:solidFill>
                    <a:schemeClr val="bg1"/>
                  </a:solidFill>
                </a:ln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4950" dirty="0">
              <a:ln>
                <a:solidFill>
                  <a:schemeClr val="bg1"/>
                </a:solidFill>
              </a:ln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5" name="图片 4" descr="AW视觉符号.jpg">
            <a:extLst>
              <a:ext uri="{FF2B5EF4-FFF2-40B4-BE49-F238E27FC236}">
                <a16:creationId xmlns:a16="http://schemas.microsoft.com/office/drawing/2014/main" id="{180ACF93-ED71-4187-A06E-19604884330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797" y="1685110"/>
            <a:ext cx="3522764" cy="1858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F63239-2AB9-4094-A404-E0F50B42E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1048" y="289457"/>
            <a:ext cx="14156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502F3F6-2236-4ADF-BEDF-9C9FB4A3CC72}"/>
              </a:ext>
            </a:extLst>
          </p:cNvPr>
          <p:cNvCxnSpPr>
            <a:cxnSpLocks/>
          </p:cNvCxnSpPr>
          <p:nvPr/>
        </p:nvCxnSpPr>
        <p:spPr>
          <a:xfrm>
            <a:off x="7897417" y="427569"/>
            <a:ext cx="9644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F316692-8756-418F-B477-42E805BAE288}"/>
              </a:ext>
            </a:extLst>
          </p:cNvPr>
          <p:cNvCxnSpPr>
            <a:cxnSpLocks/>
          </p:cNvCxnSpPr>
          <p:nvPr/>
        </p:nvCxnSpPr>
        <p:spPr>
          <a:xfrm>
            <a:off x="4942285" y="427569"/>
            <a:ext cx="9644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16" descr="LOGO1.png">
            <a:extLst>
              <a:ext uri="{FF2B5EF4-FFF2-40B4-BE49-F238E27FC236}">
                <a16:creationId xmlns:a16="http://schemas.microsoft.com/office/drawing/2014/main" id="{DDB8B588-AD4F-4C74-AC79-3B44F8602C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804" y="225163"/>
            <a:ext cx="4095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483617-46EC-4C31-B363-5ADD5BB471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9" y="211569"/>
            <a:ext cx="1524899" cy="4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19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596" dirty="0">
                <a:solidFill>
                  <a:srgbClr val="7F7F7F"/>
                </a:solidFill>
                <a:cs typeface="Arial" panose="020B0604020202020204" pitchFamily="34" charset="0"/>
                <a:sym typeface="+mn-ea"/>
              </a:rPr>
              <a:t> </a:t>
            </a:r>
            <a:fld id="{1B858347-A66A-42BC-B1AA-583297C0440B}" type="slidenum">
              <a:rPr kumimoji="0" lang="en-US" altLang="zh-CN" sz="596" dirty="0" smtClean="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pPr algn="ctr" eaLnBrk="1" hangingPunct="1">
                <a:defRPr/>
              </a:pPr>
              <a:t>‹#›</a:t>
            </a:fld>
            <a:endParaRPr kumimoji="0" lang="en-US" altLang="zh-CN" sz="596" dirty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859756" y="4760119"/>
            <a:ext cx="929879" cy="2383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38"/>
              </a:spcBef>
              <a:defRPr/>
            </a:pPr>
            <a:r>
              <a:rPr lang="zh-CN" altLang="en-US" sz="75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大数据挖掘专家</a:t>
            </a:r>
            <a:endParaRPr lang="en-US" altLang="zh-CN" sz="75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8" name="图片 12" descr="泰迪logo无底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>
            <a:fillRect/>
          </a:stretch>
        </p:blipFill>
        <p:spPr bwMode="auto">
          <a:xfrm>
            <a:off x="172642" y="4704160"/>
            <a:ext cx="1621631" cy="353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14"/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36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36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06476"/>
            <a:ext cx="8330701" cy="3276923"/>
          </a:xfrm>
        </p:spPr>
        <p:txBody>
          <a:bodyPr>
            <a:noAutofit/>
          </a:bodyPr>
          <a:lstStyle>
            <a:lvl1pPr marL="204311" indent="-204311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309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noProof="1"/>
              <a:t>Hadoop</a:t>
            </a:r>
            <a:r>
              <a:rPr lang="zh-CN" altLang="en-US" noProof="1"/>
              <a:t>简介及架构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7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63CD7-D42C-4334-B5C3-AEA8DE6F5196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2D29A-65D8-4902-8C80-7FFA3F07BA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64953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46" y="0"/>
            <a:ext cx="9166622" cy="514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4"/>
          <p:cNvSpPr txBox="1"/>
          <p:nvPr/>
        </p:nvSpPr>
        <p:spPr>
          <a:xfrm>
            <a:off x="3708796" y="2636818"/>
            <a:ext cx="1724025" cy="369332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rgbClr val="064BB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</a:rPr>
              <a:t>郑素铃</a:t>
            </a:r>
          </a:p>
        </p:txBody>
      </p:sp>
      <p:sp>
        <p:nvSpPr>
          <p:cNvPr id="9" name="任意多边形: 形状 8"/>
          <p:cNvSpPr/>
          <p:nvPr/>
        </p:nvSpPr>
        <p:spPr bwMode="auto">
          <a:xfrm>
            <a:off x="0" y="3584972"/>
            <a:ext cx="9121379" cy="1546622"/>
          </a:xfrm>
          <a:custGeom>
            <a:avLst/>
            <a:gdLst>
              <a:gd name="connsiteX0" fmla="*/ 0 w 12612757"/>
              <a:gd name="connsiteY0" fmla="*/ 834887 h 1401417"/>
              <a:gd name="connsiteX1" fmla="*/ 1302026 w 12612757"/>
              <a:gd name="connsiteY1" fmla="*/ 0 h 1401417"/>
              <a:gd name="connsiteX2" fmla="*/ 1302026 w 12612757"/>
              <a:gd name="connsiteY2" fmla="*/ 0 h 1401417"/>
              <a:gd name="connsiteX3" fmla="*/ 2981740 w 12612757"/>
              <a:gd name="connsiteY3" fmla="*/ 1192695 h 1401417"/>
              <a:gd name="connsiteX4" fmla="*/ 4870174 w 12612757"/>
              <a:gd name="connsiteY4" fmla="*/ 19878 h 1401417"/>
              <a:gd name="connsiteX5" fmla="*/ 6450496 w 12612757"/>
              <a:gd name="connsiteY5" fmla="*/ 1292087 h 1401417"/>
              <a:gd name="connsiteX6" fmla="*/ 7444409 w 12612757"/>
              <a:gd name="connsiteY6" fmla="*/ 536713 h 1401417"/>
              <a:gd name="connsiteX7" fmla="*/ 9193696 w 12612757"/>
              <a:gd name="connsiteY7" fmla="*/ 1351721 h 1401417"/>
              <a:gd name="connsiteX8" fmla="*/ 10237305 w 12612757"/>
              <a:gd name="connsiteY8" fmla="*/ 467139 h 1401417"/>
              <a:gd name="connsiteX9" fmla="*/ 11509513 w 12612757"/>
              <a:gd name="connsiteY9" fmla="*/ 1083365 h 1401417"/>
              <a:gd name="connsiteX10" fmla="*/ 12066105 w 12612757"/>
              <a:gd name="connsiteY10" fmla="*/ 934278 h 1401417"/>
              <a:gd name="connsiteX11" fmla="*/ 12612757 w 12612757"/>
              <a:gd name="connsiteY11" fmla="*/ 1401417 h 140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12757" h="1401417">
                <a:moveTo>
                  <a:pt x="0" y="834887"/>
                </a:moveTo>
                <a:lnTo>
                  <a:pt x="1302026" y="0"/>
                </a:lnTo>
                <a:lnTo>
                  <a:pt x="1302026" y="0"/>
                </a:lnTo>
                <a:cubicBezTo>
                  <a:pt x="1581978" y="198782"/>
                  <a:pt x="2387049" y="1189382"/>
                  <a:pt x="2981740" y="1192695"/>
                </a:cubicBezTo>
                <a:cubicBezTo>
                  <a:pt x="3576431" y="1196008"/>
                  <a:pt x="4292048" y="3313"/>
                  <a:pt x="4870174" y="19878"/>
                </a:cubicBezTo>
                <a:cubicBezTo>
                  <a:pt x="5448300" y="36443"/>
                  <a:pt x="6021457" y="1205948"/>
                  <a:pt x="6450496" y="1292087"/>
                </a:cubicBezTo>
                <a:cubicBezTo>
                  <a:pt x="6879535" y="1378226"/>
                  <a:pt x="6987209" y="526774"/>
                  <a:pt x="7444409" y="536713"/>
                </a:cubicBezTo>
                <a:cubicBezTo>
                  <a:pt x="7901609" y="546652"/>
                  <a:pt x="8728213" y="1363317"/>
                  <a:pt x="9193696" y="1351721"/>
                </a:cubicBezTo>
                <a:cubicBezTo>
                  <a:pt x="9659179" y="1340125"/>
                  <a:pt x="9851335" y="511865"/>
                  <a:pt x="10237305" y="467139"/>
                </a:cubicBezTo>
                <a:cubicBezTo>
                  <a:pt x="10623275" y="422413"/>
                  <a:pt x="11204713" y="1005509"/>
                  <a:pt x="11509513" y="1083365"/>
                </a:cubicBezTo>
                <a:cubicBezTo>
                  <a:pt x="11814313" y="1161222"/>
                  <a:pt x="11882231" y="881269"/>
                  <a:pt x="12066105" y="934278"/>
                </a:cubicBezTo>
                <a:cubicBezTo>
                  <a:pt x="12249979" y="987287"/>
                  <a:pt x="12431368" y="1194352"/>
                  <a:pt x="12612757" y="1401417"/>
                </a:cubicBezTo>
              </a:path>
            </a:pathLst>
          </a:cu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2043129" y="1538883"/>
            <a:ext cx="5055361" cy="519113"/>
          </a:xfrm>
        </p:spPr>
        <p:txBody>
          <a:bodyPr/>
          <a:lstStyle>
            <a:lvl1pPr algn="ctr">
              <a:defRPr sz="3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471048" y="289457"/>
            <a:ext cx="14156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7897417" y="427569"/>
            <a:ext cx="9644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942285" y="427569"/>
            <a:ext cx="9644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6" descr="LOGO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804" y="225163"/>
            <a:ext cx="4095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9" y="211569"/>
            <a:ext cx="1524899" cy="4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57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514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78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BF5A7633-5557-4BC5-8B38-B33A9D9F18A1}" type="slidenum">
              <a:rPr kumimoji="0" lang="en-US" altLang="zh-CN" sz="788" dirty="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kumimoji="0" lang="en-US" altLang="zh-CN" sz="788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/>
          <p:cNvCxnSpPr>
            <a:stCxn id="6" idx="3"/>
          </p:cNvCxnSpPr>
          <p:nvPr userDrawn="1"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1859756" y="4760119"/>
            <a:ext cx="929879" cy="25301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38"/>
              </a:spcBef>
              <a:defRPr/>
            </a:pPr>
            <a:r>
              <a:rPr lang="zh-CN" altLang="en-US" sz="825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大数据挖掘专家</a:t>
            </a:r>
            <a:endParaRPr lang="en-US" altLang="zh-CN" sz="825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14"/>
          <p:cNvCxnSpPr/>
          <p:nvPr userDrawn="1"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3"/>
          <p:cNvSpPr>
            <a:spLocks noChangeArrowheads="1"/>
          </p:cNvSpPr>
          <p:nvPr userDrawn="1"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105BCA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36"/>
          </a:p>
        </p:txBody>
      </p:sp>
      <p:sp>
        <p:nvSpPr>
          <p:cNvPr id="11" name="AutoShape 23"/>
          <p:cNvSpPr>
            <a:spLocks noChangeArrowheads="1"/>
          </p:cNvSpPr>
          <p:nvPr userDrawn="1"/>
        </p:nvSpPr>
        <p:spPr bwMode="auto">
          <a:xfrm>
            <a:off x="7381875" y="686991"/>
            <a:ext cx="1491854" cy="54000"/>
          </a:xfrm>
          <a:prstGeom prst="rect">
            <a:avLst/>
          </a:prstGeom>
          <a:solidFill>
            <a:srgbClr val="FFA20D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36"/>
          </a:p>
        </p:txBody>
      </p:sp>
      <p:pic>
        <p:nvPicPr>
          <p:cNvPr id="12" name="图片 1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2" y="4624387"/>
            <a:ext cx="160258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/>
          <p:cNvCxnSpPr/>
          <p:nvPr userDrawn="1"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23"/>
          <p:cNvSpPr>
            <a:spLocks noChangeArrowheads="1"/>
          </p:cNvSpPr>
          <p:nvPr userDrawn="1"/>
        </p:nvSpPr>
        <p:spPr bwMode="auto">
          <a:xfrm>
            <a:off x="184548" y="686991"/>
            <a:ext cx="7197328" cy="54000"/>
          </a:xfrm>
          <a:prstGeom prst="rect">
            <a:avLst/>
          </a:prstGeom>
          <a:solidFill>
            <a:srgbClr val="006EBC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13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794272" y="4760119"/>
            <a:ext cx="0" cy="2939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06476"/>
            <a:ext cx="8328451" cy="3276923"/>
          </a:xfrm>
        </p:spPr>
        <p:txBody>
          <a:bodyPr>
            <a:noAutofit/>
          </a:bodyPr>
          <a:lstStyle>
            <a:lvl1pPr marL="204311" indent="-204311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35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309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7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78" y="204488"/>
            <a:ext cx="1524899" cy="4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88111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4"/>
            <a:ext cx="9167004" cy="514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78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75EEF2FC-FBBD-4E8B-8E18-467A588F37B0}" type="slidenum">
              <a:rPr kumimoji="0" lang="en-US" altLang="zh-CN" sz="788" dirty="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kumimoji="0" lang="en-US" altLang="zh-CN" sz="788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/>
          <p:cNvCxnSpPr>
            <a:stCxn id="6" idx="3"/>
          </p:cNvCxnSpPr>
          <p:nvPr userDrawn="1"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1859756" y="4760119"/>
            <a:ext cx="929879" cy="25301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38"/>
              </a:spcBef>
              <a:defRPr/>
            </a:pPr>
            <a:r>
              <a:rPr lang="zh-CN" altLang="en-US" sz="825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大数据挖掘专家</a:t>
            </a:r>
            <a:endParaRPr lang="en-US" altLang="zh-CN" sz="825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14"/>
          <p:cNvCxnSpPr/>
          <p:nvPr userDrawn="1"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2" y="4624387"/>
            <a:ext cx="160258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/>
          <p:cNvCxnSpPr/>
          <p:nvPr userDrawn="1"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62882"/>
            <a:ext cx="8328440" cy="3254791"/>
          </a:xfrm>
        </p:spPr>
        <p:txBody>
          <a:bodyPr>
            <a:noAutofit/>
          </a:bodyPr>
          <a:lstStyle>
            <a:lvl1pPr marL="204311" indent="-204311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350" b="0">
                <a:solidFill>
                  <a:schemeClr val="bg1"/>
                </a:solidFill>
                <a:latin typeface="Lucida Console" panose="020B0609040504020204" pitchFamily="49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309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7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1794272" y="4760119"/>
            <a:ext cx="0" cy="2939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78" y="204488"/>
            <a:ext cx="1524899" cy="405000"/>
          </a:xfrm>
          <a:prstGeom prst="rect">
            <a:avLst/>
          </a:prstGeom>
        </p:spPr>
      </p:pic>
      <p:sp>
        <p:nvSpPr>
          <p:cNvPr id="21" name="AutoShape 23"/>
          <p:cNvSpPr>
            <a:spLocks noChangeArrowheads="1"/>
          </p:cNvSpPr>
          <p:nvPr userDrawn="1"/>
        </p:nvSpPr>
        <p:spPr bwMode="auto">
          <a:xfrm>
            <a:off x="184548" y="686991"/>
            <a:ext cx="7197328" cy="54000"/>
          </a:xfrm>
          <a:prstGeom prst="rect">
            <a:avLst/>
          </a:prstGeom>
          <a:solidFill>
            <a:srgbClr val="006EBC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13"/>
          </a:p>
        </p:txBody>
      </p:sp>
      <p:sp>
        <p:nvSpPr>
          <p:cNvPr id="22" name="AutoShape 23"/>
          <p:cNvSpPr>
            <a:spLocks noChangeArrowheads="1"/>
          </p:cNvSpPr>
          <p:nvPr userDrawn="1"/>
        </p:nvSpPr>
        <p:spPr bwMode="auto">
          <a:xfrm>
            <a:off x="7381875" y="686991"/>
            <a:ext cx="1491854" cy="54000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13"/>
          </a:p>
        </p:txBody>
      </p:sp>
    </p:spTree>
    <p:extLst>
      <p:ext uri="{BB962C8B-B14F-4D97-AF65-F5344CB8AC3E}">
        <p14:creationId xmlns:p14="http://schemas.microsoft.com/office/powerpoint/2010/main" val="1862970008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8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06EBC"/>
          </a:solidFill>
          <a:ln>
            <a:solidFill>
              <a:srgbClr val="006EBC"/>
            </a:solidFill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536" dirty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752917" y="1160480"/>
            <a:ext cx="5311538" cy="1463117"/>
          </a:xfrm>
          <a:prstGeom prst="rect">
            <a:avLst/>
          </a:prstGeom>
        </p:spPr>
        <p:txBody>
          <a:bodyPr lIns="51435" tIns="25718" rIns="51435" bIns="25718"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4950" dirty="0">
                <a:ln>
                  <a:solidFill>
                    <a:schemeClr val="bg1"/>
                  </a:solidFill>
                </a:ln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4950" dirty="0">
              <a:ln>
                <a:solidFill>
                  <a:schemeClr val="bg1"/>
                </a:solidFill>
              </a:ln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5" name="图片 4" descr="AW视觉符号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797" y="1685110"/>
            <a:ext cx="3522764" cy="1858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471048" y="289457"/>
            <a:ext cx="14156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7897417" y="427569"/>
            <a:ext cx="9644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942285" y="427569"/>
            <a:ext cx="9644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16" descr="LOGO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804" y="225163"/>
            <a:ext cx="4095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9" y="211569"/>
            <a:ext cx="1524899" cy="4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041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092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282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1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B454BC5-A891-44EE-A74B-A7E3CAEB6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rgbClr val="FFFFFF"/>
              </a:solidFill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444676" y="2029612"/>
            <a:ext cx="4417396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0FFE4904-50E7-4ECC-BCC3-C67937E4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85410" y="2828925"/>
            <a:ext cx="2057400" cy="273844"/>
          </a:xfrm>
        </p:spPr>
        <p:txBody>
          <a:bodyPr/>
          <a:lstStyle>
            <a:lvl1pPr algn="r">
              <a:defRPr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FE4E08F-4887-4F4C-9762-6BCB4180551A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45506A60-0D47-419A-A3D4-E389BBAD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D3D3452-65FF-4347-BD00-2B750984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054EA-A234-48FF-B1AB-A743A0A110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51914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344E8F8E-8ED2-41FE-955F-98DA3E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72326DD-CA6B-48E1-82EE-2C40342E91F0}" type="slidenum">
              <a:rPr lang="en-US" altLang="zh-CN" sz="750">
                <a:solidFill>
                  <a:srgbClr val="000000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243BA145-C75F-444E-8B74-1333C2CD3A06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DB7EB717-16D0-4F77-AECC-8FFB2A01D333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ECCD04C0-A21A-4A36-8E9E-C0AB9D08B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540B248-5114-4E4E-A771-6A386CA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D0C119-CD7B-49C6-A100-95BBB1F1B7F8}"/>
              </a:ext>
            </a:extLst>
          </p:cNvPr>
          <p:cNvCxnSpPr>
            <a:stCxn id="6" idx="3"/>
          </p:cNvCxnSpPr>
          <p:nvPr/>
        </p:nvCxnSpPr>
        <p:spPr>
          <a:xfrm>
            <a:off x="1778794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62881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62A2299D-1619-4CD0-B6E8-2D56BA1F92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BE7DB14-3FC9-4E7D-A156-27996A6595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016A806-F9C4-4CAD-B65B-F4F0BBFA5B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34354E6-6E20-407C-8836-B4EB47A9ECA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9065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4" r:id="rId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40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F78DAC12-AD83-477B-97AF-3CA467AFD3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BA14CD66-C982-445D-AC32-8E48B232DE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15DEB0E-29B5-44A3-AEB0-C37DB8B35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84E24152-3CEB-4698-881C-5331997BD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FDF74BA9-70AB-4381-81A6-FEB1018CA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F9760C03-729C-4D91-B6B1-5D1C7E6726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06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80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F78DAC12-AD83-477B-97AF-3CA467AFD3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BA14CD66-C982-445D-AC32-8E48B232DE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15DEB0E-29B5-44A3-AEB0-C37DB8B35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84E24152-3CEB-4698-881C-5331997BD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FDF74BA9-70AB-4381-81A6-FEB1018CA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F9760C03-729C-4D91-B6B1-5D1C7E6726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56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A5C0628-7CA7-4BB5-BE85-1CFBCC3D74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CD3DF16-D30F-4A32-A413-8471E0EEB5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6706" y="401121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E3483A-67FA-4E8A-AC49-C214350ED8DF}" type="datetimeFigureOut">
              <a:rPr lang="zh-CN" altLang="en-US" smtClean="0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11023-10EA-465F-8A4B-7E419882D64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DDF76D-4621-4A86-8458-9AE080A51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76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272117" algn="l" rtl="0" eaLnBrk="1" fontAlgn="base" hangingPunct="1">
        <a:spcBef>
          <a:spcPct val="0"/>
        </a:spcBef>
        <a:spcAft>
          <a:spcPct val="0"/>
        </a:spcAft>
        <a:defRPr sz="1428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544234" algn="l" rtl="0" eaLnBrk="1" fontAlgn="base" hangingPunct="1">
        <a:spcBef>
          <a:spcPct val="0"/>
        </a:spcBef>
        <a:spcAft>
          <a:spcPct val="0"/>
        </a:spcAft>
        <a:defRPr sz="1428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816351" algn="l" rtl="0" eaLnBrk="1" fontAlgn="base" hangingPunct="1">
        <a:spcBef>
          <a:spcPct val="0"/>
        </a:spcBef>
        <a:spcAft>
          <a:spcPct val="0"/>
        </a:spcAft>
        <a:defRPr sz="1428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088468" algn="l" rtl="0" eaLnBrk="1" fontAlgn="base" hangingPunct="1">
        <a:spcBef>
          <a:spcPct val="0"/>
        </a:spcBef>
        <a:spcAft>
          <a:spcPct val="0"/>
        </a:spcAft>
        <a:defRPr sz="1428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203597" indent="-203597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1125">
          <a:solidFill>
            <a:schemeClr val="tx1"/>
          </a:solidFill>
          <a:latin typeface="+mn-lt"/>
          <a:ea typeface="+mn-ea"/>
          <a:cs typeface="宋体" charset="0"/>
        </a:defRPr>
      </a:lvl1pPr>
      <a:lvl2pPr marL="441722" indent="-16906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650">
          <a:solidFill>
            <a:schemeClr val="tx1"/>
          </a:solidFill>
          <a:latin typeface="+mn-lt"/>
          <a:ea typeface="+mn-ea"/>
        </a:defRPr>
      </a:lvl2pPr>
      <a:lvl3pPr marL="679847" indent="-1357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425">
          <a:solidFill>
            <a:schemeClr val="tx1"/>
          </a:solidFill>
          <a:latin typeface="+mn-lt"/>
          <a:ea typeface="+mn-ea"/>
        </a:defRPr>
      </a:lvl3pPr>
      <a:lvl4pPr marL="951310" indent="-1357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>
          <a:solidFill>
            <a:schemeClr val="tx1"/>
          </a:solidFill>
          <a:latin typeface="+mn-lt"/>
          <a:ea typeface="+mn-ea"/>
        </a:defRPr>
      </a:lvl4pPr>
      <a:lvl5pPr marL="1223963" indent="-1357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>
          <a:solidFill>
            <a:schemeClr val="tx1"/>
          </a:solidFill>
          <a:latin typeface="+mn-lt"/>
          <a:ea typeface="+mn-ea"/>
        </a:defRPr>
      </a:lvl5pPr>
      <a:lvl6pPr marL="1496643" indent="-13605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190">
          <a:solidFill>
            <a:schemeClr val="tx1"/>
          </a:solidFill>
          <a:latin typeface="+mn-lt"/>
          <a:ea typeface="+mn-ea"/>
        </a:defRPr>
      </a:lvl6pPr>
      <a:lvl7pPr marL="1768760" indent="-13605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190">
          <a:solidFill>
            <a:schemeClr val="tx1"/>
          </a:solidFill>
          <a:latin typeface="+mn-lt"/>
          <a:ea typeface="+mn-ea"/>
        </a:defRPr>
      </a:lvl7pPr>
      <a:lvl8pPr marL="2040877" indent="-13605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190">
          <a:solidFill>
            <a:schemeClr val="tx1"/>
          </a:solidFill>
          <a:latin typeface="+mn-lt"/>
          <a:ea typeface="+mn-ea"/>
        </a:defRPr>
      </a:lvl8pPr>
      <a:lvl9pPr marL="2312993" indent="-13605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19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1pPr>
      <a:lvl2pPr marL="272117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2pPr>
      <a:lvl3pPr marL="544234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3pPr>
      <a:lvl4pPr marL="816351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4pPr>
      <a:lvl5pPr marL="1088468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5pPr>
      <a:lvl6pPr marL="1360585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6pPr>
      <a:lvl7pPr marL="1632701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7pPr>
      <a:lvl8pPr marL="1904818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8pPr>
      <a:lvl9pPr marL="2176935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316706" y="401121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E3483A-67FA-4E8A-AC49-C214350ED8D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11023-10EA-465F-8A4B-7E419882D6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597015" y="2289334"/>
            <a:ext cx="2546985" cy="28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4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271939" algn="l" rtl="0" eaLnBrk="1" fontAlgn="base" hangingPunct="1">
        <a:spcBef>
          <a:spcPct val="0"/>
        </a:spcBef>
        <a:spcAft>
          <a:spcPct val="0"/>
        </a:spcAft>
        <a:defRPr sz="1429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6pPr>
      <a:lvl7pPr marL="544354" algn="l" rtl="0" eaLnBrk="1" fontAlgn="base" hangingPunct="1">
        <a:spcBef>
          <a:spcPct val="0"/>
        </a:spcBef>
        <a:spcAft>
          <a:spcPct val="0"/>
        </a:spcAft>
        <a:defRPr sz="1429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7pPr>
      <a:lvl8pPr marL="816293" algn="l" rtl="0" eaLnBrk="1" fontAlgn="base" hangingPunct="1">
        <a:spcBef>
          <a:spcPct val="0"/>
        </a:spcBef>
        <a:spcAft>
          <a:spcPct val="0"/>
        </a:spcAft>
        <a:defRPr sz="1429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8pPr>
      <a:lvl9pPr marL="1088231" algn="l" rtl="0" eaLnBrk="1" fontAlgn="base" hangingPunct="1">
        <a:spcBef>
          <a:spcPct val="0"/>
        </a:spcBef>
        <a:spcAft>
          <a:spcPct val="0"/>
        </a:spcAft>
        <a:defRPr sz="1429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9pPr>
    </p:titleStyle>
    <p:bodyStyle>
      <a:lvl1pPr marL="203835" indent="-203835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112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441960" indent="-16906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650">
          <a:solidFill>
            <a:schemeClr val="tx1"/>
          </a:solidFill>
          <a:latin typeface="+mn-lt"/>
          <a:ea typeface="+mn-ea"/>
        </a:defRPr>
      </a:lvl2pPr>
      <a:lvl3pPr marL="680085" indent="-1357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425">
          <a:solidFill>
            <a:schemeClr val="tx1"/>
          </a:solidFill>
          <a:latin typeface="+mn-lt"/>
          <a:ea typeface="+mn-ea"/>
        </a:defRPr>
      </a:lvl3pPr>
      <a:lvl4pPr marL="951548" indent="-1357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>
          <a:solidFill>
            <a:schemeClr val="tx1"/>
          </a:solidFill>
          <a:latin typeface="+mn-lt"/>
          <a:ea typeface="+mn-ea"/>
        </a:defRPr>
      </a:lvl4pPr>
      <a:lvl5pPr marL="1223963" indent="-1357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>
          <a:solidFill>
            <a:schemeClr val="tx1"/>
          </a:solidFill>
          <a:latin typeface="+mn-lt"/>
          <a:ea typeface="+mn-ea"/>
        </a:defRPr>
      </a:lvl5pPr>
      <a:lvl6pPr marL="1496854" indent="-13620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89">
          <a:solidFill>
            <a:schemeClr val="tx1"/>
          </a:solidFill>
          <a:latin typeface="+mn-lt"/>
          <a:ea typeface="+mn-ea"/>
        </a:defRPr>
      </a:lvl6pPr>
      <a:lvl7pPr marL="1768793" indent="-13620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89">
          <a:solidFill>
            <a:schemeClr val="tx1"/>
          </a:solidFill>
          <a:latin typeface="+mn-lt"/>
          <a:ea typeface="+mn-ea"/>
        </a:defRPr>
      </a:lvl7pPr>
      <a:lvl8pPr marL="2040731" indent="-13620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89">
          <a:solidFill>
            <a:schemeClr val="tx1"/>
          </a:solidFill>
          <a:latin typeface="+mn-lt"/>
          <a:ea typeface="+mn-ea"/>
        </a:defRPr>
      </a:lvl8pPr>
      <a:lvl9pPr marL="2313146" indent="-13620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8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1pPr>
      <a:lvl2pPr marL="271939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2pPr>
      <a:lvl3pPr marL="544354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3pPr>
      <a:lvl4pPr marL="816293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4pPr>
      <a:lvl5pPr marL="1088231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5pPr>
      <a:lvl6pPr marL="1360646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6pPr>
      <a:lvl7pPr marL="1632585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7pPr>
      <a:lvl8pPr marL="1905000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8pPr>
      <a:lvl9pPr marL="2176939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lwengen@tongji.edu.c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Visio_Drawing1.vsdx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Visio_Drawing2.vsdx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77F71E-B605-4820-B913-56173A09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1995686"/>
            <a:ext cx="9156340" cy="1299018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zh-CN" sz="3600" b="1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HDFS</a:t>
            </a:r>
            <a:r>
              <a:rPr lang="zh-CN" altLang="en-US" sz="3600" b="1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的基本原理</a:t>
            </a:r>
          </a:p>
          <a:p>
            <a:pPr algn="ctr">
              <a:spcBef>
                <a:spcPts val="60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《NoSQL</a:t>
            </a: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数据库系统原理</a:t>
            </a:r>
            <a:r>
              <a:rPr lang="en-US" altLang="zh-CN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第</a:t>
            </a:r>
            <a:r>
              <a:rPr lang="en-US" altLang="zh-CN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章）</a:t>
            </a:r>
            <a:endParaRPr lang="en-US" altLang="zh-CN" dirty="0">
              <a:solidFill>
                <a:prstClr val="black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B0D7027-3D69-4E35-939E-995F28B5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3291830"/>
            <a:ext cx="9156340" cy="11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李文根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GB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Email: </a:t>
            </a:r>
            <a:r>
              <a:rPr lang="en-GB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4"/>
              </a:rPr>
              <a:t>lwengen@tongji.edu.cn</a:t>
            </a:r>
            <a:endParaRPr lang="en-GB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计算机科学与技术系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同济大学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endParaRPr lang="de-CH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16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CD112-94DB-4009-9C15-191CF4AA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HDFS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9D6D8-5239-4238-B1FC-E56F6DD71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136904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b="1" dirty="0"/>
              <a:t>Hadoop</a:t>
            </a:r>
            <a:r>
              <a:rPr lang="zh-CN" altLang="en-US" sz="2000" b="1" dirty="0"/>
              <a:t>分布式文件系统</a:t>
            </a:r>
            <a:r>
              <a:rPr lang="en-US" altLang="zh-CN" sz="2000" b="1" dirty="0"/>
              <a:t>: Hadoop Distributed File System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原理来自谷歌</a:t>
            </a:r>
            <a:r>
              <a:rPr lang="en-US" altLang="zh-CN" sz="1800" dirty="0"/>
              <a:t>GFS</a:t>
            </a:r>
            <a:r>
              <a:rPr lang="zh-CN" altLang="en-US" sz="1800" dirty="0"/>
              <a:t>（</a:t>
            </a:r>
            <a:r>
              <a:rPr lang="en-US" altLang="zh-CN" sz="1800" dirty="0"/>
              <a:t>Google File System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具有高容错性的分布式文件系统，可以部署在上千的通用、相对廉价的</a:t>
            </a:r>
            <a:r>
              <a:rPr lang="en-US" altLang="zh-CN" sz="1800" dirty="0"/>
              <a:t>x86</a:t>
            </a:r>
            <a:r>
              <a:rPr lang="zh-CN" altLang="en-US" sz="1800" dirty="0"/>
              <a:t>服务器集群上</a:t>
            </a:r>
            <a:endParaRPr lang="en-US" altLang="zh-CN" sz="1800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适合存储超大型数据文件，不适合提供网络存储或云盘服务，随机更新和海量小文件管理能力相对较差</a:t>
            </a:r>
            <a:endParaRPr lang="en-US" altLang="zh-CN" sz="1800" dirty="0"/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HBase</a:t>
            </a:r>
            <a:r>
              <a:rPr lang="zh-CN" altLang="en-US" sz="1800" dirty="0"/>
              <a:t>、</a:t>
            </a:r>
            <a:r>
              <a:rPr lang="en-US" altLang="zh-CN" sz="1800" dirty="0"/>
              <a:t>Hive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Solr</a:t>
            </a:r>
            <a:r>
              <a:rPr lang="zh-CN" altLang="en-US" sz="1800" dirty="0"/>
              <a:t>等分布式数据库或数据仓库均可使用</a:t>
            </a:r>
            <a:r>
              <a:rPr lang="en-US" altLang="zh-CN" sz="1800" dirty="0"/>
              <a:t>HDFS</a:t>
            </a:r>
            <a:r>
              <a:rPr lang="zh-CN" altLang="en-US" sz="1800" dirty="0"/>
              <a:t>作为底层存储系统</a:t>
            </a:r>
          </a:p>
        </p:txBody>
      </p:sp>
    </p:spTree>
    <p:extLst>
      <p:ext uri="{BB962C8B-B14F-4D97-AF65-F5344CB8AC3E}">
        <p14:creationId xmlns:p14="http://schemas.microsoft.com/office/powerpoint/2010/main" val="113154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D76DE-097D-4D2B-93E2-8B46CD8A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HDFS</a:t>
            </a:r>
            <a:r>
              <a:rPr lang="zh-CN" altLang="en-US" dirty="0"/>
              <a:t>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6FC26-8F00-44F4-86EA-0D46842C8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9992" y="926920"/>
            <a:ext cx="4631724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主从式架构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 err="1"/>
              <a:t>Namenode</a:t>
            </a:r>
            <a:r>
              <a:rPr lang="zh-CN" altLang="en-US" sz="1800" dirty="0"/>
              <a:t>（</a:t>
            </a:r>
            <a:r>
              <a:rPr lang="en-US" altLang="zh-CN" sz="1800" dirty="0"/>
              <a:t>NN</a:t>
            </a:r>
            <a:r>
              <a:rPr lang="zh-CN" altLang="en-US" sz="1800" dirty="0"/>
              <a:t>）负责存储文件和分块信息</a:t>
            </a:r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集群中一般只有一个运行（</a:t>
            </a:r>
            <a:r>
              <a:rPr lang="en-US" altLang="zh-CN" sz="1600" dirty="0"/>
              <a:t>active</a:t>
            </a:r>
            <a:r>
              <a:rPr lang="zh-CN" altLang="en-US" sz="1600" dirty="0"/>
              <a:t>）状态的</a:t>
            </a:r>
            <a:r>
              <a:rPr lang="en-US" altLang="zh-CN" sz="1600" dirty="0"/>
              <a:t>NN</a:t>
            </a:r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集群中可能有其他备用（</a:t>
            </a:r>
            <a:r>
              <a:rPr lang="en-US" altLang="zh-CN" sz="1600" dirty="0"/>
              <a:t>standby</a:t>
            </a:r>
            <a:r>
              <a:rPr lang="zh-CN" altLang="en-US" sz="1600" dirty="0"/>
              <a:t>）状态的</a:t>
            </a:r>
            <a:r>
              <a:rPr lang="en-US" altLang="zh-CN" sz="1600" dirty="0"/>
              <a:t>NN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/>
              <a:t>NN</a:t>
            </a:r>
            <a:r>
              <a:rPr lang="zh-CN" altLang="en-US" sz="1600" dirty="0"/>
              <a:t>掌握集群整体情况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Secondary </a:t>
            </a:r>
            <a:r>
              <a:rPr lang="en-US" altLang="zh-CN" sz="1800" dirty="0" err="1"/>
              <a:t>Namenode</a:t>
            </a:r>
            <a:r>
              <a:rPr lang="zh-CN" altLang="en-US" sz="1800" dirty="0"/>
              <a:t>（</a:t>
            </a:r>
            <a:r>
              <a:rPr lang="en-US" altLang="zh-CN" sz="1800" dirty="0"/>
              <a:t>SNN</a:t>
            </a:r>
            <a:r>
              <a:rPr lang="zh-CN" altLang="en-US" sz="1800" dirty="0"/>
              <a:t>）负责帮助</a:t>
            </a:r>
            <a:r>
              <a:rPr lang="en-US" altLang="zh-CN" sz="1800" dirty="0"/>
              <a:t>NN</a:t>
            </a:r>
            <a:r>
              <a:rPr lang="zh-CN" altLang="en-US" sz="1800" dirty="0"/>
              <a:t>压缩元数据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 err="1"/>
              <a:t>Datanode</a:t>
            </a:r>
            <a:r>
              <a:rPr lang="zh-CN" altLang="en-US" sz="1800" dirty="0"/>
              <a:t>（</a:t>
            </a:r>
            <a:r>
              <a:rPr lang="en-US" altLang="zh-CN" sz="1800" dirty="0"/>
              <a:t>DN</a:t>
            </a:r>
            <a:r>
              <a:rPr lang="zh-CN" altLang="en-US" sz="1800" dirty="0"/>
              <a:t>）负责存储具体分块</a:t>
            </a:r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集群中一般有多个</a:t>
            </a:r>
            <a:r>
              <a:rPr lang="en-US" altLang="zh-CN" sz="1600" dirty="0"/>
              <a:t>DN</a:t>
            </a:r>
          </a:p>
          <a:p>
            <a:pPr>
              <a:spcBef>
                <a:spcPts val="600"/>
              </a:spcBef>
            </a:pPr>
            <a:endParaRPr lang="zh-CN" altLang="en-US" sz="1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7BA2AA2-6731-4E16-944E-7F3FE8763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19622"/>
            <a:ext cx="4548248" cy="26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53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D76DE-097D-4D2B-93E2-8B46CD8A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HDFS</a:t>
            </a:r>
            <a:r>
              <a:rPr lang="zh-CN" altLang="en-US" dirty="0"/>
              <a:t>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6FC26-8F00-44F4-86EA-0D46842C8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708" y="987574"/>
            <a:ext cx="4611796" cy="358904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主从式架构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集群中有多个</a:t>
            </a:r>
            <a:r>
              <a:rPr lang="en-US" altLang="zh-CN" sz="1600" dirty="0"/>
              <a:t>DN</a:t>
            </a:r>
            <a:r>
              <a:rPr lang="zh-CN" altLang="en-US" sz="1600" dirty="0"/>
              <a:t>，结合数据多副本机制可以实现比较强的容错性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DN</a:t>
            </a:r>
            <a:r>
              <a:rPr lang="zh-CN" altLang="en-US" sz="1600" dirty="0"/>
              <a:t>对全局情况并不了解，只负责向</a:t>
            </a:r>
            <a:r>
              <a:rPr lang="en-US" altLang="zh-CN" sz="1600" dirty="0"/>
              <a:t>NN</a:t>
            </a:r>
            <a:r>
              <a:rPr lang="zh-CN" altLang="en-US" sz="1600" dirty="0"/>
              <a:t>上报自身存储情况，并根据</a:t>
            </a:r>
            <a:r>
              <a:rPr lang="en-US" altLang="zh-CN" sz="1600" dirty="0"/>
              <a:t>NN</a:t>
            </a:r>
            <a:r>
              <a:rPr lang="zh-CN" altLang="en-US" sz="1600" dirty="0"/>
              <a:t>的指令进行数据读写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NN</a:t>
            </a:r>
            <a:r>
              <a:rPr lang="zh-CN" altLang="en-US" sz="1600" dirty="0"/>
              <a:t>根据</a:t>
            </a:r>
            <a:r>
              <a:rPr lang="en-US" altLang="zh-CN" sz="1600" dirty="0"/>
              <a:t>DN</a:t>
            </a:r>
            <a:r>
              <a:rPr lang="zh-CN" altLang="en-US" sz="1600" dirty="0"/>
              <a:t>的上报情况，判断数据分块状态是否需要调整，以及各个</a:t>
            </a:r>
            <a:r>
              <a:rPr lang="en-US" altLang="zh-CN" sz="1600" dirty="0"/>
              <a:t>DN</a:t>
            </a:r>
            <a:r>
              <a:rPr lang="zh-CN" altLang="en-US" sz="1600" dirty="0"/>
              <a:t>是否正常工作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一台物理节点可能同时部署为</a:t>
            </a:r>
            <a:r>
              <a:rPr lang="en-US" altLang="zh-CN" sz="1600" dirty="0"/>
              <a:t>NN</a:t>
            </a:r>
            <a:r>
              <a:rPr lang="zh-CN" altLang="en-US" sz="1600" dirty="0"/>
              <a:t>、</a:t>
            </a:r>
            <a:r>
              <a:rPr lang="en-US" altLang="zh-CN" sz="1600" dirty="0"/>
              <a:t>SNN</a:t>
            </a:r>
            <a:r>
              <a:rPr lang="zh-CN" altLang="en-US" sz="1600" dirty="0"/>
              <a:t>和</a:t>
            </a:r>
            <a:r>
              <a:rPr lang="en-US" altLang="zh-CN" sz="1600" dirty="0"/>
              <a:t>DN</a:t>
            </a:r>
          </a:p>
          <a:p>
            <a:pPr lvl="2">
              <a:spcBef>
                <a:spcPts val="600"/>
              </a:spcBef>
            </a:pPr>
            <a:r>
              <a:rPr lang="zh-CN" altLang="en-US" sz="1400" dirty="0"/>
              <a:t>每个角色实际以</a:t>
            </a:r>
            <a:r>
              <a:rPr lang="en-US" altLang="zh-CN" sz="1400" dirty="0"/>
              <a:t>Java</a:t>
            </a:r>
            <a:r>
              <a:rPr lang="zh-CN" altLang="en-US" sz="1400" dirty="0"/>
              <a:t>进程的方式启动</a:t>
            </a:r>
            <a:endParaRPr lang="en-US" altLang="zh-CN" sz="1400" dirty="0"/>
          </a:p>
          <a:p>
            <a:pPr lvl="2">
              <a:spcBef>
                <a:spcPts val="600"/>
              </a:spcBef>
            </a:pPr>
            <a:r>
              <a:rPr lang="zh-CN" altLang="en-US" sz="1400" dirty="0"/>
              <a:t>一个节点只部署一个</a:t>
            </a:r>
            <a:r>
              <a:rPr lang="en-US" altLang="zh-CN" sz="1400" dirty="0"/>
              <a:t>DN</a:t>
            </a:r>
            <a:r>
              <a:rPr lang="zh-CN" altLang="en-US" sz="1400" dirty="0"/>
              <a:t>（</a:t>
            </a:r>
            <a:r>
              <a:rPr lang="zh-CN" altLang="en-US" sz="1400" dirty="0">
                <a:solidFill>
                  <a:srgbClr val="C00000"/>
                </a:solidFill>
              </a:rPr>
              <a:t>为什么？</a:t>
            </a:r>
            <a:r>
              <a:rPr lang="zh-CN" altLang="en-US" sz="1400" dirty="0"/>
              <a:t>）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7F2BE1F-601C-4C68-BB49-6E872481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19622"/>
            <a:ext cx="4548248" cy="26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10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45854-E83B-4574-A9FA-7A5877FC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Namenode</a:t>
            </a:r>
            <a:r>
              <a:rPr lang="zh-CN" altLang="en-US" dirty="0"/>
              <a:t>的数据结构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029EE-51BF-4FA9-B5A4-723E949E1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3744416" cy="3805070"/>
          </a:xfrm>
        </p:spPr>
        <p:txBody>
          <a:bodyPr/>
          <a:lstStyle/>
          <a:p>
            <a:r>
              <a:rPr lang="en-US" altLang="zh-CN" sz="2000" b="1" dirty="0"/>
              <a:t>NN</a:t>
            </a:r>
            <a:r>
              <a:rPr lang="zh-CN" altLang="en-US" sz="2000" b="1" dirty="0"/>
              <a:t>以文件方式存储元数据</a:t>
            </a:r>
          </a:p>
          <a:p>
            <a:pPr lvl="1"/>
            <a:r>
              <a:rPr lang="en-US" altLang="zh-CN" sz="1800" dirty="0" err="1"/>
              <a:t>fsimage</a:t>
            </a:r>
            <a:r>
              <a:rPr lang="zh-CN" altLang="en-US" sz="1800" dirty="0"/>
              <a:t>：只读状态，在</a:t>
            </a:r>
            <a:r>
              <a:rPr lang="en-US" altLang="zh-CN" sz="1800" dirty="0"/>
              <a:t>NN</a:t>
            </a:r>
            <a:r>
              <a:rPr lang="zh-CN" altLang="en-US" sz="1800" dirty="0"/>
              <a:t>启动时整体读入内存</a:t>
            </a:r>
          </a:p>
          <a:p>
            <a:pPr lvl="1"/>
            <a:r>
              <a:rPr lang="en-US" altLang="zh-CN" sz="1800" dirty="0" err="1"/>
              <a:t>editlog</a:t>
            </a:r>
            <a:r>
              <a:rPr lang="zh-CN" altLang="en-US" sz="1800" dirty="0"/>
              <a:t>：以日志方式存储文件信息的变动情况</a:t>
            </a:r>
          </a:p>
          <a:p>
            <a:r>
              <a:rPr lang="en-US" altLang="zh-CN" sz="2000" b="1" dirty="0"/>
              <a:t>NN</a:t>
            </a:r>
            <a:r>
              <a:rPr lang="zh-CN" altLang="en-US" sz="2000" b="1" dirty="0"/>
              <a:t>启动时</a:t>
            </a:r>
          </a:p>
          <a:p>
            <a:pPr lvl="1"/>
            <a:r>
              <a:rPr lang="zh-CN" altLang="en-US" sz="1800" dirty="0"/>
              <a:t>构造新的</a:t>
            </a:r>
            <a:r>
              <a:rPr lang="en-US" altLang="zh-CN" sz="1800" dirty="0" err="1"/>
              <a:t>fsimage</a:t>
            </a:r>
            <a:r>
              <a:rPr lang="zh-CN" altLang="en-US" sz="1800" dirty="0"/>
              <a:t>，并将其读入内存</a:t>
            </a:r>
            <a:endParaRPr lang="en-US" altLang="zh-CN" sz="1800" dirty="0"/>
          </a:p>
          <a:p>
            <a:pPr lvl="1"/>
            <a:r>
              <a:rPr lang="zh-CN" altLang="en-US" sz="1800" dirty="0"/>
              <a:t>在该过程中，</a:t>
            </a:r>
            <a:r>
              <a:rPr lang="en-US" altLang="zh-CN" sz="1800" dirty="0"/>
              <a:t>HDFS</a:t>
            </a:r>
            <a:r>
              <a:rPr lang="zh-CN" altLang="en-US" sz="1800" dirty="0"/>
              <a:t>接受读请求，不接受写请求，该过程称为“安全模式”</a:t>
            </a:r>
            <a:r>
              <a:rPr lang="en-US" altLang="zh-CN" sz="1800" dirty="0"/>
              <a:t>(safe mode)</a:t>
            </a:r>
            <a:endParaRPr lang="zh-CN" altLang="en-US" sz="1800" dirty="0"/>
          </a:p>
          <a:p>
            <a:endParaRPr lang="zh-CN" altLang="en-US" sz="2000" dirty="0"/>
          </a:p>
        </p:txBody>
      </p:sp>
      <p:pic>
        <p:nvPicPr>
          <p:cNvPr id="4" name="图片 53">
            <a:extLst>
              <a:ext uri="{FF2B5EF4-FFF2-40B4-BE49-F238E27FC236}">
                <a16:creationId xmlns:a16="http://schemas.microsoft.com/office/drawing/2014/main" id="{4475A381-CE17-416C-BA53-5221EA472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4" t="22858" r="12486" b="15659"/>
          <a:stretch>
            <a:fillRect/>
          </a:stretch>
        </p:blipFill>
        <p:spPr bwMode="auto">
          <a:xfrm>
            <a:off x="4644008" y="1101809"/>
            <a:ext cx="4464496" cy="295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60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46E33-701D-496B-9F45-801C99A9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Namenode</a:t>
            </a:r>
            <a:r>
              <a:rPr lang="zh-CN" altLang="en-US" dirty="0"/>
              <a:t>的数据结构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C7528-8A89-48C0-85DF-1C9A69907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15565"/>
            <a:ext cx="4176464" cy="367905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 err="1"/>
              <a:t>editlog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需要定期合并，形成新的</a:t>
            </a:r>
            <a:r>
              <a:rPr lang="en-US" altLang="zh-CN" sz="2000" b="1" dirty="0" err="1"/>
              <a:t>fsimage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NN</a:t>
            </a:r>
            <a:r>
              <a:rPr lang="zh-CN" altLang="en-US" sz="1800" dirty="0"/>
              <a:t>在每次启动之前进行</a:t>
            </a:r>
            <a:r>
              <a:rPr lang="en-US" altLang="zh-CN" sz="1800" dirty="0" err="1"/>
              <a:t>fsimage</a:t>
            </a:r>
            <a:r>
              <a:rPr lang="en-US" altLang="zh-CN" sz="1800" dirty="0"/>
              <a:t> </a:t>
            </a:r>
            <a:r>
              <a:rPr lang="zh-CN" altLang="en-US" sz="1800" dirty="0"/>
              <a:t>的更新工作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SNN</a:t>
            </a:r>
            <a:r>
              <a:rPr lang="zh-CN" altLang="en-US" sz="1800" dirty="0"/>
              <a:t>可以代替</a:t>
            </a:r>
            <a:r>
              <a:rPr lang="en-US" altLang="zh-CN" sz="1800" dirty="0"/>
              <a:t>NN</a:t>
            </a:r>
            <a:r>
              <a:rPr lang="zh-CN" altLang="en-US" sz="1800" dirty="0"/>
              <a:t>完成该工作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err="1"/>
              <a:t>fsimage</a:t>
            </a:r>
            <a:r>
              <a:rPr lang="zh-CN" altLang="en-US" sz="2000" b="1" dirty="0"/>
              <a:t>文件过大，可能造成启动缓慢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HDFS</a:t>
            </a:r>
            <a:r>
              <a:rPr lang="zh-CN" altLang="en-US" sz="1800" dirty="0"/>
              <a:t>不适合存储小文件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HDFS</a:t>
            </a:r>
            <a:r>
              <a:rPr lang="zh-CN" altLang="en-US" sz="1800" dirty="0"/>
              <a:t>对大文件分块存储时需合理设置文件分块大小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ED9B3DF-1D9D-4CF1-8BC4-86BC1B2E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661" y="1014161"/>
            <a:ext cx="3959073" cy="346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78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028FA-C300-4ED2-A305-0B9AC2DA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数据分块和多副本机制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B875A-68D7-4706-AA89-0F31707FE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424936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/>
              <a:t>HDFS</a:t>
            </a:r>
            <a:r>
              <a:rPr lang="zh-CN" altLang="en-US" sz="2000" b="1" dirty="0"/>
              <a:t>的分布式存储策略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大文件分块存储，默认分块为</a:t>
            </a:r>
            <a:r>
              <a:rPr lang="en-US" altLang="zh-CN" sz="1600" dirty="0"/>
              <a:t>64MB-256MB</a:t>
            </a:r>
            <a:r>
              <a:rPr lang="zh-CN" altLang="en-US" sz="1600" dirty="0"/>
              <a:t>，可以通过配置文件设置分块大小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每个分块具有多个副本，副本数量最小为</a:t>
            </a:r>
            <a:r>
              <a:rPr lang="en-US" altLang="zh-CN" sz="1600" dirty="0"/>
              <a:t>1</a:t>
            </a:r>
            <a:r>
              <a:rPr lang="zh-CN" altLang="en-US" sz="1600" dirty="0"/>
              <a:t>，默认为</a:t>
            </a:r>
            <a:r>
              <a:rPr lang="en-US" altLang="zh-CN" sz="1600" dirty="0"/>
              <a:t>3</a:t>
            </a:r>
            <a:r>
              <a:rPr lang="zh-CN" altLang="en-US" sz="1600" dirty="0"/>
              <a:t>，可以通过配置文件设置数量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数据块以</a:t>
            </a:r>
            <a:r>
              <a:rPr lang="en-US" altLang="zh-CN" sz="1600" dirty="0"/>
              <a:t>Linux</a:t>
            </a:r>
            <a:r>
              <a:rPr lang="zh-CN" altLang="en-US" sz="1600" dirty="0"/>
              <a:t>文件形式均匀分布在</a:t>
            </a:r>
            <a:r>
              <a:rPr lang="en-US" altLang="zh-CN" sz="1600" dirty="0"/>
              <a:t>DN</a:t>
            </a:r>
            <a:r>
              <a:rPr lang="zh-CN" altLang="en-US" sz="1600" dirty="0"/>
              <a:t>上</a:t>
            </a:r>
            <a:r>
              <a:rPr lang="en-US" altLang="zh-CN" sz="1600" dirty="0"/>
              <a:t>(blk_ </a:t>
            </a:r>
            <a:r>
              <a:rPr lang="en-US" altLang="zh-CN" sz="1600" dirty="0" err="1"/>
              <a:t>xxxxxxxxxx</a:t>
            </a:r>
            <a:r>
              <a:rPr lang="en-US" altLang="zh-CN" sz="1600" dirty="0"/>
              <a:t>)</a:t>
            </a:r>
            <a:r>
              <a:rPr lang="zh-CN" altLang="en-US" sz="1600" dirty="0"/>
              <a:t>，</a:t>
            </a:r>
            <a:r>
              <a:rPr lang="en-US" altLang="zh-CN" sz="1600" dirty="0"/>
              <a:t>DN</a:t>
            </a:r>
            <a:r>
              <a:rPr lang="zh-CN" altLang="en-US" sz="1600" dirty="0"/>
              <a:t>并不清楚自身存储的数据块的副本情况，以及数据块和哪个文件对应（由</a:t>
            </a:r>
            <a:r>
              <a:rPr lang="en-US" altLang="zh-CN" sz="1600" dirty="0"/>
              <a:t>NN</a:t>
            </a:r>
            <a:r>
              <a:rPr lang="zh-CN" altLang="en-US" sz="1600" dirty="0"/>
              <a:t>进行管理）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分块大小的影响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分块的目的是使数据均匀分布在不同节点上，便于进行并行处理</a:t>
            </a:r>
            <a:r>
              <a:rPr lang="en-US" altLang="zh-CN" sz="1600" dirty="0"/>
              <a:t>——</a:t>
            </a:r>
            <a:r>
              <a:rPr lang="zh-CN" altLang="en-US" sz="1600" dirty="0"/>
              <a:t>即每个节点优先处理本地数据（分块），从而减少网络传输开销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并行处理时，一般每个任务（例如每个</a:t>
            </a:r>
            <a:r>
              <a:rPr lang="en-US" altLang="zh-CN" sz="1600" dirty="0" err="1"/>
              <a:t>Mapreduce</a:t>
            </a:r>
            <a:r>
              <a:rPr lang="zh-CN" altLang="en-US" sz="1600" dirty="0"/>
              <a:t>任务进程）会读取一个分块</a:t>
            </a:r>
          </a:p>
          <a:p>
            <a:pPr lvl="2">
              <a:spcBef>
                <a:spcPts val="600"/>
              </a:spcBef>
            </a:pPr>
            <a:r>
              <a:rPr lang="zh-CN" altLang="en-US" sz="1400" dirty="0"/>
              <a:t>如果分块太大，可能导致分块数量减少，不利于并行处理。此外，当出现某个并行处理的子任务故障时，恢复该子任务，可能需要重新读入该分块数据，或者将数据读取到其他空闲节点上重做，此时过大的分块会导致性能低下、等待时间过长等问题</a:t>
            </a:r>
          </a:p>
          <a:p>
            <a:pPr lvl="2">
              <a:spcBef>
                <a:spcPts val="600"/>
              </a:spcBef>
            </a:pPr>
            <a:r>
              <a:rPr lang="zh-CN" altLang="en-US" sz="1400" dirty="0"/>
              <a:t>如果分块太小，则可能造成元数据存储开销太大（</a:t>
            </a:r>
            <a:r>
              <a:rPr lang="en-US" altLang="zh-CN" sz="1400" dirty="0" err="1"/>
              <a:t>fsimage</a:t>
            </a:r>
            <a:r>
              <a:rPr lang="zh-CN" altLang="en-US" sz="1400" dirty="0"/>
              <a:t>太大）</a:t>
            </a:r>
          </a:p>
          <a:p>
            <a:pPr>
              <a:spcBef>
                <a:spcPts val="600"/>
              </a:spcBef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1886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B1BF7-FB0C-4E79-B563-F3A81E74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数据分块和多副本机制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E23B6-BD84-4C64-BB4D-F01235560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4464496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数据多副本机制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以分块为单位实现多副本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默认为</a:t>
            </a:r>
            <a:r>
              <a:rPr lang="en-US" altLang="zh-CN" sz="1800" dirty="0"/>
              <a:t>3</a:t>
            </a:r>
            <a:r>
              <a:rPr lang="zh-CN" altLang="en-US" sz="1800" dirty="0"/>
              <a:t>副本机制，结合机架感知</a:t>
            </a:r>
            <a:r>
              <a:rPr lang="en-US" altLang="zh-CN" sz="1800" dirty="0"/>
              <a:t>(rack aware)</a:t>
            </a:r>
            <a:r>
              <a:rPr lang="zh-CN" altLang="en-US" sz="1800" dirty="0"/>
              <a:t>机制，实现良好的容错性</a:t>
            </a:r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数据存储在本节点、当前机架上的另一个节点，以及不同机架的某个节点上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用户设置的副本数量不能大于</a:t>
            </a:r>
            <a:r>
              <a:rPr lang="en-US" altLang="zh-CN" sz="1800" dirty="0" err="1"/>
              <a:t>Datanode</a:t>
            </a:r>
            <a:r>
              <a:rPr lang="zh-CN" altLang="en-US" sz="1800" dirty="0"/>
              <a:t>节点数量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副本数量由</a:t>
            </a:r>
            <a:r>
              <a:rPr lang="en-US" altLang="zh-CN" sz="1800" dirty="0"/>
              <a:t>NN</a:t>
            </a:r>
            <a:r>
              <a:rPr lang="zh-CN" altLang="en-US" sz="1800" dirty="0"/>
              <a:t>进行监控和维护，构造数据副本时，</a:t>
            </a:r>
            <a:r>
              <a:rPr lang="en-US" altLang="zh-CN" sz="1800" dirty="0"/>
              <a:t>NN</a:t>
            </a:r>
            <a:r>
              <a:rPr lang="zh-CN" altLang="en-US" sz="1800" dirty="0"/>
              <a:t>指示相关</a:t>
            </a:r>
            <a:r>
              <a:rPr lang="en-US" altLang="zh-CN" sz="1800" dirty="0"/>
              <a:t>DN</a:t>
            </a:r>
            <a:r>
              <a:rPr lang="zh-CN" altLang="en-US" sz="1800" dirty="0"/>
              <a:t>进行数据拷贝</a:t>
            </a:r>
          </a:p>
          <a:p>
            <a:pPr>
              <a:spcBef>
                <a:spcPts val="600"/>
              </a:spcBef>
            </a:pPr>
            <a:endParaRPr lang="zh-CN" altLang="en-US" sz="1800" dirty="0"/>
          </a:p>
        </p:txBody>
      </p:sp>
      <p:pic>
        <p:nvPicPr>
          <p:cNvPr id="7170" name="Picture 2" descr="https://timgsa.baidu.com/timg?image&amp;quality=80&amp;size=b9999_10000&amp;sec=1603734335580&amp;di=2c0415e9cea940eb8b2c289c8288139c&amp;imgtype=0&amp;src=http%3A%2F%2Fwww.grabsun.com%2Fuploads%2Fimages%2F2015%2F42%2F20151211081938674.jpg">
            <a:extLst>
              <a:ext uri="{FF2B5EF4-FFF2-40B4-BE49-F238E27FC236}">
                <a16:creationId xmlns:a16="http://schemas.microsoft.com/office/drawing/2014/main" id="{49E3B4C6-8563-4AA7-87EF-14A9B6B87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1277625"/>
            <a:ext cx="42576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E08D8E4-4E6F-43BF-BAFD-5F04921D021F}"/>
              </a:ext>
            </a:extLst>
          </p:cNvPr>
          <p:cNvSpPr txBox="1"/>
          <p:nvPr/>
        </p:nvSpPr>
        <p:spPr>
          <a:xfrm>
            <a:off x="6084168" y="4218061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5</a:t>
            </a:r>
            <a:r>
              <a:rPr lang="zh-CN" altLang="en-US" sz="1600" dirty="0"/>
              <a:t>个机架</a:t>
            </a:r>
          </a:p>
        </p:txBody>
      </p:sp>
    </p:spTree>
    <p:extLst>
      <p:ext uri="{BB962C8B-B14F-4D97-AF65-F5344CB8AC3E}">
        <p14:creationId xmlns:p14="http://schemas.microsoft.com/office/powerpoint/2010/main" val="180234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4F1DA-9A62-47F3-9F02-F75EC178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数据分块和多副本机制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4C316-795D-481D-9B13-6AA3F4596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3456384" cy="3805070"/>
          </a:xfrm>
        </p:spPr>
        <p:txBody>
          <a:bodyPr/>
          <a:lstStyle/>
          <a:p>
            <a:r>
              <a:rPr lang="zh-CN" altLang="en-US" sz="2000" b="1" dirty="0"/>
              <a:t>机架感知</a:t>
            </a:r>
          </a:p>
          <a:p>
            <a:pPr lvl="1"/>
            <a:r>
              <a:rPr lang="zh-CN" altLang="en-US" sz="1600" dirty="0"/>
              <a:t>不同机架，可能意味者节点接入不同的供电线路和交换机设备</a:t>
            </a:r>
          </a:p>
          <a:p>
            <a:pPr lvl="1"/>
            <a:r>
              <a:rPr lang="zh-CN" altLang="en-US" sz="1600" dirty="0"/>
              <a:t>数据分布在不同机架上，可以防止电源或交换机故障造成的分区不可用</a:t>
            </a:r>
          </a:p>
          <a:p>
            <a:pPr lvl="1"/>
            <a:r>
              <a:rPr lang="zh-CN" altLang="en-US" sz="1600" dirty="0"/>
              <a:t>配置文件中机架是一个逻辑概念，理论上不需要和实际的机架结构设置成相同的</a:t>
            </a:r>
          </a:p>
          <a:p>
            <a:pPr lvl="1"/>
            <a:r>
              <a:rPr lang="zh-CN" altLang="en-US" sz="1600" dirty="0"/>
              <a:t>机架可以是多层的（可以理解为将机架分组）</a:t>
            </a:r>
          </a:p>
          <a:p>
            <a:endParaRPr lang="zh-CN" altLang="en-US" sz="18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547CE48-A7A8-4B00-BF2D-CED4FC5EB9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846071"/>
              </p:ext>
            </p:extLst>
          </p:nvPr>
        </p:nvGraphicFramePr>
        <p:xfrm>
          <a:off x="3851920" y="1128729"/>
          <a:ext cx="5191972" cy="3126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" name="Visio" r:id="rId3" imgW="10572794" imgH="6362700" progId="Visio.Drawing.15">
                  <p:embed/>
                </p:oleObj>
              </mc:Choice>
              <mc:Fallback>
                <p:oleObj name="Visio" r:id="rId3" imgW="10572794" imgH="6362700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025F07C-BAC2-40F4-BCAF-7E03292C0E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128729"/>
                        <a:ext cx="5191972" cy="31267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444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FE354-F727-470C-9FB0-A23A81CB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数据读写原理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A0329-D20F-4C13-9E31-600B49522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89553"/>
            <a:ext cx="4392488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写入时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NN</a:t>
            </a:r>
            <a:r>
              <a:rPr lang="zh-CN" altLang="en-US" sz="1600" dirty="0"/>
              <a:t>分配一个合适的写入位置（</a:t>
            </a:r>
            <a:r>
              <a:rPr lang="en-US" altLang="zh-CN" sz="1600" dirty="0"/>
              <a:t>DN</a:t>
            </a:r>
            <a:r>
              <a:rPr lang="zh-CN" altLang="en-US" sz="1600" dirty="0"/>
              <a:t>）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用户成功写入一个数据块则视为成功，不会再关心其副本数量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NN</a:t>
            </a:r>
            <a:r>
              <a:rPr lang="zh-CN" altLang="en-US" sz="1600" dirty="0"/>
              <a:t>会（定期）检查到该数据块副本数量不够，并分配合适的</a:t>
            </a:r>
            <a:r>
              <a:rPr lang="en-US" altLang="zh-CN" sz="1600" dirty="0"/>
              <a:t>DN</a:t>
            </a:r>
            <a:r>
              <a:rPr lang="zh-CN" altLang="en-US" sz="1600" dirty="0"/>
              <a:t>创建新副本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每次创建副本时，当前</a:t>
            </a:r>
            <a:r>
              <a:rPr lang="en-US" altLang="zh-CN" sz="1600" dirty="0"/>
              <a:t>DN</a:t>
            </a:r>
            <a:r>
              <a:rPr lang="zh-CN" altLang="en-US" sz="1600" dirty="0"/>
              <a:t>只对下一个</a:t>
            </a:r>
            <a:r>
              <a:rPr lang="en-US" altLang="zh-CN" sz="1600" dirty="0"/>
              <a:t>DN</a:t>
            </a:r>
            <a:r>
              <a:rPr lang="zh-CN" altLang="en-US" sz="1600" dirty="0"/>
              <a:t>负责，不会继续对后面的</a:t>
            </a:r>
            <a:r>
              <a:rPr lang="en-US" altLang="zh-CN" sz="1600" dirty="0"/>
              <a:t>DN</a:t>
            </a:r>
            <a:r>
              <a:rPr lang="zh-CN" altLang="en-US" sz="1600" dirty="0"/>
              <a:t>负责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数据副本数量不足时，无法对其进行</a:t>
            </a:r>
            <a:r>
              <a:rPr lang="en-US" altLang="zh-CN" sz="1600" dirty="0"/>
              <a:t>Append</a:t>
            </a:r>
            <a:r>
              <a:rPr lang="zh-CN" altLang="en-US" sz="1600" dirty="0"/>
              <a:t>等进一步的写操作</a:t>
            </a:r>
            <a:r>
              <a:rPr lang="en-US" altLang="zh-CN" sz="1600" dirty="0"/>
              <a:t>(</a:t>
            </a:r>
            <a:r>
              <a:rPr lang="zh-CN" altLang="en-US" sz="1600" dirty="0">
                <a:solidFill>
                  <a:srgbClr val="C00000"/>
                </a:solidFill>
              </a:rPr>
              <a:t>为什么？</a:t>
            </a:r>
            <a:r>
              <a:rPr lang="en-US" altLang="zh-CN" sz="1600" dirty="0"/>
              <a:t>)</a:t>
            </a:r>
            <a:endParaRPr lang="zh-CN" altLang="en-US" sz="1600" dirty="0"/>
          </a:p>
          <a:p>
            <a:pPr>
              <a:spcBef>
                <a:spcPts val="600"/>
              </a:spcBef>
            </a:pPr>
            <a:endParaRPr lang="zh-CN" altLang="en-US" sz="18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C6820B6-CF32-4219-BF2D-8B81CD95DA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350532"/>
              </p:ext>
            </p:extLst>
          </p:nvPr>
        </p:nvGraphicFramePr>
        <p:xfrm>
          <a:off x="4588748" y="1491630"/>
          <a:ext cx="4530989" cy="292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" name="Visio" r:id="rId4" imgW="9563071" imgH="6143625" progId="Visio.Drawing.15">
                  <p:embed/>
                </p:oleObj>
              </mc:Choice>
              <mc:Fallback>
                <p:oleObj name="Visio" r:id="rId4" imgW="9563071" imgH="6143625" progId="Visio.Drawing.15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D50F529-D6C6-4345-B14E-8CF2A0BD26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8748" y="1491630"/>
                        <a:ext cx="4530989" cy="2921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638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50139-4E88-4EB5-A3EA-993ED317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数据读写原理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80BC3-ED46-4D31-A5E3-EC38ABCD2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136904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写入时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数据一旦写入，则无法被随意修改，否则会提高多副本一致性上的复杂度，以及提高元数据维护上的复杂度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早期的</a:t>
            </a:r>
            <a:r>
              <a:rPr lang="en-US" altLang="zh-CN" sz="1800" dirty="0"/>
              <a:t>Hadoop</a:t>
            </a:r>
            <a:r>
              <a:rPr lang="zh-CN" altLang="en-US" sz="1800" dirty="0"/>
              <a:t>不支持在文件末尾追加数据（</a:t>
            </a:r>
            <a:r>
              <a:rPr lang="en-US" altLang="zh-CN" sz="1800" dirty="0"/>
              <a:t>append</a:t>
            </a:r>
            <a:r>
              <a:rPr lang="zh-CN" altLang="en-US" sz="1800" dirty="0"/>
              <a:t>），新版本可以支持该操作</a:t>
            </a:r>
          </a:p>
          <a:p>
            <a:pPr>
              <a:spcBef>
                <a:spcPts val="600"/>
              </a:spcBef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003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4C0B7-7172-409E-BF39-E43417B8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大数据管理系统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60886-C9E6-4F11-BB7B-5D7B65A80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43558"/>
            <a:ext cx="8568952" cy="307834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/>
              <a:t>HDFS &amp; HBase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HDFS: </a:t>
            </a:r>
            <a:r>
              <a:rPr lang="zh-CN" altLang="en-US" sz="1800" dirty="0"/>
              <a:t>分布式文件系统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HBase: </a:t>
            </a:r>
            <a:r>
              <a:rPr lang="zh-CN" altLang="en-US" sz="1800" dirty="0"/>
              <a:t>分布式列数据库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Cassandra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分布式</a:t>
            </a:r>
            <a:r>
              <a:rPr lang="en-US" altLang="zh-CN" sz="1800" dirty="0"/>
              <a:t>Key-Value</a:t>
            </a:r>
            <a:r>
              <a:rPr lang="zh-CN" altLang="en-US" sz="1800" dirty="0"/>
              <a:t>数据库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MongoDB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分布式文档数据库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en-US" altLang="zh-CN" sz="2000" b="1" dirty="0" err="1"/>
              <a:t>OpenGauss</a:t>
            </a:r>
            <a:r>
              <a:rPr lang="zh-CN" altLang="en-US" sz="2000" b="1" dirty="0"/>
              <a:t>或者</a:t>
            </a:r>
            <a:r>
              <a:rPr lang="en-US" altLang="zh-CN" sz="2000" b="1" dirty="0" err="1"/>
              <a:t>OceanBase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NewSQL</a:t>
            </a:r>
            <a:r>
              <a:rPr lang="zh-CN" altLang="en-US" sz="1800" dirty="0"/>
              <a:t>数据库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数据库系统体系结构</a:t>
            </a:r>
          </a:p>
        </p:txBody>
      </p:sp>
    </p:spTree>
    <p:extLst>
      <p:ext uri="{BB962C8B-B14F-4D97-AF65-F5344CB8AC3E}">
        <p14:creationId xmlns:p14="http://schemas.microsoft.com/office/powerpoint/2010/main" val="196401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122AF-6F80-4CA3-B03F-F2490187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数据读写原理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81C60-3A78-465B-9C98-95ED01A0A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9583"/>
            <a:ext cx="3888432" cy="353504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读取时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客户端向</a:t>
            </a:r>
            <a:r>
              <a:rPr lang="en-US" altLang="zh-CN" sz="1800" dirty="0"/>
              <a:t>NN</a:t>
            </a:r>
            <a:r>
              <a:rPr lang="zh-CN" altLang="en-US" sz="1800" dirty="0"/>
              <a:t>发送读数据请求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NN</a:t>
            </a:r>
            <a:r>
              <a:rPr lang="zh-CN" altLang="en-US" sz="1800" dirty="0"/>
              <a:t>返回文件部分或全部数据块副本列表及</a:t>
            </a:r>
            <a:r>
              <a:rPr lang="en-US" altLang="zh-CN" sz="1800" dirty="0"/>
              <a:t>DN</a:t>
            </a:r>
            <a:r>
              <a:rPr lang="zh-CN" altLang="en-US" sz="1800" dirty="0"/>
              <a:t>地址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客户端选择合适的</a:t>
            </a:r>
            <a:r>
              <a:rPr lang="en-US" altLang="zh-CN" sz="1800" dirty="0"/>
              <a:t>DN</a:t>
            </a:r>
            <a:r>
              <a:rPr lang="zh-CN" altLang="en-US" sz="1800" dirty="0"/>
              <a:t>依次读取数据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CAC9A59-0D1E-44B0-9CA1-E1F6A62E74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683366"/>
              </p:ext>
            </p:extLst>
          </p:nvPr>
        </p:nvGraphicFramePr>
        <p:xfrm>
          <a:off x="4464560" y="1419622"/>
          <a:ext cx="4427920" cy="28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" name="Visio" r:id="rId4" imgW="9839156" imgH="6324600" progId="Visio.Drawing.15">
                  <p:embed/>
                </p:oleObj>
              </mc:Choice>
              <mc:Fallback>
                <p:oleObj name="Visio" r:id="rId4" imgW="9839156" imgH="6324600" progId="Visio.Drawing.15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3526135-B20E-4694-A5A0-4B6CA15C98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560" y="1419622"/>
                        <a:ext cx="4427920" cy="2861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460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54912"/>
            <a:ext cx="856895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3.1 Hadoop</a:t>
            </a:r>
            <a:r>
              <a:rPr lang="zh-CN" altLang="en-US" dirty="0"/>
              <a:t>概述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3.2 HDFS</a:t>
            </a:r>
            <a:r>
              <a:rPr lang="zh-CN" altLang="en-US" dirty="0"/>
              <a:t>原理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3.3 </a:t>
            </a:r>
            <a:r>
              <a:rPr lang="zh-CN" altLang="en-US" dirty="0"/>
              <a:t>部署和配置</a:t>
            </a:r>
            <a:r>
              <a:rPr lang="en-US" altLang="zh-CN" dirty="0"/>
              <a:t>HDFS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3.4 </a:t>
            </a:r>
            <a:r>
              <a:rPr lang="zh-CN" altLang="en-US" dirty="0"/>
              <a:t>使用和管理</a:t>
            </a:r>
            <a:r>
              <a:rPr lang="en-US" altLang="zh-CN" dirty="0"/>
              <a:t>HDFS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3.5 MapReduce</a:t>
            </a:r>
            <a:r>
              <a:rPr lang="zh-CN" altLang="en-US" b="1" dirty="0">
                <a:solidFill>
                  <a:srgbClr val="C00000"/>
                </a:solidFill>
              </a:rPr>
              <a:t>原理简介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dirty="0"/>
              <a:t>3.6 Hive</a:t>
            </a:r>
            <a:r>
              <a:rPr lang="zh-CN" altLang="en-US" dirty="0"/>
              <a:t>分布式数据仓库</a:t>
            </a:r>
          </a:p>
          <a:p>
            <a:pPr>
              <a:spcBef>
                <a:spcPts val="1200"/>
              </a:spcBef>
            </a:pPr>
            <a:endParaRPr lang="zh-CN" altLang="en-US" dirty="0"/>
          </a:p>
          <a:p>
            <a:pPr>
              <a:spcBef>
                <a:spcPts val="1200"/>
              </a:spcBef>
            </a:pPr>
            <a:endParaRPr lang="zh-CN" altLang="en-US" dirty="0"/>
          </a:p>
          <a:p>
            <a:pPr>
              <a:spcBef>
                <a:spcPts val="1200"/>
              </a:spcBef>
            </a:pPr>
            <a:endParaRPr lang="zh-CN" altLang="en-US" dirty="0"/>
          </a:p>
          <a:p>
            <a:pPr>
              <a:spcBef>
                <a:spcPts val="1200"/>
              </a:spcBef>
            </a:pPr>
            <a:endParaRPr lang="zh-CN" altLang="en-US" dirty="0"/>
          </a:p>
          <a:p>
            <a:pPr>
              <a:spcBef>
                <a:spcPts val="1200"/>
              </a:spcBef>
            </a:pPr>
            <a:endParaRPr lang="zh-CN" altLang="en-US" dirty="0"/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6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B42FF-E5DE-4FC6-87CF-2249A068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MapReduce</a:t>
            </a:r>
            <a:r>
              <a:rPr lang="zh-CN" altLang="en-US" dirty="0"/>
              <a:t>的思想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407F3-831F-4C5B-AADC-1252AB9F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分而治之，将复杂的任务分解为若干“简单的任务”来并行处理，然后对结果进行全局汇总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CA6DA9A-0764-426A-B3C8-0FC3043725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7" r="2591" b="17616"/>
          <a:stretch/>
        </p:blipFill>
        <p:spPr bwMode="auto">
          <a:xfrm>
            <a:off x="567443" y="2571750"/>
            <a:ext cx="1800504" cy="11542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80E4EA36-DCFD-4D8D-8DAF-B470A492A3A6}"/>
              </a:ext>
            </a:extLst>
          </p:cNvPr>
          <p:cNvGrpSpPr/>
          <p:nvPr/>
        </p:nvGrpSpPr>
        <p:grpSpPr>
          <a:xfrm>
            <a:off x="2367948" y="2119679"/>
            <a:ext cx="1437862" cy="2028437"/>
            <a:chOff x="3157264" y="2915920"/>
            <a:chExt cx="1917149" cy="270458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45123B8-640B-481D-8434-1F04A8407743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3157264" y="4198501"/>
              <a:ext cx="19171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CA8AF04-481C-4542-95E0-21755E924CC8}"/>
                </a:ext>
              </a:extLst>
            </p:cNvPr>
            <p:cNvCxnSpPr>
              <a:cxnSpLocks/>
            </p:cNvCxnSpPr>
            <p:nvPr/>
          </p:nvCxnSpPr>
          <p:spPr>
            <a:xfrm>
              <a:off x="3431227" y="2915920"/>
              <a:ext cx="0" cy="2704582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9145066-288A-4AA8-AEAB-43B55A5C7DB1}"/>
                </a:ext>
              </a:extLst>
            </p:cNvPr>
            <p:cNvCxnSpPr>
              <a:cxnSpLocks/>
            </p:cNvCxnSpPr>
            <p:nvPr/>
          </p:nvCxnSpPr>
          <p:spPr>
            <a:xfrm>
              <a:off x="3431227" y="2915920"/>
              <a:ext cx="14354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0F2CAD7-6980-45F9-99FC-D4A165E9C12C}"/>
                </a:ext>
              </a:extLst>
            </p:cNvPr>
            <p:cNvCxnSpPr>
              <a:cxnSpLocks/>
            </p:cNvCxnSpPr>
            <p:nvPr/>
          </p:nvCxnSpPr>
          <p:spPr>
            <a:xfrm>
              <a:off x="3431227" y="3659622"/>
              <a:ext cx="14354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A3DC030-2750-4C98-90F5-0E88C70B3F3C}"/>
                </a:ext>
              </a:extLst>
            </p:cNvPr>
            <p:cNvCxnSpPr>
              <a:cxnSpLocks/>
            </p:cNvCxnSpPr>
            <p:nvPr/>
          </p:nvCxnSpPr>
          <p:spPr>
            <a:xfrm>
              <a:off x="3431227" y="4960102"/>
              <a:ext cx="14354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B96F6B0-7703-4F0C-BB1E-BD20B18DCBA5}"/>
                </a:ext>
              </a:extLst>
            </p:cNvPr>
            <p:cNvCxnSpPr>
              <a:cxnSpLocks/>
            </p:cNvCxnSpPr>
            <p:nvPr/>
          </p:nvCxnSpPr>
          <p:spPr>
            <a:xfrm>
              <a:off x="3431227" y="5620502"/>
              <a:ext cx="14354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7EF4D0A-DD71-4553-8F61-0B77EF8F7E51}"/>
              </a:ext>
            </a:extLst>
          </p:cNvPr>
          <p:cNvGrpSpPr/>
          <p:nvPr/>
        </p:nvGrpSpPr>
        <p:grpSpPr>
          <a:xfrm>
            <a:off x="3805161" y="1946554"/>
            <a:ext cx="838847" cy="2674768"/>
            <a:chOff x="4865775" y="2685087"/>
            <a:chExt cx="1118463" cy="3566356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F0EF8AD-3658-466B-9312-1B868A495F82}"/>
                </a:ext>
              </a:extLst>
            </p:cNvPr>
            <p:cNvSpPr txBox="1"/>
            <p:nvPr/>
          </p:nvSpPr>
          <p:spPr>
            <a:xfrm>
              <a:off x="4866639" y="2685087"/>
              <a:ext cx="1117582" cy="4924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zh-CN" altLang="en-US" sz="1800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面包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50FEDC5-22E4-422B-B847-9D18F8F5C25F}"/>
                </a:ext>
              </a:extLst>
            </p:cNvPr>
            <p:cNvSpPr txBox="1"/>
            <p:nvPr/>
          </p:nvSpPr>
          <p:spPr>
            <a:xfrm>
              <a:off x="4866639" y="3428790"/>
              <a:ext cx="1117583" cy="4924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zh-CN" altLang="en-US" sz="1800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火腿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4E38FF6-3C1A-4DC5-8A38-122FD1A3E92C}"/>
                </a:ext>
              </a:extLst>
            </p:cNvPr>
            <p:cNvSpPr txBox="1"/>
            <p:nvPr/>
          </p:nvSpPr>
          <p:spPr>
            <a:xfrm>
              <a:off x="4865775" y="4057349"/>
              <a:ext cx="1118450" cy="4924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zh-CN" altLang="en-US" sz="1800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牛肉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5DE78E5-1D64-4B48-A8E1-1D716B27EA61}"/>
                </a:ext>
              </a:extLst>
            </p:cNvPr>
            <p:cNvSpPr txBox="1"/>
            <p:nvPr/>
          </p:nvSpPr>
          <p:spPr>
            <a:xfrm>
              <a:off x="4865775" y="4729269"/>
              <a:ext cx="1118458" cy="4924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zh-CN" altLang="en-US" sz="1800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蔬菜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F2B5854-892B-4A5E-B1E3-CB2A8189B98F}"/>
                </a:ext>
              </a:extLst>
            </p:cNvPr>
            <p:cNvSpPr txBox="1"/>
            <p:nvPr/>
          </p:nvSpPr>
          <p:spPr>
            <a:xfrm>
              <a:off x="4865775" y="5389669"/>
              <a:ext cx="1118463" cy="8617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zh-CN" altLang="en-US" sz="1800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沙拉酱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94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6FF81-8B9A-4AD5-B227-2B6A9D07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MapReduce</a:t>
            </a:r>
            <a:r>
              <a:rPr lang="zh-CN" altLang="en-US" dirty="0"/>
              <a:t>的思想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DA1E5-C234-413F-815C-9A1A17D62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人制作一个汉堡需要</a:t>
            </a:r>
            <a:r>
              <a:rPr lang="en-US" altLang="zh-CN" sz="2000" dirty="0">
                <a:solidFill>
                  <a:srgbClr val="C00000"/>
                </a:solidFill>
              </a:rPr>
              <a:t>16</a:t>
            </a:r>
            <a:r>
              <a:rPr lang="zh-CN" altLang="en-US" sz="2000" dirty="0">
                <a:solidFill>
                  <a:srgbClr val="C00000"/>
                </a:solidFill>
              </a:rPr>
              <a:t>分钟</a:t>
            </a:r>
            <a:r>
              <a:rPr lang="zh-CN" altLang="en-US" sz="2000" dirty="0"/>
              <a:t>，</a:t>
            </a:r>
            <a:r>
              <a:rPr lang="en-US" altLang="zh-CN" sz="2000" dirty="0"/>
              <a:t>5</a:t>
            </a:r>
            <a:r>
              <a:rPr lang="zh-CN" altLang="en-US" sz="2000" dirty="0"/>
              <a:t>人同时制作一个汉堡只需</a:t>
            </a:r>
            <a:r>
              <a:rPr lang="en-US" altLang="zh-CN" sz="2000" dirty="0">
                <a:solidFill>
                  <a:srgbClr val="C00000"/>
                </a:solidFill>
              </a:rPr>
              <a:t>4</a:t>
            </a:r>
            <a:r>
              <a:rPr lang="zh-CN" altLang="en-US" sz="2000" dirty="0">
                <a:solidFill>
                  <a:srgbClr val="C00000"/>
                </a:solidFill>
              </a:rPr>
              <a:t>分钟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E61316F-CDA2-497B-82F2-3BA98C637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7" r="2591" b="17616"/>
          <a:stretch/>
        </p:blipFill>
        <p:spPr bwMode="auto">
          <a:xfrm>
            <a:off x="3851616" y="2327797"/>
            <a:ext cx="1800504" cy="11542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B1A3A23A-C1A1-45A4-A18A-3F3C5DC03B93}"/>
              </a:ext>
            </a:extLst>
          </p:cNvPr>
          <p:cNvGrpSpPr/>
          <p:nvPr/>
        </p:nvGrpSpPr>
        <p:grpSpPr>
          <a:xfrm>
            <a:off x="726903" y="1697182"/>
            <a:ext cx="838847" cy="2674768"/>
            <a:chOff x="497156" y="2552773"/>
            <a:chExt cx="1118463" cy="356635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C7A98C5-81DB-492C-9869-791683CAD23C}"/>
                </a:ext>
              </a:extLst>
            </p:cNvPr>
            <p:cNvSpPr txBox="1"/>
            <p:nvPr/>
          </p:nvSpPr>
          <p:spPr>
            <a:xfrm>
              <a:off x="498020" y="2552773"/>
              <a:ext cx="1117582" cy="4924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zh-CN" altLang="en-US" sz="1800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面包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CB78D33-083D-4542-9F6E-9AA38F75C646}"/>
                </a:ext>
              </a:extLst>
            </p:cNvPr>
            <p:cNvSpPr txBox="1"/>
            <p:nvPr/>
          </p:nvSpPr>
          <p:spPr>
            <a:xfrm>
              <a:off x="498020" y="3296476"/>
              <a:ext cx="1117583" cy="4924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zh-CN" altLang="en-US" sz="1800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火腿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10E49A0-AA7C-4FFF-9078-3EB3C45333AF}"/>
                </a:ext>
              </a:extLst>
            </p:cNvPr>
            <p:cNvSpPr txBox="1"/>
            <p:nvPr/>
          </p:nvSpPr>
          <p:spPr>
            <a:xfrm>
              <a:off x="497156" y="3925035"/>
              <a:ext cx="1118450" cy="4924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zh-CN" altLang="en-US" sz="1800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牛肉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E877266-C1CA-4062-9D28-05B460E0E606}"/>
                </a:ext>
              </a:extLst>
            </p:cNvPr>
            <p:cNvSpPr txBox="1"/>
            <p:nvPr/>
          </p:nvSpPr>
          <p:spPr>
            <a:xfrm>
              <a:off x="497156" y="4596955"/>
              <a:ext cx="1118458" cy="4924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zh-CN" altLang="en-US" sz="1800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蔬菜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E519E5A-9160-4F15-995C-A43C7D07FAA0}"/>
                </a:ext>
              </a:extLst>
            </p:cNvPr>
            <p:cNvSpPr txBox="1"/>
            <p:nvPr/>
          </p:nvSpPr>
          <p:spPr>
            <a:xfrm>
              <a:off x="497156" y="5257355"/>
              <a:ext cx="1118463" cy="8617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zh-CN" altLang="en-US" sz="1800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沙拉酱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14F5FF-E15C-477B-8C67-494F99CE714D}"/>
              </a:ext>
            </a:extLst>
          </p:cNvPr>
          <p:cNvGrpSpPr/>
          <p:nvPr/>
        </p:nvGrpSpPr>
        <p:grpSpPr>
          <a:xfrm>
            <a:off x="1565736" y="1617187"/>
            <a:ext cx="1417230" cy="300082"/>
            <a:chOff x="1615601" y="2446114"/>
            <a:chExt cx="1889640" cy="400110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D0117E9-3DE2-4740-8115-81E503508168}"/>
                </a:ext>
              </a:extLst>
            </p:cNvPr>
            <p:cNvCxnSpPr>
              <a:cxnSpLocks/>
            </p:cNvCxnSpPr>
            <p:nvPr/>
          </p:nvCxnSpPr>
          <p:spPr>
            <a:xfrm>
              <a:off x="1615601" y="2783605"/>
              <a:ext cx="1889640" cy="0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9DB3C98-B815-4E3F-AF2F-3F30685B7572}"/>
                </a:ext>
              </a:extLst>
            </p:cNvPr>
            <p:cNvSpPr txBox="1"/>
            <p:nvPr/>
          </p:nvSpPr>
          <p:spPr>
            <a:xfrm>
              <a:off x="1728621" y="2446114"/>
              <a:ext cx="1371499" cy="4001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zh-CN" altLang="en-US" sz="1350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烘烤</a:t>
              </a:r>
              <a:r>
                <a:rPr lang="en-US" altLang="zh-CN" sz="1350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r>
                <a:rPr lang="zh-CN" altLang="en-US" sz="1350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分钟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D2C2D19-03AC-47BD-8E9F-6739B7D56750}"/>
              </a:ext>
            </a:extLst>
          </p:cNvPr>
          <p:cNvGrpSpPr/>
          <p:nvPr/>
        </p:nvGrpSpPr>
        <p:grpSpPr>
          <a:xfrm>
            <a:off x="1565736" y="2169398"/>
            <a:ext cx="1417230" cy="300082"/>
            <a:chOff x="1615601" y="3182394"/>
            <a:chExt cx="1889640" cy="400109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C6B0E98-413D-4C28-AA8F-0A4ED0A47708}"/>
                </a:ext>
              </a:extLst>
            </p:cNvPr>
            <p:cNvCxnSpPr>
              <a:cxnSpLocks/>
            </p:cNvCxnSpPr>
            <p:nvPr/>
          </p:nvCxnSpPr>
          <p:spPr>
            <a:xfrm>
              <a:off x="1615601" y="3527307"/>
              <a:ext cx="1889640" cy="0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8E33CA9-3E89-4FE5-BFA9-4775C28B6134}"/>
                </a:ext>
              </a:extLst>
            </p:cNvPr>
            <p:cNvSpPr txBox="1"/>
            <p:nvPr/>
          </p:nvSpPr>
          <p:spPr>
            <a:xfrm>
              <a:off x="1728620" y="3182394"/>
              <a:ext cx="1371499" cy="40010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zh-CN" altLang="en-US" sz="1350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切片</a:t>
              </a:r>
              <a:r>
                <a:rPr lang="en-US" altLang="zh-CN" sz="1350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r>
                <a:rPr lang="zh-CN" altLang="en-US" sz="1350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分钟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CDA2F9B-CF7A-4060-A0EA-D5060F0C34F7}"/>
              </a:ext>
            </a:extLst>
          </p:cNvPr>
          <p:cNvGrpSpPr/>
          <p:nvPr/>
        </p:nvGrpSpPr>
        <p:grpSpPr>
          <a:xfrm>
            <a:off x="1565736" y="2627926"/>
            <a:ext cx="1417230" cy="300082"/>
            <a:chOff x="1615601" y="3793763"/>
            <a:chExt cx="1889640" cy="400109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CD8EF76-9769-4DD1-8E5E-984C80569516}"/>
                </a:ext>
              </a:extLst>
            </p:cNvPr>
            <p:cNvCxnSpPr>
              <a:cxnSpLocks/>
            </p:cNvCxnSpPr>
            <p:nvPr/>
          </p:nvCxnSpPr>
          <p:spPr>
            <a:xfrm>
              <a:off x="1615601" y="4155867"/>
              <a:ext cx="1889640" cy="0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57AFF92-4958-4E83-9D44-AA4313521D30}"/>
                </a:ext>
              </a:extLst>
            </p:cNvPr>
            <p:cNvSpPr txBox="1"/>
            <p:nvPr/>
          </p:nvSpPr>
          <p:spPr>
            <a:xfrm>
              <a:off x="1728620" y="3793763"/>
              <a:ext cx="1371499" cy="40010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zh-CN" altLang="en-US" sz="1350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切片</a:t>
              </a:r>
              <a:r>
                <a:rPr lang="en-US" altLang="zh-CN" sz="1350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r>
                <a:rPr lang="zh-CN" altLang="en-US" sz="1350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分钟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75E2BE2-ED85-478C-B2BE-84293C7886B6}"/>
              </a:ext>
            </a:extLst>
          </p:cNvPr>
          <p:cNvGrpSpPr/>
          <p:nvPr/>
        </p:nvGrpSpPr>
        <p:grpSpPr>
          <a:xfrm>
            <a:off x="1565736" y="3144110"/>
            <a:ext cx="1417230" cy="300082"/>
            <a:chOff x="1615601" y="4482010"/>
            <a:chExt cx="1889640" cy="400109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F187835-228C-4A50-8118-8C380DC94CF3}"/>
                </a:ext>
              </a:extLst>
            </p:cNvPr>
            <p:cNvCxnSpPr>
              <a:cxnSpLocks/>
            </p:cNvCxnSpPr>
            <p:nvPr/>
          </p:nvCxnSpPr>
          <p:spPr>
            <a:xfrm>
              <a:off x="1615601" y="4827787"/>
              <a:ext cx="1889640" cy="0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3B0086C-022E-47E3-A9E1-66A0B972B2B8}"/>
                </a:ext>
              </a:extLst>
            </p:cNvPr>
            <p:cNvSpPr txBox="1"/>
            <p:nvPr/>
          </p:nvSpPr>
          <p:spPr>
            <a:xfrm>
              <a:off x="1728620" y="4482010"/>
              <a:ext cx="1371499" cy="40010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zh-CN" altLang="en-US" sz="1350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切菜</a:t>
              </a:r>
              <a:r>
                <a:rPr lang="en-US" altLang="zh-CN" sz="1350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r>
                <a:rPr lang="zh-CN" altLang="en-US" sz="1350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分钟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5C922BE-18BB-49C4-92D7-FCB3413EC31F}"/>
              </a:ext>
            </a:extLst>
          </p:cNvPr>
          <p:cNvGrpSpPr/>
          <p:nvPr/>
        </p:nvGrpSpPr>
        <p:grpSpPr>
          <a:xfrm>
            <a:off x="1565736" y="3631272"/>
            <a:ext cx="1417230" cy="300082"/>
            <a:chOff x="1615601" y="5131565"/>
            <a:chExt cx="1889640" cy="400109"/>
          </a:xfrm>
        </p:grpSpPr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6749BAE0-F7B2-4CFA-A4D3-7DBF1CB6D7D2}"/>
                </a:ext>
              </a:extLst>
            </p:cNvPr>
            <p:cNvCxnSpPr>
              <a:cxnSpLocks/>
            </p:cNvCxnSpPr>
            <p:nvPr/>
          </p:nvCxnSpPr>
          <p:spPr>
            <a:xfrm>
              <a:off x="1615601" y="5488187"/>
              <a:ext cx="1889640" cy="0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5DF7919-7870-47D9-BA1F-F917BE68A8DF}"/>
                </a:ext>
              </a:extLst>
            </p:cNvPr>
            <p:cNvSpPr txBox="1"/>
            <p:nvPr/>
          </p:nvSpPr>
          <p:spPr>
            <a:xfrm>
              <a:off x="1728618" y="5131565"/>
              <a:ext cx="1371499" cy="40010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zh-CN" altLang="en-US" sz="1350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制作</a:t>
              </a:r>
              <a:r>
                <a:rPr lang="en-US" altLang="zh-CN" sz="1350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r>
                <a:rPr lang="zh-CN" altLang="en-US" sz="1350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分钟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60858D4-6968-40C9-B80F-500AB1507A92}"/>
              </a:ext>
            </a:extLst>
          </p:cNvPr>
          <p:cNvGrpSpPr/>
          <p:nvPr/>
        </p:nvGrpSpPr>
        <p:grpSpPr>
          <a:xfrm>
            <a:off x="2879134" y="1870306"/>
            <a:ext cx="1028623" cy="2028437"/>
            <a:chOff x="3366798" y="2783605"/>
            <a:chExt cx="1371499" cy="2704582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A324886-BDE8-469C-BA6F-69E03FFDB9A0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41" y="2783605"/>
              <a:ext cx="0" cy="270458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A2161BD-00ED-44AC-9BA9-BC631C156DAC}"/>
                </a:ext>
              </a:extLst>
            </p:cNvPr>
            <p:cNvSpPr txBox="1"/>
            <p:nvPr/>
          </p:nvSpPr>
          <p:spPr>
            <a:xfrm>
              <a:off x="3366798" y="3797419"/>
              <a:ext cx="1371499" cy="40010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685800" eaLnBrk="0" hangingPunct="0">
                <a:spcBef>
                  <a:spcPct val="0"/>
                </a:spcBef>
              </a:pPr>
              <a:r>
                <a:rPr lang="zh-CN" altLang="en-US" sz="1350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组装</a:t>
              </a:r>
              <a:r>
                <a:rPr lang="en-US" altLang="zh-CN" sz="1350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350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07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E274D-26C9-4DA0-9907-32DA3236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构建抽象模型：</a:t>
            </a:r>
            <a:r>
              <a:rPr lang="en-US" altLang="zh-CN" dirty="0"/>
              <a:t>Map</a:t>
            </a:r>
            <a:r>
              <a:rPr lang="zh-CN" altLang="en-US" dirty="0"/>
              <a:t>和</a:t>
            </a:r>
            <a:r>
              <a:rPr lang="en-US" altLang="zh-CN" dirty="0"/>
              <a:t>Reduce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FECC5-7481-4054-8018-F1A3E6D05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Map</a:t>
            </a:r>
          </a:p>
          <a:p>
            <a:pPr lvl="1"/>
            <a:r>
              <a:rPr lang="zh-CN" altLang="en-US" sz="1600" dirty="0"/>
              <a:t>负责“分”，即把复杂的任务分解为若干个“简单的任务”来并行处理</a:t>
            </a:r>
          </a:p>
          <a:p>
            <a:r>
              <a:rPr lang="en-US" altLang="zh-CN" sz="2000" b="1" dirty="0"/>
              <a:t>Reduce</a:t>
            </a:r>
          </a:p>
          <a:p>
            <a:pPr lvl="1"/>
            <a:r>
              <a:rPr lang="zh-CN" altLang="en-US" sz="1600" dirty="0"/>
              <a:t>负责“合”，即对</a:t>
            </a:r>
            <a:r>
              <a:rPr lang="en-US" altLang="zh-CN" sz="1600" dirty="0"/>
              <a:t>Map</a:t>
            </a:r>
            <a:r>
              <a:rPr lang="zh-CN" altLang="en-US" sz="1600" dirty="0"/>
              <a:t>阶段的结果进行全局汇总</a:t>
            </a:r>
            <a:endParaRPr lang="zh-CN" altLang="en-US" sz="2000" dirty="0"/>
          </a:p>
          <a:p>
            <a:r>
              <a:rPr lang="zh-CN" altLang="en-US" sz="2000" b="1" dirty="0"/>
              <a:t>前提</a:t>
            </a:r>
            <a:endParaRPr lang="en-US" altLang="zh-CN" sz="2000" b="1" dirty="0"/>
          </a:p>
          <a:p>
            <a:pPr lvl="1"/>
            <a:r>
              <a:rPr lang="zh-CN" altLang="en-US" sz="1600" dirty="0"/>
              <a:t>被拆后的小任务可以并行计算，彼此间几乎没有依赖关系。</a:t>
            </a:r>
          </a:p>
          <a:p>
            <a:r>
              <a:rPr lang="en-US" altLang="zh-CN" sz="2000" b="1" dirty="0"/>
              <a:t>MapReduce</a:t>
            </a:r>
            <a:r>
              <a:rPr lang="zh-CN" altLang="en-US" sz="2000" b="1" dirty="0"/>
              <a:t>中定义了如下的</a:t>
            </a:r>
            <a:r>
              <a:rPr lang="en-US" altLang="zh-CN" sz="2000" b="1" dirty="0"/>
              <a:t>Map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Reduce</a:t>
            </a:r>
            <a:r>
              <a:rPr lang="zh-CN" altLang="en-US" sz="2000" b="1" dirty="0"/>
              <a:t>两个抽象的编程接口，由用户去编程实现</a:t>
            </a:r>
            <a:endParaRPr lang="en-US" altLang="zh-CN" sz="2000" b="1" dirty="0"/>
          </a:p>
          <a:p>
            <a:pPr lvl="1"/>
            <a:r>
              <a:rPr lang="en-US" altLang="zh-CN" sz="1600" dirty="0"/>
              <a:t>map: (k1; v1) → [(k2; v2)]</a:t>
            </a:r>
          </a:p>
          <a:p>
            <a:pPr lvl="1"/>
            <a:r>
              <a:rPr lang="en-US" altLang="zh-CN" sz="1600" dirty="0"/>
              <a:t>reduce: (k2; [v2]) → [(k3; v3)]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08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79063-DF60-4C4B-9082-3F78BD21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MapReduce</a:t>
            </a:r>
            <a:r>
              <a:rPr lang="zh-CN" altLang="en-US" dirty="0"/>
              <a:t>计算框架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08E671-A287-4EB2-8BA2-2DBC4AAE3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dirty="0"/>
              <a:t>MapReduce</a:t>
            </a:r>
            <a:r>
              <a:rPr lang="zh-CN" altLang="en-US" sz="2000" dirty="0"/>
              <a:t>设计并提供了统一的计算框架，为程序员隐藏了绝大多数系统层面的处理细节，如数据存储、划分、分发、结果收集、错误恢复等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MapReduce</a:t>
            </a:r>
            <a:r>
              <a:rPr lang="zh-CN" altLang="en-US" sz="2000" dirty="0"/>
              <a:t>运行流程：</a:t>
            </a:r>
            <a:r>
              <a:rPr lang="en-US" altLang="zh-CN" sz="2000" dirty="0"/>
              <a:t>input</a:t>
            </a:r>
            <a:r>
              <a:rPr lang="zh-CN" altLang="en-US" sz="2000" dirty="0"/>
              <a:t>、</a:t>
            </a:r>
            <a:r>
              <a:rPr lang="en-US" altLang="zh-CN" sz="2000" dirty="0"/>
              <a:t>split</a:t>
            </a:r>
            <a:r>
              <a:rPr lang="zh-CN" altLang="en-US" sz="2000" dirty="0"/>
              <a:t>、</a:t>
            </a:r>
            <a:r>
              <a:rPr lang="en-US" altLang="zh-CN" sz="2000" dirty="0"/>
              <a:t>map</a:t>
            </a:r>
            <a:r>
              <a:rPr lang="zh-CN" altLang="en-US" sz="2000" dirty="0"/>
              <a:t>、</a:t>
            </a:r>
            <a:r>
              <a:rPr lang="en-US" altLang="zh-CN" sz="2000" dirty="0"/>
              <a:t>shuffle</a:t>
            </a:r>
            <a:r>
              <a:rPr lang="zh-CN" altLang="en-US" sz="2000" dirty="0"/>
              <a:t>、</a:t>
            </a:r>
            <a:r>
              <a:rPr lang="en-US" altLang="zh-CN" sz="2000" dirty="0"/>
              <a:t>reduce</a:t>
            </a:r>
            <a:r>
              <a:rPr lang="zh-CN" altLang="en-US" sz="2000" dirty="0"/>
              <a:t>、</a:t>
            </a:r>
            <a:r>
              <a:rPr lang="en-US" altLang="zh-CN" sz="2000" dirty="0"/>
              <a:t>output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  <p:sp>
        <p:nvSpPr>
          <p:cNvPr id="4" name="流程图: 数据 3">
            <a:extLst>
              <a:ext uri="{FF2B5EF4-FFF2-40B4-BE49-F238E27FC236}">
                <a16:creationId xmlns:a16="http://schemas.microsoft.com/office/drawing/2014/main" id="{162831FA-9D8E-43DF-8A3C-03D2E6E1B0F1}"/>
              </a:ext>
            </a:extLst>
          </p:cNvPr>
          <p:cNvSpPr/>
          <p:nvPr/>
        </p:nvSpPr>
        <p:spPr bwMode="auto">
          <a:xfrm>
            <a:off x="1267103" y="3070337"/>
            <a:ext cx="634181" cy="420329"/>
          </a:xfrm>
          <a:prstGeom prst="flowChartInputOutpu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eaLnBrk="0" hangingPunct="0">
              <a:spcBef>
                <a:spcPct val="0"/>
              </a:spcBef>
            </a:pPr>
            <a:r>
              <a:rPr lang="zh-CN" altLang="en-US" sz="1350" dirty="0">
                <a:solidFill>
                  <a:srgbClr val="000000"/>
                </a:solidFill>
                <a:latin typeface="Calibri"/>
                <a:ea typeface="宋体"/>
              </a:rPr>
              <a:t>备菜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BC09CA-03DB-4B49-B600-AE833D121B5B}"/>
              </a:ext>
            </a:extLst>
          </p:cNvPr>
          <p:cNvSpPr/>
          <p:nvPr/>
        </p:nvSpPr>
        <p:spPr bwMode="auto">
          <a:xfrm>
            <a:off x="2233124" y="2310795"/>
            <a:ext cx="530942" cy="3097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eaLnBrk="0" hangingPunct="0">
              <a:spcBef>
                <a:spcPct val="0"/>
              </a:spcBef>
            </a:pPr>
            <a:r>
              <a:rPr lang="zh-CN" altLang="en-US" sz="1350" dirty="0">
                <a:solidFill>
                  <a:srgbClr val="000000"/>
                </a:solidFill>
                <a:latin typeface="Calibri"/>
                <a:ea typeface="宋体"/>
              </a:rPr>
              <a:t>牛肉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CD50B7-1501-46CF-B932-2026847DFAAF}"/>
              </a:ext>
            </a:extLst>
          </p:cNvPr>
          <p:cNvSpPr/>
          <p:nvPr/>
        </p:nvSpPr>
        <p:spPr bwMode="auto">
          <a:xfrm>
            <a:off x="2240497" y="2696727"/>
            <a:ext cx="530942" cy="3097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eaLnBrk="0" hangingPunct="0">
              <a:spcBef>
                <a:spcPct val="0"/>
              </a:spcBef>
            </a:pPr>
            <a:r>
              <a:rPr lang="zh-CN" altLang="en-US" sz="1350" dirty="0">
                <a:solidFill>
                  <a:srgbClr val="000000"/>
                </a:solidFill>
                <a:latin typeface="Calibri"/>
                <a:ea typeface="宋体"/>
              </a:rPr>
              <a:t>鸡肉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D880F8-8109-4ECB-A59E-E597E9453983}"/>
              </a:ext>
            </a:extLst>
          </p:cNvPr>
          <p:cNvSpPr/>
          <p:nvPr/>
        </p:nvSpPr>
        <p:spPr bwMode="auto">
          <a:xfrm>
            <a:off x="2247871" y="3112613"/>
            <a:ext cx="530942" cy="3097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eaLnBrk="0" hangingPunct="0">
              <a:spcBef>
                <a:spcPct val="0"/>
              </a:spcBef>
            </a:pPr>
            <a:r>
              <a:rPr lang="zh-CN" altLang="en-US" sz="1350" dirty="0">
                <a:solidFill>
                  <a:srgbClr val="000000"/>
                </a:solidFill>
                <a:latin typeface="Calibri"/>
                <a:ea typeface="宋体"/>
              </a:rPr>
              <a:t>生菜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23FC42-F570-4CE9-987B-C150562357FA}"/>
              </a:ext>
            </a:extLst>
          </p:cNvPr>
          <p:cNvSpPr/>
          <p:nvPr/>
        </p:nvSpPr>
        <p:spPr bwMode="auto">
          <a:xfrm>
            <a:off x="2247871" y="3517470"/>
            <a:ext cx="530942" cy="3097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eaLnBrk="0" hangingPunct="0">
              <a:spcBef>
                <a:spcPct val="0"/>
              </a:spcBef>
            </a:pPr>
            <a:r>
              <a:rPr lang="zh-CN" altLang="en-US" sz="1350" dirty="0">
                <a:solidFill>
                  <a:srgbClr val="000000"/>
                </a:solidFill>
                <a:latin typeface="Calibri"/>
                <a:ea typeface="宋体"/>
              </a:rPr>
              <a:t>火腿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6B4CA3-E09D-48AC-AE20-EA0BCAAEF23A}"/>
              </a:ext>
            </a:extLst>
          </p:cNvPr>
          <p:cNvSpPr/>
          <p:nvPr/>
        </p:nvSpPr>
        <p:spPr bwMode="auto">
          <a:xfrm>
            <a:off x="2251557" y="3959574"/>
            <a:ext cx="530942" cy="3097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eaLnBrk="0" hangingPunct="0">
              <a:spcBef>
                <a:spcPct val="0"/>
              </a:spcBef>
            </a:pPr>
            <a:r>
              <a:rPr lang="zh-CN" altLang="en-US" sz="1350" dirty="0">
                <a:solidFill>
                  <a:srgbClr val="000000"/>
                </a:solidFill>
                <a:latin typeface="Calibri"/>
                <a:ea typeface="宋体"/>
              </a:rPr>
              <a:t>面包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C22EF8F-32D4-4334-921D-F4C83840E4C2}"/>
              </a:ext>
            </a:extLst>
          </p:cNvPr>
          <p:cNvSpPr/>
          <p:nvPr/>
        </p:nvSpPr>
        <p:spPr bwMode="auto">
          <a:xfrm>
            <a:off x="3151211" y="2310794"/>
            <a:ext cx="530942" cy="3097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eaLnBrk="0" hangingPunct="0">
              <a:spcBef>
                <a:spcPct val="0"/>
              </a:spcBef>
            </a:pPr>
            <a:r>
              <a:rPr lang="zh-CN" altLang="en-US" sz="1350" dirty="0">
                <a:solidFill>
                  <a:srgbClr val="000000"/>
                </a:solidFill>
                <a:latin typeface="Calibri"/>
                <a:ea typeface="宋体"/>
              </a:rPr>
              <a:t>处理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F1EA91-8C9D-4F73-BC5E-430B728ED811}"/>
              </a:ext>
            </a:extLst>
          </p:cNvPr>
          <p:cNvSpPr/>
          <p:nvPr/>
        </p:nvSpPr>
        <p:spPr bwMode="auto">
          <a:xfrm>
            <a:off x="3151211" y="2696727"/>
            <a:ext cx="530942" cy="3097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eaLnBrk="0" hangingPunct="0">
              <a:spcBef>
                <a:spcPct val="0"/>
              </a:spcBef>
            </a:pPr>
            <a:r>
              <a:rPr lang="zh-CN" altLang="en-US" sz="1350" dirty="0">
                <a:solidFill>
                  <a:srgbClr val="000000"/>
                </a:solidFill>
                <a:latin typeface="Calibri"/>
                <a:ea typeface="宋体"/>
              </a:rPr>
              <a:t>处理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E3C1F5-827D-4F7B-9371-3EC4FFFA7ACD}"/>
              </a:ext>
            </a:extLst>
          </p:cNvPr>
          <p:cNvSpPr/>
          <p:nvPr/>
        </p:nvSpPr>
        <p:spPr bwMode="auto">
          <a:xfrm>
            <a:off x="3151211" y="3101846"/>
            <a:ext cx="530942" cy="3097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eaLnBrk="0" hangingPunct="0">
              <a:spcBef>
                <a:spcPct val="0"/>
              </a:spcBef>
            </a:pPr>
            <a:r>
              <a:rPr lang="zh-CN" altLang="en-US" sz="1350" dirty="0">
                <a:solidFill>
                  <a:srgbClr val="000000"/>
                </a:solidFill>
                <a:latin typeface="Calibri"/>
                <a:ea typeface="宋体"/>
              </a:rPr>
              <a:t>处理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3D0588-A36D-4679-8822-400BB0844523}"/>
              </a:ext>
            </a:extLst>
          </p:cNvPr>
          <p:cNvSpPr/>
          <p:nvPr/>
        </p:nvSpPr>
        <p:spPr bwMode="auto">
          <a:xfrm>
            <a:off x="3151210" y="3512885"/>
            <a:ext cx="530942" cy="3097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eaLnBrk="0" hangingPunct="0">
              <a:spcBef>
                <a:spcPct val="0"/>
              </a:spcBef>
            </a:pPr>
            <a:r>
              <a:rPr lang="zh-CN" altLang="en-US" sz="1350" dirty="0">
                <a:solidFill>
                  <a:srgbClr val="000000"/>
                </a:solidFill>
                <a:latin typeface="Calibri"/>
                <a:ea typeface="宋体"/>
              </a:rPr>
              <a:t>处理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CC71418-3819-4236-A448-B139BAB6D8DA}"/>
              </a:ext>
            </a:extLst>
          </p:cNvPr>
          <p:cNvSpPr/>
          <p:nvPr/>
        </p:nvSpPr>
        <p:spPr bwMode="auto">
          <a:xfrm>
            <a:off x="3151212" y="3957682"/>
            <a:ext cx="530942" cy="3097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eaLnBrk="0" hangingPunct="0">
              <a:spcBef>
                <a:spcPct val="0"/>
              </a:spcBef>
            </a:pPr>
            <a:r>
              <a:rPr lang="zh-CN" altLang="en-US" sz="1350" dirty="0">
                <a:solidFill>
                  <a:srgbClr val="000000"/>
                </a:solidFill>
                <a:latin typeface="Calibri"/>
                <a:ea typeface="宋体"/>
              </a:rPr>
              <a:t>处理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BD03B3A-1B6A-4585-836F-F770DB4EFDE2}"/>
              </a:ext>
            </a:extLst>
          </p:cNvPr>
          <p:cNvSpPr/>
          <p:nvPr/>
        </p:nvSpPr>
        <p:spPr bwMode="auto">
          <a:xfrm>
            <a:off x="4312645" y="2719009"/>
            <a:ext cx="530943" cy="13394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eaLnBrk="0" hangingPunct="0">
              <a:spcBef>
                <a:spcPct val="0"/>
              </a:spcBef>
            </a:pPr>
            <a:r>
              <a:rPr lang="zh-CN" altLang="en-US" sz="1350" dirty="0">
                <a:solidFill>
                  <a:srgbClr val="000000"/>
                </a:solidFill>
                <a:latin typeface="Calibri"/>
                <a:ea typeface="宋体"/>
              </a:rPr>
              <a:t>汇总、分类、存放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C6C9DC-4068-46C4-B526-19B39CDC0BF6}"/>
              </a:ext>
            </a:extLst>
          </p:cNvPr>
          <p:cNvSpPr/>
          <p:nvPr/>
        </p:nvSpPr>
        <p:spPr bwMode="auto">
          <a:xfrm>
            <a:off x="5284234" y="2655538"/>
            <a:ext cx="907025" cy="14570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eaLnBrk="0" hangingPunct="0">
              <a:spcBef>
                <a:spcPct val="0"/>
              </a:spcBef>
            </a:pPr>
            <a:r>
              <a:rPr lang="zh-CN" altLang="en-US" sz="1350" dirty="0">
                <a:solidFill>
                  <a:srgbClr val="000000"/>
                </a:solidFill>
                <a:latin typeface="Calibri"/>
                <a:ea typeface="宋体"/>
              </a:rPr>
              <a:t>组合汉堡</a:t>
            </a:r>
          </a:p>
        </p:txBody>
      </p:sp>
      <p:sp>
        <p:nvSpPr>
          <p:cNvPr id="17" name="流程图: 磁盘 16">
            <a:extLst>
              <a:ext uri="{FF2B5EF4-FFF2-40B4-BE49-F238E27FC236}">
                <a16:creationId xmlns:a16="http://schemas.microsoft.com/office/drawing/2014/main" id="{C0709356-EA4C-442D-8459-F49A9C3F144F}"/>
              </a:ext>
            </a:extLst>
          </p:cNvPr>
          <p:cNvSpPr/>
          <p:nvPr/>
        </p:nvSpPr>
        <p:spPr bwMode="auto">
          <a:xfrm>
            <a:off x="6665014" y="3207058"/>
            <a:ext cx="715298" cy="353961"/>
          </a:xfrm>
          <a:prstGeom prst="flowChartMagneticDisk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 eaLnBrk="0" hangingPunct="0">
              <a:spcBef>
                <a:spcPct val="0"/>
              </a:spcBef>
            </a:pPr>
            <a:r>
              <a:rPr lang="zh-CN" altLang="en-US" sz="1350" dirty="0">
                <a:solidFill>
                  <a:srgbClr val="000000"/>
                </a:solidFill>
                <a:latin typeface="Calibri"/>
                <a:ea typeface="宋体"/>
              </a:rPr>
              <a:t>出货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EF36B25-6549-4970-BE47-84E96CE82A91}"/>
              </a:ext>
            </a:extLst>
          </p:cNvPr>
          <p:cNvCxnSpPr>
            <a:stCxn id="4" idx="5"/>
            <a:endCxn id="5" idx="1"/>
          </p:cNvCxnSpPr>
          <p:nvPr/>
        </p:nvCxnSpPr>
        <p:spPr>
          <a:xfrm flipV="1">
            <a:off x="1837867" y="2465653"/>
            <a:ext cx="395257" cy="814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BE5C066-13DC-4284-8482-1AEF0EF7F5E5}"/>
              </a:ext>
            </a:extLst>
          </p:cNvPr>
          <p:cNvCxnSpPr>
            <a:stCxn id="4" idx="5"/>
            <a:endCxn id="6" idx="1"/>
          </p:cNvCxnSpPr>
          <p:nvPr/>
        </p:nvCxnSpPr>
        <p:spPr>
          <a:xfrm flipV="1">
            <a:off x="1837866" y="2851585"/>
            <a:ext cx="402630" cy="428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FB9821D-8FF0-4C28-8144-3DD505B2B816}"/>
              </a:ext>
            </a:extLst>
          </p:cNvPr>
          <p:cNvCxnSpPr>
            <a:stCxn id="4" idx="5"/>
            <a:endCxn id="7" idx="1"/>
          </p:cNvCxnSpPr>
          <p:nvPr/>
        </p:nvCxnSpPr>
        <p:spPr>
          <a:xfrm flipV="1">
            <a:off x="1837866" y="3267471"/>
            <a:ext cx="410004" cy="13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6E72826-D7BC-48D8-A2A4-2EE8E304364E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1837866" y="3280502"/>
            <a:ext cx="410004" cy="391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BDD60CD-D161-4E6D-BEF1-E205AED14CB3}"/>
              </a:ext>
            </a:extLst>
          </p:cNvPr>
          <p:cNvCxnSpPr>
            <a:stCxn id="4" idx="5"/>
            <a:endCxn id="9" idx="1"/>
          </p:cNvCxnSpPr>
          <p:nvPr/>
        </p:nvCxnSpPr>
        <p:spPr>
          <a:xfrm>
            <a:off x="1837867" y="3280502"/>
            <a:ext cx="413690" cy="833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0A63613-4868-4601-84AA-F256ED068F54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2764065" y="2465653"/>
            <a:ext cx="3871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B305BCD-E923-4714-AD3C-4FBE80197F2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2771438" y="2851585"/>
            <a:ext cx="3797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8259A6B-F4BC-4EA7-A181-FEBB1ABCC259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2778813" y="3256704"/>
            <a:ext cx="372398" cy="10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35AEC68-58BC-425A-B857-02F57D00F504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2778813" y="3667742"/>
            <a:ext cx="372397" cy="4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1650590-5699-4A1E-8F12-EC9CF690FD27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2782499" y="4112540"/>
            <a:ext cx="368713" cy="1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C768EEF-1E86-4D55-841E-25F2F0613CAA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3682153" y="2465652"/>
            <a:ext cx="630492" cy="923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1A685B9-1C68-4C75-9E47-B3852033DF68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3682153" y="2851585"/>
            <a:ext cx="630492" cy="537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4A6D7B5-37BD-4408-B310-B0FB74099553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682153" y="3256704"/>
            <a:ext cx="630492" cy="132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5AB0CDF-9E22-4E17-A49E-36DC17D1877E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3682152" y="3388744"/>
            <a:ext cx="630493" cy="278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7EDAC16-05E0-4A70-9EA9-3EED9090113C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682154" y="3388744"/>
            <a:ext cx="630491" cy="723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EFFC9B0-A234-4E05-9E6D-657C0A9EC16B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4843588" y="3384039"/>
            <a:ext cx="440646" cy="4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F3C37AF-2A44-4F8C-89A0-B7DFA1350653}"/>
              </a:ext>
            </a:extLst>
          </p:cNvPr>
          <p:cNvCxnSpPr>
            <a:stCxn id="16" idx="3"/>
            <a:endCxn id="17" idx="2"/>
          </p:cNvCxnSpPr>
          <p:nvPr/>
        </p:nvCxnSpPr>
        <p:spPr>
          <a:xfrm>
            <a:off x="6191259" y="3384039"/>
            <a:ext cx="4737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F3AF673-B84F-473E-AD27-4AF81A07028F}"/>
              </a:ext>
            </a:extLst>
          </p:cNvPr>
          <p:cNvSpPr txBox="1"/>
          <p:nvPr/>
        </p:nvSpPr>
        <p:spPr>
          <a:xfrm>
            <a:off x="1329782" y="2719009"/>
            <a:ext cx="571502" cy="5078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defTabSz="685800" eaLnBrk="0" hangingPunct="0">
              <a:spcBef>
                <a:spcPct val="0"/>
              </a:spcBef>
            </a:pPr>
            <a:r>
              <a:rPr lang="en-US" altLang="zh-CN" sz="13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sz="13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48F6122-03DF-4D0D-91E3-078F897954B0}"/>
              </a:ext>
            </a:extLst>
          </p:cNvPr>
          <p:cNvSpPr txBox="1"/>
          <p:nvPr/>
        </p:nvSpPr>
        <p:spPr>
          <a:xfrm>
            <a:off x="2240497" y="2028895"/>
            <a:ext cx="571502" cy="3000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defTabSz="685800" eaLnBrk="0" hangingPunct="0">
              <a:spcBef>
                <a:spcPct val="0"/>
              </a:spcBef>
            </a:pPr>
            <a:r>
              <a:rPr lang="en-US" altLang="zh-CN" sz="13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split</a:t>
            </a:r>
            <a:endParaRPr lang="zh-CN" altLang="en-US" sz="13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7346BE3-70E5-443C-B53C-3519570E6D85}"/>
              </a:ext>
            </a:extLst>
          </p:cNvPr>
          <p:cNvSpPr txBox="1"/>
          <p:nvPr/>
        </p:nvSpPr>
        <p:spPr>
          <a:xfrm>
            <a:off x="3151210" y="1995686"/>
            <a:ext cx="571502" cy="3000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defTabSz="685800" eaLnBrk="0" hangingPunct="0">
              <a:spcBef>
                <a:spcPct val="0"/>
              </a:spcBef>
            </a:pPr>
            <a:r>
              <a:rPr lang="en-US" altLang="zh-CN" sz="13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lang="zh-CN" altLang="en-US" sz="13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DE550FA-B29C-4ED1-8D98-F5160692CF7E}"/>
              </a:ext>
            </a:extLst>
          </p:cNvPr>
          <p:cNvSpPr txBox="1"/>
          <p:nvPr/>
        </p:nvSpPr>
        <p:spPr>
          <a:xfrm>
            <a:off x="4223251" y="2394409"/>
            <a:ext cx="709732" cy="5078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defTabSz="685800" eaLnBrk="0" hangingPunct="0">
              <a:spcBef>
                <a:spcPct val="0"/>
              </a:spcBef>
            </a:pPr>
            <a:r>
              <a:rPr lang="en-US" altLang="zh-CN" sz="13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endParaRPr lang="zh-CN" altLang="en-US" sz="13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242E0D4-BB1F-4CBF-89B6-A7EF20B0D0B3}"/>
              </a:ext>
            </a:extLst>
          </p:cNvPr>
          <p:cNvSpPr txBox="1"/>
          <p:nvPr/>
        </p:nvSpPr>
        <p:spPr>
          <a:xfrm>
            <a:off x="5406810" y="2343511"/>
            <a:ext cx="709732" cy="5078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defTabSz="685800" eaLnBrk="0" hangingPunct="0">
              <a:spcBef>
                <a:spcPct val="0"/>
              </a:spcBef>
            </a:pPr>
            <a:r>
              <a:rPr lang="en-US" altLang="zh-CN" sz="13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endParaRPr lang="zh-CN" altLang="en-US" sz="13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6AD3162-A652-43F9-B343-62CFA7761385}"/>
              </a:ext>
            </a:extLst>
          </p:cNvPr>
          <p:cNvSpPr txBox="1"/>
          <p:nvPr/>
        </p:nvSpPr>
        <p:spPr>
          <a:xfrm>
            <a:off x="6665013" y="2930059"/>
            <a:ext cx="715298" cy="5078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defTabSz="685800" eaLnBrk="0" hangingPunct="0">
              <a:spcBef>
                <a:spcPct val="0"/>
              </a:spcBef>
            </a:pPr>
            <a:r>
              <a:rPr lang="en-US" altLang="zh-CN" sz="13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sz="13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22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5F39D-D6F5-4221-A83B-2B08DF73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MapReduce</a:t>
            </a:r>
            <a:r>
              <a:rPr lang="zh-CN" altLang="en-US" dirty="0"/>
              <a:t>计算架构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EF03F-1658-4822-96F1-AF33A9172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4464496" cy="3805070"/>
          </a:xfrm>
        </p:spPr>
        <p:txBody>
          <a:bodyPr/>
          <a:lstStyle/>
          <a:p>
            <a:r>
              <a:rPr lang="zh-CN" altLang="en-US" sz="1800" dirty="0"/>
              <a:t>一般情况下，每个子节点可能既执行</a:t>
            </a:r>
            <a:r>
              <a:rPr lang="en-US" altLang="zh-CN" sz="1800" dirty="0"/>
              <a:t>map</a:t>
            </a:r>
            <a:r>
              <a:rPr lang="zh-CN" altLang="en-US" sz="1800" dirty="0"/>
              <a:t>任务，也在下一个阶段执行</a:t>
            </a:r>
            <a:r>
              <a:rPr lang="en-US" altLang="zh-CN" sz="1800" dirty="0"/>
              <a:t>reduce</a:t>
            </a:r>
            <a:r>
              <a:rPr lang="zh-CN" altLang="en-US" sz="1800" dirty="0"/>
              <a:t>任务，同时也是</a:t>
            </a:r>
            <a:r>
              <a:rPr lang="en-US" altLang="zh-CN" sz="1800" dirty="0"/>
              <a:t>DN</a:t>
            </a:r>
            <a:r>
              <a:rPr lang="zh-CN" altLang="en-US" sz="1800" dirty="0"/>
              <a:t>存储节点</a:t>
            </a:r>
          </a:p>
          <a:p>
            <a:r>
              <a:rPr lang="en-US" altLang="zh-CN" sz="1800" dirty="0"/>
              <a:t>Map</a:t>
            </a:r>
            <a:r>
              <a:rPr lang="zh-CN" altLang="en-US" sz="1800" dirty="0"/>
              <a:t>阶段优先处理本节点数据，但</a:t>
            </a:r>
            <a:r>
              <a:rPr lang="en-US" altLang="zh-CN" sz="1800" dirty="0"/>
              <a:t>Shuffle</a:t>
            </a:r>
            <a:r>
              <a:rPr lang="zh-CN" altLang="en-US" sz="1800" dirty="0"/>
              <a:t>阶段需要将每个</a:t>
            </a:r>
            <a:r>
              <a:rPr lang="en-US" altLang="zh-CN" sz="1800" dirty="0"/>
              <a:t>map</a:t>
            </a:r>
            <a:r>
              <a:rPr lang="zh-CN" altLang="en-US" sz="1800" dirty="0"/>
              <a:t>阶段的处理结果传输到</a:t>
            </a:r>
            <a:r>
              <a:rPr lang="en-US" altLang="zh-CN" sz="1800" dirty="0"/>
              <a:t>Reduce</a:t>
            </a:r>
            <a:r>
              <a:rPr lang="zh-CN" altLang="en-US" sz="1800" dirty="0"/>
              <a:t>任务所在的各个节点，可能产生大量的网络开销</a:t>
            </a:r>
          </a:p>
          <a:p>
            <a:r>
              <a:rPr lang="en-US" altLang="zh-CN" sz="1800" dirty="0"/>
              <a:t>Reduce</a:t>
            </a:r>
            <a:r>
              <a:rPr lang="zh-CN" altLang="en-US" sz="1800" dirty="0"/>
              <a:t>结果一定要写入</a:t>
            </a:r>
            <a:r>
              <a:rPr lang="en-US" altLang="zh-CN" sz="1800" dirty="0"/>
              <a:t>HDFS</a:t>
            </a:r>
            <a:r>
              <a:rPr lang="zh-CN" altLang="en-US" sz="1800" dirty="0"/>
              <a:t>（并存储为多副本），如果一个任务需要多轮</a:t>
            </a:r>
            <a:r>
              <a:rPr lang="en-US" altLang="zh-CN" sz="1800" dirty="0"/>
              <a:t>MapReduce</a:t>
            </a:r>
            <a:r>
              <a:rPr lang="zh-CN" altLang="en-US" sz="1800" dirty="0"/>
              <a:t>才能完成，则中间会写入多次</a:t>
            </a:r>
            <a:r>
              <a:rPr lang="en-US" altLang="zh-CN" sz="1800" dirty="0"/>
              <a:t>HDFS</a:t>
            </a:r>
            <a:r>
              <a:rPr lang="zh-CN" altLang="en-US" sz="1800" dirty="0"/>
              <a:t>，因此效率较低，但可靠性很高</a:t>
            </a:r>
          </a:p>
          <a:p>
            <a:pPr lvl="1"/>
            <a:r>
              <a:rPr lang="en-US" altLang="zh-CN" sz="1600" dirty="0"/>
              <a:t>Hadoop3.0</a:t>
            </a:r>
            <a:r>
              <a:rPr lang="zh-CN" altLang="en-US" sz="1600" dirty="0"/>
              <a:t>以及</a:t>
            </a:r>
            <a:r>
              <a:rPr lang="en-US" altLang="zh-CN" sz="1600" dirty="0" err="1"/>
              <a:t>Tez</a:t>
            </a:r>
            <a:r>
              <a:rPr lang="zh-CN" altLang="en-US" sz="1600" dirty="0"/>
              <a:t>组件针对这一点进行了大量优化，</a:t>
            </a:r>
            <a:r>
              <a:rPr lang="en-US" altLang="zh-CN" sz="1600" dirty="0"/>
              <a:t>Apache Spark</a:t>
            </a:r>
            <a:r>
              <a:rPr lang="zh-CN" altLang="en-US" sz="1600" dirty="0"/>
              <a:t>也回避了这种模式</a:t>
            </a:r>
          </a:p>
          <a:p>
            <a:endParaRPr lang="zh-CN" altLang="en-US" sz="1800" dirty="0"/>
          </a:p>
        </p:txBody>
      </p:sp>
      <p:pic>
        <p:nvPicPr>
          <p:cNvPr id="4" name="图片 6" descr="http://attachbak.dataguru.cn/attachments/forum/201209/24/003850l89zjp6rfyvlffon.png">
            <a:extLst>
              <a:ext uri="{FF2B5EF4-FFF2-40B4-BE49-F238E27FC236}">
                <a16:creationId xmlns:a16="http://schemas.microsoft.com/office/drawing/2014/main" id="{CD160878-12D4-4A30-BEAE-4AFD4FCF6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02" y="1004433"/>
            <a:ext cx="4015535" cy="3134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74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CABCB-DD58-4BD6-99F9-4F63D5A7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YARN</a:t>
            </a:r>
            <a:r>
              <a:rPr lang="zh-CN" altLang="en-US" dirty="0"/>
              <a:t>资源管理器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DB7A4-9B95-4DA7-B383-67995BC02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MapReduce</a:t>
            </a:r>
            <a:r>
              <a:rPr lang="zh-CN" altLang="en-US" sz="2000" dirty="0"/>
              <a:t>通过</a:t>
            </a:r>
            <a:r>
              <a:rPr lang="en-US" altLang="zh-CN" sz="2000" dirty="0"/>
              <a:t>Yarn</a:t>
            </a:r>
            <a:r>
              <a:rPr lang="zh-CN" altLang="en-US" sz="2000" dirty="0"/>
              <a:t>进行</a:t>
            </a:r>
            <a:r>
              <a:rPr lang="zh-CN" altLang="en-US" sz="2000" b="1" dirty="0">
                <a:solidFill>
                  <a:srgbClr val="C00000"/>
                </a:solidFill>
              </a:rPr>
              <a:t>资源管理</a:t>
            </a:r>
            <a:r>
              <a:rPr lang="zh-CN" altLang="en-US" sz="2000" dirty="0"/>
              <a:t>和</a:t>
            </a:r>
            <a:r>
              <a:rPr lang="zh-CN" altLang="en-US" sz="2000" b="1" dirty="0">
                <a:solidFill>
                  <a:srgbClr val="C00000"/>
                </a:solidFill>
              </a:rPr>
              <a:t>任务管理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r>
              <a:rPr lang="zh-CN" altLang="en-US" sz="2000" dirty="0"/>
              <a:t>主要由</a:t>
            </a:r>
            <a:r>
              <a:rPr lang="en-US" altLang="zh-CN" sz="2000" dirty="0" err="1"/>
              <a:t>ResourceManager</a:t>
            </a:r>
            <a:r>
              <a:rPr lang="zh-CN" altLang="en-US" sz="2000" dirty="0"/>
              <a:t>、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ApplicationMaster</a:t>
            </a:r>
            <a:r>
              <a:rPr lang="zh-CN" altLang="en-US" sz="2000" dirty="0"/>
              <a:t>、 </a:t>
            </a:r>
            <a:r>
              <a:rPr lang="en-US" altLang="zh-CN" sz="2000" dirty="0" err="1"/>
              <a:t>NodeManager</a:t>
            </a:r>
            <a:r>
              <a:rPr lang="zh-CN" altLang="en-US" sz="2000" dirty="0"/>
              <a:t>和 </a:t>
            </a:r>
            <a:r>
              <a:rPr lang="en-US" altLang="zh-CN" sz="2000" dirty="0"/>
              <a:t>Container</a:t>
            </a:r>
            <a:r>
              <a:rPr lang="zh-CN" altLang="en-US" sz="2000" dirty="0"/>
              <a:t>组成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7B7B02F1-13DF-4812-AB61-988D7F565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55576" y="1947266"/>
            <a:ext cx="4028381" cy="281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2443AFE-A4D5-4971-8BE7-14947201E2F3}"/>
              </a:ext>
            </a:extLst>
          </p:cNvPr>
          <p:cNvSpPr txBox="1"/>
          <p:nvPr/>
        </p:nvSpPr>
        <p:spPr>
          <a:xfrm>
            <a:off x="5163710" y="1635646"/>
            <a:ext cx="3635896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b="1" dirty="0">
                <a:latin typeface="+mn-lt"/>
                <a:ea typeface="微软雅黑" panose="020B0503020204020204" pitchFamily="34" charset="-122"/>
              </a:rPr>
              <a:t>RM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全局的资源管理器，负责整个系统的资源管理和分配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latin typeface="+mn-lt"/>
                <a:ea typeface="微软雅黑" panose="020B0503020204020204" pitchFamily="34" charset="-122"/>
              </a:rPr>
              <a:t>AM: 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管理一个在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YARN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内运行的应用程序的每个实例，负责协调来自</a:t>
            </a:r>
            <a:r>
              <a:rPr lang="en-US" altLang="zh-CN" dirty="0" err="1">
                <a:latin typeface="+mn-lt"/>
                <a:ea typeface="微软雅黑" panose="020B0503020204020204" pitchFamily="34" charset="-122"/>
              </a:rPr>
              <a:t>ResourceManager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的资源，并通过</a:t>
            </a:r>
            <a:r>
              <a:rPr lang="en-US" altLang="zh-CN" dirty="0" err="1">
                <a:latin typeface="+mn-lt"/>
                <a:ea typeface="微软雅黑" panose="020B0503020204020204" pitchFamily="34" charset="-122"/>
              </a:rPr>
              <a:t>NodeManager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监视容器的执行和资源的使用（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、内存等资源分配）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latin typeface="+mn-lt"/>
                <a:ea typeface="微软雅黑" panose="020B0503020204020204" pitchFamily="34" charset="-122"/>
              </a:rPr>
              <a:t>NM: 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管理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YARN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集群中每个节点上的资源和任务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latin typeface="+mn-lt"/>
                <a:ea typeface="微软雅黑" panose="020B0503020204020204" pitchFamily="34" charset="-122"/>
              </a:rPr>
              <a:t>Container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YARN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中的资源抽象，它封装了某个节点上的多维度资源，如内存、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、磁盘、网络等。当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AM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向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RM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申请资源时，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RM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AM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返回的资源用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Container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表示</a:t>
            </a:r>
          </a:p>
        </p:txBody>
      </p:sp>
    </p:spTree>
    <p:extLst>
      <p:ext uri="{BB962C8B-B14F-4D97-AF65-F5344CB8AC3E}">
        <p14:creationId xmlns:p14="http://schemas.microsoft.com/office/powerpoint/2010/main" val="271912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49625-6B93-4467-B10F-6DD71B8D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YARN</a:t>
            </a:r>
            <a:r>
              <a:rPr lang="zh-CN" altLang="en-US" dirty="0"/>
              <a:t>运行流程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B89F32-EB36-4A8F-976E-30BE0B42A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843558"/>
            <a:ext cx="4195089" cy="41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54912"/>
            <a:ext cx="856895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3.1 Hadoop</a:t>
            </a:r>
            <a:r>
              <a:rPr lang="zh-CN" altLang="en-US" dirty="0"/>
              <a:t>概述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3.2 HDFS</a:t>
            </a:r>
            <a:r>
              <a:rPr lang="zh-CN" altLang="en-US" dirty="0"/>
              <a:t>原理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3.3 </a:t>
            </a:r>
            <a:r>
              <a:rPr lang="zh-CN" altLang="en-US" dirty="0"/>
              <a:t>部署和配置</a:t>
            </a:r>
            <a:r>
              <a:rPr lang="en-US" altLang="zh-CN" dirty="0"/>
              <a:t>HDFS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3.4 </a:t>
            </a:r>
            <a:r>
              <a:rPr lang="zh-CN" altLang="en-US" dirty="0"/>
              <a:t>使用和管理</a:t>
            </a:r>
            <a:r>
              <a:rPr lang="en-US" altLang="zh-CN" dirty="0"/>
              <a:t>HDFS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3.5 MapReduce</a:t>
            </a:r>
            <a:r>
              <a:rPr lang="zh-CN" altLang="en-US" dirty="0"/>
              <a:t>原理简介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3.6 Hive</a:t>
            </a:r>
            <a:r>
              <a:rPr lang="zh-CN" altLang="en-US" b="1" dirty="0">
                <a:solidFill>
                  <a:srgbClr val="C00000"/>
                </a:solidFill>
              </a:rPr>
              <a:t>分布式数据仓库</a:t>
            </a:r>
          </a:p>
          <a:p>
            <a:pPr>
              <a:spcBef>
                <a:spcPts val="1200"/>
              </a:spcBef>
            </a:pPr>
            <a:endParaRPr lang="zh-CN" altLang="en-US" dirty="0"/>
          </a:p>
          <a:p>
            <a:pPr>
              <a:spcBef>
                <a:spcPts val="1200"/>
              </a:spcBef>
            </a:pPr>
            <a:endParaRPr lang="zh-CN" altLang="en-US" dirty="0"/>
          </a:p>
          <a:p>
            <a:pPr>
              <a:spcBef>
                <a:spcPts val="1200"/>
              </a:spcBef>
            </a:pPr>
            <a:endParaRPr lang="zh-CN" altLang="en-US" dirty="0"/>
          </a:p>
          <a:p>
            <a:pPr>
              <a:spcBef>
                <a:spcPts val="1200"/>
              </a:spcBef>
            </a:pPr>
            <a:endParaRPr lang="zh-CN" altLang="en-US" dirty="0"/>
          </a:p>
          <a:p>
            <a:pPr>
              <a:spcBef>
                <a:spcPts val="1200"/>
              </a:spcBef>
            </a:pPr>
            <a:endParaRPr lang="zh-CN" altLang="en-US" dirty="0"/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38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54912"/>
            <a:ext cx="856895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3.1 Hadoop</a:t>
            </a:r>
            <a:r>
              <a:rPr lang="zh-CN" altLang="en-US" b="1" dirty="0">
                <a:solidFill>
                  <a:srgbClr val="C00000"/>
                </a:solidFill>
              </a:rPr>
              <a:t>概述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dirty="0"/>
              <a:t>3.2 HDFS</a:t>
            </a:r>
            <a:r>
              <a:rPr lang="zh-CN" altLang="en-US" dirty="0"/>
              <a:t>原理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3.3 </a:t>
            </a:r>
            <a:r>
              <a:rPr lang="zh-CN" altLang="en-US" dirty="0"/>
              <a:t>部署和配置</a:t>
            </a:r>
            <a:r>
              <a:rPr lang="en-US" altLang="zh-CN" dirty="0"/>
              <a:t>HDFS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3.4 </a:t>
            </a:r>
            <a:r>
              <a:rPr lang="zh-CN" altLang="en-US" dirty="0"/>
              <a:t>使用和管理</a:t>
            </a:r>
            <a:r>
              <a:rPr lang="en-US" altLang="zh-CN" dirty="0"/>
              <a:t>HDFS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3.5 MapReduce</a:t>
            </a:r>
            <a:r>
              <a:rPr lang="zh-CN" altLang="en-US" dirty="0"/>
              <a:t>原理简介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3.6 Hive</a:t>
            </a:r>
            <a:r>
              <a:rPr lang="zh-CN" altLang="en-US" dirty="0"/>
              <a:t>分布式数据仓库</a:t>
            </a:r>
          </a:p>
          <a:p>
            <a:pPr>
              <a:spcBef>
                <a:spcPts val="1200"/>
              </a:spcBef>
            </a:pPr>
            <a:endParaRPr lang="zh-CN" altLang="en-US" dirty="0"/>
          </a:p>
          <a:p>
            <a:pPr>
              <a:spcBef>
                <a:spcPts val="1200"/>
              </a:spcBef>
            </a:pPr>
            <a:endParaRPr lang="zh-CN" altLang="en-US" dirty="0"/>
          </a:p>
          <a:p>
            <a:pPr>
              <a:spcBef>
                <a:spcPts val="1200"/>
              </a:spcBef>
            </a:pPr>
            <a:endParaRPr lang="zh-CN" altLang="en-US" dirty="0"/>
          </a:p>
          <a:p>
            <a:pPr>
              <a:spcBef>
                <a:spcPts val="1200"/>
              </a:spcBef>
            </a:pPr>
            <a:endParaRPr lang="zh-CN" altLang="en-US" dirty="0"/>
          </a:p>
          <a:p>
            <a:pPr>
              <a:spcBef>
                <a:spcPts val="1200"/>
              </a:spcBef>
            </a:pPr>
            <a:endParaRPr lang="zh-CN" altLang="en-US" dirty="0"/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43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F0818-9F5B-4B42-9309-08516AAE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Hive</a:t>
            </a:r>
            <a:r>
              <a:rPr lang="zh-CN" altLang="en-US" dirty="0"/>
              <a:t>分布式数据仓库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B0D24-F758-42D1-998C-FBA547131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5904656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b="1" dirty="0"/>
              <a:t>Hive</a:t>
            </a:r>
            <a:r>
              <a:rPr lang="zh-CN" altLang="en-US" sz="2000" b="1" dirty="0"/>
              <a:t>是基于</a:t>
            </a:r>
            <a:r>
              <a:rPr lang="en-US" altLang="zh-CN" sz="2000" b="1" dirty="0"/>
              <a:t>Hadoop</a:t>
            </a:r>
            <a:r>
              <a:rPr lang="zh-CN" altLang="en-US" sz="2000" b="1" dirty="0"/>
              <a:t>实现的</a:t>
            </a:r>
            <a:r>
              <a:rPr lang="zh-CN" altLang="en-US" sz="2000" b="1" dirty="0">
                <a:solidFill>
                  <a:srgbClr val="C00000"/>
                </a:solidFill>
              </a:rPr>
              <a:t>分布式数据仓库系统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可以用来实现大数据场景下的分布式数据统计和预处理（</a:t>
            </a:r>
            <a:r>
              <a:rPr lang="en-US" altLang="zh-CN" sz="1600" dirty="0"/>
              <a:t>ETL</a:t>
            </a:r>
            <a:r>
              <a:rPr lang="zh-CN" altLang="en-US" sz="1600" dirty="0"/>
              <a:t>）等功能</a:t>
            </a:r>
            <a:endParaRPr lang="en-US" altLang="zh-CN" sz="1600" dirty="0"/>
          </a:p>
          <a:p>
            <a:pPr lvl="1">
              <a:spcBef>
                <a:spcPts val="1200"/>
              </a:spcBef>
            </a:pPr>
            <a:r>
              <a:rPr lang="en-US" altLang="zh-CN" sz="1600" dirty="0"/>
              <a:t>Hive</a:t>
            </a:r>
            <a:r>
              <a:rPr lang="zh-CN" altLang="en-US" sz="1600" dirty="0"/>
              <a:t>可以将</a:t>
            </a:r>
            <a:r>
              <a:rPr lang="en-US" altLang="zh-CN" sz="1600" dirty="0"/>
              <a:t>HDFS</a:t>
            </a:r>
            <a:r>
              <a:rPr lang="zh-CN" altLang="en-US" sz="1600" dirty="0"/>
              <a:t>文件映射为二维数据表，并且支持将</a:t>
            </a:r>
            <a:r>
              <a:rPr lang="en-US" altLang="zh-CN" sz="1600" dirty="0"/>
              <a:t>SQL</a:t>
            </a:r>
            <a:r>
              <a:rPr lang="zh-CN" altLang="en-US" sz="1600" dirty="0"/>
              <a:t>语句（实际是</a:t>
            </a:r>
            <a:r>
              <a:rPr lang="en-US" altLang="zh-CN" sz="1600" dirty="0"/>
              <a:t>Hive QL</a:t>
            </a:r>
            <a:r>
              <a:rPr lang="zh-CN" altLang="en-US" sz="1600" dirty="0"/>
              <a:t>语言，简称</a:t>
            </a:r>
            <a:r>
              <a:rPr lang="en-US" altLang="zh-CN" sz="1600" dirty="0"/>
              <a:t>HQL</a:t>
            </a:r>
            <a:r>
              <a:rPr lang="zh-CN" altLang="en-US" sz="1600" dirty="0"/>
              <a:t>）转化为</a:t>
            </a:r>
            <a:r>
              <a:rPr lang="en-US" altLang="zh-CN" sz="1600" dirty="0"/>
              <a:t>MapReduce</a:t>
            </a:r>
            <a:r>
              <a:rPr lang="zh-CN" altLang="en-US" sz="1600" dirty="0"/>
              <a:t>过程</a:t>
            </a:r>
            <a:endParaRPr lang="en-US" altLang="zh-CN" sz="1600" dirty="0"/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将复杂的</a:t>
            </a:r>
            <a:r>
              <a:rPr lang="en-US" altLang="zh-CN" sz="1600" dirty="0"/>
              <a:t>MapReduce</a:t>
            </a:r>
            <a:r>
              <a:rPr lang="zh-CN" altLang="en-US" sz="1600" dirty="0"/>
              <a:t>编程转换为简单的</a:t>
            </a:r>
            <a:r>
              <a:rPr lang="en-US" altLang="zh-CN" sz="1600" dirty="0"/>
              <a:t>SQL</a:t>
            </a:r>
            <a:r>
              <a:rPr lang="zh-CN" altLang="en-US" sz="1600" dirty="0"/>
              <a:t>语句编写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/>
              <a:t>Hive</a:t>
            </a:r>
            <a:r>
              <a:rPr lang="zh-CN" altLang="en-US" sz="2000" b="1" dirty="0"/>
              <a:t>的实时检索能力很弱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en-US" altLang="zh-CN" sz="1600" dirty="0"/>
              <a:t>Hive</a:t>
            </a:r>
            <a:r>
              <a:rPr lang="zh-CN" altLang="en-US" sz="1600" dirty="0"/>
              <a:t>一般不会被当作</a:t>
            </a:r>
            <a:r>
              <a:rPr lang="en-US" altLang="zh-CN" sz="1600" dirty="0"/>
              <a:t>NoSQL</a:t>
            </a:r>
            <a:r>
              <a:rPr lang="zh-CN" altLang="en-US" sz="1600" dirty="0"/>
              <a:t>数据库使用，而是作为数据仓库工具或</a:t>
            </a:r>
            <a:r>
              <a:rPr lang="en-US" altLang="zh-CN" sz="1600" dirty="0"/>
              <a:t>MapReduce</a:t>
            </a:r>
            <a:r>
              <a:rPr lang="zh-CN" altLang="en-US" sz="1600" dirty="0"/>
              <a:t>的替代性工具使用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  <p:pic>
        <p:nvPicPr>
          <p:cNvPr id="7170" name="Picture 2" descr="https://timgsa.baidu.com/timg?image&amp;quality=80&amp;size=b9999_10000&amp;sec=1603946257419&amp;di=e0d886ed10ef8d3200437c68f0e1318b&amp;imgtype=0&amp;src=http%3A%2F%2Fpic4.zhimg.com%2Fv2-ccd34699e88d261fc9871c9f84f1df6a_1200x500.jpg">
            <a:extLst>
              <a:ext uri="{FF2B5EF4-FFF2-40B4-BE49-F238E27FC236}">
                <a16:creationId xmlns:a16="http://schemas.microsoft.com/office/drawing/2014/main" id="{E809A96E-FE57-4B74-ADE6-7D6957F703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7" t="16601" r="21562" b="26325"/>
          <a:stretch/>
        </p:blipFill>
        <p:spPr bwMode="auto">
          <a:xfrm>
            <a:off x="6228184" y="1639427"/>
            <a:ext cx="2736304" cy="21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69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7FBB2-F775-4AE6-A470-4457FC88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B36C3-1316-4A14-A333-F90941582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1800" dirty="0"/>
              <a:t>介绍了</a:t>
            </a:r>
            <a:r>
              <a:rPr lang="en-US" altLang="zh-CN" sz="1800" dirty="0"/>
              <a:t>Hadoop</a:t>
            </a:r>
            <a:r>
              <a:rPr lang="zh-CN" altLang="en-US" sz="1800" dirty="0"/>
              <a:t>的概况，以及</a:t>
            </a:r>
            <a:r>
              <a:rPr lang="en-US" altLang="zh-CN" sz="1800" dirty="0"/>
              <a:t>HDFS</a:t>
            </a:r>
            <a:r>
              <a:rPr lang="zh-CN" altLang="en-US" sz="1800" dirty="0"/>
              <a:t>的基本原理与使用方法，为后续学习</a:t>
            </a:r>
            <a:r>
              <a:rPr lang="en-US" altLang="zh-CN" sz="1800" dirty="0"/>
              <a:t>Apache HBase</a:t>
            </a:r>
            <a:r>
              <a:rPr lang="zh-CN" altLang="en-US" sz="1800" dirty="0"/>
              <a:t>做必要准备</a:t>
            </a:r>
          </a:p>
          <a:p>
            <a:pPr>
              <a:spcBef>
                <a:spcPts val="1200"/>
              </a:spcBef>
            </a:pPr>
            <a:r>
              <a:rPr lang="en-US" altLang="zh-CN" sz="1800" dirty="0"/>
              <a:t>Hadoop</a:t>
            </a:r>
            <a:r>
              <a:rPr lang="zh-CN" altLang="en-US" sz="1800" dirty="0"/>
              <a:t>不是一个单纯的开源软件，而是一个“家族”，且处在不断改进和扩展过程中，已经是大数据工具的事实标准</a:t>
            </a:r>
          </a:p>
          <a:p>
            <a:pPr>
              <a:spcBef>
                <a:spcPts val="1200"/>
              </a:spcBef>
            </a:pPr>
            <a:r>
              <a:rPr lang="en-US" altLang="zh-CN" sz="1800" dirty="0"/>
              <a:t>HDFS</a:t>
            </a:r>
            <a:r>
              <a:rPr lang="zh-CN" altLang="en-US" sz="1800" dirty="0"/>
              <a:t>提供了分布式文件系统，但不能提供数据的表格化管理和实时检索能力，因此通常不被看作</a:t>
            </a:r>
            <a:r>
              <a:rPr lang="en-US" altLang="zh-CN" sz="1800" dirty="0"/>
              <a:t>NoSQL</a:t>
            </a:r>
          </a:p>
          <a:p>
            <a:pPr>
              <a:spcBef>
                <a:spcPts val="1200"/>
              </a:spcBef>
            </a:pPr>
            <a:r>
              <a:rPr lang="en-US" altLang="zh-CN" sz="1800" dirty="0"/>
              <a:t>HBase</a:t>
            </a:r>
            <a:r>
              <a:rPr lang="zh-CN" altLang="en-US" sz="1800" dirty="0"/>
              <a:t>一般基于</a:t>
            </a:r>
            <a:r>
              <a:rPr lang="en-US" altLang="zh-CN" sz="1800" dirty="0"/>
              <a:t>HDFS</a:t>
            </a:r>
            <a:r>
              <a:rPr lang="zh-CN" altLang="en-US" sz="1800" dirty="0"/>
              <a:t>部署，以解决底层文件存储问题</a:t>
            </a:r>
          </a:p>
          <a:p>
            <a:pPr lvl="1">
              <a:spcBef>
                <a:spcPts val="1200"/>
              </a:spcBef>
            </a:pPr>
            <a:r>
              <a:rPr lang="en-US" altLang="zh-CN" sz="1600" dirty="0"/>
              <a:t>HBase</a:t>
            </a:r>
            <a:r>
              <a:rPr lang="zh-CN" altLang="en-US" sz="1600" dirty="0"/>
              <a:t>在</a:t>
            </a:r>
            <a:r>
              <a:rPr lang="en-US" altLang="zh-CN" sz="1600" dirty="0"/>
              <a:t>HDFS</a:t>
            </a:r>
            <a:r>
              <a:rPr lang="zh-CN" altLang="en-US" sz="1600" dirty="0"/>
              <a:t>基础上提供了数据条目的增删改能力（逻辑上的），这是</a:t>
            </a:r>
            <a:r>
              <a:rPr lang="en-US" altLang="zh-CN" sz="1600" dirty="0"/>
              <a:t>HDFS</a:t>
            </a:r>
            <a:r>
              <a:rPr lang="zh-CN" altLang="en-US" sz="1600" dirty="0"/>
              <a:t>不具备的功能</a:t>
            </a:r>
          </a:p>
          <a:p>
            <a:pPr>
              <a:spcBef>
                <a:spcPts val="1200"/>
              </a:spcBef>
            </a:pPr>
            <a:r>
              <a:rPr lang="en-US" altLang="zh-CN" sz="1800" dirty="0"/>
              <a:t>Hadoop</a:t>
            </a:r>
            <a:r>
              <a:rPr lang="zh-CN" altLang="en-US" sz="1800" dirty="0"/>
              <a:t>的部署和管理难度较大，可以通过专门的书籍或课程进行深入学习</a:t>
            </a:r>
          </a:p>
          <a:p>
            <a:pPr>
              <a:spcBef>
                <a:spcPts val="1200"/>
              </a:spcBef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3087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EB0E3-08BC-4311-9BB5-C1653060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Hadoop</a:t>
            </a:r>
            <a:r>
              <a:rPr lang="zh-CN" altLang="en-US" dirty="0"/>
              <a:t>的由来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8D298-8596-4491-A767-D83801F4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/>
              <a:t>2003</a:t>
            </a:r>
            <a:r>
              <a:rPr lang="zh-CN" altLang="en-US" sz="2000" b="1" dirty="0"/>
              <a:t>年</a:t>
            </a:r>
            <a:r>
              <a:rPr lang="en-US" altLang="zh-CN" sz="2000" b="1" dirty="0"/>
              <a:t>-2006</a:t>
            </a:r>
            <a:r>
              <a:rPr lang="zh-CN" altLang="en-US" sz="2000" b="1" dirty="0"/>
              <a:t>年，谷歌公司发表三篇论文，被称为谷歌（大数据）的“三驾马车”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Sanjay Ghemawat, Howard </a:t>
            </a:r>
            <a:r>
              <a:rPr lang="en-US" altLang="zh-CN" sz="1600" dirty="0" err="1"/>
              <a:t>Gobioff</a:t>
            </a:r>
            <a:r>
              <a:rPr lang="en-US" altLang="zh-CN" sz="1600" dirty="0"/>
              <a:t>, Shun-</a:t>
            </a:r>
            <a:r>
              <a:rPr lang="en-US" altLang="zh-CN" sz="1600" dirty="0" err="1"/>
              <a:t>Tak</a:t>
            </a:r>
            <a:r>
              <a:rPr lang="en-US" altLang="zh-CN" sz="1600" dirty="0"/>
              <a:t> Leung: </a:t>
            </a:r>
            <a:r>
              <a:rPr lang="en-US" altLang="zh-CN" sz="1600" b="1" dirty="0"/>
              <a:t>The Google file system</a:t>
            </a:r>
            <a:r>
              <a:rPr lang="en-US" altLang="zh-CN" sz="1600" dirty="0"/>
              <a:t>. SOSP 2003: 29-43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Jeffrey Dean, Sanjay Ghemawat: </a:t>
            </a:r>
            <a:r>
              <a:rPr lang="en-US" altLang="zh-CN" sz="1600" b="1" dirty="0"/>
              <a:t>MapReduce: Simplified Data Processing on Large Clusters</a:t>
            </a:r>
            <a:r>
              <a:rPr lang="en-US" altLang="zh-CN" sz="1600" dirty="0"/>
              <a:t>. OSDI 2004: 137-150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Fay Chang, Jeffrey Dean, Sanjay Ghemawat, Wilson C. Hsieh, Deborah A. Wallach, Michael Burrows, Tushar Chandra, Andrew </a:t>
            </a:r>
            <a:r>
              <a:rPr lang="en-US" altLang="zh-CN" sz="1600" dirty="0" err="1"/>
              <a:t>Fikes</a:t>
            </a:r>
            <a:r>
              <a:rPr lang="en-US" altLang="zh-CN" sz="1600" dirty="0"/>
              <a:t>, Robert Gruber: </a:t>
            </a:r>
            <a:r>
              <a:rPr lang="en-US" altLang="zh-CN" sz="1600" b="1" dirty="0"/>
              <a:t>Bigtable: A Distributed Storage System for Structured Data </a:t>
            </a:r>
            <a:r>
              <a:rPr lang="en-US" altLang="zh-CN" sz="1600" dirty="0"/>
              <a:t>(Awarded Best Paper). OSDI 2006: 205-218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Apache</a:t>
            </a:r>
            <a:r>
              <a:rPr lang="zh-CN" altLang="en-US" sz="2000" b="1" dirty="0"/>
              <a:t>软件基金会（</a:t>
            </a:r>
            <a:r>
              <a:rPr lang="en-US" altLang="zh-CN" sz="2000" b="1" dirty="0"/>
              <a:t>Apache Software Foundation, ASF</a:t>
            </a:r>
            <a:r>
              <a:rPr lang="zh-CN" altLang="en-US" sz="2000" b="1" dirty="0"/>
              <a:t>）根据上述论文，发起一个开源软件项目：</a:t>
            </a:r>
            <a:r>
              <a:rPr lang="en-US" altLang="zh-CN" sz="2000" b="1" dirty="0"/>
              <a:t>Hadoop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Yahoo</a:t>
            </a:r>
            <a:r>
              <a:rPr lang="zh-CN" altLang="en-US" sz="1600" dirty="0"/>
              <a:t>给予大力支持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  <p:pic>
        <p:nvPicPr>
          <p:cNvPr id="6" name="图片 5" descr="Hadoop">
            <a:extLst>
              <a:ext uri="{FF2B5EF4-FFF2-40B4-BE49-F238E27FC236}">
                <a16:creationId xmlns:a16="http://schemas.microsoft.com/office/drawing/2014/main" id="{EE7E8148-92C0-47CA-8589-ACF9FE315AF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61585"/>
            <a:ext cx="2298760" cy="666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038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82279-AE0C-401B-BA84-270BA931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Hadoop</a:t>
            </a:r>
            <a:r>
              <a:rPr lang="zh-CN" altLang="en-US" dirty="0"/>
              <a:t>的架构与扩展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F699E-F635-446A-B1D4-BBB724FA6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/>
              <a:t>Hadoop</a:t>
            </a:r>
            <a:r>
              <a:rPr lang="zh-CN" altLang="en-US" sz="2000" b="1" dirty="0"/>
              <a:t>的架构与扩展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Hadoop1.x</a:t>
            </a:r>
            <a:r>
              <a:rPr lang="zh-CN" altLang="en-US" sz="1800" dirty="0"/>
              <a:t>和</a:t>
            </a:r>
            <a:r>
              <a:rPr lang="en-US" altLang="zh-CN" sz="1800" dirty="0"/>
              <a:t>2.x</a:t>
            </a:r>
            <a:r>
              <a:rPr lang="zh-CN" altLang="en-US" sz="1800" dirty="0"/>
              <a:t>：主要差别是引入了</a:t>
            </a:r>
            <a:r>
              <a:rPr lang="en-US" altLang="zh-CN" sz="1800" dirty="0"/>
              <a:t>Yarn</a:t>
            </a:r>
            <a:r>
              <a:rPr lang="zh-CN" altLang="en-US" sz="1800" dirty="0"/>
              <a:t>模块，将</a:t>
            </a:r>
            <a:r>
              <a:rPr lang="zh-CN" altLang="en-US" sz="1800" b="1" dirty="0">
                <a:solidFill>
                  <a:srgbClr val="C00000"/>
                </a:solidFill>
              </a:rPr>
              <a:t>资源管理</a:t>
            </a:r>
            <a:r>
              <a:rPr lang="zh-CN" altLang="en-US" sz="1800" dirty="0"/>
              <a:t>和</a:t>
            </a:r>
            <a:r>
              <a:rPr lang="zh-CN" altLang="en-US" sz="1800" b="1" dirty="0">
                <a:solidFill>
                  <a:srgbClr val="C00000"/>
                </a:solidFill>
              </a:rPr>
              <a:t>任务监控</a:t>
            </a:r>
            <a:r>
              <a:rPr lang="zh-CN" altLang="en-US" sz="1800" dirty="0"/>
              <a:t>等功能从原来的</a:t>
            </a:r>
            <a:r>
              <a:rPr lang="en-US" altLang="zh-CN" sz="1800" dirty="0"/>
              <a:t>MapReduce</a:t>
            </a:r>
            <a:r>
              <a:rPr lang="zh-CN" altLang="en-US" sz="1800" dirty="0"/>
              <a:t>模块中独立出来。</a:t>
            </a:r>
            <a:r>
              <a:rPr lang="en-US" altLang="zh-CN" sz="1800" dirty="0"/>
              <a:t>Yarn</a:t>
            </a:r>
            <a:r>
              <a:rPr lang="zh-CN" altLang="en-US" sz="1800" dirty="0"/>
              <a:t>可以对</a:t>
            </a:r>
            <a:r>
              <a:rPr lang="en-US" altLang="zh-CN" sz="1800" dirty="0"/>
              <a:t>MapReduce</a:t>
            </a:r>
            <a:r>
              <a:rPr lang="zh-CN" altLang="en-US" sz="1800" dirty="0"/>
              <a:t>和</a:t>
            </a:r>
            <a:r>
              <a:rPr lang="en-US" altLang="zh-CN" sz="1800" dirty="0"/>
              <a:t>Spark</a:t>
            </a:r>
            <a:r>
              <a:rPr lang="zh-CN" altLang="en-US" sz="1800" dirty="0"/>
              <a:t>等多种分布式处理框架提供服务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Hadoop3.x</a:t>
            </a:r>
            <a:r>
              <a:rPr lang="zh-CN" altLang="en-US" sz="1800" dirty="0"/>
              <a:t>和</a:t>
            </a:r>
            <a:r>
              <a:rPr lang="en-US" altLang="zh-CN" sz="1800" dirty="0"/>
              <a:t>2.x</a:t>
            </a:r>
            <a:r>
              <a:rPr lang="zh-CN" altLang="en-US" sz="1800" dirty="0"/>
              <a:t>体系架构基本相同，但提供了一些新特性，进行了多项性能优化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目前主流使用</a:t>
            </a:r>
            <a:r>
              <a:rPr lang="en-US" altLang="zh-CN" sz="1800" dirty="0"/>
              <a:t>2.7x</a:t>
            </a:r>
            <a:r>
              <a:rPr lang="zh-CN" altLang="en-US" sz="1800" dirty="0"/>
              <a:t>（以上），以及</a:t>
            </a:r>
            <a:r>
              <a:rPr lang="en-US" altLang="zh-CN" sz="1800" dirty="0"/>
              <a:t>3.x</a:t>
            </a:r>
            <a:r>
              <a:rPr lang="zh-CN" altLang="en-US" sz="1800" dirty="0"/>
              <a:t>版本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/>
              <a:t>Hadoop</a:t>
            </a:r>
            <a:r>
              <a:rPr lang="zh-CN" altLang="en-US" sz="2200" b="1" dirty="0"/>
              <a:t>可以和多种组件配合使用，构建复杂的大数据解决方案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Hadoop</a:t>
            </a:r>
            <a:r>
              <a:rPr lang="zh-CN" altLang="en-US" sz="1800" dirty="0"/>
              <a:t>自身（核心组件）擅长对大数据进行分布式存储和批处理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对于数据采集、实时数据处理等不太擅长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只依靠自身无法实现对数据进行表格化管理和实时查询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solidFill>
                  <a:srgbClr val="C00000"/>
                </a:solidFill>
              </a:rPr>
              <a:t>Hadoop</a:t>
            </a:r>
            <a:r>
              <a:rPr lang="zh-CN" altLang="en-US" sz="1800" dirty="0">
                <a:solidFill>
                  <a:srgbClr val="C00000"/>
                </a:solidFill>
              </a:rPr>
              <a:t>是分布式批处理工具，不是</a:t>
            </a:r>
            <a:r>
              <a:rPr lang="en-US" altLang="zh-CN" sz="1800" dirty="0">
                <a:solidFill>
                  <a:srgbClr val="C00000"/>
                </a:solidFill>
              </a:rPr>
              <a:t>NoSQL</a:t>
            </a:r>
            <a:r>
              <a:rPr lang="zh-CN" altLang="en-US" sz="1800" dirty="0">
                <a:solidFill>
                  <a:srgbClr val="C00000"/>
                </a:solidFill>
              </a:rPr>
              <a:t>！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805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D74D7-DB8A-41CE-8115-0E11436E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Hadoop</a:t>
            </a:r>
            <a:r>
              <a:rPr lang="zh-CN" altLang="en-US" dirty="0"/>
              <a:t>的架构与扩展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37851-86A1-455F-8911-E19B4CACA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915566"/>
            <a:ext cx="4044729" cy="3805070"/>
          </a:xfrm>
        </p:spPr>
        <p:txBody>
          <a:bodyPr/>
          <a:lstStyle/>
          <a:p>
            <a:r>
              <a:rPr lang="en-US" altLang="zh-CN" sz="2000" b="1" dirty="0"/>
              <a:t>Hadoop</a:t>
            </a:r>
            <a:r>
              <a:rPr lang="zh-CN" altLang="en-US" sz="2000" b="1" dirty="0"/>
              <a:t>核心组件：</a:t>
            </a:r>
          </a:p>
          <a:p>
            <a:pPr lvl="1"/>
            <a:r>
              <a:rPr lang="en-US" altLang="zh-CN" sz="1600" b="1" dirty="0"/>
              <a:t>HDFS</a:t>
            </a:r>
            <a:r>
              <a:rPr lang="zh-CN" altLang="en-US" sz="1600" b="1" dirty="0"/>
              <a:t>：</a:t>
            </a:r>
            <a:r>
              <a:rPr lang="zh-CN" altLang="en-US" sz="1600" dirty="0"/>
              <a:t>分布式文件系统（原型为谷歌的</a:t>
            </a:r>
            <a:r>
              <a:rPr lang="en-US" altLang="zh-CN" sz="1600" dirty="0"/>
              <a:t>GFS</a:t>
            </a:r>
            <a:r>
              <a:rPr lang="zh-CN" altLang="en-US" sz="1600" dirty="0"/>
              <a:t>）</a:t>
            </a:r>
          </a:p>
          <a:p>
            <a:pPr lvl="1"/>
            <a:r>
              <a:rPr lang="en-US" altLang="zh-CN" sz="1600" b="1" dirty="0"/>
              <a:t>YARN</a:t>
            </a:r>
            <a:r>
              <a:rPr lang="zh-CN" altLang="en-US" sz="1600" b="1" dirty="0"/>
              <a:t>：</a:t>
            </a:r>
            <a:r>
              <a:rPr lang="zh-CN" altLang="en-US" sz="1600" dirty="0"/>
              <a:t>分布式资源管理</a:t>
            </a:r>
          </a:p>
          <a:p>
            <a:pPr lvl="1"/>
            <a:r>
              <a:rPr lang="en-US" altLang="zh-CN" sz="1600" b="1" dirty="0"/>
              <a:t>MapReduce</a:t>
            </a:r>
            <a:r>
              <a:rPr lang="zh-CN" altLang="en-US" sz="1600" b="1" dirty="0"/>
              <a:t>：</a:t>
            </a:r>
            <a:r>
              <a:rPr lang="zh-CN" altLang="en-US" sz="1600" dirty="0"/>
              <a:t>分布式计算框架</a:t>
            </a:r>
            <a:r>
              <a:rPr lang="en-US" altLang="zh-CN" sz="1600" dirty="0"/>
              <a:t>(</a:t>
            </a:r>
            <a:r>
              <a:rPr lang="zh-CN" altLang="en-US" sz="1600" dirty="0"/>
              <a:t>原型为谷歌的</a:t>
            </a:r>
            <a:r>
              <a:rPr lang="en-US" altLang="zh-CN" sz="1600" dirty="0"/>
              <a:t>MapReduce</a:t>
            </a:r>
            <a:r>
              <a:rPr lang="zh-CN" altLang="en-US" sz="1600" dirty="0"/>
              <a:t>）</a:t>
            </a:r>
          </a:p>
          <a:p>
            <a:r>
              <a:rPr lang="en-US" altLang="zh-CN" sz="2000" dirty="0"/>
              <a:t>HBase(</a:t>
            </a:r>
            <a:r>
              <a:rPr lang="zh-CN" altLang="en-US" sz="2000" dirty="0"/>
              <a:t>原型为谷歌的</a:t>
            </a:r>
            <a:r>
              <a:rPr lang="en-US" altLang="zh-CN" sz="2000" dirty="0"/>
              <a:t>Bigtable)</a:t>
            </a:r>
            <a:r>
              <a:rPr lang="zh-CN" altLang="en-US" sz="2000" dirty="0"/>
              <a:t>、</a:t>
            </a:r>
            <a:r>
              <a:rPr lang="en-US" altLang="zh-CN" sz="2000" dirty="0"/>
              <a:t>Hive(</a:t>
            </a:r>
            <a:r>
              <a:rPr lang="zh-CN" altLang="en-US" sz="2000" dirty="0"/>
              <a:t>数据仓库</a:t>
            </a:r>
            <a:r>
              <a:rPr lang="en-US" altLang="zh-CN" sz="2000" dirty="0"/>
              <a:t>)</a:t>
            </a:r>
            <a:r>
              <a:rPr lang="zh-CN" altLang="en-US" sz="2000" dirty="0"/>
              <a:t>等曾经属于</a:t>
            </a:r>
            <a:r>
              <a:rPr lang="en-US" altLang="zh-CN" sz="2000" dirty="0"/>
              <a:t>Hadoop</a:t>
            </a:r>
            <a:r>
              <a:rPr lang="zh-CN" altLang="en-US" sz="2000" dirty="0"/>
              <a:t>的核心组件，之后独立成为开源软件项目</a:t>
            </a:r>
          </a:p>
          <a:p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53B02A-C1DD-430E-8B28-714081720240}"/>
              </a:ext>
            </a:extLst>
          </p:cNvPr>
          <p:cNvSpPr/>
          <p:nvPr/>
        </p:nvSpPr>
        <p:spPr>
          <a:xfrm>
            <a:off x="5268959" y="3973149"/>
            <a:ext cx="310854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spcBef>
                <a:spcPct val="0"/>
              </a:spcBef>
            </a:pPr>
            <a:r>
              <a:rPr lang="en-US" altLang="zh-CN" sz="135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Hadoop</a:t>
            </a:r>
            <a:r>
              <a:rPr lang="zh-CN" altLang="zh-CN" sz="135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的核心架构及与重要扩展项目</a:t>
            </a:r>
            <a:endParaRPr lang="zh-CN" altLang="en-US" sz="135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F78D527-7DC4-4552-98CE-F05714765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249" y="1263401"/>
            <a:ext cx="4861142" cy="261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68A3A-46B1-4252-81E7-DD9E6A8C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Hadoop</a:t>
            </a:r>
            <a:r>
              <a:rPr lang="zh-CN" altLang="en-US" dirty="0"/>
              <a:t>的架构与扩展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CB1B7-0801-4E3F-9628-75C6FF338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10896"/>
            <a:ext cx="4104456" cy="3805070"/>
          </a:xfrm>
        </p:spPr>
        <p:txBody>
          <a:bodyPr/>
          <a:lstStyle/>
          <a:p>
            <a:r>
              <a:rPr lang="zh-CN" altLang="en-US" sz="2000" b="1" dirty="0"/>
              <a:t>主要扩展组件</a:t>
            </a:r>
          </a:p>
          <a:p>
            <a:pPr lvl="1"/>
            <a:r>
              <a:rPr lang="en-US" altLang="zh-CN" sz="1600" dirty="0">
                <a:solidFill>
                  <a:srgbClr val="C00000"/>
                </a:solidFill>
              </a:rPr>
              <a:t>HBase</a:t>
            </a:r>
            <a:r>
              <a:rPr lang="zh-CN" altLang="en-US" sz="1600" dirty="0">
                <a:solidFill>
                  <a:srgbClr val="C00000"/>
                </a:solidFill>
              </a:rPr>
              <a:t>：分布式</a:t>
            </a:r>
            <a:r>
              <a:rPr lang="en-US" altLang="zh-CN" sz="1600" dirty="0">
                <a:solidFill>
                  <a:srgbClr val="C00000"/>
                </a:solidFill>
              </a:rPr>
              <a:t>NoSQL</a:t>
            </a:r>
            <a:r>
              <a:rPr lang="zh-CN" altLang="en-US" sz="1600" dirty="0">
                <a:solidFill>
                  <a:srgbClr val="C00000"/>
                </a:solidFill>
              </a:rPr>
              <a:t>数据库</a:t>
            </a:r>
          </a:p>
          <a:p>
            <a:pPr lvl="1"/>
            <a:r>
              <a:rPr lang="en-US" altLang="zh-CN" sz="1600" dirty="0">
                <a:solidFill>
                  <a:srgbClr val="C00000"/>
                </a:solidFill>
              </a:rPr>
              <a:t>Hive</a:t>
            </a:r>
            <a:r>
              <a:rPr lang="zh-CN" altLang="en-US" sz="1600" dirty="0">
                <a:solidFill>
                  <a:srgbClr val="C00000"/>
                </a:solidFill>
              </a:rPr>
              <a:t>：分布式数据仓库</a:t>
            </a:r>
          </a:p>
          <a:p>
            <a:pPr lvl="1"/>
            <a:r>
              <a:rPr lang="en-US" altLang="zh-CN" sz="1600" dirty="0"/>
              <a:t>Spark 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Tez</a:t>
            </a:r>
            <a:r>
              <a:rPr lang="zh-CN" altLang="en-US" sz="1600" dirty="0"/>
              <a:t>：分布式计算引擎</a:t>
            </a:r>
          </a:p>
          <a:p>
            <a:pPr lvl="1"/>
            <a:r>
              <a:rPr lang="en-US" altLang="zh-CN" sz="1600" dirty="0"/>
              <a:t>Flume</a:t>
            </a:r>
            <a:r>
              <a:rPr lang="zh-CN" altLang="en-US" sz="1600" dirty="0"/>
              <a:t>：数据采集框架</a:t>
            </a:r>
          </a:p>
          <a:p>
            <a:pPr lvl="1"/>
            <a:r>
              <a:rPr lang="en-US" altLang="zh-CN" sz="1600" dirty="0"/>
              <a:t>Sqoop</a:t>
            </a:r>
            <a:r>
              <a:rPr lang="zh-CN" altLang="en-US" sz="1600" dirty="0"/>
              <a:t>：数据交互</a:t>
            </a:r>
          </a:p>
          <a:p>
            <a:pPr lvl="1"/>
            <a:r>
              <a:rPr lang="en-US" altLang="zh-CN" sz="1600" dirty="0"/>
              <a:t>Oozie/hue</a:t>
            </a:r>
            <a:r>
              <a:rPr lang="zh-CN" altLang="en-US" sz="1600" dirty="0"/>
              <a:t>：工作流、可视化操作</a:t>
            </a:r>
          </a:p>
          <a:p>
            <a:pPr lvl="1"/>
            <a:r>
              <a:rPr lang="en-US" altLang="zh-CN" sz="1600" dirty="0"/>
              <a:t>Mahout</a:t>
            </a:r>
            <a:r>
              <a:rPr lang="zh-CN" altLang="en-US" sz="1600" dirty="0"/>
              <a:t>：分布式数据挖掘</a:t>
            </a:r>
          </a:p>
          <a:p>
            <a:pPr lvl="1"/>
            <a:r>
              <a:rPr lang="en-US" altLang="zh-CN" sz="1600" dirty="0"/>
              <a:t>Pig</a:t>
            </a:r>
            <a:r>
              <a:rPr lang="zh-CN" altLang="en-US" sz="1600" dirty="0"/>
              <a:t>：通过简化的数据操作语言执行</a:t>
            </a:r>
            <a:r>
              <a:rPr lang="en-US" altLang="zh-CN" sz="1600" dirty="0"/>
              <a:t>MapReduce</a:t>
            </a:r>
            <a:r>
              <a:rPr lang="zh-CN" altLang="en-US" sz="1600" dirty="0"/>
              <a:t>操作</a:t>
            </a:r>
          </a:p>
          <a:p>
            <a:pPr lvl="1"/>
            <a:r>
              <a:rPr lang="en-US" altLang="zh-CN" sz="1600" dirty="0"/>
              <a:t>Zookeeper</a:t>
            </a:r>
            <a:r>
              <a:rPr lang="zh-CN" altLang="en-US" sz="1600" dirty="0"/>
              <a:t>：分布式协调服务，节点监控、高可用性管理</a:t>
            </a:r>
            <a:endParaRPr lang="en-US" altLang="zh-CN" sz="1600" dirty="0"/>
          </a:p>
          <a:p>
            <a:pPr lvl="1"/>
            <a:r>
              <a:rPr lang="en-US" altLang="zh-CN" sz="1600" dirty="0"/>
              <a:t>Ambari/Cloudera Manager/Fusion Insight</a:t>
            </a:r>
            <a:r>
              <a:rPr lang="zh-CN" altLang="en-US" sz="1600" dirty="0"/>
              <a:t>：集成化解决方案</a:t>
            </a:r>
          </a:p>
          <a:p>
            <a:pPr lvl="1"/>
            <a:r>
              <a:rPr lang="en-US" altLang="zh-CN" sz="1600" dirty="0"/>
              <a:t>…</a:t>
            </a:r>
          </a:p>
          <a:p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2FA9B1-299E-4536-9B84-777B015A6D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" b="3039"/>
          <a:stretch/>
        </p:blipFill>
        <p:spPr>
          <a:xfrm>
            <a:off x="4298904" y="906408"/>
            <a:ext cx="4845096" cy="36095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B9BA0A7-BCA9-4A3B-85C1-4D8D68DFDADD}"/>
              </a:ext>
            </a:extLst>
          </p:cNvPr>
          <p:cNvSpPr txBox="1"/>
          <p:nvPr/>
        </p:nvSpPr>
        <p:spPr>
          <a:xfrm>
            <a:off x="5209284" y="465998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生态系统</a:t>
            </a:r>
          </a:p>
        </p:txBody>
      </p:sp>
    </p:spTree>
    <p:extLst>
      <p:ext uri="{BB962C8B-B14F-4D97-AF65-F5344CB8AC3E}">
        <p14:creationId xmlns:p14="http://schemas.microsoft.com/office/powerpoint/2010/main" val="173077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B8396-CDD9-472A-B33B-B3D50920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Hadoop</a:t>
            </a:r>
            <a:r>
              <a:rPr lang="zh-CN" altLang="en-US" dirty="0"/>
              <a:t>与</a:t>
            </a:r>
            <a:r>
              <a:rPr lang="en-US" altLang="zh-CN" dirty="0"/>
              <a:t>HBase</a:t>
            </a:r>
            <a:r>
              <a:rPr lang="zh-CN" altLang="en-US" dirty="0"/>
              <a:t>数据库的关系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2B303-3B68-4257-B79E-326839D17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424936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/>
              <a:t>Hadoop</a:t>
            </a:r>
            <a:r>
              <a:rPr lang="zh-CN" altLang="en-US" sz="2000" dirty="0"/>
              <a:t>不能提供对数据的表格化存储，无法实现数据条目的自由增删改，以及便捷的实时查询功能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Hadoop</a:t>
            </a:r>
            <a:r>
              <a:rPr lang="zh-CN" altLang="en-US" sz="2000" dirty="0"/>
              <a:t>中的</a:t>
            </a:r>
            <a:r>
              <a:rPr lang="en-US" altLang="zh-CN" sz="2000" dirty="0"/>
              <a:t>HDFS</a:t>
            </a:r>
            <a:r>
              <a:rPr lang="zh-CN" altLang="en-US" sz="2000" dirty="0"/>
              <a:t>文件系统为</a:t>
            </a:r>
            <a:r>
              <a:rPr lang="en-US" altLang="zh-CN" sz="2000" dirty="0"/>
              <a:t>HBase</a:t>
            </a:r>
            <a:r>
              <a:rPr lang="zh-CN" altLang="en-US" sz="2000" dirty="0"/>
              <a:t>提供了底层存储支持</a:t>
            </a: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数据分布式、分块存储和多副本管理、数据文件的统一访问</a:t>
            </a: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数据与节点的监控与容错保障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MapReduce</a:t>
            </a:r>
            <a:r>
              <a:rPr lang="zh-CN" altLang="en-US" sz="2000" dirty="0"/>
              <a:t>、</a:t>
            </a:r>
            <a:r>
              <a:rPr lang="en-US" altLang="zh-CN" sz="2000" dirty="0"/>
              <a:t>Hive</a:t>
            </a:r>
            <a:r>
              <a:rPr lang="zh-CN" altLang="en-US" sz="2000" dirty="0"/>
              <a:t>和</a:t>
            </a:r>
            <a:r>
              <a:rPr lang="en-US" altLang="zh-CN" sz="2000" dirty="0"/>
              <a:t>Spark</a:t>
            </a:r>
            <a:r>
              <a:rPr lang="zh-CN" altLang="en-US" sz="2000" dirty="0"/>
              <a:t>等分布式处理框架可以从</a:t>
            </a:r>
            <a:r>
              <a:rPr lang="en-US" altLang="zh-CN" sz="2000" dirty="0"/>
              <a:t>HBase</a:t>
            </a:r>
            <a:r>
              <a:rPr lang="zh-CN" altLang="en-US" sz="2000" dirty="0"/>
              <a:t>或</a:t>
            </a:r>
            <a:r>
              <a:rPr lang="en-US" altLang="zh-CN" sz="2000" dirty="0"/>
              <a:t>HDFS</a:t>
            </a:r>
            <a:r>
              <a:rPr lang="zh-CN" altLang="en-US" sz="2000" dirty="0"/>
              <a:t>中读取数据，也可以将处理结果写入</a:t>
            </a:r>
            <a:r>
              <a:rPr lang="en-US" altLang="zh-CN" sz="2000" dirty="0" err="1"/>
              <a:t>Hbase</a:t>
            </a:r>
            <a:r>
              <a:rPr lang="zh-CN" altLang="en-US" sz="2000" dirty="0"/>
              <a:t>和</a:t>
            </a:r>
            <a:r>
              <a:rPr lang="en-US" altLang="zh-CN" sz="2000" dirty="0"/>
              <a:t>HDFS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203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54912"/>
            <a:ext cx="856895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3.1 Hadoop</a:t>
            </a:r>
            <a:r>
              <a:rPr lang="zh-CN" altLang="en-US" dirty="0"/>
              <a:t>概述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3.2 HDFS</a:t>
            </a:r>
            <a:r>
              <a:rPr lang="zh-CN" altLang="en-US" b="1" dirty="0">
                <a:solidFill>
                  <a:srgbClr val="C00000"/>
                </a:solidFill>
              </a:rPr>
              <a:t>原理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dirty="0"/>
              <a:t>3.3 </a:t>
            </a:r>
            <a:r>
              <a:rPr lang="zh-CN" altLang="en-US" dirty="0"/>
              <a:t>部署和配置</a:t>
            </a:r>
            <a:r>
              <a:rPr lang="en-US" altLang="zh-CN" dirty="0"/>
              <a:t>HDFS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3.4 </a:t>
            </a:r>
            <a:r>
              <a:rPr lang="zh-CN" altLang="en-US" dirty="0"/>
              <a:t>使用和管理</a:t>
            </a:r>
            <a:r>
              <a:rPr lang="en-US" altLang="zh-CN" dirty="0"/>
              <a:t>HDFS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3.5 MapReduce</a:t>
            </a:r>
            <a:r>
              <a:rPr lang="zh-CN" altLang="en-US" dirty="0"/>
              <a:t>原理简介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3.6 Hive</a:t>
            </a:r>
            <a:r>
              <a:rPr lang="zh-CN" altLang="en-US" dirty="0"/>
              <a:t>分布式数据仓库</a:t>
            </a:r>
          </a:p>
          <a:p>
            <a:pPr>
              <a:spcBef>
                <a:spcPts val="1200"/>
              </a:spcBef>
            </a:pPr>
            <a:endParaRPr lang="zh-CN" altLang="en-US" dirty="0"/>
          </a:p>
          <a:p>
            <a:pPr>
              <a:spcBef>
                <a:spcPts val="1200"/>
              </a:spcBef>
            </a:pPr>
            <a:endParaRPr lang="zh-CN" altLang="en-US" dirty="0"/>
          </a:p>
          <a:p>
            <a:pPr>
              <a:spcBef>
                <a:spcPts val="1200"/>
              </a:spcBef>
            </a:pPr>
            <a:endParaRPr lang="zh-CN" altLang="en-US" dirty="0"/>
          </a:p>
          <a:p>
            <a:pPr>
              <a:spcBef>
                <a:spcPts val="1200"/>
              </a:spcBef>
            </a:pPr>
            <a:endParaRPr lang="zh-CN" altLang="en-US" dirty="0"/>
          </a:p>
          <a:p>
            <a:pPr>
              <a:spcBef>
                <a:spcPts val="1200"/>
              </a:spcBef>
            </a:pPr>
            <a:endParaRPr lang="zh-CN" altLang="en-US" dirty="0"/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3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3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DE7FD059-52B9-4791-8CDB-BFA99AFD7D68}"/>
    </a:ext>
  </a:extLst>
</a:theme>
</file>

<file path=ppt/theme/theme4.xml><?xml version="1.0" encoding="utf-8"?>
<a:theme xmlns:a="http://schemas.openxmlformats.org/drawingml/2006/main" name="4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5.xml><?xml version="1.0" encoding="utf-8"?>
<a:theme xmlns:a="http://schemas.openxmlformats.org/drawingml/2006/main" name="5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DE7FD059-52B9-4791-8CDB-BFA99AFD7D68}"/>
    </a:ext>
  </a:extLst>
</a:theme>
</file>

<file path=ppt/theme/theme6.xml><?xml version="1.0" encoding="utf-8"?>
<a:theme xmlns:a="http://schemas.openxmlformats.org/drawingml/2006/main" name="人邮在线师资培训PPT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  <a:txDef>
      <a:spPr>
        <a:noFill/>
      </a:spPr>
      <a:bodyPr wrap="square" numCol="1" rtlCol="0">
        <a:spAutoFit/>
      </a:bodyPr>
      <a:lstStyle>
        <a:defPPr algn="l">
          <a:defRPr sz="18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人邮在线师资培训PPT主题" id="{9450C822-C573-424A-ADC8-E0E003568AE4}" vid="{35EDA6EC-C44A-48A3-A5E2-2F288403C4D6}"/>
    </a:ext>
  </a:extLst>
</a:theme>
</file>

<file path=ppt/theme/theme7.xml><?xml version="1.0" encoding="utf-8"?>
<a:theme xmlns:a="http://schemas.openxmlformats.org/drawingml/2006/main" name="1_人邮在线师资培训PPT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  <a:txDef>
      <a:spPr>
        <a:noFill/>
      </a:spPr>
      <a:bodyPr wrap="square" numCol="1" rtlCol="0">
        <a:spAutoFit/>
      </a:bodyPr>
      <a:lstStyle>
        <a:defPPr algn="l">
          <a:defRPr sz="18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27668</TotalTime>
  <Words>3277</Words>
  <Application>Microsoft Office PowerPoint</Application>
  <PresentationFormat>全屏显示(16:9)</PresentationFormat>
  <Paragraphs>308</Paragraphs>
  <Slides>31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3" baseType="lpstr">
      <vt:lpstr>MS PGothic</vt:lpstr>
      <vt:lpstr>仿宋</vt:lpstr>
      <vt:lpstr>黑体</vt:lpstr>
      <vt:lpstr>华文楷体</vt:lpstr>
      <vt:lpstr>楷体</vt:lpstr>
      <vt:lpstr>宋体</vt:lpstr>
      <vt:lpstr>微软雅黑</vt:lpstr>
      <vt:lpstr>微软雅黑 Light</vt:lpstr>
      <vt:lpstr>Arial</vt:lpstr>
      <vt:lpstr>Calibri</vt:lpstr>
      <vt:lpstr>Lucida Console</vt:lpstr>
      <vt:lpstr>Times New Roman</vt:lpstr>
      <vt:lpstr>Trebuchet MS</vt:lpstr>
      <vt:lpstr>Wingdings</vt:lpstr>
      <vt:lpstr>默认设计模板</vt:lpstr>
      <vt:lpstr>2_Office 主题</vt:lpstr>
      <vt:lpstr>3_Office 主题</vt:lpstr>
      <vt:lpstr>4_Office 主题</vt:lpstr>
      <vt:lpstr>5_Office 主题</vt:lpstr>
      <vt:lpstr>人邮在线师资培训PPT主题</vt:lpstr>
      <vt:lpstr>1_人邮在线师资培训PPT主题</vt:lpstr>
      <vt:lpstr>Visio</vt:lpstr>
      <vt:lpstr>PowerPoint 演示文稿</vt:lpstr>
      <vt:lpstr>大数据管理系统</vt:lpstr>
      <vt:lpstr>概要</vt:lpstr>
      <vt:lpstr>Hadoop的由来</vt:lpstr>
      <vt:lpstr>Hadoop的架构与扩展</vt:lpstr>
      <vt:lpstr>Hadoop的架构与扩展</vt:lpstr>
      <vt:lpstr>Hadoop的架构与扩展</vt:lpstr>
      <vt:lpstr>Hadoop与HBase数据库的关系</vt:lpstr>
      <vt:lpstr>概要</vt:lpstr>
      <vt:lpstr>HDFS</vt:lpstr>
      <vt:lpstr>HDFS架构</vt:lpstr>
      <vt:lpstr>HDFS架构</vt:lpstr>
      <vt:lpstr>Namenode的数据结构</vt:lpstr>
      <vt:lpstr>Namenode的数据结构</vt:lpstr>
      <vt:lpstr>数据分块和多副本机制</vt:lpstr>
      <vt:lpstr>数据分块和多副本机制</vt:lpstr>
      <vt:lpstr>数据分块和多副本机制</vt:lpstr>
      <vt:lpstr>数据读写原理</vt:lpstr>
      <vt:lpstr>数据读写原理</vt:lpstr>
      <vt:lpstr>数据读写原理</vt:lpstr>
      <vt:lpstr>概要</vt:lpstr>
      <vt:lpstr>MapReduce的思想</vt:lpstr>
      <vt:lpstr>MapReduce的思想</vt:lpstr>
      <vt:lpstr>构建抽象模型：Map和Reduce</vt:lpstr>
      <vt:lpstr>MapReduce计算框架</vt:lpstr>
      <vt:lpstr>MapReduce计算架构</vt:lpstr>
      <vt:lpstr>YARN资源管理器</vt:lpstr>
      <vt:lpstr>YARN运行流程</vt:lpstr>
      <vt:lpstr>概要</vt:lpstr>
      <vt:lpstr>Hive分布式数据仓库</vt:lpstr>
      <vt:lpstr>小结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Wengen Li</cp:lastModifiedBy>
  <cp:revision>2269</cp:revision>
  <dcterms:created xsi:type="dcterms:W3CDTF">2007-09-26T12:04:45Z</dcterms:created>
  <dcterms:modified xsi:type="dcterms:W3CDTF">2022-01-04T04:16:58Z</dcterms:modified>
</cp:coreProperties>
</file>