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  <p:sldMasterId id="2147483741" r:id="rId3"/>
    <p:sldMasterId id="2147483745" r:id="rId4"/>
    <p:sldMasterId id="2147483751" r:id="rId5"/>
    <p:sldMasterId id="2147483755" r:id="rId6"/>
    <p:sldMasterId id="2147483761" r:id="rId7"/>
    <p:sldMasterId id="2147483766" r:id="rId8"/>
  </p:sldMasterIdLst>
  <p:notesMasterIdLst>
    <p:notesMasterId r:id="rId24"/>
  </p:notesMasterIdLst>
  <p:handoutMasterIdLst>
    <p:handoutMasterId r:id="rId25"/>
  </p:handoutMasterIdLst>
  <p:sldIdLst>
    <p:sldId id="1844" r:id="rId9"/>
    <p:sldId id="1917" r:id="rId10"/>
    <p:sldId id="1984" r:id="rId11"/>
    <p:sldId id="1918" r:id="rId12"/>
    <p:sldId id="1985" r:id="rId13"/>
    <p:sldId id="1919" r:id="rId14"/>
    <p:sldId id="1921" r:id="rId15"/>
    <p:sldId id="1920" r:id="rId16"/>
    <p:sldId id="1929" r:id="rId17"/>
    <p:sldId id="1930" r:id="rId18"/>
    <p:sldId id="1932" r:id="rId19"/>
    <p:sldId id="1931" r:id="rId20"/>
    <p:sldId id="1934" r:id="rId21"/>
    <p:sldId id="1935" r:id="rId22"/>
    <p:sldId id="1983" r:id="rId23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844"/>
            <p14:sldId id="1917"/>
            <p14:sldId id="1984"/>
            <p14:sldId id="1918"/>
            <p14:sldId id="1985"/>
            <p14:sldId id="1919"/>
            <p14:sldId id="1921"/>
            <p14:sldId id="1920"/>
            <p14:sldId id="1929"/>
            <p14:sldId id="1930"/>
            <p14:sldId id="1932"/>
            <p14:sldId id="1931"/>
            <p14:sldId id="1934"/>
            <p14:sldId id="1935"/>
            <p14:sldId id="19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BA"/>
    <a:srgbClr val="080808"/>
    <a:srgbClr val="339933"/>
    <a:srgbClr val="B5880B"/>
    <a:srgbClr val="E87071"/>
    <a:srgbClr val="00B3EE"/>
    <a:srgbClr val="93E5FF"/>
    <a:srgbClr val="F7FE98"/>
    <a:srgbClr val="FFFF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6" autoAdjust="0"/>
    <p:restoredTop sz="92277" autoAdjust="0"/>
  </p:normalViewPr>
  <p:slideViewPr>
    <p:cSldViewPr>
      <p:cViewPr varScale="1">
        <p:scale>
          <a:sx n="78" d="100"/>
          <a:sy n="78" d="100"/>
        </p:scale>
        <p:origin x="928" y="36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表结构只有表名、列族及列族的属性等信息</a:t>
            </a:r>
            <a:endParaRPr lang="en-US" altLang="zh-CN" dirty="0"/>
          </a:p>
          <a:p>
            <a:r>
              <a:rPr lang="zh-CN" altLang="en-US" dirty="0"/>
              <a:t>详细对比需要从下两节引出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9771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HBAse</a:t>
            </a:r>
            <a:r>
              <a:rPr lang="zh-CN" altLang="en-US" dirty="0"/>
              <a:t>的存储模式下，空值不会被记录，也不会预留空间，因此</a:t>
            </a:r>
            <a:r>
              <a:rPr lang="en-US" altLang="zh-CN" dirty="0"/>
              <a:t>HBase</a:t>
            </a:r>
            <a:r>
              <a:rPr lang="zh-CN" altLang="en-US" dirty="0"/>
              <a:t>适合存储稀疏数据</a:t>
            </a:r>
          </a:p>
          <a:p>
            <a:r>
              <a:rPr lang="zh-CN" altLang="en-US" dirty="0"/>
              <a:t>局部排序的概念在下一章介绍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9943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411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792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813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93" y="704822"/>
            <a:ext cx="8840814" cy="4268290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5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7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5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9651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62881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495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A7292B3-0B11-47C5-88E2-9844D507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C655026C-D8C1-4363-A171-84A90C9556A8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9D71AFEE-3217-4DF1-A05D-12A407F38565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F3744282-CBF6-4F73-8D13-2E9840FB670F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2970D77-4C66-4576-9AA6-73D80016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3791676-F468-463F-BEC4-97872E7D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06E60E-9DCE-4873-8FA0-50CCC5EB395C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06476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923893-35F6-4EB2-91AD-1989F36BC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B0AC6FB-1EB7-4AAC-B1AE-37AE476384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44D63D7-2EBE-4AF2-9EE8-826D31E6F8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EFB7F81-5786-408F-9F93-7F27EC3480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543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22" y="0"/>
            <a:ext cx="9166622" cy="514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3708796" y="2636818"/>
            <a:ext cx="1724025" cy="369332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郑素铃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0" y="3584972"/>
            <a:ext cx="9121379" cy="154662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29" y="1538883"/>
            <a:ext cx="5055361" cy="519113"/>
          </a:xfrm>
        </p:spPr>
        <p:txBody>
          <a:bodyPr/>
          <a:lstStyle>
            <a:lvl1pPr algn="ctr">
              <a:defRPr sz="3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18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788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105BCA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FA20D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28451" cy="3276923"/>
          </a:xfrm>
        </p:spPr>
        <p:txBody>
          <a:bodyPr>
            <a:noAutofit/>
          </a:bodyPr>
          <a:lstStyle>
            <a:lvl1pPr marL="204088" indent="-204088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35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310" b="0">
                <a:latin typeface="微软雅黑" pitchFamily="34" charset="-122"/>
                <a:ea typeface="微软雅黑" pitchFamily="34" charset="-122"/>
              </a:defRPr>
            </a:lvl2pPr>
            <a:lvl3pPr>
              <a:defRPr sz="1072" b="0">
                <a:latin typeface="微软雅黑" pitchFamily="34" charset="-122"/>
                <a:ea typeface="微软雅黑" pitchFamily="34" charset="-122"/>
              </a:defRPr>
            </a:lvl3pPr>
            <a:lvl4pPr>
              <a:defRPr sz="1072" b="0">
                <a:latin typeface="微软雅黑" pitchFamily="34" charset="-122"/>
                <a:ea typeface="微软雅黑" pitchFamily="34" charset="-122"/>
              </a:defRPr>
            </a:lvl4pPr>
            <a:lvl5pPr>
              <a:defRPr sz="1072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119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4"/>
            <a:ext cx="9167004" cy="51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788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28440" cy="3254791"/>
          </a:xfrm>
        </p:spPr>
        <p:txBody>
          <a:bodyPr>
            <a:noAutofit/>
          </a:bodyPr>
          <a:lstStyle>
            <a:lvl1pPr marL="204088" indent="-204088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310" b="0">
                <a:latin typeface="微软雅黑" pitchFamily="34" charset="-122"/>
                <a:ea typeface="微软雅黑" pitchFamily="34" charset="-122"/>
              </a:defRPr>
            </a:lvl2pPr>
            <a:lvl3pPr>
              <a:defRPr sz="1072" b="0">
                <a:latin typeface="微软雅黑" pitchFamily="34" charset="-122"/>
                <a:ea typeface="微软雅黑" pitchFamily="34" charset="-122"/>
              </a:defRPr>
            </a:lvl3pPr>
            <a:lvl4pPr>
              <a:defRPr sz="1072" b="0">
                <a:latin typeface="微软雅黑" pitchFamily="34" charset="-122"/>
                <a:ea typeface="微软雅黑" pitchFamily="34" charset="-122"/>
              </a:defRPr>
            </a:lvl4pPr>
            <a:lvl5pPr>
              <a:defRPr sz="1072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4"/>
          </a:p>
        </p:txBody>
      </p:sp>
    </p:spTree>
    <p:extLst>
      <p:ext uri="{BB962C8B-B14F-4D97-AF65-F5344CB8AC3E}">
        <p14:creationId xmlns:p14="http://schemas.microsoft.com/office/powerpoint/2010/main" val="94497426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8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536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3752917" y="1160480"/>
            <a:ext cx="5311538" cy="1463117"/>
          </a:xfrm>
          <a:prstGeom prst="rect">
            <a:avLst/>
          </a:prstGeom>
        </p:spPr>
        <p:txBody>
          <a:bodyPr lIns="51435" tIns="25718" rIns="51435" bIns="25718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495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495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797" y="1685110"/>
            <a:ext cx="3522764" cy="1858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19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596" dirty="0">
                <a:solidFill>
                  <a:srgbClr val="7F7F7F"/>
                </a:solidFill>
                <a:cs typeface="Arial" panose="020B0604020202020204" pitchFamily="34" charset="0"/>
                <a:sym typeface="+mn-ea"/>
              </a:rPr>
              <a:t> </a:t>
            </a:r>
            <a:fld id="{1B858347-A66A-42BC-B1AA-583297C0440B}" type="slidenum">
              <a:rPr kumimoji="0" lang="en-US" altLang="zh-CN" sz="596" dirty="0" smtClean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pPr algn="ctr" eaLnBrk="1" hangingPunct="1">
                <a:defRPr/>
              </a:pPr>
              <a:t>‹#›</a:t>
            </a:fld>
            <a:endParaRPr kumimoji="0" lang="en-US" altLang="zh-CN" sz="596" dirty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859756" y="4760119"/>
            <a:ext cx="929879" cy="2383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75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大数据挖掘专家</a:t>
            </a:r>
            <a:endParaRPr lang="en-US" altLang="zh-CN" sz="75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12" descr="泰迪logo无底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172642" y="4704160"/>
            <a:ext cx="1621631" cy="35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30701" cy="3276923"/>
          </a:xfrm>
        </p:spPr>
        <p:txBody>
          <a:bodyPr>
            <a:noAutofit/>
          </a:bodyPr>
          <a:lstStyle>
            <a:lvl1pPr marL="204311" indent="-204311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09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1"/>
              <a:t>Hadoop</a:t>
            </a:r>
            <a:r>
              <a:rPr lang="zh-CN" altLang="en-US" noProof="1"/>
              <a:t>简介及架构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63CD7-D42C-4334-B5C3-AEA8DE6F5196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2D29A-65D8-4902-8C80-7FFA3F07BA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4953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46" y="0"/>
            <a:ext cx="9166622" cy="514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/>
          <p:cNvSpPr txBox="1"/>
          <p:nvPr/>
        </p:nvSpPr>
        <p:spPr>
          <a:xfrm>
            <a:off x="3708796" y="2636818"/>
            <a:ext cx="1724025" cy="369332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郑素铃</a:t>
            </a:r>
          </a:p>
        </p:txBody>
      </p:sp>
      <p:sp>
        <p:nvSpPr>
          <p:cNvPr id="9" name="任意多边形: 形状 8"/>
          <p:cNvSpPr/>
          <p:nvPr/>
        </p:nvSpPr>
        <p:spPr bwMode="auto">
          <a:xfrm>
            <a:off x="0" y="3584972"/>
            <a:ext cx="9121379" cy="154662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5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2043129" y="1538883"/>
            <a:ext cx="5055361" cy="519113"/>
          </a:xfrm>
        </p:spPr>
        <p:txBody>
          <a:bodyPr/>
          <a:lstStyle>
            <a:lvl1pPr algn="ctr">
              <a:defRPr sz="3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57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788" dirty="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/>
          <p:cNvCxnSpPr>
            <a:stCxn id="6" idx="3"/>
          </p:cNvCxnSpPr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/>
          <p:cNvSpPr>
            <a:spLocks noChangeArrowheads="1"/>
          </p:cNvSpPr>
          <p:nvPr userDrawn="1"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105BCA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sp>
        <p:nvSpPr>
          <p:cNvPr id="11" name="AutoShape 23"/>
          <p:cNvSpPr>
            <a:spLocks noChangeArrowheads="1"/>
          </p:cNvSpPr>
          <p:nvPr userDrawn="1"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FA20D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536"/>
          </a:p>
        </p:txBody>
      </p:sp>
      <p:pic>
        <p:nvPicPr>
          <p:cNvPr id="12" name="图片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/>
          <p:cNvCxnSpPr/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/>
          <p:cNvSpPr>
            <a:spLocks noChangeArrowheads="1"/>
          </p:cNvSpPr>
          <p:nvPr userDrawn="1"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3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06476"/>
            <a:ext cx="8328451" cy="3276923"/>
          </a:xfrm>
        </p:spPr>
        <p:txBody>
          <a:bodyPr>
            <a:noAutofit/>
          </a:bodyPr>
          <a:lstStyle>
            <a:lvl1pPr marL="204311" indent="-204311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35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09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8811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4"/>
            <a:ext cx="9167004" cy="51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78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788" dirty="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kumimoji="0" lang="en-US" altLang="zh-CN" sz="788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/>
          <p:cNvCxnSpPr>
            <a:stCxn id="6" idx="3"/>
          </p:cNvCxnSpPr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1859756" y="4760119"/>
            <a:ext cx="929879" cy="2530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338"/>
              </a:spcBef>
              <a:defRPr/>
            </a:pPr>
            <a:r>
              <a:rPr lang="zh-CN" altLang="en-US" sz="825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大数据挖掘专家</a:t>
            </a:r>
            <a:endParaRPr lang="en-US" altLang="zh-CN" sz="825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2" y="4624387"/>
            <a:ext cx="160258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/>
          <p:cNvCxnSpPr/>
          <p:nvPr userDrawn="1"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62882"/>
            <a:ext cx="8328440" cy="3254791"/>
          </a:xfrm>
        </p:spPr>
        <p:txBody>
          <a:bodyPr>
            <a:noAutofit/>
          </a:bodyPr>
          <a:lstStyle>
            <a:lvl1pPr marL="204311" indent="-204311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350" b="0">
                <a:solidFill>
                  <a:schemeClr val="bg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09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73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7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1794272" y="4760119"/>
            <a:ext cx="0" cy="2939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78" y="204488"/>
            <a:ext cx="1524899" cy="405000"/>
          </a:xfrm>
          <a:prstGeom prst="rect">
            <a:avLst/>
          </a:prstGeom>
        </p:spPr>
      </p:pic>
      <p:sp>
        <p:nvSpPr>
          <p:cNvPr id="21" name="AutoShape 23"/>
          <p:cNvSpPr>
            <a:spLocks noChangeArrowheads="1"/>
          </p:cNvSpPr>
          <p:nvPr userDrawn="1"/>
        </p:nvSpPr>
        <p:spPr bwMode="auto">
          <a:xfrm>
            <a:off x="184548" y="686991"/>
            <a:ext cx="7197328" cy="54000"/>
          </a:xfrm>
          <a:prstGeom prst="rect">
            <a:avLst/>
          </a:prstGeom>
          <a:solidFill>
            <a:srgbClr val="006EBC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3"/>
          </a:p>
        </p:txBody>
      </p:sp>
      <p:sp>
        <p:nvSpPr>
          <p:cNvPr id="22" name="AutoShape 23"/>
          <p:cNvSpPr>
            <a:spLocks noChangeArrowheads="1"/>
          </p:cNvSpPr>
          <p:nvPr userDrawn="1"/>
        </p:nvSpPr>
        <p:spPr bwMode="auto">
          <a:xfrm>
            <a:off x="7381875" y="686991"/>
            <a:ext cx="1491854" cy="54000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713"/>
          </a:p>
        </p:txBody>
      </p:sp>
    </p:spTree>
    <p:extLst>
      <p:ext uri="{BB962C8B-B14F-4D97-AF65-F5344CB8AC3E}">
        <p14:creationId xmlns:p14="http://schemas.microsoft.com/office/powerpoint/2010/main" val="186297000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81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536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752917" y="1160480"/>
            <a:ext cx="5311538" cy="1463117"/>
          </a:xfrm>
          <a:prstGeom prst="rect">
            <a:avLst/>
          </a:prstGeom>
        </p:spPr>
        <p:txBody>
          <a:bodyPr lIns="51435" tIns="25718" rIns="51435" bIns="25718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495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495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797" y="1685110"/>
            <a:ext cx="3522764" cy="1858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471048" y="289457"/>
            <a:ext cx="141565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05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897417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42285" y="427569"/>
            <a:ext cx="9644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804" y="225163"/>
            <a:ext cx="4095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9" y="211569"/>
            <a:ext cx="1524899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8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5257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002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4" y="4794649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9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4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6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8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6" y="854236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1981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93" y="704822"/>
            <a:ext cx="8840814" cy="4268290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2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454BC5-A891-44EE-A74B-A7E3CAEB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rgbClr val="FFFF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444676" y="2029612"/>
            <a:ext cx="4417396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0FFE4904-50E7-4ECC-BCC3-C67937E4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85410" y="2828925"/>
            <a:ext cx="2057400" cy="273844"/>
          </a:xfrm>
        </p:spPr>
        <p:txBody>
          <a:bodyPr/>
          <a:lstStyle>
            <a:lvl1pPr algn="r"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FE4E08F-4887-4F4C-9762-6BCB4180551A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45506A60-0D47-419A-A3D4-E389BBAD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D3D3452-65FF-4347-BD00-2B75098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54EA-A234-48FF-B1AB-A743A0A11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1914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344E8F8E-8ED2-41FE-955F-98DA3E1F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72326DD-CA6B-48E1-82EE-2C40342E91F0}" type="slidenum">
              <a:rPr lang="en-US" altLang="zh-CN" sz="750">
                <a:solidFill>
                  <a:srgbClr val="000000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243BA145-C75F-444E-8B74-1333C2CD3A06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B7EB717-16D0-4F77-AECC-8FFB2A01D333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ECCD04C0-A21A-4A36-8E9E-C0AB9D08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540B248-5114-4E4E-A771-6A386CA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D0C119-CD7B-49C6-A100-95BBB1F1B7F8}"/>
              </a:ext>
            </a:extLst>
          </p:cNvPr>
          <p:cNvCxnSpPr>
            <a:stCxn id="6" idx="3"/>
          </p:cNvCxnSpPr>
          <p:nvPr/>
        </p:nvCxnSpPr>
        <p:spPr>
          <a:xfrm>
            <a:off x="1778794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62881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62A2299D-1619-4CD0-B6E8-2D56BA1F92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BE7DB14-3FC9-4E7D-A156-27996A659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016A806-F9C4-4CAD-B65B-F4F0BBFA5B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34354E6-6E20-407C-8836-B4EB47A9EC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065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0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6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0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78DAC12-AD83-477B-97AF-3CA467AFD3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A14CD66-C982-445D-AC32-8E48B232DE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15DEB0E-29B5-44A3-AEB0-C37DB8B3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948297-B530-4CE6-80C6-52E7587E048D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84E24152-3CEB-4698-881C-5331997BD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DF74BA9-70AB-4381-81A6-FEB1018C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F9760C03-729C-4D91-B6B1-5D1C7E6726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6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706" y="401121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E3483A-67FA-4E8A-AC49-C214350ED8DF}" type="datetimeFigureOut">
              <a:rPr lang="zh-CN" altLang="en-US" smtClean="0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11023-10EA-465F-8A4B-7E419882D64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272117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544234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816351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088468" algn="l" rtl="0" eaLnBrk="1" fontAlgn="base" hangingPunct="1">
        <a:spcBef>
          <a:spcPct val="0"/>
        </a:spcBef>
        <a:spcAft>
          <a:spcPct val="0"/>
        </a:spcAft>
        <a:defRPr sz="1428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03597" indent="-203597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125">
          <a:solidFill>
            <a:schemeClr val="tx1"/>
          </a:solidFill>
          <a:latin typeface="+mn-lt"/>
          <a:ea typeface="+mn-ea"/>
          <a:cs typeface="宋体" charset="0"/>
        </a:defRPr>
      </a:lvl1pPr>
      <a:lvl2pPr marL="441722" indent="-16906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650">
          <a:solidFill>
            <a:schemeClr val="tx1"/>
          </a:solidFill>
          <a:latin typeface="+mn-lt"/>
          <a:ea typeface="+mn-ea"/>
        </a:defRPr>
      </a:lvl2pPr>
      <a:lvl3pPr marL="679847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25">
          <a:solidFill>
            <a:schemeClr val="tx1"/>
          </a:solidFill>
          <a:latin typeface="+mn-lt"/>
          <a:ea typeface="+mn-ea"/>
        </a:defRPr>
      </a:lvl3pPr>
      <a:lvl4pPr marL="951310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>
          <a:solidFill>
            <a:schemeClr val="tx1"/>
          </a:solidFill>
          <a:latin typeface="+mn-lt"/>
          <a:ea typeface="+mn-ea"/>
        </a:defRPr>
      </a:lvl4pPr>
      <a:lvl5pPr marL="1223963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>
          <a:solidFill>
            <a:schemeClr val="tx1"/>
          </a:solidFill>
          <a:latin typeface="+mn-lt"/>
          <a:ea typeface="+mn-ea"/>
        </a:defRPr>
      </a:lvl5pPr>
      <a:lvl6pPr marL="1496643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6pPr>
      <a:lvl7pPr marL="1768760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7pPr>
      <a:lvl8pPr marL="2040877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8pPr>
      <a:lvl9pPr marL="2312993" indent="-1360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9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1pPr>
      <a:lvl2pPr marL="272117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2pPr>
      <a:lvl3pPr marL="544234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3pPr>
      <a:lvl4pPr marL="816351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4pPr>
      <a:lvl5pPr marL="1088468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5pPr>
      <a:lvl6pPr marL="1360585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6pPr>
      <a:lvl7pPr marL="1632701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7pPr>
      <a:lvl8pPr marL="1904818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8pPr>
      <a:lvl9pPr marL="2176935" algn="l" defTabSz="544234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316706" y="401121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E3483A-67FA-4E8A-AC49-C214350ED8D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11023-10EA-465F-8A4B-7E419882D6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97015" y="2289334"/>
            <a:ext cx="2546985" cy="28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4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42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271939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6pPr>
      <a:lvl7pPr marL="544354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7pPr>
      <a:lvl8pPr marL="816293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8pPr>
      <a:lvl9pPr marL="1088231" algn="l" rtl="0" eaLnBrk="1" fontAlgn="base" hangingPunct="1">
        <a:spcBef>
          <a:spcPct val="0"/>
        </a:spcBef>
        <a:spcAft>
          <a:spcPct val="0"/>
        </a:spcAft>
        <a:defRPr sz="1429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9pPr>
    </p:titleStyle>
    <p:bodyStyle>
      <a:lvl1pPr marL="203835" indent="-203835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12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441960" indent="-16906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650">
          <a:solidFill>
            <a:schemeClr val="tx1"/>
          </a:solidFill>
          <a:latin typeface="+mn-lt"/>
          <a:ea typeface="+mn-ea"/>
        </a:defRPr>
      </a:lvl2pPr>
      <a:lvl3pPr marL="680085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25">
          <a:solidFill>
            <a:schemeClr val="tx1"/>
          </a:solidFill>
          <a:latin typeface="+mn-lt"/>
          <a:ea typeface="+mn-ea"/>
        </a:defRPr>
      </a:lvl3pPr>
      <a:lvl4pPr marL="951548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>
          <a:solidFill>
            <a:schemeClr val="tx1"/>
          </a:solidFill>
          <a:latin typeface="+mn-lt"/>
          <a:ea typeface="+mn-ea"/>
        </a:defRPr>
      </a:lvl4pPr>
      <a:lvl5pPr marL="1223963" indent="-13573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>
          <a:solidFill>
            <a:schemeClr val="tx1"/>
          </a:solidFill>
          <a:latin typeface="+mn-lt"/>
          <a:ea typeface="+mn-ea"/>
        </a:defRPr>
      </a:lvl5pPr>
      <a:lvl6pPr marL="1496854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6pPr>
      <a:lvl7pPr marL="1768793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7pPr>
      <a:lvl8pPr marL="2040731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8pPr>
      <a:lvl9pPr marL="2313146" indent="-13620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1pPr>
      <a:lvl2pPr marL="271939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2pPr>
      <a:lvl3pPr marL="544354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3pPr>
      <a:lvl4pPr marL="816293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4pPr>
      <a:lvl5pPr marL="1088231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5pPr>
      <a:lvl6pPr marL="1360646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6pPr>
      <a:lvl7pPr marL="1632585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7pPr>
      <a:lvl8pPr marL="1905000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8pPr>
      <a:lvl9pPr marL="2176939" algn="l" defTabSz="54435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9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7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wengen@tongji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HBase</a:t>
            </a:r>
            <a:r>
              <a:rPr lang="zh-CN" altLang="en-US" sz="3600" b="1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基本原理与使用</a:t>
            </a:r>
          </a:p>
          <a:p>
            <a:pPr algn="ctr">
              <a:spcBef>
                <a:spcPts val="6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《NoSQL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数据库系统原理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+mn-lt"/>
                <a:ea typeface="华文楷体" panose="02010600040101010101" pitchFamily="2" charset="-122"/>
              </a:rPr>
              <a:t>章）</a:t>
            </a:r>
            <a:endParaRPr lang="en-US" altLang="zh-CN" dirty="0">
              <a:solidFill>
                <a:prstClr val="black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291830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李文根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lwengen@tongji.edu.cn</a:t>
            </a:r>
            <a:endParaRPr lang="en-GB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计算机科学与技术系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同济大学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endParaRPr lang="de-CH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6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52B83-1B10-4809-A9E3-404A9465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406A8-C1F8-4B4C-9CE8-C4217A26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14" y="915566"/>
            <a:ext cx="388843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实际存储方式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每个物理行只有一个行键和列标识符（即表中的</a:t>
            </a:r>
            <a:r>
              <a:rPr lang="en-US" altLang="zh-CN" sz="1800" dirty="0"/>
              <a:t>Name</a:t>
            </a:r>
            <a:r>
              <a:rPr lang="zh-CN" altLang="en-US" sz="1800" dirty="0"/>
              <a:t>）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如何利用时间戳实现数据随机更新和删除？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如何处理空值？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7ED375C-24D1-4A60-AB10-2A17CFA49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45039"/>
              </p:ext>
            </p:extLst>
          </p:nvPr>
        </p:nvGraphicFramePr>
        <p:xfrm>
          <a:off x="4932040" y="870161"/>
          <a:ext cx="3816424" cy="3724462"/>
        </p:xfrm>
        <a:graphic>
          <a:graphicData uri="http://schemas.openxmlformats.org/drawingml/2006/table">
            <a:tbl>
              <a:tblPr firstRow="1" bandRow="1"/>
              <a:tblGrid>
                <a:gridCol w="833474">
                  <a:extLst>
                    <a:ext uri="{9D8B030D-6E8A-4147-A177-3AD203B41FA5}">
                      <a16:colId xmlns:a16="http://schemas.microsoft.com/office/drawing/2014/main" val="1671530827"/>
                    </a:ext>
                  </a:extLst>
                </a:gridCol>
                <a:gridCol w="966726">
                  <a:extLst>
                    <a:ext uri="{9D8B030D-6E8A-4147-A177-3AD203B41FA5}">
                      <a16:colId xmlns:a16="http://schemas.microsoft.com/office/drawing/2014/main" val="1559020710"/>
                    </a:ext>
                  </a:extLst>
                </a:gridCol>
                <a:gridCol w="869631">
                  <a:extLst>
                    <a:ext uri="{9D8B030D-6E8A-4147-A177-3AD203B41FA5}">
                      <a16:colId xmlns:a16="http://schemas.microsoft.com/office/drawing/2014/main" val="4023135611"/>
                    </a:ext>
                  </a:extLst>
                </a:gridCol>
                <a:gridCol w="1146593">
                  <a:extLst>
                    <a:ext uri="{9D8B030D-6E8A-4147-A177-3AD203B41FA5}">
                      <a16:colId xmlns:a16="http://schemas.microsoft.com/office/drawing/2014/main" val="3850084791"/>
                    </a:ext>
                  </a:extLst>
                </a:gridCol>
              </a:tblGrid>
              <a:tr h="2701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ROWKEY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Name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Value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Timestamp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064070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playername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Micheal Jordan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62417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122596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Position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Shooting guard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99375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Firstname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Kobe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0244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Lastname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bryant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93659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315523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Position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SG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8478"/>
                  </a:ext>
                </a:extLst>
              </a:tr>
              <a:tr h="4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1270164055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1550" marR="21550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8689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91B7A-0078-4089-BD74-58CE5C78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0BF7A-890C-41A4-A320-4679E8AD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如何处理空值？</a:t>
            </a:r>
          </a:p>
          <a:p>
            <a:endParaRPr lang="zh-CN" altLang="en-US" sz="20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44C8F6-5371-4052-BDA1-0037718E9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07645"/>
              </p:ext>
            </p:extLst>
          </p:nvPr>
        </p:nvGraphicFramePr>
        <p:xfrm>
          <a:off x="1403648" y="1707654"/>
          <a:ext cx="6624734" cy="2016224"/>
        </p:xfrm>
        <a:graphic>
          <a:graphicData uri="http://schemas.openxmlformats.org/drawingml/2006/table">
            <a:tbl>
              <a:tblPr firstRow="1" firstCol="1" bandRow="1"/>
              <a:tblGrid>
                <a:gridCol w="439901">
                  <a:extLst>
                    <a:ext uri="{9D8B030D-6E8A-4147-A177-3AD203B41FA5}">
                      <a16:colId xmlns:a16="http://schemas.microsoft.com/office/drawing/2014/main" val="2675201590"/>
                    </a:ext>
                  </a:extLst>
                </a:gridCol>
                <a:gridCol w="785214">
                  <a:extLst>
                    <a:ext uri="{9D8B030D-6E8A-4147-A177-3AD203B41FA5}">
                      <a16:colId xmlns:a16="http://schemas.microsoft.com/office/drawing/2014/main" val="3568153949"/>
                    </a:ext>
                  </a:extLst>
                </a:gridCol>
                <a:gridCol w="618205">
                  <a:extLst>
                    <a:ext uri="{9D8B030D-6E8A-4147-A177-3AD203B41FA5}">
                      <a16:colId xmlns:a16="http://schemas.microsoft.com/office/drawing/2014/main" val="4198263782"/>
                    </a:ext>
                  </a:extLst>
                </a:gridCol>
                <a:gridCol w="702172">
                  <a:extLst>
                    <a:ext uri="{9D8B030D-6E8A-4147-A177-3AD203B41FA5}">
                      <a16:colId xmlns:a16="http://schemas.microsoft.com/office/drawing/2014/main" val="1257608778"/>
                    </a:ext>
                  </a:extLst>
                </a:gridCol>
                <a:gridCol w="785214">
                  <a:extLst>
                    <a:ext uri="{9D8B030D-6E8A-4147-A177-3AD203B41FA5}">
                      <a16:colId xmlns:a16="http://schemas.microsoft.com/office/drawing/2014/main" val="1177141157"/>
                    </a:ext>
                  </a:extLst>
                </a:gridCol>
                <a:gridCol w="869181">
                  <a:extLst>
                    <a:ext uri="{9D8B030D-6E8A-4147-A177-3AD203B41FA5}">
                      <a16:colId xmlns:a16="http://schemas.microsoft.com/office/drawing/2014/main" val="1954032420"/>
                    </a:ext>
                  </a:extLst>
                </a:gridCol>
                <a:gridCol w="702172">
                  <a:extLst>
                    <a:ext uri="{9D8B030D-6E8A-4147-A177-3AD203B41FA5}">
                      <a16:colId xmlns:a16="http://schemas.microsoft.com/office/drawing/2014/main" val="3862594865"/>
                    </a:ext>
                  </a:extLst>
                </a:gridCol>
                <a:gridCol w="869181">
                  <a:extLst>
                    <a:ext uri="{9D8B030D-6E8A-4147-A177-3AD203B41FA5}">
                      <a16:colId xmlns:a16="http://schemas.microsoft.com/office/drawing/2014/main" val="3146908240"/>
                    </a:ext>
                  </a:extLst>
                </a:gridCol>
                <a:gridCol w="853494">
                  <a:extLst>
                    <a:ext uri="{9D8B030D-6E8A-4147-A177-3AD203B41FA5}">
                      <a16:colId xmlns:a16="http://schemas.microsoft.com/office/drawing/2014/main" val="1584090673"/>
                    </a:ext>
                  </a:extLst>
                </a:gridCol>
              </a:tblGrid>
              <a:tr h="6720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Rowkey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Player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First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name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Last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Position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Nick</a:t>
                      </a:r>
                      <a:endParaRPr lang="zh-CN" sz="14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Born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Career points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08923"/>
                  </a:ext>
                </a:extLst>
              </a:tr>
              <a:tr h="6720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Micheal</a:t>
                      </a:r>
                      <a:r>
                        <a:rPr lang="en-US" sz="1400" kern="100" dirty="0">
                          <a:effectLst/>
                        </a:rPr>
                        <a:t> Jordan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Shooting guard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Air Jordan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February 17, 1963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32292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574779"/>
                  </a:ext>
                </a:extLst>
              </a:tr>
              <a:tr h="3360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Kobe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bryant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SG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2698"/>
                  </a:ext>
                </a:extLst>
              </a:tr>
              <a:tr h="3360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Kobe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bryant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24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SG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NULL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NULL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2" marR="3600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2236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89DD7AD-186B-423C-AAAF-E9B948EF149E}"/>
              </a:ext>
            </a:extLst>
          </p:cNvPr>
          <p:cNvSpPr/>
          <p:nvPr/>
        </p:nvSpPr>
        <p:spPr>
          <a:xfrm>
            <a:off x="3779912" y="389638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对比：</a:t>
            </a:r>
            <a:r>
              <a:rPr lang="zh-CN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面向行的记录方式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3464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/>
              <a:t>4.1 HBase</a:t>
            </a:r>
            <a:r>
              <a:rPr lang="zh-CN" altLang="en-US" dirty="0"/>
              <a:t>概述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4.2 HBase</a:t>
            </a:r>
            <a:r>
              <a:rPr lang="zh-CN" altLang="en-US" dirty="0"/>
              <a:t>的数据模型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4.3 HBase</a:t>
            </a:r>
            <a:r>
              <a:rPr lang="zh-CN" altLang="en-US" b="1" dirty="0">
                <a:solidFill>
                  <a:srgbClr val="C00000"/>
                </a:solidFill>
              </a:rPr>
              <a:t>的拓扑结构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800"/>
              </a:spcBef>
            </a:pPr>
            <a:r>
              <a:rPr lang="en-US" altLang="zh-CN" dirty="0"/>
              <a:t>4.4 HBase</a:t>
            </a:r>
            <a:r>
              <a:rPr lang="zh-CN" altLang="en-US" dirty="0"/>
              <a:t>部署与配置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4.5 </a:t>
            </a:r>
            <a:r>
              <a:rPr lang="zh-CN" altLang="en-US" dirty="0"/>
              <a:t>子节点的伸缩性管理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4.6 HBase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4.7 </a:t>
            </a:r>
            <a:r>
              <a:rPr lang="zh-CN" altLang="en-US" dirty="0"/>
              <a:t>批量导入导出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4.8 </a:t>
            </a:r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4.9 </a:t>
            </a:r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HBase*</a:t>
            </a:r>
          </a:p>
        </p:txBody>
      </p:sp>
    </p:spTree>
    <p:extLst>
      <p:ext uri="{BB962C8B-B14F-4D97-AF65-F5344CB8AC3E}">
        <p14:creationId xmlns:p14="http://schemas.microsoft.com/office/powerpoint/2010/main" val="131393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3FDA2-4F06-4786-9584-E5ADF2CF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的拓扑结构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2AB11-E1C7-4C32-8145-973C3A16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5544616" cy="389508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主从结构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一个</a:t>
            </a:r>
            <a:r>
              <a:rPr lang="en-US" altLang="zh-CN" sz="1800" dirty="0" err="1"/>
              <a:t>Hmaster</a:t>
            </a:r>
            <a:r>
              <a:rPr lang="zh-CN" altLang="en-US" sz="1800" dirty="0"/>
              <a:t>节点和若干个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节点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HA</a:t>
            </a:r>
            <a:r>
              <a:rPr lang="zh-CN" altLang="en-US" sz="1800" dirty="0"/>
              <a:t>：一个</a:t>
            </a:r>
            <a:r>
              <a:rPr lang="en-US" altLang="zh-CN" sz="1800" dirty="0"/>
              <a:t>active </a:t>
            </a:r>
            <a:r>
              <a:rPr lang="en-US" altLang="zh-CN" sz="1800" dirty="0" err="1"/>
              <a:t>Hmaster</a:t>
            </a:r>
            <a:r>
              <a:rPr lang="zh-CN" altLang="en-US" sz="1800" dirty="0"/>
              <a:t>，多个</a:t>
            </a:r>
            <a:r>
              <a:rPr lang="en-US" altLang="zh-CN" sz="1800" dirty="0"/>
              <a:t>standby</a:t>
            </a:r>
            <a:r>
              <a:rPr lang="zh-CN" altLang="en-US" sz="1800" dirty="0"/>
              <a:t>节点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底层采用</a:t>
            </a:r>
            <a:r>
              <a:rPr lang="en-US" altLang="zh-CN" sz="2000" b="1" dirty="0"/>
              <a:t>HDFS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可以复用节点共同部署</a:t>
            </a:r>
            <a:r>
              <a:rPr lang="en-US" altLang="zh-CN" sz="1800" dirty="0"/>
              <a:t>HDFS</a:t>
            </a:r>
            <a:r>
              <a:rPr lang="zh-CN" altLang="en-US" sz="1800" dirty="0"/>
              <a:t>和</a:t>
            </a:r>
            <a:r>
              <a:rPr lang="en-US" altLang="zh-CN" sz="1800" dirty="0"/>
              <a:t>HBase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节点无必然对应关系，如：</a:t>
            </a:r>
            <a:r>
              <a:rPr lang="en-US" altLang="zh-CN" sz="1800" dirty="0" err="1"/>
              <a:t>Datanode</a:t>
            </a:r>
            <a:r>
              <a:rPr lang="zh-CN" altLang="en-US" sz="1800" dirty="0"/>
              <a:t>节点不一定是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节点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Zookeeper</a:t>
            </a:r>
            <a:r>
              <a:rPr lang="zh-CN" altLang="en-US" sz="2000" b="1" dirty="0"/>
              <a:t>管理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利用</a:t>
            </a:r>
            <a:r>
              <a:rPr lang="en-US" altLang="zh-CN" sz="1800" dirty="0"/>
              <a:t>Zookeeper</a:t>
            </a:r>
            <a:r>
              <a:rPr lang="zh-CN" altLang="en-US" sz="1800" dirty="0"/>
              <a:t>集群实现节点监控、活跃主节点选举、配置维护等功能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HBase</a:t>
            </a:r>
            <a:r>
              <a:rPr lang="zh-CN" altLang="en-US" sz="1800" dirty="0"/>
              <a:t>自带一个</a:t>
            </a:r>
            <a:r>
              <a:rPr lang="en-US" altLang="zh-CN" sz="1800" dirty="0"/>
              <a:t>Zookeeper</a:t>
            </a:r>
            <a:r>
              <a:rPr lang="zh-CN" altLang="en-US" sz="1800" dirty="0"/>
              <a:t>组件，也可以使用外部的</a:t>
            </a:r>
            <a:r>
              <a:rPr lang="en-US" altLang="zh-CN" sz="1800" dirty="0"/>
              <a:t>Zookeeper</a:t>
            </a:r>
            <a:r>
              <a:rPr lang="zh-CN" altLang="en-US" sz="1800" dirty="0"/>
              <a:t>服务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1F1D38-9AE9-4BFF-8F35-E5235489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170202"/>
            <a:ext cx="2880320" cy="32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9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B0EB1-D669-42BF-9828-C26D3B02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的拓扑结构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9523A-1878-4E3B-AFF8-AD5627D3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968552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 err="1"/>
              <a:t>HMaster</a:t>
            </a:r>
            <a:r>
              <a:rPr lang="zh-CN" altLang="en-US" sz="2000" b="1" dirty="0"/>
              <a:t>节点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所有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的管理者，负责对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的管理范围进行分配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不负责管理用户数据表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/>
              <a:t>Hregionserver</a:t>
            </a:r>
            <a:r>
              <a:rPr lang="zh-CN" altLang="en-US" sz="2000" b="1" dirty="0"/>
              <a:t>节点</a:t>
            </a:r>
            <a:endParaRPr lang="en-US" altLang="zh-CN" sz="2000" b="1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用户数据表的实际管理者，在分布式集群中，数据表会进行水平分区，每个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只会对一部分分区进行管理</a:t>
            </a:r>
            <a:r>
              <a:rPr lang="en-US" altLang="zh-CN" sz="1800" dirty="0"/>
              <a:t>——</a:t>
            </a:r>
            <a:r>
              <a:rPr lang="zh-CN" altLang="en-US" sz="1800" dirty="0"/>
              <a:t>负责数据的写入、查询、缓存和故障恢复等</a:t>
            </a:r>
            <a:endParaRPr lang="en-US" altLang="zh-CN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用户表最终是以文件形式存储在</a:t>
            </a:r>
            <a:r>
              <a:rPr lang="en-US" altLang="zh-CN" sz="1800" dirty="0"/>
              <a:t>HDFS</a:t>
            </a:r>
            <a:r>
              <a:rPr lang="zh-CN" altLang="en-US" sz="1800" dirty="0"/>
              <a:t>上，但如何将写入并维护这些文件，则由</a:t>
            </a:r>
            <a:r>
              <a:rPr lang="en-US" altLang="zh-CN" sz="1800" dirty="0" err="1"/>
              <a:t>Hregionserver</a:t>
            </a:r>
            <a:r>
              <a:rPr lang="zh-CN" altLang="en-US" sz="1800" dirty="0"/>
              <a:t>负责</a:t>
            </a:r>
          </a:p>
          <a:p>
            <a:pPr>
              <a:spcBef>
                <a:spcPts val="600"/>
              </a:spcBef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BB52B9-D9A7-40AB-B384-084F3C1B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915566"/>
            <a:ext cx="3456384" cy="38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93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E6616-9894-499B-A7F1-8B955BA8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1FBCE-6F90-45EE-A8C0-095764FA6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/>
              <a:t>HBase</a:t>
            </a:r>
            <a:r>
              <a:rPr lang="zh-CN" altLang="en-US" sz="2000" b="1" dirty="0"/>
              <a:t>的基本特点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分布式、主从架构、底层基于</a:t>
            </a:r>
            <a:r>
              <a:rPr lang="en-US" altLang="zh-CN" sz="1800" dirty="0"/>
              <a:t>HDFS</a:t>
            </a:r>
            <a:r>
              <a:rPr lang="zh-CN" altLang="en-US" sz="1800" dirty="0"/>
              <a:t>，基于</a:t>
            </a:r>
            <a:r>
              <a:rPr lang="en-US" altLang="zh-CN" sz="1800" dirty="0"/>
              <a:t>Java</a:t>
            </a:r>
            <a:r>
              <a:rPr lang="zh-CN" altLang="en-US" sz="1800" dirty="0"/>
              <a:t>语言开发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可伸缩、高可靠性、易于使用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基于键值对</a:t>
            </a:r>
            <a:r>
              <a:rPr lang="en-US" altLang="zh-CN" sz="1800" dirty="0"/>
              <a:t>+</a:t>
            </a:r>
            <a:r>
              <a:rPr lang="zh-CN" altLang="en-US" sz="1800" dirty="0"/>
              <a:t>基于列（族）的数据存储模式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可以基于</a:t>
            </a:r>
            <a:r>
              <a:rPr lang="en-US" altLang="zh-CN" sz="1800" dirty="0"/>
              <a:t>Shell</a:t>
            </a:r>
            <a:r>
              <a:rPr lang="zh-CN" altLang="en-US" sz="1800" dirty="0"/>
              <a:t>进行操作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原生的</a:t>
            </a:r>
            <a:r>
              <a:rPr lang="en-US" altLang="zh-CN" sz="1800" dirty="0"/>
              <a:t>Java</a:t>
            </a:r>
            <a:r>
              <a:rPr lang="zh-CN" altLang="en-US" sz="1800" dirty="0"/>
              <a:t>语言调用接口，支持远程调用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支持通过</a:t>
            </a:r>
            <a:r>
              <a:rPr lang="en-US" altLang="zh-CN" sz="1800" dirty="0"/>
              <a:t>thrift</a:t>
            </a:r>
            <a:r>
              <a:rPr lang="zh-CN" altLang="en-US" sz="1800" dirty="0"/>
              <a:t>，实现跨语言、跨平台调用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2392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4.1 HBase</a:t>
            </a:r>
            <a:r>
              <a:rPr lang="zh-CN" altLang="en-US" b="1" dirty="0">
                <a:solidFill>
                  <a:srgbClr val="C00000"/>
                </a:solidFill>
              </a:rPr>
              <a:t>概述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4.2 HBase</a:t>
            </a:r>
            <a:r>
              <a:rPr lang="zh-CN" altLang="en-US" dirty="0"/>
              <a:t>的数据模型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4.3 HBase</a:t>
            </a:r>
            <a:r>
              <a:rPr lang="zh-CN" altLang="en-US" dirty="0"/>
              <a:t>的拓扑结构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4.4 HBase</a:t>
            </a:r>
            <a:r>
              <a:rPr lang="zh-CN" altLang="en-US" dirty="0"/>
              <a:t>部署与配置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4.5 </a:t>
            </a:r>
            <a:r>
              <a:rPr lang="zh-CN" altLang="en-US" dirty="0"/>
              <a:t>子节点的伸缩性管理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4.6 HBase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4.7 </a:t>
            </a:r>
            <a:r>
              <a:rPr lang="zh-CN" altLang="en-US" dirty="0"/>
              <a:t>批量导入导出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4.8 </a:t>
            </a:r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4.9 </a:t>
            </a:r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  <a:r>
              <a:rPr lang="zh-CN" altLang="en-US" dirty="0"/>
              <a:t>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4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B1EFE-A50A-4BAE-9D9A-F1B7A4C5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188B8-38E3-4126-BAD9-4CD783B3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7992888" cy="3805070"/>
          </a:xfrm>
        </p:spPr>
        <p:txBody>
          <a:bodyPr/>
          <a:lstStyle/>
          <a:p>
            <a:r>
              <a:rPr lang="zh-CN" altLang="en-US" sz="2000" dirty="0"/>
              <a:t>是一种</a:t>
            </a:r>
            <a:r>
              <a:rPr lang="zh-CN" altLang="en-US" sz="2000" b="1" dirty="0">
                <a:solidFill>
                  <a:srgbClr val="C00000"/>
                </a:solidFill>
              </a:rPr>
              <a:t>列存储模式</a:t>
            </a:r>
            <a:r>
              <a:rPr lang="zh-CN" altLang="en-US" sz="2000" dirty="0"/>
              <a:t>与</a:t>
            </a:r>
            <a:r>
              <a:rPr lang="zh-CN" altLang="en-US" sz="2000" b="1" dirty="0">
                <a:solidFill>
                  <a:srgbClr val="C00000"/>
                </a:solidFill>
              </a:rPr>
              <a:t>键值对存储模式</a:t>
            </a:r>
            <a:r>
              <a:rPr lang="zh-CN" altLang="en-US" sz="2000" dirty="0"/>
              <a:t>相结合的</a:t>
            </a:r>
            <a:r>
              <a:rPr lang="en-US" altLang="zh-CN" sz="2000" dirty="0"/>
              <a:t>NoSQL</a:t>
            </a:r>
            <a:r>
              <a:rPr lang="zh-CN" altLang="en-US" sz="2000" dirty="0"/>
              <a:t>数据库</a:t>
            </a:r>
          </a:p>
          <a:p>
            <a:r>
              <a:rPr lang="en-US" altLang="zh-CN" sz="2000" dirty="0"/>
              <a:t>2007</a:t>
            </a:r>
            <a:r>
              <a:rPr lang="zh-CN" altLang="en-US" sz="2000" dirty="0"/>
              <a:t>年作为</a:t>
            </a:r>
            <a:r>
              <a:rPr lang="en-US" altLang="zh-CN" sz="2000" dirty="0"/>
              <a:t>Hadoop</a:t>
            </a:r>
            <a:r>
              <a:rPr lang="zh-CN" altLang="en-US" sz="2000" dirty="0"/>
              <a:t>的子项目被创建，原理来自</a:t>
            </a:r>
            <a:r>
              <a:rPr lang="en-US" altLang="zh-CN" sz="2000" dirty="0"/>
              <a:t>Google</a:t>
            </a:r>
            <a:r>
              <a:rPr lang="zh-CN" altLang="en-US" sz="2000" dirty="0"/>
              <a:t>的</a:t>
            </a:r>
            <a:r>
              <a:rPr lang="en-US" altLang="zh-CN" sz="2000" dirty="0"/>
              <a:t>Bigtable</a:t>
            </a:r>
          </a:p>
        </p:txBody>
      </p:sp>
      <p:pic>
        <p:nvPicPr>
          <p:cNvPr id="4" name="图片 3" descr="Apache HBase">
            <a:extLst>
              <a:ext uri="{FF2B5EF4-FFF2-40B4-BE49-F238E27FC236}">
                <a16:creationId xmlns:a16="http://schemas.microsoft.com/office/drawing/2014/main" id="{4A68E60B-F1CD-41B9-8EAC-81D459F013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50122"/>
            <a:ext cx="3190860" cy="104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5215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686D5-9566-447F-A411-07319116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HDFS</a:t>
            </a:r>
            <a:r>
              <a:rPr lang="zh-CN" altLang="en-US" dirty="0"/>
              <a:t>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B2D26-A0C1-433F-B44F-3625FFF1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89553"/>
            <a:ext cx="4248472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 dirty="0"/>
              <a:t>HDFS</a:t>
            </a:r>
            <a:r>
              <a:rPr lang="zh-CN" altLang="en-US" sz="2000" b="1" dirty="0"/>
              <a:t>的优点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大文件分块存储、分布式均衡存储，具有好的横向扩展性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数据多副本存储，有效避免节点或网络故障造成的数据不可用</a:t>
            </a:r>
          </a:p>
          <a:p>
            <a:pPr lvl="1">
              <a:spcBef>
                <a:spcPts val="1200"/>
              </a:spcBef>
            </a:pPr>
            <a:r>
              <a:rPr lang="zh-CN" altLang="en-US" sz="1600" dirty="0"/>
              <a:t>隐藏分块、副本等存储细节，易用性好</a:t>
            </a:r>
            <a:endParaRPr lang="en-US" altLang="zh-CN" sz="1600" dirty="0"/>
          </a:p>
          <a:p>
            <a:pPr lvl="1">
              <a:spcBef>
                <a:spcPts val="1200"/>
              </a:spcBef>
            </a:pPr>
            <a:endParaRPr lang="zh-CN" altLang="en-US" sz="1600" dirty="0"/>
          </a:p>
          <a:p>
            <a:pPr>
              <a:spcBef>
                <a:spcPts val="1200"/>
              </a:spcBef>
            </a:pPr>
            <a:endParaRPr lang="zh-CN" altLang="en-US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3046422-8646-4FCC-B262-F1B304A63CC6}"/>
              </a:ext>
            </a:extLst>
          </p:cNvPr>
          <p:cNvSpPr txBox="1">
            <a:spLocks/>
          </p:cNvSpPr>
          <p:nvPr/>
        </p:nvSpPr>
        <p:spPr bwMode="auto">
          <a:xfrm>
            <a:off x="4580472" y="789553"/>
            <a:ext cx="4312008" cy="38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buFontTx/>
            </a:pPr>
            <a:r>
              <a:rPr lang="en-US" altLang="zh-CN" sz="2000" b="1" kern="0" dirty="0"/>
              <a:t>HDFS</a:t>
            </a:r>
            <a:r>
              <a:rPr lang="zh-CN" altLang="en-US" sz="2000" b="1" kern="0" dirty="0"/>
              <a:t>的缺点</a:t>
            </a:r>
          </a:p>
          <a:p>
            <a:pPr lvl="1">
              <a:spcBef>
                <a:spcPts val="1200"/>
              </a:spcBef>
              <a:buFontTx/>
            </a:pPr>
            <a:r>
              <a:rPr lang="zh-CN" altLang="en-US" sz="1600" kern="0" dirty="0"/>
              <a:t>不支持对数据随机改写，早期甚至不支持文件末尾追加</a:t>
            </a:r>
            <a:endParaRPr lang="en-US" altLang="zh-CN" sz="1600" kern="0" dirty="0"/>
          </a:p>
          <a:p>
            <a:pPr lvl="1">
              <a:spcBef>
                <a:spcPts val="1200"/>
              </a:spcBef>
              <a:buFontTx/>
            </a:pPr>
            <a:r>
              <a:rPr lang="zh-CN" altLang="en-US" sz="1600" kern="0" dirty="0"/>
              <a:t>无数据表的概念，无法定义结构化文件的列名信息</a:t>
            </a:r>
            <a:endParaRPr lang="en-US" altLang="zh-CN" sz="1600" kern="0" dirty="0"/>
          </a:p>
          <a:p>
            <a:pPr lvl="1">
              <a:spcBef>
                <a:spcPts val="1200"/>
              </a:spcBef>
              <a:buFontTx/>
            </a:pPr>
            <a:r>
              <a:rPr lang="zh-CN" altLang="en-US" sz="1600" kern="0" dirty="0"/>
              <a:t>无法对行数统计、过滤扫描等常见数据查询功能实现快捷操作，需要通过</a:t>
            </a:r>
            <a:r>
              <a:rPr lang="en-US" altLang="zh-CN" sz="1600" kern="0" dirty="0"/>
              <a:t>MapReduce</a:t>
            </a:r>
            <a:r>
              <a:rPr lang="zh-CN" altLang="en-US" sz="1600" kern="0" dirty="0"/>
              <a:t>编程实现，无法实现实时检索</a:t>
            </a:r>
            <a:endParaRPr lang="en-US" altLang="zh-CN" sz="1600" kern="0" dirty="0"/>
          </a:p>
        </p:txBody>
      </p:sp>
    </p:spTree>
    <p:extLst>
      <p:ext uri="{BB962C8B-B14F-4D97-AF65-F5344CB8AC3E}">
        <p14:creationId xmlns:p14="http://schemas.microsoft.com/office/powerpoint/2010/main" val="30173888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686D5-9566-447F-A411-07319116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的特点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09EE99F-CF25-405C-B0B0-496CCA21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dirty="0"/>
              <a:t>采用面向列（列族）</a:t>
            </a:r>
            <a:r>
              <a:rPr lang="en-US" altLang="zh-CN" sz="2000" dirty="0"/>
              <a:t>+ </a:t>
            </a:r>
            <a:r>
              <a:rPr lang="zh-CN" altLang="en-US" sz="2000" dirty="0"/>
              <a:t>键值对的存储模式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便捷的横向扩展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自动的数据分片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严格的读写一致性和自动的故障转移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数据和元数据都采用多副本机制</a:t>
            </a:r>
            <a:endParaRPr lang="en-US" altLang="zh-CN" sz="18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可以实现对全文的检索与过滤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000" dirty="0"/>
              <a:t>支持通过命令行或</a:t>
            </a:r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等语言进行数据操作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584383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08823-E064-4F34-AEFF-6126EADB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 vs. </a:t>
            </a:r>
            <a:r>
              <a:rPr lang="zh-CN" altLang="en-US" dirty="0"/>
              <a:t>关系数据库和其他</a:t>
            </a:r>
            <a:r>
              <a:rPr lang="en-US" altLang="zh-CN" dirty="0"/>
              <a:t>NoSQL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E0EEC-9C0C-4AA1-BF68-E6BCBFA3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4320480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000" b="1" dirty="0"/>
              <a:t>和关系型数据库对比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无模式（无表结构）、数据结构简单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无法实现事务、多表查询等机制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可以存储多个“版本”的数据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分布式存储、易扩展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面向列的存储模式，更适合存储稀疏数据</a:t>
            </a: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7A7AEB-67C2-4A11-AC36-4B020DF6214D}"/>
              </a:ext>
            </a:extLst>
          </p:cNvPr>
          <p:cNvSpPr txBox="1">
            <a:spLocks/>
          </p:cNvSpPr>
          <p:nvPr/>
        </p:nvSpPr>
        <p:spPr bwMode="auto">
          <a:xfrm>
            <a:off x="4794837" y="722299"/>
            <a:ext cx="4349163" cy="387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buFontTx/>
            </a:pPr>
            <a:r>
              <a:rPr lang="zh-CN" altLang="en-US" sz="2000" b="1" kern="0" dirty="0"/>
              <a:t>和其他</a:t>
            </a:r>
            <a:r>
              <a:rPr lang="en-US" altLang="zh-CN" sz="2000" b="1" kern="0" dirty="0"/>
              <a:t>NoSQL</a:t>
            </a:r>
            <a:r>
              <a:rPr lang="zh-CN" altLang="en-US" sz="2000" b="1" kern="0" dirty="0"/>
              <a:t>数据库相比</a:t>
            </a:r>
          </a:p>
          <a:p>
            <a:pPr lvl="1">
              <a:spcBef>
                <a:spcPts val="1200"/>
              </a:spcBef>
              <a:buFontTx/>
            </a:pPr>
            <a:r>
              <a:rPr lang="zh-CN" altLang="en-US" sz="1800" kern="0" dirty="0"/>
              <a:t>实际需要部署</a:t>
            </a:r>
            <a:r>
              <a:rPr lang="en-US" altLang="zh-CN" sz="1800" kern="0" dirty="0" err="1"/>
              <a:t>HDFS+HBase</a:t>
            </a:r>
            <a:r>
              <a:rPr lang="zh-CN" altLang="en-US" sz="1800" kern="0" dirty="0"/>
              <a:t>，甚至</a:t>
            </a:r>
            <a:r>
              <a:rPr lang="en-US" altLang="zh-CN" sz="1800" kern="0" dirty="0"/>
              <a:t>Zookeeper</a:t>
            </a:r>
            <a:r>
              <a:rPr lang="zh-CN" altLang="en-US" sz="1800" kern="0" dirty="0"/>
              <a:t>等组件，部署过程相对复杂</a:t>
            </a:r>
          </a:p>
          <a:p>
            <a:pPr lvl="1">
              <a:spcBef>
                <a:spcPts val="1200"/>
              </a:spcBef>
              <a:buFontTx/>
            </a:pPr>
            <a:r>
              <a:rPr lang="zh-CN" altLang="en-US" sz="1800" kern="0" dirty="0"/>
              <a:t>大数据的（简单）查询功能出色</a:t>
            </a:r>
          </a:p>
          <a:p>
            <a:pPr lvl="1">
              <a:spcBef>
                <a:spcPts val="1200"/>
              </a:spcBef>
              <a:buFontTx/>
            </a:pPr>
            <a:r>
              <a:rPr lang="zh-CN" altLang="en-US" sz="1800" kern="0" dirty="0"/>
              <a:t>和</a:t>
            </a:r>
            <a:r>
              <a:rPr lang="en-US" altLang="zh-CN" sz="1800" kern="0" dirty="0"/>
              <a:t>MapReduce</a:t>
            </a:r>
            <a:r>
              <a:rPr lang="zh-CN" altLang="en-US" sz="1800" kern="0" dirty="0"/>
              <a:t>、</a:t>
            </a:r>
            <a:r>
              <a:rPr lang="en-US" altLang="zh-CN" sz="1800" kern="0" dirty="0"/>
              <a:t>Spark</a:t>
            </a:r>
            <a:r>
              <a:rPr lang="zh-CN" altLang="en-US" sz="1800" kern="0" dirty="0"/>
              <a:t>等大数据处理工具配合良好</a:t>
            </a:r>
          </a:p>
          <a:p>
            <a:pPr lvl="1">
              <a:spcBef>
                <a:spcPts val="1200"/>
              </a:spcBef>
              <a:buFontTx/>
            </a:pPr>
            <a:r>
              <a:rPr lang="zh-CN" altLang="en-US" sz="1800" kern="0" dirty="0"/>
              <a:t>采用主从式架构</a:t>
            </a:r>
          </a:p>
          <a:p>
            <a:pPr lvl="1">
              <a:spcBef>
                <a:spcPts val="1200"/>
              </a:spcBef>
              <a:buFontTx/>
            </a:pPr>
            <a:r>
              <a:rPr lang="zh-CN" altLang="en-US" sz="1800" kern="0" dirty="0"/>
              <a:t>应用广泛、扩展组件很多</a:t>
            </a:r>
          </a:p>
          <a:p>
            <a:pPr>
              <a:spcBef>
                <a:spcPts val="1200"/>
              </a:spcBef>
              <a:buFontTx/>
            </a:pP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262226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69215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/>
              <a:t>4.1 HBase</a:t>
            </a:r>
            <a:r>
              <a:rPr lang="zh-CN" altLang="en-US" dirty="0"/>
              <a:t>概述</a:t>
            </a:r>
          </a:p>
          <a:p>
            <a:pPr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4.2 HBase</a:t>
            </a:r>
            <a:r>
              <a:rPr lang="zh-CN" altLang="en-US" b="1" dirty="0">
                <a:solidFill>
                  <a:srgbClr val="C00000"/>
                </a:solidFill>
              </a:rPr>
              <a:t>的数据模型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800"/>
              </a:spcBef>
            </a:pPr>
            <a:r>
              <a:rPr lang="en-US" altLang="zh-CN" dirty="0"/>
              <a:t>4.3 HBase</a:t>
            </a:r>
            <a:r>
              <a:rPr lang="zh-CN" altLang="en-US" dirty="0"/>
              <a:t>的拓扑结构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4.4 HBase</a:t>
            </a:r>
            <a:r>
              <a:rPr lang="zh-CN" altLang="en-US" dirty="0"/>
              <a:t>部署与配置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4.5 </a:t>
            </a:r>
            <a:r>
              <a:rPr lang="zh-CN" altLang="en-US" dirty="0"/>
              <a:t>子节点的伸缩性管理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4.6 HBase</a:t>
            </a:r>
            <a:r>
              <a:rPr lang="zh-CN" altLang="en-US" dirty="0"/>
              <a:t>的基本操作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4.7 </a:t>
            </a:r>
            <a:r>
              <a:rPr lang="zh-CN" altLang="en-US" dirty="0"/>
              <a:t>批量导入导出</a:t>
            </a:r>
            <a:endParaRPr lang="en-US" altLang="zh-CN" dirty="0"/>
          </a:p>
          <a:p>
            <a:pPr>
              <a:spcBef>
                <a:spcPts val="800"/>
              </a:spcBef>
            </a:pPr>
            <a:r>
              <a:rPr lang="en-US" altLang="zh-CN" dirty="0"/>
              <a:t>4.8 </a:t>
            </a:r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</a:p>
          <a:p>
            <a:pPr>
              <a:spcBef>
                <a:spcPts val="800"/>
              </a:spcBef>
            </a:pPr>
            <a:r>
              <a:rPr lang="en-US" altLang="zh-CN" dirty="0"/>
              <a:t>4.9 </a:t>
            </a:r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访问</a:t>
            </a:r>
            <a:r>
              <a:rPr lang="en-US" altLang="zh-CN" dirty="0"/>
              <a:t>HBase</a:t>
            </a:r>
            <a:r>
              <a:rPr lang="zh-CN" altLang="en-US" dirty="0"/>
              <a:t>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78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D77E6-FB27-4EE9-871B-FBA0BC04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数据结构示意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7261BB-FF69-4798-AE8F-FB068CA36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51953"/>
              </p:ext>
            </p:extLst>
          </p:nvPr>
        </p:nvGraphicFramePr>
        <p:xfrm>
          <a:off x="899592" y="756799"/>
          <a:ext cx="7200800" cy="4335231"/>
        </p:xfrm>
        <a:graphic>
          <a:graphicData uri="http://schemas.openxmlformats.org/drawingml/2006/table">
            <a:tbl>
              <a:tblPr firstRow="1" bandRow="1"/>
              <a:tblGrid>
                <a:gridCol w="516270">
                  <a:extLst>
                    <a:ext uri="{9D8B030D-6E8A-4147-A177-3AD203B41FA5}">
                      <a16:colId xmlns:a16="http://schemas.microsoft.com/office/drawing/2014/main" val="595287446"/>
                    </a:ext>
                  </a:extLst>
                </a:gridCol>
                <a:gridCol w="1169200">
                  <a:extLst>
                    <a:ext uri="{9D8B030D-6E8A-4147-A177-3AD203B41FA5}">
                      <a16:colId xmlns:a16="http://schemas.microsoft.com/office/drawing/2014/main" val="2560177278"/>
                    </a:ext>
                  </a:extLst>
                </a:gridCol>
                <a:gridCol w="951206">
                  <a:extLst>
                    <a:ext uri="{9D8B030D-6E8A-4147-A177-3AD203B41FA5}">
                      <a16:colId xmlns:a16="http://schemas.microsoft.com/office/drawing/2014/main" val="1842250210"/>
                    </a:ext>
                  </a:extLst>
                </a:gridCol>
                <a:gridCol w="1330856">
                  <a:extLst>
                    <a:ext uri="{9D8B030D-6E8A-4147-A177-3AD203B41FA5}">
                      <a16:colId xmlns:a16="http://schemas.microsoft.com/office/drawing/2014/main" val="1336722417"/>
                    </a:ext>
                  </a:extLst>
                </a:gridCol>
                <a:gridCol w="951206">
                  <a:extLst>
                    <a:ext uri="{9D8B030D-6E8A-4147-A177-3AD203B41FA5}">
                      <a16:colId xmlns:a16="http://schemas.microsoft.com/office/drawing/2014/main" val="2765170191"/>
                    </a:ext>
                  </a:extLst>
                </a:gridCol>
                <a:gridCol w="951206">
                  <a:extLst>
                    <a:ext uri="{9D8B030D-6E8A-4147-A177-3AD203B41FA5}">
                      <a16:colId xmlns:a16="http://schemas.microsoft.com/office/drawing/2014/main" val="1993571278"/>
                    </a:ext>
                  </a:extLst>
                </a:gridCol>
                <a:gridCol w="1330856">
                  <a:extLst>
                    <a:ext uri="{9D8B030D-6E8A-4147-A177-3AD203B41FA5}">
                      <a16:colId xmlns:a16="http://schemas.microsoft.com/office/drawing/2014/main" val="1434970913"/>
                    </a:ext>
                  </a:extLst>
                </a:gridCol>
              </a:tblGrid>
              <a:tr h="26547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Column Family</a:t>
                      </a:r>
                      <a:r>
                        <a:rPr lang="zh-CN" sz="1400" kern="1200" dirty="0">
                          <a:solidFill>
                            <a:schemeClr val="bg1"/>
                          </a:solidFill>
                          <a:effectLst/>
                        </a:rPr>
                        <a:t>：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basic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Column Family</a:t>
                      </a:r>
                      <a:r>
                        <a:rPr lang="zh-CN" sz="1400" kern="1200" dirty="0">
                          <a:solidFill>
                            <a:schemeClr val="bg1"/>
                          </a:solidFill>
                          <a:effectLst/>
                        </a:rPr>
                        <a:t>：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</a:rPr>
                        <a:t>advanced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84384"/>
                  </a:ext>
                </a:extLst>
              </a:tr>
              <a:tr h="2654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Key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Columns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Columns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60488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C00000"/>
                          </a:solidFill>
                          <a:effectLst/>
                        </a:rPr>
                        <a:t>001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968821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playername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Micheal Jordan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Nickname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Air Jordan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41181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Born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February 17, 1963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1062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Position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Shooting guard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Career points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32292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1270073054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900643"/>
                  </a:ext>
                </a:extLst>
              </a:tr>
              <a:tr h="2654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C00000"/>
                          </a:solidFill>
                          <a:effectLst/>
                        </a:rPr>
                        <a:t>002</a:t>
                      </a:r>
                      <a:endParaRPr lang="zh-CN" sz="1400" kern="1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alt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effectLst/>
                        </a:rPr>
                        <a:t>Column qualifier</a:t>
                      </a:r>
                      <a:endParaRPr lang="zh-CN" alt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Value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C00000"/>
                          </a:solidFill>
                          <a:effectLst/>
                        </a:rPr>
                        <a:t>Timestamp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42862"/>
                  </a:ext>
                </a:extLst>
              </a:tr>
              <a:tr h="272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Firstname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Kobe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884675"/>
                  </a:ext>
                </a:extLst>
              </a:tr>
              <a:tr h="272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Lastname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bryant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847351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12509"/>
                  </a:ext>
                </a:extLst>
              </a:tr>
              <a:tr h="272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endParaRPr lang="zh-C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Position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SG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1270084021 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0415"/>
                  </a:ext>
                </a:extLst>
              </a:tr>
              <a:tr h="4151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Uniform Number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1270164055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宋体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65" marR="12665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31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4495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78DF9-34E2-46C5-9BD6-F279DAF0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HBase</a:t>
            </a:r>
            <a:r>
              <a:rPr lang="zh-CN" altLang="en-US" dirty="0"/>
              <a:t>的数据模型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C2A34-ABEA-405C-A6D0-C3AD0556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zh-CN" altLang="en-US" sz="2000" b="1" dirty="0"/>
              <a:t>固定元素</a:t>
            </a:r>
          </a:p>
          <a:p>
            <a:pPr lvl="1"/>
            <a:r>
              <a:rPr lang="zh-CN" altLang="en-US" sz="1800" dirty="0"/>
              <a:t>表名</a:t>
            </a:r>
          </a:p>
          <a:p>
            <a:pPr lvl="1"/>
            <a:r>
              <a:rPr lang="zh-CN" altLang="en-US" sz="1800" dirty="0"/>
              <a:t>列族名：面向“列”的概念，这里体现为列族，需要在建表时提前建立，也可以通过表管理指令新建列族、删除列族或修改属性。实际存储时，</a:t>
            </a:r>
            <a:r>
              <a:rPr lang="zh-CN" altLang="en-US" sz="1800" b="1" dirty="0">
                <a:solidFill>
                  <a:srgbClr val="C00000"/>
                </a:solidFill>
              </a:rPr>
              <a:t>不同列族存储为</a:t>
            </a:r>
            <a:r>
              <a:rPr lang="en-US" altLang="zh-CN" sz="1800" b="1" dirty="0">
                <a:solidFill>
                  <a:srgbClr val="C00000"/>
                </a:solidFill>
              </a:rPr>
              <a:t>HDFS</a:t>
            </a:r>
            <a:r>
              <a:rPr lang="zh-CN" altLang="en-US" sz="1800" b="1" dirty="0">
                <a:solidFill>
                  <a:srgbClr val="C00000"/>
                </a:solidFill>
              </a:rPr>
              <a:t>上的不同文件</a:t>
            </a:r>
          </a:p>
          <a:p>
            <a:r>
              <a:rPr lang="zh-CN" altLang="en-US" sz="2000" b="1" dirty="0"/>
              <a:t>随数据建立的元素</a:t>
            </a:r>
          </a:p>
          <a:p>
            <a:pPr lvl="1"/>
            <a:r>
              <a:rPr lang="zh-CN" altLang="en-US" sz="1800" dirty="0"/>
              <a:t>行键（</a:t>
            </a:r>
            <a:r>
              <a:rPr lang="en-US" altLang="zh-CN" sz="1800" dirty="0"/>
              <a:t>key</a:t>
            </a:r>
            <a:r>
              <a:rPr lang="zh-CN" altLang="en-US" sz="1800" dirty="0"/>
              <a:t>）：每行数据的唯一标识，数据存储时，用行键进行局部排序</a:t>
            </a:r>
          </a:p>
          <a:p>
            <a:pPr lvl="1"/>
            <a:r>
              <a:rPr lang="zh-CN" altLang="en-US" sz="1800" dirty="0"/>
              <a:t>列名（列标识符，</a:t>
            </a:r>
            <a:r>
              <a:rPr lang="en-US" altLang="zh-CN" sz="1800" dirty="0"/>
              <a:t>column qualifier</a:t>
            </a:r>
            <a:r>
              <a:rPr lang="zh-CN" altLang="en-US" sz="1800" dirty="0"/>
              <a:t>）：每行所涉及的列名可以各不相同，或者说每个表中，可能存在成千上万的列名</a:t>
            </a:r>
          </a:p>
          <a:p>
            <a:pPr lvl="1"/>
            <a:r>
              <a:rPr lang="zh-CN" altLang="en-US" sz="1800" dirty="0"/>
              <a:t>时间戳（</a:t>
            </a:r>
            <a:r>
              <a:rPr lang="en-US" altLang="zh-CN" sz="1800" dirty="0"/>
              <a:t>timestamp</a:t>
            </a:r>
            <a:r>
              <a:rPr lang="zh-CN" altLang="en-US" sz="1800" dirty="0"/>
              <a:t>）：时间转化为</a:t>
            </a:r>
            <a:r>
              <a:rPr lang="en-US" altLang="zh-CN" sz="1800" dirty="0"/>
              <a:t>long</a:t>
            </a:r>
            <a:r>
              <a:rPr lang="zh-CN" altLang="en-US" sz="1800" dirty="0"/>
              <a:t>型整数</a:t>
            </a:r>
          </a:p>
          <a:p>
            <a:pPr lvl="1"/>
            <a:r>
              <a:rPr lang="zh-CN" altLang="en-US" sz="1800" dirty="0"/>
              <a:t>值（</a:t>
            </a:r>
            <a:r>
              <a:rPr lang="en-US" altLang="zh-CN" sz="1800" dirty="0"/>
              <a:t>value</a:t>
            </a:r>
            <a:r>
              <a:rPr lang="zh-CN" altLang="en-US" sz="1800" dirty="0"/>
              <a:t>）：每个值对应一组行键名、列名和时间戳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979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4.xml><?xml version="1.0" encoding="utf-8"?>
<a:theme xmlns:a="http://schemas.openxmlformats.org/drawingml/2006/main" name="4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5.xml><?xml version="1.0" encoding="utf-8"?>
<a:theme xmlns:a="http://schemas.openxmlformats.org/drawingml/2006/main" name="5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DE7FD059-52B9-4791-8CDB-BFA99AFD7D68}"/>
    </a:ext>
  </a:extLst>
</a:theme>
</file>

<file path=ppt/theme/theme6.xml><?xml version="1.0" encoding="utf-8"?>
<a:theme xmlns:a="http://schemas.openxmlformats.org/drawingml/2006/main" name="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在线师资培训PPT主题" id="{9450C822-C573-424A-ADC8-E0E003568AE4}" vid="{35EDA6EC-C44A-48A3-A5E2-2F288403C4D6}"/>
    </a:ext>
  </a:extLst>
</a:theme>
</file>

<file path=ppt/theme/theme7.xml><?xml version="1.0" encoding="utf-8"?>
<a:theme xmlns:a="http://schemas.openxmlformats.org/drawingml/2006/main" name="1_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9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28136</TotalTime>
  <Words>1150</Words>
  <Application>Microsoft Office PowerPoint</Application>
  <PresentationFormat>全屏显示(16:9)</PresentationFormat>
  <Paragraphs>264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MS PGothic</vt:lpstr>
      <vt:lpstr>仿宋</vt:lpstr>
      <vt:lpstr>黑体</vt:lpstr>
      <vt:lpstr>华文楷体</vt:lpstr>
      <vt:lpstr>宋体</vt:lpstr>
      <vt:lpstr>微软雅黑</vt:lpstr>
      <vt:lpstr>微软雅黑 Light</vt:lpstr>
      <vt:lpstr>Arial</vt:lpstr>
      <vt:lpstr>Calibri</vt:lpstr>
      <vt:lpstr>Lucida Console</vt:lpstr>
      <vt:lpstr>Times New Roman</vt:lpstr>
      <vt:lpstr>Trebuchet MS</vt:lpstr>
      <vt:lpstr>Wingdings</vt:lpstr>
      <vt:lpstr>默认设计模板</vt:lpstr>
      <vt:lpstr>2_Office 主题</vt:lpstr>
      <vt:lpstr>3_Office 主题</vt:lpstr>
      <vt:lpstr>4_Office 主题</vt:lpstr>
      <vt:lpstr>5_Office 主题</vt:lpstr>
      <vt:lpstr>人邮在线师资培训PPT主题</vt:lpstr>
      <vt:lpstr>1_人邮在线师资培训PPT主题</vt:lpstr>
      <vt:lpstr>6_Office 主题</vt:lpstr>
      <vt:lpstr>PowerPoint 演示文稿</vt:lpstr>
      <vt:lpstr>概要</vt:lpstr>
      <vt:lpstr>HBase</vt:lpstr>
      <vt:lpstr>HDFS的优缺点</vt:lpstr>
      <vt:lpstr>HBase的特点</vt:lpstr>
      <vt:lpstr>HBase vs. 关系数据库和其他NoSQL数据库</vt:lpstr>
      <vt:lpstr>概要</vt:lpstr>
      <vt:lpstr>HBase数据结构示意</vt:lpstr>
      <vt:lpstr>HBase的数据模型</vt:lpstr>
      <vt:lpstr>HBase的数据模型</vt:lpstr>
      <vt:lpstr>HBase的数据模型</vt:lpstr>
      <vt:lpstr>概要</vt:lpstr>
      <vt:lpstr>HBase的拓扑结构</vt:lpstr>
      <vt:lpstr>HBase的拓扑结构</vt:lpstr>
      <vt:lpstr>小结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Wengen Li</cp:lastModifiedBy>
  <cp:revision>2345</cp:revision>
  <dcterms:created xsi:type="dcterms:W3CDTF">2007-09-26T12:04:45Z</dcterms:created>
  <dcterms:modified xsi:type="dcterms:W3CDTF">2022-01-04T04:18:10Z</dcterms:modified>
</cp:coreProperties>
</file>