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3" r:id="rId2"/>
    <p:sldMasterId id="2147483739" r:id="rId3"/>
  </p:sldMasterIdLst>
  <p:notesMasterIdLst>
    <p:notesMasterId r:id="rId34"/>
  </p:notesMasterIdLst>
  <p:handoutMasterIdLst>
    <p:handoutMasterId r:id="rId35"/>
  </p:handoutMasterIdLst>
  <p:sldIdLst>
    <p:sldId id="1844" r:id="rId4"/>
    <p:sldId id="1917" r:id="rId5"/>
    <p:sldId id="2089" r:id="rId6"/>
    <p:sldId id="2090" r:id="rId7"/>
    <p:sldId id="2088" r:id="rId8"/>
    <p:sldId id="1988" r:id="rId9"/>
    <p:sldId id="2091" r:id="rId10"/>
    <p:sldId id="2092" r:id="rId11"/>
    <p:sldId id="2093" r:id="rId12"/>
    <p:sldId id="2005" r:id="rId13"/>
    <p:sldId id="2039" r:id="rId14"/>
    <p:sldId id="1989" r:id="rId15"/>
    <p:sldId id="1990" r:id="rId16"/>
    <p:sldId id="1991" r:id="rId17"/>
    <p:sldId id="1992" r:id="rId18"/>
    <p:sldId id="2094" r:id="rId19"/>
    <p:sldId id="1993" r:id="rId20"/>
    <p:sldId id="2095" r:id="rId21"/>
    <p:sldId id="1994" r:id="rId22"/>
    <p:sldId id="1995" r:id="rId23"/>
    <p:sldId id="1996" r:id="rId24"/>
    <p:sldId id="1997" r:id="rId25"/>
    <p:sldId id="2096" r:id="rId26"/>
    <p:sldId id="1998" r:id="rId27"/>
    <p:sldId id="1999" r:id="rId28"/>
    <p:sldId id="2003" r:id="rId29"/>
    <p:sldId id="2014" r:id="rId30"/>
    <p:sldId id="2040" r:id="rId31"/>
    <p:sldId id="2019" r:id="rId32"/>
    <p:sldId id="2020" r:id="rId3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17"/>
            <p14:sldId id="2089"/>
            <p14:sldId id="2090"/>
            <p14:sldId id="2088"/>
            <p14:sldId id="1988"/>
            <p14:sldId id="2091"/>
            <p14:sldId id="2092"/>
            <p14:sldId id="2093"/>
            <p14:sldId id="2005"/>
            <p14:sldId id="2039"/>
            <p14:sldId id="1989"/>
            <p14:sldId id="1990"/>
            <p14:sldId id="1991"/>
            <p14:sldId id="1992"/>
            <p14:sldId id="2094"/>
            <p14:sldId id="1993"/>
            <p14:sldId id="2095"/>
            <p14:sldId id="1994"/>
            <p14:sldId id="1995"/>
            <p14:sldId id="1996"/>
            <p14:sldId id="1997"/>
            <p14:sldId id="2096"/>
            <p14:sldId id="1998"/>
            <p14:sldId id="1999"/>
            <p14:sldId id="2003"/>
            <p14:sldId id="2014"/>
            <p14:sldId id="2040"/>
            <p14:sldId id="2019"/>
            <p14:sldId id="20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92277" autoAdjust="0"/>
  </p:normalViewPr>
  <p:slideViewPr>
    <p:cSldViewPr>
      <p:cViewPr varScale="1">
        <p:scale>
          <a:sx n="78" d="100"/>
          <a:sy n="78" d="100"/>
        </p:scale>
        <p:origin x="928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相比，</a:t>
            </a:r>
            <a:r>
              <a:rPr lang="en-US" altLang="zh-CN" dirty="0"/>
              <a:t>Cassandra</a:t>
            </a:r>
            <a:r>
              <a:rPr lang="zh-CN" altLang="en-US" dirty="0"/>
              <a:t>和</a:t>
            </a:r>
            <a:r>
              <a:rPr lang="en-US" altLang="zh-CN" dirty="0"/>
              <a:t>dynamo</a:t>
            </a:r>
            <a:r>
              <a:rPr lang="zh-CN" altLang="en-US" dirty="0"/>
              <a:t>对其技术细节披露的并不算多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85387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Cassandra</a:t>
            </a:r>
            <a:r>
              <a:rPr lang="zh-CN" altLang="en-US" dirty="0"/>
              <a:t>开始不支持虚拟节点，之后支持，但在质疑该机制，认为维护起来存在很多细节问题，比较麻烦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830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一般在“写”的弱一致性设置下，数据版本的冲突概率大，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是指版本号，不是数据本身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（1）客户端写入一个新的对象D，节点Sx进行了处理，并为其建立一个矢量时钟键值对[(Sx，1)]，该版本记为D1。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（2）当客户端更新该对象时，如果仍由Sx节点处理，则序列号递增为2，此时得到新版的D2，由于该更新必然没有分支，因此并不会记录D2继承自D1的信息。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如果多个用户同时读取了D2版本的数据，并尝试更新该对象，Sy节点和Sz节点同时进行了处理，则此时产生了分支，产生了两个版本的数据，其矢量时钟为[(Sx，2)，(Sy，1)]和[(Sx，2)，(Sz，1)]，记作D3和D4。注意，这两个版本的矢量时钟都记录了其继承自D2版本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如果此时又有客户读取到D3和D4两个版本的数据，并尝试进行更新，则会发现分支，系统将分支数据返回给客户端，由客户端根据业务逻辑决定如何协调。假设协调结果的更新由Sx节点负责，则产生矢量时钟更新为D5，内容为[(Sx，3)，(Sy，1)，(Sz，1)]，表明该版本继承自分支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（5）为了防止向量时钟过长，占用过多存储空间，Dynamo还设计了相应的截断方案，当向量时钟中的键值对数目达到一个阈值（如10），就将最早的一对删除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5713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如果两个副本（树）的根哈希值相等，则对应的副本不需要同步，如果根哈希值和某树枝的哈希值不同，则意味着该分支下的一些副本的值是不同的，只要继续比较子节点的哈希值，就可以识别出不同步的键值对，由此缩减同步过程中需要传输的数据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5599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如果两个副本（树）的根哈希值相等，则对应的副本不需要同步，如果根哈希值和某树枝的哈希值不同，则意味着该分支下的一些副本的值是不同的，只要继续比较子节点的哈希值，就可以识别出不同步的键值对，由此缩减同步过程中需要传输的数据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9120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Cassandra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的数据模型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Key-Columns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，因为操作时的粒度是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Column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，每个列都要有自己的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Merkle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树，而且出现同一个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Column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不一致的情况更加普遍，这种同步策略是否适应有待考验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7182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键空间的概念在</a:t>
            </a:r>
            <a:r>
              <a:rPr lang="en-US" altLang="zh-CN" dirty="0" err="1"/>
              <a:t>hbase</a:t>
            </a:r>
            <a:r>
              <a:rPr lang="zh-CN" altLang="en-US" dirty="0"/>
              <a:t>中也有，但并未作为关键技术介绍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列于超极列如何对应用户层面的表结构，并未有详细描述，可能用来记录集合类型的列等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24322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1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60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139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03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2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thingsdistributed.com/files/amazon-dynamo-sosp2007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Cassandra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的原理和使用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6.2 Cassandra</a:t>
            </a:r>
            <a:r>
              <a:rPr lang="zh-CN" altLang="en-US" b="1" dirty="0">
                <a:solidFill>
                  <a:srgbClr val="C00000"/>
                </a:solidFill>
              </a:rPr>
              <a:t>的技术原理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6745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FD95-7A5E-4322-BB85-F990DA8D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80BF7-3480-4B81-AEFA-11BEABB6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776864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采用分布式对等网络结构（</a:t>
            </a:r>
            <a:r>
              <a:rPr lang="en-US" altLang="zh-CN" sz="2000" dirty="0"/>
              <a:t>Peer-to-Peer Networking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基于对等网络结构设计寻址、读写、多副本、一致性等分布式管理机制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借鉴了亚马逊的</a:t>
            </a:r>
            <a:r>
              <a:rPr lang="en-US" altLang="zh-CN" sz="1800" dirty="0"/>
              <a:t>Dynamo</a:t>
            </a:r>
            <a:r>
              <a:rPr lang="zh-CN" altLang="en-US" sz="1800" dirty="0"/>
              <a:t>存储系统，在一致性模型等技术上有自己的特点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Amazon</a:t>
            </a:r>
            <a:r>
              <a:rPr lang="zh-CN" altLang="en-US" sz="1800" dirty="0"/>
              <a:t>公司论文“</a:t>
            </a:r>
            <a:r>
              <a:rPr lang="en-US" altLang="zh-CN" sz="1800" dirty="0"/>
              <a:t>Dynamo: Amazon‘s Highly Available Key-value Store”</a:t>
            </a:r>
            <a:r>
              <a:rPr lang="zh-CN" altLang="en-US" sz="1800" dirty="0"/>
              <a:t>介绍了</a:t>
            </a:r>
            <a:r>
              <a:rPr lang="en-US" altLang="zh-CN" sz="1800" dirty="0"/>
              <a:t>Dynamo</a:t>
            </a:r>
            <a:r>
              <a:rPr lang="zh-CN" altLang="en-US" sz="1800" dirty="0"/>
              <a:t>分布式数据存储系统的一些关键技术</a:t>
            </a:r>
          </a:p>
          <a:p>
            <a:pPr lvl="1">
              <a:spcBef>
                <a:spcPts val="600"/>
              </a:spcBef>
            </a:pP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40CC2-7D93-4CC3-B14C-913BBB040E97}"/>
              </a:ext>
            </a:extLst>
          </p:cNvPr>
          <p:cNvSpPr txBox="1"/>
          <p:nvPr/>
        </p:nvSpPr>
        <p:spPr>
          <a:xfrm>
            <a:off x="251520" y="3855959"/>
            <a:ext cx="864096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Giuseppe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DeCandia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Deniz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Hastorun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Madan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Jampani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Gunavardhan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Kakulapati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Lakshman, Alex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Pilchin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Swaminathan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Sivasubramanian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Vosshall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Werner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Vogels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Dynamo: amazon's highly available key-value store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SOSP 2007: 205-220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https://www.allthingsdistributed.com/files/amazon-dynamo-sosp2007.pdf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14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2BA1D-95D2-48BB-AD2F-F6AAA80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65D6D-1CFE-48C1-9A7F-6C1D4C2D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Dynamo</a:t>
            </a:r>
            <a:r>
              <a:rPr lang="zh-CN" altLang="en-US" sz="2000" b="1" dirty="0"/>
              <a:t>是一个基于点对点模式的分布式键值对存储系统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节点对称：</a:t>
            </a:r>
            <a:r>
              <a:rPr lang="zh-CN" altLang="en-US" sz="1800" dirty="0"/>
              <a:t>各个节点的角色、权重相同，简化整个集群系统的配置和维护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去中心化：</a:t>
            </a:r>
            <a:r>
              <a:rPr lang="zh-CN" altLang="en-US" sz="1800" dirty="0"/>
              <a:t>在对称的基础上，避免通过主节点对集群进行集中控制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水平扩展性：</a:t>
            </a:r>
            <a:r>
              <a:rPr lang="zh-CN" altLang="en-US" sz="1800" dirty="0"/>
              <a:t>以主机为单位实现横向扩展，扩展方式较简单，对集群整体影响较小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支持异构设备：</a:t>
            </a:r>
            <a:r>
              <a:rPr lang="zh-CN" altLang="en-US" sz="1800" dirty="0"/>
              <a:t>在扩展节点时，可以使用和原节点配置不同</a:t>
            </a:r>
            <a:r>
              <a:rPr lang="en-US" altLang="zh-CN" sz="1800" dirty="0"/>
              <a:t>(</a:t>
            </a:r>
            <a:r>
              <a:rPr lang="zh-CN" altLang="en-US" sz="1800" dirty="0"/>
              <a:t>如性能更高）的主机，即集群中可以存在多种配置的主机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多副本机制：</a:t>
            </a:r>
            <a:r>
              <a:rPr lang="zh-CN" altLang="en-US" sz="1800" dirty="0"/>
              <a:t>采用多副本数据机制，但强调弱一致性和高可用性，即</a:t>
            </a:r>
            <a:r>
              <a:rPr lang="en-US" altLang="zh-CN" sz="1800" dirty="0"/>
              <a:t>CAP</a:t>
            </a:r>
            <a:r>
              <a:rPr lang="zh-CN" altLang="en-US" sz="1800" dirty="0"/>
              <a:t>理论中的</a:t>
            </a:r>
            <a:r>
              <a:rPr lang="en-US" altLang="zh-CN" sz="1800" dirty="0"/>
              <a:t>AP</a:t>
            </a:r>
            <a:r>
              <a:rPr lang="zh-CN" altLang="en-US" sz="1800" dirty="0"/>
              <a:t>。</a:t>
            </a:r>
            <a:r>
              <a:rPr lang="en-US" altLang="zh-CN" sz="1800" dirty="0"/>
              <a:t>Dynamo</a:t>
            </a:r>
            <a:r>
              <a:rPr lang="zh-CN" altLang="en-US" sz="1800" dirty="0"/>
              <a:t>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中的一致性和可用性权重可以根据用户策略调整</a:t>
            </a:r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数据模式：</a:t>
            </a:r>
            <a:r>
              <a:rPr lang="zh-CN" altLang="en-US" sz="1800" dirty="0"/>
              <a:t>采用基于键值对和列族等概念的数据模式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507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3DBC-4535-4EC4-BBEC-DCDD3AB3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B88B5-09E9-4DFE-990E-EEDD4B49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基于一致性哈希算法（或分布式哈希）的拓扑划分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用来规划拓扑、协调节点，并实现数据均匀存储到各个节点。</a:t>
            </a:r>
            <a:r>
              <a:rPr lang="en-US" altLang="zh-CN" sz="1600" dirty="0"/>
              <a:t>1997</a:t>
            </a:r>
            <a:r>
              <a:rPr lang="zh-CN" altLang="en-US" sz="1600" dirty="0"/>
              <a:t>年</a:t>
            </a:r>
            <a:r>
              <a:rPr lang="en-US" altLang="zh-CN" sz="1600" dirty="0"/>
              <a:t>MIT</a:t>
            </a:r>
            <a:r>
              <a:rPr lang="zh-CN" altLang="en-US" sz="1600" dirty="0"/>
              <a:t>提出，用以解决动态网络拓扑中分布式存储和路由等问题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地址</a:t>
            </a:r>
            <a:r>
              <a:rPr lang="en-US" altLang="zh-CN" sz="1600" b="1" dirty="0"/>
              <a:t>/Token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用</a:t>
            </a:r>
            <a:r>
              <a:rPr lang="en-US" altLang="zh-CN" sz="1400" dirty="0"/>
              <a:t>0~n</a:t>
            </a:r>
            <a:r>
              <a:rPr lang="zh-CN" altLang="en-US" sz="1400" dirty="0"/>
              <a:t>的数字形成一个环，每个数字是环上的一个“地址”。例如，</a:t>
            </a:r>
            <a:r>
              <a:rPr lang="en-US" altLang="zh-CN" sz="1400" dirty="0"/>
              <a:t>0~255</a:t>
            </a:r>
            <a:r>
              <a:rPr lang="zh-CN" altLang="en-US" sz="1400" dirty="0"/>
              <a:t>，包含</a:t>
            </a:r>
            <a:r>
              <a:rPr lang="en-US" altLang="zh-CN" sz="1400" dirty="0"/>
              <a:t>256</a:t>
            </a:r>
            <a:r>
              <a:rPr lang="zh-CN" altLang="en-US" sz="1400" dirty="0"/>
              <a:t>个地址空间。</a:t>
            </a:r>
            <a:r>
              <a:rPr lang="en-US" altLang="zh-CN" sz="1400" dirty="0"/>
              <a:t>Dynamo</a:t>
            </a:r>
            <a:r>
              <a:rPr lang="zh-CN" altLang="en-US" sz="1400" dirty="0"/>
              <a:t>实际地址空间为</a:t>
            </a:r>
            <a:r>
              <a:rPr lang="en-US" altLang="zh-CN" sz="1400" dirty="0"/>
              <a:t>2</a:t>
            </a:r>
            <a:r>
              <a:rPr lang="zh-CN" altLang="en-US" sz="1400" dirty="0"/>
              <a:t>的</a:t>
            </a:r>
            <a:r>
              <a:rPr lang="en-US" altLang="zh-CN" sz="1400" dirty="0"/>
              <a:t>128</a:t>
            </a:r>
            <a:r>
              <a:rPr lang="zh-CN" altLang="en-US" sz="1400" dirty="0"/>
              <a:t>次方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每个节点获取地址空间中的一个随机数作为地址，但并不是所有地址都对应有实际的节点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新节点加入、旧节点退出不影响其他节点的地址和分布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数据存储</a:t>
            </a:r>
            <a:endParaRPr lang="en-US" altLang="zh-CN" sz="1600" b="1" dirty="0"/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数据（哈希后）也映射到</a:t>
            </a:r>
            <a:r>
              <a:rPr lang="en-US" altLang="zh-CN" sz="1400" dirty="0"/>
              <a:t>0~n</a:t>
            </a:r>
            <a:r>
              <a:rPr lang="zh-CN" altLang="en-US" sz="1400" dirty="0"/>
              <a:t>的数值上。每个节点负责一定的区域，根据数据映射的数值，对应到相应节点，并由节点负责该数据的写入和存储、查询和管理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虚拟节点的概念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每个节点根据能力不同，分为多个虚拟节点（即占用多个地址）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节点数量变多，更容易均匀分布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可以根据物理节点的能力不同，分成不同数量的虚拟节点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3552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42DD-FE61-416B-84B6-F82D82C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B5D4E-CC93-49F8-A9B9-538059B0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540060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数据多副本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每个节点处理存储映射到自身负责区域的数据，并将这些数据存储到</a:t>
            </a:r>
            <a:r>
              <a:rPr lang="en-US" altLang="zh-CN" sz="1800" dirty="0"/>
              <a:t>N-1</a:t>
            </a:r>
            <a:r>
              <a:rPr lang="zh-CN" altLang="en-US" sz="1800" dirty="0"/>
              <a:t>个后继节点中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通过</a:t>
            </a:r>
            <a:r>
              <a:rPr lang="zh-CN" altLang="en-US" sz="1800" b="1" dirty="0"/>
              <a:t>首选列表（</a:t>
            </a:r>
            <a:r>
              <a:rPr lang="en-US" altLang="zh-CN" sz="1800" b="1" dirty="0"/>
              <a:t>preference list</a:t>
            </a:r>
            <a:r>
              <a:rPr lang="zh-CN" altLang="en-US" sz="1800" b="1" dirty="0"/>
              <a:t>）</a:t>
            </a:r>
            <a:r>
              <a:rPr lang="zh-CN" altLang="en-US" sz="1800" dirty="0"/>
              <a:t>确保节点存储在不同</a:t>
            </a:r>
            <a:r>
              <a:rPr lang="zh-CN" altLang="en-US" sz="1800" b="1" dirty="0"/>
              <a:t>物理节点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节点增减时，会影响节点的存储范围，但只会影响相邻节点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数据读写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Dynamo</a:t>
            </a:r>
            <a:r>
              <a:rPr lang="zh-CN" altLang="en-US" sz="1800" dirty="0"/>
              <a:t>中的任何节点都可以接收客户端对</a:t>
            </a:r>
            <a:r>
              <a:rPr lang="en-US" altLang="zh-CN" sz="1800" dirty="0"/>
              <a:t>key</a:t>
            </a:r>
            <a:r>
              <a:rPr lang="zh-CN" altLang="en-US" sz="1800" dirty="0"/>
              <a:t>的任意读写操作，并将数据最终转发存储到</a:t>
            </a:r>
            <a:r>
              <a:rPr lang="zh-CN" altLang="en-US" sz="1800" b="1" dirty="0"/>
              <a:t>协调器节点</a:t>
            </a:r>
            <a:r>
              <a:rPr lang="zh-CN" altLang="en-US" sz="1800" dirty="0"/>
              <a:t>（第一个副本节点），读写请求通过</a:t>
            </a:r>
            <a:r>
              <a:rPr lang="en-US" altLang="zh-CN" sz="1800" dirty="0"/>
              <a:t>HTTP</a:t>
            </a:r>
            <a:r>
              <a:rPr lang="zh-CN" altLang="en-US" sz="1800" dirty="0"/>
              <a:t>实现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604F9E-4955-45FD-A813-7C0815E6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31590"/>
            <a:ext cx="2952328" cy="277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64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F1B3-0655-4425-B9D9-ADA5E55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DBDA2-7081-4247-9E33-7A7EEFB0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8" y="669215"/>
            <a:ext cx="865532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数据一致性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用户可以在（读）写完部分副本（设为</a:t>
            </a:r>
            <a:r>
              <a:rPr lang="en-US" altLang="zh-CN" sz="1600" dirty="0"/>
              <a:t>R</a:t>
            </a:r>
            <a:r>
              <a:rPr lang="zh-CN" altLang="en-US" sz="1600" dirty="0"/>
              <a:t>或</a:t>
            </a:r>
            <a:r>
              <a:rPr lang="en-US" altLang="zh-CN" sz="1600" dirty="0"/>
              <a:t>W</a:t>
            </a:r>
            <a:r>
              <a:rPr lang="zh-CN" altLang="en-US" sz="1600" dirty="0"/>
              <a:t>）而非全部</a:t>
            </a:r>
            <a:r>
              <a:rPr lang="en-US" altLang="zh-CN" sz="1600" dirty="0"/>
              <a:t>N</a:t>
            </a:r>
            <a:r>
              <a:rPr lang="zh-CN" altLang="en-US" sz="1600" dirty="0"/>
              <a:t>个副本时，就返回写入成功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出现部分节点故障时，提高系统可用性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、</a:t>
            </a:r>
            <a:r>
              <a:rPr lang="en-US" altLang="zh-CN" sz="1600" dirty="0"/>
              <a:t>N</a:t>
            </a:r>
            <a:r>
              <a:rPr lang="zh-CN" altLang="en-US" sz="1600" dirty="0"/>
              <a:t>可由用户配置，</a:t>
            </a: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为</a:t>
            </a:r>
            <a:r>
              <a:rPr lang="en-US" altLang="zh-CN" sz="1600" dirty="0"/>
              <a:t>1</a:t>
            </a:r>
            <a:r>
              <a:rPr lang="zh-CN" altLang="en-US" sz="1600" dirty="0"/>
              <a:t>，可用性最强，一致性最差；</a:t>
            </a: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W</a:t>
            </a:r>
            <a:r>
              <a:rPr lang="zh-CN" altLang="en-US" sz="1600" dirty="0"/>
              <a:t>为</a:t>
            </a:r>
            <a:r>
              <a:rPr lang="en-US" altLang="zh-CN" sz="1600" dirty="0"/>
              <a:t>N</a:t>
            </a:r>
            <a:r>
              <a:rPr lang="zh-CN" altLang="en-US" sz="1600" dirty="0"/>
              <a:t>，可用性最差，一致性最强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在一致性要求高时，推荐</a:t>
            </a:r>
            <a:r>
              <a:rPr lang="en-US" altLang="zh-CN" sz="1600" dirty="0"/>
              <a:t>R+W&gt;N</a:t>
            </a:r>
            <a:r>
              <a:rPr lang="zh-CN" altLang="en-US" sz="1600" dirty="0"/>
              <a:t>，而实时性要求高时，则</a:t>
            </a:r>
            <a:r>
              <a:rPr lang="en-US" altLang="zh-CN" sz="1600" dirty="0"/>
              <a:t>R+W&lt;N</a:t>
            </a:r>
            <a:r>
              <a:rPr lang="zh-CN" altLang="en-US" sz="1600" dirty="0"/>
              <a:t>。在实际应用中，经常设置为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Dynamo</a:t>
            </a:r>
            <a:r>
              <a:rPr lang="zh-CN" altLang="en-US" sz="1600" dirty="0"/>
              <a:t>使用</a:t>
            </a:r>
            <a:r>
              <a:rPr lang="zh-CN" altLang="en-US" sz="1600" b="1" dirty="0"/>
              <a:t>矢量时钟</a:t>
            </a:r>
            <a:r>
              <a:rPr lang="zh-CN" altLang="en-US" sz="1600" dirty="0"/>
              <a:t>机制来记录数据对象更新的时序关系</a:t>
            </a:r>
            <a:endParaRPr lang="zh-CN" altLang="en-US" sz="14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矢量时钟：一个键值对列表，结构为（</a:t>
            </a:r>
            <a:r>
              <a:rPr lang="en-US" altLang="zh-CN" sz="1600" dirty="0"/>
              <a:t>node, counter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当</a:t>
            </a:r>
            <a:r>
              <a:rPr lang="en-US" altLang="zh-CN" sz="1600" dirty="0"/>
              <a:t>Dynamo</a:t>
            </a:r>
            <a:r>
              <a:rPr lang="zh-CN" altLang="en-US" sz="1600" dirty="0"/>
              <a:t>更新一个数据时，必须记录更新自哪个版本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如果发现新旧两个版本的数据，则可以进行语法协调，并且一般会选择较新版本的数据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如果发现多个不能语法协调的分支，将返回分支处的所有数据对象，其包含与上下文相应的版本信息。客户端决定如何协调</a:t>
            </a:r>
          </a:p>
        </p:txBody>
      </p:sp>
    </p:spTree>
    <p:extLst>
      <p:ext uri="{BB962C8B-B14F-4D97-AF65-F5344CB8AC3E}">
        <p14:creationId xmlns:p14="http://schemas.microsoft.com/office/powerpoint/2010/main" val="721785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4F4F-027B-47D3-84D2-09B95884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矢量时钟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DA3B0F-2D33-4CEA-8096-5B502CE0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15566"/>
            <a:ext cx="3688535" cy="398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79B7E2-01A8-4EB3-8D84-87A1B4A701EF}"/>
              </a:ext>
            </a:extLst>
          </p:cNvPr>
          <p:cNvSpPr txBox="1"/>
          <p:nvPr/>
        </p:nvSpPr>
        <p:spPr>
          <a:xfrm>
            <a:off x="4572000" y="336383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D4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89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0076-FD18-4427-AEFD-6B48B82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4B19-46E6-464A-841F-95E6E666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446449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故障处理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暗示移交（</a:t>
            </a:r>
            <a:r>
              <a:rPr lang="en-US" altLang="zh-CN" b="1" dirty="0"/>
              <a:t>Hinted Handoff</a:t>
            </a:r>
            <a:r>
              <a:rPr lang="zh-CN" altLang="en-US" b="1" dirty="0"/>
              <a:t>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节点暂时不可用，则该数据副本会被暂时存储到其他节点中，如</a:t>
            </a:r>
            <a:r>
              <a:rPr lang="en-US" altLang="zh-CN" dirty="0"/>
              <a:t>D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/>
              <a:t>D</a:t>
            </a:r>
            <a:r>
              <a:rPr lang="zh-CN" altLang="en-US" dirty="0"/>
              <a:t>节点存储一个暗示移交信息，标明数据副本原本预期存放的位置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定期扫描时如果</a:t>
            </a:r>
            <a:r>
              <a:rPr lang="en-US" altLang="zh-CN" dirty="0"/>
              <a:t>D</a:t>
            </a:r>
            <a:r>
              <a:rPr lang="zh-CN" altLang="en-US" dirty="0"/>
              <a:t>发现有暗示移交信息，以及节点</a:t>
            </a:r>
            <a:r>
              <a:rPr lang="en-US" altLang="zh-CN" dirty="0"/>
              <a:t>A</a:t>
            </a:r>
            <a:r>
              <a:rPr lang="zh-CN" altLang="en-US" dirty="0"/>
              <a:t>已经恢复，则将数据发送到节点</a:t>
            </a:r>
            <a:r>
              <a:rPr lang="en-US" altLang="zh-CN" dirty="0"/>
              <a:t>A</a:t>
            </a:r>
            <a:r>
              <a:rPr lang="zh-CN" altLang="en-US" dirty="0"/>
              <a:t>，并删除自身存储的临时副本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384669-0772-4C8C-AF0E-E882CC54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23578"/>
            <a:ext cx="3600400" cy="338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134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0076-FD18-4427-AEFD-6B48B82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4B19-46E6-464A-841F-95E6E666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7" y="699542"/>
            <a:ext cx="4114815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故障处理</a:t>
            </a:r>
          </a:p>
          <a:p>
            <a:pPr lvl="1">
              <a:spcBef>
                <a:spcPts val="1200"/>
              </a:spcBef>
            </a:pPr>
            <a:r>
              <a:rPr lang="en-US" altLang="zh-CN" b="1" dirty="0" err="1"/>
              <a:t>MerkleTree</a:t>
            </a:r>
            <a:r>
              <a:rPr lang="zh-CN" altLang="en-US" b="1" dirty="0"/>
              <a:t>机制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用于副本一致性检测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叶子是各个键的哈希值。树中较高的父节点存储各自子节点信息哈希值的汇总哈希值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 err="1"/>
              <a:t>MerkleTree</a:t>
            </a:r>
            <a:r>
              <a:rPr lang="zh-CN" altLang="en-US" dirty="0"/>
              <a:t>的主要优点是树的每个分支可以独立地检查，只有某些分支不一致时，不需要传输整个数据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5853D5-619C-409C-A0DC-97F0A345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90" y="1347614"/>
            <a:ext cx="4856673" cy="3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849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D1A4-2FE1-48BD-B699-C297159F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4EF9-7475-4A28-BA7B-07D09529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13690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集群成员管理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成员（节点）加入或退出的信息通过</a:t>
            </a:r>
            <a:r>
              <a:rPr lang="en-US" altLang="zh-CN" dirty="0"/>
              <a:t>Gossip</a:t>
            </a:r>
            <a:r>
              <a:rPr lang="zh-CN" altLang="en-US" dirty="0"/>
              <a:t>协议传播到各个成员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Gossip</a:t>
            </a:r>
            <a:r>
              <a:rPr lang="zh-CN" altLang="en-US" dirty="0"/>
              <a:t>协议（闲话协议）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在一个有界网络中，每个节点随机地与其他节点交换信息，经过多轮无序的信息交换，最终所有节点的信息状态都会达成一致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每隔一秒随机寻找节点发起一次信息交换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可能产生逻辑分裂</a:t>
            </a:r>
          </a:p>
          <a:p>
            <a:pPr lvl="3">
              <a:spcBef>
                <a:spcPts val="1200"/>
              </a:spcBef>
            </a:pPr>
            <a:r>
              <a:rPr lang="zh-CN" altLang="en-US" dirty="0"/>
              <a:t>例如，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四个节点同时启动，此时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交换信息，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交换信息，之后各个节点都认为信息已经同步，不再进行信息交换，此时集群出现了两个孤岛</a:t>
            </a:r>
          </a:p>
          <a:p>
            <a:pPr lvl="3">
              <a:spcBef>
                <a:spcPts val="1200"/>
              </a:spcBef>
            </a:pPr>
            <a:r>
              <a:rPr lang="zh-CN" altLang="en-US" dirty="0"/>
              <a:t>引入</a:t>
            </a:r>
            <a:r>
              <a:rPr lang="zh-CN" altLang="en-US" b="1" dirty="0"/>
              <a:t>种子节点机制</a:t>
            </a:r>
            <a:r>
              <a:rPr lang="zh-CN" altLang="en-US" dirty="0"/>
              <a:t>（</a:t>
            </a:r>
            <a:r>
              <a:rPr lang="en-US" altLang="zh-CN" dirty="0" err="1"/>
              <a:t>SeedNode</a:t>
            </a:r>
            <a:r>
              <a:rPr lang="zh-CN" altLang="en-US" dirty="0"/>
              <a:t>）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429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6.1 Cassandra</a:t>
            </a:r>
            <a:r>
              <a:rPr lang="zh-CN" altLang="en-US" b="1" dirty="0">
                <a:solidFill>
                  <a:srgbClr val="C00000"/>
                </a:solidFill>
              </a:rPr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6.4 CQL</a:t>
            </a:r>
            <a:r>
              <a:rPr lang="zh-CN" altLang="en-US" dirty="0"/>
              <a:t>语言与</a:t>
            </a:r>
            <a:r>
              <a:rPr lang="en-US" altLang="zh-CN" dirty="0"/>
              <a:t>CQLSH</a:t>
            </a:r>
            <a:r>
              <a:rPr lang="zh-CN" altLang="en-US" dirty="0"/>
              <a:t>环境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D1A4-2FE1-48BD-B699-C297159F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Amazon 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4EF9-7475-4A28-BA7B-07D09529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集群成员管理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/>
              <a:t>种子节点机制（</a:t>
            </a:r>
            <a:r>
              <a:rPr lang="en-US" altLang="zh-CN" b="1" dirty="0" err="1"/>
              <a:t>SeedNode</a:t>
            </a:r>
            <a:r>
              <a:rPr lang="zh-CN" altLang="en-US" b="1" dirty="0"/>
              <a:t>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用户指定一些节点扮演种子节点角色，并告知集群所有节点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首先，节点随机选取一个当前活着的节点，并向它发送同步请求，进行双向信息交换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然后，节点随机向一台不可达的机器发送同步请求，观察该节点是否已从故障中恢复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最后，如果第一步中所选择的节点不是种子节点，或者当前活着的节点数少于种子节点数，则向任意另外一台种子节点发送同步请求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5254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DC0E8-AD04-4A3F-BDDC-9D6CE4A5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和</a:t>
            </a:r>
            <a:r>
              <a:rPr lang="en-US" altLang="zh-CN" dirty="0"/>
              <a:t>Dynamo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3B92A-AA49-41E1-92D2-59EA6C85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Cassandra is the daughter of Amazon </a:t>
            </a:r>
            <a:r>
              <a:rPr lang="en-US" altLang="zh-CN" sz="2000" b="1" dirty="0"/>
              <a:t>Dynamo DB </a:t>
            </a:r>
            <a:r>
              <a:rPr lang="en-US" altLang="zh-CN" sz="2000" dirty="0"/>
              <a:t>and Google </a:t>
            </a:r>
            <a:r>
              <a:rPr lang="en-US" altLang="zh-CN" sz="2000" b="1" dirty="0"/>
              <a:t>Bigtable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在分布式结构设计上充分借鉴</a:t>
            </a:r>
            <a:r>
              <a:rPr lang="en-US" altLang="zh-CN" sz="1800" dirty="0"/>
              <a:t>Dynamo</a:t>
            </a:r>
            <a:r>
              <a:rPr lang="zh-CN" altLang="en-US" sz="1800" dirty="0"/>
              <a:t>，也采用了环结构、</a:t>
            </a:r>
            <a:r>
              <a:rPr lang="en-US" altLang="zh-CN" sz="1800" dirty="0"/>
              <a:t>Gossip</a:t>
            </a:r>
            <a:r>
              <a:rPr lang="zh-CN" altLang="en-US" sz="1800" dirty="0"/>
              <a:t>协议、暗示移交等机制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Dynamo</a:t>
            </a:r>
            <a:r>
              <a:rPr lang="zh-CN" altLang="en-US" sz="1800" dirty="0"/>
              <a:t>的数据模型类似于“文档型”，</a:t>
            </a:r>
            <a:r>
              <a:rPr lang="en-US" altLang="zh-CN" sz="1800" dirty="0"/>
              <a:t>Cassandra</a:t>
            </a:r>
            <a:r>
              <a:rPr lang="zh-CN" altLang="en-US" sz="1800" dirty="0"/>
              <a:t>的数据模型类似于</a:t>
            </a:r>
            <a:r>
              <a:rPr lang="en-US" altLang="zh-CN" sz="1800" dirty="0"/>
              <a:t>HBase</a:t>
            </a:r>
            <a:r>
              <a:rPr lang="zh-CN" altLang="en-US" sz="1800" dirty="0"/>
              <a:t>的键值对和面向列模型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早期没有虚拟节点概念，担心数据迁移和维护时的效率问题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没有采用</a:t>
            </a:r>
            <a:r>
              <a:rPr lang="en-US" altLang="zh-CN" sz="1800" dirty="0" err="1"/>
              <a:t>MerkelTree</a:t>
            </a:r>
            <a:r>
              <a:rPr lang="zh-CN" altLang="en-US" sz="1800" dirty="0"/>
              <a:t>和向量时钟机制。因为面向列的模型建立</a:t>
            </a:r>
            <a:r>
              <a:rPr lang="en-US" altLang="zh-CN" sz="1800" dirty="0" err="1"/>
              <a:t>MerkelTree</a:t>
            </a:r>
            <a:r>
              <a:rPr lang="zh-CN" altLang="en-US" sz="1800" dirty="0"/>
              <a:t>较为繁琐，需要为每个列建立树（</a:t>
            </a:r>
            <a:r>
              <a:rPr lang="en-US" altLang="zh-CN" sz="1800" dirty="0"/>
              <a:t>Dynamo</a:t>
            </a:r>
            <a:r>
              <a:rPr lang="zh-CN" altLang="en-US" sz="1800" dirty="0"/>
              <a:t>相当于一行只有一类，因此树结构相对简单）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Cassandra</a:t>
            </a:r>
            <a:r>
              <a:rPr lang="zh-CN" altLang="en-US" sz="1800" dirty="0"/>
              <a:t>采用时间戳解决冲突，最新时间戳获胜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暗示移交、（</a:t>
            </a:r>
            <a:r>
              <a:rPr lang="en-US" altLang="zh-CN" sz="1800" dirty="0"/>
              <a:t>W</a:t>
            </a:r>
            <a:r>
              <a:rPr lang="zh-CN" altLang="en-US" sz="1800" dirty="0"/>
              <a:t>、</a:t>
            </a:r>
            <a:r>
              <a:rPr lang="en-US" altLang="zh-CN" sz="1800" dirty="0"/>
              <a:t>R</a:t>
            </a:r>
            <a:r>
              <a:rPr lang="zh-CN" altLang="en-US" sz="1800" dirty="0"/>
              <a:t>、</a:t>
            </a:r>
            <a:r>
              <a:rPr lang="en-US" altLang="zh-CN" sz="1800" dirty="0"/>
              <a:t>N</a:t>
            </a:r>
            <a:r>
              <a:rPr lang="zh-CN" altLang="en-US" sz="1800" dirty="0"/>
              <a:t>）设置等机制存在细节策略上的不同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276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94FD-AC7F-4F2A-918C-8E765BB2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4C55-8505-4287-8591-E2D3324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类似</a:t>
            </a:r>
            <a:r>
              <a:rPr lang="en-US" altLang="zh-CN" sz="2000" b="1" dirty="0"/>
              <a:t>Bigtable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HBase</a:t>
            </a:r>
          </a:p>
          <a:p>
            <a:pPr lvl="1"/>
            <a:r>
              <a:rPr lang="zh-CN" altLang="en-US" sz="1800" dirty="0"/>
              <a:t>具有行键、列、列族、时间戳等概念。在用户建表时需要提前建立列，而</a:t>
            </a:r>
            <a:r>
              <a:rPr lang="en-US" altLang="zh-CN" sz="1800" dirty="0"/>
              <a:t>HBase</a:t>
            </a:r>
            <a:r>
              <a:rPr lang="zh-CN" altLang="en-US" sz="1800" dirty="0"/>
              <a:t>不需要</a:t>
            </a:r>
            <a:endParaRPr lang="en-US" altLang="zh-CN" sz="1800" dirty="0"/>
          </a:p>
          <a:p>
            <a:pPr lvl="2"/>
            <a:r>
              <a:rPr lang="en-US" altLang="zh-CN" sz="1600" dirty="0"/>
              <a:t>Key: </a:t>
            </a:r>
            <a:r>
              <a:rPr lang="zh-CN" altLang="en-US" sz="1600" dirty="0"/>
              <a:t>表示行键</a:t>
            </a:r>
            <a:endParaRPr lang="en-US" altLang="zh-CN" sz="1600" dirty="0"/>
          </a:p>
          <a:p>
            <a:pPr lvl="2"/>
            <a:r>
              <a:rPr lang="en-US" altLang="zh-CN" sz="1600" dirty="0"/>
              <a:t>Column: </a:t>
            </a:r>
            <a:r>
              <a:rPr lang="zh-CN" altLang="en-US" sz="1600" dirty="0"/>
              <a:t>表示列，列中存储的数据为三元组（</a:t>
            </a:r>
            <a:r>
              <a:rPr lang="en-US" altLang="zh-CN" sz="1600" dirty="0"/>
              <a:t>name,</a:t>
            </a:r>
            <a:r>
              <a:rPr lang="zh-CN" altLang="en-US" sz="1600" dirty="0"/>
              <a:t> </a:t>
            </a:r>
            <a:r>
              <a:rPr lang="en-US" altLang="zh-CN" sz="1600" dirty="0"/>
              <a:t>value,</a:t>
            </a:r>
            <a:r>
              <a:rPr lang="zh-CN" altLang="en-US" sz="1600" dirty="0"/>
              <a:t> </a:t>
            </a:r>
            <a:r>
              <a:rPr lang="en-US" altLang="zh-CN" sz="1600" dirty="0"/>
              <a:t>timestamp</a:t>
            </a:r>
            <a:r>
              <a:rPr lang="zh-CN" altLang="en-US" sz="1600" dirty="0"/>
              <a:t>）</a:t>
            </a:r>
          </a:p>
          <a:p>
            <a:endParaRPr lang="zh-CN" altLang="en-US" sz="2000" dirty="0"/>
          </a:p>
        </p:txBody>
      </p:sp>
      <p:pic>
        <p:nvPicPr>
          <p:cNvPr id="4" name="Picture 2" descr="6-5">
            <a:extLst>
              <a:ext uri="{FF2B5EF4-FFF2-40B4-BE49-F238E27FC236}">
                <a16:creationId xmlns:a16="http://schemas.microsoft.com/office/drawing/2014/main" id="{951DF8E8-B360-44D3-9972-248B9AEB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71750"/>
            <a:ext cx="5308157" cy="23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4464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94FD-AC7F-4F2A-918C-8E765BB2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4C55-8505-4287-8591-E2D3324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Super Column (</a:t>
            </a:r>
            <a:r>
              <a:rPr lang="zh-CN" altLang="en-US" sz="2000" b="1" dirty="0"/>
              <a:t>超级列</a:t>
            </a:r>
            <a:r>
              <a:rPr lang="en-US" altLang="zh-CN" sz="2000" b="1" dirty="0"/>
              <a:t>)</a:t>
            </a:r>
          </a:p>
          <a:p>
            <a:pPr lvl="1"/>
            <a:r>
              <a:rPr lang="zh-CN" altLang="en-US" sz="1800" dirty="0"/>
              <a:t>包含多个普通列作为子列</a:t>
            </a:r>
            <a:endParaRPr lang="en-US" altLang="zh-CN" sz="1800" dirty="0"/>
          </a:p>
          <a:p>
            <a:pPr lvl="1"/>
            <a:r>
              <a:rPr lang="zh-CN" altLang="en-US" sz="1800" dirty="0"/>
              <a:t>不能嵌套，即不能再包含超级列</a:t>
            </a:r>
          </a:p>
          <a:p>
            <a:endParaRPr lang="zh-CN" altLang="en-US" sz="2000" dirty="0"/>
          </a:p>
        </p:txBody>
      </p:sp>
      <p:pic>
        <p:nvPicPr>
          <p:cNvPr id="4" name="Picture 2" descr="6-5">
            <a:extLst>
              <a:ext uri="{FF2B5EF4-FFF2-40B4-BE49-F238E27FC236}">
                <a16:creationId xmlns:a16="http://schemas.microsoft.com/office/drawing/2014/main" id="{951DF8E8-B360-44D3-9972-248B9AEB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74846"/>
            <a:ext cx="596393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7531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A479-C0CC-4D7E-B34D-A01C4BAE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4FAB-1FC0-4FC7-BB7C-E8C5926F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3924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1800" b="1" dirty="0"/>
              <a:t>Standard Column Family (</a:t>
            </a:r>
            <a:r>
              <a:rPr lang="zh-CN" altLang="en-US" sz="1800" b="1" dirty="0"/>
              <a:t>标准列族</a:t>
            </a:r>
            <a:r>
              <a:rPr lang="en-US" altLang="zh-CN" sz="1800" b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包含若干个普通列，不包含超级列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Super Column Family (</a:t>
            </a:r>
            <a:r>
              <a:rPr lang="zh-CN" altLang="en-US" sz="1800" b="1" dirty="0"/>
              <a:t>超级列族</a:t>
            </a:r>
            <a:r>
              <a:rPr lang="en-US" altLang="zh-CN" sz="1800" b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包含若干个超级列，不包含普通列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Key Space</a:t>
            </a:r>
            <a:r>
              <a:rPr lang="zh-CN" altLang="en-US" sz="1800" b="1" dirty="0"/>
              <a:t>（键空间）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集群中数据的最外层容器，之下是列族和超级列族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类似关系数据库</a:t>
            </a:r>
          </a:p>
          <a:p>
            <a:pPr>
              <a:spcBef>
                <a:spcPts val="1200"/>
              </a:spcBef>
            </a:pPr>
            <a:r>
              <a:rPr lang="zh-CN" altLang="en-US" sz="1800" b="1" dirty="0"/>
              <a:t>用户层面可以操作键空间和数据表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表对应列族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52AEF-8E37-4133-B6FD-991349EA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83428"/>
            <a:ext cx="3744415" cy="202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9C0A95-AA55-49EB-AB8D-22ED816C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03" y="3233638"/>
            <a:ext cx="4626301" cy="144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860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7ACE-8C10-4D92-8898-8D46B28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Yaml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45507-21A1-4B43-AAD0-59A57D9A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/>
              <a:t>Yaml</a:t>
            </a:r>
            <a:r>
              <a:rPr lang="zh-CN" altLang="en-US" sz="2000" b="1" dirty="0"/>
              <a:t>格式</a:t>
            </a:r>
          </a:p>
          <a:p>
            <a:pPr lvl="1"/>
            <a:r>
              <a:rPr lang="zh-CN" altLang="en-US" sz="1800" dirty="0"/>
              <a:t>是一个可读性高，用来表达数据序列化的格式</a:t>
            </a:r>
            <a:endParaRPr lang="en-US" altLang="zh-CN" sz="1800" dirty="0"/>
          </a:p>
          <a:p>
            <a:pPr lvl="1"/>
            <a:r>
              <a:rPr lang="zh-CN" altLang="en-US" sz="1800" dirty="0"/>
              <a:t>全称是</a:t>
            </a:r>
            <a:r>
              <a:rPr lang="en-US" altLang="zh-CN" sz="1800" dirty="0"/>
              <a:t>YAML </a:t>
            </a:r>
            <a:r>
              <a:rPr lang="en-US" altLang="zh-CN" sz="1800" dirty="0" err="1"/>
              <a:t>Ain't</a:t>
            </a:r>
            <a:r>
              <a:rPr lang="en-US" altLang="zh-CN" sz="1800" dirty="0"/>
              <a:t> Markup Language</a:t>
            </a:r>
            <a:r>
              <a:rPr lang="zh-CN" altLang="en-US" sz="1800" dirty="0"/>
              <a:t>，是一个递归缩写，早期是</a:t>
            </a:r>
            <a:r>
              <a:rPr lang="en-US" altLang="zh-CN" sz="1800" dirty="0"/>
              <a:t>Yet Another Markup Language</a:t>
            </a:r>
            <a:endParaRPr lang="zh-CN" altLang="en-US" sz="1800" dirty="0"/>
          </a:p>
          <a:p>
            <a:pPr lvl="1"/>
            <a:r>
              <a:rPr lang="en-US" altLang="zh-CN" sz="1800" dirty="0"/>
              <a:t>Cassandra</a:t>
            </a:r>
            <a:r>
              <a:rPr lang="zh-CN" altLang="en-US" sz="1800" dirty="0"/>
              <a:t>利用</a:t>
            </a:r>
            <a:r>
              <a:rPr lang="en-US" altLang="zh-CN" sz="1800" dirty="0" err="1"/>
              <a:t>Yaml</a:t>
            </a:r>
            <a:r>
              <a:rPr lang="zh-CN" altLang="en-US" sz="1800" dirty="0"/>
              <a:t>编写配置文件（</a:t>
            </a:r>
            <a:r>
              <a:rPr lang="en-US" altLang="zh-CN" sz="1800" dirty="0" err="1"/>
              <a:t>Cassandra.yaml</a:t>
            </a:r>
            <a:r>
              <a:rPr lang="zh-CN" altLang="en-US" sz="1800" dirty="0"/>
              <a:t>）</a:t>
            </a:r>
          </a:p>
          <a:p>
            <a:r>
              <a:rPr lang="zh-CN" altLang="en-US" sz="2000" b="1" dirty="0"/>
              <a:t>基本原则</a:t>
            </a:r>
          </a:p>
          <a:p>
            <a:pPr lvl="1"/>
            <a:r>
              <a:rPr lang="zh-CN" altLang="en-US" sz="1800" dirty="0"/>
              <a:t>大小写敏感</a:t>
            </a:r>
          </a:p>
          <a:p>
            <a:pPr lvl="1"/>
            <a:r>
              <a:rPr lang="zh-CN" altLang="en-US" sz="1800" dirty="0"/>
              <a:t>每行记录一个元素，如果第一个字符是“</a:t>
            </a:r>
            <a:r>
              <a:rPr lang="en-US" altLang="zh-CN" sz="1800" dirty="0"/>
              <a:t>#”</a:t>
            </a:r>
            <a:r>
              <a:rPr lang="zh-CN" altLang="en-US" sz="1800" dirty="0"/>
              <a:t>，则表示该行为注释</a:t>
            </a:r>
          </a:p>
          <a:p>
            <a:pPr lvl="1"/>
            <a:r>
              <a:rPr lang="zh-CN" altLang="en-US" sz="1800" dirty="0"/>
              <a:t>字符串可以不使用引号，但如果字符串中含有特殊字符，例如“</a:t>
            </a:r>
            <a:r>
              <a:rPr lang="en-US" altLang="zh-CN" sz="1800" dirty="0"/>
              <a:t>:”</a:t>
            </a:r>
            <a:r>
              <a:rPr lang="zh-CN" altLang="en-US" sz="1800" dirty="0"/>
              <a:t>，则需要用单引号或双引号整体包括起来</a:t>
            </a:r>
          </a:p>
          <a:p>
            <a:pPr lvl="1"/>
            <a:r>
              <a:rPr lang="zh-CN" altLang="en-US" sz="1800" dirty="0"/>
              <a:t>采用缩进表示层级关系，不允许使用</a:t>
            </a:r>
            <a:r>
              <a:rPr lang="en-US" altLang="zh-CN" sz="1800" dirty="0"/>
              <a:t>tab</a:t>
            </a:r>
            <a:r>
              <a:rPr lang="zh-CN" altLang="en-US" sz="1800" dirty="0"/>
              <a:t>键，只能用空格，使用的空格数量不重要，但相同的空格数，表示相同层级的元素（即同层级元素要左对齐）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8277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CB05E-367E-4DDE-A123-38C9084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其他相关技术原理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7B714-782A-4D9E-99C0-E4364915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46449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b="1" dirty="0"/>
              <a:t>Cassandra</a:t>
            </a:r>
            <a:r>
              <a:rPr lang="zh-CN" altLang="en-US" sz="1800" b="1" dirty="0"/>
              <a:t>使用类似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的读写文件机制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预写日志</a:t>
            </a:r>
            <a:r>
              <a:rPr lang="en-US" altLang="zh-CN" sz="1600" dirty="0" err="1"/>
              <a:t>commitlog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/>
              <a:t>HBase</a:t>
            </a:r>
            <a:r>
              <a:rPr lang="zh-CN" altLang="en-US" sz="1600" dirty="0"/>
              <a:t>的</a:t>
            </a:r>
            <a:r>
              <a:rPr lang="en-US" altLang="zh-CN" sz="1600" dirty="0"/>
              <a:t>WAL)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一次写入多次读取，基于时间戳区分数据版本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写缓存机制（</a:t>
            </a:r>
            <a:r>
              <a:rPr lang="en-US" altLang="zh-CN" sz="1600" dirty="0" err="1"/>
              <a:t>memtable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sstable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sstable</a:t>
            </a:r>
            <a:r>
              <a:rPr lang="zh-CN" altLang="en-US" sz="1600" dirty="0"/>
              <a:t>（类似</a:t>
            </a:r>
            <a:r>
              <a:rPr lang="en-US" altLang="zh-CN" sz="1600" dirty="0"/>
              <a:t>HBase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storefile</a:t>
            </a:r>
            <a:r>
              <a:rPr lang="zh-CN" altLang="en-US" sz="1600" dirty="0"/>
              <a:t>）使用布隆过滤器提高查询效率</a:t>
            </a:r>
          </a:p>
          <a:p>
            <a:pPr lvl="1">
              <a:spcBef>
                <a:spcPts val="600"/>
              </a:spcBef>
            </a:pPr>
            <a:r>
              <a:rPr lang="zh-CN" altLang="en-US" sz="1600" b="1" dirty="0"/>
              <a:t>数据中心</a:t>
            </a:r>
            <a:r>
              <a:rPr lang="zh-CN" altLang="en-US" sz="1600" dirty="0"/>
              <a:t>和</a:t>
            </a:r>
            <a:r>
              <a:rPr lang="zh-CN" altLang="en-US" sz="1600" b="1" dirty="0"/>
              <a:t>机架</a:t>
            </a:r>
            <a:r>
              <a:rPr lang="zh-CN" altLang="en-US" sz="1600" dirty="0"/>
              <a:t>两层机架感知策略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Cassandra</a:t>
            </a:r>
            <a:r>
              <a:rPr lang="zh-CN" altLang="en-US" sz="1400" dirty="0"/>
              <a:t>集群可以跨数据中心部署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CF1EF6-3D7A-4EA1-95BF-F9F94973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3598"/>
            <a:ext cx="4176464" cy="2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6576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4122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6.1 Cassandra</a:t>
            </a: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6.2 Cassandra</a:t>
            </a:r>
            <a:r>
              <a:rPr lang="zh-CN" altLang="en-US" dirty="0"/>
              <a:t>的技术原理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6.3 Cassandra</a:t>
            </a:r>
            <a:r>
              <a:rPr lang="zh-CN" altLang="en-US" dirty="0"/>
              <a:t>的部署与配置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6.4 CQL</a:t>
            </a:r>
            <a:r>
              <a:rPr lang="zh-CN" altLang="en-US" b="1" dirty="0">
                <a:solidFill>
                  <a:srgbClr val="C00000"/>
                </a:solidFill>
              </a:rPr>
              <a:t>语言与</a:t>
            </a:r>
            <a:r>
              <a:rPr lang="en-US" altLang="zh-CN" b="1" dirty="0">
                <a:solidFill>
                  <a:srgbClr val="C00000"/>
                </a:solidFill>
              </a:rPr>
              <a:t>CQLSH</a:t>
            </a:r>
            <a:r>
              <a:rPr lang="zh-CN" altLang="en-US" b="1" dirty="0">
                <a:solidFill>
                  <a:srgbClr val="C00000"/>
                </a:solidFill>
              </a:rPr>
              <a:t>环境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6.5 CQL</a:t>
            </a:r>
            <a:r>
              <a:rPr lang="zh-CN" altLang="en-US" dirty="0"/>
              <a:t>数据查询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6.6 CQL</a:t>
            </a:r>
            <a:r>
              <a:rPr lang="zh-CN" altLang="en-US" dirty="0"/>
              <a:t>数据更新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6.7</a:t>
            </a:r>
            <a:r>
              <a:rPr lang="zh-CN" altLang="en-US" dirty="0"/>
              <a:t> 基本集群维护方法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6.8 </a:t>
            </a:r>
            <a:r>
              <a:rPr lang="zh-CN" altLang="en-US" dirty="0"/>
              <a:t>编程访问</a:t>
            </a:r>
            <a:r>
              <a:rPr lang="en-US" altLang="zh-CN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41825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A2B7-1A4D-4ABB-BB6B-AA8997E2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CQL (Cassandra Query Language)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BEFA7-8B91-45B3-BAA0-87BF8552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Cassandra</a:t>
            </a:r>
            <a:r>
              <a:rPr lang="zh-CN" altLang="en-US" sz="2000" dirty="0"/>
              <a:t>采用</a:t>
            </a:r>
            <a:r>
              <a:rPr lang="en-US" altLang="zh-CN" sz="2000" dirty="0"/>
              <a:t>CQL</a:t>
            </a:r>
            <a:r>
              <a:rPr lang="zh-CN" altLang="en-US" sz="2000" dirty="0"/>
              <a:t>语言进行数据库管理、操作和查询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CQL</a:t>
            </a:r>
            <a:r>
              <a:rPr lang="zh-CN" altLang="en-US" sz="2000" dirty="0"/>
              <a:t>与</a:t>
            </a:r>
            <a:r>
              <a:rPr lang="en-US" altLang="zh-CN" sz="2000" dirty="0"/>
              <a:t>SQL</a:t>
            </a:r>
            <a:r>
              <a:rPr lang="zh-CN" altLang="en-US" sz="2000" dirty="0"/>
              <a:t>类似，受数据模型、分布式架构等限制，实现的功能有限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不支持批量写入（包括</a:t>
            </a:r>
            <a:r>
              <a:rPr lang="en-US" altLang="zh-CN" sz="1600" dirty="0"/>
              <a:t>insert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或</a:t>
            </a:r>
            <a:r>
              <a:rPr lang="en-US" altLang="zh-CN" sz="1600" dirty="0"/>
              <a:t>delete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</a:t>
            </a:r>
            <a:r>
              <a:rPr lang="en-US" altLang="zh-CN" sz="1600" dirty="0"/>
              <a:t>join</a:t>
            </a:r>
            <a:r>
              <a:rPr lang="zh-CN" altLang="en-US" sz="1600" dirty="0"/>
              <a:t>查询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不支持事务、锁等机制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 </a:t>
            </a:r>
            <a:r>
              <a:rPr lang="en-US" altLang="zh-CN" sz="1600" dirty="0"/>
              <a:t>group by</a:t>
            </a:r>
            <a:r>
              <a:rPr lang="zh-CN" altLang="en-US" sz="1600" dirty="0"/>
              <a:t>、</a:t>
            </a:r>
            <a:r>
              <a:rPr lang="en-US" altLang="zh-CN" sz="1600" dirty="0"/>
              <a:t>having</a:t>
            </a:r>
            <a:r>
              <a:rPr lang="zh-CN" altLang="en-US" sz="1600" dirty="0"/>
              <a:t>、</a:t>
            </a:r>
            <a:r>
              <a:rPr lang="en-US" altLang="zh-CN" sz="1600" dirty="0"/>
              <a:t>max</a:t>
            </a:r>
            <a:r>
              <a:rPr lang="zh-CN" altLang="en-US" sz="1600" dirty="0"/>
              <a:t>、</a:t>
            </a:r>
            <a:r>
              <a:rPr lang="en-US" altLang="zh-CN" sz="1600" dirty="0"/>
              <a:t>min</a:t>
            </a:r>
            <a:r>
              <a:rPr lang="zh-CN" altLang="en-US" sz="1600" dirty="0"/>
              <a:t>、</a:t>
            </a:r>
            <a:r>
              <a:rPr lang="en-US" altLang="zh-CN" sz="1600" dirty="0"/>
              <a:t>sum</a:t>
            </a:r>
            <a:r>
              <a:rPr lang="zh-CN" altLang="en-US" sz="1600" dirty="0"/>
              <a:t>、</a:t>
            </a:r>
            <a:r>
              <a:rPr lang="en-US" altLang="zh-CN" sz="1600" dirty="0"/>
              <a:t>distinct </a:t>
            </a:r>
            <a:r>
              <a:rPr lang="zh-CN" altLang="en-US" sz="1600" dirty="0"/>
              <a:t>等分组聚合查询语法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条件查询时的限制较多</a:t>
            </a:r>
            <a:endParaRPr lang="en-US" altLang="zh-CN" sz="1600" dirty="0"/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/>
              <a:t>CQL</a:t>
            </a:r>
            <a:r>
              <a:rPr lang="zh-CN" altLang="en-US" b="1" dirty="0"/>
              <a:t>中的约定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语句以分号作为结束符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采用“</a:t>
            </a:r>
            <a:r>
              <a:rPr lang="en-US" altLang="zh-CN" sz="1600" dirty="0"/>
              <a:t>--</a:t>
            </a:r>
            <a:r>
              <a:rPr lang="zh-CN" altLang="en-US" sz="1600" dirty="0"/>
              <a:t>”或“</a:t>
            </a:r>
            <a:r>
              <a:rPr lang="en-US" altLang="zh-CN" sz="1600" dirty="0"/>
              <a:t>//</a:t>
            </a:r>
            <a:r>
              <a:rPr lang="zh-CN" altLang="en-US" sz="1600" dirty="0"/>
              <a:t>”描述一行注释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采用</a:t>
            </a:r>
            <a:r>
              <a:rPr lang="en-US" altLang="zh-CN" sz="1600" dirty="0"/>
              <a:t>/*</a:t>
            </a:r>
            <a:r>
              <a:rPr lang="zh-CN" altLang="en-US" sz="1600" dirty="0"/>
              <a:t>需要注释的内容</a:t>
            </a:r>
            <a:r>
              <a:rPr lang="en-US" altLang="zh-CN" sz="1600" dirty="0"/>
              <a:t>*/</a:t>
            </a:r>
            <a:r>
              <a:rPr lang="zh-CN" altLang="en-US" sz="1600" dirty="0"/>
              <a:t>描述多行注释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SELECT</a:t>
            </a:r>
            <a:r>
              <a:rPr lang="zh-CN" altLang="en-US" sz="1600" dirty="0"/>
              <a:t>、</a:t>
            </a:r>
            <a:r>
              <a:rPr lang="en-US" altLang="zh-CN" sz="1600" dirty="0"/>
              <a:t>UPDATE</a:t>
            </a:r>
            <a:r>
              <a:rPr lang="zh-CN" altLang="en-US" sz="1600" dirty="0"/>
              <a:t>、</a:t>
            </a:r>
            <a:r>
              <a:rPr lang="en-US" altLang="zh-CN" sz="1600" dirty="0"/>
              <a:t>WITH</a:t>
            </a:r>
            <a:r>
              <a:rPr lang="zh-CN" altLang="en-US" sz="1600" dirty="0"/>
              <a:t>等是保留关键字，</a:t>
            </a:r>
            <a:r>
              <a:rPr lang="zh-CN" altLang="en-US" sz="1600" b="1" dirty="0">
                <a:solidFill>
                  <a:srgbClr val="C00000"/>
                </a:solidFill>
              </a:rPr>
              <a:t>大小写不敏感</a:t>
            </a:r>
          </a:p>
        </p:txBody>
      </p:sp>
    </p:spTree>
    <p:extLst>
      <p:ext uri="{BB962C8B-B14F-4D97-AF65-F5344CB8AC3E}">
        <p14:creationId xmlns:p14="http://schemas.microsoft.com/office/powerpoint/2010/main" val="176621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2412-CD8A-4B0B-B91E-AB335B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键空间（</a:t>
            </a:r>
            <a:r>
              <a:rPr lang="en-US" altLang="zh-CN" dirty="0"/>
              <a:t>Key Space</a:t>
            </a:r>
            <a:r>
              <a:rPr lang="zh-CN" altLang="en-US" dirty="0"/>
              <a:t>）管理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D515D-C11C-4BB2-8AA2-136707D3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89553"/>
            <a:ext cx="892899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类似于关系型数据库中“数据库”的概念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列族和超级列族的容器，可以建立多个用户键空间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系统键空间</a:t>
            </a:r>
            <a:r>
              <a:rPr lang="en-US" altLang="zh-CN" sz="1800" dirty="0" err="1"/>
              <a:t>system_schema</a:t>
            </a:r>
            <a:r>
              <a:rPr lang="zh-CN" altLang="en-US" sz="1800" dirty="0"/>
              <a:t>：存储集群状态和配置信息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键空间的基本属性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名称、副本复制策略和复制因子</a:t>
            </a:r>
          </a:p>
        </p:txBody>
      </p:sp>
    </p:spTree>
    <p:extLst>
      <p:ext uri="{BB962C8B-B14F-4D97-AF65-F5344CB8AC3E}">
        <p14:creationId xmlns:p14="http://schemas.microsoft.com/office/powerpoint/2010/main" val="2547639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6A3F-9EB6-4A97-90F1-9CF2CA3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083A2-2ADE-4444-8D8B-37A86B6D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9542"/>
            <a:ext cx="8081375" cy="43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334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2412-CD8A-4B0B-B91E-AB335B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D515D-C11C-4BB2-8AA2-136707D3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5239"/>
            <a:ext cx="8352928" cy="37747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对比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Dynamo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在分布式架构、数据模型等方面的异同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环形结构、数据多副本模型、伸缩机制、容错机制、故障恢复机制、数据模型等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理解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为了构造一种类似</a:t>
            </a:r>
            <a:r>
              <a:rPr lang="en-US" altLang="zh-CN" sz="1800" b="1" dirty="0"/>
              <a:t>SQL</a:t>
            </a:r>
            <a:r>
              <a:rPr lang="zh-CN" altLang="en-US" sz="1800" b="1" dirty="0"/>
              <a:t>语言的操作方式</a:t>
            </a:r>
            <a:r>
              <a:rPr lang="en-US" altLang="zh-CN" sz="1800" b="1" dirty="0"/>
              <a:t>(CQL</a:t>
            </a:r>
            <a:r>
              <a:rPr lang="zh-CN" altLang="en-US" sz="1800" b="1" dirty="0"/>
              <a:t>）所做的努力（妥协？）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理解</a:t>
            </a:r>
            <a:r>
              <a:rPr lang="en-US" altLang="zh-CN" sz="1600" dirty="0"/>
              <a:t>CQL</a:t>
            </a:r>
            <a:r>
              <a:rPr lang="zh-CN" altLang="en-US" sz="1600" dirty="0"/>
              <a:t>的限制，以及与底层存储模型的关系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理解</a:t>
            </a:r>
            <a:r>
              <a:rPr lang="en-US" altLang="zh-CN" sz="1600" dirty="0"/>
              <a:t>CQL</a:t>
            </a:r>
            <a:r>
              <a:rPr lang="zh-CN" altLang="en-US" sz="1600" dirty="0"/>
              <a:t>和</a:t>
            </a:r>
            <a:r>
              <a:rPr lang="en-US" altLang="zh-CN" sz="1600" dirty="0"/>
              <a:t>Cassandra</a:t>
            </a:r>
            <a:r>
              <a:rPr lang="zh-CN" altLang="en-US" sz="1600" dirty="0"/>
              <a:t>数据模型的灵活性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可以通过</a:t>
            </a:r>
            <a:r>
              <a:rPr lang="en-US" altLang="zh-CN" sz="1600" dirty="0"/>
              <a:t>CQL</a:t>
            </a:r>
            <a:r>
              <a:rPr lang="zh-CN" altLang="en-US" sz="1600" dirty="0"/>
              <a:t>语言中的插入、更新和对应的查询语句体会其灵活性和限制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进一步讨论：为了实现分布式、多副本机制，以及在分布式环境下</a:t>
            </a:r>
            <a:r>
              <a:rPr lang="en-US" altLang="zh-CN" sz="1800" b="1" dirty="0"/>
              <a:t>CAP</a:t>
            </a:r>
            <a:r>
              <a:rPr lang="zh-CN" altLang="en-US" sz="1800" b="1" dirty="0"/>
              <a:t>性能平衡，</a:t>
            </a:r>
            <a:r>
              <a:rPr lang="en-US" altLang="zh-CN" sz="1800" b="1" dirty="0"/>
              <a:t>Cassandra</a:t>
            </a:r>
            <a:r>
              <a:rPr lang="zh-CN" altLang="en-US" sz="1800" b="1" dirty="0"/>
              <a:t>所作的各种努力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08858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6726-F6C8-4BFC-A7A3-6AD8CF8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主流</a:t>
            </a:r>
            <a:r>
              <a:rPr lang="en-US" altLang="zh-CN" dirty="0"/>
              <a:t>NoSQL</a:t>
            </a:r>
            <a:r>
              <a:rPr lang="zh-CN" altLang="en-US" dirty="0"/>
              <a:t>数据库性能对比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816B0-E998-45AE-B313-B84E9CC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8172400" cy="403347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2A092D5-4B44-49A8-8500-C8948462FCCF}"/>
              </a:ext>
            </a:extLst>
          </p:cNvPr>
          <p:cNvSpPr/>
          <p:nvPr/>
        </p:nvSpPr>
        <p:spPr>
          <a:xfrm>
            <a:off x="5292080" y="1203598"/>
            <a:ext cx="43204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68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5BC8-4209-461E-BBE0-B9BFA4A0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DB5B8-2D11-4260-B279-BB970308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5566"/>
            <a:ext cx="5133832" cy="3852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0F28BE-6C3E-40CC-A570-D40D40A9DD83}"/>
              </a:ext>
            </a:extLst>
          </p:cNvPr>
          <p:cNvSpPr txBox="1"/>
          <p:nvPr/>
        </p:nvSpPr>
        <p:spPr>
          <a:xfrm>
            <a:off x="683568" y="156363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Dynamo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1B3380-59E9-46D8-B4C3-5CA887B5EC89}"/>
              </a:ext>
            </a:extLst>
          </p:cNvPr>
          <p:cNvSpPr txBox="1"/>
          <p:nvPr/>
        </p:nvSpPr>
        <p:spPr>
          <a:xfrm>
            <a:off x="734312" y="320692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Bigtable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CFC50F11-FE44-4213-9ED7-93E9F6B79384}"/>
              </a:ext>
            </a:extLst>
          </p:cNvPr>
          <p:cNvSpPr/>
          <p:nvPr/>
        </p:nvSpPr>
        <p:spPr>
          <a:xfrm>
            <a:off x="1043608" y="2291787"/>
            <a:ext cx="792088" cy="57606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26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A297-ABAB-4BB4-871D-7E7FDF40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B89D7-6406-4B8E-BC88-06FCAF54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一个开源分布式</a:t>
            </a:r>
            <a:r>
              <a:rPr lang="en-US" altLang="zh-CN" sz="2000" b="1" dirty="0"/>
              <a:t>NoSQL</a:t>
            </a:r>
            <a:r>
              <a:rPr lang="zh-CN" altLang="en-US" sz="2000" b="1" dirty="0"/>
              <a:t>数据库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ASF</a:t>
            </a:r>
            <a:r>
              <a:rPr lang="zh-CN" altLang="en-US" sz="1800" dirty="0"/>
              <a:t>旗下开源软件，最初由</a:t>
            </a:r>
            <a:r>
              <a:rPr lang="en-US" altLang="zh-CN" sz="1800" dirty="0"/>
              <a:t>Facebook</a:t>
            </a:r>
            <a:r>
              <a:rPr lang="zh-CN" altLang="en-US" sz="1800" dirty="0"/>
              <a:t>开发，目前由</a:t>
            </a:r>
            <a:r>
              <a:rPr lang="en-US" altLang="zh-CN" sz="1800" dirty="0" err="1"/>
              <a:t>Datastax</a:t>
            </a:r>
            <a:r>
              <a:rPr lang="zh-CN" altLang="en-US" sz="1800" dirty="0"/>
              <a:t>公司（为主）进行维护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环形对等架构</a:t>
            </a:r>
            <a:r>
              <a:rPr lang="zh-CN" altLang="en-US" sz="1800" dirty="0"/>
              <a:t>，没有主节点概念，无主节点失效问题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底层是键值对结构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提供</a:t>
            </a:r>
            <a:r>
              <a:rPr lang="en-US" altLang="zh-CN" sz="1800" dirty="0">
                <a:solidFill>
                  <a:srgbClr val="C00000"/>
                </a:solidFill>
              </a:rPr>
              <a:t>CQL</a:t>
            </a:r>
            <a:r>
              <a:rPr lang="zh-CN" altLang="en-US" sz="1800" dirty="0"/>
              <a:t>语言，类似于</a:t>
            </a:r>
            <a:r>
              <a:rPr lang="en-US" altLang="zh-CN" sz="1800" dirty="0"/>
              <a:t>SQL</a:t>
            </a:r>
            <a:r>
              <a:rPr lang="zh-CN" altLang="en-US" sz="1800" dirty="0"/>
              <a:t>语言，简单易用</a:t>
            </a:r>
            <a:endParaRPr lang="en-US" altLang="zh-CN" sz="1800" dirty="0"/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用尽可能接近关系型数据库的方式来使用分布式非关系型数据库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88555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线性扩展，轻松应对速度，多样性和复杂性问题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92BDC1-3DB6-4FBF-B26D-9B2DAF7E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707654"/>
            <a:ext cx="8316416" cy="2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3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可处理大量数据集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Netflix</a:t>
            </a:r>
            <a:r>
              <a:rPr lang="zh-CN" altLang="en-US" dirty="0"/>
              <a:t>，</a:t>
            </a:r>
            <a:r>
              <a:rPr lang="en-US" altLang="zh-CN" dirty="0"/>
              <a:t>Hulu</a:t>
            </a:r>
            <a:r>
              <a:rPr lang="zh-CN" altLang="en-US" dirty="0"/>
              <a:t>，</a:t>
            </a:r>
            <a:r>
              <a:rPr lang="en-US" altLang="zh-CN" dirty="0"/>
              <a:t>Instagram</a:t>
            </a:r>
            <a:r>
              <a:rPr lang="zh-CN" altLang="en-US" dirty="0"/>
              <a:t>，</a:t>
            </a:r>
            <a:r>
              <a:rPr lang="en-US" altLang="zh-CN" dirty="0"/>
              <a:t>eBay</a:t>
            </a:r>
            <a:r>
              <a:rPr lang="zh-CN" altLang="en-US" dirty="0"/>
              <a:t>，</a:t>
            </a:r>
            <a:r>
              <a:rPr lang="en-US" altLang="zh-CN" dirty="0"/>
              <a:t>Apple</a:t>
            </a:r>
            <a:r>
              <a:rPr lang="zh-CN" altLang="en-US" dirty="0"/>
              <a:t>和</a:t>
            </a:r>
            <a:r>
              <a:rPr lang="en-US" altLang="zh-CN" dirty="0"/>
              <a:t>Spotify</a:t>
            </a:r>
            <a:r>
              <a:rPr lang="zh-CN" altLang="en-US" dirty="0"/>
              <a:t>都在大规模使用</a:t>
            </a:r>
            <a:r>
              <a:rPr lang="en-US" altLang="zh-CN" dirty="0"/>
              <a:t>Cassandra</a:t>
            </a:r>
            <a:r>
              <a:rPr lang="zh-CN" altLang="en-US" dirty="0"/>
              <a:t>，作为产品后端的一部分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Instangram</a:t>
            </a:r>
            <a:r>
              <a:rPr lang="zh-CN" altLang="en-US" dirty="0"/>
              <a:t>每天用</a:t>
            </a:r>
            <a:r>
              <a:rPr lang="en-US" altLang="zh-CN" dirty="0" err="1"/>
              <a:t>cassandra</a:t>
            </a:r>
            <a:r>
              <a:rPr lang="zh-CN" altLang="en-US" dirty="0"/>
              <a:t>处理上亿图片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b="1" dirty="0"/>
              <a:t>一致化软硬件环境，易于大规模部署</a:t>
            </a:r>
            <a:endParaRPr lang="en-US" altLang="zh-CN" b="1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cassandra</a:t>
            </a:r>
            <a:r>
              <a:rPr lang="zh-CN" altLang="en-US" dirty="0"/>
              <a:t>不依赖外部组件，所有必须的操作都集成在</a:t>
            </a:r>
            <a:r>
              <a:rPr lang="en-US" altLang="zh-CN" dirty="0" err="1"/>
              <a:t>cassandra</a:t>
            </a:r>
            <a:r>
              <a:rPr lang="zh-CN" altLang="en-US" dirty="0"/>
              <a:t>内部</a:t>
            </a:r>
          </a:p>
        </p:txBody>
      </p:sp>
    </p:spTree>
    <p:extLst>
      <p:ext uri="{BB962C8B-B14F-4D97-AF65-F5344CB8AC3E}">
        <p14:creationId xmlns:p14="http://schemas.microsoft.com/office/powerpoint/2010/main" val="3286059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F21-1660-46EE-8D0E-F30F057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A1D7-D5BC-47EF-BC7F-BBE82AB1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89"/>
            <a:ext cx="3312368" cy="3463033"/>
          </a:xfrm>
        </p:spPr>
        <p:txBody>
          <a:bodyPr/>
          <a:lstStyle/>
          <a:p>
            <a:r>
              <a:rPr lang="zh-CN" altLang="en-US" b="1" dirty="0"/>
              <a:t>高度容错</a:t>
            </a:r>
            <a:endParaRPr lang="en-US" altLang="zh-CN" b="1" dirty="0"/>
          </a:p>
          <a:p>
            <a:pPr lvl="1"/>
            <a:r>
              <a:rPr lang="en-US" altLang="zh-CN" dirty="0"/>
              <a:t>Cassandra</a:t>
            </a:r>
            <a:r>
              <a:rPr lang="zh-CN" altLang="en-US" dirty="0"/>
              <a:t>采用了许多容错机制，提供多地域容灾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DA0BC-7CD2-474B-A678-202E1A0E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789553"/>
            <a:ext cx="4147694" cy="4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8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32846</TotalTime>
  <Words>2982</Words>
  <Application>Microsoft Office PowerPoint</Application>
  <PresentationFormat>全屏显示(16:9)</PresentationFormat>
  <Paragraphs>228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MS PGothic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PowerPoint 演示文稿</vt:lpstr>
      <vt:lpstr>概要</vt:lpstr>
      <vt:lpstr>Cassandra</vt:lpstr>
      <vt:lpstr>主流NoSQL数据库性能对比</vt:lpstr>
      <vt:lpstr>Cassandra</vt:lpstr>
      <vt:lpstr>Cassandra</vt:lpstr>
      <vt:lpstr>Cassandra的特点</vt:lpstr>
      <vt:lpstr>Cassandra的特点</vt:lpstr>
      <vt:lpstr>Cassandra的特点</vt:lpstr>
      <vt:lpstr>概要</vt:lpstr>
      <vt:lpstr>Cassandra</vt:lpstr>
      <vt:lpstr>Amazon Dynamo</vt:lpstr>
      <vt:lpstr>Amazon Dynamo</vt:lpstr>
      <vt:lpstr>Amazon Dynamo</vt:lpstr>
      <vt:lpstr>Amazon Dynamo</vt:lpstr>
      <vt:lpstr>矢量时钟</vt:lpstr>
      <vt:lpstr>Amazon Dynamo</vt:lpstr>
      <vt:lpstr>Amazon Dynamo</vt:lpstr>
      <vt:lpstr>Amazon Dynamo</vt:lpstr>
      <vt:lpstr>Amazon Dynamo</vt:lpstr>
      <vt:lpstr>Cassandra和Dynamo</vt:lpstr>
      <vt:lpstr>Cassandra的数据模型</vt:lpstr>
      <vt:lpstr>Cassandra的数据模型</vt:lpstr>
      <vt:lpstr>Cassandra的数据模型</vt:lpstr>
      <vt:lpstr>Yaml</vt:lpstr>
      <vt:lpstr>其他相关技术原理</vt:lpstr>
      <vt:lpstr>概要</vt:lpstr>
      <vt:lpstr>CQL (Cassandra Query Language)</vt:lpstr>
      <vt:lpstr>键空间（Key Space）管理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2596</cp:revision>
  <dcterms:created xsi:type="dcterms:W3CDTF">2007-09-26T12:04:45Z</dcterms:created>
  <dcterms:modified xsi:type="dcterms:W3CDTF">2022-01-04T04:23:24Z</dcterms:modified>
</cp:coreProperties>
</file>