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8"/>
  </p:notesMasterIdLst>
  <p:handoutMasterIdLst>
    <p:handoutMasterId r:id="rId9"/>
  </p:handoutMasterIdLst>
  <p:sldIdLst>
    <p:sldId id="2010" r:id="rId3"/>
    <p:sldId id="2001" r:id="rId4"/>
    <p:sldId id="2002" r:id="rId5"/>
    <p:sldId id="2008" r:id="rId6"/>
    <p:sldId id="2006" r:id="rId7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2010"/>
            <p14:sldId id="2001"/>
            <p14:sldId id="2002"/>
            <p14:sldId id="2008"/>
            <p14:sldId id="20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2676" autoAdjust="0"/>
  </p:normalViewPr>
  <p:slideViewPr>
    <p:cSldViewPr>
      <p:cViewPr varScale="1">
        <p:scale>
          <a:sx n="83" d="100"/>
          <a:sy n="83" d="100"/>
        </p:scale>
        <p:origin x="708" y="52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5825"/>
            <a:ext cx="91535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2021/10/13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feilee@163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A000-09A9-4624-B3C7-B5BA48F4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BB4F3-ACF4-4D56-9A5C-3A85D0C0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阅读</a:t>
            </a:r>
            <a:endParaRPr lang="en-US" altLang="zh-CN" b="1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《</a:t>
            </a:r>
            <a:r>
              <a:rPr lang="zh-CN" altLang="en-US" sz="1800" dirty="0"/>
              <a:t>数据库系统概念</a:t>
            </a:r>
            <a:r>
              <a:rPr lang="en-US" altLang="zh-CN" sz="1800" dirty="0"/>
              <a:t>》</a:t>
            </a:r>
            <a:r>
              <a:rPr lang="zh-CN" altLang="en-US" sz="1800" dirty="0"/>
              <a:t>第</a:t>
            </a:r>
            <a:r>
              <a:rPr lang="en-US" altLang="zh-CN" sz="1800" dirty="0"/>
              <a:t>2</a:t>
            </a:r>
            <a:r>
              <a:rPr lang="zh-CN" altLang="en-US" sz="1800" dirty="0"/>
              <a:t>章、第</a:t>
            </a:r>
            <a:r>
              <a:rPr lang="en-US" altLang="zh-CN" sz="1800" dirty="0"/>
              <a:t>6</a:t>
            </a:r>
            <a:r>
              <a:rPr lang="zh-CN" altLang="en-US" sz="1800" dirty="0"/>
              <a:t>章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注意：</a:t>
            </a:r>
            <a:r>
              <a:rPr lang="en-US" altLang="zh-CN" sz="1800" dirty="0"/>
              <a:t>6.2</a:t>
            </a:r>
            <a:r>
              <a:rPr lang="zh-CN" altLang="en-US" sz="1800" dirty="0"/>
              <a:t>和</a:t>
            </a:r>
            <a:r>
              <a:rPr lang="en-US" altLang="zh-CN" sz="1800" dirty="0"/>
              <a:t>6.3</a:t>
            </a:r>
            <a:r>
              <a:rPr lang="zh-CN" altLang="en-US" sz="1800" dirty="0"/>
              <a:t>不作要求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b="1" dirty="0"/>
              <a:t>习题</a:t>
            </a:r>
            <a:endParaRPr lang="en-US" altLang="zh-CN" b="1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2.1, 2.7, 2.8,</a:t>
            </a:r>
            <a:r>
              <a:rPr lang="zh-CN" altLang="en-US" dirty="0"/>
              <a:t> </a:t>
            </a:r>
            <a:r>
              <a:rPr lang="en-US" altLang="zh-CN" dirty="0"/>
              <a:t>6.11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日之前发到邮箱 </a:t>
            </a:r>
            <a:r>
              <a:rPr lang="en-US" altLang="zh-CN" dirty="0">
                <a:hlinkClick r:id="rId2"/>
              </a:rPr>
              <a:t>pfeilee@163.com</a:t>
            </a:r>
            <a:r>
              <a:rPr lang="en-US" altLang="zh-CN" dirty="0"/>
              <a:t> (</a:t>
            </a:r>
            <a:r>
              <a:rPr lang="zh-CN" altLang="en-US" dirty="0"/>
              <a:t>助教：李鹏飞</a:t>
            </a:r>
            <a:r>
              <a:rPr lang="en-US" altLang="zh-CN" dirty="0"/>
              <a:t>)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大数据管理系统作业</a:t>
            </a:r>
            <a:r>
              <a:rPr lang="en-US" altLang="zh-CN" dirty="0"/>
              <a:t>1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dirty="0"/>
          </a:p>
          <a:p>
            <a:pPr lvl="1">
              <a:spcBef>
                <a:spcPts val="120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28118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A000-09A9-4624-B3C7-B5BA48F4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BB4F3-ACF4-4D56-9A5C-3A85D0C0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38888"/>
            <a:ext cx="8568952" cy="3805070"/>
          </a:xfrm>
        </p:spPr>
        <p:txBody>
          <a:bodyPr/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考虑图</a:t>
            </a:r>
            <a:r>
              <a:rPr lang="en-US" altLang="zh-CN" sz="2000" dirty="0"/>
              <a:t>2-14</a:t>
            </a:r>
            <a:r>
              <a:rPr lang="zh-CN" altLang="en-US" sz="2000" dirty="0"/>
              <a:t>所示关系数据库。这些关系上适当的主码是什么？</a:t>
            </a:r>
            <a:endParaRPr lang="en-US" altLang="zh-CN" sz="20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000" dirty="0"/>
              <a:t>2.7</a:t>
            </a:r>
            <a:r>
              <a:rPr lang="zh-CN" altLang="en-US" sz="2000" dirty="0"/>
              <a:t>考虑图</a:t>
            </a:r>
            <a:r>
              <a:rPr lang="en-US" altLang="zh-CN" sz="2000" dirty="0"/>
              <a:t>2-14</a:t>
            </a:r>
            <a:r>
              <a:rPr lang="zh-CN" altLang="en-US" sz="2000" dirty="0"/>
              <a:t>所示关系数据库。给出关系代数表达式来表示下列每一个查询：</a:t>
            </a:r>
            <a:endParaRPr lang="en-US" altLang="zh-CN" sz="2000" dirty="0"/>
          </a:p>
          <a:p>
            <a:pPr lvl="1"/>
            <a:r>
              <a:rPr lang="en-US" altLang="zh-CN" sz="1600" dirty="0"/>
              <a:t>a. </a:t>
            </a:r>
            <a:r>
              <a:rPr lang="zh-CN" altLang="en-US" sz="1600" dirty="0"/>
              <a:t>找出居住在“</a:t>
            </a:r>
            <a:r>
              <a:rPr lang="en-US" altLang="zh-CN" sz="1600" dirty="0"/>
              <a:t>Miami</a:t>
            </a:r>
            <a:r>
              <a:rPr lang="zh-CN" altLang="en-US" sz="1600" dirty="0"/>
              <a:t>”城市的所有员工姓名；</a:t>
            </a:r>
            <a:endParaRPr lang="en-US" altLang="zh-CN" sz="1600" dirty="0"/>
          </a:p>
          <a:p>
            <a:pPr lvl="1"/>
            <a:r>
              <a:rPr lang="en-US" altLang="zh-CN" sz="1600" dirty="0"/>
              <a:t>b. </a:t>
            </a:r>
            <a:r>
              <a:rPr lang="zh-CN" altLang="en-US" sz="1600" dirty="0"/>
              <a:t>找出工资在</a:t>
            </a:r>
            <a:r>
              <a:rPr lang="en-US" altLang="zh-CN" sz="1600" dirty="0"/>
              <a:t>100,000</a:t>
            </a:r>
            <a:r>
              <a:rPr lang="zh-CN" altLang="en-US" sz="1600" dirty="0"/>
              <a:t>美元以上的所有员工姓名；</a:t>
            </a:r>
            <a:endParaRPr lang="en-US" altLang="zh-CN" sz="1600" dirty="0"/>
          </a:p>
          <a:p>
            <a:pPr lvl="1"/>
            <a:r>
              <a:rPr lang="en-US" altLang="zh-CN" sz="1600" dirty="0"/>
              <a:t>c. </a:t>
            </a:r>
            <a:r>
              <a:rPr lang="zh-CN" altLang="en-US" sz="1600" dirty="0"/>
              <a:t>找出居住在“</a:t>
            </a:r>
            <a:r>
              <a:rPr lang="en-US" altLang="zh-CN" sz="1600" dirty="0"/>
              <a:t>Miami</a:t>
            </a:r>
            <a:r>
              <a:rPr lang="zh-CN" altLang="en-US" sz="1600" dirty="0"/>
              <a:t>”并且工资在</a:t>
            </a:r>
            <a:r>
              <a:rPr lang="en-US" altLang="zh-CN" sz="1600" dirty="0"/>
              <a:t>100,000</a:t>
            </a:r>
            <a:r>
              <a:rPr lang="zh-CN" altLang="en-US" sz="1600" dirty="0"/>
              <a:t>美元以上的所有员工姓名。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CF4F5B-F700-46EC-A103-15D29CA1EEE9}"/>
              </a:ext>
            </a:extLst>
          </p:cNvPr>
          <p:cNvSpPr txBox="1"/>
          <p:nvPr/>
        </p:nvSpPr>
        <p:spPr>
          <a:xfrm>
            <a:off x="251520" y="1059582"/>
            <a:ext cx="637249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800" b="1" dirty="0"/>
              <a:t>employee</a:t>
            </a:r>
            <a:r>
              <a:rPr lang="en-US" altLang="zh-CN" sz="1800" dirty="0"/>
              <a:t> (</a:t>
            </a:r>
            <a:r>
              <a:rPr lang="en-US" altLang="zh-CN" sz="1800" u="sng" dirty="0"/>
              <a:t>person-name</a:t>
            </a:r>
            <a:r>
              <a:rPr lang="en-US" altLang="zh-CN" sz="1800" dirty="0"/>
              <a:t>, street, city)</a:t>
            </a:r>
          </a:p>
          <a:p>
            <a:pPr lvl="1"/>
            <a:r>
              <a:rPr lang="en-US" altLang="zh-CN" sz="1800" b="1" dirty="0"/>
              <a:t>works</a:t>
            </a:r>
            <a:r>
              <a:rPr lang="en-US" altLang="zh-CN" sz="1800" dirty="0"/>
              <a:t> (</a:t>
            </a:r>
            <a:r>
              <a:rPr lang="en-US" altLang="zh-CN" sz="1800" u="sng" dirty="0"/>
              <a:t>person-name, company-name</a:t>
            </a:r>
            <a:r>
              <a:rPr lang="en-US" altLang="zh-CN" sz="1800" dirty="0"/>
              <a:t>, salary)</a:t>
            </a:r>
          </a:p>
          <a:p>
            <a:pPr lvl="1"/>
            <a:r>
              <a:rPr lang="en-US" altLang="zh-CN" sz="1800" b="1" dirty="0"/>
              <a:t>company</a:t>
            </a:r>
            <a:r>
              <a:rPr lang="en-US" altLang="zh-CN" sz="1800" dirty="0"/>
              <a:t> (</a:t>
            </a:r>
            <a:r>
              <a:rPr lang="en-US" altLang="zh-CN" sz="1800" u="sng" dirty="0"/>
              <a:t>company-name</a:t>
            </a:r>
            <a:r>
              <a:rPr lang="en-US" altLang="zh-CN" sz="1800" dirty="0"/>
              <a:t>, city)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6E6988-E6D4-4551-B774-742F3739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939902"/>
            <a:ext cx="4776018" cy="1064887"/>
          </a:xfrm>
          <a:prstGeom prst="rect">
            <a:avLst/>
          </a:prstGeom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id="{675C089D-7B8A-4296-AD76-B4843B1E8561}"/>
              </a:ext>
            </a:extLst>
          </p:cNvPr>
          <p:cNvSpPr/>
          <p:nvPr/>
        </p:nvSpPr>
        <p:spPr>
          <a:xfrm>
            <a:off x="5652120" y="4659982"/>
            <a:ext cx="432048" cy="432048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乘号 7">
            <a:extLst>
              <a:ext uri="{FF2B5EF4-FFF2-40B4-BE49-F238E27FC236}">
                <a16:creationId xmlns:a16="http://schemas.microsoft.com/office/drawing/2014/main" id="{5A1CAD97-1FEA-4096-8D6E-33927940D6E0}"/>
              </a:ext>
            </a:extLst>
          </p:cNvPr>
          <p:cNvSpPr/>
          <p:nvPr/>
        </p:nvSpPr>
        <p:spPr>
          <a:xfrm>
            <a:off x="4499992" y="4227934"/>
            <a:ext cx="432048" cy="432048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8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7FDE-8C53-4930-96C1-DD39C392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EE450-03DD-4B6E-AD69-4CF537F0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2.8 </a:t>
            </a:r>
            <a:r>
              <a:rPr lang="zh-CN" altLang="en-US" sz="2000" dirty="0"/>
              <a:t>考虑图</a:t>
            </a:r>
            <a:r>
              <a:rPr lang="en-US" altLang="zh-CN" sz="2000" dirty="0"/>
              <a:t>2-15</a:t>
            </a:r>
            <a:r>
              <a:rPr lang="zh-CN" altLang="en-US" sz="2000" dirty="0"/>
              <a:t>所示银行数据库。对于下列每个查询，给出一个关系代数表达式：</a:t>
            </a:r>
            <a:endParaRPr lang="en-US" altLang="zh-CN" sz="2000" dirty="0"/>
          </a:p>
          <a:p>
            <a:pPr lvl="1"/>
            <a:r>
              <a:rPr lang="en-US" altLang="zh-CN" sz="1600" dirty="0"/>
              <a:t>a. </a:t>
            </a:r>
            <a:r>
              <a:rPr lang="zh-CN" altLang="en-US" sz="1600" dirty="0"/>
              <a:t>找出位于“</a:t>
            </a:r>
            <a:r>
              <a:rPr lang="en-US" altLang="zh-CN" sz="1600" dirty="0"/>
              <a:t>Chicago</a:t>
            </a:r>
            <a:r>
              <a:rPr lang="zh-CN" altLang="en-US" sz="1600" dirty="0"/>
              <a:t>”的所有支行名字</a:t>
            </a:r>
            <a:endParaRPr lang="en-US" altLang="zh-CN" sz="1600" dirty="0"/>
          </a:p>
          <a:p>
            <a:pPr lvl="1"/>
            <a:r>
              <a:rPr lang="en-US" altLang="zh-CN" sz="1600" dirty="0"/>
              <a:t>b. </a:t>
            </a:r>
            <a:r>
              <a:rPr lang="zh-CN" altLang="en-US" sz="1600" dirty="0"/>
              <a:t>找出在支行“</a:t>
            </a:r>
            <a:r>
              <a:rPr lang="en-US" altLang="zh-CN" sz="1600" dirty="0"/>
              <a:t>Downtown</a:t>
            </a:r>
            <a:r>
              <a:rPr lang="zh-CN" altLang="en-US" sz="1600" dirty="0"/>
              <a:t>”有贷款的所有贷款人姓名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AC06D0-0C5B-4FFF-87E6-C7912F3E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51499"/>
            <a:ext cx="4375855" cy="17087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852A5E-1977-4BFA-925A-F3DE5AAA3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066052"/>
            <a:ext cx="5868144" cy="8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281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82127-1EEA-4C61-B7EE-C8D8A4F8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F296B-05BA-477E-8D29-2B29DD49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2.13</a:t>
            </a:r>
            <a:r>
              <a:rPr lang="zh-CN" altLang="en-US" sz="2000" dirty="0"/>
              <a:t>（</a:t>
            </a:r>
            <a:r>
              <a:rPr lang="zh-CN" altLang="en-US" sz="2000" dirty="0">
                <a:highlight>
                  <a:srgbClr val="FFFF00"/>
                </a:highlight>
              </a:rPr>
              <a:t>不要求</a:t>
            </a:r>
            <a:r>
              <a:rPr lang="zh-CN" altLang="en-US" sz="2000" dirty="0"/>
              <a:t>）</a:t>
            </a:r>
            <a:r>
              <a:rPr lang="en-US" altLang="zh-CN" sz="2000" dirty="0"/>
              <a:t> </a:t>
            </a:r>
            <a:r>
              <a:rPr lang="zh-CN" altLang="en-US" sz="2000" dirty="0"/>
              <a:t>考虑图</a:t>
            </a:r>
            <a:r>
              <a:rPr lang="en-US" altLang="zh-CN" sz="2000" dirty="0"/>
              <a:t>2-15</a:t>
            </a:r>
            <a:r>
              <a:rPr lang="zh-CN" altLang="en-US" sz="2000" dirty="0"/>
              <a:t>所示银行数据库。对于下列每个查询，给出一个关系代数表达式：</a:t>
            </a:r>
            <a:endParaRPr lang="en-US" altLang="zh-CN" sz="2000" dirty="0"/>
          </a:p>
          <a:p>
            <a:pPr lvl="1"/>
            <a:r>
              <a:rPr lang="en-US" altLang="zh-CN" sz="1800" dirty="0"/>
              <a:t>a. </a:t>
            </a:r>
            <a:r>
              <a:rPr lang="zh-CN" altLang="en-US" sz="1800" dirty="0"/>
              <a:t>找出贷款额度超过</a:t>
            </a:r>
            <a:r>
              <a:rPr lang="en-US" altLang="zh-CN" sz="1800" dirty="0"/>
              <a:t>10000</a:t>
            </a:r>
            <a:r>
              <a:rPr lang="zh-CN" altLang="en-US" sz="1800" dirty="0"/>
              <a:t>美元的所有贷款号；</a:t>
            </a:r>
            <a:endParaRPr lang="en-US" altLang="zh-CN" sz="1800" dirty="0"/>
          </a:p>
          <a:p>
            <a:pPr lvl="1"/>
            <a:r>
              <a:rPr lang="en-US" altLang="zh-CN" sz="1800" dirty="0"/>
              <a:t>b. </a:t>
            </a:r>
            <a:r>
              <a:rPr lang="zh-CN" altLang="en-US" sz="1800" dirty="0"/>
              <a:t>找出所有这样的存款人姓名，他拥有一个存款额大于</a:t>
            </a:r>
            <a:r>
              <a:rPr lang="en-US" altLang="zh-CN" sz="1800" dirty="0"/>
              <a:t>6000</a:t>
            </a:r>
            <a:r>
              <a:rPr lang="zh-CN" altLang="en-US" sz="1800" dirty="0"/>
              <a:t>美元的账户；</a:t>
            </a:r>
            <a:endParaRPr lang="en-US" altLang="zh-CN" sz="1800" dirty="0"/>
          </a:p>
          <a:p>
            <a:pPr lvl="1"/>
            <a:r>
              <a:rPr lang="en-US" altLang="zh-CN" sz="1800" dirty="0"/>
              <a:t>c. </a:t>
            </a:r>
            <a:r>
              <a:rPr lang="zh-CN" altLang="en-US" sz="1800" dirty="0"/>
              <a:t>找出所有这样的存款人姓名，他在“</a:t>
            </a:r>
            <a:r>
              <a:rPr lang="en-US" altLang="zh-CN" sz="1800" dirty="0"/>
              <a:t>Uptown</a:t>
            </a:r>
            <a:r>
              <a:rPr lang="zh-CN" altLang="en-US" sz="1800" dirty="0"/>
              <a:t>”支行拥有一个存款额大于</a:t>
            </a:r>
            <a:r>
              <a:rPr lang="en-US" altLang="zh-CN" sz="1800" dirty="0"/>
              <a:t>6000</a:t>
            </a:r>
            <a:r>
              <a:rPr lang="zh-CN" altLang="en-US" sz="1800" dirty="0"/>
              <a:t>美元的账户</a:t>
            </a:r>
            <a:endParaRPr lang="en-US" altLang="zh-CN" sz="1800" dirty="0"/>
          </a:p>
          <a:p>
            <a:pPr lvl="1"/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228EE0-5BC6-49AB-84C1-62CC7FC6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011910"/>
            <a:ext cx="6498468" cy="10223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C1F759-E659-4D59-89FB-F779456C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076" y="2499742"/>
            <a:ext cx="4375855" cy="170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873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603CA-4A66-4A54-B488-E4504170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DA060-2368-4B53-832C-D49C8434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8" y="669215"/>
            <a:ext cx="8568952" cy="3805070"/>
          </a:xfrm>
        </p:spPr>
        <p:txBody>
          <a:bodyPr/>
          <a:lstStyle/>
          <a:p>
            <a:r>
              <a:rPr lang="en-US" altLang="zh-CN" sz="1800" dirty="0"/>
              <a:t>6.11 </a:t>
            </a:r>
            <a:r>
              <a:rPr lang="zh-CN" altLang="en-US" sz="1800" dirty="0"/>
              <a:t>考虑图</a:t>
            </a:r>
            <a:r>
              <a:rPr lang="en-US" altLang="zh-CN" sz="1800" dirty="0"/>
              <a:t>6-22</a:t>
            </a:r>
            <a:r>
              <a:rPr lang="zh-CN" altLang="en-US" sz="1800" dirty="0"/>
              <a:t>所示关系数据库，主码加了下划线。给出关系代数表达式来表示下列每一个查询：</a:t>
            </a:r>
            <a:endParaRPr lang="en-US" altLang="zh-CN" sz="1800" dirty="0"/>
          </a:p>
          <a:p>
            <a:pPr lvl="1"/>
            <a:r>
              <a:rPr lang="en-US" altLang="zh-CN" sz="1400" dirty="0"/>
              <a:t>a. </a:t>
            </a:r>
            <a:r>
              <a:rPr lang="zh-CN" altLang="en-US" sz="1400" dirty="0"/>
              <a:t>找出</a:t>
            </a:r>
            <a:r>
              <a:rPr lang="en-US" altLang="zh-CN" sz="1400" dirty="0"/>
              <a:t>First Bank Corporation</a:t>
            </a:r>
            <a:r>
              <a:rPr lang="zh-CN" altLang="en-US" sz="1400" dirty="0"/>
              <a:t>的所有员工姓名；</a:t>
            </a:r>
            <a:endParaRPr lang="en-US" altLang="zh-CN" sz="1400" dirty="0"/>
          </a:p>
          <a:p>
            <a:pPr lvl="1"/>
            <a:r>
              <a:rPr lang="en-US" altLang="zh-CN" sz="1400" dirty="0"/>
              <a:t>b. </a:t>
            </a:r>
            <a:r>
              <a:rPr lang="zh-CN" altLang="en-US" sz="1400" dirty="0"/>
              <a:t>找出</a:t>
            </a:r>
            <a:r>
              <a:rPr lang="en-US" altLang="zh-CN" sz="1400" dirty="0"/>
              <a:t>First Bank Corporation</a:t>
            </a:r>
            <a:r>
              <a:rPr lang="zh-CN" altLang="en-US" sz="1400" dirty="0"/>
              <a:t>所有员工的姓名和居住城市；</a:t>
            </a:r>
            <a:endParaRPr lang="en-US" altLang="zh-CN" sz="1400" dirty="0"/>
          </a:p>
          <a:p>
            <a:pPr lvl="1"/>
            <a:r>
              <a:rPr lang="en-US" altLang="zh-CN" sz="1400" dirty="0"/>
              <a:t>c. </a:t>
            </a:r>
            <a:r>
              <a:rPr lang="zh-CN" altLang="en-US" sz="1400" dirty="0"/>
              <a:t>找出</a:t>
            </a:r>
            <a:r>
              <a:rPr lang="en-US" altLang="zh-CN" sz="1400" dirty="0"/>
              <a:t>First Bank Corporation</a:t>
            </a:r>
            <a:r>
              <a:rPr lang="zh-CN" altLang="en-US" sz="1400" dirty="0"/>
              <a:t>所有年收入在</a:t>
            </a:r>
            <a:r>
              <a:rPr lang="en-US" altLang="zh-CN" sz="1400" dirty="0"/>
              <a:t>10000</a:t>
            </a:r>
            <a:r>
              <a:rPr lang="zh-CN" altLang="en-US" sz="1400" dirty="0"/>
              <a:t>美元以上的员工姓名和居住的街道、城市；</a:t>
            </a:r>
            <a:endParaRPr lang="en-US" altLang="zh-CN" sz="1400" dirty="0"/>
          </a:p>
          <a:p>
            <a:pPr lvl="1"/>
            <a:r>
              <a:rPr lang="en-US" altLang="zh-CN" sz="1400" dirty="0"/>
              <a:t>d. </a:t>
            </a:r>
            <a:r>
              <a:rPr lang="zh-CN" altLang="en-US" sz="1400" dirty="0"/>
              <a:t>找出所有居住地与工作的公司在同一城市的员工姓名；</a:t>
            </a:r>
            <a:endParaRPr lang="en-US" altLang="zh-CN" sz="1400" dirty="0"/>
          </a:p>
          <a:p>
            <a:pPr lvl="1"/>
            <a:r>
              <a:rPr lang="en-US" altLang="zh-CN" sz="1400" dirty="0"/>
              <a:t>e. </a:t>
            </a:r>
            <a:r>
              <a:rPr lang="zh-CN" altLang="en-US" sz="1400" dirty="0"/>
              <a:t>假设公司可以位于几个城市中。找出满足下面条件的所有公司，它位于</a:t>
            </a:r>
            <a:r>
              <a:rPr lang="en-US" altLang="zh-CN" sz="1400" dirty="0"/>
              <a:t>Small Bank Corporation</a:t>
            </a:r>
            <a:r>
              <a:rPr lang="zh-CN" altLang="en-US" sz="1400" dirty="0"/>
              <a:t>所位于的每一个城市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3A9D4F-F230-40C3-AE19-05E15DB2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48217"/>
            <a:ext cx="5141669" cy="8924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DEEEA3-8407-439A-890B-9E24ADDB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66446"/>
            <a:ext cx="4898529" cy="14993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3E0F98-6C0E-4B98-A619-F6665D108207}"/>
              </a:ext>
            </a:extLst>
          </p:cNvPr>
          <p:cNvSpPr txBox="1"/>
          <p:nvPr/>
        </p:nvSpPr>
        <p:spPr>
          <a:xfrm>
            <a:off x="4427984" y="3053653"/>
            <a:ext cx="4738836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600" b="1" dirty="0"/>
              <a:t>employee</a:t>
            </a:r>
            <a:r>
              <a:rPr lang="en-US" altLang="zh-CN" sz="1600" dirty="0"/>
              <a:t> (</a:t>
            </a:r>
            <a:r>
              <a:rPr lang="en-US" altLang="zh-CN" sz="1600" u="sng" dirty="0"/>
              <a:t>person-name</a:t>
            </a:r>
            <a:r>
              <a:rPr lang="en-US" altLang="zh-CN" sz="1600" dirty="0"/>
              <a:t>, street, city)</a:t>
            </a:r>
          </a:p>
          <a:p>
            <a:pPr lvl="1"/>
            <a:r>
              <a:rPr lang="en-US" altLang="zh-CN" sz="1600" b="1" dirty="0"/>
              <a:t>works</a:t>
            </a:r>
            <a:r>
              <a:rPr lang="en-US" altLang="zh-CN" sz="1600" dirty="0"/>
              <a:t> (</a:t>
            </a:r>
            <a:r>
              <a:rPr lang="en-US" altLang="zh-CN" sz="1600" u="sng" dirty="0"/>
              <a:t>person-name</a:t>
            </a:r>
            <a:r>
              <a:rPr lang="en-US" altLang="zh-CN" sz="1600" dirty="0"/>
              <a:t>, company-name, salary)</a:t>
            </a:r>
          </a:p>
          <a:p>
            <a:pPr lvl="1"/>
            <a:r>
              <a:rPr lang="en-US" altLang="zh-CN" sz="1600" b="1" dirty="0"/>
              <a:t>company</a:t>
            </a:r>
            <a:r>
              <a:rPr lang="en-US" altLang="zh-CN" sz="1600" dirty="0"/>
              <a:t> (</a:t>
            </a:r>
            <a:r>
              <a:rPr lang="en-US" altLang="zh-CN" sz="1600" u="sng" dirty="0"/>
              <a:t>company-name</a:t>
            </a:r>
            <a:r>
              <a:rPr lang="en-US" altLang="zh-CN" sz="1600" dirty="0"/>
              <a:t>, city)</a:t>
            </a:r>
          </a:p>
          <a:p>
            <a:pPr lvl="1"/>
            <a:r>
              <a:rPr lang="en-US" altLang="zh-CN" sz="1600" b="1" dirty="0"/>
              <a:t>Manages</a:t>
            </a:r>
            <a:r>
              <a:rPr lang="en-US" altLang="zh-CN" sz="1600" dirty="0"/>
              <a:t>(</a:t>
            </a:r>
            <a:r>
              <a:rPr lang="en-US" altLang="zh-CN" sz="1600" u="sng" dirty="0" err="1"/>
              <a:t>person_name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manager_name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00282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20482</TotalTime>
  <Words>452</Words>
  <Application>Microsoft Office PowerPoint</Application>
  <PresentationFormat>全屏显示(16:9)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Calibri</vt:lpstr>
      <vt:lpstr>Times New Roman</vt:lpstr>
      <vt:lpstr>Trebuchet MS</vt:lpstr>
      <vt:lpstr>Wingdings</vt:lpstr>
      <vt:lpstr>默认设计模板</vt:lpstr>
      <vt:lpstr>2_Office 主题</vt:lpstr>
      <vt:lpstr>课后作业</vt:lpstr>
      <vt:lpstr>关系代数</vt:lpstr>
      <vt:lpstr>关系代数</vt:lpstr>
      <vt:lpstr>关系代数</vt:lpstr>
      <vt:lpstr>关系代数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1533</cp:revision>
  <dcterms:created xsi:type="dcterms:W3CDTF">2007-09-26T12:04:45Z</dcterms:created>
  <dcterms:modified xsi:type="dcterms:W3CDTF">2021-10-13T09:25:41Z</dcterms:modified>
</cp:coreProperties>
</file>