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33" r:id="rId2"/>
    <p:sldMasterId id="2147483739" r:id="rId3"/>
    <p:sldMasterId id="2147483743" r:id="rId4"/>
    <p:sldMasterId id="2147483749" r:id="rId5"/>
    <p:sldMasterId id="2147483753" r:id="rId6"/>
    <p:sldMasterId id="2147483759" r:id="rId7"/>
  </p:sldMasterIdLst>
  <p:notesMasterIdLst>
    <p:notesMasterId r:id="rId48"/>
  </p:notesMasterIdLst>
  <p:handoutMasterIdLst>
    <p:handoutMasterId r:id="rId49"/>
  </p:handoutMasterIdLst>
  <p:sldIdLst>
    <p:sldId id="1844" r:id="rId8"/>
    <p:sldId id="1917" r:id="rId9"/>
    <p:sldId id="1918" r:id="rId10"/>
    <p:sldId id="1919" r:id="rId11"/>
    <p:sldId id="1920" r:id="rId12"/>
    <p:sldId id="1921" r:id="rId13"/>
    <p:sldId id="1922" r:id="rId14"/>
    <p:sldId id="1923" r:id="rId15"/>
    <p:sldId id="1924" r:id="rId16"/>
    <p:sldId id="1925" r:id="rId17"/>
    <p:sldId id="1926" r:id="rId18"/>
    <p:sldId id="1927" r:id="rId19"/>
    <p:sldId id="1928" r:id="rId20"/>
    <p:sldId id="1929" r:id="rId21"/>
    <p:sldId id="1930" r:id="rId22"/>
    <p:sldId id="1931" r:id="rId23"/>
    <p:sldId id="1932" r:id="rId24"/>
    <p:sldId id="1933" r:id="rId25"/>
    <p:sldId id="1934" r:id="rId26"/>
    <p:sldId id="1935" r:id="rId27"/>
    <p:sldId id="1936" r:id="rId28"/>
    <p:sldId id="1937" r:id="rId29"/>
    <p:sldId id="1938" r:id="rId30"/>
    <p:sldId id="1939" r:id="rId31"/>
    <p:sldId id="1940" r:id="rId32"/>
    <p:sldId id="1941" r:id="rId33"/>
    <p:sldId id="1942" r:id="rId34"/>
    <p:sldId id="1943" r:id="rId35"/>
    <p:sldId id="1944" r:id="rId36"/>
    <p:sldId id="1945" r:id="rId37"/>
    <p:sldId id="1946" r:id="rId38"/>
    <p:sldId id="1947" r:id="rId39"/>
    <p:sldId id="1948" r:id="rId40"/>
    <p:sldId id="1949" r:id="rId41"/>
    <p:sldId id="1950" r:id="rId42"/>
    <p:sldId id="1951" r:id="rId43"/>
    <p:sldId id="1952" r:id="rId44"/>
    <p:sldId id="1953" r:id="rId45"/>
    <p:sldId id="1954" r:id="rId46"/>
    <p:sldId id="1955" r:id="rId47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844"/>
            <p14:sldId id="1917"/>
            <p14:sldId id="1918"/>
            <p14:sldId id="1919"/>
            <p14:sldId id="1920"/>
            <p14:sldId id="1921"/>
            <p14:sldId id="1922"/>
            <p14:sldId id="1923"/>
            <p14:sldId id="1924"/>
            <p14:sldId id="1925"/>
            <p14:sldId id="1926"/>
            <p14:sldId id="1927"/>
            <p14:sldId id="1928"/>
            <p14:sldId id="1929"/>
            <p14:sldId id="1930"/>
            <p14:sldId id="1931"/>
            <p14:sldId id="1932"/>
            <p14:sldId id="1933"/>
            <p14:sldId id="1934"/>
            <p14:sldId id="1935"/>
            <p14:sldId id="1936"/>
            <p14:sldId id="1937"/>
            <p14:sldId id="1938"/>
            <p14:sldId id="1939"/>
            <p14:sldId id="1940"/>
            <p14:sldId id="1941"/>
            <p14:sldId id="1942"/>
            <p14:sldId id="1943"/>
            <p14:sldId id="1944"/>
            <p14:sldId id="1945"/>
            <p14:sldId id="1946"/>
            <p14:sldId id="1947"/>
            <p14:sldId id="1948"/>
            <p14:sldId id="1949"/>
            <p14:sldId id="1950"/>
            <p14:sldId id="1951"/>
            <p14:sldId id="1952"/>
            <p14:sldId id="1953"/>
            <p14:sldId id="1954"/>
            <p14:sldId id="19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6BA"/>
    <a:srgbClr val="080808"/>
    <a:srgbClr val="339933"/>
    <a:srgbClr val="B5880B"/>
    <a:srgbClr val="E87071"/>
    <a:srgbClr val="00B3EE"/>
    <a:srgbClr val="93E5FF"/>
    <a:srgbClr val="F7FE98"/>
    <a:srgbClr val="FFFFF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6" autoAdjust="0"/>
    <p:restoredTop sz="93875" autoAdjust="0"/>
  </p:normalViewPr>
  <p:slideViewPr>
    <p:cSldViewPr>
      <p:cViewPr varScale="1">
        <p:scale>
          <a:sx n="84" d="100"/>
          <a:sy n="84" d="100"/>
        </p:scale>
        <p:origin x="768" y="76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3A7292B3-0B11-47C5-88E2-9844D5075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4794649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C655026C-D8C1-4363-A171-84A90C9556A8}" type="slidenum">
              <a:rPr lang="en-US" altLang="zh-CN" sz="750">
                <a:solidFill>
                  <a:srgbClr val="000000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9D71AFEE-3217-4DF1-A05D-12A407F38565}"/>
              </a:ext>
            </a:extLst>
          </p:cNvPr>
          <p:cNvCxnSpPr>
            <a:stCxn id="6" idx="3"/>
          </p:cNvCxnSpPr>
          <p:nvPr/>
        </p:nvCxnSpPr>
        <p:spPr>
          <a:xfrm>
            <a:off x="7881939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F3744282-CBF6-4F73-8D13-2E9840FB670F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2970D77-4C66-4576-9AA6-73D80016D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3791676-F468-463F-BEC4-97872E7D9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406E60E-9DCE-4873-8FA0-50CCC5EB395C}"/>
              </a:ext>
            </a:extLst>
          </p:cNvPr>
          <p:cNvCxnSpPr>
            <a:stCxn id="6" idx="3"/>
          </p:cNvCxnSpPr>
          <p:nvPr/>
        </p:nvCxnSpPr>
        <p:spPr>
          <a:xfrm>
            <a:off x="1778794" y="4786314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06476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6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62923893-35F6-4EB2-91AD-1989F36BC1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2021/11/28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B0AC6FB-1EB7-4AAC-B1AE-37AE476384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B44D63D7-2EBE-4AF2-9EE8-826D31E6F84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EFB7F81-5786-408F-9F93-7F27EC34800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9106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4794649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9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4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15257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6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2021/11/28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3928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4794649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9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4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6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2021/11/28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198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93" y="704822"/>
            <a:ext cx="8840814" cy="4268290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2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2021/11/28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596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B454BC5-A891-44EE-A74B-A7E3CAEB6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6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rgbClr val="FFFFFF"/>
              </a:solidFill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444676" y="2029612"/>
            <a:ext cx="4417396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0FFE4904-50E7-4ECC-BCC3-C67937E4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85410" y="2828926"/>
            <a:ext cx="2057400" cy="273844"/>
          </a:xfrm>
        </p:spPr>
        <p:txBody>
          <a:bodyPr/>
          <a:lstStyle>
            <a:lvl1pPr algn="r">
              <a:defRPr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FE4E08F-4887-4F4C-9762-6BCB4180551A}" type="datetimeFigureOut">
              <a:rPr lang="zh-CN" altLang="en-US"/>
              <a:pPr>
                <a:defRPr/>
              </a:pPr>
              <a:t>2021/11/28</a:t>
            </a:fld>
            <a:endParaRPr lang="zh-CN" altLang="en-US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45506A60-0D47-419A-A3D4-E389BBAD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D3D3452-65FF-4347-BD00-2B750984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054EA-A234-48FF-B1AB-A743A0A110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264173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344E8F8E-8ED2-41FE-955F-98DA3E1F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4794649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72326DD-CA6B-48E1-82EE-2C40342E91F0}" type="slidenum">
              <a:rPr lang="en-US" altLang="zh-CN" sz="750">
                <a:solidFill>
                  <a:srgbClr val="000000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243BA145-C75F-444E-8B74-1333C2CD3A06}"/>
              </a:ext>
            </a:extLst>
          </p:cNvPr>
          <p:cNvCxnSpPr>
            <a:stCxn id="6" idx="3"/>
          </p:cNvCxnSpPr>
          <p:nvPr/>
        </p:nvCxnSpPr>
        <p:spPr>
          <a:xfrm>
            <a:off x="7881939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DB7EB717-16D0-4F77-AECC-8FFB2A01D333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ECCD04C0-A21A-4A36-8E9E-C0AB9D08B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540B248-5114-4E4E-A771-6A386CA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D0C119-CD7B-49C6-A100-95BBB1F1B7F8}"/>
              </a:ext>
            </a:extLst>
          </p:cNvPr>
          <p:cNvCxnSpPr>
            <a:stCxn id="6" idx="3"/>
          </p:cNvCxnSpPr>
          <p:nvPr/>
        </p:nvCxnSpPr>
        <p:spPr>
          <a:xfrm>
            <a:off x="1778794" y="4786314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62882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6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62A2299D-1619-4CD0-B6E8-2D56BA1F92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2021/11/28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BE7DB14-3FC9-4E7D-A156-27996A6595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016A806-F9C4-4CAD-B65B-F4F0BBFA5B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34354E6-6E20-407C-8836-B4EB47A9ECA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0844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3A7292B3-0B11-47C5-88E2-9844D5075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4794649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C655026C-D8C1-4363-A171-84A90C9556A8}" type="slidenum">
              <a:rPr lang="en-US" altLang="zh-CN" sz="750">
                <a:solidFill>
                  <a:srgbClr val="000000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9D71AFEE-3217-4DF1-A05D-12A407F38565}"/>
              </a:ext>
            </a:extLst>
          </p:cNvPr>
          <p:cNvCxnSpPr>
            <a:stCxn id="6" idx="3"/>
          </p:cNvCxnSpPr>
          <p:nvPr/>
        </p:nvCxnSpPr>
        <p:spPr>
          <a:xfrm>
            <a:off x="7881939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F3744282-CBF6-4F73-8D13-2E9840FB670F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2970D77-4C66-4576-9AA6-73D80016D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3791676-F468-463F-BEC4-97872E7D9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406E60E-9DCE-4873-8FA0-50CCC5EB395C}"/>
              </a:ext>
            </a:extLst>
          </p:cNvPr>
          <p:cNvCxnSpPr>
            <a:stCxn id="6" idx="3"/>
          </p:cNvCxnSpPr>
          <p:nvPr/>
        </p:nvCxnSpPr>
        <p:spPr>
          <a:xfrm>
            <a:off x="1778794" y="4786314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06476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6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62923893-35F6-4EB2-91AD-1989F36BC1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2021/11/28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B0AC6FB-1EB7-4AAC-B1AE-37AE476384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B44D63D7-2EBE-4AF2-9EE8-826D31E6F84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EFB7F81-5786-408F-9F93-7F27EC34800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97130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4794649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9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4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15257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6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2021/11/28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27072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4794649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9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4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6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2021/11/28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4833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7142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93" y="704822"/>
            <a:ext cx="8840814" cy="4268290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31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2021/11/28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468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B454BC5-A891-44EE-A74B-A7E3CAEB6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6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rgbClr val="FFFFFF"/>
              </a:solidFill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444676" y="2029612"/>
            <a:ext cx="4417396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0FFE4904-50E7-4ECC-BCC3-C67937E4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85410" y="2828926"/>
            <a:ext cx="2057400" cy="273844"/>
          </a:xfrm>
        </p:spPr>
        <p:txBody>
          <a:bodyPr/>
          <a:lstStyle>
            <a:lvl1pPr algn="r">
              <a:defRPr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FE4E08F-4887-4F4C-9762-6BCB4180551A}" type="datetimeFigureOut">
              <a:rPr lang="zh-CN" altLang="en-US"/>
              <a:pPr>
                <a:defRPr/>
              </a:pPr>
              <a:t>2021/11/28</a:t>
            </a:fld>
            <a:endParaRPr lang="zh-CN" altLang="en-US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45506A60-0D47-419A-A3D4-E389BBAD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D3D3452-65FF-4347-BD00-2B750984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054EA-A234-48FF-B1AB-A743A0A110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981334"/>
      </p:ext>
    </p:extLst>
  </p:cSld>
  <p:clrMapOvr>
    <a:masterClrMapping/>
  </p:clrMapOvr>
  <p:hf sldNum="0"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344E8F8E-8ED2-41FE-955F-98DA3E1F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4794649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72326DD-CA6B-48E1-82EE-2C40342E91F0}" type="slidenum">
              <a:rPr lang="en-US" altLang="zh-CN" sz="750">
                <a:solidFill>
                  <a:srgbClr val="000000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243BA145-C75F-444E-8B74-1333C2CD3A06}"/>
              </a:ext>
            </a:extLst>
          </p:cNvPr>
          <p:cNvCxnSpPr>
            <a:stCxn id="6" idx="3"/>
          </p:cNvCxnSpPr>
          <p:nvPr/>
        </p:nvCxnSpPr>
        <p:spPr>
          <a:xfrm>
            <a:off x="7881939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DB7EB717-16D0-4F77-AECC-8FFB2A01D333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ECCD04C0-A21A-4A36-8E9E-C0AB9D08B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540B248-5114-4E4E-A771-6A386CA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D0C119-CD7B-49C6-A100-95BBB1F1B7F8}"/>
              </a:ext>
            </a:extLst>
          </p:cNvPr>
          <p:cNvCxnSpPr>
            <a:stCxn id="6" idx="3"/>
          </p:cNvCxnSpPr>
          <p:nvPr/>
        </p:nvCxnSpPr>
        <p:spPr>
          <a:xfrm>
            <a:off x="1778794" y="4786314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62882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6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62A2299D-1619-4CD0-B6E8-2D56BA1F92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2021/11/28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BE7DB14-3FC9-4E7D-A156-27996A6595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016A806-F9C4-4CAD-B65B-F4F0BBFA5B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34354E6-6E20-407C-8836-B4EB47A9ECA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4031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3A7292B3-0B11-47C5-88E2-9844D5075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4794649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C655026C-D8C1-4363-A171-84A90C9556A8}" type="slidenum">
              <a:rPr lang="en-US" altLang="zh-CN" sz="750">
                <a:solidFill>
                  <a:srgbClr val="000000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9D71AFEE-3217-4DF1-A05D-12A407F38565}"/>
              </a:ext>
            </a:extLst>
          </p:cNvPr>
          <p:cNvCxnSpPr>
            <a:stCxn id="6" idx="3"/>
          </p:cNvCxnSpPr>
          <p:nvPr/>
        </p:nvCxnSpPr>
        <p:spPr>
          <a:xfrm>
            <a:off x="7881939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F3744282-CBF6-4F73-8D13-2E9840FB670F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2970D77-4C66-4576-9AA6-73D80016D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3791676-F468-463F-BEC4-97872E7D9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406E60E-9DCE-4873-8FA0-50CCC5EB395C}"/>
              </a:ext>
            </a:extLst>
          </p:cNvPr>
          <p:cNvCxnSpPr>
            <a:stCxn id="6" idx="3"/>
          </p:cNvCxnSpPr>
          <p:nvPr/>
        </p:nvCxnSpPr>
        <p:spPr>
          <a:xfrm>
            <a:off x="1778794" y="4786314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06476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6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62923893-35F6-4EB2-91AD-1989F36BC1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2021/11/28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B0AC6FB-1EB7-4AAC-B1AE-37AE476384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B44D63D7-2EBE-4AF2-9EE8-826D31E6F84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EFB7F81-5786-408F-9F93-7F27EC34800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2130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4794649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9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4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15257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6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2021/11/28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9819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4794649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9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4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6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2021/11/28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7760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93" y="704822"/>
            <a:ext cx="8840814" cy="4268290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2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2021/11/28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4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B454BC5-A891-44EE-A74B-A7E3CAEB6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6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rgbClr val="FFFFFF"/>
              </a:solidFill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444676" y="2029612"/>
            <a:ext cx="4417396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0FFE4904-50E7-4ECC-BCC3-C67937E4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85410" y="2828926"/>
            <a:ext cx="2057400" cy="273844"/>
          </a:xfrm>
        </p:spPr>
        <p:txBody>
          <a:bodyPr/>
          <a:lstStyle>
            <a:lvl1pPr algn="r">
              <a:defRPr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FE4E08F-4887-4F4C-9762-6BCB4180551A}" type="datetimeFigureOut">
              <a:rPr lang="zh-CN" altLang="en-US"/>
              <a:pPr>
                <a:defRPr/>
              </a:pPr>
              <a:t>2021/11/28</a:t>
            </a:fld>
            <a:endParaRPr lang="zh-CN" altLang="en-US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45506A60-0D47-419A-A3D4-E389BBAD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D3D3452-65FF-4347-BD00-2B750984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054EA-A234-48FF-B1AB-A743A0A110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091394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344E8F8E-8ED2-41FE-955F-98DA3E1F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4794649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72326DD-CA6B-48E1-82EE-2C40342E91F0}" type="slidenum">
              <a:rPr lang="en-US" altLang="zh-CN" sz="750">
                <a:solidFill>
                  <a:srgbClr val="000000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243BA145-C75F-444E-8B74-1333C2CD3A06}"/>
              </a:ext>
            </a:extLst>
          </p:cNvPr>
          <p:cNvCxnSpPr>
            <a:stCxn id="6" idx="3"/>
          </p:cNvCxnSpPr>
          <p:nvPr/>
        </p:nvCxnSpPr>
        <p:spPr>
          <a:xfrm>
            <a:off x="7881939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DB7EB717-16D0-4F77-AECC-8FFB2A01D333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ECCD04C0-A21A-4A36-8E9E-C0AB9D08B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540B248-5114-4E4E-A771-6A386CA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D0C119-CD7B-49C6-A100-95BBB1F1B7F8}"/>
              </a:ext>
            </a:extLst>
          </p:cNvPr>
          <p:cNvCxnSpPr>
            <a:stCxn id="6" idx="3"/>
          </p:cNvCxnSpPr>
          <p:nvPr/>
        </p:nvCxnSpPr>
        <p:spPr>
          <a:xfrm>
            <a:off x="1778794" y="4786314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62882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6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62A2299D-1619-4CD0-B6E8-2D56BA1F92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2021/11/28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BE7DB14-3FC9-4E7D-A156-27996A6595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016A806-F9C4-4CAD-B65B-F4F0BBFA5B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34354E6-6E20-407C-8836-B4EB47A9ECA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5033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9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2021/11/28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82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F78DAC12-AD83-477B-97AF-3CA467AFD3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BA14CD66-C982-445D-AC32-8E48B232DE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9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15DEB0E-29B5-44A3-AEB0-C37DB8B35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2021/11/28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84E24152-3CEB-4698-881C-5331997BD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FDF74BA9-70AB-4381-81A6-FEB1018CA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F9760C03-729C-4D91-B6B1-5D1C7E6726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80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9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2021/11/28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1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F78DAC12-AD83-477B-97AF-3CA467AFD3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BA14CD66-C982-445D-AC32-8E48B232DE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9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15DEB0E-29B5-44A3-AEB0-C37DB8B35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2021/11/28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84E24152-3CEB-4698-881C-5331997BD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FDF74BA9-70AB-4381-81A6-FEB1018CA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F9760C03-729C-4D91-B6B1-5D1C7E6726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96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9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2021/11/28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72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F78DAC12-AD83-477B-97AF-3CA467AFD3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BA14CD66-C982-445D-AC32-8E48B232DE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9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15DEB0E-29B5-44A3-AEB0-C37DB8B35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2021/11/28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84E24152-3CEB-4698-881C-5331997BD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FDF74BA9-70AB-4381-81A6-FEB1018CA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F9760C03-729C-4D91-B6B1-5D1C7E6726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60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lwengen@tongji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8"/>
          <a:stretch>
            <a:fillRect/>
          </a:stretch>
        </p:blipFill>
        <p:spPr bwMode="auto">
          <a:xfrm>
            <a:off x="0" y="2"/>
            <a:ext cx="9144000" cy="1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9956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77F71E-B605-4820-B913-56173A09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1995686"/>
            <a:ext cx="9156340" cy="1299018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zh-CN" altLang="en-US" sz="3600" b="1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其他</a:t>
            </a:r>
            <a:r>
              <a:rPr lang="en-US" altLang="zh-CN" sz="3600" b="1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NoSQL</a:t>
            </a:r>
            <a:r>
              <a:rPr lang="zh-CN" altLang="en-US" sz="3600" b="1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数据库</a:t>
            </a:r>
          </a:p>
          <a:p>
            <a:pPr algn="ctr">
              <a:spcBef>
                <a:spcPts val="600"/>
              </a:spcBef>
              <a:defRPr/>
            </a:pP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《NoSQL</a:t>
            </a: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数据库系统原理</a:t>
            </a:r>
            <a:r>
              <a:rPr lang="en-US" altLang="zh-CN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第</a:t>
            </a:r>
            <a:r>
              <a:rPr lang="en-US" altLang="zh-CN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8</a:t>
            </a: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章）</a:t>
            </a:r>
            <a:endParaRPr lang="en-US" altLang="zh-CN" dirty="0">
              <a:solidFill>
                <a:prstClr val="black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B0D7027-3D69-4E35-939E-995F28B5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3291830"/>
            <a:ext cx="9156340" cy="11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>
                <a:srgbClr val="800080"/>
              </a:buClr>
              <a:buSzPct val="90000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李文根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GB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Email: </a:t>
            </a:r>
            <a:r>
              <a:rPr lang="en-GB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4"/>
              </a:rPr>
              <a:t>lwengen@tongji.edu.cn</a:t>
            </a:r>
            <a:endParaRPr lang="en-GB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计算机科学与技术系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同济大学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endParaRPr lang="de-CH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16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3FF51-C50F-46DE-BAC3-AA14A58C7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Neo4j </a:t>
            </a:r>
            <a:r>
              <a:rPr lang="zh-CN" altLang="en-US" dirty="0"/>
              <a:t>安装与使用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FDE4D-E98F-4D30-9E9F-70EF05BC2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69215"/>
            <a:ext cx="8568952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/>
              <a:t>Neo4j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web</a:t>
            </a:r>
            <a:r>
              <a:rPr lang="zh-CN" altLang="en-US" sz="2000" b="1" dirty="0"/>
              <a:t>操作界面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图中左侧为导航菜单栏，点击会弹出相应的子页面。菜单从上到下依次为：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/>
              <a:t>Database Information</a:t>
            </a:r>
            <a:r>
              <a:rPr lang="zh-CN" altLang="en-US" sz="1600" dirty="0"/>
              <a:t>：数据库和图（边、节点等）的基本属性信息。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/>
              <a:t>Favorites</a:t>
            </a:r>
            <a:r>
              <a:rPr lang="zh-CN" altLang="en-US" sz="1600" dirty="0"/>
              <a:t>：示例语句和用户自行保存的常用语句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/>
              <a:t>Documentation</a:t>
            </a:r>
            <a:r>
              <a:rPr lang="zh-CN" altLang="en-US" sz="1600" dirty="0"/>
              <a:t>：文档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/>
              <a:t>Neo4j Browser Sync</a:t>
            </a:r>
            <a:r>
              <a:rPr lang="zh-CN" altLang="en-US" sz="1600" dirty="0"/>
              <a:t>：与云端数据库同步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/>
              <a:t>Browser Settings</a:t>
            </a:r>
            <a:r>
              <a:rPr lang="zh-CN" altLang="en-US" sz="1600" dirty="0"/>
              <a:t>：图形界面配置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/>
              <a:t>About </a:t>
            </a:r>
            <a:r>
              <a:rPr lang="en-US" altLang="zh-CN" sz="1600" dirty="0" err="1"/>
              <a:t>Neoconj</a:t>
            </a:r>
            <a:r>
              <a:rPr lang="zh-CN" altLang="en-US" sz="1600" dirty="0"/>
              <a:t>：版权信息等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右边上部为</a:t>
            </a:r>
            <a:r>
              <a:rPr lang="en-US" altLang="zh-CN" sz="1800" dirty="0"/>
              <a:t>cyber</a:t>
            </a:r>
            <a:r>
              <a:rPr lang="zh-CN" altLang="en-US" sz="1800" dirty="0"/>
              <a:t>语言的输入框，下部为结果栏</a:t>
            </a:r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结果可以通过图形、表、文本等方式展示出来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586315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pache Cassandra logo">
            <a:extLst>
              <a:ext uri="{FF2B5EF4-FFF2-40B4-BE49-F238E27FC236}">
                <a16:creationId xmlns:a16="http://schemas.microsoft.com/office/drawing/2014/main" id="{B7AD7CA2-8015-4F88-983B-AC0D583801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33735" y="215048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spcBef>
                <a:spcPct val="0"/>
              </a:spcBef>
            </a:pPr>
            <a:endParaRPr lang="zh-CN" altLang="en-US"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508498-2480-493B-9B8F-129B8BBD25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67744" y="1419622"/>
            <a:ext cx="4993628" cy="2792657"/>
          </a:xfrm>
          <a:prstGeom prst="rect">
            <a:avLst/>
          </a:prstGeom>
        </p:spPr>
      </p:pic>
      <p:sp>
        <p:nvSpPr>
          <p:cNvPr id="4" name="标注: 线形 3">
            <a:extLst>
              <a:ext uri="{FF2B5EF4-FFF2-40B4-BE49-F238E27FC236}">
                <a16:creationId xmlns:a16="http://schemas.microsoft.com/office/drawing/2014/main" id="{BF566DED-8DC2-4A70-8D88-42BC21304B60}"/>
              </a:ext>
            </a:extLst>
          </p:cNvPr>
          <p:cNvSpPr/>
          <p:nvPr/>
        </p:nvSpPr>
        <p:spPr bwMode="auto">
          <a:xfrm>
            <a:off x="1162403" y="2842327"/>
            <a:ext cx="861254" cy="553916"/>
          </a:xfrm>
          <a:prstGeom prst="borderCallout1">
            <a:avLst>
              <a:gd name="adj1" fmla="val 28274"/>
              <a:gd name="adj2" fmla="val 97590"/>
              <a:gd name="adj3" fmla="val 12501"/>
              <a:gd name="adj4" fmla="val 183795"/>
            </a:avLst>
          </a:prstGeom>
          <a:noFill/>
          <a:ln w="25400" cap="flat" cmpd="sng">
            <a:solidFill>
              <a:srgbClr val="FF0000"/>
            </a:solidFill>
            <a:prstDash val="sysDash"/>
            <a:round/>
          </a:ln>
        </p:spPr>
        <p:txBody>
          <a:bodyPr rtlCol="0" anchor="ctr"/>
          <a:lstStyle/>
          <a:p>
            <a:pPr algn="ctr" defTabSz="685800">
              <a:spcBef>
                <a:spcPct val="0"/>
              </a:spcBef>
            </a:pPr>
            <a:r>
              <a:rPr lang="zh-CN" altLang="en-US" sz="135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切换结果显示方式</a:t>
            </a:r>
          </a:p>
        </p:txBody>
      </p:sp>
      <p:sp>
        <p:nvSpPr>
          <p:cNvPr id="5" name="标注: 线形 4">
            <a:extLst>
              <a:ext uri="{FF2B5EF4-FFF2-40B4-BE49-F238E27FC236}">
                <a16:creationId xmlns:a16="http://schemas.microsoft.com/office/drawing/2014/main" id="{8E90B83F-40DD-45E4-886E-F8C56EACC4EC}"/>
              </a:ext>
            </a:extLst>
          </p:cNvPr>
          <p:cNvSpPr/>
          <p:nvPr/>
        </p:nvSpPr>
        <p:spPr bwMode="auto">
          <a:xfrm>
            <a:off x="1162403" y="1987824"/>
            <a:ext cx="861254" cy="553916"/>
          </a:xfrm>
          <a:prstGeom prst="borderCallout1">
            <a:avLst>
              <a:gd name="adj1" fmla="val 28274"/>
              <a:gd name="adj2" fmla="val 97590"/>
              <a:gd name="adj3" fmla="val -46230"/>
              <a:gd name="adj4" fmla="val 140933"/>
            </a:avLst>
          </a:prstGeom>
          <a:noFill/>
          <a:ln w="25400" cap="flat" cmpd="sng">
            <a:solidFill>
              <a:srgbClr val="FF0000"/>
            </a:solidFill>
            <a:prstDash val="sysDash"/>
            <a:round/>
          </a:ln>
        </p:spPr>
        <p:txBody>
          <a:bodyPr rtlCol="0" anchor="ctr"/>
          <a:lstStyle/>
          <a:p>
            <a:pPr algn="ctr" defTabSz="685800">
              <a:spcBef>
                <a:spcPct val="0"/>
              </a:spcBef>
            </a:pPr>
            <a:r>
              <a:rPr lang="zh-CN" altLang="en-US" sz="135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导航栏</a:t>
            </a:r>
          </a:p>
        </p:txBody>
      </p:sp>
      <p:sp>
        <p:nvSpPr>
          <p:cNvPr id="6" name="标注: 线形 5">
            <a:extLst>
              <a:ext uri="{FF2B5EF4-FFF2-40B4-BE49-F238E27FC236}">
                <a16:creationId xmlns:a16="http://schemas.microsoft.com/office/drawing/2014/main" id="{9BC65C8D-6672-427D-8177-B8E027F903A9}"/>
              </a:ext>
            </a:extLst>
          </p:cNvPr>
          <p:cNvSpPr/>
          <p:nvPr/>
        </p:nvSpPr>
        <p:spPr bwMode="auto">
          <a:xfrm>
            <a:off x="5795949" y="556134"/>
            <a:ext cx="1140309" cy="553916"/>
          </a:xfrm>
          <a:prstGeom prst="borderCallout1">
            <a:avLst>
              <a:gd name="adj1" fmla="val 69544"/>
              <a:gd name="adj2" fmla="val -1455"/>
              <a:gd name="adj3" fmla="val 187103"/>
              <a:gd name="adj4" fmla="val -145904"/>
            </a:avLst>
          </a:prstGeom>
          <a:noFill/>
          <a:ln w="25400" cap="flat" cmpd="sng">
            <a:solidFill>
              <a:srgbClr val="FF0000"/>
            </a:solidFill>
            <a:prstDash val="sysDash"/>
            <a:round/>
          </a:ln>
        </p:spPr>
        <p:txBody>
          <a:bodyPr rtlCol="0" anchor="ctr"/>
          <a:lstStyle/>
          <a:p>
            <a:pPr algn="ctr" defTabSz="685800">
              <a:spcBef>
                <a:spcPct val="0"/>
              </a:spcBef>
            </a:pPr>
            <a:r>
              <a:rPr lang="zh-CN" altLang="en-US" sz="135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输入</a:t>
            </a:r>
            <a:r>
              <a:rPr lang="en-US" altLang="zh-CN" sz="135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Cyber</a:t>
            </a:r>
            <a:r>
              <a:rPr lang="zh-CN" altLang="en-US" sz="135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语言指令</a:t>
            </a:r>
          </a:p>
        </p:txBody>
      </p:sp>
      <p:sp>
        <p:nvSpPr>
          <p:cNvPr id="7" name="标注: 线形 6">
            <a:extLst>
              <a:ext uri="{FF2B5EF4-FFF2-40B4-BE49-F238E27FC236}">
                <a16:creationId xmlns:a16="http://schemas.microsoft.com/office/drawing/2014/main" id="{ECD04C5A-55DD-467A-9079-C47E63DEFA1C}"/>
              </a:ext>
            </a:extLst>
          </p:cNvPr>
          <p:cNvSpPr/>
          <p:nvPr/>
        </p:nvSpPr>
        <p:spPr bwMode="auto">
          <a:xfrm>
            <a:off x="1162403" y="3666035"/>
            <a:ext cx="861254" cy="553916"/>
          </a:xfrm>
          <a:prstGeom prst="borderCallout1">
            <a:avLst>
              <a:gd name="adj1" fmla="val 28274"/>
              <a:gd name="adj2" fmla="val 97590"/>
              <a:gd name="adj3" fmla="val -81150"/>
              <a:gd name="adj4" fmla="val 364489"/>
            </a:avLst>
          </a:prstGeom>
          <a:noFill/>
          <a:ln w="25400" cap="flat" cmpd="sng">
            <a:solidFill>
              <a:srgbClr val="FF0000"/>
            </a:solidFill>
            <a:prstDash val="sysDash"/>
            <a:round/>
          </a:ln>
        </p:spPr>
        <p:txBody>
          <a:bodyPr rtlCol="0" anchor="ctr"/>
          <a:lstStyle/>
          <a:p>
            <a:pPr algn="ctr" defTabSz="685800">
              <a:spcBef>
                <a:spcPct val="0"/>
              </a:spcBef>
            </a:pPr>
            <a:r>
              <a:rPr lang="zh-CN" altLang="en-US" sz="135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显示结果</a:t>
            </a:r>
          </a:p>
        </p:txBody>
      </p:sp>
    </p:spTree>
    <p:extLst>
      <p:ext uri="{BB962C8B-B14F-4D97-AF65-F5344CB8AC3E}">
        <p14:creationId xmlns:p14="http://schemas.microsoft.com/office/powerpoint/2010/main" val="2012828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5F5B5-72B9-4C28-B53E-90DB5C2BD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Neo4j </a:t>
            </a:r>
            <a:r>
              <a:rPr lang="zh-CN" altLang="en-US" dirty="0"/>
              <a:t>安装与使用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5EA34-BB06-4E73-9B10-E6DCBA9B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/>
              <a:t>Neo4j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web</a:t>
            </a:r>
            <a:r>
              <a:rPr lang="zh-CN" altLang="en-US" sz="2000" b="1" dirty="0"/>
              <a:t>操作界面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导航栏可以查询到运行历史和常见</a:t>
            </a:r>
            <a:r>
              <a:rPr lang="en-US" altLang="zh-CN" sz="1800" dirty="0"/>
              <a:t>cyber</a:t>
            </a:r>
            <a:r>
              <a:rPr lang="zh-CN" altLang="en-US" sz="1800" dirty="0"/>
              <a:t>语言的示例</a:t>
            </a:r>
          </a:p>
          <a:p>
            <a:pPr lvl="1"/>
            <a:r>
              <a:rPr lang="zh-CN" altLang="en-US" sz="1800" dirty="0"/>
              <a:t>在输入框中输入下列指令可以显示教程：</a:t>
            </a:r>
          </a:p>
          <a:p>
            <a:pPr lvl="2"/>
            <a:r>
              <a:rPr lang="en-US" altLang="zh-CN" sz="1600" dirty="0"/>
              <a:t>:play start</a:t>
            </a:r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CACE98-F511-4B49-8374-8241BDA2D3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2316852"/>
            <a:ext cx="4968552" cy="231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3709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C8653-B973-472E-8052-DB8B5CE0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Cypher</a:t>
            </a:r>
            <a:r>
              <a:rPr lang="zh-CN" altLang="en-US" dirty="0"/>
              <a:t>语言简介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EDBA64-B357-47BD-BC1B-1800FE5FA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/>
              <a:t>Cypher</a:t>
            </a:r>
            <a:r>
              <a:rPr lang="zh-CN" altLang="en-US" sz="2000" b="1" dirty="0"/>
              <a:t>语言简介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Cypher</a:t>
            </a:r>
            <a:r>
              <a:rPr lang="zh-CN" altLang="en-US" sz="1600" dirty="0"/>
              <a:t>语言是一种声明式查询语言，其语法较为简单，很方便对点线关系进行操作</a:t>
            </a:r>
            <a:endParaRPr lang="en-US" altLang="zh-CN" sz="1600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利用</a:t>
            </a:r>
            <a:r>
              <a:rPr lang="en-US" altLang="zh-CN" sz="1600" dirty="0"/>
              <a:t>Cypher</a:t>
            </a:r>
            <a:r>
              <a:rPr lang="zh-CN" altLang="en-US" sz="1600" dirty="0"/>
              <a:t>语言可以实现节点与关系的定义、修改、删除和查询等功能，支持条件查询和聚合查询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关于</a:t>
            </a:r>
            <a:r>
              <a:rPr lang="en-US" altLang="zh-CN" sz="1600" dirty="0"/>
              <a:t>Cyber</a:t>
            </a:r>
            <a:r>
              <a:rPr lang="zh-CN" altLang="en-US" sz="1600" dirty="0"/>
              <a:t>语言的语法，有如下注意事项：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/>
              <a:t>Cypher</a:t>
            </a:r>
            <a:r>
              <a:rPr lang="zh-CN" altLang="en-US" sz="1600" dirty="0"/>
              <a:t>语言中对命令的大小写不敏感，但是对标签和属性大小写敏感</a:t>
            </a:r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在语句末尾可以加上分号表示结尾，但在</a:t>
            </a:r>
            <a:r>
              <a:rPr lang="en-US" altLang="zh-CN" sz="1600" dirty="0"/>
              <a:t>web</a:t>
            </a:r>
            <a:r>
              <a:rPr lang="zh-CN" altLang="en-US" sz="1600" dirty="0"/>
              <a:t>操作环境中，默认一次输入一条语句，此时可以不加分号</a:t>
            </a:r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字符串值需要用引号包括，用单双引号均可</a:t>
            </a:r>
          </a:p>
        </p:txBody>
      </p:sp>
    </p:spTree>
    <p:extLst>
      <p:ext uri="{BB962C8B-B14F-4D97-AF65-F5344CB8AC3E}">
        <p14:creationId xmlns:p14="http://schemas.microsoft.com/office/powerpoint/2010/main" val="47329427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6F1A1-ECA9-49F2-9C63-593BAE31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Cypher</a:t>
            </a:r>
            <a:r>
              <a:rPr lang="zh-CN" altLang="en-US" dirty="0"/>
              <a:t>语言简介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F8DFD4-A872-41F2-AA63-8BB92AE9D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创建节点</a:t>
            </a:r>
          </a:p>
          <a:p>
            <a:pPr lvl="1"/>
            <a:r>
              <a:rPr lang="en-US" altLang="zh-CN" sz="1800" dirty="0"/>
              <a:t>create (n: Person {name: "Bob", sex: "male"}) return n</a:t>
            </a:r>
          </a:p>
          <a:p>
            <a:pPr lvl="2"/>
            <a:r>
              <a:rPr lang="en-US" altLang="zh-CN" sz="1600" dirty="0"/>
              <a:t>Person</a:t>
            </a:r>
            <a:r>
              <a:rPr lang="zh-CN" altLang="en-US" sz="1600" dirty="0"/>
              <a:t>是节点</a:t>
            </a:r>
            <a:r>
              <a:rPr lang="en-US" altLang="zh-CN" sz="1600" dirty="0"/>
              <a:t>n</a:t>
            </a:r>
            <a:r>
              <a:rPr lang="zh-CN" altLang="en-US" sz="1600" dirty="0"/>
              <a:t>的标签，具有</a:t>
            </a:r>
            <a:r>
              <a:rPr lang="en-US" altLang="zh-CN" sz="1600" dirty="0"/>
              <a:t>name</a:t>
            </a:r>
            <a:r>
              <a:rPr lang="zh-CN" altLang="en-US" sz="1600" dirty="0"/>
              <a:t>和</a:t>
            </a:r>
            <a:r>
              <a:rPr lang="en-US" altLang="zh-CN" sz="1600" dirty="0"/>
              <a:t>sex</a:t>
            </a:r>
            <a:r>
              <a:rPr lang="zh-CN" altLang="en-US" sz="1600" dirty="0"/>
              <a:t>两个属性</a:t>
            </a:r>
          </a:p>
          <a:p>
            <a:pPr lvl="2"/>
            <a:r>
              <a:rPr lang="zh-CN" altLang="en-US" sz="1600" dirty="0"/>
              <a:t>在节点建立之后，系统会自动为每个节点建立一个唯一的</a:t>
            </a:r>
            <a:r>
              <a:rPr lang="en-US" altLang="zh-CN" sz="1600" dirty="0"/>
              <a:t>id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010873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75B60-A45B-4C60-A49B-EB9A459F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Cypher</a:t>
            </a:r>
            <a:r>
              <a:rPr lang="zh-CN" altLang="en-US" dirty="0"/>
              <a:t>语言简介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418F2-CF85-47FB-8FA1-7DEC3C127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创建关系</a:t>
            </a:r>
          </a:p>
          <a:p>
            <a:pPr lvl="1"/>
            <a:r>
              <a:rPr lang="en-US" altLang="zh-CN" sz="1800" dirty="0"/>
              <a:t>CREATE(</a:t>
            </a:r>
            <a:r>
              <a:rPr lang="zh-CN" altLang="en-US" sz="1800" dirty="0"/>
              <a:t>节点</a:t>
            </a:r>
            <a:r>
              <a:rPr lang="en-US" altLang="zh-CN" sz="1800" dirty="0"/>
              <a:t>)-[r:</a:t>
            </a:r>
            <a:r>
              <a:rPr lang="zh-CN" altLang="en-US" sz="1800" dirty="0"/>
              <a:t>关系标签</a:t>
            </a:r>
            <a:r>
              <a:rPr lang="en-US" altLang="zh-CN" sz="1800" dirty="0"/>
              <a:t>{</a:t>
            </a:r>
            <a:r>
              <a:rPr lang="zh-CN" altLang="en-US" sz="1800" dirty="0"/>
              <a:t>可选的关系属性</a:t>
            </a:r>
            <a:r>
              <a:rPr lang="en-US" altLang="zh-CN" sz="1800" dirty="0"/>
              <a:t>}]-&gt;(</a:t>
            </a:r>
            <a:r>
              <a:rPr lang="zh-CN" altLang="en-US" sz="1800" dirty="0"/>
              <a:t>另一个节点</a:t>
            </a:r>
            <a:r>
              <a:rPr lang="en-US" altLang="zh-CN" sz="1800" dirty="0"/>
              <a:t>)</a:t>
            </a:r>
          </a:p>
          <a:p>
            <a:pPr lvl="1"/>
            <a:r>
              <a:rPr lang="zh-CN" altLang="en-US" sz="1800" dirty="0"/>
              <a:t>例如：</a:t>
            </a:r>
          </a:p>
          <a:p>
            <a:pPr marL="914400" lvl="2" indent="0">
              <a:buNone/>
            </a:pPr>
            <a:r>
              <a:rPr lang="en-US" altLang="zh-CN" sz="1600" b="1" dirty="0"/>
              <a:t>MATCH</a:t>
            </a:r>
            <a:r>
              <a:rPr lang="en-US" altLang="zh-CN" sz="1600" dirty="0"/>
              <a:t> (a: Person), (b: Person)</a:t>
            </a:r>
          </a:p>
          <a:p>
            <a:pPr marL="914400" lvl="2" indent="0">
              <a:buNone/>
            </a:pPr>
            <a:r>
              <a:rPr lang="en-US" altLang="zh-CN" sz="1600" b="1" dirty="0"/>
              <a:t>WHERE</a:t>
            </a:r>
            <a:r>
              <a:rPr lang="en-US" altLang="zh-CN" sz="1600" dirty="0"/>
              <a:t> a.name = 'Bob' </a:t>
            </a:r>
            <a:r>
              <a:rPr lang="en-US" altLang="zh-CN" sz="1600" b="1" dirty="0"/>
              <a:t>AND</a:t>
            </a:r>
            <a:r>
              <a:rPr lang="en-US" altLang="zh-CN" sz="1600" dirty="0"/>
              <a:t> b.name = 'Alice'</a:t>
            </a:r>
          </a:p>
          <a:p>
            <a:pPr marL="914400" lvl="2" indent="0">
              <a:buNone/>
            </a:pPr>
            <a:r>
              <a:rPr lang="en-US" altLang="zh-CN" sz="1600" b="1" dirty="0"/>
              <a:t>CREATE</a:t>
            </a:r>
            <a:r>
              <a:rPr lang="en-US" altLang="zh-CN" sz="1600" dirty="0"/>
              <a:t> (a)-[r: </a:t>
            </a:r>
            <a:r>
              <a:rPr lang="en-US" altLang="zh-CN" sz="1600" dirty="0" err="1"/>
              <a:t>friend_of</a:t>
            </a:r>
            <a:r>
              <a:rPr lang="en-US" altLang="zh-CN" sz="1600" dirty="0"/>
              <a:t> {</a:t>
            </a:r>
            <a:r>
              <a:rPr lang="en-US" altLang="zh-CN" sz="1600" dirty="0" err="1"/>
              <a:t>name:a.name</a:t>
            </a:r>
            <a:r>
              <a:rPr lang="en-US" altLang="zh-CN" sz="1600" dirty="0"/>
              <a:t> +" and " + b.name}]-&gt;(b)</a:t>
            </a:r>
          </a:p>
          <a:p>
            <a:pPr marL="914400" lvl="2" indent="0">
              <a:buNone/>
            </a:pPr>
            <a:r>
              <a:rPr lang="en-US" altLang="zh-CN" sz="1600" b="1" dirty="0"/>
              <a:t>RETURN</a:t>
            </a:r>
            <a:r>
              <a:rPr lang="en-US" altLang="zh-CN" sz="1600" dirty="0"/>
              <a:t> r;</a:t>
            </a:r>
          </a:p>
          <a:p>
            <a:pPr lvl="2"/>
            <a:r>
              <a:rPr lang="zh-CN" altLang="en-US" sz="1600" dirty="0"/>
              <a:t>找到具有</a:t>
            </a:r>
            <a:r>
              <a:rPr lang="en-US" altLang="zh-CN" sz="1600" dirty="0"/>
              <a:t>Person</a:t>
            </a:r>
            <a:r>
              <a:rPr lang="zh-CN" altLang="en-US" sz="1600" dirty="0"/>
              <a:t>标签的两个节点，如果</a:t>
            </a:r>
            <a:r>
              <a:rPr lang="en-US" altLang="zh-CN" sz="1600" dirty="0"/>
              <a:t>name</a:t>
            </a:r>
            <a:r>
              <a:rPr lang="zh-CN" altLang="en-US" sz="1600" dirty="0"/>
              <a:t>分别为</a:t>
            </a:r>
            <a:r>
              <a:rPr lang="en-US" altLang="zh-CN" sz="1600" dirty="0"/>
              <a:t>bob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alice</a:t>
            </a:r>
            <a:r>
              <a:rPr lang="en-US" altLang="zh-CN" sz="1600" dirty="0"/>
              <a:t>(MATCH)</a:t>
            </a:r>
            <a:r>
              <a:rPr lang="zh-CN" altLang="en-US" sz="1600" dirty="0"/>
              <a:t>，则建立一个从</a:t>
            </a:r>
            <a:r>
              <a:rPr lang="en-US" altLang="zh-CN" sz="1600" dirty="0"/>
              <a:t>Bob</a:t>
            </a:r>
            <a:r>
              <a:rPr lang="zh-CN" altLang="en-US" sz="1600" dirty="0"/>
              <a:t>到</a:t>
            </a:r>
            <a:r>
              <a:rPr lang="en-US" altLang="zh-CN" sz="1600" dirty="0"/>
              <a:t>Alice</a:t>
            </a:r>
            <a:r>
              <a:rPr lang="zh-CN" altLang="en-US" sz="1600" dirty="0"/>
              <a:t>的单向关系</a:t>
            </a:r>
            <a:r>
              <a:rPr lang="en-US" altLang="zh-CN" sz="1600" dirty="0"/>
              <a:t>(CREATE</a:t>
            </a:r>
            <a:r>
              <a:rPr lang="zh-CN" altLang="en-US" sz="1600" dirty="0"/>
              <a:t>和“</a:t>
            </a:r>
            <a:r>
              <a:rPr lang="en-US" altLang="zh-CN" sz="1600" dirty="0"/>
              <a:t>-&gt;”)</a:t>
            </a:r>
            <a:r>
              <a:rPr lang="zh-CN" altLang="en-US" sz="1600" dirty="0"/>
              <a:t>，该关系的标签为“</a:t>
            </a:r>
            <a:r>
              <a:rPr lang="en-US" altLang="zh-CN" sz="1600" dirty="0" err="1"/>
              <a:t>friend_of</a:t>
            </a:r>
            <a:r>
              <a:rPr lang="en-US" altLang="zh-CN" sz="1600" dirty="0"/>
              <a:t>”</a:t>
            </a:r>
            <a:r>
              <a:rPr lang="zh-CN" altLang="en-US" sz="1600" dirty="0"/>
              <a:t>。如果不使用</a:t>
            </a:r>
            <a:r>
              <a:rPr lang="en-US" altLang="zh-CN" sz="1600" dirty="0"/>
              <a:t>Match……Where……</a:t>
            </a:r>
            <a:r>
              <a:rPr lang="zh-CN" altLang="en-US" sz="1600" dirty="0"/>
              <a:t>，则会建立两个新节点</a:t>
            </a:r>
            <a:r>
              <a:rPr lang="en-US" altLang="zh-CN" sz="1600" dirty="0"/>
              <a:t>a</a:t>
            </a:r>
            <a:r>
              <a:rPr lang="zh-CN" altLang="en-US" sz="1600" dirty="0"/>
              <a:t>和</a:t>
            </a:r>
            <a:r>
              <a:rPr lang="en-US" altLang="zh-CN" sz="1600" dirty="0"/>
              <a:t>b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5007718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CC2AB-6C14-485A-89BF-1334A80F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Cypher</a:t>
            </a:r>
            <a:r>
              <a:rPr lang="zh-CN" altLang="en-US" dirty="0"/>
              <a:t>语言简介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499BCA-000C-4C3E-AC78-AB80B9ACB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建立了三个节点和两个关系：</a:t>
            </a:r>
          </a:p>
          <a:p>
            <a:pPr marL="857250" lvl="2" indent="0">
              <a:buNone/>
            </a:pPr>
            <a:r>
              <a:rPr lang="en-US" altLang="zh-CN" sz="1600" dirty="0"/>
              <a:t>create p=</a:t>
            </a:r>
          </a:p>
          <a:p>
            <a:pPr marL="857250" lvl="2" indent="0">
              <a:buNone/>
            </a:pPr>
            <a:r>
              <a:rPr lang="en-US" altLang="zh-CN" sz="1600" dirty="0"/>
              <a:t>	(</a:t>
            </a:r>
            <a:r>
              <a:rPr lang="en-US" altLang="zh-CN" sz="1600" dirty="0" err="1"/>
              <a:t>n:Person</a:t>
            </a:r>
            <a:r>
              <a:rPr lang="en-US" altLang="zh-CN" sz="1600" dirty="0"/>
              <a:t>{name:"</a:t>
            </a:r>
            <a:r>
              <a:rPr lang="en-US" altLang="zh-CN" sz="1600" dirty="0" err="1"/>
              <a:t>alice</a:t>
            </a:r>
            <a:r>
              <a:rPr lang="en-US" altLang="zh-CN" sz="1600" dirty="0"/>
              <a:t>"})</a:t>
            </a:r>
          </a:p>
          <a:p>
            <a:pPr marL="857250" lvl="2" indent="0">
              <a:buNone/>
            </a:pPr>
            <a:r>
              <a:rPr lang="en-US" altLang="zh-CN" sz="1600" dirty="0"/>
              <a:t>	-[:</a:t>
            </a:r>
            <a:r>
              <a:rPr lang="en-US" altLang="zh-CN" sz="1600" dirty="0" err="1"/>
              <a:t>play_with</a:t>
            </a:r>
            <a:r>
              <a:rPr lang="en-US" altLang="zh-CN" sz="1600" dirty="0"/>
              <a:t>{</a:t>
            </a:r>
            <a:r>
              <a:rPr lang="en-US" altLang="zh-CN" sz="1600" dirty="0" err="1"/>
              <a:t>game:"football</a:t>
            </a:r>
            <a:r>
              <a:rPr lang="en-US" altLang="zh-CN" sz="1600" dirty="0"/>
              <a:t>"}]-&gt;</a:t>
            </a:r>
          </a:p>
          <a:p>
            <a:pPr marL="857250" lvl="2" indent="0">
              <a:buNone/>
            </a:pPr>
            <a:r>
              <a:rPr lang="en-US" altLang="zh-CN" sz="1600" dirty="0"/>
              <a:t>	(</a:t>
            </a:r>
            <a:r>
              <a:rPr lang="en-US" altLang="zh-CN" sz="1600" dirty="0" err="1"/>
              <a:t>q:Person</a:t>
            </a:r>
            <a:r>
              <a:rPr lang="en-US" altLang="zh-CN" sz="1600" dirty="0"/>
              <a:t>{name: "Chris"})</a:t>
            </a:r>
          </a:p>
          <a:p>
            <a:pPr marL="857250" lvl="2" indent="0">
              <a:buNone/>
            </a:pPr>
            <a:r>
              <a:rPr lang="en-US" altLang="zh-CN" sz="1600" dirty="0"/>
              <a:t>	&lt;-[:</a:t>
            </a:r>
            <a:r>
              <a:rPr lang="en-US" altLang="zh-CN" sz="1600" dirty="0" err="1"/>
              <a:t>play_with</a:t>
            </a:r>
            <a:r>
              <a:rPr lang="en-US" altLang="zh-CN" sz="1600" dirty="0"/>
              <a:t>{</a:t>
            </a:r>
            <a:r>
              <a:rPr lang="en-US" altLang="zh-CN" sz="1600" dirty="0" err="1"/>
              <a:t>game:"tennis</a:t>
            </a:r>
            <a:r>
              <a:rPr lang="en-US" altLang="zh-CN" sz="1600" dirty="0"/>
              <a:t>"}]-</a:t>
            </a:r>
          </a:p>
          <a:p>
            <a:pPr marL="857250" lvl="2" indent="0">
              <a:buNone/>
            </a:pPr>
            <a:r>
              <a:rPr lang="en-US" altLang="zh-CN" sz="1600" dirty="0"/>
              <a:t>	(</a:t>
            </a:r>
            <a:r>
              <a:rPr lang="en-US" altLang="zh-CN" sz="1600" dirty="0" err="1"/>
              <a:t>m:Person</a:t>
            </a:r>
            <a:r>
              <a:rPr lang="en-US" altLang="zh-CN" sz="1600" dirty="0"/>
              <a:t>{</a:t>
            </a:r>
            <a:r>
              <a:rPr lang="en-US" altLang="zh-CN" sz="1600" dirty="0" err="1"/>
              <a:t>name:"bob</a:t>
            </a:r>
            <a:r>
              <a:rPr lang="en-US" altLang="zh-CN" sz="1600" dirty="0"/>
              <a:t>"})</a:t>
            </a:r>
          </a:p>
          <a:p>
            <a:pPr marL="857250" lvl="2" indent="0">
              <a:buNone/>
            </a:pPr>
            <a:r>
              <a:rPr lang="en-US" altLang="zh-CN" sz="1600" dirty="0"/>
              <a:t>return p;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18002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B84FA-FBB2-4894-8961-0E4AF2DF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Cypher</a:t>
            </a:r>
            <a:r>
              <a:rPr lang="zh-CN" altLang="en-US" dirty="0"/>
              <a:t>语言简介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AA8F6-FDD9-4E5E-8CA3-C8FA1AF31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208912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利用</a:t>
            </a:r>
            <a:r>
              <a:rPr lang="en-US" altLang="zh-CN" sz="2000" dirty="0"/>
              <a:t>CREATE UNIQUE</a:t>
            </a:r>
            <a:r>
              <a:rPr lang="zh-CN" altLang="en-US" sz="2000" dirty="0"/>
              <a:t>命令可以创建唯一节点，但唯一节点必须基于某个已有节点和关系，不能单独存在：</a:t>
            </a:r>
          </a:p>
          <a:p>
            <a:pPr lvl="1">
              <a:spcBef>
                <a:spcPts val="1200"/>
              </a:spcBef>
            </a:pPr>
            <a:r>
              <a:rPr lang="en-US" altLang="zh-CN" sz="1600" dirty="0"/>
              <a:t>MATCH (</a:t>
            </a:r>
            <a:r>
              <a:rPr lang="en-US" altLang="zh-CN" sz="1600" dirty="0" err="1"/>
              <a:t>n:Person</a:t>
            </a:r>
            <a:r>
              <a:rPr lang="en-US" altLang="zh-CN" sz="1600" dirty="0"/>
              <a:t> {</a:t>
            </a:r>
            <a:r>
              <a:rPr lang="en-US" altLang="zh-CN" sz="1600" dirty="0" err="1"/>
              <a:t>name:'Bob</a:t>
            </a:r>
            <a:r>
              <a:rPr lang="en-US" altLang="zh-CN" sz="1600" dirty="0"/>
              <a:t>' })  CREATE UNIQUE (n)-[:like]-(</a:t>
            </a:r>
            <a:r>
              <a:rPr lang="en-US" altLang="zh-CN" sz="1600" dirty="0" err="1"/>
              <a:t>m:Person</a:t>
            </a:r>
            <a:r>
              <a:rPr lang="en-US" altLang="zh-CN" sz="1600" dirty="0"/>
              <a:t> {name: '</a:t>
            </a:r>
            <a:r>
              <a:rPr lang="en-US" altLang="zh-CN" sz="1600" dirty="0" err="1"/>
              <a:t>derek</a:t>
            </a:r>
            <a:r>
              <a:rPr lang="en-US" altLang="zh-CN" sz="1600" dirty="0"/>
              <a:t>',</a:t>
            </a:r>
            <a:r>
              <a:rPr lang="en-US" altLang="zh-CN" sz="1600" dirty="0" err="1"/>
              <a:t>sex:'male</a:t>
            </a:r>
            <a:r>
              <a:rPr lang="en-US" altLang="zh-CN" sz="1600" dirty="0"/>
              <a:t>’})  RETURN m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重复运行上面语句，则只会建立一个新节点。但是，如果两次</a:t>
            </a:r>
            <a:r>
              <a:rPr lang="en-US" altLang="zh-CN" sz="2000" dirty="0"/>
              <a:t>CREATE UNIQUE</a:t>
            </a:r>
            <a:r>
              <a:rPr lang="zh-CN" altLang="en-US" sz="2000" dirty="0"/>
              <a:t>的参数不同，则会建立出两个节点，例如：</a:t>
            </a:r>
          </a:p>
          <a:p>
            <a:pPr lvl="1">
              <a:spcBef>
                <a:spcPts val="1200"/>
              </a:spcBef>
            </a:pPr>
            <a:r>
              <a:rPr lang="en-US" altLang="zh-CN" sz="1600" dirty="0"/>
              <a:t>CREATE UNIQUE (n)-[:like]-(</a:t>
            </a:r>
            <a:r>
              <a:rPr lang="en-US" altLang="zh-CN" sz="1600" dirty="0" err="1"/>
              <a:t>m:Person</a:t>
            </a:r>
            <a:r>
              <a:rPr lang="en-US" altLang="zh-CN" sz="1600" dirty="0"/>
              <a:t> {name: '</a:t>
            </a:r>
            <a:r>
              <a:rPr lang="en-US" altLang="zh-CN" sz="1600" dirty="0" err="1"/>
              <a:t>derek</a:t>
            </a:r>
            <a:r>
              <a:rPr lang="en-US" altLang="zh-CN" sz="1600" dirty="0"/>
              <a:t>'})</a:t>
            </a:r>
          </a:p>
          <a:p>
            <a:pPr lvl="1">
              <a:spcBef>
                <a:spcPts val="1200"/>
              </a:spcBef>
            </a:pPr>
            <a:r>
              <a:rPr lang="en-US" altLang="zh-CN" sz="1600" dirty="0"/>
              <a:t>CREATE UNIQUE (n)-[:like]-(</a:t>
            </a:r>
            <a:r>
              <a:rPr lang="en-US" altLang="zh-CN" sz="1600" dirty="0" err="1"/>
              <a:t>m:Person</a:t>
            </a:r>
            <a:r>
              <a:rPr lang="en-US" altLang="zh-CN" sz="1600" dirty="0"/>
              <a:t> {name: '</a:t>
            </a:r>
            <a:r>
              <a:rPr lang="en-US" altLang="zh-CN" sz="1600" dirty="0" err="1"/>
              <a:t>derek</a:t>
            </a:r>
            <a:r>
              <a:rPr lang="en-US" altLang="zh-CN" sz="1600" dirty="0"/>
              <a:t>',</a:t>
            </a:r>
            <a:r>
              <a:rPr lang="en-US" altLang="zh-CN" sz="1600" dirty="0" err="1"/>
              <a:t>sex:'male</a:t>
            </a:r>
            <a:r>
              <a:rPr lang="en-US" altLang="zh-CN" sz="1600" dirty="0"/>
              <a:t>'})</a:t>
            </a:r>
          </a:p>
          <a:p>
            <a:pPr marL="0" indent="0">
              <a:spcBef>
                <a:spcPts val="1200"/>
              </a:spcBef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9155221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A94D1-E031-43A5-922C-31713CF3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Cypher</a:t>
            </a:r>
            <a:r>
              <a:rPr lang="zh-CN" altLang="en-US" dirty="0"/>
              <a:t>语言简介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CE177-D819-49D7-9E37-DA9EF776A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dirty="0"/>
              <a:t>查询节点的命令为</a:t>
            </a:r>
            <a:r>
              <a:rPr lang="en-US" altLang="zh-CN" sz="2000" dirty="0"/>
              <a:t>match</a:t>
            </a:r>
            <a:r>
              <a:rPr lang="zh-CN" altLang="en-US" sz="2000" dirty="0"/>
              <a:t>：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查询所有的节点：</a:t>
            </a:r>
            <a:r>
              <a:rPr lang="en-US" altLang="zh-CN" sz="1600" dirty="0"/>
              <a:t>match (n) return n </a:t>
            </a:r>
          </a:p>
          <a:p>
            <a:pPr>
              <a:spcBef>
                <a:spcPts val="600"/>
              </a:spcBef>
            </a:pPr>
            <a:r>
              <a:rPr lang="zh-CN" altLang="en-US" sz="2000" dirty="0"/>
              <a:t>查询标签为</a:t>
            </a:r>
            <a:r>
              <a:rPr lang="en-US" altLang="zh-CN" sz="2000" dirty="0"/>
              <a:t>person</a:t>
            </a:r>
            <a:r>
              <a:rPr lang="zh-CN" altLang="en-US" sz="2000" dirty="0"/>
              <a:t>的节点，将结果以某个属性排序</a:t>
            </a:r>
            <a:r>
              <a:rPr lang="en-US" altLang="zh-CN" sz="2000" dirty="0"/>
              <a:t>(order by n.name)</a:t>
            </a:r>
            <a:r>
              <a:rPr lang="zh-CN" altLang="en-US" sz="2000" dirty="0"/>
              <a:t>，限制返回结果为</a:t>
            </a:r>
            <a:r>
              <a:rPr lang="en-US" altLang="zh-CN" sz="2000" dirty="0"/>
              <a:t>10</a:t>
            </a:r>
            <a:r>
              <a:rPr lang="zh-CN" altLang="en-US" sz="2000" dirty="0"/>
              <a:t>个（</a:t>
            </a:r>
            <a:r>
              <a:rPr lang="en-US" altLang="zh-CN" sz="2000" dirty="0"/>
              <a:t>limit 10</a:t>
            </a:r>
            <a:r>
              <a:rPr lang="zh-CN" altLang="en-US" sz="2000" dirty="0"/>
              <a:t>），并略过一个结果（</a:t>
            </a:r>
            <a:r>
              <a:rPr lang="en-US" altLang="zh-CN" sz="2000" dirty="0"/>
              <a:t>skip 1</a:t>
            </a:r>
            <a:r>
              <a:rPr lang="zh-CN" altLang="en-US" sz="2000" dirty="0"/>
              <a:t>）：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match (n: Person) return n order by n.name skip 1 limit 10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where</a:t>
            </a:r>
            <a:r>
              <a:rPr lang="zh-CN" altLang="en-US" sz="2000" dirty="0"/>
              <a:t>条件查询（查询指定标签、属性的节点）：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match (n: Person) where n.name="Bob" return n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match (a: Person), (b: Person) WHERE a.name = 'Bob' AND b.name = 'Alice' return a, b;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可以使用或（</a:t>
            </a:r>
            <a:r>
              <a:rPr lang="en-US" altLang="zh-CN" sz="1600" dirty="0"/>
              <a:t>OR</a:t>
            </a:r>
            <a:r>
              <a:rPr lang="zh-CN" altLang="en-US" sz="1600" dirty="0"/>
              <a:t>）、与（</a:t>
            </a:r>
            <a:r>
              <a:rPr lang="en-US" altLang="zh-CN" sz="1600" dirty="0"/>
              <a:t>AND</a:t>
            </a:r>
            <a:r>
              <a:rPr lang="zh-CN" altLang="en-US" sz="1600" dirty="0"/>
              <a:t>）、非（</a:t>
            </a:r>
            <a:r>
              <a:rPr lang="en-US" altLang="zh-CN" sz="1600" dirty="0"/>
              <a:t>NOT</a:t>
            </a:r>
            <a:r>
              <a:rPr lang="zh-CN" altLang="en-US" sz="1600" dirty="0"/>
              <a:t>）、存在于（</a:t>
            </a:r>
            <a:r>
              <a:rPr lang="en-US" altLang="zh-CN" sz="1600" dirty="0"/>
              <a:t>IN</a:t>
            </a:r>
            <a:r>
              <a:rPr lang="zh-CN" altLang="en-US" sz="1600" dirty="0"/>
              <a:t>）等关键词</a:t>
            </a:r>
          </a:p>
          <a:p>
            <a:pPr>
              <a:spcBef>
                <a:spcPts val="600"/>
              </a:spcBef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8279429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5C7BB-8C25-496B-9F58-70294D50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Cypher</a:t>
            </a:r>
            <a:r>
              <a:rPr lang="zh-CN" altLang="en-US" dirty="0"/>
              <a:t>语言简介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364A1-7CBF-4CC5-9612-D5EBED4EB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136904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1800" dirty="0"/>
              <a:t>在查询时对关系的标签、属性和方向进行限制：</a:t>
            </a:r>
          </a:p>
          <a:p>
            <a:pPr lvl="1">
              <a:spcBef>
                <a:spcPts val="1200"/>
              </a:spcBef>
            </a:pPr>
            <a:r>
              <a:rPr lang="en-US" altLang="zh-CN" sz="1600" dirty="0"/>
              <a:t>MATCH (n: Person{ name: 'bob' })-[r: </a:t>
            </a:r>
            <a:r>
              <a:rPr lang="en-US" altLang="zh-CN" sz="1600" dirty="0" err="1"/>
              <a:t>friend_of</a:t>
            </a:r>
            <a:r>
              <a:rPr lang="en-US" altLang="zh-CN" sz="1600" dirty="0"/>
              <a:t>]-&gt;(p) RETURN p</a:t>
            </a:r>
          </a:p>
          <a:p>
            <a:pPr lvl="1">
              <a:spcBef>
                <a:spcPts val="1200"/>
              </a:spcBef>
            </a:pPr>
            <a:r>
              <a:rPr lang="en-US" altLang="zh-CN" sz="1600" dirty="0"/>
              <a:t>MATCH (</a:t>
            </a:r>
            <a:r>
              <a:rPr lang="en-US" altLang="zh-CN" sz="1600" dirty="0" err="1"/>
              <a:t>n:Person</a:t>
            </a:r>
            <a:r>
              <a:rPr lang="en-US" altLang="zh-CN" sz="1600" dirty="0"/>
              <a:t> {</a:t>
            </a:r>
            <a:r>
              <a:rPr lang="en-US" altLang="zh-CN" sz="1600" dirty="0" err="1"/>
              <a:t>name:'Bob</a:t>
            </a:r>
            <a:r>
              <a:rPr lang="en-US" altLang="zh-CN" sz="1600" dirty="0"/>
              <a:t>'})&lt;--(p) RETURN p;</a:t>
            </a:r>
          </a:p>
          <a:p>
            <a:pPr>
              <a:spcBef>
                <a:spcPts val="1200"/>
              </a:spcBef>
            </a:pPr>
            <a:r>
              <a:rPr lang="en-US" altLang="zh-CN" sz="1800" dirty="0"/>
              <a:t>optional MATCH</a:t>
            </a:r>
            <a:r>
              <a:rPr lang="zh-CN" altLang="en-US" sz="1800" dirty="0"/>
              <a:t>命令，意为如果没有符合条件的结果，则返回一个空值</a:t>
            </a:r>
          </a:p>
          <a:p>
            <a:pPr lvl="1">
              <a:spcBef>
                <a:spcPts val="1200"/>
              </a:spcBef>
            </a:pPr>
            <a:r>
              <a:rPr lang="en-US" altLang="zh-CN" sz="1600" dirty="0"/>
              <a:t>MATCH (</a:t>
            </a:r>
            <a:r>
              <a:rPr lang="en-US" altLang="zh-CN" sz="1600" dirty="0" err="1"/>
              <a:t>a:Person</a:t>
            </a:r>
            <a:r>
              <a:rPr lang="en-US" altLang="zh-CN" sz="1600" dirty="0"/>
              <a:t> {name:"</a:t>
            </a:r>
            <a:r>
              <a:rPr lang="en-US" altLang="zh-CN" sz="1600" dirty="0" err="1"/>
              <a:t>alice</a:t>
            </a:r>
            <a:r>
              <a:rPr lang="en-US" altLang="zh-CN" sz="1600" dirty="0"/>
              <a:t>"}) optional MATCH (a)--&gt;(x) return x;</a:t>
            </a:r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注意如果第一个</a:t>
            </a:r>
            <a:r>
              <a:rPr lang="en-US" altLang="zh-CN" sz="1600" dirty="0"/>
              <a:t>MATCH</a:t>
            </a:r>
            <a:r>
              <a:rPr lang="zh-CN" altLang="en-US" sz="1600" dirty="0"/>
              <a:t>子句返回了</a:t>
            </a:r>
            <a:r>
              <a:rPr lang="en-US" altLang="zh-CN" sz="1600" dirty="0"/>
              <a:t>n</a:t>
            </a:r>
            <a:r>
              <a:rPr lang="zh-CN" altLang="en-US" sz="1600" dirty="0"/>
              <a:t>个符合条件的结果，但</a:t>
            </a:r>
            <a:r>
              <a:rPr lang="en-US" altLang="zh-CN" sz="1600" dirty="0"/>
              <a:t>optional MATCH</a:t>
            </a:r>
            <a:r>
              <a:rPr lang="zh-CN" altLang="en-US" sz="1600" dirty="0"/>
              <a:t>子句中有</a:t>
            </a:r>
            <a:r>
              <a:rPr lang="en-US" altLang="zh-CN" sz="1600" dirty="0"/>
              <a:t>m</a:t>
            </a:r>
            <a:r>
              <a:rPr lang="zh-CN" altLang="en-US" sz="1600" dirty="0"/>
              <a:t>个结果没有任何匹配的结果，则返回</a:t>
            </a:r>
            <a:r>
              <a:rPr lang="en-US" altLang="zh-CN" sz="1600" dirty="0"/>
              <a:t>m</a:t>
            </a:r>
            <a:r>
              <a:rPr lang="zh-CN" altLang="en-US" sz="1600" dirty="0"/>
              <a:t>个空值。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514180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7574"/>
            <a:ext cx="8568952" cy="276663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1" dirty="0"/>
              <a:t>图数据库和</a:t>
            </a:r>
            <a:r>
              <a:rPr lang="en-US" altLang="zh-CN" b="1" dirty="0"/>
              <a:t>Neo4J</a:t>
            </a:r>
          </a:p>
          <a:p>
            <a:pPr>
              <a:spcBef>
                <a:spcPts val="1200"/>
              </a:spcBef>
            </a:pPr>
            <a:r>
              <a:rPr lang="zh-CN" altLang="en-US" b="1" dirty="0"/>
              <a:t>内存数据库和</a:t>
            </a:r>
            <a:r>
              <a:rPr lang="en-US" altLang="zh-CN" b="1" dirty="0"/>
              <a:t>Redis</a:t>
            </a:r>
          </a:p>
          <a:p>
            <a:pPr>
              <a:spcBef>
                <a:spcPts val="1200"/>
              </a:spcBef>
            </a:pPr>
            <a:r>
              <a:rPr lang="zh-CN" altLang="en-US" b="1" dirty="0"/>
              <a:t>搜索引擎系统</a:t>
            </a:r>
          </a:p>
        </p:txBody>
      </p:sp>
    </p:spTree>
    <p:extLst>
      <p:ext uri="{BB962C8B-B14F-4D97-AF65-F5344CB8AC3E}">
        <p14:creationId xmlns:p14="http://schemas.microsoft.com/office/powerpoint/2010/main" val="135643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8FB91-0A74-4F0C-A9D9-F071FEA1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Cypher</a:t>
            </a:r>
            <a:r>
              <a:rPr lang="zh-CN" altLang="en-US" dirty="0"/>
              <a:t>语言简介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8B3B5-49DA-46D9-91B5-960A2ABF8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更新标签或属性</a:t>
            </a:r>
            <a:r>
              <a:rPr lang="en-US" altLang="zh-CN" sz="2000" dirty="0"/>
              <a:t>set</a:t>
            </a:r>
            <a:r>
              <a:rPr lang="zh-CN" altLang="en-US" sz="2000" dirty="0"/>
              <a:t>，例如：</a:t>
            </a:r>
          </a:p>
          <a:p>
            <a:pPr lvl="1">
              <a:spcBef>
                <a:spcPts val="1200"/>
              </a:spcBef>
            </a:pPr>
            <a:r>
              <a:rPr lang="en-US" altLang="zh-CN" sz="1600" dirty="0"/>
              <a:t>MATCH (n {name: '</a:t>
            </a:r>
            <a:r>
              <a:rPr lang="en-US" altLang="zh-CN" sz="1600" dirty="0" err="1"/>
              <a:t>alice</a:t>
            </a:r>
            <a:r>
              <a:rPr lang="en-US" altLang="zh-CN" sz="1600" dirty="0"/>
              <a:t>'}) SET </a:t>
            </a:r>
            <a:r>
              <a:rPr lang="en-US" altLang="zh-CN" sz="1600" dirty="0" err="1"/>
              <a:t>n.lastname</a:t>
            </a:r>
            <a:r>
              <a:rPr lang="en-US" altLang="zh-CN" sz="1600" dirty="0"/>
              <a:t> = 'Jackson' RETURN n</a:t>
            </a:r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为所有具有属性“</a:t>
            </a:r>
            <a:r>
              <a:rPr lang="en-US" altLang="zh-CN" sz="1600" dirty="0"/>
              <a:t>name: '</a:t>
            </a:r>
            <a:r>
              <a:rPr lang="en-US" altLang="zh-CN" sz="1600" dirty="0" err="1"/>
              <a:t>alice</a:t>
            </a:r>
            <a:r>
              <a:rPr lang="en-US" altLang="zh-CN" sz="1600" dirty="0"/>
              <a:t>'”</a:t>
            </a:r>
            <a:r>
              <a:rPr lang="zh-CN" altLang="en-US" sz="1600" dirty="0"/>
              <a:t>的节点增加一个</a:t>
            </a:r>
            <a:r>
              <a:rPr lang="en-US" altLang="zh-CN" sz="1600" dirty="0" err="1"/>
              <a:t>lastname</a:t>
            </a:r>
            <a:r>
              <a:rPr lang="zh-CN" altLang="en-US" sz="1600" dirty="0"/>
              <a:t>属性。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删除属性可以用</a:t>
            </a:r>
            <a:r>
              <a:rPr lang="en-US" altLang="zh-CN" sz="2000" dirty="0"/>
              <a:t>null</a:t>
            </a:r>
            <a:r>
              <a:rPr lang="zh-CN" altLang="en-US" sz="2000" dirty="0"/>
              <a:t>关键字：</a:t>
            </a:r>
          </a:p>
          <a:p>
            <a:pPr lvl="1">
              <a:spcBef>
                <a:spcPts val="1200"/>
              </a:spcBef>
            </a:pPr>
            <a:r>
              <a:rPr lang="en-US" altLang="zh-CN" sz="1600" dirty="0"/>
              <a:t>MATCH (n {name: '</a:t>
            </a:r>
            <a:r>
              <a:rPr lang="en-US" altLang="zh-CN" sz="1600" dirty="0" err="1"/>
              <a:t>alice</a:t>
            </a:r>
            <a:r>
              <a:rPr lang="en-US" altLang="zh-CN" sz="1600" dirty="0"/>
              <a:t>'}) SET </a:t>
            </a:r>
            <a:r>
              <a:rPr lang="en-US" altLang="zh-CN" sz="1600" dirty="0" err="1"/>
              <a:t>n.lastname</a:t>
            </a:r>
            <a:r>
              <a:rPr lang="en-US" altLang="zh-CN" sz="1600" dirty="0"/>
              <a:t> = null RETURN n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删除属性和标签，还可以使用</a:t>
            </a:r>
            <a:r>
              <a:rPr lang="en-US" altLang="zh-CN" sz="2000" dirty="0"/>
              <a:t>remove</a:t>
            </a:r>
            <a:r>
              <a:rPr lang="zh-CN" altLang="en-US" sz="2000" dirty="0"/>
              <a:t>命令：</a:t>
            </a:r>
          </a:p>
          <a:p>
            <a:pPr lvl="1">
              <a:spcBef>
                <a:spcPts val="1200"/>
              </a:spcBef>
            </a:pPr>
            <a:r>
              <a:rPr lang="en-US" altLang="zh-CN" sz="1600" dirty="0"/>
              <a:t>MATCH (n { name: '</a:t>
            </a:r>
            <a:r>
              <a:rPr lang="en-US" altLang="zh-CN" sz="1600" dirty="0" err="1"/>
              <a:t>alice</a:t>
            </a:r>
            <a:r>
              <a:rPr lang="en-US" altLang="zh-CN" sz="1600" dirty="0"/>
              <a:t>' }) REMOVE </a:t>
            </a:r>
            <a:r>
              <a:rPr lang="en-US" altLang="zh-CN" sz="1600" dirty="0" err="1"/>
              <a:t>n.age</a:t>
            </a:r>
            <a:r>
              <a:rPr lang="en-US" altLang="zh-CN" sz="1600" dirty="0"/>
              <a:t> , </a:t>
            </a:r>
            <a:r>
              <a:rPr lang="en-US" altLang="zh-CN" sz="1600" dirty="0" err="1"/>
              <a:t>n.sex</a:t>
            </a:r>
            <a:r>
              <a:rPr lang="en-US" altLang="zh-CN" sz="1600" dirty="0"/>
              <a:t> RETURN n;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571184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96F2D-1845-4902-849B-F5F693EA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Cypher</a:t>
            </a:r>
            <a:r>
              <a:rPr lang="zh-CN" altLang="en-US" dirty="0"/>
              <a:t>语言简介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76C17-556B-4AF1-90ED-29A0E29D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修改标签：</a:t>
            </a:r>
          </a:p>
          <a:p>
            <a:pPr lvl="1">
              <a:spcBef>
                <a:spcPts val="1200"/>
              </a:spcBef>
            </a:pPr>
            <a:r>
              <a:rPr lang="en-US" altLang="zh-CN" sz="1600" dirty="0"/>
              <a:t>MATCH (n {name: '</a:t>
            </a:r>
            <a:r>
              <a:rPr lang="en-US" altLang="zh-CN" sz="1600" dirty="0" err="1"/>
              <a:t>alice</a:t>
            </a:r>
            <a:r>
              <a:rPr lang="en-US" altLang="zh-CN" sz="1600" dirty="0"/>
              <a:t>'}) SET n: girl RETURN n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复制属性或标签：</a:t>
            </a:r>
          </a:p>
          <a:p>
            <a:pPr lvl="1">
              <a:spcBef>
                <a:spcPts val="1200"/>
              </a:spcBef>
            </a:pPr>
            <a:r>
              <a:rPr lang="en-US" altLang="zh-CN" sz="1600" dirty="0"/>
              <a:t>MATCH (n{name: 'Chris'}), (m{name: 'bob'}) SET </a:t>
            </a:r>
            <a:r>
              <a:rPr lang="en-US" altLang="zh-CN" sz="1600" dirty="0" err="1"/>
              <a:t>n.age</a:t>
            </a:r>
            <a:r>
              <a:rPr lang="en-US" altLang="zh-CN" sz="1600" dirty="0"/>
              <a:t>= m. age RETURN n, m;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删除符合条件的节点：</a:t>
            </a:r>
          </a:p>
          <a:p>
            <a:pPr lvl="1">
              <a:spcBef>
                <a:spcPts val="1200"/>
              </a:spcBef>
            </a:pPr>
            <a:r>
              <a:rPr lang="en-US" altLang="zh-CN" sz="1600" dirty="0"/>
              <a:t>MATCH (n: Person{</a:t>
            </a:r>
            <a:r>
              <a:rPr lang="en-US" altLang="zh-CN" sz="1600" dirty="0" err="1"/>
              <a:t>name:"Bob</a:t>
            </a:r>
            <a:r>
              <a:rPr lang="en-US" altLang="zh-CN" sz="1600" dirty="0"/>
              <a:t>"}) DELETE n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如果符合条件的节点存在和其他节点关系，则无法完成删除，此时需要删除节点和它所有的对外关系：</a:t>
            </a:r>
          </a:p>
          <a:p>
            <a:pPr lvl="1">
              <a:spcBef>
                <a:spcPts val="1200"/>
              </a:spcBef>
            </a:pPr>
            <a:r>
              <a:rPr lang="en-US" altLang="zh-CN" sz="1600" dirty="0"/>
              <a:t>MATCH (n { name: </a:t>
            </a:r>
            <a:r>
              <a:rPr lang="en-US" altLang="zh-CN" sz="1600" dirty="0" err="1"/>
              <a:t>alice</a:t>
            </a:r>
            <a:r>
              <a:rPr lang="en-US" altLang="zh-CN" sz="1600" dirty="0"/>
              <a:t>})-[r]-() DELETE n, r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5986764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FA7F4-4B86-4E94-BE74-A1381B10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Cypher</a:t>
            </a:r>
            <a:r>
              <a:rPr lang="zh-CN" altLang="en-US" dirty="0"/>
              <a:t>语言简介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87AE3-2557-4705-8D5B-FC3F1AB3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删除所有的节点和关系：</a:t>
            </a:r>
          </a:p>
          <a:p>
            <a:pPr lvl="1"/>
            <a:r>
              <a:rPr lang="en-US" altLang="zh-CN" sz="1400" dirty="0"/>
              <a:t>MATCH (n) OPTIONAL MATCH (n)-[r]-() DELETE n, r</a:t>
            </a:r>
          </a:p>
          <a:p>
            <a:r>
              <a:rPr lang="zh-CN" altLang="en-US" sz="1800" dirty="0"/>
              <a:t>聚合函数</a:t>
            </a:r>
          </a:p>
          <a:p>
            <a:pPr lvl="1"/>
            <a:r>
              <a:rPr lang="en-US" altLang="zh-CN" sz="1400" dirty="0"/>
              <a:t>Cypher</a:t>
            </a:r>
            <a:r>
              <a:rPr lang="zh-CN" altLang="en-US" sz="1400" dirty="0"/>
              <a:t>语言支持在查询等场景中使用聚合函数，常见的聚合函数例如：</a:t>
            </a:r>
            <a:r>
              <a:rPr lang="en-US" altLang="zh-CN" sz="1400" dirty="0"/>
              <a:t>count</a:t>
            </a:r>
            <a:r>
              <a:rPr lang="zh-CN" altLang="en-US" sz="1400" dirty="0"/>
              <a:t>、</a:t>
            </a:r>
            <a:r>
              <a:rPr lang="en-US" altLang="zh-CN" sz="1400" dirty="0"/>
              <a:t>sum</a:t>
            </a:r>
            <a:r>
              <a:rPr lang="zh-CN" altLang="en-US" sz="1400" dirty="0"/>
              <a:t>、</a:t>
            </a:r>
            <a:r>
              <a:rPr lang="en-US" altLang="zh-CN" sz="1400" dirty="0"/>
              <a:t>avg</a:t>
            </a:r>
            <a:r>
              <a:rPr lang="zh-CN" altLang="en-US" sz="1400" dirty="0"/>
              <a:t>、</a:t>
            </a:r>
            <a:r>
              <a:rPr lang="en-US" altLang="zh-CN" sz="1400" dirty="0"/>
              <a:t>max</a:t>
            </a:r>
            <a:r>
              <a:rPr lang="zh-CN" altLang="en-US" sz="1400" dirty="0"/>
              <a:t>、</a:t>
            </a:r>
            <a:r>
              <a:rPr lang="en-US" altLang="zh-CN" sz="1400" dirty="0"/>
              <a:t>min</a:t>
            </a:r>
            <a:r>
              <a:rPr lang="zh-CN" altLang="en-US" sz="1400" dirty="0"/>
              <a:t>等。例如：</a:t>
            </a:r>
          </a:p>
          <a:p>
            <a:pPr lvl="1"/>
            <a:r>
              <a:rPr lang="en-US" altLang="zh-CN" sz="1400" dirty="0"/>
              <a:t>MATCH (n {</a:t>
            </a:r>
            <a:r>
              <a:rPr lang="en-US" altLang="zh-CN" sz="1400" dirty="0" err="1"/>
              <a:t>name:'bob</a:t>
            </a:r>
            <a:r>
              <a:rPr lang="en-US" altLang="zh-CN" sz="1400" dirty="0"/>
              <a:t>'}) RETURN count(*)</a:t>
            </a:r>
          </a:p>
          <a:p>
            <a:pPr lvl="1"/>
            <a:r>
              <a:rPr lang="en-US" altLang="zh-CN" sz="1400" dirty="0"/>
              <a:t>MATCH (</a:t>
            </a:r>
            <a:r>
              <a:rPr lang="en-US" altLang="zh-CN" sz="1400" dirty="0" err="1"/>
              <a:t>n:Person</a:t>
            </a:r>
            <a:r>
              <a:rPr lang="en-US" altLang="zh-CN" sz="1400" dirty="0"/>
              <a:t>) RETURN avg(</a:t>
            </a:r>
            <a:r>
              <a:rPr lang="en-US" altLang="zh-CN" sz="1400" dirty="0" err="1"/>
              <a:t>n.age</a:t>
            </a:r>
            <a:r>
              <a:rPr lang="en-US" altLang="zh-CN" sz="1400" dirty="0"/>
              <a:t>)</a:t>
            </a:r>
          </a:p>
          <a:p>
            <a:r>
              <a:rPr lang="zh-CN" altLang="en-US" sz="1800" dirty="0"/>
              <a:t>有关</a:t>
            </a:r>
            <a:r>
              <a:rPr lang="en-US" altLang="zh-CN" sz="1800" dirty="0"/>
              <a:t>Cypher</a:t>
            </a:r>
            <a:r>
              <a:rPr lang="zh-CN" altLang="en-US" sz="1800" dirty="0"/>
              <a:t>语言的详细语法，可以从</a:t>
            </a:r>
            <a:r>
              <a:rPr lang="en-US" altLang="zh-CN" sz="1800" dirty="0"/>
              <a:t>web</a:t>
            </a:r>
            <a:r>
              <a:rPr lang="zh-CN" altLang="en-US" sz="1800" dirty="0"/>
              <a:t>操作界面的“</a:t>
            </a:r>
            <a:r>
              <a:rPr lang="en-US" altLang="zh-CN" sz="1800" dirty="0"/>
              <a:t>Documents”</a:t>
            </a:r>
            <a:r>
              <a:rPr lang="zh-CN" altLang="en-US" sz="1800" dirty="0"/>
              <a:t>子窗口中查询相关文档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906767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54EE5-D39C-4857-988C-13789396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Neo4j </a:t>
            </a:r>
            <a:r>
              <a:rPr lang="zh-CN" altLang="en-US" dirty="0"/>
              <a:t>安装与使用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29AA1-4D56-4E39-ABAC-0B7ADBFA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通过</a:t>
            </a:r>
            <a:r>
              <a:rPr lang="en-US" altLang="zh-CN" sz="2000" b="1" dirty="0"/>
              <a:t>JAVA</a:t>
            </a:r>
            <a:r>
              <a:rPr lang="zh-CN" altLang="en-US" sz="2000" b="1" dirty="0"/>
              <a:t>访问</a:t>
            </a:r>
            <a:r>
              <a:rPr lang="en-US" altLang="zh-CN" sz="2000" b="1" dirty="0"/>
              <a:t>Neo4j</a:t>
            </a:r>
          </a:p>
          <a:p>
            <a:pPr lvl="1"/>
            <a:r>
              <a:rPr lang="en-US" altLang="zh-CN" sz="1600" dirty="0"/>
              <a:t>Neo4j</a:t>
            </a:r>
            <a:r>
              <a:rPr lang="zh-CN" altLang="en-US" sz="1600" dirty="0"/>
              <a:t>提供了</a:t>
            </a:r>
            <a:r>
              <a:rPr lang="en-US" altLang="zh-CN" sz="1600" dirty="0"/>
              <a:t>.NET</a:t>
            </a:r>
            <a:r>
              <a:rPr lang="zh-CN" altLang="en-US" sz="1600" dirty="0"/>
              <a:t>、</a:t>
            </a:r>
            <a:r>
              <a:rPr lang="en-US" altLang="zh-CN" sz="1600" dirty="0"/>
              <a:t>JAVA</a:t>
            </a:r>
            <a:r>
              <a:rPr lang="zh-CN" altLang="en-US" sz="1600" dirty="0"/>
              <a:t>、</a:t>
            </a:r>
            <a:r>
              <a:rPr lang="en-US" altLang="zh-CN" sz="1600" dirty="0"/>
              <a:t>Python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Javascript</a:t>
            </a:r>
            <a:r>
              <a:rPr lang="zh-CN" altLang="en-US" sz="1600" dirty="0"/>
              <a:t>、</a:t>
            </a:r>
            <a:r>
              <a:rPr lang="en-US" altLang="zh-CN" sz="1600" dirty="0"/>
              <a:t>http</a:t>
            </a:r>
            <a:r>
              <a:rPr lang="zh-CN" altLang="en-US" sz="1600" dirty="0"/>
              <a:t>（</a:t>
            </a:r>
            <a:r>
              <a:rPr lang="en-US" altLang="zh-CN" sz="1600" dirty="0"/>
              <a:t>rest</a:t>
            </a:r>
            <a:r>
              <a:rPr lang="zh-CN" altLang="en-US" sz="1600" dirty="0"/>
              <a:t>风格），以及集成到</a:t>
            </a:r>
            <a:r>
              <a:rPr lang="en-US" altLang="zh-CN" sz="1600" dirty="0"/>
              <a:t>spring</a:t>
            </a:r>
            <a:r>
              <a:rPr lang="zh-CN" altLang="en-US" sz="1600" dirty="0"/>
              <a:t>框架的驱动包。</a:t>
            </a:r>
          </a:p>
          <a:p>
            <a:pPr lvl="1"/>
            <a:r>
              <a:rPr lang="zh-CN" altLang="en-US" sz="1600" dirty="0"/>
              <a:t>利用</a:t>
            </a:r>
            <a:r>
              <a:rPr lang="en-US" altLang="zh-CN" sz="1600" dirty="0"/>
              <a:t>Java</a:t>
            </a:r>
            <a:r>
              <a:rPr lang="zh-CN" altLang="en-US" sz="1600" dirty="0"/>
              <a:t>语言访问</a:t>
            </a:r>
            <a:r>
              <a:rPr lang="en-US" altLang="zh-CN" sz="1600" dirty="0"/>
              <a:t>Neo4j</a:t>
            </a:r>
            <a:r>
              <a:rPr lang="zh-CN" altLang="en-US" sz="1600" dirty="0"/>
              <a:t>有两种方式：</a:t>
            </a:r>
          </a:p>
          <a:p>
            <a:pPr lvl="2"/>
            <a:r>
              <a:rPr lang="zh-CN" altLang="en-US" sz="1400" dirty="0"/>
              <a:t>第一种为服务端方式，即运行</a:t>
            </a:r>
            <a:r>
              <a:rPr lang="en-US" altLang="zh-CN" sz="1400" dirty="0"/>
              <a:t>Neo4j</a:t>
            </a:r>
            <a:r>
              <a:rPr lang="zh-CN" altLang="en-US" sz="1400" dirty="0"/>
              <a:t>的数据库服务端，然后客户端通过</a:t>
            </a:r>
            <a:r>
              <a:rPr lang="en-US" altLang="zh-CN" sz="1400" dirty="0"/>
              <a:t>bolt</a:t>
            </a:r>
            <a:r>
              <a:rPr lang="zh-CN" altLang="en-US" sz="1400" dirty="0"/>
              <a:t>接口（类似</a:t>
            </a:r>
            <a:r>
              <a:rPr lang="en-US" altLang="zh-CN" sz="1400" dirty="0"/>
              <a:t>JDBC</a:t>
            </a:r>
            <a:r>
              <a:rPr lang="zh-CN" altLang="en-US" sz="1400" dirty="0"/>
              <a:t>的概念）进行传递</a:t>
            </a:r>
            <a:r>
              <a:rPr lang="en-US" altLang="zh-CN" sz="1400" dirty="0"/>
              <a:t>Cypher</a:t>
            </a:r>
            <a:r>
              <a:rPr lang="zh-CN" altLang="en-US" sz="1400" dirty="0"/>
              <a:t>语句。</a:t>
            </a:r>
          </a:p>
          <a:p>
            <a:pPr lvl="2"/>
            <a:r>
              <a:rPr lang="zh-CN" altLang="en-US" sz="1400" dirty="0"/>
              <a:t>第二种方式为嵌入式方式，直接建立数据库文件并进行处理，不需要运行数据库软件。这种方式的效率更高，并且可以进行一些图的计算</a:t>
            </a:r>
          </a:p>
          <a:p>
            <a:pPr lvl="2"/>
            <a:r>
              <a:rPr lang="zh-CN" altLang="en-US" sz="1400" dirty="0"/>
              <a:t>本节介绍第一种方式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959265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EFEBE-7151-4086-A2A2-B72DD1AD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通过</a:t>
            </a:r>
            <a:r>
              <a:rPr lang="en-US" altLang="zh-CN" dirty="0"/>
              <a:t>JAVA</a:t>
            </a:r>
            <a:r>
              <a:rPr lang="zh-CN" altLang="en-US" dirty="0"/>
              <a:t>访问</a:t>
            </a:r>
            <a:r>
              <a:rPr lang="en-US" altLang="zh-CN" dirty="0"/>
              <a:t>Neo4j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C7A7B-92A3-42E7-9074-B078FA982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编程时需要使用</a:t>
            </a:r>
            <a:r>
              <a:rPr lang="en-US" altLang="zh-CN" sz="2000" dirty="0"/>
              <a:t>bolt</a:t>
            </a:r>
            <a:r>
              <a:rPr lang="zh-CN" altLang="en-US" sz="2000" dirty="0"/>
              <a:t>协议，默认端口号为</a:t>
            </a:r>
            <a:r>
              <a:rPr lang="en-US" altLang="zh-CN" sz="2000" dirty="0"/>
              <a:t>7687</a:t>
            </a:r>
            <a:r>
              <a:rPr lang="zh-CN" altLang="en-US" sz="2000" dirty="0"/>
              <a:t>，</a:t>
            </a:r>
          </a:p>
          <a:p>
            <a:r>
              <a:rPr lang="zh-CN" altLang="en-US" sz="2000" dirty="0"/>
              <a:t>可以通过</a:t>
            </a:r>
            <a:r>
              <a:rPr lang="en-US" altLang="zh-CN" sz="2000" dirty="0"/>
              <a:t>conf/neo4j.conf</a:t>
            </a:r>
            <a:r>
              <a:rPr lang="zh-CN" altLang="en-US" sz="2000" dirty="0"/>
              <a:t>文件进行配置，相关的配置项为：</a:t>
            </a:r>
          </a:p>
          <a:p>
            <a:pPr lvl="1"/>
            <a:r>
              <a:rPr lang="en-US" altLang="zh-CN" sz="1800" dirty="0" err="1"/>
              <a:t>dbms.connector.bolt.enabled</a:t>
            </a:r>
            <a:r>
              <a:rPr lang="en-US" altLang="zh-CN" sz="1800" dirty="0"/>
              <a:t>=true</a:t>
            </a:r>
          </a:p>
          <a:p>
            <a:pPr lvl="1"/>
            <a:r>
              <a:rPr lang="en-US" altLang="zh-CN" sz="1800" dirty="0" err="1"/>
              <a:t>dbms.connector.bolt.listen_address</a:t>
            </a:r>
            <a:r>
              <a:rPr lang="en-US" altLang="zh-CN" sz="1800" dirty="0"/>
              <a:t>=:7687</a:t>
            </a:r>
          </a:p>
          <a:p>
            <a:r>
              <a:rPr lang="zh-CN" altLang="en-US" sz="2000" dirty="0"/>
              <a:t>在编程环境中添加：</a:t>
            </a:r>
            <a:r>
              <a:rPr lang="en-US" altLang="zh-CN" sz="2000" dirty="0"/>
              <a:t>neo4j-java-driver-1.6.1.jar</a:t>
            </a:r>
          </a:p>
          <a:p>
            <a:r>
              <a:rPr lang="zh-CN" altLang="en-US" sz="2000" dirty="0"/>
              <a:t>在代码中导入所需的类库：</a:t>
            </a:r>
          </a:p>
          <a:p>
            <a:pPr lvl="1"/>
            <a:r>
              <a:rPr lang="en-US" altLang="zh-CN" sz="1800" dirty="0"/>
              <a:t>import org.neo4j.driver.v1.*;</a:t>
            </a:r>
          </a:p>
          <a:p>
            <a:pPr lvl="1"/>
            <a:r>
              <a:rPr lang="en-US" altLang="zh-CN" sz="1800" dirty="0"/>
              <a:t>import static org.neo4j.driver.v1.Values.parameters;</a:t>
            </a:r>
          </a:p>
          <a:p>
            <a:r>
              <a:rPr lang="zh-CN" altLang="en-US" sz="2000" dirty="0"/>
              <a:t>建立连接：</a:t>
            </a:r>
          </a:p>
          <a:p>
            <a:pPr lvl="1"/>
            <a:r>
              <a:rPr lang="en-US" altLang="zh-CN" sz="1800" dirty="0"/>
              <a:t>Driver </a:t>
            </a:r>
            <a:r>
              <a:rPr lang="en-US" altLang="zh-CN" sz="1800" dirty="0" err="1"/>
              <a:t>driver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GraphDatabase.driver</a:t>
            </a:r>
            <a:r>
              <a:rPr lang="en-US" altLang="zh-CN" sz="1800" dirty="0"/>
              <a:t>( "bolt://localhost:7687", </a:t>
            </a:r>
            <a:r>
              <a:rPr lang="en-US" altLang="zh-CN" sz="1800" dirty="0" err="1"/>
              <a:t>AuthTokens.basic</a:t>
            </a:r>
            <a:r>
              <a:rPr lang="en-US" altLang="zh-CN" sz="1800" dirty="0"/>
              <a:t>( "neo4j", "123456" ) );</a:t>
            </a:r>
          </a:p>
          <a:p>
            <a:pPr lvl="1"/>
            <a:r>
              <a:rPr lang="en-US" altLang="zh-CN" sz="1800" dirty="0"/>
              <a:t>Session </a:t>
            </a:r>
            <a:r>
              <a:rPr lang="en-US" altLang="zh-CN" sz="1800" dirty="0" err="1"/>
              <a:t>session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driver.session</a:t>
            </a:r>
            <a:r>
              <a:rPr lang="en-US" altLang="zh-CN" sz="1800" dirty="0"/>
              <a:t>() ;</a:t>
            </a:r>
          </a:p>
          <a:p>
            <a:pPr lvl="1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8584185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63A28-1429-4462-A077-BE272944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通过</a:t>
            </a:r>
            <a:r>
              <a:rPr lang="en-US" altLang="zh-CN" dirty="0"/>
              <a:t>JAVA</a:t>
            </a:r>
            <a:r>
              <a:rPr lang="zh-CN" altLang="en-US" dirty="0"/>
              <a:t>访问</a:t>
            </a:r>
            <a:r>
              <a:rPr lang="en-US" altLang="zh-CN" dirty="0"/>
              <a:t>Neo4j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F9895-58BD-47AD-9D31-2F4E1217D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r>
              <a:rPr lang="zh-CN" altLang="en-US" sz="2000" b="1" dirty="0"/>
              <a:t>传递</a:t>
            </a:r>
            <a:r>
              <a:rPr lang="en-US" altLang="zh-CN" sz="2000" b="1" dirty="0"/>
              <a:t>Cypher</a:t>
            </a:r>
            <a:r>
              <a:rPr lang="zh-CN" altLang="en-US" sz="2000" b="1" dirty="0"/>
              <a:t>语句（删除、新建节点和关系，以及查询）</a:t>
            </a:r>
          </a:p>
          <a:p>
            <a:pPr lvl="1"/>
            <a:r>
              <a:rPr lang="en-US" altLang="zh-CN" sz="1800" dirty="0" err="1"/>
              <a:t>session.run</a:t>
            </a:r>
            <a:r>
              <a:rPr lang="en-US" altLang="zh-CN" sz="1800" dirty="0"/>
              <a:t>( "MATCH (n) OPTIONAL MATCH (n)-[r]-() DELETE n, r");</a:t>
            </a:r>
          </a:p>
          <a:p>
            <a:pPr lvl="1"/>
            <a:r>
              <a:rPr lang="en-US" altLang="zh-CN" sz="1800" dirty="0" err="1"/>
              <a:t>session.run</a:t>
            </a:r>
            <a:r>
              <a:rPr lang="en-US" altLang="zh-CN" sz="1800" dirty="0"/>
              <a:t>( "create p=(</a:t>
            </a:r>
            <a:r>
              <a:rPr lang="en-US" altLang="zh-CN" sz="1800" dirty="0" err="1"/>
              <a:t>n:Person</a:t>
            </a:r>
            <a:r>
              <a:rPr lang="en-US" altLang="zh-CN" sz="1800" dirty="0"/>
              <a:t>{name:{name1}})" + "-[:</a:t>
            </a:r>
            <a:r>
              <a:rPr lang="en-US" altLang="zh-CN" sz="1800" dirty="0" err="1"/>
              <a:t>play_with</a:t>
            </a:r>
            <a:r>
              <a:rPr lang="en-US" altLang="zh-CN" sz="1800" dirty="0"/>
              <a:t>{game:{game1}}]-&gt;(</a:t>
            </a:r>
            <a:r>
              <a:rPr lang="en-US" altLang="zh-CN" sz="1800" dirty="0" err="1"/>
              <a:t>q:Person</a:t>
            </a:r>
            <a:r>
              <a:rPr lang="en-US" altLang="zh-CN" sz="1800" dirty="0"/>
              <a:t>{name: {name2}})" + "&lt;-[:</a:t>
            </a:r>
            <a:r>
              <a:rPr lang="en-US" altLang="zh-CN" sz="1800" dirty="0" err="1"/>
              <a:t>play_with</a:t>
            </a:r>
            <a:r>
              <a:rPr lang="en-US" altLang="zh-CN" sz="1800" dirty="0"/>
              <a:t>{game:{game2}}]-(</a:t>
            </a:r>
            <a:r>
              <a:rPr lang="en-US" altLang="zh-CN" sz="1800" dirty="0" err="1"/>
              <a:t>m:Person</a:t>
            </a:r>
            <a:r>
              <a:rPr lang="en-US" altLang="zh-CN" sz="1800" dirty="0"/>
              <a:t>{name:{name3},sex:{sex1}})", parameters( "name1", "</a:t>
            </a:r>
            <a:r>
              <a:rPr lang="en-US" altLang="zh-CN" sz="1800" dirty="0" err="1"/>
              <a:t>alice</a:t>
            </a:r>
            <a:r>
              <a:rPr lang="en-US" altLang="zh-CN" sz="1800" dirty="0"/>
              <a:t>", "name2","bob","name3", "</a:t>
            </a:r>
            <a:r>
              <a:rPr lang="en-US" altLang="zh-CN" sz="1800" dirty="0" err="1"/>
              <a:t>chris</a:t>
            </a:r>
            <a:r>
              <a:rPr lang="en-US" altLang="zh-CN" sz="1800" dirty="0"/>
              <a:t>", "game1", "football","game2","tennis","sex1","male" ) );</a:t>
            </a:r>
          </a:p>
          <a:p>
            <a:pPr lvl="1"/>
            <a:r>
              <a:rPr lang="en-US" altLang="zh-CN" sz="1800" dirty="0" err="1"/>
              <a:t>StatementResult</a:t>
            </a:r>
            <a:r>
              <a:rPr lang="en-US" altLang="zh-CN" sz="1800" dirty="0"/>
              <a:t> result = </a:t>
            </a:r>
            <a:r>
              <a:rPr lang="en-US" altLang="zh-CN" sz="1800" dirty="0" err="1"/>
              <a:t>session.run</a:t>
            </a:r>
            <a:r>
              <a:rPr lang="en-US" altLang="zh-CN" sz="1800" dirty="0"/>
              <a:t>( "MATCH (</a:t>
            </a:r>
            <a:r>
              <a:rPr lang="en-US" altLang="zh-CN" sz="1800" dirty="0" err="1"/>
              <a:t>n:Person</a:t>
            </a:r>
            <a:r>
              <a:rPr lang="en-US" altLang="zh-CN" sz="1800" dirty="0"/>
              <a:t> {name:{name1}})--(p.name) RETURN p" ,parameters( "name1", "bob" ) );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38162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31058-9D92-4F41-A90A-33D3FE52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通过</a:t>
            </a:r>
            <a:r>
              <a:rPr lang="en-US" altLang="zh-CN" dirty="0"/>
              <a:t>JAVA</a:t>
            </a:r>
            <a:r>
              <a:rPr lang="zh-CN" altLang="en-US" dirty="0"/>
              <a:t>访问</a:t>
            </a:r>
            <a:r>
              <a:rPr lang="en-US" altLang="zh-CN" dirty="0"/>
              <a:t>Neo4j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B0CDF-90E2-43D4-99D5-5E0F1A92D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查看返回结果</a:t>
            </a:r>
          </a:p>
          <a:p>
            <a:pPr marL="457200" lvl="1" indent="0">
              <a:buNone/>
            </a:pPr>
            <a:r>
              <a:rPr lang="en-US" altLang="zh-CN" sz="1800" dirty="0"/>
              <a:t>for (Record </a:t>
            </a:r>
            <a:r>
              <a:rPr lang="en-US" altLang="zh-CN" sz="1800" dirty="0" err="1"/>
              <a:t>record</a:t>
            </a:r>
            <a:r>
              <a:rPr lang="en-US" altLang="zh-CN" sz="1800" dirty="0"/>
              <a:t> : </a:t>
            </a:r>
            <a:r>
              <a:rPr lang="en-US" altLang="zh-CN" sz="1800" dirty="0" err="1"/>
              <a:t>result.list</a:t>
            </a:r>
            <a:r>
              <a:rPr lang="en-US" altLang="zh-CN" sz="1800" dirty="0"/>
              <a:t>())  //</a:t>
            </a:r>
            <a:r>
              <a:rPr lang="zh-CN" altLang="en-US" sz="1800" dirty="0"/>
              <a:t>遍历结果集（</a:t>
            </a:r>
            <a:r>
              <a:rPr lang="en-US" altLang="zh-CN" sz="1800" dirty="0"/>
              <a:t>result</a:t>
            </a:r>
            <a:r>
              <a:rPr lang="zh-CN" altLang="en-US" sz="1800" dirty="0"/>
              <a:t>），</a:t>
            </a:r>
          </a:p>
          <a:p>
            <a:pPr marL="457200" lvl="1" indent="0"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{for (String key : </a:t>
            </a:r>
            <a:r>
              <a:rPr lang="en-US" altLang="zh-CN" sz="1800" dirty="0" err="1"/>
              <a:t>result.keys</a:t>
            </a:r>
            <a:r>
              <a:rPr lang="en-US" altLang="zh-CN" sz="1800" dirty="0"/>
              <a:t>())  //</a:t>
            </a:r>
            <a:r>
              <a:rPr lang="zh-CN" altLang="en-US" sz="1800" dirty="0"/>
              <a:t>遍历结果集所含有的</a:t>
            </a:r>
            <a:r>
              <a:rPr lang="en-US" altLang="zh-CN" sz="1800" dirty="0"/>
              <a:t>key</a:t>
            </a:r>
            <a:r>
              <a:rPr lang="zh-CN" altLang="en-US" sz="1800" dirty="0"/>
              <a:t>（字段名），</a:t>
            </a:r>
          </a:p>
          <a:p>
            <a:pPr marL="457200" lvl="1" indent="0">
              <a:buNone/>
            </a:pPr>
            <a:r>
              <a:rPr lang="zh-CN" altLang="en-US" sz="1800" dirty="0"/>
              <a:t>        </a:t>
            </a:r>
            <a:r>
              <a:rPr lang="en-US" altLang="zh-CN" sz="1800" dirty="0"/>
              <a:t>{</a:t>
            </a:r>
            <a:r>
              <a:rPr lang="en-US" altLang="zh-CN" sz="1800" dirty="0" err="1"/>
              <a:t>System.out.println</a:t>
            </a:r>
            <a:r>
              <a:rPr lang="en-US" altLang="zh-CN" sz="1800" dirty="0"/>
              <a:t>( </a:t>
            </a:r>
            <a:r>
              <a:rPr lang="en-US" altLang="zh-CN" sz="1800" dirty="0" err="1"/>
              <a:t>record.get</a:t>
            </a:r>
            <a:r>
              <a:rPr lang="en-US" altLang="zh-CN" sz="1800" dirty="0"/>
              <a:t>(key));</a:t>
            </a:r>
          </a:p>
          <a:p>
            <a:pPr marL="457200" lvl="1" indent="0">
              <a:buNone/>
            </a:pPr>
            <a:r>
              <a:rPr lang="en-US" altLang="zh-CN" sz="1800" dirty="0"/>
              <a:t>	       </a:t>
            </a:r>
            <a:r>
              <a:rPr lang="en-US" altLang="zh-CN" sz="1800" dirty="0" err="1"/>
              <a:t>System.out.println</a:t>
            </a:r>
            <a:r>
              <a:rPr lang="en-US" altLang="zh-CN" sz="1800" dirty="0"/>
              <a:t>( </a:t>
            </a:r>
            <a:r>
              <a:rPr lang="en-US" altLang="zh-CN" sz="1800" dirty="0" err="1"/>
              <a:t>record.asMap</a:t>
            </a:r>
            <a:r>
              <a:rPr lang="en-US" altLang="zh-CN" sz="1800" dirty="0"/>
              <a:t>().</a:t>
            </a:r>
            <a:r>
              <a:rPr lang="en-US" altLang="zh-CN" sz="1800" dirty="0" err="1"/>
              <a:t>toString</a:t>
            </a:r>
            <a:r>
              <a:rPr lang="en-US" altLang="zh-CN" sz="1800" dirty="0"/>
              <a:t>());}}</a:t>
            </a:r>
          </a:p>
          <a:p>
            <a:r>
              <a:rPr lang="zh-CN" altLang="en-US" sz="2000" b="1" dirty="0"/>
              <a:t>使用完毕后，关闭连接、释放资源</a:t>
            </a:r>
          </a:p>
          <a:p>
            <a:pPr lvl="1"/>
            <a:r>
              <a:rPr lang="en-US" altLang="zh-CN" sz="1800" dirty="0" err="1"/>
              <a:t>session.close</a:t>
            </a:r>
            <a:r>
              <a:rPr lang="en-US" altLang="zh-CN" sz="1800" dirty="0"/>
              <a:t>();</a:t>
            </a:r>
          </a:p>
          <a:p>
            <a:pPr lvl="1"/>
            <a:r>
              <a:rPr lang="en-US" altLang="zh-CN" sz="1800" dirty="0" err="1"/>
              <a:t>driver.close</a:t>
            </a:r>
            <a:r>
              <a:rPr lang="en-US" altLang="zh-CN" sz="1800" dirty="0"/>
              <a:t>();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798094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5A5F4-890F-42DA-B78D-ED638171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通过</a:t>
            </a:r>
            <a:r>
              <a:rPr lang="en-US" altLang="zh-CN" dirty="0"/>
              <a:t>Python</a:t>
            </a:r>
            <a:r>
              <a:rPr lang="zh-CN" altLang="en-US" dirty="0"/>
              <a:t>访问</a:t>
            </a:r>
            <a:r>
              <a:rPr lang="en-US" altLang="zh-CN" dirty="0"/>
              <a:t>Neo4j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A5944-21F2-435E-A8E3-AE247F5CE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利用</a:t>
            </a:r>
            <a:r>
              <a:rPr lang="en-US" altLang="zh-CN" sz="2000" dirty="0"/>
              <a:t>Python3.x</a:t>
            </a:r>
            <a:r>
              <a:rPr lang="zh-CN" altLang="en-US" sz="2000" dirty="0"/>
              <a:t>访问</a:t>
            </a:r>
            <a:r>
              <a:rPr lang="en-US" altLang="zh-CN" sz="2000" dirty="0"/>
              <a:t>Neo4j</a:t>
            </a:r>
            <a:r>
              <a:rPr lang="zh-CN" altLang="en-US" sz="2000" dirty="0"/>
              <a:t>数据库，需要借助</a:t>
            </a:r>
            <a:r>
              <a:rPr lang="en-US" altLang="zh-CN" sz="2000" dirty="0"/>
              <a:t>neo4j-driver</a:t>
            </a:r>
            <a:r>
              <a:rPr lang="zh-CN" altLang="en-US" sz="2000" dirty="0"/>
              <a:t>库。该类库可以通过</a:t>
            </a:r>
            <a:r>
              <a:rPr lang="en-US" altLang="zh-CN" sz="2000" dirty="0"/>
              <a:t>pip</a:t>
            </a:r>
            <a:r>
              <a:rPr lang="zh-CN" altLang="en-US" sz="2000" dirty="0"/>
              <a:t>方式安装：	</a:t>
            </a:r>
          </a:p>
          <a:p>
            <a:pPr lvl="1"/>
            <a:r>
              <a:rPr lang="en-US" altLang="zh-CN" sz="1800" dirty="0"/>
              <a:t>pip install neo4j-driver</a:t>
            </a:r>
          </a:p>
          <a:p>
            <a:pPr lvl="1"/>
            <a:r>
              <a:rPr lang="zh-CN" altLang="en-US" sz="1800" dirty="0"/>
              <a:t>编程访问</a:t>
            </a:r>
            <a:r>
              <a:rPr lang="en-US" altLang="zh-CN" sz="1800" dirty="0"/>
              <a:t>neo4j</a:t>
            </a:r>
            <a:r>
              <a:rPr lang="zh-CN" altLang="en-US" sz="1800" dirty="0"/>
              <a:t>数据库只需要建立连接，并传送</a:t>
            </a:r>
            <a:r>
              <a:rPr lang="en-US" altLang="zh-CN" sz="1800" dirty="0"/>
              <a:t>Cypher</a:t>
            </a:r>
            <a:r>
              <a:rPr lang="zh-CN" altLang="en-US" sz="1800" dirty="0"/>
              <a:t>语句即可。</a:t>
            </a:r>
          </a:p>
          <a:p>
            <a:r>
              <a:rPr lang="zh-CN" altLang="en-US" sz="2000" dirty="0"/>
              <a:t>入类库：</a:t>
            </a:r>
            <a:r>
              <a:rPr lang="en-US" altLang="zh-CN" sz="2000" dirty="0"/>
              <a:t>from neo4j.v1 import </a:t>
            </a:r>
            <a:r>
              <a:rPr lang="en-US" altLang="zh-CN" sz="2000" dirty="0" err="1"/>
              <a:t>GraphDatabase</a:t>
            </a:r>
            <a:endParaRPr lang="en-US" altLang="zh-CN" sz="2000" dirty="0"/>
          </a:p>
          <a:p>
            <a:r>
              <a:rPr lang="zh-CN" altLang="en-US" sz="2000" dirty="0"/>
              <a:t>建立连接：</a:t>
            </a:r>
          </a:p>
          <a:p>
            <a:pPr lvl="1"/>
            <a:r>
              <a:rPr lang="en-US" altLang="zh-CN" sz="1800" dirty="0"/>
              <a:t>driver = </a:t>
            </a:r>
            <a:r>
              <a:rPr lang="en-US" altLang="zh-CN" sz="1800" dirty="0" err="1"/>
              <a:t>GraphDatabase.driver</a:t>
            </a:r>
            <a:r>
              <a:rPr lang="en-US" altLang="zh-CN" sz="1800" dirty="0"/>
              <a:t>("bolt://localhost")</a:t>
            </a:r>
          </a:p>
          <a:p>
            <a:pPr lvl="1"/>
            <a:r>
              <a:rPr lang="en-US" altLang="zh-CN" sz="1800" dirty="0"/>
              <a:t>session = </a:t>
            </a:r>
            <a:r>
              <a:rPr lang="en-US" altLang="zh-CN" sz="1800" dirty="0" err="1"/>
              <a:t>driver.session</a:t>
            </a:r>
            <a:r>
              <a:rPr lang="en-US" altLang="zh-CN" sz="1800" dirty="0"/>
              <a:t>()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998362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BBDE4-314D-4EC3-95C2-6E203B66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通过</a:t>
            </a:r>
            <a:r>
              <a:rPr lang="en-US" altLang="zh-CN" dirty="0"/>
              <a:t>Python</a:t>
            </a:r>
            <a:r>
              <a:rPr lang="zh-CN" altLang="en-US" dirty="0"/>
              <a:t>访问</a:t>
            </a:r>
            <a:r>
              <a:rPr lang="en-US" altLang="zh-CN" dirty="0"/>
              <a:t>Neo4j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0F9C4-70D0-4EBF-BE49-50FB7D370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远程执行</a:t>
            </a:r>
            <a:r>
              <a:rPr lang="en-US" altLang="zh-CN" sz="2000" dirty="0"/>
              <a:t>Cypher</a:t>
            </a:r>
            <a:r>
              <a:rPr lang="zh-CN" altLang="en-US" sz="2000" dirty="0"/>
              <a:t>语句，并获取列表形式的返回结果：</a:t>
            </a:r>
          </a:p>
          <a:p>
            <a:pPr lvl="1"/>
            <a:r>
              <a:rPr lang="en-US" altLang="zh-CN" sz="1800" dirty="0" err="1"/>
              <a:t>session.run</a:t>
            </a:r>
            <a:r>
              <a:rPr lang="en-US" altLang="zh-CN" sz="1800" dirty="0"/>
              <a:t>("CREATE (</a:t>
            </a:r>
            <a:r>
              <a:rPr lang="en-US" altLang="zh-CN" sz="1800" dirty="0" err="1"/>
              <a:t>a:Person</a:t>
            </a:r>
            <a:r>
              <a:rPr lang="en-US" altLang="zh-CN" sz="1800" dirty="0"/>
              <a:t> {</a:t>
            </a:r>
            <a:r>
              <a:rPr lang="en-US" altLang="zh-CN" sz="1800" dirty="0" err="1"/>
              <a:t>name:alice</a:t>
            </a:r>
            <a:r>
              <a:rPr lang="en-US" altLang="zh-CN" sz="1800" dirty="0"/>
              <a:t>})")</a:t>
            </a:r>
          </a:p>
          <a:p>
            <a:pPr lvl="1"/>
            <a:r>
              <a:rPr lang="en-US" altLang="zh-CN" sz="1800" dirty="0"/>
              <a:t>result = </a:t>
            </a:r>
            <a:r>
              <a:rPr lang="en-US" altLang="zh-CN" sz="1800" dirty="0" err="1"/>
              <a:t>session.run</a:t>
            </a:r>
            <a:r>
              <a:rPr lang="en-US" altLang="zh-CN" sz="1800" dirty="0"/>
              <a:t>("MATCH (</a:t>
            </a:r>
            <a:r>
              <a:rPr lang="en-US" altLang="zh-CN" sz="1800" dirty="0" err="1"/>
              <a:t>a:Person</a:t>
            </a:r>
            <a:r>
              <a:rPr lang="en-US" altLang="zh-CN" sz="1800" dirty="0"/>
              <a:t>) RETURN a.name")</a:t>
            </a:r>
          </a:p>
          <a:p>
            <a:pPr lvl="1"/>
            <a:r>
              <a:rPr lang="en-US" altLang="zh-CN" sz="1800" dirty="0"/>
              <a:t>for record in result:</a:t>
            </a:r>
          </a:p>
          <a:p>
            <a:pPr lvl="1"/>
            <a:r>
              <a:rPr lang="en-US" altLang="zh-CN" sz="1800" dirty="0"/>
              <a:t>     print(record["name"])</a:t>
            </a:r>
          </a:p>
          <a:p>
            <a:r>
              <a:rPr lang="zh-CN" altLang="en-US" sz="2000" dirty="0"/>
              <a:t>显示结果为值字符串，例如：</a:t>
            </a:r>
          </a:p>
          <a:p>
            <a:pPr lvl="1"/>
            <a:r>
              <a:rPr lang="en-US" altLang="zh-CN" sz="1800" dirty="0" err="1"/>
              <a:t>alice</a:t>
            </a:r>
            <a:endParaRPr lang="en-US" altLang="zh-CN" sz="18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491273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FC0DF-C13E-4697-8849-AD3AC80D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通过</a:t>
            </a:r>
            <a:r>
              <a:rPr lang="en-US" altLang="zh-CN" dirty="0"/>
              <a:t>Python</a:t>
            </a:r>
            <a:r>
              <a:rPr lang="zh-CN" altLang="en-US" dirty="0"/>
              <a:t>访问</a:t>
            </a:r>
            <a:r>
              <a:rPr lang="en-US" altLang="zh-CN" dirty="0"/>
              <a:t>Neo4j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07832D-672C-4B2E-B678-3110A41A0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如果查询语句为：</a:t>
            </a:r>
          </a:p>
          <a:p>
            <a:pPr lvl="1"/>
            <a:r>
              <a:rPr lang="en-US" altLang="zh-CN" sz="1800" dirty="0"/>
              <a:t>result = </a:t>
            </a:r>
            <a:r>
              <a:rPr lang="en-US" altLang="zh-CN" sz="1800" dirty="0" err="1"/>
              <a:t>session.run</a:t>
            </a:r>
            <a:r>
              <a:rPr lang="en-US" altLang="zh-CN" sz="1800" dirty="0"/>
              <a:t>("MATCH (</a:t>
            </a:r>
            <a:r>
              <a:rPr lang="en-US" altLang="zh-CN" sz="1800" dirty="0" err="1"/>
              <a:t>a:Person</a:t>
            </a:r>
            <a:r>
              <a:rPr lang="en-US" altLang="zh-CN" sz="1800" dirty="0"/>
              <a:t>) RETURN a")</a:t>
            </a:r>
          </a:p>
          <a:p>
            <a:pPr lvl="1"/>
            <a:r>
              <a:rPr lang="zh-CN" altLang="en-US" sz="1800" dirty="0"/>
              <a:t>显示语句可以改为：</a:t>
            </a:r>
          </a:p>
          <a:p>
            <a:pPr lvl="1"/>
            <a:r>
              <a:rPr lang="zh-CN" altLang="en-US" sz="1800" dirty="0"/>
              <a:t>	</a:t>
            </a:r>
            <a:r>
              <a:rPr lang="en-US" altLang="zh-CN" sz="1800" dirty="0"/>
              <a:t>print(record["a"])</a:t>
            </a:r>
          </a:p>
          <a:p>
            <a:r>
              <a:rPr lang="zh-CN" altLang="en-US" sz="2000" dirty="0"/>
              <a:t>显示结果为该节点的全部属性，例如：</a:t>
            </a:r>
          </a:p>
          <a:p>
            <a:pPr lvl="1"/>
            <a:r>
              <a:rPr lang="en-US" altLang="zh-CN" sz="1800" dirty="0"/>
              <a:t>&lt;Node id=22 labels={'Person'} properties={'name': '</a:t>
            </a:r>
            <a:r>
              <a:rPr lang="en-US" altLang="zh-CN" sz="1800" dirty="0" err="1"/>
              <a:t>alice</a:t>
            </a:r>
            <a:r>
              <a:rPr lang="en-US" altLang="zh-CN" sz="1800" dirty="0"/>
              <a:t>'}&gt;</a:t>
            </a:r>
          </a:p>
          <a:p>
            <a:r>
              <a:rPr lang="zh-CN" altLang="en-US" sz="2000" dirty="0"/>
              <a:t>操作结束后，需要关闭连接：</a:t>
            </a:r>
          </a:p>
          <a:p>
            <a:pPr lvl="1"/>
            <a:r>
              <a:rPr lang="en-US" altLang="zh-CN" sz="1800" dirty="0" err="1"/>
              <a:t>session.close</a:t>
            </a:r>
            <a:r>
              <a:rPr lang="en-US" altLang="zh-CN" sz="1800" dirty="0"/>
              <a:t>()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41142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B9E1B-76BF-41A2-AEF2-F50EF514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NoSQL</a:t>
            </a:r>
            <a:r>
              <a:rPr lang="zh-CN" altLang="en-US" dirty="0"/>
              <a:t>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99599-B95A-4861-9239-5AA29DD3D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771550"/>
            <a:ext cx="8568952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dirty="0"/>
              <a:t>NoSQL</a:t>
            </a:r>
            <a:r>
              <a:rPr lang="zh-CN" altLang="en-US" sz="2000" dirty="0"/>
              <a:t>并非是一个严谨的概念，包含很多能够进行数据管理和查询的系统，诸如：</a:t>
            </a:r>
          </a:p>
          <a:p>
            <a:pPr lvl="1">
              <a:spcBef>
                <a:spcPts val="1200"/>
              </a:spcBef>
            </a:pPr>
            <a:r>
              <a:rPr lang="zh-CN" altLang="en-US" sz="1800" b="1" dirty="0"/>
              <a:t>图数据库</a:t>
            </a:r>
            <a:r>
              <a:rPr lang="zh-CN" altLang="en-US" sz="1800" dirty="0"/>
              <a:t>：专门描述点线关系的数据库，例如</a:t>
            </a:r>
            <a:r>
              <a:rPr lang="en-US" altLang="zh-CN" sz="1800" dirty="0"/>
              <a:t>Neo4j</a:t>
            </a:r>
          </a:p>
          <a:p>
            <a:pPr lvl="1">
              <a:spcBef>
                <a:spcPts val="1200"/>
              </a:spcBef>
            </a:pPr>
            <a:r>
              <a:rPr lang="zh-CN" altLang="en-US" sz="1800" b="1" dirty="0"/>
              <a:t>内存数据库</a:t>
            </a:r>
            <a:r>
              <a:rPr lang="zh-CN" altLang="en-US" sz="1800" dirty="0"/>
              <a:t>：实际仍是键值对模型，但侧重将数据转载到内存，以提升数据查询速度，例如：</a:t>
            </a:r>
            <a:r>
              <a:rPr lang="en-US" altLang="zh-CN" sz="1800" dirty="0"/>
              <a:t>Redis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Memcache</a:t>
            </a:r>
            <a:endParaRPr lang="en-US" altLang="zh-CN" sz="1800" dirty="0"/>
          </a:p>
          <a:p>
            <a:pPr lvl="1">
              <a:spcBef>
                <a:spcPts val="1200"/>
              </a:spcBef>
            </a:pPr>
            <a:r>
              <a:rPr lang="zh-CN" altLang="en-US" sz="1800" b="1" dirty="0"/>
              <a:t>搜索引擎</a:t>
            </a:r>
            <a:r>
              <a:rPr lang="zh-CN" altLang="en-US" sz="1800" dirty="0"/>
              <a:t>：强调实现文本类数据的全文检索功能，例如：</a:t>
            </a:r>
            <a:r>
              <a:rPr lang="en-US" altLang="zh-CN" sz="1800" dirty="0" err="1"/>
              <a:t>Solr</a:t>
            </a:r>
            <a:endParaRPr lang="en-US" altLang="zh-CN" sz="1800" dirty="0"/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特殊数据库</a:t>
            </a:r>
          </a:p>
          <a:p>
            <a:pPr lvl="1">
              <a:spcBef>
                <a:spcPts val="1200"/>
              </a:spcBef>
            </a:pPr>
            <a:r>
              <a:rPr lang="zh-CN" altLang="en-US" sz="1800" b="1" dirty="0"/>
              <a:t>时序数据库</a:t>
            </a:r>
            <a:r>
              <a:rPr lang="zh-CN" altLang="en-US" sz="1800" dirty="0"/>
              <a:t>：专门存储时序数据，例如监控日志的数据库，例如</a:t>
            </a:r>
            <a:r>
              <a:rPr lang="en-US" altLang="zh-CN" sz="1800" dirty="0" err="1"/>
              <a:t>InfluxDB</a:t>
            </a:r>
            <a:r>
              <a:rPr lang="zh-CN" altLang="en-US" sz="1800" dirty="0"/>
              <a:t>等</a:t>
            </a:r>
          </a:p>
          <a:p>
            <a:pPr lvl="1">
              <a:spcBef>
                <a:spcPts val="1200"/>
              </a:spcBef>
            </a:pPr>
            <a:r>
              <a:rPr lang="zh-CN" altLang="en-US" sz="1800" b="1" dirty="0"/>
              <a:t>环形数据库</a:t>
            </a:r>
            <a:r>
              <a:rPr lang="zh-CN" altLang="en-US" sz="1800" dirty="0"/>
              <a:t>：类似于</a:t>
            </a:r>
            <a:r>
              <a:rPr lang="en-US" altLang="zh-CN" sz="1800" dirty="0"/>
              <a:t>MongoDB</a:t>
            </a:r>
            <a:r>
              <a:rPr lang="zh-CN" altLang="en-US" sz="1800" dirty="0"/>
              <a:t>中的定长集合，主要用于监控系统中绘制图表时提供数据支持，例如：</a:t>
            </a:r>
            <a:r>
              <a:rPr lang="en-US" altLang="zh-CN" sz="1800" dirty="0" err="1"/>
              <a:t>rrdtool</a:t>
            </a:r>
            <a:endParaRPr lang="en-US" altLang="zh-CN" sz="1800" dirty="0"/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2798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8F1CD-4881-49B9-AC05-F2F3A4E1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和内存数据库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481C3-6799-4A1D-A371-DD3399969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892480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内存数据库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一般是键值对数据库，但强调基于内存的数据管理，例如：</a:t>
            </a:r>
            <a:r>
              <a:rPr lang="en-US" altLang="zh-CN" sz="1800" dirty="0"/>
              <a:t>Redis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Memcache</a:t>
            </a:r>
            <a:endParaRPr lang="en-US" altLang="zh-CN" sz="1800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常作为缓存系统使用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一些关系型数据库也提供了“分布式内存数据库”缓存方案，例如</a:t>
            </a:r>
            <a:r>
              <a:rPr lang="en-US" altLang="zh-CN" sz="1800" dirty="0"/>
              <a:t>MySQL</a:t>
            </a:r>
            <a:r>
              <a:rPr lang="zh-CN" altLang="en-US" sz="1800" dirty="0"/>
              <a:t>的</a:t>
            </a:r>
            <a:r>
              <a:rPr lang="en-US" altLang="zh-CN" sz="1800" dirty="0"/>
              <a:t>NDB</a:t>
            </a:r>
            <a:r>
              <a:rPr lang="zh-CN" altLang="en-US" sz="1800" dirty="0"/>
              <a:t>（</a:t>
            </a:r>
            <a:r>
              <a:rPr lang="en-US" altLang="zh-CN" sz="1800" dirty="0"/>
              <a:t>MySQL Cluster</a:t>
            </a:r>
            <a:r>
              <a:rPr lang="zh-CN" altLang="en-US" sz="1800" dirty="0"/>
              <a:t>）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/>
              <a:t>Redis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本质为环形结构的分布式键值对数据库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通常会和“</a:t>
            </a:r>
            <a:r>
              <a:rPr lang="en-US" altLang="zh-CN" sz="1800" dirty="0"/>
              <a:t>WEB</a:t>
            </a:r>
            <a:r>
              <a:rPr lang="zh-CN" altLang="en-US" sz="1800" dirty="0"/>
              <a:t>开发”联系在一起，而非“大数据”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在</a:t>
            </a:r>
            <a:r>
              <a:rPr lang="en-US" altLang="zh-CN" sz="1800" dirty="0"/>
              <a:t>WEB</a:t>
            </a:r>
            <a:r>
              <a:rPr lang="zh-CN" altLang="en-US" sz="1800" dirty="0"/>
              <a:t>架构设计与系统开发领域非常热门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24685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992FC-7F33-48F9-B302-0154E551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和内存数据库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932AE-C93A-4A93-84D7-DB5C0D89F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Redis</a:t>
            </a:r>
            <a:r>
              <a:rPr lang="zh-CN" altLang="en-US" sz="2000" dirty="0"/>
              <a:t>没有使用一致性哈希机制，而是引入了</a:t>
            </a:r>
            <a:r>
              <a:rPr lang="zh-CN" altLang="en-US" sz="2000" b="1" dirty="0">
                <a:solidFill>
                  <a:srgbClr val="C00000"/>
                </a:solidFill>
              </a:rPr>
              <a:t>哈希槽</a:t>
            </a:r>
            <a:r>
              <a:rPr lang="zh-CN" altLang="en-US" sz="2000" dirty="0"/>
              <a:t>的概念</a:t>
            </a:r>
            <a:endParaRPr lang="en-US" altLang="zh-CN" sz="2000" dirty="0"/>
          </a:p>
          <a:p>
            <a:r>
              <a:rPr lang="en-US" altLang="zh-CN" sz="2000" dirty="0"/>
              <a:t>Redis </a:t>
            </a:r>
            <a:r>
              <a:rPr lang="zh-CN" altLang="en-US" sz="2000" dirty="0"/>
              <a:t>集群有</a:t>
            </a:r>
            <a:r>
              <a:rPr lang="en-US" altLang="zh-CN" sz="2000" dirty="0"/>
              <a:t>16384</a:t>
            </a:r>
            <a:r>
              <a:rPr lang="zh-CN" altLang="en-US" sz="2000" dirty="0"/>
              <a:t>个哈希槽，集群中所有设备平分这些哈希槽，数据则根据其行键的散列计算结果，映射到不同的哈希槽中</a:t>
            </a:r>
            <a:endParaRPr lang="en-US" altLang="zh-CN" sz="2000" dirty="0"/>
          </a:p>
          <a:p>
            <a:r>
              <a:rPr lang="zh-CN" altLang="en-US" sz="2000" dirty="0"/>
              <a:t>在集群中添加、去除或改变节点信息，都会涉及对哈希槽的重新分配，这和</a:t>
            </a:r>
            <a:r>
              <a:rPr lang="en-US" altLang="zh-CN" sz="2000" dirty="0"/>
              <a:t>Dynamo</a:t>
            </a:r>
            <a:r>
              <a:rPr lang="zh-CN" altLang="en-US" sz="2000" dirty="0"/>
              <a:t>类似</a:t>
            </a:r>
          </a:p>
          <a:p>
            <a:endParaRPr lang="zh-CN" altLang="en-US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311EA92-905F-4B15-B051-95DC85EE2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83718"/>
            <a:ext cx="2742141" cy="251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95351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42742-6D48-4D0C-A4B6-CE095DEC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和内存数据库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9AEA1-AF1D-4A96-8B4D-AE7966324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/>
              <a:t>Redis</a:t>
            </a:r>
            <a:r>
              <a:rPr lang="zh-CN" altLang="en-US" sz="2000" b="1" dirty="0"/>
              <a:t>的特点</a:t>
            </a:r>
          </a:p>
          <a:p>
            <a:pPr lvl="1"/>
            <a:r>
              <a:rPr lang="zh-CN" altLang="en-US" sz="1800" dirty="0"/>
              <a:t>支持数据多副本、主从复制机制</a:t>
            </a:r>
          </a:p>
          <a:p>
            <a:pPr lvl="1"/>
            <a:r>
              <a:rPr lang="zh-CN" altLang="en-US" sz="1800" dirty="0"/>
              <a:t>支持主节点选举机制</a:t>
            </a:r>
          </a:p>
          <a:p>
            <a:pPr lvl="1"/>
            <a:r>
              <a:rPr lang="zh-CN" altLang="en-US" sz="1800" dirty="0"/>
              <a:t>在内存管理方面，</a:t>
            </a:r>
            <a:r>
              <a:rPr lang="en-US" altLang="zh-CN" sz="1800" dirty="0"/>
              <a:t>Redis</a:t>
            </a:r>
            <a:r>
              <a:rPr lang="zh-CN" altLang="en-US" sz="1800" dirty="0"/>
              <a:t>支持最近最少使用算法（</a:t>
            </a:r>
            <a:r>
              <a:rPr lang="en-US" altLang="zh-CN" sz="1800" dirty="0"/>
              <a:t>Least Recently Used</a:t>
            </a:r>
            <a:r>
              <a:rPr lang="zh-CN" altLang="en-US" sz="1800" dirty="0"/>
              <a:t>，</a:t>
            </a:r>
            <a:r>
              <a:rPr lang="en-US" altLang="zh-CN" sz="1800" dirty="0"/>
              <a:t>LRU</a:t>
            </a:r>
            <a:r>
              <a:rPr lang="zh-CN" altLang="en-US" sz="1800" dirty="0"/>
              <a:t>）</a:t>
            </a:r>
          </a:p>
          <a:p>
            <a:pPr lvl="1"/>
            <a:r>
              <a:rPr lang="en-US" altLang="zh-CN" sz="1800" dirty="0"/>
              <a:t>Redis</a:t>
            </a:r>
            <a:r>
              <a:rPr lang="zh-CN" altLang="en-US" sz="1800" dirty="0"/>
              <a:t>提供多种数据持久化（存储到硬盘）策略，常见策略有</a:t>
            </a:r>
            <a:r>
              <a:rPr lang="en-US" altLang="zh-CN" sz="1800" dirty="0"/>
              <a:t>RDB</a:t>
            </a:r>
            <a:r>
              <a:rPr lang="zh-CN" altLang="en-US" sz="1800" dirty="0"/>
              <a:t>和</a:t>
            </a:r>
            <a:r>
              <a:rPr lang="en-US" altLang="zh-CN" sz="1800" dirty="0"/>
              <a:t>AOF</a:t>
            </a:r>
            <a:endParaRPr lang="zh-CN" altLang="en-US" sz="1800" dirty="0"/>
          </a:p>
          <a:p>
            <a:pPr lvl="2"/>
            <a:r>
              <a:rPr lang="en-US" altLang="zh-CN" sz="1600" dirty="0"/>
              <a:t>RDB</a:t>
            </a:r>
            <a:r>
              <a:rPr lang="zh-CN" altLang="en-US" sz="1600" dirty="0"/>
              <a:t>：在指定时间间隔，将数据保存为快照（</a:t>
            </a:r>
            <a:r>
              <a:rPr lang="en-US" altLang="zh-CN" sz="1600" dirty="0"/>
              <a:t>.</a:t>
            </a:r>
            <a:r>
              <a:rPr lang="en-US" altLang="zh-CN" sz="1600" dirty="0" err="1"/>
              <a:t>rdb</a:t>
            </a:r>
            <a:r>
              <a:rPr lang="zh-CN" altLang="en-US" sz="1600" dirty="0"/>
              <a:t>文件），常用于整个数据集的备份，存储格式比较紧凑，备份恢复性能较高</a:t>
            </a:r>
          </a:p>
          <a:p>
            <a:pPr lvl="2"/>
            <a:r>
              <a:rPr lang="en-US" altLang="zh-CN" sz="1600" dirty="0"/>
              <a:t>AOF</a:t>
            </a:r>
            <a:r>
              <a:rPr lang="zh-CN" altLang="en-US" sz="1600" dirty="0"/>
              <a:t>：逐次记录写入服务器的数据条目，追加到一个</a:t>
            </a:r>
            <a:r>
              <a:rPr lang="en-US" altLang="zh-CN" sz="1600" dirty="0"/>
              <a:t>.</a:t>
            </a:r>
            <a:r>
              <a:rPr lang="en-US" altLang="zh-CN" sz="1600" dirty="0" err="1"/>
              <a:t>aof</a:t>
            </a:r>
            <a:r>
              <a:rPr lang="zh-CN" altLang="en-US" sz="1600" dirty="0"/>
              <a:t>文件末尾。</a:t>
            </a:r>
            <a:r>
              <a:rPr lang="en-US" altLang="zh-CN" sz="1600" dirty="0"/>
              <a:t>AOF</a:t>
            </a:r>
            <a:r>
              <a:rPr lang="zh-CN" altLang="en-US" sz="1600" dirty="0"/>
              <a:t>文件的易读性、实时性较好，但文件体积较大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0298398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F732C-886D-4BB1-9BBE-E219F180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和内存数据库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81903-1B93-42CF-8695-A7CE18673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/>
              <a:t>Redis</a:t>
            </a:r>
            <a:r>
              <a:rPr lang="zh-CN" altLang="en-US" sz="2000" b="1" dirty="0"/>
              <a:t>的特点</a:t>
            </a:r>
          </a:p>
          <a:p>
            <a:pPr lvl="1"/>
            <a:r>
              <a:rPr lang="zh-CN" altLang="en-US" sz="1800" dirty="0"/>
              <a:t>支持发布订阅机制（即可以作为消息队列使用）</a:t>
            </a:r>
          </a:p>
          <a:p>
            <a:pPr lvl="1"/>
            <a:r>
              <a:rPr lang="zh-CN" altLang="en-US" sz="1800" dirty="0"/>
              <a:t>支持多种数据格式：字符串（</a:t>
            </a:r>
            <a:r>
              <a:rPr lang="en-US" altLang="zh-CN" sz="1800" dirty="0"/>
              <a:t>string</a:t>
            </a:r>
            <a:r>
              <a:rPr lang="zh-CN" altLang="en-US" sz="1800" dirty="0"/>
              <a:t>）、散列（</a:t>
            </a:r>
            <a:r>
              <a:rPr lang="en-US" altLang="zh-CN" sz="1800" dirty="0"/>
              <a:t>hash</a:t>
            </a:r>
            <a:r>
              <a:rPr lang="zh-CN" altLang="en-US" sz="1800" dirty="0"/>
              <a:t>）、列表（</a:t>
            </a:r>
            <a:r>
              <a:rPr lang="en-US" altLang="zh-CN" sz="1800" dirty="0"/>
              <a:t>list</a:t>
            </a:r>
            <a:r>
              <a:rPr lang="zh-CN" altLang="en-US" sz="1800" dirty="0"/>
              <a:t>）、集合（</a:t>
            </a:r>
            <a:r>
              <a:rPr lang="en-US" altLang="zh-CN" sz="1800" dirty="0"/>
              <a:t>set</a:t>
            </a:r>
            <a:r>
              <a:rPr lang="zh-CN" altLang="en-US" sz="1800" dirty="0"/>
              <a:t>）、有序集合（</a:t>
            </a:r>
            <a:r>
              <a:rPr lang="en-US" altLang="zh-CN" sz="1800" dirty="0"/>
              <a:t>sorted set</a:t>
            </a:r>
            <a:r>
              <a:rPr lang="zh-CN" altLang="en-US" sz="1800" dirty="0"/>
              <a:t>）等</a:t>
            </a:r>
          </a:p>
          <a:p>
            <a:pPr lvl="1"/>
            <a:r>
              <a:rPr lang="zh-CN" altLang="en-US" sz="1800" dirty="0"/>
              <a:t>支持</a:t>
            </a:r>
            <a:r>
              <a:rPr lang="en-US" altLang="zh-CN" sz="1800" dirty="0"/>
              <a:t>200</a:t>
            </a:r>
            <a:r>
              <a:rPr lang="zh-CN" altLang="en-US" sz="1800" dirty="0"/>
              <a:t>多个</a:t>
            </a:r>
            <a:r>
              <a:rPr lang="en-US" altLang="zh-CN" sz="1800" dirty="0"/>
              <a:t>Redis</a:t>
            </a:r>
            <a:r>
              <a:rPr lang="zh-CN" altLang="en-US" sz="1800" dirty="0"/>
              <a:t>命令</a:t>
            </a:r>
          </a:p>
          <a:p>
            <a:pPr lvl="1"/>
            <a:r>
              <a:rPr lang="zh-CN" altLang="en-US" sz="1800" dirty="0"/>
              <a:t>支持多种主流编程语言，如</a:t>
            </a:r>
            <a:r>
              <a:rPr lang="en-US" altLang="zh-CN" sz="1800" dirty="0"/>
              <a:t>C/C++</a:t>
            </a:r>
            <a:r>
              <a:rPr lang="zh-CN" altLang="en-US" sz="1800" dirty="0"/>
              <a:t>、</a:t>
            </a:r>
            <a:r>
              <a:rPr lang="en-US" altLang="zh-CN" sz="1800" dirty="0"/>
              <a:t>Java</a:t>
            </a:r>
            <a:r>
              <a:rPr lang="zh-CN" altLang="en-US" sz="1800" dirty="0"/>
              <a:t>、</a:t>
            </a:r>
            <a:r>
              <a:rPr lang="en-US" altLang="zh-CN" sz="1800" dirty="0"/>
              <a:t>Python</a:t>
            </a:r>
            <a:r>
              <a:rPr lang="zh-CN" altLang="en-US" sz="1800" dirty="0"/>
              <a:t>、</a:t>
            </a:r>
            <a:r>
              <a:rPr lang="en-US" altLang="zh-CN" sz="1800" dirty="0"/>
              <a:t>Erlang</a:t>
            </a:r>
            <a:r>
              <a:rPr lang="zh-CN" altLang="en-US" sz="1800" dirty="0"/>
              <a:t>、</a:t>
            </a:r>
            <a:r>
              <a:rPr lang="en-US" altLang="zh-CN" sz="1800" dirty="0"/>
              <a:t>Go</a:t>
            </a:r>
            <a:r>
              <a:rPr lang="zh-CN" altLang="en-US" sz="1800" dirty="0"/>
              <a:t>、</a:t>
            </a:r>
            <a:r>
              <a:rPr lang="en-US" altLang="zh-CN" sz="1800" dirty="0"/>
              <a:t>PHP</a:t>
            </a:r>
            <a:r>
              <a:rPr lang="zh-CN" altLang="en-US" sz="1800" dirty="0"/>
              <a:t>、</a:t>
            </a:r>
            <a:r>
              <a:rPr lang="en-US" altLang="zh-CN" sz="1800" dirty="0"/>
              <a:t>MATLAB</a:t>
            </a:r>
            <a:r>
              <a:rPr lang="zh-CN" altLang="en-US" sz="1800" dirty="0"/>
              <a:t>和</a:t>
            </a:r>
            <a:r>
              <a:rPr lang="en-US" altLang="zh-CN" sz="1800" dirty="0"/>
              <a:t>R</a:t>
            </a:r>
            <a:r>
              <a:rPr lang="zh-CN" altLang="en-US" sz="1800" dirty="0"/>
              <a:t>语言等</a:t>
            </a:r>
          </a:p>
          <a:p>
            <a:pPr lvl="1"/>
            <a:r>
              <a:rPr lang="zh-CN" altLang="en-US" sz="1800" dirty="0"/>
              <a:t>支持“事务”</a:t>
            </a:r>
            <a:r>
              <a:rPr lang="en-US" altLang="zh-CN" sz="1800" dirty="0"/>
              <a:t>——</a:t>
            </a:r>
            <a:r>
              <a:rPr lang="zh-CN" altLang="en-US" sz="1800" dirty="0"/>
              <a:t>实际上是一种批处理机制，并非</a:t>
            </a:r>
            <a:r>
              <a:rPr lang="en-US" altLang="zh-CN" sz="1800" dirty="0"/>
              <a:t>RDBMS</a:t>
            </a:r>
            <a:r>
              <a:rPr lang="zh-CN" altLang="en-US" sz="1800" dirty="0"/>
              <a:t>的事务</a:t>
            </a:r>
          </a:p>
          <a:p>
            <a:pPr lvl="1"/>
            <a:r>
              <a:rPr lang="zh-CN" altLang="en-US" sz="1800" dirty="0"/>
              <a:t>存在多种图形化管理工具，如</a:t>
            </a:r>
            <a:r>
              <a:rPr lang="en-US" altLang="zh-CN" sz="1800" dirty="0"/>
              <a:t>Redis Desktop Manager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819480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3B166-45E7-4F03-BAFF-84715915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搜索引擎系统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4F441-7E43-40BF-B592-E69A403C8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搜索引擎</a:t>
            </a:r>
            <a:r>
              <a:rPr lang="en-US" altLang="zh-CN" sz="2000" dirty="0"/>
              <a:t>(Search Engine)</a:t>
            </a:r>
            <a:r>
              <a:rPr lang="zh-CN" altLang="en-US" sz="2000" dirty="0"/>
              <a:t>系统，也称全文检索系统，一般被用作</a:t>
            </a:r>
            <a:r>
              <a:rPr lang="en-US" altLang="zh-CN" sz="2000" dirty="0"/>
              <a:t>Web</a:t>
            </a:r>
            <a:r>
              <a:rPr lang="zh-CN" altLang="en-US" sz="2000" dirty="0"/>
              <a:t>搜索，或者用于限定行业、领域的垂直模糊搜索领域</a:t>
            </a:r>
          </a:p>
          <a:p>
            <a:r>
              <a:rPr lang="zh-CN" altLang="en-US" sz="2000" dirty="0"/>
              <a:t>常见的</a:t>
            </a:r>
            <a:r>
              <a:rPr lang="en-US" altLang="zh-CN" sz="2000" dirty="0"/>
              <a:t>Web</a:t>
            </a:r>
            <a:r>
              <a:rPr lang="zh-CN" altLang="en-US" sz="2000" dirty="0"/>
              <a:t>搜索引擎服务可以看作是搜索引擎系统和网络爬虫系统（负责抓取并分析网页和链接）的结合</a:t>
            </a:r>
          </a:p>
          <a:p>
            <a:endParaRPr lang="zh-CN" altLang="en-US" sz="20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E9F5D3A-355F-4D08-B7FD-5912C866C9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126914"/>
              </p:ext>
            </p:extLst>
          </p:nvPr>
        </p:nvGraphicFramePr>
        <p:xfrm>
          <a:off x="971600" y="2355726"/>
          <a:ext cx="6827676" cy="2094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Visio" r:id="rId3" imgW="6686418" imgH="2057400" progId="Visio.Drawing.11">
                  <p:embed/>
                </p:oleObj>
              </mc:Choice>
              <mc:Fallback>
                <p:oleObj name="Visio" r:id="rId3" imgW="6686418" imgH="2057400" progId="Visio.Drawing.11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150B973A-7AF3-4FAA-B75E-E199B8DC36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355726"/>
                        <a:ext cx="6827676" cy="20948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095022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61B42-035B-4E84-AAC2-062984E7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搜索引擎系统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F6CCC-CF53-40D8-8532-F5DC61B6D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352928" cy="3805070"/>
          </a:xfrm>
        </p:spPr>
        <p:txBody>
          <a:bodyPr/>
          <a:lstStyle/>
          <a:p>
            <a:r>
              <a:rPr lang="zh-CN" altLang="en-US" sz="2000" dirty="0"/>
              <a:t>搜索引擎通过建立独特的索引机制和查询方法，实现高效的全文模糊查询</a:t>
            </a:r>
          </a:p>
          <a:p>
            <a:r>
              <a:rPr lang="zh-CN" altLang="en-US" sz="2000" dirty="0"/>
              <a:t>搜索引擎系统常和其他</a:t>
            </a:r>
            <a:r>
              <a:rPr lang="en-US" altLang="zh-CN" sz="2000" dirty="0"/>
              <a:t>NoSQL</a:t>
            </a:r>
            <a:r>
              <a:rPr lang="zh-CN" altLang="en-US" sz="2000" dirty="0"/>
              <a:t>数据库或分布式文件系统配合使用，如</a:t>
            </a:r>
            <a:r>
              <a:rPr lang="en-US" altLang="zh-CN" sz="2000" dirty="0"/>
              <a:t>HBase</a:t>
            </a:r>
            <a:r>
              <a:rPr lang="zh-CN" altLang="en-US" sz="2000" dirty="0"/>
              <a:t>、</a:t>
            </a:r>
            <a:r>
              <a:rPr lang="en-US" altLang="zh-CN" sz="2000" dirty="0"/>
              <a:t>HDFS</a:t>
            </a:r>
            <a:r>
              <a:rPr lang="zh-CN" altLang="en-US" sz="2000" dirty="0"/>
              <a:t>等，由后者实现原始数据的分布式存储和管理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3170975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D0457-9016-42F0-8761-47E61FB5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搜索引擎系统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C74F0-4B41-479B-AD94-FAD6E99E8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Nutch</a:t>
            </a:r>
            <a:r>
              <a:rPr lang="zh-CN" altLang="en-US" sz="2000" dirty="0"/>
              <a:t>是一个基于</a:t>
            </a:r>
            <a:r>
              <a:rPr lang="en-US" altLang="zh-CN" sz="2000" dirty="0"/>
              <a:t>Java</a:t>
            </a:r>
            <a:r>
              <a:rPr lang="zh-CN" altLang="en-US" sz="2000" dirty="0"/>
              <a:t>的分布式开源搜索引擎，由</a:t>
            </a:r>
            <a:r>
              <a:rPr lang="en-US" altLang="zh-CN" sz="2000" dirty="0"/>
              <a:t>Apache</a:t>
            </a:r>
            <a:r>
              <a:rPr lang="zh-CN" altLang="en-US" sz="2000" dirty="0"/>
              <a:t>软件基金会维护。</a:t>
            </a:r>
            <a:r>
              <a:rPr lang="en-US" altLang="zh-CN" sz="2000" dirty="0" err="1"/>
              <a:t>Nutch</a:t>
            </a:r>
            <a:r>
              <a:rPr lang="zh-CN" altLang="en-US" sz="2000" dirty="0"/>
              <a:t>包括全文检索和网络爬虫（</a:t>
            </a:r>
            <a:r>
              <a:rPr lang="en-US" altLang="zh-CN" sz="2000" dirty="0"/>
              <a:t>crawler</a:t>
            </a:r>
            <a:r>
              <a:rPr lang="zh-CN" altLang="en-US" sz="2000" dirty="0"/>
              <a:t>）两个部分，当爬虫抓取网页之后，一般会将其保存在</a:t>
            </a:r>
            <a:r>
              <a:rPr lang="en-US" altLang="zh-CN" sz="2000" dirty="0"/>
              <a:t>HDFS</a:t>
            </a:r>
            <a:r>
              <a:rPr lang="zh-CN" altLang="en-US" sz="2000" dirty="0"/>
              <a:t>之上，并通过</a:t>
            </a:r>
            <a:r>
              <a:rPr lang="en-US" altLang="zh-CN" sz="2000" dirty="0"/>
              <a:t>MapReduce</a:t>
            </a:r>
            <a:r>
              <a:rPr lang="zh-CN" altLang="en-US" sz="2000" dirty="0"/>
              <a:t>实现对网页的分析，以获取标题、正文、链接等元素，并建立“倒排索引”</a:t>
            </a:r>
          </a:p>
          <a:p>
            <a:endParaRPr lang="zh-CN" altLang="en-US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B3A9347-47EF-4F1C-B0DA-AC9DD029B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83718"/>
            <a:ext cx="5400600" cy="2775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61842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5DDB1-628B-4D7B-85CE-928F6356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搜索引擎系统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219DD-F3DE-46F3-8BAE-7D3CC5D7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Nutch</a:t>
            </a:r>
            <a:r>
              <a:rPr lang="zh-CN" altLang="en-US" sz="2000" dirty="0"/>
              <a:t>通过</a:t>
            </a:r>
            <a:r>
              <a:rPr lang="en-US" altLang="zh-CN" sz="2000" dirty="0"/>
              <a:t>Lucene</a:t>
            </a:r>
            <a:r>
              <a:rPr lang="zh-CN" altLang="en-US" sz="2000" dirty="0"/>
              <a:t>引擎实现网页以及全文索引的建立。</a:t>
            </a:r>
            <a:r>
              <a:rPr lang="en-US" altLang="zh-CN" sz="2000" dirty="0"/>
              <a:t>Lucene</a:t>
            </a:r>
            <a:r>
              <a:rPr lang="zh-CN" altLang="en-US" sz="2000" dirty="0"/>
              <a:t>创立于</a:t>
            </a:r>
            <a:r>
              <a:rPr lang="en-US" altLang="zh-CN" sz="2000" dirty="0"/>
              <a:t>2000</a:t>
            </a:r>
            <a:r>
              <a:rPr lang="zh-CN" altLang="en-US" sz="2000" dirty="0"/>
              <a:t>年，也是</a:t>
            </a:r>
            <a:r>
              <a:rPr lang="en-US" altLang="zh-CN" sz="2000" dirty="0"/>
              <a:t>Apache</a:t>
            </a:r>
            <a:r>
              <a:rPr lang="zh-CN" altLang="en-US" sz="2000" dirty="0"/>
              <a:t>软件基金会的顶级开源项目</a:t>
            </a:r>
          </a:p>
          <a:p>
            <a:r>
              <a:rPr lang="en-US" altLang="zh-CN" sz="2000" dirty="0"/>
              <a:t>Lucene</a:t>
            </a:r>
            <a:r>
              <a:rPr lang="zh-CN" altLang="en-US" sz="2000" dirty="0"/>
              <a:t>所建立的索引称为倒排索引（</a:t>
            </a:r>
            <a:r>
              <a:rPr lang="en-US" altLang="zh-CN" sz="2000" dirty="0"/>
              <a:t>Inverted Index</a:t>
            </a:r>
            <a:r>
              <a:rPr lang="zh-CN" altLang="en-US" sz="2000" dirty="0"/>
              <a:t>），这种索引是从字符串（如单词）映射到全文</a:t>
            </a:r>
          </a:p>
          <a:p>
            <a:endParaRPr lang="zh-CN" altLang="en-US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94E1E50-59CD-4CAE-B32E-A2E9C19BF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60" y="2462297"/>
            <a:ext cx="6539879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40577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23020-1D40-438A-AA8A-7503F5B1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搜索引擎系统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2F9DC-DB05-47E1-BD98-6E7AE345B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Lucene</a:t>
            </a:r>
            <a:r>
              <a:rPr lang="zh-CN" altLang="en-US" sz="2000" dirty="0"/>
              <a:t>借助</a:t>
            </a:r>
            <a:r>
              <a:rPr lang="en-US" altLang="zh-CN" sz="2000" dirty="0"/>
              <a:t>Hadoop</a:t>
            </a:r>
            <a:r>
              <a:rPr lang="zh-CN" altLang="en-US" sz="2000" dirty="0"/>
              <a:t>实现分布式的网页处理和索引维护</a:t>
            </a:r>
          </a:p>
          <a:p>
            <a:r>
              <a:rPr lang="zh-CN" altLang="en-US" sz="2000" dirty="0"/>
              <a:t>在全文检索（建立索引和进行搜索）时，对于汉语，由于其词汇之间没有空格，因此需要借助中文分词组件（如</a:t>
            </a:r>
            <a:r>
              <a:rPr lang="en-US" altLang="zh-CN" sz="2000" dirty="0" err="1"/>
              <a:t>IKAnalyzer</a:t>
            </a:r>
            <a:r>
              <a:rPr lang="zh-CN" altLang="en-US" sz="2000" dirty="0"/>
              <a:t>）进行单词切分</a:t>
            </a:r>
          </a:p>
          <a:p>
            <a:r>
              <a:rPr lang="zh-CN" altLang="en-US" sz="2000" dirty="0"/>
              <a:t>对于相关性，一般考虑两个权重：</a:t>
            </a:r>
            <a:r>
              <a:rPr lang="en-US" altLang="zh-CN" sz="2000" dirty="0"/>
              <a:t>TF</a:t>
            </a:r>
            <a:r>
              <a:rPr lang="zh-CN" altLang="en-US" sz="2000" dirty="0"/>
              <a:t>和</a:t>
            </a:r>
            <a:r>
              <a:rPr lang="en-US" altLang="zh-CN" sz="2000" dirty="0"/>
              <a:t>IDF</a:t>
            </a:r>
            <a:endParaRPr lang="zh-CN" altLang="en-US" sz="2000" dirty="0"/>
          </a:p>
          <a:p>
            <a:pPr lvl="1"/>
            <a:r>
              <a:rPr lang="zh-CN" altLang="en-US" sz="1600" dirty="0"/>
              <a:t>如果查询词在某篇文本中出现的次数多，则该文本的相关度较高，该权重称为</a:t>
            </a:r>
            <a:r>
              <a:rPr lang="en-US" altLang="zh-CN" sz="1600" dirty="0"/>
              <a:t>TF</a:t>
            </a:r>
            <a:r>
              <a:rPr lang="zh-CN" altLang="en-US" sz="1600" dirty="0"/>
              <a:t>（</a:t>
            </a:r>
            <a:r>
              <a:rPr lang="en-US" altLang="zh-CN" sz="1600" dirty="0"/>
              <a:t>Term Frequency</a:t>
            </a:r>
            <a:r>
              <a:rPr lang="zh-CN" altLang="en-US" sz="1600" dirty="0"/>
              <a:t>），即词频</a:t>
            </a:r>
          </a:p>
          <a:p>
            <a:pPr lvl="1"/>
            <a:r>
              <a:rPr lang="zh-CN" altLang="en-US" sz="1600" dirty="0"/>
              <a:t>如果查询词在多篇文档中的出现频率都很高，则该词汇重要性较小，如一些连词、量词等，该权重称为</a:t>
            </a:r>
            <a:r>
              <a:rPr lang="en-US" altLang="zh-CN" sz="1600" dirty="0"/>
              <a:t>IDF</a:t>
            </a:r>
            <a:r>
              <a:rPr lang="zh-CN" altLang="en-US" sz="1600" dirty="0"/>
              <a:t>（</a:t>
            </a:r>
            <a:r>
              <a:rPr lang="en-US" altLang="zh-CN" sz="1600" dirty="0"/>
              <a:t>Inverse Document Frequency</a:t>
            </a:r>
            <a:r>
              <a:rPr lang="zh-CN" altLang="en-US" sz="1600" dirty="0"/>
              <a:t>），即逆文档词频</a:t>
            </a:r>
            <a:endParaRPr lang="en-US" altLang="zh-CN" sz="1600" dirty="0"/>
          </a:p>
          <a:p>
            <a:pPr lvl="1"/>
            <a:r>
              <a:rPr lang="zh-CN" altLang="en-US" sz="1600" dirty="0"/>
              <a:t>将这两个权重相乘，就得到了一个词的</a:t>
            </a:r>
            <a:r>
              <a:rPr lang="en-US" altLang="zh-CN" sz="1600" dirty="0"/>
              <a:t>TF-IDF</a:t>
            </a:r>
            <a:r>
              <a:rPr lang="zh-CN" altLang="en-US" sz="1600" dirty="0"/>
              <a:t>值，该值越大，即说明该文本的相关度越高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8455279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0A9EE-4DE3-495C-BB3D-5E821AAB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搜索引擎系统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EA50D9-04D8-4DEA-84F2-73660E853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err="1"/>
              <a:t>Solr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采用</a:t>
            </a:r>
            <a:r>
              <a:rPr lang="en-US" altLang="zh-CN" sz="1800" dirty="0"/>
              <a:t>Java</a:t>
            </a:r>
            <a:r>
              <a:rPr lang="zh-CN" altLang="en-US" sz="1800" dirty="0"/>
              <a:t>基于</a:t>
            </a:r>
            <a:r>
              <a:rPr lang="en-US" altLang="zh-CN" sz="1800" dirty="0"/>
              <a:t>Lucene</a:t>
            </a:r>
            <a:r>
              <a:rPr lang="zh-CN" altLang="en-US" sz="1800" dirty="0"/>
              <a:t>开发的开源企业级全文检索引擎系统，也由</a:t>
            </a:r>
            <a:r>
              <a:rPr lang="en-US" altLang="zh-CN" sz="1800" dirty="0"/>
              <a:t>Apache</a:t>
            </a:r>
            <a:r>
              <a:rPr lang="zh-CN" altLang="en-US" sz="1800" dirty="0"/>
              <a:t>软件基金会维护</a:t>
            </a:r>
          </a:p>
          <a:p>
            <a:pPr lvl="1"/>
            <a:r>
              <a:rPr lang="en-US" altLang="zh-CN" sz="1800" dirty="0" err="1"/>
              <a:t>Solr</a:t>
            </a:r>
            <a:r>
              <a:rPr lang="zh-CN" altLang="en-US" sz="1800" dirty="0"/>
              <a:t>也对</a:t>
            </a:r>
            <a:r>
              <a:rPr lang="en-US" altLang="zh-CN" sz="1800" dirty="0"/>
              <a:t>Lucene</a:t>
            </a:r>
            <a:r>
              <a:rPr lang="zh-CN" altLang="en-US" sz="1800" dirty="0"/>
              <a:t>进行了封装、完善和扩展，提供了比</a:t>
            </a:r>
            <a:r>
              <a:rPr lang="en-US" altLang="zh-CN" sz="1800" dirty="0"/>
              <a:t>Lucene</a:t>
            </a:r>
            <a:r>
              <a:rPr lang="zh-CN" altLang="en-US" sz="1800" dirty="0"/>
              <a:t>更丰富的查询语言，实现了可配置、可扩展，并对查询性能进行了优化，提供了一个完善的功能管理界面。</a:t>
            </a:r>
          </a:p>
          <a:p>
            <a:r>
              <a:rPr lang="en-US" altLang="zh-CN" sz="2000" b="1" dirty="0"/>
              <a:t>Elasticsearch</a:t>
            </a:r>
          </a:p>
          <a:p>
            <a:pPr lvl="1"/>
            <a:r>
              <a:rPr lang="zh-CN" altLang="en-US" sz="1800" dirty="0"/>
              <a:t>一个基于</a:t>
            </a:r>
            <a:r>
              <a:rPr lang="en-US" altLang="zh-CN" sz="1800" dirty="0"/>
              <a:t>Lucene</a:t>
            </a:r>
            <a:r>
              <a:rPr lang="zh-CN" altLang="en-US" sz="1800" dirty="0"/>
              <a:t>的企业级搜索引擎系统，目前已经有独立的公司来进行维护，但其基本产品仍保持开源免费状态</a:t>
            </a:r>
            <a:endParaRPr lang="zh-CN" altLang="en-US" sz="1600" dirty="0"/>
          </a:p>
          <a:p>
            <a:pPr lvl="1"/>
            <a:r>
              <a:rPr lang="en-US" altLang="zh-CN" sz="1800" dirty="0"/>
              <a:t>Elasticsearch</a:t>
            </a:r>
            <a:r>
              <a:rPr lang="zh-CN" altLang="en-US" sz="1800" dirty="0"/>
              <a:t>的实时搜索能力较强，对于大数据的分布式处理能力更强</a:t>
            </a:r>
          </a:p>
          <a:p>
            <a:pPr lvl="1"/>
            <a:r>
              <a:rPr lang="zh-CN" altLang="en-US" sz="1800" dirty="0"/>
              <a:t>可以和</a:t>
            </a:r>
            <a:r>
              <a:rPr lang="en-US" altLang="zh-CN" sz="1800" dirty="0"/>
              <a:t>Spark</a:t>
            </a:r>
            <a:r>
              <a:rPr lang="zh-CN" altLang="en-US" sz="1800" dirty="0"/>
              <a:t>等大数据处理工具相结合使用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576291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F093C-1110-4F54-8AF0-C2EC9D69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7E1C1-1AA5-422C-B7F6-4DDA08CB2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将数据存储为顶点（实体）和边（关系）的数据存储模式，也称此类关系为网络</a:t>
            </a:r>
          </a:p>
          <a:p>
            <a:pPr lvl="1"/>
            <a:r>
              <a:rPr lang="zh-CN" altLang="en-US" sz="1800" dirty="0"/>
              <a:t>图数据库专门描述节点与关系，常见图数据库的分布式部署能力较弱</a:t>
            </a:r>
          </a:p>
          <a:p>
            <a:pPr lvl="1"/>
            <a:r>
              <a:rPr lang="zh-CN" altLang="en-US" sz="1800" dirty="0"/>
              <a:t>对比关系型数据库，图数据库中对数据关系进行了简化，边和节点以不同的方式描述和管理</a:t>
            </a:r>
          </a:p>
          <a:p>
            <a:endParaRPr lang="zh-CN" altLang="en-US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5BC50B5-250A-47A7-8D5D-FE851C94A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849" y="2539891"/>
            <a:ext cx="6300302" cy="26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70747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FA711-3A28-4B67-9511-2B1F3967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小结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9C462-8001-4F20-8EB4-B28DD357C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771550"/>
            <a:ext cx="8568952" cy="4248472"/>
          </a:xfrm>
        </p:spPr>
        <p:txBody>
          <a:bodyPr/>
          <a:lstStyle/>
          <a:p>
            <a:r>
              <a:rPr lang="zh-CN" altLang="en-US" sz="2000" b="1" dirty="0"/>
              <a:t>图数据库是一种简单易用的、处理点线关系的数据库</a:t>
            </a:r>
          </a:p>
          <a:p>
            <a:pPr lvl="1"/>
            <a:r>
              <a:rPr lang="zh-CN" altLang="en-US" sz="1800" dirty="0"/>
              <a:t>在</a:t>
            </a:r>
            <a:r>
              <a:rPr lang="en-US" altLang="zh-CN" sz="1800" dirty="0"/>
              <a:t>Windows</a:t>
            </a:r>
            <a:r>
              <a:rPr lang="zh-CN" altLang="en-US" sz="1800" dirty="0"/>
              <a:t>上安装方便</a:t>
            </a:r>
          </a:p>
          <a:p>
            <a:pPr lvl="1"/>
            <a:r>
              <a:rPr lang="zh-CN" altLang="en-US" sz="1800" dirty="0"/>
              <a:t>一般单机使用，而非集群化部署</a:t>
            </a:r>
          </a:p>
          <a:p>
            <a:pPr lvl="1"/>
            <a:r>
              <a:rPr lang="zh-CN" altLang="en-US" sz="1800" dirty="0"/>
              <a:t>通过</a:t>
            </a:r>
            <a:r>
              <a:rPr lang="en-US" altLang="zh-CN" sz="1800" dirty="0"/>
              <a:t>Cypher</a:t>
            </a:r>
            <a:r>
              <a:rPr lang="zh-CN" altLang="en-US" sz="1800" dirty="0"/>
              <a:t>语言操作数据</a:t>
            </a:r>
          </a:p>
          <a:p>
            <a:r>
              <a:rPr lang="zh-CN" altLang="en-US" sz="2000" b="1" dirty="0"/>
              <a:t>内存数据库</a:t>
            </a:r>
          </a:p>
          <a:p>
            <a:pPr lvl="1"/>
            <a:r>
              <a:rPr lang="zh-CN" altLang="en-US" sz="1800" dirty="0"/>
              <a:t>可以看作键值对数据库的分支</a:t>
            </a:r>
          </a:p>
          <a:p>
            <a:pPr lvl="1"/>
            <a:r>
              <a:rPr lang="zh-CN" altLang="en-US" sz="1800" dirty="0"/>
              <a:t>通常作为</a:t>
            </a:r>
            <a:r>
              <a:rPr lang="en-US" altLang="zh-CN" sz="1800" dirty="0"/>
              <a:t>WEB</a:t>
            </a:r>
            <a:r>
              <a:rPr lang="zh-CN" altLang="en-US" sz="1800" dirty="0"/>
              <a:t>架构中的缓存系统</a:t>
            </a:r>
          </a:p>
          <a:p>
            <a:pPr lvl="1"/>
            <a:r>
              <a:rPr lang="zh-CN" altLang="en-US" sz="1800" dirty="0"/>
              <a:t>其分布式部署策略和</a:t>
            </a:r>
            <a:r>
              <a:rPr lang="en-US" altLang="zh-CN" sz="1800" dirty="0"/>
              <a:t>Cassandra</a:t>
            </a:r>
            <a:r>
              <a:rPr lang="zh-CN" altLang="en-US" sz="1800" dirty="0"/>
              <a:t>、</a:t>
            </a:r>
            <a:r>
              <a:rPr lang="en-US" altLang="zh-CN" sz="1800" dirty="0"/>
              <a:t>MongoDB</a:t>
            </a:r>
            <a:r>
              <a:rPr lang="zh-CN" altLang="en-US" sz="1800" dirty="0"/>
              <a:t>等均有相通之处</a:t>
            </a:r>
          </a:p>
          <a:p>
            <a:r>
              <a:rPr lang="zh-CN" altLang="en-US" sz="2000" b="1" dirty="0"/>
              <a:t>全文检索和搜索引擎</a:t>
            </a:r>
          </a:p>
          <a:p>
            <a:pPr lvl="1"/>
            <a:r>
              <a:rPr lang="zh-CN" altLang="en-US" sz="1800" dirty="0"/>
              <a:t>可能和</a:t>
            </a:r>
            <a:r>
              <a:rPr lang="en-US" altLang="zh-CN" sz="1800" dirty="0"/>
              <a:t>Hadoop</a:t>
            </a:r>
            <a:r>
              <a:rPr lang="zh-CN" altLang="en-US" sz="1800" dirty="0"/>
              <a:t>、</a:t>
            </a:r>
            <a:r>
              <a:rPr lang="en-US" altLang="zh-CN" sz="1800" dirty="0"/>
              <a:t>HBase</a:t>
            </a:r>
            <a:r>
              <a:rPr lang="zh-CN" altLang="en-US" sz="1800" dirty="0"/>
              <a:t>建立联系</a:t>
            </a:r>
          </a:p>
          <a:p>
            <a:pPr lvl="1"/>
            <a:r>
              <a:rPr lang="zh-CN" altLang="en-US" sz="1800" dirty="0"/>
              <a:t>重点在于算法和优化</a:t>
            </a:r>
          </a:p>
          <a:p>
            <a:pPr lvl="1"/>
            <a:r>
              <a:rPr lang="zh-CN" altLang="en-US" sz="1800" dirty="0"/>
              <a:t>典型代表：</a:t>
            </a:r>
            <a:r>
              <a:rPr lang="en-US" altLang="zh-CN" sz="1800" dirty="0" err="1"/>
              <a:t>Nutch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Solr</a:t>
            </a:r>
            <a:r>
              <a:rPr lang="zh-CN" altLang="en-US" sz="1800" dirty="0"/>
              <a:t>、</a:t>
            </a:r>
            <a:r>
              <a:rPr lang="en-US" altLang="zh-CN" sz="1800" dirty="0"/>
              <a:t>Elasticsearch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93657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F1F6D-74AC-4DB2-B8F9-67F3DC9C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Neo4j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14498E-CDB3-4B11-89F5-D31AA04E4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一个基于</a:t>
            </a:r>
            <a:r>
              <a:rPr lang="en-US" altLang="zh-CN" sz="2000" b="1" dirty="0"/>
              <a:t>Java</a:t>
            </a:r>
            <a:r>
              <a:rPr lang="zh-CN" altLang="en-US" sz="2000" b="1" dirty="0"/>
              <a:t>的开源图数据库系统，</a:t>
            </a:r>
            <a:r>
              <a:rPr lang="en-US" altLang="zh-CN" sz="2000" b="1" dirty="0"/>
              <a:t>Neo Technology</a:t>
            </a:r>
            <a:r>
              <a:rPr lang="zh-CN" altLang="en-US" sz="2000" b="1" dirty="0"/>
              <a:t>公司维护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Neo4j</a:t>
            </a:r>
            <a:r>
              <a:rPr lang="zh-CN" altLang="en-US" sz="1600" dirty="0"/>
              <a:t>具有强大的图处理和查询搜索能力，通过专用的</a:t>
            </a:r>
            <a:r>
              <a:rPr lang="en-US" altLang="zh-CN" sz="1600" dirty="0"/>
              <a:t>Cypher</a:t>
            </a:r>
            <a:r>
              <a:rPr lang="zh-CN" altLang="en-US" sz="1600" dirty="0"/>
              <a:t>语言，可以非常便利地完成各类操作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Neo4j</a:t>
            </a:r>
            <a:r>
              <a:rPr lang="zh-CN" altLang="en-US" sz="1600" dirty="0"/>
              <a:t>一般采用单机部署，支持比较严格的事务机制，可以提供数据的强一致性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Pregel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谷歌</a:t>
            </a:r>
            <a:r>
              <a:rPr lang="en-US" altLang="zh-CN" sz="1600" dirty="0"/>
              <a:t>2010</a:t>
            </a:r>
            <a:r>
              <a:rPr lang="zh-CN" altLang="en-US" sz="1600" dirty="0"/>
              <a:t>年发表论文</a:t>
            </a:r>
            <a:r>
              <a:rPr lang="en-US" altLang="zh-CN" sz="1600" dirty="0"/>
              <a:t>Pregel: A System for Large-Scale </a:t>
            </a:r>
            <a:r>
              <a:rPr lang="en-US" altLang="zh-CN" sz="1600" dirty="0" err="1"/>
              <a:t>GraphProcessing</a:t>
            </a:r>
            <a:r>
              <a:rPr lang="zh-CN" altLang="en-US" sz="1600" dirty="0"/>
              <a:t>，介绍名为</a:t>
            </a:r>
            <a:r>
              <a:rPr lang="en-US" altLang="zh-CN" sz="1600" dirty="0"/>
              <a:t>Pregel</a:t>
            </a:r>
            <a:r>
              <a:rPr lang="zh-CN" altLang="en-US" sz="1600" dirty="0"/>
              <a:t>的分布式图计算模型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Apache Spark</a:t>
            </a:r>
            <a:r>
              <a:rPr lang="zh-CN" altLang="en-US" sz="1600" dirty="0"/>
              <a:t>中的</a:t>
            </a:r>
            <a:r>
              <a:rPr lang="en-US" altLang="zh-CN" sz="1600" dirty="0" err="1"/>
              <a:t>GraphX</a:t>
            </a:r>
            <a:r>
              <a:rPr lang="zh-CN" altLang="en-US" sz="1600" dirty="0"/>
              <a:t>模块是一个</a:t>
            </a:r>
            <a:r>
              <a:rPr lang="en-US" altLang="zh-CN" sz="1600" dirty="0"/>
              <a:t>Pregel</a:t>
            </a:r>
            <a:r>
              <a:rPr lang="zh-CN" altLang="en-US" sz="1600" dirty="0"/>
              <a:t>模型的具体实现，运算性能较高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 err="1"/>
              <a:t>GraphX</a:t>
            </a:r>
            <a:r>
              <a:rPr lang="zh-CN" altLang="en-US" sz="1600" dirty="0"/>
              <a:t>不像</a:t>
            </a:r>
            <a:r>
              <a:rPr lang="en-US" altLang="zh-CN" sz="1600" dirty="0"/>
              <a:t>Neo4j</a:t>
            </a:r>
            <a:r>
              <a:rPr lang="zh-CN" altLang="en-US" sz="1600" dirty="0"/>
              <a:t>一样强调图数据的管理与查询等功能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4212589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BA0CE-BA8D-4DF7-8429-FCAE1874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Neo4j </a:t>
            </a:r>
            <a:r>
              <a:rPr lang="zh-CN" altLang="en-US" dirty="0"/>
              <a:t>安装与使用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7A47D-F96B-4F31-B510-CE8EDE3C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在</a:t>
            </a:r>
            <a:r>
              <a:rPr lang="en-US" altLang="zh-CN" sz="2000" b="1" dirty="0"/>
              <a:t>Windows</a:t>
            </a:r>
            <a:r>
              <a:rPr lang="zh-CN" altLang="en-US" sz="2000" b="1" dirty="0"/>
              <a:t>中安装</a:t>
            </a:r>
            <a:r>
              <a:rPr lang="en-US" altLang="zh-CN" sz="2000" b="1" dirty="0"/>
              <a:t>Neo4j</a:t>
            </a:r>
          </a:p>
          <a:p>
            <a:pPr lvl="1"/>
            <a:r>
              <a:rPr lang="zh-CN" altLang="en-US" sz="1800" dirty="0"/>
              <a:t>前提：部署</a:t>
            </a:r>
            <a:r>
              <a:rPr lang="en-US" altLang="zh-CN" sz="1800" dirty="0"/>
              <a:t>Java</a:t>
            </a:r>
            <a:r>
              <a:rPr lang="zh-CN" altLang="en-US" sz="1800" dirty="0"/>
              <a:t>运行环境</a:t>
            </a:r>
          </a:p>
          <a:p>
            <a:pPr lvl="1"/>
            <a:r>
              <a:rPr lang="zh-CN" altLang="en-US" sz="1800" dirty="0"/>
              <a:t>从官方网站（</a:t>
            </a:r>
            <a:r>
              <a:rPr lang="en-US" altLang="zh-CN" sz="1800" dirty="0"/>
              <a:t>https://neo4j.com/</a:t>
            </a:r>
            <a:r>
              <a:rPr lang="zh-CN" altLang="en-US" sz="1800" dirty="0"/>
              <a:t>）下载</a:t>
            </a:r>
            <a:r>
              <a:rPr lang="en-US" altLang="zh-CN" sz="1800" dirty="0"/>
              <a:t>community</a:t>
            </a:r>
            <a:r>
              <a:rPr lang="zh-CN" altLang="en-US" sz="1800" dirty="0"/>
              <a:t>版软件，解压到合适位置即可</a:t>
            </a:r>
          </a:p>
          <a:p>
            <a:pPr lvl="1"/>
            <a:r>
              <a:rPr lang="zh-CN" altLang="en-US" sz="1800" b="1" dirty="0"/>
              <a:t>重要目录</a:t>
            </a:r>
          </a:p>
          <a:p>
            <a:pPr lvl="2"/>
            <a:r>
              <a:rPr lang="en-US" altLang="zh-CN" sz="1600" dirty="0"/>
              <a:t>Bin</a:t>
            </a:r>
            <a:r>
              <a:rPr lang="zh-CN" altLang="en-US" sz="1600" dirty="0"/>
              <a:t>存储软件控制命令，其中最重要的命令为</a:t>
            </a:r>
            <a:r>
              <a:rPr lang="en-US" altLang="zh-CN" sz="1600" dirty="0"/>
              <a:t>neo4j.bat</a:t>
            </a:r>
            <a:endParaRPr lang="zh-CN" altLang="en-US" sz="1600" dirty="0"/>
          </a:p>
          <a:p>
            <a:pPr lvl="2"/>
            <a:r>
              <a:rPr lang="en-US" altLang="zh-CN" sz="1600" dirty="0"/>
              <a:t>Conf</a:t>
            </a:r>
            <a:r>
              <a:rPr lang="zh-CN" altLang="en-US" sz="1600" dirty="0"/>
              <a:t>目录下有一个件配置文件</a:t>
            </a:r>
            <a:r>
              <a:rPr lang="en-US" altLang="zh-CN" sz="1600" dirty="0"/>
              <a:t>neo4j.conf</a:t>
            </a:r>
            <a:endParaRPr lang="zh-CN" altLang="en-US" sz="1600" dirty="0"/>
          </a:p>
          <a:p>
            <a:pPr lvl="2"/>
            <a:r>
              <a:rPr lang="en-US" altLang="zh-CN" sz="1600" dirty="0"/>
              <a:t>Data</a:t>
            </a:r>
            <a:r>
              <a:rPr lang="zh-CN" altLang="en-US" sz="1600" dirty="0"/>
              <a:t>目录为默认的数据文件存储位置</a:t>
            </a:r>
          </a:p>
          <a:p>
            <a:pPr lvl="2"/>
            <a:r>
              <a:rPr lang="en-US" altLang="zh-CN" sz="1600" dirty="0"/>
              <a:t>Logs</a:t>
            </a:r>
            <a:r>
              <a:rPr lang="zh-CN" altLang="en-US" sz="1600" dirty="0"/>
              <a:t>目录下为运行日志</a:t>
            </a:r>
          </a:p>
          <a:p>
            <a:pPr lvl="2"/>
            <a:r>
              <a:rPr lang="en-US" altLang="zh-CN" sz="1600" dirty="0"/>
              <a:t>Lib</a:t>
            </a:r>
            <a:r>
              <a:rPr lang="zh-CN" altLang="en-US" sz="1600" dirty="0"/>
              <a:t>目录下为各类</a:t>
            </a:r>
            <a:r>
              <a:rPr lang="en-US" altLang="zh-CN" sz="1600" dirty="0"/>
              <a:t>java</a:t>
            </a:r>
            <a:r>
              <a:rPr lang="zh-CN" altLang="en-US" sz="1600" dirty="0"/>
              <a:t>库包</a:t>
            </a:r>
          </a:p>
        </p:txBody>
      </p:sp>
    </p:spTree>
    <p:extLst>
      <p:ext uri="{BB962C8B-B14F-4D97-AF65-F5344CB8AC3E}">
        <p14:creationId xmlns:p14="http://schemas.microsoft.com/office/powerpoint/2010/main" val="6565583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BA0CE-BA8D-4DF7-8429-FCAE1874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Neo4j </a:t>
            </a:r>
            <a:r>
              <a:rPr lang="zh-CN" altLang="en-US" dirty="0"/>
              <a:t>安装与使用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7A47D-F96B-4F31-B510-CE8EDE3CC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208912" cy="3805070"/>
          </a:xfrm>
        </p:spPr>
        <p:txBody>
          <a:bodyPr/>
          <a:lstStyle/>
          <a:p>
            <a:r>
              <a:rPr lang="zh-CN" altLang="en-US" sz="2000" b="1" dirty="0"/>
              <a:t>在</a:t>
            </a:r>
            <a:r>
              <a:rPr lang="en-US" altLang="zh-CN" sz="2000" b="1" dirty="0"/>
              <a:t>Windows</a:t>
            </a:r>
            <a:r>
              <a:rPr lang="zh-CN" altLang="en-US" sz="2000" b="1" dirty="0"/>
              <a:t>中安装</a:t>
            </a:r>
            <a:r>
              <a:rPr lang="en-US" altLang="zh-CN" sz="2000" b="1" dirty="0"/>
              <a:t>Neo4j</a:t>
            </a:r>
          </a:p>
          <a:p>
            <a:pPr lvl="1"/>
            <a:r>
              <a:rPr lang="zh-CN" altLang="en-US" sz="1800" b="1" dirty="0"/>
              <a:t>前台启动方式</a:t>
            </a:r>
            <a:r>
              <a:rPr lang="zh-CN" altLang="en-US" sz="1800" dirty="0"/>
              <a:t>：以管理员身份打开一个命令行窗口，在对应目录下运行</a:t>
            </a:r>
          </a:p>
          <a:p>
            <a:pPr lvl="2"/>
            <a:r>
              <a:rPr lang="en-US" altLang="zh-CN" sz="1600" dirty="0"/>
              <a:t>neo4j.bat console</a:t>
            </a:r>
            <a:r>
              <a:rPr lang="zh-CN" altLang="en-US" sz="1600" dirty="0"/>
              <a:t>，软件会在窗口前台运行</a:t>
            </a:r>
          </a:p>
          <a:p>
            <a:pPr lvl="1"/>
            <a:r>
              <a:rPr lang="zh-CN" altLang="en-US" sz="1800" b="1" dirty="0"/>
              <a:t>服务模式</a:t>
            </a:r>
            <a:r>
              <a:rPr lang="zh-CN" altLang="en-US" sz="1800" dirty="0"/>
              <a:t>：安装和卸载</a:t>
            </a:r>
            <a:r>
              <a:rPr lang="en-US" altLang="zh-CN" sz="1800" dirty="0"/>
              <a:t>neo4j</a:t>
            </a:r>
            <a:r>
              <a:rPr lang="zh-CN" altLang="en-US" sz="1800" dirty="0"/>
              <a:t>服务（需要管理员身份） </a:t>
            </a:r>
          </a:p>
          <a:p>
            <a:pPr lvl="2"/>
            <a:r>
              <a:rPr lang="en-US" altLang="zh-CN" sz="1600" dirty="0"/>
              <a:t>neo4j install-service</a:t>
            </a:r>
          </a:p>
          <a:p>
            <a:pPr lvl="2"/>
            <a:r>
              <a:rPr lang="en-US" altLang="zh-CN" sz="1600" dirty="0"/>
              <a:t>neo4j uninstall-service</a:t>
            </a:r>
          </a:p>
          <a:p>
            <a:pPr lvl="2"/>
            <a:r>
              <a:rPr lang="zh-CN" altLang="en-US" sz="1600" dirty="0"/>
              <a:t>当服务安装完毕后，服务的启动、停止、重启和状态查看</a:t>
            </a:r>
          </a:p>
          <a:p>
            <a:pPr lvl="3"/>
            <a:r>
              <a:rPr lang="en-US" altLang="zh-CN" sz="1400" dirty="0"/>
              <a:t>neo4j start | neo4j stop | neo4j restart | neo4j status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52625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BA0CE-BA8D-4DF7-8429-FCAE1874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Neo4j </a:t>
            </a:r>
            <a:r>
              <a:rPr lang="zh-CN" altLang="en-US" dirty="0"/>
              <a:t>安装与使用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7A47D-F96B-4F31-B510-CE8EDE3CC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208912" cy="3805070"/>
          </a:xfrm>
        </p:spPr>
        <p:txBody>
          <a:bodyPr/>
          <a:lstStyle/>
          <a:p>
            <a:r>
              <a:rPr lang="zh-CN" altLang="en-US" sz="2000" b="1" dirty="0"/>
              <a:t>在</a:t>
            </a:r>
            <a:r>
              <a:rPr lang="en-US" altLang="zh-CN" sz="2000" b="1" dirty="0"/>
              <a:t>Windows</a:t>
            </a:r>
            <a:r>
              <a:rPr lang="zh-CN" altLang="en-US" sz="2000" b="1" dirty="0"/>
              <a:t>中安装</a:t>
            </a:r>
            <a:r>
              <a:rPr lang="en-US" altLang="zh-CN" sz="2000" b="1" dirty="0"/>
              <a:t>Neo4j</a:t>
            </a:r>
          </a:p>
          <a:p>
            <a:pPr lvl="1"/>
            <a:r>
              <a:rPr lang="zh-CN" altLang="en-US" sz="1800" dirty="0"/>
              <a:t>打开配置文件： </a:t>
            </a:r>
            <a:r>
              <a:rPr lang="en-US" altLang="zh-CN" sz="1800" dirty="0"/>
              <a:t>conf/neo4j.conf</a:t>
            </a:r>
            <a:r>
              <a:rPr lang="zh-CN" altLang="en-US" sz="1800" dirty="0"/>
              <a:t>，开启软件的</a:t>
            </a:r>
            <a:r>
              <a:rPr lang="en-US" altLang="zh-CN" sz="1800" dirty="0"/>
              <a:t>WEB</a:t>
            </a:r>
            <a:r>
              <a:rPr lang="zh-CN" altLang="en-US" sz="1800" dirty="0"/>
              <a:t>操作界面，并禁用掉安全认证功能（可选）</a:t>
            </a:r>
          </a:p>
          <a:p>
            <a:pPr lvl="2"/>
            <a:r>
              <a:rPr lang="zh-CN" altLang="en-US" sz="1600" dirty="0"/>
              <a:t>注意取消句首的注释符号“</a:t>
            </a:r>
            <a:r>
              <a:rPr lang="en-US" altLang="zh-CN" sz="1600" dirty="0"/>
              <a:t>#”</a:t>
            </a:r>
            <a:r>
              <a:rPr lang="zh-CN" altLang="en-US" sz="1600" dirty="0"/>
              <a:t>，以及注意地址、端口的正确性</a:t>
            </a:r>
          </a:p>
          <a:p>
            <a:pPr lvl="2"/>
            <a:r>
              <a:rPr lang="en-US" altLang="zh-CN" sz="1600" dirty="0" err="1"/>
              <a:t>dbms.connector.http.enabled</a:t>
            </a:r>
            <a:r>
              <a:rPr lang="en-US" altLang="zh-CN" sz="1600" dirty="0"/>
              <a:t>=true</a:t>
            </a:r>
          </a:p>
          <a:p>
            <a:pPr lvl="2"/>
            <a:r>
              <a:rPr lang="en-US" altLang="zh-CN" sz="1600" dirty="0" err="1"/>
              <a:t>dbms.connector.http.listen_address</a:t>
            </a:r>
            <a:r>
              <a:rPr lang="en-US" altLang="zh-CN" sz="1600" dirty="0"/>
              <a:t>=localhost:7474</a:t>
            </a:r>
          </a:p>
          <a:p>
            <a:pPr lvl="2"/>
            <a:r>
              <a:rPr lang="en-US" altLang="zh-CN" sz="1600" dirty="0" err="1"/>
              <a:t>dbms.security.auth_enabled</a:t>
            </a:r>
            <a:r>
              <a:rPr lang="en-US" altLang="zh-CN" sz="1600" dirty="0"/>
              <a:t>=false</a:t>
            </a:r>
          </a:p>
          <a:p>
            <a:pPr lvl="1"/>
            <a:r>
              <a:rPr lang="zh-CN" altLang="en-US" sz="1800" dirty="0"/>
              <a:t>重启软件后，打开浏览器，输入访问地址：</a:t>
            </a:r>
            <a:r>
              <a:rPr lang="en-US" altLang="zh-CN" sz="1800" dirty="0"/>
              <a:t>http://localhost:7474/</a:t>
            </a:r>
            <a:r>
              <a:rPr lang="zh-CN" altLang="en-US" sz="1800" dirty="0"/>
              <a:t>，进入</a:t>
            </a:r>
            <a:r>
              <a:rPr lang="en-US" altLang="zh-CN" sz="1800" dirty="0"/>
              <a:t>neo4j</a:t>
            </a:r>
            <a:r>
              <a:rPr lang="zh-CN" altLang="en-US" sz="1800" dirty="0"/>
              <a:t>的</a:t>
            </a:r>
            <a:r>
              <a:rPr lang="en-US" altLang="zh-CN" sz="1800" dirty="0"/>
              <a:t>web</a:t>
            </a:r>
            <a:r>
              <a:rPr lang="zh-CN" altLang="en-US" sz="1800" dirty="0"/>
              <a:t>操作界面</a:t>
            </a:r>
          </a:p>
          <a:p>
            <a:pPr lvl="2"/>
            <a:r>
              <a:rPr lang="zh-CN" altLang="en-US" sz="1600" dirty="0"/>
              <a:t>默认用户名和密码均为“</a:t>
            </a:r>
            <a:r>
              <a:rPr lang="en-US" altLang="zh-CN" sz="1600" dirty="0"/>
              <a:t>neo4j”</a:t>
            </a:r>
            <a:r>
              <a:rPr lang="zh-CN" altLang="en-US" sz="1600" dirty="0"/>
              <a:t>，首次连接时，页面会提示修改密码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515456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6ABAB-B192-4127-A78C-6570F6E4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Neo4j </a:t>
            </a:r>
            <a:r>
              <a:rPr lang="zh-CN" altLang="en-US" dirty="0"/>
              <a:t>安装与使用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A7D36-F1F6-4E0B-8E62-8502073D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69215"/>
            <a:ext cx="8568952" cy="3805070"/>
          </a:xfrm>
        </p:spPr>
        <p:txBody>
          <a:bodyPr/>
          <a:lstStyle/>
          <a:p>
            <a:r>
              <a:rPr lang="zh-CN" altLang="en-US" sz="1800" b="1" dirty="0"/>
              <a:t>在</a:t>
            </a:r>
            <a:r>
              <a:rPr lang="en-US" altLang="zh-CN" sz="1800" b="1" dirty="0"/>
              <a:t>Centos7</a:t>
            </a:r>
            <a:r>
              <a:rPr lang="zh-CN" altLang="en-US" sz="1800" b="1" dirty="0"/>
              <a:t>中安装</a:t>
            </a:r>
            <a:r>
              <a:rPr lang="en-US" altLang="zh-CN" sz="1800" b="1" dirty="0"/>
              <a:t>Neo4j</a:t>
            </a:r>
          </a:p>
          <a:p>
            <a:pPr lvl="1"/>
            <a:r>
              <a:rPr lang="zh-CN" altLang="en-US" sz="1400" dirty="0"/>
              <a:t>可以使用</a:t>
            </a:r>
            <a:r>
              <a:rPr lang="en-US" altLang="zh-CN" sz="1400" dirty="0"/>
              <a:t>yum</a:t>
            </a:r>
            <a:r>
              <a:rPr lang="zh-CN" altLang="en-US" sz="1400" dirty="0"/>
              <a:t>方式进行安装：</a:t>
            </a:r>
          </a:p>
          <a:p>
            <a:pPr lvl="1"/>
            <a:r>
              <a:rPr lang="zh-CN" altLang="en-US" sz="1400" dirty="0"/>
              <a:t>下载</a:t>
            </a:r>
            <a:r>
              <a:rPr lang="en-US" altLang="zh-CN" sz="1400" dirty="0"/>
              <a:t>neo4j</a:t>
            </a:r>
            <a:r>
              <a:rPr lang="zh-CN" altLang="en-US" sz="1400" dirty="0"/>
              <a:t>的软件公钥，并安装：</a:t>
            </a:r>
          </a:p>
          <a:p>
            <a:pPr lvl="2"/>
            <a:r>
              <a:rPr lang="en-US" altLang="zh-CN" sz="1400" dirty="0" err="1"/>
              <a:t>wget</a:t>
            </a:r>
            <a:r>
              <a:rPr lang="en-US" altLang="zh-CN" sz="1400" dirty="0"/>
              <a:t> http://debian.neo4j.org/neotechnology.gpg.key</a:t>
            </a:r>
          </a:p>
          <a:p>
            <a:pPr lvl="2"/>
            <a:r>
              <a:rPr lang="en-US" altLang="zh-CN" sz="1400" dirty="0"/>
              <a:t>rpm --import </a:t>
            </a:r>
            <a:r>
              <a:rPr lang="en-US" altLang="zh-CN" sz="1400" dirty="0" err="1"/>
              <a:t>neotechnology.gpg.key</a:t>
            </a:r>
            <a:endParaRPr lang="en-US" altLang="zh-CN" sz="1400" dirty="0"/>
          </a:p>
          <a:p>
            <a:pPr lvl="1"/>
            <a:r>
              <a:rPr lang="zh-CN" altLang="en-US" sz="1400" dirty="0"/>
              <a:t>在</a:t>
            </a:r>
            <a:r>
              <a:rPr lang="en-US" altLang="zh-CN" sz="1400" dirty="0"/>
              <a:t>/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/</a:t>
            </a:r>
            <a:r>
              <a:rPr lang="en-US" altLang="zh-CN" sz="1400" dirty="0" err="1"/>
              <a:t>yum.repo.d</a:t>
            </a:r>
            <a:r>
              <a:rPr lang="en-US" altLang="zh-CN" sz="1400" dirty="0"/>
              <a:t>/</a:t>
            </a:r>
            <a:r>
              <a:rPr lang="zh-CN" altLang="en-US" sz="1400" dirty="0"/>
              <a:t>目录中</a:t>
            </a:r>
            <a:r>
              <a:rPr lang="en-US" altLang="zh-CN" sz="1400" dirty="0"/>
              <a:t>neo4j.repo</a:t>
            </a:r>
            <a:r>
              <a:rPr lang="zh-CN" altLang="en-US" sz="1400" dirty="0"/>
              <a:t>。内容如下：</a:t>
            </a:r>
          </a:p>
          <a:p>
            <a:pPr lvl="2"/>
            <a:r>
              <a:rPr lang="en-US" altLang="zh-CN" sz="1400" dirty="0"/>
              <a:t>[neo4j]</a:t>
            </a:r>
          </a:p>
          <a:p>
            <a:pPr lvl="2"/>
            <a:r>
              <a:rPr lang="en-US" altLang="zh-CN" sz="1400" dirty="0"/>
              <a:t>name=Neo4j Yum Repo</a:t>
            </a:r>
          </a:p>
          <a:p>
            <a:pPr lvl="2"/>
            <a:r>
              <a:rPr lang="en-US" altLang="zh-CN" sz="1400" dirty="0" err="1"/>
              <a:t>baseurl</a:t>
            </a:r>
            <a:r>
              <a:rPr lang="en-US" altLang="zh-CN" sz="1400" dirty="0"/>
              <a:t>=http://yum.neo4j.org/stable</a:t>
            </a:r>
          </a:p>
          <a:p>
            <a:pPr lvl="2"/>
            <a:r>
              <a:rPr lang="en-US" altLang="zh-CN" sz="1200" dirty="0"/>
              <a:t>enabled=1</a:t>
            </a:r>
          </a:p>
          <a:p>
            <a:pPr lvl="2"/>
            <a:r>
              <a:rPr lang="en-US" altLang="zh-CN" sz="1200" dirty="0" err="1"/>
              <a:t>gpgcheck</a:t>
            </a:r>
            <a:r>
              <a:rPr lang="en-US" altLang="zh-CN" sz="1200" dirty="0"/>
              <a:t>=1</a:t>
            </a:r>
          </a:p>
          <a:p>
            <a:pPr lvl="1"/>
            <a:r>
              <a:rPr lang="zh-CN" altLang="en-US" sz="1400" dirty="0"/>
              <a:t>最后执行安装：</a:t>
            </a:r>
          </a:p>
          <a:p>
            <a:pPr lvl="2"/>
            <a:r>
              <a:rPr lang="en-US" altLang="zh-CN" sz="1200" dirty="0"/>
              <a:t>yum install neo4j -y </a:t>
            </a:r>
          </a:p>
          <a:p>
            <a:pPr lvl="1"/>
            <a:r>
              <a:rPr lang="zh-CN" altLang="en-US" sz="1400" dirty="0"/>
              <a:t>在后台启动软件：</a:t>
            </a:r>
          </a:p>
          <a:p>
            <a:pPr lvl="2"/>
            <a:r>
              <a:rPr lang="en-US" altLang="zh-CN" sz="1200" dirty="0"/>
              <a:t>neo4j start</a:t>
            </a:r>
          </a:p>
          <a:p>
            <a:pPr lvl="1"/>
            <a:r>
              <a:rPr lang="zh-CN" altLang="en-US" sz="1400" dirty="0"/>
              <a:t>根据前文修改配置文件，即可私用</a:t>
            </a:r>
            <a:r>
              <a:rPr lang="en-US" altLang="zh-CN" sz="1400" dirty="0"/>
              <a:t>web</a:t>
            </a:r>
            <a:r>
              <a:rPr lang="zh-CN" altLang="en-US" sz="1400" dirty="0"/>
              <a:t>访问界面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873086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3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DE7FD059-52B9-4791-8CDB-BFA99AFD7D68}"/>
    </a:ext>
  </a:extLst>
</a:theme>
</file>

<file path=ppt/theme/theme4.xml><?xml version="1.0" encoding="utf-8"?>
<a:theme xmlns:a="http://schemas.openxmlformats.org/drawingml/2006/main" name="4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5.xml><?xml version="1.0" encoding="utf-8"?>
<a:theme xmlns:a="http://schemas.openxmlformats.org/drawingml/2006/main" name="5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DE7FD059-52B9-4791-8CDB-BFA99AFD7D68}"/>
    </a:ext>
  </a:extLst>
</a:theme>
</file>

<file path=ppt/theme/theme6.xml><?xml version="1.0" encoding="utf-8"?>
<a:theme xmlns:a="http://schemas.openxmlformats.org/drawingml/2006/main" name="6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7.xml><?xml version="1.0" encoding="utf-8"?>
<a:theme xmlns:a="http://schemas.openxmlformats.org/drawingml/2006/main" name="7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DE7FD059-52B9-4791-8CDB-BFA99AFD7D68}"/>
    </a:ext>
  </a:extLst>
</a:theme>
</file>

<file path=ppt/theme/theme8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33623</TotalTime>
  <Words>3752</Words>
  <Application>Microsoft Office PowerPoint</Application>
  <PresentationFormat>全屏显示(16:9)</PresentationFormat>
  <Paragraphs>300</Paragraphs>
  <Slides>40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9" baseType="lpstr">
      <vt:lpstr>MS PGothic</vt:lpstr>
      <vt:lpstr>黑体</vt:lpstr>
      <vt:lpstr>华文楷体</vt:lpstr>
      <vt:lpstr>宋体</vt:lpstr>
      <vt:lpstr>微软雅黑</vt:lpstr>
      <vt:lpstr>微软雅黑 Light</vt:lpstr>
      <vt:lpstr>Arial</vt:lpstr>
      <vt:lpstr>Calibri</vt:lpstr>
      <vt:lpstr>Times New Roman</vt:lpstr>
      <vt:lpstr>Trebuchet MS</vt:lpstr>
      <vt:lpstr>Wingdings</vt:lpstr>
      <vt:lpstr>默认设计模板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Visio</vt:lpstr>
      <vt:lpstr>PowerPoint 演示文稿</vt:lpstr>
      <vt:lpstr>概要</vt:lpstr>
      <vt:lpstr>NoSQL数据库</vt:lpstr>
      <vt:lpstr>图数据库</vt:lpstr>
      <vt:lpstr>Neo4j</vt:lpstr>
      <vt:lpstr>Neo4j 安装与使用</vt:lpstr>
      <vt:lpstr>Neo4j 安装与使用</vt:lpstr>
      <vt:lpstr>Neo4j 安装与使用</vt:lpstr>
      <vt:lpstr>Neo4j 安装与使用</vt:lpstr>
      <vt:lpstr>Neo4j 安装与使用</vt:lpstr>
      <vt:lpstr>PowerPoint 演示文稿</vt:lpstr>
      <vt:lpstr>Neo4j 安装与使用</vt:lpstr>
      <vt:lpstr>Cypher语言简介 </vt:lpstr>
      <vt:lpstr>Cypher语言简介</vt:lpstr>
      <vt:lpstr>Cypher语言简介</vt:lpstr>
      <vt:lpstr>Cypher语言简介</vt:lpstr>
      <vt:lpstr>Cypher语言简介</vt:lpstr>
      <vt:lpstr>Cypher语言简介</vt:lpstr>
      <vt:lpstr>Cypher语言简介</vt:lpstr>
      <vt:lpstr>Cypher语言简介</vt:lpstr>
      <vt:lpstr>Cypher语言简介</vt:lpstr>
      <vt:lpstr>Cypher语言简介</vt:lpstr>
      <vt:lpstr>Neo4j 安装与使用</vt:lpstr>
      <vt:lpstr>通过JAVA访问Neo4j</vt:lpstr>
      <vt:lpstr>通过JAVA访问Neo4j</vt:lpstr>
      <vt:lpstr>通过JAVA访问Neo4j</vt:lpstr>
      <vt:lpstr>通过Python访问Neo4j</vt:lpstr>
      <vt:lpstr>通过Python访问Neo4j</vt:lpstr>
      <vt:lpstr>通过Python访问Neo4j</vt:lpstr>
      <vt:lpstr>Redis和内存数据库</vt:lpstr>
      <vt:lpstr>Redis和内存数据库</vt:lpstr>
      <vt:lpstr>Redis和内存数据库</vt:lpstr>
      <vt:lpstr>Redis和内存数据库</vt:lpstr>
      <vt:lpstr>搜索引擎系统</vt:lpstr>
      <vt:lpstr>搜索引擎系统</vt:lpstr>
      <vt:lpstr>搜索引擎系统</vt:lpstr>
      <vt:lpstr>搜索引擎系统</vt:lpstr>
      <vt:lpstr>搜索引擎系统</vt:lpstr>
      <vt:lpstr>搜索引擎系统</vt:lpstr>
      <vt:lpstr>小结 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Wengen Li</cp:lastModifiedBy>
  <cp:revision>2646</cp:revision>
  <dcterms:created xsi:type="dcterms:W3CDTF">2007-09-26T12:04:45Z</dcterms:created>
  <dcterms:modified xsi:type="dcterms:W3CDTF">2021-11-28T23:04:06Z</dcterms:modified>
</cp:coreProperties>
</file>