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 id="2147483735" r:id="rId2"/>
  </p:sldMasterIdLst>
  <p:notesMasterIdLst>
    <p:notesMasterId r:id="rId80"/>
  </p:notesMasterIdLst>
  <p:handoutMasterIdLst>
    <p:handoutMasterId r:id="rId81"/>
  </p:handoutMasterIdLst>
  <p:sldIdLst>
    <p:sldId id="1737" r:id="rId3"/>
    <p:sldId id="1860" r:id="rId4"/>
    <p:sldId id="1666" r:id="rId5"/>
    <p:sldId id="1667" r:id="rId6"/>
    <p:sldId id="1861" r:id="rId7"/>
    <p:sldId id="1668" r:id="rId8"/>
    <p:sldId id="1669" r:id="rId9"/>
    <p:sldId id="1670" r:id="rId10"/>
    <p:sldId id="1671" r:id="rId11"/>
    <p:sldId id="1672" r:id="rId12"/>
    <p:sldId id="1673" r:id="rId13"/>
    <p:sldId id="1674" r:id="rId14"/>
    <p:sldId id="1675" r:id="rId15"/>
    <p:sldId id="1676" r:id="rId16"/>
    <p:sldId id="1677" r:id="rId17"/>
    <p:sldId id="1771" r:id="rId18"/>
    <p:sldId id="1862" r:id="rId19"/>
    <p:sldId id="1678" r:id="rId20"/>
    <p:sldId id="1679" r:id="rId21"/>
    <p:sldId id="1680" r:id="rId22"/>
    <p:sldId id="1681" r:id="rId23"/>
    <p:sldId id="1682" r:id="rId24"/>
    <p:sldId id="1683" r:id="rId25"/>
    <p:sldId id="1684" r:id="rId26"/>
    <p:sldId id="1685" r:id="rId27"/>
    <p:sldId id="1686" r:id="rId28"/>
    <p:sldId id="1863" r:id="rId29"/>
    <p:sldId id="1687" r:id="rId30"/>
    <p:sldId id="1688" r:id="rId31"/>
    <p:sldId id="1689" r:id="rId32"/>
    <p:sldId id="1690" r:id="rId33"/>
    <p:sldId id="1691" r:id="rId34"/>
    <p:sldId id="1864" r:id="rId35"/>
    <p:sldId id="1692" r:id="rId36"/>
    <p:sldId id="1693" r:id="rId37"/>
    <p:sldId id="1694" r:id="rId38"/>
    <p:sldId id="1695" r:id="rId39"/>
    <p:sldId id="1865" r:id="rId40"/>
    <p:sldId id="1701" r:id="rId41"/>
    <p:sldId id="1702" r:id="rId42"/>
    <p:sldId id="1703" r:id="rId43"/>
    <p:sldId id="1866" r:id="rId44"/>
    <p:sldId id="1696" r:id="rId45"/>
    <p:sldId id="1697" r:id="rId46"/>
    <p:sldId id="1698" r:id="rId47"/>
    <p:sldId id="1699" r:id="rId48"/>
    <p:sldId id="1700" r:id="rId49"/>
    <p:sldId id="1867" r:id="rId50"/>
    <p:sldId id="1704" r:id="rId51"/>
    <p:sldId id="1705" r:id="rId52"/>
    <p:sldId id="1706" r:id="rId53"/>
    <p:sldId id="1707" r:id="rId54"/>
    <p:sldId id="1708" r:id="rId55"/>
    <p:sldId id="1709" r:id="rId56"/>
    <p:sldId id="1710" r:id="rId57"/>
    <p:sldId id="1711" r:id="rId58"/>
    <p:sldId id="1713" r:id="rId59"/>
    <p:sldId id="1714" r:id="rId60"/>
    <p:sldId id="1715" r:id="rId61"/>
    <p:sldId id="1736" r:id="rId62"/>
    <p:sldId id="1718" r:id="rId63"/>
    <p:sldId id="1719" r:id="rId64"/>
    <p:sldId id="1720" r:id="rId65"/>
    <p:sldId id="1721" r:id="rId66"/>
    <p:sldId id="1722" r:id="rId67"/>
    <p:sldId id="1723" r:id="rId68"/>
    <p:sldId id="1724" r:id="rId69"/>
    <p:sldId id="1725" r:id="rId70"/>
    <p:sldId id="1868" r:id="rId71"/>
    <p:sldId id="1726" r:id="rId72"/>
    <p:sldId id="1727" r:id="rId73"/>
    <p:sldId id="1728" r:id="rId74"/>
    <p:sldId id="1729" r:id="rId75"/>
    <p:sldId id="1730" r:id="rId76"/>
    <p:sldId id="1731" r:id="rId77"/>
    <p:sldId id="1733" r:id="rId78"/>
    <p:sldId id="1735" r:id="rId79"/>
  </p:sldIdLst>
  <p:sldSz cx="9144000" cy="5143500" type="screen16x9"/>
  <p:notesSz cx="6858000" cy="9144000"/>
  <p:defaultTextStyle>
    <a:defPPr>
      <a:defRPr lang="fi-FI"/>
    </a:defPPr>
    <a:lvl1pPr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1pPr>
    <a:lvl2pPr marL="4556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2pPr>
    <a:lvl3pPr marL="9128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3pPr>
    <a:lvl4pPr marL="13700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4pPr>
    <a:lvl5pPr marL="18272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5pPr>
    <a:lvl6pPr marL="2286000" algn="l" defTabSz="914400" rtl="0" eaLnBrk="1" latinLnBrk="0" hangingPunct="1">
      <a:defRPr sz="1400" kern="1200">
        <a:solidFill>
          <a:schemeClr val="tx1"/>
        </a:solidFill>
        <a:latin typeface="Trebuchet MS" pitchFamily="96" charset="0"/>
        <a:ea typeface="宋体" charset="-122"/>
        <a:cs typeface="+mn-cs"/>
      </a:defRPr>
    </a:lvl6pPr>
    <a:lvl7pPr marL="2743200" algn="l" defTabSz="914400" rtl="0" eaLnBrk="1" latinLnBrk="0" hangingPunct="1">
      <a:defRPr sz="1400" kern="1200">
        <a:solidFill>
          <a:schemeClr val="tx1"/>
        </a:solidFill>
        <a:latin typeface="Trebuchet MS" pitchFamily="96" charset="0"/>
        <a:ea typeface="宋体" charset="-122"/>
        <a:cs typeface="+mn-cs"/>
      </a:defRPr>
    </a:lvl7pPr>
    <a:lvl8pPr marL="3200400" algn="l" defTabSz="914400" rtl="0" eaLnBrk="1" latinLnBrk="0" hangingPunct="1">
      <a:defRPr sz="1400" kern="1200">
        <a:solidFill>
          <a:schemeClr val="tx1"/>
        </a:solidFill>
        <a:latin typeface="Trebuchet MS" pitchFamily="96" charset="0"/>
        <a:ea typeface="宋体" charset="-122"/>
        <a:cs typeface="+mn-cs"/>
      </a:defRPr>
    </a:lvl8pPr>
    <a:lvl9pPr marL="3657600" algn="l" defTabSz="914400" rtl="0" eaLnBrk="1" latinLnBrk="0" hangingPunct="1">
      <a:defRPr sz="1400" kern="1200">
        <a:solidFill>
          <a:schemeClr val="tx1"/>
        </a:solidFill>
        <a:latin typeface="Trebuchet MS" pitchFamily="96" charset="0"/>
        <a:ea typeface="宋体" charset="-122"/>
        <a:cs typeface="+mn-cs"/>
      </a:defRPr>
    </a:lvl9pPr>
  </p:defaultTextStyle>
  <p:extLst>
    <p:ext uri="{521415D9-36F7-43E2-AB2F-B90AF26B5E84}">
      <p14:sectionLst xmlns:p14="http://schemas.microsoft.com/office/powerpoint/2010/main">
        <p14:section name="标题" id="{EB83E03E-195F-4588-BA9C-87CAE50CC123}">
          <p14:sldIdLst>
            <p14:sldId id="1737"/>
            <p14:sldId id="1860"/>
            <p14:sldId id="1666"/>
            <p14:sldId id="1667"/>
            <p14:sldId id="1861"/>
            <p14:sldId id="1668"/>
            <p14:sldId id="1669"/>
            <p14:sldId id="1670"/>
            <p14:sldId id="1671"/>
            <p14:sldId id="1672"/>
            <p14:sldId id="1673"/>
            <p14:sldId id="1674"/>
            <p14:sldId id="1675"/>
            <p14:sldId id="1676"/>
            <p14:sldId id="1677"/>
            <p14:sldId id="1771"/>
            <p14:sldId id="1862"/>
            <p14:sldId id="1678"/>
            <p14:sldId id="1679"/>
            <p14:sldId id="1680"/>
            <p14:sldId id="1681"/>
            <p14:sldId id="1682"/>
            <p14:sldId id="1683"/>
            <p14:sldId id="1684"/>
            <p14:sldId id="1685"/>
            <p14:sldId id="1686"/>
            <p14:sldId id="1863"/>
            <p14:sldId id="1687"/>
            <p14:sldId id="1688"/>
            <p14:sldId id="1689"/>
            <p14:sldId id="1690"/>
            <p14:sldId id="1691"/>
            <p14:sldId id="1864"/>
            <p14:sldId id="1692"/>
            <p14:sldId id="1693"/>
            <p14:sldId id="1694"/>
            <p14:sldId id="1695"/>
            <p14:sldId id="1865"/>
            <p14:sldId id="1701"/>
            <p14:sldId id="1702"/>
            <p14:sldId id="1703"/>
            <p14:sldId id="1866"/>
            <p14:sldId id="1696"/>
            <p14:sldId id="1697"/>
            <p14:sldId id="1698"/>
            <p14:sldId id="1699"/>
            <p14:sldId id="1700"/>
            <p14:sldId id="1867"/>
            <p14:sldId id="1704"/>
            <p14:sldId id="1705"/>
            <p14:sldId id="1706"/>
            <p14:sldId id="1707"/>
            <p14:sldId id="1708"/>
            <p14:sldId id="1709"/>
            <p14:sldId id="1710"/>
            <p14:sldId id="1711"/>
            <p14:sldId id="1713"/>
            <p14:sldId id="1714"/>
            <p14:sldId id="1715"/>
            <p14:sldId id="1736"/>
            <p14:sldId id="1718"/>
            <p14:sldId id="1719"/>
            <p14:sldId id="1720"/>
            <p14:sldId id="1721"/>
            <p14:sldId id="1722"/>
            <p14:sldId id="1723"/>
            <p14:sldId id="1724"/>
            <p14:sldId id="1725"/>
            <p14:sldId id="1868"/>
            <p14:sldId id="1726"/>
            <p14:sldId id="1727"/>
            <p14:sldId id="1728"/>
            <p14:sldId id="1729"/>
            <p14:sldId id="1730"/>
            <p14:sldId id="1731"/>
            <p14:sldId id="1733"/>
            <p14:sldId id="1735"/>
          </p14:sldIdLst>
        </p14:section>
      </p14:sectionLst>
    </p:ext>
    <p:ext uri="{EFAFB233-063F-42B5-8137-9DF3F51BA10A}">
      <p15:sldGuideLst xmlns:p15="http://schemas.microsoft.com/office/powerpoint/2012/main">
        <p15:guide id="1" orient="horz" pos="3838" userDrawn="1">
          <p15:clr>
            <a:srgbClr val="A4A3A4"/>
          </p15:clr>
        </p15:guide>
        <p15:guide id="2" pos="295" userDrawn="1">
          <p15:clr>
            <a:srgbClr val="A4A3A4"/>
          </p15:clr>
        </p15:guide>
        <p15:guide id="4" pos="5193" userDrawn="1">
          <p15:clr>
            <a:srgbClr val="A4A3A4"/>
          </p15:clr>
        </p15:guide>
        <p15:guide id="5" pos="3152" userDrawn="1">
          <p15:clr>
            <a:srgbClr val="A4A3A4"/>
          </p15:clr>
        </p15:guide>
        <p15:guide id="6" orient="horz" pos="287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06BA"/>
    <a:srgbClr val="080808"/>
    <a:srgbClr val="339933"/>
    <a:srgbClr val="B5880B"/>
    <a:srgbClr val="E87071"/>
    <a:srgbClr val="00B3EE"/>
    <a:srgbClr val="93E5FF"/>
    <a:srgbClr val="F7FE98"/>
    <a:srgbClr val="FFFFFF"/>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16" autoAdjust="0"/>
    <p:restoredTop sz="93875" autoAdjust="0"/>
  </p:normalViewPr>
  <p:slideViewPr>
    <p:cSldViewPr>
      <p:cViewPr varScale="1">
        <p:scale>
          <a:sx n="90" d="100"/>
          <a:sy n="90" d="100"/>
        </p:scale>
        <p:origin x="588" y="44"/>
      </p:cViewPr>
      <p:guideLst>
        <p:guide orient="horz" pos="3838"/>
        <p:guide pos="295"/>
        <p:guide pos="5193"/>
        <p:guide pos="3152"/>
        <p:guide orient="horz" pos="2879"/>
      </p:guideLst>
    </p:cSldViewPr>
  </p:slideViewPr>
  <p:notesTextViewPr>
    <p:cViewPr>
      <p:scale>
        <a:sx n="200" d="100"/>
        <a:sy n="2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defRPr>
            </a:lvl1pPr>
          </a:lstStyle>
          <a:p>
            <a:pPr>
              <a:defRPr/>
            </a:pPr>
            <a:endParaRPr lang="en-GB" altLang="zh-CN"/>
          </a:p>
        </p:txBody>
      </p:sp>
      <p:sp>
        <p:nvSpPr>
          <p:cNvPr id="1751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defRPr>
            </a:lvl1pPr>
          </a:lstStyle>
          <a:p>
            <a:pPr>
              <a:defRPr/>
            </a:pPr>
            <a:endParaRPr lang="en-GB" altLang="zh-CN"/>
          </a:p>
        </p:txBody>
      </p:sp>
      <p:sp>
        <p:nvSpPr>
          <p:cNvPr id="1751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defRPr>
            </a:lvl1pPr>
          </a:lstStyle>
          <a:p>
            <a:pPr>
              <a:defRPr/>
            </a:pPr>
            <a:endParaRPr lang="en-GB" altLang="zh-CN"/>
          </a:p>
        </p:txBody>
      </p:sp>
      <p:sp>
        <p:nvSpPr>
          <p:cNvPr id="1751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ea typeface="+mn-ea"/>
              </a:defRPr>
            </a:lvl1pPr>
          </a:lstStyle>
          <a:p>
            <a:pPr>
              <a:defRPr/>
            </a:pPr>
            <a:fld id="{58CD87A4-0184-412C-A44A-3DA728178AFF}" type="slidenum">
              <a:rPr lang="en-GB" altLang="zh-CN"/>
              <a:pPr>
                <a:defRPr/>
              </a:pPr>
              <a:t>‹#›</a:t>
            </a:fld>
            <a:endParaRPr lang="en-GB" altLang="zh-CN"/>
          </a:p>
        </p:txBody>
      </p:sp>
    </p:spTree>
    <p:extLst>
      <p:ext uri="{BB962C8B-B14F-4D97-AF65-F5344CB8AC3E}">
        <p14:creationId xmlns:p14="http://schemas.microsoft.com/office/powerpoint/2010/main" val="2357266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defRPr>
            </a:lvl1pPr>
          </a:lstStyle>
          <a:p>
            <a:pPr>
              <a:defRPr/>
            </a:pPr>
            <a:endParaRPr lang="en-US" altLang="zh-CN"/>
          </a:p>
        </p:txBody>
      </p:sp>
      <p:sp>
        <p:nvSpPr>
          <p:cNvPr id="717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i-FI" noProof="0"/>
              <a:t>Muokkaa tekstin perustyylejä napsauttamalla</a:t>
            </a:r>
          </a:p>
          <a:p>
            <a:pPr lvl="1"/>
            <a:r>
              <a:rPr lang="fi-FI" noProof="0"/>
              <a:t>toinen taso</a:t>
            </a:r>
          </a:p>
          <a:p>
            <a:pPr lvl="2"/>
            <a:r>
              <a:rPr lang="fi-FI" noProof="0"/>
              <a:t>kolmas taso</a:t>
            </a:r>
          </a:p>
          <a:p>
            <a:pPr lvl="3"/>
            <a:r>
              <a:rPr lang="fi-FI" noProof="0"/>
              <a:t>neljäs taso</a:t>
            </a:r>
          </a:p>
          <a:p>
            <a:pPr lvl="4"/>
            <a:r>
              <a:rPr lang="fi-FI" noProof="0"/>
              <a:t>viides taso</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ea typeface="+mn-ea"/>
              </a:defRPr>
            </a:lvl1pPr>
          </a:lstStyle>
          <a:p>
            <a:pPr>
              <a:defRPr/>
            </a:pPr>
            <a:fld id="{BB8C311E-5859-4E0C-A0F3-4690A095D6BE}" type="slidenum">
              <a:rPr lang="fi-FI" altLang="zh-CN"/>
              <a:pPr>
                <a:defRPr/>
              </a:pPr>
              <a:t>‹#›</a:t>
            </a:fld>
            <a:endParaRPr lang="fi-FI" altLang="zh-CN"/>
          </a:p>
        </p:txBody>
      </p:sp>
    </p:spTree>
    <p:extLst>
      <p:ext uri="{BB962C8B-B14F-4D97-AF65-F5344CB8AC3E}">
        <p14:creationId xmlns:p14="http://schemas.microsoft.com/office/powerpoint/2010/main" val="17204162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5613" algn="l" rtl="0" eaLnBrk="0" fontAlgn="base" hangingPunct="0">
      <a:spcBef>
        <a:spcPct val="30000"/>
      </a:spcBef>
      <a:spcAft>
        <a:spcPct val="0"/>
      </a:spcAft>
      <a:defRPr sz="1200" kern="1200">
        <a:solidFill>
          <a:schemeClr val="tx1"/>
        </a:solidFill>
        <a:latin typeface="Arial" charset="0"/>
        <a:ea typeface="+mn-ea"/>
        <a:cs typeface="+mn-cs"/>
      </a:defRPr>
    </a:lvl2pPr>
    <a:lvl3pPr marL="912813" algn="l" rtl="0" eaLnBrk="0" fontAlgn="base" hangingPunct="0">
      <a:spcBef>
        <a:spcPct val="30000"/>
      </a:spcBef>
      <a:spcAft>
        <a:spcPct val="0"/>
      </a:spcAft>
      <a:defRPr sz="1200" kern="1200">
        <a:solidFill>
          <a:schemeClr val="tx1"/>
        </a:solidFill>
        <a:latin typeface="Arial" charset="0"/>
        <a:ea typeface="+mn-ea"/>
        <a:cs typeface="+mn-cs"/>
      </a:defRPr>
    </a:lvl3pPr>
    <a:lvl4pPr marL="1370013" algn="l" rtl="0" eaLnBrk="0" fontAlgn="base" hangingPunct="0">
      <a:spcBef>
        <a:spcPct val="30000"/>
      </a:spcBef>
      <a:spcAft>
        <a:spcPct val="0"/>
      </a:spcAft>
      <a:defRPr sz="1200" kern="1200">
        <a:solidFill>
          <a:schemeClr val="tx1"/>
        </a:solidFill>
        <a:latin typeface="Arial" charset="0"/>
        <a:ea typeface="+mn-ea"/>
        <a:cs typeface="+mn-cs"/>
      </a:defRPr>
    </a:lvl4pPr>
    <a:lvl5pPr marL="1827213" algn="l" rtl="0" eaLnBrk="0" fontAlgn="base" hangingPunct="0">
      <a:spcBef>
        <a:spcPct val="30000"/>
      </a:spcBef>
      <a:spcAft>
        <a:spcPct val="0"/>
      </a:spcAft>
      <a:defRPr sz="1200" kern="1200">
        <a:solidFill>
          <a:schemeClr val="tx1"/>
        </a:solidFill>
        <a:latin typeface="Arial" charset="0"/>
        <a:ea typeface="+mn-ea"/>
        <a:cs typeface="+mn-cs"/>
      </a:defRPr>
    </a:lvl5pPr>
    <a:lvl6pPr marL="2285726" algn="l" defTabSz="914290" rtl="0" eaLnBrk="1" latinLnBrk="0" hangingPunct="1">
      <a:defRPr sz="1200" kern="1200">
        <a:solidFill>
          <a:schemeClr val="tx1"/>
        </a:solidFill>
        <a:latin typeface="+mn-lt"/>
        <a:ea typeface="+mn-ea"/>
        <a:cs typeface="+mn-cs"/>
      </a:defRPr>
    </a:lvl6pPr>
    <a:lvl7pPr marL="2742871" algn="l" defTabSz="914290" rtl="0" eaLnBrk="1" latinLnBrk="0" hangingPunct="1">
      <a:defRPr sz="1200" kern="1200">
        <a:solidFill>
          <a:schemeClr val="tx1"/>
        </a:solidFill>
        <a:latin typeface="+mn-lt"/>
        <a:ea typeface="+mn-ea"/>
        <a:cs typeface="+mn-cs"/>
      </a:defRPr>
    </a:lvl7pPr>
    <a:lvl8pPr marL="3200016" algn="l" defTabSz="914290" rtl="0" eaLnBrk="1" latinLnBrk="0" hangingPunct="1">
      <a:defRPr sz="1200" kern="1200">
        <a:solidFill>
          <a:schemeClr val="tx1"/>
        </a:solidFill>
        <a:latin typeface="+mn-lt"/>
        <a:ea typeface="+mn-ea"/>
        <a:cs typeface="+mn-cs"/>
      </a:defRPr>
    </a:lvl8pPr>
    <a:lvl9pPr marL="3657161" algn="l" defTabSz="91429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B8C311E-5859-4E0C-A0F3-4690A095D6BE}" type="slidenum">
              <a:rPr lang="fi-FI" altLang="zh-CN" smtClean="0"/>
              <a:pPr>
                <a:defRPr/>
              </a:pPr>
              <a:t>1</a:t>
            </a:fld>
            <a:endParaRPr lang="fi-FI" altLang="zh-CN"/>
          </a:p>
        </p:txBody>
      </p:sp>
    </p:spTree>
    <p:extLst>
      <p:ext uri="{BB962C8B-B14F-4D97-AF65-F5344CB8AC3E}">
        <p14:creationId xmlns:p14="http://schemas.microsoft.com/office/powerpoint/2010/main" val="3768680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The input to </a:t>
            </a:r>
            <a:r>
              <a:rPr lang="en-US" altLang="zh-CN" b="1" dirty="0"/>
              <a:t>sum </a:t>
            </a:r>
            <a:r>
              <a:rPr lang="en-US" altLang="zh-CN" dirty="0"/>
              <a:t>and </a:t>
            </a:r>
            <a:r>
              <a:rPr lang="en-US" altLang="zh-CN" b="1" dirty="0"/>
              <a:t>avg </a:t>
            </a:r>
            <a:r>
              <a:rPr lang="en-US" altLang="zh-CN" dirty="0"/>
              <a:t>must be a collection of numbers, but the other operators</a:t>
            </a:r>
            <a:br>
              <a:rPr lang="en-US" altLang="zh-CN" dirty="0"/>
            </a:br>
            <a:r>
              <a:rPr lang="en-US" altLang="zh-CN" dirty="0"/>
              <a:t>can operate on collections of nonnumeric data types, such as strings, as well.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43</a:t>
            </a:fld>
            <a:endParaRPr lang="fi-FI" altLang="zh-CN"/>
          </a:p>
        </p:txBody>
      </p:sp>
    </p:spTree>
    <p:extLst>
      <p:ext uri="{BB962C8B-B14F-4D97-AF65-F5344CB8AC3E}">
        <p14:creationId xmlns:p14="http://schemas.microsoft.com/office/powerpoint/2010/main" val="2383657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circumstances where we would like to apply the aggregate function</a:t>
            </a:r>
            <a:br>
              <a:rPr lang="en-US" altLang="zh-CN" dirty="0"/>
            </a:br>
            <a:r>
              <a:rPr lang="en-US" altLang="zh-CN" dirty="0"/>
              <a:t>not only to a single set of tuples, but also to a group of sets of tuples; we specify</a:t>
            </a:r>
            <a:br>
              <a:rPr lang="en-US" altLang="zh-CN" dirty="0"/>
            </a:br>
            <a:r>
              <a:rPr lang="en-US" altLang="zh-CN" dirty="0"/>
              <a:t>this wish in SQL using the </a:t>
            </a:r>
            <a:r>
              <a:rPr lang="en-US" altLang="zh-CN" b="1" dirty="0"/>
              <a:t>group by </a:t>
            </a:r>
            <a:r>
              <a:rPr lang="en-US" altLang="zh-CN" dirty="0"/>
              <a:t>clause. The attribute or attributes given in</a:t>
            </a:r>
            <a:br>
              <a:rPr lang="en-US" altLang="zh-CN" dirty="0"/>
            </a:br>
            <a:r>
              <a:rPr lang="en-US" altLang="zh-CN" dirty="0"/>
              <a:t>the </a:t>
            </a:r>
            <a:r>
              <a:rPr lang="en-US" altLang="zh-CN" b="1" dirty="0"/>
              <a:t>group by </a:t>
            </a:r>
            <a:r>
              <a:rPr lang="en-US" altLang="zh-CN" dirty="0"/>
              <a:t>clause are used to form groups. Tuples with the same value on all</a:t>
            </a:r>
            <a:br>
              <a:rPr lang="en-US" altLang="zh-CN" dirty="0"/>
            </a:br>
            <a:r>
              <a:rPr lang="en-US" altLang="zh-CN" dirty="0"/>
              <a:t>attributes in the </a:t>
            </a:r>
            <a:r>
              <a:rPr lang="en-US" altLang="zh-CN" b="1" dirty="0"/>
              <a:t>group by </a:t>
            </a:r>
            <a:r>
              <a:rPr lang="en-US" altLang="zh-CN" dirty="0"/>
              <a:t>clause are placed in one group. </a:t>
            </a:r>
          </a:p>
          <a:p>
            <a:r>
              <a:rPr lang="en-US" altLang="zh-CN" dirty="0"/>
              <a:t>When an SQL query uses grouping, it is important to ensure that the only</a:t>
            </a:r>
            <a:br>
              <a:rPr lang="en-US" altLang="zh-CN" dirty="0"/>
            </a:br>
            <a:r>
              <a:rPr lang="en-US" altLang="zh-CN" dirty="0"/>
              <a:t>attributes that appear in the </a:t>
            </a:r>
            <a:r>
              <a:rPr lang="en-US" altLang="zh-CN" b="1" dirty="0"/>
              <a:t>select </a:t>
            </a:r>
            <a:r>
              <a:rPr lang="en-US" altLang="zh-CN" dirty="0"/>
              <a:t>statement without being aggregated are those</a:t>
            </a:r>
            <a:br>
              <a:rPr lang="en-US" altLang="zh-CN" dirty="0"/>
            </a:br>
            <a:r>
              <a:rPr lang="en-US" altLang="zh-CN" dirty="0"/>
              <a:t>that are present in the </a:t>
            </a:r>
            <a:r>
              <a:rPr lang="en-US" altLang="zh-CN" b="1" dirty="0"/>
              <a:t>group by </a:t>
            </a:r>
            <a:r>
              <a:rPr lang="en-US" altLang="zh-CN" dirty="0"/>
              <a:t>clause. In other words, any attribute that is not</a:t>
            </a:r>
            <a:br>
              <a:rPr lang="en-US" altLang="zh-CN" dirty="0"/>
            </a:br>
            <a:r>
              <a:rPr lang="en-US" altLang="zh-CN" dirty="0"/>
              <a:t>present in the </a:t>
            </a:r>
            <a:r>
              <a:rPr lang="en-US" altLang="zh-CN" b="1" dirty="0"/>
              <a:t>group by </a:t>
            </a:r>
            <a:r>
              <a:rPr lang="en-US" altLang="zh-CN" dirty="0"/>
              <a:t>clause must appear only inside an aggregate function if</a:t>
            </a:r>
            <a:br>
              <a:rPr lang="en-US" altLang="zh-CN" dirty="0"/>
            </a:br>
            <a:r>
              <a:rPr lang="en-US" altLang="zh-CN" dirty="0"/>
              <a:t>it appears in the </a:t>
            </a:r>
            <a:r>
              <a:rPr lang="en-US" altLang="zh-CN" b="1" dirty="0"/>
              <a:t>select </a:t>
            </a:r>
            <a:r>
              <a:rPr lang="en-US" altLang="zh-CN" dirty="0"/>
              <a:t>clause, otherwise the query is treated as erroneous. </a:t>
            </a:r>
            <a:br>
              <a:rPr lang="en-US" altLang="zh-CN" dirty="0"/>
            </a:br>
            <a:r>
              <a:rPr lang="en-US" altLang="zh-CN" dirty="0"/>
              <a:t>Each instructor in a particular group (defined by </a:t>
            </a:r>
            <a:r>
              <a:rPr lang="en-US" altLang="zh-CN" i="1" dirty="0"/>
              <a:t>dept name</a:t>
            </a:r>
            <a:r>
              <a:rPr lang="en-US" altLang="zh-CN" dirty="0"/>
              <a:t>) can have a different</a:t>
            </a:r>
            <a:br>
              <a:rPr lang="en-US" altLang="zh-CN" dirty="0"/>
            </a:br>
            <a:r>
              <a:rPr lang="en-US" altLang="zh-CN" i="1" dirty="0"/>
              <a:t>ID</a:t>
            </a:r>
            <a:r>
              <a:rPr lang="en-US" altLang="zh-CN" dirty="0"/>
              <a:t>, and since only one tuple is output for each group, there is no unique way of</a:t>
            </a:r>
            <a:br>
              <a:rPr lang="en-US" altLang="zh-CN" dirty="0"/>
            </a:br>
            <a:r>
              <a:rPr lang="en-US" altLang="zh-CN" dirty="0"/>
              <a:t>choosing which </a:t>
            </a:r>
            <a:r>
              <a:rPr lang="en-US" altLang="zh-CN" i="1" dirty="0"/>
              <a:t>ID </a:t>
            </a:r>
            <a:r>
              <a:rPr lang="en-US" altLang="zh-CN" dirty="0"/>
              <a:t>value to output. As a result, such cases are disallowed by SQL. </a:t>
            </a:r>
            <a:br>
              <a:rPr lang="en-US" altLang="zh-CN" dirty="0"/>
            </a:b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45</a:t>
            </a:fld>
            <a:endParaRPr lang="fi-FI" altLang="zh-CN"/>
          </a:p>
        </p:txBody>
      </p:sp>
    </p:spTree>
    <p:extLst>
      <p:ext uri="{BB962C8B-B14F-4D97-AF65-F5344CB8AC3E}">
        <p14:creationId xmlns:p14="http://schemas.microsoft.com/office/powerpoint/2010/main" val="647622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dirty="0"/>
              <a:t>1. </a:t>
            </a:r>
            <a:r>
              <a:rPr lang="en-US" altLang="zh-CN" dirty="0"/>
              <a:t>As was the case for queries without aggregation, the </a:t>
            </a:r>
            <a:r>
              <a:rPr lang="en-US" altLang="zh-CN" b="1" dirty="0"/>
              <a:t>from </a:t>
            </a:r>
            <a:r>
              <a:rPr lang="en-US" altLang="zh-CN" dirty="0"/>
              <a:t>clause is first</a:t>
            </a:r>
            <a:br>
              <a:rPr lang="en-US" altLang="zh-CN" dirty="0"/>
            </a:br>
            <a:r>
              <a:rPr lang="en-US" altLang="zh-CN" dirty="0"/>
              <a:t>evaluated to get a relation. </a:t>
            </a:r>
            <a:br>
              <a:rPr lang="en-US" altLang="zh-CN" dirty="0"/>
            </a:br>
            <a:r>
              <a:rPr lang="en-US" altLang="zh-CN" b="1" dirty="0"/>
              <a:t>2. </a:t>
            </a:r>
            <a:r>
              <a:rPr lang="en-US" altLang="zh-CN" dirty="0"/>
              <a:t>If a </a:t>
            </a:r>
            <a:r>
              <a:rPr lang="en-US" altLang="zh-CN" b="1" dirty="0"/>
              <a:t>where </a:t>
            </a:r>
            <a:r>
              <a:rPr lang="en-US" altLang="zh-CN" dirty="0"/>
              <a:t>clause is present, the predicate in the </a:t>
            </a:r>
            <a:r>
              <a:rPr lang="en-US" altLang="zh-CN" b="1" dirty="0"/>
              <a:t>where </a:t>
            </a:r>
            <a:r>
              <a:rPr lang="en-US" altLang="zh-CN" dirty="0"/>
              <a:t>clause is applied on</a:t>
            </a:r>
            <a:br>
              <a:rPr lang="en-US" altLang="zh-CN" dirty="0"/>
            </a:br>
            <a:r>
              <a:rPr lang="en-US" altLang="zh-CN" dirty="0"/>
              <a:t>the result relation of the </a:t>
            </a:r>
            <a:r>
              <a:rPr lang="en-US" altLang="zh-CN" b="1" dirty="0"/>
              <a:t>from </a:t>
            </a:r>
            <a:r>
              <a:rPr lang="en-US" altLang="zh-CN" dirty="0"/>
              <a:t>clause.</a:t>
            </a:r>
            <a:br>
              <a:rPr lang="en-US" altLang="zh-CN" dirty="0"/>
            </a:br>
            <a:r>
              <a:rPr lang="en-US" altLang="zh-CN" b="1" dirty="0"/>
              <a:t>3. </a:t>
            </a:r>
            <a:r>
              <a:rPr lang="en-US" altLang="zh-CN" dirty="0"/>
              <a:t>Tuples satisfying the </a:t>
            </a:r>
            <a:r>
              <a:rPr lang="en-US" altLang="zh-CN" b="1" dirty="0"/>
              <a:t>where </a:t>
            </a:r>
            <a:r>
              <a:rPr lang="en-US" altLang="zh-CN" dirty="0"/>
              <a:t>predicate are then placed into groups by the</a:t>
            </a:r>
            <a:br>
              <a:rPr lang="en-US" altLang="zh-CN" dirty="0"/>
            </a:br>
            <a:r>
              <a:rPr lang="en-US" altLang="zh-CN" b="1" dirty="0"/>
              <a:t>group by </a:t>
            </a:r>
            <a:r>
              <a:rPr lang="en-US" altLang="zh-CN" dirty="0"/>
              <a:t>clause if it is present. If the </a:t>
            </a:r>
            <a:r>
              <a:rPr lang="en-US" altLang="zh-CN" b="1" dirty="0"/>
              <a:t>group by </a:t>
            </a:r>
            <a:r>
              <a:rPr lang="en-US" altLang="zh-CN" dirty="0"/>
              <a:t>clause is absent, the entire</a:t>
            </a:r>
            <a:br>
              <a:rPr lang="en-US" altLang="zh-CN" dirty="0"/>
            </a:br>
            <a:r>
              <a:rPr lang="en-US" altLang="zh-CN" dirty="0"/>
              <a:t>set of tuples satisfying the </a:t>
            </a:r>
            <a:r>
              <a:rPr lang="en-US" altLang="zh-CN" b="1" dirty="0"/>
              <a:t>where </a:t>
            </a:r>
            <a:r>
              <a:rPr lang="en-US" altLang="zh-CN" dirty="0"/>
              <a:t>predicate is treated as being in one group.</a:t>
            </a:r>
            <a:br>
              <a:rPr lang="en-US" altLang="zh-CN" dirty="0"/>
            </a:br>
            <a:r>
              <a:rPr lang="en-US" altLang="zh-CN" b="1" dirty="0"/>
              <a:t>4. </a:t>
            </a:r>
            <a:r>
              <a:rPr lang="en-US" altLang="zh-CN" dirty="0"/>
              <a:t>The </a:t>
            </a:r>
            <a:r>
              <a:rPr lang="en-US" altLang="zh-CN" b="1" dirty="0"/>
              <a:t>having </a:t>
            </a:r>
            <a:r>
              <a:rPr lang="en-US" altLang="zh-CN" dirty="0"/>
              <a:t>clause, if it is present, is applied to each group; the groups that</a:t>
            </a:r>
            <a:br>
              <a:rPr lang="en-US" altLang="zh-CN" dirty="0"/>
            </a:br>
            <a:r>
              <a:rPr lang="en-US" altLang="zh-CN" dirty="0"/>
              <a:t>do not satisfy the </a:t>
            </a:r>
            <a:r>
              <a:rPr lang="en-US" altLang="zh-CN" b="1" dirty="0"/>
              <a:t>having </a:t>
            </a:r>
            <a:r>
              <a:rPr lang="en-US" altLang="zh-CN" dirty="0"/>
              <a:t>clause predicate are removed.</a:t>
            </a:r>
            <a:br>
              <a:rPr lang="en-US" altLang="zh-CN" dirty="0"/>
            </a:br>
            <a:r>
              <a:rPr lang="en-US" altLang="zh-CN" b="1" dirty="0"/>
              <a:t>5. </a:t>
            </a:r>
            <a:r>
              <a:rPr lang="en-US" altLang="zh-CN" dirty="0"/>
              <a:t>The </a:t>
            </a:r>
            <a:r>
              <a:rPr lang="en-US" altLang="zh-CN" b="1" dirty="0"/>
              <a:t>select </a:t>
            </a:r>
            <a:r>
              <a:rPr lang="en-US" altLang="zh-CN" dirty="0"/>
              <a:t>clause uses the remaining groups to generate tuples of the result</a:t>
            </a:r>
            <a:br>
              <a:rPr lang="en-US" altLang="zh-CN" dirty="0"/>
            </a:br>
            <a:r>
              <a:rPr lang="en-US" altLang="zh-CN" dirty="0"/>
              <a:t>of the query, applying the aggregate functions to get a single result tuple for</a:t>
            </a:r>
            <a:br>
              <a:rPr lang="en-US" altLang="zh-CN" dirty="0"/>
            </a:br>
            <a:r>
              <a:rPr lang="en-US" altLang="zh-CN" dirty="0"/>
              <a:t>each group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47</a:t>
            </a:fld>
            <a:endParaRPr lang="fi-FI" altLang="zh-CN"/>
          </a:p>
        </p:txBody>
      </p:sp>
    </p:spTree>
    <p:extLst>
      <p:ext uri="{BB962C8B-B14F-4D97-AF65-F5344CB8AC3E}">
        <p14:creationId xmlns:p14="http://schemas.microsoft.com/office/powerpoint/2010/main" val="4020484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dirty="0">
                <a:solidFill>
                  <a:srgbClr val="FF0000"/>
                </a:solidFill>
              </a:rPr>
              <a:t>Cardinality</a:t>
            </a:r>
            <a:r>
              <a:rPr lang="zh-CN" altLang="en-US" b="1" dirty="0">
                <a:solidFill>
                  <a:srgbClr val="FF0000"/>
                </a:solidFill>
              </a:rPr>
              <a:t>：</a:t>
            </a:r>
            <a:r>
              <a:rPr lang="zh-CN" altLang="en-US" b="1" dirty="0"/>
              <a:t>基数</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49</a:t>
            </a:fld>
            <a:endParaRPr lang="fi-FI" altLang="zh-CN"/>
          </a:p>
        </p:txBody>
      </p:sp>
    </p:spTree>
    <p:extLst>
      <p:ext uri="{BB962C8B-B14F-4D97-AF65-F5344CB8AC3E}">
        <p14:creationId xmlns:p14="http://schemas.microsoft.com/office/powerpoint/2010/main" val="2480900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buClr>
                <a:srgbClr val="0000FF"/>
              </a:buClr>
              <a:buFont typeface="Wingdings" panose="05000000000000000000" pitchFamily="2" charset="2"/>
              <a:buChar char="n"/>
              <a:tabLst>
                <a:tab pos="461963" algn="l"/>
                <a:tab pos="1027113" algn="l"/>
                <a:tab pos="1547813" algn="l"/>
              </a:tabLst>
            </a:pPr>
            <a:r>
              <a:rPr lang="en-US" altLang="zh-CN" sz="700" b="1" i="1" dirty="0">
                <a:solidFill>
                  <a:srgbClr val="FF0000"/>
                </a:solidFill>
                <a:sym typeface="Symbol" panose="05050102010706020507" pitchFamily="18" charset="2"/>
              </a:rPr>
              <a:t>Note</a:t>
            </a:r>
            <a:r>
              <a:rPr lang="en-US" altLang="zh-CN" sz="700" b="1" i="1" dirty="0">
                <a:sym typeface="Symbol" panose="05050102010706020507" pitchFamily="18" charset="2"/>
              </a:rPr>
              <a:t>: </a:t>
            </a:r>
            <a:r>
              <a:rPr lang="en-US" altLang="zh-CN" sz="700" b="1" dirty="0">
                <a:solidFill>
                  <a:srgbClr val="FF0000"/>
                </a:solidFill>
                <a:sym typeface="Symbol" panose="05050102010706020507" pitchFamily="18" charset="2"/>
              </a:rPr>
              <a:t>Cannot write</a:t>
            </a:r>
            <a:r>
              <a:rPr lang="en-US" altLang="zh-CN" sz="700" b="1" dirty="0">
                <a:sym typeface="Symbol" panose="05050102010706020507" pitchFamily="18" charset="2"/>
              </a:rPr>
              <a:t> this query using</a:t>
            </a:r>
            <a:r>
              <a:rPr lang="en-US" altLang="zh-CN" sz="700" b="1" i="1" dirty="0">
                <a:sym typeface="Symbol" panose="05050102010706020507" pitchFamily="18" charset="2"/>
              </a:rPr>
              <a:t> </a:t>
            </a:r>
            <a:r>
              <a:rPr lang="en-US" altLang="zh-CN" sz="700" b="1" dirty="0">
                <a:solidFill>
                  <a:srgbClr val="FF0000"/>
                </a:solidFill>
                <a:sym typeface="Symbol" panose="05050102010706020507" pitchFamily="18" charset="2"/>
              </a:rPr>
              <a:t>= all</a:t>
            </a:r>
            <a:r>
              <a:rPr lang="en-US" altLang="zh-CN" sz="700" b="1" i="1" dirty="0">
                <a:sym typeface="Symbol" panose="05050102010706020507" pitchFamily="18" charset="2"/>
              </a:rPr>
              <a:t> </a:t>
            </a:r>
            <a:r>
              <a:rPr lang="en-US" altLang="zh-CN" sz="700" b="1" dirty="0">
                <a:sym typeface="Symbol" panose="05050102010706020507" pitchFamily="18" charset="2"/>
              </a:rPr>
              <a:t>and its variants</a:t>
            </a:r>
          </a:p>
          <a:p>
            <a:pPr>
              <a:lnSpc>
                <a:spcPct val="90000"/>
              </a:lnSpc>
              <a:buClr>
                <a:srgbClr val="0000FF"/>
              </a:buClr>
              <a:buFont typeface="Wingdings" panose="05000000000000000000" pitchFamily="2" charset="2"/>
              <a:buNone/>
              <a:tabLst>
                <a:tab pos="461963" algn="l"/>
                <a:tab pos="1027113" algn="l"/>
                <a:tab pos="1547813" algn="l"/>
              </a:tabLst>
            </a:pPr>
            <a:r>
              <a:rPr lang="zh-CN" altLang="en-US" sz="700" b="1" dirty="0">
                <a:sym typeface="Symbol" panose="05050102010706020507" pitchFamily="18" charset="2"/>
              </a:rPr>
              <a:t>因为</a:t>
            </a:r>
            <a:r>
              <a:rPr lang="en-US" altLang="zh-CN" sz="700" b="1" dirty="0">
                <a:sym typeface="Symbol" panose="05050102010706020507" pitchFamily="18" charset="2"/>
              </a:rPr>
              <a:t>=all</a:t>
            </a:r>
            <a:r>
              <a:rPr lang="zh-CN" altLang="en-US" sz="700" b="1" dirty="0">
                <a:sym typeface="Symbol" panose="05050102010706020507" pitchFamily="18" charset="2"/>
              </a:rPr>
              <a:t>的左边是一条记录，而这里是两个集合？</a:t>
            </a:r>
            <a:endParaRPr lang="en-US" altLang="zh-CN" sz="700" b="1" dirty="0">
              <a:sym typeface="Symbol" panose="05050102010706020507" pitchFamily="18" charset="2"/>
            </a:endParaRP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58</a:t>
            </a:fld>
            <a:endParaRPr lang="fi-FI" altLang="zh-CN"/>
          </a:p>
        </p:txBody>
      </p:sp>
    </p:spTree>
    <p:extLst>
      <p:ext uri="{BB962C8B-B14F-4D97-AF65-F5344CB8AC3E}">
        <p14:creationId xmlns:p14="http://schemas.microsoft.com/office/powerpoint/2010/main" val="455728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Note that if a course is not offered in 2009, the subquery would return an empty</a:t>
            </a:r>
            <a:br>
              <a:rPr lang="en-US" altLang="zh-CN" dirty="0"/>
            </a:br>
            <a:r>
              <a:rPr lang="en-US" altLang="zh-CN" dirty="0"/>
              <a:t>result, and the </a:t>
            </a:r>
            <a:r>
              <a:rPr lang="en-US" altLang="zh-CN" b="1" dirty="0"/>
              <a:t>unique </a:t>
            </a:r>
            <a:r>
              <a:rPr lang="en-US" altLang="zh-CN" dirty="0"/>
              <a:t>predicate would evaluate to true on the empty set. </a:t>
            </a:r>
            <a:br>
              <a:rPr lang="en-US" altLang="zh-CN" dirty="0"/>
            </a:br>
            <a:r>
              <a:rPr lang="zh-CN" altLang="en-US" dirty="0"/>
              <a:t>小于号应该改为大于号</a:t>
            </a: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60</a:t>
            </a:fld>
            <a:endParaRPr lang="fi-FI" altLang="zh-CN"/>
          </a:p>
        </p:txBody>
      </p:sp>
    </p:spTree>
    <p:extLst>
      <p:ext uri="{BB962C8B-B14F-4D97-AF65-F5344CB8AC3E}">
        <p14:creationId xmlns:p14="http://schemas.microsoft.com/office/powerpoint/2010/main" val="1222860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dirty="0"/>
              <a:t>Any relation that is not of the conceptual model?</a:t>
            </a:r>
            <a:r>
              <a:rPr lang="zh-CN" altLang="en-US" b="1" dirty="0"/>
              <a:t>不是存储的概念模型的表，而是把</a:t>
            </a:r>
            <a:r>
              <a:rPr lang="en-US" altLang="zh-CN" b="1" dirty="0"/>
              <a:t>SQL</a:t>
            </a:r>
            <a:r>
              <a:rPr lang="zh-CN" altLang="en-US" b="1" dirty="0"/>
              <a:t>查询语句存储下来的虚拟的表</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61</a:t>
            </a:fld>
            <a:endParaRPr lang="fi-FI" altLang="zh-CN"/>
          </a:p>
        </p:txBody>
      </p:sp>
    </p:spTree>
    <p:extLst>
      <p:ext uri="{BB962C8B-B14F-4D97-AF65-F5344CB8AC3E}">
        <p14:creationId xmlns:p14="http://schemas.microsoft.com/office/powerpoint/2010/main" val="1733400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However, using nested subqueries would</a:t>
            </a:r>
            <a:br>
              <a:rPr lang="en-US" altLang="zh-CN" dirty="0"/>
            </a:br>
            <a:r>
              <a:rPr lang="en-US" altLang="zh-CN" dirty="0"/>
              <a:t>have made the query harder to read and understand. The </a:t>
            </a:r>
            <a:r>
              <a:rPr lang="en-US" altLang="zh-CN" b="1" dirty="0"/>
              <a:t>with </a:t>
            </a:r>
            <a:r>
              <a:rPr lang="en-US" altLang="zh-CN" dirty="0"/>
              <a:t>clause makes the</a:t>
            </a:r>
            <a:br>
              <a:rPr lang="en-US" altLang="zh-CN" dirty="0"/>
            </a:br>
            <a:r>
              <a:rPr lang="en-US" altLang="zh-CN" dirty="0"/>
              <a:t>query logic clearer; it also permits a view definition to be used in multiple places</a:t>
            </a:r>
            <a:br>
              <a:rPr lang="en-US" altLang="zh-CN" dirty="0"/>
            </a:br>
            <a:r>
              <a:rPr lang="en-US" altLang="zh-CN" dirty="0"/>
              <a:t>within a query</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67</a:t>
            </a:fld>
            <a:endParaRPr lang="fi-FI" altLang="zh-CN"/>
          </a:p>
        </p:txBody>
      </p:sp>
    </p:spTree>
    <p:extLst>
      <p:ext uri="{BB962C8B-B14F-4D97-AF65-F5344CB8AC3E}">
        <p14:creationId xmlns:p14="http://schemas.microsoft.com/office/powerpoint/2010/main" val="1972027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Performing all the tests before performing any deletion is important—if some tuples are deleted before other tuples</a:t>
            </a:r>
            <a:br>
              <a:rPr lang="en-US" altLang="zh-CN" b="1" dirty="0"/>
            </a:br>
            <a:r>
              <a:rPr lang="en-US" altLang="zh-CN" dirty="0"/>
              <a:t>have been tested, the average salary may change, and the final result of the </a:t>
            </a:r>
            <a:r>
              <a:rPr lang="en-US" altLang="zh-CN" b="1" dirty="0"/>
              <a:t>delete</a:t>
            </a:r>
            <a:br>
              <a:rPr lang="en-US" altLang="zh-CN" b="1" dirty="0"/>
            </a:br>
            <a:r>
              <a:rPr lang="en-US" altLang="zh-CN" dirty="0"/>
              <a:t>would depend on the order in which the tuples were processed!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71</a:t>
            </a:fld>
            <a:endParaRPr lang="fi-FI" altLang="zh-CN"/>
          </a:p>
        </p:txBody>
      </p:sp>
    </p:spTree>
    <p:extLst>
      <p:ext uri="{BB962C8B-B14F-4D97-AF65-F5344CB8AC3E}">
        <p14:creationId xmlns:p14="http://schemas.microsoft.com/office/powerpoint/2010/main" val="1028573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might insert an infinite number of tuples, if the primary key constraint on </a:t>
            </a:r>
            <a:r>
              <a:rPr lang="en-US" altLang="zh-CN" i="1" dirty="0"/>
              <a:t>student</a:t>
            </a:r>
            <a:br>
              <a:rPr lang="en-US" altLang="zh-CN" i="1" dirty="0"/>
            </a:br>
            <a:r>
              <a:rPr lang="en-US" altLang="zh-CN" dirty="0"/>
              <a:t>were absent. Without the primary key constraint, the request would insert the</a:t>
            </a:r>
            <a:br>
              <a:rPr lang="en-US" altLang="zh-CN" dirty="0"/>
            </a:br>
            <a:r>
              <a:rPr lang="en-US" altLang="zh-CN" dirty="0"/>
              <a:t>first tuple in </a:t>
            </a:r>
            <a:r>
              <a:rPr lang="en-US" altLang="zh-CN" i="1" dirty="0"/>
              <a:t>student </a:t>
            </a:r>
            <a:r>
              <a:rPr lang="en-US" altLang="zh-CN" dirty="0"/>
              <a:t>again, creating a second copy of the tuple. Since this second</a:t>
            </a:r>
            <a:br>
              <a:rPr lang="en-US" altLang="zh-CN" dirty="0"/>
            </a:br>
            <a:r>
              <a:rPr lang="en-US" altLang="zh-CN" dirty="0"/>
              <a:t>copy is part of </a:t>
            </a:r>
            <a:r>
              <a:rPr lang="en-US" altLang="zh-CN" i="1" dirty="0"/>
              <a:t>student </a:t>
            </a:r>
            <a:r>
              <a:rPr lang="en-US" altLang="zh-CN" dirty="0"/>
              <a:t>now, the </a:t>
            </a:r>
            <a:r>
              <a:rPr lang="en-US" altLang="zh-CN" b="1" dirty="0"/>
              <a:t>select </a:t>
            </a:r>
            <a:r>
              <a:rPr lang="en-US" altLang="zh-CN" dirty="0"/>
              <a:t>statement may find it, and a third copy</a:t>
            </a:r>
            <a:br>
              <a:rPr lang="en-US" altLang="zh-CN" dirty="0"/>
            </a:br>
            <a:r>
              <a:rPr lang="en-US" altLang="zh-CN" dirty="0"/>
              <a:t>would be inserted into </a:t>
            </a:r>
            <a:r>
              <a:rPr lang="en-US" altLang="zh-CN" i="1" dirty="0"/>
              <a:t>student</a:t>
            </a:r>
            <a:r>
              <a:rPr lang="en-US" altLang="zh-CN" dirty="0"/>
              <a:t>. The </a:t>
            </a:r>
            <a:r>
              <a:rPr lang="en-US" altLang="zh-CN" b="1" dirty="0"/>
              <a:t>select </a:t>
            </a:r>
            <a:r>
              <a:rPr lang="en-US" altLang="zh-CN" dirty="0"/>
              <a:t>statement may then find this third</a:t>
            </a:r>
            <a:br>
              <a:rPr lang="en-US" altLang="zh-CN" dirty="0"/>
            </a:br>
            <a:r>
              <a:rPr lang="en-US" altLang="zh-CN" dirty="0"/>
              <a:t>copy and insert a fourth copy, and so on, forever. Evaluating the </a:t>
            </a:r>
            <a:r>
              <a:rPr lang="en-US" altLang="zh-CN" b="1" dirty="0"/>
              <a:t>select </a:t>
            </a:r>
            <a:r>
              <a:rPr lang="en-US" altLang="zh-CN" dirty="0"/>
              <a:t>statement</a:t>
            </a:r>
            <a:br>
              <a:rPr lang="en-US" altLang="zh-CN" dirty="0"/>
            </a:br>
            <a:r>
              <a:rPr lang="en-US" altLang="zh-CN" dirty="0"/>
              <a:t>completely before performing insertions avoids such problems.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73</a:t>
            </a:fld>
            <a:endParaRPr lang="fi-FI" altLang="zh-CN"/>
          </a:p>
        </p:txBody>
      </p:sp>
    </p:spTree>
    <p:extLst>
      <p:ext uri="{BB962C8B-B14F-4D97-AF65-F5344CB8AC3E}">
        <p14:creationId xmlns:p14="http://schemas.microsoft.com/office/powerpoint/2010/main" val="2669454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t>
            </a:r>
            <a:r>
              <a:rPr lang="en-US" altLang="zh-CN" b="1" dirty="0"/>
              <a:t>char </a:t>
            </a:r>
            <a:r>
              <a:rPr lang="en-US" altLang="zh-CN" dirty="0"/>
              <a:t>data type stores fixed length strings. Consider, for example, an</a:t>
            </a:r>
            <a:br>
              <a:rPr lang="en-US" altLang="zh-CN" dirty="0"/>
            </a:br>
            <a:r>
              <a:rPr lang="en-US" altLang="zh-CN" dirty="0"/>
              <a:t>attribute </a:t>
            </a:r>
            <a:r>
              <a:rPr lang="en-US" altLang="zh-CN" i="1" dirty="0"/>
              <a:t>A </a:t>
            </a:r>
            <a:r>
              <a:rPr lang="en-US" altLang="zh-CN" dirty="0"/>
              <a:t>of type </a:t>
            </a:r>
            <a:r>
              <a:rPr lang="en-US" altLang="zh-CN" b="1" dirty="0"/>
              <a:t>char</a:t>
            </a:r>
            <a:r>
              <a:rPr lang="en-US" altLang="zh-CN" dirty="0"/>
              <a:t>(10). If we store a string “</a:t>
            </a:r>
            <a:r>
              <a:rPr lang="en-US" altLang="zh-CN" dirty="0" err="1"/>
              <a:t>Avi</a:t>
            </a:r>
            <a:r>
              <a:rPr lang="en-US" altLang="zh-CN" dirty="0"/>
              <a:t>” in this attribute, 7 spaces</a:t>
            </a:r>
            <a:br>
              <a:rPr lang="en-US" altLang="zh-CN" dirty="0"/>
            </a:br>
            <a:r>
              <a:rPr lang="en-US" altLang="zh-CN" dirty="0"/>
              <a:t>are appended to the string to make it 10 characters long. In contrast, if attribute </a:t>
            </a:r>
            <a:r>
              <a:rPr lang="en-US" altLang="zh-CN" i="1" dirty="0"/>
              <a:t>B</a:t>
            </a:r>
            <a:br>
              <a:rPr lang="en-US" altLang="zh-CN" i="1" dirty="0"/>
            </a:br>
            <a:r>
              <a:rPr lang="en-US" altLang="zh-CN" dirty="0"/>
              <a:t>were of type </a:t>
            </a:r>
            <a:r>
              <a:rPr lang="en-US" altLang="zh-CN" b="1" dirty="0"/>
              <a:t>varchar</a:t>
            </a:r>
            <a:r>
              <a:rPr lang="en-US" altLang="zh-CN" dirty="0"/>
              <a:t>(10), and we store “</a:t>
            </a:r>
            <a:r>
              <a:rPr lang="en-US" altLang="zh-CN" dirty="0" err="1"/>
              <a:t>Avi</a:t>
            </a:r>
            <a:r>
              <a:rPr lang="en-US" altLang="zh-CN" dirty="0"/>
              <a:t>” in attribute </a:t>
            </a:r>
            <a:r>
              <a:rPr lang="en-US" altLang="zh-CN" i="1" dirty="0"/>
              <a:t>B</a:t>
            </a:r>
            <a:r>
              <a:rPr lang="en-US" altLang="zh-CN" dirty="0"/>
              <a:t>, no spaces would be</a:t>
            </a:r>
            <a:br>
              <a:rPr lang="en-US" altLang="zh-CN" dirty="0"/>
            </a:br>
            <a:r>
              <a:rPr lang="en-US" altLang="zh-CN" dirty="0"/>
              <a:t>added. When comparing two values of type </a:t>
            </a:r>
            <a:r>
              <a:rPr lang="en-US" altLang="zh-CN" b="1" dirty="0"/>
              <a:t>char</a:t>
            </a:r>
            <a:r>
              <a:rPr lang="en-US" altLang="zh-CN" dirty="0"/>
              <a:t>, if they are of different lengths</a:t>
            </a:r>
            <a:br>
              <a:rPr lang="en-US" altLang="zh-CN" dirty="0"/>
            </a:br>
            <a:r>
              <a:rPr lang="en-US" altLang="zh-CN" dirty="0"/>
              <a:t>extra spaces are automatically added to the shorter one to make them the same</a:t>
            </a:r>
            <a:br>
              <a:rPr lang="en-US" altLang="zh-CN" dirty="0"/>
            </a:br>
            <a:r>
              <a:rPr lang="en-US" altLang="zh-CN" dirty="0"/>
              <a:t>size, before comparison.</a:t>
            </a:r>
            <a:br>
              <a:rPr lang="en-US" altLang="zh-CN" dirty="0"/>
            </a:br>
            <a:r>
              <a:rPr lang="en-US" altLang="zh-CN" dirty="0"/>
              <a:t>When comparing a </a:t>
            </a:r>
            <a:r>
              <a:rPr lang="en-US" altLang="zh-CN" b="1" dirty="0"/>
              <a:t>char </a:t>
            </a:r>
            <a:r>
              <a:rPr lang="en-US" altLang="zh-CN" dirty="0"/>
              <a:t>type with a </a:t>
            </a:r>
            <a:r>
              <a:rPr lang="en-US" altLang="zh-CN" b="1" dirty="0"/>
              <a:t>varchar </a:t>
            </a:r>
            <a:r>
              <a:rPr lang="en-US" altLang="zh-CN" dirty="0"/>
              <a:t>type, one may expect extra spaces</a:t>
            </a:r>
            <a:br>
              <a:rPr lang="en-US" altLang="zh-CN" dirty="0"/>
            </a:br>
            <a:r>
              <a:rPr lang="en-US" altLang="zh-CN" dirty="0"/>
              <a:t>to be added to the </a:t>
            </a:r>
            <a:r>
              <a:rPr lang="en-US" altLang="zh-CN" b="1" dirty="0"/>
              <a:t>varchar </a:t>
            </a:r>
            <a:r>
              <a:rPr lang="en-US" altLang="zh-CN" dirty="0"/>
              <a:t>type to make the lengths equal, before comparison;</a:t>
            </a:r>
            <a:br>
              <a:rPr lang="en-US" altLang="zh-CN" dirty="0"/>
            </a:br>
            <a:r>
              <a:rPr lang="en-US" altLang="zh-CN" dirty="0"/>
              <a:t>however, this may or may not be done, depending on the database system. As a</a:t>
            </a:r>
            <a:br>
              <a:rPr lang="en-US" altLang="zh-CN" dirty="0"/>
            </a:br>
            <a:r>
              <a:rPr lang="en-US" altLang="zh-CN" dirty="0"/>
              <a:t>result, even if the same value “</a:t>
            </a:r>
            <a:r>
              <a:rPr lang="en-US" altLang="zh-CN" dirty="0" err="1"/>
              <a:t>Avi</a:t>
            </a:r>
            <a:r>
              <a:rPr lang="en-US" altLang="zh-CN" dirty="0"/>
              <a:t>” is stored in the attributes </a:t>
            </a:r>
            <a:r>
              <a:rPr lang="en-US" altLang="zh-CN" i="1" dirty="0"/>
              <a:t>A </a:t>
            </a:r>
            <a:r>
              <a:rPr lang="en-US" altLang="zh-CN" dirty="0"/>
              <a:t>and </a:t>
            </a:r>
            <a:r>
              <a:rPr lang="en-US" altLang="zh-CN" i="1" dirty="0"/>
              <a:t>B </a:t>
            </a:r>
            <a:r>
              <a:rPr lang="en-US" altLang="zh-CN" dirty="0"/>
              <a:t>above, a</a:t>
            </a:r>
            <a:br>
              <a:rPr lang="en-US" altLang="zh-CN" dirty="0"/>
            </a:br>
            <a:r>
              <a:rPr lang="en-US" altLang="zh-CN" dirty="0"/>
              <a:t>comparison </a:t>
            </a:r>
            <a:r>
              <a:rPr lang="en-US" altLang="zh-CN" i="1" dirty="0"/>
              <a:t>A</a:t>
            </a:r>
            <a:r>
              <a:rPr lang="en-US" altLang="zh-CN" dirty="0"/>
              <a:t>=</a:t>
            </a:r>
            <a:r>
              <a:rPr lang="en-US" altLang="zh-CN" i="1" dirty="0"/>
              <a:t>B </a:t>
            </a:r>
            <a:r>
              <a:rPr lang="en-US" altLang="zh-CN" dirty="0"/>
              <a:t>may return false. We recommend you always use the </a:t>
            </a:r>
            <a:r>
              <a:rPr lang="en-US" altLang="zh-CN" b="1" dirty="0"/>
              <a:t>varchar.</a:t>
            </a:r>
          </a:p>
          <a:p>
            <a:endParaRPr lang="en-US" altLang="zh-CN" b="1" dirty="0"/>
          </a:p>
          <a:p>
            <a:r>
              <a:rPr lang="en-US" altLang="zh-CN" b="1" dirty="0"/>
              <a:t>numeric</a:t>
            </a:r>
            <a:r>
              <a:rPr lang="en-US" altLang="zh-CN" dirty="0"/>
              <a:t>(3,1) allows 44</a:t>
            </a:r>
            <a:r>
              <a:rPr lang="en-US" altLang="zh-CN" i="1" dirty="0"/>
              <a:t>.</a:t>
            </a:r>
            <a:r>
              <a:rPr lang="en-US" altLang="zh-CN" dirty="0"/>
              <a:t>5 to be stored exactly, but</a:t>
            </a:r>
            <a:br>
              <a:rPr lang="en-US" altLang="zh-CN" dirty="0"/>
            </a:br>
            <a:r>
              <a:rPr lang="en-US" altLang="zh-CN" dirty="0"/>
              <a:t>neither 444</a:t>
            </a:r>
            <a:r>
              <a:rPr lang="en-US" altLang="zh-CN" i="1" dirty="0"/>
              <a:t>.</a:t>
            </a:r>
            <a:r>
              <a:rPr lang="en-US" altLang="zh-CN" dirty="0"/>
              <a:t>5 nor 0</a:t>
            </a:r>
            <a:r>
              <a:rPr lang="en-US" altLang="zh-CN" i="1" dirty="0"/>
              <a:t>.</a:t>
            </a:r>
            <a:r>
              <a:rPr lang="en-US" altLang="zh-CN" dirty="0"/>
              <a:t>32 can be stored exactly in a field of this type. </a:t>
            </a:r>
            <a:br>
              <a:rPr lang="en-US" altLang="zh-CN" dirty="0"/>
            </a:br>
            <a:br>
              <a:rPr lang="en-US" altLang="zh-CN" b="1" dirty="0"/>
            </a:br>
            <a:r>
              <a:rPr lang="en-US" altLang="zh-CN" dirty="0"/>
              <a:t>type instead of the </a:t>
            </a:r>
            <a:r>
              <a:rPr lang="en-US" altLang="zh-CN" b="1" dirty="0"/>
              <a:t>char </a:t>
            </a:r>
            <a:r>
              <a:rPr lang="en-US" altLang="zh-CN" dirty="0"/>
              <a:t>type to avoid these problems. </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7</a:t>
            </a:fld>
            <a:endParaRPr lang="fi-FI" altLang="zh-CN"/>
          </a:p>
        </p:txBody>
      </p:sp>
    </p:spTree>
    <p:extLst>
      <p:ext uri="{BB962C8B-B14F-4D97-AF65-F5344CB8AC3E}">
        <p14:creationId xmlns:p14="http://schemas.microsoft.com/office/powerpoint/2010/main" val="3862014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solidFill>
                  <a:srgbClr val="0000FF"/>
                </a:solidFill>
              </a:rPr>
              <a:t>Predicate</a:t>
            </a:r>
            <a:r>
              <a:rPr lang="zh-CN" altLang="en-US" b="1" dirty="0">
                <a:solidFill>
                  <a:srgbClr val="0000FF"/>
                </a:solidFill>
              </a:rPr>
              <a:t>：断言</a:t>
            </a:r>
            <a:endParaRPr lang="en-US" altLang="zh-CN" b="1" dirty="0">
              <a:solidFill>
                <a:srgbClr val="0000FF"/>
              </a:solidFill>
            </a:endParaRPr>
          </a:p>
          <a:p>
            <a:r>
              <a:rPr lang="en-US" altLang="zh-CN" dirty="0"/>
              <a:t>In contrast, the attributes </a:t>
            </a:r>
            <a:r>
              <a:rPr lang="en-US" altLang="zh-CN" i="1" dirty="0"/>
              <a:t>name </a:t>
            </a:r>
            <a:r>
              <a:rPr lang="en-US" altLang="zh-CN" dirty="0"/>
              <a:t>and </a:t>
            </a:r>
            <a:r>
              <a:rPr lang="en-US" altLang="zh-CN" i="1" dirty="0"/>
              <a:t>building </a:t>
            </a:r>
            <a:r>
              <a:rPr lang="en-US" altLang="zh-CN" dirty="0"/>
              <a:t>appear in only one of the relations, and therefore</a:t>
            </a:r>
            <a:br>
              <a:rPr lang="en-US" altLang="zh-CN" dirty="0"/>
            </a:br>
            <a:r>
              <a:rPr lang="en-US" altLang="zh-CN" dirty="0"/>
              <a:t>do not need to be prefixed by the relation name. </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22</a:t>
            </a:fld>
            <a:endParaRPr lang="fi-FI" altLang="zh-CN"/>
          </a:p>
        </p:txBody>
      </p:sp>
    </p:spTree>
    <p:extLst>
      <p:ext uri="{BB962C8B-B14F-4D97-AF65-F5344CB8AC3E}">
        <p14:creationId xmlns:p14="http://schemas.microsoft.com/office/powerpoint/2010/main" val="3014283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Notice that we do not repeat those attributes that appear in the schemas of both relations; rather they appear only once. Notice also the order in which the attributes are listed: first the attributes common to the schemas of both relations, second those attributes unique to the schema of the first relation, and finally, those attributes unique to the schema of the second relation.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25</a:t>
            </a:fld>
            <a:endParaRPr lang="fi-FI" altLang="zh-CN"/>
          </a:p>
        </p:txBody>
      </p:sp>
    </p:spTree>
    <p:extLst>
      <p:ext uri="{BB962C8B-B14F-4D97-AF65-F5344CB8AC3E}">
        <p14:creationId xmlns:p14="http://schemas.microsoft.com/office/powerpoint/2010/main" val="406212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query would then omit all (instructor name, course title) pairs where the instructor teaches a course in a department other than the instructor’s own department.</a:t>
            </a:r>
            <a:br>
              <a:rPr lang="en-US" altLang="zh-CN" dirty="0"/>
            </a:br>
            <a:r>
              <a:rPr lang="en-US" altLang="zh-CN" dirty="0"/>
              <a:t>The previous query, on the other hand, correctly outputs such pairs. </a:t>
            </a:r>
          </a:p>
          <a:p>
            <a:r>
              <a:rPr lang="en-US" altLang="zh-CN" dirty="0"/>
              <a:t>=</a:t>
            </a:r>
            <a:r>
              <a:rPr lang="en-US" altLang="zh-CN" b="1" dirty="0"/>
              <a:t>where </a:t>
            </a:r>
            <a:r>
              <a:rPr lang="en-US" altLang="zh-CN" i="1" dirty="0" err="1"/>
              <a:t>teaches</a:t>
            </a:r>
            <a:r>
              <a:rPr lang="en-US" altLang="zh-CN" dirty="0" err="1"/>
              <a:t>.</a:t>
            </a:r>
            <a:r>
              <a:rPr lang="en-US" altLang="zh-CN" i="1" dirty="0" err="1"/>
              <a:t>course_id</a:t>
            </a:r>
            <a:r>
              <a:rPr lang="en-US" altLang="zh-CN" dirty="0"/>
              <a:t>=</a:t>
            </a:r>
            <a:r>
              <a:rPr lang="en-US" altLang="zh-CN" i="1" dirty="0" err="1"/>
              <a:t>course</a:t>
            </a:r>
            <a:r>
              <a:rPr lang="en-US" altLang="zh-CN" dirty="0" err="1"/>
              <a:t>.</a:t>
            </a:r>
            <a:r>
              <a:rPr lang="en-US" altLang="zh-CN" i="1" dirty="0" err="1"/>
              <a:t>course_id</a:t>
            </a:r>
            <a:r>
              <a:rPr lang="en-US" altLang="zh-CN" i="1" dirty="0"/>
              <a:t> and </a:t>
            </a:r>
            <a:r>
              <a:rPr lang="en-US" altLang="zh-CN" i="1" dirty="0" err="1"/>
              <a:t>dept_name</a:t>
            </a:r>
            <a:r>
              <a:rPr lang="en-US" altLang="zh-CN" i="1" dirty="0"/>
              <a:t> = </a:t>
            </a:r>
            <a:r>
              <a:rPr lang="en-US" altLang="zh-CN" i="1" dirty="0" err="1"/>
              <a:t>course.dept_name</a:t>
            </a:r>
            <a:r>
              <a:rPr lang="en-US" altLang="zh-CN" dirty="0"/>
              <a:t>; </a:t>
            </a:r>
          </a:p>
          <a:p>
            <a:r>
              <a:rPr lang="zh-CN" altLang="en-US" dirty="0"/>
              <a:t>结果不等是因为结果属性有重复（指定</a:t>
            </a:r>
            <a:r>
              <a:rPr lang="en-US" altLang="zh-CN" dirty="0" err="1"/>
              <a:t>course_id</a:t>
            </a:r>
            <a:r>
              <a:rPr lang="zh-CN" altLang="en-US" dirty="0"/>
              <a:t>，那么重复的就是</a:t>
            </a:r>
            <a:r>
              <a:rPr lang="en-US" altLang="zh-CN" dirty="0" err="1"/>
              <a:t>dept_name</a:t>
            </a:r>
            <a:r>
              <a:rPr lang="zh-CN" altLang="en-US" dirty="0"/>
              <a:t>）</a:t>
            </a: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26</a:t>
            </a:fld>
            <a:endParaRPr lang="fi-FI" altLang="zh-CN"/>
          </a:p>
        </p:txBody>
      </p:sp>
    </p:spTree>
    <p:extLst>
      <p:ext uri="{BB962C8B-B14F-4D97-AF65-F5344CB8AC3E}">
        <p14:creationId xmlns:p14="http://schemas.microsoft.com/office/powerpoint/2010/main" val="3268334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This naming convention </a:t>
            </a:r>
            <a:r>
              <a:rPr lang="en-US" altLang="zh-CN" i="1" dirty="0"/>
              <a:t>requires </a:t>
            </a:r>
            <a:r>
              <a:rPr lang="en-US" altLang="zh-CN" dirty="0"/>
              <a:t>that the relations that are present in the </a:t>
            </a:r>
            <a:r>
              <a:rPr lang="en-US" altLang="zh-CN" b="1" dirty="0"/>
              <a:t>from</a:t>
            </a:r>
            <a:br>
              <a:rPr lang="en-US" altLang="zh-CN" b="1" dirty="0"/>
            </a:br>
            <a:r>
              <a:rPr lang="en-US" altLang="zh-CN" dirty="0"/>
              <a:t>clause have distinct names. This requirement causes problems in some cases,</a:t>
            </a:r>
            <a:br>
              <a:rPr lang="en-US" altLang="zh-CN" dirty="0"/>
            </a:br>
            <a:r>
              <a:rPr lang="en-US" altLang="zh-CN" dirty="0"/>
              <a:t>such as when information from two different tuples in the same relation needs to</a:t>
            </a:r>
            <a:br>
              <a:rPr lang="en-US" altLang="zh-CN" dirty="0"/>
            </a:br>
            <a:r>
              <a:rPr lang="en-US" altLang="zh-CN" dirty="0"/>
              <a:t>be combined. In Section 3.4.1, we see how to avoid these problems by using the</a:t>
            </a:r>
            <a:br>
              <a:rPr lang="en-US" altLang="zh-CN" dirty="0"/>
            </a:br>
            <a:r>
              <a:rPr lang="en-US" altLang="zh-CN" dirty="0"/>
              <a:t>rename operation.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28</a:t>
            </a:fld>
            <a:endParaRPr lang="fi-FI" altLang="zh-CN"/>
          </a:p>
        </p:txBody>
      </p:sp>
    </p:spTree>
    <p:extLst>
      <p:ext uri="{BB962C8B-B14F-4D97-AF65-F5344CB8AC3E}">
        <p14:creationId xmlns:p14="http://schemas.microsoft.com/office/powerpoint/2010/main" val="765714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SQL specifies strings by enclosing them in single quotes, for example, ’Computer’.</a:t>
            </a:r>
            <a:br>
              <a:rPr lang="en-US" altLang="zh-CN" dirty="0"/>
            </a:br>
            <a:r>
              <a:rPr lang="en-US" altLang="zh-CN" dirty="0"/>
              <a:t>A single quote character that is part of a string can be specified by using two single</a:t>
            </a:r>
            <a:br>
              <a:rPr lang="en-US" altLang="zh-CN" dirty="0"/>
            </a:br>
            <a:r>
              <a:rPr lang="en-US" altLang="zh-CN" dirty="0"/>
              <a:t>quote characters; for example, the string “It’s right” can be specified by “</a:t>
            </a:r>
            <a:r>
              <a:rPr lang="en-US" altLang="zh-CN" dirty="0" err="1"/>
              <a:t>It”s</a:t>
            </a:r>
            <a:r>
              <a:rPr lang="en-US" altLang="zh-CN" dirty="0"/>
              <a:t> right”. </a:t>
            </a:r>
            <a:br>
              <a:rPr lang="en-US" altLang="zh-CN" dirty="0"/>
            </a:br>
            <a:r>
              <a:rPr lang="zh-CN" altLang="en-US" dirty="0"/>
              <a:t>这里’因为需要，两边就用双引号。</a:t>
            </a:r>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30</a:t>
            </a:fld>
            <a:endParaRPr lang="fi-FI" altLang="zh-CN"/>
          </a:p>
        </p:txBody>
      </p:sp>
    </p:spTree>
    <p:extLst>
      <p:ext uri="{BB962C8B-B14F-4D97-AF65-F5344CB8AC3E}">
        <p14:creationId xmlns:p14="http://schemas.microsoft.com/office/powerpoint/2010/main" val="1799973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i="1" dirty="0"/>
              <a:t>{</a:t>
            </a:r>
            <a:r>
              <a:rPr lang="en-US" altLang="zh-CN" dirty="0"/>
              <a:t>(’</a:t>
            </a:r>
            <a:r>
              <a:rPr lang="en-US" altLang="zh-CN" dirty="0" err="1"/>
              <a:t>A’,null</a:t>
            </a:r>
            <a:r>
              <a:rPr lang="en-US" altLang="zh-CN" dirty="0"/>
              <a:t>),(’</a:t>
            </a:r>
            <a:r>
              <a:rPr lang="en-US" altLang="zh-CN" dirty="0" err="1"/>
              <a:t>A’,null</a:t>
            </a:r>
            <a:r>
              <a:rPr lang="en-US" altLang="zh-CN" dirty="0"/>
              <a:t>)</a:t>
            </a:r>
            <a:r>
              <a:rPr lang="en-US" altLang="zh-CN" i="1" dirty="0"/>
              <a:t>}</a:t>
            </a:r>
            <a:r>
              <a:rPr lang="en-US" altLang="zh-CN" dirty="0"/>
              <a:t>, are treated as being identical, even if some of the attributes have a null value. </a:t>
            </a:r>
            <a:br>
              <a:rPr lang="en-US" altLang="zh-CN" dirty="0"/>
            </a:br>
            <a:r>
              <a:rPr lang="en-US" altLang="zh-CN" dirty="0"/>
              <a:t>a comparison “null=null” would return </a:t>
            </a:r>
            <a:r>
              <a:rPr lang="en-US" altLang="zh-CN" dirty="0" err="1"/>
              <a:t>unknown,rather</a:t>
            </a:r>
            <a:r>
              <a:rPr lang="en-US" altLang="zh-CN" dirty="0"/>
              <a:t> than true.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39</a:t>
            </a:fld>
            <a:endParaRPr lang="fi-FI" altLang="zh-CN"/>
          </a:p>
        </p:txBody>
      </p:sp>
    </p:spTree>
    <p:extLst>
      <p:ext uri="{BB962C8B-B14F-4D97-AF65-F5344CB8AC3E}">
        <p14:creationId xmlns:p14="http://schemas.microsoft.com/office/powerpoint/2010/main" val="3894743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As a result of null values being ignored, the collection of values may be empty. The</a:t>
            </a:r>
            <a:br>
              <a:rPr lang="en-US" altLang="zh-CN" dirty="0"/>
            </a:br>
            <a:r>
              <a:rPr lang="en-US" altLang="zh-CN" b="1" dirty="0"/>
              <a:t>count </a:t>
            </a:r>
            <a:r>
              <a:rPr lang="en-US" altLang="zh-CN" dirty="0"/>
              <a:t>of an empty collection is defined to be 0, and all other aggregate operations </a:t>
            </a:r>
            <a:br>
              <a:rPr lang="en-US" altLang="zh-CN" dirty="0"/>
            </a:br>
            <a:r>
              <a:rPr lang="en-US" altLang="zh-CN" dirty="0"/>
              <a:t>return a value of null when applied on an empty collection</a:t>
            </a: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41</a:t>
            </a:fld>
            <a:endParaRPr lang="fi-FI" altLang="zh-CN"/>
          </a:p>
        </p:txBody>
      </p:sp>
    </p:spTree>
    <p:extLst>
      <p:ext uri="{BB962C8B-B14F-4D97-AF65-F5344CB8AC3E}">
        <p14:creationId xmlns:p14="http://schemas.microsoft.com/office/powerpoint/2010/main" val="2481098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0" y="-20538"/>
            <a:ext cx="9144000" cy="637580"/>
          </a:xfrm>
          <a:prstGeom prst="rect">
            <a:avLst/>
          </a:prstGeom>
          <a:solidFill>
            <a:srgbClr val="0070C0"/>
          </a:solidFill>
        </p:spPr>
        <p:txBody>
          <a:bodyPr rtlCol="0">
            <a:noAutofit/>
          </a:bodyPr>
          <a:lstStyle>
            <a:lvl1pPr algn="l">
              <a:defRPr sz="3200" b="1" baseline="0">
                <a:solidFill>
                  <a:schemeClr val="bg1"/>
                </a:solidFill>
                <a:latin typeface="Arial" panose="020B0604020202020204" pitchFamily="34" charset="0"/>
                <a:ea typeface="微软雅黑" pitchFamily="34" charset="-122"/>
                <a:cs typeface="Arial" panose="020B0604020202020204" pitchFamily="34" charset="0"/>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251520" y="789553"/>
            <a:ext cx="8568952" cy="3805070"/>
          </a:xfrm>
        </p:spPr>
        <p:txBody>
          <a:bodyPr/>
          <a:lstStyle>
            <a:lvl1pPr>
              <a:defRPr sz="2400">
                <a:latin typeface="Arial" panose="020B0604020202020204" pitchFamily="34" charset="0"/>
                <a:ea typeface="微软雅黑" pitchFamily="34" charset="-122"/>
                <a:cs typeface="Arial" panose="020B0604020202020204" pitchFamily="34" charset="0"/>
              </a:defRPr>
            </a:lvl1pPr>
            <a:lvl2pPr>
              <a:defRPr sz="2000">
                <a:latin typeface="Arial" panose="020B0604020202020204" pitchFamily="34" charset="0"/>
                <a:ea typeface="微软雅黑" pitchFamily="34" charset="-122"/>
                <a:cs typeface="Arial" panose="020B0604020202020204" pitchFamily="34" charset="0"/>
              </a:defRPr>
            </a:lvl2pPr>
            <a:lvl3pPr>
              <a:defRPr sz="1800">
                <a:latin typeface="Arial" panose="020B0604020202020204" pitchFamily="34" charset="0"/>
                <a:ea typeface="微软雅黑" pitchFamily="34" charset="-122"/>
                <a:cs typeface="Arial" panose="020B0604020202020204" pitchFamily="34" charset="0"/>
              </a:defRPr>
            </a:lvl3pPr>
            <a:lvl4pPr>
              <a:defRPr sz="1600">
                <a:latin typeface="Arial" panose="020B0604020202020204" pitchFamily="34" charset="0"/>
                <a:ea typeface="微软雅黑" pitchFamily="34" charset="-122"/>
                <a:cs typeface="Arial" panose="020B0604020202020204" pitchFamily="34" charset="0"/>
              </a:defRPr>
            </a:lvl4pPr>
            <a:lvl5pPr>
              <a:defRPr sz="1600">
                <a:latin typeface="Arial" panose="020B0604020202020204" pitchFamily="34" charset="0"/>
                <a:ea typeface="微软雅黑" pitchFamily="34" charset="-122"/>
                <a:cs typeface="Arial" panose="020B0604020202020204" pitchFamily="34" charset="0"/>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115569259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9525" y="3072"/>
            <a:ext cx="9144000" cy="583072"/>
          </a:xfrm>
          <a:prstGeom prst="rect">
            <a:avLst/>
          </a:prstGeom>
          <a:solidFill>
            <a:srgbClr val="0070C0"/>
          </a:solidFill>
        </p:spPr>
        <p:txBody>
          <a:bodyPr rtlCol="0">
            <a:noAutofit/>
          </a:bodyPr>
          <a:lstStyle>
            <a:lvl1pPr algn="l">
              <a:defRPr sz="3200" b="1">
                <a:solidFill>
                  <a:schemeClr val="bg1"/>
                </a:solidFill>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82717142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6454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1995686"/>
            <a:ext cx="8229600" cy="857250"/>
          </a:xfr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2" y="0"/>
            <a:ext cx="9217024"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04041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197C38C-D414-4266-B351-EA95CA0D0684}"/>
              </a:ext>
            </a:extLst>
          </p:cNvPr>
          <p:cNvSpPr>
            <a:spLocks noChangeArrowheads="1"/>
          </p:cNvSpPr>
          <p:nvPr/>
        </p:nvSpPr>
        <p:spPr bwMode="auto">
          <a:xfrm>
            <a:off x="0" y="1476375"/>
            <a:ext cx="9142810" cy="1626394"/>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buFontTx/>
              <a:buNone/>
              <a:defRPr/>
            </a:pPr>
            <a:endParaRPr lang="zh-CN" altLang="en-US" sz="713" dirty="0">
              <a:solidFill>
                <a:schemeClr val="bg1"/>
              </a:solidFill>
              <a:latin typeface="Calibri" panose="020F0502020204030204"/>
              <a:cs typeface="宋体" panose="02010600030101010101" pitchFamily="2" charset="-122"/>
            </a:endParaRPr>
          </a:p>
        </p:txBody>
      </p:sp>
      <p:sp>
        <p:nvSpPr>
          <p:cNvPr id="15" name="标题 14"/>
          <p:cNvSpPr>
            <a:spLocks noGrp="1"/>
          </p:cNvSpPr>
          <p:nvPr>
            <p:ph type="title"/>
          </p:nvPr>
        </p:nvSpPr>
        <p:spPr>
          <a:xfrm>
            <a:off x="4178105" y="2029612"/>
            <a:ext cx="4683967" cy="519113"/>
          </a:xfrm>
        </p:spPr>
        <p:txBody>
          <a:bodyPr/>
          <a:lstStyle>
            <a:lvl1pPr algn="ctr">
              <a:defRPr sz="2700" b="1" baseline="0">
                <a:solidFill>
                  <a:schemeClr val="bg1"/>
                </a:solidFill>
                <a:latin typeface="Times New Roman" panose="02020603050405020304" pitchFamily="18" charset="0"/>
              </a:defRPr>
            </a:lvl1pPr>
          </a:lstStyle>
          <a:p>
            <a:r>
              <a:rPr lang="zh-CN" altLang="en-US" noProof="1"/>
              <a:t>单击此处编辑母版标题样式</a:t>
            </a:r>
          </a:p>
        </p:txBody>
      </p:sp>
      <p:sp>
        <p:nvSpPr>
          <p:cNvPr id="4" name="日期占位符 29">
            <a:extLst>
              <a:ext uri="{FF2B5EF4-FFF2-40B4-BE49-F238E27FC236}">
                <a16:creationId xmlns:a16="http://schemas.microsoft.com/office/drawing/2014/main" id="{3CDAD826-20E7-4438-B5DD-D3AA4ED66200}"/>
              </a:ext>
            </a:extLst>
          </p:cNvPr>
          <p:cNvSpPr>
            <a:spLocks noGrp="1"/>
          </p:cNvSpPr>
          <p:nvPr>
            <p:ph type="dt" sz="half" idx="10"/>
          </p:nvPr>
        </p:nvSpPr>
        <p:spPr>
          <a:xfrm>
            <a:off x="5497116" y="2744391"/>
            <a:ext cx="1503759" cy="273844"/>
          </a:xfrm>
        </p:spPr>
        <p:txBody>
          <a:bodyPr/>
          <a:lstStyle>
            <a:lvl1pPr algn="r">
              <a:defRPr sz="1800" b="1">
                <a:solidFill>
                  <a:schemeClr val="bg1"/>
                </a:solidFill>
                <a:latin typeface="微软雅黑" panose="020B0503020204020204" pitchFamily="34" charset="-122"/>
                <a:ea typeface="微软雅黑" panose="020B0503020204020204" pitchFamily="34" charset="-122"/>
              </a:defRPr>
            </a:lvl1pPr>
          </a:lstStyle>
          <a:p>
            <a:pPr>
              <a:defRPr/>
            </a:pPr>
            <a:fld id="{C5EFD6F6-2F20-4B1A-A667-B95C1338A7FC}" type="datetime5">
              <a:rPr lang="zh-CN" altLang="en-US"/>
              <a:pPr>
                <a:defRPr/>
              </a:pPr>
              <a:t>2021/9/27</a:t>
            </a:fld>
            <a:endParaRPr lang="zh-CN" altLang="en-US" dirty="0"/>
          </a:p>
        </p:txBody>
      </p:sp>
      <p:sp>
        <p:nvSpPr>
          <p:cNvPr id="5" name="页脚占位符 1">
            <a:extLst>
              <a:ext uri="{FF2B5EF4-FFF2-40B4-BE49-F238E27FC236}">
                <a16:creationId xmlns:a16="http://schemas.microsoft.com/office/drawing/2014/main" id="{9AB88EAB-A34D-4476-93DF-3FF872F77EE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2">
            <a:extLst>
              <a:ext uri="{FF2B5EF4-FFF2-40B4-BE49-F238E27FC236}">
                <a16:creationId xmlns:a16="http://schemas.microsoft.com/office/drawing/2014/main" id="{A2800A24-BF08-446B-9251-F108E901EDFC}"/>
              </a:ext>
            </a:extLst>
          </p:cNvPr>
          <p:cNvSpPr>
            <a:spLocks noGrp="1"/>
          </p:cNvSpPr>
          <p:nvPr>
            <p:ph type="sldNum" sz="quarter" idx="12"/>
          </p:nvPr>
        </p:nvSpPr>
        <p:spPr/>
        <p:txBody>
          <a:bodyPr/>
          <a:lstStyle>
            <a:lvl1pPr>
              <a:defRPr/>
            </a:lvl1pPr>
          </a:lstStyle>
          <a:p>
            <a:fld id="{858CD63E-90B4-4137-BE3E-A082E383778B}" type="slidenum">
              <a:rPr lang="zh-CN" altLang="en-US"/>
              <a:pPr/>
              <a:t>‹#›</a:t>
            </a:fld>
            <a:endParaRPr lang="zh-CN" altLang="en-US"/>
          </a:p>
        </p:txBody>
      </p:sp>
    </p:spTree>
    <p:extLst>
      <p:ext uri="{BB962C8B-B14F-4D97-AF65-F5344CB8AC3E}">
        <p14:creationId xmlns:p14="http://schemas.microsoft.com/office/powerpoint/2010/main" val="2671492431"/>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16752D73-FCE0-4C91-9046-B443BB0EE747}"/>
              </a:ext>
            </a:extLst>
          </p:cNvPr>
          <p:cNvSpPr>
            <a:spLocks noChangeArrowheads="1"/>
          </p:cNvSpPr>
          <p:nvPr/>
        </p:nvSpPr>
        <p:spPr bwMode="auto">
          <a:xfrm>
            <a:off x="7453313" y="4794648"/>
            <a:ext cx="428625" cy="17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750">
                <a:solidFill>
                  <a:srgbClr val="7F7F7F"/>
                </a:solidFill>
                <a:latin typeface="Arial" panose="020B0604020202020204" pitchFamily="34" charset="0"/>
              </a:rPr>
              <a:t> </a:t>
            </a:r>
            <a:fld id="{60AB1787-2FB0-4C6A-B98A-30C644A6BEF9}" type="slidenum">
              <a:rPr lang="en-US" altLang="zh-CN" sz="750">
                <a:latin typeface="Arial" panose="020B0604020202020204" pitchFamily="34" charset="0"/>
              </a:rPr>
              <a:pPr algn="ctr"/>
              <a:t>‹#›</a:t>
            </a:fld>
            <a:endParaRPr lang="en-US" altLang="zh-CN" sz="75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81265A1D-E753-4B73-A145-8601358CF94C}"/>
              </a:ext>
            </a:extLst>
          </p:cNvPr>
          <p:cNvCxnSpPr>
            <a:stCxn id="6" idx="3"/>
          </p:cNvCxnSpPr>
          <p:nvPr/>
        </p:nvCxnSpPr>
        <p:spPr>
          <a:xfrm>
            <a:off x="7881938" y="4881563"/>
            <a:ext cx="764381"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A2112050-F8FB-4C93-9752-2D3FE7B75F9C}"/>
              </a:ext>
            </a:extLst>
          </p:cNvPr>
          <p:cNvCxnSpPr>
            <a:stCxn id="6" idx="3"/>
          </p:cNvCxnSpPr>
          <p:nvPr/>
        </p:nvCxnSpPr>
        <p:spPr>
          <a:xfrm flipV="1">
            <a:off x="2789635" y="4881563"/>
            <a:ext cx="466367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5BBE3BC9-B6A4-42F2-9408-BD266AA06A16}"/>
              </a:ext>
            </a:extLst>
          </p:cNvPr>
          <p:cNvSpPr>
            <a:spLocks noChangeArrowheads="1"/>
          </p:cNvSpPr>
          <p:nvPr/>
        </p:nvSpPr>
        <p:spPr bwMode="auto">
          <a:xfrm>
            <a:off x="184548" y="686991"/>
            <a:ext cx="7197328" cy="3452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sp>
        <p:nvSpPr>
          <p:cNvPr id="9" name="AutoShape 23">
            <a:extLst>
              <a:ext uri="{FF2B5EF4-FFF2-40B4-BE49-F238E27FC236}">
                <a16:creationId xmlns:a16="http://schemas.microsoft.com/office/drawing/2014/main" id="{E2368EDB-C388-4E28-BBE5-4F255162B9FF}"/>
              </a:ext>
            </a:extLst>
          </p:cNvPr>
          <p:cNvSpPr>
            <a:spLocks noChangeArrowheads="1"/>
          </p:cNvSpPr>
          <p:nvPr/>
        </p:nvSpPr>
        <p:spPr bwMode="auto">
          <a:xfrm>
            <a:off x="7381875" y="686991"/>
            <a:ext cx="1491854" cy="3452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cxnSp>
        <p:nvCxnSpPr>
          <p:cNvPr id="10" name="直接连接符 9">
            <a:extLst>
              <a:ext uri="{FF2B5EF4-FFF2-40B4-BE49-F238E27FC236}">
                <a16:creationId xmlns:a16="http://schemas.microsoft.com/office/drawing/2014/main" id="{A9872EB7-0880-4D4B-AB94-8A492573263B}"/>
              </a:ext>
            </a:extLst>
          </p:cNvPr>
          <p:cNvCxnSpPr>
            <a:stCxn id="6" idx="3"/>
          </p:cNvCxnSpPr>
          <p:nvPr/>
        </p:nvCxnSpPr>
        <p:spPr>
          <a:xfrm>
            <a:off x="1788319" y="4786313"/>
            <a:ext cx="0" cy="20716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317865" y="1315256"/>
            <a:ext cx="8330701" cy="3254791"/>
          </a:xfrm>
        </p:spPr>
        <p:txBody>
          <a:bodyPr>
            <a:noAutofit/>
          </a:bodyPr>
          <a:lstStyle>
            <a:lvl1pPr marL="271939" indent="-271939">
              <a:lnSpc>
                <a:spcPct val="150000"/>
              </a:lnSpc>
              <a:spcBef>
                <a:spcPts val="750"/>
              </a:spcBef>
              <a:buClr>
                <a:srgbClr val="032089"/>
              </a:buClr>
              <a:buFont typeface="Wingdings" panose="05000000000000000000" pitchFamily="2" charset="2"/>
              <a:buChar char="Ø"/>
              <a:defRPr sz="135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1748" b="0">
                <a:latin typeface="微软雅黑" panose="020B0503020204020204" pitchFamily="34" charset="-122"/>
                <a:ea typeface="微软雅黑" panose="020B0503020204020204" pitchFamily="34" charset="-122"/>
              </a:defRPr>
            </a:lvl2pPr>
            <a:lvl3pPr>
              <a:defRPr sz="1429" b="0">
                <a:latin typeface="微软雅黑" panose="020B0503020204020204" pitchFamily="34" charset="-122"/>
                <a:ea typeface="微软雅黑" panose="020B0503020204020204" pitchFamily="34" charset="-122"/>
              </a:defRPr>
            </a:lvl3pPr>
            <a:lvl4pPr>
              <a:defRPr sz="1429" b="0">
                <a:latin typeface="微软雅黑" panose="020B0503020204020204" pitchFamily="34" charset="-122"/>
                <a:ea typeface="微软雅黑" panose="020B0503020204020204" pitchFamily="34" charset="-122"/>
              </a:defRPr>
            </a:lvl4pPr>
            <a:lvl5pPr>
              <a:defRPr sz="1429" b="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p:txBody>
      </p:sp>
      <p:sp>
        <p:nvSpPr>
          <p:cNvPr id="2" name="标题 1"/>
          <p:cNvSpPr>
            <a:spLocks noGrp="1"/>
          </p:cNvSpPr>
          <p:nvPr>
            <p:ph type="title"/>
          </p:nvPr>
        </p:nvSpPr>
        <p:spPr>
          <a:xfrm>
            <a:off x="191157" y="269309"/>
            <a:ext cx="8229601" cy="396132"/>
          </a:xfrm>
        </p:spPr>
        <p:txBody>
          <a:bodyPr/>
          <a:lstStyle>
            <a:lvl1pPr>
              <a:defRPr sz="18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317865" y="854235"/>
            <a:ext cx="8330701" cy="319852"/>
          </a:xfrm>
          <a:noFill/>
          <a:ln>
            <a:noFill/>
          </a:ln>
        </p:spPr>
        <p:txBody>
          <a:bodyPr anchor="ctr">
            <a:noAutofit/>
          </a:bodyPr>
          <a:lstStyle>
            <a:lvl1pPr marL="0" indent="0">
              <a:buNone/>
              <a:defRPr lang="zh-CN" altLang="en-US" sz="15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编辑母版文本样式</a:t>
            </a:r>
          </a:p>
        </p:txBody>
      </p:sp>
      <p:sp>
        <p:nvSpPr>
          <p:cNvPr id="11" name="日期占位符 2">
            <a:extLst>
              <a:ext uri="{FF2B5EF4-FFF2-40B4-BE49-F238E27FC236}">
                <a16:creationId xmlns:a16="http://schemas.microsoft.com/office/drawing/2014/main" id="{C8DF600F-69D6-4B54-9FE0-7418FD2F14F2}"/>
              </a:ext>
            </a:extLst>
          </p:cNvPr>
          <p:cNvSpPr>
            <a:spLocks noGrp="1"/>
          </p:cNvSpPr>
          <p:nvPr>
            <p:ph type="dt" sz="half" idx="11"/>
          </p:nvPr>
        </p:nvSpPr>
        <p:spPr/>
        <p:txBody>
          <a:bodyPr/>
          <a:lstStyle>
            <a:lvl1pPr>
              <a:defRPr/>
            </a:lvl1pPr>
          </a:lstStyle>
          <a:p>
            <a:pPr>
              <a:defRPr/>
            </a:pPr>
            <a:fld id="{961F0FCB-3C9B-43AF-9122-66CB9AF9BE1F}" type="datetimeFigureOut">
              <a:rPr lang="zh-CN" altLang="en-US"/>
              <a:pPr>
                <a:defRPr/>
              </a:pPr>
              <a:t>2021/9/27</a:t>
            </a:fld>
            <a:endParaRPr lang="zh-CN" altLang="en-US"/>
          </a:p>
        </p:txBody>
      </p:sp>
      <p:sp>
        <p:nvSpPr>
          <p:cNvPr id="12" name="页脚占位符 4">
            <a:extLst>
              <a:ext uri="{FF2B5EF4-FFF2-40B4-BE49-F238E27FC236}">
                <a16:creationId xmlns:a16="http://schemas.microsoft.com/office/drawing/2014/main" id="{9F403212-3DFD-47AC-9FCD-43C4135BB60D}"/>
              </a:ext>
            </a:extLst>
          </p:cNvPr>
          <p:cNvSpPr>
            <a:spLocks noGrp="1"/>
          </p:cNvSpPr>
          <p:nvPr>
            <p:ph type="ftr" sz="quarter" idx="12"/>
          </p:nvPr>
        </p:nvSpPr>
        <p:spPr/>
        <p:txBody>
          <a:bodyPr/>
          <a:lstStyle>
            <a:lvl1pPr>
              <a:defRPr/>
            </a:lvl1pPr>
          </a:lstStyle>
          <a:p>
            <a:pPr>
              <a:defRPr/>
            </a:pPr>
            <a:endParaRPr lang="zh-CN" altLang="en-US"/>
          </a:p>
        </p:txBody>
      </p:sp>
      <p:sp>
        <p:nvSpPr>
          <p:cNvPr id="13" name="灯片编号占位符 5">
            <a:extLst>
              <a:ext uri="{FF2B5EF4-FFF2-40B4-BE49-F238E27FC236}">
                <a16:creationId xmlns:a16="http://schemas.microsoft.com/office/drawing/2014/main" id="{07A37F3F-9709-495C-A02A-28A1719A3759}"/>
              </a:ext>
            </a:extLst>
          </p:cNvPr>
          <p:cNvSpPr>
            <a:spLocks noGrp="1"/>
          </p:cNvSpPr>
          <p:nvPr>
            <p:ph type="sldNum" sz="quarter" idx="13"/>
          </p:nvPr>
        </p:nvSpPr>
        <p:spPr/>
        <p:txBody>
          <a:bodyPr/>
          <a:lstStyle>
            <a:lvl1pPr>
              <a:defRPr/>
            </a:lvl1pPr>
          </a:lstStyle>
          <a:p>
            <a:fld id="{791A760A-A8F5-4109-B3A7-90E0284994A6}" type="slidenum">
              <a:rPr lang="zh-CN" altLang="en-US"/>
              <a:pPr/>
              <a:t>‹#›</a:t>
            </a:fld>
            <a:endParaRPr lang="zh-CN" altLang="en-US"/>
          </a:p>
        </p:txBody>
      </p:sp>
    </p:spTree>
    <p:extLst>
      <p:ext uri="{BB962C8B-B14F-4D97-AF65-F5344CB8AC3E}">
        <p14:creationId xmlns:p14="http://schemas.microsoft.com/office/powerpoint/2010/main" val="283940920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A5457454-CD41-4EC0-92FC-4BEB76B02395}"/>
              </a:ext>
            </a:extLst>
          </p:cNvPr>
          <p:cNvSpPr>
            <a:spLocks noChangeArrowheads="1"/>
          </p:cNvSpPr>
          <p:nvPr/>
        </p:nvSpPr>
        <p:spPr bwMode="auto">
          <a:xfrm>
            <a:off x="7453313" y="4794648"/>
            <a:ext cx="428625" cy="17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750">
                <a:solidFill>
                  <a:srgbClr val="7F7F7F"/>
                </a:solidFill>
                <a:latin typeface="Arial" panose="020B0604020202020204" pitchFamily="34" charset="0"/>
              </a:rPr>
              <a:t> </a:t>
            </a:r>
            <a:fld id="{69AB6661-0E74-4BEC-A242-46590437B53C}" type="slidenum">
              <a:rPr lang="en-US" altLang="zh-CN" sz="750">
                <a:latin typeface="Arial" panose="020B0604020202020204" pitchFamily="34" charset="0"/>
              </a:rPr>
              <a:pPr algn="ctr"/>
              <a:t>‹#›</a:t>
            </a:fld>
            <a:endParaRPr lang="en-US" altLang="zh-CN" sz="75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35396A89-02DC-47BF-A242-E77FB2856038}"/>
              </a:ext>
            </a:extLst>
          </p:cNvPr>
          <p:cNvCxnSpPr>
            <a:stCxn id="6" idx="3"/>
          </p:cNvCxnSpPr>
          <p:nvPr/>
        </p:nvCxnSpPr>
        <p:spPr>
          <a:xfrm>
            <a:off x="7881938" y="4881563"/>
            <a:ext cx="764381"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E84470B1-7E26-445E-8261-EF124C84FCBC}"/>
              </a:ext>
            </a:extLst>
          </p:cNvPr>
          <p:cNvCxnSpPr>
            <a:stCxn id="6" idx="3"/>
          </p:cNvCxnSpPr>
          <p:nvPr/>
        </p:nvCxnSpPr>
        <p:spPr>
          <a:xfrm flipV="1">
            <a:off x="2789635" y="4881563"/>
            <a:ext cx="466367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DC54CF8F-955A-4A75-ADB5-E00F1353FF6D}"/>
              </a:ext>
            </a:extLst>
          </p:cNvPr>
          <p:cNvSpPr>
            <a:spLocks noChangeArrowheads="1"/>
          </p:cNvSpPr>
          <p:nvPr/>
        </p:nvSpPr>
        <p:spPr bwMode="auto">
          <a:xfrm>
            <a:off x="184548" y="686991"/>
            <a:ext cx="7197328" cy="3452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sp>
        <p:nvSpPr>
          <p:cNvPr id="9" name="AutoShape 23">
            <a:extLst>
              <a:ext uri="{FF2B5EF4-FFF2-40B4-BE49-F238E27FC236}">
                <a16:creationId xmlns:a16="http://schemas.microsoft.com/office/drawing/2014/main" id="{8367A01C-6193-475C-8106-FED3AEAAA7ED}"/>
              </a:ext>
            </a:extLst>
          </p:cNvPr>
          <p:cNvSpPr>
            <a:spLocks noChangeArrowheads="1"/>
          </p:cNvSpPr>
          <p:nvPr/>
        </p:nvSpPr>
        <p:spPr bwMode="auto">
          <a:xfrm>
            <a:off x="7381875" y="686991"/>
            <a:ext cx="1491854" cy="3452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cxnSp>
        <p:nvCxnSpPr>
          <p:cNvPr id="10" name="直接连接符 9">
            <a:extLst>
              <a:ext uri="{FF2B5EF4-FFF2-40B4-BE49-F238E27FC236}">
                <a16:creationId xmlns:a16="http://schemas.microsoft.com/office/drawing/2014/main" id="{6FEFBF47-4E4E-4907-8B9A-381E7A293BE9}"/>
              </a:ext>
            </a:extLst>
          </p:cNvPr>
          <p:cNvCxnSpPr>
            <a:stCxn id="6" idx="3"/>
          </p:cNvCxnSpPr>
          <p:nvPr/>
        </p:nvCxnSpPr>
        <p:spPr>
          <a:xfrm>
            <a:off x="1788319" y="4786313"/>
            <a:ext cx="0" cy="20716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317865" y="1316002"/>
            <a:ext cx="8330701" cy="3276923"/>
          </a:xfrm>
        </p:spPr>
        <p:txBody>
          <a:bodyPr>
            <a:noAutofit/>
          </a:bodyPr>
          <a:lstStyle>
            <a:lvl1pPr marL="271939" indent="-271939">
              <a:lnSpc>
                <a:spcPct val="150000"/>
              </a:lnSpc>
              <a:spcBef>
                <a:spcPts val="750"/>
              </a:spcBef>
              <a:buClr>
                <a:srgbClr val="032089"/>
              </a:buClr>
              <a:buFont typeface="Wingdings" panose="05000000000000000000" pitchFamily="2" charset="2"/>
              <a:buChar char="Ø"/>
              <a:defRPr sz="135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1748" b="0">
                <a:latin typeface="微软雅黑" panose="020B0503020204020204" pitchFamily="34" charset="-122"/>
                <a:ea typeface="微软雅黑" panose="020B0503020204020204" pitchFamily="34" charset="-122"/>
              </a:defRPr>
            </a:lvl2pPr>
            <a:lvl3pPr>
              <a:defRPr sz="1429" b="0">
                <a:latin typeface="微软雅黑" panose="020B0503020204020204" pitchFamily="34" charset="-122"/>
                <a:ea typeface="微软雅黑" panose="020B0503020204020204" pitchFamily="34" charset="-122"/>
              </a:defRPr>
            </a:lvl3pPr>
            <a:lvl4pPr>
              <a:defRPr sz="1429" b="0">
                <a:latin typeface="微软雅黑" panose="020B0503020204020204" pitchFamily="34" charset="-122"/>
                <a:ea typeface="微软雅黑" panose="020B0503020204020204" pitchFamily="34" charset="-122"/>
              </a:defRPr>
            </a:lvl4pPr>
            <a:lvl5pPr>
              <a:defRPr sz="1429" b="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p:txBody>
      </p:sp>
      <p:sp>
        <p:nvSpPr>
          <p:cNvPr id="2" name="标题 1"/>
          <p:cNvSpPr>
            <a:spLocks noGrp="1"/>
          </p:cNvSpPr>
          <p:nvPr>
            <p:ph type="title"/>
          </p:nvPr>
        </p:nvSpPr>
        <p:spPr>
          <a:xfrm>
            <a:off x="191157" y="269309"/>
            <a:ext cx="8229601" cy="396132"/>
          </a:xfrm>
        </p:spPr>
        <p:txBody>
          <a:bodyPr/>
          <a:lstStyle>
            <a:lvl1pPr>
              <a:defRPr sz="18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317865" y="854235"/>
            <a:ext cx="8330701" cy="319852"/>
          </a:xfrm>
          <a:noFill/>
          <a:ln>
            <a:noFill/>
          </a:ln>
        </p:spPr>
        <p:txBody>
          <a:bodyPr anchor="ctr">
            <a:noAutofit/>
          </a:bodyPr>
          <a:lstStyle>
            <a:lvl1pPr marL="0" indent="0">
              <a:buNone/>
              <a:defRPr lang="zh-CN" altLang="en-US" sz="15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编辑母版文本样式</a:t>
            </a:r>
          </a:p>
        </p:txBody>
      </p:sp>
      <p:sp>
        <p:nvSpPr>
          <p:cNvPr id="11" name="日期占位符 2">
            <a:extLst>
              <a:ext uri="{FF2B5EF4-FFF2-40B4-BE49-F238E27FC236}">
                <a16:creationId xmlns:a16="http://schemas.microsoft.com/office/drawing/2014/main" id="{8C9D253A-10DE-481D-988E-6BEC0CDA20F6}"/>
              </a:ext>
            </a:extLst>
          </p:cNvPr>
          <p:cNvSpPr>
            <a:spLocks noGrp="1"/>
          </p:cNvSpPr>
          <p:nvPr>
            <p:ph type="dt" sz="half" idx="11"/>
          </p:nvPr>
        </p:nvSpPr>
        <p:spPr/>
        <p:txBody>
          <a:bodyPr/>
          <a:lstStyle>
            <a:lvl1pPr>
              <a:defRPr/>
            </a:lvl1pPr>
          </a:lstStyle>
          <a:p>
            <a:pPr>
              <a:defRPr/>
            </a:pPr>
            <a:fld id="{961F0FCB-3C9B-43AF-9122-66CB9AF9BE1F}" type="datetimeFigureOut">
              <a:rPr lang="zh-CN" altLang="en-US"/>
              <a:pPr>
                <a:defRPr/>
              </a:pPr>
              <a:t>2021/9/27</a:t>
            </a:fld>
            <a:endParaRPr lang="zh-CN" altLang="en-US"/>
          </a:p>
        </p:txBody>
      </p:sp>
      <p:sp>
        <p:nvSpPr>
          <p:cNvPr id="12" name="页脚占位符 4">
            <a:extLst>
              <a:ext uri="{FF2B5EF4-FFF2-40B4-BE49-F238E27FC236}">
                <a16:creationId xmlns:a16="http://schemas.microsoft.com/office/drawing/2014/main" id="{B2901E17-58DF-49C4-9DE2-A12586FCDAEF}"/>
              </a:ext>
            </a:extLst>
          </p:cNvPr>
          <p:cNvSpPr>
            <a:spLocks noGrp="1"/>
          </p:cNvSpPr>
          <p:nvPr>
            <p:ph type="ftr" sz="quarter" idx="12"/>
          </p:nvPr>
        </p:nvSpPr>
        <p:spPr/>
        <p:txBody>
          <a:bodyPr/>
          <a:lstStyle>
            <a:lvl1pPr>
              <a:defRPr/>
            </a:lvl1pPr>
          </a:lstStyle>
          <a:p>
            <a:pPr>
              <a:defRPr/>
            </a:pPr>
            <a:endParaRPr lang="zh-CN" altLang="en-US"/>
          </a:p>
        </p:txBody>
      </p:sp>
      <p:sp>
        <p:nvSpPr>
          <p:cNvPr id="13" name="灯片编号占位符 5">
            <a:extLst>
              <a:ext uri="{FF2B5EF4-FFF2-40B4-BE49-F238E27FC236}">
                <a16:creationId xmlns:a16="http://schemas.microsoft.com/office/drawing/2014/main" id="{27DC25B2-A5E5-4F2C-BA98-D1B72330E665}"/>
              </a:ext>
            </a:extLst>
          </p:cNvPr>
          <p:cNvSpPr>
            <a:spLocks noGrp="1"/>
          </p:cNvSpPr>
          <p:nvPr>
            <p:ph type="sldNum" sz="quarter" idx="13"/>
          </p:nvPr>
        </p:nvSpPr>
        <p:spPr/>
        <p:txBody>
          <a:bodyPr/>
          <a:lstStyle>
            <a:lvl1pPr>
              <a:defRPr/>
            </a:lvl1pPr>
          </a:lstStyle>
          <a:p>
            <a:fld id="{B22652B3-2E09-4BBA-A0D6-24503131B011}" type="slidenum">
              <a:rPr lang="zh-CN" altLang="en-US"/>
              <a:pPr/>
              <a:t>‹#›</a:t>
            </a:fld>
            <a:endParaRPr lang="zh-CN" altLang="en-US"/>
          </a:p>
        </p:txBody>
      </p:sp>
    </p:spTree>
    <p:extLst>
      <p:ext uri="{BB962C8B-B14F-4D97-AF65-F5344CB8AC3E}">
        <p14:creationId xmlns:p14="http://schemas.microsoft.com/office/powerpoint/2010/main" val="218772825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31A94-F931-4AAA-8DB5-6ED9F8502AA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188E0AB-1C0D-42C7-851F-DD65AD7BF302}"/>
              </a:ext>
            </a:extLst>
          </p:cNvPr>
          <p:cNvSpPr>
            <a:spLocks noGrp="1"/>
          </p:cNvSpPr>
          <p:nvPr>
            <p:ph type="dt" sz="half" idx="10"/>
          </p:nvPr>
        </p:nvSpPr>
        <p:spPr/>
        <p:txBody>
          <a:bodyPr/>
          <a:lstStyle/>
          <a:p>
            <a:pPr>
              <a:defRPr/>
            </a:pPr>
            <a:fld id="{961F0FCB-3C9B-43AF-9122-66CB9AF9BE1F}" type="datetimeFigureOut">
              <a:rPr lang="zh-CN" altLang="en-US" smtClean="0"/>
              <a:pPr>
                <a:defRPr/>
              </a:pPr>
              <a:t>2021/9/27</a:t>
            </a:fld>
            <a:endParaRPr lang="zh-CN" altLang="en-US"/>
          </a:p>
        </p:txBody>
      </p:sp>
      <p:sp>
        <p:nvSpPr>
          <p:cNvPr id="4" name="页脚占位符 3">
            <a:extLst>
              <a:ext uri="{FF2B5EF4-FFF2-40B4-BE49-F238E27FC236}">
                <a16:creationId xmlns:a16="http://schemas.microsoft.com/office/drawing/2014/main" id="{0D48D610-C3FB-43EF-84BB-9022A4747168}"/>
              </a:ext>
            </a:extLst>
          </p:cNvPr>
          <p:cNvSpPr>
            <a:spLocks noGrp="1"/>
          </p:cNvSpPr>
          <p:nvPr>
            <p:ph type="ftr" sz="quarter" idx="11"/>
          </p:nvPr>
        </p:nvSpPr>
        <p:spPr/>
        <p:txBody>
          <a:bodyPr/>
          <a:lstStyle/>
          <a:p>
            <a:pPr>
              <a:defRPr/>
            </a:pPr>
            <a:endParaRPr lang="zh-CN" altLang="en-US"/>
          </a:p>
        </p:txBody>
      </p:sp>
      <p:sp>
        <p:nvSpPr>
          <p:cNvPr id="5" name="灯片编号占位符 4">
            <a:extLst>
              <a:ext uri="{FF2B5EF4-FFF2-40B4-BE49-F238E27FC236}">
                <a16:creationId xmlns:a16="http://schemas.microsoft.com/office/drawing/2014/main" id="{D871D823-BC15-486B-873C-13E261F2D689}"/>
              </a:ext>
            </a:extLst>
          </p:cNvPr>
          <p:cNvSpPr>
            <a:spLocks noGrp="1"/>
          </p:cNvSpPr>
          <p:nvPr>
            <p:ph type="sldNum" sz="quarter" idx="12"/>
          </p:nvPr>
        </p:nvSpPr>
        <p:spPr/>
        <p:txBody>
          <a:bodyPr/>
          <a:lstStyle/>
          <a:p>
            <a:fld id="{BD211C93-5505-452B-8265-D50E35693F66}" type="slidenum">
              <a:rPr lang="zh-CN" altLang="en-US" smtClean="0"/>
              <a:pPr/>
              <a:t>‹#›</a:t>
            </a:fld>
            <a:endParaRPr lang="zh-CN" altLang="en-US"/>
          </a:p>
        </p:txBody>
      </p:sp>
    </p:spTree>
    <p:extLst>
      <p:ext uri="{BB962C8B-B14F-4D97-AF65-F5344CB8AC3E}">
        <p14:creationId xmlns:p14="http://schemas.microsoft.com/office/powerpoint/2010/main" val="28039126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文本框 1">
            <a:extLst>
              <a:ext uri="{FF2B5EF4-FFF2-40B4-BE49-F238E27FC236}">
                <a16:creationId xmlns:a16="http://schemas.microsoft.com/office/drawing/2014/main" id="{E0E5853F-F8D3-4201-B7D6-19EE6B4D4F23}"/>
              </a:ext>
            </a:extLst>
          </p:cNvPr>
          <p:cNvSpPr txBox="1"/>
          <p:nvPr userDrawn="1"/>
        </p:nvSpPr>
        <p:spPr>
          <a:xfrm>
            <a:off x="8460432" y="4803998"/>
            <a:ext cx="576064" cy="307777"/>
          </a:xfrm>
          <a:prstGeom prst="rect">
            <a:avLst/>
          </a:prstGeom>
          <a:noFill/>
        </p:spPr>
        <p:txBody>
          <a:bodyPr wrap="square" rtlCol="0">
            <a:spAutoFit/>
          </a:bodyPr>
          <a:lstStyle/>
          <a:p>
            <a:pPr algn="r"/>
            <a:fld id="{0C913308-F349-4B6D-A68A-DD1791B4A57B}" type="slidenum">
              <a:rPr lang="zh-CN" altLang="en-US" b="1" smtClean="0">
                <a:latin typeface="Times New Roman" panose="02020603050405020304" pitchFamily="18" charset="0"/>
                <a:cs typeface="Times New Roman" panose="02020603050405020304" pitchFamily="18" charset="0"/>
              </a:rPr>
              <a:pPr algn="r"/>
              <a:t>‹#›</a:t>
            </a:fld>
            <a:endParaRPr lang="zh-CN" altLang="en-US" b="1" dirty="0">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4" r:id="rId4"/>
  </p:sldLayoutIdLst>
  <p:transition>
    <p:fade/>
  </p:transition>
  <p:hf hdr="0" ftr="0" dt="0"/>
  <p:txStyles>
    <p:titleStyle>
      <a:lvl1pPr algn="ctr" rtl="0" eaLnBrk="0" fontAlgn="base" hangingPunct="0">
        <a:spcBef>
          <a:spcPct val="0"/>
        </a:spcBef>
        <a:spcAft>
          <a:spcPct val="0"/>
        </a:spcAft>
        <a:defRPr sz="4400">
          <a:solidFill>
            <a:schemeClr val="tx2"/>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har char="–"/>
        <a:defRPr sz="28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4CABCC62-743F-4022-8159-B19A201B0BB8}"/>
              </a:ext>
            </a:extLst>
          </p:cNvPr>
          <p:cNvSpPr>
            <a:spLocks noGrp="1" noChangeArrowheads="1"/>
          </p:cNvSpPr>
          <p:nvPr>
            <p:ph type="title" idx="4294967295"/>
          </p:nvPr>
        </p:nvSpPr>
        <p:spPr bwMode="auto">
          <a:xfrm>
            <a:off x="191691" y="146447"/>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8EE9B879-BEBD-4844-945E-D696D6281BD4}"/>
              </a:ext>
            </a:extLst>
          </p:cNvPr>
          <p:cNvSpPr>
            <a:spLocks noGrp="1" noChangeArrowheads="1"/>
          </p:cNvSpPr>
          <p:nvPr>
            <p:ph type="body" idx="4294967295"/>
          </p:nvPr>
        </p:nvSpPr>
        <p:spPr bwMode="auto">
          <a:xfrm>
            <a:off x="316706" y="890588"/>
            <a:ext cx="8229600" cy="756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C95541F1-4DC5-4655-B057-934C72C6894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fontAlgn="auto">
              <a:spcBef>
                <a:spcPts val="0"/>
              </a:spcBef>
              <a:spcAft>
                <a:spcPts val="0"/>
              </a:spcAft>
              <a:buFontTx/>
              <a:buNone/>
              <a:defRPr sz="900">
                <a:solidFill>
                  <a:schemeClr val="tx1">
                    <a:tint val="75000"/>
                  </a:schemeClr>
                </a:solidFill>
                <a:latin typeface="+mn-lt"/>
                <a:ea typeface="+mn-ea"/>
              </a:defRPr>
            </a:lvl1pPr>
          </a:lstStyle>
          <a:p>
            <a:pPr>
              <a:defRPr/>
            </a:pPr>
            <a:fld id="{961F0FCB-3C9B-43AF-9122-66CB9AF9BE1F}" type="datetimeFigureOut">
              <a:rPr lang="zh-CN" altLang="en-US"/>
              <a:pPr>
                <a:defRPr/>
              </a:pPr>
              <a:t>2021/9/27</a:t>
            </a:fld>
            <a:endParaRPr lang="zh-CN" altLang="en-US"/>
          </a:p>
        </p:txBody>
      </p:sp>
      <p:sp>
        <p:nvSpPr>
          <p:cNvPr id="13" name="页脚占位符 12">
            <a:extLst>
              <a:ext uri="{FF2B5EF4-FFF2-40B4-BE49-F238E27FC236}">
                <a16:creationId xmlns:a16="http://schemas.microsoft.com/office/drawing/2014/main" id="{D41541A6-4A6E-4EAB-92E4-324E52AD6F4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fontAlgn="auto">
              <a:spcBef>
                <a:spcPts val="0"/>
              </a:spcBef>
              <a:spcAft>
                <a:spcPts val="0"/>
              </a:spcAft>
              <a:buFontTx/>
              <a:buNone/>
              <a:defRPr sz="900">
                <a:solidFill>
                  <a:schemeClr val="tx1">
                    <a:tint val="75000"/>
                  </a:scheme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00D96588-48D9-48F6-8566-84A7CB18ECD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noProof="1" dirty="0">
                <a:solidFill>
                  <a:srgbClr val="898989"/>
                </a:solidFill>
              </a:defRPr>
            </a:lvl1pPr>
          </a:lstStyle>
          <a:p>
            <a:fld id="{BD211C93-5505-452B-8265-D50E35693F66}" type="slidenum">
              <a:rPr lang="zh-CN" altLang="en-US"/>
              <a:pPr/>
              <a:t>‹#›</a:t>
            </a:fld>
            <a:endParaRPr lang="zh-CN" altLang="en-US"/>
          </a:p>
        </p:txBody>
      </p:sp>
    </p:spTree>
    <p:extLst>
      <p:ext uri="{BB962C8B-B14F-4D97-AF65-F5344CB8AC3E}">
        <p14:creationId xmlns:p14="http://schemas.microsoft.com/office/powerpoint/2010/main" val="101534131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40" r:id="rId4"/>
  </p:sldLayoutIdLst>
  <p:txStyles>
    <p:titleStyle>
      <a:lvl1pPr algn="l" rtl="0" eaLnBrk="1" fontAlgn="base" hangingPunct="1">
        <a:spcBef>
          <a:spcPct val="0"/>
        </a:spcBef>
        <a:spcAft>
          <a:spcPct val="0"/>
        </a:spcAft>
        <a:defRPr sz="1875">
          <a:solidFill>
            <a:schemeClr val="tx1"/>
          </a:solidFill>
          <a:latin typeface="+mj-lt"/>
          <a:ea typeface="微软雅黑" panose="020B0503020204020204" pitchFamily="34" charset="-122"/>
          <a:cs typeface="微软雅黑" panose="020B0503020204020204" pitchFamily="34" charset="-122"/>
        </a:defRPr>
      </a:lvl1pPr>
      <a:lvl2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362903"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6pPr>
      <a:lvl7pPr marL="725805"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7pPr>
      <a:lvl8pPr marL="1088231"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8pPr>
      <a:lvl9pPr marL="1451134"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9pPr>
    </p:titleStyle>
    <p:bodyStyle>
      <a:lvl1pPr marL="271463" indent="-271463" algn="l" rtl="0" eaLnBrk="1" fontAlgn="base" hangingPunct="1">
        <a:spcBef>
          <a:spcPct val="20000"/>
        </a:spcBef>
        <a:spcAft>
          <a:spcPct val="0"/>
        </a:spcAft>
        <a:buClr>
          <a:srgbClr val="000066"/>
        </a:buClr>
        <a:buFont typeface="Wingdings" panose="05000000000000000000" pitchFamily="2" charset="2"/>
        <a:buChar char="n"/>
        <a:defRPr sz="1575">
          <a:solidFill>
            <a:schemeClr val="tx1"/>
          </a:solidFill>
          <a:latin typeface="+mn-lt"/>
          <a:ea typeface="+mn-ea"/>
          <a:cs typeface="宋体" panose="02010600030101010101" pitchFamily="2" charset="-122"/>
        </a:defRPr>
      </a:lvl1pPr>
      <a:lvl2pPr marL="589360" indent="-226219" algn="l" rtl="0" eaLnBrk="1" fontAlgn="base" hangingPunct="1">
        <a:spcBef>
          <a:spcPct val="20000"/>
        </a:spcBef>
        <a:spcAft>
          <a:spcPct val="0"/>
        </a:spcAft>
        <a:buFont typeface="Arial" panose="020B0604020202020204" pitchFamily="34" charset="0"/>
        <a:buChar char="–"/>
        <a:defRPr sz="2175">
          <a:solidFill>
            <a:schemeClr val="tx1"/>
          </a:solidFill>
          <a:latin typeface="+mn-lt"/>
          <a:ea typeface="+mn-ea"/>
        </a:defRPr>
      </a:lvl2pPr>
      <a:lvl3pPr marL="906066" indent="-180975" algn="l" rtl="0" eaLnBrk="1" fontAlgn="base" hangingPunct="1">
        <a:spcBef>
          <a:spcPct val="20000"/>
        </a:spcBef>
        <a:spcAft>
          <a:spcPct val="0"/>
        </a:spcAft>
        <a:buFont typeface="Arial" panose="020B0604020202020204" pitchFamily="34" charset="0"/>
        <a:buChar char="•"/>
        <a:defRPr sz="1875">
          <a:solidFill>
            <a:schemeClr val="tx1"/>
          </a:solidFill>
          <a:latin typeface="+mn-lt"/>
          <a:ea typeface="+mn-ea"/>
        </a:defRPr>
      </a:lvl3pPr>
      <a:lvl4pPr marL="1269206" indent="-180975" algn="l" rtl="0" eaLnBrk="1" fontAlgn="base" hangingPunct="1">
        <a:spcBef>
          <a:spcPct val="20000"/>
        </a:spcBef>
        <a:spcAft>
          <a:spcPct val="0"/>
        </a:spcAft>
        <a:buFont typeface="Arial" panose="020B0604020202020204" pitchFamily="34" charset="0"/>
        <a:buChar char="–"/>
        <a:defRPr sz="1575">
          <a:solidFill>
            <a:schemeClr val="tx1"/>
          </a:solidFill>
          <a:latin typeface="+mn-lt"/>
          <a:ea typeface="+mn-ea"/>
        </a:defRPr>
      </a:lvl4pPr>
      <a:lvl5pPr marL="1632347" indent="-180975" algn="l" rtl="0" eaLnBrk="1" fontAlgn="base" hangingPunct="1">
        <a:spcBef>
          <a:spcPct val="20000"/>
        </a:spcBef>
        <a:spcAft>
          <a:spcPct val="0"/>
        </a:spcAft>
        <a:buFont typeface="Arial" panose="020B0604020202020204" pitchFamily="34" charset="0"/>
        <a:buChar char="»"/>
        <a:defRPr sz="1575">
          <a:solidFill>
            <a:schemeClr val="tx1"/>
          </a:solidFill>
          <a:latin typeface="+mn-lt"/>
          <a:ea typeface="+mn-ea"/>
        </a:defRPr>
      </a:lvl5pPr>
      <a:lvl6pPr marL="1995488"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6pPr>
      <a:lvl7pPr marL="2358390"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7pPr>
      <a:lvl8pPr marL="2721293"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8pPr>
      <a:lvl9pPr marL="3084195"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9pPr>
    </p:bodyStyle>
    <p:otherStyle>
      <a:defPPr>
        <a:defRPr lang="zh-CN"/>
      </a:defPPr>
      <a:lvl1pPr marL="0" algn="l" defTabSz="725329" rtl="0" eaLnBrk="1" latinLnBrk="0" hangingPunct="1">
        <a:defRPr sz="1429" kern="1200">
          <a:solidFill>
            <a:schemeClr val="tx1"/>
          </a:solidFill>
          <a:latin typeface="+mn-lt"/>
          <a:ea typeface="+mn-ea"/>
          <a:cs typeface="+mn-cs"/>
        </a:defRPr>
      </a:lvl1pPr>
      <a:lvl2pPr marL="362903" algn="l" defTabSz="725329" rtl="0" eaLnBrk="1" latinLnBrk="0" hangingPunct="1">
        <a:defRPr sz="1429" kern="1200">
          <a:solidFill>
            <a:schemeClr val="tx1"/>
          </a:solidFill>
          <a:latin typeface="+mn-lt"/>
          <a:ea typeface="+mn-ea"/>
          <a:cs typeface="+mn-cs"/>
        </a:defRPr>
      </a:lvl2pPr>
      <a:lvl3pPr marL="725805" algn="l" defTabSz="725329" rtl="0" eaLnBrk="1" latinLnBrk="0" hangingPunct="1">
        <a:defRPr sz="1429" kern="1200">
          <a:solidFill>
            <a:schemeClr val="tx1"/>
          </a:solidFill>
          <a:latin typeface="+mn-lt"/>
          <a:ea typeface="+mn-ea"/>
          <a:cs typeface="+mn-cs"/>
        </a:defRPr>
      </a:lvl3pPr>
      <a:lvl4pPr marL="1088231" algn="l" defTabSz="725329" rtl="0" eaLnBrk="1" latinLnBrk="0" hangingPunct="1">
        <a:defRPr sz="1429" kern="1200">
          <a:solidFill>
            <a:schemeClr val="tx1"/>
          </a:solidFill>
          <a:latin typeface="+mn-lt"/>
          <a:ea typeface="+mn-ea"/>
          <a:cs typeface="+mn-cs"/>
        </a:defRPr>
      </a:lvl4pPr>
      <a:lvl5pPr marL="1451134" algn="l" defTabSz="725329" rtl="0" eaLnBrk="1" latinLnBrk="0" hangingPunct="1">
        <a:defRPr sz="1429" kern="1200">
          <a:solidFill>
            <a:schemeClr val="tx1"/>
          </a:solidFill>
          <a:latin typeface="+mn-lt"/>
          <a:ea typeface="+mn-ea"/>
          <a:cs typeface="+mn-cs"/>
        </a:defRPr>
      </a:lvl5pPr>
      <a:lvl6pPr marL="1814036" algn="l" defTabSz="725329" rtl="0" eaLnBrk="1" latinLnBrk="0" hangingPunct="1">
        <a:defRPr sz="1429" kern="1200">
          <a:solidFill>
            <a:schemeClr val="tx1"/>
          </a:solidFill>
          <a:latin typeface="+mn-lt"/>
          <a:ea typeface="+mn-ea"/>
          <a:cs typeface="+mn-cs"/>
        </a:defRPr>
      </a:lvl6pPr>
      <a:lvl7pPr marL="2176939" algn="l" defTabSz="725329" rtl="0" eaLnBrk="1" latinLnBrk="0" hangingPunct="1">
        <a:defRPr sz="1429" kern="1200">
          <a:solidFill>
            <a:schemeClr val="tx1"/>
          </a:solidFill>
          <a:latin typeface="+mn-lt"/>
          <a:ea typeface="+mn-ea"/>
          <a:cs typeface="+mn-cs"/>
        </a:defRPr>
      </a:lvl7pPr>
      <a:lvl8pPr marL="2539841" algn="l" defTabSz="725329" rtl="0" eaLnBrk="1" latinLnBrk="0" hangingPunct="1">
        <a:defRPr sz="1429" kern="1200">
          <a:solidFill>
            <a:schemeClr val="tx1"/>
          </a:solidFill>
          <a:latin typeface="+mn-lt"/>
          <a:ea typeface="+mn-ea"/>
          <a:cs typeface="+mn-cs"/>
        </a:defRPr>
      </a:lvl8pPr>
      <a:lvl9pPr marL="2902744" algn="l" defTabSz="725329" rtl="0" eaLnBrk="1" latinLnBrk="0" hangingPunct="1">
        <a:defRPr sz="14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mailto:lwengen@tongji.edu.c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hyperlink" Target="mailto:pfeilee@163.co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rcRect r="12088"/>
          <a:stretch>
            <a:fillRect/>
          </a:stretch>
        </p:blipFill>
        <p:spPr bwMode="auto">
          <a:xfrm>
            <a:off x="0" y="2"/>
            <a:ext cx="9144000" cy="1995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0" y="1"/>
            <a:ext cx="9144000" cy="199568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50"/>
          </a:p>
        </p:txBody>
      </p:sp>
      <p:sp>
        <p:nvSpPr>
          <p:cNvPr id="2" name="矩形 1"/>
          <p:cNvSpPr/>
          <p:nvPr/>
        </p:nvSpPr>
        <p:spPr>
          <a:xfrm>
            <a:off x="0" y="4586710"/>
            <a:ext cx="9144000" cy="533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itle 1">
            <a:extLst>
              <a:ext uri="{FF2B5EF4-FFF2-40B4-BE49-F238E27FC236}">
                <a16:creationId xmlns:a16="http://schemas.microsoft.com/office/drawing/2014/main" id="{FA77F71E-B605-4820-B913-56173A09A2E7}"/>
              </a:ext>
            </a:extLst>
          </p:cNvPr>
          <p:cNvSpPr txBox="1">
            <a:spLocks noChangeArrowheads="1"/>
          </p:cNvSpPr>
          <p:nvPr/>
        </p:nvSpPr>
        <p:spPr bwMode="auto">
          <a:xfrm>
            <a:off x="-12340" y="1995686"/>
            <a:ext cx="9156340" cy="1299018"/>
          </a:xfrm>
          <a:prstGeom prst="rect">
            <a:avLst/>
          </a:prstGeom>
          <a:noFill/>
          <a:ln>
            <a:noFill/>
          </a:ln>
          <a:extLst/>
        </p:spPr>
        <p:txBody>
          <a:bodyPr lIns="92075" tIns="46038" rIns="92075" bIns="46038" anchor="ctr"/>
          <a:lstStyle>
            <a:lvl1pPr>
              <a:defRPr kumimoji="1" sz="2400">
                <a:solidFill>
                  <a:schemeClr val="tx1"/>
                </a:solidFill>
                <a:latin typeface="Arial" charset="0"/>
                <a:ea typeface="MS PGothic" charset="0"/>
                <a:cs typeface="MS PGothic" charset="0"/>
              </a:defRPr>
            </a:lvl1pPr>
            <a:lvl2pPr marL="742950" indent="-285750">
              <a:defRPr kumimoji="1" sz="2400">
                <a:solidFill>
                  <a:schemeClr val="tx1"/>
                </a:solidFill>
                <a:latin typeface="Arial" charset="0"/>
                <a:ea typeface="MS PGothic" charset="0"/>
                <a:cs typeface="MS PGothic" charset="0"/>
              </a:defRPr>
            </a:lvl2pPr>
            <a:lvl3pPr marL="1143000" indent="-228600">
              <a:defRPr kumimoji="1" sz="2400">
                <a:solidFill>
                  <a:schemeClr val="tx1"/>
                </a:solidFill>
                <a:latin typeface="Arial" charset="0"/>
                <a:ea typeface="MS PGothic" charset="0"/>
                <a:cs typeface="MS PGothic" charset="0"/>
              </a:defRPr>
            </a:lvl3pPr>
            <a:lvl4pPr marL="1600200" indent="-228600">
              <a:defRPr kumimoji="1" sz="2400">
                <a:solidFill>
                  <a:schemeClr val="tx1"/>
                </a:solidFill>
                <a:latin typeface="Arial" charset="0"/>
                <a:ea typeface="MS PGothic" charset="0"/>
                <a:cs typeface="MS PGothic" charset="0"/>
              </a:defRPr>
            </a:lvl4pPr>
            <a:lvl5pPr marL="2057400" indent="-228600">
              <a:defRPr kumimoji="1"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9pPr>
          </a:lstStyle>
          <a:p>
            <a:pPr algn="ctr">
              <a:spcBef>
                <a:spcPts val="600"/>
              </a:spcBef>
              <a:defRPr/>
            </a:pPr>
            <a:r>
              <a:rPr lang="en-US" altLang="zh-CN" sz="3600" b="1" dirty="0">
                <a:solidFill>
                  <a:prstClr val="black"/>
                </a:solidFill>
                <a:latin typeface="+mn-lt"/>
                <a:ea typeface="华文楷体" panose="02010600040101010101" pitchFamily="2" charset="-122"/>
              </a:rPr>
              <a:t>SQL</a:t>
            </a:r>
            <a:r>
              <a:rPr lang="zh-CN" altLang="en-US" sz="3600" b="1" dirty="0">
                <a:solidFill>
                  <a:prstClr val="black"/>
                </a:solidFill>
                <a:latin typeface="+mn-lt"/>
                <a:ea typeface="华文楷体" panose="02010600040101010101" pitchFamily="2" charset="-122"/>
              </a:rPr>
              <a:t>查询语言</a:t>
            </a:r>
            <a:endParaRPr lang="en-US" altLang="zh-CN" sz="3600" b="1" dirty="0">
              <a:solidFill>
                <a:prstClr val="black"/>
              </a:solidFill>
              <a:latin typeface="+mn-lt"/>
              <a:ea typeface="华文楷体" panose="02010600040101010101" pitchFamily="2" charset="-122"/>
            </a:endParaRPr>
          </a:p>
          <a:p>
            <a:pPr algn="ctr">
              <a:spcBef>
                <a:spcPts val="600"/>
              </a:spcBef>
              <a:defRPr/>
            </a:pPr>
            <a:r>
              <a:rPr lang="zh-CN" altLang="en-US" dirty="0">
                <a:solidFill>
                  <a:prstClr val="black"/>
                </a:solidFill>
                <a:latin typeface="+mn-lt"/>
                <a:ea typeface="华文楷体" panose="02010600040101010101" pitchFamily="2" charset="-122"/>
              </a:rPr>
              <a:t>（</a:t>
            </a:r>
            <a:r>
              <a:rPr lang="en-US" altLang="zh-CN" dirty="0">
                <a:solidFill>
                  <a:prstClr val="black"/>
                </a:solidFill>
                <a:latin typeface="+mn-lt"/>
                <a:ea typeface="华文楷体" panose="02010600040101010101" pitchFamily="2" charset="-122"/>
              </a:rPr>
              <a:t>《</a:t>
            </a:r>
            <a:r>
              <a:rPr lang="zh-CN" altLang="en-US" dirty="0">
                <a:solidFill>
                  <a:prstClr val="black"/>
                </a:solidFill>
                <a:latin typeface="+mn-lt"/>
                <a:ea typeface="华文楷体" panose="02010600040101010101" pitchFamily="2" charset="-122"/>
              </a:rPr>
              <a:t>数据库系统概念</a:t>
            </a:r>
            <a:r>
              <a:rPr lang="en-US" altLang="zh-CN" dirty="0">
                <a:solidFill>
                  <a:prstClr val="black"/>
                </a:solidFill>
                <a:latin typeface="+mn-lt"/>
                <a:ea typeface="华文楷体" panose="02010600040101010101" pitchFamily="2" charset="-122"/>
              </a:rPr>
              <a:t>》</a:t>
            </a:r>
            <a:r>
              <a:rPr lang="zh-CN" altLang="en-US" dirty="0">
                <a:solidFill>
                  <a:prstClr val="black"/>
                </a:solidFill>
                <a:latin typeface="+mn-lt"/>
                <a:ea typeface="华文楷体" panose="02010600040101010101" pitchFamily="2" charset="-122"/>
              </a:rPr>
              <a:t>第</a:t>
            </a:r>
            <a:r>
              <a:rPr lang="en-US" altLang="zh-CN" dirty="0">
                <a:solidFill>
                  <a:prstClr val="black"/>
                </a:solidFill>
                <a:latin typeface="+mn-lt"/>
                <a:ea typeface="华文楷体" panose="02010600040101010101" pitchFamily="2" charset="-122"/>
              </a:rPr>
              <a:t>3</a:t>
            </a:r>
            <a:r>
              <a:rPr lang="zh-CN" altLang="en-US" dirty="0">
                <a:solidFill>
                  <a:prstClr val="black"/>
                </a:solidFill>
                <a:latin typeface="+mn-lt"/>
                <a:ea typeface="华文楷体" panose="02010600040101010101" pitchFamily="2" charset="-122"/>
              </a:rPr>
              <a:t>章）</a:t>
            </a:r>
            <a:endParaRPr lang="en-US" altLang="zh-CN" dirty="0">
              <a:solidFill>
                <a:prstClr val="black"/>
              </a:solidFill>
              <a:latin typeface="+mn-lt"/>
              <a:ea typeface="华文楷体" panose="02010600040101010101" pitchFamily="2" charset="-122"/>
            </a:endParaRPr>
          </a:p>
        </p:txBody>
      </p:sp>
      <p:sp>
        <p:nvSpPr>
          <p:cNvPr id="18" name="Subtitle 2">
            <a:extLst>
              <a:ext uri="{FF2B5EF4-FFF2-40B4-BE49-F238E27FC236}">
                <a16:creationId xmlns:a16="http://schemas.microsoft.com/office/drawing/2014/main" id="{5B0D7027-3D69-4E35-939E-995F28B50482}"/>
              </a:ext>
            </a:extLst>
          </p:cNvPr>
          <p:cNvSpPr txBox="1">
            <a:spLocks noChangeArrowheads="1"/>
          </p:cNvSpPr>
          <p:nvPr/>
        </p:nvSpPr>
        <p:spPr bwMode="auto">
          <a:xfrm>
            <a:off x="-12340" y="3291830"/>
            <a:ext cx="9156340" cy="11034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0"/>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0"/>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0"/>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0"/>
              </a:defRPr>
            </a:lvl9pPr>
          </a:lstStyle>
          <a:p>
            <a:pPr algn="ctr">
              <a:buClr>
                <a:srgbClr val="800080"/>
              </a:buClr>
              <a:buSzPct val="90000"/>
            </a:pPr>
            <a:r>
              <a:rPr lang="zh-CN" altLang="en-US"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李文根</a:t>
            </a:r>
            <a:endPar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a:buClr>
                <a:srgbClr val="800080"/>
              </a:buClr>
              <a:buSzPct val="90000"/>
            </a:pPr>
            <a:r>
              <a:rPr lang="en-GB" sz="2000" dirty="0">
                <a:latin typeface="Times New Roman" panose="02020603050405020304" pitchFamily="18" charset="0"/>
                <a:ea typeface="华文楷体" panose="02010600040101010101" pitchFamily="2" charset="-122"/>
                <a:cs typeface="Times New Roman" panose="02020603050405020304" pitchFamily="18" charset="0"/>
              </a:rPr>
              <a:t>Email: </a:t>
            </a:r>
            <a:r>
              <a:rPr lang="en-GB" sz="2000" dirty="0">
                <a:latin typeface="Times New Roman" panose="02020603050405020304" pitchFamily="18" charset="0"/>
                <a:ea typeface="华文楷体" panose="02010600040101010101" pitchFamily="2" charset="-122"/>
                <a:cs typeface="Times New Roman" panose="02020603050405020304" pitchFamily="18" charset="0"/>
                <a:hlinkClick r:id="rId4"/>
              </a:rPr>
              <a:t>lwengen@tongji.edu.cn</a:t>
            </a:r>
            <a:endParaRPr lang="en-GB" sz="2000" dirty="0">
              <a:latin typeface="Times New Roman" panose="02020603050405020304" pitchFamily="18" charset="0"/>
              <a:ea typeface="华文楷体" panose="02010600040101010101" pitchFamily="2" charset="-122"/>
              <a:cs typeface="Times New Roman" panose="02020603050405020304" pitchFamily="18" charset="0"/>
            </a:endParaRPr>
          </a:p>
          <a:p>
            <a:pPr algn="ctr">
              <a:buClr>
                <a:srgbClr val="800080"/>
              </a:buClr>
              <a:buSzPct val="90000"/>
            </a:pPr>
            <a:r>
              <a:rPr lang="zh-CN" altLang="en-US" sz="2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计算机科学与技术系</a:t>
            </a:r>
            <a:endParaRPr lang="en-US" altLang="zh-CN" sz="2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a:buClr>
                <a:srgbClr val="800080"/>
              </a:buClr>
              <a:buSzPct val="90000"/>
            </a:pPr>
            <a:r>
              <a:rPr lang="zh-CN" altLang="en-US" sz="2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同济大学</a:t>
            </a:r>
            <a:endParaRPr lang="en-US" sz="2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a:buClr>
                <a:srgbClr val="800080"/>
              </a:buClr>
              <a:buSzPct val="90000"/>
            </a:pPr>
            <a:endParaRPr lang="de-CH" sz="2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540607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4AA36D-730C-481E-B503-EA21620E783F}"/>
              </a:ext>
            </a:extLst>
          </p:cNvPr>
          <p:cNvSpPr>
            <a:spLocks noGrp="1"/>
          </p:cNvSpPr>
          <p:nvPr>
            <p:ph type="title"/>
          </p:nvPr>
        </p:nvSpPr>
        <p:spPr/>
        <p:txBody>
          <a:bodyPr/>
          <a:lstStyle/>
          <a:p>
            <a:pPr algn="ctr"/>
            <a:r>
              <a:rPr lang="en-US" altLang="zh-CN" dirty="0"/>
              <a:t>SQL</a:t>
            </a:r>
            <a:r>
              <a:rPr lang="zh-CN" altLang="en-US" dirty="0"/>
              <a:t>中的</a:t>
            </a:r>
            <a:r>
              <a:rPr lang="en-US" altLang="zh-CN" dirty="0"/>
              <a:t>Date/Time</a:t>
            </a:r>
            <a:r>
              <a:rPr lang="zh-CN" altLang="en-US" dirty="0"/>
              <a:t>数据类型（续）</a:t>
            </a:r>
          </a:p>
        </p:txBody>
      </p:sp>
      <p:sp>
        <p:nvSpPr>
          <p:cNvPr id="3" name="内容占位符 2">
            <a:extLst>
              <a:ext uri="{FF2B5EF4-FFF2-40B4-BE49-F238E27FC236}">
                <a16:creationId xmlns:a16="http://schemas.microsoft.com/office/drawing/2014/main" id="{12FBA33F-9D6C-4A21-989D-ADE32D6D5850}"/>
              </a:ext>
            </a:extLst>
          </p:cNvPr>
          <p:cNvSpPr>
            <a:spLocks noGrp="1"/>
          </p:cNvSpPr>
          <p:nvPr>
            <p:ph idx="1"/>
          </p:nvPr>
        </p:nvSpPr>
        <p:spPr/>
        <p:txBody>
          <a:bodyPr/>
          <a:lstStyle/>
          <a:p>
            <a:pPr>
              <a:spcBef>
                <a:spcPts val="600"/>
              </a:spcBef>
            </a:pPr>
            <a:r>
              <a:rPr lang="en-US" altLang="zh-CN" sz="2000" b="1" dirty="0"/>
              <a:t>Interval</a:t>
            </a:r>
            <a:r>
              <a:rPr lang="en-US" altLang="zh-CN" sz="2000" dirty="0"/>
              <a:t>:  period of time</a:t>
            </a:r>
          </a:p>
          <a:p>
            <a:pPr lvl="1">
              <a:spcBef>
                <a:spcPts val="600"/>
              </a:spcBef>
            </a:pPr>
            <a:r>
              <a:rPr lang="en-US" altLang="zh-CN" sz="1800" dirty="0"/>
              <a:t>E.g., Interval  ‘1’ day</a:t>
            </a:r>
          </a:p>
          <a:p>
            <a:pPr lvl="1">
              <a:spcBef>
                <a:spcPts val="600"/>
              </a:spcBef>
            </a:pPr>
            <a:r>
              <a:rPr lang="en-US" altLang="zh-CN" sz="1800" dirty="0"/>
              <a:t>Subtracting a date/time/timestamp value from another gives an interval value</a:t>
            </a:r>
          </a:p>
          <a:p>
            <a:pPr lvl="1">
              <a:spcBef>
                <a:spcPts val="600"/>
              </a:spcBef>
            </a:pPr>
            <a:r>
              <a:rPr lang="en-US" altLang="zh-CN" sz="1800" dirty="0"/>
              <a:t>Interval values can be added to date/time/timestamp values</a:t>
            </a:r>
          </a:p>
          <a:p>
            <a:pPr>
              <a:spcBef>
                <a:spcPts val="600"/>
              </a:spcBef>
            </a:pPr>
            <a:r>
              <a:rPr lang="en-US" altLang="zh-CN" sz="2000" dirty="0"/>
              <a:t>Extract values of individual fields from date/time/timestamp</a:t>
            </a:r>
          </a:p>
          <a:p>
            <a:pPr lvl="1">
              <a:spcBef>
                <a:spcPts val="600"/>
              </a:spcBef>
            </a:pPr>
            <a:r>
              <a:rPr lang="en-US" altLang="zh-CN" sz="1800" dirty="0"/>
              <a:t>E.g., extract (year from </a:t>
            </a:r>
            <a:r>
              <a:rPr lang="en-US" altLang="zh-CN" sz="1800" dirty="0" err="1"/>
              <a:t>r.starttime</a:t>
            </a:r>
            <a:r>
              <a:rPr lang="en-US" altLang="zh-CN" sz="1800" dirty="0"/>
              <a:t>) </a:t>
            </a:r>
          </a:p>
          <a:p>
            <a:pPr>
              <a:spcBef>
                <a:spcPts val="600"/>
              </a:spcBef>
            </a:pPr>
            <a:r>
              <a:rPr lang="en-US" altLang="zh-CN" sz="2000" dirty="0"/>
              <a:t>Cast string types to date/time/timestamp </a:t>
            </a:r>
          </a:p>
          <a:p>
            <a:pPr lvl="1">
              <a:spcBef>
                <a:spcPts val="600"/>
              </a:spcBef>
            </a:pPr>
            <a:r>
              <a:rPr lang="en-US" altLang="zh-CN" sz="1800" dirty="0"/>
              <a:t>E.g., cast &lt;string-valued-expression&gt; as date</a:t>
            </a:r>
          </a:p>
          <a:p>
            <a:pPr>
              <a:spcBef>
                <a:spcPts val="600"/>
              </a:spcBef>
            </a:pPr>
            <a:endParaRPr lang="zh-CN" altLang="en-US" sz="2000" dirty="0"/>
          </a:p>
        </p:txBody>
      </p:sp>
    </p:spTree>
    <p:extLst>
      <p:ext uri="{BB962C8B-B14F-4D97-AF65-F5344CB8AC3E}">
        <p14:creationId xmlns:p14="http://schemas.microsoft.com/office/powerpoint/2010/main" val="274607815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FE417-D3DE-40D6-8979-B3D3A163442B}"/>
              </a:ext>
            </a:extLst>
          </p:cNvPr>
          <p:cNvSpPr>
            <a:spLocks noGrp="1"/>
          </p:cNvSpPr>
          <p:nvPr>
            <p:ph type="title"/>
          </p:nvPr>
        </p:nvSpPr>
        <p:spPr/>
        <p:txBody>
          <a:bodyPr/>
          <a:lstStyle/>
          <a:p>
            <a:pPr algn="ctr"/>
            <a:r>
              <a:rPr lang="zh-CN" altLang="en-US" dirty="0"/>
              <a:t>基本模式定义</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00BCDC1-775F-45A8-B772-EDC96C353A45}"/>
                  </a:ext>
                </a:extLst>
              </p:cNvPr>
              <p:cNvSpPr>
                <a:spLocks noGrp="1"/>
              </p:cNvSpPr>
              <p:nvPr>
                <p:ph idx="1"/>
              </p:nvPr>
            </p:nvSpPr>
            <p:spPr>
              <a:xfrm>
                <a:off x="251520" y="789553"/>
                <a:ext cx="8640960" cy="3805070"/>
              </a:xfrm>
            </p:spPr>
            <p:txBody>
              <a:bodyPr/>
              <a:lstStyle/>
              <a:p>
                <a:r>
                  <a:rPr lang="en-US" altLang="zh-CN" sz="2000" dirty="0"/>
                  <a:t>An SQL relation is defined using the create table command:</a:t>
                </a:r>
              </a:p>
              <a:p>
                <a:pPr marL="0" indent="0">
                  <a:buNone/>
                </a:pPr>
                <a:r>
                  <a:rPr lang="en-US" altLang="zh-CN" sz="1800" i="1" dirty="0"/>
                  <a:t>      create table</a:t>
                </a:r>
                <a:r>
                  <a:rPr lang="en-US" altLang="zh-CN" sz="1800" dirty="0"/>
                  <a:t> </a:t>
                </a:r>
                <a14:m>
                  <m:oMath xmlns:m="http://schemas.openxmlformats.org/officeDocument/2006/math">
                    <m:r>
                      <a:rPr lang="en-US" altLang="zh-CN" sz="1800" b="0" i="1" dirty="0" smtClean="0">
                        <a:latin typeface="Cambria Math" panose="02040503050406030204" pitchFamily="18" charset="0"/>
                      </a:rPr>
                      <m:t>𝑟</m:t>
                    </m:r>
                    <m:r>
                      <a:rPr lang="en-US" altLang="zh-CN" sz="1800" b="0" i="1" dirty="0" smtClean="0">
                        <a:latin typeface="Cambria Math" panose="02040503050406030204" pitchFamily="18" charset="0"/>
                      </a:rPr>
                      <m:t>(</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𝐴</m:t>
                        </m:r>
                      </m:e>
                      <m:sub>
                        <m:r>
                          <a:rPr lang="en-US" altLang="zh-CN" sz="1800" b="0" i="1" dirty="0" smtClean="0">
                            <a:latin typeface="Cambria Math" panose="02040503050406030204" pitchFamily="18" charset="0"/>
                          </a:rPr>
                          <m:t>1</m:t>
                        </m:r>
                      </m:sub>
                    </m:sSub>
                    <m:r>
                      <a:rPr lang="en-US" altLang="zh-CN" sz="1800" b="0" i="1" dirty="0" smtClean="0">
                        <a:latin typeface="Cambria Math" panose="02040503050406030204" pitchFamily="18" charset="0"/>
                      </a:rPr>
                      <m:t> </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𝐷</m:t>
                        </m:r>
                      </m:e>
                      <m:sub>
                        <m:r>
                          <a:rPr lang="en-US" altLang="zh-CN" sz="1800" b="0" i="1" dirty="0" smtClean="0">
                            <a:latin typeface="Cambria Math" panose="02040503050406030204" pitchFamily="18" charset="0"/>
                          </a:rPr>
                          <m:t>1</m:t>
                        </m:r>
                      </m:sub>
                    </m:sSub>
                    <m:r>
                      <a:rPr lang="en-US" altLang="zh-CN" sz="1800" b="0" i="1" dirty="0" smtClean="0">
                        <a:latin typeface="Cambria Math" panose="02040503050406030204" pitchFamily="18" charset="0"/>
                      </a:rPr>
                      <m:t>,</m:t>
                    </m:r>
                    <m:sSub>
                      <m:sSubPr>
                        <m:ctrlPr>
                          <a:rPr lang="en-US" altLang="zh-CN" sz="1800" i="1" dirty="0">
                            <a:latin typeface="Cambria Math" panose="02040503050406030204" pitchFamily="18" charset="0"/>
                          </a:rPr>
                        </m:ctrlPr>
                      </m:sSubPr>
                      <m:e>
                        <m:r>
                          <a:rPr lang="en-US" altLang="zh-CN" sz="1800" i="1" dirty="0">
                            <a:latin typeface="Cambria Math" panose="02040503050406030204" pitchFamily="18" charset="0"/>
                          </a:rPr>
                          <m:t>𝐴</m:t>
                        </m:r>
                      </m:e>
                      <m:sub>
                        <m:r>
                          <a:rPr lang="en-US" altLang="zh-CN" sz="1800" b="0" i="1" dirty="0" smtClean="0">
                            <a:latin typeface="Cambria Math" panose="02040503050406030204" pitchFamily="18" charset="0"/>
                          </a:rPr>
                          <m:t>2</m:t>
                        </m:r>
                      </m:sub>
                    </m:sSub>
                    <m:r>
                      <a:rPr lang="en-US" altLang="zh-CN" sz="1800" i="1" dirty="0">
                        <a:latin typeface="Cambria Math" panose="02040503050406030204" pitchFamily="18" charset="0"/>
                      </a:rPr>
                      <m:t> </m:t>
                    </m:r>
                    <m:sSub>
                      <m:sSubPr>
                        <m:ctrlPr>
                          <a:rPr lang="en-US" altLang="zh-CN" sz="1800" i="1" dirty="0">
                            <a:latin typeface="Cambria Math" panose="02040503050406030204" pitchFamily="18" charset="0"/>
                          </a:rPr>
                        </m:ctrlPr>
                      </m:sSubPr>
                      <m:e>
                        <m:r>
                          <a:rPr lang="en-US" altLang="zh-CN" sz="1800" i="1" dirty="0">
                            <a:latin typeface="Cambria Math" panose="02040503050406030204" pitchFamily="18" charset="0"/>
                          </a:rPr>
                          <m:t>𝐷</m:t>
                        </m:r>
                      </m:e>
                      <m:sub>
                        <m:r>
                          <a:rPr lang="en-US" altLang="zh-CN" sz="1800" b="0" i="1" dirty="0" smtClean="0">
                            <a:latin typeface="Cambria Math" panose="02040503050406030204" pitchFamily="18" charset="0"/>
                          </a:rPr>
                          <m:t>2</m:t>
                        </m:r>
                      </m:sub>
                    </m:sSub>
                    <m:r>
                      <a:rPr lang="en-US" altLang="zh-CN" sz="1800" b="0" i="1" dirty="0" smtClean="0">
                        <a:latin typeface="Cambria Math" panose="02040503050406030204" pitchFamily="18" charset="0"/>
                      </a:rPr>
                      <m:t>,…,</m:t>
                    </m:r>
                    <m:sSub>
                      <m:sSubPr>
                        <m:ctrlPr>
                          <a:rPr lang="en-US" altLang="zh-CN" sz="1800" i="1" dirty="0">
                            <a:latin typeface="Cambria Math" panose="02040503050406030204" pitchFamily="18" charset="0"/>
                          </a:rPr>
                        </m:ctrlPr>
                      </m:sSubPr>
                      <m:e>
                        <m:r>
                          <a:rPr lang="en-US" altLang="zh-CN" sz="1800" i="1" dirty="0">
                            <a:latin typeface="Cambria Math" panose="02040503050406030204" pitchFamily="18" charset="0"/>
                          </a:rPr>
                          <m:t>𝐴</m:t>
                        </m:r>
                      </m:e>
                      <m:sub>
                        <m:r>
                          <a:rPr lang="en-US" altLang="zh-CN" sz="1800" b="0" i="1" dirty="0" smtClean="0">
                            <a:latin typeface="Cambria Math" panose="02040503050406030204" pitchFamily="18" charset="0"/>
                          </a:rPr>
                          <m:t>𝑛</m:t>
                        </m:r>
                      </m:sub>
                    </m:sSub>
                    <m:r>
                      <a:rPr lang="en-US" altLang="zh-CN" sz="1800" i="1" dirty="0">
                        <a:latin typeface="Cambria Math" panose="02040503050406030204" pitchFamily="18" charset="0"/>
                      </a:rPr>
                      <m:t> </m:t>
                    </m:r>
                    <m:sSub>
                      <m:sSubPr>
                        <m:ctrlPr>
                          <a:rPr lang="en-US" altLang="zh-CN" sz="1800" i="1" dirty="0">
                            <a:latin typeface="Cambria Math" panose="02040503050406030204" pitchFamily="18" charset="0"/>
                          </a:rPr>
                        </m:ctrlPr>
                      </m:sSubPr>
                      <m:e>
                        <m:r>
                          <a:rPr lang="en-US" altLang="zh-CN" sz="1800" i="1" dirty="0">
                            <a:latin typeface="Cambria Math" panose="02040503050406030204" pitchFamily="18" charset="0"/>
                          </a:rPr>
                          <m:t>𝐷</m:t>
                        </m:r>
                      </m:e>
                      <m:sub>
                        <m:r>
                          <a:rPr lang="en-US" altLang="zh-CN" sz="1800" b="0" i="1" dirty="0" smtClean="0">
                            <a:latin typeface="Cambria Math" panose="02040503050406030204" pitchFamily="18" charset="0"/>
                          </a:rPr>
                          <m:t>𝑛</m:t>
                        </m:r>
                      </m:sub>
                    </m:sSub>
                    <m:r>
                      <a:rPr lang="en-US" altLang="zh-CN" sz="1800" b="0" i="0" dirty="0" smtClean="0">
                        <a:latin typeface="Cambria Math" panose="02040503050406030204" pitchFamily="18" charset="0"/>
                      </a:rPr>
                      <m:t>, </m:t>
                    </m:r>
                  </m:oMath>
                </a14:m>
                <a:endParaRPr lang="en-US" altLang="zh-CN" sz="1800" b="0" i="0" dirty="0"/>
              </a:p>
              <a:p>
                <a:pPr marL="0" indent="0">
                  <a:buNone/>
                </a:pPr>
                <a14:m>
                  <m:oMathPara xmlns:m="http://schemas.openxmlformats.org/officeDocument/2006/math">
                    <m:oMathParaPr>
                      <m:jc m:val="centerGroup"/>
                    </m:oMathParaPr>
                    <m:oMath xmlns:m="http://schemas.openxmlformats.org/officeDocument/2006/math">
                      <m:d>
                        <m:dPr>
                          <m:ctrlPr>
                            <a:rPr lang="en-US" altLang="zh-CN" sz="1800" b="0" i="1" dirty="0" smtClean="0">
                              <a:latin typeface="Cambria Math" panose="02040503050406030204" pitchFamily="18" charset="0"/>
                            </a:rPr>
                          </m:ctrlPr>
                        </m:dPr>
                        <m:e>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𝑖𝑛𝑡𝑒𝑔𝑟𝑖𝑡𝑦</m:t>
                              </m:r>
                              <m:r>
                                <a:rPr lang="en-US" altLang="zh-CN" sz="1800" b="0" i="1" dirty="0" smtClean="0">
                                  <a:latin typeface="Cambria Math" panose="02040503050406030204" pitchFamily="18" charset="0"/>
                                </a:rPr>
                                <m:t>_</m:t>
                              </m:r>
                              <m:r>
                                <a:rPr lang="en-US" altLang="zh-CN" sz="1800" b="0" i="1" dirty="0" smtClean="0">
                                  <a:latin typeface="Cambria Math" panose="02040503050406030204" pitchFamily="18" charset="0"/>
                                </a:rPr>
                                <m:t>𝑐𝑜𝑛𝑠𝑡𝑟𝑎𝑖𝑛𝑡</m:t>
                              </m:r>
                            </m:e>
                            <m:sub>
                              <m:r>
                                <a:rPr lang="en-US" altLang="zh-CN" sz="1800" b="0" i="1" dirty="0" smtClean="0">
                                  <a:latin typeface="Cambria Math" panose="02040503050406030204" pitchFamily="18" charset="0"/>
                                </a:rPr>
                                <m:t>1</m:t>
                              </m:r>
                            </m:sub>
                          </m:sSub>
                        </m:e>
                      </m:d>
                      <m:r>
                        <a:rPr lang="en-US" altLang="zh-CN" sz="1800" b="0" i="0" dirty="0" smtClean="0">
                          <a:latin typeface="Cambria Math" panose="02040503050406030204" pitchFamily="18" charset="0"/>
                        </a:rPr>
                        <m:t>,…,(</m:t>
                      </m:r>
                      <m:sSub>
                        <m:sSubPr>
                          <m:ctrlPr>
                            <a:rPr lang="en-US" altLang="zh-CN" sz="1800" i="1" dirty="0">
                              <a:latin typeface="Cambria Math" panose="02040503050406030204" pitchFamily="18" charset="0"/>
                            </a:rPr>
                          </m:ctrlPr>
                        </m:sSubPr>
                        <m:e>
                          <m:r>
                            <a:rPr lang="en-US" altLang="zh-CN" sz="1800" i="1" dirty="0">
                              <a:latin typeface="Cambria Math" panose="02040503050406030204" pitchFamily="18" charset="0"/>
                            </a:rPr>
                            <m:t>𝑖𝑛𝑡𝑒𝑔𝑟𝑖𝑡</m:t>
                          </m:r>
                          <m:r>
                            <a:rPr lang="en-US" altLang="zh-CN" sz="1800" b="0" i="1" dirty="0" smtClean="0">
                              <a:latin typeface="Cambria Math" panose="02040503050406030204" pitchFamily="18" charset="0"/>
                            </a:rPr>
                            <m:t>𝑦</m:t>
                          </m:r>
                          <m:r>
                            <a:rPr lang="en-US" altLang="zh-CN" sz="1800" b="0" i="1" dirty="0" smtClean="0">
                              <a:latin typeface="Cambria Math" panose="02040503050406030204" pitchFamily="18" charset="0"/>
                            </a:rPr>
                            <m:t>_</m:t>
                          </m:r>
                          <m:r>
                            <a:rPr lang="en-US" altLang="zh-CN" sz="1800" b="0" i="1" dirty="0" smtClean="0">
                              <a:latin typeface="Cambria Math" panose="02040503050406030204" pitchFamily="18" charset="0"/>
                            </a:rPr>
                            <m:t>𝑐𝑜𝑛𝑠𝑡𝑟𝑎𝑖𝑛𝑡</m:t>
                          </m:r>
                        </m:e>
                        <m:sub>
                          <m:r>
                            <a:rPr lang="en-US" altLang="zh-CN" sz="1800" b="0" i="1" dirty="0" smtClean="0">
                              <a:latin typeface="Cambria Math" panose="02040503050406030204" pitchFamily="18" charset="0"/>
                            </a:rPr>
                            <m:t>𝑘</m:t>
                          </m:r>
                        </m:sub>
                      </m:sSub>
                      <m:r>
                        <a:rPr lang="en-US" altLang="zh-CN" sz="1800" b="0" i="0" dirty="0" smtClean="0">
                          <a:latin typeface="Cambria Math" panose="02040503050406030204" pitchFamily="18" charset="0"/>
                        </a:rPr>
                        <m:t>))</m:t>
                      </m:r>
                    </m:oMath>
                  </m:oMathPara>
                </a14:m>
                <a:endParaRPr lang="en-US" altLang="zh-CN" sz="1800" dirty="0"/>
              </a:p>
              <a:p>
                <a:pPr lvl="1"/>
                <a14:m>
                  <m:oMath xmlns:m="http://schemas.openxmlformats.org/officeDocument/2006/math">
                    <m:r>
                      <a:rPr lang="en-US" altLang="zh-CN" sz="1800" b="0" i="1" smtClean="0">
                        <a:solidFill>
                          <a:srgbClr val="C00000"/>
                        </a:solidFill>
                        <a:latin typeface="Cambria Math" panose="02040503050406030204" pitchFamily="18" charset="0"/>
                      </a:rPr>
                      <m:t>𝑟</m:t>
                    </m:r>
                  </m:oMath>
                </a14:m>
                <a:r>
                  <a:rPr lang="en-US" altLang="zh-CN" sz="1800" dirty="0"/>
                  <a:t> is the name of the relation</a:t>
                </a:r>
              </a:p>
              <a:p>
                <a:pPr lvl="1"/>
                <a:r>
                  <a:rPr lang="en-US" altLang="zh-CN" sz="1800" dirty="0"/>
                  <a:t>each </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𝐴</m:t>
                        </m:r>
                      </m:e>
                      <m:sub>
                        <m:r>
                          <a:rPr lang="en-US" altLang="zh-CN" sz="1800" b="0" i="1" smtClean="0">
                            <a:latin typeface="Cambria Math" panose="02040503050406030204" pitchFamily="18" charset="0"/>
                          </a:rPr>
                          <m:t>𝑖</m:t>
                        </m:r>
                      </m:sub>
                    </m:sSub>
                  </m:oMath>
                </a14:m>
                <a:r>
                  <a:rPr lang="en-US" altLang="zh-CN" sz="1800" dirty="0"/>
                  <a:t> is an attribute name in the schema of relation </a:t>
                </a:r>
                <a14:m>
                  <m:oMath xmlns:m="http://schemas.openxmlformats.org/officeDocument/2006/math">
                    <m:r>
                      <a:rPr lang="en-US" altLang="zh-CN" sz="1800" i="1">
                        <a:solidFill>
                          <a:srgbClr val="C00000"/>
                        </a:solidFill>
                        <a:latin typeface="Cambria Math" panose="02040503050406030204" pitchFamily="18" charset="0"/>
                      </a:rPr>
                      <m:t>𝑟</m:t>
                    </m:r>
                  </m:oMath>
                </a14:m>
                <a:endParaRPr lang="en-US" altLang="zh-CN" sz="1800" dirty="0"/>
              </a:p>
              <a:p>
                <a:pPr lvl="1"/>
                <a14:m>
                  <m:oMath xmlns:m="http://schemas.openxmlformats.org/officeDocument/2006/math">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𝐷</m:t>
                        </m:r>
                      </m:e>
                      <m:sub>
                        <m:r>
                          <a:rPr lang="en-US" altLang="zh-CN" sz="1800" i="1">
                            <a:latin typeface="Cambria Math" panose="02040503050406030204" pitchFamily="18" charset="0"/>
                          </a:rPr>
                          <m:t>𝑖</m:t>
                        </m:r>
                      </m:sub>
                    </m:sSub>
                  </m:oMath>
                </a14:m>
                <a:r>
                  <a:rPr lang="en-US" altLang="zh-CN" sz="1800" dirty="0"/>
                  <a:t> is the data type of values in the domain of attribute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𝑖</m:t>
                        </m:r>
                      </m:sub>
                    </m:sSub>
                  </m:oMath>
                </a14:m>
                <a:endParaRPr lang="en-US" altLang="zh-CN" sz="1800" dirty="0"/>
              </a:p>
              <a:p>
                <a:r>
                  <a:rPr lang="en-US" altLang="zh-CN" sz="2000" dirty="0"/>
                  <a:t>Example: </a:t>
                </a:r>
              </a:p>
              <a:p>
                <a:pPr marL="0" indent="0">
                  <a:buNone/>
                </a:pPr>
                <a:r>
                  <a:rPr lang="en-US" altLang="zh-CN" sz="2000" dirty="0"/>
                  <a:t>	</a:t>
                </a:r>
                <a:r>
                  <a:rPr lang="en-US" altLang="zh-CN" sz="1800" b="1" i="1" dirty="0"/>
                  <a:t>create table</a:t>
                </a:r>
                <a:r>
                  <a:rPr lang="en-US" altLang="zh-CN" sz="1800" i="1" dirty="0"/>
                  <a:t> branch(</a:t>
                </a:r>
                <a:br>
                  <a:rPr lang="en-US" altLang="zh-CN" sz="1800" i="1" dirty="0"/>
                </a:br>
                <a:r>
                  <a:rPr lang="en-US" altLang="zh-CN" sz="1800" i="1" dirty="0"/>
                  <a:t>	    </a:t>
                </a:r>
                <a:r>
                  <a:rPr lang="en-US" altLang="zh-CN" sz="1800" i="1" dirty="0" err="1"/>
                  <a:t>branch_name</a:t>
                </a:r>
                <a:r>
                  <a:rPr lang="en-US" altLang="zh-CN" sz="1800" i="1" dirty="0"/>
                  <a:t>     char(15) </a:t>
                </a:r>
                <a:r>
                  <a:rPr lang="en-US" altLang="zh-CN" sz="1800" i="1" dirty="0">
                    <a:solidFill>
                      <a:srgbClr val="C00000"/>
                    </a:solidFill>
                  </a:rPr>
                  <a:t>not null</a:t>
                </a:r>
                <a:r>
                  <a:rPr lang="en-US" altLang="zh-CN" sz="1800" i="1" dirty="0"/>
                  <a:t>,</a:t>
                </a:r>
                <a:br>
                  <a:rPr lang="en-US" altLang="zh-CN" sz="1800" i="1" dirty="0"/>
                </a:br>
                <a:r>
                  <a:rPr lang="en-US" altLang="zh-CN" sz="1800" i="1" dirty="0"/>
                  <a:t>	    </a:t>
                </a:r>
                <a:r>
                  <a:rPr lang="en-US" altLang="zh-CN" sz="1800" i="1" dirty="0" err="1"/>
                  <a:t>branch_city</a:t>
                </a:r>
                <a:r>
                  <a:rPr lang="en-US" altLang="zh-CN" sz="1800" i="1" dirty="0"/>
                  <a:t>       char(30),</a:t>
                </a:r>
                <a:br>
                  <a:rPr lang="en-US" altLang="zh-CN" sz="1800" i="1" dirty="0"/>
                </a:br>
                <a:r>
                  <a:rPr lang="en-US" altLang="zh-CN" sz="1800" i="1" dirty="0"/>
                  <a:t>                 assets	   integer)</a:t>
                </a:r>
                <a:endParaRPr lang="zh-CN" altLang="en-US" sz="1800" i="1" dirty="0"/>
              </a:p>
            </p:txBody>
          </p:sp>
        </mc:Choice>
        <mc:Fallback xmlns="">
          <p:sp>
            <p:nvSpPr>
              <p:cNvPr id="3" name="内容占位符 2">
                <a:extLst>
                  <a:ext uri="{FF2B5EF4-FFF2-40B4-BE49-F238E27FC236}">
                    <a16:creationId xmlns:a16="http://schemas.microsoft.com/office/drawing/2014/main" id="{900BCDC1-775F-45A8-B772-EDC96C353A45}"/>
                  </a:ext>
                </a:extLst>
              </p:cNvPr>
              <p:cNvSpPr>
                <a:spLocks noGrp="1" noRot="1" noChangeAspect="1" noMove="1" noResize="1" noEditPoints="1" noAdjustHandles="1" noChangeArrowheads="1" noChangeShapeType="1" noTextEdit="1"/>
              </p:cNvSpPr>
              <p:nvPr>
                <p:ph idx="1"/>
              </p:nvPr>
            </p:nvSpPr>
            <p:spPr>
              <a:xfrm>
                <a:off x="251520" y="789553"/>
                <a:ext cx="8640960" cy="3805070"/>
              </a:xfrm>
              <a:blipFill>
                <a:blip r:embed="rId2"/>
                <a:stretch>
                  <a:fillRect l="-635" t="-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47219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arn(inVertical)">
                                      <p:cBhvr>
                                        <p:cTn id="7" dur="500"/>
                                        <p:tgtEl>
                                          <p:spTgt spid="3">
                                            <p:txEl>
                                              <p:pRg st="6" end="6"/>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barn(inVertical)">
                                      <p:cBhvr>
                                        <p:cTn id="1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51281-D0EB-4F3F-940E-D166E0AEC0FE}"/>
              </a:ext>
            </a:extLst>
          </p:cNvPr>
          <p:cNvSpPr>
            <a:spLocks noGrp="1"/>
          </p:cNvSpPr>
          <p:nvPr>
            <p:ph type="title"/>
          </p:nvPr>
        </p:nvSpPr>
        <p:spPr/>
        <p:txBody>
          <a:bodyPr/>
          <a:lstStyle/>
          <a:p>
            <a:pPr algn="ctr"/>
            <a:r>
              <a:rPr lang="zh-CN" altLang="en-US" dirty="0"/>
              <a:t>完整性约束</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75E8AA4-C872-44F3-A630-20A61B9036F4}"/>
                  </a:ext>
                </a:extLst>
              </p:cNvPr>
              <p:cNvSpPr>
                <a:spLocks noGrp="1"/>
              </p:cNvSpPr>
              <p:nvPr>
                <p:ph idx="1"/>
              </p:nvPr>
            </p:nvSpPr>
            <p:spPr>
              <a:xfrm>
                <a:off x="251520" y="699542"/>
                <a:ext cx="8568952" cy="3805070"/>
              </a:xfrm>
            </p:spPr>
            <p:txBody>
              <a:bodyPr/>
              <a:lstStyle/>
              <a:p>
                <a:r>
                  <a:rPr lang="en-US" altLang="zh-CN" sz="2000" dirty="0"/>
                  <a:t>not null</a:t>
                </a:r>
              </a:p>
              <a:p>
                <a:r>
                  <a:rPr lang="en-US" altLang="zh-CN" sz="2000" dirty="0"/>
                  <a:t>primary key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𝑛</m:t>
                        </m:r>
                      </m:sub>
                    </m:sSub>
                  </m:oMath>
                </a14:m>
                <a:r>
                  <a:rPr lang="en-US" altLang="zh-CN" sz="2000" dirty="0"/>
                  <a:t>)</a:t>
                </a:r>
              </a:p>
              <a:p>
                <a:r>
                  <a:rPr lang="en-US" altLang="zh-CN" sz="2000" dirty="0"/>
                  <a:t>foreign key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𝑘</m:t>
                        </m:r>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𝑘</m:t>
                        </m:r>
                        <m:r>
                          <a:rPr lang="en-US" altLang="zh-CN" sz="2000" i="1">
                            <a:latin typeface="Cambria Math" panose="02040503050406030204" pitchFamily="18" charset="0"/>
                          </a:rPr>
                          <m:t>𝑛</m:t>
                        </m:r>
                      </m:sub>
                    </m:sSub>
                  </m:oMath>
                </a14:m>
                <a:r>
                  <a:rPr lang="en-US" altLang="zh-CN" sz="2000" dirty="0"/>
                  <a:t>) references </a:t>
                </a:r>
                <a14:m>
                  <m:oMath xmlns:m="http://schemas.openxmlformats.org/officeDocument/2006/math">
                    <m:r>
                      <a:rPr lang="en-US" altLang="zh-CN" sz="2000" b="0" i="1" smtClean="0">
                        <a:latin typeface="Cambria Math" panose="02040503050406030204" pitchFamily="18" charset="0"/>
                      </a:rPr>
                      <m:t>𝑠</m:t>
                    </m:r>
                  </m:oMath>
                </a14:m>
                <a:r>
                  <a:rPr lang="en-US" altLang="zh-CN" sz="2000" dirty="0"/>
                  <a:t> </a:t>
                </a:r>
              </a:p>
              <a:p>
                <a:r>
                  <a:rPr lang="en-US" altLang="zh-CN" sz="2000" dirty="0"/>
                  <a:t>check (</a:t>
                </a:r>
                <a14:m>
                  <m:oMath xmlns:m="http://schemas.openxmlformats.org/officeDocument/2006/math">
                    <m:r>
                      <a:rPr lang="en-US" altLang="zh-CN" sz="2000" b="0" i="1" smtClean="0">
                        <a:latin typeface="Cambria Math" panose="02040503050406030204" pitchFamily="18" charset="0"/>
                      </a:rPr>
                      <m:t>𝑃</m:t>
                    </m:r>
                  </m:oMath>
                </a14:m>
                <a:r>
                  <a:rPr lang="en-US" altLang="zh-CN" sz="2000" dirty="0"/>
                  <a:t>), where </a:t>
                </a:r>
                <a14:m>
                  <m:oMath xmlns:m="http://schemas.openxmlformats.org/officeDocument/2006/math">
                    <m:r>
                      <a:rPr lang="en-US" altLang="zh-CN" sz="2000" i="1">
                        <a:latin typeface="Cambria Math" panose="02040503050406030204" pitchFamily="18" charset="0"/>
                      </a:rPr>
                      <m:t>𝑃</m:t>
                    </m:r>
                  </m:oMath>
                </a14:m>
                <a:r>
                  <a:rPr lang="en-US" altLang="zh-CN" sz="2000" dirty="0"/>
                  <a:t> is a predicate</a:t>
                </a:r>
              </a:p>
              <a:p>
                <a:pPr marL="0" indent="0">
                  <a:spcBef>
                    <a:spcPts val="0"/>
                  </a:spcBef>
                  <a:buNone/>
                </a:pPr>
                <a:r>
                  <a:rPr lang="en-US" altLang="zh-CN" sz="2000" dirty="0"/>
                  <a:t>     </a:t>
                </a:r>
                <a:r>
                  <a:rPr lang="en-US" altLang="zh-CN" sz="1800" b="1" i="1" dirty="0"/>
                  <a:t>create table</a:t>
                </a:r>
                <a:r>
                  <a:rPr lang="en-US" altLang="zh-CN" sz="1800" i="1" dirty="0"/>
                  <a:t> instructor</a:t>
                </a:r>
                <a:br>
                  <a:rPr lang="en-US" altLang="zh-CN" sz="1800" i="1" dirty="0"/>
                </a:br>
                <a:r>
                  <a:rPr lang="en-US" altLang="zh-CN" sz="1800" i="1" dirty="0"/>
                  <a:t>	(ID	         varchar(5),</a:t>
                </a:r>
                <a:br>
                  <a:rPr lang="en-US" altLang="zh-CN" sz="1800" i="1" dirty="0"/>
                </a:br>
                <a:r>
                  <a:rPr lang="en-US" altLang="zh-CN" sz="1800" i="1" dirty="0"/>
                  <a:t>	 name	         varchar(20) not null,</a:t>
                </a:r>
                <a:br>
                  <a:rPr lang="en-US" altLang="zh-CN" sz="1800" i="1" dirty="0"/>
                </a:br>
                <a:r>
                  <a:rPr lang="en-US" altLang="zh-CN" sz="1800" i="1" dirty="0"/>
                  <a:t>	 </a:t>
                </a:r>
                <a:r>
                  <a:rPr lang="en-US" altLang="zh-CN" sz="1800" i="1" dirty="0" err="1"/>
                  <a:t>dept_name</a:t>
                </a:r>
                <a:r>
                  <a:rPr lang="en-US" altLang="zh-CN" sz="1800" i="1" dirty="0"/>
                  <a:t>    varchar(20),</a:t>
                </a:r>
              </a:p>
              <a:p>
                <a:pPr marL="0" indent="0">
                  <a:spcBef>
                    <a:spcPts val="0"/>
                  </a:spcBef>
                  <a:buNone/>
                </a:pPr>
                <a:r>
                  <a:rPr lang="en-US" altLang="zh-CN" sz="1800" i="1" dirty="0"/>
                  <a:t>               salary            numeric(8, 2),</a:t>
                </a:r>
                <a:br>
                  <a:rPr lang="en-US" altLang="zh-CN" sz="1800" i="1" dirty="0"/>
                </a:br>
                <a:r>
                  <a:rPr lang="en-US" altLang="zh-CN" sz="1800" i="1" dirty="0"/>
                  <a:t>	 </a:t>
                </a:r>
                <a:r>
                  <a:rPr lang="en-US" altLang="zh-CN" sz="1800" b="1" i="1" dirty="0"/>
                  <a:t>primary key </a:t>
                </a:r>
                <a:r>
                  <a:rPr lang="en-US" altLang="zh-CN" sz="1800" i="1" dirty="0"/>
                  <a:t>(ID),</a:t>
                </a:r>
                <a:br>
                  <a:rPr lang="en-US" altLang="zh-CN" sz="1800" i="1" dirty="0"/>
                </a:br>
                <a:r>
                  <a:rPr lang="en-US" altLang="zh-CN" sz="1800" i="1" dirty="0"/>
                  <a:t>	 </a:t>
                </a:r>
                <a:r>
                  <a:rPr lang="en-US" altLang="zh-CN" sz="1800" b="1" i="1" dirty="0"/>
                  <a:t>check</a:t>
                </a:r>
                <a:r>
                  <a:rPr lang="en-US" altLang="zh-CN" sz="1800" i="1" dirty="0"/>
                  <a:t> (salary &gt;= 0) )</a:t>
                </a:r>
              </a:p>
              <a:p>
                <a:pPr marL="0" indent="0">
                  <a:buNone/>
                </a:pPr>
                <a:r>
                  <a:rPr lang="zh-CN" altLang="en-US" sz="1600" b="1" dirty="0"/>
                  <a:t>注意</a:t>
                </a:r>
                <a:r>
                  <a:rPr lang="en-US" altLang="zh-CN" sz="1600" b="1" dirty="0"/>
                  <a:t>:</a:t>
                </a:r>
                <a:r>
                  <a:rPr lang="en-US" altLang="zh-CN" sz="1600" dirty="0"/>
                  <a:t> </a:t>
                </a:r>
                <a:r>
                  <a:rPr lang="en-US" altLang="zh-CN" sz="1600" dirty="0">
                    <a:solidFill>
                      <a:srgbClr val="C00000"/>
                    </a:solidFill>
                  </a:rPr>
                  <a:t>Primary key</a:t>
                </a:r>
                <a:r>
                  <a:rPr lang="en-US" altLang="zh-CN" sz="1600" dirty="0"/>
                  <a:t> declaration on an attribute automatically ensures </a:t>
                </a:r>
                <a:r>
                  <a:rPr lang="en-US" altLang="zh-CN" sz="1600" dirty="0">
                    <a:solidFill>
                      <a:srgbClr val="C00000"/>
                    </a:solidFill>
                  </a:rPr>
                  <a:t>not null</a:t>
                </a:r>
                <a:r>
                  <a:rPr lang="en-US" altLang="zh-CN" sz="1600" dirty="0"/>
                  <a:t> and </a:t>
                </a:r>
                <a:r>
                  <a:rPr lang="en-US" altLang="zh-CN" sz="1600" dirty="0">
                    <a:solidFill>
                      <a:srgbClr val="C00000"/>
                    </a:solidFill>
                  </a:rPr>
                  <a:t>unique</a:t>
                </a:r>
                <a:r>
                  <a:rPr lang="en-US" altLang="zh-CN" sz="1600" dirty="0"/>
                  <a:t> in SQL-92 onwards, needs to be explicitly stated in SQL-89</a:t>
                </a:r>
              </a:p>
              <a:p>
                <a:endParaRPr lang="zh-CN" altLang="en-US" sz="2000" dirty="0"/>
              </a:p>
            </p:txBody>
          </p:sp>
        </mc:Choice>
        <mc:Fallback xmlns="">
          <p:sp>
            <p:nvSpPr>
              <p:cNvPr id="3" name="内容占位符 2">
                <a:extLst>
                  <a:ext uri="{FF2B5EF4-FFF2-40B4-BE49-F238E27FC236}">
                    <a16:creationId xmlns:a16="http://schemas.microsoft.com/office/drawing/2014/main" id="{075E8AA4-C872-44F3-A630-20A61B9036F4}"/>
                  </a:ext>
                </a:extLst>
              </p:cNvPr>
              <p:cNvSpPr>
                <a:spLocks noGrp="1" noRot="1" noChangeAspect="1" noMove="1" noResize="1" noEditPoints="1" noAdjustHandles="1" noChangeArrowheads="1" noChangeShapeType="1" noTextEdit="1"/>
              </p:cNvSpPr>
              <p:nvPr>
                <p:ph idx="1"/>
              </p:nvPr>
            </p:nvSpPr>
            <p:spPr>
              <a:xfrm>
                <a:off x="251520" y="699542"/>
                <a:ext cx="8568952" cy="3805070"/>
              </a:xfrm>
              <a:blipFill>
                <a:blip r:embed="rId2"/>
                <a:stretch>
                  <a:fillRect l="-640" t="-801" b="-67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192267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CEEF87-8C15-491E-8E3C-E607D519E789}"/>
              </a:ext>
            </a:extLst>
          </p:cNvPr>
          <p:cNvSpPr>
            <a:spLocks noGrp="1"/>
          </p:cNvSpPr>
          <p:nvPr>
            <p:ph type="title"/>
          </p:nvPr>
        </p:nvSpPr>
        <p:spPr/>
        <p:txBody>
          <a:bodyPr/>
          <a:lstStyle/>
          <a:p>
            <a:pPr algn="ctr"/>
            <a:r>
              <a:rPr lang="zh-CN" altLang="en-US" dirty="0"/>
              <a:t>元组的插入与删除</a:t>
            </a:r>
          </a:p>
        </p:txBody>
      </p:sp>
      <p:sp>
        <p:nvSpPr>
          <p:cNvPr id="3" name="内容占位符 2">
            <a:extLst>
              <a:ext uri="{FF2B5EF4-FFF2-40B4-BE49-F238E27FC236}">
                <a16:creationId xmlns:a16="http://schemas.microsoft.com/office/drawing/2014/main" id="{442D035B-3542-441C-ACE1-1BA483415145}"/>
              </a:ext>
            </a:extLst>
          </p:cNvPr>
          <p:cNvSpPr>
            <a:spLocks noGrp="1"/>
          </p:cNvSpPr>
          <p:nvPr>
            <p:ph idx="1"/>
          </p:nvPr>
        </p:nvSpPr>
        <p:spPr/>
        <p:txBody>
          <a:bodyPr/>
          <a:lstStyle/>
          <a:p>
            <a:r>
              <a:rPr lang="en-US" altLang="zh-CN" sz="2000" dirty="0"/>
              <a:t>Newly created table is empty</a:t>
            </a:r>
          </a:p>
          <a:p>
            <a:r>
              <a:rPr lang="en-US" altLang="zh-CN" sz="2000" dirty="0"/>
              <a:t>Add a new tuple to table instructor</a:t>
            </a:r>
          </a:p>
          <a:p>
            <a:pPr marL="0" indent="0">
              <a:buNone/>
            </a:pPr>
            <a:r>
              <a:rPr lang="en-US" altLang="zh-CN" sz="2000" dirty="0"/>
              <a:t>  </a:t>
            </a:r>
            <a:r>
              <a:rPr lang="en-US" altLang="zh-CN" sz="1800" b="1" i="1" dirty="0">
                <a:solidFill>
                  <a:srgbClr val="C00000"/>
                </a:solidFill>
              </a:rPr>
              <a:t>insert</a:t>
            </a:r>
            <a:r>
              <a:rPr lang="en-US" altLang="zh-CN" sz="1800" i="1" dirty="0">
                <a:solidFill>
                  <a:srgbClr val="C00000"/>
                </a:solidFill>
              </a:rPr>
              <a:t> </a:t>
            </a:r>
            <a:r>
              <a:rPr lang="en-US" altLang="zh-CN" sz="1800" b="1" i="1" dirty="0">
                <a:solidFill>
                  <a:srgbClr val="C00000"/>
                </a:solidFill>
              </a:rPr>
              <a:t>into</a:t>
            </a:r>
            <a:r>
              <a:rPr lang="en-US" altLang="zh-CN" sz="1800" i="1" dirty="0">
                <a:solidFill>
                  <a:srgbClr val="C00000"/>
                </a:solidFill>
              </a:rPr>
              <a:t> instructor </a:t>
            </a:r>
            <a:r>
              <a:rPr lang="en-US" altLang="zh-CN" sz="1800" b="1" i="1" dirty="0">
                <a:solidFill>
                  <a:srgbClr val="C00000"/>
                </a:solidFill>
              </a:rPr>
              <a:t>values</a:t>
            </a:r>
            <a:r>
              <a:rPr lang="en-US" altLang="zh-CN" sz="1800" i="1" dirty="0">
                <a:solidFill>
                  <a:srgbClr val="C00000"/>
                </a:solidFill>
              </a:rPr>
              <a:t> (‘10211', ‘Smith’, ‘Computer Science’, 66000)</a:t>
            </a:r>
            <a:endParaRPr lang="en-US" altLang="zh-CN" sz="2000" dirty="0">
              <a:solidFill>
                <a:srgbClr val="C00000"/>
              </a:solidFill>
            </a:endParaRPr>
          </a:p>
          <a:p>
            <a:pPr lvl="1"/>
            <a:r>
              <a:rPr lang="en-US" altLang="zh-CN" sz="1800" dirty="0"/>
              <a:t>Insertion fails if any integrity constraint is violated</a:t>
            </a:r>
          </a:p>
          <a:p>
            <a:r>
              <a:rPr lang="en-US" altLang="zh-CN" sz="2000" dirty="0"/>
              <a:t>Delete </a:t>
            </a:r>
            <a:r>
              <a:rPr lang="en-US" altLang="zh-CN" sz="2000" dirty="0">
                <a:solidFill>
                  <a:srgbClr val="C00000"/>
                </a:solidFill>
              </a:rPr>
              <a:t>all</a:t>
            </a:r>
            <a:r>
              <a:rPr lang="en-US" altLang="zh-CN" sz="2000" dirty="0"/>
              <a:t> tuples from table instructor</a:t>
            </a:r>
          </a:p>
          <a:p>
            <a:pPr marL="0" indent="0">
              <a:buNone/>
            </a:pPr>
            <a:r>
              <a:rPr lang="en-US" altLang="zh-CN" sz="1800" i="1" dirty="0"/>
              <a:t>	</a:t>
            </a:r>
            <a:r>
              <a:rPr lang="en-US" altLang="zh-CN" sz="1800" b="1" i="1" dirty="0">
                <a:solidFill>
                  <a:srgbClr val="C00000"/>
                </a:solidFill>
              </a:rPr>
              <a:t>delete</a:t>
            </a:r>
            <a:r>
              <a:rPr lang="en-US" altLang="zh-CN" sz="1800" i="1" dirty="0">
                <a:solidFill>
                  <a:srgbClr val="C00000"/>
                </a:solidFill>
              </a:rPr>
              <a:t> </a:t>
            </a:r>
            <a:r>
              <a:rPr lang="en-US" altLang="zh-CN" sz="1800" b="1" i="1" dirty="0">
                <a:solidFill>
                  <a:srgbClr val="C00000"/>
                </a:solidFill>
              </a:rPr>
              <a:t>from</a:t>
            </a:r>
            <a:r>
              <a:rPr lang="en-US" altLang="zh-CN" sz="1800" i="1" dirty="0">
                <a:solidFill>
                  <a:srgbClr val="C00000"/>
                </a:solidFill>
              </a:rPr>
              <a:t> instructor</a:t>
            </a:r>
          </a:p>
          <a:p>
            <a:pPr marL="0" indent="0">
              <a:buNone/>
            </a:pPr>
            <a:endParaRPr lang="zh-CN" altLang="en-US" sz="2000" dirty="0"/>
          </a:p>
        </p:txBody>
      </p:sp>
    </p:spTree>
    <p:extLst>
      <p:ext uri="{BB962C8B-B14F-4D97-AF65-F5344CB8AC3E}">
        <p14:creationId xmlns:p14="http://schemas.microsoft.com/office/powerpoint/2010/main" val="27993433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7CA5E7-A34F-4413-B2C9-390B4D020E15}"/>
              </a:ext>
            </a:extLst>
          </p:cNvPr>
          <p:cNvSpPr>
            <a:spLocks noGrp="1"/>
          </p:cNvSpPr>
          <p:nvPr>
            <p:ph type="title"/>
          </p:nvPr>
        </p:nvSpPr>
        <p:spPr/>
        <p:txBody>
          <a:bodyPr/>
          <a:lstStyle/>
          <a:p>
            <a:pPr algn="ctr"/>
            <a:r>
              <a:rPr lang="zh-CN" altLang="en-US" dirty="0"/>
              <a:t>表的删除与修改</a:t>
            </a:r>
          </a:p>
        </p:txBody>
      </p:sp>
      <p:sp>
        <p:nvSpPr>
          <p:cNvPr id="3" name="内容占位符 2">
            <a:extLst>
              <a:ext uri="{FF2B5EF4-FFF2-40B4-BE49-F238E27FC236}">
                <a16:creationId xmlns:a16="http://schemas.microsoft.com/office/drawing/2014/main" id="{AC01F3C3-06A7-43A9-B439-6A3874F5B389}"/>
              </a:ext>
            </a:extLst>
          </p:cNvPr>
          <p:cNvSpPr>
            <a:spLocks noGrp="1"/>
          </p:cNvSpPr>
          <p:nvPr>
            <p:ph idx="1"/>
          </p:nvPr>
        </p:nvSpPr>
        <p:spPr>
          <a:xfrm>
            <a:off x="251520" y="789553"/>
            <a:ext cx="8136904" cy="3805070"/>
          </a:xfrm>
        </p:spPr>
        <p:txBody>
          <a:bodyPr/>
          <a:lstStyle/>
          <a:p>
            <a:r>
              <a:rPr lang="en-US" altLang="zh-CN" sz="2000" dirty="0"/>
              <a:t>The </a:t>
            </a:r>
            <a:r>
              <a:rPr lang="en-US" altLang="zh-CN" sz="2000" dirty="0">
                <a:solidFill>
                  <a:srgbClr val="C00000"/>
                </a:solidFill>
              </a:rPr>
              <a:t>drop table</a:t>
            </a:r>
            <a:r>
              <a:rPr lang="en-US" altLang="zh-CN" sz="2000" dirty="0"/>
              <a:t> command deletes all information about the dropped relation from the database</a:t>
            </a:r>
          </a:p>
          <a:p>
            <a:r>
              <a:rPr lang="en-US" altLang="zh-CN" sz="2000" dirty="0"/>
              <a:t>The </a:t>
            </a:r>
            <a:r>
              <a:rPr lang="en-US" altLang="zh-CN" sz="2000" dirty="0">
                <a:solidFill>
                  <a:srgbClr val="C00000"/>
                </a:solidFill>
              </a:rPr>
              <a:t>alter table</a:t>
            </a:r>
            <a:r>
              <a:rPr lang="en-US" altLang="zh-CN" sz="2000" dirty="0"/>
              <a:t> command is used to add attributes to an existing relation</a:t>
            </a:r>
          </a:p>
          <a:p>
            <a:pPr marL="0" indent="0">
              <a:buNone/>
            </a:pPr>
            <a:r>
              <a:rPr lang="en-US" altLang="zh-CN" sz="1800" i="1" dirty="0">
                <a:solidFill>
                  <a:srgbClr val="C00000"/>
                </a:solidFill>
              </a:rPr>
              <a:t>	  </a:t>
            </a:r>
            <a:r>
              <a:rPr lang="en-US" altLang="zh-CN" sz="1800" b="1" i="1" dirty="0">
                <a:solidFill>
                  <a:srgbClr val="C00000"/>
                </a:solidFill>
              </a:rPr>
              <a:t>alter table</a:t>
            </a:r>
            <a:r>
              <a:rPr lang="en-US" altLang="zh-CN" sz="1800" i="1" dirty="0">
                <a:solidFill>
                  <a:srgbClr val="C00000"/>
                </a:solidFill>
              </a:rPr>
              <a:t> r </a:t>
            </a:r>
            <a:r>
              <a:rPr lang="en-US" altLang="zh-CN" sz="1800" b="1" i="1" dirty="0">
                <a:solidFill>
                  <a:srgbClr val="C00000"/>
                </a:solidFill>
              </a:rPr>
              <a:t>add</a:t>
            </a:r>
            <a:r>
              <a:rPr lang="en-US" altLang="zh-CN" sz="1800" i="1" dirty="0">
                <a:solidFill>
                  <a:srgbClr val="C00000"/>
                </a:solidFill>
              </a:rPr>
              <a:t> A D</a:t>
            </a:r>
          </a:p>
          <a:p>
            <a:pPr lvl="1"/>
            <a:r>
              <a:rPr lang="en-US" altLang="zh-CN" sz="1800" dirty="0"/>
              <a:t>All tuples in the relation are assigned </a:t>
            </a:r>
            <a:r>
              <a:rPr lang="en-US" altLang="zh-CN" sz="1800" dirty="0">
                <a:solidFill>
                  <a:srgbClr val="C00000"/>
                </a:solidFill>
              </a:rPr>
              <a:t>null</a:t>
            </a:r>
            <a:r>
              <a:rPr lang="en-US" altLang="zh-CN" sz="1800" dirty="0"/>
              <a:t> as the value for the new attribute</a:t>
            </a:r>
          </a:p>
          <a:p>
            <a:r>
              <a:rPr lang="en-US" altLang="zh-CN" sz="2000" dirty="0"/>
              <a:t>The </a:t>
            </a:r>
            <a:r>
              <a:rPr lang="en-US" altLang="zh-CN" sz="2000" dirty="0">
                <a:solidFill>
                  <a:srgbClr val="C00000"/>
                </a:solidFill>
              </a:rPr>
              <a:t>alter table </a:t>
            </a:r>
            <a:r>
              <a:rPr lang="en-US" altLang="zh-CN" sz="2000" dirty="0"/>
              <a:t>command can also be used to drop attributes of a relation</a:t>
            </a:r>
            <a:br>
              <a:rPr lang="en-US" altLang="zh-CN" sz="2000" dirty="0"/>
            </a:br>
            <a:r>
              <a:rPr lang="en-US" altLang="zh-CN" sz="2000" dirty="0"/>
              <a:t>        </a:t>
            </a:r>
            <a:r>
              <a:rPr lang="en-US" altLang="zh-CN" sz="1800" b="1" i="1" dirty="0">
                <a:solidFill>
                  <a:srgbClr val="C00000"/>
                </a:solidFill>
              </a:rPr>
              <a:t>alter table</a:t>
            </a:r>
            <a:r>
              <a:rPr lang="en-US" altLang="zh-CN" sz="1800" i="1" dirty="0">
                <a:solidFill>
                  <a:srgbClr val="C00000"/>
                </a:solidFill>
              </a:rPr>
              <a:t> r </a:t>
            </a:r>
            <a:r>
              <a:rPr lang="en-US" altLang="zh-CN" sz="1800" b="1" i="1" dirty="0">
                <a:solidFill>
                  <a:srgbClr val="C00000"/>
                </a:solidFill>
              </a:rPr>
              <a:t>drop</a:t>
            </a:r>
            <a:r>
              <a:rPr lang="en-US" altLang="zh-CN" sz="1800" i="1" dirty="0">
                <a:solidFill>
                  <a:srgbClr val="C00000"/>
                </a:solidFill>
              </a:rPr>
              <a:t> A</a:t>
            </a:r>
          </a:p>
          <a:p>
            <a:pPr lvl="1"/>
            <a:r>
              <a:rPr lang="en-US" altLang="zh-CN" sz="1600" dirty="0"/>
              <a:t>Dropping of attributes is not supported by some databases</a:t>
            </a:r>
            <a:endParaRPr lang="zh-CN" altLang="en-US" sz="1600" dirty="0"/>
          </a:p>
        </p:txBody>
      </p:sp>
    </p:spTree>
    <p:extLst>
      <p:ext uri="{BB962C8B-B14F-4D97-AF65-F5344CB8AC3E}">
        <p14:creationId xmlns:p14="http://schemas.microsoft.com/office/powerpoint/2010/main" val="33165773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1A416F-46F8-4A57-B1DD-DB104B45EB73}"/>
              </a:ext>
            </a:extLst>
          </p:cNvPr>
          <p:cNvSpPr>
            <a:spLocks noGrp="1"/>
          </p:cNvSpPr>
          <p:nvPr>
            <p:ph type="title"/>
          </p:nvPr>
        </p:nvSpPr>
        <p:spPr/>
        <p:txBody>
          <a:bodyPr/>
          <a:lstStyle/>
          <a:p>
            <a:pPr algn="ctr"/>
            <a:r>
              <a:rPr lang="zh-CN" altLang="en-US" dirty="0"/>
              <a:t>银行数据库模式</a:t>
            </a:r>
          </a:p>
        </p:txBody>
      </p:sp>
      <p:pic>
        <p:nvPicPr>
          <p:cNvPr id="4" name="Picture 2051">
            <a:extLst>
              <a:ext uri="{FF2B5EF4-FFF2-40B4-BE49-F238E27FC236}">
                <a16:creationId xmlns:a16="http://schemas.microsoft.com/office/drawing/2014/main" id="{4214079B-8469-4272-9231-C2C8AADF6E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87" t="23056" r="722" b="23056"/>
          <a:stretch>
            <a:fillRect/>
          </a:stretch>
        </p:blipFill>
        <p:spPr bwMode="auto">
          <a:xfrm>
            <a:off x="1259632" y="1242601"/>
            <a:ext cx="6473229" cy="2658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Tree>
    <p:extLst>
      <p:ext uri="{BB962C8B-B14F-4D97-AF65-F5344CB8AC3E}">
        <p14:creationId xmlns:p14="http://schemas.microsoft.com/office/powerpoint/2010/main" val="148161018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mj-lt"/>
              </a:rPr>
              <a:t>大学数据库模式</a:t>
            </a:r>
          </a:p>
        </p:txBody>
      </p:sp>
      <p:pic>
        <p:nvPicPr>
          <p:cNvPr id="7" name="Picture 2">
            <a:extLst>
              <a:ext uri="{FF2B5EF4-FFF2-40B4-BE49-F238E27FC236}">
                <a16:creationId xmlns:a16="http://schemas.microsoft.com/office/drawing/2014/main" id="{B366DC6D-F6D0-4759-90B3-A8F2873BD609}"/>
              </a:ext>
            </a:extLst>
          </p:cNvPr>
          <p:cNvPicPr>
            <a:picLocks noChangeAspect="1" noChangeArrowheads="1"/>
          </p:cNvPicPr>
          <p:nvPr/>
        </p:nvPicPr>
        <p:blipFill rotWithShape="1">
          <a:blip r:embed="rId2" cstate="print"/>
          <a:srcRect b="7865"/>
          <a:stretch/>
        </p:blipFill>
        <p:spPr bwMode="auto">
          <a:xfrm>
            <a:off x="899592" y="771550"/>
            <a:ext cx="6975692" cy="4267968"/>
          </a:xfrm>
          <a:prstGeom prst="rect">
            <a:avLst/>
          </a:prstGeom>
          <a:noFill/>
          <a:ln w="9525" algn="ctr">
            <a:noFill/>
            <a:miter lim="800000"/>
            <a:headEnd/>
            <a:tailEnd/>
          </a:ln>
        </p:spPr>
      </p:pic>
    </p:spTree>
    <p:extLst>
      <p:ext uri="{BB962C8B-B14F-4D97-AF65-F5344CB8AC3E}">
        <p14:creationId xmlns:p14="http://schemas.microsoft.com/office/powerpoint/2010/main" val="76750570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3163E-0EEE-41BC-A193-9C75CD0BE9AE}"/>
              </a:ext>
            </a:extLst>
          </p:cNvPr>
          <p:cNvSpPr>
            <a:spLocks noGrp="1"/>
          </p:cNvSpPr>
          <p:nvPr>
            <p:ph type="title"/>
          </p:nvPr>
        </p:nvSpPr>
        <p:spPr/>
        <p:txBody>
          <a:bodyPr/>
          <a:lstStyle/>
          <a:p>
            <a:pPr algn="ctr"/>
            <a:r>
              <a:rPr lang="zh-CN" altLang="en-US" dirty="0"/>
              <a:t>概要</a:t>
            </a:r>
          </a:p>
        </p:txBody>
      </p:sp>
      <p:sp>
        <p:nvSpPr>
          <p:cNvPr id="3" name="内容占位符 2">
            <a:extLst>
              <a:ext uri="{FF2B5EF4-FFF2-40B4-BE49-F238E27FC236}">
                <a16:creationId xmlns:a16="http://schemas.microsoft.com/office/drawing/2014/main" id="{17E7AADE-2B92-4DCF-8530-BCF73DF66409}"/>
              </a:ext>
            </a:extLst>
          </p:cNvPr>
          <p:cNvSpPr>
            <a:spLocks noGrp="1"/>
          </p:cNvSpPr>
          <p:nvPr>
            <p:ph idx="1"/>
          </p:nvPr>
        </p:nvSpPr>
        <p:spPr>
          <a:xfrm>
            <a:off x="179512" y="1131590"/>
            <a:ext cx="8568952" cy="3102993"/>
          </a:xfrm>
        </p:spPr>
        <p:txBody>
          <a:bodyPr/>
          <a:lstStyle/>
          <a:p>
            <a:pPr>
              <a:spcBef>
                <a:spcPts val="800"/>
              </a:spcBef>
            </a:pPr>
            <a:r>
              <a:rPr lang="en-US" altLang="zh-CN" sz="2000" dirty="0"/>
              <a:t>3.1 SQL</a:t>
            </a:r>
            <a:r>
              <a:rPr lang="zh-CN" altLang="en-US" sz="2000" dirty="0"/>
              <a:t>查询语言概览</a:t>
            </a:r>
            <a:endParaRPr lang="en-US" altLang="zh-CN" sz="2000" dirty="0"/>
          </a:p>
          <a:p>
            <a:pPr>
              <a:spcBef>
                <a:spcPts val="800"/>
              </a:spcBef>
            </a:pPr>
            <a:r>
              <a:rPr lang="en-US" altLang="zh-CN" sz="2000" dirty="0"/>
              <a:t>3.2 SQL</a:t>
            </a:r>
            <a:r>
              <a:rPr lang="zh-CN" altLang="en-US" sz="2000" dirty="0"/>
              <a:t>数据定义</a:t>
            </a:r>
            <a:endParaRPr lang="en-US" altLang="zh-CN" sz="2000" dirty="0"/>
          </a:p>
          <a:p>
            <a:pPr>
              <a:spcBef>
                <a:spcPts val="800"/>
              </a:spcBef>
            </a:pPr>
            <a:r>
              <a:rPr lang="en-US" altLang="zh-CN" sz="2000" b="1" dirty="0">
                <a:solidFill>
                  <a:srgbClr val="C00000"/>
                </a:solidFill>
              </a:rPr>
              <a:t>3.3 SQL</a:t>
            </a:r>
            <a:r>
              <a:rPr lang="zh-CN" altLang="en-US" sz="2000" b="1" dirty="0">
                <a:solidFill>
                  <a:srgbClr val="C00000"/>
                </a:solidFill>
              </a:rPr>
              <a:t>查询的基本结构</a:t>
            </a:r>
            <a:endParaRPr lang="en-US" altLang="zh-CN" sz="2000" b="1" dirty="0">
              <a:solidFill>
                <a:srgbClr val="C00000"/>
              </a:solidFill>
            </a:endParaRPr>
          </a:p>
          <a:p>
            <a:pPr>
              <a:spcBef>
                <a:spcPts val="800"/>
              </a:spcBef>
            </a:pPr>
            <a:r>
              <a:rPr lang="en-US" altLang="zh-CN" sz="2000" dirty="0"/>
              <a:t>3.4 </a:t>
            </a:r>
            <a:r>
              <a:rPr lang="zh-CN" altLang="en-US" sz="2000" dirty="0"/>
              <a:t>附加的基本运算</a:t>
            </a:r>
            <a:endParaRPr lang="en-US" altLang="zh-CN" sz="2000" dirty="0"/>
          </a:p>
          <a:p>
            <a:pPr>
              <a:spcBef>
                <a:spcPts val="800"/>
              </a:spcBef>
            </a:pPr>
            <a:r>
              <a:rPr lang="en-US" altLang="zh-CN" sz="2000" dirty="0"/>
              <a:t>3.5 </a:t>
            </a:r>
            <a:r>
              <a:rPr lang="zh-CN" altLang="en-US" sz="2000" dirty="0"/>
              <a:t>集合运算</a:t>
            </a:r>
            <a:endParaRPr lang="en-US" altLang="zh-CN" sz="2000" dirty="0"/>
          </a:p>
          <a:p>
            <a:pPr>
              <a:spcBef>
                <a:spcPts val="800"/>
              </a:spcBef>
            </a:pPr>
            <a:r>
              <a:rPr lang="en-US" altLang="zh-CN" sz="2000" dirty="0"/>
              <a:t>3.6 </a:t>
            </a:r>
            <a:r>
              <a:rPr lang="zh-CN" altLang="en-US" sz="2000" dirty="0"/>
              <a:t>空值</a:t>
            </a:r>
            <a:endParaRPr lang="en-US" altLang="zh-CN" sz="2000" dirty="0"/>
          </a:p>
          <a:p>
            <a:pPr>
              <a:spcBef>
                <a:spcPts val="800"/>
              </a:spcBef>
            </a:pPr>
            <a:r>
              <a:rPr lang="en-US" altLang="zh-CN" sz="2000" dirty="0"/>
              <a:t>3.7 </a:t>
            </a:r>
            <a:r>
              <a:rPr lang="zh-CN" altLang="en-US" sz="2000" dirty="0"/>
              <a:t>聚集函数</a:t>
            </a:r>
            <a:endParaRPr lang="en-US" altLang="zh-CN" sz="2000" dirty="0"/>
          </a:p>
          <a:p>
            <a:pPr>
              <a:spcBef>
                <a:spcPts val="800"/>
              </a:spcBef>
            </a:pPr>
            <a:r>
              <a:rPr lang="en-US" altLang="zh-CN" sz="2000" dirty="0"/>
              <a:t>3.8 </a:t>
            </a:r>
            <a:r>
              <a:rPr lang="zh-CN" altLang="en-US" sz="2000" dirty="0"/>
              <a:t>嵌套子查询</a:t>
            </a:r>
            <a:endParaRPr lang="en-US" altLang="zh-CN" sz="2000" dirty="0"/>
          </a:p>
          <a:p>
            <a:pPr>
              <a:spcBef>
                <a:spcPts val="800"/>
              </a:spcBef>
            </a:pPr>
            <a:r>
              <a:rPr lang="en-US" altLang="zh-CN" sz="2000" dirty="0"/>
              <a:t>3.9 </a:t>
            </a:r>
            <a:r>
              <a:rPr lang="zh-CN" altLang="en-US" sz="2000" dirty="0"/>
              <a:t>数据库中的修改</a:t>
            </a:r>
            <a:endParaRPr lang="en-US" altLang="zh-CN" sz="2000" dirty="0"/>
          </a:p>
          <a:p>
            <a:pPr>
              <a:spcBef>
                <a:spcPts val="800"/>
              </a:spcBef>
            </a:pPr>
            <a:endParaRPr lang="en-US" altLang="zh-CN" sz="2000" dirty="0"/>
          </a:p>
        </p:txBody>
      </p:sp>
    </p:spTree>
    <p:extLst>
      <p:ext uri="{BB962C8B-B14F-4D97-AF65-F5344CB8AC3E}">
        <p14:creationId xmlns:p14="http://schemas.microsoft.com/office/powerpoint/2010/main" val="218910669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C7821-7AAA-4817-B9D7-EC6414353885}"/>
              </a:ext>
            </a:extLst>
          </p:cNvPr>
          <p:cNvSpPr>
            <a:spLocks noGrp="1"/>
          </p:cNvSpPr>
          <p:nvPr>
            <p:ph type="title"/>
          </p:nvPr>
        </p:nvSpPr>
        <p:spPr/>
        <p:txBody>
          <a:bodyPr/>
          <a:lstStyle/>
          <a:p>
            <a:pPr algn="ctr"/>
            <a:r>
              <a:rPr lang="en-US" altLang="zh-CN" dirty="0"/>
              <a:t>SQL</a:t>
            </a:r>
            <a:r>
              <a:rPr lang="zh-CN" altLang="en-US" dirty="0"/>
              <a:t>查询的基本结构</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BB52EE-F0BC-4A1D-ABA5-2A96D87FB46A}"/>
                  </a:ext>
                </a:extLst>
              </p:cNvPr>
              <p:cNvSpPr>
                <a:spLocks noGrp="1"/>
              </p:cNvSpPr>
              <p:nvPr>
                <p:ph idx="1"/>
              </p:nvPr>
            </p:nvSpPr>
            <p:spPr/>
            <p:txBody>
              <a:bodyPr/>
              <a:lstStyle/>
              <a:p>
                <a:r>
                  <a:rPr lang="en-US" altLang="zh-CN" sz="2000" dirty="0"/>
                  <a:t>SQL is based on </a:t>
                </a:r>
                <a:r>
                  <a:rPr lang="en-US" altLang="zh-CN" sz="2000" dirty="0">
                    <a:solidFill>
                      <a:srgbClr val="C00000"/>
                    </a:solidFill>
                  </a:rPr>
                  <a:t>set</a:t>
                </a:r>
                <a:r>
                  <a:rPr lang="en-US" altLang="zh-CN" sz="2000" dirty="0"/>
                  <a:t> and </a:t>
                </a:r>
                <a:r>
                  <a:rPr lang="en-US" altLang="zh-CN" sz="2000" dirty="0">
                    <a:solidFill>
                      <a:srgbClr val="C00000"/>
                    </a:solidFill>
                  </a:rPr>
                  <a:t>relational operations</a:t>
                </a:r>
                <a:r>
                  <a:rPr lang="en-US" altLang="zh-CN" sz="2000" dirty="0"/>
                  <a:t> with certain modifications and enhancements</a:t>
                </a:r>
              </a:p>
              <a:p>
                <a:r>
                  <a:rPr lang="en-US" altLang="zh-CN" sz="2000" dirty="0"/>
                  <a:t>A typical SQL query has the form:</a:t>
                </a:r>
                <a:br>
                  <a:rPr lang="en-US" altLang="zh-CN" sz="2000" dirty="0"/>
                </a:br>
                <a:r>
                  <a:rPr lang="en-US" altLang="zh-CN" sz="2000" dirty="0"/>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a:t>
                </a:r>
                <a:r>
                  <a:rPr lang="en-US" altLang="zh-CN" sz="2000" i="1" baseline="-25000" dirty="0">
                    <a:latin typeface="Times New Roman" panose="02020603050405020304" pitchFamily="18" charset="0"/>
                    <a:cs typeface="Times New Roman" panose="02020603050405020304" pitchFamily="18" charset="0"/>
                  </a:rPr>
                  <a:t>1</a:t>
                </a:r>
                <a:r>
                  <a:rPr lang="en-US" altLang="zh-CN" sz="2000" i="1" dirty="0">
                    <a:latin typeface="Times New Roman" panose="02020603050405020304" pitchFamily="18" charset="0"/>
                    <a:cs typeface="Times New Roman" panose="02020603050405020304" pitchFamily="18" charset="0"/>
                  </a:rPr>
                  <a:t>, A</a:t>
                </a:r>
                <a:r>
                  <a:rPr lang="en-US" altLang="zh-CN" sz="2000" i="1" baseline="-25000" dirty="0">
                    <a:latin typeface="Times New Roman" panose="02020603050405020304" pitchFamily="18" charset="0"/>
                    <a:cs typeface="Times New Roman" panose="02020603050405020304" pitchFamily="18" charset="0"/>
                  </a:rPr>
                  <a:t>2</a:t>
                </a:r>
                <a:r>
                  <a:rPr lang="en-US" altLang="zh-CN" sz="2000" i="1" dirty="0">
                    <a:latin typeface="Times New Roman" panose="02020603050405020304" pitchFamily="18" charset="0"/>
                    <a:cs typeface="Times New Roman" panose="02020603050405020304" pitchFamily="18" charset="0"/>
                  </a:rPr>
                  <a:t>, ..., A</a:t>
                </a:r>
                <a:r>
                  <a:rPr lang="en-US" altLang="zh-CN" sz="2000" i="1" baseline="-25000" dirty="0">
                    <a:latin typeface="Times New Roman" panose="02020603050405020304" pitchFamily="18" charset="0"/>
                    <a:cs typeface="Times New Roman" panose="02020603050405020304" pitchFamily="18" charset="0"/>
                  </a:rPr>
                  <a:t>n</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r</a:t>
                </a:r>
                <a:r>
                  <a:rPr lang="en-US" altLang="zh-CN" sz="2000" i="1" baseline="-25000" dirty="0">
                    <a:latin typeface="Times New Roman" panose="02020603050405020304" pitchFamily="18" charset="0"/>
                    <a:cs typeface="Times New Roman" panose="02020603050405020304" pitchFamily="18" charset="0"/>
                  </a:rPr>
                  <a:t>1</a:t>
                </a:r>
                <a:r>
                  <a:rPr lang="en-US" altLang="zh-CN" sz="2000" i="1" dirty="0">
                    <a:latin typeface="Times New Roman" panose="02020603050405020304" pitchFamily="18" charset="0"/>
                    <a:cs typeface="Times New Roman" panose="02020603050405020304" pitchFamily="18" charset="0"/>
                  </a:rPr>
                  <a:t>, r</a:t>
                </a:r>
                <a:r>
                  <a:rPr lang="en-US" altLang="zh-CN" sz="2000" i="1" baseline="-25000" dirty="0">
                    <a:latin typeface="Times New Roman" panose="02020603050405020304" pitchFamily="18" charset="0"/>
                    <a:cs typeface="Times New Roman" panose="02020603050405020304" pitchFamily="18" charset="0"/>
                  </a:rPr>
                  <a:t>2</a:t>
                </a:r>
                <a:r>
                  <a:rPr lang="en-US" altLang="zh-CN" sz="2000" i="1" dirty="0">
                    <a:latin typeface="Times New Roman" panose="02020603050405020304" pitchFamily="18" charset="0"/>
                    <a:cs typeface="Times New Roman" panose="02020603050405020304" pitchFamily="18" charset="0"/>
                  </a:rPr>
                  <a:t>, ..., r</a:t>
                </a:r>
                <a:r>
                  <a:rPr lang="en-US" altLang="zh-CN" sz="2000" i="1" baseline="-25000" dirty="0">
                    <a:latin typeface="Times New Roman" panose="02020603050405020304" pitchFamily="18" charset="0"/>
                    <a:cs typeface="Times New Roman" panose="02020603050405020304" pitchFamily="18" charset="0"/>
                  </a:rPr>
                  <a:t>m</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P</a:t>
                </a:r>
              </a:p>
              <a:p>
                <a:r>
                  <a:rPr lang="en-US" altLang="zh-CN" sz="2000" dirty="0"/>
                  <a:t>This query is equivalent to the relational algebra expression:</a:t>
                </a:r>
              </a:p>
              <a:p>
                <a:pPr marL="0" indent="0">
                  <a:buNone/>
                </a:pPr>
                <a14:m>
                  <m:oMathPara xmlns:m="http://schemas.openxmlformats.org/officeDocument/2006/math">
                    <m:oMathParaPr>
                      <m:jc m:val="centerGroup"/>
                    </m:oMathParaPr>
                    <m:oMath xmlns:m="http://schemas.openxmlformats.org/officeDocument/2006/math">
                      <m:sSub>
                        <m:sSubPr>
                          <m:ctrlPr>
                            <a:rPr lang="en-US" altLang="zh-CN" sz="2000" i="1" smtClean="0">
                              <a:solidFill>
                                <a:srgbClr val="C00000"/>
                              </a:solidFill>
                              <a:latin typeface="Cambria Math" panose="02040503050406030204" pitchFamily="18" charset="0"/>
                            </a:rPr>
                          </m:ctrlPr>
                        </m:sSubPr>
                        <m:e>
                          <m:r>
                            <m:rPr>
                              <m:sty m:val="p"/>
                            </m:rPr>
                            <a:rPr lang="el-GR" altLang="zh-CN" sz="2000" i="1" smtClean="0">
                              <a:solidFill>
                                <a:srgbClr val="C00000"/>
                              </a:solidFill>
                              <a:latin typeface="Cambria Math" panose="02040503050406030204" pitchFamily="18" charset="0"/>
                              <a:ea typeface="Cambria Math" panose="02040503050406030204" pitchFamily="18" charset="0"/>
                            </a:rPr>
                            <m:t>Π</m:t>
                          </m:r>
                        </m:e>
                        <m:sub>
                          <m:r>
                            <a:rPr lang="en-US" altLang="zh-CN" sz="2000" b="0" i="1" smtClean="0">
                              <a:solidFill>
                                <a:srgbClr val="C00000"/>
                              </a:solidFill>
                              <a:latin typeface="Cambria Math" panose="02040503050406030204" pitchFamily="18" charset="0"/>
                            </a:rPr>
                            <m:t>𝐴</m:t>
                          </m:r>
                          <m:r>
                            <a:rPr lang="en-US" altLang="zh-CN" sz="2000" b="0" i="1" smtClean="0">
                              <a:solidFill>
                                <a:srgbClr val="C00000"/>
                              </a:solidFill>
                              <a:latin typeface="Cambria Math" panose="02040503050406030204" pitchFamily="18" charset="0"/>
                            </a:rPr>
                            <m:t>1,</m:t>
                          </m:r>
                          <m:r>
                            <a:rPr lang="en-US" altLang="zh-CN" sz="2000" b="0" i="1" smtClean="0">
                              <a:solidFill>
                                <a:srgbClr val="C00000"/>
                              </a:solidFill>
                              <a:latin typeface="Cambria Math" panose="02040503050406030204" pitchFamily="18" charset="0"/>
                            </a:rPr>
                            <m:t>𝐴</m:t>
                          </m:r>
                          <m:r>
                            <a:rPr lang="en-US" altLang="zh-CN" sz="2000" b="0" i="1" smtClean="0">
                              <a:solidFill>
                                <a:srgbClr val="C00000"/>
                              </a:solidFill>
                              <a:latin typeface="Cambria Math" panose="02040503050406030204" pitchFamily="18" charset="0"/>
                            </a:rPr>
                            <m:t>2,…,</m:t>
                          </m:r>
                          <m:r>
                            <a:rPr lang="en-US" altLang="zh-CN" sz="2000" b="0" i="1" smtClean="0">
                              <a:solidFill>
                                <a:srgbClr val="C00000"/>
                              </a:solidFill>
                              <a:latin typeface="Cambria Math" panose="02040503050406030204" pitchFamily="18" charset="0"/>
                            </a:rPr>
                            <m:t>𝐴𝑛</m:t>
                          </m:r>
                        </m:sub>
                      </m:sSub>
                      <m:r>
                        <a:rPr lang="en-US" altLang="zh-CN" sz="2000" b="0" i="1" smtClean="0">
                          <a:solidFill>
                            <a:srgbClr val="C00000"/>
                          </a:solidFill>
                          <a:latin typeface="Cambria Math" panose="02040503050406030204" pitchFamily="18" charset="0"/>
                        </a:rPr>
                        <m:t>(</m:t>
                      </m:r>
                      <m:sSub>
                        <m:sSubPr>
                          <m:ctrlPr>
                            <a:rPr lang="en-US" altLang="zh-CN" sz="2000" b="0" i="1" smtClean="0">
                              <a:solidFill>
                                <a:srgbClr val="C00000"/>
                              </a:solidFill>
                              <a:latin typeface="Cambria Math" panose="02040503050406030204" pitchFamily="18" charset="0"/>
                            </a:rPr>
                          </m:ctrlPr>
                        </m:sSubPr>
                        <m:e>
                          <m:r>
                            <a:rPr lang="zh-CN" altLang="en-US" sz="2000" b="0" i="1" smtClean="0">
                              <a:solidFill>
                                <a:srgbClr val="C00000"/>
                              </a:solidFill>
                              <a:latin typeface="Cambria Math" panose="02040503050406030204" pitchFamily="18" charset="0"/>
                            </a:rPr>
                            <m:t>𝜎</m:t>
                          </m:r>
                        </m:e>
                        <m:sub>
                          <m:r>
                            <a:rPr lang="en-US" altLang="zh-CN" sz="2000" b="0" i="1" smtClean="0">
                              <a:solidFill>
                                <a:srgbClr val="C00000"/>
                              </a:solidFill>
                              <a:latin typeface="Cambria Math" panose="02040503050406030204" pitchFamily="18" charset="0"/>
                            </a:rPr>
                            <m:t>𝑃</m:t>
                          </m:r>
                        </m:sub>
                      </m:sSub>
                      <m:r>
                        <a:rPr lang="en-US" altLang="zh-CN" sz="2000" b="0" i="1" smtClean="0">
                          <a:solidFill>
                            <a:srgbClr val="C00000"/>
                          </a:solidFill>
                          <a:latin typeface="Cambria Math" panose="02040503050406030204" pitchFamily="18" charset="0"/>
                        </a:rPr>
                        <m:t>(</m:t>
                      </m:r>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𝑟</m:t>
                          </m:r>
                        </m:e>
                        <m:sub>
                          <m:r>
                            <a:rPr lang="en-US" altLang="zh-CN" sz="2000" b="0" i="1" smtClean="0">
                              <a:solidFill>
                                <a:srgbClr val="C00000"/>
                              </a:solidFill>
                              <a:latin typeface="Cambria Math" panose="02040503050406030204" pitchFamily="18" charset="0"/>
                            </a:rPr>
                            <m:t>1</m:t>
                          </m:r>
                        </m:sub>
                      </m:sSub>
                      <m:r>
                        <a:rPr lang="en-US" altLang="zh-CN" sz="2000" b="0" i="1" smtClean="0">
                          <a:solidFill>
                            <a:srgbClr val="C00000"/>
                          </a:solidFill>
                          <a:latin typeface="Cambria Math" panose="02040503050406030204" pitchFamily="18" charset="0"/>
                          <a:ea typeface="Cambria Math" panose="02040503050406030204" pitchFamily="18" charset="0"/>
                        </a:rPr>
                        <m:t>×</m:t>
                      </m:r>
                      <m:sSub>
                        <m:sSubPr>
                          <m:ctrlPr>
                            <a:rPr lang="en-US" altLang="zh-CN" sz="2000" b="0" i="1" smtClean="0">
                              <a:solidFill>
                                <a:srgbClr val="C00000"/>
                              </a:solidFill>
                              <a:latin typeface="Cambria Math" panose="02040503050406030204" pitchFamily="18" charset="0"/>
                              <a:ea typeface="Cambria Math" panose="02040503050406030204" pitchFamily="18" charset="0"/>
                            </a:rPr>
                          </m:ctrlPr>
                        </m:sSubPr>
                        <m:e>
                          <m:r>
                            <a:rPr lang="en-US" altLang="zh-CN" sz="2000" b="0" i="1" smtClean="0">
                              <a:solidFill>
                                <a:srgbClr val="C00000"/>
                              </a:solidFill>
                              <a:latin typeface="Cambria Math" panose="02040503050406030204" pitchFamily="18" charset="0"/>
                              <a:ea typeface="Cambria Math" panose="02040503050406030204" pitchFamily="18" charset="0"/>
                            </a:rPr>
                            <m:t>𝑟</m:t>
                          </m:r>
                        </m:e>
                        <m:sub>
                          <m:r>
                            <a:rPr lang="en-US" altLang="zh-CN" sz="2000" b="0" i="1" smtClean="0">
                              <a:solidFill>
                                <a:srgbClr val="C00000"/>
                              </a:solidFill>
                              <a:latin typeface="Cambria Math" panose="02040503050406030204" pitchFamily="18" charset="0"/>
                              <a:ea typeface="Cambria Math" panose="02040503050406030204" pitchFamily="18" charset="0"/>
                            </a:rPr>
                            <m:t>2</m:t>
                          </m:r>
                        </m:sub>
                      </m:sSub>
                      <m:r>
                        <a:rPr lang="en-US" altLang="zh-CN" sz="2000" b="0" i="1" smtClean="0">
                          <a:solidFill>
                            <a:srgbClr val="C00000"/>
                          </a:solidFill>
                          <a:latin typeface="Cambria Math" panose="02040503050406030204" pitchFamily="18" charset="0"/>
                          <a:ea typeface="Cambria Math" panose="02040503050406030204" pitchFamily="18" charset="0"/>
                        </a:rPr>
                        <m:t>×…×</m:t>
                      </m:r>
                      <m:sSub>
                        <m:sSubPr>
                          <m:ctrlPr>
                            <a:rPr lang="en-US" altLang="zh-CN" sz="2000" b="0" i="1" smtClean="0">
                              <a:solidFill>
                                <a:srgbClr val="C00000"/>
                              </a:solidFill>
                              <a:latin typeface="Cambria Math" panose="02040503050406030204" pitchFamily="18" charset="0"/>
                              <a:ea typeface="Cambria Math" panose="02040503050406030204" pitchFamily="18" charset="0"/>
                            </a:rPr>
                          </m:ctrlPr>
                        </m:sSubPr>
                        <m:e>
                          <m:r>
                            <a:rPr lang="en-US" altLang="zh-CN" sz="2000" b="0" i="1" smtClean="0">
                              <a:solidFill>
                                <a:srgbClr val="C00000"/>
                              </a:solidFill>
                              <a:latin typeface="Cambria Math" panose="02040503050406030204" pitchFamily="18" charset="0"/>
                              <a:ea typeface="Cambria Math" panose="02040503050406030204" pitchFamily="18" charset="0"/>
                            </a:rPr>
                            <m:t>𝑟</m:t>
                          </m:r>
                        </m:e>
                        <m:sub>
                          <m:r>
                            <a:rPr lang="en-US" altLang="zh-CN" sz="2000" b="0" i="1" smtClean="0">
                              <a:solidFill>
                                <a:srgbClr val="C00000"/>
                              </a:solidFill>
                              <a:latin typeface="Cambria Math" panose="02040503050406030204" pitchFamily="18" charset="0"/>
                              <a:ea typeface="Cambria Math" panose="02040503050406030204" pitchFamily="18" charset="0"/>
                            </a:rPr>
                            <m:t>𝑚</m:t>
                          </m:r>
                        </m:sub>
                      </m:sSub>
                      <m:r>
                        <a:rPr lang="en-US" altLang="zh-CN" sz="2000" b="0" i="1" smtClean="0">
                          <a:solidFill>
                            <a:srgbClr val="C00000"/>
                          </a:solidFill>
                          <a:latin typeface="Cambria Math" panose="02040503050406030204" pitchFamily="18" charset="0"/>
                        </a:rPr>
                        <m:t>))</m:t>
                      </m:r>
                    </m:oMath>
                  </m:oMathPara>
                </a14:m>
                <a:endParaRPr lang="en-US" altLang="zh-CN" sz="2000" dirty="0">
                  <a:solidFill>
                    <a:srgbClr val="C00000"/>
                  </a:solidFill>
                </a:endParaRPr>
              </a:p>
              <a:p>
                <a:r>
                  <a:rPr lang="en-US" altLang="zh-CN" sz="2000" dirty="0"/>
                  <a:t>The result of an SQL query is a relation</a:t>
                </a:r>
              </a:p>
              <a:p>
                <a:endParaRPr lang="zh-CN" altLang="en-US" sz="2000" dirty="0"/>
              </a:p>
            </p:txBody>
          </p:sp>
        </mc:Choice>
        <mc:Fallback xmlns="">
          <p:sp>
            <p:nvSpPr>
              <p:cNvPr id="3" name="内容占位符 2">
                <a:extLst>
                  <a:ext uri="{FF2B5EF4-FFF2-40B4-BE49-F238E27FC236}">
                    <a16:creationId xmlns:a16="http://schemas.microsoft.com/office/drawing/2014/main" id="{5ABB52EE-F0BC-4A1D-ABA5-2A96D87FB46A}"/>
                  </a:ext>
                </a:extLst>
              </p:cNvPr>
              <p:cNvSpPr>
                <a:spLocks noGrp="1" noRot="1" noChangeAspect="1" noMove="1" noResize="1" noEditPoints="1" noAdjustHandles="1" noChangeArrowheads="1" noChangeShapeType="1" noTextEdit="1"/>
              </p:cNvSpPr>
              <p:nvPr>
                <p:ph idx="1"/>
              </p:nvPr>
            </p:nvSpPr>
            <p:spPr>
              <a:blipFill>
                <a:blip r:embed="rId2"/>
                <a:stretch>
                  <a:fillRect l="-640" t="-801" r="-14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011820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AB6B3-C230-4836-9489-66FECC38CDE7}"/>
              </a:ext>
            </a:extLst>
          </p:cNvPr>
          <p:cNvSpPr>
            <a:spLocks noGrp="1"/>
          </p:cNvSpPr>
          <p:nvPr>
            <p:ph type="title"/>
          </p:nvPr>
        </p:nvSpPr>
        <p:spPr/>
        <p:txBody>
          <a:bodyPr/>
          <a:lstStyle/>
          <a:p>
            <a:pPr algn="ctr"/>
            <a:r>
              <a:rPr lang="en-US" altLang="zh-CN" dirty="0"/>
              <a:t>Select</a:t>
            </a:r>
            <a:r>
              <a:rPr lang="zh-CN" altLang="en-US" dirty="0"/>
              <a:t>语句</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13E09A0-7294-4E4F-9D59-3D3003D34CFA}"/>
                  </a:ext>
                </a:extLst>
              </p:cNvPr>
              <p:cNvSpPr>
                <a:spLocks noGrp="1"/>
              </p:cNvSpPr>
              <p:nvPr>
                <p:ph idx="1"/>
              </p:nvPr>
            </p:nvSpPr>
            <p:spPr/>
            <p:txBody>
              <a:bodyPr/>
              <a:lstStyle/>
              <a:p>
                <a:r>
                  <a:rPr lang="en-US" altLang="zh-CN" sz="2000" dirty="0"/>
                  <a:t>The select clause lists the attributes desired in the result of a query</a:t>
                </a:r>
              </a:p>
              <a:p>
                <a:pPr lvl="1"/>
                <a:r>
                  <a:rPr lang="zh-CN" altLang="en-US" sz="1800" dirty="0"/>
                  <a:t>对应关系代数中的投影（</a:t>
                </a:r>
                <a:r>
                  <a:rPr lang="en-US" altLang="zh-CN" sz="1800" dirty="0">
                    <a:solidFill>
                      <a:srgbClr val="C00000"/>
                    </a:solidFill>
                  </a:rPr>
                  <a:t>projection</a:t>
                </a:r>
                <a:r>
                  <a:rPr lang="zh-CN" altLang="en-US" sz="1800" dirty="0"/>
                  <a:t>）操作</a:t>
                </a:r>
                <a:endParaRPr lang="en-US" altLang="zh-CN" sz="1800" dirty="0"/>
              </a:p>
              <a:p>
                <a:pPr lvl="1"/>
                <a:r>
                  <a:rPr lang="zh-CN" altLang="en-US" sz="1800" dirty="0"/>
                  <a:t>例如：</a:t>
                </a:r>
                <a:r>
                  <a:rPr lang="en-US" altLang="zh-CN" sz="1800" dirty="0"/>
                  <a:t>find the names of all departments in the instructor relation</a:t>
                </a:r>
                <a:br>
                  <a:rPr lang="en-US" altLang="zh-CN" sz="1800" dirty="0"/>
                </a:br>
                <a:r>
                  <a:rPr lang="en-US" altLang="zh-CN" sz="1800" dirty="0"/>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dept_name</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instructor</a:t>
                </a:r>
              </a:p>
              <a:p>
                <a:pPr lvl="1"/>
                <a:r>
                  <a:rPr lang="zh-CN" altLang="en-US" sz="1600" dirty="0"/>
                  <a:t>在关系代数中，对应的查询为：</a:t>
                </a:r>
                <a:r>
                  <a:rPr lang="en-US" altLang="zh-CN" sz="1600" dirty="0"/>
                  <a:t> </a:t>
                </a:r>
              </a:p>
              <a:p>
                <a:pPr marL="0" indent="0">
                  <a:buNone/>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m:rPr>
                              <m:sty m:val="p"/>
                            </m:rPr>
                            <a:rPr lang="el-GR" altLang="zh-CN" sz="2000" i="1" smtClean="0">
                              <a:latin typeface="Cambria Math" panose="02040503050406030204" pitchFamily="18" charset="0"/>
                              <a:ea typeface="Cambria Math" panose="02040503050406030204" pitchFamily="18" charset="0"/>
                            </a:rPr>
                            <m:t>Π</m:t>
                          </m:r>
                        </m:e>
                        <m:sub>
                          <m:r>
                            <a:rPr lang="en-US" altLang="zh-CN" sz="2000" b="0" i="1" smtClean="0">
                              <a:latin typeface="Cambria Math" panose="02040503050406030204" pitchFamily="18" charset="0"/>
                            </a:rPr>
                            <m:t>𝑑𝑒𝑝𝑡</m:t>
                          </m:r>
                          <m:r>
                            <a:rPr lang="en-US" altLang="zh-CN" sz="2000" b="0" i="1" smtClean="0">
                              <a:latin typeface="Cambria Math" panose="02040503050406030204" pitchFamily="18" charset="0"/>
                            </a:rPr>
                            <m:t>_</m:t>
                          </m:r>
                          <m:r>
                            <a:rPr lang="en-US" altLang="zh-CN" sz="2000" b="0" i="1" smtClean="0">
                              <a:latin typeface="Cambria Math" panose="02040503050406030204" pitchFamily="18" charset="0"/>
                            </a:rPr>
                            <m:t>𝑛𝑎𝑚𝑒</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𝑖𝑛𝑠𝑡𝑟𝑢𝑐𝑡𝑜𝑟</m:t>
                      </m:r>
                      <m:r>
                        <a:rPr lang="en-US" altLang="zh-CN" sz="2000" b="0" i="1" smtClean="0">
                          <a:latin typeface="Cambria Math" panose="02040503050406030204" pitchFamily="18" charset="0"/>
                        </a:rPr>
                        <m:t>)</m:t>
                      </m:r>
                    </m:oMath>
                  </m:oMathPara>
                </a14:m>
                <a:endParaRPr lang="en-US" altLang="zh-CN" sz="2000" dirty="0"/>
              </a:p>
              <a:p>
                <a:r>
                  <a:rPr lang="zh-CN" altLang="en-US" sz="2000" b="1" dirty="0"/>
                  <a:t>注意：</a:t>
                </a:r>
                <a:r>
                  <a:rPr lang="en-US" altLang="zh-CN" sz="2000" dirty="0"/>
                  <a:t>SQL</a:t>
                </a:r>
                <a:r>
                  <a:rPr lang="zh-CN" altLang="en-US" sz="2000" dirty="0">
                    <a:solidFill>
                      <a:srgbClr val="C00000"/>
                    </a:solidFill>
                  </a:rPr>
                  <a:t>大小写不敏感</a:t>
                </a:r>
                <a:r>
                  <a:rPr lang="en-US" altLang="zh-CN" sz="2000" dirty="0"/>
                  <a:t> </a:t>
                </a:r>
                <a:endParaRPr lang="zh-CN" altLang="en-US" sz="2000" dirty="0"/>
              </a:p>
            </p:txBody>
          </p:sp>
        </mc:Choice>
        <mc:Fallback xmlns="">
          <p:sp>
            <p:nvSpPr>
              <p:cNvPr id="3" name="内容占位符 2">
                <a:extLst>
                  <a:ext uri="{FF2B5EF4-FFF2-40B4-BE49-F238E27FC236}">
                    <a16:creationId xmlns:a16="http://schemas.microsoft.com/office/drawing/2014/main" id="{013E09A0-7294-4E4F-9D59-3D3003D34CFA}"/>
                  </a:ext>
                </a:extLst>
              </p:cNvPr>
              <p:cNvSpPr>
                <a:spLocks noGrp="1" noRot="1" noChangeAspect="1" noMove="1" noResize="1" noEditPoints="1" noAdjustHandles="1" noChangeArrowheads="1" noChangeShapeType="1" noTextEdit="1"/>
              </p:cNvSpPr>
              <p:nvPr>
                <p:ph idx="1"/>
              </p:nvPr>
            </p:nvSpPr>
            <p:spPr>
              <a:blipFill>
                <a:blip r:embed="rId2"/>
                <a:stretch>
                  <a:fillRect l="-640" t="-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96898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3163E-0EEE-41BC-A193-9C75CD0BE9AE}"/>
              </a:ext>
            </a:extLst>
          </p:cNvPr>
          <p:cNvSpPr>
            <a:spLocks noGrp="1"/>
          </p:cNvSpPr>
          <p:nvPr>
            <p:ph type="title"/>
          </p:nvPr>
        </p:nvSpPr>
        <p:spPr/>
        <p:txBody>
          <a:bodyPr/>
          <a:lstStyle/>
          <a:p>
            <a:pPr algn="ctr"/>
            <a:r>
              <a:rPr lang="zh-CN" altLang="en-US" dirty="0"/>
              <a:t>概要</a:t>
            </a:r>
          </a:p>
        </p:txBody>
      </p:sp>
      <p:sp>
        <p:nvSpPr>
          <p:cNvPr id="3" name="内容占位符 2">
            <a:extLst>
              <a:ext uri="{FF2B5EF4-FFF2-40B4-BE49-F238E27FC236}">
                <a16:creationId xmlns:a16="http://schemas.microsoft.com/office/drawing/2014/main" id="{17E7AADE-2B92-4DCF-8530-BCF73DF66409}"/>
              </a:ext>
            </a:extLst>
          </p:cNvPr>
          <p:cNvSpPr>
            <a:spLocks noGrp="1"/>
          </p:cNvSpPr>
          <p:nvPr>
            <p:ph idx="1"/>
          </p:nvPr>
        </p:nvSpPr>
        <p:spPr>
          <a:xfrm>
            <a:off x="179512" y="987574"/>
            <a:ext cx="8568952" cy="3247009"/>
          </a:xfrm>
        </p:spPr>
        <p:txBody>
          <a:bodyPr/>
          <a:lstStyle/>
          <a:p>
            <a:pPr>
              <a:spcBef>
                <a:spcPts val="800"/>
              </a:spcBef>
            </a:pPr>
            <a:r>
              <a:rPr lang="en-US" altLang="zh-CN" sz="2000" b="1" dirty="0">
                <a:solidFill>
                  <a:srgbClr val="C00000"/>
                </a:solidFill>
              </a:rPr>
              <a:t>3.1 SQL</a:t>
            </a:r>
            <a:r>
              <a:rPr lang="zh-CN" altLang="en-US" sz="2000" b="1" dirty="0">
                <a:solidFill>
                  <a:srgbClr val="C00000"/>
                </a:solidFill>
              </a:rPr>
              <a:t>查询语言概览</a:t>
            </a:r>
            <a:endParaRPr lang="en-US" altLang="zh-CN" sz="2000" b="1" dirty="0">
              <a:solidFill>
                <a:srgbClr val="C00000"/>
              </a:solidFill>
            </a:endParaRPr>
          </a:p>
          <a:p>
            <a:pPr>
              <a:spcBef>
                <a:spcPts val="800"/>
              </a:spcBef>
            </a:pPr>
            <a:r>
              <a:rPr lang="en-US" altLang="zh-CN" sz="2000" dirty="0"/>
              <a:t>3.2 SQL</a:t>
            </a:r>
            <a:r>
              <a:rPr lang="zh-CN" altLang="en-US" sz="2000" dirty="0"/>
              <a:t>数据定义</a:t>
            </a:r>
            <a:endParaRPr lang="en-US" altLang="zh-CN" sz="2000" dirty="0"/>
          </a:p>
          <a:p>
            <a:pPr>
              <a:spcBef>
                <a:spcPts val="800"/>
              </a:spcBef>
            </a:pPr>
            <a:r>
              <a:rPr lang="en-US" altLang="zh-CN" sz="2000" dirty="0"/>
              <a:t>3.3 SQL</a:t>
            </a:r>
            <a:r>
              <a:rPr lang="zh-CN" altLang="en-US" sz="2000" dirty="0"/>
              <a:t>查询的基本结构</a:t>
            </a:r>
            <a:endParaRPr lang="en-US" altLang="zh-CN" sz="2000" dirty="0"/>
          </a:p>
          <a:p>
            <a:pPr>
              <a:spcBef>
                <a:spcPts val="800"/>
              </a:spcBef>
            </a:pPr>
            <a:r>
              <a:rPr lang="en-US" altLang="zh-CN" sz="2000" dirty="0"/>
              <a:t>3.4 </a:t>
            </a:r>
            <a:r>
              <a:rPr lang="zh-CN" altLang="en-US" sz="2000" dirty="0"/>
              <a:t>附加的基本运算</a:t>
            </a:r>
            <a:endParaRPr lang="en-US" altLang="zh-CN" sz="2000" dirty="0"/>
          </a:p>
          <a:p>
            <a:pPr>
              <a:spcBef>
                <a:spcPts val="800"/>
              </a:spcBef>
            </a:pPr>
            <a:r>
              <a:rPr lang="en-US" altLang="zh-CN" sz="2000" dirty="0"/>
              <a:t>3.5 </a:t>
            </a:r>
            <a:r>
              <a:rPr lang="zh-CN" altLang="en-US" sz="2000" dirty="0"/>
              <a:t>集合运算</a:t>
            </a:r>
            <a:endParaRPr lang="en-US" altLang="zh-CN" sz="2000" dirty="0"/>
          </a:p>
          <a:p>
            <a:pPr>
              <a:spcBef>
                <a:spcPts val="800"/>
              </a:spcBef>
            </a:pPr>
            <a:r>
              <a:rPr lang="en-US" altLang="zh-CN" sz="2000" dirty="0"/>
              <a:t>3.6 </a:t>
            </a:r>
            <a:r>
              <a:rPr lang="zh-CN" altLang="en-US" sz="2000" dirty="0"/>
              <a:t>空值</a:t>
            </a:r>
            <a:endParaRPr lang="en-US" altLang="zh-CN" sz="2000" dirty="0"/>
          </a:p>
          <a:p>
            <a:pPr>
              <a:spcBef>
                <a:spcPts val="800"/>
              </a:spcBef>
            </a:pPr>
            <a:r>
              <a:rPr lang="en-US" altLang="zh-CN" sz="2000" dirty="0"/>
              <a:t>3.7 </a:t>
            </a:r>
            <a:r>
              <a:rPr lang="zh-CN" altLang="en-US" sz="2000" dirty="0"/>
              <a:t>聚集函数</a:t>
            </a:r>
            <a:endParaRPr lang="en-US" altLang="zh-CN" sz="2000" dirty="0"/>
          </a:p>
          <a:p>
            <a:pPr>
              <a:spcBef>
                <a:spcPts val="800"/>
              </a:spcBef>
            </a:pPr>
            <a:r>
              <a:rPr lang="en-US" altLang="zh-CN" sz="2000" dirty="0"/>
              <a:t>3.8 </a:t>
            </a:r>
            <a:r>
              <a:rPr lang="zh-CN" altLang="en-US" sz="2000" dirty="0"/>
              <a:t>嵌套子查询</a:t>
            </a:r>
            <a:endParaRPr lang="en-US" altLang="zh-CN" sz="2000" dirty="0"/>
          </a:p>
          <a:p>
            <a:pPr>
              <a:spcBef>
                <a:spcPts val="800"/>
              </a:spcBef>
            </a:pPr>
            <a:r>
              <a:rPr lang="en-US" altLang="zh-CN" sz="2000" dirty="0"/>
              <a:t>3.9 </a:t>
            </a:r>
            <a:r>
              <a:rPr lang="zh-CN" altLang="en-US" sz="2000" dirty="0"/>
              <a:t>数据库中的修改</a:t>
            </a:r>
            <a:endParaRPr lang="en-US" altLang="zh-CN" sz="2000" dirty="0"/>
          </a:p>
          <a:p>
            <a:pPr>
              <a:spcBef>
                <a:spcPts val="800"/>
              </a:spcBef>
            </a:pPr>
            <a:endParaRPr lang="en-US" altLang="zh-CN" sz="2000" dirty="0"/>
          </a:p>
        </p:txBody>
      </p:sp>
    </p:spTree>
    <p:extLst>
      <p:ext uri="{BB962C8B-B14F-4D97-AF65-F5344CB8AC3E}">
        <p14:creationId xmlns:p14="http://schemas.microsoft.com/office/powerpoint/2010/main" val="46809895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D03E70-D68D-4B43-AAC4-233A1961AC5F}"/>
              </a:ext>
            </a:extLst>
          </p:cNvPr>
          <p:cNvSpPr>
            <a:spLocks noGrp="1"/>
          </p:cNvSpPr>
          <p:nvPr>
            <p:ph type="title"/>
          </p:nvPr>
        </p:nvSpPr>
        <p:spPr/>
        <p:txBody>
          <a:bodyPr/>
          <a:lstStyle/>
          <a:p>
            <a:pPr algn="ctr"/>
            <a:r>
              <a:rPr lang="en-US" altLang="zh-CN" dirty="0"/>
              <a:t>Select</a:t>
            </a:r>
            <a:r>
              <a:rPr lang="zh-CN" altLang="en-US" dirty="0"/>
              <a:t>语句（续）</a:t>
            </a:r>
          </a:p>
        </p:txBody>
      </p:sp>
      <p:sp>
        <p:nvSpPr>
          <p:cNvPr id="3" name="内容占位符 2">
            <a:extLst>
              <a:ext uri="{FF2B5EF4-FFF2-40B4-BE49-F238E27FC236}">
                <a16:creationId xmlns:a16="http://schemas.microsoft.com/office/drawing/2014/main" id="{F539C49D-E776-421B-9EFC-4167376F1D86}"/>
              </a:ext>
            </a:extLst>
          </p:cNvPr>
          <p:cNvSpPr>
            <a:spLocks noGrp="1"/>
          </p:cNvSpPr>
          <p:nvPr>
            <p:ph idx="1"/>
          </p:nvPr>
        </p:nvSpPr>
        <p:spPr/>
        <p:txBody>
          <a:bodyPr/>
          <a:lstStyle/>
          <a:p>
            <a:r>
              <a:rPr lang="en-US" altLang="zh-CN" sz="2000" dirty="0"/>
              <a:t>SQL allows </a:t>
            </a:r>
            <a:r>
              <a:rPr lang="en-US" altLang="zh-CN" sz="2000" dirty="0">
                <a:solidFill>
                  <a:srgbClr val="C00000"/>
                </a:solidFill>
              </a:rPr>
              <a:t>duplicates</a:t>
            </a:r>
            <a:r>
              <a:rPr lang="en-US" altLang="zh-CN" sz="2000" dirty="0"/>
              <a:t> in relations. To eliminate duplicates, insert the keyword </a:t>
            </a:r>
            <a:r>
              <a:rPr lang="en-US" altLang="zh-CN" sz="2000" dirty="0">
                <a:solidFill>
                  <a:srgbClr val="C00000"/>
                </a:solidFill>
              </a:rPr>
              <a:t>distinct</a:t>
            </a:r>
            <a:r>
              <a:rPr lang="en-US" altLang="zh-CN" sz="2000" dirty="0"/>
              <a:t> after select</a:t>
            </a:r>
          </a:p>
          <a:p>
            <a:r>
              <a:rPr lang="en-US" altLang="zh-CN" sz="2000" dirty="0"/>
              <a:t>Find the names of all departments in the </a:t>
            </a:r>
            <a:r>
              <a:rPr lang="en-US" altLang="zh-CN" sz="2000" i="1" dirty="0">
                <a:solidFill>
                  <a:srgbClr val="C00000"/>
                </a:solidFill>
              </a:rPr>
              <a:t>instructor</a:t>
            </a:r>
            <a:r>
              <a:rPr lang="en-US" altLang="zh-CN" sz="2000" dirty="0"/>
              <a:t> relation, and remove duplicates</a:t>
            </a:r>
          </a:p>
          <a:p>
            <a:pPr marL="0" indent="0">
              <a:buNone/>
            </a:pPr>
            <a:r>
              <a:rPr lang="en-US" altLang="zh-CN" sz="2000" dirty="0"/>
              <a:t>	</a:t>
            </a:r>
            <a:r>
              <a:rPr lang="en-US" altLang="zh-CN" sz="1800" b="1" i="1" dirty="0">
                <a:latin typeface="Times New Roman" panose="02020603050405020304" pitchFamily="18" charset="0"/>
                <a:cs typeface="Times New Roman" panose="02020603050405020304" pitchFamily="18" charset="0"/>
              </a:rPr>
              <a:t>select distinct </a:t>
            </a:r>
            <a:r>
              <a:rPr lang="en-US" altLang="zh-CN" sz="1800" i="1" dirty="0" err="1">
                <a:latin typeface="Times New Roman" panose="02020603050405020304" pitchFamily="18" charset="0"/>
                <a:cs typeface="Times New Roman" panose="02020603050405020304" pitchFamily="18" charset="0"/>
              </a:rPr>
              <a:t>dept_name</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instructor</a:t>
            </a:r>
          </a:p>
          <a:p>
            <a:r>
              <a:rPr lang="en-US" altLang="zh-CN" sz="2000" dirty="0"/>
              <a:t>The keyword </a:t>
            </a:r>
            <a:r>
              <a:rPr lang="en-US" altLang="zh-CN" sz="2000" dirty="0">
                <a:solidFill>
                  <a:srgbClr val="C00000"/>
                </a:solidFill>
              </a:rPr>
              <a:t>all</a:t>
            </a:r>
            <a:r>
              <a:rPr lang="en-US" altLang="zh-CN" sz="2000" dirty="0"/>
              <a:t> specifies that duplicates should not be removed</a:t>
            </a:r>
            <a:endParaRPr lang="zh-CN" altLang="en-US" sz="2000" dirty="0"/>
          </a:p>
          <a:p>
            <a:pPr marL="0" indent="0">
              <a:buNone/>
            </a:pPr>
            <a:r>
              <a:rPr lang="en-US" altLang="zh-CN" sz="2000" dirty="0"/>
              <a:t>	</a:t>
            </a:r>
            <a:r>
              <a:rPr lang="en-US" altLang="zh-CN" sz="1800" b="1" i="1" dirty="0">
                <a:latin typeface="Times New Roman" panose="02020603050405020304" pitchFamily="18" charset="0"/>
                <a:cs typeface="Times New Roman" panose="02020603050405020304" pitchFamily="18" charset="0"/>
              </a:rPr>
              <a:t>select all </a:t>
            </a:r>
            <a:r>
              <a:rPr lang="en-US" altLang="zh-CN" sz="1800" i="1" dirty="0" err="1">
                <a:latin typeface="Times New Roman" panose="02020603050405020304" pitchFamily="18" charset="0"/>
                <a:cs typeface="Times New Roman" panose="02020603050405020304" pitchFamily="18" charset="0"/>
              </a:rPr>
              <a:t>dept_name</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instructor</a:t>
            </a:r>
          </a:p>
          <a:p>
            <a:endParaRPr lang="zh-CN" altLang="en-US" sz="2000" dirty="0"/>
          </a:p>
        </p:txBody>
      </p:sp>
    </p:spTree>
    <p:extLst>
      <p:ext uri="{BB962C8B-B14F-4D97-AF65-F5344CB8AC3E}">
        <p14:creationId xmlns:p14="http://schemas.microsoft.com/office/powerpoint/2010/main" val="409040900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0BE8AC-3C73-4A6D-ACCC-AF93AE654290}"/>
              </a:ext>
            </a:extLst>
          </p:cNvPr>
          <p:cNvSpPr>
            <a:spLocks noGrp="1"/>
          </p:cNvSpPr>
          <p:nvPr>
            <p:ph type="title"/>
          </p:nvPr>
        </p:nvSpPr>
        <p:spPr/>
        <p:txBody>
          <a:bodyPr/>
          <a:lstStyle/>
          <a:p>
            <a:pPr algn="ctr"/>
            <a:r>
              <a:rPr lang="en-US" altLang="zh-CN" dirty="0"/>
              <a:t>Select</a:t>
            </a:r>
            <a:r>
              <a:rPr lang="zh-CN" altLang="en-US" dirty="0"/>
              <a:t>语句（续）</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7E020AD-52F6-4343-ADAE-7BC561676913}"/>
                  </a:ext>
                </a:extLst>
              </p:cNvPr>
              <p:cNvSpPr>
                <a:spLocks noGrp="1"/>
              </p:cNvSpPr>
              <p:nvPr>
                <p:ph idx="1"/>
              </p:nvPr>
            </p:nvSpPr>
            <p:spPr>
              <a:xfrm>
                <a:off x="251520" y="789553"/>
                <a:ext cx="8568952" cy="3805070"/>
              </a:xfrm>
            </p:spPr>
            <p:txBody>
              <a:bodyPr/>
              <a:lstStyle/>
              <a:p>
                <a:r>
                  <a:rPr lang="zh-CN" altLang="en-US" sz="2000" dirty="0">
                    <a:latin typeface="Comic Sans MS" panose="030F0702030302020204" pitchFamily="66" charset="0"/>
                  </a:rPr>
                  <a:t>选择语句中的星号表示所有属性</a:t>
                </a:r>
                <a:endParaRPr lang="en-US" altLang="zh-CN" sz="2000" dirty="0">
                  <a:latin typeface="Comic Sans MS" panose="030F0702030302020204" pitchFamily="66" charset="0"/>
                </a:endParaRPr>
              </a:p>
              <a:p>
                <a:pPr marL="0" indent="0">
                  <a:buNone/>
                </a:pPr>
                <a:r>
                  <a:rPr lang="en-US" altLang="zh-CN" sz="2000" dirty="0">
                    <a:latin typeface="Comic Sans MS" panose="030F0702030302020204" pitchFamily="66" charset="0"/>
                  </a:rPr>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instructor</a:t>
                </a:r>
                <a:endParaRPr lang="en-US" altLang="zh-CN" sz="2000" i="1" dirty="0">
                  <a:latin typeface="Times New Roman" panose="02020603050405020304" pitchFamily="18" charset="0"/>
                  <a:cs typeface="Times New Roman" panose="02020603050405020304" pitchFamily="18" charset="0"/>
                </a:endParaRPr>
              </a:p>
              <a:p>
                <a:r>
                  <a:rPr lang="zh-CN" altLang="en-US" sz="2000" dirty="0">
                    <a:latin typeface="Comic Sans MS" panose="030F0702030302020204" pitchFamily="66" charset="0"/>
                  </a:rPr>
                  <a:t>选择语句中可以包含算术表达式，结合操作符号</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m:t>
                    </m:r>
                  </m:oMath>
                </a14:m>
                <a:r>
                  <a:rPr lang="en-US" altLang="zh-CN" sz="2000" dirty="0">
                    <a:latin typeface="Comic Sans MS" panose="030F0702030302020204" pitchFamily="66" charset="0"/>
                  </a:rPr>
                  <a:t> </a:t>
                </a:r>
                <a14:m>
                  <m:oMath xmlns:m="http://schemas.openxmlformats.org/officeDocument/2006/math">
                    <m:r>
                      <a:rPr lang="en-US" altLang="zh-CN" sz="2000" i="1" dirty="0" smtClean="0">
                        <a:latin typeface="Cambria Math" panose="02040503050406030204" pitchFamily="18" charset="0"/>
                        <a:ea typeface="Cambria Math" panose="02040503050406030204" pitchFamily="18" charset="0"/>
                      </a:rPr>
                      <m:t>−</m:t>
                    </m:r>
                  </m:oMath>
                </a14:m>
                <a:r>
                  <a:rPr lang="zh-CN" altLang="en-US" sz="2000" dirty="0">
                    <a:latin typeface="Comic Sans MS" panose="030F0702030302020204" pitchFamily="66" charset="0"/>
                  </a:rPr>
                  <a:t>、</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zh-CN" altLang="en-US" sz="2000" dirty="0">
                    <a:latin typeface="Comic Sans MS" panose="030F0702030302020204" pitchFamily="66" charset="0"/>
                  </a:rPr>
                  <a:t>和</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m:t>
                    </m:r>
                  </m:oMath>
                </a14:m>
                <a:r>
                  <a:rPr lang="zh-CN" altLang="en-US" sz="2000" dirty="0">
                    <a:latin typeface="Comic Sans MS" panose="030F0702030302020204" pitchFamily="66" charset="0"/>
                  </a:rPr>
                  <a:t>，元组属性，以及常数</a:t>
                </a:r>
                <a:endParaRPr lang="en-US" altLang="zh-CN" sz="2000" dirty="0">
                  <a:latin typeface="Comic Sans MS" panose="030F0702030302020204" pitchFamily="66" charset="0"/>
                </a:endParaRPr>
              </a:p>
              <a:p>
                <a:r>
                  <a:rPr lang="zh-CN" altLang="en-US" sz="2000" dirty="0">
                    <a:latin typeface="Comic Sans MS" panose="030F0702030302020204" pitchFamily="66" charset="0"/>
                  </a:rPr>
                  <a:t>例如：</a:t>
                </a:r>
                <a:r>
                  <a:rPr lang="en-US" altLang="zh-CN" sz="2000" dirty="0">
                    <a:latin typeface="Comic Sans MS" panose="030F0702030302020204" pitchFamily="66" charset="0"/>
                  </a:rPr>
                  <a:t> </a:t>
                </a:r>
              </a:p>
              <a:p>
                <a:pPr marL="0" indent="0">
                  <a:buNone/>
                </a:pPr>
                <a:r>
                  <a:rPr lang="en-US" altLang="zh-CN" sz="2000" dirty="0">
                    <a:latin typeface="Comic Sans MS" panose="030F0702030302020204" pitchFamily="66" charset="0"/>
                  </a:rPr>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ID, </a:t>
                </a:r>
                <a:r>
                  <a:rPr lang="en-US" altLang="zh-CN" sz="1800" i="1" dirty="0" err="1">
                    <a:latin typeface="Times New Roman" panose="02020603050405020304" pitchFamily="18" charset="0"/>
                    <a:cs typeface="Times New Roman" panose="02020603050405020304" pitchFamily="18" charset="0"/>
                  </a:rPr>
                  <a:t>dept_name</a:t>
                </a:r>
                <a:r>
                  <a:rPr lang="en-US" altLang="zh-CN" sz="1800" i="1" dirty="0">
                    <a:latin typeface="Times New Roman" panose="02020603050405020304" pitchFamily="18" charset="0"/>
                    <a:cs typeface="Times New Roman" panose="02020603050405020304" pitchFamily="18" charset="0"/>
                  </a:rPr>
                  <a:t>, salary </a:t>
                </a:r>
                <a14:m>
                  <m:oMath xmlns:m="http://schemas.openxmlformats.org/officeDocument/2006/math">
                    <m:r>
                      <a:rPr lang="en-US" altLang="zh-CN" sz="1800" i="1" smtClean="0">
                        <a:latin typeface="Cambria Math" panose="02040503050406030204" pitchFamily="18" charset="0"/>
                        <a:ea typeface="Cambria Math" panose="02040503050406030204" pitchFamily="18" charset="0"/>
                      </a:rPr>
                      <m:t>∗</m:t>
                    </m:r>
                  </m:oMath>
                </a14:m>
                <a:r>
                  <a:rPr lang="en-US" altLang="zh-CN" sz="1800" i="1" dirty="0">
                    <a:latin typeface="Times New Roman" panose="02020603050405020304" pitchFamily="18" charset="0"/>
                    <a:cs typeface="Times New Roman" panose="02020603050405020304" pitchFamily="18" charset="0"/>
                  </a:rPr>
                  <a:t> 1.1 </a:t>
                </a:r>
              </a:p>
              <a:p>
                <a:pPr marL="0" indent="0">
                  <a:buNone/>
                </a:pP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instructor</a:t>
                </a:r>
              </a:p>
              <a:p>
                <a:endParaRPr lang="zh-CN" altLang="en-US" sz="2000" dirty="0">
                  <a:latin typeface="Comic Sans MS" panose="030F0702030302020204" pitchFamily="66" charset="0"/>
                </a:endParaRPr>
              </a:p>
            </p:txBody>
          </p:sp>
        </mc:Choice>
        <mc:Fallback xmlns="">
          <p:sp>
            <p:nvSpPr>
              <p:cNvPr id="3" name="内容占位符 2">
                <a:extLst>
                  <a:ext uri="{FF2B5EF4-FFF2-40B4-BE49-F238E27FC236}">
                    <a16:creationId xmlns:a16="http://schemas.microsoft.com/office/drawing/2014/main" id="{77E020AD-52F6-4343-ADAE-7BC561676913}"/>
                  </a:ext>
                </a:extLst>
              </p:cNvPr>
              <p:cNvSpPr>
                <a:spLocks noGrp="1" noRot="1" noChangeAspect="1" noMove="1" noResize="1" noEditPoints="1" noAdjustHandles="1" noChangeArrowheads="1" noChangeShapeType="1" noTextEdit="1"/>
              </p:cNvSpPr>
              <p:nvPr>
                <p:ph idx="1"/>
              </p:nvPr>
            </p:nvSpPr>
            <p:spPr>
              <a:xfrm>
                <a:off x="251520" y="789553"/>
                <a:ext cx="8568952" cy="3805070"/>
              </a:xfrm>
              <a:blipFill>
                <a:blip r:embed="rId2"/>
                <a:stretch>
                  <a:fillRect l="-996" t="-22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346971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2B8A9-A800-416F-9520-0543E8A37902}"/>
              </a:ext>
            </a:extLst>
          </p:cNvPr>
          <p:cNvSpPr>
            <a:spLocks noGrp="1"/>
          </p:cNvSpPr>
          <p:nvPr>
            <p:ph type="title"/>
          </p:nvPr>
        </p:nvSpPr>
        <p:spPr/>
        <p:txBody>
          <a:bodyPr/>
          <a:lstStyle/>
          <a:p>
            <a:pPr algn="ctr"/>
            <a:r>
              <a:rPr lang="en-US" altLang="zh-CN" dirty="0"/>
              <a:t>Where</a:t>
            </a:r>
            <a:r>
              <a:rPr lang="zh-CN" altLang="en-US" dirty="0"/>
              <a:t>语句</a:t>
            </a:r>
          </a:p>
        </p:txBody>
      </p:sp>
      <p:sp>
        <p:nvSpPr>
          <p:cNvPr id="3" name="内容占位符 2">
            <a:extLst>
              <a:ext uri="{FF2B5EF4-FFF2-40B4-BE49-F238E27FC236}">
                <a16:creationId xmlns:a16="http://schemas.microsoft.com/office/drawing/2014/main" id="{ABAC48E6-B983-4FC6-9756-8C06134CCDEC}"/>
              </a:ext>
            </a:extLst>
          </p:cNvPr>
          <p:cNvSpPr>
            <a:spLocks noGrp="1"/>
          </p:cNvSpPr>
          <p:nvPr>
            <p:ph idx="1"/>
          </p:nvPr>
        </p:nvSpPr>
        <p:spPr/>
        <p:txBody>
          <a:bodyPr/>
          <a:lstStyle/>
          <a:p>
            <a:pPr>
              <a:spcBef>
                <a:spcPts val="1200"/>
              </a:spcBef>
            </a:pPr>
            <a:r>
              <a:rPr lang="en-US" altLang="zh-CN" sz="2000" b="1" dirty="0">
                <a:latin typeface="Comic Sans MS" panose="030F0702030302020204" pitchFamily="66" charset="0"/>
              </a:rPr>
              <a:t>where</a:t>
            </a:r>
            <a:r>
              <a:rPr lang="zh-CN" altLang="en-US" sz="2000" dirty="0">
                <a:latin typeface="Comic Sans MS" panose="030F0702030302020204" pitchFamily="66" charset="0"/>
              </a:rPr>
              <a:t>语句指明查询结果需满足的条件</a:t>
            </a:r>
            <a:endParaRPr lang="en-US" altLang="zh-CN" sz="2000" dirty="0">
              <a:latin typeface="Comic Sans MS" panose="030F0702030302020204" pitchFamily="66" charset="0"/>
            </a:endParaRPr>
          </a:p>
          <a:p>
            <a:pPr lvl="1">
              <a:spcBef>
                <a:spcPts val="1200"/>
              </a:spcBef>
            </a:pPr>
            <a:r>
              <a:rPr lang="zh-CN" altLang="en-US" sz="1800" dirty="0">
                <a:latin typeface="Comic Sans MS" panose="030F0702030302020204" pitchFamily="66" charset="0"/>
              </a:rPr>
              <a:t>对应关系代数中的选择谓词</a:t>
            </a:r>
            <a:endParaRPr lang="en-US" altLang="zh-CN" sz="1800" dirty="0">
              <a:latin typeface="Comic Sans MS" panose="030F0702030302020204" pitchFamily="66" charset="0"/>
            </a:endParaRPr>
          </a:p>
          <a:p>
            <a:pPr lvl="1">
              <a:spcBef>
                <a:spcPts val="1200"/>
              </a:spcBef>
            </a:pPr>
            <a:r>
              <a:rPr lang="zh-CN" altLang="en-US" sz="1800" dirty="0">
                <a:latin typeface="Comic Sans MS" panose="030F0702030302020204" pitchFamily="66" charset="0"/>
              </a:rPr>
              <a:t>例如：找出所有在</a:t>
            </a:r>
            <a:r>
              <a:rPr lang="en-US" altLang="zh-CN" sz="1800" dirty="0">
                <a:latin typeface="Comic Sans MS" panose="030F0702030302020204" pitchFamily="66" charset="0"/>
              </a:rPr>
              <a:t>Computer Science</a:t>
            </a:r>
            <a:r>
              <a:rPr lang="zh-CN" altLang="en-US" sz="1800" dirty="0">
                <a:latin typeface="Comic Sans MS" panose="030F0702030302020204" pitchFamily="66" charset="0"/>
              </a:rPr>
              <a:t>系且工资超过</a:t>
            </a:r>
            <a:r>
              <a:rPr lang="en-US" altLang="zh-CN" sz="1800" dirty="0">
                <a:latin typeface="Comic Sans MS" panose="030F0702030302020204" pitchFamily="66" charset="0"/>
              </a:rPr>
              <a:t>70000</a:t>
            </a:r>
            <a:r>
              <a:rPr lang="zh-CN" altLang="en-US" sz="1800" dirty="0">
                <a:latin typeface="Comic Sans MS" panose="030F0702030302020204" pitchFamily="66" charset="0"/>
              </a:rPr>
              <a:t>的教师的姓名</a:t>
            </a:r>
            <a:br>
              <a:rPr lang="en-US" altLang="zh-CN" sz="1800" dirty="0">
                <a:latin typeface="Comic Sans MS" panose="030F0702030302020204" pitchFamily="66" charset="0"/>
              </a:rPr>
            </a:br>
            <a:r>
              <a:rPr lang="en-US" altLang="zh-CN" sz="1800" dirty="0">
                <a:latin typeface="Comic Sans MS" panose="030F0702030302020204" pitchFamily="66" charset="0"/>
              </a:rPr>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name</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instructor</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dept_name</a:t>
            </a:r>
            <a:r>
              <a:rPr lang="en-US" altLang="zh-CN" sz="1800" i="1" dirty="0">
                <a:latin typeface="Times New Roman" panose="02020603050405020304" pitchFamily="18" charset="0"/>
                <a:cs typeface="Times New Roman" panose="02020603050405020304" pitchFamily="18" charset="0"/>
              </a:rPr>
              <a:t> = ‘Computer Science’ </a:t>
            </a:r>
            <a:r>
              <a:rPr lang="en-US" altLang="zh-CN" sz="1800" b="1" i="1" dirty="0">
                <a:latin typeface="Times New Roman" panose="02020603050405020304" pitchFamily="18" charset="0"/>
                <a:cs typeface="Times New Roman" panose="02020603050405020304" pitchFamily="18" charset="0"/>
              </a:rPr>
              <a:t>and</a:t>
            </a:r>
            <a:r>
              <a:rPr lang="en-US" altLang="zh-CN" sz="1800" i="1" dirty="0">
                <a:latin typeface="Times New Roman" panose="02020603050405020304" pitchFamily="18" charset="0"/>
                <a:cs typeface="Times New Roman" panose="02020603050405020304" pitchFamily="18" charset="0"/>
              </a:rPr>
              <a:t> salary &gt; 70000</a:t>
            </a:r>
          </a:p>
          <a:p>
            <a:pPr>
              <a:spcBef>
                <a:spcPts val="1200"/>
              </a:spcBef>
            </a:pPr>
            <a:r>
              <a:rPr lang="en-US" altLang="zh-CN" sz="2000" dirty="0">
                <a:latin typeface="Comic Sans MS" panose="030F0702030302020204" pitchFamily="66" charset="0"/>
              </a:rPr>
              <a:t>where</a:t>
            </a:r>
            <a:r>
              <a:rPr lang="zh-CN" altLang="en-US" sz="2000" dirty="0">
                <a:latin typeface="Comic Sans MS" panose="030F0702030302020204" pitchFamily="66" charset="0"/>
              </a:rPr>
              <a:t>中的多个条件通过逻辑连接词</a:t>
            </a:r>
            <a:r>
              <a:rPr lang="en-US" altLang="zh-CN" sz="2000" b="1" dirty="0">
                <a:solidFill>
                  <a:srgbClr val="C00000"/>
                </a:solidFill>
                <a:latin typeface="Comic Sans MS" panose="030F0702030302020204" pitchFamily="66" charset="0"/>
              </a:rPr>
              <a:t>and</a:t>
            </a:r>
            <a:r>
              <a:rPr lang="en-US" altLang="zh-CN" sz="2000" dirty="0">
                <a:latin typeface="Comic Sans MS" panose="030F0702030302020204" pitchFamily="66" charset="0"/>
              </a:rPr>
              <a:t>, </a:t>
            </a:r>
            <a:r>
              <a:rPr lang="en-US" altLang="zh-CN" sz="2000" b="1" dirty="0">
                <a:solidFill>
                  <a:srgbClr val="C00000"/>
                </a:solidFill>
                <a:latin typeface="Comic Sans MS" panose="030F0702030302020204" pitchFamily="66" charset="0"/>
              </a:rPr>
              <a:t>or</a:t>
            </a:r>
            <a:r>
              <a:rPr lang="zh-CN" altLang="en-US" sz="2000" dirty="0">
                <a:latin typeface="Comic Sans MS" panose="030F0702030302020204" pitchFamily="66" charset="0"/>
              </a:rPr>
              <a:t>和</a:t>
            </a:r>
            <a:r>
              <a:rPr lang="en-US" altLang="zh-CN" sz="2000" b="1" dirty="0">
                <a:solidFill>
                  <a:srgbClr val="C00000"/>
                </a:solidFill>
                <a:latin typeface="Comic Sans MS" panose="030F0702030302020204" pitchFamily="66" charset="0"/>
              </a:rPr>
              <a:t>not</a:t>
            </a:r>
            <a:r>
              <a:rPr lang="zh-CN" altLang="en-US" sz="2000" dirty="0">
                <a:latin typeface="Comic Sans MS" panose="030F0702030302020204" pitchFamily="66" charset="0"/>
              </a:rPr>
              <a:t>连接</a:t>
            </a:r>
            <a:endParaRPr lang="en-US" altLang="zh-CN" sz="2000" dirty="0">
              <a:latin typeface="Comic Sans MS" panose="030F0702030302020204" pitchFamily="66" charset="0"/>
            </a:endParaRPr>
          </a:p>
          <a:p>
            <a:pPr>
              <a:spcBef>
                <a:spcPts val="1200"/>
              </a:spcBef>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346963945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F179B5-E352-4FCB-B19B-5A57DF5990CE}"/>
              </a:ext>
            </a:extLst>
          </p:cNvPr>
          <p:cNvSpPr>
            <a:spLocks noGrp="1"/>
          </p:cNvSpPr>
          <p:nvPr>
            <p:ph type="title"/>
          </p:nvPr>
        </p:nvSpPr>
        <p:spPr/>
        <p:txBody>
          <a:bodyPr/>
          <a:lstStyle/>
          <a:p>
            <a:pPr algn="ctr"/>
            <a:r>
              <a:rPr lang="en-US" altLang="zh-CN" dirty="0"/>
              <a:t>Where</a:t>
            </a:r>
            <a:r>
              <a:rPr lang="zh-CN" altLang="en-US" dirty="0"/>
              <a:t>语句（续）</a:t>
            </a:r>
          </a:p>
        </p:txBody>
      </p:sp>
      <p:sp>
        <p:nvSpPr>
          <p:cNvPr id="3" name="内容占位符 2">
            <a:extLst>
              <a:ext uri="{FF2B5EF4-FFF2-40B4-BE49-F238E27FC236}">
                <a16:creationId xmlns:a16="http://schemas.microsoft.com/office/drawing/2014/main" id="{E718AAFC-CF4B-4209-BEF1-9EF2E1401F26}"/>
              </a:ext>
            </a:extLst>
          </p:cNvPr>
          <p:cNvSpPr>
            <a:spLocks noGrp="1"/>
          </p:cNvSpPr>
          <p:nvPr>
            <p:ph idx="1"/>
          </p:nvPr>
        </p:nvSpPr>
        <p:spPr>
          <a:xfrm>
            <a:off x="251520" y="789553"/>
            <a:ext cx="8064896" cy="3805070"/>
          </a:xfrm>
        </p:spPr>
        <p:txBody>
          <a:bodyPr/>
          <a:lstStyle/>
          <a:p>
            <a:pPr>
              <a:spcBef>
                <a:spcPts val="600"/>
              </a:spcBef>
            </a:pPr>
            <a:r>
              <a:rPr lang="en-US" altLang="zh-CN" sz="2000" dirty="0">
                <a:latin typeface="Comic Sans MS" panose="030F0702030302020204" pitchFamily="66" charset="0"/>
              </a:rPr>
              <a:t>SQL</a:t>
            </a:r>
            <a:r>
              <a:rPr lang="zh-CN" altLang="en-US" sz="2000" dirty="0">
                <a:latin typeface="Comic Sans MS" panose="030F0702030302020204" pitchFamily="66" charset="0"/>
              </a:rPr>
              <a:t>中的比较操作符：</a:t>
            </a:r>
            <a:r>
              <a:rPr lang="en-US" altLang="zh-CN" sz="2000" dirty="0">
                <a:solidFill>
                  <a:srgbClr val="C00000"/>
                </a:solidFill>
                <a:latin typeface="Comic Sans MS" panose="030F0702030302020204" pitchFamily="66" charset="0"/>
              </a:rPr>
              <a:t>between</a:t>
            </a:r>
            <a:endParaRPr lang="en-US" altLang="zh-CN" sz="2000" dirty="0">
              <a:latin typeface="Comic Sans MS" panose="030F0702030302020204" pitchFamily="66" charset="0"/>
            </a:endParaRPr>
          </a:p>
          <a:p>
            <a:pPr lvl="1">
              <a:spcBef>
                <a:spcPts val="600"/>
              </a:spcBef>
            </a:pPr>
            <a:r>
              <a:rPr lang="zh-CN" altLang="en-US" sz="1600" dirty="0">
                <a:latin typeface="Comic Sans MS" panose="030F0702030302020204" pitchFamily="66" charset="0"/>
              </a:rPr>
              <a:t>例如：找出工资介于</a:t>
            </a:r>
            <a:r>
              <a:rPr lang="en-US" altLang="zh-CN" sz="1600" dirty="0">
                <a:latin typeface="Comic Sans MS" panose="030F0702030302020204" pitchFamily="66" charset="0"/>
              </a:rPr>
              <a:t>90000</a:t>
            </a:r>
            <a:r>
              <a:rPr lang="zh-CN" altLang="en-US" sz="1600" dirty="0">
                <a:latin typeface="Comic Sans MS" panose="030F0702030302020204" pitchFamily="66" charset="0"/>
              </a:rPr>
              <a:t>和</a:t>
            </a:r>
            <a:r>
              <a:rPr lang="en-US" altLang="zh-CN" sz="1600" dirty="0">
                <a:latin typeface="Comic Sans MS" panose="030F0702030302020204" pitchFamily="66" charset="0"/>
              </a:rPr>
              <a:t>100000</a:t>
            </a:r>
            <a:r>
              <a:rPr lang="zh-CN" altLang="en-US" sz="1600" dirty="0">
                <a:latin typeface="Comic Sans MS" panose="030F0702030302020204" pitchFamily="66" charset="0"/>
              </a:rPr>
              <a:t>之间的教师的姓名</a:t>
            </a:r>
            <a:endParaRPr lang="en-US" altLang="zh-CN" sz="1600" dirty="0">
              <a:latin typeface="Comic Sans MS" panose="030F0702030302020204" pitchFamily="66" charset="0"/>
            </a:endParaRPr>
          </a:p>
          <a:p>
            <a:pPr marL="0" indent="0">
              <a:spcBef>
                <a:spcPts val="600"/>
              </a:spcBef>
              <a:buNone/>
            </a:pPr>
            <a:r>
              <a:rPr lang="en-US" altLang="zh-CN" sz="2000" dirty="0">
                <a:latin typeface="Comic Sans MS" panose="030F0702030302020204" pitchFamily="66" charset="0"/>
              </a:rPr>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name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instructor</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salary </a:t>
            </a:r>
            <a:r>
              <a:rPr lang="en-US" altLang="zh-CN" sz="2000" b="1" i="1" dirty="0">
                <a:latin typeface="Times New Roman" panose="02020603050405020304" pitchFamily="18" charset="0"/>
                <a:cs typeface="Times New Roman" panose="02020603050405020304" pitchFamily="18" charset="0"/>
              </a:rPr>
              <a:t>between</a:t>
            </a:r>
            <a:r>
              <a:rPr lang="en-US" altLang="zh-CN" sz="2000" i="1" dirty="0">
                <a:latin typeface="Times New Roman" panose="02020603050405020304" pitchFamily="18" charset="0"/>
                <a:cs typeface="Times New Roman" panose="02020603050405020304" pitchFamily="18" charset="0"/>
              </a:rPr>
              <a:t> 90000 </a:t>
            </a:r>
            <a:r>
              <a:rPr lang="en-US" altLang="zh-CN" sz="2000" b="1" i="1" dirty="0">
                <a:latin typeface="Times New Roman" panose="02020603050405020304" pitchFamily="18" charset="0"/>
                <a:cs typeface="Times New Roman" panose="02020603050405020304" pitchFamily="18" charset="0"/>
              </a:rPr>
              <a:t>and</a:t>
            </a:r>
            <a:r>
              <a:rPr lang="en-US" altLang="zh-CN" sz="2000" i="1" dirty="0">
                <a:latin typeface="Times New Roman" panose="02020603050405020304" pitchFamily="18" charset="0"/>
                <a:cs typeface="Times New Roman" panose="02020603050405020304" pitchFamily="18" charset="0"/>
              </a:rPr>
              <a:t> 100000</a:t>
            </a:r>
          </a:p>
          <a:p>
            <a:pPr>
              <a:spcBef>
                <a:spcPts val="600"/>
              </a:spcBef>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344648340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B8E87C-A9F2-4D26-AD5C-78A45293399B}"/>
              </a:ext>
            </a:extLst>
          </p:cNvPr>
          <p:cNvSpPr>
            <a:spLocks noGrp="1"/>
          </p:cNvSpPr>
          <p:nvPr>
            <p:ph type="title"/>
          </p:nvPr>
        </p:nvSpPr>
        <p:spPr/>
        <p:txBody>
          <a:bodyPr/>
          <a:lstStyle/>
          <a:p>
            <a:pPr algn="ctr"/>
            <a:r>
              <a:rPr lang="en-US" altLang="zh-CN" dirty="0"/>
              <a:t>From</a:t>
            </a:r>
            <a:r>
              <a:rPr lang="zh-CN" altLang="en-US" dirty="0"/>
              <a:t>语句</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012B429-F590-4364-9520-72848FE774A6}"/>
                  </a:ext>
                </a:extLst>
              </p:cNvPr>
              <p:cNvSpPr>
                <a:spLocks noGrp="1"/>
              </p:cNvSpPr>
              <p:nvPr>
                <p:ph idx="1"/>
              </p:nvPr>
            </p:nvSpPr>
            <p:spPr>
              <a:xfrm>
                <a:off x="251520" y="789553"/>
                <a:ext cx="8568952" cy="3805070"/>
              </a:xfrm>
            </p:spPr>
            <p:txBody>
              <a:bodyPr/>
              <a:lstStyle/>
              <a:p>
                <a:pPr>
                  <a:spcBef>
                    <a:spcPts val="1200"/>
                  </a:spcBef>
                </a:pPr>
                <a:r>
                  <a:rPr lang="en-US" altLang="zh-CN" sz="2000" dirty="0">
                    <a:latin typeface="Comic Sans MS" panose="030F0702030302020204" pitchFamily="66" charset="0"/>
                  </a:rPr>
                  <a:t>from</a:t>
                </a:r>
                <a:r>
                  <a:rPr lang="zh-CN" altLang="en-US" sz="2000" dirty="0">
                    <a:latin typeface="Comic Sans MS" panose="030F0702030302020204" pitchFamily="66" charset="0"/>
                  </a:rPr>
                  <a:t>语句指明查询所涉及的关系</a:t>
                </a:r>
                <a:endParaRPr lang="en-US" altLang="zh-CN" sz="2000" dirty="0">
                  <a:latin typeface="Comic Sans MS" panose="030F0702030302020204" pitchFamily="66" charset="0"/>
                </a:endParaRPr>
              </a:p>
              <a:p>
                <a:pPr lvl="1">
                  <a:spcBef>
                    <a:spcPts val="1200"/>
                  </a:spcBef>
                </a:pPr>
                <a:r>
                  <a:rPr lang="zh-CN" altLang="en-US" sz="1800" dirty="0">
                    <a:latin typeface="Comic Sans MS" panose="030F0702030302020204" pitchFamily="66" charset="0"/>
                  </a:rPr>
                  <a:t>对应关系代数中的笛卡尔乘积</a:t>
                </a:r>
                <a:endParaRPr lang="en-US" altLang="zh-CN" sz="1800" dirty="0">
                  <a:latin typeface="Comic Sans MS" panose="030F0702030302020204" pitchFamily="66" charset="0"/>
                </a:endParaRPr>
              </a:p>
              <a:p>
                <a:pPr lvl="1">
                  <a:spcBef>
                    <a:spcPts val="1200"/>
                  </a:spcBef>
                </a:pPr>
                <a:r>
                  <a:rPr lang="zh-CN" altLang="en-US" sz="1800" dirty="0">
                    <a:latin typeface="Comic Sans MS" panose="030F0702030302020204" pitchFamily="66" charset="0"/>
                  </a:rPr>
                  <a:t>例如：</a:t>
                </a:r>
                <a:r>
                  <a:rPr lang="en-US" altLang="zh-CN" sz="1800" dirty="0">
                    <a:latin typeface="Comic Sans MS" panose="030F0702030302020204" pitchFamily="66" charset="0"/>
                  </a:rPr>
                  <a:t>find the Cartesian product </a:t>
                </a:r>
                <a14:m>
                  <m:oMath xmlns:m="http://schemas.openxmlformats.org/officeDocument/2006/math">
                    <m:r>
                      <a:rPr lang="en-US" altLang="zh-CN" sz="1800" b="0" i="1" smtClean="0">
                        <a:latin typeface="Cambria Math" panose="02040503050406030204" pitchFamily="18" charset="0"/>
                      </a:rPr>
                      <m:t>𝑖𝑛𝑠𝑡𝑟𝑢𝑐𝑡𝑜𝑟</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𝑑𝑒𝑝𝑎𝑟𝑡𝑚𝑒𝑛𝑡</m:t>
                    </m:r>
                  </m:oMath>
                </a14:m>
                <a:r>
                  <a:rPr lang="en-US" altLang="zh-CN" sz="1800" dirty="0">
                    <a:latin typeface="Comic Sans MS" panose="030F0702030302020204" pitchFamily="66" charset="0"/>
                  </a:rPr>
                  <a:t>	</a:t>
                </a:r>
                <a:r>
                  <a:rPr lang="en-US" altLang="zh-CN" sz="1600" dirty="0">
                    <a:latin typeface="Comic Sans MS" panose="030F0702030302020204" pitchFamily="66" charset="0"/>
                  </a:rPr>
                  <a:t>	</a:t>
                </a:r>
              </a:p>
              <a:p>
                <a:pPr marL="0" indent="0">
                  <a:spcBef>
                    <a:spcPts val="1200"/>
                  </a:spcBef>
                  <a:buNone/>
                </a:pPr>
                <a:r>
                  <a:rPr lang="en-US" altLang="zh-CN" sz="2000" dirty="0">
                    <a:latin typeface="Comic Sans MS" panose="030F0702030302020204" pitchFamily="66" charset="0"/>
                  </a:rPr>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1800" i="1" smtClean="0">
                        <a:latin typeface="Cambria Math" panose="02040503050406030204" pitchFamily="18" charset="0"/>
                        <a:ea typeface="Cambria Math" panose="02040503050406030204" pitchFamily="18" charset="0"/>
                      </a:rPr>
                      <m:t>∗</m:t>
                    </m:r>
                  </m:oMath>
                </a14:m>
                <a:endParaRPr lang="en-US" altLang="zh-CN" sz="1800" i="1" dirty="0">
                  <a:latin typeface="Times New Roman" panose="02020603050405020304" pitchFamily="18" charset="0"/>
                  <a:cs typeface="Times New Roman" panose="02020603050405020304" pitchFamily="18" charset="0"/>
                </a:endParaRPr>
              </a:p>
              <a:p>
                <a:pPr marL="0" indent="0">
                  <a:spcBef>
                    <a:spcPts val="0"/>
                  </a:spcBef>
                  <a:buNone/>
                </a:pP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instructor, department</a:t>
                </a:r>
              </a:p>
              <a:p>
                <a:pPr lvl="1">
                  <a:spcBef>
                    <a:spcPts val="1200"/>
                  </a:spcBef>
                </a:pPr>
                <a:r>
                  <a:rPr lang="zh-CN" altLang="en-US" sz="1800" dirty="0">
                    <a:latin typeface="Comic Sans MS" panose="030F0702030302020204" pitchFamily="66" charset="0"/>
                  </a:rPr>
                  <a:t>例如：找出所有教师的姓名以及所在系的名称和系所在的建筑名称</a:t>
                </a:r>
                <a:endParaRPr lang="en-US" altLang="zh-CN" sz="1800" dirty="0">
                  <a:latin typeface="Comic Sans MS" panose="030F0702030302020204" pitchFamily="66" charset="0"/>
                </a:endParaRPr>
              </a:p>
              <a:p>
                <a:pPr marL="457200" lvl="1" indent="0">
                  <a:spcBef>
                    <a:spcPts val="1200"/>
                  </a:spcBef>
                  <a:buNone/>
                </a:pPr>
                <a:r>
                  <a:rPr lang="en-US" altLang="zh-CN" sz="1800" b="1" i="1" dirty="0">
                    <a:latin typeface="Comic Sans MS" panose="030F0702030302020204" pitchFamily="66"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name, </a:t>
                </a:r>
                <a:r>
                  <a:rPr lang="en-US" altLang="zh-CN" sz="1800" i="1" dirty="0" err="1">
                    <a:latin typeface="Times New Roman" panose="02020603050405020304" pitchFamily="18" charset="0"/>
                    <a:cs typeface="Times New Roman" panose="02020603050405020304" pitchFamily="18" charset="0"/>
                  </a:rPr>
                  <a:t>instructor.dept_name</a:t>
                </a:r>
                <a:r>
                  <a:rPr lang="en-US" altLang="zh-CN" sz="1800" i="1" dirty="0">
                    <a:latin typeface="Times New Roman" panose="02020603050405020304" pitchFamily="18" charset="0"/>
                    <a:cs typeface="Times New Roman" panose="02020603050405020304" pitchFamily="18" charset="0"/>
                  </a:rPr>
                  <a:t>, building</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instructor, department</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instructor. </a:t>
                </a:r>
                <a:r>
                  <a:rPr lang="en-US" altLang="zh-CN" sz="1800" i="1" dirty="0" err="1">
                    <a:latin typeface="Times New Roman" panose="02020603050405020304" pitchFamily="18" charset="0"/>
                    <a:cs typeface="Times New Roman" panose="02020603050405020304" pitchFamily="18" charset="0"/>
                  </a:rPr>
                  <a:t>dept_name</a:t>
                </a:r>
                <a:r>
                  <a:rPr lang="en-US" altLang="zh-CN" sz="1800" i="1" dirty="0">
                    <a:latin typeface="Times New Roman" panose="02020603050405020304" pitchFamily="18" charset="0"/>
                    <a:cs typeface="Times New Roman" panose="02020603050405020304" pitchFamily="18" charset="0"/>
                  </a:rPr>
                  <a:t> = department. </a:t>
                </a:r>
                <a:r>
                  <a:rPr lang="en-US" altLang="zh-CN" sz="1800" i="1" dirty="0" err="1">
                    <a:latin typeface="Times New Roman" panose="02020603050405020304" pitchFamily="18" charset="0"/>
                    <a:cs typeface="Times New Roman" panose="02020603050405020304" pitchFamily="18" charset="0"/>
                  </a:rPr>
                  <a:t>dept_name</a:t>
                </a:r>
                <a:endParaRPr lang="en-US" altLang="zh-CN" sz="2000" i="1"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5012B429-F590-4364-9520-72848FE774A6}"/>
                  </a:ext>
                </a:extLst>
              </p:cNvPr>
              <p:cNvSpPr>
                <a:spLocks noGrp="1" noRot="1" noChangeAspect="1" noMove="1" noResize="1" noEditPoints="1" noAdjustHandles="1" noChangeArrowheads="1" noChangeShapeType="1" noTextEdit="1"/>
              </p:cNvSpPr>
              <p:nvPr>
                <p:ph idx="1"/>
              </p:nvPr>
            </p:nvSpPr>
            <p:spPr>
              <a:xfrm>
                <a:off x="251520" y="789553"/>
                <a:ext cx="8568952" cy="3805070"/>
              </a:xfrm>
              <a:blipFill>
                <a:blip r:embed="rId2"/>
                <a:stretch>
                  <a:fillRect l="-996" t="-22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278024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CC1CEE-5A97-4201-937A-DBF652040E5C}"/>
              </a:ext>
            </a:extLst>
          </p:cNvPr>
          <p:cNvSpPr>
            <a:spLocks noGrp="1"/>
          </p:cNvSpPr>
          <p:nvPr>
            <p:ph type="title"/>
          </p:nvPr>
        </p:nvSpPr>
        <p:spPr/>
        <p:txBody>
          <a:bodyPr/>
          <a:lstStyle/>
          <a:p>
            <a:pPr algn="ctr"/>
            <a:r>
              <a:rPr lang="zh-CN" altLang="en-US" dirty="0"/>
              <a:t>自然连接（</a:t>
            </a:r>
            <a:r>
              <a:rPr lang="en-US" altLang="zh-CN" dirty="0"/>
              <a:t>Natural Join</a:t>
            </a:r>
            <a:r>
              <a:rPr lang="zh-CN" altLang="en-US" dirty="0"/>
              <a:t>）</a:t>
            </a:r>
            <a:r>
              <a:rPr lang="en-US" altLang="zh-CN" dirty="0"/>
              <a:t> </a:t>
            </a:r>
            <a:endParaRPr lang="zh-CN" altLang="en-US" dirty="0"/>
          </a:p>
        </p:txBody>
      </p:sp>
      <p:sp>
        <p:nvSpPr>
          <p:cNvPr id="3" name="内容占位符 2">
            <a:extLst>
              <a:ext uri="{FF2B5EF4-FFF2-40B4-BE49-F238E27FC236}">
                <a16:creationId xmlns:a16="http://schemas.microsoft.com/office/drawing/2014/main" id="{1A1A9007-7BA7-458A-890E-0848948EDE61}"/>
              </a:ext>
            </a:extLst>
          </p:cNvPr>
          <p:cNvSpPr>
            <a:spLocks noGrp="1"/>
          </p:cNvSpPr>
          <p:nvPr>
            <p:ph idx="1"/>
          </p:nvPr>
        </p:nvSpPr>
        <p:spPr>
          <a:xfrm>
            <a:off x="377239" y="2074607"/>
            <a:ext cx="5472608" cy="975761"/>
          </a:xfrm>
        </p:spPr>
        <p:txBody>
          <a:bodyPr/>
          <a:lstStyle/>
          <a:p>
            <a:pPr marL="0" indent="0">
              <a:spcBef>
                <a:spcPts val="0"/>
              </a:spcBef>
              <a:buNone/>
            </a:pP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name, course_id</a:t>
            </a:r>
          </a:p>
          <a:p>
            <a:pPr marL="0" indent="0">
              <a:spcBef>
                <a:spcPts val="0"/>
              </a:spcBef>
              <a:buNone/>
            </a:pP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instructor </a:t>
            </a:r>
            <a:r>
              <a:rPr lang="en-US" altLang="zh-CN" sz="2000" b="1" i="1" dirty="0">
                <a:latin typeface="Times New Roman" panose="02020603050405020304" pitchFamily="18" charset="0"/>
                <a:cs typeface="Times New Roman" panose="02020603050405020304" pitchFamily="18" charset="0"/>
              </a:rPr>
              <a:t>natural join </a:t>
            </a:r>
            <a:r>
              <a:rPr lang="en-US" altLang="zh-CN" sz="2000" i="1" dirty="0">
                <a:latin typeface="Times New Roman" panose="02020603050405020304" pitchFamily="18" charset="0"/>
                <a:cs typeface="Times New Roman" panose="02020603050405020304" pitchFamily="18" charset="0"/>
              </a:rPr>
              <a:t>teaches;</a:t>
            </a:r>
            <a:endParaRPr lang="zh-CN" altLang="en-US" sz="2000"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DEEAC2B6-7B27-4790-ACAA-0F56CE743650}"/>
                  </a:ext>
                </a:extLst>
              </p:cNvPr>
              <p:cNvSpPr txBox="1">
                <a:spLocks/>
              </p:cNvSpPr>
              <p:nvPr/>
            </p:nvSpPr>
            <p:spPr bwMode="auto">
              <a:xfrm>
                <a:off x="395536" y="928749"/>
                <a:ext cx="7200800" cy="97576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spcBef>
                    <a:spcPts val="0"/>
                  </a:spcBef>
                  <a:buFontTx/>
                  <a:buNone/>
                </a:pPr>
                <a:r>
                  <a:rPr lang="en-US" altLang="zh-CN" sz="2000" b="1" i="1" kern="0" dirty="0">
                    <a:latin typeface="Times New Roman" panose="02020603050405020304" pitchFamily="18" charset="0"/>
                    <a:cs typeface="Times New Roman" panose="02020603050405020304" pitchFamily="18" charset="0"/>
                  </a:rPr>
                  <a:t>select</a:t>
                </a:r>
                <a:r>
                  <a:rPr lang="en-US" altLang="zh-CN" sz="2000" i="1" kern="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000" i="1" kern="0" smtClean="0">
                            <a:latin typeface="Cambria Math" panose="02040503050406030204" pitchFamily="18" charset="0"/>
                            <a:cs typeface="Times New Roman" panose="02020603050405020304" pitchFamily="18" charset="0"/>
                          </a:rPr>
                        </m:ctrlPr>
                      </m:sSubPr>
                      <m:e>
                        <m:r>
                          <a:rPr lang="en-US" altLang="zh-CN" sz="2000" b="0" i="1" kern="0" smtClean="0">
                            <a:latin typeface="Cambria Math" panose="02040503050406030204" pitchFamily="18" charset="0"/>
                            <a:cs typeface="Times New Roman" panose="02020603050405020304" pitchFamily="18" charset="0"/>
                          </a:rPr>
                          <m:t>𝐴</m:t>
                        </m:r>
                      </m:e>
                      <m:sub>
                        <m:r>
                          <a:rPr lang="en-US" altLang="zh-CN" sz="2000" b="0" i="1" kern="0" smtClean="0">
                            <a:latin typeface="Cambria Math" panose="02040503050406030204" pitchFamily="18" charset="0"/>
                            <a:cs typeface="Times New Roman" panose="02020603050405020304" pitchFamily="18" charset="0"/>
                          </a:rPr>
                          <m:t>1</m:t>
                        </m:r>
                      </m:sub>
                    </m:sSub>
                  </m:oMath>
                </a14:m>
                <a:r>
                  <a:rPr lang="en-US" altLang="zh-CN" sz="2000" i="1" kern="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000" i="1" kern="0">
                            <a:latin typeface="Cambria Math" panose="02040503050406030204" pitchFamily="18" charset="0"/>
                            <a:cs typeface="Times New Roman" panose="02020603050405020304" pitchFamily="18" charset="0"/>
                          </a:rPr>
                        </m:ctrlPr>
                      </m:sSubPr>
                      <m:e>
                        <m:r>
                          <a:rPr lang="en-US" altLang="zh-CN" sz="2000" i="1" kern="0">
                            <a:latin typeface="Cambria Math" panose="02040503050406030204" pitchFamily="18" charset="0"/>
                            <a:cs typeface="Times New Roman" panose="02020603050405020304" pitchFamily="18" charset="0"/>
                          </a:rPr>
                          <m:t>𝐴</m:t>
                        </m:r>
                      </m:e>
                      <m:sub>
                        <m:r>
                          <a:rPr lang="en-US" altLang="zh-CN" sz="2000" b="0" i="1" kern="0" smtClean="0">
                            <a:latin typeface="Cambria Math" panose="02040503050406030204" pitchFamily="18" charset="0"/>
                            <a:cs typeface="Times New Roman" panose="02020603050405020304" pitchFamily="18" charset="0"/>
                          </a:rPr>
                          <m:t>2</m:t>
                        </m:r>
                      </m:sub>
                    </m:sSub>
                  </m:oMath>
                </a14:m>
                <a:r>
                  <a:rPr lang="en-US" altLang="zh-CN" sz="2000" i="1" kern="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000" i="1" kern="0">
                            <a:latin typeface="Cambria Math" panose="02040503050406030204" pitchFamily="18" charset="0"/>
                            <a:cs typeface="Times New Roman" panose="02020603050405020304" pitchFamily="18" charset="0"/>
                          </a:rPr>
                        </m:ctrlPr>
                      </m:sSubPr>
                      <m:e>
                        <m:r>
                          <a:rPr lang="en-US" altLang="zh-CN" sz="2000" i="1" kern="0">
                            <a:latin typeface="Cambria Math" panose="02040503050406030204" pitchFamily="18" charset="0"/>
                            <a:cs typeface="Times New Roman" panose="02020603050405020304" pitchFamily="18" charset="0"/>
                          </a:rPr>
                          <m:t>𝐴</m:t>
                        </m:r>
                      </m:e>
                      <m:sub>
                        <m:r>
                          <a:rPr lang="en-US" altLang="zh-CN" sz="2000" b="0" i="1" kern="0" smtClean="0">
                            <a:latin typeface="Cambria Math" panose="02040503050406030204" pitchFamily="18" charset="0"/>
                            <a:cs typeface="Times New Roman" panose="02020603050405020304" pitchFamily="18" charset="0"/>
                          </a:rPr>
                          <m:t>𝑛</m:t>
                        </m:r>
                      </m:sub>
                    </m:sSub>
                  </m:oMath>
                </a14:m>
                <a:endParaRPr lang="en-US" altLang="zh-CN" sz="2000" i="1" kern="0" dirty="0">
                  <a:latin typeface="Times New Roman" panose="02020603050405020304" pitchFamily="18" charset="0"/>
                  <a:cs typeface="Times New Roman" panose="02020603050405020304" pitchFamily="18" charset="0"/>
                </a:endParaRPr>
              </a:p>
              <a:p>
                <a:pPr marL="0" indent="0">
                  <a:spcBef>
                    <a:spcPts val="0"/>
                  </a:spcBef>
                  <a:buFontTx/>
                  <a:buNone/>
                </a:pPr>
                <a:r>
                  <a:rPr lang="en-US" altLang="zh-CN" sz="2000" b="1" i="1" kern="0" dirty="0">
                    <a:latin typeface="Times New Roman" panose="02020603050405020304" pitchFamily="18" charset="0"/>
                    <a:cs typeface="Times New Roman" panose="02020603050405020304" pitchFamily="18" charset="0"/>
                  </a:rPr>
                  <a:t>from</a:t>
                </a:r>
                <a:r>
                  <a:rPr lang="en-US" altLang="zh-CN" sz="2000" i="1" kern="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000" i="1" kern="0" smtClean="0">
                            <a:latin typeface="Cambria Math" panose="02040503050406030204" pitchFamily="18" charset="0"/>
                            <a:cs typeface="Times New Roman" panose="02020603050405020304" pitchFamily="18" charset="0"/>
                          </a:rPr>
                        </m:ctrlPr>
                      </m:sSubPr>
                      <m:e>
                        <m:r>
                          <a:rPr lang="en-US" altLang="zh-CN" sz="2000" b="0" i="1" kern="0" smtClean="0">
                            <a:latin typeface="Cambria Math" panose="02040503050406030204" pitchFamily="18" charset="0"/>
                            <a:cs typeface="Times New Roman" panose="02020603050405020304" pitchFamily="18" charset="0"/>
                          </a:rPr>
                          <m:t>𝑟</m:t>
                        </m:r>
                      </m:e>
                      <m:sub>
                        <m:r>
                          <a:rPr lang="en-US" altLang="zh-CN" sz="2000" b="0" i="1" kern="0" smtClean="0">
                            <a:latin typeface="Cambria Math" panose="02040503050406030204" pitchFamily="18" charset="0"/>
                            <a:cs typeface="Times New Roman" panose="02020603050405020304" pitchFamily="18" charset="0"/>
                          </a:rPr>
                          <m:t>1</m:t>
                        </m:r>
                      </m:sub>
                    </m:sSub>
                  </m:oMath>
                </a14:m>
                <a:r>
                  <a:rPr lang="en-US" altLang="zh-CN" sz="2000" i="1" kern="0" dirty="0">
                    <a:latin typeface="Times New Roman" panose="02020603050405020304" pitchFamily="18" charset="0"/>
                    <a:cs typeface="Times New Roman" panose="02020603050405020304" pitchFamily="18" charset="0"/>
                  </a:rPr>
                  <a:t> </a:t>
                </a:r>
                <a:r>
                  <a:rPr lang="en-US" altLang="zh-CN" sz="2000" b="1" i="1" kern="0" dirty="0">
                    <a:latin typeface="Times New Roman" panose="02020603050405020304" pitchFamily="18" charset="0"/>
                    <a:cs typeface="Times New Roman" panose="02020603050405020304" pitchFamily="18" charset="0"/>
                  </a:rPr>
                  <a:t>natural join </a:t>
                </a:r>
                <a14:m>
                  <m:oMath xmlns:m="http://schemas.openxmlformats.org/officeDocument/2006/math">
                    <m:sSub>
                      <m:sSubPr>
                        <m:ctrlPr>
                          <a:rPr lang="en-US" altLang="zh-CN" sz="2000" i="1" kern="0" smtClean="0">
                            <a:latin typeface="Cambria Math" panose="02040503050406030204" pitchFamily="18" charset="0"/>
                            <a:cs typeface="Times New Roman" panose="02020603050405020304" pitchFamily="18" charset="0"/>
                          </a:rPr>
                        </m:ctrlPr>
                      </m:sSubPr>
                      <m:e>
                        <m:r>
                          <a:rPr lang="en-US" altLang="zh-CN" sz="2000" b="0" i="1" kern="0" smtClean="0">
                            <a:latin typeface="Cambria Math" panose="02040503050406030204" pitchFamily="18" charset="0"/>
                            <a:cs typeface="Times New Roman" panose="02020603050405020304" pitchFamily="18" charset="0"/>
                          </a:rPr>
                          <m:t>𝑟</m:t>
                        </m:r>
                      </m:e>
                      <m:sub>
                        <m:r>
                          <a:rPr lang="en-US" altLang="zh-CN" sz="2000" b="0" i="1" kern="0" smtClean="0">
                            <a:latin typeface="Cambria Math" panose="02040503050406030204" pitchFamily="18" charset="0"/>
                            <a:cs typeface="Times New Roman" panose="02020603050405020304" pitchFamily="18" charset="0"/>
                          </a:rPr>
                          <m:t>2</m:t>
                        </m:r>
                      </m:sub>
                    </m:sSub>
                  </m:oMath>
                </a14:m>
                <a:r>
                  <a:rPr lang="en-US" altLang="zh-CN" sz="2000" b="1" i="1" kern="0" dirty="0">
                    <a:latin typeface="Times New Roman" panose="02020603050405020304" pitchFamily="18" charset="0"/>
                    <a:cs typeface="Times New Roman" panose="02020603050405020304" pitchFamily="18" charset="0"/>
                  </a:rPr>
                  <a:t> natural join …natural join </a:t>
                </a:r>
                <a14:m>
                  <m:oMath xmlns:m="http://schemas.openxmlformats.org/officeDocument/2006/math">
                    <m:sSub>
                      <m:sSubPr>
                        <m:ctrlPr>
                          <a:rPr lang="en-US" altLang="zh-CN" sz="2000" i="1" kern="0" smtClean="0">
                            <a:latin typeface="Cambria Math" panose="02040503050406030204" pitchFamily="18" charset="0"/>
                            <a:cs typeface="Times New Roman" panose="02020603050405020304" pitchFamily="18" charset="0"/>
                          </a:rPr>
                        </m:ctrlPr>
                      </m:sSubPr>
                      <m:e>
                        <m:r>
                          <a:rPr lang="en-US" altLang="zh-CN" sz="2000" b="0" i="1" kern="0" smtClean="0">
                            <a:latin typeface="Cambria Math" panose="02040503050406030204" pitchFamily="18" charset="0"/>
                            <a:cs typeface="Times New Roman" panose="02020603050405020304" pitchFamily="18" charset="0"/>
                          </a:rPr>
                          <m:t>𝑟</m:t>
                        </m:r>
                      </m:e>
                      <m:sub>
                        <m:r>
                          <a:rPr lang="en-US" altLang="zh-CN" sz="2000" b="0" i="1" kern="0" smtClean="0">
                            <a:latin typeface="Cambria Math" panose="02040503050406030204" pitchFamily="18" charset="0"/>
                            <a:cs typeface="Times New Roman" panose="02020603050405020304" pitchFamily="18" charset="0"/>
                          </a:rPr>
                          <m:t>𝑚</m:t>
                        </m:r>
                      </m:sub>
                    </m:sSub>
                  </m:oMath>
                </a14:m>
                <a:endParaRPr lang="en-US" altLang="zh-CN" sz="2000" i="1" kern="0" dirty="0">
                  <a:latin typeface="Times New Roman" panose="02020603050405020304" pitchFamily="18" charset="0"/>
                  <a:cs typeface="Times New Roman" panose="02020603050405020304" pitchFamily="18" charset="0"/>
                </a:endParaRPr>
              </a:p>
              <a:p>
                <a:pPr marL="0" indent="0">
                  <a:spcBef>
                    <a:spcPts val="0"/>
                  </a:spcBef>
                  <a:buFontTx/>
                  <a:buNone/>
                </a:pPr>
                <a:r>
                  <a:rPr lang="en-US" altLang="zh-CN" sz="2000" b="1" i="1" kern="0" dirty="0">
                    <a:latin typeface="Times New Roman" panose="02020603050405020304" pitchFamily="18" charset="0"/>
                    <a:cs typeface="Times New Roman" panose="02020603050405020304" pitchFamily="18" charset="0"/>
                  </a:rPr>
                  <a:t>where</a:t>
                </a:r>
                <a:r>
                  <a:rPr lang="en-US" altLang="zh-CN" sz="2000" i="1" kern="0" dirty="0">
                    <a:latin typeface="Times New Roman" panose="02020603050405020304" pitchFamily="18" charset="0"/>
                    <a:cs typeface="Times New Roman" panose="02020603050405020304" pitchFamily="18" charset="0"/>
                  </a:rPr>
                  <a:t> P;</a:t>
                </a:r>
                <a:endParaRPr lang="zh-CN" altLang="en-US" sz="2000" i="1" kern="0" dirty="0">
                  <a:latin typeface="Times New Roman" panose="02020603050405020304" pitchFamily="18" charset="0"/>
                  <a:cs typeface="Times New Roman" panose="02020603050405020304" pitchFamily="18" charset="0"/>
                </a:endParaRPr>
              </a:p>
            </p:txBody>
          </p:sp>
        </mc:Choice>
        <mc:Fallback xmlns="">
          <p:sp>
            <p:nvSpPr>
              <p:cNvPr id="5" name="内容占位符 2">
                <a:extLst>
                  <a:ext uri="{FF2B5EF4-FFF2-40B4-BE49-F238E27FC236}">
                    <a16:creationId xmlns:a16="http://schemas.microsoft.com/office/drawing/2014/main" id="{DEEAC2B6-7B27-4790-ACAA-0F56CE743650}"/>
                  </a:ext>
                </a:extLst>
              </p:cNvPr>
              <p:cNvSpPr txBox="1">
                <a:spLocks noRot="1" noChangeAspect="1" noMove="1" noResize="1" noEditPoints="1" noAdjustHandles="1" noChangeArrowheads="1" noChangeShapeType="1" noTextEdit="1"/>
              </p:cNvSpPr>
              <p:nvPr/>
            </p:nvSpPr>
            <p:spPr bwMode="auto">
              <a:xfrm>
                <a:off x="395536" y="928749"/>
                <a:ext cx="7200800" cy="975761"/>
              </a:xfrm>
              <a:prstGeom prst="rect">
                <a:avLst/>
              </a:prstGeom>
              <a:blipFill>
                <a:blip r:embed="rId3"/>
                <a:stretch>
                  <a:fillRect l="-931" t="-3125" b="-1437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内容占位符 2">
            <a:extLst>
              <a:ext uri="{FF2B5EF4-FFF2-40B4-BE49-F238E27FC236}">
                <a16:creationId xmlns:a16="http://schemas.microsoft.com/office/drawing/2014/main" id="{32E2FC33-4324-4664-98EC-EF0D0C011228}"/>
              </a:ext>
            </a:extLst>
          </p:cNvPr>
          <p:cNvSpPr txBox="1">
            <a:spLocks/>
          </p:cNvSpPr>
          <p:nvPr/>
        </p:nvSpPr>
        <p:spPr bwMode="auto">
          <a:xfrm>
            <a:off x="395536" y="3068893"/>
            <a:ext cx="5472608" cy="97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spcBef>
                <a:spcPts val="0"/>
              </a:spcBef>
              <a:buFontTx/>
              <a:buNone/>
            </a:pPr>
            <a:r>
              <a:rPr lang="en-US" altLang="zh-CN" sz="2000" b="1" i="1" kern="0" dirty="0">
                <a:latin typeface="Times New Roman" panose="02020603050405020304" pitchFamily="18" charset="0"/>
                <a:cs typeface="Times New Roman" panose="02020603050405020304" pitchFamily="18" charset="0"/>
              </a:rPr>
              <a:t>select</a:t>
            </a:r>
            <a:r>
              <a:rPr lang="en-US" altLang="zh-CN" sz="2000" i="1" kern="0" dirty="0">
                <a:latin typeface="Times New Roman" panose="02020603050405020304" pitchFamily="18" charset="0"/>
                <a:cs typeface="Times New Roman" panose="02020603050405020304" pitchFamily="18" charset="0"/>
              </a:rPr>
              <a:t> name, title</a:t>
            </a:r>
          </a:p>
          <a:p>
            <a:pPr marL="0" indent="0">
              <a:spcBef>
                <a:spcPts val="0"/>
              </a:spcBef>
              <a:buFontTx/>
              <a:buNone/>
            </a:pPr>
            <a:r>
              <a:rPr lang="en-US" altLang="zh-CN" sz="2000" b="1" i="1" kern="0" dirty="0">
                <a:latin typeface="Times New Roman" panose="02020603050405020304" pitchFamily="18" charset="0"/>
                <a:cs typeface="Times New Roman" panose="02020603050405020304" pitchFamily="18" charset="0"/>
              </a:rPr>
              <a:t>from</a:t>
            </a:r>
            <a:r>
              <a:rPr lang="en-US" altLang="zh-CN" sz="2000" i="1" kern="0" dirty="0">
                <a:latin typeface="Times New Roman" panose="02020603050405020304" pitchFamily="18" charset="0"/>
                <a:cs typeface="Times New Roman" panose="02020603050405020304" pitchFamily="18" charset="0"/>
              </a:rPr>
              <a:t> instructor </a:t>
            </a:r>
            <a:r>
              <a:rPr lang="en-US" altLang="zh-CN" sz="2000" b="1" i="1" kern="0" dirty="0">
                <a:latin typeface="Times New Roman" panose="02020603050405020304" pitchFamily="18" charset="0"/>
                <a:cs typeface="Times New Roman" panose="02020603050405020304" pitchFamily="18" charset="0"/>
              </a:rPr>
              <a:t>natural join </a:t>
            </a:r>
            <a:r>
              <a:rPr lang="en-US" altLang="zh-CN" sz="2000" i="1" kern="0" dirty="0">
                <a:latin typeface="Times New Roman" panose="02020603050405020304" pitchFamily="18" charset="0"/>
                <a:cs typeface="Times New Roman" panose="02020603050405020304" pitchFamily="18" charset="0"/>
              </a:rPr>
              <a:t>teaches, course</a:t>
            </a:r>
          </a:p>
          <a:p>
            <a:pPr marL="0" indent="0">
              <a:spcBef>
                <a:spcPts val="0"/>
              </a:spcBef>
              <a:buFontTx/>
              <a:buNone/>
            </a:pPr>
            <a:r>
              <a:rPr lang="en-US" altLang="zh-CN" sz="2000" b="1" i="1" kern="0" dirty="0">
                <a:latin typeface="Times New Roman" panose="02020603050405020304" pitchFamily="18" charset="0"/>
                <a:cs typeface="Times New Roman" panose="02020603050405020304" pitchFamily="18" charset="0"/>
              </a:rPr>
              <a:t>where</a:t>
            </a:r>
            <a:r>
              <a:rPr lang="en-US" altLang="zh-CN" sz="2000" i="1" kern="0" dirty="0">
                <a:latin typeface="Times New Roman" panose="02020603050405020304" pitchFamily="18" charset="0"/>
                <a:cs typeface="Times New Roman" panose="02020603050405020304" pitchFamily="18" charset="0"/>
              </a:rPr>
              <a:t> teaches.course_id=course.course_id;</a:t>
            </a:r>
            <a:endParaRPr lang="zh-CN" altLang="en-US" sz="2000" i="1"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10420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B6A4FE-DB32-4CF1-A2D5-A1DE057EF40E}"/>
              </a:ext>
            </a:extLst>
          </p:cNvPr>
          <p:cNvSpPr>
            <a:spLocks noGrp="1"/>
          </p:cNvSpPr>
          <p:nvPr>
            <p:ph type="title"/>
          </p:nvPr>
        </p:nvSpPr>
        <p:spPr/>
        <p:txBody>
          <a:bodyPr/>
          <a:lstStyle/>
          <a:p>
            <a:pPr algn="ctr"/>
            <a:r>
              <a:rPr lang="en-US" altLang="zh-CN" dirty="0"/>
              <a:t>join … using(…)</a:t>
            </a:r>
            <a:endParaRPr lang="zh-CN" altLang="en-US" dirty="0"/>
          </a:p>
        </p:txBody>
      </p:sp>
      <p:sp>
        <p:nvSpPr>
          <p:cNvPr id="3" name="内容占位符 2">
            <a:extLst>
              <a:ext uri="{FF2B5EF4-FFF2-40B4-BE49-F238E27FC236}">
                <a16:creationId xmlns:a16="http://schemas.microsoft.com/office/drawing/2014/main" id="{9D106F2F-DD82-488B-AC38-2FD7398428E2}"/>
              </a:ext>
            </a:extLst>
          </p:cNvPr>
          <p:cNvSpPr>
            <a:spLocks noGrp="1"/>
          </p:cNvSpPr>
          <p:nvPr>
            <p:ph idx="1"/>
          </p:nvPr>
        </p:nvSpPr>
        <p:spPr/>
        <p:txBody>
          <a:bodyPr/>
          <a:lstStyle/>
          <a:p>
            <a:r>
              <a:rPr lang="en-US" altLang="zh-CN" sz="2000" dirty="0">
                <a:latin typeface="Comic Sans MS" panose="030F0702030302020204" pitchFamily="66" charset="0"/>
              </a:rPr>
              <a:t>natural join of instructor and teaches </a:t>
            </a:r>
          </a:p>
          <a:p>
            <a:pPr lvl="1"/>
            <a:r>
              <a:rPr lang="en-US" altLang="zh-CN" sz="1800" dirty="0">
                <a:latin typeface="Comic Sans MS" panose="030F0702030302020204" pitchFamily="66" charset="0"/>
              </a:rPr>
              <a:t>(ID, name, </a:t>
            </a:r>
            <a:r>
              <a:rPr lang="en-US" altLang="zh-CN" sz="1800" dirty="0" err="1">
                <a:solidFill>
                  <a:srgbClr val="C00000"/>
                </a:solidFill>
                <a:latin typeface="Comic Sans MS" panose="030F0702030302020204" pitchFamily="66" charset="0"/>
              </a:rPr>
              <a:t>dept_name</a:t>
            </a:r>
            <a:r>
              <a:rPr lang="en-US" altLang="zh-CN" sz="1800" dirty="0">
                <a:latin typeface="Comic Sans MS" panose="030F0702030302020204" pitchFamily="66" charset="0"/>
              </a:rPr>
              <a:t>, salary, </a:t>
            </a:r>
            <a:r>
              <a:rPr lang="en-US" altLang="zh-CN" sz="1800" dirty="0" err="1">
                <a:solidFill>
                  <a:srgbClr val="C00000"/>
                </a:solidFill>
                <a:latin typeface="Comic Sans MS" panose="030F0702030302020204" pitchFamily="66" charset="0"/>
              </a:rPr>
              <a:t>course_id</a:t>
            </a:r>
            <a:r>
              <a:rPr lang="en-US" altLang="zh-CN" sz="1800" dirty="0">
                <a:latin typeface="Comic Sans MS" panose="030F0702030302020204" pitchFamily="66" charset="0"/>
              </a:rPr>
              <a:t>, </a:t>
            </a:r>
            <a:r>
              <a:rPr lang="en-US" altLang="zh-CN" sz="1800" dirty="0" err="1">
                <a:latin typeface="Comic Sans MS" panose="030F0702030302020204" pitchFamily="66" charset="0"/>
              </a:rPr>
              <a:t>sec_id</a:t>
            </a:r>
            <a:r>
              <a:rPr lang="en-US" altLang="zh-CN" sz="1800" dirty="0">
                <a:latin typeface="Comic Sans MS" panose="030F0702030302020204" pitchFamily="66" charset="0"/>
              </a:rPr>
              <a:t>) </a:t>
            </a:r>
          </a:p>
          <a:p>
            <a:r>
              <a:rPr lang="en-US" altLang="zh-CN" sz="2000" dirty="0">
                <a:latin typeface="Comic Sans MS" panose="030F0702030302020204" pitchFamily="66" charset="0"/>
              </a:rPr>
              <a:t>course </a:t>
            </a:r>
          </a:p>
          <a:p>
            <a:pPr lvl="1"/>
            <a:r>
              <a:rPr lang="en-US" altLang="zh-CN" sz="1800" dirty="0">
                <a:latin typeface="Comic Sans MS" panose="030F0702030302020204" pitchFamily="66" charset="0"/>
              </a:rPr>
              <a:t>(</a:t>
            </a:r>
            <a:r>
              <a:rPr lang="en-US" altLang="zh-CN" sz="1800" dirty="0" err="1">
                <a:solidFill>
                  <a:srgbClr val="C00000"/>
                </a:solidFill>
                <a:latin typeface="Comic Sans MS" panose="030F0702030302020204" pitchFamily="66" charset="0"/>
              </a:rPr>
              <a:t>course_id</a:t>
            </a:r>
            <a:r>
              <a:rPr lang="en-US" altLang="zh-CN" sz="1800" dirty="0">
                <a:latin typeface="Comic Sans MS" panose="030F0702030302020204" pitchFamily="66" charset="0"/>
              </a:rPr>
              <a:t>, title, </a:t>
            </a:r>
            <a:r>
              <a:rPr lang="en-US" altLang="zh-CN" sz="1800" dirty="0" err="1">
                <a:solidFill>
                  <a:srgbClr val="C00000"/>
                </a:solidFill>
                <a:latin typeface="Comic Sans MS" panose="030F0702030302020204" pitchFamily="66" charset="0"/>
              </a:rPr>
              <a:t>dept_name</a:t>
            </a:r>
            <a:r>
              <a:rPr lang="en-US" altLang="zh-CN" sz="1800" dirty="0">
                <a:latin typeface="Comic Sans MS" panose="030F0702030302020204" pitchFamily="66" charset="0"/>
              </a:rPr>
              <a:t>, credits)</a:t>
            </a:r>
          </a:p>
          <a:p>
            <a:endParaRPr lang="zh-CN" altLang="en-US" sz="2000" dirty="0">
              <a:latin typeface="Comic Sans MS" panose="030F0702030302020204" pitchFamily="66" charset="0"/>
            </a:endParaRPr>
          </a:p>
        </p:txBody>
      </p:sp>
      <p:pic>
        <p:nvPicPr>
          <p:cNvPr id="5" name="Picture 2">
            <a:extLst>
              <a:ext uri="{FF2B5EF4-FFF2-40B4-BE49-F238E27FC236}">
                <a16:creationId xmlns:a16="http://schemas.microsoft.com/office/drawing/2014/main" id="{3448A2EA-A630-4BD2-AF92-482C2F86D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9867" y="3479035"/>
            <a:ext cx="5467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93693D02-4857-40B2-A56B-E03B03FFC3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9867" y="2571750"/>
            <a:ext cx="4291930" cy="79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a:extLst>
              <a:ext uri="{FF2B5EF4-FFF2-40B4-BE49-F238E27FC236}">
                <a16:creationId xmlns:a16="http://schemas.microsoft.com/office/drawing/2014/main" id="{09BAC059-B5E7-4AE0-8E06-FF8AE51ACF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4045644"/>
            <a:ext cx="65055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左大括号 10">
            <a:extLst>
              <a:ext uri="{FF2B5EF4-FFF2-40B4-BE49-F238E27FC236}">
                <a16:creationId xmlns:a16="http://schemas.microsoft.com/office/drawing/2014/main" id="{CF32A0C1-2187-477E-B9B4-6B5D5A028E57}"/>
              </a:ext>
            </a:extLst>
          </p:cNvPr>
          <p:cNvSpPr>
            <a:spLocks/>
          </p:cNvSpPr>
          <p:nvPr/>
        </p:nvSpPr>
        <p:spPr bwMode="auto">
          <a:xfrm>
            <a:off x="790774" y="2776566"/>
            <a:ext cx="308372" cy="1062038"/>
          </a:xfrm>
          <a:prstGeom prst="leftBrace">
            <a:avLst>
              <a:gd name="adj1" fmla="val 8339"/>
              <a:gd name="adj2" fmla="val 50000"/>
            </a:avLst>
          </a:prstGeom>
          <a:noFill/>
          <a:ln w="9525" algn="ctr">
            <a:solidFill>
              <a:schemeClr val="tx1"/>
            </a:solidFill>
            <a:round/>
            <a:headEnd/>
            <a:tailEnd/>
          </a:ln>
        </p:spPr>
        <p:txBody>
          <a:bodyPr wrap="none"/>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endParaRPr kumimoji="0" lang="zh-CN" altLang="en-US" sz="1500">
              <a:solidFill>
                <a:srgbClr val="000000"/>
              </a:solidFill>
              <a:latin typeface="Times New Roman" panose="02020603050405020304" pitchFamily="18" charset="0"/>
              <a:ea typeface="宋体" panose="02010600030101010101" pitchFamily="2" charset="-122"/>
            </a:endParaRPr>
          </a:p>
        </p:txBody>
      </p:sp>
      <p:sp>
        <p:nvSpPr>
          <p:cNvPr id="11" name="TextBox 11">
            <a:extLst>
              <a:ext uri="{FF2B5EF4-FFF2-40B4-BE49-F238E27FC236}">
                <a16:creationId xmlns:a16="http://schemas.microsoft.com/office/drawing/2014/main" id="{38A12847-B27B-4128-8A17-303F4067B00F}"/>
              </a:ext>
            </a:extLst>
          </p:cNvPr>
          <p:cNvSpPr txBox="1">
            <a:spLocks noChangeArrowheads="1"/>
          </p:cNvSpPr>
          <p:nvPr/>
        </p:nvSpPr>
        <p:spPr bwMode="auto">
          <a:xfrm>
            <a:off x="539552" y="2833717"/>
            <a:ext cx="320279" cy="1015663"/>
          </a:xfrm>
          <a:prstGeom prst="rect">
            <a:avLst/>
          </a:prstGeom>
          <a:noFill/>
          <a:ln>
            <a:noFill/>
          </a:ln>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kumimoji="0" lang="zh-CN" altLang="en-US" sz="1500" b="1" dirty="0">
                <a:solidFill>
                  <a:srgbClr val="000000"/>
                </a:solidFill>
                <a:latin typeface="Times New Roman" panose="02020603050405020304" pitchFamily="18" charset="0"/>
                <a:ea typeface="宋体" panose="02010600030101010101" pitchFamily="2" charset="-122"/>
              </a:rPr>
              <a:t>结果不等</a:t>
            </a:r>
          </a:p>
        </p:txBody>
      </p:sp>
      <p:sp>
        <p:nvSpPr>
          <p:cNvPr id="12" name="TextBox 14">
            <a:extLst>
              <a:ext uri="{FF2B5EF4-FFF2-40B4-BE49-F238E27FC236}">
                <a16:creationId xmlns:a16="http://schemas.microsoft.com/office/drawing/2014/main" id="{49C00693-4DCC-4133-A1D0-8010E6BDCAE5}"/>
              </a:ext>
            </a:extLst>
          </p:cNvPr>
          <p:cNvSpPr txBox="1">
            <a:spLocks noChangeArrowheads="1"/>
          </p:cNvSpPr>
          <p:nvPr/>
        </p:nvSpPr>
        <p:spPr bwMode="auto">
          <a:xfrm>
            <a:off x="6927623" y="2878533"/>
            <a:ext cx="102659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kumimoji="0" lang="zh-CN" altLang="en-US" sz="1500" b="1">
                <a:solidFill>
                  <a:srgbClr val="000000"/>
                </a:solidFill>
                <a:latin typeface="Times New Roman" panose="02020603050405020304" pitchFamily="18" charset="0"/>
                <a:ea typeface="宋体" panose="02010600030101010101" pitchFamily="2" charset="-122"/>
              </a:rPr>
              <a:t>结果相等</a:t>
            </a:r>
          </a:p>
        </p:txBody>
      </p:sp>
      <p:cxnSp>
        <p:nvCxnSpPr>
          <p:cNvPr id="13" name="直接箭头连接符 12">
            <a:extLst>
              <a:ext uri="{FF2B5EF4-FFF2-40B4-BE49-F238E27FC236}">
                <a16:creationId xmlns:a16="http://schemas.microsoft.com/office/drawing/2014/main" id="{9DD6CDC9-12D6-449A-B106-F859932742C4}"/>
              </a:ext>
            </a:extLst>
          </p:cNvPr>
          <p:cNvCxnSpPr>
            <a:cxnSpLocks/>
          </p:cNvCxnSpPr>
          <p:nvPr/>
        </p:nvCxnSpPr>
        <p:spPr bwMode="auto">
          <a:xfrm flipV="1">
            <a:off x="5292080" y="3040116"/>
            <a:ext cx="1638672" cy="84663"/>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065275D8-62FD-4F79-8EBA-A1A2482862BD}"/>
              </a:ext>
            </a:extLst>
          </p:cNvPr>
          <p:cNvCxnSpPr/>
          <p:nvPr/>
        </p:nvCxnSpPr>
        <p:spPr bwMode="auto">
          <a:xfrm rot="5400000" flipH="1" flipV="1">
            <a:off x="6359251" y="3691388"/>
            <a:ext cx="1108472" cy="7977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5711063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3163E-0EEE-41BC-A193-9C75CD0BE9AE}"/>
              </a:ext>
            </a:extLst>
          </p:cNvPr>
          <p:cNvSpPr>
            <a:spLocks noGrp="1"/>
          </p:cNvSpPr>
          <p:nvPr>
            <p:ph type="title"/>
          </p:nvPr>
        </p:nvSpPr>
        <p:spPr/>
        <p:txBody>
          <a:bodyPr/>
          <a:lstStyle/>
          <a:p>
            <a:pPr algn="ctr"/>
            <a:r>
              <a:rPr lang="zh-CN" altLang="en-US" dirty="0"/>
              <a:t>概要</a:t>
            </a:r>
          </a:p>
        </p:txBody>
      </p:sp>
      <p:sp>
        <p:nvSpPr>
          <p:cNvPr id="3" name="内容占位符 2">
            <a:extLst>
              <a:ext uri="{FF2B5EF4-FFF2-40B4-BE49-F238E27FC236}">
                <a16:creationId xmlns:a16="http://schemas.microsoft.com/office/drawing/2014/main" id="{17E7AADE-2B92-4DCF-8530-BCF73DF66409}"/>
              </a:ext>
            </a:extLst>
          </p:cNvPr>
          <p:cNvSpPr>
            <a:spLocks noGrp="1"/>
          </p:cNvSpPr>
          <p:nvPr>
            <p:ph idx="1"/>
          </p:nvPr>
        </p:nvSpPr>
        <p:spPr>
          <a:xfrm>
            <a:off x="179512" y="987574"/>
            <a:ext cx="8568952" cy="3247009"/>
          </a:xfrm>
        </p:spPr>
        <p:txBody>
          <a:bodyPr/>
          <a:lstStyle/>
          <a:p>
            <a:pPr>
              <a:spcBef>
                <a:spcPts val="800"/>
              </a:spcBef>
            </a:pPr>
            <a:r>
              <a:rPr lang="en-US" altLang="zh-CN" sz="2000" dirty="0"/>
              <a:t>3.1 SQL</a:t>
            </a:r>
            <a:r>
              <a:rPr lang="zh-CN" altLang="en-US" sz="2000" dirty="0"/>
              <a:t>查询语言概览</a:t>
            </a:r>
            <a:endParaRPr lang="en-US" altLang="zh-CN" sz="2000" dirty="0"/>
          </a:p>
          <a:p>
            <a:pPr>
              <a:spcBef>
                <a:spcPts val="800"/>
              </a:spcBef>
            </a:pPr>
            <a:r>
              <a:rPr lang="en-US" altLang="zh-CN" sz="2000" dirty="0"/>
              <a:t>3.2 SQL</a:t>
            </a:r>
            <a:r>
              <a:rPr lang="zh-CN" altLang="en-US" sz="2000" dirty="0"/>
              <a:t>数据定义</a:t>
            </a:r>
            <a:endParaRPr lang="en-US" altLang="zh-CN" sz="2000" dirty="0"/>
          </a:p>
          <a:p>
            <a:pPr>
              <a:spcBef>
                <a:spcPts val="800"/>
              </a:spcBef>
            </a:pPr>
            <a:r>
              <a:rPr lang="en-US" altLang="zh-CN" sz="2000" dirty="0"/>
              <a:t>3.3 SQL</a:t>
            </a:r>
            <a:r>
              <a:rPr lang="zh-CN" altLang="en-US" sz="2000" dirty="0"/>
              <a:t>查询的基本结构</a:t>
            </a:r>
            <a:endParaRPr lang="en-US" altLang="zh-CN" sz="2000" dirty="0"/>
          </a:p>
          <a:p>
            <a:pPr>
              <a:spcBef>
                <a:spcPts val="800"/>
              </a:spcBef>
            </a:pPr>
            <a:r>
              <a:rPr lang="en-US" altLang="zh-CN" sz="2000" b="1" dirty="0">
                <a:solidFill>
                  <a:srgbClr val="C00000"/>
                </a:solidFill>
              </a:rPr>
              <a:t>3.4 </a:t>
            </a:r>
            <a:r>
              <a:rPr lang="zh-CN" altLang="en-US" sz="2000" b="1" dirty="0">
                <a:solidFill>
                  <a:srgbClr val="C00000"/>
                </a:solidFill>
              </a:rPr>
              <a:t>附加的基本运算</a:t>
            </a:r>
            <a:endParaRPr lang="en-US" altLang="zh-CN" sz="2000" b="1" dirty="0">
              <a:solidFill>
                <a:srgbClr val="C00000"/>
              </a:solidFill>
            </a:endParaRPr>
          </a:p>
          <a:p>
            <a:pPr>
              <a:spcBef>
                <a:spcPts val="800"/>
              </a:spcBef>
            </a:pPr>
            <a:r>
              <a:rPr lang="en-US" altLang="zh-CN" sz="2000" dirty="0"/>
              <a:t>3.5 </a:t>
            </a:r>
            <a:r>
              <a:rPr lang="zh-CN" altLang="en-US" sz="2000" dirty="0"/>
              <a:t>集合运算</a:t>
            </a:r>
            <a:endParaRPr lang="en-US" altLang="zh-CN" sz="2000" dirty="0"/>
          </a:p>
          <a:p>
            <a:pPr>
              <a:spcBef>
                <a:spcPts val="800"/>
              </a:spcBef>
            </a:pPr>
            <a:r>
              <a:rPr lang="en-US" altLang="zh-CN" sz="2000" dirty="0"/>
              <a:t>3.6 </a:t>
            </a:r>
            <a:r>
              <a:rPr lang="zh-CN" altLang="en-US" sz="2000" dirty="0"/>
              <a:t>空值</a:t>
            </a:r>
            <a:endParaRPr lang="en-US" altLang="zh-CN" sz="2000" dirty="0"/>
          </a:p>
          <a:p>
            <a:pPr>
              <a:spcBef>
                <a:spcPts val="800"/>
              </a:spcBef>
            </a:pPr>
            <a:r>
              <a:rPr lang="en-US" altLang="zh-CN" sz="2000" dirty="0"/>
              <a:t>3.7 </a:t>
            </a:r>
            <a:r>
              <a:rPr lang="zh-CN" altLang="en-US" sz="2000" dirty="0"/>
              <a:t>聚集函数</a:t>
            </a:r>
            <a:endParaRPr lang="en-US" altLang="zh-CN" sz="2000" dirty="0"/>
          </a:p>
          <a:p>
            <a:pPr>
              <a:spcBef>
                <a:spcPts val="800"/>
              </a:spcBef>
            </a:pPr>
            <a:r>
              <a:rPr lang="en-US" altLang="zh-CN" sz="2000" dirty="0"/>
              <a:t>3.8 </a:t>
            </a:r>
            <a:r>
              <a:rPr lang="zh-CN" altLang="en-US" sz="2000" dirty="0"/>
              <a:t>嵌套子查询</a:t>
            </a:r>
            <a:endParaRPr lang="en-US" altLang="zh-CN" sz="2000" dirty="0"/>
          </a:p>
          <a:p>
            <a:pPr>
              <a:spcBef>
                <a:spcPts val="800"/>
              </a:spcBef>
            </a:pPr>
            <a:r>
              <a:rPr lang="en-US" altLang="zh-CN" sz="2000" dirty="0"/>
              <a:t>3.9 </a:t>
            </a:r>
            <a:r>
              <a:rPr lang="zh-CN" altLang="en-US" sz="2000" dirty="0"/>
              <a:t>数据库中的修改</a:t>
            </a:r>
            <a:endParaRPr lang="en-US" altLang="zh-CN" sz="2000" dirty="0"/>
          </a:p>
          <a:p>
            <a:pPr>
              <a:spcBef>
                <a:spcPts val="800"/>
              </a:spcBef>
            </a:pPr>
            <a:endParaRPr lang="en-US" altLang="zh-CN" sz="2000" dirty="0"/>
          </a:p>
        </p:txBody>
      </p:sp>
    </p:spTree>
    <p:extLst>
      <p:ext uri="{BB962C8B-B14F-4D97-AF65-F5344CB8AC3E}">
        <p14:creationId xmlns:p14="http://schemas.microsoft.com/office/powerpoint/2010/main" val="307574923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F941-F91F-4DAC-BA0A-75F7B013B52D}"/>
              </a:ext>
            </a:extLst>
          </p:cNvPr>
          <p:cNvSpPr>
            <a:spLocks noGrp="1"/>
          </p:cNvSpPr>
          <p:nvPr>
            <p:ph type="title"/>
          </p:nvPr>
        </p:nvSpPr>
        <p:spPr/>
        <p:txBody>
          <a:bodyPr/>
          <a:lstStyle/>
          <a:p>
            <a:pPr algn="ctr"/>
            <a:r>
              <a:rPr lang="zh-CN" altLang="en-US" dirty="0"/>
              <a:t>附加基本运算</a:t>
            </a:r>
          </a:p>
        </p:txBody>
      </p:sp>
      <p:sp>
        <p:nvSpPr>
          <p:cNvPr id="3" name="内容占位符 2">
            <a:extLst>
              <a:ext uri="{FF2B5EF4-FFF2-40B4-BE49-F238E27FC236}">
                <a16:creationId xmlns:a16="http://schemas.microsoft.com/office/drawing/2014/main" id="{498FF873-E922-4E6D-90AB-6931BFB7A9BB}"/>
              </a:ext>
            </a:extLst>
          </p:cNvPr>
          <p:cNvSpPr>
            <a:spLocks noGrp="1"/>
          </p:cNvSpPr>
          <p:nvPr>
            <p:ph idx="1"/>
          </p:nvPr>
        </p:nvSpPr>
        <p:spPr/>
        <p:txBody>
          <a:bodyPr/>
          <a:lstStyle/>
          <a:p>
            <a:pPr>
              <a:spcBef>
                <a:spcPts val="600"/>
              </a:spcBef>
            </a:pPr>
            <a:r>
              <a:rPr lang="zh-CN" altLang="en-US" sz="2000" b="1" dirty="0"/>
              <a:t>重命名操作（</a:t>
            </a:r>
            <a:r>
              <a:rPr lang="en-US" altLang="zh-CN" sz="2000" b="1" dirty="0"/>
              <a:t>Rename Operation</a:t>
            </a:r>
            <a:r>
              <a:rPr lang="zh-CN" altLang="en-US" sz="2000" b="1" dirty="0"/>
              <a:t>）</a:t>
            </a:r>
            <a:endParaRPr lang="en-US" altLang="zh-CN" sz="2000" b="1" dirty="0"/>
          </a:p>
          <a:p>
            <a:pPr lvl="1">
              <a:spcBef>
                <a:spcPts val="600"/>
              </a:spcBef>
            </a:pPr>
            <a:r>
              <a:rPr lang="en-US" altLang="zh-CN" sz="1800" dirty="0"/>
              <a:t>SQL</a:t>
            </a:r>
            <a:r>
              <a:rPr lang="zh-CN" altLang="en-US" sz="1800" dirty="0"/>
              <a:t>允许使用</a:t>
            </a:r>
            <a:r>
              <a:rPr lang="en-US" altLang="zh-CN" sz="1800" dirty="0"/>
              <a:t>as</a:t>
            </a:r>
            <a:r>
              <a:rPr lang="zh-CN" altLang="en-US" sz="1800" dirty="0"/>
              <a:t>语句重命名关系及其属性：</a:t>
            </a:r>
            <a:br>
              <a:rPr lang="en-US" altLang="zh-CN" sz="1800" dirty="0"/>
            </a:br>
            <a:r>
              <a:rPr lang="en-US" altLang="zh-CN" sz="1800" dirty="0"/>
              <a:t>	</a:t>
            </a:r>
            <a:r>
              <a:rPr lang="en-US" altLang="zh-CN" sz="1800" i="1" dirty="0" err="1">
                <a:latin typeface="Times New Roman" panose="02020603050405020304" pitchFamily="18" charset="0"/>
                <a:cs typeface="Times New Roman" panose="02020603050405020304" pitchFamily="18" charset="0"/>
              </a:rPr>
              <a:t>old_name</a:t>
            </a: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as</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new_name</a:t>
            </a:r>
            <a:endParaRPr lang="en-US" altLang="zh-CN" sz="1800" i="1" dirty="0">
              <a:latin typeface="Times New Roman" panose="02020603050405020304" pitchFamily="18" charset="0"/>
              <a:cs typeface="Times New Roman" panose="02020603050405020304" pitchFamily="18" charset="0"/>
            </a:endParaRPr>
          </a:p>
          <a:p>
            <a:pPr lvl="1">
              <a:spcBef>
                <a:spcPts val="600"/>
              </a:spcBef>
            </a:pPr>
            <a:r>
              <a:rPr lang="zh-CN" altLang="en-US" sz="1800" dirty="0"/>
              <a:t>查找教师的名称及其所讲授的课程</a:t>
            </a:r>
            <a:r>
              <a:rPr lang="en-US" altLang="zh-CN" sz="1800" dirty="0"/>
              <a:t>id</a:t>
            </a:r>
          </a:p>
          <a:p>
            <a:pPr marL="457200" lvl="1" indent="0">
              <a:spcBef>
                <a:spcPts val="600"/>
              </a:spcBef>
              <a:buNone/>
            </a:pPr>
            <a:r>
              <a:rPr lang="en-US" altLang="zh-CN" sz="1800" b="1" i="1" dirty="0">
                <a:latin typeface="Times New Roman" panose="02020603050405020304" pitchFamily="18" charset="0"/>
                <a:cs typeface="Times New Roman" panose="02020603050405020304" pitchFamily="18" charset="0"/>
              </a:rPr>
              <a:t>       select</a:t>
            </a:r>
            <a:r>
              <a:rPr lang="en-US" altLang="zh-CN" sz="1800" i="1" dirty="0">
                <a:latin typeface="Times New Roman" panose="02020603050405020304" pitchFamily="18" charset="0"/>
                <a:cs typeface="Times New Roman" panose="02020603050405020304" pitchFamily="18" charset="0"/>
              </a:rPr>
              <a:t> name as </a:t>
            </a:r>
            <a:r>
              <a:rPr lang="en-US" altLang="zh-CN" sz="1800" i="1" dirty="0" err="1">
                <a:latin typeface="Times New Roman" panose="02020603050405020304" pitchFamily="18" charset="0"/>
                <a:cs typeface="Times New Roman" panose="02020603050405020304" pitchFamily="18" charset="0"/>
              </a:rPr>
              <a:t>instructor_name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course_id</a:t>
            </a:r>
            <a:endParaRPr lang="en-US" altLang="zh-CN" sz="1800" i="1" dirty="0">
              <a:latin typeface="Times New Roman" panose="02020603050405020304" pitchFamily="18" charset="0"/>
              <a:cs typeface="Times New Roman" panose="02020603050405020304" pitchFamily="18" charset="0"/>
            </a:endParaRPr>
          </a:p>
          <a:p>
            <a:pPr marL="0" indent="0">
              <a:spcBef>
                <a:spcPts val="600"/>
              </a:spcBef>
              <a:buNone/>
            </a:pPr>
            <a:r>
              <a:rPr lang="en-US" altLang="zh-CN" sz="1800" b="1" i="1" dirty="0">
                <a:latin typeface="Times New Roman" panose="02020603050405020304" pitchFamily="18" charset="0"/>
                <a:cs typeface="Times New Roman" panose="02020603050405020304" pitchFamily="18" charset="0"/>
              </a:rPr>
              <a:t>               from</a:t>
            </a:r>
            <a:r>
              <a:rPr lang="en-US" altLang="zh-CN" sz="1800" i="1" dirty="0">
                <a:latin typeface="Times New Roman" panose="02020603050405020304" pitchFamily="18" charset="0"/>
                <a:cs typeface="Times New Roman" panose="02020603050405020304" pitchFamily="18" charset="0"/>
              </a:rPr>
              <a:t>  instructor, teaches</a:t>
            </a:r>
          </a:p>
          <a:p>
            <a:pPr marL="0" indent="0">
              <a:spcBef>
                <a:spcPts val="600"/>
              </a:spcBef>
              <a:buNone/>
            </a:pPr>
            <a:r>
              <a:rPr lang="en-US" altLang="zh-CN" sz="1800" b="1" i="1" dirty="0">
                <a:latin typeface="Times New Roman" panose="02020603050405020304" pitchFamily="18" charset="0"/>
                <a:cs typeface="Times New Roman" panose="02020603050405020304" pitchFamily="18" charset="0"/>
              </a:rPr>
              <a:t>               where</a:t>
            </a:r>
            <a:r>
              <a:rPr lang="en-US" altLang="zh-CN" sz="1800" i="1" dirty="0">
                <a:latin typeface="Times New Roman" panose="02020603050405020304" pitchFamily="18" charset="0"/>
                <a:cs typeface="Times New Roman" panose="02020603050405020304" pitchFamily="18" charset="0"/>
              </a:rPr>
              <a:t> instructor.id=teaches.id</a:t>
            </a:r>
            <a:endParaRPr lang="zh-CN" altLang="en-US" sz="1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479214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E3E35-C9F3-4A0A-AD0D-C84C930FC8BF}"/>
              </a:ext>
            </a:extLst>
          </p:cNvPr>
          <p:cNvSpPr>
            <a:spLocks noGrp="1"/>
          </p:cNvSpPr>
          <p:nvPr>
            <p:ph type="title"/>
          </p:nvPr>
        </p:nvSpPr>
        <p:spPr/>
        <p:txBody>
          <a:bodyPr/>
          <a:lstStyle/>
          <a:p>
            <a:pPr algn="ctr"/>
            <a:r>
              <a:rPr lang="zh-CN" altLang="en-US" dirty="0"/>
              <a:t>关系重命名</a:t>
            </a:r>
          </a:p>
        </p:txBody>
      </p:sp>
      <p:sp>
        <p:nvSpPr>
          <p:cNvPr id="3" name="内容占位符 2">
            <a:extLst>
              <a:ext uri="{FF2B5EF4-FFF2-40B4-BE49-F238E27FC236}">
                <a16:creationId xmlns:a16="http://schemas.microsoft.com/office/drawing/2014/main" id="{2C7745FF-E059-4A2F-BB77-A7679BFE5DFF}"/>
              </a:ext>
            </a:extLst>
          </p:cNvPr>
          <p:cNvSpPr>
            <a:spLocks noGrp="1"/>
          </p:cNvSpPr>
          <p:nvPr>
            <p:ph idx="1"/>
          </p:nvPr>
        </p:nvSpPr>
        <p:spPr>
          <a:xfrm>
            <a:off x="179512" y="669215"/>
            <a:ext cx="8568952" cy="3805070"/>
          </a:xfrm>
        </p:spPr>
        <p:txBody>
          <a:bodyPr/>
          <a:lstStyle/>
          <a:p>
            <a:r>
              <a:rPr lang="zh-CN" altLang="en-US" sz="2000" dirty="0"/>
              <a:t>查找教师的名称及其所讲授的课程</a:t>
            </a:r>
            <a:r>
              <a:rPr lang="en-US" altLang="zh-CN" sz="2000" dirty="0"/>
              <a:t>id</a:t>
            </a:r>
          </a:p>
          <a:p>
            <a:pPr marL="0" indent="0">
              <a:buNone/>
            </a:pP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T.name, </a:t>
            </a:r>
            <a:r>
              <a:rPr lang="en-US" altLang="zh-CN" sz="1800" i="1" dirty="0" err="1">
                <a:latin typeface="Times New Roman" panose="02020603050405020304" pitchFamily="18" charset="0"/>
                <a:cs typeface="Times New Roman" panose="02020603050405020304" pitchFamily="18" charset="0"/>
              </a:rPr>
              <a:t>S.course_id</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instructor </a:t>
            </a:r>
            <a:r>
              <a:rPr lang="en-US" altLang="zh-CN" sz="1800" b="1" i="1" dirty="0">
                <a:latin typeface="Times New Roman" panose="02020603050405020304" pitchFamily="18" charset="0"/>
                <a:cs typeface="Times New Roman" panose="02020603050405020304" pitchFamily="18" charset="0"/>
              </a:rPr>
              <a:t>as</a:t>
            </a:r>
            <a:r>
              <a:rPr lang="en-US" altLang="zh-CN" sz="1800" i="1" dirty="0">
                <a:latin typeface="Times New Roman" panose="02020603050405020304" pitchFamily="18" charset="0"/>
                <a:cs typeface="Times New Roman" panose="02020603050405020304" pitchFamily="18" charset="0"/>
              </a:rPr>
              <a:t> T, teaches </a:t>
            </a:r>
            <a:r>
              <a:rPr lang="en-US" altLang="zh-CN" sz="1800" b="1" i="1" dirty="0">
                <a:latin typeface="Times New Roman" panose="02020603050405020304" pitchFamily="18" charset="0"/>
                <a:cs typeface="Times New Roman" panose="02020603050405020304" pitchFamily="18" charset="0"/>
              </a:rPr>
              <a:t>as</a:t>
            </a:r>
            <a:r>
              <a:rPr lang="en-US" altLang="zh-CN" sz="1800" i="1" dirty="0">
                <a:latin typeface="Times New Roman" panose="02020603050405020304" pitchFamily="18" charset="0"/>
                <a:cs typeface="Times New Roman" panose="02020603050405020304" pitchFamily="18" charset="0"/>
              </a:rPr>
              <a:t> S</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T.ID= S.ID</a:t>
            </a:r>
          </a:p>
          <a:p>
            <a:pPr marL="0" indent="0">
              <a:buNone/>
            </a:pPr>
            <a:endParaRPr lang="en-US" altLang="zh-CN" sz="2000" i="1" dirty="0">
              <a:latin typeface="Times New Roman" panose="02020603050405020304" pitchFamily="18" charset="0"/>
              <a:cs typeface="Times New Roman" panose="02020603050405020304" pitchFamily="18" charset="0"/>
            </a:endParaRPr>
          </a:p>
          <a:p>
            <a:r>
              <a:rPr lang="zh-CN" altLang="en-US" sz="2000" dirty="0"/>
              <a:t>找出工资至少比</a:t>
            </a:r>
            <a:r>
              <a:rPr lang="en-US" altLang="zh-CN" sz="2000" dirty="0"/>
              <a:t>Biology</a:t>
            </a:r>
            <a:r>
              <a:rPr lang="zh-CN" altLang="en-US" sz="2000" dirty="0"/>
              <a:t>系某一位教师工资高的教师的姓名</a:t>
            </a:r>
            <a:endParaRPr lang="en-US" altLang="zh-CN" sz="2000" dirty="0"/>
          </a:p>
          <a:p>
            <a:pPr marL="0" indent="0">
              <a:spcBef>
                <a:spcPts val="0"/>
              </a:spcBef>
              <a:buNone/>
            </a:pPr>
            <a:r>
              <a:rPr lang="en-US" altLang="zh-CN" sz="2000" dirty="0"/>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distinct T.name</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instructor </a:t>
            </a:r>
            <a:r>
              <a:rPr lang="en-US" altLang="zh-CN" sz="1800" b="1" i="1" dirty="0">
                <a:latin typeface="Times New Roman" panose="02020603050405020304" pitchFamily="18" charset="0"/>
                <a:cs typeface="Times New Roman" panose="02020603050405020304" pitchFamily="18" charset="0"/>
              </a:rPr>
              <a:t>as</a:t>
            </a:r>
            <a:r>
              <a:rPr lang="en-US" altLang="zh-CN" sz="1800" i="1" dirty="0">
                <a:latin typeface="Times New Roman" panose="02020603050405020304" pitchFamily="18" charset="0"/>
                <a:cs typeface="Times New Roman" panose="02020603050405020304" pitchFamily="18" charset="0"/>
              </a:rPr>
              <a:t> T, instructor </a:t>
            </a:r>
            <a:r>
              <a:rPr lang="en-US" altLang="zh-CN" sz="1800" b="1" i="1" dirty="0">
                <a:latin typeface="Times New Roman" panose="02020603050405020304" pitchFamily="18" charset="0"/>
                <a:cs typeface="Times New Roman" panose="02020603050405020304" pitchFamily="18" charset="0"/>
              </a:rPr>
              <a:t>as</a:t>
            </a:r>
            <a:r>
              <a:rPr lang="en-US" altLang="zh-CN" sz="1800" i="1" dirty="0">
                <a:latin typeface="Times New Roman" panose="02020603050405020304" pitchFamily="18" charset="0"/>
                <a:cs typeface="Times New Roman" panose="02020603050405020304" pitchFamily="18" charset="0"/>
              </a:rPr>
              <a:t> S</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T.salary</a:t>
            </a:r>
            <a:r>
              <a:rPr lang="en-US" altLang="zh-CN" sz="1800" i="1" dirty="0">
                <a:latin typeface="Times New Roman" panose="02020603050405020304" pitchFamily="18" charset="0"/>
                <a:cs typeface="Times New Roman" panose="02020603050405020304" pitchFamily="18" charset="0"/>
              </a:rPr>
              <a:t> &gt; </a:t>
            </a:r>
            <a:r>
              <a:rPr lang="en-US" altLang="zh-CN" sz="1800" i="1" dirty="0" err="1">
                <a:latin typeface="Times New Roman" panose="02020603050405020304" pitchFamily="18" charset="0"/>
                <a:cs typeface="Times New Roman" panose="02020603050405020304" pitchFamily="18" charset="0"/>
              </a:rPr>
              <a:t>S.salary</a:t>
            </a: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and</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S.dept_name</a:t>
            </a:r>
            <a:r>
              <a:rPr lang="en-US" altLang="zh-CN" sz="1800" i="1" dirty="0">
                <a:latin typeface="Times New Roman" panose="02020603050405020304" pitchFamily="18" charset="0"/>
                <a:cs typeface="Times New Roman" panose="02020603050405020304" pitchFamily="18" charset="0"/>
              </a:rPr>
              <a:t> = ‘Biology’</a:t>
            </a:r>
          </a:p>
          <a:p>
            <a:endParaRPr lang="zh-CN" altLang="en-US" sz="2000" dirty="0"/>
          </a:p>
        </p:txBody>
      </p:sp>
    </p:spTree>
    <p:extLst>
      <p:ext uri="{BB962C8B-B14F-4D97-AF65-F5344CB8AC3E}">
        <p14:creationId xmlns:p14="http://schemas.microsoft.com/office/powerpoint/2010/main" val="191701373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AB89E-2D26-4C74-A0BE-6E93B97B1619}"/>
              </a:ext>
            </a:extLst>
          </p:cNvPr>
          <p:cNvSpPr>
            <a:spLocks noGrp="1"/>
          </p:cNvSpPr>
          <p:nvPr>
            <p:ph type="title"/>
          </p:nvPr>
        </p:nvSpPr>
        <p:spPr/>
        <p:txBody>
          <a:bodyPr/>
          <a:lstStyle/>
          <a:p>
            <a:pPr algn="ctr"/>
            <a:r>
              <a:rPr lang="en-US" altLang="zh-CN" dirty="0"/>
              <a:t>SQL</a:t>
            </a:r>
            <a:r>
              <a:rPr lang="zh-CN" altLang="en-US" dirty="0"/>
              <a:t>查询语言概览</a:t>
            </a:r>
            <a:endParaRPr lang="zh-CN" altLang="en-US"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87E0A217-5479-4367-BD9D-B9F1AA5474D2}"/>
              </a:ext>
            </a:extLst>
          </p:cNvPr>
          <p:cNvSpPr>
            <a:spLocks noGrp="1"/>
          </p:cNvSpPr>
          <p:nvPr>
            <p:ph idx="1"/>
          </p:nvPr>
        </p:nvSpPr>
        <p:spPr>
          <a:xfrm>
            <a:off x="246530" y="699542"/>
            <a:ext cx="8645950" cy="3826872"/>
          </a:xfrm>
        </p:spPr>
        <p:txBody>
          <a:bodyPr/>
          <a:lstStyle/>
          <a:p>
            <a:pPr>
              <a:spcBef>
                <a:spcPts val="0"/>
              </a:spcBef>
              <a:spcAft>
                <a:spcPts val="600"/>
              </a:spcAft>
            </a:pPr>
            <a:r>
              <a:rPr lang="en-US" altLang="zh-CN" sz="1800" dirty="0"/>
              <a:t>IBM </a:t>
            </a:r>
            <a:r>
              <a:rPr lang="en-US" altLang="zh-CN" sz="1800" dirty="0">
                <a:solidFill>
                  <a:srgbClr val="C00000"/>
                </a:solidFill>
              </a:rPr>
              <a:t>Sequel language </a:t>
            </a:r>
            <a:r>
              <a:rPr lang="en-US" altLang="zh-CN" sz="1800" dirty="0"/>
              <a:t>developed as part of System R project at the IBM San Jose Research Laboratory in the early 1970s.</a:t>
            </a:r>
          </a:p>
          <a:p>
            <a:pPr>
              <a:spcBef>
                <a:spcPts val="0"/>
              </a:spcBef>
              <a:spcAft>
                <a:spcPts val="600"/>
              </a:spcAft>
            </a:pPr>
            <a:r>
              <a:rPr lang="en-US" altLang="zh-CN" sz="1800" dirty="0"/>
              <a:t>Renamed </a:t>
            </a:r>
            <a:r>
              <a:rPr lang="en-US" altLang="zh-CN" sz="1800" dirty="0">
                <a:solidFill>
                  <a:srgbClr val="C00000"/>
                </a:solidFill>
              </a:rPr>
              <a:t>Structured Query Language (SQL)</a:t>
            </a:r>
          </a:p>
          <a:p>
            <a:pPr>
              <a:spcBef>
                <a:spcPts val="0"/>
              </a:spcBef>
              <a:spcAft>
                <a:spcPts val="600"/>
              </a:spcAft>
            </a:pPr>
            <a:r>
              <a:rPr lang="en-US" altLang="zh-CN" sz="1800" dirty="0"/>
              <a:t>ANSI (</a:t>
            </a:r>
            <a:r>
              <a:rPr lang="zh-CN" altLang="en-US" sz="1800" dirty="0"/>
              <a:t>美国国家标准学会</a:t>
            </a:r>
            <a:r>
              <a:rPr lang="en-US" altLang="zh-CN" sz="1800" dirty="0"/>
              <a:t>) and ISO (</a:t>
            </a:r>
            <a:r>
              <a:rPr lang="zh-CN" altLang="en-US" sz="1800" dirty="0"/>
              <a:t>国际标准化组织</a:t>
            </a:r>
            <a:r>
              <a:rPr lang="en-US" altLang="zh-CN" sz="1800" dirty="0"/>
              <a:t>) standard SQL</a:t>
            </a:r>
          </a:p>
          <a:p>
            <a:pPr lvl="1">
              <a:spcBef>
                <a:spcPts val="0"/>
              </a:spcBef>
              <a:spcAft>
                <a:spcPts val="600"/>
              </a:spcAft>
            </a:pPr>
            <a:r>
              <a:rPr lang="en-US" altLang="zh-CN" sz="1600" dirty="0"/>
              <a:t>SQL-86</a:t>
            </a:r>
          </a:p>
          <a:p>
            <a:pPr lvl="1">
              <a:spcBef>
                <a:spcPts val="0"/>
              </a:spcBef>
              <a:spcAft>
                <a:spcPts val="600"/>
              </a:spcAft>
            </a:pPr>
            <a:r>
              <a:rPr lang="en-US" altLang="zh-CN" sz="1600" dirty="0"/>
              <a:t>SQL-89</a:t>
            </a:r>
          </a:p>
          <a:p>
            <a:pPr lvl="1">
              <a:spcBef>
                <a:spcPts val="0"/>
              </a:spcBef>
              <a:spcAft>
                <a:spcPts val="600"/>
              </a:spcAft>
            </a:pPr>
            <a:r>
              <a:rPr lang="en-US" altLang="zh-CN" sz="1600" dirty="0"/>
              <a:t>SQL-92 </a:t>
            </a:r>
          </a:p>
          <a:p>
            <a:pPr lvl="1">
              <a:spcBef>
                <a:spcPts val="0"/>
              </a:spcBef>
              <a:spcAft>
                <a:spcPts val="600"/>
              </a:spcAft>
            </a:pPr>
            <a:r>
              <a:rPr lang="en-US" altLang="zh-CN" sz="1600" dirty="0"/>
              <a:t>SQL-99</a:t>
            </a:r>
          </a:p>
          <a:p>
            <a:pPr lvl="1">
              <a:spcBef>
                <a:spcPts val="0"/>
              </a:spcBef>
              <a:spcAft>
                <a:spcPts val="600"/>
              </a:spcAft>
            </a:pPr>
            <a:r>
              <a:rPr lang="it-IT" altLang="zh-CN" sz="1600" dirty="0"/>
              <a:t>SQL: 2003, 2006, 2008</a:t>
            </a:r>
            <a:endParaRPr lang="en-US" altLang="zh-CN" sz="1600" dirty="0"/>
          </a:p>
          <a:p>
            <a:pPr>
              <a:spcBef>
                <a:spcPts val="0"/>
              </a:spcBef>
              <a:spcAft>
                <a:spcPts val="600"/>
              </a:spcAft>
            </a:pPr>
            <a:r>
              <a:rPr lang="en-US" altLang="zh-CN" sz="1800" dirty="0"/>
              <a:t>Commercial systems offer most </a:t>
            </a:r>
            <a:r>
              <a:rPr lang="en-US" altLang="zh-CN" sz="1800" dirty="0">
                <a:solidFill>
                  <a:srgbClr val="C00000"/>
                </a:solidFill>
              </a:rPr>
              <a:t>SQL-92</a:t>
            </a:r>
            <a:r>
              <a:rPr lang="en-US" altLang="zh-CN" sz="1800" dirty="0"/>
              <a:t> features, plus varying feature sets from later standards and special proprietary features </a:t>
            </a:r>
          </a:p>
          <a:p>
            <a:pPr lvl="1">
              <a:spcBef>
                <a:spcPts val="0"/>
              </a:spcBef>
              <a:spcAft>
                <a:spcPts val="600"/>
              </a:spcAft>
            </a:pPr>
            <a:r>
              <a:rPr lang="en-US" altLang="zh-CN" sz="1400" dirty="0"/>
              <a:t>Not all examples here may work on particular systems</a:t>
            </a:r>
          </a:p>
        </p:txBody>
      </p:sp>
    </p:spTree>
    <p:extLst>
      <p:ext uri="{BB962C8B-B14F-4D97-AF65-F5344CB8AC3E}">
        <p14:creationId xmlns:p14="http://schemas.microsoft.com/office/powerpoint/2010/main" val="250007740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04049C-D524-4178-A8B3-E210C47E302E}"/>
              </a:ext>
            </a:extLst>
          </p:cNvPr>
          <p:cNvSpPr>
            <a:spLocks noGrp="1"/>
          </p:cNvSpPr>
          <p:nvPr>
            <p:ph type="title"/>
          </p:nvPr>
        </p:nvSpPr>
        <p:spPr/>
        <p:txBody>
          <a:bodyPr/>
          <a:lstStyle/>
          <a:p>
            <a:pPr algn="ctr"/>
            <a:r>
              <a:rPr lang="zh-CN" altLang="en-US" dirty="0"/>
              <a:t>字符串操作（</a:t>
            </a:r>
            <a:r>
              <a:rPr lang="en-US" altLang="zh-CN" dirty="0"/>
              <a:t>String Operations</a:t>
            </a:r>
            <a:r>
              <a:rPr lang="zh-CN" altLang="en-US" dirty="0"/>
              <a:t>）</a:t>
            </a:r>
          </a:p>
        </p:txBody>
      </p:sp>
      <p:sp>
        <p:nvSpPr>
          <p:cNvPr id="3" name="内容占位符 2">
            <a:extLst>
              <a:ext uri="{FF2B5EF4-FFF2-40B4-BE49-F238E27FC236}">
                <a16:creationId xmlns:a16="http://schemas.microsoft.com/office/drawing/2014/main" id="{0DCEE748-ED37-495C-A8C0-C82C8156AB07}"/>
              </a:ext>
            </a:extLst>
          </p:cNvPr>
          <p:cNvSpPr>
            <a:spLocks noGrp="1"/>
          </p:cNvSpPr>
          <p:nvPr>
            <p:ph idx="1"/>
          </p:nvPr>
        </p:nvSpPr>
        <p:spPr>
          <a:xfrm>
            <a:off x="179512" y="669215"/>
            <a:ext cx="8928992" cy="3805070"/>
          </a:xfrm>
        </p:spPr>
        <p:txBody>
          <a:bodyPr/>
          <a:lstStyle/>
          <a:p>
            <a:r>
              <a:rPr lang="en-US" altLang="zh-CN" sz="1800" dirty="0"/>
              <a:t>SQL includes a string-matching operator for comparisons on character strings  </a:t>
            </a:r>
          </a:p>
          <a:p>
            <a:pPr lvl="1"/>
            <a:r>
              <a:rPr lang="en-US" altLang="zh-CN" sz="1400" dirty="0"/>
              <a:t>percent (%):  The % character matches any substring</a:t>
            </a:r>
          </a:p>
          <a:p>
            <a:pPr lvl="1"/>
            <a:r>
              <a:rPr lang="en-US" altLang="zh-CN" sz="1400" dirty="0"/>
              <a:t>underscore (_):  The _ character matches any character</a:t>
            </a:r>
          </a:p>
          <a:p>
            <a:r>
              <a:rPr lang="en-US" altLang="zh-CN" sz="1800" dirty="0"/>
              <a:t>like/not like: </a:t>
            </a:r>
            <a:r>
              <a:rPr lang="zh-CN" altLang="en-US" sz="1800" dirty="0"/>
              <a:t>找出所有在建筑名称中包含字符串“</a:t>
            </a:r>
            <a:r>
              <a:rPr lang="en-US" altLang="zh-CN" sz="1800" dirty="0"/>
              <a:t>Watson</a:t>
            </a:r>
            <a:r>
              <a:rPr lang="zh-CN" altLang="en-US" sz="1800" dirty="0"/>
              <a:t>”的所有系名</a:t>
            </a:r>
            <a:endParaRPr lang="en-US" altLang="zh-CN" sz="1800" dirty="0"/>
          </a:p>
          <a:p>
            <a:pPr marL="0" indent="0">
              <a:spcBef>
                <a:spcPts val="0"/>
              </a:spcBef>
              <a:buNone/>
            </a:pPr>
            <a:r>
              <a:rPr lang="en-US" altLang="zh-CN" sz="1800" dirty="0"/>
              <a:t>	</a:t>
            </a:r>
            <a:r>
              <a:rPr lang="en-US" altLang="zh-CN" sz="1600" b="1" i="1" dirty="0">
                <a:latin typeface="Times New Roman" panose="02020603050405020304" pitchFamily="18" charset="0"/>
                <a:cs typeface="Times New Roman" panose="02020603050405020304" pitchFamily="18" charset="0"/>
              </a:rPr>
              <a:t>select</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dept_name</a:t>
            </a:r>
            <a:br>
              <a:rPr lang="en-US" altLang="zh-CN" sz="1600" i="1" dirty="0">
                <a:latin typeface="Times New Roman" panose="02020603050405020304" pitchFamily="18" charset="0"/>
                <a:cs typeface="Times New Roman" panose="02020603050405020304" pitchFamily="18" charset="0"/>
              </a:rPr>
            </a:br>
            <a:r>
              <a:rPr lang="en-US" altLang="zh-CN" sz="1600" i="1" dirty="0">
                <a:latin typeface="Times New Roman" panose="02020603050405020304" pitchFamily="18" charset="0"/>
                <a:cs typeface="Times New Roman" panose="02020603050405020304" pitchFamily="18" charset="0"/>
              </a:rPr>
              <a:t>	</a:t>
            </a:r>
            <a:r>
              <a:rPr lang="en-US" altLang="zh-CN" sz="1600" b="1" i="1" dirty="0">
                <a:latin typeface="Times New Roman" panose="02020603050405020304" pitchFamily="18" charset="0"/>
                <a:cs typeface="Times New Roman" panose="02020603050405020304" pitchFamily="18" charset="0"/>
              </a:rPr>
              <a:t>from</a:t>
            </a:r>
            <a:r>
              <a:rPr lang="en-US" altLang="zh-CN" sz="1600" i="1" dirty="0">
                <a:latin typeface="Times New Roman" panose="02020603050405020304" pitchFamily="18" charset="0"/>
                <a:cs typeface="Times New Roman" panose="02020603050405020304" pitchFamily="18" charset="0"/>
              </a:rPr>
              <a:t>  department</a:t>
            </a:r>
            <a:br>
              <a:rPr lang="en-US" altLang="zh-CN" sz="1600" i="1" dirty="0">
                <a:latin typeface="Times New Roman" panose="02020603050405020304" pitchFamily="18" charset="0"/>
                <a:cs typeface="Times New Roman" panose="02020603050405020304" pitchFamily="18" charset="0"/>
              </a:rPr>
            </a:br>
            <a:r>
              <a:rPr lang="en-US" altLang="zh-CN" sz="1600" i="1" dirty="0">
                <a:latin typeface="Times New Roman" panose="02020603050405020304" pitchFamily="18" charset="0"/>
                <a:cs typeface="Times New Roman" panose="02020603050405020304" pitchFamily="18" charset="0"/>
              </a:rPr>
              <a:t>	</a:t>
            </a:r>
            <a:r>
              <a:rPr lang="en-US" altLang="zh-CN" sz="1600" b="1" i="1" dirty="0">
                <a:latin typeface="Times New Roman" panose="02020603050405020304" pitchFamily="18" charset="0"/>
                <a:cs typeface="Times New Roman" panose="02020603050405020304" pitchFamily="18" charset="0"/>
              </a:rPr>
              <a:t>where</a:t>
            </a:r>
            <a:r>
              <a:rPr lang="en-US" altLang="zh-CN" sz="1600" i="1" dirty="0">
                <a:latin typeface="Times New Roman" panose="02020603050405020304" pitchFamily="18" charset="0"/>
                <a:cs typeface="Times New Roman" panose="02020603050405020304" pitchFamily="18" charset="0"/>
              </a:rPr>
              <a:t> building </a:t>
            </a:r>
            <a:r>
              <a:rPr lang="en-US" altLang="zh-CN" sz="1600" b="1" i="1" dirty="0">
                <a:latin typeface="Times New Roman" panose="02020603050405020304" pitchFamily="18" charset="0"/>
                <a:cs typeface="Times New Roman" panose="02020603050405020304" pitchFamily="18" charset="0"/>
              </a:rPr>
              <a:t>like</a:t>
            </a:r>
            <a:r>
              <a:rPr lang="en-US" altLang="zh-CN" sz="1600" i="1" dirty="0">
                <a:latin typeface="Times New Roman" panose="02020603050405020304" pitchFamily="18" charset="0"/>
                <a:cs typeface="Times New Roman" panose="02020603050405020304" pitchFamily="18" charset="0"/>
              </a:rPr>
              <a:t> ‘%Watson%’</a:t>
            </a:r>
            <a:endParaRPr lang="en-US" altLang="zh-CN" sz="1800" i="1" dirty="0">
              <a:latin typeface="Times New Roman" panose="02020603050405020304" pitchFamily="18" charset="0"/>
              <a:cs typeface="Times New Roman" panose="02020603050405020304" pitchFamily="18" charset="0"/>
            </a:endParaRPr>
          </a:p>
          <a:p>
            <a:r>
              <a:rPr lang="en-US" altLang="zh-CN" sz="1800" dirty="0"/>
              <a:t>Match the name “Watson%”</a:t>
            </a:r>
            <a:r>
              <a:rPr lang="zh-CN" altLang="en-US" sz="1800" dirty="0"/>
              <a:t>要匹配的字符中有百分号的情况，需要转义</a:t>
            </a:r>
          </a:p>
          <a:p>
            <a:pPr marL="0" indent="0">
              <a:buNone/>
            </a:pPr>
            <a:r>
              <a:rPr lang="en-US" altLang="zh-CN" sz="1800" dirty="0"/>
              <a:t>	</a:t>
            </a:r>
            <a:r>
              <a:rPr lang="en-US" altLang="zh-CN" sz="1800" i="1" dirty="0">
                <a:latin typeface="Times New Roman" panose="02020603050405020304" pitchFamily="18" charset="0"/>
                <a:cs typeface="Times New Roman" panose="02020603050405020304" pitchFamily="18" charset="0"/>
              </a:rPr>
              <a:t>like ‘Main\%’</a:t>
            </a:r>
          </a:p>
          <a:p>
            <a:r>
              <a:rPr lang="en-US" altLang="zh-CN" sz="1800" dirty="0"/>
              <a:t>“*” denote “all attributes” : </a:t>
            </a:r>
            <a:r>
              <a:rPr lang="en-US" altLang="zh-CN" sz="1800" i="1" dirty="0">
                <a:latin typeface="Times New Roman" panose="02020603050405020304" pitchFamily="18" charset="0"/>
                <a:cs typeface="Times New Roman" panose="02020603050405020304" pitchFamily="18" charset="0"/>
              </a:rPr>
              <a:t>select instructor.* </a:t>
            </a:r>
          </a:p>
          <a:p>
            <a:r>
              <a:rPr lang="en-US" altLang="zh-CN" sz="1800" dirty="0"/>
              <a:t>SQL supports a variety of string operations such as</a:t>
            </a:r>
          </a:p>
          <a:p>
            <a:pPr lvl="1"/>
            <a:r>
              <a:rPr lang="en-US" altLang="zh-CN" sz="1400" dirty="0"/>
              <a:t>concatenation</a:t>
            </a:r>
            <a:r>
              <a:rPr lang="zh-CN" altLang="en-US" sz="1400" dirty="0"/>
              <a:t>（串联） </a:t>
            </a:r>
            <a:r>
              <a:rPr lang="en-US" altLang="zh-CN" sz="1400" dirty="0"/>
              <a:t>(using “||”)</a:t>
            </a:r>
          </a:p>
          <a:p>
            <a:pPr lvl="1"/>
            <a:r>
              <a:rPr lang="en-US" altLang="zh-CN" sz="1400" dirty="0"/>
              <a:t>converting from upper to lower case (and vice versa)</a:t>
            </a:r>
          </a:p>
          <a:p>
            <a:pPr lvl="1"/>
            <a:r>
              <a:rPr lang="en-US" altLang="zh-CN" sz="1400" dirty="0"/>
              <a:t>finding string length, extracting substrings, etc.</a:t>
            </a:r>
            <a:endParaRPr lang="zh-CN" altLang="en-US" sz="1400" dirty="0"/>
          </a:p>
        </p:txBody>
      </p:sp>
    </p:spTree>
    <p:extLst>
      <p:ext uri="{BB962C8B-B14F-4D97-AF65-F5344CB8AC3E}">
        <p14:creationId xmlns:p14="http://schemas.microsoft.com/office/powerpoint/2010/main" val="159263429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329AD7-E21C-475A-9E1D-673E41C33144}"/>
              </a:ext>
            </a:extLst>
          </p:cNvPr>
          <p:cNvSpPr>
            <a:spLocks noGrp="1"/>
          </p:cNvSpPr>
          <p:nvPr>
            <p:ph type="title"/>
          </p:nvPr>
        </p:nvSpPr>
        <p:spPr/>
        <p:txBody>
          <a:bodyPr/>
          <a:lstStyle/>
          <a:p>
            <a:pPr algn="ctr"/>
            <a:r>
              <a:rPr lang="zh-CN" altLang="en-US" dirty="0"/>
              <a:t>元组排序</a:t>
            </a:r>
          </a:p>
        </p:txBody>
      </p:sp>
      <p:sp>
        <p:nvSpPr>
          <p:cNvPr id="3" name="内容占位符 2">
            <a:extLst>
              <a:ext uri="{FF2B5EF4-FFF2-40B4-BE49-F238E27FC236}">
                <a16:creationId xmlns:a16="http://schemas.microsoft.com/office/drawing/2014/main" id="{AC2D4D9D-86BE-4B85-A205-EFF189B41E07}"/>
              </a:ext>
            </a:extLst>
          </p:cNvPr>
          <p:cNvSpPr>
            <a:spLocks noGrp="1"/>
          </p:cNvSpPr>
          <p:nvPr>
            <p:ph idx="1"/>
          </p:nvPr>
        </p:nvSpPr>
        <p:spPr/>
        <p:txBody>
          <a:bodyPr/>
          <a:lstStyle/>
          <a:p>
            <a:r>
              <a:rPr lang="zh-CN" altLang="en-US" sz="2000" dirty="0"/>
              <a:t>按字母顺序列出在</a:t>
            </a:r>
            <a:r>
              <a:rPr lang="en-US" altLang="zh-CN" sz="2000" dirty="0"/>
              <a:t>Computer Science</a:t>
            </a:r>
            <a:r>
              <a:rPr lang="zh-CN" altLang="en-US" sz="2000" dirty="0"/>
              <a:t>系的所有教师</a:t>
            </a:r>
            <a:endParaRPr lang="en-US" altLang="zh-CN" sz="2000" dirty="0"/>
          </a:p>
          <a:p>
            <a:pPr marL="0" indent="0">
              <a:spcBef>
                <a:spcPts val="0"/>
              </a:spcBef>
              <a:buNone/>
            </a:pPr>
            <a:r>
              <a:rPr lang="en-US" altLang="zh-CN" sz="2000" dirty="0"/>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name</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instructor</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dept_name</a:t>
            </a:r>
            <a:r>
              <a:rPr lang="en-US" altLang="zh-CN" sz="1800" i="1" dirty="0">
                <a:latin typeface="Times New Roman" panose="02020603050405020304" pitchFamily="18" charset="0"/>
                <a:cs typeface="Times New Roman" panose="02020603050405020304" pitchFamily="18" charset="0"/>
              </a:rPr>
              <a:t> = ‘Computer Science’</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order by</a:t>
            </a:r>
            <a:r>
              <a:rPr lang="en-US" altLang="zh-CN" sz="1800" i="1" dirty="0">
                <a:latin typeface="Times New Roman" panose="02020603050405020304" pitchFamily="18" charset="0"/>
                <a:cs typeface="Times New Roman" panose="02020603050405020304" pitchFamily="18" charset="0"/>
              </a:rPr>
              <a:t> name</a:t>
            </a:r>
          </a:p>
          <a:p>
            <a:r>
              <a:rPr lang="en-US" altLang="zh-CN" sz="2000" dirty="0"/>
              <a:t>We may specify </a:t>
            </a:r>
            <a:r>
              <a:rPr lang="en-US" altLang="zh-CN" sz="2000" dirty="0">
                <a:solidFill>
                  <a:srgbClr val="C00000"/>
                </a:solidFill>
              </a:rPr>
              <a:t>desc</a:t>
            </a:r>
            <a:r>
              <a:rPr lang="en-US" altLang="zh-CN" sz="2000" dirty="0"/>
              <a:t> for descending order (</a:t>
            </a:r>
            <a:r>
              <a:rPr lang="zh-CN" altLang="en-US" sz="2000" dirty="0"/>
              <a:t>降序</a:t>
            </a:r>
            <a:r>
              <a:rPr lang="en-US" altLang="zh-CN" sz="2000" dirty="0"/>
              <a:t>) or </a:t>
            </a:r>
            <a:r>
              <a:rPr lang="en-US" altLang="zh-CN" sz="2000" dirty="0" err="1">
                <a:solidFill>
                  <a:srgbClr val="C00000"/>
                </a:solidFill>
              </a:rPr>
              <a:t>asc</a:t>
            </a:r>
            <a:r>
              <a:rPr lang="en-US" altLang="zh-CN" sz="2000" dirty="0"/>
              <a:t> for ascending order (</a:t>
            </a:r>
            <a:r>
              <a:rPr lang="zh-CN" altLang="en-US" sz="2000" dirty="0"/>
              <a:t>升序，默认设置</a:t>
            </a:r>
            <a:r>
              <a:rPr lang="en-US" altLang="zh-CN" sz="2000" dirty="0"/>
              <a:t>) for each attribute</a:t>
            </a:r>
          </a:p>
          <a:p>
            <a:pPr marL="0" indent="0">
              <a:spcBef>
                <a:spcPts val="0"/>
              </a:spcBef>
              <a:buNone/>
            </a:pPr>
            <a:r>
              <a:rPr lang="en-US" altLang="zh-CN" sz="2000" dirty="0"/>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 </a:t>
            </a:r>
          </a:p>
          <a:p>
            <a:pPr marL="0" indent="0">
              <a:spcBef>
                <a:spcPts val="0"/>
              </a:spcBef>
              <a:buNone/>
            </a:pP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instructor</a:t>
            </a:r>
          </a:p>
          <a:p>
            <a:pPr marL="0" indent="0">
              <a:spcBef>
                <a:spcPts val="0"/>
              </a:spcBef>
              <a:buNone/>
            </a:pP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order by </a:t>
            </a:r>
            <a:r>
              <a:rPr lang="en-US" altLang="zh-CN" sz="2000" i="1" dirty="0">
                <a:latin typeface="Times New Roman" panose="02020603050405020304" pitchFamily="18" charset="0"/>
                <a:cs typeface="Times New Roman" panose="02020603050405020304" pitchFamily="18" charset="0"/>
              </a:rPr>
              <a:t>salary </a:t>
            </a:r>
            <a:r>
              <a:rPr lang="en-US" altLang="zh-CN" sz="2000" b="1" i="1" dirty="0">
                <a:latin typeface="Times New Roman" panose="02020603050405020304" pitchFamily="18" charset="0"/>
                <a:cs typeface="Times New Roman" panose="02020603050405020304" pitchFamily="18" charset="0"/>
              </a:rPr>
              <a:t>desc</a:t>
            </a:r>
            <a:r>
              <a:rPr lang="en-US" altLang="zh-CN" sz="2000" i="1" dirty="0">
                <a:latin typeface="Times New Roman" panose="02020603050405020304" pitchFamily="18" charset="0"/>
                <a:cs typeface="Times New Roman" panose="02020603050405020304" pitchFamily="18" charset="0"/>
              </a:rPr>
              <a:t>, name </a:t>
            </a:r>
            <a:r>
              <a:rPr lang="en-US" altLang="zh-CN" sz="2000" b="1" i="1" dirty="0" err="1">
                <a:latin typeface="Times New Roman" panose="02020603050405020304" pitchFamily="18" charset="0"/>
                <a:cs typeface="Times New Roman" panose="02020603050405020304" pitchFamily="18" charset="0"/>
              </a:rPr>
              <a:t>asc</a:t>
            </a:r>
            <a:endParaRPr lang="en-US" altLang="zh-CN" sz="2000" b="1" i="1" dirty="0">
              <a:latin typeface="Times New Roman" panose="02020603050405020304" pitchFamily="18" charset="0"/>
              <a:cs typeface="Times New Roman" panose="02020603050405020304" pitchFamily="18" charset="0"/>
            </a:endParaRPr>
          </a:p>
          <a:p>
            <a:endParaRPr lang="zh-CN" altLang="en-US" sz="2000" dirty="0"/>
          </a:p>
        </p:txBody>
      </p:sp>
    </p:spTree>
    <p:extLst>
      <p:ext uri="{BB962C8B-B14F-4D97-AF65-F5344CB8AC3E}">
        <p14:creationId xmlns:p14="http://schemas.microsoft.com/office/powerpoint/2010/main" val="326726589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A466FE-B7D5-4989-86C7-CE930B9D1BFC}"/>
              </a:ext>
            </a:extLst>
          </p:cNvPr>
          <p:cNvSpPr>
            <a:spLocks noGrp="1"/>
          </p:cNvSpPr>
          <p:nvPr>
            <p:ph type="title"/>
          </p:nvPr>
        </p:nvSpPr>
        <p:spPr/>
        <p:txBody>
          <a:bodyPr/>
          <a:lstStyle/>
          <a:p>
            <a:pPr algn="ctr"/>
            <a:r>
              <a:rPr lang="en-US" altLang="zh-CN" dirty="0"/>
              <a:t>Where</a:t>
            </a:r>
            <a:r>
              <a:rPr lang="zh-CN" altLang="en-US" dirty="0"/>
              <a:t>语句谓词</a:t>
            </a:r>
          </a:p>
        </p:txBody>
      </p:sp>
      <p:sp>
        <p:nvSpPr>
          <p:cNvPr id="3" name="内容占位符 2">
            <a:extLst>
              <a:ext uri="{FF2B5EF4-FFF2-40B4-BE49-F238E27FC236}">
                <a16:creationId xmlns:a16="http://schemas.microsoft.com/office/drawing/2014/main" id="{394BED7C-A4A1-4DC1-ADB5-C78398256F40}"/>
              </a:ext>
            </a:extLst>
          </p:cNvPr>
          <p:cNvSpPr>
            <a:spLocks noGrp="1"/>
          </p:cNvSpPr>
          <p:nvPr>
            <p:ph idx="1"/>
          </p:nvPr>
        </p:nvSpPr>
        <p:spPr>
          <a:xfrm>
            <a:off x="179512" y="669215"/>
            <a:ext cx="8568952" cy="3805070"/>
          </a:xfrm>
        </p:spPr>
        <p:txBody>
          <a:bodyPr/>
          <a:lstStyle/>
          <a:p>
            <a:r>
              <a:rPr lang="en-US" altLang="zh-CN" sz="2000" dirty="0"/>
              <a:t>SQL includes a </a:t>
            </a:r>
            <a:r>
              <a:rPr lang="en-US" altLang="zh-CN" sz="2000" dirty="0">
                <a:solidFill>
                  <a:srgbClr val="C00000"/>
                </a:solidFill>
              </a:rPr>
              <a:t>between\not between </a:t>
            </a:r>
            <a:r>
              <a:rPr lang="en-US" altLang="zh-CN" sz="2000" dirty="0"/>
              <a:t>comparison operator</a:t>
            </a:r>
          </a:p>
          <a:p>
            <a:pPr lvl="1"/>
            <a:r>
              <a:rPr lang="en-US" altLang="zh-CN" sz="1600" dirty="0"/>
              <a:t>E.g., find the names of all instructors with salary between $90,000 and $100,000</a:t>
            </a:r>
          </a:p>
          <a:p>
            <a:pPr marL="0" indent="0">
              <a:spcBef>
                <a:spcPts val="0"/>
              </a:spcBef>
              <a:buNone/>
            </a:pPr>
            <a:r>
              <a:rPr lang="en-US" altLang="zh-CN" sz="2000" dirty="0"/>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name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instructor</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salary </a:t>
            </a:r>
            <a:r>
              <a:rPr lang="en-US" altLang="zh-CN" sz="2000" b="1" i="1" dirty="0">
                <a:latin typeface="Times New Roman" panose="02020603050405020304" pitchFamily="18" charset="0"/>
                <a:cs typeface="Times New Roman" panose="02020603050405020304" pitchFamily="18" charset="0"/>
              </a:rPr>
              <a:t>between</a:t>
            </a:r>
            <a:r>
              <a:rPr lang="en-US" altLang="zh-CN" sz="2000" i="1" dirty="0">
                <a:latin typeface="Times New Roman" panose="02020603050405020304" pitchFamily="18" charset="0"/>
                <a:cs typeface="Times New Roman" panose="02020603050405020304" pitchFamily="18" charset="0"/>
              </a:rPr>
              <a:t> 90000 </a:t>
            </a:r>
            <a:r>
              <a:rPr lang="en-US" altLang="zh-CN" sz="2000" b="1" i="1" dirty="0">
                <a:latin typeface="Times New Roman" panose="02020603050405020304" pitchFamily="18" charset="0"/>
                <a:cs typeface="Times New Roman" panose="02020603050405020304" pitchFamily="18" charset="0"/>
              </a:rPr>
              <a:t>and</a:t>
            </a:r>
            <a:r>
              <a:rPr lang="en-US" altLang="zh-CN" sz="2000" i="1" dirty="0">
                <a:latin typeface="Times New Roman" panose="02020603050405020304" pitchFamily="18" charset="0"/>
                <a:cs typeface="Times New Roman" panose="02020603050405020304" pitchFamily="18" charset="0"/>
              </a:rPr>
              <a:t> 100000</a:t>
            </a:r>
          </a:p>
          <a:p>
            <a:r>
              <a:rPr lang="en-US" altLang="zh-CN" sz="2000" dirty="0"/>
              <a:t>Tuple comparison</a:t>
            </a:r>
          </a:p>
          <a:p>
            <a:pPr marL="0" indent="0">
              <a:buNone/>
            </a:pPr>
            <a:r>
              <a:rPr lang="en-US" altLang="zh-CN" sz="2000" dirty="0"/>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name, course_id</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instructor, teaches</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(instructor.ID, </a:t>
            </a:r>
            <a:r>
              <a:rPr lang="en-US" altLang="zh-CN" sz="1800" i="1" dirty="0" err="1">
                <a:latin typeface="Times New Roman" panose="02020603050405020304" pitchFamily="18" charset="0"/>
                <a:cs typeface="Times New Roman" panose="02020603050405020304" pitchFamily="18" charset="0"/>
              </a:rPr>
              <a:t>dept_name</a:t>
            </a:r>
            <a:r>
              <a:rPr lang="en-US" altLang="zh-CN" sz="1800" i="1" dirty="0">
                <a:latin typeface="Times New Roman" panose="02020603050405020304" pitchFamily="18" charset="0"/>
                <a:cs typeface="Times New Roman" panose="02020603050405020304" pitchFamily="18" charset="0"/>
              </a:rPr>
              <a:t>) = (teaches.ID, ’Biology’);</a:t>
            </a:r>
            <a:endParaRPr lang="en-US" altLang="zh-CN" sz="2000" i="1" dirty="0">
              <a:latin typeface="Times New Roman" panose="02020603050405020304" pitchFamily="18" charset="0"/>
              <a:cs typeface="Times New Roman" panose="02020603050405020304" pitchFamily="18" charset="0"/>
            </a:endParaRPr>
          </a:p>
          <a:p>
            <a:pPr marL="0" indent="0">
              <a:spcBef>
                <a:spcPts val="0"/>
              </a:spcBef>
              <a:buNone/>
            </a:pPr>
            <a:r>
              <a:rPr lang="en-US" altLang="zh-CN" sz="2000" dirty="0"/>
              <a:t>	</a:t>
            </a:r>
          </a:p>
          <a:p>
            <a:pPr marL="0" indent="0">
              <a:spcBef>
                <a:spcPts val="0"/>
              </a:spcBef>
              <a:buNone/>
            </a:pPr>
            <a:r>
              <a:rPr lang="en-US" altLang="zh-CN" sz="20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name, course_id</a:t>
            </a:r>
          </a:p>
          <a:p>
            <a:pPr marL="0" indent="0">
              <a:spcBef>
                <a:spcPts val="0"/>
              </a:spcBef>
              <a:buNone/>
            </a:pP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instructor, teaches</a:t>
            </a:r>
          </a:p>
          <a:p>
            <a:pPr marL="0" indent="0">
              <a:spcBef>
                <a:spcPts val="0"/>
              </a:spcBef>
              <a:buNone/>
            </a:pP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instructor.ID=teaches.ID </a:t>
            </a:r>
            <a:r>
              <a:rPr lang="en-US" altLang="zh-CN" sz="1800" b="1" i="1" dirty="0">
                <a:latin typeface="Times New Roman" panose="02020603050405020304" pitchFamily="18" charset="0"/>
                <a:cs typeface="Times New Roman" panose="02020603050405020304" pitchFamily="18" charset="0"/>
              </a:rPr>
              <a:t>and</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dept_name</a:t>
            </a:r>
            <a:r>
              <a:rPr lang="en-US" altLang="zh-CN" sz="1800" i="1" dirty="0">
                <a:latin typeface="Times New Roman" panose="02020603050405020304" pitchFamily="18" charset="0"/>
                <a:cs typeface="Times New Roman" panose="02020603050405020304" pitchFamily="18" charset="0"/>
              </a:rPr>
              <a:t>=‘Biology’</a:t>
            </a:r>
            <a:endParaRPr lang="zh-CN" altLang="en-US" sz="1800" i="1" dirty="0">
              <a:latin typeface="Times New Roman" panose="02020603050405020304" pitchFamily="18" charset="0"/>
              <a:cs typeface="Times New Roman" panose="02020603050405020304" pitchFamily="18" charset="0"/>
            </a:endParaRPr>
          </a:p>
        </p:txBody>
      </p:sp>
      <p:sp>
        <p:nvSpPr>
          <p:cNvPr id="5" name="TextBox 7">
            <a:extLst>
              <a:ext uri="{FF2B5EF4-FFF2-40B4-BE49-F238E27FC236}">
                <a16:creationId xmlns:a16="http://schemas.microsoft.com/office/drawing/2014/main" id="{B000DAE2-97DD-4B66-A09D-D02097F5A8D2}"/>
              </a:ext>
            </a:extLst>
          </p:cNvPr>
          <p:cNvSpPr txBox="1">
            <a:spLocks noChangeArrowheads="1"/>
          </p:cNvSpPr>
          <p:nvPr/>
        </p:nvSpPr>
        <p:spPr bwMode="auto">
          <a:xfrm>
            <a:off x="395536" y="3590554"/>
            <a:ext cx="66717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kumimoji="0" lang="zh-CN" altLang="en-US" sz="1500" b="1" dirty="0">
                <a:solidFill>
                  <a:srgbClr val="000000"/>
                </a:solidFill>
                <a:latin typeface="Times New Roman" panose="02020603050405020304" pitchFamily="18" charset="0"/>
                <a:ea typeface="宋体" panose="02010600030101010101" pitchFamily="2" charset="-122"/>
              </a:rPr>
              <a:t>等价</a:t>
            </a:r>
          </a:p>
        </p:txBody>
      </p:sp>
      <p:cxnSp>
        <p:nvCxnSpPr>
          <p:cNvPr id="6" name="直接箭头连接符 5">
            <a:extLst>
              <a:ext uri="{FF2B5EF4-FFF2-40B4-BE49-F238E27FC236}">
                <a16:creationId xmlns:a16="http://schemas.microsoft.com/office/drawing/2014/main" id="{9E55AA84-11CB-435E-A895-5EFD3CDD2C57}"/>
              </a:ext>
            </a:extLst>
          </p:cNvPr>
          <p:cNvCxnSpPr/>
          <p:nvPr/>
        </p:nvCxnSpPr>
        <p:spPr bwMode="auto">
          <a:xfrm rot="5400000">
            <a:off x="848991" y="3376340"/>
            <a:ext cx="226219" cy="20121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7" name="直接箭头连接符 6">
            <a:extLst>
              <a:ext uri="{FF2B5EF4-FFF2-40B4-BE49-F238E27FC236}">
                <a16:creationId xmlns:a16="http://schemas.microsoft.com/office/drawing/2014/main" id="{733CE6E2-3CAD-421F-A2F3-EC9D8A185DAF}"/>
              </a:ext>
            </a:extLst>
          </p:cNvPr>
          <p:cNvCxnSpPr>
            <a:cxnSpLocks/>
          </p:cNvCxnSpPr>
          <p:nvPr/>
        </p:nvCxnSpPr>
        <p:spPr bwMode="auto">
          <a:xfrm flipH="1" flipV="1">
            <a:off x="803150" y="3965892"/>
            <a:ext cx="259558" cy="200443"/>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8389465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3163E-0EEE-41BC-A193-9C75CD0BE9AE}"/>
              </a:ext>
            </a:extLst>
          </p:cNvPr>
          <p:cNvSpPr>
            <a:spLocks noGrp="1"/>
          </p:cNvSpPr>
          <p:nvPr>
            <p:ph type="title"/>
          </p:nvPr>
        </p:nvSpPr>
        <p:spPr/>
        <p:txBody>
          <a:bodyPr/>
          <a:lstStyle/>
          <a:p>
            <a:pPr algn="ctr"/>
            <a:r>
              <a:rPr lang="zh-CN" altLang="en-US" dirty="0"/>
              <a:t>概要</a:t>
            </a:r>
          </a:p>
        </p:txBody>
      </p:sp>
      <p:sp>
        <p:nvSpPr>
          <p:cNvPr id="3" name="内容占位符 2">
            <a:extLst>
              <a:ext uri="{FF2B5EF4-FFF2-40B4-BE49-F238E27FC236}">
                <a16:creationId xmlns:a16="http://schemas.microsoft.com/office/drawing/2014/main" id="{17E7AADE-2B92-4DCF-8530-BCF73DF66409}"/>
              </a:ext>
            </a:extLst>
          </p:cNvPr>
          <p:cNvSpPr>
            <a:spLocks noGrp="1"/>
          </p:cNvSpPr>
          <p:nvPr>
            <p:ph idx="1"/>
          </p:nvPr>
        </p:nvSpPr>
        <p:spPr>
          <a:xfrm>
            <a:off x="179512" y="1131590"/>
            <a:ext cx="8568952" cy="3102993"/>
          </a:xfrm>
        </p:spPr>
        <p:txBody>
          <a:bodyPr/>
          <a:lstStyle/>
          <a:p>
            <a:pPr>
              <a:spcBef>
                <a:spcPts val="800"/>
              </a:spcBef>
            </a:pPr>
            <a:r>
              <a:rPr lang="en-US" altLang="zh-CN" sz="2000" dirty="0"/>
              <a:t>3.1 SQL</a:t>
            </a:r>
            <a:r>
              <a:rPr lang="zh-CN" altLang="en-US" sz="2000" dirty="0"/>
              <a:t>查询语言概览</a:t>
            </a:r>
            <a:endParaRPr lang="en-US" altLang="zh-CN" sz="2000" dirty="0"/>
          </a:p>
          <a:p>
            <a:pPr>
              <a:spcBef>
                <a:spcPts val="800"/>
              </a:spcBef>
            </a:pPr>
            <a:r>
              <a:rPr lang="en-US" altLang="zh-CN" sz="2000" dirty="0"/>
              <a:t>3.2 SQL</a:t>
            </a:r>
            <a:r>
              <a:rPr lang="zh-CN" altLang="en-US" sz="2000" dirty="0"/>
              <a:t>数据定义</a:t>
            </a:r>
            <a:endParaRPr lang="en-US" altLang="zh-CN" sz="2000" dirty="0"/>
          </a:p>
          <a:p>
            <a:pPr>
              <a:spcBef>
                <a:spcPts val="800"/>
              </a:spcBef>
            </a:pPr>
            <a:r>
              <a:rPr lang="en-US" altLang="zh-CN" sz="2000" dirty="0"/>
              <a:t>3.3 SQL</a:t>
            </a:r>
            <a:r>
              <a:rPr lang="zh-CN" altLang="en-US" sz="2000" dirty="0"/>
              <a:t>查询的基本结构</a:t>
            </a:r>
            <a:endParaRPr lang="en-US" altLang="zh-CN" sz="2000" dirty="0"/>
          </a:p>
          <a:p>
            <a:pPr>
              <a:spcBef>
                <a:spcPts val="800"/>
              </a:spcBef>
            </a:pPr>
            <a:r>
              <a:rPr lang="en-US" altLang="zh-CN" sz="2000" dirty="0"/>
              <a:t>3.4 </a:t>
            </a:r>
            <a:r>
              <a:rPr lang="zh-CN" altLang="en-US" sz="2000" dirty="0"/>
              <a:t>附加的基本运算</a:t>
            </a:r>
            <a:endParaRPr lang="en-US" altLang="zh-CN" sz="2000" dirty="0"/>
          </a:p>
          <a:p>
            <a:pPr>
              <a:spcBef>
                <a:spcPts val="800"/>
              </a:spcBef>
            </a:pPr>
            <a:r>
              <a:rPr lang="en-US" altLang="zh-CN" sz="2000" b="1" dirty="0">
                <a:solidFill>
                  <a:srgbClr val="C00000"/>
                </a:solidFill>
              </a:rPr>
              <a:t>3.5 </a:t>
            </a:r>
            <a:r>
              <a:rPr lang="zh-CN" altLang="en-US" sz="2000" b="1" dirty="0">
                <a:solidFill>
                  <a:srgbClr val="C00000"/>
                </a:solidFill>
              </a:rPr>
              <a:t>集合运算</a:t>
            </a:r>
            <a:endParaRPr lang="en-US" altLang="zh-CN" sz="2000" b="1" dirty="0">
              <a:solidFill>
                <a:srgbClr val="C00000"/>
              </a:solidFill>
            </a:endParaRPr>
          </a:p>
          <a:p>
            <a:pPr>
              <a:spcBef>
                <a:spcPts val="800"/>
              </a:spcBef>
            </a:pPr>
            <a:r>
              <a:rPr lang="en-US" altLang="zh-CN" sz="2000" dirty="0"/>
              <a:t>3.6 </a:t>
            </a:r>
            <a:r>
              <a:rPr lang="zh-CN" altLang="en-US" sz="2000" dirty="0"/>
              <a:t>空值</a:t>
            </a:r>
            <a:endParaRPr lang="en-US" altLang="zh-CN" sz="2000" dirty="0"/>
          </a:p>
          <a:p>
            <a:pPr>
              <a:spcBef>
                <a:spcPts val="800"/>
              </a:spcBef>
            </a:pPr>
            <a:r>
              <a:rPr lang="en-US" altLang="zh-CN" sz="2000" dirty="0"/>
              <a:t>3.7 </a:t>
            </a:r>
            <a:r>
              <a:rPr lang="zh-CN" altLang="en-US" sz="2000" dirty="0"/>
              <a:t>聚集函数</a:t>
            </a:r>
            <a:endParaRPr lang="en-US" altLang="zh-CN" sz="2000" dirty="0"/>
          </a:p>
          <a:p>
            <a:pPr>
              <a:spcBef>
                <a:spcPts val="800"/>
              </a:spcBef>
            </a:pPr>
            <a:r>
              <a:rPr lang="en-US" altLang="zh-CN" sz="2000" dirty="0"/>
              <a:t>3.8 </a:t>
            </a:r>
            <a:r>
              <a:rPr lang="zh-CN" altLang="en-US" sz="2000" dirty="0"/>
              <a:t>嵌套子查询</a:t>
            </a:r>
            <a:endParaRPr lang="en-US" altLang="zh-CN" sz="2000" dirty="0"/>
          </a:p>
          <a:p>
            <a:pPr>
              <a:spcBef>
                <a:spcPts val="800"/>
              </a:spcBef>
            </a:pPr>
            <a:r>
              <a:rPr lang="en-US" altLang="zh-CN" sz="2000" dirty="0"/>
              <a:t>3.9 </a:t>
            </a:r>
            <a:r>
              <a:rPr lang="zh-CN" altLang="en-US" sz="2000" dirty="0"/>
              <a:t>数据库中的修改</a:t>
            </a:r>
            <a:endParaRPr lang="en-US" altLang="zh-CN" sz="2000" dirty="0"/>
          </a:p>
          <a:p>
            <a:pPr>
              <a:spcBef>
                <a:spcPts val="800"/>
              </a:spcBef>
            </a:pPr>
            <a:endParaRPr lang="en-US" altLang="zh-CN" sz="2000" dirty="0"/>
          </a:p>
        </p:txBody>
      </p:sp>
    </p:spTree>
    <p:extLst>
      <p:ext uri="{BB962C8B-B14F-4D97-AF65-F5344CB8AC3E}">
        <p14:creationId xmlns:p14="http://schemas.microsoft.com/office/powerpoint/2010/main" val="59214135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259FE-0CAE-46FA-A44E-E572024C2ACF}"/>
              </a:ext>
            </a:extLst>
          </p:cNvPr>
          <p:cNvSpPr>
            <a:spLocks noGrp="1"/>
          </p:cNvSpPr>
          <p:nvPr>
            <p:ph type="title"/>
          </p:nvPr>
        </p:nvSpPr>
        <p:spPr/>
        <p:txBody>
          <a:bodyPr/>
          <a:lstStyle/>
          <a:p>
            <a:pPr algn="ctr"/>
            <a:r>
              <a:rPr lang="zh-CN" altLang="en-US" dirty="0"/>
              <a:t>集合操作（</a:t>
            </a:r>
            <a:r>
              <a:rPr lang="en-US" altLang="zh-CN" dirty="0"/>
              <a:t>Set Operation</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B1E4BFD-9A5C-4DE1-8072-B762856C1F56}"/>
                  </a:ext>
                </a:extLst>
              </p:cNvPr>
              <p:cNvSpPr>
                <a:spLocks noGrp="1"/>
              </p:cNvSpPr>
              <p:nvPr>
                <p:ph idx="1"/>
              </p:nvPr>
            </p:nvSpPr>
            <p:spPr>
              <a:xfrm>
                <a:off x="251520" y="789553"/>
                <a:ext cx="8208912" cy="3805070"/>
              </a:xfrm>
            </p:spPr>
            <p:txBody>
              <a:bodyPr/>
              <a:lstStyle/>
              <a:p>
                <a:pPr>
                  <a:spcBef>
                    <a:spcPts val="600"/>
                  </a:spcBef>
                </a:pPr>
                <a:r>
                  <a:rPr lang="zh-CN" altLang="en-US" sz="2000" dirty="0"/>
                  <a:t>重复</a:t>
                </a:r>
                <a:r>
                  <a:rPr lang="en-US" altLang="zh-CN" sz="2000" dirty="0"/>
                  <a:t>(duplicates)</a:t>
                </a:r>
                <a:r>
                  <a:rPr lang="zh-CN" altLang="en-US" sz="2000" dirty="0"/>
                  <a:t>：</a:t>
                </a:r>
                <a:r>
                  <a:rPr lang="en-US" altLang="zh-CN" sz="2000" dirty="0"/>
                  <a:t>In relations with duplicates, SQL can define how many copies of tuples appear in the result</a:t>
                </a:r>
              </a:p>
              <a:p>
                <a:pPr>
                  <a:spcBef>
                    <a:spcPts val="600"/>
                  </a:spcBef>
                </a:pPr>
                <a:r>
                  <a:rPr lang="en-US" altLang="zh-CN" sz="2000" dirty="0"/>
                  <a:t>Given multiset relations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1</m:t>
                        </m:r>
                      </m:sub>
                    </m:sSub>
                  </m:oMath>
                </a14:m>
                <a:r>
                  <a:rPr lang="en-US" altLang="zh-CN" sz="2000" dirty="0"/>
                  <a:t> and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2</m:t>
                        </m:r>
                      </m:sub>
                    </m:sSub>
                  </m:oMath>
                </a14:m>
                <a:r>
                  <a:rPr lang="en-US" altLang="zh-CN" sz="2000" dirty="0"/>
                  <a:t>, multiset (</a:t>
                </a:r>
                <a:r>
                  <a:rPr lang="zh-CN" altLang="en-US" sz="2000" dirty="0"/>
                  <a:t>多重集</a:t>
                </a:r>
                <a:r>
                  <a:rPr lang="en-US" altLang="zh-CN" sz="2000" dirty="0"/>
                  <a:t>) versions of some of the relational algebra operators, :</a:t>
                </a:r>
              </a:p>
              <a:p>
                <a:pPr lvl="1">
                  <a:spcBef>
                    <a:spcPts val="600"/>
                  </a:spcBef>
                </a:pPr>
                <a14:m>
                  <m:oMath xmlns:m="http://schemas.openxmlformats.org/officeDocument/2006/math">
                    <m:sSub>
                      <m:sSubPr>
                        <m:ctrlPr>
                          <a:rPr lang="en-US" altLang="zh-CN" sz="1800" i="1" smtClean="0">
                            <a:latin typeface="Cambria Math" panose="02040503050406030204" pitchFamily="18" charset="0"/>
                          </a:rPr>
                        </m:ctrlPr>
                      </m:sSubPr>
                      <m:e>
                        <m:r>
                          <a:rPr lang="zh-CN" altLang="en-US" sz="1800" i="1" smtClean="0">
                            <a:latin typeface="Cambria Math" panose="02040503050406030204" pitchFamily="18" charset="0"/>
                          </a:rPr>
                          <m:t>𝜎</m:t>
                        </m:r>
                      </m:e>
                      <m:sub>
                        <m:r>
                          <a:rPr lang="zh-CN" altLang="en-US" sz="1800" i="1" smtClean="0">
                            <a:latin typeface="Cambria Math" panose="02040503050406030204" pitchFamily="18" charset="0"/>
                          </a:rPr>
                          <m:t>𝜃</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oMath>
                </a14:m>
                <a:r>
                  <a:rPr lang="en-US" altLang="zh-CN" sz="1800" dirty="0"/>
                  <a:t>: If there are </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1</m:t>
                        </m:r>
                      </m:sub>
                    </m:sSub>
                  </m:oMath>
                </a14:m>
                <a:r>
                  <a:rPr lang="en-US" altLang="zh-CN" sz="1800" dirty="0"/>
                  <a:t> copies of tuple </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𝑡</m:t>
                        </m:r>
                      </m:e>
                      <m:sub>
                        <m:r>
                          <a:rPr lang="en-US" altLang="zh-CN" sz="1800" b="0" i="1" smtClean="0">
                            <a:latin typeface="Cambria Math" panose="02040503050406030204" pitchFamily="18" charset="0"/>
                          </a:rPr>
                          <m:t>1</m:t>
                        </m:r>
                      </m:sub>
                    </m:sSub>
                  </m:oMath>
                </a14:m>
                <a:r>
                  <a:rPr lang="en-US" altLang="zh-CN" sz="1800" dirty="0"/>
                  <a:t> in </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1</m:t>
                        </m:r>
                      </m:sub>
                    </m:sSub>
                  </m:oMath>
                </a14:m>
                <a:r>
                  <a:rPr lang="en-US" altLang="zh-CN" sz="1800" dirty="0"/>
                  <a:t>, and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𝑡</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 </m:t>
                    </m:r>
                  </m:oMath>
                </a14:m>
                <a:r>
                  <a:rPr lang="en-US" altLang="zh-CN" sz="1800" dirty="0"/>
                  <a:t>satisfies selections </a:t>
                </a:r>
                <a14:m>
                  <m:oMath xmlns:m="http://schemas.openxmlformats.org/officeDocument/2006/math">
                    <m:sSub>
                      <m:sSubPr>
                        <m:ctrlPr>
                          <a:rPr lang="en-US" altLang="zh-CN" sz="1800" i="1" smtClean="0">
                            <a:latin typeface="Cambria Math" panose="02040503050406030204" pitchFamily="18" charset="0"/>
                          </a:rPr>
                        </m:ctrlPr>
                      </m:sSubPr>
                      <m:e>
                        <m:r>
                          <a:rPr lang="zh-CN" altLang="en-US" sz="1800" i="1" smtClean="0">
                            <a:latin typeface="Cambria Math" panose="02040503050406030204" pitchFamily="18" charset="0"/>
                          </a:rPr>
                          <m:t>𝜎</m:t>
                        </m:r>
                      </m:e>
                      <m:sub>
                        <m:r>
                          <a:rPr lang="zh-CN" altLang="en-US" sz="1800" i="1" smtClean="0">
                            <a:latin typeface="Cambria Math" panose="02040503050406030204" pitchFamily="18" charset="0"/>
                          </a:rPr>
                          <m:t>𝜃</m:t>
                        </m:r>
                      </m:sub>
                    </m:sSub>
                  </m:oMath>
                </a14:m>
                <a:r>
                  <a:rPr lang="en-US" altLang="zh-CN" sz="1800" dirty="0"/>
                  <a:t>, then there are </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1</m:t>
                        </m:r>
                      </m:sub>
                    </m:sSub>
                  </m:oMath>
                </a14:m>
                <a:r>
                  <a:rPr lang="en-US" altLang="zh-CN" sz="1800" dirty="0"/>
                  <a:t> copies of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𝑡</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 </m:t>
                    </m:r>
                  </m:oMath>
                </a14:m>
                <a:r>
                  <a:rPr lang="en-US" altLang="zh-CN" sz="1800" dirty="0"/>
                  <a:t>in </a:t>
                </a:r>
                <a14:m>
                  <m:oMath xmlns:m="http://schemas.openxmlformats.org/officeDocument/2006/math">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𝜎</m:t>
                        </m:r>
                      </m:e>
                      <m:sub>
                        <m:r>
                          <a:rPr lang="zh-CN" altLang="en-US" sz="1800" i="1">
                            <a:latin typeface="Cambria Math" panose="02040503050406030204" pitchFamily="18" charset="0"/>
                          </a:rPr>
                          <m:t>𝜃</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𝑟</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oMath>
                </a14:m>
                <a:endParaRPr lang="en-US" altLang="zh-CN" sz="1800" dirty="0"/>
              </a:p>
              <a:p>
                <a:pPr lvl="1">
                  <a:spcBef>
                    <a:spcPts val="600"/>
                  </a:spcBef>
                </a:pPr>
                <a14:m>
                  <m:oMath xmlns:m="http://schemas.openxmlformats.org/officeDocument/2006/math">
                    <m:sSub>
                      <m:sSubPr>
                        <m:ctrlPr>
                          <a:rPr lang="en-US" altLang="zh-CN" sz="1800" i="1">
                            <a:latin typeface="Cambria Math" panose="02040503050406030204" pitchFamily="18" charset="0"/>
                          </a:rPr>
                        </m:ctrlPr>
                      </m:sSubPr>
                      <m:e>
                        <m:r>
                          <m:rPr>
                            <m:sty m:val="p"/>
                          </m:rPr>
                          <a:rPr lang="el-GR" altLang="zh-CN" sz="1800" i="1" smtClean="0">
                            <a:latin typeface="Cambria Math" panose="02040503050406030204" pitchFamily="18" charset="0"/>
                            <a:ea typeface="Cambria Math" panose="02040503050406030204" pitchFamily="18" charset="0"/>
                          </a:rPr>
                          <m:t>Π</m:t>
                        </m:r>
                      </m:e>
                      <m:sub>
                        <m:r>
                          <a:rPr lang="en-US" altLang="zh-CN" sz="1800" b="0" i="1" smtClean="0">
                            <a:latin typeface="Cambria Math" panose="02040503050406030204" pitchFamily="18" charset="0"/>
                          </a:rPr>
                          <m:t>𝐴</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𝑟</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oMath>
                </a14:m>
                <a:r>
                  <a:rPr lang="en-US" altLang="zh-CN" sz="1800" dirty="0"/>
                  <a:t>: For each copy of tuple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𝑡</m:t>
                        </m:r>
                      </m:e>
                      <m:sub>
                        <m:r>
                          <a:rPr lang="en-US" altLang="zh-CN" sz="1800" i="1">
                            <a:latin typeface="Cambria Math" panose="02040503050406030204" pitchFamily="18" charset="0"/>
                          </a:rPr>
                          <m:t>1</m:t>
                        </m:r>
                      </m:sub>
                    </m:sSub>
                  </m:oMath>
                </a14:m>
                <a:r>
                  <a:rPr lang="en-US" altLang="zh-CN" sz="1800" dirty="0"/>
                  <a:t> in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𝑟</m:t>
                        </m:r>
                      </m:e>
                      <m:sub>
                        <m:r>
                          <a:rPr lang="en-US" altLang="zh-CN" sz="1800" i="1">
                            <a:latin typeface="Cambria Math" panose="02040503050406030204" pitchFamily="18" charset="0"/>
                          </a:rPr>
                          <m:t>1</m:t>
                        </m:r>
                      </m:sub>
                    </m:sSub>
                  </m:oMath>
                </a14:m>
                <a:r>
                  <a:rPr lang="en-US" altLang="zh-CN" sz="1800" dirty="0"/>
                  <a:t>, there is a copy of tuple </a:t>
                </a:r>
                <a14:m>
                  <m:oMath xmlns:m="http://schemas.openxmlformats.org/officeDocument/2006/math">
                    <m:sSub>
                      <m:sSubPr>
                        <m:ctrlPr>
                          <a:rPr lang="en-US" altLang="zh-CN" sz="1800" i="1">
                            <a:latin typeface="Cambria Math" panose="02040503050406030204" pitchFamily="18" charset="0"/>
                          </a:rPr>
                        </m:ctrlPr>
                      </m:sSubPr>
                      <m:e>
                        <m:r>
                          <m:rPr>
                            <m:sty m:val="p"/>
                          </m:rPr>
                          <a:rPr lang="el-GR" altLang="zh-CN" sz="1800" i="1">
                            <a:latin typeface="Cambria Math" panose="02040503050406030204" pitchFamily="18" charset="0"/>
                            <a:ea typeface="Cambria Math" panose="02040503050406030204" pitchFamily="18" charset="0"/>
                          </a:rPr>
                          <m:t>Π</m:t>
                        </m:r>
                      </m:e>
                      <m:sub>
                        <m:r>
                          <a:rPr lang="en-US" altLang="zh-CN" sz="1800" i="1">
                            <a:latin typeface="Cambria Math" panose="02040503050406030204" pitchFamily="18" charset="0"/>
                          </a:rPr>
                          <m:t>𝐴</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𝑡</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oMath>
                </a14:m>
                <a:r>
                  <a:rPr lang="en-US" altLang="zh-CN" sz="1800" dirty="0"/>
                  <a:t> in </a:t>
                </a:r>
                <a14:m>
                  <m:oMath xmlns:m="http://schemas.openxmlformats.org/officeDocument/2006/math">
                    <m:sSub>
                      <m:sSubPr>
                        <m:ctrlPr>
                          <a:rPr lang="en-US" altLang="zh-CN" sz="1800" i="1">
                            <a:latin typeface="Cambria Math" panose="02040503050406030204" pitchFamily="18" charset="0"/>
                          </a:rPr>
                        </m:ctrlPr>
                      </m:sSubPr>
                      <m:e>
                        <m:r>
                          <m:rPr>
                            <m:sty m:val="p"/>
                          </m:rPr>
                          <a:rPr lang="el-GR" altLang="zh-CN" sz="1800" i="1">
                            <a:latin typeface="Cambria Math" panose="02040503050406030204" pitchFamily="18" charset="0"/>
                            <a:ea typeface="Cambria Math" panose="02040503050406030204" pitchFamily="18" charset="0"/>
                          </a:rPr>
                          <m:t>Π</m:t>
                        </m:r>
                      </m:e>
                      <m:sub>
                        <m:r>
                          <a:rPr lang="en-US" altLang="zh-CN" sz="1800" i="1">
                            <a:latin typeface="Cambria Math" panose="02040503050406030204" pitchFamily="18" charset="0"/>
                          </a:rPr>
                          <m:t>𝐴</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𝑟</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oMath>
                </a14:m>
                <a:r>
                  <a:rPr lang="en-US" altLang="zh-CN" sz="1800" dirty="0"/>
                  <a:t> where </a:t>
                </a:r>
                <a14:m>
                  <m:oMath xmlns:m="http://schemas.openxmlformats.org/officeDocument/2006/math">
                    <m:sSub>
                      <m:sSubPr>
                        <m:ctrlPr>
                          <a:rPr lang="en-US" altLang="zh-CN" sz="1800" i="1">
                            <a:latin typeface="Cambria Math" panose="02040503050406030204" pitchFamily="18" charset="0"/>
                          </a:rPr>
                        </m:ctrlPr>
                      </m:sSubPr>
                      <m:e>
                        <m:r>
                          <m:rPr>
                            <m:sty m:val="p"/>
                          </m:rPr>
                          <a:rPr lang="el-GR" altLang="zh-CN" sz="1800" i="1">
                            <a:latin typeface="Cambria Math" panose="02040503050406030204" pitchFamily="18" charset="0"/>
                            <a:ea typeface="Cambria Math" panose="02040503050406030204" pitchFamily="18" charset="0"/>
                          </a:rPr>
                          <m:t>Π</m:t>
                        </m:r>
                      </m:e>
                      <m:sub>
                        <m:r>
                          <a:rPr lang="en-US" altLang="zh-CN" sz="1800" i="1">
                            <a:latin typeface="Cambria Math" panose="02040503050406030204" pitchFamily="18" charset="0"/>
                          </a:rPr>
                          <m:t>𝐴</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𝑡</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oMath>
                </a14:m>
                <a:r>
                  <a:rPr lang="en-US" altLang="zh-CN" sz="1800" dirty="0"/>
                  <a:t> denotes the projection of the single tuple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𝑡</m:t>
                        </m:r>
                      </m:e>
                      <m:sub>
                        <m:r>
                          <a:rPr lang="en-US" altLang="zh-CN" sz="1800" i="1">
                            <a:latin typeface="Cambria Math" panose="02040503050406030204" pitchFamily="18" charset="0"/>
                          </a:rPr>
                          <m:t>1</m:t>
                        </m:r>
                      </m:sub>
                    </m:sSub>
                  </m:oMath>
                </a14:m>
                <a:endParaRPr lang="en-US" altLang="zh-CN" sz="1800" dirty="0"/>
              </a:p>
              <a:p>
                <a:pPr lvl="1">
                  <a:spcBef>
                    <a:spcPts val="600"/>
                  </a:spcBef>
                </a:pP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1</m:t>
                        </m:r>
                      </m:sub>
                    </m:sSub>
                    <m:r>
                      <a:rPr lang="en-US" altLang="zh-CN" sz="1800" i="1" smtClean="0">
                        <a:latin typeface="Cambria Math" panose="02040503050406030204" pitchFamily="18" charset="0"/>
                        <a:ea typeface="Cambria Math" panose="02040503050406030204" pitchFamily="18" charset="0"/>
                      </a:rPr>
                      <m:t>×</m:t>
                    </m:r>
                    <m:sSub>
                      <m:sSubPr>
                        <m:ctrlPr>
                          <a:rPr lang="en-US" altLang="zh-CN" sz="180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𝑟</m:t>
                        </m:r>
                      </m:e>
                      <m:sub>
                        <m:r>
                          <a:rPr lang="en-US" altLang="zh-CN" sz="1800" b="0" i="1" smtClean="0">
                            <a:latin typeface="Cambria Math" panose="02040503050406030204" pitchFamily="18" charset="0"/>
                            <a:ea typeface="Cambria Math" panose="02040503050406030204" pitchFamily="18" charset="0"/>
                          </a:rPr>
                          <m:t>2</m:t>
                        </m:r>
                      </m:sub>
                    </m:sSub>
                  </m:oMath>
                </a14:m>
                <a:r>
                  <a:rPr lang="en-US" altLang="zh-CN" sz="1800" dirty="0"/>
                  <a:t>: If there are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𝑐</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 </m:t>
                    </m:r>
                  </m:oMath>
                </a14:m>
                <a:r>
                  <a:rPr lang="en-US" altLang="zh-CN" sz="1800" dirty="0"/>
                  <a:t>copies of tuple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𝑡</m:t>
                        </m:r>
                      </m:e>
                      <m:sub>
                        <m:r>
                          <a:rPr lang="en-US" altLang="zh-CN" sz="1800" i="1">
                            <a:latin typeface="Cambria Math" panose="02040503050406030204" pitchFamily="18" charset="0"/>
                          </a:rPr>
                          <m:t>1</m:t>
                        </m:r>
                      </m:sub>
                    </m:sSub>
                  </m:oMath>
                </a14:m>
                <a:r>
                  <a:rPr lang="en-US" altLang="zh-CN" sz="1800" dirty="0"/>
                  <a:t> in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𝑟</m:t>
                        </m:r>
                      </m:e>
                      <m:sub>
                        <m:r>
                          <a:rPr lang="en-US" altLang="zh-CN" sz="1800" i="1">
                            <a:latin typeface="Cambria Math" panose="02040503050406030204" pitchFamily="18" charset="0"/>
                          </a:rPr>
                          <m:t>1</m:t>
                        </m:r>
                      </m:sub>
                    </m:sSub>
                  </m:oMath>
                </a14:m>
                <a:r>
                  <a:rPr lang="en-US" altLang="zh-CN" sz="1800" dirty="0"/>
                  <a:t> and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𝑐</m:t>
                        </m:r>
                      </m:e>
                      <m:sub>
                        <m:r>
                          <a:rPr lang="en-US" altLang="zh-CN" sz="1800" b="0" i="1" smtClean="0">
                            <a:latin typeface="Cambria Math" panose="02040503050406030204" pitchFamily="18" charset="0"/>
                          </a:rPr>
                          <m:t>2</m:t>
                        </m:r>
                      </m:sub>
                    </m:sSub>
                  </m:oMath>
                </a14:m>
                <a:r>
                  <a:rPr lang="en-US" altLang="zh-CN" sz="1800" dirty="0"/>
                  <a:t> copies of tuple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𝑡</m:t>
                        </m:r>
                      </m:e>
                      <m:sub>
                        <m:r>
                          <a:rPr lang="en-US" altLang="zh-CN" sz="1800" b="0" i="1" smtClean="0">
                            <a:latin typeface="Cambria Math" panose="02040503050406030204" pitchFamily="18" charset="0"/>
                          </a:rPr>
                          <m:t>2</m:t>
                        </m:r>
                      </m:sub>
                    </m:sSub>
                  </m:oMath>
                </a14:m>
                <a:r>
                  <a:rPr lang="en-US" altLang="zh-CN" sz="1800" dirty="0"/>
                  <a:t> in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𝑟</m:t>
                        </m:r>
                      </m:e>
                      <m:sub>
                        <m:r>
                          <a:rPr lang="en-US" altLang="zh-CN" sz="1800" b="0" i="1" smtClean="0">
                            <a:latin typeface="Cambria Math" panose="02040503050406030204" pitchFamily="18" charset="0"/>
                          </a:rPr>
                          <m:t>2</m:t>
                        </m:r>
                      </m:sub>
                    </m:sSub>
                  </m:oMath>
                </a14:m>
                <a:r>
                  <a:rPr lang="en-US" altLang="zh-CN" sz="1800" dirty="0"/>
                  <a:t>, there are </a:t>
                </a:r>
                <a14:m>
                  <m:oMath xmlns:m="http://schemas.openxmlformats.org/officeDocument/2006/math">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i="1">
                            <a:latin typeface="Cambria Math" panose="02040503050406030204" pitchFamily="18" charset="0"/>
                          </a:rPr>
                          <m:t>1</m:t>
                        </m:r>
                      </m:sub>
                    </m:sSub>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𝑐</m:t>
                        </m:r>
                      </m:e>
                      <m:sub>
                        <m:r>
                          <a:rPr lang="en-US" altLang="zh-CN" sz="1800" i="1">
                            <a:latin typeface="Cambria Math" panose="02040503050406030204" pitchFamily="18" charset="0"/>
                            <a:ea typeface="Cambria Math" panose="02040503050406030204" pitchFamily="18" charset="0"/>
                          </a:rPr>
                          <m:t>2</m:t>
                        </m:r>
                      </m:sub>
                    </m:sSub>
                  </m:oMath>
                </a14:m>
                <a:r>
                  <a:rPr lang="en-US" altLang="zh-CN" sz="1800" dirty="0"/>
                  <a:t> copies of the tuple </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𝑡</m:t>
                        </m:r>
                      </m:e>
                      <m:sub>
                        <m:r>
                          <a:rPr lang="en-US" altLang="zh-CN" sz="1800" b="0" i="1" smtClean="0">
                            <a:latin typeface="Cambria Math" panose="02040503050406030204" pitchFamily="18" charset="0"/>
                          </a:rPr>
                          <m:t>1</m:t>
                        </m:r>
                      </m:sub>
                    </m:sSub>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𝑡</m:t>
                        </m:r>
                      </m:e>
                      <m:sub>
                        <m:r>
                          <a:rPr lang="en-US" altLang="zh-CN" sz="1800" b="0" i="1" smtClean="0">
                            <a:latin typeface="Cambria Math" panose="02040503050406030204" pitchFamily="18" charset="0"/>
                          </a:rPr>
                          <m:t>2</m:t>
                        </m:r>
                      </m:sub>
                    </m:sSub>
                  </m:oMath>
                </a14:m>
                <a:r>
                  <a:rPr lang="en-US" altLang="zh-CN" sz="1800" dirty="0"/>
                  <a:t> in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𝑟</m:t>
                        </m:r>
                      </m:e>
                      <m:sub>
                        <m:r>
                          <a:rPr lang="en-US" altLang="zh-CN" sz="1800" i="1">
                            <a:latin typeface="Cambria Math" panose="02040503050406030204" pitchFamily="18" charset="0"/>
                          </a:rPr>
                          <m:t>1</m:t>
                        </m:r>
                      </m:sub>
                    </m:sSub>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ea typeface="Cambria Math" panose="02040503050406030204" pitchFamily="18" charset="0"/>
                          </a:rPr>
                          <m:t>𝑟</m:t>
                        </m:r>
                      </m:e>
                      <m:sub>
                        <m:r>
                          <a:rPr lang="en-US" altLang="zh-CN" sz="1800" i="1">
                            <a:latin typeface="Cambria Math" panose="02040503050406030204" pitchFamily="18" charset="0"/>
                            <a:ea typeface="Cambria Math" panose="02040503050406030204" pitchFamily="18" charset="0"/>
                          </a:rPr>
                          <m:t>2</m:t>
                        </m:r>
                      </m:sub>
                    </m:sSub>
                  </m:oMath>
                </a14:m>
                <a:endParaRPr lang="en-US" altLang="zh-CN" sz="1800" dirty="0"/>
              </a:p>
              <a:p>
                <a:pPr>
                  <a:spcBef>
                    <a:spcPts val="600"/>
                  </a:spcBef>
                </a:pPr>
                <a:endParaRPr lang="en-US" altLang="zh-CN" sz="2000" dirty="0"/>
              </a:p>
            </p:txBody>
          </p:sp>
        </mc:Choice>
        <mc:Fallback xmlns="">
          <p:sp>
            <p:nvSpPr>
              <p:cNvPr id="3" name="内容占位符 2">
                <a:extLst>
                  <a:ext uri="{FF2B5EF4-FFF2-40B4-BE49-F238E27FC236}">
                    <a16:creationId xmlns:a16="http://schemas.microsoft.com/office/drawing/2014/main" id="{DB1E4BFD-9A5C-4DE1-8072-B762856C1F56}"/>
                  </a:ext>
                </a:extLst>
              </p:cNvPr>
              <p:cNvSpPr>
                <a:spLocks noGrp="1" noRot="1" noChangeAspect="1" noMove="1" noResize="1" noEditPoints="1" noAdjustHandles="1" noChangeArrowheads="1" noChangeShapeType="1" noTextEdit="1"/>
              </p:cNvSpPr>
              <p:nvPr>
                <p:ph idx="1"/>
              </p:nvPr>
            </p:nvSpPr>
            <p:spPr>
              <a:xfrm>
                <a:off x="251520" y="789553"/>
                <a:ext cx="8208912" cy="3805070"/>
              </a:xfrm>
              <a:blipFill>
                <a:blip r:embed="rId2"/>
                <a:stretch>
                  <a:fillRect l="-668" t="-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153536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7060C1-F3AF-41A7-928F-8FB971152602}"/>
              </a:ext>
            </a:extLst>
          </p:cNvPr>
          <p:cNvSpPr>
            <a:spLocks noGrp="1"/>
          </p:cNvSpPr>
          <p:nvPr>
            <p:ph type="title"/>
          </p:nvPr>
        </p:nvSpPr>
        <p:spPr/>
        <p:txBody>
          <a:bodyPr/>
          <a:lstStyle/>
          <a:p>
            <a:pPr algn="ctr"/>
            <a:r>
              <a:rPr lang="zh-CN" altLang="en-US" dirty="0"/>
              <a:t>集合操作</a:t>
            </a:r>
            <a:r>
              <a:rPr lang="en-US" altLang="zh-CN" dirty="0"/>
              <a:t> (</a:t>
            </a:r>
            <a:r>
              <a:rPr lang="zh-CN" altLang="en-US" dirty="0"/>
              <a:t>续</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DC1C9C6-8F56-4629-AD80-416EA628223A}"/>
                  </a:ext>
                </a:extLst>
              </p:cNvPr>
              <p:cNvSpPr>
                <a:spLocks noGrp="1"/>
              </p:cNvSpPr>
              <p:nvPr>
                <p:ph idx="1"/>
              </p:nvPr>
            </p:nvSpPr>
            <p:spPr/>
            <p:txBody>
              <a:bodyPr/>
              <a:lstStyle/>
              <a:p>
                <a:pPr>
                  <a:spcAft>
                    <a:spcPts val="600"/>
                  </a:spcAft>
                </a:pPr>
                <a:r>
                  <a:rPr lang="en-US" altLang="zh-CN" sz="2000" dirty="0"/>
                  <a:t>E.g., suppose multiset relations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oMath>
                </a14:m>
                <a:r>
                  <a:rPr lang="en-US" altLang="zh-CN" sz="2000" dirty="0"/>
                  <a:t> and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oMath>
                </a14:m>
                <a:r>
                  <a:rPr lang="en-US" altLang="zh-CN" sz="2000" dirty="0"/>
                  <a:t> are as follows:</a:t>
                </a:r>
              </a:p>
              <a:p>
                <a:pPr marL="0" indent="0">
                  <a:spcAft>
                    <a:spcPts val="600"/>
                  </a:spcAft>
                  <a:buNone/>
                </a:pPr>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𝑎</m:t>
                        </m:r>
                      </m:e>
                    </m:d>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oMath>
                </a14:m>
                <a:r>
                  <a:rPr lang="en-US" altLang="zh-CN" sz="2000" dirty="0"/>
                  <a:t>    </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𝑟</m:t>
                        </m:r>
                      </m:e>
                      <m:sub>
                        <m:r>
                          <a:rPr lang="en-US" altLang="zh-CN" sz="2000" b="0" i="1" dirty="0" smtClean="0">
                            <a:latin typeface="Cambria Math" panose="02040503050406030204" pitchFamily="18" charset="0"/>
                          </a:rPr>
                          <m:t>2</m:t>
                        </m:r>
                      </m:sub>
                    </m:sSub>
                    <m:r>
                      <a:rPr lang="en-US" altLang="zh-CN" sz="2000" b="0" i="1" dirty="0" smtClean="0">
                        <a:latin typeface="Cambria Math" panose="02040503050406030204" pitchFamily="18" charset="0"/>
                      </a:rPr>
                      <m:t>={</m:t>
                    </m:r>
                    <m:d>
                      <m:dPr>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2</m:t>
                        </m:r>
                      </m:e>
                    </m:d>
                    <m:r>
                      <a:rPr lang="en-US" altLang="zh-CN" sz="2000" b="0" i="1" dirty="0" smtClean="0">
                        <a:latin typeface="Cambria Math" panose="02040503050406030204" pitchFamily="18" charset="0"/>
                      </a:rPr>
                      <m:t>,</m:t>
                    </m:r>
                    <m:d>
                      <m:dPr>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3</m:t>
                        </m:r>
                      </m:e>
                    </m:d>
                    <m:r>
                      <a:rPr lang="en-US" altLang="zh-CN" sz="2000" b="0" i="1" dirty="0" smtClean="0">
                        <a:latin typeface="Cambria Math" panose="02040503050406030204" pitchFamily="18" charset="0"/>
                      </a:rPr>
                      <m:t>,(3)}</m:t>
                    </m:r>
                  </m:oMath>
                </a14:m>
                <a:endParaRPr lang="en-US" altLang="zh-CN" sz="2000" dirty="0"/>
              </a:p>
              <a:p>
                <a:pPr>
                  <a:spcAft>
                    <a:spcPts val="600"/>
                  </a:spcAft>
                </a:pPr>
                <a:r>
                  <a:rPr lang="en-US" altLang="zh-CN" sz="2000" dirty="0"/>
                  <a:t>Then </a:t>
                </a:r>
                <a14:m>
                  <m:oMath xmlns:m="http://schemas.openxmlformats.org/officeDocument/2006/math">
                    <m:sSub>
                      <m:sSubPr>
                        <m:ctrlPr>
                          <a:rPr lang="en-US" altLang="zh-CN" sz="2000" i="1" smtClean="0">
                            <a:latin typeface="Cambria Math" panose="02040503050406030204" pitchFamily="18" charset="0"/>
                          </a:rPr>
                        </m:ctrlPr>
                      </m:sSubPr>
                      <m:e>
                        <m:r>
                          <m:rPr>
                            <m:sty m:val="p"/>
                          </m:rPr>
                          <a:rPr lang="el-GR" altLang="zh-CN" sz="2000" i="1" smtClean="0">
                            <a:latin typeface="Cambria Math" panose="02040503050406030204" pitchFamily="18" charset="0"/>
                            <a:ea typeface="Cambria Math" panose="02040503050406030204" pitchFamily="18" charset="0"/>
                          </a:rPr>
                          <m:t>Π</m:t>
                        </m:r>
                      </m:e>
                      <m:sub>
                        <m:r>
                          <a:rPr lang="en-US" altLang="zh-CN" sz="2000" b="0" i="1" smtClean="0">
                            <a:latin typeface="Cambria Math" panose="02040503050406030204" pitchFamily="18" charset="0"/>
                          </a:rPr>
                          <m:t>𝐵</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oMath>
                </a14:m>
                <a:r>
                  <a:rPr lang="en-US" altLang="zh-CN" sz="2000" dirty="0"/>
                  <a:t> would be </a:t>
                </a:r>
                <a14:m>
                  <m:oMath xmlns:m="http://schemas.openxmlformats.org/officeDocument/2006/math">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oMath>
                </a14:m>
                <a:r>
                  <a:rPr lang="en-US" altLang="zh-CN" sz="2000" dirty="0"/>
                  <a:t>, while </a:t>
                </a:r>
                <a14:m>
                  <m:oMath xmlns:m="http://schemas.openxmlformats.org/officeDocument/2006/math">
                    <m:sSub>
                      <m:sSubPr>
                        <m:ctrlPr>
                          <a:rPr lang="en-US" altLang="zh-CN" sz="2000" i="1">
                            <a:latin typeface="Cambria Math" panose="02040503050406030204" pitchFamily="18" charset="0"/>
                          </a:rPr>
                        </m:ctrlPr>
                      </m:sSubPr>
                      <m:e>
                        <m:r>
                          <m:rPr>
                            <m:sty m:val="p"/>
                          </m:rPr>
                          <a:rPr lang="el-GR" altLang="zh-CN" sz="2000" i="1">
                            <a:latin typeface="Cambria Math" panose="02040503050406030204" pitchFamily="18" charset="0"/>
                            <a:ea typeface="Cambria Math" panose="02040503050406030204" pitchFamily="18" charset="0"/>
                          </a:rPr>
                          <m:t>Π</m:t>
                        </m:r>
                      </m:e>
                      <m:sub>
                        <m:r>
                          <a:rPr lang="en-US" altLang="zh-CN" sz="2000" i="1">
                            <a:latin typeface="Cambria Math" panose="02040503050406030204" pitchFamily="18" charset="0"/>
                          </a:rPr>
                          <m:t>𝐵</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𝑟</m:t>
                        </m:r>
                      </m:e>
                      <m:sub>
                        <m:r>
                          <a:rPr lang="en-US" altLang="zh-CN" sz="2000" b="0" i="1" smtClean="0">
                            <a:latin typeface="Cambria Math" panose="02040503050406030204" pitchFamily="18" charset="0"/>
                            <a:ea typeface="Cambria Math" panose="02040503050406030204" pitchFamily="18" charset="0"/>
                          </a:rPr>
                          <m:t>2</m:t>
                        </m:r>
                      </m:sub>
                    </m:sSub>
                  </m:oMath>
                </a14:m>
                <a:r>
                  <a:rPr lang="en-US" altLang="zh-CN" sz="2000" dirty="0"/>
                  <a:t> would be </a:t>
                </a:r>
                <a14:m>
                  <m:oMath xmlns:m="http://schemas.openxmlformats.org/officeDocument/2006/math">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,2</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,2</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,3</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,3</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,3</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,3</m:t>
                        </m:r>
                      </m:e>
                    </m:d>
                    <m:r>
                      <a:rPr lang="en-US" altLang="zh-CN" sz="2000" b="0" i="1" smtClean="0">
                        <a:latin typeface="Cambria Math" panose="02040503050406030204" pitchFamily="18" charset="0"/>
                      </a:rPr>
                      <m:t>}</m:t>
                    </m:r>
                  </m:oMath>
                </a14:m>
                <a:endParaRPr lang="en-US" altLang="zh-CN" sz="2000" dirty="0"/>
              </a:p>
              <a:p>
                <a:pPr>
                  <a:spcAft>
                    <a:spcPts val="600"/>
                  </a:spcAft>
                </a:pPr>
                <a:r>
                  <a:rPr lang="en-US" altLang="zh-CN" sz="2000" dirty="0"/>
                  <a:t>SQL duplicate semantics: </a:t>
                </a:r>
              </a:p>
              <a:p>
                <a:pPr marL="0" indent="0">
                  <a:spcBef>
                    <a:spcPts val="0"/>
                  </a:spcBef>
                  <a:spcAft>
                    <a:spcPts val="600"/>
                  </a:spcAft>
                  <a:buNone/>
                </a:pPr>
                <a:r>
                  <a:rPr lang="en-US" altLang="zh-CN" sz="2000" dirty="0"/>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a:t>
                </a:r>
                <a:r>
                  <a:rPr lang="en-US" altLang="zh-CN" sz="2000" i="1" baseline="-25000" dirty="0">
                    <a:latin typeface="Times New Roman" panose="02020603050405020304" pitchFamily="18" charset="0"/>
                    <a:cs typeface="Times New Roman" panose="02020603050405020304" pitchFamily="18" charset="0"/>
                  </a:rPr>
                  <a:t>1</a:t>
                </a:r>
                <a:r>
                  <a:rPr lang="en-US" altLang="zh-CN" sz="2000" i="1" dirty="0">
                    <a:latin typeface="Times New Roman" panose="02020603050405020304" pitchFamily="18" charset="0"/>
                    <a:cs typeface="Times New Roman" panose="02020603050405020304" pitchFamily="18" charset="0"/>
                  </a:rPr>
                  <a:t>,, A</a:t>
                </a:r>
                <a:r>
                  <a:rPr lang="en-US" altLang="zh-CN" sz="2000" i="1" baseline="-25000" dirty="0">
                    <a:latin typeface="Times New Roman" panose="02020603050405020304" pitchFamily="18" charset="0"/>
                    <a:cs typeface="Times New Roman" panose="02020603050405020304" pitchFamily="18" charset="0"/>
                  </a:rPr>
                  <a:t>2</a:t>
                </a:r>
                <a:r>
                  <a:rPr lang="en-US" altLang="zh-CN" sz="2000" i="1" dirty="0">
                    <a:latin typeface="Times New Roman" panose="02020603050405020304" pitchFamily="18" charset="0"/>
                    <a:cs typeface="Times New Roman" panose="02020603050405020304" pitchFamily="18" charset="0"/>
                  </a:rPr>
                  <a:t>, ..., A</a:t>
                </a:r>
                <a:r>
                  <a:rPr lang="en-US" altLang="zh-CN" sz="2000" i="1" baseline="-25000" dirty="0">
                    <a:latin typeface="Times New Roman" panose="02020603050405020304" pitchFamily="18" charset="0"/>
                    <a:cs typeface="Times New Roman" panose="02020603050405020304" pitchFamily="18" charset="0"/>
                  </a:rPr>
                  <a:t>n</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r</a:t>
                </a:r>
                <a:r>
                  <a:rPr lang="en-US" altLang="zh-CN" sz="2000" i="1" baseline="-25000" dirty="0">
                    <a:latin typeface="Times New Roman" panose="02020603050405020304" pitchFamily="18" charset="0"/>
                    <a:cs typeface="Times New Roman" panose="02020603050405020304" pitchFamily="18" charset="0"/>
                  </a:rPr>
                  <a:t>1</a:t>
                </a:r>
                <a:r>
                  <a:rPr lang="en-US" altLang="zh-CN" sz="2000" i="1" dirty="0">
                    <a:latin typeface="Times New Roman" panose="02020603050405020304" pitchFamily="18" charset="0"/>
                    <a:cs typeface="Times New Roman" panose="02020603050405020304" pitchFamily="18" charset="0"/>
                  </a:rPr>
                  <a:t>, r</a:t>
                </a:r>
                <a:r>
                  <a:rPr lang="en-US" altLang="zh-CN" sz="2000" i="1" baseline="-25000" dirty="0">
                    <a:latin typeface="Times New Roman" panose="02020603050405020304" pitchFamily="18" charset="0"/>
                    <a:cs typeface="Times New Roman" panose="02020603050405020304" pitchFamily="18" charset="0"/>
                  </a:rPr>
                  <a:t>2</a:t>
                </a:r>
                <a:r>
                  <a:rPr lang="en-US" altLang="zh-CN" sz="2000" i="1" dirty="0">
                    <a:latin typeface="Times New Roman" panose="02020603050405020304" pitchFamily="18" charset="0"/>
                    <a:cs typeface="Times New Roman" panose="02020603050405020304" pitchFamily="18" charset="0"/>
                  </a:rPr>
                  <a:t>, ..., r</a:t>
                </a:r>
                <a:r>
                  <a:rPr lang="en-US" altLang="zh-CN" sz="2000" i="1" baseline="-25000" dirty="0">
                    <a:latin typeface="Times New Roman" panose="02020603050405020304" pitchFamily="18" charset="0"/>
                    <a:cs typeface="Times New Roman" panose="02020603050405020304" pitchFamily="18" charset="0"/>
                  </a:rPr>
                  <a:t>m</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P</a:t>
                </a:r>
              </a:p>
              <a:p>
                <a:pPr marL="0" indent="0">
                  <a:spcAft>
                    <a:spcPts val="600"/>
                  </a:spcAft>
                  <a:buNone/>
                </a:pPr>
                <a:r>
                  <a:rPr lang="en-US" altLang="zh-CN" sz="2000" dirty="0"/>
                  <a:t>is equivalent to the multiset version of the expression:</a:t>
                </a:r>
              </a:p>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m:rPr>
                              <m:sty m:val="p"/>
                            </m:rPr>
                            <a:rPr lang="el-GR" altLang="zh-CN" sz="2000" i="1" smtClean="0">
                              <a:latin typeface="Cambria Math" panose="02040503050406030204" pitchFamily="18" charset="0"/>
                              <a:ea typeface="Cambria Math" panose="02040503050406030204" pitchFamily="18" charset="0"/>
                            </a:rPr>
                            <m:t>Π</m:t>
                          </m:r>
                        </m:e>
                        <m:sub>
                          <m:sSub>
                            <m:sSubPr>
                              <m:ctrlPr>
                                <a:rPr lang="el-GR"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𝐴</m:t>
                              </m:r>
                            </m:e>
                            <m:sub>
                              <m:r>
                                <a:rPr lang="en-US" altLang="zh-CN" sz="2000" b="0" i="1" smtClean="0">
                                  <a:latin typeface="Cambria Math" panose="02040503050406030204" pitchFamily="18" charset="0"/>
                                  <a:ea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𝑛</m:t>
                              </m:r>
                            </m:sub>
                          </m:sSub>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𝜎</m:t>
                          </m:r>
                        </m:e>
                        <m:sub>
                          <m:r>
                            <a:rPr lang="en-US" altLang="zh-CN" sz="2000" b="0" i="1" smtClean="0">
                              <a:latin typeface="Cambria Math" panose="02040503050406030204" pitchFamily="18" charset="0"/>
                            </a:rPr>
                            <m:t>𝑃</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𝑟</m:t>
                          </m:r>
                        </m:e>
                        <m:sub>
                          <m:r>
                            <a:rPr lang="en-US" altLang="zh-CN" sz="2000" b="0" i="1" smtClean="0">
                              <a:latin typeface="Cambria Math" panose="02040503050406030204" pitchFamily="18" charset="0"/>
                              <a:ea typeface="Cambria Math" panose="02040503050406030204" pitchFamily="18" charset="0"/>
                            </a:rPr>
                            <m:t>2</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𝑟</m:t>
                          </m:r>
                        </m:e>
                        <m:sub>
                          <m:r>
                            <a:rPr lang="en-US" altLang="zh-CN" sz="2000" b="0" i="1" smtClean="0">
                              <a:latin typeface="Cambria Math" panose="02040503050406030204" pitchFamily="18" charset="0"/>
                              <a:ea typeface="Cambria Math" panose="02040503050406030204" pitchFamily="18" charset="0"/>
                            </a:rPr>
                            <m:t>𝑚</m:t>
                          </m:r>
                        </m:sub>
                      </m:sSub>
                      <m:r>
                        <a:rPr lang="en-US" altLang="zh-CN" sz="2000" b="0" i="1" smtClean="0">
                          <a:latin typeface="Cambria Math" panose="02040503050406030204" pitchFamily="18" charset="0"/>
                        </a:rPr>
                        <m:t>))</m:t>
                      </m:r>
                    </m:oMath>
                  </m:oMathPara>
                </a14:m>
                <a:endParaRPr lang="en-US" altLang="zh-CN" sz="2000" dirty="0"/>
              </a:p>
            </p:txBody>
          </p:sp>
        </mc:Choice>
        <mc:Fallback xmlns="">
          <p:sp>
            <p:nvSpPr>
              <p:cNvPr id="3" name="内容占位符 2">
                <a:extLst>
                  <a:ext uri="{FF2B5EF4-FFF2-40B4-BE49-F238E27FC236}">
                    <a16:creationId xmlns:a16="http://schemas.microsoft.com/office/drawing/2014/main" id="{9DC1C9C6-8F56-4629-AD80-416EA628223A}"/>
                  </a:ext>
                </a:extLst>
              </p:cNvPr>
              <p:cNvSpPr>
                <a:spLocks noGrp="1" noRot="1" noChangeAspect="1" noMove="1" noResize="1" noEditPoints="1" noAdjustHandles="1" noChangeArrowheads="1" noChangeShapeType="1" noTextEdit="1"/>
              </p:cNvSpPr>
              <p:nvPr>
                <p:ph idx="1"/>
              </p:nvPr>
            </p:nvSpPr>
            <p:spPr>
              <a:blipFill>
                <a:blip r:embed="rId2"/>
                <a:stretch>
                  <a:fillRect l="-711" t="-801" b="-6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3608461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749E56-650D-4E19-987F-BA3BC79A8486}"/>
              </a:ext>
            </a:extLst>
          </p:cNvPr>
          <p:cNvSpPr>
            <a:spLocks noGrp="1"/>
          </p:cNvSpPr>
          <p:nvPr>
            <p:ph type="title"/>
          </p:nvPr>
        </p:nvSpPr>
        <p:spPr/>
        <p:txBody>
          <a:bodyPr/>
          <a:lstStyle/>
          <a:p>
            <a:pPr algn="ctr"/>
            <a:r>
              <a:rPr lang="zh-CN" altLang="en-US" dirty="0"/>
              <a:t>集合操作（续）</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B04EDA6-A92A-4AA1-87E2-0BFD335C0168}"/>
                  </a:ext>
                </a:extLst>
              </p:cNvPr>
              <p:cNvSpPr>
                <a:spLocks noGrp="1"/>
              </p:cNvSpPr>
              <p:nvPr>
                <p:ph idx="1"/>
              </p:nvPr>
            </p:nvSpPr>
            <p:spPr>
              <a:xfrm>
                <a:off x="251520" y="789553"/>
                <a:ext cx="8280920" cy="3805070"/>
              </a:xfrm>
            </p:spPr>
            <p:txBody>
              <a:bodyPr/>
              <a:lstStyle/>
              <a:p>
                <a:pPr>
                  <a:spcBef>
                    <a:spcPts val="1200"/>
                  </a:spcBef>
                </a:pPr>
                <a:r>
                  <a:rPr lang="en-US" altLang="zh-CN" sz="2000" dirty="0"/>
                  <a:t>The set operations </a:t>
                </a:r>
                <a:r>
                  <a:rPr lang="en-US" altLang="zh-CN" sz="2000" dirty="0">
                    <a:solidFill>
                      <a:srgbClr val="C00000"/>
                    </a:solidFill>
                  </a:rPr>
                  <a:t>union</a:t>
                </a:r>
                <a:r>
                  <a:rPr lang="en-US" altLang="zh-CN" sz="2000" dirty="0"/>
                  <a:t>, </a:t>
                </a:r>
                <a:r>
                  <a:rPr lang="en-US" altLang="zh-CN" sz="2000" dirty="0">
                    <a:solidFill>
                      <a:srgbClr val="C00000"/>
                    </a:solidFill>
                  </a:rPr>
                  <a:t>intersect</a:t>
                </a:r>
                <a:r>
                  <a:rPr lang="en-US" altLang="zh-CN" sz="2000" dirty="0"/>
                  <a:t>, and </a:t>
                </a:r>
                <a:r>
                  <a:rPr lang="en-US" altLang="zh-CN" sz="2000" dirty="0">
                    <a:solidFill>
                      <a:srgbClr val="C00000"/>
                    </a:solidFill>
                  </a:rPr>
                  <a:t>except</a:t>
                </a:r>
                <a:r>
                  <a:rPr lang="en-US" altLang="zh-CN" sz="2000" dirty="0"/>
                  <a:t> operate on relations and correspond to the relational algebra operations </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m:t>
                    </m:r>
                  </m:oMath>
                </a14:m>
                <a:endParaRPr lang="en-US" altLang="zh-CN" sz="2000" dirty="0"/>
              </a:p>
              <a:p>
                <a:pPr>
                  <a:spcBef>
                    <a:spcPts val="1200"/>
                  </a:spcBef>
                </a:pPr>
                <a:r>
                  <a:rPr lang="en-US" altLang="zh-CN" sz="2000" dirty="0"/>
                  <a:t>Each of the above operations </a:t>
                </a:r>
                <a:r>
                  <a:rPr lang="en-US" altLang="zh-CN" sz="2000" dirty="0">
                    <a:solidFill>
                      <a:srgbClr val="C00000"/>
                    </a:solidFill>
                  </a:rPr>
                  <a:t>automatically</a:t>
                </a:r>
                <a:r>
                  <a:rPr lang="en-US" altLang="zh-CN" sz="2000" dirty="0"/>
                  <a:t> </a:t>
                </a:r>
                <a:r>
                  <a:rPr lang="en-US" altLang="zh-CN" sz="2000" dirty="0">
                    <a:solidFill>
                      <a:srgbClr val="C00000"/>
                    </a:solidFill>
                  </a:rPr>
                  <a:t>eliminates duplicates</a:t>
                </a:r>
              </a:p>
              <a:p>
                <a:pPr>
                  <a:spcBef>
                    <a:spcPts val="1200"/>
                  </a:spcBef>
                </a:pPr>
                <a:r>
                  <a:rPr lang="en-US" altLang="zh-CN" sz="2000" dirty="0"/>
                  <a:t>To retain all duplicates use the corresponding multiset versions </a:t>
                </a:r>
                <a:r>
                  <a:rPr lang="en-US" altLang="zh-CN" sz="2000" dirty="0">
                    <a:solidFill>
                      <a:srgbClr val="C00000"/>
                    </a:solidFill>
                  </a:rPr>
                  <a:t>union all</a:t>
                </a:r>
                <a:r>
                  <a:rPr lang="en-US" altLang="zh-CN" sz="2000" dirty="0"/>
                  <a:t>, </a:t>
                </a:r>
                <a:r>
                  <a:rPr lang="en-US" altLang="zh-CN" sz="2000" dirty="0">
                    <a:solidFill>
                      <a:srgbClr val="C00000"/>
                    </a:solidFill>
                  </a:rPr>
                  <a:t>intersect all </a:t>
                </a:r>
                <a:r>
                  <a:rPr lang="en-US" altLang="zh-CN" sz="2000" dirty="0"/>
                  <a:t>and </a:t>
                </a:r>
                <a:r>
                  <a:rPr lang="en-US" altLang="zh-CN" sz="2000" dirty="0">
                    <a:solidFill>
                      <a:srgbClr val="C00000"/>
                    </a:solidFill>
                  </a:rPr>
                  <a:t>except all</a:t>
                </a:r>
                <a:r>
                  <a:rPr lang="en-US" altLang="zh-CN" sz="2000" dirty="0"/>
                  <a:t>.</a:t>
                </a:r>
              </a:p>
              <a:p>
                <a:pPr lvl="1">
                  <a:spcBef>
                    <a:spcPts val="1200"/>
                  </a:spcBef>
                </a:pPr>
                <a:r>
                  <a:rPr lang="en-US" altLang="zh-CN" sz="1800" dirty="0"/>
                  <a:t>Suppose a tuple occurs </a:t>
                </a:r>
                <a14:m>
                  <m:oMath xmlns:m="http://schemas.openxmlformats.org/officeDocument/2006/math">
                    <m:r>
                      <a:rPr lang="en-US" altLang="zh-CN" sz="1800" b="0" i="1" smtClean="0">
                        <a:latin typeface="Cambria Math" panose="02040503050406030204" pitchFamily="18" charset="0"/>
                      </a:rPr>
                      <m:t>𝑚</m:t>
                    </m:r>
                  </m:oMath>
                </a14:m>
                <a:r>
                  <a:rPr lang="en-US" altLang="zh-CN" sz="1800" dirty="0"/>
                  <a:t> times in </a:t>
                </a:r>
                <a14:m>
                  <m:oMath xmlns:m="http://schemas.openxmlformats.org/officeDocument/2006/math">
                    <m:r>
                      <a:rPr lang="en-US" altLang="zh-CN" sz="1800" b="0" i="1" smtClean="0">
                        <a:latin typeface="Cambria Math" panose="02040503050406030204" pitchFamily="18" charset="0"/>
                      </a:rPr>
                      <m:t>𝑟</m:t>
                    </m:r>
                  </m:oMath>
                </a14:m>
                <a:r>
                  <a:rPr lang="en-US" altLang="zh-CN" sz="1800" dirty="0"/>
                  <a:t> and </a:t>
                </a:r>
                <a14:m>
                  <m:oMath xmlns:m="http://schemas.openxmlformats.org/officeDocument/2006/math">
                    <m:r>
                      <a:rPr lang="en-US" altLang="zh-CN" sz="1800" b="0" i="1" smtClean="0">
                        <a:latin typeface="Cambria Math" panose="02040503050406030204" pitchFamily="18" charset="0"/>
                      </a:rPr>
                      <m:t>𝑛</m:t>
                    </m:r>
                  </m:oMath>
                </a14:m>
                <a:r>
                  <a:rPr lang="en-US" altLang="zh-CN" sz="1800" dirty="0"/>
                  <a:t> times in </a:t>
                </a:r>
                <a14:m>
                  <m:oMath xmlns:m="http://schemas.openxmlformats.org/officeDocument/2006/math">
                    <m:r>
                      <a:rPr lang="en-US" altLang="zh-CN" sz="1800" b="0" i="1" smtClean="0">
                        <a:latin typeface="Cambria Math" panose="02040503050406030204" pitchFamily="18" charset="0"/>
                      </a:rPr>
                      <m:t>𝑠</m:t>
                    </m:r>
                  </m:oMath>
                </a14:m>
                <a:r>
                  <a:rPr lang="en-US" altLang="zh-CN" sz="1800" dirty="0"/>
                  <a:t>, then, it occurs:</a:t>
                </a:r>
              </a:p>
              <a:p>
                <a:pPr lvl="2">
                  <a:spcBef>
                    <a:spcPts val="1200"/>
                  </a:spcBef>
                </a:pPr>
                <a14:m>
                  <m:oMath xmlns:m="http://schemas.openxmlformats.org/officeDocument/2006/math">
                    <m:r>
                      <a:rPr lang="en-US" altLang="zh-CN" sz="1600" b="0" i="1" smtClean="0">
                        <a:latin typeface="Cambria Math" panose="02040503050406030204" pitchFamily="18" charset="0"/>
                      </a:rPr>
                      <m:t>𝑚</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𝑛</m:t>
                    </m:r>
                  </m:oMath>
                </a14:m>
                <a:r>
                  <a:rPr lang="en-US" altLang="zh-CN" sz="1600" dirty="0"/>
                  <a:t> times in </a:t>
                </a:r>
                <a14:m>
                  <m:oMath xmlns:m="http://schemas.openxmlformats.org/officeDocument/2006/math">
                    <m:r>
                      <a:rPr lang="en-US" altLang="zh-CN" sz="1600" b="0" i="1" smtClean="0">
                        <a:latin typeface="Cambria Math" panose="02040503050406030204" pitchFamily="18" charset="0"/>
                      </a:rPr>
                      <m:t>𝑟</m:t>
                    </m:r>
                  </m:oMath>
                </a14:m>
                <a:r>
                  <a:rPr lang="en-US" altLang="zh-CN" sz="1600" dirty="0"/>
                  <a:t> union all </a:t>
                </a:r>
                <a14:m>
                  <m:oMath xmlns:m="http://schemas.openxmlformats.org/officeDocument/2006/math">
                    <m:r>
                      <a:rPr lang="en-US" altLang="zh-CN" sz="1600" b="0" i="1" smtClean="0">
                        <a:latin typeface="Cambria Math" panose="02040503050406030204" pitchFamily="18" charset="0"/>
                      </a:rPr>
                      <m:t>𝑠</m:t>
                    </m:r>
                  </m:oMath>
                </a14:m>
                <a:endParaRPr lang="en-US" altLang="zh-CN" sz="1600" dirty="0"/>
              </a:p>
              <a:p>
                <a:pPr lvl="2">
                  <a:spcBef>
                    <a:spcPts val="1200"/>
                  </a:spcBef>
                </a:pPr>
                <a14:m>
                  <m:oMath xmlns:m="http://schemas.openxmlformats.org/officeDocument/2006/math">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min</m:t>
                        </m:r>
                      </m:fName>
                      <m:e>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𝑚</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𝑛</m:t>
                        </m:r>
                        <m:r>
                          <a:rPr lang="en-US" altLang="zh-CN" sz="1600" b="0" i="1" smtClean="0">
                            <a:latin typeface="Cambria Math" panose="02040503050406030204" pitchFamily="18" charset="0"/>
                          </a:rPr>
                          <m:t>)</m:t>
                        </m:r>
                      </m:e>
                    </m:func>
                  </m:oMath>
                </a14:m>
                <a:r>
                  <a:rPr lang="en-US" altLang="zh-CN" sz="1600" dirty="0"/>
                  <a:t> times in </a:t>
                </a:r>
                <a14:m>
                  <m:oMath xmlns:m="http://schemas.openxmlformats.org/officeDocument/2006/math">
                    <m:r>
                      <a:rPr lang="en-US" altLang="zh-CN" sz="1600" i="1">
                        <a:latin typeface="Cambria Math" panose="02040503050406030204" pitchFamily="18" charset="0"/>
                      </a:rPr>
                      <m:t>𝑟</m:t>
                    </m:r>
                  </m:oMath>
                </a14:m>
                <a:r>
                  <a:rPr lang="en-US" altLang="zh-CN" sz="1600" dirty="0"/>
                  <a:t> intersect all </a:t>
                </a:r>
                <a14:m>
                  <m:oMath xmlns:m="http://schemas.openxmlformats.org/officeDocument/2006/math">
                    <m:r>
                      <a:rPr lang="en-US" altLang="zh-CN" sz="1600" i="1">
                        <a:latin typeface="Cambria Math" panose="02040503050406030204" pitchFamily="18" charset="0"/>
                      </a:rPr>
                      <m:t>𝑠</m:t>
                    </m:r>
                  </m:oMath>
                </a14:m>
                <a:endParaRPr lang="en-US" altLang="zh-CN" sz="1600" dirty="0"/>
              </a:p>
              <a:p>
                <a:pPr lvl="2">
                  <a:spcBef>
                    <a:spcPts val="1200"/>
                  </a:spcBef>
                </a:pPr>
                <a14:m>
                  <m:oMath xmlns:m="http://schemas.openxmlformats.org/officeDocument/2006/math">
                    <m:r>
                      <m:rPr>
                        <m:sty m:val="p"/>
                      </m:rPr>
                      <a:rPr lang="en-US" altLang="zh-CN" sz="1600" b="0" i="0" smtClean="0">
                        <a:latin typeface="Cambria Math" panose="02040503050406030204" pitchFamily="18" charset="0"/>
                      </a:rPr>
                      <m:t>max</m:t>
                    </m:r>
                    <m:r>
                      <a:rPr lang="en-US" altLang="zh-CN" sz="1600" b="0" i="1" smtClean="0">
                        <a:latin typeface="Cambria Math" panose="02040503050406030204" pitchFamily="18" charset="0"/>
                      </a:rPr>
                      <m:t>⁡(0, </m:t>
                    </m:r>
                    <m:r>
                      <a:rPr lang="en-US" altLang="zh-CN" sz="1600" b="0" i="1" smtClean="0">
                        <a:latin typeface="Cambria Math" panose="02040503050406030204" pitchFamily="18" charset="0"/>
                      </a:rPr>
                      <m:t>𝑚</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𝑛</m:t>
                    </m:r>
                    <m:r>
                      <a:rPr lang="en-US" altLang="zh-CN" sz="1600" b="0" i="1" smtClean="0">
                        <a:latin typeface="Cambria Math" panose="02040503050406030204" pitchFamily="18" charset="0"/>
                      </a:rPr>
                      <m:t>)</m:t>
                    </m:r>
                  </m:oMath>
                </a14:m>
                <a:r>
                  <a:rPr lang="en-US" altLang="zh-CN" sz="1600" dirty="0"/>
                  <a:t> times in </a:t>
                </a:r>
                <a14:m>
                  <m:oMath xmlns:m="http://schemas.openxmlformats.org/officeDocument/2006/math">
                    <m:r>
                      <a:rPr lang="en-US" altLang="zh-CN" sz="1600" i="1">
                        <a:latin typeface="Cambria Math" panose="02040503050406030204" pitchFamily="18" charset="0"/>
                      </a:rPr>
                      <m:t>𝑟</m:t>
                    </m:r>
                  </m:oMath>
                </a14:m>
                <a:r>
                  <a:rPr lang="en-US" altLang="zh-CN" sz="1600" dirty="0"/>
                  <a:t> except all </a:t>
                </a:r>
                <a14:m>
                  <m:oMath xmlns:m="http://schemas.openxmlformats.org/officeDocument/2006/math">
                    <m:r>
                      <a:rPr lang="en-US" altLang="zh-CN" sz="1600" i="1">
                        <a:latin typeface="Cambria Math" panose="02040503050406030204" pitchFamily="18" charset="0"/>
                      </a:rPr>
                      <m:t>𝑠</m:t>
                    </m:r>
                  </m:oMath>
                </a14:m>
                <a:endParaRPr lang="zh-CN" altLang="en-US" sz="1400" dirty="0"/>
              </a:p>
            </p:txBody>
          </p:sp>
        </mc:Choice>
        <mc:Fallback xmlns="">
          <p:sp>
            <p:nvSpPr>
              <p:cNvPr id="3" name="内容占位符 2">
                <a:extLst>
                  <a:ext uri="{FF2B5EF4-FFF2-40B4-BE49-F238E27FC236}">
                    <a16:creationId xmlns:a16="http://schemas.microsoft.com/office/drawing/2014/main" id="{FB04EDA6-A92A-4AA1-87E2-0BFD335C0168}"/>
                  </a:ext>
                </a:extLst>
              </p:cNvPr>
              <p:cNvSpPr>
                <a:spLocks noGrp="1" noRot="1" noChangeAspect="1" noMove="1" noResize="1" noEditPoints="1" noAdjustHandles="1" noChangeArrowheads="1" noChangeShapeType="1" noTextEdit="1"/>
              </p:cNvSpPr>
              <p:nvPr>
                <p:ph idx="1"/>
              </p:nvPr>
            </p:nvSpPr>
            <p:spPr>
              <a:xfrm>
                <a:off x="251520" y="789553"/>
                <a:ext cx="8280920" cy="3805070"/>
              </a:xfrm>
              <a:blipFill>
                <a:blip r:embed="rId2"/>
                <a:stretch>
                  <a:fillRect l="-662" t="-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611706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D11DFF-E203-4BB7-BB59-BDEFC4128639}"/>
              </a:ext>
            </a:extLst>
          </p:cNvPr>
          <p:cNvSpPr>
            <a:spLocks noGrp="1"/>
          </p:cNvSpPr>
          <p:nvPr>
            <p:ph type="title"/>
          </p:nvPr>
        </p:nvSpPr>
        <p:spPr/>
        <p:txBody>
          <a:bodyPr/>
          <a:lstStyle/>
          <a:p>
            <a:pPr algn="ctr"/>
            <a:r>
              <a:rPr lang="zh-CN" altLang="en-US" dirty="0"/>
              <a:t>集合操作（续）</a:t>
            </a:r>
          </a:p>
        </p:txBody>
      </p:sp>
      <p:sp>
        <p:nvSpPr>
          <p:cNvPr id="3" name="内容占位符 2">
            <a:extLst>
              <a:ext uri="{FF2B5EF4-FFF2-40B4-BE49-F238E27FC236}">
                <a16:creationId xmlns:a16="http://schemas.microsoft.com/office/drawing/2014/main" id="{0087EE6E-64B0-4BB5-8CE8-C48275674A73}"/>
              </a:ext>
            </a:extLst>
          </p:cNvPr>
          <p:cNvSpPr>
            <a:spLocks noGrp="1"/>
          </p:cNvSpPr>
          <p:nvPr>
            <p:ph idx="1"/>
          </p:nvPr>
        </p:nvSpPr>
        <p:spPr/>
        <p:txBody>
          <a:bodyPr/>
          <a:lstStyle/>
          <a:p>
            <a:r>
              <a:rPr lang="en-US" altLang="zh-CN" sz="2000" dirty="0"/>
              <a:t>Find all customers who have a loan, an account, or both:</a:t>
            </a:r>
          </a:p>
          <a:p>
            <a:pPr marL="0" indent="0">
              <a:spcBef>
                <a:spcPts val="0"/>
              </a:spcBef>
              <a:buNone/>
            </a:pPr>
            <a:r>
              <a:rPr lang="en-US" altLang="zh-CN" sz="2000" dirty="0"/>
              <a:t>	</a:t>
            </a:r>
            <a:r>
              <a:rPr lang="en-US" altLang="zh-CN" sz="2000" i="1" dirty="0">
                <a:latin typeface="Times New Roman" panose="02020603050405020304" pitchFamily="18" charset="0"/>
                <a:cs typeface="Times New Roman" panose="02020603050405020304" pitchFamily="18" charset="0"/>
              </a:rPr>
              <a:t>(select </a:t>
            </a:r>
            <a:r>
              <a:rPr lang="en-US" altLang="zh-CN" sz="2000" i="1" dirty="0" err="1">
                <a:latin typeface="Times New Roman" panose="02020603050405020304" pitchFamily="18" charset="0"/>
                <a:cs typeface="Times New Roman" panose="02020603050405020304" pitchFamily="18" charset="0"/>
              </a:rPr>
              <a:t>customer_name</a:t>
            </a:r>
            <a:r>
              <a:rPr lang="en-US" altLang="zh-CN" sz="2000" i="1" dirty="0">
                <a:latin typeface="Times New Roman" panose="02020603050405020304" pitchFamily="18" charset="0"/>
                <a:cs typeface="Times New Roman" panose="02020603050405020304" pitchFamily="18" charset="0"/>
              </a:rPr>
              <a:t> from depositor)</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i="1" dirty="0">
                <a:solidFill>
                  <a:srgbClr val="C00000"/>
                </a:solidFill>
                <a:latin typeface="Times New Roman" panose="02020603050405020304" pitchFamily="18" charset="0"/>
                <a:cs typeface="Times New Roman" panose="02020603050405020304" pitchFamily="18" charset="0"/>
              </a:rPr>
              <a:t>union [all]</a:t>
            </a:r>
            <a:br>
              <a:rPr lang="en-US" altLang="zh-CN" sz="2000" i="1" dirty="0">
                <a:solidFill>
                  <a:srgbClr val="C00000"/>
                </a:solidFill>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(select </a:t>
            </a:r>
            <a:r>
              <a:rPr lang="en-US" altLang="zh-CN" sz="2000" i="1" dirty="0" err="1">
                <a:latin typeface="Times New Roman" panose="02020603050405020304" pitchFamily="18" charset="0"/>
                <a:cs typeface="Times New Roman" panose="02020603050405020304" pitchFamily="18" charset="0"/>
              </a:rPr>
              <a:t>customer_name</a:t>
            </a:r>
            <a:r>
              <a:rPr lang="en-US" altLang="zh-CN" sz="2000" i="1" dirty="0">
                <a:latin typeface="Times New Roman" panose="02020603050405020304" pitchFamily="18" charset="0"/>
                <a:cs typeface="Times New Roman" panose="02020603050405020304" pitchFamily="18" charset="0"/>
              </a:rPr>
              <a:t> from borrower)</a:t>
            </a:r>
          </a:p>
          <a:p>
            <a:r>
              <a:rPr lang="en-US" altLang="zh-CN" sz="2000" dirty="0"/>
              <a:t>Find all customers who have both a loan and an account.</a:t>
            </a:r>
          </a:p>
          <a:p>
            <a:pPr marL="0" indent="0">
              <a:spcBef>
                <a:spcPts val="0"/>
              </a:spcBef>
              <a:buNone/>
            </a:pPr>
            <a:r>
              <a:rPr lang="en-US" altLang="zh-CN" sz="2000" dirty="0"/>
              <a:t>	</a:t>
            </a:r>
            <a:r>
              <a:rPr lang="en-US" altLang="zh-CN" sz="2000" i="1" dirty="0">
                <a:latin typeface="Times New Roman" panose="02020603050405020304" pitchFamily="18" charset="0"/>
                <a:cs typeface="Times New Roman" panose="02020603050405020304" pitchFamily="18" charset="0"/>
              </a:rPr>
              <a:t>(select </a:t>
            </a:r>
            <a:r>
              <a:rPr lang="en-US" altLang="zh-CN" sz="2000" i="1" dirty="0" err="1">
                <a:latin typeface="Times New Roman" panose="02020603050405020304" pitchFamily="18" charset="0"/>
                <a:cs typeface="Times New Roman" panose="02020603050405020304" pitchFamily="18" charset="0"/>
              </a:rPr>
              <a:t>customer_name</a:t>
            </a:r>
            <a:r>
              <a:rPr lang="en-US" altLang="zh-CN" sz="2000" i="1" dirty="0">
                <a:latin typeface="Times New Roman" panose="02020603050405020304" pitchFamily="18" charset="0"/>
                <a:cs typeface="Times New Roman" panose="02020603050405020304" pitchFamily="18" charset="0"/>
              </a:rPr>
              <a:t> from depositor)</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i="1" dirty="0">
                <a:solidFill>
                  <a:srgbClr val="C00000"/>
                </a:solidFill>
                <a:latin typeface="Times New Roman" panose="02020603050405020304" pitchFamily="18" charset="0"/>
                <a:cs typeface="Times New Roman" panose="02020603050405020304" pitchFamily="18" charset="0"/>
              </a:rPr>
              <a:t>intersect [all]</a:t>
            </a:r>
            <a:br>
              <a:rPr lang="en-US" altLang="zh-CN" sz="2000" i="1" dirty="0">
                <a:solidFill>
                  <a:srgbClr val="C00000"/>
                </a:solidFill>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(select </a:t>
            </a:r>
            <a:r>
              <a:rPr lang="en-US" altLang="zh-CN" sz="2000" i="1" dirty="0" err="1">
                <a:latin typeface="Times New Roman" panose="02020603050405020304" pitchFamily="18" charset="0"/>
                <a:cs typeface="Times New Roman" panose="02020603050405020304" pitchFamily="18" charset="0"/>
              </a:rPr>
              <a:t>customer_name</a:t>
            </a:r>
            <a:r>
              <a:rPr lang="en-US" altLang="zh-CN" sz="2000" i="1" dirty="0">
                <a:latin typeface="Times New Roman" panose="02020603050405020304" pitchFamily="18" charset="0"/>
                <a:cs typeface="Times New Roman" panose="02020603050405020304" pitchFamily="18" charset="0"/>
              </a:rPr>
              <a:t> from borrower)</a:t>
            </a:r>
          </a:p>
          <a:p>
            <a:r>
              <a:rPr lang="en-US" altLang="zh-CN" sz="2000" dirty="0"/>
              <a:t>Find all customers who have an account but no loan.</a:t>
            </a:r>
          </a:p>
          <a:p>
            <a:pPr marL="0" indent="0">
              <a:spcBef>
                <a:spcPts val="0"/>
              </a:spcBef>
              <a:buNone/>
            </a:pPr>
            <a:r>
              <a:rPr lang="en-US" altLang="zh-CN" sz="2000" dirty="0"/>
              <a:t>	</a:t>
            </a:r>
            <a:r>
              <a:rPr lang="en-US" altLang="zh-CN" sz="2000" i="1" dirty="0">
                <a:latin typeface="Times New Roman" panose="02020603050405020304" pitchFamily="18" charset="0"/>
                <a:cs typeface="Times New Roman" panose="02020603050405020304" pitchFamily="18" charset="0"/>
              </a:rPr>
              <a:t>(select </a:t>
            </a:r>
            <a:r>
              <a:rPr lang="en-US" altLang="zh-CN" sz="2000" i="1" dirty="0" err="1">
                <a:latin typeface="Times New Roman" panose="02020603050405020304" pitchFamily="18" charset="0"/>
                <a:cs typeface="Times New Roman" panose="02020603050405020304" pitchFamily="18" charset="0"/>
              </a:rPr>
              <a:t>customer_name</a:t>
            </a:r>
            <a:r>
              <a:rPr lang="en-US" altLang="zh-CN" sz="2000" i="1" dirty="0">
                <a:latin typeface="Times New Roman" panose="02020603050405020304" pitchFamily="18" charset="0"/>
                <a:cs typeface="Times New Roman" panose="02020603050405020304" pitchFamily="18" charset="0"/>
              </a:rPr>
              <a:t> from depositor)</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i="1" dirty="0">
                <a:solidFill>
                  <a:srgbClr val="C00000"/>
                </a:solidFill>
                <a:latin typeface="Times New Roman" panose="02020603050405020304" pitchFamily="18" charset="0"/>
                <a:cs typeface="Times New Roman" panose="02020603050405020304" pitchFamily="18" charset="0"/>
              </a:rPr>
              <a:t>except [all]</a:t>
            </a:r>
            <a:br>
              <a:rPr lang="en-US" altLang="zh-CN" sz="2000" i="1" dirty="0">
                <a:solidFill>
                  <a:srgbClr val="C00000"/>
                </a:solidFill>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(select </a:t>
            </a:r>
            <a:r>
              <a:rPr lang="en-US" altLang="zh-CN" sz="2000" i="1" dirty="0" err="1">
                <a:latin typeface="Times New Roman" panose="02020603050405020304" pitchFamily="18" charset="0"/>
                <a:cs typeface="Times New Roman" panose="02020603050405020304" pitchFamily="18" charset="0"/>
              </a:rPr>
              <a:t>customer_name</a:t>
            </a:r>
            <a:r>
              <a:rPr lang="en-US" altLang="zh-CN" sz="2000" i="1" dirty="0">
                <a:latin typeface="Times New Roman" panose="02020603050405020304" pitchFamily="18" charset="0"/>
                <a:cs typeface="Times New Roman" panose="02020603050405020304" pitchFamily="18" charset="0"/>
              </a:rPr>
              <a:t> from borrower)</a:t>
            </a:r>
          </a:p>
        </p:txBody>
      </p:sp>
    </p:spTree>
    <p:extLst>
      <p:ext uri="{BB962C8B-B14F-4D97-AF65-F5344CB8AC3E}">
        <p14:creationId xmlns:p14="http://schemas.microsoft.com/office/powerpoint/2010/main" val="50025080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3163E-0EEE-41BC-A193-9C75CD0BE9AE}"/>
              </a:ext>
            </a:extLst>
          </p:cNvPr>
          <p:cNvSpPr>
            <a:spLocks noGrp="1"/>
          </p:cNvSpPr>
          <p:nvPr>
            <p:ph type="title"/>
          </p:nvPr>
        </p:nvSpPr>
        <p:spPr/>
        <p:txBody>
          <a:bodyPr/>
          <a:lstStyle/>
          <a:p>
            <a:pPr algn="ctr"/>
            <a:r>
              <a:rPr lang="zh-CN" altLang="en-US" dirty="0"/>
              <a:t>概要</a:t>
            </a:r>
          </a:p>
        </p:txBody>
      </p:sp>
      <p:sp>
        <p:nvSpPr>
          <p:cNvPr id="3" name="内容占位符 2">
            <a:extLst>
              <a:ext uri="{FF2B5EF4-FFF2-40B4-BE49-F238E27FC236}">
                <a16:creationId xmlns:a16="http://schemas.microsoft.com/office/drawing/2014/main" id="{17E7AADE-2B92-4DCF-8530-BCF73DF66409}"/>
              </a:ext>
            </a:extLst>
          </p:cNvPr>
          <p:cNvSpPr>
            <a:spLocks noGrp="1"/>
          </p:cNvSpPr>
          <p:nvPr>
            <p:ph idx="1"/>
          </p:nvPr>
        </p:nvSpPr>
        <p:spPr>
          <a:xfrm>
            <a:off x="179512" y="1059582"/>
            <a:ext cx="8568952" cy="3175001"/>
          </a:xfrm>
        </p:spPr>
        <p:txBody>
          <a:bodyPr/>
          <a:lstStyle/>
          <a:p>
            <a:pPr>
              <a:spcBef>
                <a:spcPts val="800"/>
              </a:spcBef>
            </a:pPr>
            <a:r>
              <a:rPr lang="en-US" altLang="zh-CN" sz="2000" dirty="0"/>
              <a:t>3.1 SQL</a:t>
            </a:r>
            <a:r>
              <a:rPr lang="zh-CN" altLang="en-US" sz="2000" dirty="0"/>
              <a:t>查询语言概览</a:t>
            </a:r>
            <a:endParaRPr lang="en-US" altLang="zh-CN" sz="2000" dirty="0"/>
          </a:p>
          <a:p>
            <a:pPr>
              <a:spcBef>
                <a:spcPts val="800"/>
              </a:spcBef>
            </a:pPr>
            <a:r>
              <a:rPr lang="en-US" altLang="zh-CN" sz="2000" dirty="0"/>
              <a:t>3.2 SQL</a:t>
            </a:r>
            <a:r>
              <a:rPr lang="zh-CN" altLang="en-US" sz="2000" dirty="0"/>
              <a:t>数据定义</a:t>
            </a:r>
            <a:endParaRPr lang="en-US" altLang="zh-CN" sz="2000" dirty="0"/>
          </a:p>
          <a:p>
            <a:pPr>
              <a:spcBef>
                <a:spcPts val="800"/>
              </a:spcBef>
            </a:pPr>
            <a:r>
              <a:rPr lang="en-US" altLang="zh-CN" sz="2000" dirty="0"/>
              <a:t>3.3 SQL</a:t>
            </a:r>
            <a:r>
              <a:rPr lang="zh-CN" altLang="en-US" sz="2000" dirty="0"/>
              <a:t>查询的基本结构</a:t>
            </a:r>
            <a:endParaRPr lang="en-US" altLang="zh-CN" sz="2000" dirty="0"/>
          </a:p>
          <a:p>
            <a:pPr>
              <a:spcBef>
                <a:spcPts val="800"/>
              </a:spcBef>
            </a:pPr>
            <a:r>
              <a:rPr lang="en-US" altLang="zh-CN" sz="2000" dirty="0"/>
              <a:t>3.4 </a:t>
            </a:r>
            <a:r>
              <a:rPr lang="zh-CN" altLang="en-US" sz="2000" dirty="0"/>
              <a:t>附加的基本运算</a:t>
            </a:r>
            <a:endParaRPr lang="en-US" altLang="zh-CN" sz="2000" dirty="0"/>
          </a:p>
          <a:p>
            <a:pPr>
              <a:spcBef>
                <a:spcPts val="800"/>
              </a:spcBef>
            </a:pPr>
            <a:r>
              <a:rPr lang="en-US" altLang="zh-CN" sz="2000" dirty="0"/>
              <a:t>3.5 </a:t>
            </a:r>
            <a:r>
              <a:rPr lang="zh-CN" altLang="en-US" sz="2000" dirty="0"/>
              <a:t>集合运算</a:t>
            </a:r>
            <a:endParaRPr lang="en-US" altLang="zh-CN" sz="2000" dirty="0"/>
          </a:p>
          <a:p>
            <a:pPr>
              <a:spcBef>
                <a:spcPts val="800"/>
              </a:spcBef>
            </a:pPr>
            <a:r>
              <a:rPr lang="en-US" altLang="zh-CN" sz="2000" b="1" dirty="0">
                <a:solidFill>
                  <a:srgbClr val="C00000"/>
                </a:solidFill>
              </a:rPr>
              <a:t>3.6 </a:t>
            </a:r>
            <a:r>
              <a:rPr lang="zh-CN" altLang="en-US" sz="2000" b="1" dirty="0">
                <a:solidFill>
                  <a:srgbClr val="C00000"/>
                </a:solidFill>
              </a:rPr>
              <a:t>空值</a:t>
            </a:r>
            <a:endParaRPr lang="en-US" altLang="zh-CN" sz="2000" b="1" dirty="0">
              <a:solidFill>
                <a:srgbClr val="C00000"/>
              </a:solidFill>
            </a:endParaRPr>
          </a:p>
          <a:p>
            <a:pPr>
              <a:spcBef>
                <a:spcPts val="800"/>
              </a:spcBef>
            </a:pPr>
            <a:r>
              <a:rPr lang="en-US" altLang="zh-CN" sz="2000" dirty="0"/>
              <a:t>3.7 </a:t>
            </a:r>
            <a:r>
              <a:rPr lang="zh-CN" altLang="en-US" sz="2000" dirty="0"/>
              <a:t>聚集函数</a:t>
            </a:r>
            <a:endParaRPr lang="en-US" altLang="zh-CN" sz="2000" dirty="0"/>
          </a:p>
          <a:p>
            <a:pPr>
              <a:spcBef>
                <a:spcPts val="800"/>
              </a:spcBef>
            </a:pPr>
            <a:r>
              <a:rPr lang="en-US" altLang="zh-CN" sz="2000" dirty="0"/>
              <a:t>3.8 </a:t>
            </a:r>
            <a:r>
              <a:rPr lang="zh-CN" altLang="en-US" sz="2000" dirty="0"/>
              <a:t>嵌套子查询</a:t>
            </a:r>
            <a:endParaRPr lang="en-US" altLang="zh-CN" sz="2000" dirty="0"/>
          </a:p>
          <a:p>
            <a:pPr>
              <a:spcBef>
                <a:spcPts val="800"/>
              </a:spcBef>
            </a:pPr>
            <a:r>
              <a:rPr lang="en-US" altLang="zh-CN" sz="2000" dirty="0"/>
              <a:t>3.9 </a:t>
            </a:r>
            <a:r>
              <a:rPr lang="zh-CN" altLang="en-US" sz="2000" dirty="0"/>
              <a:t>数据库中的修改</a:t>
            </a:r>
            <a:endParaRPr lang="en-US" altLang="zh-CN" sz="2000" dirty="0"/>
          </a:p>
          <a:p>
            <a:pPr>
              <a:spcBef>
                <a:spcPts val="800"/>
              </a:spcBef>
            </a:pPr>
            <a:endParaRPr lang="en-US" altLang="zh-CN" sz="2000" dirty="0"/>
          </a:p>
        </p:txBody>
      </p:sp>
    </p:spTree>
    <p:extLst>
      <p:ext uri="{BB962C8B-B14F-4D97-AF65-F5344CB8AC3E}">
        <p14:creationId xmlns:p14="http://schemas.microsoft.com/office/powerpoint/2010/main" val="299305629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1D8045-B23F-495A-8172-73C791377FA3}"/>
              </a:ext>
            </a:extLst>
          </p:cNvPr>
          <p:cNvSpPr>
            <a:spLocks noGrp="1"/>
          </p:cNvSpPr>
          <p:nvPr>
            <p:ph type="title"/>
          </p:nvPr>
        </p:nvSpPr>
        <p:spPr/>
        <p:txBody>
          <a:bodyPr/>
          <a:lstStyle/>
          <a:p>
            <a:pPr algn="ctr"/>
            <a:r>
              <a:rPr lang="zh-CN" altLang="en-US" dirty="0"/>
              <a:t>空值（</a:t>
            </a:r>
            <a:r>
              <a:rPr lang="en-US" altLang="zh-CN" dirty="0"/>
              <a:t>Null Value</a:t>
            </a:r>
            <a:r>
              <a:rPr lang="zh-CN" altLang="en-US" dirty="0"/>
              <a:t>）</a:t>
            </a:r>
          </a:p>
        </p:txBody>
      </p:sp>
      <p:sp>
        <p:nvSpPr>
          <p:cNvPr id="3" name="内容占位符 2">
            <a:extLst>
              <a:ext uri="{FF2B5EF4-FFF2-40B4-BE49-F238E27FC236}">
                <a16:creationId xmlns:a16="http://schemas.microsoft.com/office/drawing/2014/main" id="{F3A214E5-AA49-4649-8695-AD4FEEDEF186}"/>
              </a:ext>
            </a:extLst>
          </p:cNvPr>
          <p:cNvSpPr>
            <a:spLocks noGrp="1"/>
          </p:cNvSpPr>
          <p:nvPr>
            <p:ph idx="1"/>
          </p:nvPr>
        </p:nvSpPr>
        <p:spPr/>
        <p:txBody>
          <a:bodyPr/>
          <a:lstStyle/>
          <a:p>
            <a:pPr>
              <a:spcBef>
                <a:spcPts val="600"/>
              </a:spcBef>
            </a:pPr>
            <a:r>
              <a:rPr lang="en-US" altLang="zh-CN" sz="2000" dirty="0"/>
              <a:t>It is possible for tuples to have a </a:t>
            </a:r>
            <a:r>
              <a:rPr lang="en-US" altLang="zh-CN" sz="2000" dirty="0">
                <a:solidFill>
                  <a:srgbClr val="C00000"/>
                </a:solidFill>
              </a:rPr>
              <a:t>null</a:t>
            </a:r>
            <a:r>
              <a:rPr lang="en-US" altLang="zh-CN" sz="2000" dirty="0"/>
              <a:t> value which signifies an </a:t>
            </a:r>
            <a:r>
              <a:rPr lang="en-US" altLang="zh-CN" sz="2000" dirty="0">
                <a:solidFill>
                  <a:srgbClr val="C00000"/>
                </a:solidFill>
              </a:rPr>
              <a:t>unknown</a:t>
            </a:r>
            <a:r>
              <a:rPr lang="en-US" altLang="zh-CN" sz="2000" dirty="0"/>
              <a:t> value or that a value does not exist</a:t>
            </a:r>
          </a:p>
          <a:p>
            <a:pPr>
              <a:spcBef>
                <a:spcPts val="600"/>
              </a:spcBef>
            </a:pPr>
            <a:r>
              <a:rPr lang="en-US" altLang="zh-CN" sz="2000" dirty="0"/>
              <a:t>The predicate </a:t>
            </a:r>
            <a:r>
              <a:rPr lang="en-US" altLang="zh-CN" sz="2000" i="1" dirty="0">
                <a:solidFill>
                  <a:srgbClr val="C00000"/>
                </a:solidFill>
                <a:latin typeface="Times New Roman" panose="02020603050405020304" pitchFamily="18" charset="0"/>
                <a:cs typeface="Times New Roman" panose="02020603050405020304" pitchFamily="18" charset="0"/>
              </a:rPr>
              <a:t>is null </a:t>
            </a:r>
            <a:r>
              <a:rPr lang="en-US" altLang="zh-CN" sz="2000" dirty="0"/>
              <a:t>can be used to check for null values</a:t>
            </a:r>
          </a:p>
          <a:p>
            <a:pPr marL="0" indent="0">
              <a:spcBef>
                <a:spcPts val="600"/>
              </a:spcBef>
              <a:buNone/>
            </a:pPr>
            <a:r>
              <a:rPr lang="en-US" altLang="zh-CN" sz="2000" dirty="0"/>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name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instructor</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salary </a:t>
            </a:r>
            <a:r>
              <a:rPr lang="en-US" altLang="zh-CN" sz="2000" b="1" i="1" dirty="0">
                <a:latin typeface="Times New Roman" panose="02020603050405020304" pitchFamily="18" charset="0"/>
                <a:cs typeface="Times New Roman" panose="02020603050405020304" pitchFamily="18" charset="0"/>
              </a:rPr>
              <a:t>is</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null</a:t>
            </a:r>
          </a:p>
          <a:p>
            <a:pPr>
              <a:spcBef>
                <a:spcPts val="600"/>
              </a:spcBef>
            </a:pPr>
            <a:r>
              <a:rPr lang="en-US" altLang="zh-CN" sz="2000" dirty="0"/>
              <a:t>The result of any arithmetic expression involving null is null</a:t>
            </a:r>
          </a:p>
          <a:p>
            <a:pPr lvl="1">
              <a:spcBef>
                <a:spcPts val="600"/>
              </a:spcBef>
            </a:pPr>
            <a:r>
              <a:rPr lang="en-US" altLang="zh-CN" sz="1800" dirty="0"/>
              <a:t>E.g., 5 + null  returns null</a:t>
            </a:r>
          </a:p>
          <a:p>
            <a:pPr>
              <a:spcBef>
                <a:spcPts val="600"/>
              </a:spcBef>
            </a:pPr>
            <a:r>
              <a:rPr lang="en-US" altLang="zh-CN" sz="2000" dirty="0"/>
              <a:t>Aggregate functions simply ignore null values</a:t>
            </a:r>
            <a:endParaRPr lang="zh-CN" altLang="en-US" sz="2000" dirty="0"/>
          </a:p>
        </p:txBody>
      </p:sp>
    </p:spTree>
    <p:extLst>
      <p:ext uri="{BB962C8B-B14F-4D97-AF65-F5344CB8AC3E}">
        <p14:creationId xmlns:p14="http://schemas.microsoft.com/office/powerpoint/2010/main" val="22485710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228B9B-47DA-4676-B34B-A00F284F144D}"/>
              </a:ext>
            </a:extLst>
          </p:cNvPr>
          <p:cNvSpPr>
            <a:spLocks noGrp="1"/>
          </p:cNvSpPr>
          <p:nvPr>
            <p:ph type="title"/>
          </p:nvPr>
        </p:nvSpPr>
        <p:spPr/>
        <p:txBody>
          <a:bodyPr/>
          <a:lstStyle/>
          <a:p>
            <a:pPr algn="ctr"/>
            <a:r>
              <a:rPr lang="en-US" altLang="zh-CN" dirty="0"/>
              <a:t>SQL</a:t>
            </a:r>
            <a:r>
              <a:rPr lang="zh-CN" altLang="en-US" dirty="0"/>
              <a:t>的组成</a:t>
            </a:r>
          </a:p>
        </p:txBody>
      </p:sp>
      <p:sp>
        <p:nvSpPr>
          <p:cNvPr id="3" name="内容占位符 2">
            <a:extLst>
              <a:ext uri="{FF2B5EF4-FFF2-40B4-BE49-F238E27FC236}">
                <a16:creationId xmlns:a16="http://schemas.microsoft.com/office/drawing/2014/main" id="{6A642C32-98ED-4FA3-9A3A-663351F1814B}"/>
              </a:ext>
            </a:extLst>
          </p:cNvPr>
          <p:cNvSpPr>
            <a:spLocks noGrp="1"/>
          </p:cNvSpPr>
          <p:nvPr>
            <p:ph idx="1"/>
          </p:nvPr>
        </p:nvSpPr>
        <p:spPr>
          <a:xfrm>
            <a:off x="179512" y="843558"/>
            <a:ext cx="8568952" cy="3661054"/>
          </a:xfrm>
        </p:spPr>
        <p:txBody>
          <a:bodyPr/>
          <a:lstStyle/>
          <a:p>
            <a:pPr>
              <a:spcBef>
                <a:spcPts val="600"/>
              </a:spcBef>
            </a:pPr>
            <a:r>
              <a:rPr lang="en-US" altLang="zh-CN" sz="2000" b="1" dirty="0"/>
              <a:t>SQL</a:t>
            </a:r>
            <a:r>
              <a:rPr lang="zh-CN" altLang="en-US" sz="2000" b="1" dirty="0"/>
              <a:t>语言包含</a:t>
            </a:r>
            <a:endParaRPr lang="en-US" altLang="zh-CN" sz="2000" b="1" dirty="0"/>
          </a:p>
          <a:p>
            <a:pPr lvl="1">
              <a:spcBef>
                <a:spcPts val="600"/>
              </a:spcBef>
            </a:pPr>
            <a:r>
              <a:rPr lang="zh-CN" altLang="en-US" sz="1800" dirty="0"/>
              <a:t>数据定义语言（</a:t>
            </a:r>
            <a:r>
              <a:rPr lang="en-US" altLang="zh-CN" sz="1800" dirty="0"/>
              <a:t>Data definition language</a:t>
            </a:r>
            <a:r>
              <a:rPr lang="zh-CN" altLang="en-US" sz="1800" dirty="0"/>
              <a:t>，</a:t>
            </a:r>
            <a:r>
              <a:rPr lang="en-US" altLang="zh-CN" sz="1800" dirty="0"/>
              <a:t>DDL)</a:t>
            </a:r>
          </a:p>
          <a:p>
            <a:pPr lvl="2">
              <a:spcBef>
                <a:spcPts val="600"/>
              </a:spcBef>
            </a:pPr>
            <a:r>
              <a:rPr lang="en-US" altLang="zh-CN" sz="1600" dirty="0"/>
              <a:t>Relation schemas </a:t>
            </a:r>
          </a:p>
          <a:p>
            <a:pPr lvl="2">
              <a:spcBef>
                <a:spcPts val="600"/>
              </a:spcBef>
            </a:pPr>
            <a:r>
              <a:rPr lang="en-US" altLang="zh-CN" sz="1600" dirty="0"/>
              <a:t>Integrity constraints</a:t>
            </a:r>
          </a:p>
          <a:p>
            <a:pPr lvl="2">
              <a:spcBef>
                <a:spcPts val="600"/>
              </a:spcBef>
            </a:pPr>
            <a:r>
              <a:rPr lang="en-US" altLang="zh-CN" sz="1600" dirty="0"/>
              <a:t>View definition</a:t>
            </a:r>
          </a:p>
          <a:p>
            <a:pPr lvl="2">
              <a:spcBef>
                <a:spcPts val="600"/>
              </a:spcBef>
            </a:pPr>
            <a:r>
              <a:rPr lang="en-US" altLang="zh-CN" sz="1600" dirty="0"/>
              <a:t>Authorization</a:t>
            </a:r>
          </a:p>
          <a:p>
            <a:pPr lvl="1">
              <a:spcBef>
                <a:spcPts val="600"/>
              </a:spcBef>
            </a:pPr>
            <a:r>
              <a:rPr lang="zh-CN" altLang="en-US" sz="1800" dirty="0"/>
              <a:t>数据操纵语言（</a:t>
            </a:r>
            <a:r>
              <a:rPr lang="en-US" altLang="zh-CN" sz="1800" dirty="0"/>
              <a:t>Data manipulation language</a:t>
            </a:r>
            <a:r>
              <a:rPr lang="zh-CN" altLang="en-US" sz="1800" dirty="0"/>
              <a:t>，</a:t>
            </a:r>
            <a:r>
              <a:rPr lang="en-US" altLang="zh-CN" sz="1800" dirty="0"/>
              <a:t>DML)</a:t>
            </a:r>
          </a:p>
          <a:p>
            <a:pPr lvl="2">
              <a:spcBef>
                <a:spcPts val="600"/>
              </a:spcBef>
            </a:pPr>
            <a:r>
              <a:rPr lang="en-US" altLang="zh-CN" sz="1600" dirty="0"/>
              <a:t>Queries</a:t>
            </a:r>
          </a:p>
          <a:p>
            <a:pPr lvl="2">
              <a:spcBef>
                <a:spcPts val="600"/>
              </a:spcBef>
            </a:pPr>
            <a:r>
              <a:rPr lang="en-US" altLang="zh-CN" sz="1600" dirty="0"/>
              <a:t>Deletion</a:t>
            </a:r>
          </a:p>
          <a:p>
            <a:pPr lvl="2">
              <a:spcBef>
                <a:spcPts val="600"/>
              </a:spcBef>
            </a:pPr>
            <a:r>
              <a:rPr lang="en-US" altLang="zh-CN" sz="1600" dirty="0"/>
              <a:t>Updates </a:t>
            </a:r>
          </a:p>
          <a:p>
            <a:pPr lvl="2">
              <a:spcBef>
                <a:spcPts val="600"/>
              </a:spcBef>
            </a:pPr>
            <a:r>
              <a:rPr lang="en-US" altLang="zh-CN" sz="1600" dirty="0"/>
              <a:t>Transaction processing </a:t>
            </a:r>
          </a:p>
          <a:p>
            <a:pPr lvl="1">
              <a:spcBef>
                <a:spcPts val="600"/>
              </a:spcBef>
            </a:pPr>
            <a:endParaRPr lang="zh-CN" altLang="en-US" sz="1800" dirty="0"/>
          </a:p>
        </p:txBody>
      </p:sp>
    </p:spTree>
    <p:extLst>
      <p:ext uri="{BB962C8B-B14F-4D97-AF65-F5344CB8AC3E}">
        <p14:creationId xmlns:p14="http://schemas.microsoft.com/office/powerpoint/2010/main" val="107426653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3107CB-4B98-4EBC-ACF8-8C5737FAC223}"/>
              </a:ext>
            </a:extLst>
          </p:cNvPr>
          <p:cNvSpPr>
            <a:spLocks noGrp="1"/>
          </p:cNvSpPr>
          <p:nvPr>
            <p:ph type="title"/>
          </p:nvPr>
        </p:nvSpPr>
        <p:spPr/>
        <p:txBody>
          <a:bodyPr/>
          <a:lstStyle/>
          <a:p>
            <a:pPr algn="ctr"/>
            <a:r>
              <a:rPr lang="zh-CN" altLang="en-US" dirty="0"/>
              <a:t>空值与三值逻辑</a:t>
            </a:r>
          </a:p>
        </p:txBody>
      </p:sp>
      <p:sp>
        <p:nvSpPr>
          <p:cNvPr id="3" name="内容占位符 2">
            <a:extLst>
              <a:ext uri="{FF2B5EF4-FFF2-40B4-BE49-F238E27FC236}">
                <a16:creationId xmlns:a16="http://schemas.microsoft.com/office/drawing/2014/main" id="{E08A4A09-9D1E-496E-9993-9D187E98A599}"/>
              </a:ext>
            </a:extLst>
          </p:cNvPr>
          <p:cNvSpPr>
            <a:spLocks noGrp="1"/>
          </p:cNvSpPr>
          <p:nvPr>
            <p:ph idx="1"/>
          </p:nvPr>
        </p:nvSpPr>
        <p:spPr/>
        <p:txBody>
          <a:bodyPr/>
          <a:lstStyle/>
          <a:p>
            <a:pPr>
              <a:spcBef>
                <a:spcPts val="600"/>
              </a:spcBef>
            </a:pPr>
            <a:r>
              <a:rPr lang="en-US" altLang="zh-CN" sz="2000" dirty="0"/>
              <a:t>Any comparison with </a:t>
            </a:r>
            <a:r>
              <a:rPr lang="en-US" altLang="zh-CN" sz="2000" dirty="0">
                <a:solidFill>
                  <a:srgbClr val="C00000"/>
                </a:solidFill>
              </a:rPr>
              <a:t>null</a:t>
            </a:r>
            <a:r>
              <a:rPr lang="en-US" altLang="zh-CN" sz="2000" dirty="0"/>
              <a:t> returns unknown</a:t>
            </a:r>
          </a:p>
          <a:p>
            <a:pPr lvl="1">
              <a:spcBef>
                <a:spcPts val="600"/>
              </a:spcBef>
            </a:pPr>
            <a:r>
              <a:rPr lang="en-US" altLang="zh-CN" sz="1600" dirty="0"/>
              <a:t>E.g.,  5 &lt; null   </a:t>
            </a:r>
            <a:r>
              <a:rPr lang="en-US" altLang="zh-CN" sz="1600" b="1" dirty="0"/>
              <a:t>or</a:t>
            </a:r>
            <a:r>
              <a:rPr lang="en-US" altLang="zh-CN" sz="1600" dirty="0"/>
              <a:t>   null &lt;&gt; null    </a:t>
            </a:r>
            <a:r>
              <a:rPr lang="en-US" altLang="zh-CN" sz="1600" b="1" dirty="0"/>
              <a:t>or </a:t>
            </a:r>
            <a:r>
              <a:rPr lang="en-US" altLang="zh-CN" sz="1600" dirty="0"/>
              <a:t>   null = null</a:t>
            </a:r>
          </a:p>
          <a:p>
            <a:pPr>
              <a:spcBef>
                <a:spcPts val="600"/>
              </a:spcBef>
            </a:pPr>
            <a:r>
              <a:rPr lang="en-US" altLang="zh-CN" sz="2000" dirty="0"/>
              <a:t>Three-valued logic using the truth value </a:t>
            </a:r>
            <a:r>
              <a:rPr lang="en-US" altLang="zh-CN" sz="2000" dirty="0">
                <a:solidFill>
                  <a:srgbClr val="C00000"/>
                </a:solidFill>
              </a:rPr>
              <a:t>unknown</a:t>
            </a:r>
            <a:r>
              <a:rPr lang="en-US" altLang="zh-CN" sz="2000" dirty="0"/>
              <a:t>:</a:t>
            </a:r>
          </a:p>
          <a:p>
            <a:pPr lvl="1">
              <a:spcBef>
                <a:spcPts val="600"/>
              </a:spcBef>
            </a:pPr>
            <a:r>
              <a:rPr lang="en-US" altLang="zh-CN" sz="1600" dirty="0">
                <a:solidFill>
                  <a:srgbClr val="C00000"/>
                </a:solidFill>
              </a:rPr>
              <a:t>OR</a:t>
            </a:r>
            <a:r>
              <a:rPr lang="en-US" altLang="zh-CN" sz="1600" dirty="0"/>
              <a:t>: (unknown or true) = true, (unknown or false) = unknown</a:t>
            </a:r>
            <a:br>
              <a:rPr lang="en-US" altLang="zh-CN" sz="1600" dirty="0"/>
            </a:br>
            <a:r>
              <a:rPr lang="en-US" altLang="zh-CN" sz="1600" dirty="0"/>
              <a:t>     (unknown or unknown) = unknown</a:t>
            </a:r>
          </a:p>
          <a:p>
            <a:pPr lvl="1">
              <a:spcBef>
                <a:spcPts val="600"/>
              </a:spcBef>
            </a:pPr>
            <a:r>
              <a:rPr lang="en-US" altLang="zh-CN" sz="1600" dirty="0">
                <a:solidFill>
                  <a:srgbClr val="C00000"/>
                </a:solidFill>
              </a:rPr>
              <a:t>AND</a:t>
            </a:r>
            <a:r>
              <a:rPr lang="en-US" altLang="zh-CN" sz="1600" dirty="0"/>
              <a:t>: (true and unknown) = unknown, (false and unknown) = false,</a:t>
            </a:r>
            <a:br>
              <a:rPr lang="en-US" altLang="zh-CN" sz="1600" dirty="0"/>
            </a:br>
            <a:r>
              <a:rPr lang="en-US" altLang="zh-CN" sz="1600" dirty="0"/>
              <a:t>       (unknown and unknown) = unknown</a:t>
            </a:r>
          </a:p>
          <a:p>
            <a:pPr lvl="1">
              <a:spcBef>
                <a:spcPts val="600"/>
              </a:spcBef>
            </a:pPr>
            <a:r>
              <a:rPr lang="en-US" altLang="zh-CN" sz="1600" dirty="0">
                <a:solidFill>
                  <a:srgbClr val="C00000"/>
                </a:solidFill>
              </a:rPr>
              <a:t>NOT</a:t>
            </a:r>
            <a:r>
              <a:rPr lang="en-US" altLang="zh-CN" sz="1600" dirty="0"/>
              <a:t>:  (not unknown) = unknown</a:t>
            </a:r>
          </a:p>
          <a:p>
            <a:pPr lvl="1">
              <a:spcBef>
                <a:spcPts val="600"/>
              </a:spcBef>
            </a:pPr>
            <a:r>
              <a:rPr lang="en-US" altLang="zh-CN" sz="1600" dirty="0"/>
              <a:t>“P is unknown” evaluates to true if predicate P evaluates to unknown</a:t>
            </a:r>
          </a:p>
          <a:p>
            <a:pPr>
              <a:spcBef>
                <a:spcPts val="600"/>
              </a:spcBef>
            </a:pPr>
            <a:r>
              <a:rPr lang="en-US" altLang="zh-CN" sz="2000" dirty="0"/>
              <a:t>Result of where clause predicate is treated as </a:t>
            </a:r>
            <a:r>
              <a:rPr lang="en-US" altLang="zh-CN" sz="2000" dirty="0">
                <a:solidFill>
                  <a:srgbClr val="C00000"/>
                </a:solidFill>
              </a:rPr>
              <a:t>false</a:t>
            </a:r>
            <a:r>
              <a:rPr lang="en-US" altLang="zh-CN" sz="2000" dirty="0"/>
              <a:t> if it evaluates to </a:t>
            </a:r>
            <a:r>
              <a:rPr lang="en-US" altLang="zh-CN" sz="2000" dirty="0">
                <a:solidFill>
                  <a:srgbClr val="C00000"/>
                </a:solidFill>
              </a:rPr>
              <a:t>unknown</a:t>
            </a:r>
          </a:p>
          <a:p>
            <a:pPr>
              <a:spcBef>
                <a:spcPts val="600"/>
              </a:spcBef>
            </a:pPr>
            <a:endParaRPr lang="zh-CN" altLang="en-US" sz="2000" dirty="0"/>
          </a:p>
        </p:txBody>
      </p:sp>
    </p:spTree>
    <p:extLst>
      <p:ext uri="{BB962C8B-B14F-4D97-AF65-F5344CB8AC3E}">
        <p14:creationId xmlns:p14="http://schemas.microsoft.com/office/powerpoint/2010/main" val="147862536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57C4FE-1400-477A-86FB-8A1228D203CF}"/>
              </a:ext>
            </a:extLst>
          </p:cNvPr>
          <p:cNvSpPr>
            <a:spLocks noGrp="1"/>
          </p:cNvSpPr>
          <p:nvPr>
            <p:ph type="title"/>
          </p:nvPr>
        </p:nvSpPr>
        <p:spPr/>
        <p:txBody>
          <a:bodyPr/>
          <a:lstStyle/>
          <a:p>
            <a:pPr algn="ctr"/>
            <a:r>
              <a:rPr lang="zh-CN" altLang="en-US" dirty="0"/>
              <a:t>空值与聚集</a:t>
            </a:r>
          </a:p>
        </p:txBody>
      </p:sp>
      <p:sp>
        <p:nvSpPr>
          <p:cNvPr id="3" name="内容占位符 2">
            <a:extLst>
              <a:ext uri="{FF2B5EF4-FFF2-40B4-BE49-F238E27FC236}">
                <a16:creationId xmlns:a16="http://schemas.microsoft.com/office/drawing/2014/main" id="{6882AEA2-7C0F-408C-824C-66151D16F985}"/>
              </a:ext>
            </a:extLst>
          </p:cNvPr>
          <p:cNvSpPr>
            <a:spLocks noGrp="1"/>
          </p:cNvSpPr>
          <p:nvPr>
            <p:ph idx="1"/>
          </p:nvPr>
        </p:nvSpPr>
        <p:spPr/>
        <p:txBody>
          <a:bodyPr/>
          <a:lstStyle/>
          <a:p>
            <a:r>
              <a:rPr lang="en-US" altLang="zh-CN" sz="2000" dirty="0"/>
              <a:t>Calculate the sum of all loan amounts</a:t>
            </a:r>
          </a:p>
          <a:p>
            <a:pPr marL="0" indent="0">
              <a:buNone/>
            </a:pPr>
            <a:r>
              <a:rPr lang="en-US" altLang="zh-CN" sz="2000" dirty="0"/>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sum</a:t>
            </a:r>
            <a:r>
              <a:rPr lang="en-US" altLang="zh-CN" sz="2000" i="1" dirty="0">
                <a:latin typeface="Times New Roman" panose="02020603050405020304" pitchFamily="18" charset="0"/>
                <a:cs typeface="Times New Roman" panose="02020603050405020304" pitchFamily="18" charset="0"/>
              </a:rPr>
              <a:t> (amount)</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loan</a:t>
            </a:r>
          </a:p>
          <a:p>
            <a:pPr lvl="1"/>
            <a:r>
              <a:rPr lang="en-US" altLang="zh-CN" sz="1800" dirty="0"/>
              <a:t>Above statement ignores null amounts</a:t>
            </a:r>
          </a:p>
          <a:p>
            <a:pPr lvl="1"/>
            <a:r>
              <a:rPr lang="en-US" altLang="zh-CN" sz="1800" dirty="0"/>
              <a:t>Result is null if there is no non-null amount</a:t>
            </a:r>
          </a:p>
          <a:p>
            <a:r>
              <a:rPr lang="en-US" altLang="zh-CN" sz="2000" dirty="0"/>
              <a:t>All aggregate operations </a:t>
            </a:r>
            <a:r>
              <a:rPr lang="en-US" altLang="zh-CN" sz="2000" dirty="0">
                <a:solidFill>
                  <a:srgbClr val="C00000"/>
                </a:solidFill>
              </a:rPr>
              <a:t>except count(*)</a:t>
            </a:r>
            <a:r>
              <a:rPr lang="en-US" altLang="zh-CN" sz="2000" dirty="0"/>
              <a:t> ignore tuples with null values on the aggregated attributes</a:t>
            </a:r>
          </a:p>
          <a:p>
            <a:endParaRPr lang="zh-CN" altLang="en-US" sz="2000" dirty="0"/>
          </a:p>
        </p:txBody>
      </p:sp>
    </p:spTree>
    <p:extLst>
      <p:ext uri="{BB962C8B-B14F-4D97-AF65-F5344CB8AC3E}">
        <p14:creationId xmlns:p14="http://schemas.microsoft.com/office/powerpoint/2010/main" val="266460736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3163E-0EEE-41BC-A193-9C75CD0BE9AE}"/>
              </a:ext>
            </a:extLst>
          </p:cNvPr>
          <p:cNvSpPr>
            <a:spLocks noGrp="1"/>
          </p:cNvSpPr>
          <p:nvPr>
            <p:ph type="title"/>
          </p:nvPr>
        </p:nvSpPr>
        <p:spPr/>
        <p:txBody>
          <a:bodyPr/>
          <a:lstStyle/>
          <a:p>
            <a:pPr algn="ctr"/>
            <a:r>
              <a:rPr lang="zh-CN" altLang="en-US" dirty="0"/>
              <a:t>概要</a:t>
            </a:r>
          </a:p>
        </p:txBody>
      </p:sp>
      <p:sp>
        <p:nvSpPr>
          <p:cNvPr id="3" name="内容占位符 2">
            <a:extLst>
              <a:ext uri="{FF2B5EF4-FFF2-40B4-BE49-F238E27FC236}">
                <a16:creationId xmlns:a16="http://schemas.microsoft.com/office/drawing/2014/main" id="{17E7AADE-2B92-4DCF-8530-BCF73DF66409}"/>
              </a:ext>
            </a:extLst>
          </p:cNvPr>
          <p:cNvSpPr>
            <a:spLocks noGrp="1"/>
          </p:cNvSpPr>
          <p:nvPr>
            <p:ph idx="1"/>
          </p:nvPr>
        </p:nvSpPr>
        <p:spPr>
          <a:xfrm>
            <a:off x="179512" y="1131590"/>
            <a:ext cx="8568952" cy="3102993"/>
          </a:xfrm>
        </p:spPr>
        <p:txBody>
          <a:bodyPr/>
          <a:lstStyle/>
          <a:p>
            <a:pPr>
              <a:spcBef>
                <a:spcPts val="800"/>
              </a:spcBef>
            </a:pPr>
            <a:r>
              <a:rPr lang="en-US" altLang="zh-CN" sz="2000" dirty="0"/>
              <a:t>3.1 SQL</a:t>
            </a:r>
            <a:r>
              <a:rPr lang="zh-CN" altLang="en-US" sz="2000" dirty="0"/>
              <a:t>查询语言概览</a:t>
            </a:r>
            <a:endParaRPr lang="en-US" altLang="zh-CN" sz="2000" dirty="0"/>
          </a:p>
          <a:p>
            <a:pPr>
              <a:spcBef>
                <a:spcPts val="800"/>
              </a:spcBef>
            </a:pPr>
            <a:r>
              <a:rPr lang="en-US" altLang="zh-CN" sz="2000" dirty="0"/>
              <a:t>3.2 SQL</a:t>
            </a:r>
            <a:r>
              <a:rPr lang="zh-CN" altLang="en-US" sz="2000" dirty="0"/>
              <a:t>数据定义</a:t>
            </a:r>
            <a:endParaRPr lang="en-US" altLang="zh-CN" sz="2000" dirty="0"/>
          </a:p>
          <a:p>
            <a:pPr>
              <a:spcBef>
                <a:spcPts val="800"/>
              </a:spcBef>
            </a:pPr>
            <a:r>
              <a:rPr lang="en-US" altLang="zh-CN" sz="2000" dirty="0"/>
              <a:t>3.3 SQL</a:t>
            </a:r>
            <a:r>
              <a:rPr lang="zh-CN" altLang="en-US" sz="2000" dirty="0"/>
              <a:t>查询的基本结构</a:t>
            </a:r>
            <a:endParaRPr lang="en-US" altLang="zh-CN" sz="2000" dirty="0"/>
          </a:p>
          <a:p>
            <a:pPr>
              <a:spcBef>
                <a:spcPts val="800"/>
              </a:spcBef>
            </a:pPr>
            <a:r>
              <a:rPr lang="en-US" altLang="zh-CN" sz="2000" dirty="0"/>
              <a:t>3.4 </a:t>
            </a:r>
            <a:r>
              <a:rPr lang="zh-CN" altLang="en-US" sz="2000" dirty="0"/>
              <a:t>附加的基本运算</a:t>
            </a:r>
            <a:endParaRPr lang="en-US" altLang="zh-CN" sz="2000" dirty="0"/>
          </a:p>
          <a:p>
            <a:pPr>
              <a:spcBef>
                <a:spcPts val="800"/>
              </a:spcBef>
            </a:pPr>
            <a:r>
              <a:rPr lang="en-US" altLang="zh-CN" sz="2000" dirty="0"/>
              <a:t>3.5 </a:t>
            </a:r>
            <a:r>
              <a:rPr lang="zh-CN" altLang="en-US" sz="2000" dirty="0"/>
              <a:t>集合运算</a:t>
            </a:r>
            <a:endParaRPr lang="en-US" altLang="zh-CN" sz="2000" dirty="0"/>
          </a:p>
          <a:p>
            <a:pPr>
              <a:spcBef>
                <a:spcPts val="800"/>
              </a:spcBef>
            </a:pPr>
            <a:r>
              <a:rPr lang="en-US" altLang="zh-CN" sz="2000" dirty="0"/>
              <a:t>3.6 </a:t>
            </a:r>
            <a:r>
              <a:rPr lang="zh-CN" altLang="en-US" sz="2000" dirty="0"/>
              <a:t>空值</a:t>
            </a:r>
            <a:endParaRPr lang="en-US" altLang="zh-CN" sz="2000" dirty="0"/>
          </a:p>
          <a:p>
            <a:pPr>
              <a:spcBef>
                <a:spcPts val="800"/>
              </a:spcBef>
            </a:pPr>
            <a:r>
              <a:rPr lang="en-US" altLang="zh-CN" sz="2000" b="1" dirty="0">
                <a:solidFill>
                  <a:srgbClr val="C00000"/>
                </a:solidFill>
              </a:rPr>
              <a:t>3.7 </a:t>
            </a:r>
            <a:r>
              <a:rPr lang="zh-CN" altLang="en-US" sz="2000" b="1" dirty="0">
                <a:solidFill>
                  <a:srgbClr val="C00000"/>
                </a:solidFill>
              </a:rPr>
              <a:t>聚集函数</a:t>
            </a:r>
            <a:endParaRPr lang="en-US" altLang="zh-CN" sz="2000" b="1" dirty="0">
              <a:solidFill>
                <a:srgbClr val="C00000"/>
              </a:solidFill>
            </a:endParaRPr>
          </a:p>
          <a:p>
            <a:pPr>
              <a:spcBef>
                <a:spcPts val="800"/>
              </a:spcBef>
            </a:pPr>
            <a:r>
              <a:rPr lang="en-US" altLang="zh-CN" sz="2000" dirty="0"/>
              <a:t>3.8 </a:t>
            </a:r>
            <a:r>
              <a:rPr lang="zh-CN" altLang="en-US" sz="2000" dirty="0"/>
              <a:t>嵌套子查询</a:t>
            </a:r>
            <a:endParaRPr lang="en-US" altLang="zh-CN" sz="2000" dirty="0"/>
          </a:p>
          <a:p>
            <a:pPr>
              <a:spcBef>
                <a:spcPts val="800"/>
              </a:spcBef>
            </a:pPr>
            <a:r>
              <a:rPr lang="en-US" altLang="zh-CN" sz="2000" dirty="0"/>
              <a:t>3.9 </a:t>
            </a:r>
            <a:r>
              <a:rPr lang="zh-CN" altLang="en-US" sz="2000" dirty="0"/>
              <a:t>数据库中的修改</a:t>
            </a:r>
            <a:endParaRPr lang="en-US" altLang="zh-CN" sz="2000" dirty="0"/>
          </a:p>
          <a:p>
            <a:pPr>
              <a:spcBef>
                <a:spcPts val="800"/>
              </a:spcBef>
            </a:pPr>
            <a:endParaRPr lang="en-US" altLang="zh-CN" sz="2000" dirty="0"/>
          </a:p>
        </p:txBody>
      </p:sp>
    </p:spTree>
    <p:extLst>
      <p:ext uri="{BB962C8B-B14F-4D97-AF65-F5344CB8AC3E}">
        <p14:creationId xmlns:p14="http://schemas.microsoft.com/office/powerpoint/2010/main" val="33802874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A99408-E3CC-4614-B44F-7182073F2386}"/>
              </a:ext>
            </a:extLst>
          </p:cNvPr>
          <p:cNvSpPr>
            <a:spLocks noGrp="1"/>
          </p:cNvSpPr>
          <p:nvPr>
            <p:ph type="title"/>
          </p:nvPr>
        </p:nvSpPr>
        <p:spPr/>
        <p:txBody>
          <a:bodyPr/>
          <a:lstStyle/>
          <a:p>
            <a:pPr algn="ctr"/>
            <a:r>
              <a:rPr lang="zh-CN" altLang="en-US" dirty="0"/>
              <a:t>聚集函数（</a:t>
            </a:r>
            <a:r>
              <a:rPr lang="en-US" altLang="zh-CN" dirty="0"/>
              <a:t>Aggregate Functions</a:t>
            </a:r>
            <a:r>
              <a:rPr lang="zh-CN" altLang="en-US" dirty="0"/>
              <a:t>）</a:t>
            </a:r>
          </a:p>
        </p:txBody>
      </p:sp>
      <p:sp>
        <p:nvSpPr>
          <p:cNvPr id="3" name="内容占位符 2">
            <a:extLst>
              <a:ext uri="{FF2B5EF4-FFF2-40B4-BE49-F238E27FC236}">
                <a16:creationId xmlns:a16="http://schemas.microsoft.com/office/drawing/2014/main" id="{33FB4398-5992-43AA-AFBD-C7B3F162B9BB}"/>
              </a:ext>
            </a:extLst>
          </p:cNvPr>
          <p:cNvSpPr>
            <a:spLocks noGrp="1"/>
          </p:cNvSpPr>
          <p:nvPr>
            <p:ph idx="1"/>
          </p:nvPr>
        </p:nvSpPr>
        <p:spPr/>
        <p:txBody>
          <a:bodyPr/>
          <a:lstStyle/>
          <a:p>
            <a:pPr>
              <a:spcBef>
                <a:spcPts val="600"/>
              </a:spcBef>
            </a:pPr>
            <a:r>
              <a:rPr lang="zh-CN" altLang="en-US" sz="2000" dirty="0"/>
              <a:t>聚集函数以集合作为输入，返回单个值</a:t>
            </a:r>
            <a:endParaRPr lang="en-US" altLang="zh-CN" sz="2000" dirty="0"/>
          </a:p>
          <a:p>
            <a:pPr lvl="1">
              <a:spcBef>
                <a:spcPts val="600"/>
              </a:spcBef>
            </a:pPr>
            <a:r>
              <a:rPr lang="en-US" altLang="zh-CN" sz="1800" b="1" dirty="0"/>
              <a:t>avg</a:t>
            </a:r>
            <a:r>
              <a:rPr lang="zh-CN" altLang="en-US" sz="1800" dirty="0"/>
              <a:t>：平均值</a:t>
            </a:r>
            <a:endParaRPr lang="en-US" altLang="zh-CN" sz="1800" dirty="0"/>
          </a:p>
          <a:p>
            <a:pPr lvl="1">
              <a:spcBef>
                <a:spcPts val="600"/>
              </a:spcBef>
            </a:pPr>
            <a:r>
              <a:rPr lang="en-US" altLang="zh-CN" sz="1800" b="1" dirty="0"/>
              <a:t>min</a:t>
            </a:r>
            <a:r>
              <a:rPr lang="zh-CN" altLang="en-US" sz="1800" dirty="0"/>
              <a:t>：最小值</a:t>
            </a:r>
            <a:endParaRPr lang="en-US" altLang="zh-CN" sz="1800" dirty="0"/>
          </a:p>
          <a:p>
            <a:pPr lvl="1">
              <a:spcBef>
                <a:spcPts val="600"/>
              </a:spcBef>
            </a:pPr>
            <a:r>
              <a:rPr lang="en-US" altLang="zh-CN" sz="1800" b="1" dirty="0"/>
              <a:t>max</a:t>
            </a:r>
            <a:r>
              <a:rPr lang="zh-CN" altLang="en-US" sz="1800" dirty="0"/>
              <a:t>：最大值</a:t>
            </a:r>
            <a:endParaRPr lang="en-US" altLang="zh-CN" sz="1800" dirty="0"/>
          </a:p>
          <a:p>
            <a:pPr lvl="1">
              <a:spcBef>
                <a:spcPts val="600"/>
              </a:spcBef>
            </a:pPr>
            <a:r>
              <a:rPr lang="en-US" altLang="zh-CN" sz="1800" b="1" dirty="0"/>
              <a:t>sum</a:t>
            </a:r>
            <a:r>
              <a:rPr lang="zh-CN" altLang="en-US" sz="1800" dirty="0"/>
              <a:t>：总和</a:t>
            </a:r>
            <a:endParaRPr lang="en-US" altLang="zh-CN" sz="1800" dirty="0"/>
          </a:p>
          <a:p>
            <a:pPr lvl="1">
              <a:spcBef>
                <a:spcPts val="600"/>
              </a:spcBef>
            </a:pPr>
            <a:r>
              <a:rPr lang="en-US" altLang="zh-CN" sz="1800" b="1" dirty="0"/>
              <a:t>count</a:t>
            </a:r>
            <a:r>
              <a:rPr lang="zh-CN" altLang="en-US" sz="1800" dirty="0"/>
              <a:t>：计数</a:t>
            </a:r>
            <a:endParaRPr lang="zh-CN" altLang="en-US" sz="2000" dirty="0"/>
          </a:p>
        </p:txBody>
      </p:sp>
    </p:spTree>
    <p:extLst>
      <p:ext uri="{BB962C8B-B14F-4D97-AF65-F5344CB8AC3E}">
        <p14:creationId xmlns:p14="http://schemas.microsoft.com/office/powerpoint/2010/main" val="204220021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1D0B21-AD36-4EDA-BC4B-0637ED350A30}"/>
              </a:ext>
            </a:extLst>
          </p:cNvPr>
          <p:cNvSpPr>
            <a:spLocks noGrp="1"/>
          </p:cNvSpPr>
          <p:nvPr>
            <p:ph type="title"/>
          </p:nvPr>
        </p:nvSpPr>
        <p:spPr/>
        <p:txBody>
          <a:bodyPr/>
          <a:lstStyle/>
          <a:p>
            <a:pPr algn="ctr"/>
            <a:r>
              <a:rPr lang="zh-CN" altLang="en-US" dirty="0"/>
              <a:t>聚集函数（续）</a:t>
            </a:r>
          </a:p>
        </p:txBody>
      </p:sp>
      <p:sp>
        <p:nvSpPr>
          <p:cNvPr id="3" name="内容占位符 2">
            <a:extLst>
              <a:ext uri="{FF2B5EF4-FFF2-40B4-BE49-F238E27FC236}">
                <a16:creationId xmlns:a16="http://schemas.microsoft.com/office/drawing/2014/main" id="{DDBF1301-7944-48EC-B49C-C9FA692F0397}"/>
              </a:ext>
            </a:extLst>
          </p:cNvPr>
          <p:cNvSpPr>
            <a:spLocks noGrp="1"/>
          </p:cNvSpPr>
          <p:nvPr>
            <p:ph idx="1"/>
          </p:nvPr>
        </p:nvSpPr>
        <p:spPr/>
        <p:txBody>
          <a:bodyPr/>
          <a:lstStyle/>
          <a:p>
            <a:r>
              <a:rPr lang="zh-CN" altLang="en-US" sz="2000" dirty="0"/>
              <a:t>找出</a:t>
            </a:r>
            <a:r>
              <a:rPr lang="en-US" altLang="zh-CN" sz="2000" dirty="0"/>
              <a:t>Computer Science</a:t>
            </a:r>
            <a:r>
              <a:rPr lang="zh-CN" altLang="en-US" sz="2000" dirty="0"/>
              <a:t>系的平均工资</a:t>
            </a:r>
            <a:endParaRPr lang="en-US" altLang="zh-CN" sz="2000" dirty="0"/>
          </a:p>
          <a:p>
            <a:pPr marL="0" indent="0">
              <a:spcBef>
                <a:spcPts val="0"/>
              </a:spcBef>
              <a:buNone/>
            </a:pPr>
            <a:r>
              <a:rPr lang="en-US" altLang="zh-CN" sz="2000" dirty="0"/>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avg</a:t>
            </a:r>
            <a:r>
              <a:rPr lang="en-US" altLang="zh-CN" sz="2000" i="1" dirty="0">
                <a:latin typeface="Times New Roman" panose="02020603050405020304" pitchFamily="18" charset="0"/>
                <a:cs typeface="Times New Roman" panose="02020603050405020304" pitchFamily="18" charset="0"/>
              </a:rPr>
              <a:t> (salary)</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instructor</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dept_name</a:t>
            </a:r>
            <a:r>
              <a:rPr lang="en-US" altLang="zh-CN" sz="2000" i="1" dirty="0">
                <a:latin typeface="Times New Roman" panose="02020603050405020304" pitchFamily="18" charset="0"/>
                <a:cs typeface="Times New Roman" panose="02020603050405020304" pitchFamily="18" charset="0"/>
              </a:rPr>
              <a:t> = ‘Computer Science’</a:t>
            </a:r>
          </a:p>
          <a:p>
            <a:r>
              <a:rPr lang="zh-CN" altLang="en-US" sz="2000" dirty="0"/>
              <a:t>找出在</a:t>
            </a:r>
            <a:r>
              <a:rPr lang="en-US" altLang="zh-CN" sz="2000" dirty="0"/>
              <a:t>2021</a:t>
            </a:r>
            <a:r>
              <a:rPr lang="zh-CN" altLang="en-US" sz="2000" dirty="0"/>
              <a:t>年有上课的教师总数</a:t>
            </a:r>
            <a:endParaRPr lang="en-US" altLang="zh-CN" sz="2000" dirty="0"/>
          </a:p>
          <a:p>
            <a:pPr marL="0" indent="0">
              <a:buNone/>
            </a:pPr>
            <a:r>
              <a:rPr lang="en-US" altLang="zh-CN" sz="2000" dirty="0"/>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count</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distinct</a:t>
            </a:r>
            <a:r>
              <a:rPr lang="en-US" altLang="zh-CN" sz="2000" i="1" dirty="0">
                <a:latin typeface="Times New Roman" panose="02020603050405020304" pitchFamily="18" charset="0"/>
                <a:cs typeface="Times New Roman" panose="02020603050405020304" pitchFamily="18" charset="0"/>
              </a:rPr>
              <a:t> ID)</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teaches</a:t>
            </a:r>
          </a:p>
          <a:p>
            <a:pPr marL="0" indent="0">
              <a:buNone/>
            </a:pP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year=2021</a:t>
            </a:r>
          </a:p>
          <a:p>
            <a:endParaRPr lang="zh-CN" altLang="en-US" sz="2000" dirty="0"/>
          </a:p>
        </p:txBody>
      </p:sp>
    </p:spTree>
    <p:extLst>
      <p:ext uri="{BB962C8B-B14F-4D97-AF65-F5344CB8AC3E}">
        <p14:creationId xmlns:p14="http://schemas.microsoft.com/office/powerpoint/2010/main" val="299804570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65E8D-3331-429E-8305-B30A2685E55A}"/>
              </a:ext>
            </a:extLst>
          </p:cNvPr>
          <p:cNvSpPr>
            <a:spLocks noGrp="1"/>
          </p:cNvSpPr>
          <p:nvPr>
            <p:ph type="title"/>
          </p:nvPr>
        </p:nvSpPr>
        <p:spPr/>
        <p:txBody>
          <a:bodyPr/>
          <a:lstStyle/>
          <a:p>
            <a:pPr algn="ctr"/>
            <a:r>
              <a:rPr lang="zh-CN" altLang="en-US" dirty="0"/>
              <a:t>分组聚集：</a:t>
            </a:r>
            <a:r>
              <a:rPr lang="en-US" altLang="zh-CN" dirty="0"/>
              <a:t>Group By</a:t>
            </a:r>
            <a:endParaRPr lang="zh-CN" altLang="en-US" dirty="0"/>
          </a:p>
        </p:txBody>
      </p:sp>
      <p:sp>
        <p:nvSpPr>
          <p:cNvPr id="3" name="内容占位符 2">
            <a:extLst>
              <a:ext uri="{FF2B5EF4-FFF2-40B4-BE49-F238E27FC236}">
                <a16:creationId xmlns:a16="http://schemas.microsoft.com/office/drawing/2014/main" id="{2BDFC745-6E4C-4C21-9C7D-6D112B2C98F1}"/>
              </a:ext>
            </a:extLst>
          </p:cNvPr>
          <p:cNvSpPr>
            <a:spLocks noGrp="1"/>
          </p:cNvSpPr>
          <p:nvPr>
            <p:ph idx="1"/>
          </p:nvPr>
        </p:nvSpPr>
        <p:spPr/>
        <p:txBody>
          <a:bodyPr/>
          <a:lstStyle/>
          <a:p>
            <a:r>
              <a:rPr lang="zh-CN" altLang="en-US" sz="2000" dirty="0"/>
              <a:t>找出每个系的平均工资</a:t>
            </a:r>
            <a:endParaRPr lang="en-US" altLang="zh-CN" sz="2000" dirty="0"/>
          </a:p>
          <a:p>
            <a:pPr marL="0" indent="0">
              <a:spcBef>
                <a:spcPts val="0"/>
              </a:spcBef>
              <a:buNone/>
            </a:pPr>
            <a:r>
              <a:rPr lang="en-US" altLang="zh-CN" sz="2000" dirty="0"/>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dept_name</a:t>
            </a: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avg</a:t>
            </a:r>
            <a:r>
              <a:rPr lang="en-US" altLang="zh-CN" sz="1800" i="1" dirty="0">
                <a:latin typeface="Times New Roman" panose="02020603050405020304" pitchFamily="18" charset="0"/>
                <a:cs typeface="Times New Roman" panose="02020603050405020304" pitchFamily="18" charset="0"/>
              </a:rPr>
              <a:t>(salary) </a:t>
            </a:r>
            <a:r>
              <a:rPr lang="en-US" altLang="zh-CN" sz="1800" b="1" i="1" dirty="0">
                <a:latin typeface="Times New Roman" panose="02020603050405020304" pitchFamily="18" charset="0"/>
                <a:cs typeface="Times New Roman" panose="02020603050405020304" pitchFamily="18" charset="0"/>
              </a:rPr>
              <a:t>as</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avg_salary</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instructor</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group</a:t>
            </a: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by</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dept_name</a:t>
            </a:r>
            <a:endParaRPr lang="en-US" altLang="zh-CN" sz="1800" i="1" dirty="0">
              <a:latin typeface="Times New Roman" panose="02020603050405020304" pitchFamily="18" charset="0"/>
              <a:cs typeface="Times New Roman" panose="02020603050405020304" pitchFamily="18" charset="0"/>
            </a:endParaRPr>
          </a:p>
          <a:p>
            <a:pPr lvl="1"/>
            <a:endParaRPr lang="en-US" altLang="zh-CN" sz="1600" dirty="0"/>
          </a:p>
          <a:p>
            <a:r>
              <a:rPr lang="zh-CN" altLang="en-US" sz="2000" b="1" dirty="0"/>
              <a:t>注意：</a:t>
            </a:r>
            <a:r>
              <a:rPr lang="zh-CN" altLang="en-US" sz="2000" dirty="0"/>
              <a:t>出现在</a:t>
            </a:r>
            <a:r>
              <a:rPr lang="en-US" altLang="zh-CN" sz="2000" dirty="0"/>
              <a:t>select</a:t>
            </a:r>
            <a:r>
              <a:rPr lang="zh-CN" altLang="en-US" sz="2000" dirty="0"/>
              <a:t>子句且不在聚集函数中的属性必须出现在</a:t>
            </a:r>
            <a:r>
              <a:rPr lang="en-US" altLang="zh-CN" sz="2000" dirty="0"/>
              <a:t>group by</a:t>
            </a:r>
            <a:r>
              <a:rPr lang="zh-CN" altLang="en-US" sz="2000" dirty="0"/>
              <a:t>子句中</a:t>
            </a:r>
            <a:r>
              <a:rPr lang="en-US" altLang="zh-CN" sz="1600" dirty="0"/>
              <a:t>   </a:t>
            </a:r>
          </a:p>
          <a:p>
            <a:pPr marL="457200" lvl="1" indent="0">
              <a:buNone/>
            </a:pPr>
            <a:r>
              <a:rPr lang="en-US" altLang="zh-CN" sz="1600" dirty="0"/>
              <a:t>     /*</a:t>
            </a:r>
            <a:r>
              <a:rPr lang="zh-CN" altLang="en-US" sz="1600" dirty="0"/>
              <a:t>错误查询</a:t>
            </a:r>
            <a:r>
              <a:rPr lang="en-US" altLang="zh-CN" sz="1600" dirty="0"/>
              <a:t>*/</a:t>
            </a:r>
          </a:p>
          <a:p>
            <a:pPr marL="457200" lvl="1" indent="0">
              <a:buNone/>
            </a:pPr>
            <a:r>
              <a:rPr lang="en-US" altLang="zh-CN" sz="1600" i="1" dirty="0">
                <a:latin typeface="Times New Roman" panose="02020603050405020304" pitchFamily="18" charset="0"/>
                <a:cs typeface="Times New Roman" panose="02020603050405020304" pitchFamily="18" charset="0"/>
              </a:rPr>
              <a:t>     </a:t>
            </a:r>
            <a:r>
              <a:rPr lang="en-US" altLang="zh-CN" sz="1600" b="1" i="1" dirty="0">
                <a:latin typeface="Times New Roman" panose="02020603050405020304" pitchFamily="18" charset="0"/>
                <a:cs typeface="Times New Roman" panose="02020603050405020304" pitchFamily="18" charset="0"/>
              </a:rPr>
              <a:t>select</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dept_name</a:t>
            </a:r>
            <a:r>
              <a:rPr lang="en-US" altLang="zh-CN" sz="1600" i="1" dirty="0">
                <a:latin typeface="Times New Roman" panose="02020603050405020304" pitchFamily="18" charset="0"/>
                <a:cs typeface="Times New Roman" panose="02020603050405020304" pitchFamily="18" charset="0"/>
              </a:rPr>
              <a:t>, ID, </a:t>
            </a:r>
            <a:r>
              <a:rPr lang="en-US" altLang="zh-CN" sz="1600" b="1" i="1" dirty="0">
                <a:latin typeface="Times New Roman" panose="02020603050405020304" pitchFamily="18" charset="0"/>
                <a:cs typeface="Times New Roman" panose="02020603050405020304" pitchFamily="18" charset="0"/>
              </a:rPr>
              <a:t>avg</a:t>
            </a:r>
            <a:r>
              <a:rPr lang="en-US" altLang="zh-CN" sz="1600" i="1" dirty="0">
                <a:latin typeface="Times New Roman" panose="02020603050405020304" pitchFamily="18" charset="0"/>
                <a:cs typeface="Times New Roman" panose="02020603050405020304" pitchFamily="18" charset="0"/>
              </a:rPr>
              <a:t>(salary)</a:t>
            </a:r>
          </a:p>
          <a:p>
            <a:pPr marL="457200" lvl="1" indent="0">
              <a:buNone/>
            </a:pPr>
            <a:r>
              <a:rPr lang="en-US" altLang="zh-CN" sz="1600" i="1" dirty="0">
                <a:latin typeface="Times New Roman" panose="02020603050405020304" pitchFamily="18" charset="0"/>
                <a:cs typeface="Times New Roman" panose="02020603050405020304" pitchFamily="18" charset="0"/>
              </a:rPr>
              <a:t>     </a:t>
            </a:r>
            <a:r>
              <a:rPr lang="en-US" altLang="zh-CN" sz="1600" b="1" i="1" dirty="0">
                <a:latin typeface="Times New Roman" panose="02020603050405020304" pitchFamily="18" charset="0"/>
                <a:cs typeface="Times New Roman" panose="02020603050405020304" pitchFamily="18" charset="0"/>
              </a:rPr>
              <a:t>from</a:t>
            </a:r>
            <a:r>
              <a:rPr lang="en-US" altLang="zh-CN" sz="1600" i="1" dirty="0">
                <a:latin typeface="Times New Roman" panose="02020603050405020304" pitchFamily="18" charset="0"/>
                <a:cs typeface="Times New Roman" panose="02020603050405020304" pitchFamily="18" charset="0"/>
              </a:rPr>
              <a:t> instructor</a:t>
            </a:r>
          </a:p>
          <a:p>
            <a:pPr marL="457200" lvl="1" indent="0">
              <a:buNone/>
            </a:pPr>
            <a:r>
              <a:rPr lang="en-US" altLang="zh-CN" sz="1600" i="1" dirty="0">
                <a:latin typeface="Times New Roman" panose="02020603050405020304" pitchFamily="18" charset="0"/>
                <a:cs typeface="Times New Roman" panose="02020603050405020304" pitchFamily="18" charset="0"/>
              </a:rPr>
              <a:t>     </a:t>
            </a:r>
            <a:r>
              <a:rPr lang="en-US" altLang="zh-CN" sz="1600" b="1" i="1" dirty="0">
                <a:latin typeface="Times New Roman" panose="02020603050405020304" pitchFamily="18" charset="0"/>
                <a:cs typeface="Times New Roman" panose="02020603050405020304" pitchFamily="18" charset="0"/>
              </a:rPr>
              <a:t>group by </a:t>
            </a:r>
            <a:r>
              <a:rPr lang="en-US" altLang="zh-CN" sz="1600" i="1" dirty="0" err="1">
                <a:latin typeface="Times New Roman" panose="02020603050405020304" pitchFamily="18" charset="0"/>
                <a:cs typeface="Times New Roman" panose="02020603050405020304" pitchFamily="18" charset="0"/>
              </a:rPr>
              <a:t>dept_name</a:t>
            </a:r>
            <a:endParaRPr lang="en-US" altLang="zh-CN" sz="1600" i="1" dirty="0">
              <a:latin typeface="Times New Roman" panose="02020603050405020304" pitchFamily="18" charset="0"/>
              <a:cs typeface="Times New Roman" panose="02020603050405020304" pitchFamily="18" charset="0"/>
            </a:endParaRPr>
          </a:p>
          <a:p>
            <a:endParaRPr lang="zh-CN" altLang="en-US" sz="2000" dirty="0"/>
          </a:p>
        </p:txBody>
      </p:sp>
    </p:spTree>
    <p:extLst>
      <p:ext uri="{BB962C8B-B14F-4D97-AF65-F5344CB8AC3E}">
        <p14:creationId xmlns:p14="http://schemas.microsoft.com/office/powerpoint/2010/main" val="237441859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1BCD2F-11E7-4CCF-AE8C-79D7280F85D7}"/>
              </a:ext>
            </a:extLst>
          </p:cNvPr>
          <p:cNvSpPr>
            <a:spLocks noGrp="1"/>
          </p:cNvSpPr>
          <p:nvPr>
            <p:ph type="title"/>
          </p:nvPr>
        </p:nvSpPr>
        <p:spPr/>
        <p:txBody>
          <a:bodyPr/>
          <a:lstStyle/>
          <a:p>
            <a:pPr algn="ctr"/>
            <a:r>
              <a:rPr lang="zh-CN" altLang="en-US" dirty="0"/>
              <a:t>聚集函数：</a:t>
            </a:r>
            <a:r>
              <a:rPr lang="en-US" altLang="zh-CN" dirty="0"/>
              <a:t>Having</a:t>
            </a:r>
            <a:r>
              <a:rPr lang="zh-CN" altLang="en-US" dirty="0"/>
              <a:t>子句</a:t>
            </a:r>
          </a:p>
        </p:txBody>
      </p:sp>
      <p:sp>
        <p:nvSpPr>
          <p:cNvPr id="3" name="内容占位符 2">
            <a:extLst>
              <a:ext uri="{FF2B5EF4-FFF2-40B4-BE49-F238E27FC236}">
                <a16:creationId xmlns:a16="http://schemas.microsoft.com/office/drawing/2014/main" id="{A94FEDA4-5EC8-45F4-9182-340755C923A3}"/>
              </a:ext>
            </a:extLst>
          </p:cNvPr>
          <p:cNvSpPr>
            <a:spLocks noGrp="1"/>
          </p:cNvSpPr>
          <p:nvPr>
            <p:ph idx="1"/>
          </p:nvPr>
        </p:nvSpPr>
        <p:spPr>
          <a:xfrm>
            <a:off x="179512" y="699542"/>
            <a:ext cx="8280920" cy="3805070"/>
          </a:xfrm>
        </p:spPr>
        <p:txBody>
          <a:bodyPr/>
          <a:lstStyle/>
          <a:p>
            <a:r>
              <a:rPr lang="en-US" altLang="zh-CN" sz="2000" dirty="0"/>
              <a:t>At times, it is useful to state a condition that applies to groups rather than to tuples.</a:t>
            </a:r>
          </a:p>
          <a:p>
            <a:pPr lvl="1"/>
            <a:r>
              <a:rPr lang="zh-CN" altLang="en-US" sz="1600" dirty="0"/>
              <a:t>例如：</a:t>
            </a:r>
            <a:r>
              <a:rPr lang="en-US" altLang="zh-CN" sz="1600" dirty="0"/>
              <a:t>find the names of all branches where the average account balance is more than $1,200.</a:t>
            </a:r>
          </a:p>
          <a:p>
            <a:pPr marL="0" indent="0">
              <a:spcBef>
                <a:spcPts val="0"/>
              </a:spcBef>
              <a:buNone/>
            </a:pPr>
            <a:r>
              <a:rPr lang="en-US" altLang="zh-CN" sz="2000" dirty="0"/>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branch_name</a:t>
            </a:r>
            <a:r>
              <a:rPr lang="en-US" altLang="zh-CN" sz="2000" i="1" dirty="0">
                <a:latin typeface="Times New Roman" panose="02020603050405020304" pitchFamily="18" charset="0"/>
                <a:cs typeface="Times New Roman" panose="02020603050405020304" pitchFamily="18" charset="0"/>
              </a:rPr>
              <a:t>, avg (balance)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account</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group by </a:t>
            </a:r>
            <a:r>
              <a:rPr lang="en-US" altLang="zh-CN" sz="2000" i="1" dirty="0" err="1">
                <a:latin typeface="Times New Roman" panose="02020603050405020304" pitchFamily="18" charset="0"/>
                <a:cs typeface="Times New Roman" panose="02020603050405020304" pitchFamily="18" charset="0"/>
              </a:rPr>
              <a:t>branch_name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having</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avg</a:t>
            </a:r>
            <a:r>
              <a:rPr lang="en-US" altLang="zh-CN" sz="2000" i="1" dirty="0">
                <a:latin typeface="Times New Roman" panose="02020603050405020304" pitchFamily="18" charset="0"/>
                <a:cs typeface="Times New Roman" panose="02020603050405020304" pitchFamily="18" charset="0"/>
              </a:rPr>
              <a:t> (balance) &gt; 1200</a:t>
            </a:r>
          </a:p>
          <a:p>
            <a:r>
              <a:rPr lang="zh-CN" altLang="en-US" sz="2000" b="1" dirty="0"/>
              <a:t>注意</a:t>
            </a:r>
            <a:endParaRPr lang="en-US" altLang="zh-CN" sz="2000" b="1" dirty="0"/>
          </a:p>
          <a:p>
            <a:pPr lvl="1"/>
            <a:r>
              <a:rPr lang="en-US" altLang="zh-CN" sz="1800" dirty="0"/>
              <a:t>predicates in the having clause are applied </a:t>
            </a:r>
            <a:r>
              <a:rPr lang="en-US" altLang="zh-CN" sz="1800" dirty="0">
                <a:solidFill>
                  <a:srgbClr val="C00000"/>
                </a:solidFill>
              </a:rPr>
              <a:t>after</a:t>
            </a:r>
            <a:r>
              <a:rPr lang="en-US" altLang="zh-CN" sz="1800" dirty="0"/>
              <a:t> the information of groups</a:t>
            </a:r>
          </a:p>
          <a:p>
            <a:pPr lvl="1"/>
            <a:r>
              <a:rPr lang="en-US" altLang="zh-CN" sz="1800" dirty="0"/>
              <a:t>predicates in the where clause are applied </a:t>
            </a:r>
            <a:r>
              <a:rPr lang="en-US" altLang="zh-CN" sz="1800" dirty="0">
                <a:solidFill>
                  <a:srgbClr val="C00000"/>
                </a:solidFill>
              </a:rPr>
              <a:t>before</a:t>
            </a:r>
            <a:r>
              <a:rPr lang="en-US" altLang="zh-CN" sz="1800" dirty="0"/>
              <a:t> forming groups</a:t>
            </a:r>
          </a:p>
          <a:p>
            <a:endParaRPr lang="zh-CN" altLang="en-US" sz="2000" dirty="0"/>
          </a:p>
        </p:txBody>
      </p:sp>
    </p:spTree>
    <p:extLst>
      <p:ext uri="{BB962C8B-B14F-4D97-AF65-F5344CB8AC3E}">
        <p14:creationId xmlns:p14="http://schemas.microsoft.com/office/powerpoint/2010/main" val="357423632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7FD900-24E0-4168-B7DC-92566051D6C4}"/>
              </a:ext>
            </a:extLst>
          </p:cNvPr>
          <p:cNvSpPr>
            <a:spLocks noGrp="1"/>
          </p:cNvSpPr>
          <p:nvPr>
            <p:ph type="title"/>
          </p:nvPr>
        </p:nvSpPr>
        <p:spPr/>
        <p:txBody>
          <a:bodyPr/>
          <a:lstStyle/>
          <a:p>
            <a:pPr algn="ctr"/>
            <a:r>
              <a:rPr lang="zh-CN" altLang="en-US" dirty="0"/>
              <a:t>聚集函数：</a:t>
            </a:r>
            <a:r>
              <a:rPr lang="en-US" altLang="zh-CN" dirty="0"/>
              <a:t>Having</a:t>
            </a:r>
            <a:r>
              <a:rPr lang="zh-CN" altLang="en-US" dirty="0"/>
              <a:t>子句（续）</a:t>
            </a:r>
          </a:p>
        </p:txBody>
      </p:sp>
      <p:sp>
        <p:nvSpPr>
          <p:cNvPr id="3" name="内容占位符 2">
            <a:extLst>
              <a:ext uri="{FF2B5EF4-FFF2-40B4-BE49-F238E27FC236}">
                <a16:creationId xmlns:a16="http://schemas.microsoft.com/office/drawing/2014/main" id="{B3069A1D-6E07-469D-BF99-695AA6762487}"/>
              </a:ext>
            </a:extLst>
          </p:cNvPr>
          <p:cNvSpPr>
            <a:spLocks noGrp="1"/>
          </p:cNvSpPr>
          <p:nvPr>
            <p:ph idx="1"/>
          </p:nvPr>
        </p:nvSpPr>
        <p:spPr/>
        <p:txBody>
          <a:bodyPr/>
          <a:lstStyle/>
          <a:p>
            <a:r>
              <a:rPr lang="en-US" altLang="zh-CN" sz="2000" dirty="0"/>
              <a:t>E.g., find the average balance for each customer who lives in Harrison and has at least three accounts</a:t>
            </a:r>
          </a:p>
          <a:p>
            <a:pPr marL="0" indent="0">
              <a:buNone/>
            </a:pPr>
            <a:r>
              <a:rPr lang="en-US" altLang="zh-CN" sz="2000" dirty="0"/>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depositor.customer_name</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avg</a:t>
            </a:r>
            <a:r>
              <a:rPr lang="en-US" altLang="zh-CN" sz="2000" i="1" dirty="0">
                <a:latin typeface="Times New Roman" panose="02020603050405020304" pitchFamily="18" charset="0"/>
                <a:cs typeface="Times New Roman" panose="02020603050405020304" pitchFamily="18" charset="0"/>
              </a:rPr>
              <a:t> (balance)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depositor, account, customer</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depositor.account_number</a:t>
            </a:r>
            <a:r>
              <a:rPr lang="en-US" altLang="zh-CN" sz="2000" i="1" dirty="0">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account.account_number</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and</a:t>
            </a:r>
          </a:p>
          <a:p>
            <a:pPr marL="0" indent="0">
              <a:buNone/>
            </a:pP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depositer.customer_name</a:t>
            </a:r>
            <a:r>
              <a:rPr lang="en-US" altLang="zh-CN" sz="2000" i="1" dirty="0">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customer.customer_name</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and</a:t>
            </a:r>
          </a:p>
          <a:p>
            <a:pPr marL="0" indent="0">
              <a:buNone/>
            </a:pP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customer_city</a:t>
            </a:r>
            <a:r>
              <a:rPr lang="en-US" altLang="zh-CN" sz="2000" i="1" dirty="0">
                <a:latin typeface="Times New Roman" panose="02020603050405020304" pitchFamily="18" charset="0"/>
                <a:cs typeface="Times New Roman" panose="02020603050405020304" pitchFamily="18" charset="0"/>
              </a:rPr>
              <a:t>=‘Harrison’</a:t>
            </a:r>
          </a:p>
          <a:p>
            <a:pPr marL="0" indent="0">
              <a:buNone/>
            </a:pP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group by </a:t>
            </a:r>
            <a:r>
              <a:rPr lang="en-US" altLang="zh-CN" sz="2000" i="1" dirty="0" err="1">
                <a:latin typeface="Times New Roman" panose="02020603050405020304" pitchFamily="18" charset="0"/>
                <a:cs typeface="Times New Roman" panose="02020603050405020304" pitchFamily="18" charset="0"/>
              </a:rPr>
              <a:t>depositor.customer_name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having</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count</a:t>
            </a:r>
            <a:r>
              <a:rPr lang="en-US" altLang="zh-CN" sz="2000"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distinct</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depositor.account_number</a:t>
            </a:r>
            <a:r>
              <a:rPr lang="en-US" altLang="zh-CN" sz="2000" i="1" dirty="0">
                <a:latin typeface="Times New Roman" panose="02020603050405020304" pitchFamily="18" charset="0"/>
                <a:cs typeface="Times New Roman" panose="02020603050405020304" pitchFamily="18" charset="0"/>
              </a:rPr>
              <a:t>) &gt;=3</a:t>
            </a:r>
          </a:p>
          <a:p>
            <a:endParaRPr lang="zh-CN" altLang="en-US" sz="2000" dirty="0"/>
          </a:p>
        </p:txBody>
      </p:sp>
    </p:spTree>
    <p:extLst>
      <p:ext uri="{BB962C8B-B14F-4D97-AF65-F5344CB8AC3E}">
        <p14:creationId xmlns:p14="http://schemas.microsoft.com/office/powerpoint/2010/main" val="213842740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3163E-0EEE-41BC-A193-9C75CD0BE9AE}"/>
              </a:ext>
            </a:extLst>
          </p:cNvPr>
          <p:cNvSpPr>
            <a:spLocks noGrp="1"/>
          </p:cNvSpPr>
          <p:nvPr>
            <p:ph type="title"/>
          </p:nvPr>
        </p:nvSpPr>
        <p:spPr/>
        <p:txBody>
          <a:bodyPr/>
          <a:lstStyle/>
          <a:p>
            <a:pPr algn="ctr"/>
            <a:r>
              <a:rPr lang="zh-CN" altLang="en-US" dirty="0"/>
              <a:t>概要</a:t>
            </a:r>
          </a:p>
        </p:txBody>
      </p:sp>
      <p:sp>
        <p:nvSpPr>
          <p:cNvPr id="3" name="内容占位符 2">
            <a:extLst>
              <a:ext uri="{FF2B5EF4-FFF2-40B4-BE49-F238E27FC236}">
                <a16:creationId xmlns:a16="http://schemas.microsoft.com/office/drawing/2014/main" id="{17E7AADE-2B92-4DCF-8530-BCF73DF66409}"/>
              </a:ext>
            </a:extLst>
          </p:cNvPr>
          <p:cNvSpPr>
            <a:spLocks noGrp="1"/>
          </p:cNvSpPr>
          <p:nvPr>
            <p:ph idx="1"/>
          </p:nvPr>
        </p:nvSpPr>
        <p:spPr>
          <a:xfrm>
            <a:off x="179512" y="1059582"/>
            <a:ext cx="8568952" cy="3175001"/>
          </a:xfrm>
        </p:spPr>
        <p:txBody>
          <a:bodyPr/>
          <a:lstStyle/>
          <a:p>
            <a:pPr>
              <a:spcBef>
                <a:spcPts val="800"/>
              </a:spcBef>
            </a:pPr>
            <a:r>
              <a:rPr lang="en-US" altLang="zh-CN" sz="2000" dirty="0"/>
              <a:t>3.1 SQL</a:t>
            </a:r>
            <a:r>
              <a:rPr lang="zh-CN" altLang="en-US" sz="2000" dirty="0"/>
              <a:t>查询语言概览</a:t>
            </a:r>
            <a:endParaRPr lang="en-US" altLang="zh-CN" sz="2000" dirty="0"/>
          </a:p>
          <a:p>
            <a:pPr>
              <a:spcBef>
                <a:spcPts val="800"/>
              </a:spcBef>
            </a:pPr>
            <a:r>
              <a:rPr lang="en-US" altLang="zh-CN" sz="2000" dirty="0"/>
              <a:t>3.2 SQL</a:t>
            </a:r>
            <a:r>
              <a:rPr lang="zh-CN" altLang="en-US" sz="2000" dirty="0"/>
              <a:t>数据定义</a:t>
            </a:r>
            <a:endParaRPr lang="en-US" altLang="zh-CN" sz="2000" dirty="0"/>
          </a:p>
          <a:p>
            <a:pPr>
              <a:spcBef>
                <a:spcPts val="800"/>
              </a:spcBef>
            </a:pPr>
            <a:r>
              <a:rPr lang="en-US" altLang="zh-CN" sz="2000" dirty="0"/>
              <a:t>3.3 SQL</a:t>
            </a:r>
            <a:r>
              <a:rPr lang="zh-CN" altLang="en-US" sz="2000" dirty="0"/>
              <a:t>查询的基本结构</a:t>
            </a:r>
            <a:endParaRPr lang="en-US" altLang="zh-CN" sz="2000" dirty="0"/>
          </a:p>
          <a:p>
            <a:pPr>
              <a:spcBef>
                <a:spcPts val="800"/>
              </a:spcBef>
            </a:pPr>
            <a:r>
              <a:rPr lang="en-US" altLang="zh-CN" sz="2000" dirty="0"/>
              <a:t>3.4 </a:t>
            </a:r>
            <a:r>
              <a:rPr lang="zh-CN" altLang="en-US" sz="2000" dirty="0"/>
              <a:t>附加的基本运算</a:t>
            </a:r>
            <a:endParaRPr lang="en-US" altLang="zh-CN" sz="2000" dirty="0"/>
          </a:p>
          <a:p>
            <a:pPr>
              <a:spcBef>
                <a:spcPts val="800"/>
              </a:spcBef>
            </a:pPr>
            <a:r>
              <a:rPr lang="en-US" altLang="zh-CN" sz="2000" dirty="0"/>
              <a:t>3.5 </a:t>
            </a:r>
            <a:r>
              <a:rPr lang="zh-CN" altLang="en-US" sz="2000" dirty="0"/>
              <a:t>集合运算</a:t>
            </a:r>
            <a:endParaRPr lang="en-US" altLang="zh-CN" sz="2000" dirty="0"/>
          </a:p>
          <a:p>
            <a:pPr>
              <a:spcBef>
                <a:spcPts val="800"/>
              </a:spcBef>
            </a:pPr>
            <a:r>
              <a:rPr lang="en-US" altLang="zh-CN" sz="2000" dirty="0"/>
              <a:t>3.6 </a:t>
            </a:r>
            <a:r>
              <a:rPr lang="zh-CN" altLang="en-US" sz="2000" dirty="0"/>
              <a:t>空值</a:t>
            </a:r>
            <a:endParaRPr lang="en-US" altLang="zh-CN" sz="2000" dirty="0"/>
          </a:p>
          <a:p>
            <a:pPr>
              <a:spcBef>
                <a:spcPts val="800"/>
              </a:spcBef>
            </a:pPr>
            <a:r>
              <a:rPr lang="en-US" altLang="zh-CN" sz="2000" dirty="0"/>
              <a:t>3.7 </a:t>
            </a:r>
            <a:r>
              <a:rPr lang="zh-CN" altLang="en-US" sz="2000" dirty="0"/>
              <a:t>聚集函数</a:t>
            </a:r>
            <a:endParaRPr lang="en-US" altLang="zh-CN" sz="2000" dirty="0"/>
          </a:p>
          <a:p>
            <a:pPr>
              <a:spcBef>
                <a:spcPts val="800"/>
              </a:spcBef>
            </a:pPr>
            <a:r>
              <a:rPr lang="en-US" altLang="zh-CN" sz="2000" b="1" dirty="0">
                <a:solidFill>
                  <a:srgbClr val="C00000"/>
                </a:solidFill>
              </a:rPr>
              <a:t>3.8 </a:t>
            </a:r>
            <a:r>
              <a:rPr lang="zh-CN" altLang="en-US" sz="2000" b="1" dirty="0">
                <a:solidFill>
                  <a:srgbClr val="C00000"/>
                </a:solidFill>
              </a:rPr>
              <a:t>嵌套子查询</a:t>
            </a:r>
            <a:endParaRPr lang="en-US" altLang="zh-CN" sz="2000" b="1" dirty="0">
              <a:solidFill>
                <a:srgbClr val="C00000"/>
              </a:solidFill>
            </a:endParaRPr>
          </a:p>
          <a:p>
            <a:pPr>
              <a:spcBef>
                <a:spcPts val="800"/>
              </a:spcBef>
            </a:pPr>
            <a:r>
              <a:rPr lang="en-US" altLang="zh-CN" sz="2000" dirty="0"/>
              <a:t>3.9 </a:t>
            </a:r>
            <a:r>
              <a:rPr lang="zh-CN" altLang="en-US" sz="2000" dirty="0"/>
              <a:t>数据库中的修改</a:t>
            </a:r>
            <a:endParaRPr lang="en-US" altLang="zh-CN" sz="2000" dirty="0"/>
          </a:p>
          <a:p>
            <a:pPr>
              <a:spcBef>
                <a:spcPts val="800"/>
              </a:spcBef>
            </a:pPr>
            <a:endParaRPr lang="en-US" altLang="zh-CN" sz="2000" dirty="0"/>
          </a:p>
        </p:txBody>
      </p:sp>
    </p:spTree>
    <p:extLst>
      <p:ext uri="{BB962C8B-B14F-4D97-AF65-F5344CB8AC3E}">
        <p14:creationId xmlns:p14="http://schemas.microsoft.com/office/powerpoint/2010/main" val="382345889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5C382A-A27D-403C-9F88-40C673DAF277}"/>
              </a:ext>
            </a:extLst>
          </p:cNvPr>
          <p:cNvSpPr>
            <a:spLocks noGrp="1"/>
          </p:cNvSpPr>
          <p:nvPr>
            <p:ph type="title"/>
          </p:nvPr>
        </p:nvSpPr>
        <p:spPr/>
        <p:txBody>
          <a:bodyPr/>
          <a:lstStyle/>
          <a:p>
            <a:pPr algn="ctr"/>
            <a:r>
              <a:rPr lang="zh-CN" altLang="en-US" dirty="0"/>
              <a:t>嵌套子查询（</a:t>
            </a:r>
            <a:r>
              <a:rPr lang="en-US" altLang="zh-CN" dirty="0"/>
              <a:t>Nested Subqueries</a:t>
            </a:r>
            <a:r>
              <a:rPr lang="zh-CN" altLang="en-US" dirty="0"/>
              <a:t>）</a:t>
            </a:r>
          </a:p>
        </p:txBody>
      </p:sp>
      <p:sp>
        <p:nvSpPr>
          <p:cNvPr id="3" name="内容占位符 2">
            <a:extLst>
              <a:ext uri="{FF2B5EF4-FFF2-40B4-BE49-F238E27FC236}">
                <a16:creationId xmlns:a16="http://schemas.microsoft.com/office/drawing/2014/main" id="{B7EDCF41-20C5-4600-8517-F2DECCCAD04D}"/>
              </a:ext>
            </a:extLst>
          </p:cNvPr>
          <p:cNvSpPr>
            <a:spLocks noGrp="1"/>
          </p:cNvSpPr>
          <p:nvPr>
            <p:ph idx="1"/>
          </p:nvPr>
        </p:nvSpPr>
        <p:spPr/>
        <p:txBody>
          <a:bodyPr/>
          <a:lstStyle/>
          <a:p>
            <a:r>
              <a:rPr lang="en-US" altLang="zh-CN" sz="2000" dirty="0"/>
              <a:t>SQL provides a mechanism for the nesting of subqueries</a:t>
            </a:r>
          </a:p>
          <a:p>
            <a:r>
              <a:rPr lang="en-US" altLang="zh-CN" sz="2000" dirty="0"/>
              <a:t>A subquery is a </a:t>
            </a:r>
            <a:r>
              <a:rPr lang="en-US" altLang="zh-CN" sz="2000" dirty="0">
                <a:solidFill>
                  <a:srgbClr val="C00000"/>
                </a:solidFill>
              </a:rPr>
              <a:t>select-from-where</a:t>
            </a:r>
            <a:r>
              <a:rPr lang="en-US" altLang="zh-CN" sz="2000" dirty="0"/>
              <a:t> expression that is nested within another query in the from clause</a:t>
            </a:r>
          </a:p>
          <a:p>
            <a:r>
              <a:rPr lang="en-US" altLang="zh-CN" sz="2000" dirty="0"/>
              <a:t>A common use of subqueries is to perform tests for </a:t>
            </a:r>
            <a:r>
              <a:rPr lang="en-US" altLang="zh-CN" sz="2000" dirty="0">
                <a:solidFill>
                  <a:srgbClr val="C00000"/>
                </a:solidFill>
              </a:rPr>
              <a:t>set membership</a:t>
            </a:r>
            <a:r>
              <a:rPr lang="en-US" altLang="zh-CN" sz="2000" dirty="0"/>
              <a:t>, make </a:t>
            </a:r>
            <a:r>
              <a:rPr lang="en-US" altLang="zh-CN" sz="2000" dirty="0">
                <a:solidFill>
                  <a:srgbClr val="C00000"/>
                </a:solidFill>
              </a:rPr>
              <a:t>set comparisons</a:t>
            </a:r>
          </a:p>
        </p:txBody>
      </p:sp>
    </p:spTree>
    <p:extLst>
      <p:ext uri="{BB962C8B-B14F-4D97-AF65-F5344CB8AC3E}">
        <p14:creationId xmlns:p14="http://schemas.microsoft.com/office/powerpoint/2010/main" val="377023812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3163E-0EEE-41BC-A193-9C75CD0BE9AE}"/>
              </a:ext>
            </a:extLst>
          </p:cNvPr>
          <p:cNvSpPr>
            <a:spLocks noGrp="1"/>
          </p:cNvSpPr>
          <p:nvPr>
            <p:ph type="title"/>
          </p:nvPr>
        </p:nvSpPr>
        <p:spPr/>
        <p:txBody>
          <a:bodyPr/>
          <a:lstStyle/>
          <a:p>
            <a:pPr algn="ctr"/>
            <a:r>
              <a:rPr lang="zh-CN" altLang="en-US" dirty="0"/>
              <a:t>概要</a:t>
            </a:r>
          </a:p>
        </p:txBody>
      </p:sp>
      <p:sp>
        <p:nvSpPr>
          <p:cNvPr id="3" name="内容占位符 2">
            <a:extLst>
              <a:ext uri="{FF2B5EF4-FFF2-40B4-BE49-F238E27FC236}">
                <a16:creationId xmlns:a16="http://schemas.microsoft.com/office/drawing/2014/main" id="{17E7AADE-2B92-4DCF-8530-BCF73DF66409}"/>
              </a:ext>
            </a:extLst>
          </p:cNvPr>
          <p:cNvSpPr>
            <a:spLocks noGrp="1"/>
          </p:cNvSpPr>
          <p:nvPr>
            <p:ph idx="1"/>
          </p:nvPr>
        </p:nvSpPr>
        <p:spPr>
          <a:xfrm>
            <a:off x="179512" y="1059582"/>
            <a:ext cx="8568952" cy="3175001"/>
          </a:xfrm>
        </p:spPr>
        <p:txBody>
          <a:bodyPr/>
          <a:lstStyle/>
          <a:p>
            <a:pPr>
              <a:spcBef>
                <a:spcPts val="800"/>
              </a:spcBef>
            </a:pPr>
            <a:r>
              <a:rPr lang="en-US" altLang="zh-CN" sz="2000" dirty="0"/>
              <a:t>3.1 SQL</a:t>
            </a:r>
            <a:r>
              <a:rPr lang="zh-CN" altLang="en-US" sz="2000" dirty="0"/>
              <a:t>查询语言概览</a:t>
            </a:r>
            <a:endParaRPr lang="en-US" altLang="zh-CN" sz="2000" dirty="0"/>
          </a:p>
          <a:p>
            <a:pPr>
              <a:spcBef>
                <a:spcPts val="800"/>
              </a:spcBef>
            </a:pPr>
            <a:r>
              <a:rPr lang="en-US" altLang="zh-CN" sz="2000" b="1" dirty="0">
                <a:solidFill>
                  <a:srgbClr val="C00000"/>
                </a:solidFill>
              </a:rPr>
              <a:t>3.2 SQL</a:t>
            </a:r>
            <a:r>
              <a:rPr lang="zh-CN" altLang="en-US" sz="2000" b="1" dirty="0">
                <a:solidFill>
                  <a:srgbClr val="C00000"/>
                </a:solidFill>
              </a:rPr>
              <a:t>数据定义</a:t>
            </a:r>
            <a:endParaRPr lang="en-US" altLang="zh-CN" sz="2000" b="1" dirty="0">
              <a:solidFill>
                <a:srgbClr val="C00000"/>
              </a:solidFill>
            </a:endParaRPr>
          </a:p>
          <a:p>
            <a:pPr>
              <a:spcBef>
                <a:spcPts val="800"/>
              </a:spcBef>
            </a:pPr>
            <a:r>
              <a:rPr lang="en-US" altLang="zh-CN" sz="2000" dirty="0"/>
              <a:t>3.3 SQL</a:t>
            </a:r>
            <a:r>
              <a:rPr lang="zh-CN" altLang="en-US" sz="2000" dirty="0"/>
              <a:t>查询的基本结构</a:t>
            </a:r>
            <a:endParaRPr lang="en-US" altLang="zh-CN" sz="2000" dirty="0"/>
          </a:p>
          <a:p>
            <a:pPr>
              <a:spcBef>
                <a:spcPts val="800"/>
              </a:spcBef>
            </a:pPr>
            <a:r>
              <a:rPr lang="en-US" altLang="zh-CN" sz="2000" dirty="0"/>
              <a:t>3.4 </a:t>
            </a:r>
            <a:r>
              <a:rPr lang="zh-CN" altLang="en-US" sz="2000" dirty="0"/>
              <a:t>附加的基本运算</a:t>
            </a:r>
            <a:endParaRPr lang="en-US" altLang="zh-CN" sz="2000" dirty="0"/>
          </a:p>
          <a:p>
            <a:pPr>
              <a:spcBef>
                <a:spcPts val="800"/>
              </a:spcBef>
            </a:pPr>
            <a:r>
              <a:rPr lang="en-US" altLang="zh-CN" sz="2000" dirty="0"/>
              <a:t>3.5 </a:t>
            </a:r>
            <a:r>
              <a:rPr lang="zh-CN" altLang="en-US" sz="2000" dirty="0"/>
              <a:t>集合运算</a:t>
            </a:r>
            <a:endParaRPr lang="en-US" altLang="zh-CN" sz="2000" dirty="0"/>
          </a:p>
          <a:p>
            <a:pPr>
              <a:spcBef>
                <a:spcPts val="800"/>
              </a:spcBef>
            </a:pPr>
            <a:r>
              <a:rPr lang="en-US" altLang="zh-CN" sz="2000" dirty="0"/>
              <a:t>3.6 </a:t>
            </a:r>
            <a:r>
              <a:rPr lang="zh-CN" altLang="en-US" sz="2000" dirty="0"/>
              <a:t>空值</a:t>
            </a:r>
            <a:endParaRPr lang="en-US" altLang="zh-CN" sz="2000" dirty="0"/>
          </a:p>
          <a:p>
            <a:pPr>
              <a:spcBef>
                <a:spcPts val="800"/>
              </a:spcBef>
            </a:pPr>
            <a:r>
              <a:rPr lang="en-US" altLang="zh-CN" sz="2000" dirty="0"/>
              <a:t>3.7 </a:t>
            </a:r>
            <a:r>
              <a:rPr lang="zh-CN" altLang="en-US" sz="2000" dirty="0"/>
              <a:t>聚集函数</a:t>
            </a:r>
            <a:endParaRPr lang="en-US" altLang="zh-CN" sz="2000" dirty="0"/>
          </a:p>
          <a:p>
            <a:pPr>
              <a:spcBef>
                <a:spcPts val="800"/>
              </a:spcBef>
            </a:pPr>
            <a:r>
              <a:rPr lang="en-US" altLang="zh-CN" sz="2000" dirty="0"/>
              <a:t>3.8 </a:t>
            </a:r>
            <a:r>
              <a:rPr lang="zh-CN" altLang="en-US" sz="2000" dirty="0"/>
              <a:t>嵌套子查询</a:t>
            </a:r>
            <a:endParaRPr lang="en-US" altLang="zh-CN" sz="2000" dirty="0"/>
          </a:p>
          <a:p>
            <a:pPr>
              <a:spcBef>
                <a:spcPts val="800"/>
              </a:spcBef>
            </a:pPr>
            <a:r>
              <a:rPr lang="en-US" altLang="zh-CN" sz="2000" dirty="0"/>
              <a:t>3.9 </a:t>
            </a:r>
            <a:r>
              <a:rPr lang="zh-CN" altLang="en-US" sz="2000" dirty="0"/>
              <a:t>数据库中的修改</a:t>
            </a:r>
            <a:endParaRPr lang="en-US" altLang="zh-CN" sz="2000" dirty="0"/>
          </a:p>
          <a:p>
            <a:pPr>
              <a:spcBef>
                <a:spcPts val="800"/>
              </a:spcBef>
            </a:pPr>
            <a:endParaRPr lang="en-US" altLang="zh-CN" sz="2000" dirty="0"/>
          </a:p>
        </p:txBody>
      </p:sp>
    </p:spTree>
    <p:extLst>
      <p:ext uri="{BB962C8B-B14F-4D97-AF65-F5344CB8AC3E}">
        <p14:creationId xmlns:p14="http://schemas.microsoft.com/office/powerpoint/2010/main" val="760478632"/>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E62BD-25B3-4BDA-8DCE-2DCD59448E68}"/>
              </a:ext>
            </a:extLst>
          </p:cNvPr>
          <p:cNvSpPr>
            <a:spLocks noGrp="1"/>
          </p:cNvSpPr>
          <p:nvPr>
            <p:ph type="title"/>
          </p:nvPr>
        </p:nvSpPr>
        <p:spPr/>
        <p:txBody>
          <a:bodyPr/>
          <a:lstStyle/>
          <a:p>
            <a:pPr algn="ctr"/>
            <a:r>
              <a:rPr lang="zh-CN" altLang="en-US" dirty="0"/>
              <a:t>嵌套子查询：</a:t>
            </a:r>
            <a:r>
              <a:rPr lang="en-US" altLang="zh-CN" dirty="0"/>
              <a:t>Set Membership</a:t>
            </a:r>
            <a:endParaRPr lang="zh-CN" altLang="en-US" dirty="0"/>
          </a:p>
        </p:txBody>
      </p:sp>
      <p:sp>
        <p:nvSpPr>
          <p:cNvPr id="3" name="内容占位符 2">
            <a:extLst>
              <a:ext uri="{FF2B5EF4-FFF2-40B4-BE49-F238E27FC236}">
                <a16:creationId xmlns:a16="http://schemas.microsoft.com/office/drawing/2014/main" id="{03FFC6DE-E96D-41C2-BB09-9950D43BABEA}"/>
              </a:ext>
            </a:extLst>
          </p:cNvPr>
          <p:cNvSpPr>
            <a:spLocks noGrp="1"/>
          </p:cNvSpPr>
          <p:nvPr>
            <p:ph idx="1"/>
          </p:nvPr>
        </p:nvSpPr>
        <p:spPr>
          <a:xfrm>
            <a:off x="137264" y="669215"/>
            <a:ext cx="8568952" cy="3805070"/>
          </a:xfrm>
        </p:spPr>
        <p:txBody>
          <a:bodyPr/>
          <a:lstStyle/>
          <a:p>
            <a:r>
              <a:rPr lang="en-US" altLang="zh-CN" sz="2000" dirty="0"/>
              <a:t>Find all customers who have both an account and a loan at the bank</a:t>
            </a:r>
          </a:p>
          <a:p>
            <a:pPr marL="0" indent="0">
              <a:buNone/>
            </a:pPr>
            <a:r>
              <a:rPr lang="en-US" altLang="zh-CN" sz="2000" dirty="0"/>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distinct</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customer_name</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borrower</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customer_name</a:t>
            </a: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in</a:t>
            </a: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customer_name</a:t>
            </a:r>
            <a:r>
              <a:rPr lang="en-US" altLang="zh-CN" sz="1800" i="1" dirty="0">
                <a:latin typeface="Times New Roman" panose="02020603050405020304" pitchFamily="18" charset="0"/>
                <a:cs typeface="Times New Roman" panose="02020603050405020304" pitchFamily="18" charset="0"/>
              </a:rPr>
              <a:t> </a:t>
            </a:r>
          </a:p>
          <a:p>
            <a:pPr marL="0" indent="0">
              <a:buNone/>
            </a:pPr>
            <a:r>
              <a:rPr lang="en-US" altLang="zh-CN" sz="1800" b="1" i="1" dirty="0">
                <a:latin typeface="Times New Roman" panose="02020603050405020304" pitchFamily="18" charset="0"/>
                <a:cs typeface="Times New Roman" panose="02020603050405020304" pitchFamily="18" charset="0"/>
              </a:rPr>
              <a:t>			              from</a:t>
            </a:r>
            <a:r>
              <a:rPr lang="en-US" altLang="zh-CN" sz="1800" i="1" dirty="0">
                <a:latin typeface="Times New Roman" panose="02020603050405020304" pitchFamily="18" charset="0"/>
                <a:cs typeface="Times New Roman" panose="02020603050405020304" pitchFamily="18" charset="0"/>
              </a:rPr>
              <a:t> depositor)</a:t>
            </a:r>
          </a:p>
          <a:p>
            <a:r>
              <a:rPr lang="en-US" altLang="zh-CN" sz="2000" dirty="0"/>
              <a:t>Find all customers who have a loan at the bank but do not have an account at the bank</a:t>
            </a:r>
          </a:p>
          <a:p>
            <a:pPr marL="0" indent="0">
              <a:buNone/>
            </a:pPr>
            <a:r>
              <a:rPr lang="en-US" altLang="zh-CN" sz="2000" dirty="0"/>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distinct </a:t>
            </a:r>
            <a:r>
              <a:rPr lang="en-US" altLang="zh-CN" sz="1800" i="1" dirty="0" err="1">
                <a:latin typeface="Times New Roman" panose="02020603050405020304" pitchFamily="18" charset="0"/>
                <a:cs typeface="Times New Roman" panose="02020603050405020304" pitchFamily="18" charset="0"/>
              </a:rPr>
              <a:t>customer_name</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borrower</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customer_name</a:t>
            </a: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not in </a:t>
            </a:r>
            <a:r>
              <a:rPr lang="en-US" altLang="zh-CN" sz="1800" i="1" dirty="0">
                <a:latin typeface="Times New Roman" panose="02020603050405020304" pitchFamily="18" charset="0"/>
                <a:cs typeface="Times New Roman" panose="02020603050405020304" pitchFamily="18" charset="0"/>
              </a:rPr>
              <a:t>(</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customer_name</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depositor)</a:t>
            </a:r>
          </a:p>
          <a:p>
            <a:endParaRPr lang="zh-CN" altLang="en-US" sz="2000" dirty="0"/>
          </a:p>
        </p:txBody>
      </p:sp>
      <p:pic>
        <p:nvPicPr>
          <p:cNvPr id="4" name="Picture 7">
            <a:extLst>
              <a:ext uri="{FF2B5EF4-FFF2-40B4-BE49-F238E27FC236}">
                <a16:creationId xmlns:a16="http://schemas.microsoft.com/office/drawing/2014/main" id="{AE44167E-9E25-4172-B8CA-E97A1BEA8D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299942"/>
            <a:ext cx="3956597"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90568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arn(inVertical)">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7EBF4-DC2D-4DED-9576-755F0DCCD91E}"/>
              </a:ext>
            </a:extLst>
          </p:cNvPr>
          <p:cNvSpPr>
            <a:spLocks noGrp="1"/>
          </p:cNvSpPr>
          <p:nvPr>
            <p:ph type="title"/>
          </p:nvPr>
        </p:nvSpPr>
        <p:spPr/>
        <p:txBody>
          <a:bodyPr/>
          <a:lstStyle/>
          <a:p>
            <a:pPr algn="ctr"/>
            <a:r>
              <a:rPr lang="zh-CN" altLang="en-US" dirty="0"/>
              <a:t>嵌套子查询： </a:t>
            </a:r>
            <a:r>
              <a:rPr lang="en-US" altLang="zh-CN" dirty="0"/>
              <a:t>Set Membership</a:t>
            </a:r>
            <a:r>
              <a:rPr lang="zh-CN" altLang="en-US" dirty="0"/>
              <a:t>（续）</a:t>
            </a:r>
          </a:p>
        </p:txBody>
      </p:sp>
      <p:sp>
        <p:nvSpPr>
          <p:cNvPr id="3" name="内容占位符 2">
            <a:extLst>
              <a:ext uri="{FF2B5EF4-FFF2-40B4-BE49-F238E27FC236}">
                <a16:creationId xmlns:a16="http://schemas.microsoft.com/office/drawing/2014/main" id="{4CE4C579-9BCF-4888-8026-AF33C7DF7BEF}"/>
              </a:ext>
            </a:extLst>
          </p:cNvPr>
          <p:cNvSpPr>
            <a:spLocks noGrp="1"/>
          </p:cNvSpPr>
          <p:nvPr>
            <p:ph idx="1"/>
          </p:nvPr>
        </p:nvSpPr>
        <p:spPr>
          <a:xfrm>
            <a:off x="251520" y="789553"/>
            <a:ext cx="8856984" cy="3805070"/>
          </a:xfrm>
        </p:spPr>
        <p:txBody>
          <a:bodyPr/>
          <a:lstStyle/>
          <a:p>
            <a:r>
              <a:rPr lang="en-US" altLang="zh-CN" sz="2000" dirty="0"/>
              <a:t>Find all customers who have both an account and a loan at the </a:t>
            </a:r>
            <a:r>
              <a:rPr lang="en-US" altLang="zh-CN" sz="2000" dirty="0" err="1"/>
              <a:t>Perryridge</a:t>
            </a:r>
            <a:r>
              <a:rPr lang="en-US" altLang="zh-CN" sz="2000" dirty="0"/>
              <a:t> branch</a:t>
            </a:r>
          </a:p>
          <a:p>
            <a:pPr marL="0" indent="0">
              <a:buNone/>
            </a:pP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select distinct</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customer_name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borrower, loan</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borrower.loan_number</a:t>
            </a:r>
            <a:r>
              <a:rPr lang="en-US" altLang="zh-CN" sz="2000" i="1" dirty="0">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loan.loan_number</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and</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branch_name</a:t>
            </a:r>
            <a:r>
              <a:rPr lang="en-US" altLang="zh-CN" sz="2000" i="1" dirty="0">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Perryridge</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and</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branch_name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customer_name</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in</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branch_name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customer_name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depositor, account</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depositor.account_number</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account.account_number</a:t>
            </a:r>
            <a:r>
              <a:rPr lang="en-US" altLang="zh-CN" sz="2000" i="1" dirty="0">
                <a:latin typeface="Times New Roman" panose="02020603050405020304" pitchFamily="18" charset="0"/>
                <a:cs typeface="Times New Roman" panose="02020603050405020304" pitchFamily="18" charset="0"/>
              </a:rPr>
              <a:t>)</a:t>
            </a:r>
          </a:p>
          <a:p>
            <a:endParaRPr lang="zh-CN" altLang="en-US" sz="2000" dirty="0"/>
          </a:p>
        </p:txBody>
      </p:sp>
    </p:spTree>
    <p:extLst>
      <p:ext uri="{BB962C8B-B14F-4D97-AF65-F5344CB8AC3E}">
        <p14:creationId xmlns:p14="http://schemas.microsoft.com/office/powerpoint/2010/main" val="1385479846"/>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89FF7-98D2-4C8D-A424-655EA3619914}"/>
              </a:ext>
            </a:extLst>
          </p:cNvPr>
          <p:cNvSpPr>
            <a:spLocks noGrp="1"/>
          </p:cNvSpPr>
          <p:nvPr>
            <p:ph type="title"/>
          </p:nvPr>
        </p:nvSpPr>
        <p:spPr/>
        <p:txBody>
          <a:bodyPr/>
          <a:lstStyle/>
          <a:p>
            <a:pPr algn="ctr"/>
            <a:r>
              <a:rPr lang="zh-CN" altLang="en-US" dirty="0"/>
              <a:t>嵌套子查询：</a:t>
            </a:r>
            <a:r>
              <a:rPr lang="en-US" altLang="zh-CN" dirty="0"/>
              <a:t>Set Comparison</a:t>
            </a:r>
            <a:endParaRPr lang="zh-CN" altLang="en-US" dirty="0"/>
          </a:p>
        </p:txBody>
      </p:sp>
      <p:sp>
        <p:nvSpPr>
          <p:cNvPr id="3" name="内容占位符 2">
            <a:extLst>
              <a:ext uri="{FF2B5EF4-FFF2-40B4-BE49-F238E27FC236}">
                <a16:creationId xmlns:a16="http://schemas.microsoft.com/office/drawing/2014/main" id="{B228AB6E-A147-4A8C-9964-49EE1743D16A}"/>
              </a:ext>
            </a:extLst>
          </p:cNvPr>
          <p:cNvSpPr>
            <a:spLocks noGrp="1"/>
          </p:cNvSpPr>
          <p:nvPr>
            <p:ph idx="1"/>
          </p:nvPr>
        </p:nvSpPr>
        <p:spPr>
          <a:xfrm>
            <a:off x="251520" y="710896"/>
            <a:ext cx="8568952" cy="3805070"/>
          </a:xfrm>
        </p:spPr>
        <p:txBody>
          <a:bodyPr/>
          <a:lstStyle/>
          <a:p>
            <a:r>
              <a:rPr lang="en-US" altLang="zh-CN" sz="2000" dirty="0"/>
              <a:t>Find all branches that have greater assets than some branch located in Brooklyn</a:t>
            </a:r>
          </a:p>
          <a:p>
            <a:pPr marL="0" indent="0">
              <a:buNone/>
            </a:pPr>
            <a:r>
              <a:rPr lang="en-US" altLang="zh-CN" dirty="0"/>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distinct</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T.branch_name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branch </a:t>
            </a:r>
            <a:r>
              <a:rPr lang="en-US" altLang="zh-CN" sz="2000" b="1" i="1" dirty="0">
                <a:latin typeface="Times New Roman" panose="02020603050405020304" pitchFamily="18" charset="0"/>
                <a:cs typeface="Times New Roman" panose="02020603050405020304" pitchFamily="18" charset="0"/>
              </a:rPr>
              <a:t>as</a:t>
            </a:r>
            <a:r>
              <a:rPr lang="en-US" altLang="zh-CN" sz="2000" i="1" dirty="0">
                <a:latin typeface="Times New Roman" panose="02020603050405020304" pitchFamily="18" charset="0"/>
                <a:cs typeface="Times New Roman" panose="02020603050405020304" pitchFamily="18" charset="0"/>
              </a:rPr>
              <a:t> T, branch </a:t>
            </a:r>
            <a:r>
              <a:rPr lang="en-US" altLang="zh-CN" sz="2000" b="1" i="1" dirty="0">
                <a:latin typeface="Times New Roman" panose="02020603050405020304" pitchFamily="18" charset="0"/>
                <a:cs typeface="Times New Roman" panose="02020603050405020304" pitchFamily="18" charset="0"/>
              </a:rPr>
              <a:t>as</a:t>
            </a:r>
            <a:r>
              <a:rPr lang="en-US" altLang="zh-CN" sz="2000" i="1" dirty="0">
                <a:latin typeface="Times New Roman" panose="02020603050405020304" pitchFamily="18" charset="0"/>
                <a:cs typeface="Times New Roman" panose="02020603050405020304" pitchFamily="18" charset="0"/>
              </a:rPr>
              <a:t> S</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T.assets</a:t>
            </a:r>
            <a:r>
              <a:rPr lang="en-US" altLang="zh-CN" sz="2000" i="1" dirty="0">
                <a:latin typeface="Times New Roman" panose="02020603050405020304" pitchFamily="18" charset="0"/>
                <a:cs typeface="Times New Roman" panose="02020603050405020304" pitchFamily="18" charset="0"/>
              </a:rPr>
              <a:t> &gt; </a:t>
            </a:r>
            <a:r>
              <a:rPr lang="en-US" altLang="zh-CN" sz="2000" i="1" dirty="0" err="1">
                <a:latin typeface="Times New Roman" panose="02020603050405020304" pitchFamily="18" charset="0"/>
                <a:cs typeface="Times New Roman" panose="02020603050405020304" pitchFamily="18" charset="0"/>
              </a:rPr>
              <a:t>S.assets</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and</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S.branch_city</a:t>
            </a:r>
            <a:r>
              <a:rPr lang="en-US" altLang="zh-CN" sz="2000" i="1" dirty="0">
                <a:latin typeface="Times New Roman" panose="02020603050405020304" pitchFamily="18" charset="0"/>
                <a:cs typeface="Times New Roman" panose="02020603050405020304" pitchFamily="18" charset="0"/>
              </a:rPr>
              <a:t> = ‘Brooklyn’</a:t>
            </a:r>
          </a:p>
          <a:p>
            <a:r>
              <a:rPr lang="en-US" altLang="zh-CN" sz="2000" dirty="0"/>
              <a:t>Same query using </a:t>
            </a:r>
            <a:r>
              <a:rPr lang="en-US" altLang="zh-CN" sz="2000" dirty="0">
                <a:solidFill>
                  <a:srgbClr val="C00000"/>
                </a:solidFill>
              </a:rPr>
              <a:t>&gt;some </a:t>
            </a:r>
            <a:r>
              <a:rPr lang="en-US" altLang="zh-CN" sz="2000" dirty="0"/>
              <a:t>clause</a:t>
            </a:r>
          </a:p>
          <a:p>
            <a:pPr marL="0" indent="0">
              <a:spcBef>
                <a:spcPts val="0"/>
              </a:spcBef>
              <a:buNone/>
            </a:pPr>
            <a:r>
              <a:rPr lang="en-US" altLang="zh-CN" dirty="0"/>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branch_name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branch</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assets &gt; </a:t>
            </a:r>
            <a:r>
              <a:rPr lang="en-US" altLang="zh-CN" sz="2000" b="1" i="1" dirty="0">
                <a:latin typeface="Times New Roman" panose="02020603050405020304" pitchFamily="18" charset="0"/>
                <a:cs typeface="Times New Roman" panose="02020603050405020304" pitchFamily="18" charset="0"/>
              </a:rPr>
              <a:t>some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assets</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branch</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branch_city</a:t>
            </a:r>
            <a:r>
              <a:rPr lang="en-US" altLang="zh-CN" sz="2000" i="1" dirty="0">
                <a:latin typeface="Times New Roman" panose="02020603050405020304" pitchFamily="18" charset="0"/>
                <a:cs typeface="Times New Roman" panose="02020603050405020304" pitchFamily="18" charset="0"/>
              </a:rPr>
              <a:t> = ‘Brooklyn’)</a:t>
            </a:r>
          </a:p>
          <a:p>
            <a:endParaRPr lang="zh-CN" altLang="en-US" dirty="0"/>
          </a:p>
        </p:txBody>
      </p:sp>
    </p:spTree>
    <p:extLst>
      <p:ext uri="{BB962C8B-B14F-4D97-AF65-F5344CB8AC3E}">
        <p14:creationId xmlns:p14="http://schemas.microsoft.com/office/powerpoint/2010/main" val="16013103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95705-4467-4724-8119-72C6AC9B27D3}"/>
              </a:ext>
            </a:extLst>
          </p:cNvPr>
          <p:cNvSpPr>
            <a:spLocks noGrp="1"/>
          </p:cNvSpPr>
          <p:nvPr>
            <p:ph type="title"/>
          </p:nvPr>
        </p:nvSpPr>
        <p:spPr/>
        <p:txBody>
          <a:bodyPr/>
          <a:lstStyle/>
          <a:p>
            <a:pPr algn="ctr"/>
            <a:r>
              <a:rPr lang="en-US" altLang="zh-CN" dirty="0"/>
              <a:t>Some</a:t>
            </a:r>
            <a:r>
              <a:rPr lang="zh-CN" altLang="en-US" dirty="0"/>
              <a:t>子句的定义</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4A1F4AC-379A-4BAF-915E-7BD4B1CB93CF}"/>
                  </a:ext>
                </a:extLst>
              </p:cNvPr>
              <p:cNvSpPr>
                <a:spLocks noGrp="1"/>
              </p:cNvSpPr>
              <p:nvPr>
                <p:ph idx="1"/>
              </p:nvPr>
            </p:nvSpPr>
            <p:spPr/>
            <p:txBody>
              <a:bodyPr/>
              <a:lstStyle/>
              <a:p>
                <a14:m>
                  <m:oMath xmlns:m="http://schemas.openxmlformats.org/officeDocument/2006/math">
                    <m:r>
                      <a:rPr lang="en-US" altLang="zh-CN" sz="2000" b="0" i="1" smtClean="0">
                        <a:latin typeface="Cambria Math" panose="02040503050406030204" pitchFamily="18" charset="0"/>
                      </a:rPr>
                      <m:t>𝐹</m:t>
                    </m:r>
                    <m:r>
                      <a:rPr lang="en-US" altLang="zh-CN" sz="2000" b="0" i="1" smtClean="0">
                        <a:latin typeface="Cambria Math" panose="02040503050406030204" pitchFamily="18" charset="0"/>
                      </a:rPr>
                      <m:t>&lt;</m:t>
                    </m:r>
                    <m:r>
                      <a:rPr lang="en-US" altLang="zh-CN" sz="2000" b="0" i="1" smtClean="0">
                        <a:latin typeface="Cambria Math" panose="02040503050406030204" pitchFamily="18" charset="0"/>
                      </a:rPr>
                      <m:t>𝑐𝑜𝑚𝑝</m:t>
                    </m:r>
                    <m:r>
                      <a:rPr lang="en-US" altLang="zh-CN" sz="2000" b="0" i="1" smtClean="0">
                        <a:latin typeface="Cambria Math" panose="02040503050406030204" pitchFamily="18" charset="0"/>
                      </a:rPr>
                      <m:t>&gt;</m:t>
                    </m:r>
                    <m:r>
                      <m:rPr>
                        <m:sty m:val="p"/>
                      </m:rPr>
                      <a:rPr lang="en-US" altLang="zh-CN" sz="2000" b="0" i="0" smtClean="0">
                        <a:latin typeface="Cambria Math" panose="02040503050406030204" pitchFamily="18" charset="0"/>
                      </a:rPr>
                      <m:t>some</m:t>
                    </m:r>
                    <m:r>
                      <a:rPr lang="en-US" altLang="zh-CN" sz="2000" b="0" i="0" smtClean="0">
                        <a:latin typeface="Cambria Math" panose="02040503050406030204" pitchFamily="18" charset="0"/>
                      </a:rPr>
                      <m:t> </m:t>
                    </m:r>
                    <m:r>
                      <a:rPr lang="en-US" altLang="zh-CN" sz="2000" b="0" i="1" smtClean="0">
                        <a:latin typeface="Cambria Math" panose="02040503050406030204" pitchFamily="18" charset="0"/>
                      </a:rPr>
                      <m:t>𝑟</m:t>
                    </m:r>
                    <m:r>
                      <a:rPr lang="en-US" altLang="zh-CN" sz="2000" b="0" i="1" smtClean="0">
                        <a:latin typeface="Cambria Math" panose="02040503050406030204" pitchFamily="18" charset="0"/>
                        <a:ea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𝑡</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𝑟</m:t>
                    </m:r>
                  </m:oMath>
                </a14:m>
                <a:r>
                  <a:rPr lang="en-US" altLang="zh-CN" sz="2000" dirty="0"/>
                  <a:t> such that (</a:t>
                </a:r>
                <a14:m>
                  <m:oMath xmlns:m="http://schemas.openxmlformats.org/officeDocument/2006/math">
                    <m:r>
                      <a:rPr lang="en-US" altLang="zh-CN" sz="2000" i="1">
                        <a:latin typeface="Cambria Math" panose="02040503050406030204" pitchFamily="18" charset="0"/>
                      </a:rPr>
                      <m:t>𝐹</m:t>
                    </m:r>
                    <m:r>
                      <a:rPr lang="en-US" altLang="zh-CN" sz="2000" i="1">
                        <a:latin typeface="Cambria Math" panose="02040503050406030204" pitchFamily="18" charset="0"/>
                      </a:rPr>
                      <m:t>&lt;</m:t>
                    </m:r>
                    <m:r>
                      <a:rPr lang="en-US" altLang="zh-CN" sz="2000" i="1">
                        <a:latin typeface="Cambria Math" panose="02040503050406030204" pitchFamily="18" charset="0"/>
                      </a:rPr>
                      <m:t>𝑐𝑜𝑚𝑝</m:t>
                    </m:r>
                    <m:r>
                      <a:rPr lang="en-US" altLang="zh-CN" sz="2000" i="1">
                        <a:latin typeface="Cambria Math" panose="02040503050406030204" pitchFamily="18" charset="0"/>
                      </a:rPr>
                      <m:t>&gt;</m:t>
                    </m:r>
                    <m:r>
                      <a:rPr lang="en-US" altLang="zh-CN" sz="2000" b="0" i="1" smtClean="0">
                        <a:latin typeface="Cambria Math" panose="02040503050406030204" pitchFamily="18" charset="0"/>
                      </a:rPr>
                      <m:t>𝑡</m:t>
                    </m:r>
                  </m:oMath>
                </a14:m>
                <a:r>
                  <a:rPr lang="en-US" altLang="zh-CN" sz="2000" dirty="0"/>
                  <a:t>), where &lt;comp&gt; can be: </a:t>
                </a:r>
                <a14:m>
                  <m:oMath xmlns:m="http://schemas.openxmlformats.org/officeDocument/2006/math">
                    <m:r>
                      <a:rPr lang="en-US" altLang="zh-CN" sz="2000" b="0" i="1" smtClean="0">
                        <a:latin typeface="Cambria Math" panose="02040503050406030204" pitchFamily="18" charset="0"/>
                      </a:rPr>
                      <m:t>&lt;,</m:t>
                    </m:r>
                    <m:r>
                      <a:rPr lang="en-US" altLang="zh-CN" sz="2000" b="0" i="1" smtClean="0">
                        <a:latin typeface="Cambria Math" panose="02040503050406030204" pitchFamily="18" charset="0"/>
                        <a:ea typeface="Cambria Math" panose="02040503050406030204" pitchFamily="18" charset="0"/>
                      </a:rPr>
                      <m:t>≤,&gt;,≥,=,≠</m:t>
                    </m:r>
                  </m:oMath>
                </a14:m>
                <a:endParaRPr lang="zh-CN" altLang="en-US" sz="2000" dirty="0"/>
              </a:p>
            </p:txBody>
          </p:sp>
        </mc:Choice>
        <mc:Fallback xmlns="">
          <p:sp>
            <p:nvSpPr>
              <p:cNvPr id="3" name="内容占位符 2">
                <a:extLst>
                  <a:ext uri="{FF2B5EF4-FFF2-40B4-BE49-F238E27FC236}">
                    <a16:creationId xmlns:a16="http://schemas.microsoft.com/office/drawing/2014/main" id="{D4A1F4AC-379A-4BAF-915E-7BD4B1CB93CF}"/>
                  </a:ext>
                </a:extLst>
              </p:cNvPr>
              <p:cNvSpPr>
                <a:spLocks noGrp="1" noRot="1" noChangeAspect="1" noMove="1" noResize="1" noEditPoints="1" noAdjustHandles="1" noChangeArrowheads="1" noChangeShapeType="1" noTextEdit="1"/>
              </p:cNvSpPr>
              <p:nvPr>
                <p:ph idx="1"/>
              </p:nvPr>
            </p:nvSpPr>
            <p:spPr>
              <a:blipFill>
                <a:blip r:embed="rId2"/>
                <a:stretch>
                  <a:fillRect l="-711" t="-801" r="-1422"/>
                </a:stretch>
              </a:blipFill>
            </p:spPr>
            <p:txBody>
              <a:bodyPr/>
              <a:lstStyle/>
              <a:p>
                <a:r>
                  <a:rPr lang="zh-CN" altLang="en-US">
                    <a:noFill/>
                  </a:rPr>
                  <a:t> </a:t>
                </a:r>
              </a:p>
            </p:txBody>
          </p:sp>
        </mc:Fallback>
      </mc:AlternateContent>
      <p:grpSp>
        <p:nvGrpSpPr>
          <p:cNvPr id="5" name="Group 30">
            <a:extLst>
              <a:ext uri="{FF2B5EF4-FFF2-40B4-BE49-F238E27FC236}">
                <a16:creationId xmlns:a16="http://schemas.microsoft.com/office/drawing/2014/main" id="{92AA315B-C180-4A6D-B82C-267739D175B9}"/>
              </a:ext>
            </a:extLst>
          </p:cNvPr>
          <p:cNvGrpSpPr>
            <a:grpSpLocks/>
          </p:cNvGrpSpPr>
          <p:nvPr/>
        </p:nvGrpSpPr>
        <p:grpSpPr bwMode="auto">
          <a:xfrm>
            <a:off x="713286" y="1699642"/>
            <a:ext cx="5717382" cy="800100"/>
            <a:chOff x="580" y="1689"/>
            <a:chExt cx="4802" cy="672"/>
          </a:xfrm>
        </p:grpSpPr>
        <p:grpSp>
          <p:nvGrpSpPr>
            <p:cNvPr id="6" name="Group 5">
              <a:extLst>
                <a:ext uri="{FF2B5EF4-FFF2-40B4-BE49-F238E27FC236}">
                  <a16:creationId xmlns:a16="http://schemas.microsoft.com/office/drawing/2014/main" id="{FB2CEBE0-7806-41A5-85D9-B6733E1B8BE2}"/>
                </a:ext>
              </a:extLst>
            </p:cNvPr>
            <p:cNvGrpSpPr>
              <a:grpSpLocks/>
            </p:cNvGrpSpPr>
            <p:nvPr/>
          </p:nvGrpSpPr>
          <p:grpSpPr bwMode="auto">
            <a:xfrm>
              <a:off x="1344" y="1689"/>
              <a:ext cx="288" cy="672"/>
              <a:chOff x="2448" y="1296"/>
              <a:chExt cx="288" cy="960"/>
            </a:xfrm>
          </p:grpSpPr>
          <p:sp>
            <p:nvSpPr>
              <p:cNvPr id="10" name="Rectangle 6">
                <a:extLst>
                  <a:ext uri="{FF2B5EF4-FFF2-40B4-BE49-F238E27FC236}">
                    <a16:creationId xmlns:a16="http://schemas.microsoft.com/office/drawing/2014/main" id="{3E3CDFCA-926A-44E4-8D28-D685CC2FA836}"/>
                  </a:ext>
                </a:extLst>
              </p:cNvPr>
              <p:cNvSpPr>
                <a:spLocks noChangeArrowheads="1"/>
              </p:cNvSpPr>
              <p:nvPr/>
            </p:nvSpPr>
            <p:spPr bwMode="auto">
              <a:xfrm>
                <a:off x="2448" y="1296"/>
                <a:ext cx="288" cy="336"/>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0</a:t>
                </a:r>
              </a:p>
            </p:txBody>
          </p:sp>
          <p:sp>
            <p:nvSpPr>
              <p:cNvPr id="11" name="Rectangle 7">
                <a:extLst>
                  <a:ext uri="{FF2B5EF4-FFF2-40B4-BE49-F238E27FC236}">
                    <a16:creationId xmlns:a16="http://schemas.microsoft.com/office/drawing/2014/main" id="{420E60C3-718D-4E89-8817-0DB7DE02BCA8}"/>
                  </a:ext>
                </a:extLst>
              </p:cNvPr>
              <p:cNvSpPr>
                <a:spLocks noChangeArrowheads="1"/>
              </p:cNvSpPr>
              <p:nvPr/>
            </p:nvSpPr>
            <p:spPr bwMode="auto">
              <a:xfrm>
                <a:off x="2448" y="1584"/>
                <a:ext cx="288" cy="336"/>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a:t>
                </a:r>
              </a:p>
            </p:txBody>
          </p:sp>
          <p:sp>
            <p:nvSpPr>
              <p:cNvPr id="12" name="Rectangle 8">
                <a:extLst>
                  <a:ext uri="{FF2B5EF4-FFF2-40B4-BE49-F238E27FC236}">
                    <a16:creationId xmlns:a16="http://schemas.microsoft.com/office/drawing/2014/main" id="{C0974CEA-563C-4E5C-9261-F0287C4833A1}"/>
                  </a:ext>
                </a:extLst>
              </p:cNvPr>
              <p:cNvSpPr>
                <a:spLocks noChangeArrowheads="1"/>
              </p:cNvSpPr>
              <p:nvPr/>
            </p:nvSpPr>
            <p:spPr bwMode="auto">
              <a:xfrm>
                <a:off x="2448" y="1920"/>
                <a:ext cx="288" cy="336"/>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6</a:t>
                </a:r>
              </a:p>
            </p:txBody>
          </p:sp>
        </p:grpSp>
        <p:sp>
          <p:nvSpPr>
            <p:cNvPr id="7" name="Text Box 9">
              <a:extLst>
                <a:ext uri="{FF2B5EF4-FFF2-40B4-BE49-F238E27FC236}">
                  <a16:creationId xmlns:a16="http://schemas.microsoft.com/office/drawing/2014/main" id="{12AFA0FB-4C6C-47D8-9F88-E1D79C028525}"/>
                </a:ext>
              </a:extLst>
            </p:cNvPr>
            <p:cNvSpPr txBox="1">
              <a:spLocks noChangeArrowheads="1"/>
            </p:cNvSpPr>
            <p:nvPr/>
          </p:nvSpPr>
          <p:spPr bwMode="auto">
            <a:xfrm>
              <a:off x="580" y="1874"/>
              <a:ext cx="84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(5&lt; some</a:t>
              </a:r>
            </a:p>
          </p:txBody>
        </p:sp>
        <p:sp>
          <p:nvSpPr>
            <p:cNvPr id="8" name="Text Box 10">
              <a:extLst>
                <a:ext uri="{FF2B5EF4-FFF2-40B4-BE49-F238E27FC236}">
                  <a16:creationId xmlns:a16="http://schemas.microsoft.com/office/drawing/2014/main" id="{AF13F761-9851-4DC0-91B5-F7F7405C3EC3}"/>
                </a:ext>
              </a:extLst>
            </p:cNvPr>
            <p:cNvSpPr txBox="1">
              <a:spLocks noChangeArrowheads="1"/>
            </p:cNvSpPr>
            <p:nvPr/>
          </p:nvSpPr>
          <p:spPr bwMode="auto">
            <a:xfrm>
              <a:off x="1680" y="1881"/>
              <a:ext cx="8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 true</a:t>
              </a:r>
            </a:p>
          </p:txBody>
        </p:sp>
        <p:sp>
          <p:nvSpPr>
            <p:cNvPr id="9" name="Text Box 24">
              <a:extLst>
                <a:ext uri="{FF2B5EF4-FFF2-40B4-BE49-F238E27FC236}">
                  <a16:creationId xmlns:a16="http://schemas.microsoft.com/office/drawing/2014/main" id="{1645F235-4AD3-45CB-A0BD-1CEA339D9D30}"/>
                </a:ext>
              </a:extLst>
            </p:cNvPr>
            <p:cNvSpPr txBox="1">
              <a:spLocks noChangeArrowheads="1"/>
            </p:cNvSpPr>
            <p:nvPr/>
          </p:nvSpPr>
          <p:spPr bwMode="auto">
            <a:xfrm>
              <a:off x="2310" y="1890"/>
              <a:ext cx="307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(read:  5 &lt; some tuple in the relation)</a:t>
              </a:r>
            </a:p>
          </p:txBody>
        </p:sp>
      </p:grpSp>
      <p:grpSp>
        <p:nvGrpSpPr>
          <p:cNvPr id="13" name="Group 31">
            <a:extLst>
              <a:ext uri="{FF2B5EF4-FFF2-40B4-BE49-F238E27FC236}">
                <a16:creationId xmlns:a16="http://schemas.microsoft.com/office/drawing/2014/main" id="{CD44BBA4-0F0F-402D-9B70-69BD5C8F06B5}"/>
              </a:ext>
            </a:extLst>
          </p:cNvPr>
          <p:cNvGrpSpPr>
            <a:grpSpLocks/>
          </p:cNvGrpSpPr>
          <p:nvPr/>
        </p:nvGrpSpPr>
        <p:grpSpPr bwMode="auto">
          <a:xfrm>
            <a:off x="713286" y="2696567"/>
            <a:ext cx="2187178" cy="451247"/>
            <a:chOff x="611" y="2457"/>
            <a:chExt cx="1837" cy="379"/>
          </a:xfrm>
        </p:grpSpPr>
        <p:sp>
          <p:nvSpPr>
            <p:cNvPr id="14" name="Rectangle 13">
              <a:extLst>
                <a:ext uri="{FF2B5EF4-FFF2-40B4-BE49-F238E27FC236}">
                  <a16:creationId xmlns:a16="http://schemas.microsoft.com/office/drawing/2014/main" id="{06E3CEB3-CF4B-443F-93F8-40044D7BAE4D}"/>
                </a:ext>
              </a:extLst>
            </p:cNvPr>
            <p:cNvSpPr>
              <a:spLocks noChangeArrowheads="1"/>
            </p:cNvSpPr>
            <p:nvPr/>
          </p:nvSpPr>
          <p:spPr bwMode="auto">
            <a:xfrm>
              <a:off x="1344" y="2457"/>
              <a:ext cx="288"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0</a:t>
              </a:r>
            </a:p>
          </p:txBody>
        </p:sp>
        <p:sp>
          <p:nvSpPr>
            <p:cNvPr id="15" name="Rectangle 14">
              <a:extLst>
                <a:ext uri="{FF2B5EF4-FFF2-40B4-BE49-F238E27FC236}">
                  <a16:creationId xmlns:a16="http://schemas.microsoft.com/office/drawing/2014/main" id="{29D9BABD-A101-44BB-8C3F-58F7733D7453}"/>
                </a:ext>
              </a:extLst>
            </p:cNvPr>
            <p:cNvSpPr>
              <a:spLocks noChangeArrowheads="1"/>
            </p:cNvSpPr>
            <p:nvPr/>
          </p:nvSpPr>
          <p:spPr bwMode="auto">
            <a:xfrm>
              <a:off x="1344" y="2649"/>
              <a:ext cx="288" cy="187"/>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5</a:t>
              </a:r>
            </a:p>
          </p:txBody>
        </p:sp>
        <p:sp>
          <p:nvSpPr>
            <p:cNvPr id="16" name="Text Box 17">
              <a:extLst>
                <a:ext uri="{FF2B5EF4-FFF2-40B4-BE49-F238E27FC236}">
                  <a16:creationId xmlns:a16="http://schemas.microsoft.com/office/drawing/2014/main" id="{6BB0DF07-F3C9-45CB-A859-F5F17BB456D6}"/>
                </a:ext>
              </a:extLst>
            </p:cNvPr>
            <p:cNvSpPr txBox="1">
              <a:spLocks noChangeArrowheads="1"/>
            </p:cNvSpPr>
            <p:nvPr/>
          </p:nvSpPr>
          <p:spPr bwMode="auto">
            <a:xfrm>
              <a:off x="1680" y="2526"/>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 false</a:t>
              </a:r>
            </a:p>
          </p:txBody>
        </p:sp>
        <p:sp>
          <p:nvSpPr>
            <p:cNvPr id="17" name="Text Box 25">
              <a:extLst>
                <a:ext uri="{FF2B5EF4-FFF2-40B4-BE49-F238E27FC236}">
                  <a16:creationId xmlns:a16="http://schemas.microsoft.com/office/drawing/2014/main" id="{6CDDDEB8-CFA8-43E0-8F2A-A28B9E923BAE}"/>
                </a:ext>
              </a:extLst>
            </p:cNvPr>
            <p:cNvSpPr txBox="1">
              <a:spLocks noChangeArrowheads="1"/>
            </p:cNvSpPr>
            <p:nvPr/>
          </p:nvSpPr>
          <p:spPr bwMode="auto">
            <a:xfrm>
              <a:off x="611" y="2526"/>
              <a:ext cx="84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(5&lt; some</a:t>
              </a:r>
            </a:p>
          </p:txBody>
        </p:sp>
      </p:grpSp>
      <p:grpSp>
        <p:nvGrpSpPr>
          <p:cNvPr id="18" name="Group 32">
            <a:extLst>
              <a:ext uri="{FF2B5EF4-FFF2-40B4-BE49-F238E27FC236}">
                <a16:creationId xmlns:a16="http://schemas.microsoft.com/office/drawing/2014/main" id="{ED44F916-C7B1-4F2F-9CC6-C8D4B001C447}"/>
              </a:ext>
            </a:extLst>
          </p:cNvPr>
          <p:cNvGrpSpPr>
            <a:grpSpLocks/>
          </p:cNvGrpSpPr>
          <p:nvPr/>
        </p:nvGrpSpPr>
        <p:grpSpPr bwMode="auto">
          <a:xfrm>
            <a:off x="713286" y="3378308"/>
            <a:ext cx="2270522" cy="471487"/>
            <a:chOff x="541" y="2935"/>
            <a:chExt cx="1907" cy="396"/>
          </a:xfrm>
        </p:grpSpPr>
        <p:sp>
          <p:nvSpPr>
            <p:cNvPr id="19" name="Rectangle 15">
              <a:extLst>
                <a:ext uri="{FF2B5EF4-FFF2-40B4-BE49-F238E27FC236}">
                  <a16:creationId xmlns:a16="http://schemas.microsoft.com/office/drawing/2014/main" id="{C1449B45-693F-4091-9086-D0AE5AFA0989}"/>
                </a:ext>
              </a:extLst>
            </p:cNvPr>
            <p:cNvSpPr>
              <a:spLocks noChangeArrowheads="1"/>
            </p:cNvSpPr>
            <p:nvPr/>
          </p:nvSpPr>
          <p:spPr bwMode="auto">
            <a:xfrm>
              <a:off x="1344" y="2935"/>
              <a:ext cx="288" cy="194"/>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0</a:t>
              </a:r>
            </a:p>
          </p:txBody>
        </p:sp>
        <p:sp>
          <p:nvSpPr>
            <p:cNvPr id="20" name="Rectangle 19">
              <a:extLst>
                <a:ext uri="{FF2B5EF4-FFF2-40B4-BE49-F238E27FC236}">
                  <a16:creationId xmlns:a16="http://schemas.microsoft.com/office/drawing/2014/main" id="{EA38E96D-C34A-4B0E-9E43-8E024C1EE92A}"/>
                </a:ext>
              </a:extLst>
            </p:cNvPr>
            <p:cNvSpPr>
              <a:spLocks noChangeArrowheads="1"/>
            </p:cNvSpPr>
            <p:nvPr/>
          </p:nvSpPr>
          <p:spPr bwMode="auto">
            <a:xfrm>
              <a:off x="1344" y="3127"/>
              <a:ext cx="288" cy="194"/>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5</a:t>
              </a:r>
            </a:p>
          </p:txBody>
        </p:sp>
        <p:sp>
          <p:nvSpPr>
            <p:cNvPr id="21" name="Text Box 26">
              <a:extLst>
                <a:ext uri="{FF2B5EF4-FFF2-40B4-BE49-F238E27FC236}">
                  <a16:creationId xmlns:a16="http://schemas.microsoft.com/office/drawing/2014/main" id="{3960EDF6-F872-4EE1-B0B3-2C1EB2D114DB}"/>
                </a:ext>
              </a:extLst>
            </p:cNvPr>
            <p:cNvSpPr txBox="1">
              <a:spLocks noChangeArrowheads="1"/>
            </p:cNvSpPr>
            <p:nvPr/>
          </p:nvSpPr>
          <p:spPr bwMode="auto">
            <a:xfrm>
              <a:off x="1680" y="3079"/>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 true</a:t>
              </a:r>
            </a:p>
          </p:txBody>
        </p:sp>
        <p:sp>
          <p:nvSpPr>
            <p:cNvPr id="22" name="Text Box 27">
              <a:extLst>
                <a:ext uri="{FF2B5EF4-FFF2-40B4-BE49-F238E27FC236}">
                  <a16:creationId xmlns:a16="http://schemas.microsoft.com/office/drawing/2014/main" id="{8569EAFE-7E4C-4BFB-9FC8-0436451DF7CC}"/>
                </a:ext>
              </a:extLst>
            </p:cNvPr>
            <p:cNvSpPr txBox="1">
              <a:spLocks noChangeArrowheads="1"/>
            </p:cNvSpPr>
            <p:nvPr/>
          </p:nvSpPr>
          <p:spPr bwMode="auto">
            <a:xfrm>
              <a:off x="541" y="3005"/>
              <a:ext cx="9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 = some</a:t>
              </a:r>
            </a:p>
          </p:txBody>
        </p:sp>
      </p:grpSp>
      <p:grpSp>
        <p:nvGrpSpPr>
          <p:cNvPr id="28" name="Group 33">
            <a:extLst>
              <a:ext uri="{FF2B5EF4-FFF2-40B4-BE49-F238E27FC236}">
                <a16:creationId xmlns:a16="http://schemas.microsoft.com/office/drawing/2014/main" id="{6AB2E222-FDD7-4A17-B619-9A97FB5E8538}"/>
              </a:ext>
            </a:extLst>
          </p:cNvPr>
          <p:cNvGrpSpPr>
            <a:grpSpLocks/>
          </p:cNvGrpSpPr>
          <p:nvPr/>
        </p:nvGrpSpPr>
        <p:grpSpPr bwMode="auto">
          <a:xfrm>
            <a:off x="713286" y="4103559"/>
            <a:ext cx="3642491" cy="476250"/>
            <a:chOff x="528" y="3330"/>
            <a:chExt cx="2848" cy="400"/>
          </a:xfrm>
        </p:grpSpPr>
        <p:sp>
          <p:nvSpPr>
            <p:cNvPr id="29" name="Rectangle 20">
              <a:extLst>
                <a:ext uri="{FF2B5EF4-FFF2-40B4-BE49-F238E27FC236}">
                  <a16:creationId xmlns:a16="http://schemas.microsoft.com/office/drawing/2014/main" id="{70136885-C873-4896-AD80-6E867BC18879}"/>
                </a:ext>
              </a:extLst>
            </p:cNvPr>
            <p:cNvSpPr>
              <a:spLocks noChangeArrowheads="1"/>
            </p:cNvSpPr>
            <p:nvPr/>
          </p:nvSpPr>
          <p:spPr bwMode="auto">
            <a:xfrm>
              <a:off x="1344" y="3330"/>
              <a:ext cx="288" cy="194"/>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0</a:t>
              </a:r>
            </a:p>
          </p:txBody>
        </p:sp>
        <p:sp>
          <p:nvSpPr>
            <p:cNvPr id="30" name="Rectangle 21">
              <a:extLst>
                <a:ext uri="{FF2B5EF4-FFF2-40B4-BE49-F238E27FC236}">
                  <a16:creationId xmlns:a16="http://schemas.microsoft.com/office/drawing/2014/main" id="{E2205A8F-5D6C-4EC3-8661-401F27446F59}"/>
                </a:ext>
              </a:extLst>
            </p:cNvPr>
            <p:cNvSpPr>
              <a:spLocks noChangeArrowheads="1"/>
            </p:cNvSpPr>
            <p:nvPr/>
          </p:nvSpPr>
          <p:spPr bwMode="auto">
            <a:xfrm>
              <a:off x="1344" y="3522"/>
              <a:ext cx="288" cy="195"/>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a:t>
              </a:r>
            </a:p>
          </p:txBody>
        </p:sp>
        <p:sp>
          <p:nvSpPr>
            <p:cNvPr id="31" name="Text Box 22">
              <a:extLst>
                <a:ext uri="{FF2B5EF4-FFF2-40B4-BE49-F238E27FC236}">
                  <a16:creationId xmlns:a16="http://schemas.microsoft.com/office/drawing/2014/main" id="{98AED996-B7A6-4C8D-8909-39DA0FD59AE4}"/>
                </a:ext>
              </a:extLst>
            </p:cNvPr>
            <p:cNvSpPr txBox="1">
              <a:spLocks noChangeArrowheads="1"/>
            </p:cNvSpPr>
            <p:nvPr/>
          </p:nvSpPr>
          <p:spPr bwMode="auto">
            <a:xfrm>
              <a:off x="528" y="3420"/>
              <a:ext cx="91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 </a:t>
              </a: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a:t>
              </a: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some</a:t>
              </a:r>
            </a:p>
          </p:txBody>
        </p:sp>
        <p:sp>
          <p:nvSpPr>
            <p:cNvPr id="32" name="Text Box 23">
              <a:extLst>
                <a:ext uri="{FF2B5EF4-FFF2-40B4-BE49-F238E27FC236}">
                  <a16:creationId xmlns:a16="http://schemas.microsoft.com/office/drawing/2014/main" id="{69EB23AE-287C-4A68-8C08-AEA71B45926D}"/>
                </a:ext>
              </a:extLst>
            </p:cNvPr>
            <p:cNvSpPr txBox="1">
              <a:spLocks noChangeArrowheads="1"/>
            </p:cNvSpPr>
            <p:nvPr/>
          </p:nvSpPr>
          <p:spPr bwMode="auto">
            <a:xfrm>
              <a:off x="1680" y="3420"/>
              <a:ext cx="169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 true (since 0 </a:t>
              </a: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 </a:t>
              </a: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5)</a:t>
              </a:r>
              <a:endPar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endParaRPr>
            </a:p>
          </p:txBody>
        </p:sp>
      </p:grpSp>
      <p:grpSp>
        <p:nvGrpSpPr>
          <p:cNvPr id="33" name="Group 34">
            <a:extLst>
              <a:ext uri="{FF2B5EF4-FFF2-40B4-BE49-F238E27FC236}">
                <a16:creationId xmlns:a16="http://schemas.microsoft.com/office/drawing/2014/main" id="{BF1ED9C5-B44C-40A9-8D0B-F8FBA907F937}"/>
              </a:ext>
            </a:extLst>
          </p:cNvPr>
          <p:cNvGrpSpPr>
            <a:grpSpLocks/>
          </p:cNvGrpSpPr>
          <p:nvPr/>
        </p:nvGrpSpPr>
        <p:grpSpPr bwMode="auto">
          <a:xfrm>
            <a:off x="5940152" y="2850261"/>
            <a:ext cx="2693194" cy="970359"/>
            <a:chOff x="3277" y="2896"/>
            <a:chExt cx="2190" cy="815"/>
          </a:xfrm>
        </p:grpSpPr>
        <p:sp>
          <p:nvSpPr>
            <p:cNvPr id="34" name="Rectangle 28">
              <a:extLst>
                <a:ext uri="{FF2B5EF4-FFF2-40B4-BE49-F238E27FC236}">
                  <a16:creationId xmlns:a16="http://schemas.microsoft.com/office/drawing/2014/main" id="{E8C3B5BC-FBD5-44A7-8BC2-91C4E9012203}"/>
                </a:ext>
              </a:extLst>
            </p:cNvPr>
            <p:cNvSpPr>
              <a:spLocks noChangeArrowheads="1"/>
            </p:cNvSpPr>
            <p:nvPr/>
          </p:nvSpPr>
          <p:spPr bwMode="auto">
            <a:xfrm>
              <a:off x="3277" y="2896"/>
              <a:ext cx="2190" cy="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solidFill>
                    <a:srgbClr val="FF0000"/>
                  </a:solidFill>
                  <a:effectLst/>
                  <a:uLnTx/>
                  <a:uFillTx/>
                  <a:latin typeface="+mn-lt"/>
                  <a:ea typeface="宋体" panose="02010600030101010101" pitchFamily="2" charset="-122"/>
                </a:rPr>
                <a:t>(= some) </a:t>
              </a:r>
              <a:r>
                <a:rPr kumimoji="0" lang="en-US" altLang="zh-CN" sz="1800" b="1" i="0" u="none" strike="noStrike" kern="0" cap="none" spc="0" normalizeH="0" baseline="0" noProof="0" dirty="0">
                  <a:ln>
                    <a:noFill/>
                  </a:ln>
                  <a:solidFill>
                    <a:srgbClr val="FF0000"/>
                  </a:solidFill>
                  <a:effectLst/>
                  <a:uLnTx/>
                  <a:uFillTx/>
                  <a:latin typeface="+mn-lt"/>
                  <a:ea typeface="宋体" panose="02010600030101010101" pitchFamily="2" charset="-122"/>
                  <a:sym typeface="Symbol" panose="05050102010706020507" pitchFamily="18" charset="2"/>
                </a:rPr>
                <a:t> in</a:t>
              </a: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solidFill>
                    <a:srgbClr val="FF0000"/>
                  </a:solidFill>
                  <a:effectLst/>
                  <a:uLnTx/>
                  <a:uFillTx/>
                  <a:latin typeface="+mn-lt"/>
                  <a:ea typeface="宋体" panose="02010600030101010101" pitchFamily="2" charset="-122"/>
                  <a:sym typeface="Symbol" panose="05050102010706020507" pitchFamily="18" charset="2"/>
                </a:rPr>
                <a:t>However,</a:t>
              </a: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solidFill>
                    <a:srgbClr val="FF0000"/>
                  </a:solidFill>
                  <a:effectLst/>
                  <a:uLnTx/>
                  <a:uFillTx/>
                  <a:latin typeface="+mn-lt"/>
                  <a:ea typeface="宋体" panose="02010600030101010101" pitchFamily="2" charset="-122"/>
                  <a:sym typeface="Symbol" panose="05050102010706020507" pitchFamily="18" charset="2"/>
                </a:rPr>
                <a:t>( some)  not in</a:t>
              </a:r>
            </a:p>
          </p:txBody>
        </p:sp>
        <p:sp>
          <p:nvSpPr>
            <p:cNvPr id="35" name="Line 29">
              <a:extLst>
                <a:ext uri="{FF2B5EF4-FFF2-40B4-BE49-F238E27FC236}">
                  <a16:creationId xmlns:a16="http://schemas.microsoft.com/office/drawing/2014/main" id="{1D8905F5-8028-4141-8B0C-769AFAD3165F}"/>
                </a:ext>
              </a:extLst>
            </p:cNvPr>
            <p:cNvSpPr>
              <a:spLocks noChangeShapeType="1"/>
            </p:cNvSpPr>
            <p:nvPr/>
          </p:nvSpPr>
          <p:spPr bwMode="auto">
            <a:xfrm flipH="1">
              <a:off x="4171" y="3434"/>
              <a:ext cx="77" cy="17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500" b="0" i="0" u="none" strike="noStrike" kern="0" cap="none" spc="0" normalizeH="0" baseline="0" noProof="0">
                <a:ln>
                  <a:noFill/>
                </a:ln>
                <a:solidFill>
                  <a:srgbClr val="000000"/>
                </a:solidFill>
                <a:effectLst/>
                <a:uLnTx/>
                <a:uFillTx/>
                <a:latin typeface="+mn-lt"/>
                <a:ea typeface="宋体" panose="02010600030101010101" pitchFamily="2" charset="-122"/>
              </a:endParaRPr>
            </a:p>
          </p:txBody>
        </p:sp>
      </p:grpSp>
    </p:spTree>
    <p:extLst>
      <p:ext uri="{BB962C8B-B14F-4D97-AF65-F5344CB8AC3E}">
        <p14:creationId xmlns:p14="http://schemas.microsoft.com/office/powerpoint/2010/main" val="159360464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D6672-4E2C-4F0D-A5CF-C8F8AC9F8D6A}"/>
              </a:ext>
            </a:extLst>
          </p:cNvPr>
          <p:cNvSpPr>
            <a:spLocks noGrp="1"/>
          </p:cNvSpPr>
          <p:nvPr>
            <p:ph type="title"/>
          </p:nvPr>
        </p:nvSpPr>
        <p:spPr/>
        <p:txBody>
          <a:bodyPr/>
          <a:lstStyle/>
          <a:p>
            <a:pPr algn="ctr"/>
            <a:r>
              <a:rPr lang="en-US" altLang="zh-CN" dirty="0"/>
              <a:t>All</a:t>
            </a:r>
            <a:r>
              <a:rPr lang="zh-CN" altLang="en-US" dirty="0"/>
              <a:t>子句的定义</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EBF43C8-DF25-4D39-9015-E5DA4CBF5C80}"/>
                  </a:ext>
                </a:extLst>
              </p:cNvPr>
              <p:cNvSpPr>
                <a:spLocks noGrp="1"/>
              </p:cNvSpPr>
              <p:nvPr>
                <p:ph idx="1"/>
              </p:nvPr>
            </p:nvSpPr>
            <p:spPr/>
            <p:txBody>
              <a:bodyPr/>
              <a:lstStyle/>
              <a:p>
                <a14:m>
                  <m:oMath xmlns:m="http://schemas.openxmlformats.org/officeDocument/2006/math">
                    <m:r>
                      <a:rPr lang="en-US" altLang="zh-CN" sz="2000" b="0" i="1" smtClean="0">
                        <a:latin typeface="Cambria Math" panose="02040503050406030204" pitchFamily="18" charset="0"/>
                      </a:rPr>
                      <m:t>𝐹</m:t>
                    </m:r>
                    <m:r>
                      <a:rPr lang="en-US" altLang="zh-CN" sz="2000" b="0" i="1" smtClean="0">
                        <a:latin typeface="Cambria Math" panose="02040503050406030204" pitchFamily="18" charset="0"/>
                      </a:rPr>
                      <m:t>&lt;</m:t>
                    </m:r>
                    <m:r>
                      <a:rPr lang="en-US" altLang="zh-CN" sz="2000" b="0" i="1" smtClean="0">
                        <a:latin typeface="Cambria Math" panose="02040503050406030204" pitchFamily="18" charset="0"/>
                      </a:rPr>
                      <m:t>𝑐𝑜𝑚𝑝</m:t>
                    </m:r>
                    <m:r>
                      <a:rPr lang="en-US" altLang="zh-CN" sz="2000" b="0" i="1" smtClean="0">
                        <a:latin typeface="Cambria Math" panose="02040503050406030204" pitchFamily="18" charset="0"/>
                      </a:rPr>
                      <m:t>&gt;</m:t>
                    </m:r>
                    <m:r>
                      <a:rPr lang="en-US" altLang="zh-CN" sz="2000" b="0" i="1" smtClean="0">
                        <a:latin typeface="Cambria Math" panose="02040503050406030204" pitchFamily="18" charset="0"/>
                      </a:rPr>
                      <m:t>𝑎𝑙𝑙</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𝑟</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𝑡</m:t>
                    </m:r>
                    <m:r>
                      <a:rPr lang="en-US" altLang="zh-CN" sz="2000" b="0" i="1" smtClean="0">
                        <a:latin typeface="Cambria Math" panose="02040503050406030204" pitchFamily="18" charset="0"/>
                        <a:ea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𝑟</m:t>
                    </m:r>
                    <m:r>
                      <a:rPr lang="en-US" altLang="zh-CN" sz="2000" b="0" i="1" smtClean="0">
                        <a:latin typeface="Cambria Math" panose="02040503050406030204" pitchFamily="18" charset="0"/>
                        <a:ea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𝐹</m:t>
                    </m:r>
                    <m:r>
                      <a:rPr lang="en-US" altLang="zh-CN" sz="2000" b="0" i="1" smtClean="0">
                        <a:latin typeface="Cambria Math" panose="02040503050406030204" pitchFamily="18" charset="0"/>
                        <a:ea typeface="Cambria Math" panose="02040503050406030204" pitchFamily="18" charset="0"/>
                      </a:rPr>
                      <m:t>&lt;</m:t>
                    </m:r>
                    <m:r>
                      <a:rPr lang="en-US" altLang="zh-CN" sz="2000" b="0" i="1" smtClean="0">
                        <a:latin typeface="Cambria Math" panose="02040503050406030204" pitchFamily="18" charset="0"/>
                        <a:ea typeface="Cambria Math" panose="02040503050406030204" pitchFamily="18" charset="0"/>
                      </a:rPr>
                      <m:t>𝑐𝑜𝑚𝑝</m:t>
                    </m:r>
                    <m:r>
                      <a:rPr lang="en-US" altLang="zh-CN" sz="2000" b="0" i="1" smtClean="0">
                        <a:latin typeface="Cambria Math" panose="02040503050406030204" pitchFamily="18" charset="0"/>
                        <a:ea typeface="Cambria Math" panose="02040503050406030204" pitchFamily="18" charset="0"/>
                      </a:rPr>
                      <m:t>&gt;</m:t>
                    </m:r>
                    <m:r>
                      <a:rPr lang="en-US" altLang="zh-CN" sz="2000" b="0" i="1" smtClean="0">
                        <a:latin typeface="Cambria Math" panose="02040503050406030204" pitchFamily="18" charset="0"/>
                        <a:ea typeface="Cambria Math" panose="02040503050406030204" pitchFamily="18" charset="0"/>
                      </a:rPr>
                      <m:t>𝑡</m:t>
                    </m:r>
                    <m:r>
                      <a:rPr lang="en-US" altLang="zh-CN" sz="2000" b="0" i="1" smtClean="0">
                        <a:latin typeface="Cambria Math" panose="02040503050406030204" pitchFamily="18" charset="0"/>
                        <a:ea typeface="Cambria Math" panose="02040503050406030204" pitchFamily="18" charset="0"/>
                      </a:rPr>
                      <m:t>)</m:t>
                    </m:r>
                  </m:oMath>
                </a14:m>
                <a:endParaRPr lang="en-US" altLang="zh-CN" sz="2000" dirty="0"/>
              </a:p>
              <a:p>
                <a:endParaRPr lang="en-US" altLang="zh-CN" sz="2000" dirty="0"/>
              </a:p>
              <a:p>
                <a:endParaRPr lang="zh-CN" altLang="en-US" sz="2000" dirty="0"/>
              </a:p>
            </p:txBody>
          </p:sp>
        </mc:Choice>
        <mc:Fallback xmlns="">
          <p:sp>
            <p:nvSpPr>
              <p:cNvPr id="3" name="内容占位符 2">
                <a:extLst>
                  <a:ext uri="{FF2B5EF4-FFF2-40B4-BE49-F238E27FC236}">
                    <a16:creationId xmlns:a16="http://schemas.microsoft.com/office/drawing/2014/main" id="{8EBF43C8-DF25-4D39-9015-E5DA4CBF5C80}"/>
                  </a:ext>
                </a:extLst>
              </p:cNvPr>
              <p:cNvSpPr>
                <a:spLocks noGrp="1" noRot="1" noChangeAspect="1" noMove="1" noResize="1" noEditPoints="1" noAdjustHandles="1" noChangeArrowheads="1" noChangeShapeType="1" noTextEdit="1"/>
              </p:cNvSpPr>
              <p:nvPr>
                <p:ph idx="1"/>
              </p:nvPr>
            </p:nvSpPr>
            <p:spPr>
              <a:blipFill>
                <a:blip r:embed="rId2"/>
                <a:stretch>
                  <a:fillRect l="-711" t="-801"/>
                </a:stretch>
              </a:blipFill>
            </p:spPr>
            <p:txBody>
              <a:bodyPr/>
              <a:lstStyle/>
              <a:p>
                <a:r>
                  <a:rPr lang="zh-CN" altLang="en-US">
                    <a:noFill/>
                  </a:rPr>
                  <a:t> </a:t>
                </a:r>
              </a:p>
            </p:txBody>
          </p:sp>
        </mc:Fallback>
      </mc:AlternateContent>
      <p:grpSp>
        <p:nvGrpSpPr>
          <p:cNvPr id="5" name="Group 27">
            <a:extLst>
              <a:ext uri="{FF2B5EF4-FFF2-40B4-BE49-F238E27FC236}">
                <a16:creationId xmlns:a16="http://schemas.microsoft.com/office/drawing/2014/main" id="{814CAF2A-5A0C-44E8-A4A8-569937175B0D}"/>
              </a:ext>
            </a:extLst>
          </p:cNvPr>
          <p:cNvGrpSpPr>
            <a:grpSpLocks/>
          </p:cNvGrpSpPr>
          <p:nvPr/>
        </p:nvGrpSpPr>
        <p:grpSpPr bwMode="auto">
          <a:xfrm>
            <a:off x="857474" y="1545695"/>
            <a:ext cx="2020491" cy="800100"/>
            <a:chOff x="1075" y="1248"/>
            <a:chExt cx="1697" cy="672"/>
          </a:xfrm>
        </p:grpSpPr>
        <p:grpSp>
          <p:nvGrpSpPr>
            <p:cNvPr id="6" name="Group 5">
              <a:extLst>
                <a:ext uri="{FF2B5EF4-FFF2-40B4-BE49-F238E27FC236}">
                  <a16:creationId xmlns:a16="http://schemas.microsoft.com/office/drawing/2014/main" id="{314E52F3-9477-46F1-BE0A-BB00C14BA62A}"/>
                </a:ext>
              </a:extLst>
            </p:cNvPr>
            <p:cNvGrpSpPr>
              <a:grpSpLocks/>
            </p:cNvGrpSpPr>
            <p:nvPr/>
          </p:nvGrpSpPr>
          <p:grpSpPr bwMode="auto">
            <a:xfrm>
              <a:off x="1668" y="1248"/>
              <a:ext cx="288" cy="672"/>
              <a:chOff x="2448" y="1296"/>
              <a:chExt cx="288" cy="960"/>
            </a:xfrm>
          </p:grpSpPr>
          <p:sp>
            <p:nvSpPr>
              <p:cNvPr id="9" name="Rectangle 6">
                <a:extLst>
                  <a:ext uri="{FF2B5EF4-FFF2-40B4-BE49-F238E27FC236}">
                    <a16:creationId xmlns:a16="http://schemas.microsoft.com/office/drawing/2014/main" id="{AD6CF0D6-2421-4163-A70C-AADF99C7D4E4}"/>
                  </a:ext>
                </a:extLst>
              </p:cNvPr>
              <p:cNvSpPr>
                <a:spLocks noChangeArrowheads="1"/>
              </p:cNvSpPr>
              <p:nvPr/>
            </p:nvSpPr>
            <p:spPr bwMode="auto">
              <a:xfrm>
                <a:off x="2448" y="1296"/>
                <a:ext cx="288" cy="336"/>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0</a:t>
                </a:r>
              </a:p>
            </p:txBody>
          </p:sp>
          <p:sp>
            <p:nvSpPr>
              <p:cNvPr id="10" name="Rectangle 7">
                <a:extLst>
                  <a:ext uri="{FF2B5EF4-FFF2-40B4-BE49-F238E27FC236}">
                    <a16:creationId xmlns:a16="http://schemas.microsoft.com/office/drawing/2014/main" id="{0B5B5CD9-B901-4A68-9FC8-878FE2A8DAFA}"/>
                  </a:ext>
                </a:extLst>
              </p:cNvPr>
              <p:cNvSpPr>
                <a:spLocks noChangeArrowheads="1"/>
              </p:cNvSpPr>
              <p:nvPr/>
            </p:nvSpPr>
            <p:spPr bwMode="auto">
              <a:xfrm>
                <a:off x="2448" y="1584"/>
                <a:ext cx="288" cy="336"/>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5</a:t>
                </a:r>
              </a:p>
            </p:txBody>
          </p:sp>
          <p:sp>
            <p:nvSpPr>
              <p:cNvPr id="11" name="Rectangle 8">
                <a:extLst>
                  <a:ext uri="{FF2B5EF4-FFF2-40B4-BE49-F238E27FC236}">
                    <a16:creationId xmlns:a16="http://schemas.microsoft.com/office/drawing/2014/main" id="{78E69C7B-C3AE-4A2D-8646-46F84B55079F}"/>
                  </a:ext>
                </a:extLst>
              </p:cNvPr>
              <p:cNvSpPr>
                <a:spLocks noChangeArrowheads="1"/>
              </p:cNvSpPr>
              <p:nvPr/>
            </p:nvSpPr>
            <p:spPr bwMode="auto">
              <a:xfrm>
                <a:off x="2448" y="1920"/>
                <a:ext cx="288" cy="336"/>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6</a:t>
                </a:r>
              </a:p>
            </p:txBody>
          </p:sp>
        </p:grpSp>
        <p:sp>
          <p:nvSpPr>
            <p:cNvPr id="7" name="Text Box 9">
              <a:extLst>
                <a:ext uri="{FF2B5EF4-FFF2-40B4-BE49-F238E27FC236}">
                  <a16:creationId xmlns:a16="http://schemas.microsoft.com/office/drawing/2014/main" id="{844F08FE-D719-48FD-9614-9A8A1C92C4F0}"/>
                </a:ext>
              </a:extLst>
            </p:cNvPr>
            <p:cNvSpPr txBox="1">
              <a:spLocks noChangeArrowheads="1"/>
            </p:cNvSpPr>
            <p:nvPr/>
          </p:nvSpPr>
          <p:spPr bwMode="auto">
            <a:xfrm>
              <a:off x="1075" y="1440"/>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(5&lt; all</a:t>
              </a:r>
            </a:p>
          </p:txBody>
        </p:sp>
        <p:sp>
          <p:nvSpPr>
            <p:cNvPr id="8" name="Text Box 10">
              <a:extLst>
                <a:ext uri="{FF2B5EF4-FFF2-40B4-BE49-F238E27FC236}">
                  <a16:creationId xmlns:a16="http://schemas.microsoft.com/office/drawing/2014/main" id="{8A4673C3-A27C-45D2-8F5D-11BE4FCC5D34}"/>
                </a:ext>
              </a:extLst>
            </p:cNvPr>
            <p:cNvSpPr txBox="1">
              <a:spLocks noChangeArrowheads="1"/>
            </p:cNvSpPr>
            <p:nvPr/>
          </p:nvSpPr>
          <p:spPr bwMode="auto">
            <a:xfrm>
              <a:off x="2004" y="1440"/>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 false</a:t>
              </a:r>
            </a:p>
          </p:txBody>
        </p:sp>
      </p:grpSp>
      <p:grpSp>
        <p:nvGrpSpPr>
          <p:cNvPr id="12" name="Group 30">
            <a:extLst>
              <a:ext uri="{FF2B5EF4-FFF2-40B4-BE49-F238E27FC236}">
                <a16:creationId xmlns:a16="http://schemas.microsoft.com/office/drawing/2014/main" id="{A359A67E-E004-4508-8102-57F1E1C05C59}"/>
              </a:ext>
            </a:extLst>
          </p:cNvPr>
          <p:cNvGrpSpPr>
            <a:grpSpLocks/>
          </p:cNvGrpSpPr>
          <p:nvPr/>
        </p:nvGrpSpPr>
        <p:grpSpPr bwMode="auto">
          <a:xfrm>
            <a:off x="857736" y="3902844"/>
            <a:ext cx="4794384" cy="469106"/>
            <a:chOff x="1030" y="3017"/>
            <a:chExt cx="3854" cy="394"/>
          </a:xfrm>
        </p:grpSpPr>
        <p:sp>
          <p:nvSpPr>
            <p:cNvPr id="13" name="Rectangle 16">
              <a:extLst>
                <a:ext uri="{FF2B5EF4-FFF2-40B4-BE49-F238E27FC236}">
                  <a16:creationId xmlns:a16="http://schemas.microsoft.com/office/drawing/2014/main" id="{A0AA0225-97FE-4E3D-903F-D1B6EC84965D}"/>
                </a:ext>
              </a:extLst>
            </p:cNvPr>
            <p:cNvSpPr>
              <a:spLocks noChangeArrowheads="1"/>
            </p:cNvSpPr>
            <p:nvPr/>
          </p:nvSpPr>
          <p:spPr bwMode="auto">
            <a:xfrm>
              <a:off x="1668" y="3024"/>
              <a:ext cx="288" cy="194"/>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4</a:t>
              </a:r>
            </a:p>
          </p:txBody>
        </p:sp>
        <p:sp>
          <p:nvSpPr>
            <p:cNvPr id="14" name="Rectangle 17">
              <a:extLst>
                <a:ext uri="{FF2B5EF4-FFF2-40B4-BE49-F238E27FC236}">
                  <a16:creationId xmlns:a16="http://schemas.microsoft.com/office/drawing/2014/main" id="{52D0FC93-E771-4007-838E-F73F40B13A89}"/>
                </a:ext>
              </a:extLst>
            </p:cNvPr>
            <p:cNvSpPr>
              <a:spLocks noChangeArrowheads="1"/>
            </p:cNvSpPr>
            <p:nvPr/>
          </p:nvSpPr>
          <p:spPr bwMode="auto">
            <a:xfrm>
              <a:off x="1668" y="3216"/>
              <a:ext cx="288" cy="195"/>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6</a:t>
              </a:r>
            </a:p>
          </p:txBody>
        </p:sp>
        <p:sp>
          <p:nvSpPr>
            <p:cNvPr id="15" name="Text Box 18">
              <a:extLst>
                <a:ext uri="{FF2B5EF4-FFF2-40B4-BE49-F238E27FC236}">
                  <a16:creationId xmlns:a16="http://schemas.microsoft.com/office/drawing/2014/main" id="{BC06C16C-C62E-4851-8CD4-E514C95CDF75}"/>
                </a:ext>
              </a:extLst>
            </p:cNvPr>
            <p:cNvSpPr txBox="1">
              <a:spLocks noChangeArrowheads="1"/>
            </p:cNvSpPr>
            <p:nvPr/>
          </p:nvSpPr>
          <p:spPr bwMode="auto">
            <a:xfrm>
              <a:off x="1030" y="3017"/>
              <a:ext cx="10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 </a:t>
              </a: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a:t>
              </a: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all</a:t>
              </a:r>
            </a:p>
          </p:txBody>
        </p:sp>
        <p:sp>
          <p:nvSpPr>
            <p:cNvPr id="16" name="Text Box 19">
              <a:extLst>
                <a:ext uri="{FF2B5EF4-FFF2-40B4-BE49-F238E27FC236}">
                  <a16:creationId xmlns:a16="http://schemas.microsoft.com/office/drawing/2014/main" id="{946578E6-6E19-41AD-9194-F9891938F3F0}"/>
                </a:ext>
              </a:extLst>
            </p:cNvPr>
            <p:cNvSpPr txBox="1">
              <a:spLocks noChangeArrowheads="1"/>
            </p:cNvSpPr>
            <p:nvPr/>
          </p:nvSpPr>
          <p:spPr bwMode="auto">
            <a:xfrm>
              <a:off x="2004" y="3017"/>
              <a:ext cx="288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 true (since 5 </a:t>
              </a: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 </a:t>
              </a: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4 and 5 </a:t>
              </a: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a:t>
              </a: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 6)</a:t>
              </a:r>
              <a:endPar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endParaRPr>
            </a:p>
          </p:txBody>
        </p:sp>
      </p:grpSp>
      <p:grpSp>
        <p:nvGrpSpPr>
          <p:cNvPr id="17" name="Group 28">
            <a:extLst>
              <a:ext uri="{FF2B5EF4-FFF2-40B4-BE49-F238E27FC236}">
                <a16:creationId xmlns:a16="http://schemas.microsoft.com/office/drawing/2014/main" id="{A12B3E78-7E56-4253-AB21-4F1D37C9360A}"/>
              </a:ext>
            </a:extLst>
          </p:cNvPr>
          <p:cNvGrpSpPr>
            <a:grpSpLocks/>
          </p:cNvGrpSpPr>
          <p:nvPr/>
        </p:nvGrpSpPr>
        <p:grpSpPr bwMode="auto">
          <a:xfrm>
            <a:off x="857474" y="2460096"/>
            <a:ext cx="2020491" cy="485775"/>
            <a:chOff x="1075" y="2016"/>
            <a:chExt cx="1697" cy="408"/>
          </a:xfrm>
        </p:grpSpPr>
        <p:sp>
          <p:nvSpPr>
            <p:cNvPr id="18" name="Rectangle 11">
              <a:extLst>
                <a:ext uri="{FF2B5EF4-FFF2-40B4-BE49-F238E27FC236}">
                  <a16:creationId xmlns:a16="http://schemas.microsoft.com/office/drawing/2014/main" id="{6AE21A8F-3363-4B4C-905B-A8AD63DF8ACB}"/>
                </a:ext>
              </a:extLst>
            </p:cNvPr>
            <p:cNvSpPr>
              <a:spLocks noChangeArrowheads="1"/>
            </p:cNvSpPr>
            <p:nvPr/>
          </p:nvSpPr>
          <p:spPr bwMode="auto">
            <a:xfrm>
              <a:off x="1668" y="2016"/>
              <a:ext cx="288"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6</a:t>
              </a:r>
            </a:p>
          </p:txBody>
        </p:sp>
        <p:sp>
          <p:nvSpPr>
            <p:cNvPr id="19" name="Rectangle 12">
              <a:extLst>
                <a:ext uri="{FF2B5EF4-FFF2-40B4-BE49-F238E27FC236}">
                  <a16:creationId xmlns:a16="http://schemas.microsoft.com/office/drawing/2014/main" id="{A7F6E4DB-9474-4FEB-BB5F-15E8E3805F70}"/>
                </a:ext>
              </a:extLst>
            </p:cNvPr>
            <p:cNvSpPr>
              <a:spLocks noChangeArrowheads="1"/>
            </p:cNvSpPr>
            <p:nvPr/>
          </p:nvSpPr>
          <p:spPr bwMode="auto">
            <a:xfrm>
              <a:off x="1668" y="2208"/>
              <a:ext cx="288" cy="187"/>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10</a:t>
              </a:r>
            </a:p>
          </p:txBody>
        </p:sp>
        <p:sp>
          <p:nvSpPr>
            <p:cNvPr id="20" name="Text Box 14">
              <a:extLst>
                <a:ext uri="{FF2B5EF4-FFF2-40B4-BE49-F238E27FC236}">
                  <a16:creationId xmlns:a16="http://schemas.microsoft.com/office/drawing/2014/main" id="{B92FB160-634B-4B3E-9A65-51DC66EA9B30}"/>
                </a:ext>
              </a:extLst>
            </p:cNvPr>
            <p:cNvSpPr txBox="1">
              <a:spLocks noChangeArrowheads="1"/>
            </p:cNvSpPr>
            <p:nvPr/>
          </p:nvSpPr>
          <p:spPr bwMode="auto">
            <a:xfrm>
              <a:off x="2004" y="2170"/>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 = true</a:t>
              </a:r>
            </a:p>
          </p:txBody>
        </p:sp>
        <p:sp>
          <p:nvSpPr>
            <p:cNvPr id="21" name="Text Box 21">
              <a:extLst>
                <a:ext uri="{FF2B5EF4-FFF2-40B4-BE49-F238E27FC236}">
                  <a16:creationId xmlns:a16="http://schemas.microsoft.com/office/drawing/2014/main" id="{9E494655-CB05-4905-BD5E-BCB0D63A8178}"/>
                </a:ext>
              </a:extLst>
            </p:cNvPr>
            <p:cNvSpPr txBox="1">
              <a:spLocks noChangeArrowheads="1"/>
            </p:cNvSpPr>
            <p:nvPr/>
          </p:nvSpPr>
          <p:spPr bwMode="auto">
            <a:xfrm>
              <a:off x="1075" y="2172"/>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(5&lt; all</a:t>
              </a:r>
            </a:p>
          </p:txBody>
        </p:sp>
      </p:grpSp>
      <p:grpSp>
        <p:nvGrpSpPr>
          <p:cNvPr id="22" name="Group 29">
            <a:extLst>
              <a:ext uri="{FF2B5EF4-FFF2-40B4-BE49-F238E27FC236}">
                <a16:creationId xmlns:a16="http://schemas.microsoft.com/office/drawing/2014/main" id="{114267DC-51A1-42A9-B670-D51F69522B6A}"/>
              </a:ext>
            </a:extLst>
          </p:cNvPr>
          <p:cNvGrpSpPr>
            <a:grpSpLocks/>
          </p:cNvGrpSpPr>
          <p:nvPr/>
        </p:nvGrpSpPr>
        <p:grpSpPr bwMode="auto">
          <a:xfrm>
            <a:off x="857474" y="3178002"/>
            <a:ext cx="2077641" cy="473868"/>
            <a:chOff x="1027" y="2494"/>
            <a:chExt cx="1745" cy="398"/>
          </a:xfrm>
        </p:grpSpPr>
        <p:sp>
          <p:nvSpPr>
            <p:cNvPr id="23" name="Rectangle 13">
              <a:extLst>
                <a:ext uri="{FF2B5EF4-FFF2-40B4-BE49-F238E27FC236}">
                  <a16:creationId xmlns:a16="http://schemas.microsoft.com/office/drawing/2014/main" id="{0A49DD82-562E-4DB5-B2C4-0E5F4169930A}"/>
                </a:ext>
              </a:extLst>
            </p:cNvPr>
            <p:cNvSpPr>
              <a:spLocks noChangeArrowheads="1"/>
            </p:cNvSpPr>
            <p:nvPr/>
          </p:nvSpPr>
          <p:spPr bwMode="auto">
            <a:xfrm>
              <a:off x="1668" y="2494"/>
              <a:ext cx="288" cy="194"/>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4</a:t>
              </a:r>
            </a:p>
          </p:txBody>
        </p:sp>
        <p:sp>
          <p:nvSpPr>
            <p:cNvPr id="24" name="Rectangle 15">
              <a:extLst>
                <a:ext uri="{FF2B5EF4-FFF2-40B4-BE49-F238E27FC236}">
                  <a16:creationId xmlns:a16="http://schemas.microsoft.com/office/drawing/2014/main" id="{BA25A92C-1BC7-4D16-877F-66282F9ADF89}"/>
                </a:ext>
              </a:extLst>
            </p:cNvPr>
            <p:cNvSpPr>
              <a:spLocks noChangeArrowheads="1"/>
            </p:cNvSpPr>
            <p:nvPr/>
          </p:nvSpPr>
          <p:spPr bwMode="auto">
            <a:xfrm>
              <a:off x="1668" y="2686"/>
              <a:ext cx="288" cy="194"/>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5</a:t>
              </a:r>
            </a:p>
          </p:txBody>
        </p:sp>
        <p:sp>
          <p:nvSpPr>
            <p:cNvPr id="25" name="Text Box 22">
              <a:extLst>
                <a:ext uri="{FF2B5EF4-FFF2-40B4-BE49-F238E27FC236}">
                  <a16:creationId xmlns:a16="http://schemas.microsoft.com/office/drawing/2014/main" id="{4BFD4B51-3465-45DC-B176-198616317255}"/>
                </a:ext>
              </a:extLst>
            </p:cNvPr>
            <p:cNvSpPr txBox="1">
              <a:spLocks noChangeArrowheads="1"/>
            </p:cNvSpPr>
            <p:nvPr/>
          </p:nvSpPr>
          <p:spPr bwMode="auto">
            <a:xfrm>
              <a:off x="2004" y="2638"/>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 = false</a:t>
              </a:r>
            </a:p>
          </p:txBody>
        </p:sp>
        <p:sp>
          <p:nvSpPr>
            <p:cNvPr id="26" name="Text Box 23">
              <a:extLst>
                <a:ext uri="{FF2B5EF4-FFF2-40B4-BE49-F238E27FC236}">
                  <a16:creationId xmlns:a16="http://schemas.microsoft.com/office/drawing/2014/main" id="{2FFE03E3-9701-4A1D-8426-8E7587D28445}"/>
                </a:ext>
              </a:extLst>
            </p:cNvPr>
            <p:cNvSpPr txBox="1">
              <a:spLocks noChangeArrowheads="1"/>
            </p:cNvSpPr>
            <p:nvPr/>
          </p:nvSpPr>
          <p:spPr bwMode="auto">
            <a:xfrm>
              <a:off x="1027" y="2640"/>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 = all</a:t>
              </a:r>
            </a:p>
          </p:txBody>
        </p:sp>
      </p:grpSp>
      <p:grpSp>
        <p:nvGrpSpPr>
          <p:cNvPr id="27" name="Group 31">
            <a:extLst>
              <a:ext uri="{FF2B5EF4-FFF2-40B4-BE49-F238E27FC236}">
                <a16:creationId xmlns:a16="http://schemas.microsoft.com/office/drawing/2014/main" id="{0B0919C7-771E-46B9-9F02-FC45B847A22E}"/>
              </a:ext>
            </a:extLst>
          </p:cNvPr>
          <p:cNvGrpSpPr>
            <a:grpSpLocks/>
          </p:cNvGrpSpPr>
          <p:nvPr/>
        </p:nvGrpSpPr>
        <p:grpSpPr bwMode="auto">
          <a:xfrm>
            <a:off x="4753336" y="2571750"/>
            <a:ext cx="2717006" cy="583406"/>
            <a:chOff x="708" y="3456"/>
            <a:chExt cx="2127" cy="462"/>
          </a:xfrm>
        </p:grpSpPr>
        <p:sp>
          <p:nvSpPr>
            <p:cNvPr id="28" name="Rectangle 24">
              <a:extLst>
                <a:ext uri="{FF2B5EF4-FFF2-40B4-BE49-F238E27FC236}">
                  <a16:creationId xmlns:a16="http://schemas.microsoft.com/office/drawing/2014/main" id="{9931BBCD-C5E1-4232-BD80-D28B3DCE5228}"/>
                </a:ext>
              </a:extLst>
            </p:cNvPr>
            <p:cNvSpPr>
              <a:spLocks noChangeArrowheads="1"/>
            </p:cNvSpPr>
            <p:nvPr/>
          </p:nvSpPr>
          <p:spPr bwMode="auto">
            <a:xfrm>
              <a:off x="708" y="3456"/>
              <a:ext cx="2127"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solidFill>
                    <a:srgbClr val="FF0000"/>
                  </a:solidFill>
                  <a:effectLst/>
                  <a:uLnTx/>
                  <a:uFillTx/>
                  <a:latin typeface="+mn-lt"/>
                  <a:ea typeface="宋体" panose="02010600030101010101" pitchFamily="2" charset="-122"/>
                </a:rPr>
                <a:t>(</a:t>
              </a:r>
              <a:r>
                <a:rPr kumimoji="0" lang="en-US" altLang="zh-CN" sz="1800" b="1" i="0" u="none" strike="noStrike" kern="0" cap="none" spc="0" normalizeH="0" baseline="0" noProof="0" dirty="0">
                  <a:ln>
                    <a:noFill/>
                  </a:ln>
                  <a:solidFill>
                    <a:srgbClr val="FF0000"/>
                  </a:solidFill>
                  <a:effectLst/>
                  <a:uLnTx/>
                  <a:uFillTx/>
                  <a:latin typeface="+mn-lt"/>
                  <a:ea typeface="宋体" panose="02010600030101010101" pitchFamily="2" charset="-122"/>
                  <a:sym typeface="Symbol" panose="05050102010706020507" pitchFamily="18" charset="2"/>
                </a:rPr>
                <a:t></a:t>
              </a:r>
              <a:r>
                <a:rPr kumimoji="0" lang="en-US" altLang="zh-CN" sz="1800" b="1" i="0" u="none" strike="noStrike" kern="0" cap="none" spc="0" normalizeH="0" baseline="0" noProof="0" dirty="0">
                  <a:ln>
                    <a:noFill/>
                  </a:ln>
                  <a:solidFill>
                    <a:srgbClr val="FF0000"/>
                  </a:solidFill>
                  <a:effectLst/>
                  <a:uLnTx/>
                  <a:uFillTx/>
                  <a:latin typeface="+mn-lt"/>
                  <a:ea typeface="宋体" panose="02010600030101010101" pitchFamily="2" charset="-122"/>
                </a:rPr>
                <a:t> all) </a:t>
              </a:r>
              <a:r>
                <a:rPr kumimoji="0" lang="en-US" altLang="zh-CN" sz="1800" b="1" i="0" u="none" strike="noStrike" kern="0" cap="none" spc="0" normalizeH="0" baseline="0" noProof="0" dirty="0">
                  <a:ln>
                    <a:noFill/>
                  </a:ln>
                  <a:solidFill>
                    <a:srgbClr val="FF0000"/>
                  </a:solidFill>
                  <a:effectLst/>
                  <a:uLnTx/>
                  <a:uFillTx/>
                  <a:latin typeface="+mn-lt"/>
                  <a:ea typeface="宋体" panose="02010600030101010101" pitchFamily="2" charset="-122"/>
                  <a:sym typeface="Symbol" panose="05050102010706020507" pitchFamily="18" charset="2"/>
                </a:rPr>
                <a:t> not in</a:t>
              </a: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solidFill>
                    <a:srgbClr val="FF0000"/>
                  </a:solidFill>
                  <a:effectLst/>
                  <a:uLnTx/>
                  <a:uFillTx/>
                  <a:latin typeface="+mn-lt"/>
                  <a:ea typeface="宋体" panose="02010600030101010101" pitchFamily="2" charset="-122"/>
                  <a:sym typeface="Symbol" panose="05050102010706020507" pitchFamily="18" charset="2"/>
                </a:rPr>
                <a:t>However, (= all)  in</a:t>
              </a:r>
            </a:p>
          </p:txBody>
        </p:sp>
        <p:sp>
          <p:nvSpPr>
            <p:cNvPr id="29" name="Line 25">
              <a:extLst>
                <a:ext uri="{FF2B5EF4-FFF2-40B4-BE49-F238E27FC236}">
                  <a16:creationId xmlns:a16="http://schemas.microsoft.com/office/drawing/2014/main" id="{71D72C86-54AD-454A-901B-0118FA0E056D}"/>
                </a:ext>
              </a:extLst>
            </p:cNvPr>
            <p:cNvSpPr>
              <a:spLocks noChangeShapeType="1"/>
            </p:cNvSpPr>
            <p:nvPr/>
          </p:nvSpPr>
          <p:spPr bwMode="auto">
            <a:xfrm flipH="1">
              <a:off x="2144" y="3774"/>
              <a:ext cx="69" cy="1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500" b="0" i="0" u="none" strike="noStrike" kern="0" cap="none" spc="0" normalizeH="0" baseline="0" noProof="0">
                <a:ln>
                  <a:noFill/>
                </a:ln>
                <a:solidFill>
                  <a:srgbClr val="000000"/>
                </a:solidFill>
                <a:effectLst/>
                <a:uLnTx/>
                <a:uFillTx/>
                <a:latin typeface="+mn-lt"/>
                <a:ea typeface="宋体" panose="02010600030101010101" pitchFamily="2" charset="-122"/>
              </a:endParaRPr>
            </a:p>
          </p:txBody>
        </p:sp>
      </p:grpSp>
    </p:spTree>
    <p:extLst>
      <p:ext uri="{BB962C8B-B14F-4D97-AF65-F5344CB8AC3E}">
        <p14:creationId xmlns:p14="http://schemas.microsoft.com/office/powerpoint/2010/main" val="1091616845"/>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08CA5-D037-4250-A62C-B7C3C4A433C9}"/>
              </a:ext>
            </a:extLst>
          </p:cNvPr>
          <p:cNvSpPr>
            <a:spLocks noGrp="1"/>
          </p:cNvSpPr>
          <p:nvPr>
            <p:ph type="title"/>
          </p:nvPr>
        </p:nvSpPr>
        <p:spPr/>
        <p:txBody>
          <a:bodyPr/>
          <a:lstStyle/>
          <a:p>
            <a:pPr algn="ctr"/>
            <a:r>
              <a:rPr lang="zh-CN" altLang="en-US" dirty="0"/>
              <a:t>查询举例</a:t>
            </a:r>
          </a:p>
        </p:txBody>
      </p:sp>
      <p:sp>
        <p:nvSpPr>
          <p:cNvPr id="3" name="内容占位符 2">
            <a:extLst>
              <a:ext uri="{FF2B5EF4-FFF2-40B4-BE49-F238E27FC236}">
                <a16:creationId xmlns:a16="http://schemas.microsoft.com/office/drawing/2014/main" id="{FC7B9BCE-08D7-4C1B-ACFB-1DAAF01347D1}"/>
              </a:ext>
            </a:extLst>
          </p:cNvPr>
          <p:cNvSpPr>
            <a:spLocks noGrp="1"/>
          </p:cNvSpPr>
          <p:nvPr>
            <p:ph idx="1"/>
          </p:nvPr>
        </p:nvSpPr>
        <p:spPr/>
        <p:txBody>
          <a:bodyPr/>
          <a:lstStyle/>
          <a:p>
            <a:r>
              <a:rPr lang="en-US" altLang="zh-CN" sz="2000" dirty="0"/>
              <a:t>Find the names of all branches that have greater assets than all branches located in Brooklyn.</a:t>
            </a:r>
          </a:p>
          <a:p>
            <a:pPr marL="0" indent="0">
              <a:spcBef>
                <a:spcPts val="0"/>
              </a:spcBef>
              <a:buNone/>
            </a:pPr>
            <a:r>
              <a:rPr lang="en-US" altLang="zh-CN" dirty="0"/>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branch_name</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branch</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assets &gt; all</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assets</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branch</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branch_city</a:t>
            </a:r>
            <a:r>
              <a:rPr lang="en-US" altLang="zh-CN" sz="1800" i="1" dirty="0">
                <a:latin typeface="Times New Roman" panose="02020603050405020304" pitchFamily="18" charset="0"/>
                <a:cs typeface="Times New Roman" panose="02020603050405020304" pitchFamily="18" charset="0"/>
              </a:rPr>
              <a:t> = ‘Brooklyn’)</a:t>
            </a:r>
          </a:p>
          <a:p>
            <a:endParaRPr lang="zh-CN" altLang="en-US" dirty="0"/>
          </a:p>
        </p:txBody>
      </p:sp>
      <p:pic>
        <p:nvPicPr>
          <p:cNvPr id="4" name="Picture 7">
            <a:extLst>
              <a:ext uri="{FF2B5EF4-FFF2-40B4-BE49-F238E27FC236}">
                <a16:creationId xmlns:a16="http://schemas.microsoft.com/office/drawing/2014/main" id="{1C493681-A362-442A-8353-E7356F0FD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652842"/>
            <a:ext cx="4510513" cy="1457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166B4869-C020-4903-9C2F-E3DBB1B67256}"/>
              </a:ext>
            </a:extLst>
          </p:cNvPr>
          <p:cNvSpPr txBox="1"/>
          <p:nvPr/>
        </p:nvSpPr>
        <p:spPr>
          <a:xfrm>
            <a:off x="539552" y="3314288"/>
            <a:ext cx="2448272"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找出平均工资最高的系</a:t>
            </a:r>
          </a:p>
        </p:txBody>
      </p:sp>
    </p:spTree>
    <p:extLst>
      <p:ext uri="{BB962C8B-B14F-4D97-AF65-F5344CB8AC3E}">
        <p14:creationId xmlns:p14="http://schemas.microsoft.com/office/powerpoint/2010/main" val="5470240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4ED8D-B20E-4EDB-A85C-1482782F4FA9}"/>
              </a:ext>
            </a:extLst>
          </p:cNvPr>
          <p:cNvSpPr>
            <a:spLocks noGrp="1"/>
          </p:cNvSpPr>
          <p:nvPr>
            <p:ph type="title"/>
          </p:nvPr>
        </p:nvSpPr>
        <p:spPr/>
        <p:txBody>
          <a:bodyPr/>
          <a:lstStyle/>
          <a:p>
            <a:pPr algn="ctr"/>
            <a:r>
              <a:rPr lang="zh-CN" altLang="en-US" dirty="0"/>
              <a:t>空关系测试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DD975AF-4361-4738-9808-8430F2C514A3}"/>
                  </a:ext>
                </a:extLst>
              </p:cNvPr>
              <p:cNvSpPr>
                <a:spLocks noGrp="1"/>
              </p:cNvSpPr>
              <p:nvPr>
                <p:ph idx="1"/>
              </p:nvPr>
            </p:nvSpPr>
            <p:spPr/>
            <p:txBody>
              <a:bodyPr/>
              <a:lstStyle/>
              <a:p>
                <a:r>
                  <a:rPr lang="zh-CN" altLang="en-US" sz="2000" dirty="0"/>
                  <a:t>如果关系为非空，则</a:t>
                </a:r>
                <a:r>
                  <a:rPr lang="en-US" altLang="zh-CN" sz="2000" dirty="0"/>
                  <a:t>exists</a:t>
                </a:r>
                <a:r>
                  <a:rPr lang="zh-CN" altLang="en-US" sz="2000" dirty="0"/>
                  <a:t>结构返回</a:t>
                </a:r>
                <a:r>
                  <a:rPr lang="en-US" altLang="zh-CN" sz="2000" dirty="0"/>
                  <a:t>true</a:t>
                </a:r>
                <a:r>
                  <a:rPr lang="zh-CN" altLang="en-US" sz="2000" dirty="0"/>
                  <a:t>值，例如：</a:t>
                </a:r>
                <a:endParaRPr lang="en-US" altLang="zh-CN" sz="2000" dirty="0"/>
              </a:p>
              <a:p>
                <a:pPr lvl="1"/>
                <a:r>
                  <a:rPr lang="en-US" altLang="zh-CN" sz="1800" dirty="0"/>
                  <a:t>exists </a:t>
                </a:r>
                <a14:m>
                  <m:oMath xmlns:m="http://schemas.openxmlformats.org/officeDocument/2006/math">
                    <m:r>
                      <a:rPr lang="en-US" altLang="zh-CN" sz="1800" b="0" i="1" smtClean="0">
                        <a:latin typeface="Cambria Math" panose="02040503050406030204" pitchFamily="18" charset="0"/>
                      </a:rPr>
                      <m:t>𝑟</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𝑟</m:t>
                    </m:r>
                    <m:r>
                      <a:rPr lang="en-US" altLang="zh-CN" sz="1800" b="0" i="1" smtClean="0">
                        <a:latin typeface="Cambria Math" panose="02040503050406030204" pitchFamily="18" charset="0"/>
                        <a:ea typeface="Cambria Math" panose="02040503050406030204" pitchFamily="18" charset="0"/>
                      </a:rPr>
                      <m:t>≠∅</m:t>
                    </m:r>
                  </m:oMath>
                </a14:m>
                <a:endParaRPr lang="en-US" altLang="zh-CN" sz="1800" dirty="0"/>
              </a:p>
              <a:p>
                <a:pPr lvl="1"/>
                <a:r>
                  <a:rPr lang="en-US" altLang="zh-CN" sz="1800" dirty="0"/>
                  <a:t>not exists </a:t>
                </a:r>
                <a14:m>
                  <m:oMath xmlns:m="http://schemas.openxmlformats.org/officeDocument/2006/math">
                    <m:r>
                      <a:rPr lang="en-US" altLang="zh-CN" sz="1800" i="1">
                        <a:latin typeface="Cambria Math" panose="02040503050406030204" pitchFamily="18" charset="0"/>
                      </a:rPr>
                      <m:t>𝑟</m:t>
                    </m:r>
                    <m:r>
                      <a:rPr lang="en-US" altLang="zh-CN" sz="1800" i="1">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ea typeface="Cambria Math" panose="02040503050406030204" pitchFamily="18" charset="0"/>
                      </a:rPr>
                      <m:t>𝑟</m:t>
                    </m:r>
                    <m:r>
                      <a:rPr lang="en-US" altLang="zh-CN" sz="1800" b="0" i="1" smtClean="0">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ea typeface="Cambria Math" panose="02040503050406030204" pitchFamily="18" charset="0"/>
                      </a:rPr>
                      <m:t>∅</m:t>
                    </m:r>
                  </m:oMath>
                </a14:m>
                <a:endParaRPr lang="en-US" altLang="zh-CN" sz="1800" dirty="0"/>
              </a:p>
              <a:p>
                <a:pPr lvl="1"/>
                <a:endParaRPr lang="en-US" altLang="zh-CN" sz="1800" dirty="0"/>
              </a:p>
              <a:p>
                <a:r>
                  <a:rPr lang="en-US" altLang="zh-CN" sz="2000" dirty="0"/>
                  <a:t>Find all customers who have both an account and a loan at the bank</a:t>
                </a:r>
              </a:p>
              <a:p>
                <a:pPr marL="0" indent="0">
                  <a:buNone/>
                </a:pPr>
                <a:r>
                  <a:rPr lang="en-US" altLang="zh-CN" sz="2000" dirty="0"/>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customer_name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borrower</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exists</a:t>
                </a:r>
                <a:r>
                  <a:rPr lang="en-US" altLang="zh-CN" sz="2000" i="1" dirty="0">
                    <a:latin typeface="Times New Roman" panose="02020603050405020304" pitchFamily="18" charset="0"/>
                    <a:cs typeface="Times New Roman" panose="02020603050405020304" pitchFamily="18" charset="0"/>
                  </a:rPr>
                  <a:t> (</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 </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depositor</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depositor.customer_name</a:t>
                </a:r>
                <a:r>
                  <a:rPr lang="en-US" altLang="zh-CN" sz="2000" i="1" dirty="0">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borrower.customer_name</a:t>
                </a:r>
                <a:r>
                  <a:rPr lang="en-US" altLang="zh-CN" sz="2000" i="1" dirty="0">
                    <a:latin typeface="Times New Roman" panose="02020603050405020304" pitchFamily="18" charset="0"/>
                    <a:cs typeface="Times New Roman" panose="02020603050405020304" pitchFamily="18" charset="0"/>
                  </a:rPr>
                  <a:t>)</a:t>
                </a:r>
              </a:p>
            </p:txBody>
          </p:sp>
        </mc:Choice>
        <mc:Fallback xmlns="">
          <p:sp>
            <p:nvSpPr>
              <p:cNvPr id="3" name="内容占位符 2">
                <a:extLst>
                  <a:ext uri="{FF2B5EF4-FFF2-40B4-BE49-F238E27FC236}">
                    <a16:creationId xmlns:a16="http://schemas.microsoft.com/office/drawing/2014/main" id="{9DD975AF-4361-4738-9808-8430F2C514A3}"/>
                  </a:ext>
                </a:extLst>
              </p:cNvPr>
              <p:cNvSpPr>
                <a:spLocks noGrp="1" noRot="1" noChangeAspect="1" noMove="1" noResize="1" noEditPoints="1" noAdjustHandles="1" noChangeArrowheads="1" noChangeShapeType="1" noTextEdit="1"/>
              </p:cNvSpPr>
              <p:nvPr>
                <p:ph idx="1"/>
              </p:nvPr>
            </p:nvSpPr>
            <p:spPr>
              <a:blipFill>
                <a:blip r:embed="rId2"/>
                <a:stretch>
                  <a:fillRect l="-640" t="-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9916993"/>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C0E74-9C9D-4AF5-8421-FDFF8F90B202}"/>
              </a:ext>
            </a:extLst>
          </p:cNvPr>
          <p:cNvSpPr>
            <a:spLocks noGrp="1"/>
          </p:cNvSpPr>
          <p:nvPr>
            <p:ph type="title"/>
          </p:nvPr>
        </p:nvSpPr>
        <p:spPr/>
        <p:txBody>
          <a:bodyPr/>
          <a:lstStyle/>
          <a:p>
            <a:pPr algn="ctr"/>
            <a:r>
              <a:rPr lang="zh-CN" altLang="en-US" dirty="0"/>
              <a:t>查询举例</a:t>
            </a:r>
          </a:p>
        </p:txBody>
      </p:sp>
      <p:sp>
        <p:nvSpPr>
          <p:cNvPr id="3" name="内容占位符 2">
            <a:extLst>
              <a:ext uri="{FF2B5EF4-FFF2-40B4-BE49-F238E27FC236}">
                <a16:creationId xmlns:a16="http://schemas.microsoft.com/office/drawing/2014/main" id="{3229CFDD-33DD-4867-A346-2AB0586FEE64}"/>
              </a:ext>
            </a:extLst>
          </p:cNvPr>
          <p:cNvSpPr>
            <a:spLocks noGrp="1"/>
          </p:cNvSpPr>
          <p:nvPr>
            <p:ph idx="1"/>
          </p:nvPr>
        </p:nvSpPr>
        <p:spPr>
          <a:xfrm>
            <a:off x="251520" y="789553"/>
            <a:ext cx="8784976" cy="3805070"/>
          </a:xfrm>
        </p:spPr>
        <p:txBody>
          <a:bodyPr/>
          <a:lstStyle/>
          <a:p>
            <a:r>
              <a:rPr lang="en-US" altLang="zh-CN" sz="2000" dirty="0"/>
              <a:t>We can write “relation A contains relation B” as “not exists (B except A)” </a:t>
            </a:r>
          </a:p>
          <a:p>
            <a:r>
              <a:rPr lang="zh-CN" altLang="en-US" sz="2000" dirty="0"/>
              <a:t>例如：</a:t>
            </a:r>
            <a:r>
              <a:rPr lang="en-US" altLang="zh-CN" sz="2000" dirty="0"/>
              <a:t>find all students who have taken all the courses offered by the department of Biology </a:t>
            </a:r>
          </a:p>
        </p:txBody>
      </p:sp>
      <p:pic>
        <p:nvPicPr>
          <p:cNvPr id="4" name="Picture 2">
            <a:extLst>
              <a:ext uri="{FF2B5EF4-FFF2-40B4-BE49-F238E27FC236}">
                <a16:creationId xmlns:a16="http://schemas.microsoft.com/office/drawing/2014/main" id="{55EAC055-FC86-4F30-9A1C-683D102FE3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063184"/>
            <a:ext cx="4710113" cy="229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4135775"/>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8E5D91-AF70-45E8-B631-7F8890B87677}"/>
              </a:ext>
            </a:extLst>
          </p:cNvPr>
          <p:cNvSpPr>
            <a:spLocks noGrp="1"/>
          </p:cNvSpPr>
          <p:nvPr>
            <p:ph type="title"/>
          </p:nvPr>
        </p:nvSpPr>
        <p:spPr/>
        <p:txBody>
          <a:bodyPr/>
          <a:lstStyle/>
          <a:p>
            <a:pPr algn="ctr"/>
            <a:r>
              <a:rPr lang="zh-CN" altLang="en-US" dirty="0"/>
              <a:t>查询举例（续）</a:t>
            </a:r>
          </a:p>
        </p:txBody>
      </p:sp>
      <p:sp>
        <p:nvSpPr>
          <p:cNvPr id="3" name="内容占位符 2">
            <a:extLst>
              <a:ext uri="{FF2B5EF4-FFF2-40B4-BE49-F238E27FC236}">
                <a16:creationId xmlns:a16="http://schemas.microsoft.com/office/drawing/2014/main" id="{F8CE161E-F302-4F51-9918-93AEFB6F7954}"/>
              </a:ext>
            </a:extLst>
          </p:cNvPr>
          <p:cNvSpPr>
            <a:spLocks noGrp="1"/>
          </p:cNvSpPr>
          <p:nvPr>
            <p:ph idx="1"/>
          </p:nvPr>
        </p:nvSpPr>
        <p:spPr>
          <a:xfrm>
            <a:off x="109338" y="627534"/>
            <a:ext cx="9034661" cy="3805070"/>
          </a:xfrm>
        </p:spPr>
        <p:txBody>
          <a:bodyPr/>
          <a:lstStyle/>
          <a:p>
            <a:r>
              <a:rPr lang="en-US" altLang="zh-CN" sz="2000" dirty="0"/>
              <a:t>Find all customers who have accounts at all branches located in Brooklyn</a:t>
            </a:r>
          </a:p>
          <a:p>
            <a:pPr marL="0" indent="0">
              <a:buNone/>
            </a:pPr>
            <a:r>
              <a:rPr lang="en-US" altLang="zh-CN" sz="2000" dirty="0"/>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distinct</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S.customer_name</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depositor </a:t>
            </a:r>
            <a:r>
              <a:rPr lang="en-US" altLang="zh-CN" sz="1800" b="1" i="1" dirty="0">
                <a:latin typeface="Times New Roman" panose="02020603050405020304" pitchFamily="18" charset="0"/>
                <a:cs typeface="Times New Roman" panose="02020603050405020304" pitchFamily="18" charset="0"/>
              </a:rPr>
              <a:t>as</a:t>
            </a:r>
            <a:r>
              <a:rPr lang="en-US" altLang="zh-CN" sz="1800" i="1" dirty="0">
                <a:latin typeface="Times New Roman" panose="02020603050405020304" pitchFamily="18" charset="0"/>
                <a:cs typeface="Times New Roman" panose="02020603050405020304" pitchFamily="18" charset="0"/>
              </a:rPr>
              <a:t> S</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not exists </a:t>
            </a:r>
            <a:r>
              <a:rPr lang="en-US" altLang="zh-CN" sz="1800" i="1" dirty="0">
                <a:latin typeface="Times New Roman" panose="02020603050405020304" pitchFamily="18" charset="0"/>
                <a:cs typeface="Times New Roman" panose="02020603050405020304" pitchFamily="18" charset="0"/>
              </a:rPr>
              <a:t>(</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branch_name</a:t>
            </a:r>
            <a:r>
              <a:rPr lang="en-US" altLang="zh-CN" sz="1800" i="1" dirty="0">
                <a:latin typeface="Times New Roman" panose="02020603050405020304" pitchFamily="18" charset="0"/>
                <a:cs typeface="Times New Roman" panose="02020603050405020304" pitchFamily="18" charset="0"/>
              </a:rPr>
              <a:t>      /* </a:t>
            </a:r>
            <a:r>
              <a:rPr lang="en-US" altLang="zh-CN" sz="1800" i="1" dirty="0">
                <a:solidFill>
                  <a:srgbClr val="C00000"/>
                </a:solidFill>
                <a:latin typeface="Times New Roman" panose="02020603050405020304" pitchFamily="18" charset="0"/>
                <a:cs typeface="Times New Roman" panose="02020603050405020304" pitchFamily="18" charset="0"/>
              </a:rPr>
              <a:t>all branches in Brooklyn  </a:t>
            </a:r>
            <a:r>
              <a:rPr lang="en-US" altLang="zh-CN" sz="1800" i="1" dirty="0">
                <a:latin typeface="Times New Roman" panose="02020603050405020304" pitchFamily="18" charset="0"/>
                <a:cs typeface="Times New Roman" panose="02020603050405020304" pitchFamily="18" charset="0"/>
              </a:rPr>
              <a:t>*/ </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branch</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branch_city</a:t>
            </a:r>
            <a:r>
              <a:rPr lang="en-US" altLang="zh-CN" sz="1800" i="1" dirty="0">
                <a:latin typeface="Times New Roman" panose="02020603050405020304" pitchFamily="18" charset="0"/>
                <a:cs typeface="Times New Roman" panose="02020603050405020304" pitchFamily="18" charset="0"/>
              </a:rPr>
              <a:t> = ‘Brooklyn’)</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except</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R.branch_name</a:t>
            </a:r>
            <a:r>
              <a:rPr lang="en-US" altLang="zh-CN" sz="1800" i="1" dirty="0">
                <a:latin typeface="Times New Roman" panose="02020603050405020304" pitchFamily="18" charset="0"/>
                <a:cs typeface="Times New Roman" panose="02020603050405020304" pitchFamily="18" charset="0"/>
              </a:rPr>
              <a:t>   /* </a:t>
            </a:r>
            <a:r>
              <a:rPr lang="en-US" altLang="zh-CN" sz="1800" i="1" dirty="0">
                <a:solidFill>
                  <a:srgbClr val="C00000"/>
                </a:solidFill>
                <a:latin typeface="Times New Roman" panose="02020603050405020304" pitchFamily="18" charset="0"/>
                <a:cs typeface="Times New Roman" panose="02020603050405020304" pitchFamily="18" charset="0"/>
              </a:rPr>
              <a:t>finds all the branches at which customer 		</a:t>
            </a:r>
            <a:r>
              <a:rPr lang="en-US" altLang="zh-CN" sz="1800" i="1" dirty="0" err="1">
                <a:solidFill>
                  <a:srgbClr val="C00000"/>
                </a:solidFill>
                <a:latin typeface="Times New Roman" panose="02020603050405020304" pitchFamily="18" charset="0"/>
                <a:cs typeface="Times New Roman" panose="02020603050405020304" pitchFamily="18" charset="0"/>
              </a:rPr>
              <a:t>S.customer_name</a:t>
            </a:r>
            <a:r>
              <a:rPr lang="en-US" altLang="zh-CN" sz="1800" i="1" dirty="0">
                <a:solidFill>
                  <a:srgbClr val="C00000"/>
                </a:solidFill>
                <a:latin typeface="Times New Roman" panose="02020603050405020304" pitchFamily="18" charset="0"/>
                <a:cs typeface="Times New Roman" panose="02020603050405020304" pitchFamily="18" charset="0"/>
              </a:rPr>
              <a:t> has an account</a:t>
            </a:r>
            <a:r>
              <a:rPr lang="en-US" altLang="zh-CN" sz="1800" i="1" dirty="0">
                <a:latin typeface="Times New Roman" panose="02020603050405020304" pitchFamily="18" charset="0"/>
                <a:cs typeface="Times New Roman" panose="02020603050405020304" pitchFamily="18" charset="0"/>
              </a:rPr>
              <a:t> */ 	       	        </a:t>
            </a:r>
          </a:p>
          <a:p>
            <a:pPr marL="0" indent="0">
              <a:buNone/>
            </a:pP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depositor </a:t>
            </a:r>
            <a:r>
              <a:rPr lang="en-US" altLang="zh-CN" sz="1800" b="1" i="1" dirty="0">
                <a:latin typeface="Times New Roman" panose="02020603050405020304" pitchFamily="18" charset="0"/>
                <a:cs typeface="Times New Roman" panose="02020603050405020304" pitchFamily="18" charset="0"/>
              </a:rPr>
              <a:t>as</a:t>
            </a:r>
            <a:r>
              <a:rPr lang="en-US" altLang="zh-CN" sz="1800" i="1" dirty="0">
                <a:latin typeface="Times New Roman" panose="02020603050405020304" pitchFamily="18" charset="0"/>
                <a:cs typeface="Times New Roman" panose="02020603050405020304" pitchFamily="18" charset="0"/>
              </a:rPr>
              <a:t> T, account </a:t>
            </a:r>
            <a:r>
              <a:rPr lang="en-US" altLang="zh-CN" sz="1800" b="1" i="1" dirty="0">
                <a:latin typeface="Times New Roman" panose="02020603050405020304" pitchFamily="18" charset="0"/>
                <a:cs typeface="Times New Roman" panose="02020603050405020304" pitchFamily="18" charset="0"/>
              </a:rPr>
              <a:t>as</a:t>
            </a:r>
            <a:r>
              <a:rPr lang="en-US" altLang="zh-CN" sz="1800" i="1" dirty="0">
                <a:latin typeface="Times New Roman" panose="02020603050405020304" pitchFamily="18" charset="0"/>
                <a:cs typeface="Times New Roman" panose="02020603050405020304" pitchFamily="18" charset="0"/>
              </a:rPr>
              <a:t> R</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T.account_number</a:t>
            </a:r>
            <a:r>
              <a:rPr lang="en-US" altLang="zh-CN" sz="1800" i="1" dirty="0">
                <a:latin typeface="Times New Roman" panose="02020603050405020304" pitchFamily="18" charset="0"/>
                <a:cs typeface="Times New Roman" panose="02020603050405020304" pitchFamily="18" charset="0"/>
              </a:rPr>
              <a:t> = </a:t>
            </a:r>
            <a:r>
              <a:rPr lang="en-US" altLang="zh-CN" sz="1800" i="1" dirty="0" err="1">
                <a:latin typeface="Times New Roman" panose="02020603050405020304" pitchFamily="18" charset="0"/>
                <a:cs typeface="Times New Roman" panose="02020603050405020304" pitchFamily="18" charset="0"/>
              </a:rPr>
              <a:t>R.account_number</a:t>
            </a:r>
            <a:r>
              <a:rPr lang="en-US" altLang="zh-CN" sz="1800" i="1" dirty="0">
                <a:latin typeface="Times New Roman" panose="02020603050405020304" pitchFamily="18" charset="0"/>
                <a:cs typeface="Times New Roman" panose="02020603050405020304" pitchFamily="18" charset="0"/>
              </a:rPr>
              <a:t> and</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S.customer_name</a:t>
            </a:r>
            <a:r>
              <a:rPr lang="en-US" altLang="zh-CN" sz="1800" i="1" dirty="0">
                <a:latin typeface="Times New Roman" panose="02020603050405020304" pitchFamily="18" charset="0"/>
                <a:cs typeface="Times New Roman" panose="02020603050405020304" pitchFamily="18" charset="0"/>
              </a:rPr>
              <a:t> = </a:t>
            </a:r>
            <a:r>
              <a:rPr lang="en-US" altLang="zh-CN" sz="1800" i="1" dirty="0" err="1">
                <a:latin typeface="Times New Roman" panose="02020603050405020304" pitchFamily="18" charset="0"/>
                <a:cs typeface="Times New Roman" panose="02020603050405020304" pitchFamily="18" charset="0"/>
              </a:rPr>
              <a:t>T.customer_name</a:t>
            </a:r>
            <a:r>
              <a:rPr lang="en-US" altLang="zh-CN" sz="1800" i="1" dirty="0">
                <a:latin typeface="Times New Roman" panose="02020603050405020304" pitchFamily="18" charset="0"/>
                <a:cs typeface="Times New Roman" panose="02020603050405020304" pitchFamily="18" charset="0"/>
              </a:rPr>
              <a:t>))</a:t>
            </a:r>
            <a:endParaRPr lang="en-US" altLang="zh-CN"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0581512"/>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71010-8F80-48CF-8004-C4809F3C8E80}"/>
              </a:ext>
            </a:extLst>
          </p:cNvPr>
          <p:cNvSpPr>
            <a:spLocks noGrp="1"/>
          </p:cNvSpPr>
          <p:nvPr>
            <p:ph type="title"/>
          </p:nvPr>
        </p:nvSpPr>
        <p:spPr/>
        <p:txBody>
          <a:bodyPr/>
          <a:lstStyle/>
          <a:p>
            <a:pPr algn="ctr"/>
            <a:r>
              <a:rPr lang="zh-CN" altLang="en-US" dirty="0"/>
              <a:t>重复元组存在性测试</a:t>
            </a:r>
          </a:p>
        </p:txBody>
      </p:sp>
      <p:sp>
        <p:nvSpPr>
          <p:cNvPr id="3" name="内容占位符 2">
            <a:extLst>
              <a:ext uri="{FF2B5EF4-FFF2-40B4-BE49-F238E27FC236}">
                <a16:creationId xmlns:a16="http://schemas.microsoft.com/office/drawing/2014/main" id="{C579E33E-DB3B-4DFA-866E-291BE7F39DF1}"/>
              </a:ext>
            </a:extLst>
          </p:cNvPr>
          <p:cNvSpPr>
            <a:spLocks noGrp="1"/>
          </p:cNvSpPr>
          <p:nvPr>
            <p:ph idx="1"/>
          </p:nvPr>
        </p:nvSpPr>
        <p:spPr>
          <a:xfrm>
            <a:off x="179512" y="699542"/>
            <a:ext cx="8964488" cy="3805070"/>
          </a:xfrm>
        </p:spPr>
        <p:txBody>
          <a:bodyPr/>
          <a:lstStyle/>
          <a:p>
            <a:r>
              <a:rPr lang="en-US" altLang="zh-CN" sz="1800" dirty="0"/>
              <a:t>SQL</a:t>
            </a:r>
            <a:r>
              <a:rPr lang="zh-CN" altLang="en-US" sz="1800" dirty="0"/>
              <a:t>提供一个布尔函数，用于测试在一个子查询的结果中是否存在重复元组</a:t>
            </a:r>
          </a:p>
          <a:p>
            <a:r>
              <a:rPr lang="zh-CN" altLang="en-US" sz="1800" dirty="0"/>
              <a:t>如果作为参数的子查询结果中没有重复的元组，</a:t>
            </a:r>
            <a:r>
              <a:rPr lang="en-US" altLang="zh-CN" sz="1800" dirty="0"/>
              <a:t>unique</a:t>
            </a:r>
            <a:r>
              <a:rPr lang="zh-CN" altLang="en-US" sz="1800" dirty="0"/>
              <a:t>结构将返回</a:t>
            </a:r>
            <a:r>
              <a:rPr lang="en-US" altLang="zh-CN" sz="1800" dirty="0"/>
              <a:t>true</a:t>
            </a:r>
            <a:r>
              <a:rPr lang="zh-CN" altLang="en-US" sz="1800" dirty="0"/>
              <a:t>值</a:t>
            </a:r>
            <a:endParaRPr lang="en-US" altLang="zh-CN" sz="1800" dirty="0"/>
          </a:p>
          <a:p>
            <a:r>
              <a:rPr lang="zh-CN" altLang="en-US" sz="1800" dirty="0"/>
              <a:t>例如：</a:t>
            </a:r>
            <a:r>
              <a:rPr lang="en-US" altLang="zh-CN" sz="1800" dirty="0"/>
              <a:t>find all customers who have at most one account at the </a:t>
            </a:r>
            <a:r>
              <a:rPr lang="en-US" altLang="zh-CN" sz="1800" dirty="0" err="1"/>
              <a:t>Perryridge</a:t>
            </a:r>
            <a:r>
              <a:rPr lang="en-US" altLang="zh-CN" sz="1800" dirty="0"/>
              <a:t> branch</a:t>
            </a:r>
          </a:p>
          <a:p>
            <a:pPr marL="0" indent="0">
              <a:buNone/>
            </a:pPr>
            <a:r>
              <a:rPr lang="en-US" altLang="zh-CN" sz="1800" dirty="0"/>
              <a:t>	</a:t>
            </a:r>
            <a:r>
              <a:rPr lang="en-US" altLang="zh-CN" sz="1600" b="1" i="1" dirty="0">
                <a:latin typeface="Times New Roman" panose="02020603050405020304" pitchFamily="18" charset="0"/>
                <a:cs typeface="Times New Roman" panose="02020603050405020304" pitchFamily="18" charset="0"/>
              </a:rPr>
              <a:t>select</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T.customer_name</a:t>
            </a:r>
            <a:endParaRPr lang="en-US" altLang="zh-CN" sz="1600" i="1" dirty="0">
              <a:latin typeface="Times New Roman" panose="02020603050405020304" pitchFamily="18" charset="0"/>
              <a:cs typeface="Times New Roman" panose="02020603050405020304" pitchFamily="18" charset="0"/>
            </a:endParaRPr>
          </a:p>
          <a:p>
            <a:pPr marL="0" indent="0">
              <a:buNone/>
            </a:pPr>
            <a:r>
              <a:rPr lang="en-US" altLang="zh-CN" sz="1600" i="1" dirty="0">
                <a:latin typeface="Times New Roman" panose="02020603050405020304" pitchFamily="18" charset="0"/>
                <a:cs typeface="Times New Roman" panose="02020603050405020304" pitchFamily="18" charset="0"/>
              </a:rPr>
              <a:t>	</a:t>
            </a:r>
            <a:r>
              <a:rPr lang="en-US" altLang="zh-CN" sz="1600" b="1" i="1" dirty="0">
                <a:latin typeface="Times New Roman" panose="02020603050405020304" pitchFamily="18" charset="0"/>
                <a:cs typeface="Times New Roman" panose="02020603050405020304" pitchFamily="18" charset="0"/>
              </a:rPr>
              <a:t>from</a:t>
            </a:r>
            <a:r>
              <a:rPr lang="en-US" altLang="zh-CN" sz="1600" i="1" dirty="0">
                <a:latin typeface="Times New Roman" panose="02020603050405020304" pitchFamily="18" charset="0"/>
                <a:cs typeface="Times New Roman" panose="02020603050405020304" pitchFamily="18" charset="0"/>
              </a:rPr>
              <a:t> depositor </a:t>
            </a:r>
            <a:r>
              <a:rPr lang="en-US" altLang="zh-CN" sz="1600" b="1" i="1" dirty="0">
                <a:latin typeface="Times New Roman" panose="02020603050405020304" pitchFamily="18" charset="0"/>
                <a:cs typeface="Times New Roman" panose="02020603050405020304" pitchFamily="18" charset="0"/>
              </a:rPr>
              <a:t>as</a:t>
            </a:r>
            <a:r>
              <a:rPr lang="en-US" altLang="zh-CN" sz="1600" i="1" dirty="0">
                <a:latin typeface="Times New Roman" panose="02020603050405020304" pitchFamily="18" charset="0"/>
                <a:cs typeface="Times New Roman" panose="02020603050405020304" pitchFamily="18" charset="0"/>
              </a:rPr>
              <a:t> T</a:t>
            </a:r>
          </a:p>
          <a:p>
            <a:pPr marL="0" indent="0">
              <a:buNone/>
            </a:pPr>
            <a:r>
              <a:rPr lang="en-US" altLang="zh-CN" sz="1600" i="1" dirty="0">
                <a:latin typeface="Times New Roman" panose="02020603050405020304" pitchFamily="18" charset="0"/>
                <a:cs typeface="Times New Roman" panose="02020603050405020304" pitchFamily="18" charset="0"/>
              </a:rPr>
              <a:t>	</a:t>
            </a:r>
            <a:r>
              <a:rPr lang="en-US" altLang="zh-CN" sz="1600" b="1" i="1" dirty="0">
                <a:latin typeface="Times New Roman" panose="02020603050405020304" pitchFamily="18" charset="0"/>
                <a:cs typeface="Times New Roman" panose="02020603050405020304" pitchFamily="18" charset="0"/>
              </a:rPr>
              <a:t>where</a:t>
            </a:r>
            <a:r>
              <a:rPr lang="en-US" altLang="zh-CN" sz="1600" i="1" dirty="0">
                <a:latin typeface="Times New Roman" panose="02020603050405020304" pitchFamily="18" charset="0"/>
                <a:cs typeface="Times New Roman" panose="02020603050405020304" pitchFamily="18" charset="0"/>
              </a:rPr>
              <a:t> </a:t>
            </a:r>
            <a:r>
              <a:rPr lang="en-US" altLang="zh-CN" sz="1600" b="1" i="1" dirty="0">
                <a:latin typeface="Times New Roman" panose="02020603050405020304" pitchFamily="18" charset="0"/>
                <a:cs typeface="Times New Roman" panose="02020603050405020304" pitchFamily="18" charset="0"/>
              </a:rPr>
              <a:t>unique</a:t>
            </a:r>
            <a:r>
              <a:rPr lang="en-US" altLang="zh-CN" sz="1600" i="1" dirty="0">
                <a:latin typeface="Times New Roman" panose="02020603050405020304" pitchFamily="18" charset="0"/>
                <a:cs typeface="Times New Roman" panose="02020603050405020304" pitchFamily="18" charset="0"/>
              </a:rPr>
              <a:t> (</a:t>
            </a:r>
          </a:p>
          <a:p>
            <a:pPr marL="0" indent="0">
              <a:buNone/>
            </a:pPr>
            <a:r>
              <a:rPr lang="en-US" altLang="zh-CN" sz="1600" i="1" dirty="0">
                <a:latin typeface="Times New Roman" panose="02020603050405020304" pitchFamily="18" charset="0"/>
                <a:cs typeface="Times New Roman" panose="02020603050405020304" pitchFamily="18" charset="0"/>
              </a:rPr>
              <a:t>	      </a:t>
            </a:r>
            <a:r>
              <a:rPr lang="en-US" altLang="zh-CN" sz="1600" b="1" i="1" dirty="0">
                <a:latin typeface="Times New Roman" panose="02020603050405020304" pitchFamily="18" charset="0"/>
                <a:cs typeface="Times New Roman" panose="02020603050405020304" pitchFamily="18" charset="0"/>
              </a:rPr>
              <a:t>select</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R.customer_name</a:t>
            </a:r>
            <a:br>
              <a:rPr lang="en-US" altLang="zh-CN" sz="1600" i="1" dirty="0">
                <a:latin typeface="Times New Roman" panose="02020603050405020304" pitchFamily="18" charset="0"/>
                <a:cs typeface="Times New Roman" panose="02020603050405020304" pitchFamily="18" charset="0"/>
              </a:rPr>
            </a:br>
            <a:r>
              <a:rPr lang="en-US" altLang="zh-CN" sz="1600" i="1" dirty="0">
                <a:latin typeface="Times New Roman" panose="02020603050405020304" pitchFamily="18" charset="0"/>
                <a:cs typeface="Times New Roman" panose="02020603050405020304" pitchFamily="18" charset="0"/>
              </a:rPr>
              <a:t> 	      </a:t>
            </a:r>
            <a:r>
              <a:rPr lang="en-US" altLang="zh-CN" sz="1600" b="1" i="1" dirty="0">
                <a:latin typeface="Times New Roman" panose="02020603050405020304" pitchFamily="18" charset="0"/>
                <a:cs typeface="Times New Roman" panose="02020603050405020304" pitchFamily="18" charset="0"/>
              </a:rPr>
              <a:t>from</a:t>
            </a:r>
            <a:r>
              <a:rPr lang="en-US" altLang="zh-CN" sz="1600" i="1" dirty="0">
                <a:latin typeface="Times New Roman" panose="02020603050405020304" pitchFamily="18" charset="0"/>
                <a:cs typeface="Times New Roman" panose="02020603050405020304" pitchFamily="18" charset="0"/>
              </a:rPr>
              <a:t> account, depositor as R</a:t>
            </a:r>
            <a:br>
              <a:rPr lang="en-US" altLang="zh-CN" sz="1600" i="1" dirty="0">
                <a:latin typeface="Times New Roman" panose="02020603050405020304" pitchFamily="18" charset="0"/>
                <a:cs typeface="Times New Roman" panose="02020603050405020304" pitchFamily="18" charset="0"/>
              </a:rPr>
            </a:br>
            <a:r>
              <a:rPr lang="en-US" altLang="zh-CN" sz="1600" i="1" dirty="0">
                <a:latin typeface="Times New Roman" panose="02020603050405020304" pitchFamily="18" charset="0"/>
                <a:cs typeface="Times New Roman" panose="02020603050405020304" pitchFamily="18" charset="0"/>
              </a:rPr>
              <a:t>	     </a:t>
            </a:r>
            <a:r>
              <a:rPr lang="en-US" altLang="zh-CN" sz="1600" b="1" i="1" dirty="0">
                <a:latin typeface="Times New Roman" panose="02020603050405020304" pitchFamily="18" charset="0"/>
                <a:cs typeface="Times New Roman" panose="02020603050405020304" pitchFamily="18" charset="0"/>
              </a:rPr>
              <a:t>where</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T.customer_name</a:t>
            </a:r>
            <a:r>
              <a:rPr lang="en-US" altLang="zh-CN" sz="1600" i="1" dirty="0">
                <a:latin typeface="Times New Roman" panose="02020603050405020304" pitchFamily="18" charset="0"/>
                <a:cs typeface="Times New Roman" panose="02020603050405020304" pitchFamily="18" charset="0"/>
              </a:rPr>
              <a:t> = </a:t>
            </a:r>
            <a:r>
              <a:rPr lang="en-US" altLang="zh-CN" sz="1600" i="1" dirty="0" err="1">
                <a:latin typeface="Times New Roman" panose="02020603050405020304" pitchFamily="18" charset="0"/>
                <a:cs typeface="Times New Roman" panose="02020603050405020304" pitchFamily="18" charset="0"/>
              </a:rPr>
              <a:t>R.customer_name</a:t>
            </a:r>
            <a:r>
              <a:rPr lang="en-US" altLang="zh-CN" sz="1600" i="1" dirty="0">
                <a:latin typeface="Times New Roman" panose="02020603050405020304" pitchFamily="18" charset="0"/>
                <a:cs typeface="Times New Roman" panose="02020603050405020304" pitchFamily="18" charset="0"/>
              </a:rPr>
              <a:t> </a:t>
            </a:r>
            <a:r>
              <a:rPr lang="en-US" altLang="zh-CN" sz="1600" b="1" i="1" dirty="0">
                <a:latin typeface="Times New Roman" panose="02020603050405020304" pitchFamily="18" charset="0"/>
                <a:cs typeface="Times New Roman" panose="02020603050405020304" pitchFamily="18" charset="0"/>
              </a:rPr>
              <a:t>and</a:t>
            </a:r>
            <a:br>
              <a:rPr lang="en-US" altLang="zh-CN" sz="1600" i="1" dirty="0">
                <a:latin typeface="Times New Roman" panose="02020603050405020304" pitchFamily="18" charset="0"/>
                <a:cs typeface="Times New Roman" panose="02020603050405020304" pitchFamily="18" charset="0"/>
              </a:rPr>
            </a:b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R.account_number</a:t>
            </a:r>
            <a:r>
              <a:rPr lang="en-US" altLang="zh-CN" sz="1600" i="1" dirty="0">
                <a:latin typeface="Times New Roman" panose="02020603050405020304" pitchFamily="18" charset="0"/>
                <a:cs typeface="Times New Roman" panose="02020603050405020304" pitchFamily="18" charset="0"/>
              </a:rPr>
              <a:t> = </a:t>
            </a:r>
            <a:r>
              <a:rPr lang="en-US" altLang="zh-CN" sz="1600" i="1" dirty="0" err="1">
                <a:latin typeface="Times New Roman" panose="02020603050405020304" pitchFamily="18" charset="0"/>
                <a:cs typeface="Times New Roman" panose="02020603050405020304" pitchFamily="18" charset="0"/>
              </a:rPr>
              <a:t>account.account_number</a:t>
            </a:r>
            <a:r>
              <a:rPr lang="en-US" altLang="zh-CN" sz="1600" i="1" dirty="0">
                <a:latin typeface="Times New Roman" panose="02020603050405020304" pitchFamily="18" charset="0"/>
                <a:cs typeface="Times New Roman" panose="02020603050405020304" pitchFamily="18" charset="0"/>
              </a:rPr>
              <a:t> </a:t>
            </a:r>
            <a:r>
              <a:rPr lang="en-US" altLang="zh-CN" sz="1600" b="1" i="1" dirty="0">
                <a:latin typeface="Times New Roman" panose="02020603050405020304" pitchFamily="18" charset="0"/>
                <a:cs typeface="Times New Roman" panose="02020603050405020304" pitchFamily="18" charset="0"/>
              </a:rPr>
              <a:t>and</a:t>
            </a:r>
            <a:br>
              <a:rPr lang="en-US" altLang="zh-CN" sz="1600" i="1" dirty="0">
                <a:latin typeface="Times New Roman" panose="02020603050405020304" pitchFamily="18" charset="0"/>
                <a:cs typeface="Times New Roman" panose="02020603050405020304" pitchFamily="18" charset="0"/>
              </a:rPr>
            </a:b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account.branch_name</a:t>
            </a:r>
            <a:r>
              <a:rPr lang="en-US" altLang="zh-CN" sz="1600" i="1" dirty="0">
                <a:latin typeface="Times New Roman" panose="02020603050405020304" pitchFamily="18" charset="0"/>
                <a:cs typeface="Times New Roman" panose="02020603050405020304" pitchFamily="18" charset="0"/>
              </a:rPr>
              <a:t> = ‘</a:t>
            </a:r>
            <a:r>
              <a:rPr lang="en-US" altLang="zh-CN" sz="1600" i="1" dirty="0" err="1">
                <a:latin typeface="Times New Roman" panose="02020603050405020304" pitchFamily="18" charset="0"/>
                <a:cs typeface="Times New Roman" panose="02020603050405020304" pitchFamily="18" charset="0"/>
              </a:rPr>
              <a:t>Perryridge</a:t>
            </a:r>
            <a:r>
              <a:rPr lang="en-US" altLang="zh-CN" sz="1600" i="1" dirty="0">
                <a:latin typeface="Times New Roman" panose="02020603050405020304" pitchFamily="18" charset="0"/>
                <a:cs typeface="Times New Roman" panose="02020603050405020304" pitchFamily="18" charset="0"/>
              </a:rPr>
              <a:t>’)</a:t>
            </a:r>
            <a:endParaRPr lang="zh-CN" alt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54079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236E9-0D94-42AC-8657-034FF80F5506}"/>
              </a:ext>
            </a:extLst>
          </p:cNvPr>
          <p:cNvSpPr>
            <a:spLocks noGrp="1"/>
          </p:cNvSpPr>
          <p:nvPr>
            <p:ph type="title"/>
          </p:nvPr>
        </p:nvSpPr>
        <p:spPr/>
        <p:txBody>
          <a:bodyPr/>
          <a:lstStyle/>
          <a:p>
            <a:pPr algn="ctr"/>
            <a:r>
              <a:rPr lang="zh-CN" altLang="en-US" dirty="0"/>
              <a:t>数据定义语言</a:t>
            </a:r>
            <a:r>
              <a:rPr lang="en-US" altLang="zh-CN" dirty="0"/>
              <a:t> (DDL)</a:t>
            </a:r>
            <a:endParaRPr lang="zh-CN" altLang="en-US" dirty="0"/>
          </a:p>
        </p:txBody>
      </p:sp>
      <p:sp>
        <p:nvSpPr>
          <p:cNvPr id="3" name="内容占位符 2">
            <a:extLst>
              <a:ext uri="{FF2B5EF4-FFF2-40B4-BE49-F238E27FC236}">
                <a16:creationId xmlns:a16="http://schemas.microsoft.com/office/drawing/2014/main" id="{080D6AE4-6C9D-4593-AB4C-E760EBE7A182}"/>
              </a:ext>
            </a:extLst>
          </p:cNvPr>
          <p:cNvSpPr>
            <a:spLocks noGrp="1"/>
          </p:cNvSpPr>
          <p:nvPr>
            <p:ph idx="1"/>
          </p:nvPr>
        </p:nvSpPr>
        <p:spPr/>
        <p:txBody>
          <a:bodyPr/>
          <a:lstStyle/>
          <a:p>
            <a:pPr>
              <a:spcBef>
                <a:spcPts val="1200"/>
              </a:spcBef>
            </a:pPr>
            <a:r>
              <a:rPr lang="zh-CN" altLang="en-US" sz="2000" dirty="0"/>
              <a:t>用于定义关系，以及指定关系相关的信息，包括：</a:t>
            </a:r>
            <a:endParaRPr lang="en-US" altLang="zh-CN" sz="2000" dirty="0"/>
          </a:p>
          <a:p>
            <a:pPr lvl="1">
              <a:spcBef>
                <a:spcPts val="1200"/>
              </a:spcBef>
            </a:pPr>
            <a:r>
              <a:rPr lang="en-US" altLang="zh-CN" sz="1800" dirty="0"/>
              <a:t>The </a:t>
            </a:r>
            <a:r>
              <a:rPr lang="en-US" altLang="zh-CN" sz="1800" dirty="0">
                <a:solidFill>
                  <a:srgbClr val="C00000"/>
                </a:solidFill>
              </a:rPr>
              <a:t>schema</a:t>
            </a:r>
            <a:r>
              <a:rPr lang="en-US" altLang="zh-CN" sz="1800" dirty="0"/>
              <a:t> for each relation</a:t>
            </a:r>
          </a:p>
          <a:p>
            <a:pPr lvl="1">
              <a:spcBef>
                <a:spcPts val="1200"/>
              </a:spcBef>
            </a:pPr>
            <a:r>
              <a:rPr lang="en-US" altLang="zh-CN" sz="1800" dirty="0"/>
              <a:t>The </a:t>
            </a:r>
            <a:r>
              <a:rPr lang="en-US" altLang="zh-CN" sz="1800" dirty="0">
                <a:solidFill>
                  <a:srgbClr val="C00000"/>
                </a:solidFill>
              </a:rPr>
              <a:t>domain of values</a:t>
            </a:r>
            <a:r>
              <a:rPr lang="en-US" altLang="zh-CN" sz="1800" dirty="0"/>
              <a:t> associated with each attribute</a:t>
            </a:r>
          </a:p>
          <a:p>
            <a:pPr lvl="1">
              <a:spcBef>
                <a:spcPts val="1200"/>
              </a:spcBef>
            </a:pPr>
            <a:r>
              <a:rPr lang="en-US" altLang="zh-CN" sz="1800" dirty="0"/>
              <a:t>Integrity </a:t>
            </a:r>
            <a:r>
              <a:rPr lang="en-US" altLang="zh-CN" sz="1800" dirty="0">
                <a:solidFill>
                  <a:srgbClr val="C00000"/>
                </a:solidFill>
              </a:rPr>
              <a:t>constraints</a:t>
            </a:r>
          </a:p>
          <a:p>
            <a:pPr lvl="1">
              <a:spcBef>
                <a:spcPts val="1200"/>
              </a:spcBef>
            </a:pPr>
            <a:r>
              <a:rPr lang="en-US" altLang="zh-CN" sz="1800" dirty="0"/>
              <a:t>The set of </a:t>
            </a:r>
            <a:r>
              <a:rPr lang="en-US" altLang="zh-CN" sz="1800" dirty="0">
                <a:solidFill>
                  <a:srgbClr val="C00000"/>
                </a:solidFill>
              </a:rPr>
              <a:t>indices</a:t>
            </a:r>
            <a:r>
              <a:rPr lang="en-US" altLang="zh-CN" sz="1800" dirty="0"/>
              <a:t> to be maintained for each relations</a:t>
            </a:r>
          </a:p>
          <a:p>
            <a:pPr lvl="1">
              <a:spcBef>
                <a:spcPts val="1200"/>
              </a:spcBef>
            </a:pPr>
            <a:r>
              <a:rPr lang="en-US" altLang="zh-CN" sz="1800" dirty="0">
                <a:solidFill>
                  <a:srgbClr val="C00000"/>
                </a:solidFill>
              </a:rPr>
              <a:t>Security and authorization</a:t>
            </a:r>
            <a:r>
              <a:rPr lang="en-US" altLang="zh-CN" sz="1800" dirty="0"/>
              <a:t> information for each relation</a:t>
            </a:r>
          </a:p>
          <a:p>
            <a:pPr lvl="1">
              <a:spcBef>
                <a:spcPts val="1200"/>
              </a:spcBef>
            </a:pPr>
            <a:r>
              <a:rPr lang="en-US" altLang="zh-CN" sz="1800" dirty="0"/>
              <a:t>The </a:t>
            </a:r>
            <a:r>
              <a:rPr lang="en-US" altLang="zh-CN" sz="1800" dirty="0">
                <a:solidFill>
                  <a:srgbClr val="C00000"/>
                </a:solidFill>
              </a:rPr>
              <a:t>physical storage structure</a:t>
            </a:r>
            <a:r>
              <a:rPr lang="en-US" altLang="zh-CN" sz="1800" dirty="0"/>
              <a:t> of each relation on disk</a:t>
            </a:r>
          </a:p>
          <a:p>
            <a:pPr lvl="1">
              <a:spcBef>
                <a:spcPts val="1200"/>
              </a:spcBef>
            </a:pPr>
            <a:endParaRPr lang="zh-CN" altLang="en-US" sz="1800" dirty="0"/>
          </a:p>
        </p:txBody>
      </p:sp>
    </p:spTree>
    <p:extLst>
      <p:ext uri="{BB962C8B-B14F-4D97-AF65-F5344CB8AC3E}">
        <p14:creationId xmlns:p14="http://schemas.microsoft.com/office/powerpoint/2010/main" val="2788042335"/>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6A2C0-774F-4E64-A79C-48ADF768797A}"/>
              </a:ext>
            </a:extLst>
          </p:cNvPr>
          <p:cNvSpPr>
            <a:spLocks noGrp="1"/>
          </p:cNvSpPr>
          <p:nvPr>
            <p:ph type="title"/>
          </p:nvPr>
        </p:nvSpPr>
        <p:spPr/>
        <p:txBody>
          <a:bodyPr/>
          <a:lstStyle/>
          <a:p>
            <a:pPr algn="ctr"/>
            <a:r>
              <a:rPr lang="zh-CN" altLang="en-US" dirty="0"/>
              <a:t>查询举例</a:t>
            </a:r>
          </a:p>
        </p:txBody>
      </p:sp>
      <p:sp>
        <p:nvSpPr>
          <p:cNvPr id="3" name="内容占位符 2">
            <a:extLst>
              <a:ext uri="{FF2B5EF4-FFF2-40B4-BE49-F238E27FC236}">
                <a16:creationId xmlns:a16="http://schemas.microsoft.com/office/drawing/2014/main" id="{E5782C5A-66BB-4F01-BA95-2E0105AFC0FF}"/>
              </a:ext>
            </a:extLst>
          </p:cNvPr>
          <p:cNvSpPr>
            <a:spLocks noGrp="1"/>
          </p:cNvSpPr>
          <p:nvPr>
            <p:ph idx="1"/>
          </p:nvPr>
        </p:nvSpPr>
        <p:spPr/>
        <p:txBody>
          <a:bodyPr/>
          <a:lstStyle/>
          <a:p>
            <a:r>
              <a:rPr lang="zh-CN" altLang="en-US" sz="2000" dirty="0"/>
              <a:t>例：找出所有在</a:t>
            </a:r>
            <a:r>
              <a:rPr lang="en-US" altLang="zh-CN" sz="2000" dirty="0"/>
              <a:t>2009</a:t>
            </a:r>
            <a:r>
              <a:rPr lang="zh-CN" altLang="en-US" sz="2000" dirty="0"/>
              <a:t>年最多开设一次的课程</a:t>
            </a:r>
          </a:p>
        </p:txBody>
      </p:sp>
      <p:pic>
        <p:nvPicPr>
          <p:cNvPr id="4" name="Picture 2">
            <a:extLst>
              <a:ext uri="{FF2B5EF4-FFF2-40B4-BE49-F238E27FC236}">
                <a16:creationId xmlns:a16="http://schemas.microsoft.com/office/drawing/2014/main" id="{C15BB827-65A2-4560-9A9F-87D3CD4578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347614"/>
            <a:ext cx="4943475"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id="{A90BA632-8743-45F7-BBBE-3D98202973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639" y="3168079"/>
            <a:ext cx="4686300"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8">
            <a:extLst>
              <a:ext uri="{FF2B5EF4-FFF2-40B4-BE49-F238E27FC236}">
                <a16:creationId xmlns:a16="http://schemas.microsoft.com/office/drawing/2014/main" id="{8BEF88DF-5B17-4287-A9CE-6192D4D8B4DD}"/>
              </a:ext>
            </a:extLst>
          </p:cNvPr>
          <p:cNvSpPr txBox="1">
            <a:spLocks noChangeArrowheads="1"/>
          </p:cNvSpPr>
          <p:nvPr/>
        </p:nvSpPr>
        <p:spPr bwMode="auto">
          <a:xfrm>
            <a:off x="1068623" y="2438563"/>
            <a:ext cx="69051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Font typeface="Wingdings" panose="05000000000000000000" pitchFamily="2" charset="2"/>
              <a:buNone/>
            </a:pPr>
            <a:r>
              <a:rPr kumimoji="0" lang="zh-CN" altLang="en-US" sz="1500" b="1" dirty="0">
                <a:solidFill>
                  <a:srgbClr val="000000"/>
                </a:solidFill>
                <a:latin typeface="Times New Roman" panose="02020603050405020304" pitchFamily="18" charset="0"/>
                <a:ea typeface="宋体" panose="02010600030101010101" pitchFamily="2" charset="-122"/>
              </a:rPr>
              <a:t>等价</a:t>
            </a:r>
          </a:p>
        </p:txBody>
      </p:sp>
      <p:cxnSp>
        <p:nvCxnSpPr>
          <p:cNvPr id="7" name="直接箭头连接符 4">
            <a:extLst>
              <a:ext uri="{FF2B5EF4-FFF2-40B4-BE49-F238E27FC236}">
                <a16:creationId xmlns:a16="http://schemas.microsoft.com/office/drawing/2014/main" id="{6EEAACF7-07BF-4BA3-8A73-EBA12F092F1D}"/>
              </a:ext>
            </a:extLst>
          </p:cNvPr>
          <p:cNvCxnSpPr>
            <a:cxnSpLocks noChangeShapeType="1"/>
          </p:cNvCxnSpPr>
          <p:nvPr/>
        </p:nvCxnSpPr>
        <p:spPr bwMode="auto">
          <a:xfrm flipH="1">
            <a:off x="1630240" y="2034604"/>
            <a:ext cx="421481" cy="490538"/>
          </a:xfrm>
          <a:prstGeom prst="straightConnector1">
            <a:avLst/>
          </a:prstGeom>
          <a:noFill/>
          <a:ln w="9525" algn="ctr">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 name="直接箭头连接符 7">
            <a:extLst>
              <a:ext uri="{FF2B5EF4-FFF2-40B4-BE49-F238E27FC236}">
                <a16:creationId xmlns:a16="http://schemas.microsoft.com/office/drawing/2014/main" id="{A913A087-3902-40B5-87B4-8BE4249AD271}"/>
              </a:ext>
            </a:extLst>
          </p:cNvPr>
          <p:cNvCxnSpPr>
            <a:cxnSpLocks noChangeShapeType="1"/>
          </p:cNvCxnSpPr>
          <p:nvPr/>
        </p:nvCxnSpPr>
        <p:spPr bwMode="auto">
          <a:xfrm flipH="1" flipV="1">
            <a:off x="1621904" y="2689448"/>
            <a:ext cx="429816" cy="810816"/>
          </a:xfrm>
          <a:prstGeom prst="straightConnector1">
            <a:avLst/>
          </a:prstGeom>
          <a:noFill/>
          <a:ln w="9525" algn="ctr">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 name="文本框 8">
            <a:extLst>
              <a:ext uri="{FF2B5EF4-FFF2-40B4-BE49-F238E27FC236}">
                <a16:creationId xmlns:a16="http://schemas.microsoft.com/office/drawing/2014/main" id="{949A4446-12B1-4E60-84D5-619A578A416E}"/>
              </a:ext>
            </a:extLst>
          </p:cNvPr>
          <p:cNvSpPr txBox="1"/>
          <p:nvPr/>
        </p:nvSpPr>
        <p:spPr>
          <a:xfrm>
            <a:off x="2771800" y="3795886"/>
            <a:ext cx="982157" cy="369332"/>
          </a:xfrm>
          <a:prstGeom prst="rect">
            <a:avLst/>
          </a:prstGeom>
          <a:noFill/>
        </p:spPr>
        <p:txBody>
          <a:bodyPr wrap="square" rtlCol="0">
            <a:spAutoFit/>
          </a:bodyPr>
          <a:lstStyle/>
          <a:p>
            <a:r>
              <a:rPr lang="en-US" altLang="zh-CN" sz="1800" b="1" dirty="0">
                <a:solidFill>
                  <a:srgbClr val="FF0000"/>
                </a:solidFill>
              </a:rPr>
              <a:t>1&gt;=</a:t>
            </a:r>
            <a:endParaRPr lang="zh-CN" altLang="en-US" sz="1800" b="1" dirty="0">
              <a:solidFill>
                <a:srgbClr val="FF0000"/>
              </a:solidFill>
            </a:endParaRPr>
          </a:p>
        </p:txBody>
      </p:sp>
    </p:spTree>
    <p:extLst>
      <p:ext uri="{BB962C8B-B14F-4D97-AF65-F5344CB8AC3E}">
        <p14:creationId xmlns:p14="http://schemas.microsoft.com/office/powerpoint/2010/main" val="22866970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BF4CA-BB3D-4DF0-9258-048FC96E996B}"/>
              </a:ext>
            </a:extLst>
          </p:cNvPr>
          <p:cNvSpPr>
            <a:spLocks noGrp="1"/>
          </p:cNvSpPr>
          <p:nvPr>
            <p:ph type="title"/>
          </p:nvPr>
        </p:nvSpPr>
        <p:spPr/>
        <p:txBody>
          <a:bodyPr/>
          <a:lstStyle/>
          <a:p>
            <a:pPr algn="ctr"/>
            <a:r>
              <a:rPr lang="zh-CN" altLang="en-US" dirty="0"/>
              <a:t>视图（</a:t>
            </a:r>
            <a:r>
              <a:rPr lang="en-US" altLang="zh-CN" dirty="0"/>
              <a:t>Views</a:t>
            </a:r>
            <a:r>
              <a:rPr lang="zh-CN" altLang="en-US" dirty="0"/>
              <a:t>）</a:t>
            </a:r>
          </a:p>
        </p:txBody>
      </p:sp>
      <p:sp>
        <p:nvSpPr>
          <p:cNvPr id="3" name="内容占位符 2">
            <a:extLst>
              <a:ext uri="{FF2B5EF4-FFF2-40B4-BE49-F238E27FC236}">
                <a16:creationId xmlns:a16="http://schemas.microsoft.com/office/drawing/2014/main" id="{7C022B5A-5A13-47C6-A3D4-F702D0D22788}"/>
              </a:ext>
            </a:extLst>
          </p:cNvPr>
          <p:cNvSpPr>
            <a:spLocks noGrp="1"/>
          </p:cNvSpPr>
          <p:nvPr>
            <p:ph idx="1"/>
          </p:nvPr>
        </p:nvSpPr>
        <p:spPr/>
        <p:txBody>
          <a:bodyPr/>
          <a:lstStyle/>
          <a:p>
            <a:r>
              <a:rPr lang="en-US" altLang="zh-CN" sz="2000" dirty="0"/>
              <a:t>In some cases, it is not desirable for all users to see the entire logical model</a:t>
            </a:r>
          </a:p>
          <a:p>
            <a:r>
              <a:rPr lang="en-US" altLang="zh-CN" sz="2000" dirty="0"/>
              <a:t>Consider a person who needs to know a customer’s name, loan number and branch name, but has no need to see the loan amount.  This person should see a relation described by 	</a:t>
            </a:r>
          </a:p>
          <a:p>
            <a:pPr marL="0" indent="0">
              <a:spcBef>
                <a:spcPts val="0"/>
              </a:spcBef>
              <a:buNone/>
            </a:pPr>
            <a:r>
              <a:rPr lang="en-US" altLang="zh-CN" sz="2000" dirty="0"/>
              <a:t>	</a:t>
            </a:r>
            <a:r>
              <a:rPr lang="en-US" altLang="zh-CN" sz="2000"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customer_name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borrower.loan_number</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branch_name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borrower, loan</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borrower.loan_number</a:t>
            </a:r>
            <a:r>
              <a:rPr lang="en-US" altLang="zh-CN" sz="2000" i="1" dirty="0">
                <a:latin typeface="Times New Roman" panose="02020603050405020304" pitchFamily="18" charset="0"/>
                <a:cs typeface="Times New Roman" panose="02020603050405020304" pitchFamily="18" charset="0"/>
              </a:rPr>
              <a:t> = </a:t>
            </a:r>
            <a:r>
              <a:rPr lang="en-US" altLang="zh-CN" sz="2000" i="1" dirty="0" err="1">
                <a:latin typeface="Times New Roman" panose="02020603050405020304" pitchFamily="18" charset="0"/>
                <a:cs typeface="Times New Roman" panose="02020603050405020304" pitchFamily="18" charset="0"/>
              </a:rPr>
              <a:t>loan.loan_number</a:t>
            </a:r>
            <a:r>
              <a:rPr lang="en-US" altLang="zh-CN" sz="2000" i="1" dirty="0">
                <a:latin typeface="Times New Roman" panose="02020603050405020304" pitchFamily="18" charset="0"/>
                <a:cs typeface="Times New Roman" panose="02020603050405020304" pitchFamily="18" charset="0"/>
              </a:rPr>
              <a:t> )</a:t>
            </a:r>
          </a:p>
          <a:p>
            <a:r>
              <a:rPr lang="en-US" altLang="zh-CN" sz="2000" dirty="0"/>
              <a:t>A </a:t>
            </a:r>
            <a:r>
              <a:rPr lang="en-US" altLang="zh-CN" sz="2000" dirty="0">
                <a:solidFill>
                  <a:srgbClr val="C00000"/>
                </a:solidFill>
              </a:rPr>
              <a:t>view</a:t>
            </a:r>
            <a:r>
              <a:rPr lang="en-US" altLang="zh-CN" sz="2000" dirty="0"/>
              <a:t> provides a mechanism to hide certain data from the view of certain users</a:t>
            </a:r>
          </a:p>
          <a:p>
            <a:endParaRPr lang="zh-CN" altLang="en-US" sz="2000" dirty="0"/>
          </a:p>
        </p:txBody>
      </p:sp>
    </p:spTree>
    <p:extLst>
      <p:ext uri="{BB962C8B-B14F-4D97-AF65-F5344CB8AC3E}">
        <p14:creationId xmlns:p14="http://schemas.microsoft.com/office/powerpoint/2010/main" val="1266583176"/>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C02294-66EC-4656-AE9F-9E4D73C07FA6}"/>
              </a:ext>
            </a:extLst>
          </p:cNvPr>
          <p:cNvSpPr>
            <a:spLocks noGrp="1"/>
          </p:cNvSpPr>
          <p:nvPr>
            <p:ph type="title"/>
          </p:nvPr>
        </p:nvSpPr>
        <p:spPr/>
        <p:txBody>
          <a:bodyPr/>
          <a:lstStyle/>
          <a:p>
            <a:pPr algn="ctr"/>
            <a:r>
              <a:rPr lang="zh-CN" altLang="en-US" dirty="0"/>
              <a:t>视图定义</a:t>
            </a:r>
          </a:p>
        </p:txBody>
      </p:sp>
      <p:sp>
        <p:nvSpPr>
          <p:cNvPr id="3" name="内容占位符 2">
            <a:extLst>
              <a:ext uri="{FF2B5EF4-FFF2-40B4-BE49-F238E27FC236}">
                <a16:creationId xmlns:a16="http://schemas.microsoft.com/office/drawing/2014/main" id="{573D226E-A4B9-4CA5-9AC3-1035049A3996}"/>
              </a:ext>
            </a:extLst>
          </p:cNvPr>
          <p:cNvSpPr>
            <a:spLocks noGrp="1"/>
          </p:cNvSpPr>
          <p:nvPr>
            <p:ph idx="1"/>
          </p:nvPr>
        </p:nvSpPr>
        <p:spPr/>
        <p:txBody>
          <a:bodyPr/>
          <a:lstStyle/>
          <a:p>
            <a:r>
              <a:rPr lang="en-US" altLang="zh-CN" sz="2000" dirty="0"/>
              <a:t>A view is defined using the create view statement which has the form</a:t>
            </a:r>
          </a:p>
          <a:p>
            <a:pPr marL="0" indent="0">
              <a:buNone/>
            </a:pPr>
            <a:r>
              <a:rPr lang="en-US" altLang="zh-CN" sz="2000" dirty="0"/>
              <a:t>	</a:t>
            </a:r>
            <a:r>
              <a:rPr lang="en-US" altLang="zh-CN" sz="2000" i="1" dirty="0">
                <a:solidFill>
                  <a:srgbClr val="C00000"/>
                </a:solidFill>
                <a:latin typeface="Times New Roman" panose="02020603050405020304" pitchFamily="18" charset="0"/>
                <a:cs typeface="Times New Roman" panose="02020603050405020304" pitchFamily="18" charset="0"/>
              </a:rPr>
              <a:t>create</a:t>
            </a:r>
            <a:r>
              <a:rPr lang="en-US" altLang="zh-CN" sz="2000" i="1" dirty="0">
                <a:latin typeface="Times New Roman" panose="02020603050405020304" pitchFamily="18" charset="0"/>
                <a:cs typeface="Times New Roman" panose="02020603050405020304" pitchFamily="18" charset="0"/>
              </a:rPr>
              <a:t> </a:t>
            </a:r>
            <a:r>
              <a:rPr lang="en-US" altLang="zh-CN" sz="2000" i="1" dirty="0">
                <a:solidFill>
                  <a:srgbClr val="C00000"/>
                </a:solidFill>
                <a:latin typeface="Times New Roman" panose="02020603050405020304" pitchFamily="18" charset="0"/>
                <a:cs typeface="Times New Roman" panose="02020603050405020304" pitchFamily="18" charset="0"/>
              </a:rPr>
              <a:t>view</a:t>
            </a:r>
            <a:r>
              <a:rPr lang="en-US" altLang="zh-CN" sz="2000" i="1" dirty="0">
                <a:latin typeface="Times New Roman" panose="02020603050405020304" pitchFamily="18" charset="0"/>
                <a:cs typeface="Times New Roman" panose="02020603050405020304" pitchFamily="18" charset="0"/>
              </a:rPr>
              <a:t> v </a:t>
            </a:r>
            <a:r>
              <a:rPr lang="en-US" altLang="zh-CN" sz="2000" i="1" dirty="0">
                <a:solidFill>
                  <a:srgbClr val="C00000"/>
                </a:solidFill>
                <a:latin typeface="Times New Roman" panose="02020603050405020304" pitchFamily="18" charset="0"/>
                <a:cs typeface="Times New Roman" panose="02020603050405020304" pitchFamily="18" charset="0"/>
              </a:rPr>
              <a:t>as</a:t>
            </a:r>
            <a:r>
              <a:rPr lang="en-US" altLang="zh-CN" sz="2000" i="1" dirty="0">
                <a:latin typeface="Times New Roman" panose="02020603050405020304" pitchFamily="18" charset="0"/>
                <a:cs typeface="Times New Roman" panose="02020603050405020304" pitchFamily="18" charset="0"/>
              </a:rPr>
              <a:t> &lt; query expression &gt;</a:t>
            </a:r>
            <a:endParaRPr lang="en-US" altLang="zh-CN" sz="2000" dirty="0"/>
          </a:p>
          <a:p>
            <a:pPr marL="457200" lvl="1" indent="0">
              <a:buNone/>
            </a:pPr>
            <a:r>
              <a:rPr lang="en-US" altLang="zh-CN" sz="1600" dirty="0"/>
              <a:t>where &lt;query expression&gt; is any legal SQL expression and the view name is represented by </a:t>
            </a:r>
            <a:r>
              <a:rPr lang="en-US" altLang="zh-CN" sz="1600" i="1" dirty="0">
                <a:latin typeface="Times New Roman" panose="02020603050405020304" pitchFamily="18" charset="0"/>
                <a:cs typeface="Times New Roman" panose="02020603050405020304" pitchFamily="18" charset="0"/>
              </a:rPr>
              <a:t>v</a:t>
            </a:r>
            <a:endParaRPr lang="en-US" altLang="zh-CN" sz="1600" dirty="0"/>
          </a:p>
          <a:p>
            <a:r>
              <a:rPr lang="en-US" altLang="zh-CN" sz="2000" dirty="0"/>
              <a:t>The view name can be used to refer to the virtual relation</a:t>
            </a:r>
          </a:p>
          <a:p>
            <a:r>
              <a:rPr lang="en-US" altLang="zh-CN" sz="2000" dirty="0"/>
              <a:t>When a view is created, </a:t>
            </a:r>
            <a:r>
              <a:rPr lang="en-US" altLang="zh-CN" sz="2000" dirty="0">
                <a:solidFill>
                  <a:srgbClr val="C00000"/>
                </a:solidFill>
              </a:rPr>
              <a:t>the query expression is stored in the database</a:t>
            </a:r>
            <a:r>
              <a:rPr lang="en-US" altLang="zh-CN" sz="2000" dirty="0"/>
              <a:t> and the expression is substituted into queries using the view</a:t>
            </a:r>
          </a:p>
          <a:p>
            <a:endParaRPr lang="zh-CN" altLang="en-US" sz="2000" dirty="0"/>
          </a:p>
        </p:txBody>
      </p:sp>
    </p:spTree>
    <p:extLst>
      <p:ext uri="{BB962C8B-B14F-4D97-AF65-F5344CB8AC3E}">
        <p14:creationId xmlns:p14="http://schemas.microsoft.com/office/powerpoint/2010/main" val="130241699"/>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80A864-6D34-4EF6-B7A1-71FF29E31592}"/>
              </a:ext>
            </a:extLst>
          </p:cNvPr>
          <p:cNvSpPr>
            <a:spLocks noGrp="1"/>
          </p:cNvSpPr>
          <p:nvPr>
            <p:ph type="title"/>
          </p:nvPr>
        </p:nvSpPr>
        <p:spPr/>
        <p:txBody>
          <a:bodyPr/>
          <a:lstStyle/>
          <a:p>
            <a:pPr algn="ctr"/>
            <a:r>
              <a:rPr lang="zh-CN" altLang="en-US" dirty="0"/>
              <a:t>查询举例</a:t>
            </a:r>
          </a:p>
        </p:txBody>
      </p:sp>
      <p:sp>
        <p:nvSpPr>
          <p:cNvPr id="3" name="内容占位符 2">
            <a:extLst>
              <a:ext uri="{FF2B5EF4-FFF2-40B4-BE49-F238E27FC236}">
                <a16:creationId xmlns:a16="http://schemas.microsoft.com/office/drawing/2014/main" id="{A152F0DE-1C00-4B07-9D81-0225C1A9163E}"/>
              </a:ext>
            </a:extLst>
          </p:cNvPr>
          <p:cNvSpPr>
            <a:spLocks noGrp="1"/>
          </p:cNvSpPr>
          <p:nvPr>
            <p:ph idx="1"/>
          </p:nvPr>
        </p:nvSpPr>
        <p:spPr/>
        <p:txBody>
          <a:bodyPr/>
          <a:lstStyle/>
          <a:p>
            <a:r>
              <a:rPr lang="en-US" altLang="zh-CN" sz="2000" dirty="0"/>
              <a:t>A view consisting of branches and their customers</a:t>
            </a:r>
          </a:p>
          <a:p>
            <a:pPr marL="0" indent="0">
              <a:spcBef>
                <a:spcPts val="0"/>
              </a:spcBef>
              <a:buNone/>
            </a:pPr>
            <a:r>
              <a:rPr lang="en-US" altLang="zh-CN" sz="2000" dirty="0"/>
              <a:t>	</a:t>
            </a:r>
            <a:r>
              <a:rPr lang="en-US" altLang="zh-CN" sz="1800" b="1" i="1" dirty="0">
                <a:latin typeface="Times New Roman" panose="02020603050405020304" pitchFamily="18" charset="0"/>
                <a:cs typeface="Times New Roman" panose="02020603050405020304" pitchFamily="18" charset="0"/>
              </a:rPr>
              <a:t>create view</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all_customer</a:t>
            </a:r>
            <a:r>
              <a:rPr lang="en-US" altLang="zh-CN" sz="1800" i="1" dirty="0">
                <a:latin typeface="Times New Roman" panose="02020603050405020304" pitchFamily="18" charset="0"/>
                <a:cs typeface="Times New Roman" panose="02020603050405020304" pitchFamily="18" charset="0"/>
              </a:rPr>
              <a:t> as</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branch_name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customer_name</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depositor, account</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depositor.account_number</a:t>
            </a:r>
            <a:r>
              <a:rPr lang="en-US" altLang="zh-CN" sz="1800" i="1" dirty="0">
                <a:latin typeface="Times New Roman" panose="02020603050405020304" pitchFamily="18" charset="0"/>
                <a:cs typeface="Times New Roman" panose="02020603050405020304" pitchFamily="18" charset="0"/>
              </a:rPr>
              <a:t> = </a:t>
            </a:r>
            <a:r>
              <a:rPr lang="en-US" altLang="zh-CN" sz="1800" i="1" dirty="0" err="1">
                <a:latin typeface="Times New Roman" panose="02020603050405020304" pitchFamily="18" charset="0"/>
                <a:cs typeface="Times New Roman" panose="02020603050405020304" pitchFamily="18" charset="0"/>
              </a:rPr>
              <a:t>account.account_number</a:t>
            </a:r>
            <a:r>
              <a:rPr lang="en-US" altLang="zh-CN" sz="1800" i="1" dirty="0">
                <a:latin typeface="Times New Roman" panose="02020603050405020304" pitchFamily="18" charset="0"/>
                <a:cs typeface="Times New Roman" panose="02020603050405020304" pitchFamily="18" charset="0"/>
              </a:rPr>
              <a:t>)</a:t>
            </a:r>
          </a:p>
          <a:p>
            <a:pPr marL="0" indent="0">
              <a:spcBef>
                <a:spcPts val="0"/>
              </a:spcBef>
              <a:buNone/>
            </a:pP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union</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branch_name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customer_name</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borrower, loan</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borrower.loan_number</a:t>
            </a:r>
            <a:r>
              <a:rPr lang="en-US" altLang="zh-CN" sz="1800" i="1" dirty="0">
                <a:latin typeface="Times New Roman" panose="02020603050405020304" pitchFamily="18" charset="0"/>
                <a:cs typeface="Times New Roman" panose="02020603050405020304" pitchFamily="18" charset="0"/>
              </a:rPr>
              <a:t> = </a:t>
            </a:r>
            <a:r>
              <a:rPr lang="en-US" altLang="zh-CN" sz="1800" i="1" dirty="0" err="1">
                <a:latin typeface="Times New Roman" panose="02020603050405020304" pitchFamily="18" charset="0"/>
                <a:cs typeface="Times New Roman" panose="02020603050405020304" pitchFamily="18" charset="0"/>
              </a:rPr>
              <a:t>loan.loan_number</a:t>
            </a:r>
            <a:r>
              <a:rPr lang="en-US" altLang="zh-CN" sz="1800" i="1" dirty="0">
                <a:latin typeface="Times New Roman" panose="02020603050405020304" pitchFamily="18" charset="0"/>
                <a:cs typeface="Times New Roman" panose="02020603050405020304" pitchFamily="18" charset="0"/>
              </a:rPr>
              <a:t>)</a:t>
            </a:r>
            <a:endParaRPr lang="en-US" altLang="zh-CN" sz="2000" i="1" dirty="0">
              <a:latin typeface="Times New Roman" panose="02020603050405020304" pitchFamily="18" charset="0"/>
              <a:cs typeface="Times New Roman" panose="02020603050405020304" pitchFamily="18" charset="0"/>
            </a:endParaRPr>
          </a:p>
          <a:p>
            <a:r>
              <a:rPr lang="en-US" altLang="zh-CN" sz="2000" dirty="0"/>
              <a:t>Find all customers of the </a:t>
            </a:r>
            <a:r>
              <a:rPr lang="en-US" altLang="zh-CN" sz="2000" dirty="0" err="1"/>
              <a:t>Perryridge</a:t>
            </a:r>
            <a:r>
              <a:rPr lang="en-US" altLang="zh-CN" sz="2000" dirty="0"/>
              <a:t> branch</a:t>
            </a:r>
          </a:p>
          <a:p>
            <a:pPr marL="0" indent="0">
              <a:spcBef>
                <a:spcPts val="0"/>
              </a:spcBef>
              <a:buNone/>
            </a:pPr>
            <a:r>
              <a:rPr lang="en-US" altLang="zh-CN" sz="2000" dirty="0"/>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customer_name</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all_customer</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branch_name</a:t>
            </a:r>
            <a:r>
              <a:rPr lang="en-US" altLang="zh-CN" sz="1800" i="1" dirty="0">
                <a:latin typeface="Times New Roman" panose="02020603050405020304" pitchFamily="18" charset="0"/>
                <a:cs typeface="Times New Roman" panose="02020603050405020304" pitchFamily="18" charset="0"/>
              </a:rPr>
              <a:t> = ‘</a:t>
            </a:r>
            <a:r>
              <a:rPr lang="en-US" altLang="zh-CN" sz="1800" i="1" dirty="0" err="1">
                <a:latin typeface="Times New Roman" panose="02020603050405020304" pitchFamily="18" charset="0"/>
                <a:cs typeface="Times New Roman" panose="02020603050405020304" pitchFamily="18" charset="0"/>
              </a:rPr>
              <a:t>Perryridge</a:t>
            </a:r>
            <a:r>
              <a:rPr lang="en-US" altLang="zh-CN" sz="1800" i="1" dirty="0">
                <a:latin typeface="Times New Roman" panose="02020603050405020304" pitchFamily="18" charset="0"/>
                <a:cs typeface="Times New Roman" panose="02020603050405020304" pitchFamily="18" charset="0"/>
              </a:rPr>
              <a:t>’</a:t>
            </a:r>
          </a:p>
          <a:p>
            <a:endParaRPr lang="zh-CN" altLang="en-US" sz="2000" dirty="0"/>
          </a:p>
        </p:txBody>
      </p:sp>
    </p:spTree>
    <p:extLst>
      <p:ext uri="{BB962C8B-B14F-4D97-AF65-F5344CB8AC3E}">
        <p14:creationId xmlns:p14="http://schemas.microsoft.com/office/powerpoint/2010/main" val="3367820034"/>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7A0AB8-A4AC-4BE8-B8C3-1BCE8E302AE1}"/>
              </a:ext>
            </a:extLst>
          </p:cNvPr>
          <p:cNvSpPr>
            <a:spLocks noGrp="1"/>
          </p:cNvSpPr>
          <p:nvPr>
            <p:ph type="title"/>
          </p:nvPr>
        </p:nvSpPr>
        <p:spPr/>
        <p:txBody>
          <a:bodyPr/>
          <a:lstStyle/>
          <a:p>
            <a:pPr algn="ctr"/>
            <a:r>
              <a:rPr lang="en-US" altLang="zh-CN" dirty="0"/>
              <a:t>From</a:t>
            </a:r>
            <a:r>
              <a:rPr lang="zh-CN" altLang="en-US" dirty="0"/>
              <a:t>子句中的子查询</a:t>
            </a:r>
          </a:p>
        </p:txBody>
      </p:sp>
      <p:sp>
        <p:nvSpPr>
          <p:cNvPr id="3" name="内容占位符 2">
            <a:extLst>
              <a:ext uri="{FF2B5EF4-FFF2-40B4-BE49-F238E27FC236}">
                <a16:creationId xmlns:a16="http://schemas.microsoft.com/office/drawing/2014/main" id="{DC8EAA61-C9DE-4470-9C6B-98ADB146EC07}"/>
              </a:ext>
            </a:extLst>
          </p:cNvPr>
          <p:cNvSpPr>
            <a:spLocks noGrp="1"/>
          </p:cNvSpPr>
          <p:nvPr>
            <p:ph idx="1"/>
          </p:nvPr>
        </p:nvSpPr>
        <p:spPr>
          <a:xfrm>
            <a:off x="251520" y="627534"/>
            <a:ext cx="8568952" cy="3805070"/>
          </a:xfrm>
        </p:spPr>
        <p:txBody>
          <a:bodyPr/>
          <a:lstStyle/>
          <a:p>
            <a:r>
              <a:rPr lang="en-US" altLang="zh-CN" sz="2000" b="1" dirty="0"/>
              <a:t>Derived Relations</a:t>
            </a:r>
          </a:p>
          <a:p>
            <a:pPr lvl="1"/>
            <a:r>
              <a:rPr lang="en-US" altLang="zh-CN" sz="1600" dirty="0"/>
              <a:t>Find the average account balance of those branches where the average account balance is greater than $1200.</a:t>
            </a:r>
          </a:p>
          <a:p>
            <a:pPr lvl="1"/>
            <a:endParaRPr lang="en-US" altLang="zh-CN" sz="1600" dirty="0"/>
          </a:p>
          <a:p>
            <a:pPr lvl="1"/>
            <a:endParaRPr lang="en-US" altLang="zh-CN" sz="1600" dirty="0"/>
          </a:p>
          <a:p>
            <a:pPr lvl="1"/>
            <a:endParaRPr lang="en-US" altLang="zh-CN" sz="1600" dirty="0"/>
          </a:p>
          <a:p>
            <a:pPr lvl="1"/>
            <a:endParaRPr lang="en-US" altLang="zh-CN" sz="1600" dirty="0"/>
          </a:p>
          <a:p>
            <a:pPr lvl="1"/>
            <a:endParaRPr lang="en-US" altLang="zh-CN" sz="1600" dirty="0"/>
          </a:p>
          <a:p>
            <a:pPr lvl="1"/>
            <a:endParaRPr lang="en-US" altLang="zh-CN" sz="1600" dirty="0"/>
          </a:p>
          <a:p>
            <a:pPr marL="0" indent="0">
              <a:spcBef>
                <a:spcPts val="0"/>
              </a:spcBef>
              <a:buNone/>
            </a:pPr>
            <a:endParaRPr lang="en-US" altLang="zh-CN" sz="1800" i="1" dirty="0">
              <a:latin typeface="Times New Roman" panose="02020603050405020304" pitchFamily="18" charset="0"/>
              <a:cs typeface="Times New Roman" panose="02020603050405020304" pitchFamily="18" charset="0"/>
            </a:endParaRPr>
          </a:p>
          <a:p>
            <a:pPr lvl="1"/>
            <a:r>
              <a:rPr lang="zh-CN" altLang="en-US" sz="1600" dirty="0"/>
              <a:t>注意：</a:t>
            </a:r>
            <a:r>
              <a:rPr lang="en-US" altLang="zh-CN" sz="1600" dirty="0"/>
              <a:t>We do not need to use the having clause, since we compute the temporary (view) relation result in the from clause, and the attributes of result can be used directly in the where clause</a:t>
            </a:r>
          </a:p>
          <a:p>
            <a:endParaRPr lang="zh-CN" altLang="en-US" sz="2000" dirty="0"/>
          </a:p>
        </p:txBody>
      </p:sp>
      <p:sp>
        <p:nvSpPr>
          <p:cNvPr id="4" name="文本框 3">
            <a:extLst>
              <a:ext uri="{FF2B5EF4-FFF2-40B4-BE49-F238E27FC236}">
                <a16:creationId xmlns:a16="http://schemas.microsoft.com/office/drawing/2014/main" id="{DE3A6E5F-77AA-4865-8B71-48F24FF8AD61}"/>
              </a:ext>
            </a:extLst>
          </p:cNvPr>
          <p:cNvSpPr txBox="1"/>
          <p:nvPr/>
        </p:nvSpPr>
        <p:spPr>
          <a:xfrm>
            <a:off x="3671392" y="1765005"/>
            <a:ext cx="5472608" cy="1477328"/>
          </a:xfrm>
          <a:prstGeom prst="rect">
            <a:avLst/>
          </a:prstGeom>
          <a:noFill/>
        </p:spPr>
        <p:txBody>
          <a:bodyPr wrap="square" rtlCol="0">
            <a:spAutoFit/>
          </a:bodyPr>
          <a:lstStyle/>
          <a:p>
            <a:pPr lvl="0" eaLnBrk="0" hangingPunct="0">
              <a:spcBef>
                <a:spcPts val="0"/>
              </a:spcBef>
            </a:pPr>
            <a:r>
              <a:rPr lang="en-US" altLang="zh-CN" sz="1800" b="1" i="1" kern="0" dirty="0">
                <a:solidFill>
                  <a:prstClr val="black"/>
                </a:solidFill>
                <a:latin typeface="Times New Roman" panose="02020603050405020304" pitchFamily="18" charset="0"/>
                <a:ea typeface="微软雅黑" pitchFamily="34" charset="-122"/>
                <a:cs typeface="Times New Roman" panose="02020603050405020304" pitchFamily="18" charset="0"/>
              </a:rPr>
              <a:t>select</a:t>
            </a: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 </a:t>
            </a:r>
            <a:r>
              <a:rPr lang="en-US" altLang="zh-CN" sz="1800" i="1" kern="0" dirty="0" err="1">
                <a:solidFill>
                  <a:prstClr val="black"/>
                </a:solidFill>
                <a:latin typeface="Times New Roman" panose="02020603050405020304" pitchFamily="18" charset="0"/>
                <a:ea typeface="微软雅黑" pitchFamily="34" charset="-122"/>
                <a:cs typeface="Times New Roman" panose="02020603050405020304" pitchFamily="18" charset="0"/>
              </a:rPr>
              <a:t>branch_name</a:t>
            </a: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 </a:t>
            </a:r>
            <a:r>
              <a:rPr lang="en-US" altLang="zh-CN" sz="1800" i="1" kern="0" dirty="0" err="1">
                <a:solidFill>
                  <a:prstClr val="black"/>
                </a:solidFill>
                <a:latin typeface="Times New Roman" panose="02020603050405020304" pitchFamily="18" charset="0"/>
                <a:ea typeface="微软雅黑" pitchFamily="34" charset="-122"/>
                <a:cs typeface="Times New Roman" panose="02020603050405020304" pitchFamily="18" charset="0"/>
              </a:rPr>
              <a:t>avg_balance</a:t>
            </a:r>
            <a:b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br>
            <a:r>
              <a:rPr lang="en-US" altLang="zh-CN" sz="1800" b="1" i="1" kern="0" dirty="0">
                <a:solidFill>
                  <a:prstClr val="black"/>
                </a:solidFill>
                <a:latin typeface="Times New Roman" panose="02020603050405020304" pitchFamily="18" charset="0"/>
                <a:ea typeface="微软雅黑" pitchFamily="34" charset="-122"/>
                <a:cs typeface="Times New Roman" panose="02020603050405020304" pitchFamily="18" charset="0"/>
              </a:rPr>
              <a:t>from</a:t>
            </a: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 (</a:t>
            </a:r>
            <a:r>
              <a:rPr lang="en-US" altLang="zh-CN" sz="1800" b="1" i="1" kern="0" dirty="0">
                <a:solidFill>
                  <a:prstClr val="black"/>
                </a:solidFill>
                <a:latin typeface="Times New Roman" panose="02020603050405020304" pitchFamily="18" charset="0"/>
                <a:ea typeface="微软雅黑" pitchFamily="34" charset="-122"/>
                <a:cs typeface="Times New Roman" panose="02020603050405020304" pitchFamily="18" charset="0"/>
              </a:rPr>
              <a:t>select</a:t>
            </a: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 </a:t>
            </a:r>
            <a:r>
              <a:rPr lang="en-US" altLang="zh-CN" sz="1800" i="1" kern="0" dirty="0" err="1">
                <a:solidFill>
                  <a:prstClr val="black"/>
                </a:solidFill>
                <a:latin typeface="Times New Roman" panose="02020603050405020304" pitchFamily="18" charset="0"/>
                <a:ea typeface="微软雅黑" pitchFamily="34" charset="-122"/>
                <a:cs typeface="Times New Roman" panose="02020603050405020304" pitchFamily="18" charset="0"/>
              </a:rPr>
              <a:t>branch_name</a:t>
            </a: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 </a:t>
            </a:r>
            <a:r>
              <a:rPr lang="en-US" altLang="zh-CN" sz="1800" b="1" i="1" kern="0" dirty="0">
                <a:solidFill>
                  <a:prstClr val="black"/>
                </a:solidFill>
                <a:latin typeface="Times New Roman" panose="02020603050405020304" pitchFamily="18" charset="0"/>
                <a:ea typeface="微软雅黑" pitchFamily="34" charset="-122"/>
                <a:cs typeface="Times New Roman" panose="02020603050405020304" pitchFamily="18" charset="0"/>
              </a:rPr>
              <a:t>avg</a:t>
            </a: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 (balance) as </a:t>
            </a:r>
            <a:r>
              <a:rPr lang="en-US" altLang="zh-CN" sz="1800" i="1" kern="0" dirty="0" err="1">
                <a:solidFill>
                  <a:prstClr val="black"/>
                </a:solidFill>
                <a:latin typeface="Times New Roman" panose="02020603050405020304" pitchFamily="18" charset="0"/>
                <a:ea typeface="微软雅黑" pitchFamily="34" charset="-122"/>
                <a:cs typeface="Times New Roman" panose="02020603050405020304" pitchFamily="18" charset="0"/>
              </a:rPr>
              <a:t>avg_balance</a:t>
            </a:r>
            <a:b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b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           </a:t>
            </a:r>
            <a:r>
              <a:rPr lang="en-US" altLang="zh-CN" sz="1800" b="1" i="1" kern="0" dirty="0">
                <a:solidFill>
                  <a:prstClr val="black"/>
                </a:solidFill>
                <a:latin typeface="Times New Roman" panose="02020603050405020304" pitchFamily="18" charset="0"/>
                <a:ea typeface="微软雅黑" pitchFamily="34" charset="-122"/>
                <a:cs typeface="Times New Roman" panose="02020603050405020304" pitchFamily="18" charset="0"/>
              </a:rPr>
              <a:t>from</a:t>
            </a: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 account</a:t>
            </a:r>
            <a:b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b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           </a:t>
            </a:r>
            <a:r>
              <a:rPr lang="en-US" altLang="zh-CN" sz="1800" b="1" i="1" kern="0" dirty="0">
                <a:solidFill>
                  <a:prstClr val="black"/>
                </a:solidFill>
                <a:latin typeface="Times New Roman" panose="02020603050405020304" pitchFamily="18" charset="0"/>
                <a:ea typeface="微软雅黑" pitchFamily="34" charset="-122"/>
                <a:cs typeface="Times New Roman" panose="02020603050405020304" pitchFamily="18" charset="0"/>
              </a:rPr>
              <a:t>group by </a:t>
            </a:r>
            <a:r>
              <a:rPr lang="en-US" altLang="zh-CN" sz="1800" i="1" kern="0" dirty="0" err="1">
                <a:solidFill>
                  <a:prstClr val="black"/>
                </a:solidFill>
                <a:latin typeface="Times New Roman" panose="02020603050405020304" pitchFamily="18" charset="0"/>
                <a:ea typeface="微软雅黑" pitchFamily="34" charset="-122"/>
                <a:cs typeface="Times New Roman" panose="02020603050405020304" pitchFamily="18" charset="0"/>
              </a:rPr>
              <a:t>branch_name</a:t>
            </a: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a:t>
            </a:r>
            <a:b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br>
            <a:r>
              <a:rPr lang="en-US" altLang="zh-CN" sz="1800" b="1" i="1" kern="0" dirty="0">
                <a:solidFill>
                  <a:prstClr val="black"/>
                </a:solidFill>
                <a:latin typeface="Times New Roman" panose="02020603050405020304" pitchFamily="18" charset="0"/>
                <a:ea typeface="微软雅黑" pitchFamily="34" charset="-122"/>
                <a:cs typeface="Times New Roman" panose="02020603050405020304" pitchFamily="18" charset="0"/>
              </a:rPr>
              <a:t>where</a:t>
            </a: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 </a:t>
            </a:r>
            <a:r>
              <a:rPr lang="en-US" altLang="zh-CN" sz="1800" i="1" kern="0" dirty="0" err="1">
                <a:solidFill>
                  <a:prstClr val="black"/>
                </a:solidFill>
                <a:latin typeface="Times New Roman" panose="02020603050405020304" pitchFamily="18" charset="0"/>
                <a:ea typeface="微软雅黑" pitchFamily="34" charset="-122"/>
                <a:cs typeface="Times New Roman" panose="02020603050405020304" pitchFamily="18" charset="0"/>
              </a:rPr>
              <a:t>avg_balance</a:t>
            </a: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 &gt; 1200</a:t>
            </a:r>
          </a:p>
        </p:txBody>
      </p:sp>
      <p:sp>
        <p:nvSpPr>
          <p:cNvPr id="5" name="文本框 4">
            <a:extLst>
              <a:ext uri="{FF2B5EF4-FFF2-40B4-BE49-F238E27FC236}">
                <a16:creationId xmlns:a16="http://schemas.microsoft.com/office/drawing/2014/main" id="{14B13239-1814-475E-B562-FE750E98BC94}"/>
              </a:ext>
            </a:extLst>
          </p:cNvPr>
          <p:cNvSpPr txBox="1"/>
          <p:nvPr/>
        </p:nvSpPr>
        <p:spPr>
          <a:xfrm>
            <a:off x="179512" y="1779662"/>
            <a:ext cx="3374178" cy="1200329"/>
          </a:xfrm>
          <a:prstGeom prst="rect">
            <a:avLst/>
          </a:prstGeom>
          <a:noFill/>
        </p:spPr>
        <p:txBody>
          <a:bodyPr wrap="square" rtlCol="0">
            <a:spAutoFit/>
          </a:bodyPr>
          <a:lstStyle/>
          <a:p>
            <a:r>
              <a:rPr lang="en-US" altLang="zh-CN" sz="1800" b="1" i="1" kern="0" dirty="0">
                <a:solidFill>
                  <a:prstClr val="black"/>
                </a:solidFill>
                <a:latin typeface="Times New Roman" panose="02020603050405020304" pitchFamily="18" charset="0"/>
                <a:ea typeface="微软雅黑" pitchFamily="34" charset="-122"/>
                <a:cs typeface="Times New Roman" panose="02020603050405020304" pitchFamily="18" charset="0"/>
              </a:rPr>
              <a:t>select</a:t>
            </a: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 </a:t>
            </a:r>
            <a:r>
              <a:rPr lang="en-US" altLang="zh-CN" sz="1800" i="1" kern="0" dirty="0" err="1">
                <a:solidFill>
                  <a:prstClr val="black"/>
                </a:solidFill>
                <a:latin typeface="Times New Roman" panose="02020603050405020304" pitchFamily="18" charset="0"/>
                <a:ea typeface="微软雅黑" pitchFamily="34" charset="-122"/>
                <a:cs typeface="Times New Roman" panose="02020603050405020304" pitchFamily="18" charset="0"/>
              </a:rPr>
              <a:t>branch_name</a:t>
            </a: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 avg (balance)</a:t>
            </a:r>
            <a:b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br>
            <a:r>
              <a:rPr lang="en-US" altLang="zh-CN" sz="1800" b="1" i="1" kern="0" dirty="0">
                <a:solidFill>
                  <a:prstClr val="black"/>
                </a:solidFill>
                <a:latin typeface="Times New Roman" panose="02020603050405020304" pitchFamily="18" charset="0"/>
                <a:ea typeface="微软雅黑" pitchFamily="34" charset="-122"/>
                <a:cs typeface="Times New Roman" panose="02020603050405020304" pitchFamily="18" charset="0"/>
              </a:rPr>
              <a:t>from</a:t>
            </a: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 account</a:t>
            </a:r>
            <a:b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br>
            <a:r>
              <a:rPr lang="en-US" altLang="zh-CN" sz="1800" b="1" i="1" kern="0" dirty="0">
                <a:solidFill>
                  <a:prstClr val="black"/>
                </a:solidFill>
                <a:latin typeface="Times New Roman" panose="02020603050405020304" pitchFamily="18" charset="0"/>
                <a:ea typeface="微软雅黑" pitchFamily="34" charset="-122"/>
                <a:cs typeface="Times New Roman" panose="02020603050405020304" pitchFamily="18" charset="0"/>
              </a:rPr>
              <a:t>group by </a:t>
            </a:r>
            <a:r>
              <a:rPr lang="en-US" altLang="zh-CN" sz="1800" i="1" kern="0" dirty="0" err="1">
                <a:solidFill>
                  <a:prstClr val="black"/>
                </a:solidFill>
                <a:latin typeface="Times New Roman" panose="02020603050405020304" pitchFamily="18" charset="0"/>
                <a:ea typeface="微软雅黑" pitchFamily="34" charset="-122"/>
                <a:cs typeface="Times New Roman" panose="02020603050405020304" pitchFamily="18" charset="0"/>
              </a:rPr>
              <a:t>branch_name</a:t>
            </a:r>
            <a:b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br>
            <a:r>
              <a:rPr lang="en-US" altLang="zh-CN" sz="1800" b="1" i="1" kern="0" dirty="0">
                <a:solidFill>
                  <a:prstClr val="black"/>
                </a:solidFill>
                <a:latin typeface="Times New Roman" panose="02020603050405020304" pitchFamily="18" charset="0"/>
                <a:ea typeface="微软雅黑" pitchFamily="34" charset="-122"/>
                <a:cs typeface="Times New Roman" panose="02020603050405020304" pitchFamily="18" charset="0"/>
              </a:rPr>
              <a:t>having</a:t>
            </a: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 </a:t>
            </a:r>
            <a:r>
              <a:rPr lang="en-US" altLang="zh-CN" sz="1800" b="1" i="1" kern="0" dirty="0">
                <a:solidFill>
                  <a:prstClr val="black"/>
                </a:solidFill>
                <a:latin typeface="Times New Roman" panose="02020603050405020304" pitchFamily="18" charset="0"/>
                <a:ea typeface="微软雅黑" pitchFamily="34" charset="-122"/>
                <a:cs typeface="Times New Roman" panose="02020603050405020304" pitchFamily="18" charset="0"/>
              </a:rPr>
              <a:t>avg</a:t>
            </a: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 (balance) &gt; 1200</a:t>
            </a:r>
            <a:endParaRPr lang="zh-CN" altLang="en-US" dirty="0"/>
          </a:p>
        </p:txBody>
      </p:sp>
    </p:spTree>
    <p:extLst>
      <p:ext uri="{BB962C8B-B14F-4D97-AF65-F5344CB8AC3E}">
        <p14:creationId xmlns:p14="http://schemas.microsoft.com/office/powerpoint/2010/main" val="454057425"/>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BB0AF-EEA5-401B-ADB8-EF53F4BA49A4}"/>
              </a:ext>
            </a:extLst>
          </p:cNvPr>
          <p:cNvSpPr>
            <a:spLocks noGrp="1"/>
          </p:cNvSpPr>
          <p:nvPr>
            <p:ph type="title"/>
          </p:nvPr>
        </p:nvSpPr>
        <p:spPr/>
        <p:txBody>
          <a:bodyPr/>
          <a:lstStyle/>
          <a:p>
            <a:pPr algn="ctr"/>
            <a:r>
              <a:rPr lang="zh-CN" altLang="en-US" dirty="0"/>
              <a:t>查询举例</a:t>
            </a:r>
          </a:p>
        </p:txBody>
      </p:sp>
      <p:sp>
        <p:nvSpPr>
          <p:cNvPr id="3" name="内容占位符 2">
            <a:extLst>
              <a:ext uri="{FF2B5EF4-FFF2-40B4-BE49-F238E27FC236}">
                <a16:creationId xmlns:a16="http://schemas.microsoft.com/office/drawing/2014/main" id="{F7AE49A9-74FC-4391-9901-593882F20118}"/>
              </a:ext>
            </a:extLst>
          </p:cNvPr>
          <p:cNvSpPr>
            <a:spLocks noGrp="1"/>
          </p:cNvSpPr>
          <p:nvPr>
            <p:ph idx="1"/>
          </p:nvPr>
        </p:nvSpPr>
        <p:spPr/>
        <p:txBody>
          <a:bodyPr/>
          <a:lstStyle/>
          <a:p>
            <a:r>
              <a:rPr lang="en-US" altLang="zh-CN" sz="2000" dirty="0"/>
              <a:t>Find the maximum total balance across all branches</a:t>
            </a:r>
          </a:p>
          <a:p>
            <a:pPr marL="0" indent="0">
              <a:spcBef>
                <a:spcPts val="0"/>
              </a:spcBef>
              <a:buNone/>
            </a:pPr>
            <a:r>
              <a:rPr lang="en-US" altLang="zh-CN" sz="2000" dirty="0"/>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max</a:t>
            </a:r>
            <a:r>
              <a:rPr lang="en-US" altLang="zh-CN" sz="2000" i="1" dirty="0">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tot_balance</a:t>
            </a:r>
            <a:r>
              <a:rPr lang="en-US" altLang="zh-CN" sz="2000" i="1" dirty="0">
                <a:latin typeface="Times New Roman" panose="02020603050405020304" pitchFamily="18" charset="0"/>
                <a:cs typeface="Times New Roman" panose="02020603050405020304" pitchFamily="18" charset="0"/>
              </a:rPr>
              <a:t>)</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branch_name</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sum</a:t>
            </a:r>
            <a:r>
              <a:rPr lang="en-US" altLang="zh-CN" sz="2000" i="1" dirty="0">
                <a:latin typeface="Times New Roman" panose="02020603050405020304" pitchFamily="18" charset="0"/>
                <a:cs typeface="Times New Roman" panose="02020603050405020304" pitchFamily="18" charset="0"/>
              </a:rPr>
              <a:t> (balance)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account</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 group by</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branch_name</a:t>
            </a:r>
            <a:r>
              <a:rPr lang="en-US" altLang="zh-CN" sz="2000" i="1" dirty="0">
                <a:latin typeface="Times New Roman" panose="02020603050405020304" pitchFamily="18" charset="0"/>
                <a:cs typeface="Times New Roman" panose="02020603050405020304" pitchFamily="18" charset="0"/>
              </a:rPr>
              <a:t>)</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as</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branch_total</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branch_name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tot_balance</a:t>
            </a:r>
            <a:r>
              <a:rPr lang="en-US" altLang="zh-CN" sz="2000" i="1" dirty="0">
                <a:latin typeface="Times New Roman" panose="02020603050405020304" pitchFamily="18" charset="0"/>
                <a:cs typeface="Times New Roman" panose="02020603050405020304" pitchFamily="18" charset="0"/>
              </a:rPr>
              <a:t>))</a:t>
            </a:r>
            <a:br>
              <a:rPr lang="en-US" altLang="zh-CN" sz="2000" dirty="0"/>
            </a:br>
            <a:r>
              <a:rPr lang="en-US" altLang="zh-CN" sz="2000" dirty="0"/>
              <a:t>	</a:t>
            </a:r>
          </a:p>
          <a:p>
            <a:endParaRPr lang="zh-CN" altLang="en-US" sz="2000" dirty="0"/>
          </a:p>
        </p:txBody>
      </p:sp>
    </p:spTree>
    <p:extLst>
      <p:ext uri="{BB962C8B-B14F-4D97-AF65-F5344CB8AC3E}">
        <p14:creationId xmlns:p14="http://schemas.microsoft.com/office/powerpoint/2010/main" val="2455963109"/>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5D532-D6CB-487D-9759-5E844BEDC2A9}"/>
              </a:ext>
            </a:extLst>
          </p:cNvPr>
          <p:cNvSpPr>
            <a:spLocks noGrp="1"/>
          </p:cNvSpPr>
          <p:nvPr>
            <p:ph type="title"/>
          </p:nvPr>
        </p:nvSpPr>
        <p:spPr/>
        <p:txBody>
          <a:bodyPr/>
          <a:lstStyle/>
          <a:p>
            <a:pPr algn="ctr"/>
            <a:r>
              <a:rPr lang="en-US" altLang="zh-CN" dirty="0"/>
              <a:t>with</a:t>
            </a:r>
            <a:r>
              <a:rPr lang="zh-CN" altLang="en-US" dirty="0"/>
              <a:t>子句</a:t>
            </a:r>
          </a:p>
        </p:txBody>
      </p:sp>
      <p:sp>
        <p:nvSpPr>
          <p:cNvPr id="3" name="内容占位符 2">
            <a:extLst>
              <a:ext uri="{FF2B5EF4-FFF2-40B4-BE49-F238E27FC236}">
                <a16:creationId xmlns:a16="http://schemas.microsoft.com/office/drawing/2014/main" id="{169DB150-75E9-4646-BD8E-E97AB0B9B0E0}"/>
              </a:ext>
            </a:extLst>
          </p:cNvPr>
          <p:cNvSpPr>
            <a:spLocks noGrp="1"/>
          </p:cNvSpPr>
          <p:nvPr>
            <p:ph idx="1"/>
          </p:nvPr>
        </p:nvSpPr>
        <p:spPr/>
        <p:txBody>
          <a:bodyPr/>
          <a:lstStyle/>
          <a:p>
            <a:r>
              <a:rPr lang="en-US" altLang="zh-CN" sz="2000" b="1" dirty="0">
                <a:solidFill>
                  <a:srgbClr val="C00000"/>
                </a:solidFill>
              </a:rPr>
              <a:t>with</a:t>
            </a:r>
            <a:r>
              <a:rPr lang="en-US" altLang="zh-CN" sz="2000" dirty="0"/>
              <a:t> clause allows views to be defined locally to a query, rather than globally</a:t>
            </a:r>
          </a:p>
          <a:p>
            <a:r>
              <a:rPr lang="en-US" altLang="zh-CN" sz="2000" dirty="0"/>
              <a:t>Find all accounts with the maximum balance</a:t>
            </a:r>
          </a:p>
          <a:p>
            <a:pPr marL="0" indent="0">
              <a:spcBef>
                <a:spcPts val="0"/>
              </a:spcBef>
              <a:buNone/>
            </a:pP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with</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max_balance</a:t>
            </a:r>
            <a:r>
              <a:rPr lang="en-US" altLang="zh-CN" sz="2000" i="1" dirty="0">
                <a:latin typeface="Times New Roman" panose="02020603050405020304" pitchFamily="18" charset="0"/>
                <a:cs typeface="Times New Roman" panose="02020603050405020304" pitchFamily="18" charset="0"/>
              </a:rPr>
              <a:t>(value) </a:t>
            </a:r>
            <a:r>
              <a:rPr lang="en-US" altLang="zh-CN" sz="2000" b="1" i="1" dirty="0">
                <a:latin typeface="Times New Roman" panose="02020603050405020304" pitchFamily="18" charset="0"/>
                <a:cs typeface="Times New Roman" panose="02020603050405020304" pitchFamily="18" charset="0"/>
              </a:rPr>
              <a:t>as</a:t>
            </a:r>
            <a:r>
              <a:rPr lang="en-US" altLang="zh-CN" sz="2000" i="1" dirty="0">
                <a:latin typeface="Times New Roman" panose="02020603050405020304" pitchFamily="18" charset="0"/>
                <a:cs typeface="Times New Roman" panose="02020603050405020304" pitchFamily="18" charset="0"/>
              </a:rPr>
              <a:t> </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max</a:t>
            </a:r>
            <a:r>
              <a:rPr lang="en-US" altLang="zh-CN" sz="2000" i="1" dirty="0">
                <a:latin typeface="Times New Roman" panose="02020603050405020304" pitchFamily="18" charset="0"/>
                <a:cs typeface="Times New Roman" panose="02020603050405020304" pitchFamily="18" charset="0"/>
              </a:rPr>
              <a:t>(balance)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account</a:t>
            </a:r>
          </a:p>
          <a:p>
            <a:pPr marL="0" indent="0">
              <a:spcBef>
                <a:spcPts val="0"/>
              </a:spcBef>
              <a:buNone/>
            </a:pPr>
            <a:r>
              <a:rPr lang="en-US" altLang="zh-CN" sz="2000" i="1" dirty="0">
                <a:latin typeface="Times New Roman" panose="02020603050405020304" pitchFamily="18" charset="0"/>
                <a:cs typeface="Times New Roman" panose="02020603050405020304" pitchFamily="18" charset="0"/>
              </a:rPr>
              <a:t>     </a:t>
            </a:r>
          </a:p>
          <a:p>
            <a:pPr marL="0" indent="0">
              <a:spcBef>
                <a:spcPts val="0"/>
              </a:spcBef>
              <a:buNone/>
            </a:pP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account_number</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account, </a:t>
            </a:r>
            <a:r>
              <a:rPr lang="en-US" altLang="zh-CN" sz="2000" i="1" dirty="0" err="1">
                <a:latin typeface="Times New Roman" panose="02020603050405020304" pitchFamily="18" charset="0"/>
                <a:cs typeface="Times New Roman" panose="02020603050405020304" pitchFamily="18" charset="0"/>
              </a:rPr>
              <a:t>max_balance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account.balance</a:t>
            </a:r>
            <a:r>
              <a:rPr lang="en-US" altLang="zh-CN" sz="2000" i="1" dirty="0">
                <a:latin typeface="Times New Roman" panose="02020603050405020304" pitchFamily="18" charset="0"/>
                <a:cs typeface="Times New Roman" panose="02020603050405020304" pitchFamily="18" charset="0"/>
              </a:rPr>
              <a:t> = </a:t>
            </a:r>
            <a:r>
              <a:rPr lang="en-US" altLang="zh-CN" sz="2000" i="1" dirty="0" err="1">
                <a:latin typeface="Times New Roman" panose="02020603050405020304" pitchFamily="18" charset="0"/>
                <a:cs typeface="Times New Roman" panose="02020603050405020304" pitchFamily="18" charset="0"/>
              </a:rPr>
              <a:t>max_balance.value</a:t>
            </a:r>
            <a:endParaRPr lang="en-US" altLang="zh-CN" sz="2000" i="1" dirty="0">
              <a:latin typeface="Times New Roman" panose="02020603050405020304" pitchFamily="18" charset="0"/>
              <a:cs typeface="Times New Roman" panose="02020603050405020304" pitchFamily="18" charset="0"/>
            </a:endParaRPr>
          </a:p>
          <a:p>
            <a:endParaRPr lang="zh-CN" altLang="en-US" sz="2000" dirty="0"/>
          </a:p>
        </p:txBody>
      </p:sp>
    </p:spTree>
    <p:extLst>
      <p:ext uri="{BB962C8B-B14F-4D97-AF65-F5344CB8AC3E}">
        <p14:creationId xmlns:p14="http://schemas.microsoft.com/office/powerpoint/2010/main" val="3069574315"/>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80D1CB-FDF1-44CD-81C9-56949DB7758D}"/>
              </a:ext>
            </a:extLst>
          </p:cNvPr>
          <p:cNvSpPr>
            <a:spLocks noGrp="1"/>
          </p:cNvSpPr>
          <p:nvPr>
            <p:ph type="title"/>
          </p:nvPr>
        </p:nvSpPr>
        <p:spPr/>
        <p:txBody>
          <a:bodyPr/>
          <a:lstStyle/>
          <a:p>
            <a:pPr algn="ctr"/>
            <a:r>
              <a:rPr lang="zh-CN" altLang="en-US" dirty="0"/>
              <a:t>查询举例</a:t>
            </a:r>
          </a:p>
        </p:txBody>
      </p:sp>
      <p:sp>
        <p:nvSpPr>
          <p:cNvPr id="3" name="内容占位符 2">
            <a:extLst>
              <a:ext uri="{FF2B5EF4-FFF2-40B4-BE49-F238E27FC236}">
                <a16:creationId xmlns:a16="http://schemas.microsoft.com/office/drawing/2014/main" id="{3BF8A6C2-F798-48EC-9AE8-58540B1EBF5F}"/>
              </a:ext>
            </a:extLst>
          </p:cNvPr>
          <p:cNvSpPr>
            <a:spLocks noGrp="1"/>
          </p:cNvSpPr>
          <p:nvPr>
            <p:ph idx="1"/>
          </p:nvPr>
        </p:nvSpPr>
        <p:spPr>
          <a:xfrm>
            <a:off x="251520" y="638888"/>
            <a:ext cx="8568952" cy="3805070"/>
          </a:xfrm>
        </p:spPr>
        <p:txBody>
          <a:bodyPr/>
          <a:lstStyle/>
          <a:p>
            <a:r>
              <a:rPr lang="en-US" altLang="zh-CN" sz="2000" dirty="0"/>
              <a:t>Find all branches where the total account deposit is greater than the average of the total account deposits at all branches</a:t>
            </a:r>
          </a:p>
          <a:p>
            <a:pPr marL="0" indent="0">
              <a:spcBef>
                <a:spcPts val="0"/>
              </a:spcBef>
              <a:buNone/>
            </a:pPr>
            <a:r>
              <a:rPr lang="en-US" altLang="zh-CN" sz="2000" dirty="0"/>
              <a:t>	</a:t>
            </a:r>
            <a:r>
              <a:rPr lang="en-US" altLang="zh-CN" sz="2000" b="1" i="1" dirty="0">
                <a:latin typeface="Times New Roman" panose="02020603050405020304" pitchFamily="18" charset="0"/>
                <a:cs typeface="Times New Roman" panose="02020603050405020304" pitchFamily="18" charset="0"/>
              </a:rPr>
              <a:t>with</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branch_total</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branch_name</a:t>
            </a:r>
            <a:r>
              <a:rPr lang="en-US" altLang="zh-CN" sz="2000" i="1" dirty="0">
                <a:latin typeface="Times New Roman" panose="02020603050405020304" pitchFamily="18" charset="0"/>
                <a:cs typeface="Times New Roman" panose="02020603050405020304" pitchFamily="18" charset="0"/>
              </a:rPr>
              <a:t>, value) </a:t>
            </a:r>
            <a:r>
              <a:rPr lang="en-US" altLang="zh-CN" sz="2000" b="1" i="1" dirty="0">
                <a:latin typeface="Times New Roman" panose="02020603050405020304" pitchFamily="18" charset="0"/>
                <a:cs typeface="Times New Roman" panose="02020603050405020304" pitchFamily="18" charset="0"/>
              </a:rPr>
              <a:t>as</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branch_name</a:t>
            </a:r>
            <a:r>
              <a:rPr lang="en-US" altLang="zh-CN" sz="2000" i="1" dirty="0">
                <a:latin typeface="Times New Roman" panose="02020603050405020304" pitchFamily="18" charset="0"/>
                <a:cs typeface="Times New Roman" panose="02020603050405020304" pitchFamily="18" charset="0"/>
              </a:rPr>
              <a:t>, sum (balance)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account</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group by </a:t>
            </a:r>
            <a:r>
              <a:rPr lang="en-US" altLang="zh-CN" sz="2000" i="1" dirty="0" err="1">
                <a:latin typeface="Times New Roman" panose="02020603050405020304" pitchFamily="18" charset="0"/>
                <a:cs typeface="Times New Roman" panose="02020603050405020304" pitchFamily="18" charset="0"/>
              </a:rPr>
              <a:t>branch_name</a:t>
            </a:r>
            <a:endParaRPr lang="en-US" altLang="zh-CN" sz="2000" i="1" dirty="0">
              <a:latin typeface="Times New Roman" panose="02020603050405020304" pitchFamily="18" charset="0"/>
              <a:cs typeface="Times New Roman" panose="02020603050405020304" pitchFamily="18" charset="0"/>
            </a:endParaRPr>
          </a:p>
          <a:p>
            <a:pPr marL="0" indent="0">
              <a:spcBef>
                <a:spcPts val="0"/>
              </a:spcBef>
              <a:buNone/>
            </a:pP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with</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branch_total_avg</a:t>
            </a:r>
            <a:r>
              <a:rPr lang="en-US" altLang="zh-CN" sz="2000" i="1" dirty="0">
                <a:latin typeface="Times New Roman" panose="02020603050405020304" pitchFamily="18" charset="0"/>
                <a:cs typeface="Times New Roman" panose="02020603050405020304" pitchFamily="18" charset="0"/>
              </a:rPr>
              <a:t> (value) </a:t>
            </a:r>
            <a:r>
              <a:rPr lang="en-US" altLang="zh-CN" sz="2000" b="1" i="1" dirty="0">
                <a:latin typeface="Times New Roman" panose="02020603050405020304" pitchFamily="18" charset="0"/>
                <a:cs typeface="Times New Roman" panose="02020603050405020304" pitchFamily="18" charset="0"/>
              </a:rPr>
              <a:t>as</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avg</a:t>
            </a:r>
            <a:r>
              <a:rPr lang="en-US" altLang="zh-CN" sz="2000" i="1" dirty="0">
                <a:latin typeface="Times New Roman" panose="02020603050405020304" pitchFamily="18" charset="0"/>
                <a:cs typeface="Times New Roman" panose="02020603050405020304" pitchFamily="18" charset="0"/>
              </a:rPr>
              <a:t> (value)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branch_total</a:t>
            </a:r>
            <a:endParaRPr lang="en-US" altLang="zh-CN" sz="2000" i="1" dirty="0">
              <a:latin typeface="Times New Roman" panose="02020603050405020304" pitchFamily="18" charset="0"/>
              <a:cs typeface="Times New Roman" panose="02020603050405020304" pitchFamily="18" charset="0"/>
            </a:endParaRPr>
          </a:p>
          <a:p>
            <a:pPr marL="0" indent="0">
              <a:spcBef>
                <a:spcPts val="0"/>
              </a:spcBef>
              <a:buNone/>
            </a:pP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branch_name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branch_total</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branch_total_avg</a:t>
            </a:r>
            <a:r>
              <a:rPr lang="en-US" altLang="zh-CN" sz="2000" i="1" dirty="0">
                <a:latin typeface="Times New Roman" panose="02020603050405020304" pitchFamily="18" charset="0"/>
                <a:cs typeface="Times New Roman" panose="02020603050405020304" pitchFamily="18" charset="0"/>
              </a:rPr>
              <a:t> </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branch_total.value</a:t>
            </a:r>
            <a:r>
              <a:rPr lang="en-US" altLang="zh-CN" sz="2000" i="1" dirty="0">
                <a:latin typeface="Times New Roman" panose="02020603050405020304" pitchFamily="18" charset="0"/>
                <a:cs typeface="Times New Roman" panose="02020603050405020304" pitchFamily="18" charset="0"/>
              </a:rPr>
              <a:t> &gt;= </a:t>
            </a:r>
            <a:r>
              <a:rPr lang="en-US" altLang="zh-CN" sz="2000" i="1" dirty="0" err="1">
                <a:latin typeface="Times New Roman" panose="02020603050405020304" pitchFamily="18" charset="0"/>
                <a:cs typeface="Times New Roman" panose="02020603050405020304" pitchFamily="18" charset="0"/>
              </a:rPr>
              <a:t>branch_total_avg.value</a:t>
            </a:r>
            <a:endParaRPr lang="en-US" altLang="zh-CN" sz="2000" i="1" dirty="0">
              <a:latin typeface="Times New Roman" panose="02020603050405020304" pitchFamily="18" charset="0"/>
              <a:cs typeface="Times New Roman" panose="02020603050405020304" pitchFamily="18" charset="0"/>
            </a:endParaRPr>
          </a:p>
          <a:p>
            <a:endParaRPr lang="zh-CN" altLang="en-US" sz="2000" dirty="0"/>
          </a:p>
        </p:txBody>
      </p:sp>
    </p:spTree>
    <p:extLst>
      <p:ext uri="{BB962C8B-B14F-4D97-AF65-F5344CB8AC3E}">
        <p14:creationId xmlns:p14="http://schemas.microsoft.com/office/powerpoint/2010/main" val="2863498075"/>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FD0BC-847E-4539-B568-4CDE32196122}"/>
              </a:ext>
            </a:extLst>
          </p:cNvPr>
          <p:cNvSpPr>
            <a:spLocks noGrp="1"/>
          </p:cNvSpPr>
          <p:nvPr>
            <p:ph type="title"/>
          </p:nvPr>
        </p:nvSpPr>
        <p:spPr/>
        <p:txBody>
          <a:bodyPr/>
          <a:lstStyle/>
          <a:p>
            <a:pPr algn="ctr"/>
            <a:r>
              <a:rPr lang="zh-CN" altLang="en-US" dirty="0"/>
              <a:t>标量子查询（</a:t>
            </a:r>
            <a:r>
              <a:rPr lang="en-US" altLang="zh-CN" dirty="0"/>
              <a:t>Scalar Subquery</a:t>
            </a:r>
            <a:r>
              <a:rPr lang="zh-CN" altLang="en-US" dirty="0"/>
              <a:t>）</a:t>
            </a:r>
          </a:p>
        </p:txBody>
      </p:sp>
      <p:sp>
        <p:nvSpPr>
          <p:cNvPr id="3" name="内容占位符 2">
            <a:extLst>
              <a:ext uri="{FF2B5EF4-FFF2-40B4-BE49-F238E27FC236}">
                <a16:creationId xmlns:a16="http://schemas.microsoft.com/office/drawing/2014/main" id="{9AE86414-5A04-495A-B4D7-C611435BACB6}"/>
              </a:ext>
            </a:extLst>
          </p:cNvPr>
          <p:cNvSpPr>
            <a:spLocks noGrp="1"/>
          </p:cNvSpPr>
          <p:nvPr>
            <p:ph idx="1"/>
          </p:nvPr>
        </p:nvSpPr>
        <p:spPr/>
        <p:txBody>
          <a:bodyPr/>
          <a:lstStyle/>
          <a:p>
            <a:r>
              <a:rPr lang="en-US" altLang="zh-CN" sz="2000" dirty="0"/>
              <a:t>Scalar subquery is used where a single value is expected</a:t>
            </a:r>
          </a:p>
          <a:p>
            <a:r>
              <a:rPr lang="en-US" altLang="zh-CN" sz="2000" dirty="0"/>
              <a:t>E.g., list all departments along with the number of instructors in each department</a:t>
            </a:r>
          </a:p>
          <a:p>
            <a:pPr marL="0" indent="0">
              <a:spcBef>
                <a:spcPts val="0"/>
              </a:spcBef>
              <a:buNone/>
            </a:pPr>
            <a:r>
              <a:rPr lang="en-US" altLang="zh-CN" sz="2000" dirty="0"/>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dept_name</a:t>
            </a:r>
            <a:r>
              <a:rPr lang="en-US" altLang="zh-CN" sz="2000" i="1" dirty="0">
                <a:latin typeface="Times New Roman" panose="02020603050405020304" pitchFamily="18" charset="0"/>
                <a:cs typeface="Times New Roman" panose="02020603050405020304" pitchFamily="18" charset="0"/>
              </a:rPr>
              <a:t>, </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count(*) </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instructor </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department.dept_name</a:t>
            </a:r>
            <a:r>
              <a:rPr lang="en-US" altLang="zh-CN" sz="2000" i="1" dirty="0">
                <a:latin typeface="Times New Roman" panose="02020603050405020304" pitchFamily="18" charset="0"/>
                <a:cs typeface="Times New Roman" panose="02020603050405020304" pitchFamily="18" charset="0"/>
              </a:rPr>
              <a:t> = </a:t>
            </a:r>
            <a:r>
              <a:rPr lang="en-US" altLang="zh-CN" sz="2000" i="1" dirty="0" err="1">
                <a:latin typeface="Times New Roman" panose="02020603050405020304" pitchFamily="18" charset="0"/>
                <a:cs typeface="Times New Roman" panose="02020603050405020304" pitchFamily="18" charset="0"/>
              </a:rPr>
              <a:t>instructor.dept_name</a:t>
            </a:r>
            <a:r>
              <a:rPr lang="en-US" altLang="zh-CN" sz="2000" i="1" dirty="0">
                <a:latin typeface="Times New Roman" panose="02020603050405020304" pitchFamily="18" charset="0"/>
                <a:cs typeface="Times New Roman" panose="02020603050405020304" pitchFamily="18" charset="0"/>
              </a:rPr>
              <a:t>)</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as</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num_instructors</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department;</a:t>
            </a:r>
          </a:p>
          <a:p>
            <a:r>
              <a:rPr lang="en-US" altLang="zh-CN" sz="2000" dirty="0"/>
              <a:t>Runtime error if subquery returns more than one tuple</a:t>
            </a:r>
          </a:p>
          <a:p>
            <a:endParaRPr lang="zh-CN" altLang="en-US" sz="2000" dirty="0"/>
          </a:p>
        </p:txBody>
      </p:sp>
    </p:spTree>
    <p:extLst>
      <p:ext uri="{BB962C8B-B14F-4D97-AF65-F5344CB8AC3E}">
        <p14:creationId xmlns:p14="http://schemas.microsoft.com/office/powerpoint/2010/main" val="2005802547"/>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3163E-0EEE-41BC-A193-9C75CD0BE9AE}"/>
              </a:ext>
            </a:extLst>
          </p:cNvPr>
          <p:cNvSpPr>
            <a:spLocks noGrp="1"/>
          </p:cNvSpPr>
          <p:nvPr>
            <p:ph type="title"/>
          </p:nvPr>
        </p:nvSpPr>
        <p:spPr/>
        <p:txBody>
          <a:bodyPr/>
          <a:lstStyle/>
          <a:p>
            <a:pPr algn="ctr"/>
            <a:r>
              <a:rPr lang="zh-CN" altLang="en-US" dirty="0"/>
              <a:t>概要</a:t>
            </a:r>
          </a:p>
        </p:txBody>
      </p:sp>
      <p:sp>
        <p:nvSpPr>
          <p:cNvPr id="3" name="内容占位符 2">
            <a:extLst>
              <a:ext uri="{FF2B5EF4-FFF2-40B4-BE49-F238E27FC236}">
                <a16:creationId xmlns:a16="http://schemas.microsoft.com/office/drawing/2014/main" id="{17E7AADE-2B92-4DCF-8530-BCF73DF66409}"/>
              </a:ext>
            </a:extLst>
          </p:cNvPr>
          <p:cNvSpPr>
            <a:spLocks noGrp="1"/>
          </p:cNvSpPr>
          <p:nvPr>
            <p:ph idx="1"/>
          </p:nvPr>
        </p:nvSpPr>
        <p:spPr>
          <a:xfrm>
            <a:off x="179512" y="1059582"/>
            <a:ext cx="8568952" cy="3175001"/>
          </a:xfrm>
        </p:spPr>
        <p:txBody>
          <a:bodyPr/>
          <a:lstStyle/>
          <a:p>
            <a:pPr>
              <a:spcBef>
                <a:spcPts val="800"/>
              </a:spcBef>
            </a:pPr>
            <a:r>
              <a:rPr lang="en-US" altLang="zh-CN" sz="2000" dirty="0"/>
              <a:t>3.1 SQL</a:t>
            </a:r>
            <a:r>
              <a:rPr lang="zh-CN" altLang="en-US" sz="2000" dirty="0"/>
              <a:t>查询语言概览</a:t>
            </a:r>
            <a:endParaRPr lang="en-US" altLang="zh-CN" sz="2000" dirty="0"/>
          </a:p>
          <a:p>
            <a:pPr>
              <a:spcBef>
                <a:spcPts val="800"/>
              </a:spcBef>
            </a:pPr>
            <a:r>
              <a:rPr lang="en-US" altLang="zh-CN" sz="2000" dirty="0"/>
              <a:t>3.2 SQL</a:t>
            </a:r>
            <a:r>
              <a:rPr lang="zh-CN" altLang="en-US" sz="2000" dirty="0"/>
              <a:t>数据定义</a:t>
            </a:r>
            <a:endParaRPr lang="en-US" altLang="zh-CN" sz="2000" dirty="0"/>
          </a:p>
          <a:p>
            <a:pPr>
              <a:spcBef>
                <a:spcPts val="800"/>
              </a:spcBef>
            </a:pPr>
            <a:r>
              <a:rPr lang="en-US" altLang="zh-CN" sz="2000" dirty="0"/>
              <a:t>3.3 SQL</a:t>
            </a:r>
            <a:r>
              <a:rPr lang="zh-CN" altLang="en-US" sz="2000" dirty="0"/>
              <a:t>查询的基本结构</a:t>
            </a:r>
            <a:endParaRPr lang="en-US" altLang="zh-CN" sz="2000" dirty="0"/>
          </a:p>
          <a:p>
            <a:pPr>
              <a:spcBef>
                <a:spcPts val="800"/>
              </a:spcBef>
            </a:pPr>
            <a:r>
              <a:rPr lang="en-US" altLang="zh-CN" sz="2000" dirty="0"/>
              <a:t>3.4 </a:t>
            </a:r>
            <a:r>
              <a:rPr lang="zh-CN" altLang="en-US" sz="2000" dirty="0"/>
              <a:t>附加的基本运算</a:t>
            </a:r>
            <a:endParaRPr lang="en-US" altLang="zh-CN" sz="2000" dirty="0"/>
          </a:p>
          <a:p>
            <a:pPr>
              <a:spcBef>
                <a:spcPts val="800"/>
              </a:spcBef>
            </a:pPr>
            <a:r>
              <a:rPr lang="en-US" altLang="zh-CN" sz="2000" dirty="0"/>
              <a:t>3.5 </a:t>
            </a:r>
            <a:r>
              <a:rPr lang="zh-CN" altLang="en-US" sz="2000" dirty="0"/>
              <a:t>集合运算</a:t>
            </a:r>
            <a:endParaRPr lang="en-US" altLang="zh-CN" sz="2000" dirty="0"/>
          </a:p>
          <a:p>
            <a:pPr>
              <a:spcBef>
                <a:spcPts val="800"/>
              </a:spcBef>
            </a:pPr>
            <a:r>
              <a:rPr lang="en-US" altLang="zh-CN" sz="2000" dirty="0"/>
              <a:t>3.6 </a:t>
            </a:r>
            <a:r>
              <a:rPr lang="zh-CN" altLang="en-US" sz="2000" dirty="0"/>
              <a:t>空值</a:t>
            </a:r>
            <a:endParaRPr lang="en-US" altLang="zh-CN" sz="2000" dirty="0"/>
          </a:p>
          <a:p>
            <a:pPr>
              <a:spcBef>
                <a:spcPts val="800"/>
              </a:spcBef>
            </a:pPr>
            <a:r>
              <a:rPr lang="en-US" altLang="zh-CN" sz="2000" dirty="0"/>
              <a:t>3.7 </a:t>
            </a:r>
            <a:r>
              <a:rPr lang="zh-CN" altLang="en-US" sz="2000" dirty="0"/>
              <a:t>聚集函数</a:t>
            </a:r>
            <a:endParaRPr lang="en-US" altLang="zh-CN" sz="2000" dirty="0"/>
          </a:p>
          <a:p>
            <a:pPr>
              <a:spcBef>
                <a:spcPts val="800"/>
              </a:spcBef>
            </a:pPr>
            <a:r>
              <a:rPr lang="en-US" altLang="zh-CN" sz="2000" dirty="0"/>
              <a:t>3.8 </a:t>
            </a:r>
            <a:r>
              <a:rPr lang="zh-CN" altLang="en-US" sz="2000" dirty="0"/>
              <a:t>嵌套子查询</a:t>
            </a:r>
            <a:endParaRPr lang="en-US" altLang="zh-CN" sz="2000" dirty="0"/>
          </a:p>
          <a:p>
            <a:pPr>
              <a:spcBef>
                <a:spcPts val="800"/>
              </a:spcBef>
            </a:pPr>
            <a:r>
              <a:rPr lang="en-US" altLang="zh-CN" sz="2000" b="1" dirty="0">
                <a:solidFill>
                  <a:srgbClr val="C00000"/>
                </a:solidFill>
              </a:rPr>
              <a:t>3.9 </a:t>
            </a:r>
            <a:r>
              <a:rPr lang="zh-CN" altLang="en-US" sz="2000" b="1" dirty="0">
                <a:solidFill>
                  <a:srgbClr val="C00000"/>
                </a:solidFill>
              </a:rPr>
              <a:t>数据库中的修改</a:t>
            </a:r>
            <a:endParaRPr lang="en-US" altLang="zh-CN" sz="2000" b="1" dirty="0">
              <a:solidFill>
                <a:srgbClr val="C00000"/>
              </a:solidFill>
            </a:endParaRPr>
          </a:p>
          <a:p>
            <a:pPr>
              <a:spcBef>
                <a:spcPts val="800"/>
              </a:spcBef>
            </a:pPr>
            <a:endParaRPr lang="en-US" altLang="zh-CN" sz="2000" dirty="0"/>
          </a:p>
        </p:txBody>
      </p:sp>
    </p:spTree>
    <p:extLst>
      <p:ext uri="{BB962C8B-B14F-4D97-AF65-F5344CB8AC3E}">
        <p14:creationId xmlns:p14="http://schemas.microsoft.com/office/powerpoint/2010/main" val="22258330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D88F3B-0E7F-4FE5-AB09-4F63372872B4}"/>
              </a:ext>
            </a:extLst>
          </p:cNvPr>
          <p:cNvSpPr>
            <a:spLocks noGrp="1"/>
          </p:cNvSpPr>
          <p:nvPr>
            <p:ph type="title"/>
          </p:nvPr>
        </p:nvSpPr>
        <p:spPr/>
        <p:txBody>
          <a:bodyPr/>
          <a:lstStyle/>
          <a:p>
            <a:pPr algn="ctr"/>
            <a:r>
              <a:rPr lang="en-US" altLang="zh-CN" dirty="0"/>
              <a:t>SQL</a:t>
            </a:r>
            <a:r>
              <a:rPr lang="zh-CN" altLang="en-US" dirty="0"/>
              <a:t>中的数据类型</a:t>
            </a:r>
          </a:p>
        </p:txBody>
      </p:sp>
      <p:sp>
        <p:nvSpPr>
          <p:cNvPr id="3" name="内容占位符 2">
            <a:extLst>
              <a:ext uri="{FF2B5EF4-FFF2-40B4-BE49-F238E27FC236}">
                <a16:creationId xmlns:a16="http://schemas.microsoft.com/office/drawing/2014/main" id="{83F0D0AA-D4C2-4588-9E15-2B5CC91E35FB}"/>
              </a:ext>
            </a:extLst>
          </p:cNvPr>
          <p:cNvSpPr>
            <a:spLocks noGrp="1"/>
          </p:cNvSpPr>
          <p:nvPr>
            <p:ph idx="1"/>
          </p:nvPr>
        </p:nvSpPr>
        <p:spPr>
          <a:xfrm>
            <a:off x="107504" y="638888"/>
            <a:ext cx="8856984" cy="3805070"/>
          </a:xfrm>
        </p:spPr>
        <p:txBody>
          <a:bodyPr/>
          <a:lstStyle/>
          <a:p>
            <a:r>
              <a:rPr lang="en-US" altLang="zh-CN" sz="2000" b="1" dirty="0"/>
              <a:t>char(n)</a:t>
            </a:r>
          </a:p>
          <a:p>
            <a:pPr lvl="1"/>
            <a:r>
              <a:rPr lang="en-US" altLang="zh-CN" sz="1800" dirty="0"/>
              <a:t>Fixed length character string, with user-specified length n</a:t>
            </a:r>
          </a:p>
          <a:p>
            <a:r>
              <a:rPr lang="en-US" altLang="zh-CN" sz="2000" b="1" dirty="0"/>
              <a:t>varchar(n)</a:t>
            </a:r>
            <a:r>
              <a:rPr lang="en-US" altLang="zh-CN" sz="2000" dirty="0"/>
              <a:t>  </a:t>
            </a:r>
          </a:p>
          <a:p>
            <a:pPr lvl="1"/>
            <a:r>
              <a:rPr lang="en-US" altLang="zh-CN" sz="1800" dirty="0"/>
              <a:t>Variable length character strings, with user-specified maximum length n</a:t>
            </a:r>
          </a:p>
          <a:p>
            <a:r>
              <a:rPr lang="en-US" altLang="zh-CN" sz="2000" b="1" dirty="0"/>
              <a:t>int</a:t>
            </a:r>
            <a:r>
              <a:rPr lang="en-US" altLang="zh-CN" sz="2000" dirty="0"/>
              <a:t>  </a:t>
            </a:r>
          </a:p>
          <a:p>
            <a:pPr lvl="1"/>
            <a:r>
              <a:rPr lang="en-US" altLang="zh-CN" sz="1800" dirty="0"/>
              <a:t>Integer,</a:t>
            </a:r>
            <a:r>
              <a:rPr lang="zh-CN" altLang="en-US" sz="1800" dirty="0"/>
              <a:t> </a:t>
            </a:r>
            <a:r>
              <a:rPr lang="en-US" altLang="zh-CN" sz="1800" dirty="0"/>
              <a:t>a finite subset of the integers that is machine-dependent</a:t>
            </a:r>
          </a:p>
          <a:p>
            <a:r>
              <a:rPr lang="en-US" altLang="zh-CN" sz="2000" b="1" dirty="0" err="1"/>
              <a:t>smallint</a:t>
            </a:r>
            <a:r>
              <a:rPr lang="en-US" altLang="zh-CN" sz="2000" dirty="0"/>
              <a:t> </a:t>
            </a:r>
          </a:p>
          <a:p>
            <a:pPr lvl="1"/>
            <a:r>
              <a:rPr lang="en-US" altLang="zh-CN" sz="1800" dirty="0"/>
              <a:t>Small integer, a machine-dependent subset of the integer domain type</a:t>
            </a:r>
          </a:p>
          <a:p>
            <a:r>
              <a:rPr lang="en-US" altLang="zh-CN" sz="2000" b="1" dirty="0"/>
              <a:t>numeric(</a:t>
            </a:r>
            <a:r>
              <a:rPr lang="en-US" altLang="zh-CN" sz="2000" b="1" dirty="0" err="1"/>
              <a:t>p,d</a:t>
            </a:r>
            <a:r>
              <a:rPr lang="en-US" altLang="zh-CN" sz="2000" b="1" dirty="0"/>
              <a:t>)</a:t>
            </a:r>
          </a:p>
          <a:p>
            <a:pPr lvl="1"/>
            <a:r>
              <a:rPr lang="en-US" altLang="zh-CN" sz="1800" dirty="0"/>
              <a:t>Fixed point number, with user-specified precision of p digits, with d digits to the right of decimal point</a:t>
            </a:r>
          </a:p>
          <a:p>
            <a:pPr lvl="1"/>
            <a:r>
              <a:rPr lang="en-US" altLang="zh-CN" sz="1800" dirty="0"/>
              <a:t>numeric(3,1) allows 44.5 to be stored exactly, but neither 444.5 nor 0.32 can be stored exactly</a:t>
            </a:r>
          </a:p>
          <a:p>
            <a:endParaRPr lang="zh-CN" altLang="en-US" sz="2000" dirty="0"/>
          </a:p>
        </p:txBody>
      </p:sp>
    </p:spTree>
    <p:extLst>
      <p:ext uri="{BB962C8B-B14F-4D97-AF65-F5344CB8AC3E}">
        <p14:creationId xmlns:p14="http://schemas.microsoft.com/office/powerpoint/2010/main" val="1485944448"/>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6C0E8-2201-41BD-AF57-EA9464059802}"/>
              </a:ext>
            </a:extLst>
          </p:cNvPr>
          <p:cNvSpPr>
            <a:spLocks noGrp="1"/>
          </p:cNvSpPr>
          <p:nvPr>
            <p:ph type="title"/>
          </p:nvPr>
        </p:nvSpPr>
        <p:spPr/>
        <p:txBody>
          <a:bodyPr/>
          <a:lstStyle/>
          <a:p>
            <a:pPr algn="ctr"/>
            <a:r>
              <a:rPr lang="zh-CN" altLang="en-US" dirty="0"/>
              <a:t>数据库的修改：删除（</a:t>
            </a:r>
            <a:r>
              <a:rPr lang="en-US" altLang="zh-CN" dirty="0"/>
              <a:t>Deletion</a:t>
            </a:r>
            <a:r>
              <a:rPr lang="zh-CN" altLang="en-US" dirty="0"/>
              <a:t>）</a:t>
            </a:r>
          </a:p>
        </p:txBody>
      </p:sp>
      <p:sp>
        <p:nvSpPr>
          <p:cNvPr id="3" name="内容占位符 2">
            <a:extLst>
              <a:ext uri="{FF2B5EF4-FFF2-40B4-BE49-F238E27FC236}">
                <a16:creationId xmlns:a16="http://schemas.microsoft.com/office/drawing/2014/main" id="{37168658-75A9-4335-95B6-985E26B158F0}"/>
              </a:ext>
            </a:extLst>
          </p:cNvPr>
          <p:cNvSpPr>
            <a:spLocks noGrp="1"/>
          </p:cNvSpPr>
          <p:nvPr>
            <p:ph idx="1"/>
          </p:nvPr>
        </p:nvSpPr>
        <p:spPr>
          <a:xfrm>
            <a:off x="251520" y="699542"/>
            <a:ext cx="8568952" cy="3805070"/>
          </a:xfrm>
        </p:spPr>
        <p:txBody>
          <a:bodyPr/>
          <a:lstStyle/>
          <a:p>
            <a:r>
              <a:rPr lang="en-US" altLang="zh-CN" sz="2000" dirty="0"/>
              <a:t>Delete all account records at the </a:t>
            </a:r>
            <a:r>
              <a:rPr lang="en-US" altLang="zh-CN" sz="2000" dirty="0" err="1"/>
              <a:t>Perryridge</a:t>
            </a:r>
            <a:r>
              <a:rPr lang="en-US" altLang="zh-CN" sz="2000" dirty="0"/>
              <a:t> branch</a:t>
            </a:r>
          </a:p>
          <a:p>
            <a:pPr marL="0" indent="0">
              <a:spcBef>
                <a:spcPts val="0"/>
              </a:spcBef>
              <a:buNone/>
            </a:pPr>
            <a:r>
              <a:rPr lang="en-US" altLang="zh-CN" sz="2000" dirty="0"/>
              <a:t>	</a:t>
            </a:r>
            <a:r>
              <a:rPr lang="en-US" altLang="zh-CN" sz="1800" b="1" i="1" dirty="0">
                <a:latin typeface="Times New Roman" panose="02020603050405020304" pitchFamily="18" charset="0"/>
                <a:cs typeface="Times New Roman" panose="02020603050405020304" pitchFamily="18" charset="0"/>
              </a:rPr>
              <a:t>delete</a:t>
            </a: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account</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branch_name</a:t>
            </a:r>
            <a:r>
              <a:rPr lang="en-US" altLang="zh-CN" sz="1800" i="1" dirty="0">
                <a:latin typeface="Times New Roman" panose="02020603050405020304" pitchFamily="18" charset="0"/>
                <a:cs typeface="Times New Roman" panose="02020603050405020304" pitchFamily="18" charset="0"/>
              </a:rPr>
              <a:t> = ‘</a:t>
            </a:r>
            <a:r>
              <a:rPr lang="en-US" altLang="zh-CN" sz="1800" i="1" dirty="0" err="1">
                <a:latin typeface="Times New Roman" panose="02020603050405020304" pitchFamily="18" charset="0"/>
                <a:cs typeface="Times New Roman" panose="02020603050405020304" pitchFamily="18" charset="0"/>
              </a:rPr>
              <a:t>Perryridge</a:t>
            </a:r>
            <a:r>
              <a:rPr lang="en-US" altLang="zh-CN" sz="1800" i="1" dirty="0">
                <a:latin typeface="Times New Roman" panose="02020603050405020304" pitchFamily="18" charset="0"/>
                <a:cs typeface="Times New Roman" panose="02020603050405020304" pitchFamily="18" charset="0"/>
              </a:rPr>
              <a:t>’</a:t>
            </a:r>
          </a:p>
          <a:p>
            <a:r>
              <a:rPr lang="en-US" altLang="zh-CN" sz="2000" dirty="0"/>
              <a:t>Delete all accounts at every branch located in Needham city</a:t>
            </a:r>
          </a:p>
          <a:p>
            <a:pPr marL="0" indent="0">
              <a:spcBef>
                <a:spcPts val="0"/>
              </a:spcBef>
              <a:buNone/>
            </a:pPr>
            <a:r>
              <a:rPr lang="en-US" altLang="zh-CN" sz="2000" dirty="0"/>
              <a:t>	</a:t>
            </a:r>
            <a:r>
              <a:rPr lang="en-US" altLang="zh-CN" sz="1800" b="1" i="1" dirty="0">
                <a:latin typeface="Times New Roman" panose="02020603050405020304" pitchFamily="18" charset="0"/>
                <a:cs typeface="Times New Roman" panose="02020603050405020304" pitchFamily="18" charset="0"/>
              </a:rPr>
              <a:t>delete</a:t>
            </a: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account</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branch_name</a:t>
            </a: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in</a:t>
            </a: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branch_name</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branch</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branch_city</a:t>
            </a:r>
            <a:r>
              <a:rPr lang="en-US" altLang="zh-CN" sz="1800" i="1" dirty="0">
                <a:latin typeface="Times New Roman" panose="02020603050405020304" pitchFamily="18" charset="0"/>
                <a:cs typeface="Times New Roman" panose="02020603050405020304" pitchFamily="18" charset="0"/>
              </a:rPr>
              <a:t> = ‘Needham’)</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p>
          <a:p>
            <a:pPr marL="0" indent="0">
              <a:spcBef>
                <a:spcPts val="0"/>
              </a:spcBef>
              <a:buNone/>
            </a:pP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delete</a:t>
            </a: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depositor</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account_number</a:t>
            </a: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in</a:t>
            </a:r>
            <a:r>
              <a:rPr lang="en-US" altLang="zh-CN" sz="1800" i="1" dirty="0">
                <a:latin typeface="Times New Roman" panose="02020603050405020304" pitchFamily="18" charset="0"/>
                <a:cs typeface="Times New Roman" panose="02020603050405020304" pitchFamily="18" charset="0"/>
              </a:rPr>
              <a:t> </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account_number</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branch, account</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branch_city</a:t>
            </a:r>
            <a:r>
              <a:rPr lang="en-US" altLang="zh-CN" sz="1800" i="1" dirty="0">
                <a:latin typeface="Times New Roman" panose="02020603050405020304" pitchFamily="18" charset="0"/>
                <a:cs typeface="Times New Roman" panose="02020603050405020304" pitchFamily="18" charset="0"/>
              </a:rPr>
              <a:t> = ‘Needham’</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and</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branch.branch_name</a:t>
            </a:r>
            <a:r>
              <a:rPr lang="en-US" altLang="zh-CN" sz="1800" i="1" dirty="0">
                <a:latin typeface="Times New Roman" panose="02020603050405020304" pitchFamily="18" charset="0"/>
                <a:cs typeface="Times New Roman" panose="02020603050405020304" pitchFamily="18" charset="0"/>
              </a:rPr>
              <a:t> = </a:t>
            </a:r>
            <a:r>
              <a:rPr lang="en-US" altLang="zh-CN" sz="1800" i="1" dirty="0" err="1">
                <a:latin typeface="Times New Roman" panose="02020603050405020304" pitchFamily="18" charset="0"/>
                <a:cs typeface="Times New Roman" panose="02020603050405020304" pitchFamily="18" charset="0"/>
              </a:rPr>
              <a:t>account.branch_name</a:t>
            </a:r>
            <a:r>
              <a:rPr lang="en-US" altLang="zh-CN" sz="1800" i="1" dirty="0">
                <a:latin typeface="Times New Roman" panose="02020603050405020304" pitchFamily="18" charset="0"/>
                <a:cs typeface="Times New Roman" panose="02020603050405020304" pitchFamily="18" charset="0"/>
              </a:rPr>
              <a:t>)</a:t>
            </a:r>
          </a:p>
          <a:p>
            <a:endParaRPr lang="zh-CN" altLang="en-US" sz="2000" dirty="0"/>
          </a:p>
        </p:txBody>
      </p:sp>
    </p:spTree>
    <p:extLst>
      <p:ext uri="{BB962C8B-B14F-4D97-AF65-F5344CB8AC3E}">
        <p14:creationId xmlns:p14="http://schemas.microsoft.com/office/powerpoint/2010/main" val="35567476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3E308-559F-4D2A-9AF3-8B20A81A809E}"/>
              </a:ext>
            </a:extLst>
          </p:cNvPr>
          <p:cNvSpPr>
            <a:spLocks noGrp="1"/>
          </p:cNvSpPr>
          <p:nvPr>
            <p:ph type="title"/>
          </p:nvPr>
        </p:nvSpPr>
        <p:spPr/>
        <p:txBody>
          <a:bodyPr/>
          <a:lstStyle/>
          <a:p>
            <a:pPr algn="ctr"/>
            <a:r>
              <a:rPr lang="zh-CN" altLang="en-US" dirty="0"/>
              <a:t>删除举例</a:t>
            </a:r>
          </a:p>
        </p:txBody>
      </p:sp>
      <p:sp>
        <p:nvSpPr>
          <p:cNvPr id="3" name="内容占位符 2">
            <a:extLst>
              <a:ext uri="{FF2B5EF4-FFF2-40B4-BE49-F238E27FC236}">
                <a16:creationId xmlns:a16="http://schemas.microsoft.com/office/drawing/2014/main" id="{E4784266-57AB-407D-93AD-AB4EC43223E0}"/>
              </a:ext>
            </a:extLst>
          </p:cNvPr>
          <p:cNvSpPr>
            <a:spLocks noGrp="1"/>
          </p:cNvSpPr>
          <p:nvPr>
            <p:ph idx="1"/>
          </p:nvPr>
        </p:nvSpPr>
        <p:spPr/>
        <p:txBody>
          <a:bodyPr/>
          <a:lstStyle/>
          <a:p>
            <a:r>
              <a:rPr lang="en-US" altLang="zh-CN" sz="2000" dirty="0"/>
              <a:t>Delete the records of all accounts with balances below the average at the bank</a:t>
            </a:r>
          </a:p>
          <a:p>
            <a:pPr marL="0" indent="0">
              <a:spcBef>
                <a:spcPts val="0"/>
              </a:spcBef>
              <a:buNone/>
            </a:pPr>
            <a:r>
              <a:rPr lang="en-US" altLang="zh-CN" sz="2000" dirty="0"/>
              <a:t>	</a:t>
            </a:r>
            <a:r>
              <a:rPr lang="en-US" altLang="zh-CN" sz="2000" b="1" i="1" dirty="0">
                <a:latin typeface="Times New Roman" panose="02020603050405020304" pitchFamily="18" charset="0"/>
                <a:cs typeface="Times New Roman" panose="02020603050405020304" pitchFamily="18" charset="0"/>
              </a:rPr>
              <a:t>delete from </a:t>
            </a:r>
            <a:r>
              <a:rPr lang="en-US" altLang="zh-CN" sz="2000" i="1" dirty="0">
                <a:latin typeface="Times New Roman" panose="02020603050405020304" pitchFamily="18" charset="0"/>
                <a:cs typeface="Times New Roman" panose="02020603050405020304" pitchFamily="18" charset="0"/>
              </a:rPr>
              <a:t>account</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balance &lt;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avg</a:t>
            </a:r>
            <a:r>
              <a:rPr lang="en-US" altLang="zh-CN" sz="2000" i="1" dirty="0">
                <a:latin typeface="Times New Roman" panose="02020603050405020304" pitchFamily="18" charset="0"/>
                <a:cs typeface="Times New Roman" panose="02020603050405020304" pitchFamily="18" charset="0"/>
              </a:rPr>
              <a:t>(balance)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account)</a:t>
            </a:r>
          </a:p>
          <a:p>
            <a:r>
              <a:rPr lang="en-US" altLang="zh-CN" sz="2000" dirty="0"/>
              <a:t>Problem: as we delete tuples from account, the average balance changes</a:t>
            </a:r>
          </a:p>
          <a:p>
            <a:r>
              <a:rPr lang="en-US" altLang="zh-CN" sz="2000" dirty="0"/>
              <a:t>Solution used in SQL:</a:t>
            </a:r>
          </a:p>
          <a:p>
            <a:pPr lvl="1"/>
            <a:r>
              <a:rPr lang="en-US" altLang="zh-CN" sz="1600" dirty="0"/>
              <a:t>First, compute avg balance and find all tuples to delete</a:t>
            </a:r>
          </a:p>
          <a:p>
            <a:pPr lvl="1"/>
            <a:r>
              <a:rPr lang="en-US" altLang="zh-CN" sz="1600" dirty="0"/>
              <a:t>Next, delete all tuples found above (without recomputing avg or retesting the tuples)</a:t>
            </a:r>
          </a:p>
          <a:p>
            <a:endParaRPr lang="zh-CN" altLang="en-US" sz="2000" dirty="0"/>
          </a:p>
        </p:txBody>
      </p:sp>
    </p:spTree>
    <p:extLst>
      <p:ext uri="{BB962C8B-B14F-4D97-AF65-F5344CB8AC3E}">
        <p14:creationId xmlns:p14="http://schemas.microsoft.com/office/powerpoint/2010/main" val="2296240842"/>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8E6115-E0A4-44C4-8BF0-0E7339D3F21B}"/>
              </a:ext>
            </a:extLst>
          </p:cNvPr>
          <p:cNvSpPr>
            <a:spLocks noGrp="1"/>
          </p:cNvSpPr>
          <p:nvPr>
            <p:ph type="title"/>
          </p:nvPr>
        </p:nvSpPr>
        <p:spPr/>
        <p:txBody>
          <a:bodyPr/>
          <a:lstStyle/>
          <a:p>
            <a:pPr algn="ctr"/>
            <a:r>
              <a:rPr lang="zh-CN" altLang="en-US" dirty="0"/>
              <a:t>数据库的修改</a:t>
            </a:r>
            <a:r>
              <a:rPr lang="zh-CN" altLang="en-US" dirty="0">
                <a:sym typeface="Wingdings" panose="05000000000000000000" pitchFamily="2" charset="2"/>
              </a:rPr>
              <a:t>：插入（</a:t>
            </a:r>
            <a:r>
              <a:rPr lang="en-US" altLang="zh-CN" dirty="0"/>
              <a:t>Insertion</a:t>
            </a:r>
            <a:r>
              <a:rPr lang="zh-CN" altLang="en-US" dirty="0"/>
              <a:t>）</a:t>
            </a:r>
          </a:p>
        </p:txBody>
      </p:sp>
      <p:sp>
        <p:nvSpPr>
          <p:cNvPr id="3" name="内容占位符 2">
            <a:extLst>
              <a:ext uri="{FF2B5EF4-FFF2-40B4-BE49-F238E27FC236}">
                <a16:creationId xmlns:a16="http://schemas.microsoft.com/office/drawing/2014/main" id="{562CF6C1-BA05-44DF-AE07-5A219B01B890}"/>
              </a:ext>
            </a:extLst>
          </p:cNvPr>
          <p:cNvSpPr>
            <a:spLocks noGrp="1"/>
          </p:cNvSpPr>
          <p:nvPr>
            <p:ph idx="1"/>
          </p:nvPr>
        </p:nvSpPr>
        <p:spPr/>
        <p:txBody>
          <a:bodyPr/>
          <a:lstStyle/>
          <a:p>
            <a:r>
              <a:rPr lang="en-US" altLang="zh-CN" sz="2000" dirty="0"/>
              <a:t>Add a new tuple to account</a:t>
            </a:r>
          </a:p>
          <a:p>
            <a:pPr marL="0" indent="0">
              <a:buNone/>
            </a:pPr>
            <a:r>
              <a:rPr lang="en-US" altLang="zh-CN" sz="2000" dirty="0"/>
              <a:t>	</a:t>
            </a:r>
            <a:r>
              <a:rPr lang="en-US" altLang="zh-CN" sz="2000" b="1" i="1" dirty="0">
                <a:latin typeface="Times New Roman" panose="02020603050405020304" pitchFamily="18" charset="0"/>
                <a:cs typeface="Times New Roman" panose="02020603050405020304" pitchFamily="18" charset="0"/>
              </a:rPr>
              <a:t>insert into </a:t>
            </a:r>
            <a:r>
              <a:rPr lang="en-US" altLang="zh-CN" sz="2000" i="1" dirty="0">
                <a:latin typeface="Times New Roman" panose="02020603050405020304" pitchFamily="18" charset="0"/>
                <a:cs typeface="Times New Roman" panose="02020603050405020304" pitchFamily="18" charset="0"/>
              </a:rPr>
              <a:t>account</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values</a:t>
            </a:r>
            <a:r>
              <a:rPr lang="en-US" altLang="zh-CN" sz="2000" i="1" dirty="0">
                <a:latin typeface="Times New Roman" panose="02020603050405020304" pitchFamily="18" charset="0"/>
                <a:cs typeface="Times New Roman" panose="02020603050405020304" pitchFamily="18" charset="0"/>
              </a:rPr>
              <a:t> (‘A-9732’, ‘Perryridge’,1200)</a:t>
            </a:r>
            <a:br>
              <a:rPr lang="en-US" altLang="zh-CN" sz="2000" i="1" dirty="0">
                <a:latin typeface="Times New Roman" panose="02020603050405020304" pitchFamily="18" charset="0"/>
                <a:cs typeface="Times New Roman" panose="02020603050405020304" pitchFamily="18" charset="0"/>
              </a:rPr>
            </a:br>
            <a:endParaRPr lang="en-US" altLang="zh-CN" sz="2000" i="1" dirty="0">
              <a:latin typeface="Times New Roman" panose="02020603050405020304" pitchFamily="18" charset="0"/>
              <a:cs typeface="Times New Roman" panose="02020603050405020304" pitchFamily="18" charset="0"/>
            </a:endParaRPr>
          </a:p>
          <a:p>
            <a:pPr marL="0" indent="0">
              <a:buNone/>
            </a:pPr>
            <a:r>
              <a:rPr lang="en-US" altLang="zh-CN" sz="2000" dirty="0"/>
              <a:t>	or equivalently</a:t>
            </a:r>
            <a:br>
              <a:rPr lang="en-US" altLang="zh-CN" sz="2000" dirty="0"/>
            </a:br>
            <a:endParaRPr lang="en-US" altLang="zh-CN" sz="2000" dirty="0"/>
          </a:p>
          <a:p>
            <a:pPr marL="0" indent="0">
              <a:buNone/>
            </a:pPr>
            <a:r>
              <a:rPr lang="en-US" altLang="zh-CN" sz="2000" dirty="0"/>
              <a:t>	</a:t>
            </a:r>
            <a:r>
              <a:rPr lang="en-US" altLang="zh-CN" sz="2000" b="1" i="1" dirty="0">
                <a:latin typeface="Times New Roman" panose="02020603050405020304" pitchFamily="18" charset="0"/>
                <a:cs typeface="Times New Roman" panose="02020603050405020304" pitchFamily="18" charset="0"/>
              </a:rPr>
              <a:t>insert into </a:t>
            </a:r>
            <a:r>
              <a:rPr lang="en-US" altLang="zh-CN" sz="2000" i="1" dirty="0">
                <a:latin typeface="Times New Roman" panose="02020603050405020304" pitchFamily="18" charset="0"/>
                <a:cs typeface="Times New Roman" panose="02020603050405020304" pitchFamily="18" charset="0"/>
              </a:rPr>
              <a:t>account (</a:t>
            </a:r>
            <a:r>
              <a:rPr lang="en-US" altLang="zh-CN" sz="2000" i="1" dirty="0" err="1">
                <a:latin typeface="Times New Roman" panose="02020603050405020304" pitchFamily="18" charset="0"/>
                <a:cs typeface="Times New Roman" panose="02020603050405020304" pitchFamily="18" charset="0"/>
              </a:rPr>
              <a:t>branch_name</a:t>
            </a:r>
            <a:r>
              <a:rPr lang="en-US" altLang="zh-CN" sz="2000" i="1" dirty="0">
                <a:latin typeface="Times New Roman" panose="02020603050405020304" pitchFamily="18" charset="0"/>
                <a:cs typeface="Times New Roman" panose="02020603050405020304" pitchFamily="18" charset="0"/>
              </a:rPr>
              <a:t>, balance, </a:t>
            </a:r>
            <a:r>
              <a:rPr lang="en-US" altLang="zh-CN" sz="2000" i="1" dirty="0" err="1">
                <a:latin typeface="Times New Roman" panose="02020603050405020304" pitchFamily="18" charset="0"/>
                <a:cs typeface="Times New Roman" panose="02020603050405020304" pitchFamily="18" charset="0"/>
              </a:rPr>
              <a:t>account_number</a:t>
            </a:r>
            <a:r>
              <a:rPr lang="en-US" altLang="zh-CN" sz="2000" i="1" dirty="0">
                <a:latin typeface="Times New Roman" panose="02020603050405020304" pitchFamily="18" charset="0"/>
                <a:cs typeface="Times New Roman" panose="02020603050405020304" pitchFamily="18" charset="0"/>
              </a:rPr>
              <a:t>)</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values</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Perryridge</a:t>
            </a:r>
            <a:r>
              <a:rPr lang="en-US" altLang="zh-CN" sz="2000" i="1" dirty="0">
                <a:latin typeface="Times New Roman" panose="02020603050405020304" pitchFamily="18" charset="0"/>
                <a:cs typeface="Times New Roman" panose="02020603050405020304" pitchFamily="18" charset="0"/>
              </a:rPr>
              <a:t>’, 1200, ‘A-9732’)</a:t>
            </a:r>
          </a:p>
          <a:p>
            <a:pPr marL="0" indent="0">
              <a:buNone/>
            </a:pPr>
            <a:endParaRPr lang="en-US" altLang="zh-CN" sz="2000" dirty="0"/>
          </a:p>
          <a:p>
            <a:r>
              <a:rPr lang="en-US" altLang="zh-CN" sz="2000" dirty="0"/>
              <a:t>Add a new tuple to account with balance set to null</a:t>
            </a:r>
          </a:p>
          <a:p>
            <a:pPr marL="0" indent="0">
              <a:buNone/>
            </a:pPr>
            <a:r>
              <a:rPr lang="en-US" altLang="zh-CN" sz="2000" dirty="0"/>
              <a:t>	</a:t>
            </a:r>
            <a:r>
              <a:rPr lang="en-US" altLang="zh-CN" sz="2000" b="1" i="1" dirty="0">
                <a:latin typeface="Times New Roman" panose="02020603050405020304" pitchFamily="18" charset="0"/>
                <a:cs typeface="Times New Roman" panose="02020603050405020304" pitchFamily="18" charset="0"/>
              </a:rPr>
              <a:t>insert into </a:t>
            </a:r>
            <a:r>
              <a:rPr lang="en-US" altLang="zh-CN" sz="2000" i="1" dirty="0">
                <a:latin typeface="Times New Roman" panose="02020603050405020304" pitchFamily="18" charset="0"/>
                <a:cs typeface="Times New Roman" panose="02020603050405020304" pitchFamily="18" charset="0"/>
              </a:rPr>
              <a:t>account</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values</a:t>
            </a:r>
            <a:r>
              <a:rPr lang="en-US" altLang="zh-CN" sz="2000" i="1" dirty="0">
                <a:latin typeface="Times New Roman" panose="02020603050405020304" pitchFamily="18" charset="0"/>
                <a:cs typeface="Times New Roman" panose="02020603050405020304" pitchFamily="18" charset="0"/>
              </a:rPr>
              <a:t> (‘A-777’,‘Perryridge’, null)</a:t>
            </a:r>
          </a:p>
          <a:p>
            <a:endParaRPr lang="zh-CN" altLang="en-US" sz="2000" dirty="0"/>
          </a:p>
        </p:txBody>
      </p:sp>
    </p:spTree>
    <p:extLst>
      <p:ext uri="{BB962C8B-B14F-4D97-AF65-F5344CB8AC3E}">
        <p14:creationId xmlns:p14="http://schemas.microsoft.com/office/powerpoint/2010/main" val="1191713805"/>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79B8F-0220-4EA0-8DE7-48596B0263F3}"/>
              </a:ext>
            </a:extLst>
          </p:cNvPr>
          <p:cNvSpPr>
            <a:spLocks noGrp="1"/>
          </p:cNvSpPr>
          <p:nvPr>
            <p:ph type="title"/>
          </p:nvPr>
        </p:nvSpPr>
        <p:spPr/>
        <p:txBody>
          <a:bodyPr/>
          <a:lstStyle/>
          <a:p>
            <a:pPr algn="ctr"/>
            <a:r>
              <a:rPr lang="zh-CN" altLang="en-US" dirty="0"/>
              <a:t>插入举例</a:t>
            </a:r>
          </a:p>
        </p:txBody>
      </p:sp>
      <p:sp>
        <p:nvSpPr>
          <p:cNvPr id="3" name="内容占位符 2">
            <a:extLst>
              <a:ext uri="{FF2B5EF4-FFF2-40B4-BE49-F238E27FC236}">
                <a16:creationId xmlns:a16="http://schemas.microsoft.com/office/drawing/2014/main" id="{BEF0DB45-EB9C-483B-BA1F-3E4A8C60849D}"/>
              </a:ext>
            </a:extLst>
          </p:cNvPr>
          <p:cNvSpPr>
            <a:spLocks noGrp="1"/>
          </p:cNvSpPr>
          <p:nvPr>
            <p:ph idx="1"/>
          </p:nvPr>
        </p:nvSpPr>
        <p:spPr>
          <a:xfrm>
            <a:off x="251520" y="843558"/>
            <a:ext cx="8568952" cy="3600400"/>
          </a:xfrm>
        </p:spPr>
        <p:txBody>
          <a:bodyPr/>
          <a:lstStyle/>
          <a:p>
            <a:r>
              <a:rPr lang="en-US" altLang="zh-CN" sz="1800" dirty="0"/>
              <a:t>Provide as a gift for all loan customers of the </a:t>
            </a:r>
            <a:r>
              <a:rPr lang="en-US" altLang="zh-CN" sz="1800" dirty="0" err="1"/>
              <a:t>Perryridge</a:t>
            </a:r>
            <a:r>
              <a:rPr lang="en-US" altLang="zh-CN" sz="1800" dirty="0"/>
              <a:t> branch, a $200 savings account.  Let the loan number serve as the account number for the new savings account</a:t>
            </a:r>
          </a:p>
          <a:p>
            <a:pPr marL="0" indent="0">
              <a:spcBef>
                <a:spcPts val="0"/>
              </a:spcBef>
              <a:buNone/>
            </a:pPr>
            <a:r>
              <a:rPr lang="en-US" altLang="zh-CN" sz="1800" dirty="0"/>
              <a:t>	</a:t>
            </a:r>
            <a:r>
              <a:rPr lang="en-US" altLang="zh-CN" sz="1800" b="1" i="1" dirty="0">
                <a:latin typeface="Times New Roman" panose="02020603050405020304" pitchFamily="18" charset="0"/>
                <a:cs typeface="Times New Roman" panose="02020603050405020304" pitchFamily="18" charset="0"/>
              </a:rPr>
              <a:t>insert into </a:t>
            </a:r>
            <a:r>
              <a:rPr lang="en-US" altLang="zh-CN" sz="1800" i="1" dirty="0">
                <a:latin typeface="Times New Roman" panose="02020603050405020304" pitchFamily="18" charset="0"/>
                <a:cs typeface="Times New Roman" panose="02020603050405020304" pitchFamily="18" charset="0"/>
              </a:rPr>
              <a:t>account</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loan_number</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branch_name</a:t>
            </a:r>
            <a:r>
              <a:rPr lang="en-US" altLang="zh-CN" sz="1800" i="1" dirty="0">
                <a:latin typeface="Times New Roman" panose="02020603050405020304" pitchFamily="18" charset="0"/>
                <a:cs typeface="Times New Roman" panose="02020603050405020304" pitchFamily="18" charset="0"/>
              </a:rPr>
              <a:t>, 200</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loan</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branch_name</a:t>
            </a:r>
            <a:r>
              <a:rPr lang="en-US" altLang="zh-CN" sz="1800" i="1" dirty="0">
                <a:latin typeface="Times New Roman" panose="02020603050405020304" pitchFamily="18" charset="0"/>
                <a:cs typeface="Times New Roman" panose="02020603050405020304" pitchFamily="18" charset="0"/>
              </a:rPr>
              <a:t> = ‘</a:t>
            </a:r>
            <a:r>
              <a:rPr lang="en-US" altLang="zh-CN" sz="1800" i="1" dirty="0" err="1">
                <a:latin typeface="Times New Roman" panose="02020603050405020304" pitchFamily="18" charset="0"/>
                <a:cs typeface="Times New Roman" panose="02020603050405020304" pitchFamily="18" charset="0"/>
              </a:rPr>
              <a:t>Perryridge</a:t>
            </a:r>
            <a:r>
              <a:rPr lang="en-US" altLang="zh-CN" sz="1800" i="1" dirty="0">
                <a:latin typeface="Times New Roman" panose="02020603050405020304" pitchFamily="18" charset="0"/>
                <a:cs typeface="Times New Roman" panose="02020603050405020304" pitchFamily="18" charset="0"/>
              </a:rPr>
              <a:t>’</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p>
          <a:p>
            <a:pPr marL="0" indent="0">
              <a:spcBef>
                <a:spcPts val="0"/>
              </a:spcBef>
              <a:buNone/>
            </a:pP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insert into </a:t>
            </a:r>
            <a:r>
              <a:rPr lang="en-US" altLang="zh-CN" sz="1800" i="1" dirty="0">
                <a:latin typeface="Times New Roman" panose="02020603050405020304" pitchFamily="18" charset="0"/>
                <a:cs typeface="Times New Roman" panose="02020603050405020304" pitchFamily="18" charset="0"/>
              </a:rPr>
              <a:t>depositor</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customer_name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loan_number</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loan, borrower</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loan.loan_number</a:t>
            </a:r>
            <a:r>
              <a:rPr lang="en-US" altLang="zh-CN" sz="1800" i="1" dirty="0">
                <a:latin typeface="Times New Roman" panose="02020603050405020304" pitchFamily="18" charset="0"/>
                <a:cs typeface="Times New Roman" panose="02020603050405020304" pitchFamily="18" charset="0"/>
              </a:rPr>
              <a:t> = </a:t>
            </a:r>
            <a:r>
              <a:rPr lang="en-US" altLang="zh-CN" sz="1800" i="1" dirty="0" err="1">
                <a:latin typeface="Times New Roman" panose="02020603050405020304" pitchFamily="18" charset="0"/>
                <a:cs typeface="Times New Roman" panose="02020603050405020304" pitchFamily="18" charset="0"/>
              </a:rPr>
              <a:t>borrower.loan_number</a:t>
            </a:r>
            <a:endParaRPr lang="en-US" altLang="zh-CN" sz="1800" i="1" dirty="0">
              <a:latin typeface="Times New Roman" panose="02020603050405020304" pitchFamily="18" charset="0"/>
              <a:cs typeface="Times New Roman" panose="02020603050405020304" pitchFamily="18" charset="0"/>
            </a:endParaRPr>
          </a:p>
          <a:p>
            <a:pPr marL="0" indent="0">
              <a:spcBef>
                <a:spcPts val="0"/>
              </a:spcBef>
              <a:buNone/>
            </a:pP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and</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branch_name</a:t>
            </a:r>
            <a:r>
              <a:rPr lang="en-US" altLang="zh-CN" sz="1800" i="1" dirty="0">
                <a:latin typeface="Times New Roman" panose="02020603050405020304" pitchFamily="18" charset="0"/>
                <a:cs typeface="Times New Roman" panose="02020603050405020304" pitchFamily="18" charset="0"/>
              </a:rPr>
              <a:t> = ‘</a:t>
            </a:r>
            <a:r>
              <a:rPr lang="en-US" altLang="zh-CN" sz="1800" i="1" dirty="0" err="1">
                <a:latin typeface="Times New Roman" panose="02020603050405020304" pitchFamily="18" charset="0"/>
                <a:cs typeface="Times New Roman" panose="02020603050405020304" pitchFamily="18" charset="0"/>
              </a:rPr>
              <a:t>Perryridge</a:t>
            </a:r>
            <a:r>
              <a:rPr lang="en-US" altLang="zh-CN" sz="1800"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96617780"/>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FA9A7-EADD-4D41-961B-0DB1342095D0}"/>
              </a:ext>
            </a:extLst>
          </p:cNvPr>
          <p:cNvSpPr>
            <a:spLocks noGrp="1"/>
          </p:cNvSpPr>
          <p:nvPr>
            <p:ph type="title"/>
          </p:nvPr>
        </p:nvSpPr>
        <p:spPr/>
        <p:txBody>
          <a:bodyPr/>
          <a:lstStyle/>
          <a:p>
            <a:pPr algn="ctr"/>
            <a:r>
              <a:rPr lang="zh-CN" altLang="en-US" dirty="0"/>
              <a:t>数据库的修改</a:t>
            </a:r>
            <a:r>
              <a:rPr lang="zh-CN" altLang="en-US" dirty="0">
                <a:sym typeface="Wingdings" panose="05000000000000000000" pitchFamily="2" charset="2"/>
              </a:rPr>
              <a:t>：更新（</a:t>
            </a:r>
            <a:r>
              <a:rPr lang="en-US" altLang="zh-CN" dirty="0"/>
              <a:t>Updates</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E7AD79C-BCF1-4ED5-B9E7-A46CCA36A197}"/>
                  </a:ext>
                </a:extLst>
              </p:cNvPr>
              <p:cNvSpPr>
                <a:spLocks noGrp="1"/>
              </p:cNvSpPr>
              <p:nvPr>
                <p:ph idx="1"/>
              </p:nvPr>
            </p:nvSpPr>
            <p:spPr>
              <a:xfrm>
                <a:off x="251520" y="669215"/>
                <a:ext cx="8568952" cy="3805070"/>
              </a:xfrm>
            </p:spPr>
            <p:txBody>
              <a:bodyPr/>
              <a:lstStyle/>
              <a:p>
                <a:r>
                  <a:rPr lang="en-US" altLang="zh-CN" sz="2000" dirty="0"/>
                  <a:t>Increase all accounts with balances over $10,000 by 6%, all other accounts receive 5%.</a:t>
                </a:r>
              </a:p>
              <a:p>
                <a:pPr lvl="1"/>
                <a:r>
                  <a:rPr lang="en-US" altLang="zh-CN" sz="1600" dirty="0"/>
                  <a:t>Write two update statements:</a:t>
                </a:r>
              </a:p>
              <a:p>
                <a:pPr marL="0" indent="0">
                  <a:spcBef>
                    <a:spcPts val="0"/>
                  </a:spcBef>
                  <a:buNone/>
                </a:pPr>
                <a:r>
                  <a:rPr lang="en-US" altLang="zh-CN" sz="2000" dirty="0"/>
                  <a:t>	</a:t>
                </a:r>
                <a:r>
                  <a:rPr lang="en-US" altLang="zh-CN" sz="2000" b="1" i="1" dirty="0">
                    <a:latin typeface="Times New Roman" panose="02020603050405020304" pitchFamily="18" charset="0"/>
                    <a:cs typeface="Times New Roman" panose="02020603050405020304" pitchFamily="18" charset="0"/>
                  </a:rPr>
                  <a:t>update</a:t>
                </a:r>
                <a:r>
                  <a:rPr lang="en-US" altLang="zh-CN" sz="2000" i="1" dirty="0">
                    <a:latin typeface="Times New Roman" panose="02020603050405020304" pitchFamily="18" charset="0"/>
                    <a:cs typeface="Times New Roman" panose="02020603050405020304" pitchFamily="18" charset="0"/>
                  </a:rPr>
                  <a:t> account</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set</a:t>
                </a:r>
                <a:r>
                  <a:rPr lang="en-US" altLang="zh-CN" sz="2000" i="1" dirty="0">
                    <a:latin typeface="Times New Roman" panose="02020603050405020304" pitchFamily="18" charset="0"/>
                    <a:cs typeface="Times New Roman" panose="02020603050405020304" pitchFamily="18" charset="0"/>
                  </a:rPr>
                  <a:t> balance = balance </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i="1" dirty="0">
                    <a:latin typeface="Times New Roman" panose="02020603050405020304" pitchFamily="18" charset="0"/>
                    <a:cs typeface="Times New Roman" panose="02020603050405020304" pitchFamily="18" charset="0"/>
                  </a:rPr>
                  <a:t> 1.06</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balance &gt; 10000</a:t>
                </a:r>
              </a:p>
              <a:p>
                <a:pPr>
                  <a:spcBef>
                    <a:spcPts val="0"/>
                  </a:spcBef>
                </a:pPr>
                <a:endParaRPr lang="en-US" altLang="zh-CN" sz="2000" i="1" dirty="0">
                  <a:latin typeface="Times New Roman" panose="02020603050405020304" pitchFamily="18" charset="0"/>
                  <a:cs typeface="Times New Roman" panose="02020603050405020304" pitchFamily="18" charset="0"/>
                </a:endParaRPr>
              </a:p>
              <a:p>
                <a:pPr marL="0" indent="0">
                  <a:spcBef>
                    <a:spcPts val="0"/>
                  </a:spcBef>
                  <a:buNone/>
                </a:pP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update</a:t>
                </a:r>
                <a:r>
                  <a:rPr lang="en-US" altLang="zh-CN" sz="2000" i="1" dirty="0">
                    <a:latin typeface="Times New Roman" panose="02020603050405020304" pitchFamily="18" charset="0"/>
                    <a:cs typeface="Times New Roman" panose="02020603050405020304" pitchFamily="18" charset="0"/>
                  </a:rPr>
                  <a:t> account</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set</a:t>
                </a:r>
                <a:r>
                  <a:rPr lang="en-US" altLang="zh-CN" sz="2000" i="1" dirty="0">
                    <a:latin typeface="Times New Roman" panose="02020603050405020304" pitchFamily="18" charset="0"/>
                    <a:cs typeface="Times New Roman" panose="02020603050405020304" pitchFamily="18" charset="0"/>
                  </a:rPr>
                  <a:t> balance = balance </a:t>
                </a:r>
                <a14:m>
                  <m:oMath xmlns:m="http://schemas.openxmlformats.org/officeDocument/2006/math">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i="1" dirty="0">
                    <a:latin typeface="Times New Roman" panose="02020603050405020304" pitchFamily="18" charset="0"/>
                    <a:cs typeface="Times New Roman" panose="02020603050405020304" pitchFamily="18" charset="0"/>
                  </a:rPr>
                  <a:t> 1.05</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balance </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i="1" dirty="0">
                    <a:latin typeface="Times New Roman" panose="02020603050405020304" pitchFamily="18" charset="0"/>
                    <a:cs typeface="Times New Roman" panose="02020603050405020304" pitchFamily="18" charset="0"/>
                  </a:rPr>
                  <a:t> 10000</a:t>
                </a:r>
              </a:p>
              <a:p>
                <a:r>
                  <a:rPr lang="en-US" altLang="zh-CN" sz="2000" dirty="0"/>
                  <a:t>Can be done better using the case statement (next slide)</a:t>
                </a:r>
              </a:p>
              <a:p>
                <a:endParaRPr lang="zh-CN" altLang="en-US" sz="2000" dirty="0"/>
              </a:p>
            </p:txBody>
          </p:sp>
        </mc:Choice>
        <mc:Fallback xmlns="">
          <p:sp>
            <p:nvSpPr>
              <p:cNvPr id="3" name="内容占位符 2">
                <a:extLst>
                  <a:ext uri="{FF2B5EF4-FFF2-40B4-BE49-F238E27FC236}">
                    <a16:creationId xmlns:a16="http://schemas.microsoft.com/office/drawing/2014/main" id="{FE7AD79C-BCF1-4ED5-B9E7-A46CCA36A197}"/>
                  </a:ext>
                </a:extLst>
              </p:cNvPr>
              <p:cNvSpPr>
                <a:spLocks noGrp="1" noRot="1" noChangeAspect="1" noMove="1" noResize="1" noEditPoints="1" noAdjustHandles="1" noChangeArrowheads="1" noChangeShapeType="1" noTextEdit="1"/>
              </p:cNvSpPr>
              <p:nvPr>
                <p:ph idx="1"/>
              </p:nvPr>
            </p:nvSpPr>
            <p:spPr>
              <a:xfrm>
                <a:off x="251520" y="669215"/>
                <a:ext cx="8568952" cy="3805070"/>
              </a:xfrm>
              <a:blipFill>
                <a:blip r:embed="rId2"/>
                <a:stretch>
                  <a:fillRect l="-640" t="-801"/>
                </a:stretch>
              </a:blipFill>
            </p:spPr>
            <p:txBody>
              <a:bodyPr/>
              <a:lstStyle/>
              <a:p>
                <a:r>
                  <a:rPr lang="zh-CN" altLang="en-US">
                    <a:noFill/>
                  </a:rPr>
                  <a:t> </a:t>
                </a:r>
              </a:p>
            </p:txBody>
          </p:sp>
        </mc:Fallback>
      </mc:AlternateContent>
      <p:sp>
        <p:nvSpPr>
          <p:cNvPr id="4" name="AutoShape 1029">
            <a:extLst>
              <a:ext uri="{FF2B5EF4-FFF2-40B4-BE49-F238E27FC236}">
                <a16:creationId xmlns:a16="http://schemas.microsoft.com/office/drawing/2014/main" id="{D51F3B75-1E7D-458E-9192-A05FCB8093A4}"/>
              </a:ext>
            </a:extLst>
          </p:cNvPr>
          <p:cNvSpPr>
            <a:spLocks noChangeArrowheads="1"/>
          </p:cNvSpPr>
          <p:nvPr/>
        </p:nvSpPr>
        <p:spPr bwMode="auto">
          <a:xfrm>
            <a:off x="683568" y="2283718"/>
            <a:ext cx="364331" cy="910829"/>
          </a:xfrm>
          <a:prstGeom prst="upDownArrow">
            <a:avLst>
              <a:gd name="adj1" fmla="val 50000"/>
              <a:gd name="adj2" fmla="val 50000"/>
            </a:avLst>
          </a:prstGeom>
          <a:solidFill>
            <a:schemeClr val="accent1"/>
          </a:solidFill>
          <a:ln w="9525">
            <a:solidFill>
              <a:schemeClr val="tx1"/>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endParaRPr kumimoji="0" lang="zh-CN" altLang="en-US" sz="1500">
              <a:solidFill>
                <a:srgbClr val="00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409736059"/>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8E2F6D-EBA6-4563-A7A0-424EB0EEE00B}"/>
              </a:ext>
            </a:extLst>
          </p:cNvPr>
          <p:cNvSpPr>
            <a:spLocks noGrp="1"/>
          </p:cNvSpPr>
          <p:nvPr>
            <p:ph type="title"/>
          </p:nvPr>
        </p:nvSpPr>
        <p:spPr/>
        <p:txBody>
          <a:bodyPr/>
          <a:lstStyle/>
          <a:p>
            <a:pPr algn="ctr"/>
            <a:r>
              <a:rPr lang="en-US" altLang="zh-CN" dirty="0"/>
              <a:t>Case</a:t>
            </a:r>
            <a:r>
              <a:rPr lang="zh-CN" altLang="en-US" dirty="0"/>
              <a:t>结构</a:t>
            </a:r>
          </a:p>
        </p:txBody>
      </p:sp>
      <p:sp>
        <p:nvSpPr>
          <p:cNvPr id="3" name="内容占位符 2">
            <a:extLst>
              <a:ext uri="{FF2B5EF4-FFF2-40B4-BE49-F238E27FC236}">
                <a16:creationId xmlns:a16="http://schemas.microsoft.com/office/drawing/2014/main" id="{F6DE471C-94BC-42EC-A10C-7BE8788C90E1}"/>
              </a:ext>
            </a:extLst>
          </p:cNvPr>
          <p:cNvSpPr>
            <a:spLocks noGrp="1"/>
          </p:cNvSpPr>
          <p:nvPr>
            <p:ph idx="1"/>
          </p:nvPr>
        </p:nvSpPr>
        <p:spPr/>
        <p:txBody>
          <a:bodyPr/>
          <a:lstStyle/>
          <a:p>
            <a:r>
              <a:rPr lang="en-US" altLang="zh-CN" sz="2000" dirty="0"/>
              <a:t>The same query as before: Increase all accounts with balances over $10,000 by 6%, all other accounts receive 5%.</a:t>
            </a:r>
            <a:br>
              <a:rPr lang="en-US" altLang="zh-CN" sz="2000" dirty="0"/>
            </a:br>
            <a:endParaRPr lang="en-US" altLang="zh-CN" sz="2000" dirty="0"/>
          </a:p>
          <a:p>
            <a:pPr marL="0" indent="0">
              <a:buNone/>
            </a:pPr>
            <a:r>
              <a:rPr lang="en-US" altLang="zh-CN" sz="2000" b="1" i="1" dirty="0">
                <a:latin typeface="Times New Roman" panose="02020603050405020304" pitchFamily="18" charset="0"/>
                <a:cs typeface="Times New Roman" panose="02020603050405020304" pitchFamily="18" charset="0"/>
              </a:rPr>
              <a:t>    update</a:t>
            </a:r>
            <a:r>
              <a:rPr lang="en-US" altLang="zh-CN" sz="2000" i="1" dirty="0">
                <a:latin typeface="Times New Roman" panose="02020603050405020304" pitchFamily="18" charset="0"/>
                <a:cs typeface="Times New Roman" panose="02020603050405020304" pitchFamily="18" charset="0"/>
              </a:rPr>
              <a:t> account</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set</a:t>
            </a:r>
            <a:r>
              <a:rPr lang="en-US" altLang="zh-CN" sz="2000" i="1" dirty="0">
                <a:latin typeface="Times New Roman" panose="02020603050405020304" pitchFamily="18" charset="0"/>
                <a:cs typeface="Times New Roman" panose="02020603050405020304" pitchFamily="18" charset="0"/>
              </a:rPr>
              <a:t> balance =  </a:t>
            </a:r>
          </a:p>
          <a:p>
            <a:pPr marL="0" indent="0">
              <a:buNone/>
            </a:pPr>
            <a:r>
              <a:rPr lang="en-US" altLang="zh-CN" sz="2000" b="1" i="1" dirty="0">
                <a:latin typeface="Times New Roman" panose="02020603050405020304" pitchFamily="18" charset="0"/>
                <a:cs typeface="Times New Roman" panose="02020603050405020304" pitchFamily="18" charset="0"/>
              </a:rPr>
              <a:t>          case</a:t>
            </a:r>
            <a:r>
              <a:rPr lang="en-US" altLang="zh-CN" sz="2000" i="1" dirty="0">
                <a:latin typeface="Times New Roman" panose="02020603050405020304" pitchFamily="18" charset="0"/>
                <a:cs typeface="Times New Roman" panose="02020603050405020304" pitchFamily="18" charset="0"/>
              </a:rPr>
              <a:t> </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when</a:t>
            </a:r>
            <a:r>
              <a:rPr lang="en-US" altLang="zh-CN" sz="2000" i="1" dirty="0">
                <a:latin typeface="Times New Roman" panose="02020603050405020304" pitchFamily="18" charset="0"/>
                <a:cs typeface="Times New Roman" panose="02020603050405020304" pitchFamily="18" charset="0"/>
              </a:rPr>
              <a:t> balance &lt;= 10000 </a:t>
            </a:r>
            <a:r>
              <a:rPr lang="en-US" altLang="zh-CN" sz="2000" b="1" i="1" dirty="0">
                <a:latin typeface="Times New Roman" panose="02020603050405020304" pitchFamily="18" charset="0"/>
                <a:cs typeface="Times New Roman" panose="02020603050405020304" pitchFamily="18" charset="0"/>
              </a:rPr>
              <a:t>then</a:t>
            </a:r>
            <a:r>
              <a:rPr lang="en-US" altLang="zh-CN" sz="2000" i="1" dirty="0">
                <a:latin typeface="Times New Roman" panose="02020603050405020304" pitchFamily="18" charset="0"/>
                <a:cs typeface="Times New Roman" panose="02020603050405020304" pitchFamily="18" charset="0"/>
              </a:rPr>
              <a:t> balance *1.05</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else</a:t>
            </a:r>
            <a:r>
              <a:rPr lang="en-US" altLang="zh-CN" sz="2000" i="1" dirty="0">
                <a:latin typeface="Times New Roman" panose="02020603050405020304" pitchFamily="18" charset="0"/>
                <a:cs typeface="Times New Roman" panose="02020603050405020304" pitchFamily="18" charset="0"/>
              </a:rPr>
              <a:t>  balance * 1.06</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end</a:t>
            </a:r>
          </a:p>
          <a:p>
            <a:endParaRPr lang="zh-CN" altLang="en-US" sz="2000" dirty="0"/>
          </a:p>
        </p:txBody>
      </p:sp>
      <p:pic>
        <p:nvPicPr>
          <p:cNvPr id="4" name="Picture 7">
            <a:extLst>
              <a:ext uri="{FF2B5EF4-FFF2-40B4-BE49-F238E27FC236}">
                <a16:creationId xmlns:a16="http://schemas.microsoft.com/office/drawing/2014/main" id="{36099DB0-5ED9-4A6F-9FE6-25A53B3EB9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7832" y="1995686"/>
            <a:ext cx="2808312" cy="173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9760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4C753C-7FF9-4C35-8626-53D7FDC3FBB3}"/>
              </a:ext>
            </a:extLst>
          </p:cNvPr>
          <p:cNvSpPr>
            <a:spLocks noGrp="1"/>
          </p:cNvSpPr>
          <p:nvPr>
            <p:ph type="title"/>
          </p:nvPr>
        </p:nvSpPr>
        <p:spPr/>
        <p:txBody>
          <a:bodyPr/>
          <a:lstStyle/>
          <a:p>
            <a:pPr algn="ctr"/>
            <a:r>
              <a:rPr lang="en-US" altLang="zh-CN" dirty="0"/>
              <a:t>Review Terms</a:t>
            </a:r>
            <a:endParaRPr lang="zh-CN" altLang="en-US" dirty="0"/>
          </a:p>
        </p:txBody>
      </p:sp>
      <p:sp>
        <p:nvSpPr>
          <p:cNvPr id="3" name="内容占位符 2">
            <a:extLst>
              <a:ext uri="{FF2B5EF4-FFF2-40B4-BE49-F238E27FC236}">
                <a16:creationId xmlns:a16="http://schemas.microsoft.com/office/drawing/2014/main" id="{C2B466E9-3A01-4F87-B67B-96204D1FBF3F}"/>
              </a:ext>
            </a:extLst>
          </p:cNvPr>
          <p:cNvSpPr>
            <a:spLocks noGrp="1"/>
          </p:cNvSpPr>
          <p:nvPr>
            <p:ph idx="1"/>
          </p:nvPr>
        </p:nvSpPr>
        <p:spPr>
          <a:xfrm>
            <a:off x="251520" y="710896"/>
            <a:ext cx="3096344" cy="3805070"/>
          </a:xfrm>
        </p:spPr>
        <p:txBody>
          <a:bodyPr/>
          <a:lstStyle/>
          <a:p>
            <a:r>
              <a:rPr lang="en-US" altLang="zh-CN" sz="1400" dirty="0"/>
              <a:t>Data definition language</a:t>
            </a:r>
          </a:p>
          <a:p>
            <a:r>
              <a:rPr lang="en-US" altLang="zh-CN" sz="1400" dirty="0"/>
              <a:t>Data manipulation language</a:t>
            </a:r>
          </a:p>
          <a:p>
            <a:r>
              <a:rPr lang="en-US" altLang="zh-CN" sz="1400" dirty="0"/>
              <a:t>Database schema</a:t>
            </a:r>
          </a:p>
          <a:p>
            <a:r>
              <a:rPr lang="en-US" altLang="zh-CN" sz="1400" dirty="0"/>
              <a:t>Database instance</a:t>
            </a:r>
          </a:p>
          <a:p>
            <a:r>
              <a:rPr lang="en-US" altLang="zh-CN" sz="1400" dirty="0"/>
              <a:t>Relation schema</a:t>
            </a:r>
          </a:p>
          <a:p>
            <a:r>
              <a:rPr lang="en-US" altLang="zh-CN" sz="1400" dirty="0"/>
              <a:t>Relation instance</a:t>
            </a:r>
          </a:p>
          <a:p>
            <a:r>
              <a:rPr lang="en-US" altLang="zh-CN" sz="1400" dirty="0"/>
              <a:t>Primary key</a:t>
            </a:r>
          </a:p>
          <a:p>
            <a:r>
              <a:rPr lang="en-US" altLang="zh-CN" sz="1400" dirty="0"/>
              <a:t>Foreign key</a:t>
            </a:r>
          </a:p>
          <a:p>
            <a:pPr lvl="1"/>
            <a:r>
              <a:rPr lang="en-US" altLang="zh-CN" sz="1100" dirty="0"/>
              <a:t>Referencing relation</a:t>
            </a:r>
          </a:p>
          <a:p>
            <a:pPr lvl="1"/>
            <a:r>
              <a:rPr lang="en-US" altLang="zh-CN" sz="1100" dirty="0"/>
              <a:t>Referenced relation</a:t>
            </a:r>
          </a:p>
          <a:p>
            <a:r>
              <a:rPr lang="en-US" altLang="zh-CN" sz="1400" dirty="0"/>
              <a:t>Null value</a:t>
            </a:r>
          </a:p>
          <a:p>
            <a:r>
              <a:rPr lang="en-US" altLang="zh-CN" sz="1400" dirty="0"/>
              <a:t>Query language</a:t>
            </a:r>
          </a:p>
          <a:p>
            <a:r>
              <a:rPr lang="en-US" altLang="zh-CN" sz="1400" dirty="0"/>
              <a:t>SQL query structure</a:t>
            </a:r>
          </a:p>
          <a:p>
            <a:pPr lvl="1"/>
            <a:r>
              <a:rPr lang="en-US" altLang="zh-CN" sz="1100" b="1" dirty="0"/>
              <a:t>select</a:t>
            </a:r>
            <a:r>
              <a:rPr lang="en-US" altLang="zh-CN" sz="1100" dirty="0"/>
              <a:t> clause</a:t>
            </a:r>
          </a:p>
          <a:p>
            <a:pPr lvl="1"/>
            <a:r>
              <a:rPr lang="en-US" altLang="zh-CN" sz="1100" b="1" dirty="0"/>
              <a:t>from</a:t>
            </a:r>
            <a:r>
              <a:rPr lang="en-US" altLang="zh-CN" sz="1100" dirty="0"/>
              <a:t> clause</a:t>
            </a:r>
          </a:p>
          <a:p>
            <a:pPr lvl="1"/>
            <a:r>
              <a:rPr lang="en-US" altLang="zh-CN" sz="1100" b="1" dirty="0"/>
              <a:t>where</a:t>
            </a:r>
            <a:r>
              <a:rPr lang="en-US" altLang="zh-CN" sz="1100" dirty="0"/>
              <a:t> clause</a:t>
            </a:r>
          </a:p>
          <a:p>
            <a:pPr>
              <a:buFontTx/>
            </a:pPr>
            <a:r>
              <a:rPr lang="en-US" altLang="zh-CN" sz="1400" dirty="0"/>
              <a:t>Natural join operation</a:t>
            </a:r>
          </a:p>
          <a:p>
            <a:endParaRPr lang="en-US" altLang="zh-CN" sz="1400" dirty="0"/>
          </a:p>
          <a:p>
            <a:endParaRPr lang="zh-CN" altLang="en-US" sz="1400" dirty="0"/>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95316E48-D6C6-423A-9BA1-869527E2A714}"/>
                  </a:ext>
                </a:extLst>
              </p:cNvPr>
              <p:cNvSpPr txBox="1">
                <a:spLocks/>
              </p:cNvSpPr>
              <p:nvPr/>
            </p:nvSpPr>
            <p:spPr bwMode="auto">
              <a:xfrm>
                <a:off x="3419872" y="710896"/>
                <a:ext cx="3096344" cy="380507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buFontTx/>
                  <a:buChar char="•"/>
                </a:pPr>
                <a:r>
                  <a:rPr lang="en-US" altLang="zh-CN" sz="1400" b="1" dirty="0"/>
                  <a:t>as</a:t>
                </a:r>
                <a:r>
                  <a:rPr lang="en-US" altLang="zh-CN" sz="1400" dirty="0"/>
                  <a:t> clause</a:t>
                </a:r>
                <a:endParaRPr lang="en-US" altLang="zh-CN" sz="1100" dirty="0"/>
              </a:p>
              <a:p>
                <a:pPr>
                  <a:buFontTx/>
                </a:pPr>
                <a:r>
                  <a:rPr lang="en-US" altLang="zh-CN" sz="1400" b="1" kern="0" dirty="0"/>
                  <a:t>order by</a:t>
                </a:r>
                <a:r>
                  <a:rPr lang="en-US" altLang="zh-CN" sz="1400" kern="0" dirty="0"/>
                  <a:t> clause</a:t>
                </a:r>
              </a:p>
              <a:p>
                <a:pPr>
                  <a:buFontTx/>
                </a:pPr>
                <a:r>
                  <a:rPr lang="en-US" altLang="zh-CN" sz="1400" kern="0" dirty="0"/>
                  <a:t>Tuple variable</a:t>
                </a:r>
              </a:p>
              <a:p>
                <a:pPr>
                  <a:buFontTx/>
                </a:pPr>
                <a:r>
                  <a:rPr lang="en-US" altLang="zh-CN" sz="1400" kern="0" dirty="0"/>
                  <a:t>Set operations</a:t>
                </a:r>
              </a:p>
              <a:p>
                <a:pPr lvl="1">
                  <a:buFontTx/>
                </a:pPr>
                <a:r>
                  <a:rPr lang="en-US" altLang="zh-CN" sz="1100" b="1" kern="0" dirty="0"/>
                  <a:t>Union</a:t>
                </a:r>
              </a:p>
              <a:p>
                <a:pPr lvl="1">
                  <a:buFontTx/>
                </a:pPr>
                <a:r>
                  <a:rPr lang="en-US" altLang="zh-CN" sz="1100" b="1" kern="0" dirty="0"/>
                  <a:t>Intersect</a:t>
                </a:r>
              </a:p>
              <a:p>
                <a:pPr lvl="1">
                  <a:buFontTx/>
                </a:pPr>
                <a:r>
                  <a:rPr lang="en-US" altLang="zh-CN" sz="1100" b="1" kern="0" dirty="0"/>
                  <a:t>except</a:t>
                </a:r>
              </a:p>
              <a:p>
                <a:pPr>
                  <a:buFontTx/>
                </a:pPr>
                <a:r>
                  <a:rPr lang="en-US" altLang="zh-CN" sz="1400" kern="0" dirty="0"/>
                  <a:t>Null</a:t>
                </a:r>
                <a:r>
                  <a:rPr lang="zh-CN" altLang="en-US" sz="1400" kern="0" dirty="0"/>
                  <a:t> </a:t>
                </a:r>
                <a:r>
                  <a:rPr lang="en-US" altLang="zh-CN" sz="1400" kern="0" dirty="0"/>
                  <a:t>values</a:t>
                </a:r>
              </a:p>
              <a:p>
                <a:pPr lvl="1">
                  <a:buFontTx/>
                </a:pPr>
                <a:r>
                  <a:rPr lang="en-US" altLang="zh-CN" sz="1100" kern="0" dirty="0"/>
                  <a:t>Truth value “unknown”</a:t>
                </a:r>
              </a:p>
              <a:p>
                <a:pPr>
                  <a:buFontTx/>
                </a:pPr>
                <a:r>
                  <a:rPr lang="en-US" altLang="zh-CN" sz="1400" kern="0" dirty="0"/>
                  <a:t>Aggregate functions</a:t>
                </a:r>
              </a:p>
              <a:p>
                <a:pPr lvl="1">
                  <a:buFontTx/>
                </a:pPr>
                <a:r>
                  <a:rPr lang="en-US" altLang="zh-CN" sz="1100" kern="0" dirty="0"/>
                  <a:t>avg, min, max, sum, count</a:t>
                </a:r>
              </a:p>
              <a:p>
                <a:pPr lvl="1">
                  <a:buFontTx/>
                </a:pPr>
                <a:r>
                  <a:rPr lang="en-US" altLang="zh-CN" sz="1100" kern="0" dirty="0"/>
                  <a:t>group by</a:t>
                </a:r>
              </a:p>
              <a:p>
                <a:pPr lvl="1">
                  <a:buFontTx/>
                </a:pPr>
                <a:r>
                  <a:rPr lang="en-US" altLang="zh-CN" sz="1000" kern="0" dirty="0"/>
                  <a:t>having </a:t>
                </a:r>
              </a:p>
              <a:p>
                <a:pPr>
                  <a:buFontTx/>
                </a:pPr>
                <a:r>
                  <a:rPr lang="en-US" altLang="zh-CN" sz="1400" kern="0" dirty="0"/>
                  <a:t>Nested subqueries</a:t>
                </a:r>
              </a:p>
              <a:p>
                <a:pPr>
                  <a:buFontTx/>
                </a:pPr>
                <a:r>
                  <a:rPr lang="en-US" altLang="zh-CN" sz="1400" kern="0" dirty="0"/>
                  <a:t>Set comparisons</a:t>
                </a:r>
              </a:p>
              <a:p>
                <a:pPr lvl="1">
                  <a:buFontTx/>
                </a:pPr>
                <a:r>
                  <a:rPr lang="en-US" altLang="zh-CN" sz="1000" kern="0" dirty="0"/>
                  <a:t>{</a:t>
                </a:r>
                <a14:m>
                  <m:oMath xmlns:m="http://schemas.openxmlformats.org/officeDocument/2006/math">
                    <m:r>
                      <a:rPr lang="en-US" altLang="zh-CN" sz="1000" i="1" kern="0" smtClean="0">
                        <a:latin typeface="Cambria Math" panose="02040503050406030204" pitchFamily="18" charset="0"/>
                        <a:ea typeface="Cambria Math" panose="02040503050406030204" pitchFamily="18" charset="0"/>
                      </a:rPr>
                      <m:t>&lt;</m:t>
                    </m:r>
                    <m:r>
                      <a:rPr lang="en-US" altLang="zh-CN" sz="1000" b="0" i="1" kern="0" smtClean="0">
                        <a:latin typeface="Cambria Math" panose="02040503050406030204" pitchFamily="18" charset="0"/>
                        <a:ea typeface="Cambria Math" panose="02040503050406030204" pitchFamily="18" charset="0"/>
                      </a:rPr>
                      <m:t>,≤,&gt;,≥</m:t>
                    </m:r>
                  </m:oMath>
                </a14:m>
                <a:r>
                  <a:rPr lang="en-US" altLang="zh-CN" sz="1000" kern="0" dirty="0"/>
                  <a:t>}{</a:t>
                </a:r>
                <a:r>
                  <a:rPr lang="en-US" altLang="zh-CN" sz="1000" b="1" kern="0" dirty="0"/>
                  <a:t>some</a:t>
                </a:r>
                <a:r>
                  <a:rPr lang="en-US" altLang="zh-CN" sz="1000" kern="0" dirty="0"/>
                  <a:t>, </a:t>
                </a:r>
                <a:r>
                  <a:rPr lang="en-US" altLang="zh-CN" sz="1000" b="1" kern="0" dirty="0"/>
                  <a:t>all</a:t>
                </a:r>
                <a:r>
                  <a:rPr lang="en-US" altLang="zh-CN" sz="1000" kern="0" dirty="0"/>
                  <a:t>}</a:t>
                </a:r>
              </a:p>
              <a:p>
                <a:pPr lvl="1">
                  <a:buFontTx/>
                </a:pPr>
                <a:r>
                  <a:rPr lang="en-US" altLang="zh-CN" sz="1000" kern="0" dirty="0"/>
                  <a:t>exists</a:t>
                </a:r>
              </a:p>
              <a:p>
                <a:pPr lvl="1">
                  <a:buFontTx/>
                </a:pPr>
                <a:r>
                  <a:rPr lang="en-US" altLang="zh-CN" sz="1000" kern="0" dirty="0"/>
                  <a:t>unique</a:t>
                </a:r>
              </a:p>
              <a:p>
                <a:pPr>
                  <a:buFontTx/>
                </a:pPr>
                <a:endParaRPr lang="en-US" altLang="zh-CN" sz="1400" kern="0" dirty="0"/>
              </a:p>
            </p:txBody>
          </p:sp>
        </mc:Choice>
        <mc:Fallback xmlns="">
          <p:sp>
            <p:nvSpPr>
              <p:cNvPr id="6" name="内容占位符 2">
                <a:extLst>
                  <a:ext uri="{FF2B5EF4-FFF2-40B4-BE49-F238E27FC236}">
                    <a16:creationId xmlns:a16="http://schemas.microsoft.com/office/drawing/2014/main" id="{95316E48-D6C6-423A-9BA1-869527E2A714}"/>
                  </a:ext>
                </a:extLst>
              </p:cNvPr>
              <p:cNvSpPr txBox="1">
                <a:spLocks noRot="1" noChangeAspect="1" noMove="1" noResize="1" noEditPoints="1" noAdjustHandles="1" noChangeArrowheads="1" noChangeShapeType="1" noTextEdit="1"/>
              </p:cNvSpPr>
              <p:nvPr/>
            </p:nvSpPr>
            <p:spPr bwMode="auto">
              <a:xfrm>
                <a:off x="3419872" y="710896"/>
                <a:ext cx="3096344" cy="3805070"/>
              </a:xfrm>
              <a:prstGeom prst="rect">
                <a:avLst/>
              </a:prstGeom>
              <a:blipFill>
                <a:blip r:embed="rId2"/>
                <a:stretch>
                  <a:fillRect l="-197" t="-321" b="-673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7" name="内容占位符 2">
            <a:extLst>
              <a:ext uri="{FF2B5EF4-FFF2-40B4-BE49-F238E27FC236}">
                <a16:creationId xmlns:a16="http://schemas.microsoft.com/office/drawing/2014/main" id="{F3138D1A-5B41-46E4-B94E-4A2B98AB5605}"/>
              </a:ext>
            </a:extLst>
          </p:cNvPr>
          <p:cNvSpPr txBox="1">
            <a:spLocks/>
          </p:cNvSpPr>
          <p:nvPr/>
        </p:nvSpPr>
        <p:spPr bwMode="auto">
          <a:xfrm>
            <a:off x="6515060" y="696822"/>
            <a:ext cx="3096344" cy="3805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buFontTx/>
            </a:pPr>
            <a:r>
              <a:rPr lang="en-US" altLang="zh-CN" sz="1400" b="1" kern="0" dirty="0"/>
              <a:t>with</a:t>
            </a:r>
            <a:r>
              <a:rPr lang="en-US" altLang="zh-CN" sz="1400" kern="0" dirty="0"/>
              <a:t> clause</a:t>
            </a:r>
          </a:p>
          <a:p>
            <a:pPr>
              <a:buFontTx/>
            </a:pPr>
            <a:r>
              <a:rPr lang="en-US" altLang="zh-CN" sz="1400" kern="0" dirty="0"/>
              <a:t>Scalar subquery</a:t>
            </a:r>
          </a:p>
          <a:p>
            <a:pPr>
              <a:buFontTx/>
            </a:pPr>
            <a:r>
              <a:rPr lang="en-US" altLang="zh-CN" sz="1400" kern="0" dirty="0"/>
              <a:t>Database modification</a:t>
            </a:r>
          </a:p>
          <a:p>
            <a:pPr lvl="1">
              <a:buFontTx/>
            </a:pPr>
            <a:r>
              <a:rPr lang="en-US" altLang="zh-CN" sz="1000" kern="0" dirty="0"/>
              <a:t>Deletion</a:t>
            </a:r>
          </a:p>
          <a:p>
            <a:pPr lvl="1">
              <a:buFontTx/>
            </a:pPr>
            <a:r>
              <a:rPr lang="en-US" altLang="zh-CN" sz="1000" kern="0" dirty="0"/>
              <a:t>Insertion</a:t>
            </a:r>
          </a:p>
          <a:p>
            <a:pPr lvl="1">
              <a:buFontTx/>
            </a:pPr>
            <a:r>
              <a:rPr lang="en-US" altLang="zh-CN" sz="1000" kern="0" dirty="0"/>
              <a:t>Updating</a:t>
            </a:r>
          </a:p>
          <a:p>
            <a:pPr>
              <a:buFontTx/>
            </a:pPr>
            <a:endParaRPr lang="en-US" altLang="zh-CN" sz="1400" kern="0" dirty="0"/>
          </a:p>
        </p:txBody>
      </p:sp>
    </p:spTree>
    <p:extLst>
      <p:ext uri="{BB962C8B-B14F-4D97-AF65-F5344CB8AC3E}">
        <p14:creationId xmlns:p14="http://schemas.microsoft.com/office/powerpoint/2010/main" val="1711649896"/>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592315-9886-4AEE-B396-C3E0190B3310}"/>
              </a:ext>
            </a:extLst>
          </p:cNvPr>
          <p:cNvSpPr>
            <a:spLocks noGrp="1"/>
          </p:cNvSpPr>
          <p:nvPr>
            <p:ph type="title"/>
          </p:nvPr>
        </p:nvSpPr>
        <p:spPr/>
        <p:txBody>
          <a:bodyPr/>
          <a:lstStyle/>
          <a:p>
            <a:pPr algn="ctr"/>
            <a:r>
              <a:rPr lang="zh-CN" altLang="en-US" dirty="0"/>
              <a:t>课后作业</a:t>
            </a:r>
          </a:p>
        </p:txBody>
      </p:sp>
      <p:sp>
        <p:nvSpPr>
          <p:cNvPr id="3" name="内容占位符 2">
            <a:extLst>
              <a:ext uri="{FF2B5EF4-FFF2-40B4-BE49-F238E27FC236}">
                <a16:creationId xmlns:a16="http://schemas.microsoft.com/office/drawing/2014/main" id="{B37B3C81-D24D-4365-80C7-138C79F6F615}"/>
              </a:ext>
            </a:extLst>
          </p:cNvPr>
          <p:cNvSpPr>
            <a:spLocks noGrp="1"/>
          </p:cNvSpPr>
          <p:nvPr>
            <p:ph idx="1"/>
          </p:nvPr>
        </p:nvSpPr>
        <p:spPr/>
        <p:txBody>
          <a:bodyPr/>
          <a:lstStyle/>
          <a:p>
            <a:pPr>
              <a:spcBef>
                <a:spcPts val="1200"/>
              </a:spcBef>
            </a:pPr>
            <a:r>
              <a:rPr lang="zh-CN" altLang="en-US" b="1" dirty="0"/>
              <a:t>阅读</a:t>
            </a:r>
            <a:endParaRPr lang="en-US" altLang="zh-CN" b="1" dirty="0"/>
          </a:p>
          <a:p>
            <a:pPr lvl="1">
              <a:spcBef>
                <a:spcPts val="1200"/>
              </a:spcBef>
            </a:pPr>
            <a:r>
              <a:rPr lang="en-US" altLang="zh-CN" dirty="0"/>
              <a:t>《</a:t>
            </a:r>
            <a:r>
              <a:rPr lang="zh-CN" altLang="en-US" dirty="0"/>
              <a:t>数据库系统概念</a:t>
            </a:r>
            <a:r>
              <a:rPr lang="en-US" altLang="zh-CN" dirty="0"/>
              <a:t>》</a:t>
            </a:r>
            <a:r>
              <a:rPr lang="zh-CN" altLang="en-US" dirty="0"/>
              <a:t>第</a:t>
            </a:r>
            <a:r>
              <a:rPr lang="en-US" altLang="zh-CN" dirty="0"/>
              <a:t>3</a:t>
            </a:r>
            <a:r>
              <a:rPr lang="zh-CN" altLang="en-US" dirty="0"/>
              <a:t>章</a:t>
            </a:r>
            <a:endParaRPr lang="en-US" altLang="zh-CN" dirty="0"/>
          </a:p>
          <a:p>
            <a:pPr>
              <a:spcBef>
                <a:spcPts val="1200"/>
              </a:spcBef>
            </a:pPr>
            <a:r>
              <a:rPr lang="zh-CN" altLang="en-US" b="1" dirty="0"/>
              <a:t>习题</a:t>
            </a:r>
            <a:r>
              <a:rPr lang="en-US" altLang="zh-CN" dirty="0"/>
              <a:t> </a:t>
            </a:r>
          </a:p>
          <a:p>
            <a:pPr lvl="1">
              <a:spcBef>
                <a:spcPts val="1200"/>
              </a:spcBef>
            </a:pPr>
            <a:r>
              <a:rPr lang="en-US" altLang="zh-CN" dirty="0"/>
              <a:t>3.8, 3.9, 3.15</a:t>
            </a:r>
          </a:p>
          <a:p>
            <a:pPr lvl="1">
              <a:spcBef>
                <a:spcPts val="1200"/>
              </a:spcBef>
            </a:pPr>
            <a:r>
              <a:rPr lang="en-US" altLang="zh-CN" dirty="0"/>
              <a:t>10</a:t>
            </a:r>
            <a:r>
              <a:rPr lang="zh-CN" altLang="en-US" dirty="0"/>
              <a:t>月</a:t>
            </a:r>
            <a:r>
              <a:rPr lang="en-US" altLang="zh-CN" dirty="0"/>
              <a:t>13</a:t>
            </a:r>
            <a:r>
              <a:rPr lang="zh-CN" altLang="en-US" dirty="0"/>
              <a:t>日之前发到邮箱</a:t>
            </a:r>
            <a:r>
              <a:rPr lang="en-US" altLang="zh-CN" dirty="0">
                <a:hlinkClick r:id="rId2"/>
              </a:rPr>
              <a:t>pfeilee@163.com</a:t>
            </a:r>
            <a:r>
              <a:rPr lang="en-US" altLang="zh-CN" dirty="0"/>
              <a:t> (</a:t>
            </a:r>
            <a:r>
              <a:rPr lang="zh-CN" altLang="en-US" dirty="0"/>
              <a:t>助教：李鹏飞</a:t>
            </a:r>
            <a:r>
              <a:rPr lang="en-US" altLang="zh-CN" dirty="0"/>
              <a:t>)</a:t>
            </a:r>
          </a:p>
          <a:p>
            <a:pPr lvl="2">
              <a:spcBef>
                <a:spcPts val="1200"/>
              </a:spcBef>
            </a:pPr>
            <a:r>
              <a:rPr lang="zh-CN" altLang="en-US" dirty="0"/>
              <a:t>学号</a:t>
            </a:r>
            <a:r>
              <a:rPr lang="en-US" altLang="zh-CN" dirty="0"/>
              <a:t>-</a:t>
            </a:r>
            <a:r>
              <a:rPr lang="zh-CN" altLang="en-US" dirty="0"/>
              <a:t>姓名</a:t>
            </a:r>
            <a:r>
              <a:rPr lang="en-US" altLang="zh-CN" dirty="0"/>
              <a:t>-</a:t>
            </a:r>
            <a:r>
              <a:rPr lang="zh-CN" altLang="en-US" dirty="0"/>
              <a:t>大数据管理系统作业</a:t>
            </a:r>
            <a:r>
              <a:rPr lang="en-US" altLang="zh-CN" dirty="0"/>
              <a:t>2</a:t>
            </a:r>
          </a:p>
        </p:txBody>
      </p:sp>
    </p:spTree>
    <p:extLst>
      <p:ext uri="{BB962C8B-B14F-4D97-AF65-F5344CB8AC3E}">
        <p14:creationId xmlns:p14="http://schemas.microsoft.com/office/powerpoint/2010/main" val="19534091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54752-0379-4F6E-9065-0BDF14425B38}"/>
              </a:ext>
            </a:extLst>
          </p:cNvPr>
          <p:cNvSpPr>
            <a:spLocks noGrp="1"/>
          </p:cNvSpPr>
          <p:nvPr>
            <p:ph type="title"/>
          </p:nvPr>
        </p:nvSpPr>
        <p:spPr/>
        <p:txBody>
          <a:bodyPr/>
          <a:lstStyle/>
          <a:p>
            <a:pPr algn="ctr"/>
            <a:r>
              <a:rPr lang="en-US" altLang="zh-CN" dirty="0"/>
              <a:t>SQL</a:t>
            </a:r>
            <a:r>
              <a:rPr lang="zh-CN" altLang="en-US" dirty="0"/>
              <a:t>中的数据类型（续）</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072D886-C260-4AD7-92F6-428826A9BD11}"/>
                  </a:ext>
                </a:extLst>
              </p:cNvPr>
              <p:cNvSpPr>
                <a:spLocks noGrp="1"/>
              </p:cNvSpPr>
              <p:nvPr>
                <p:ph idx="1"/>
              </p:nvPr>
            </p:nvSpPr>
            <p:spPr>
              <a:xfrm>
                <a:off x="107504" y="699542"/>
                <a:ext cx="8928992" cy="3805070"/>
              </a:xfrm>
            </p:spPr>
            <p:txBody>
              <a:bodyPr/>
              <a:lstStyle/>
              <a:p>
                <a:r>
                  <a:rPr lang="en-US" altLang="zh-CN" sz="2000" b="1" dirty="0"/>
                  <a:t>real, double precision</a:t>
                </a:r>
              </a:p>
              <a:p>
                <a:pPr lvl="1"/>
                <a:r>
                  <a:rPr lang="en-US" altLang="zh-CN" sz="1800" dirty="0"/>
                  <a:t>Floating point and double-precision floating point numbers, with machine-dependent precision</a:t>
                </a:r>
              </a:p>
              <a:p>
                <a:r>
                  <a:rPr lang="en-US" altLang="zh-CN" sz="2000" b="1" dirty="0"/>
                  <a:t>float(n) </a:t>
                </a:r>
              </a:p>
              <a:p>
                <a:pPr lvl="1"/>
                <a:r>
                  <a:rPr lang="en-US" altLang="zh-CN" sz="1800" dirty="0"/>
                  <a:t>Floating point number, with user-specified precision of at least </a:t>
                </a:r>
                <a14:m>
                  <m:oMath xmlns:m="http://schemas.openxmlformats.org/officeDocument/2006/math">
                    <m:r>
                      <a:rPr lang="en-US" altLang="zh-CN" sz="1800" b="0" i="1" smtClean="0">
                        <a:latin typeface="Cambria Math" panose="02040503050406030204" pitchFamily="18" charset="0"/>
                      </a:rPr>
                      <m:t>𝑛</m:t>
                    </m:r>
                  </m:oMath>
                </a14:m>
                <a:r>
                  <a:rPr lang="en-US" altLang="zh-CN" sz="1800" dirty="0"/>
                  <a:t> digits</a:t>
                </a:r>
              </a:p>
              <a:p>
                <a:r>
                  <a:rPr lang="en-US" altLang="zh-CN" sz="2000" b="1" dirty="0"/>
                  <a:t>null values </a:t>
                </a:r>
              </a:p>
              <a:p>
                <a:pPr lvl="1"/>
                <a:r>
                  <a:rPr lang="en-US" altLang="zh-CN" sz="1800" dirty="0"/>
                  <a:t>Allowed in all the domain types. Declaring an attribute to be </a:t>
                </a:r>
                <a:r>
                  <a:rPr lang="en-US" altLang="zh-CN" sz="1800" dirty="0">
                    <a:solidFill>
                      <a:srgbClr val="C00000"/>
                    </a:solidFill>
                  </a:rPr>
                  <a:t>not null</a:t>
                </a:r>
                <a:r>
                  <a:rPr lang="en-US" altLang="zh-CN" sz="1800" dirty="0"/>
                  <a:t> prohibits null values for that attribute.</a:t>
                </a:r>
              </a:p>
              <a:p>
                <a:r>
                  <a:rPr lang="en-US" altLang="zh-CN" sz="2000" dirty="0"/>
                  <a:t>In SQL-92, can create user-defined domain types</a:t>
                </a:r>
              </a:p>
              <a:p>
                <a:pPr lvl="1"/>
                <a:r>
                  <a:rPr lang="en-US" altLang="zh-CN" sz="1800" dirty="0"/>
                  <a:t>create domain </a:t>
                </a:r>
                <a:r>
                  <a:rPr lang="en-US" altLang="zh-CN" sz="1800" dirty="0" err="1"/>
                  <a:t>person_name</a:t>
                </a:r>
                <a:r>
                  <a:rPr lang="en-US" altLang="zh-CN" sz="1800" dirty="0"/>
                  <a:t> char(20) not null</a:t>
                </a:r>
                <a:endParaRPr lang="zh-CN" altLang="en-US" sz="1800" dirty="0"/>
              </a:p>
            </p:txBody>
          </p:sp>
        </mc:Choice>
        <mc:Fallback xmlns="">
          <p:sp>
            <p:nvSpPr>
              <p:cNvPr id="3" name="内容占位符 2">
                <a:extLst>
                  <a:ext uri="{FF2B5EF4-FFF2-40B4-BE49-F238E27FC236}">
                    <a16:creationId xmlns:a16="http://schemas.microsoft.com/office/drawing/2014/main" id="{E072D886-C260-4AD7-92F6-428826A9BD11}"/>
                  </a:ext>
                </a:extLst>
              </p:cNvPr>
              <p:cNvSpPr>
                <a:spLocks noGrp="1" noRot="1" noChangeAspect="1" noMove="1" noResize="1" noEditPoints="1" noAdjustHandles="1" noChangeArrowheads="1" noChangeShapeType="1" noTextEdit="1"/>
              </p:cNvSpPr>
              <p:nvPr>
                <p:ph idx="1"/>
              </p:nvPr>
            </p:nvSpPr>
            <p:spPr>
              <a:xfrm>
                <a:off x="107504" y="699542"/>
                <a:ext cx="8928992" cy="3805070"/>
              </a:xfrm>
              <a:blipFill>
                <a:blip r:embed="rId2"/>
                <a:stretch>
                  <a:fillRect l="-615" t="-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5269309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8684C-AE45-4709-87EA-14F44034A6BE}"/>
              </a:ext>
            </a:extLst>
          </p:cNvPr>
          <p:cNvSpPr>
            <a:spLocks noGrp="1"/>
          </p:cNvSpPr>
          <p:nvPr>
            <p:ph type="title"/>
          </p:nvPr>
        </p:nvSpPr>
        <p:spPr/>
        <p:txBody>
          <a:bodyPr/>
          <a:lstStyle/>
          <a:p>
            <a:pPr algn="ctr"/>
            <a:r>
              <a:rPr lang="en-US" altLang="zh-CN" dirty="0"/>
              <a:t>SQL</a:t>
            </a:r>
            <a:r>
              <a:rPr lang="zh-CN" altLang="en-US" dirty="0"/>
              <a:t>中的</a:t>
            </a:r>
            <a:r>
              <a:rPr lang="en-US" altLang="zh-CN" dirty="0"/>
              <a:t>Date/Time</a:t>
            </a:r>
            <a:r>
              <a:rPr lang="zh-CN" altLang="en-US" dirty="0"/>
              <a:t>数据类型</a:t>
            </a:r>
          </a:p>
        </p:txBody>
      </p:sp>
      <p:sp>
        <p:nvSpPr>
          <p:cNvPr id="3" name="内容占位符 2">
            <a:extLst>
              <a:ext uri="{FF2B5EF4-FFF2-40B4-BE49-F238E27FC236}">
                <a16:creationId xmlns:a16="http://schemas.microsoft.com/office/drawing/2014/main" id="{D7169969-1559-45B1-A18D-0320001213BB}"/>
              </a:ext>
            </a:extLst>
          </p:cNvPr>
          <p:cNvSpPr>
            <a:spLocks noGrp="1"/>
          </p:cNvSpPr>
          <p:nvPr>
            <p:ph idx="1"/>
          </p:nvPr>
        </p:nvSpPr>
        <p:spPr/>
        <p:txBody>
          <a:bodyPr/>
          <a:lstStyle/>
          <a:p>
            <a:r>
              <a:rPr lang="en-US" altLang="zh-CN" sz="2000" b="1" dirty="0"/>
              <a:t>date</a:t>
            </a:r>
          </a:p>
          <a:p>
            <a:pPr lvl="1"/>
            <a:r>
              <a:rPr lang="en-US" altLang="zh-CN" sz="1800" dirty="0"/>
              <a:t>Dates, containing (4 digit) year, month and date</a:t>
            </a:r>
          </a:p>
          <a:p>
            <a:pPr lvl="1"/>
            <a:r>
              <a:rPr lang="en-US" altLang="zh-CN" sz="1800" dirty="0"/>
              <a:t>E.g., date ‘2014-9-30’</a:t>
            </a:r>
          </a:p>
          <a:p>
            <a:r>
              <a:rPr lang="en-US" altLang="zh-CN" sz="2000" b="1" dirty="0"/>
              <a:t>time </a:t>
            </a:r>
          </a:p>
          <a:p>
            <a:pPr lvl="1"/>
            <a:r>
              <a:rPr lang="en-US" altLang="zh-CN" sz="1800" dirty="0"/>
              <a:t>Time of day, in hours, minutes and seconds</a:t>
            </a:r>
          </a:p>
          <a:p>
            <a:pPr lvl="1"/>
            <a:r>
              <a:rPr lang="en-US" altLang="zh-CN" sz="1800" dirty="0"/>
              <a:t>E.g., time ’09:00:30’   time ’09:00:30.75’</a:t>
            </a:r>
          </a:p>
          <a:p>
            <a:r>
              <a:rPr lang="en-US" altLang="zh-CN" sz="2000" b="1" dirty="0"/>
              <a:t>timestamp</a:t>
            </a:r>
          </a:p>
          <a:p>
            <a:pPr lvl="1"/>
            <a:r>
              <a:rPr lang="en-US" altLang="zh-CN" sz="1800" dirty="0"/>
              <a:t>date plus time of day</a:t>
            </a:r>
          </a:p>
          <a:p>
            <a:pPr lvl="1"/>
            <a:r>
              <a:rPr lang="en-US" altLang="zh-CN" sz="1800" dirty="0"/>
              <a:t>E.g., timestamp  ‘2012-3-13 08:25:30.75’</a:t>
            </a:r>
          </a:p>
          <a:p>
            <a:endParaRPr lang="zh-CN" altLang="en-US" sz="2000" dirty="0"/>
          </a:p>
        </p:txBody>
      </p:sp>
    </p:spTree>
    <p:extLst>
      <p:ext uri="{BB962C8B-B14F-4D97-AF65-F5344CB8AC3E}">
        <p14:creationId xmlns:p14="http://schemas.microsoft.com/office/powerpoint/2010/main" val="1144998836"/>
      </p:ext>
    </p:extLst>
  </p:cSld>
  <p:clrMapOvr>
    <a:masterClrMapping/>
  </p:clrMapOvr>
  <p:transition>
    <p:fade/>
  </p:transition>
</p:sld>
</file>

<file path=ppt/theme/theme1.xml><?xml version="1.0" encoding="utf-8"?>
<a:theme xmlns:a="http://schemas.openxmlformats.org/drawingml/2006/main" name="默认设计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1章 绪论.potx" id="{A4F0AC33-72D4-4097-837F-93641403082A}" vid="{4062CE69-8121-4E25-9D20-76EC1D6FDB85}"/>
    </a:ext>
  </a:extLst>
</a:theme>
</file>

<file path=ppt/theme/theme3.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24348</TotalTime>
  <Words>7369</Words>
  <Application>Microsoft Office PowerPoint</Application>
  <PresentationFormat>全屏显示(16:9)</PresentationFormat>
  <Paragraphs>660</Paragraphs>
  <Slides>77</Slides>
  <Notes>19</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77</vt:i4>
      </vt:variant>
    </vt:vector>
  </HeadingPairs>
  <TitlesOfParts>
    <vt:vector size="92" baseType="lpstr">
      <vt:lpstr>MS PGothic</vt:lpstr>
      <vt:lpstr>黑体</vt:lpstr>
      <vt:lpstr>华文楷体</vt:lpstr>
      <vt:lpstr>宋体</vt:lpstr>
      <vt:lpstr>微软雅黑</vt:lpstr>
      <vt:lpstr>Arial</vt:lpstr>
      <vt:lpstr>Calibri</vt:lpstr>
      <vt:lpstr>Cambria Math</vt:lpstr>
      <vt:lpstr>Comic Sans MS</vt:lpstr>
      <vt:lpstr>Symbol</vt:lpstr>
      <vt:lpstr>Times New Roman</vt:lpstr>
      <vt:lpstr>Trebuchet MS</vt:lpstr>
      <vt:lpstr>Wingdings</vt:lpstr>
      <vt:lpstr>默认设计模板</vt:lpstr>
      <vt:lpstr>2_Office 主题</vt:lpstr>
      <vt:lpstr>PowerPoint 演示文稿</vt:lpstr>
      <vt:lpstr>概要</vt:lpstr>
      <vt:lpstr>SQL查询语言概览</vt:lpstr>
      <vt:lpstr>SQL的组成</vt:lpstr>
      <vt:lpstr>概要</vt:lpstr>
      <vt:lpstr>数据定义语言 (DDL)</vt:lpstr>
      <vt:lpstr>SQL中的数据类型</vt:lpstr>
      <vt:lpstr>SQL中的数据类型（续）</vt:lpstr>
      <vt:lpstr>SQL中的Date/Time数据类型</vt:lpstr>
      <vt:lpstr>SQL中的Date/Time数据类型（续）</vt:lpstr>
      <vt:lpstr>基本模式定义</vt:lpstr>
      <vt:lpstr>完整性约束</vt:lpstr>
      <vt:lpstr>元组的插入与删除</vt:lpstr>
      <vt:lpstr>表的删除与修改</vt:lpstr>
      <vt:lpstr>银行数据库模式</vt:lpstr>
      <vt:lpstr>大学数据库模式</vt:lpstr>
      <vt:lpstr>概要</vt:lpstr>
      <vt:lpstr>SQL查询的基本结构</vt:lpstr>
      <vt:lpstr>Select语句</vt:lpstr>
      <vt:lpstr>Select语句（续）</vt:lpstr>
      <vt:lpstr>Select语句（续）</vt:lpstr>
      <vt:lpstr>Where语句</vt:lpstr>
      <vt:lpstr>Where语句（续）</vt:lpstr>
      <vt:lpstr>From语句</vt:lpstr>
      <vt:lpstr>自然连接（Natural Join） </vt:lpstr>
      <vt:lpstr>join … using(…)</vt:lpstr>
      <vt:lpstr>概要</vt:lpstr>
      <vt:lpstr>附加基本运算</vt:lpstr>
      <vt:lpstr>关系重命名</vt:lpstr>
      <vt:lpstr>字符串操作（String Operations）</vt:lpstr>
      <vt:lpstr>元组排序</vt:lpstr>
      <vt:lpstr>Where语句谓词</vt:lpstr>
      <vt:lpstr>概要</vt:lpstr>
      <vt:lpstr>集合操作（Set Operation）</vt:lpstr>
      <vt:lpstr>集合操作 (续)</vt:lpstr>
      <vt:lpstr>集合操作（续）</vt:lpstr>
      <vt:lpstr>集合操作（续）</vt:lpstr>
      <vt:lpstr>概要</vt:lpstr>
      <vt:lpstr>空值（Null Value）</vt:lpstr>
      <vt:lpstr>空值与三值逻辑</vt:lpstr>
      <vt:lpstr>空值与聚集</vt:lpstr>
      <vt:lpstr>概要</vt:lpstr>
      <vt:lpstr>聚集函数（Aggregate Functions）</vt:lpstr>
      <vt:lpstr>聚集函数（续）</vt:lpstr>
      <vt:lpstr>分组聚集：Group By</vt:lpstr>
      <vt:lpstr>聚集函数：Having子句</vt:lpstr>
      <vt:lpstr>聚集函数：Having子句（续）</vt:lpstr>
      <vt:lpstr>概要</vt:lpstr>
      <vt:lpstr>嵌套子查询（Nested Subqueries）</vt:lpstr>
      <vt:lpstr>嵌套子查询：Set Membership</vt:lpstr>
      <vt:lpstr>嵌套子查询： Set Membership（续）</vt:lpstr>
      <vt:lpstr>嵌套子查询：Set Comparison</vt:lpstr>
      <vt:lpstr>Some子句的定义</vt:lpstr>
      <vt:lpstr>All子句的定义</vt:lpstr>
      <vt:lpstr>查询举例</vt:lpstr>
      <vt:lpstr>空关系测试</vt:lpstr>
      <vt:lpstr>查询举例</vt:lpstr>
      <vt:lpstr>查询举例（续）</vt:lpstr>
      <vt:lpstr>重复元组存在性测试</vt:lpstr>
      <vt:lpstr>查询举例</vt:lpstr>
      <vt:lpstr>视图（Views）</vt:lpstr>
      <vt:lpstr>视图定义</vt:lpstr>
      <vt:lpstr>查询举例</vt:lpstr>
      <vt:lpstr>From子句中的子查询</vt:lpstr>
      <vt:lpstr>查询举例</vt:lpstr>
      <vt:lpstr>with子句</vt:lpstr>
      <vt:lpstr>查询举例</vt:lpstr>
      <vt:lpstr>标量子查询（Scalar Subquery）</vt:lpstr>
      <vt:lpstr>概要</vt:lpstr>
      <vt:lpstr>数据库的修改：删除（Deletion）</vt:lpstr>
      <vt:lpstr>删除举例</vt:lpstr>
      <vt:lpstr>数据库的修改：插入（Insertion）</vt:lpstr>
      <vt:lpstr>插入举例</vt:lpstr>
      <vt:lpstr>数据库的修改：更新（Updates）</vt:lpstr>
      <vt:lpstr>Case结构</vt:lpstr>
      <vt:lpstr>Review Terms</vt:lpstr>
      <vt:lpstr>课后作业</vt:lpstr>
    </vt:vector>
  </TitlesOfParts>
  <Company>Global Intelligence Alliance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Creating System Analysis</dc:title>
  <dc:creator>Jessie Wang</dc:creator>
  <cp:lastModifiedBy>Wengen Li</cp:lastModifiedBy>
  <cp:revision>1832</cp:revision>
  <dcterms:created xsi:type="dcterms:W3CDTF">2007-09-26T12:04:45Z</dcterms:created>
  <dcterms:modified xsi:type="dcterms:W3CDTF">2021-09-27T02:57:04Z</dcterms:modified>
</cp:coreProperties>
</file>