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70"/>
  </p:notesMasterIdLst>
  <p:handoutMasterIdLst>
    <p:handoutMasterId r:id="rId71"/>
  </p:handoutMasterIdLst>
  <p:sldIdLst>
    <p:sldId id="1737" r:id="rId3"/>
    <p:sldId id="1769" r:id="rId4"/>
    <p:sldId id="1818" r:id="rId5"/>
    <p:sldId id="1738" r:id="rId6"/>
    <p:sldId id="1741" r:id="rId7"/>
    <p:sldId id="1742" r:id="rId8"/>
    <p:sldId id="1830" r:id="rId9"/>
    <p:sldId id="1743" r:id="rId10"/>
    <p:sldId id="1840" r:id="rId11"/>
    <p:sldId id="1744" r:id="rId12"/>
    <p:sldId id="1745" r:id="rId13"/>
    <p:sldId id="1746" r:id="rId14"/>
    <p:sldId id="1747" r:id="rId15"/>
    <p:sldId id="1748" r:id="rId16"/>
    <p:sldId id="1749" r:id="rId17"/>
    <p:sldId id="1751" r:id="rId18"/>
    <p:sldId id="1752" r:id="rId19"/>
    <p:sldId id="1753" r:id="rId20"/>
    <p:sldId id="1754" r:id="rId21"/>
    <p:sldId id="1831" r:id="rId22"/>
    <p:sldId id="1755" r:id="rId23"/>
    <p:sldId id="1757" r:id="rId24"/>
    <p:sldId id="1758" r:id="rId25"/>
    <p:sldId id="1759" r:id="rId26"/>
    <p:sldId id="1768" r:id="rId27"/>
    <p:sldId id="1832" r:id="rId28"/>
    <p:sldId id="1760" r:id="rId29"/>
    <p:sldId id="1761" r:id="rId30"/>
    <p:sldId id="1762" r:id="rId31"/>
    <p:sldId id="1763" r:id="rId32"/>
    <p:sldId id="1764" r:id="rId33"/>
    <p:sldId id="1765" r:id="rId34"/>
    <p:sldId id="1766" r:id="rId35"/>
    <p:sldId id="1767" r:id="rId36"/>
    <p:sldId id="1770" r:id="rId37"/>
    <p:sldId id="1771" r:id="rId38"/>
    <p:sldId id="1772" r:id="rId39"/>
    <p:sldId id="1778" r:id="rId40"/>
    <p:sldId id="1779" r:id="rId41"/>
    <p:sldId id="1780" r:id="rId42"/>
    <p:sldId id="1796" r:id="rId43"/>
    <p:sldId id="1797" r:id="rId44"/>
    <p:sldId id="1798" r:id="rId45"/>
    <p:sldId id="1799" r:id="rId46"/>
    <p:sldId id="1841" r:id="rId47"/>
    <p:sldId id="1842" r:id="rId48"/>
    <p:sldId id="1833" r:id="rId49"/>
    <p:sldId id="1783" r:id="rId50"/>
    <p:sldId id="1784" r:id="rId51"/>
    <p:sldId id="1785" r:id="rId52"/>
    <p:sldId id="1786" r:id="rId53"/>
    <p:sldId id="1787" r:id="rId54"/>
    <p:sldId id="1788" r:id="rId55"/>
    <p:sldId id="1789" r:id="rId56"/>
    <p:sldId id="1790" r:id="rId57"/>
    <p:sldId id="1791" r:id="rId58"/>
    <p:sldId id="1794" r:id="rId59"/>
    <p:sldId id="1795" r:id="rId60"/>
    <p:sldId id="1806" r:id="rId61"/>
    <p:sldId id="1808" r:id="rId62"/>
    <p:sldId id="1809" r:id="rId63"/>
    <p:sldId id="1810" r:id="rId64"/>
    <p:sldId id="1811" r:id="rId65"/>
    <p:sldId id="1812" r:id="rId66"/>
    <p:sldId id="1813" r:id="rId67"/>
    <p:sldId id="1814" r:id="rId68"/>
    <p:sldId id="1835" r:id="rId69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737"/>
            <p14:sldId id="1769"/>
            <p14:sldId id="1818"/>
            <p14:sldId id="1738"/>
            <p14:sldId id="1741"/>
            <p14:sldId id="1742"/>
            <p14:sldId id="1830"/>
            <p14:sldId id="1743"/>
            <p14:sldId id="1840"/>
            <p14:sldId id="1744"/>
            <p14:sldId id="1745"/>
            <p14:sldId id="1746"/>
            <p14:sldId id="1747"/>
            <p14:sldId id="1748"/>
            <p14:sldId id="1749"/>
            <p14:sldId id="1751"/>
            <p14:sldId id="1752"/>
            <p14:sldId id="1753"/>
            <p14:sldId id="1754"/>
            <p14:sldId id="1831"/>
            <p14:sldId id="1755"/>
            <p14:sldId id="1757"/>
            <p14:sldId id="1758"/>
            <p14:sldId id="1759"/>
            <p14:sldId id="1768"/>
            <p14:sldId id="1832"/>
            <p14:sldId id="1760"/>
            <p14:sldId id="1761"/>
            <p14:sldId id="1762"/>
            <p14:sldId id="1763"/>
            <p14:sldId id="1764"/>
            <p14:sldId id="1765"/>
            <p14:sldId id="1766"/>
            <p14:sldId id="1767"/>
            <p14:sldId id="1770"/>
            <p14:sldId id="1771"/>
            <p14:sldId id="1772"/>
            <p14:sldId id="1778"/>
            <p14:sldId id="1779"/>
            <p14:sldId id="1780"/>
            <p14:sldId id="1796"/>
            <p14:sldId id="1797"/>
            <p14:sldId id="1798"/>
            <p14:sldId id="1799"/>
            <p14:sldId id="1841"/>
            <p14:sldId id="1842"/>
            <p14:sldId id="1833"/>
            <p14:sldId id="1783"/>
            <p14:sldId id="1784"/>
            <p14:sldId id="1785"/>
            <p14:sldId id="1786"/>
            <p14:sldId id="1787"/>
            <p14:sldId id="1788"/>
            <p14:sldId id="1789"/>
            <p14:sldId id="1790"/>
            <p14:sldId id="1791"/>
            <p14:sldId id="1794"/>
            <p14:sldId id="1795"/>
            <p14:sldId id="1806"/>
            <p14:sldId id="1808"/>
            <p14:sldId id="1809"/>
            <p14:sldId id="1810"/>
            <p14:sldId id="1811"/>
            <p14:sldId id="1812"/>
            <p14:sldId id="1813"/>
            <p14:sldId id="1814"/>
            <p14:sldId id="18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93742" autoAdjust="0"/>
  </p:normalViewPr>
  <p:slideViewPr>
    <p:cSldViewPr>
      <p:cViewPr varScale="1">
        <p:scale>
          <a:sx n="84" d="100"/>
          <a:sy n="84" d="100"/>
        </p:scale>
        <p:origin x="768" y="60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如果</a:t>
            </a:r>
            <a:r>
              <a:rPr lang="en-US" altLang="zh-CN" dirty="0" err="1">
                <a:latin typeface="Arial" panose="020B0604020202020204" pitchFamily="34" charset="0"/>
              </a:rPr>
              <a:t>payment_number</a:t>
            </a:r>
            <a:r>
              <a:rPr lang="zh-CN" altLang="en-US" dirty="0">
                <a:latin typeface="Arial" panose="020B0604020202020204" pitchFamily="34" charset="0"/>
              </a:rPr>
              <a:t>不重复，实体集</a:t>
            </a:r>
            <a:r>
              <a:rPr lang="en-US" altLang="zh-CN" dirty="0">
                <a:latin typeface="Arial" panose="020B0604020202020204" pitchFamily="34" charset="0"/>
              </a:rPr>
              <a:t>payment</a:t>
            </a:r>
            <a:r>
              <a:rPr lang="zh-CN" altLang="en-US" dirty="0">
                <a:latin typeface="Arial" panose="020B0604020202020204" pitchFamily="34" charset="0"/>
              </a:rPr>
              <a:t>将有一个主码。不过我们任然使之为弱实体集，因为它存在依赖于实体集</a:t>
            </a:r>
            <a:r>
              <a:rPr lang="en-US" altLang="zh-CN" dirty="0">
                <a:latin typeface="Arial" panose="020B0604020202020204" pitchFamily="34" charset="0"/>
              </a:rPr>
              <a:t>loan.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853299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Designate</a:t>
            </a:r>
            <a:r>
              <a:rPr lang="zh-CN" altLang="en-US" b="1" dirty="0">
                <a:latin typeface="Arial" panose="020B0604020202020204" pitchFamily="34" charset="0"/>
              </a:rPr>
              <a:t>：指定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49044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The way we depict specialization in an E-R diagram depends on whether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an entity may belong to multiple specialized entity sets or if it must belong to at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most one specialized entity set. The former case (multiple sets permitted) is called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overlapping specialization</a:t>
            </a:r>
            <a:r>
              <a:rPr lang="en-US" altLang="zh-CN" dirty="0">
                <a:latin typeface="Arial" panose="020B0604020202020204" pitchFamily="34" charset="0"/>
              </a:rPr>
              <a:t>, while the latter case (at most one permitted) is called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disjoint specialization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497592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if we had an instructor with </a:t>
            </a:r>
            <a:r>
              <a:rPr lang="en-US" altLang="zh-CN" i="1" dirty="0">
                <a:latin typeface="Arial" panose="020B0604020202020204" pitchFamily="34" charset="0"/>
              </a:rPr>
              <a:t>ID </a:t>
            </a:r>
            <a:r>
              <a:rPr lang="en-US" altLang="zh-CN" dirty="0">
                <a:latin typeface="Arial" panose="020B0604020202020204" pitchFamily="34" charset="0"/>
              </a:rPr>
              <a:t>22222, and phone numbers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555-1234 and 555-4321, the relation </a:t>
            </a:r>
            <a:r>
              <a:rPr lang="en-US" altLang="zh-CN" i="1" dirty="0">
                <a:latin typeface="Arial" panose="020B0604020202020204" pitchFamily="34" charset="0"/>
              </a:rPr>
              <a:t>instructor phone </a:t>
            </a:r>
            <a:r>
              <a:rPr lang="en-US" altLang="zh-CN" dirty="0">
                <a:latin typeface="Arial" panose="020B0604020202020204" pitchFamily="34" charset="0"/>
              </a:rPr>
              <a:t>would have two tuples (22222,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555-1234) and (22222, 555-4321).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373381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identifying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：识别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328191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OO</a:t>
            </a:r>
            <a:r>
              <a:rPr lang="zh-CN" altLang="en-US" b="1" dirty="0">
                <a:latin typeface="Arial" panose="020B0604020202020204" pitchFamily="34" charset="0"/>
              </a:rPr>
              <a:t>：面向对象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275822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FD :</a:t>
            </a:r>
            <a:r>
              <a:rPr lang="en-US" altLang="zh-CN" dirty="0">
                <a:latin typeface="Arial" panose="020B0604020202020204" pitchFamily="34" charset="0"/>
              </a:rPr>
              <a:t>Functional Dependencies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94485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Instantiating</a:t>
            </a:r>
            <a:r>
              <a:rPr lang="zh-CN" altLang="en-US" b="1" dirty="0">
                <a:latin typeface="Arial" panose="020B0604020202020204" pitchFamily="34" charset="0"/>
              </a:rPr>
              <a:t>：实例化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21183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25336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Pictorially</a:t>
            </a:r>
            <a:r>
              <a:rPr lang="zh-CN" altLang="en-US" b="1" dirty="0">
                <a:latin typeface="Arial" panose="020B0604020202020204" pitchFamily="34" charset="0"/>
              </a:rPr>
              <a:t>：绘画般地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0677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“watered-down”</a:t>
            </a:r>
            <a:r>
              <a:rPr lang="zh-CN" altLang="en-US" b="1" dirty="0">
                <a:latin typeface="Arial" panose="020B0604020202020204" pitchFamily="34" charset="0"/>
              </a:rPr>
              <a:t>：淡化了的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9998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An </a:t>
            </a:r>
            <a:r>
              <a:rPr lang="en-US" altLang="zh-CN" b="1" dirty="0">
                <a:latin typeface="Arial" panose="020B0604020202020204" pitchFamily="34" charset="0"/>
              </a:rPr>
              <a:t>entity set</a:t>
            </a:r>
            <a:r>
              <a:rPr lang="zh-CN" altLang="en-US" b="1" dirty="0">
                <a:latin typeface="Arial" panose="020B0604020202020204" pitchFamily="34" charset="0"/>
              </a:rPr>
              <a:t>（一个实体或关系）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is a set of entities of the same type that share the same properties,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or attributes. The set of all people who are instructors at a given university, for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example, can be defined as the entity set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Similarly, the entity set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br>
              <a:rPr lang="en-US" altLang="zh-CN" i="1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might represent the set of all students in the university. </a:t>
            </a:r>
          </a:p>
          <a:p>
            <a:r>
              <a:rPr lang="en-US" altLang="zh-CN" b="1" dirty="0">
                <a:latin typeface="Arial" panose="020B0604020202020204" pitchFamily="34" charset="0"/>
              </a:rPr>
              <a:t>extension </a:t>
            </a:r>
            <a:r>
              <a:rPr lang="en-US" altLang="zh-CN" dirty="0">
                <a:latin typeface="Arial" panose="020B0604020202020204" pitchFamily="34" charset="0"/>
              </a:rPr>
              <a:t>of the entity set to refer to the actual collection of entities belonging to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entity set. Thus, the set of actual instructors in the university forms the extension of the entity set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The above distinction is similar to the difference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between a relation and a relation instance </a:t>
            </a:r>
            <a:br>
              <a:rPr lang="en-US" altLang="zh-CN" dirty="0">
                <a:latin typeface="Arial" panose="020B0604020202020204" pitchFamily="34" charset="0"/>
              </a:rPr>
            </a:br>
            <a:br>
              <a:rPr lang="en-US" altLang="zh-CN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134936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 composite attribute may appear as a hierarchy .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upper and lower bounds may be placed on the number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of values in a multivalued attribute. For example, a university may limit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number of phone numbers recorded for a single instructor to two.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The value of a derived attribute is not stored but is computed when required.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03206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05312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</a:rPr>
              <a:t>designate </a:t>
            </a:r>
            <a:r>
              <a:rPr lang="zh-CN" altLang="en-US" b="1" dirty="0">
                <a:latin typeface="Arial" panose="020B0604020202020204" pitchFamily="34" charset="0"/>
              </a:rPr>
              <a:t>：指定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Placement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</a:rPr>
              <a:t>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29814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2021/10/18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2021/10/18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2021/10/18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2021/10/18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关系数据库设计与</a:t>
            </a: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E-R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模型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数据库系统概念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章）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0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6F4C4-5695-4E55-B48A-1EB7943A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数据库概念设计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E4822-7A32-42F7-99B1-72A8E2D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35292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概念设计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主要使用</a:t>
            </a:r>
            <a:r>
              <a:rPr lang="en-US" altLang="zh-CN" sz="2000" b="1" dirty="0"/>
              <a:t>E-R</a:t>
            </a:r>
            <a:r>
              <a:rPr lang="zh-CN" altLang="en-US" sz="2000" b="1" dirty="0"/>
              <a:t>模型</a:t>
            </a:r>
            <a:r>
              <a:rPr lang="en-US" altLang="zh-CN" sz="2000" b="1" dirty="0"/>
              <a:t>) 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What are the entities and relationships?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What information about these entities and relationships should be stored in the database?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What are the integrity constraints or business rules? </a:t>
            </a:r>
          </a:p>
        </p:txBody>
      </p:sp>
    </p:spTree>
    <p:extLst>
      <p:ext uri="{BB962C8B-B14F-4D97-AF65-F5344CB8AC3E}">
        <p14:creationId xmlns:p14="http://schemas.microsoft.com/office/powerpoint/2010/main" val="34712592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30C8-B945-4910-8680-7AA2DC5A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E6FD8-1CE8-4211-A0E7-5A21F6A8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面向对象设计模型的弱化版本</a:t>
            </a:r>
            <a:endParaRPr lang="en-US" altLang="zh-CN" sz="2000" b="1" dirty="0"/>
          </a:p>
          <a:p>
            <a:pPr lvl="1"/>
            <a:r>
              <a:rPr lang="en-US" altLang="zh-CN" sz="1600" dirty="0"/>
              <a:t>Historically very popular</a:t>
            </a:r>
          </a:p>
          <a:p>
            <a:pPr lvl="1"/>
            <a:r>
              <a:rPr lang="en-US" altLang="zh-CN" sz="1600" dirty="0"/>
              <a:t>E-R diagrams represent designs</a:t>
            </a:r>
          </a:p>
          <a:p>
            <a:pPr lvl="1"/>
            <a:r>
              <a:rPr lang="en-US" altLang="zh-CN" sz="1600" dirty="0"/>
              <a:t>Primarily a design model, not implemented by any major DBMSs</a:t>
            </a:r>
          </a:p>
          <a:p>
            <a:r>
              <a:rPr lang="zh-CN" altLang="en-US" sz="2000" b="1" dirty="0"/>
              <a:t>三个主要组成部分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实体集（</a:t>
            </a:r>
            <a:r>
              <a:rPr lang="en-US" altLang="zh-CN" sz="1800" dirty="0"/>
              <a:t>Entity set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zh-CN" altLang="en-US" sz="1800" dirty="0"/>
              <a:t>属性（</a:t>
            </a:r>
            <a:r>
              <a:rPr lang="en-US" altLang="zh-CN" sz="1800" dirty="0"/>
              <a:t>Attributes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zh-CN" altLang="en-US" sz="1800" dirty="0"/>
              <a:t>联系集（</a:t>
            </a:r>
            <a:r>
              <a:rPr lang="en-US" altLang="zh-CN" sz="1800" dirty="0"/>
              <a:t>Relationship set</a:t>
            </a:r>
            <a:r>
              <a:rPr lang="zh-CN" altLang="en-US" sz="1800" dirty="0"/>
              <a:t>）</a:t>
            </a:r>
            <a:r>
              <a:rPr lang="en-US" altLang="zh-C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6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3491F-513F-4AEE-8527-7DA3E3B8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Peter Pin-Shan Chen</a:t>
            </a:r>
            <a:r>
              <a:rPr lang="zh-CN" altLang="en-US" dirty="0"/>
              <a:t>（陈品山）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FE55-2123-4836-A958-289747C7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864" y="1296683"/>
            <a:ext cx="4212431" cy="1926233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altLang="zh-CN" sz="1500" kern="0" dirty="0">
                <a:ea typeface="宋体" panose="02010600030101010101" pitchFamily="2" charset="-122"/>
              </a:rPr>
              <a:t>Dr. Peter P. Chen is the originator of the Entity-Relationship Model (E-R Model), and the founder of ER international conference</a:t>
            </a:r>
          </a:p>
          <a:p>
            <a:pPr>
              <a:buFontTx/>
            </a:pPr>
            <a:r>
              <a:rPr lang="en-US" altLang="zh-CN" sz="1500" kern="0" dirty="0">
                <a:ea typeface="宋体" panose="02010600030101010101" pitchFamily="2" charset="-122"/>
              </a:rPr>
              <a:t>The E-R Model serves as the foundation of many systems analysis and design methodologies, computer-aided software engineering (CASE) tools, and repository systems </a:t>
            </a:r>
          </a:p>
        </p:txBody>
      </p:sp>
      <p:pic>
        <p:nvPicPr>
          <p:cNvPr id="5" name="Picture 4" descr="peterchen">
            <a:extLst>
              <a:ext uri="{FF2B5EF4-FFF2-40B4-BE49-F238E27FC236}">
                <a16:creationId xmlns:a16="http://schemas.microsoft.com/office/drawing/2014/main" id="{A67A50AE-DAF4-4FA1-91A3-38A41971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66" y="1168003"/>
            <a:ext cx="17287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220DF-62BB-41C2-888E-05FE8509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735" y="3902557"/>
            <a:ext cx="6697265" cy="5078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Peter Chen</a:t>
            </a:r>
            <a:r>
              <a:rPr kumimoji="0" lang="en-US" altLang="zh-CN" sz="135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Entity-Relationship Model--Toward a Unified View of Data </a:t>
            </a:r>
            <a:br>
              <a:rPr kumimoji="0" lang="en-US" altLang="zh-CN" sz="135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135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ACM Transactions on Database Systems, Vol. 1, No. 1, March 1976, Pages 9 - 36 </a:t>
            </a:r>
          </a:p>
        </p:txBody>
      </p:sp>
    </p:spTree>
    <p:extLst>
      <p:ext uri="{BB962C8B-B14F-4D97-AF65-F5344CB8AC3E}">
        <p14:creationId xmlns:p14="http://schemas.microsoft.com/office/powerpoint/2010/main" val="16171814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1FDE0-2C7B-4018-A3A5-A76F8EA4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实体集（</a:t>
            </a:r>
            <a:r>
              <a:rPr lang="en-US" altLang="zh-CN" dirty="0"/>
              <a:t>Entity Set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8E510-7AAE-416C-80F1-2D63062C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856984" cy="3805070"/>
          </a:xfrm>
        </p:spPr>
        <p:txBody>
          <a:bodyPr/>
          <a:lstStyle/>
          <a:p>
            <a:r>
              <a:rPr lang="en-US" altLang="zh-CN" sz="2000" dirty="0"/>
              <a:t>A database can be modeled as</a:t>
            </a:r>
          </a:p>
          <a:p>
            <a:pPr lvl="1"/>
            <a:r>
              <a:rPr lang="en-US" altLang="zh-CN" sz="1800" dirty="0"/>
              <a:t>a collection of entities</a:t>
            </a:r>
          </a:p>
          <a:p>
            <a:pPr lvl="1"/>
            <a:r>
              <a:rPr lang="en-US" altLang="zh-CN" sz="1800" dirty="0"/>
              <a:t>relationship among entities</a:t>
            </a:r>
          </a:p>
          <a:p>
            <a:r>
              <a:rPr lang="en-US" altLang="zh-CN" sz="2000" dirty="0"/>
              <a:t>An entity is an object that exists and is distinguishable from other objects</a:t>
            </a:r>
          </a:p>
          <a:p>
            <a:pPr lvl="1"/>
            <a:r>
              <a:rPr lang="en-US" altLang="zh-CN" sz="1800" dirty="0"/>
              <a:t>E.g., specific person, company, event,</a:t>
            </a:r>
            <a:r>
              <a:rPr lang="zh-CN" altLang="en-US" sz="1800" dirty="0"/>
              <a:t> </a:t>
            </a:r>
            <a:r>
              <a:rPr lang="en-US" altLang="zh-CN" sz="1800" dirty="0"/>
              <a:t>university</a:t>
            </a:r>
            <a:endParaRPr lang="zh-CN" altLang="en-US" sz="1800" dirty="0"/>
          </a:p>
          <a:p>
            <a:r>
              <a:rPr lang="en-US" altLang="zh-CN" sz="2000" dirty="0"/>
              <a:t>Entities have attributes</a:t>
            </a:r>
          </a:p>
          <a:p>
            <a:pPr lvl="1"/>
            <a:r>
              <a:rPr lang="en-US" altLang="zh-CN" sz="1800" dirty="0"/>
              <a:t>E.g., people have names and addresses	</a:t>
            </a:r>
          </a:p>
          <a:p>
            <a:r>
              <a:rPr lang="en-US" altLang="zh-CN" sz="2000" dirty="0"/>
              <a:t>An entity set is a set of entities of the same type that share the same properties</a:t>
            </a:r>
          </a:p>
          <a:p>
            <a:pPr lvl="1"/>
            <a:r>
              <a:rPr lang="en-US" altLang="zh-CN" sz="1800" dirty="0"/>
              <a:t>E.g., the set of all persons, companies, trees, holidays</a:t>
            </a:r>
          </a:p>
          <a:p>
            <a:pPr marL="0" indent="0">
              <a:buNone/>
            </a:pPr>
            <a:br>
              <a:rPr lang="en-US" altLang="zh-CN" sz="2000" dirty="0"/>
            </a:b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4941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4EC2F-B2F7-48A7-B5F9-3C54E57E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实体集</a:t>
            </a:r>
            <a:r>
              <a:rPr lang="en-US" altLang="zh-CN" dirty="0"/>
              <a:t>customer</a:t>
            </a:r>
            <a:r>
              <a:rPr lang="zh-CN" altLang="en-US" dirty="0"/>
              <a:t>和</a:t>
            </a:r>
            <a:r>
              <a:rPr lang="en-US" altLang="zh-CN" dirty="0"/>
              <a:t>loan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D67B37-D15A-4937-8EF7-0A6FD41D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7526" r="1247" b="9843"/>
          <a:stretch>
            <a:fillRect/>
          </a:stretch>
        </p:blipFill>
        <p:spPr bwMode="auto">
          <a:xfrm>
            <a:off x="1547664" y="1635646"/>
            <a:ext cx="5399112" cy="307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22E80D4C-1A1F-4461-9AEB-8577FCDC7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1113235"/>
            <a:ext cx="5616623" cy="430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Customer_      customer_   customer_   customer_                   loan_    amount</a:t>
            </a:r>
            <a:br>
              <a:rPr kumimoji="0" lang="en-US" altLang="zh-CN" sz="1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kumimoji="0" lang="en-US" altLang="zh-CN" sz="1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id                    name         street           city                          number</a:t>
            </a:r>
          </a:p>
        </p:txBody>
      </p:sp>
    </p:spTree>
    <p:extLst>
      <p:ext uri="{BB962C8B-B14F-4D97-AF65-F5344CB8AC3E}">
        <p14:creationId xmlns:p14="http://schemas.microsoft.com/office/powerpoint/2010/main" val="32127154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E4B1-5007-408A-AFB8-D4B2EE2D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属性（</a:t>
            </a:r>
            <a:r>
              <a:rPr lang="en-US" altLang="zh-CN" dirty="0"/>
              <a:t>Attributes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A95A9-DC14-4C0E-8948-24690BB4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892480" cy="3805070"/>
          </a:xfrm>
        </p:spPr>
        <p:txBody>
          <a:bodyPr/>
          <a:lstStyle/>
          <a:p>
            <a:r>
              <a:rPr lang="en-US" altLang="zh-CN" sz="2000" dirty="0"/>
              <a:t>An entity is represented by a set of attributes, i.e., descriptive properties possessed by all members of an entity set</a:t>
            </a:r>
          </a:p>
          <a:p>
            <a:pPr lvl="1"/>
            <a:r>
              <a:rPr lang="zh-CN" altLang="en-US" sz="1800" dirty="0"/>
              <a:t>例如：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= (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customer_street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customer_city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= (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loan_number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amount)</a:t>
            </a:r>
          </a:p>
          <a:p>
            <a:r>
              <a:rPr lang="en-US" altLang="zh-CN" sz="2000" b="1" dirty="0"/>
              <a:t>Domain (</a:t>
            </a:r>
            <a:r>
              <a:rPr lang="zh-CN" altLang="en-US" sz="2000" b="1" dirty="0"/>
              <a:t>域</a:t>
            </a:r>
            <a:r>
              <a:rPr lang="en-US" altLang="zh-CN" sz="2000" b="1" dirty="0"/>
              <a:t>)</a:t>
            </a:r>
          </a:p>
          <a:p>
            <a:pPr lvl="1"/>
            <a:r>
              <a:rPr lang="en-US" altLang="zh-CN" sz="1800" dirty="0"/>
              <a:t>The set of permitted values for each attribute </a:t>
            </a:r>
          </a:p>
          <a:p>
            <a:r>
              <a:rPr lang="en-US" altLang="zh-CN" sz="2000" b="1" dirty="0"/>
              <a:t>Attribute types</a:t>
            </a:r>
            <a:r>
              <a:rPr lang="zh-CN" altLang="en-US" sz="2000" b="1" dirty="0"/>
              <a:t>（属性类型）</a:t>
            </a:r>
            <a:endParaRPr lang="en-US" altLang="zh-CN" sz="2000" b="1" dirty="0"/>
          </a:p>
          <a:p>
            <a:pPr lvl="1"/>
            <a:r>
              <a:rPr lang="en-US" altLang="zh-CN" sz="1800" dirty="0"/>
              <a:t>Simple and composite attributes (</a:t>
            </a:r>
            <a:r>
              <a:rPr lang="zh-CN" altLang="en-US" sz="1800" dirty="0"/>
              <a:t>复合属性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/>
              <a:t>Single-valued and multi-valued attributes</a:t>
            </a:r>
          </a:p>
          <a:p>
            <a:pPr lvl="1"/>
            <a:r>
              <a:rPr lang="en-US" altLang="zh-CN" sz="1800" dirty="0"/>
              <a:t>Derived attributes</a:t>
            </a:r>
            <a:endParaRPr lang="zh-CN" alt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6E932-0046-4246-9ADA-9E689ACA9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29094" r="1903" b="28831"/>
          <a:stretch>
            <a:fillRect/>
          </a:stretch>
        </p:blipFill>
        <p:spPr bwMode="auto">
          <a:xfrm>
            <a:off x="6156176" y="3354147"/>
            <a:ext cx="2810296" cy="124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83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A5AD5-1FCD-40FC-B163-C23B2808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联系集（</a:t>
            </a:r>
            <a:r>
              <a:rPr lang="en-US" altLang="zh-CN" dirty="0"/>
              <a:t>Relationship Set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A9DA2-1814-4383-94C8-5F965910C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424936" cy="3805070"/>
              </a:xfrm>
            </p:spPr>
            <p:txBody>
              <a:bodyPr/>
              <a:lstStyle/>
              <a:p>
                <a:r>
                  <a:rPr lang="en-US" altLang="zh-CN" sz="2000" dirty="0"/>
                  <a:t>A relationship is an association among several entities</a:t>
                </a:r>
              </a:p>
              <a:p>
                <a:pPr lvl="1"/>
                <a:r>
                  <a:rPr lang="zh-CN" altLang="en-US" sz="1800" dirty="0"/>
                  <a:t>例如：</a:t>
                </a:r>
                <a:br>
                  <a:rPr lang="en-US" altLang="zh-CN" sz="1800" dirty="0"/>
                </a:br>
                <a:r>
                  <a:rPr lang="en-US" altLang="zh-CN" sz="1800" dirty="0"/>
                  <a:t>	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John		depositor		A-102</a:t>
                </a:r>
                <a:b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customer entity	relationship set	account entity</a:t>
                </a:r>
              </a:p>
              <a:p>
                <a:r>
                  <a:rPr lang="en-US" altLang="zh-CN" sz="2000" dirty="0"/>
                  <a:t>A relationship set is a mathematical relation among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sz="2000" dirty="0"/>
                  <a:t> entities, each taken from entity sets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{(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is a relationship</a:t>
                </a:r>
              </a:p>
              <a:p>
                <a:pPr lvl="1"/>
                <a:r>
                  <a:rPr lang="zh-CN" altLang="en-US" sz="1800" dirty="0"/>
                  <a:t>例如：</a:t>
                </a:r>
                <a:r>
                  <a:rPr lang="en-US" altLang="zh-CN" sz="18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(John, A-102)</a:t>
                </a:r>
                <a:r>
                  <a:rPr lang="en-US" altLang="zh-CN" sz="1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depositor</a:t>
                </a:r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A9DA2-1814-4383-94C8-5F965910C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424936" cy="3805070"/>
              </a:xfrm>
              <a:blipFill>
                <a:blip r:embed="rId2"/>
                <a:stretch>
                  <a:fillRect l="-651" t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9663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C8BFA-1BAA-4BA8-A867-8482042B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联系集</a:t>
            </a:r>
            <a:r>
              <a:rPr lang="en-US" altLang="zh-CN" dirty="0"/>
              <a:t>borrower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6A49A-70FA-433E-A420-92BFCC0AB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7613" r="1443" b="8794"/>
          <a:stretch>
            <a:fillRect/>
          </a:stretch>
        </p:blipFill>
        <p:spPr bwMode="auto">
          <a:xfrm>
            <a:off x="1907704" y="1131590"/>
            <a:ext cx="5189934" cy="334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3830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A9331-3D61-433B-9876-67BB8D24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联系集（续）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ADC91-C653-4DD7-86E3-D5C139FA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Relationship set can also have attributes</a:t>
            </a:r>
          </a:p>
          <a:p>
            <a:pPr lvl="1"/>
            <a:r>
              <a:rPr lang="en-US" altLang="zh-CN" sz="1600" dirty="0"/>
              <a:t>E.g., the </a:t>
            </a:r>
            <a:r>
              <a:rPr lang="en-US" altLang="zh-CN" sz="1600" dirty="0">
                <a:solidFill>
                  <a:srgbClr val="C00000"/>
                </a:solidFill>
              </a:rPr>
              <a:t>depositor relationship set</a:t>
            </a:r>
            <a:r>
              <a:rPr lang="en-US" altLang="zh-CN" sz="1600" dirty="0"/>
              <a:t> between entity sets </a:t>
            </a:r>
            <a:r>
              <a:rPr lang="en-US" altLang="zh-CN" sz="1600" dirty="0">
                <a:solidFill>
                  <a:srgbClr val="C00000"/>
                </a:solidFill>
              </a:rPr>
              <a:t>customer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C00000"/>
                </a:solidFill>
              </a:rPr>
              <a:t>account</a:t>
            </a:r>
            <a:r>
              <a:rPr lang="en-US" altLang="zh-CN" sz="1600" dirty="0"/>
              <a:t> may have the attribute access-date</a:t>
            </a:r>
          </a:p>
          <a:p>
            <a:endParaRPr lang="zh-CN" alt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0DAB798-32D3-4CF2-8F4D-55919046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7306" r="3543" b="7744"/>
          <a:stretch>
            <a:fillRect/>
          </a:stretch>
        </p:blipFill>
        <p:spPr bwMode="auto">
          <a:xfrm>
            <a:off x="2339752" y="1983379"/>
            <a:ext cx="3950494" cy="264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89451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894F-6F0F-447B-B681-AB46FF2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联系集的度（</a:t>
            </a:r>
            <a:r>
              <a:rPr lang="en-US" altLang="zh-CN" dirty="0"/>
              <a:t>Degree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F0D56-A5C9-4823-91EF-816132EE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80920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The number of entity sets that participate in a relationship set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Relationship sets that involve two entity sets are binary (</a:t>
            </a:r>
            <a:r>
              <a:rPr lang="zh-CN" altLang="en-US" sz="1600" dirty="0"/>
              <a:t>二元的</a:t>
            </a:r>
            <a:r>
              <a:rPr lang="en-US" altLang="zh-CN" sz="1600" dirty="0"/>
              <a:t>)  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Relationship sets may involve more than two entity sets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Relationships between more than two entity sets are rare, and most relationships are binary 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思考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什么情况下存在三元联系集？</a:t>
            </a:r>
          </a:p>
        </p:txBody>
      </p:sp>
    </p:spTree>
    <p:extLst>
      <p:ext uri="{BB962C8B-B14F-4D97-AF65-F5344CB8AC3E}">
        <p14:creationId xmlns:p14="http://schemas.microsoft.com/office/powerpoint/2010/main" val="446314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75606"/>
            <a:ext cx="8568952" cy="338437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设计过程概览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实体联系模型（</a:t>
            </a:r>
            <a:r>
              <a:rPr lang="en-US" altLang="zh-CN" b="1" dirty="0"/>
              <a:t>Entity-Relationship model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约束（</a:t>
            </a:r>
            <a:r>
              <a:rPr lang="en-US" altLang="zh-CN" b="1" dirty="0"/>
              <a:t>Constraints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实体联系图（</a:t>
            </a:r>
            <a:r>
              <a:rPr lang="en-US" altLang="zh-CN" b="1" dirty="0"/>
              <a:t>Entity-Relationship diagram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关系模式转换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404532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1590"/>
            <a:ext cx="8568952" cy="352839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设计过程概览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实体联系模型（</a:t>
            </a:r>
            <a:r>
              <a:rPr lang="en-US" altLang="zh-CN" b="1" dirty="0"/>
              <a:t>Entity-Relationship model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约束（</a:t>
            </a:r>
            <a:r>
              <a:rPr lang="en-US" altLang="zh-CN" b="1" dirty="0">
                <a:solidFill>
                  <a:srgbClr val="C00000"/>
                </a:solidFill>
              </a:rPr>
              <a:t>Constraints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实体联系图（</a:t>
            </a:r>
            <a:r>
              <a:rPr lang="en-US" altLang="zh-CN" b="1" dirty="0"/>
              <a:t>Entity-Relationship diagram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关系模式转换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699263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73161-7AED-410E-A6E7-7119A348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映射基数（</a:t>
            </a:r>
            <a:r>
              <a:rPr lang="en-US" altLang="zh-CN" dirty="0"/>
              <a:t>Mapping Cardinality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398C2-6BB7-421B-ADE5-C7F30D33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38888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映射基数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表示一个实体能通过联系集关联另一些实体的</a:t>
            </a:r>
            <a:r>
              <a:rPr lang="zh-CN" altLang="en-US" sz="1800" dirty="0">
                <a:solidFill>
                  <a:srgbClr val="FF0000"/>
                </a:solidFill>
              </a:rPr>
              <a:t>数量</a:t>
            </a:r>
            <a:r>
              <a:rPr lang="zh-CN" altLang="en-US" sz="1800" dirty="0"/>
              <a:t>，在描述二元联系集时最有用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对于实体集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之间的二元联系集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，映射基数有以下情况：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One to one (</a:t>
            </a:r>
            <a:r>
              <a:rPr lang="zh-CN" altLang="en-US" sz="1600" b="1" dirty="0"/>
              <a:t>一对一</a:t>
            </a:r>
            <a:r>
              <a:rPr lang="en-US" altLang="zh-CN" sz="1600" b="1" dirty="0"/>
              <a:t>): </a:t>
            </a:r>
            <a:r>
              <a:rPr lang="en-US" altLang="zh-CN" sz="1600" dirty="0"/>
              <a:t>An entity in A is associated with </a:t>
            </a:r>
            <a:r>
              <a:rPr lang="en-US" altLang="zh-CN" sz="1600" dirty="0">
                <a:solidFill>
                  <a:srgbClr val="C00000"/>
                </a:solidFill>
              </a:rPr>
              <a:t>at most one </a:t>
            </a:r>
            <a:r>
              <a:rPr lang="en-US" altLang="zh-CN" sz="1600" dirty="0"/>
              <a:t>entity in B, and an entity in B is associated with at most one entity in A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One to many (</a:t>
            </a:r>
            <a:r>
              <a:rPr lang="zh-CN" altLang="en-US" sz="1600" b="1" dirty="0"/>
              <a:t>一对多</a:t>
            </a:r>
            <a:r>
              <a:rPr lang="en-US" altLang="zh-CN" sz="1600" b="1" dirty="0"/>
              <a:t>): </a:t>
            </a:r>
            <a:r>
              <a:rPr lang="en-US" altLang="zh-CN" sz="1600" dirty="0"/>
              <a:t>An entity in A is associated with any number (</a:t>
            </a:r>
            <a:r>
              <a:rPr lang="en-US" altLang="zh-CN" sz="1600" dirty="0">
                <a:solidFill>
                  <a:srgbClr val="C00000"/>
                </a:solidFill>
              </a:rPr>
              <a:t>zero or more</a:t>
            </a:r>
            <a:r>
              <a:rPr lang="en-US" altLang="zh-CN" sz="1600" dirty="0"/>
              <a:t>) of entities in B. An entity in B can be associated with </a:t>
            </a:r>
            <a:r>
              <a:rPr lang="en-US" altLang="zh-CN" sz="1600" dirty="0">
                <a:solidFill>
                  <a:srgbClr val="C00000"/>
                </a:solidFill>
              </a:rPr>
              <a:t>at most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one</a:t>
            </a:r>
            <a:r>
              <a:rPr lang="en-US" altLang="zh-CN" sz="1600" dirty="0"/>
              <a:t> entity in A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Many to one (</a:t>
            </a:r>
            <a:r>
              <a:rPr lang="zh-CN" altLang="en-US" sz="1600" b="1" dirty="0"/>
              <a:t>多对一</a:t>
            </a:r>
            <a:r>
              <a:rPr lang="en-US" altLang="zh-CN" sz="1600" b="1" dirty="0"/>
              <a:t>): </a:t>
            </a:r>
            <a:r>
              <a:rPr lang="en-US" altLang="zh-CN" sz="1600" dirty="0"/>
              <a:t>An entity in A is associated with </a:t>
            </a:r>
            <a:r>
              <a:rPr lang="en-US" altLang="zh-CN" sz="1600" dirty="0">
                <a:solidFill>
                  <a:srgbClr val="C00000"/>
                </a:solidFill>
              </a:rPr>
              <a:t>at most one </a:t>
            </a:r>
            <a:r>
              <a:rPr lang="en-US" altLang="zh-CN" sz="1600" dirty="0"/>
              <a:t>entity in B. An entity in B can be associated with any number (zero or more) of entities in A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Many to many (</a:t>
            </a:r>
            <a:r>
              <a:rPr lang="zh-CN" altLang="en-US" sz="1600" b="1" dirty="0"/>
              <a:t>多对多</a:t>
            </a:r>
            <a:r>
              <a:rPr lang="en-US" altLang="zh-CN" sz="1600" b="1" dirty="0"/>
              <a:t>): </a:t>
            </a:r>
            <a:r>
              <a:rPr lang="en-US" altLang="zh-CN" sz="1600" dirty="0"/>
              <a:t>An entity in A is associated with any number (zero or more) of entities in B, and an entity in B is associated with any number (zero or more) of entities in A</a:t>
            </a:r>
          </a:p>
          <a:p>
            <a:pPr lvl="1">
              <a:spcBef>
                <a:spcPts val="600"/>
              </a:spcBef>
            </a:pP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8836105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F9E4-0A20-4C92-BFA1-1533D0CE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映射基数（续）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F300F3B9-33B5-4427-AF70-792B843B3A70}"/>
              </a:ext>
            </a:extLst>
          </p:cNvPr>
          <p:cNvGrpSpPr>
            <a:grpSpLocks/>
          </p:cNvGrpSpPr>
          <p:nvPr/>
        </p:nvGrpSpPr>
        <p:grpSpPr bwMode="auto">
          <a:xfrm>
            <a:off x="1790105" y="1059582"/>
            <a:ext cx="5563790" cy="3600449"/>
            <a:chOff x="611" y="1062"/>
            <a:chExt cx="4673" cy="302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A954B666-780A-47D4-9233-9F08EED8E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" t="10025" r="1834" b="10269"/>
            <a:stretch>
              <a:fillRect/>
            </a:stretch>
          </p:blipFill>
          <p:spPr bwMode="auto">
            <a:xfrm>
              <a:off x="1020" y="1062"/>
              <a:ext cx="3558" cy="2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9BCEAAF3-4E06-4FD4-80CC-65C2C5EE0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203"/>
              <a:ext cx="10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85800" eaLnBrk="0" hangingPunct="0">
                <a:spcBef>
                  <a:spcPct val="50000"/>
                </a:spcBef>
                <a:buClrTx/>
                <a:buSzTx/>
                <a:buNone/>
              </a:pPr>
              <a:r>
                <a:rPr kumimoji="0" lang="en-US" altLang="zh-CN" sz="135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One to one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1FDEBE1E-188B-4BF2-AD06-0C2109672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5" y="3203"/>
              <a:ext cx="10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85800" eaLnBrk="0" hangingPunct="0">
                <a:spcBef>
                  <a:spcPct val="50000"/>
                </a:spcBef>
                <a:buClrTx/>
                <a:buSzTx/>
                <a:buNone/>
              </a:pPr>
              <a:r>
                <a:rPr kumimoji="0" lang="en-US" altLang="zh-CN" sz="1350" b="1">
                  <a:solidFill>
                    <a:srgbClr val="000000"/>
                  </a:solidFill>
                  <a:ea typeface="宋体" panose="02010600030101010101" pitchFamily="2" charset="-122"/>
                </a:rPr>
                <a:t>One to Many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9941B59E-A8F4-4474-B4C0-09A3B9598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" y="3621"/>
              <a:ext cx="467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r>
                <a:rPr kumimoji="0" lang="zh-CN" altLang="en-US" sz="15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注意</a:t>
              </a:r>
              <a:r>
                <a:rPr kumimoji="0" lang="en-US" altLang="zh-CN" sz="15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:</a:t>
              </a:r>
              <a:r>
                <a:rPr kumimoji="0"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0" lang="en-US" altLang="zh-CN" sz="15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Some elements in A and B may not be mapped to any elements in the other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7258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F9E4-0A20-4C92-BFA1-1533D0CE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映射基数（续）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5E262FDB-A7F1-4253-8E8C-18DA61BF87C3}"/>
              </a:ext>
            </a:extLst>
          </p:cNvPr>
          <p:cNvGrpSpPr>
            <a:grpSpLocks/>
          </p:cNvGrpSpPr>
          <p:nvPr/>
        </p:nvGrpSpPr>
        <p:grpSpPr bwMode="auto">
          <a:xfrm>
            <a:off x="1925241" y="1107282"/>
            <a:ext cx="5330429" cy="3651648"/>
            <a:chOff x="657" y="890"/>
            <a:chExt cx="4477" cy="3067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1CA69A1F-3ECA-47FE-87A2-CB189CC78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" t="10165" r="1236" b="8791"/>
            <a:stretch>
              <a:fillRect/>
            </a:stretch>
          </p:blipFill>
          <p:spPr bwMode="auto">
            <a:xfrm>
              <a:off x="928" y="890"/>
              <a:ext cx="3812" cy="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0705D6CB-79A6-4DA5-BCD3-C871D05DD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" y="3249"/>
              <a:ext cx="10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85800" eaLnBrk="0" hangingPunct="0">
                <a:spcBef>
                  <a:spcPct val="50000"/>
                </a:spcBef>
                <a:buClrTx/>
                <a:buSzTx/>
                <a:buNone/>
              </a:pPr>
              <a:r>
                <a:rPr kumimoji="0" lang="en-US" altLang="zh-CN" sz="1350" b="1">
                  <a:solidFill>
                    <a:srgbClr val="000000"/>
                  </a:solidFill>
                  <a:ea typeface="宋体" panose="02010600030101010101" pitchFamily="2" charset="-122"/>
                </a:rPr>
                <a:t>Many to one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AC397B20-A33A-46F3-94DA-91FB21842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3249"/>
              <a:ext cx="11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685800" eaLnBrk="0" hangingPunct="0">
                <a:spcBef>
                  <a:spcPct val="50000"/>
                </a:spcBef>
                <a:buClrTx/>
                <a:buSzTx/>
                <a:buNone/>
              </a:pPr>
              <a:r>
                <a:rPr kumimoji="0" lang="en-US" altLang="zh-CN" sz="1350" b="1">
                  <a:solidFill>
                    <a:srgbClr val="000000"/>
                  </a:solidFill>
                  <a:ea typeface="宋体" panose="02010600030101010101" pitchFamily="2" charset="-122"/>
                </a:rPr>
                <a:t>Many to many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ED9263AC-7088-4388-B231-344B26FB4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492"/>
              <a:ext cx="447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r>
                <a:rPr kumimoji="0" lang="zh-CN" altLang="en-US" sz="15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注意</a:t>
              </a:r>
              <a:r>
                <a:rPr kumimoji="0" lang="en-US" altLang="zh-CN" sz="15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:</a:t>
              </a:r>
              <a:r>
                <a:rPr kumimoji="0"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0" lang="en-US" altLang="zh-CN" sz="15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Some elements in A and B may not be mapped to any </a:t>
              </a:r>
            </a:p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r>
                <a:rPr kumimoji="0" lang="en-US" altLang="zh-CN" sz="15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elements in the other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59022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EA3B2-E7A6-447C-8B77-43A167D0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映射基数影响</a:t>
            </a:r>
            <a:r>
              <a:rPr lang="en-US" altLang="zh-CN" dirty="0"/>
              <a:t>E-R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E2C47-93F6-4A93-96F5-C36D34F3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Can make access-date an attribute of account, instead of a relationship attribute, if each account can have only one customer </a:t>
            </a:r>
          </a:p>
          <a:p>
            <a:endParaRPr lang="zh-CN" alt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44E17C-27DD-459C-809A-490FD0335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11812" r="3018" b="12732"/>
          <a:stretch>
            <a:fillRect/>
          </a:stretch>
        </p:blipFill>
        <p:spPr bwMode="auto">
          <a:xfrm>
            <a:off x="2123728" y="1925072"/>
            <a:ext cx="431006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87543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C9692-1678-456A-8828-F53EFF7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参与约束（</a:t>
            </a:r>
            <a:r>
              <a:rPr lang="en-US" altLang="zh-CN" dirty="0"/>
              <a:t>Participation Constraints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F1DBC-C80C-438D-81C7-F04697E7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全部参与（</a:t>
            </a:r>
            <a:r>
              <a:rPr lang="en-US" altLang="zh-CN" sz="2000" b="1" dirty="0"/>
              <a:t>total participation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</a:t>
            </a:r>
            <a:r>
              <a:rPr lang="en-US" altLang="zh-CN" sz="2000" dirty="0"/>
              <a:t>every entity in the entity set participates in at least one relationship in the relationship set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例如，每个</a:t>
            </a:r>
            <a:r>
              <a:rPr lang="en-US" altLang="zh-CN" sz="1800" dirty="0"/>
              <a:t>student</a:t>
            </a:r>
            <a:r>
              <a:rPr lang="zh-CN" altLang="en-US" sz="1800" dirty="0"/>
              <a:t>实体通过联系集</a:t>
            </a:r>
            <a:r>
              <a:rPr lang="en-US" altLang="zh-CN" sz="1800" dirty="0"/>
              <a:t>advisor</a:t>
            </a:r>
            <a:r>
              <a:rPr lang="zh-CN" altLang="en-US" sz="1800" dirty="0"/>
              <a:t>同至少一名教师相联系，</a:t>
            </a:r>
            <a:r>
              <a:rPr lang="en-US" altLang="zh-CN" sz="1800" dirty="0"/>
              <a:t>student</a:t>
            </a:r>
            <a:r>
              <a:rPr lang="zh-CN" altLang="en-US" sz="1800" dirty="0"/>
              <a:t>在联系集</a:t>
            </a:r>
            <a:r>
              <a:rPr lang="en-US" altLang="zh-CN" sz="1800" dirty="0"/>
              <a:t>advisor</a:t>
            </a:r>
            <a:r>
              <a:rPr lang="zh-CN" altLang="en-US" sz="1800" dirty="0"/>
              <a:t>中是全部参与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部分参与（</a:t>
            </a:r>
            <a:r>
              <a:rPr lang="en-US" altLang="zh-CN" sz="2000" b="1" dirty="0"/>
              <a:t>partial participation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</a:t>
            </a:r>
            <a:r>
              <a:rPr lang="en-US" altLang="zh-CN" sz="2000" dirty="0"/>
              <a:t>some entities may not participate in any relationships in the relationship set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例如</a:t>
            </a:r>
            <a:r>
              <a:rPr lang="en-US" altLang="zh-CN" sz="1800" dirty="0"/>
              <a:t>, </a:t>
            </a:r>
            <a:r>
              <a:rPr lang="zh-CN" altLang="en-US" sz="1800" dirty="0"/>
              <a:t>有的</a:t>
            </a:r>
            <a:r>
              <a:rPr lang="en-US" altLang="zh-CN" sz="1800" dirty="0"/>
              <a:t>instructor</a:t>
            </a:r>
            <a:r>
              <a:rPr lang="zh-CN" altLang="en-US" sz="1800" dirty="0"/>
              <a:t>可能不指导学生，所以</a:t>
            </a:r>
            <a:r>
              <a:rPr lang="en-US" altLang="zh-CN" sz="1800" dirty="0"/>
              <a:t>instructor</a:t>
            </a:r>
            <a:r>
              <a:rPr lang="zh-CN" altLang="en-US" sz="1800" dirty="0"/>
              <a:t>在联系集</a:t>
            </a:r>
            <a:r>
              <a:rPr lang="en-US" altLang="zh-CN" sz="1800" dirty="0"/>
              <a:t>advisor</a:t>
            </a:r>
            <a:r>
              <a:rPr lang="zh-CN" altLang="en-US" sz="1800" dirty="0"/>
              <a:t>中是部分参与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778714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6724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设计过程概览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实体联系模型（</a:t>
            </a:r>
            <a:r>
              <a:rPr lang="en-US" altLang="zh-CN" b="1" dirty="0"/>
              <a:t>Entity-Relationship model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约束（</a:t>
            </a:r>
            <a:r>
              <a:rPr lang="en-US" altLang="zh-CN" b="1" dirty="0"/>
              <a:t>Constraints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实体联系图（</a:t>
            </a:r>
            <a:r>
              <a:rPr lang="en-US" altLang="zh-CN" b="1" dirty="0">
                <a:solidFill>
                  <a:srgbClr val="C00000"/>
                </a:solidFill>
              </a:rPr>
              <a:t>Entity-Relationship diagram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关系模式转换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44792354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0A70-EB06-4BBE-B588-78FF2A74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实体联系（</a:t>
            </a:r>
            <a:r>
              <a:rPr lang="en-US" altLang="zh-CN" dirty="0"/>
              <a:t>E-R</a:t>
            </a:r>
            <a:r>
              <a:rPr lang="zh-CN" altLang="en-US" dirty="0"/>
              <a:t>）图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9704-D129-4D3F-80A9-F19DC18D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Rectangles represent entity sets</a:t>
            </a:r>
          </a:p>
          <a:p>
            <a:r>
              <a:rPr lang="en-US" altLang="zh-CN" sz="2000" dirty="0"/>
              <a:t>Diamonds represent relationship sets</a:t>
            </a:r>
          </a:p>
          <a:p>
            <a:r>
              <a:rPr lang="en-US" altLang="zh-CN" sz="2000" dirty="0"/>
              <a:t>Lines link attributes to entity sets and entity sets to relationship sets</a:t>
            </a:r>
          </a:p>
          <a:p>
            <a:r>
              <a:rPr lang="en-US" altLang="zh-CN" sz="2000" dirty="0"/>
              <a:t>Ellipses represent attributes</a:t>
            </a:r>
          </a:p>
          <a:p>
            <a:pPr lvl="1"/>
            <a:r>
              <a:rPr lang="en-US" altLang="zh-CN" sz="1800" dirty="0"/>
              <a:t>Double ellipses represent multi-valued attributes</a:t>
            </a:r>
          </a:p>
          <a:p>
            <a:pPr lvl="1"/>
            <a:r>
              <a:rPr lang="en-US" altLang="zh-CN" sz="1800" dirty="0"/>
              <a:t>Dashed ellipses denote derived attributes</a:t>
            </a:r>
          </a:p>
          <a:p>
            <a:r>
              <a:rPr lang="en-US" altLang="zh-CN" sz="2000" dirty="0"/>
              <a:t>Underline indicates primary key attributes</a:t>
            </a:r>
          </a:p>
          <a:p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E0F64-4433-4037-857B-8082CEC0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0756" r="1050" b="30756"/>
          <a:stretch>
            <a:fillRect/>
          </a:stretch>
        </p:blipFill>
        <p:spPr bwMode="auto">
          <a:xfrm>
            <a:off x="2063948" y="3507854"/>
            <a:ext cx="5016104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62882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5588A-280C-4336-A048-8E28C5FD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C2FB5-8703-4259-8DEA-E6D7418A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71550"/>
            <a:ext cx="8568952" cy="3805070"/>
          </a:xfrm>
        </p:spPr>
        <p:txBody>
          <a:bodyPr/>
          <a:lstStyle/>
          <a:p>
            <a:r>
              <a:rPr lang="en-US" altLang="zh-CN" sz="2000" dirty="0"/>
              <a:t>E-R Diagram with composite, multivalued, and derived attributes</a:t>
            </a: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FD094-83C3-4F9F-A454-FFF69889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14656" r="1706" b="16931"/>
          <a:stretch>
            <a:fillRect/>
          </a:stretch>
        </p:blipFill>
        <p:spPr bwMode="auto">
          <a:xfrm>
            <a:off x="1739504" y="1488282"/>
            <a:ext cx="5641181" cy="297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8">
            <a:extLst>
              <a:ext uri="{FF2B5EF4-FFF2-40B4-BE49-F238E27FC236}">
                <a16:creationId xmlns:a16="http://schemas.microsoft.com/office/drawing/2014/main" id="{3BB682D8-4781-42F5-A57B-B87EE0476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462463"/>
            <a:ext cx="971550" cy="323850"/>
          </a:xfrm>
          <a:prstGeom prst="wedgeRoundRectCallout">
            <a:avLst>
              <a:gd name="adj1" fmla="val 27329"/>
              <a:gd name="adj2" fmla="val -8272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multi-valued attribute</a:t>
            </a:r>
            <a:endParaRPr lang="zh-CN" altLang="en-US" sz="900" b="1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53AF2776-868A-4F99-8994-03A5E6CF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747" y="4354116"/>
            <a:ext cx="971550" cy="323850"/>
          </a:xfrm>
          <a:prstGeom prst="wedgeRoundRectCallout">
            <a:avLst>
              <a:gd name="adj1" fmla="val -58213"/>
              <a:gd name="adj2" fmla="val -977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derived attribute</a:t>
            </a:r>
            <a:endParaRPr lang="zh-CN" altLang="en-US" sz="900" b="1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3C5FF79C-9570-4440-B9FE-BBA0CC3B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879" y="2680097"/>
            <a:ext cx="971550" cy="323850"/>
          </a:xfrm>
          <a:prstGeom prst="wedgeRoundRectCallout">
            <a:avLst>
              <a:gd name="adj1" fmla="val 69361"/>
              <a:gd name="adj2" fmla="val -80514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 dirty="0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composite attribute</a:t>
            </a:r>
            <a:endParaRPr lang="zh-CN" altLang="en-US" sz="900" b="1" dirty="0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13078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F298E-8D94-4F7C-ADEC-73077C9E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带属性的联系集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ABA74-6CB8-4174-856C-73C25118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28876" r="1640" b="28612"/>
          <a:stretch>
            <a:fillRect/>
          </a:stretch>
        </p:blipFill>
        <p:spPr bwMode="auto">
          <a:xfrm>
            <a:off x="971600" y="1635646"/>
            <a:ext cx="6740401" cy="220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AF070D3-D922-46C9-8598-6CF22647B8F6}"/>
              </a:ext>
            </a:extLst>
          </p:cNvPr>
          <p:cNvSpPr/>
          <p:nvPr/>
        </p:nvSpPr>
        <p:spPr>
          <a:xfrm>
            <a:off x="3995936" y="1491630"/>
            <a:ext cx="1296144" cy="72008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142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D4972-D334-4097-B61B-1A6B01A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开发数据库应用包含的任务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6BAA3D5-CFCF-4416-8509-350B55ED278B}"/>
              </a:ext>
            </a:extLst>
          </p:cNvPr>
          <p:cNvSpPr/>
          <p:nvPr/>
        </p:nvSpPr>
        <p:spPr>
          <a:xfrm>
            <a:off x="3203848" y="1131590"/>
            <a:ext cx="2232248" cy="792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8A6D68-A99E-4415-801C-162595FAC12C}"/>
              </a:ext>
            </a:extLst>
          </p:cNvPr>
          <p:cNvSpPr/>
          <p:nvPr/>
        </p:nvSpPr>
        <p:spPr>
          <a:xfrm>
            <a:off x="111561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设计数据库模式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5BC1252-873D-4A93-89A6-E04A39E7ED42}"/>
              </a:ext>
            </a:extLst>
          </p:cNvPr>
          <p:cNvSpPr/>
          <p:nvPr/>
        </p:nvSpPr>
        <p:spPr>
          <a:xfrm>
            <a:off x="345587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设计访问和更新数据的程序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417785D-4D36-4000-AC18-8EA4FF49FD2F}"/>
              </a:ext>
            </a:extLst>
          </p:cNvPr>
          <p:cNvSpPr/>
          <p:nvPr/>
        </p:nvSpPr>
        <p:spPr>
          <a:xfrm>
            <a:off x="579613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设计控制数据访问的安全模式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1AB993-197B-43D6-A050-749F32E9BB0A}"/>
              </a:ext>
            </a:extLst>
          </p:cNvPr>
          <p:cNvSpPr txBox="1"/>
          <p:nvPr/>
        </p:nvSpPr>
        <p:spPr>
          <a:xfrm>
            <a:off x="1043608" y="3219822"/>
            <a:ext cx="136815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关系（表）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</a:p>
        </p:txBody>
      </p:sp>
    </p:spTree>
    <p:extLst>
      <p:ext uri="{BB962C8B-B14F-4D97-AF65-F5344CB8AC3E}">
        <p14:creationId xmlns:p14="http://schemas.microsoft.com/office/powerpoint/2010/main" val="3665922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FC3E7-5E67-4238-8937-872FCF7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角色（</a:t>
            </a:r>
            <a:r>
              <a:rPr lang="en-US" altLang="zh-CN" dirty="0"/>
              <a:t>Roles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7E43-3F8B-4556-9B6B-FD3DF9E0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Entity sets of a relationship may be not distinct</a:t>
            </a:r>
          </a:p>
          <a:p>
            <a:pPr lvl="1"/>
            <a:r>
              <a:rPr lang="en-US" altLang="zh-CN" sz="1800" dirty="0"/>
              <a:t>The labels “manager” and “worker” are called roles. They specify how employee entities interact via the works-for relationship set</a:t>
            </a:r>
          </a:p>
          <a:p>
            <a:pPr lvl="1"/>
            <a:r>
              <a:rPr lang="en-US" altLang="zh-CN" sz="1800" dirty="0"/>
              <a:t>Role labels are optional, and are used to clarify semantics of the relationship</a:t>
            </a:r>
          </a:p>
          <a:p>
            <a:endParaRPr lang="zh-CN" alt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F014D1-5DB7-4F05-B415-C3AC4EBE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22794" r="2362" b="23056"/>
          <a:stretch>
            <a:fillRect/>
          </a:stretch>
        </p:blipFill>
        <p:spPr bwMode="auto">
          <a:xfrm>
            <a:off x="2351199" y="2756958"/>
            <a:ext cx="4369594" cy="185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49111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079DE-A5F6-4CC7-BCD8-56FE2AEF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基数约束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15C49-3118-42CA-A0A3-3D0E35CB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dirty="0"/>
              <a:t>We express cardinality constraints by drawing either a </a:t>
            </a:r>
            <a:r>
              <a:rPr lang="en-US" altLang="zh-CN" sz="2000" dirty="0">
                <a:solidFill>
                  <a:srgbClr val="C00000"/>
                </a:solidFill>
              </a:rPr>
              <a:t>directed line (→)</a:t>
            </a:r>
            <a:r>
              <a:rPr lang="en-US" altLang="zh-CN" sz="2000" dirty="0"/>
              <a:t>, signifying “one,” or an </a:t>
            </a:r>
            <a:r>
              <a:rPr lang="en-US" altLang="zh-CN" sz="2000" dirty="0">
                <a:solidFill>
                  <a:srgbClr val="C00000"/>
                </a:solidFill>
              </a:rPr>
              <a:t>undirected line (—)</a:t>
            </a:r>
            <a:r>
              <a:rPr lang="en-US" altLang="zh-CN" sz="2000" dirty="0"/>
              <a:t>, signifying “many,” between the relationship set and the entity set</a:t>
            </a:r>
          </a:p>
          <a:p>
            <a:r>
              <a:rPr lang="zh-CN" altLang="en-US" sz="2000" dirty="0"/>
              <a:t>例如，</a:t>
            </a:r>
            <a:r>
              <a:rPr lang="en-US" altLang="zh-CN" sz="2000" dirty="0"/>
              <a:t>one-to-one relationship:</a:t>
            </a:r>
          </a:p>
          <a:p>
            <a:pPr lvl="1"/>
            <a:r>
              <a:rPr lang="en-US" altLang="zh-CN" sz="1600" dirty="0"/>
              <a:t>A customer is associated with at most one loan via the relationship borrower</a:t>
            </a:r>
          </a:p>
          <a:p>
            <a:pPr lvl="1"/>
            <a:r>
              <a:rPr lang="en-US" altLang="zh-CN" sz="1600" dirty="0"/>
              <a:t>A loan is associated with at most one customer via borrower</a:t>
            </a:r>
          </a:p>
          <a:p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A39EF-04F3-4336-803B-80422F364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63831" r="16734" b="5556"/>
          <a:stretch>
            <a:fillRect/>
          </a:stretch>
        </p:blipFill>
        <p:spPr bwMode="auto">
          <a:xfrm>
            <a:off x="1475656" y="2787774"/>
            <a:ext cx="606727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47405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A3686-F527-44EC-92A8-2AFD95B1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One-to-Many</a:t>
            </a:r>
            <a:r>
              <a:rPr lang="zh-CN" altLang="en-US" dirty="0"/>
              <a:t>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81671-16C4-4E8A-A58F-82E29D85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One-to-many relationship</a:t>
            </a:r>
          </a:p>
          <a:p>
            <a:pPr lvl="1"/>
            <a:r>
              <a:rPr lang="en-US" altLang="zh-CN" sz="1800" dirty="0"/>
              <a:t>A loan is associated with at most one customer via borrower, a customer is associated with several (including 0) loans via borrower</a:t>
            </a:r>
            <a:endParaRPr lang="en-US" altLang="zh-CN" sz="1600" dirty="0"/>
          </a:p>
          <a:p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B0E0F-97FA-4E4E-8C4F-51CB159F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832" r="16734" b="72406"/>
          <a:stretch>
            <a:fillRect/>
          </a:stretch>
        </p:blipFill>
        <p:spPr bwMode="auto">
          <a:xfrm>
            <a:off x="1187624" y="2211710"/>
            <a:ext cx="646087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89435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54562-E381-4FF1-BAD8-E4C1F8D0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Many-to-One</a:t>
            </a:r>
            <a:r>
              <a:rPr lang="zh-CN" altLang="en-US" dirty="0"/>
              <a:t>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466CE-E6B5-4D96-9DF1-BD31A6DC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Many-to-one relationship</a:t>
            </a:r>
          </a:p>
          <a:p>
            <a:pPr lvl="1"/>
            <a:r>
              <a:rPr lang="en-US" altLang="zh-CN" sz="1800" dirty="0"/>
              <a:t>A loan is associated with several (including 0) customers via borrower, a customer is associated with at most one loan via borrower</a:t>
            </a:r>
          </a:p>
          <a:p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110E6-634C-4252-8842-9573ED8BF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31763" r="16734" b="39987"/>
          <a:stretch>
            <a:fillRect/>
          </a:stretch>
        </p:blipFill>
        <p:spPr bwMode="auto">
          <a:xfrm>
            <a:off x="1403648" y="2067694"/>
            <a:ext cx="612611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32246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9D793-A758-4563-8FE9-3F496BE0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Many-to-Many</a:t>
            </a:r>
            <a:r>
              <a:rPr lang="zh-CN" altLang="en-US" dirty="0"/>
              <a:t>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5BA9E-4C30-4A2F-9575-049FA547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Many-to-many relationship</a:t>
            </a:r>
          </a:p>
          <a:p>
            <a:pPr lvl="1"/>
            <a:r>
              <a:rPr lang="en-US" altLang="zh-CN" sz="1800" dirty="0"/>
              <a:t>A customer is associated with several (possibly 0) loans via borrower</a:t>
            </a:r>
          </a:p>
          <a:p>
            <a:pPr lvl="1"/>
            <a:r>
              <a:rPr lang="en-US" altLang="zh-CN" sz="1800" dirty="0"/>
              <a:t>A loan is associated with several (possibly 0) customers via borrower</a:t>
            </a:r>
          </a:p>
          <a:p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29EED-AB41-4FC9-AEEC-C7AD027F4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0756" r="1050" b="30756"/>
          <a:stretch>
            <a:fillRect/>
          </a:stretch>
        </p:blipFill>
        <p:spPr bwMode="auto">
          <a:xfrm>
            <a:off x="1403647" y="2211710"/>
            <a:ext cx="635224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97943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0878-1923-40BD-81E6-07953AFA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参与约束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EDEA2-8143-4A9D-B25E-32EC3F054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/>
                  <a:t>Cardinality limits can also express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participation constraints</a:t>
                </a:r>
              </a:p>
              <a:p>
                <a:pPr lvl="1"/>
                <a:r>
                  <a:rPr lang="en-US" altLang="zh-CN" sz="1600" dirty="0"/>
                  <a:t>Notation: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1600" dirty="0"/>
                  <a:t>..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16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16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1600" dirty="0"/>
                  <a:t> are the minimum and maximum cardinalities, respectively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EDEA2-8143-4A9D-B25E-32EC3F054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0" t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CAFBF96A-B85E-458F-87FD-FBCC0FE5D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30493" r="1312" b="29488"/>
          <a:stretch>
            <a:fillRect/>
          </a:stretch>
        </p:blipFill>
        <p:spPr bwMode="auto">
          <a:xfrm>
            <a:off x="1968103" y="2067694"/>
            <a:ext cx="5207794" cy="161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D0081EE3-75D4-4C3B-A76F-D807C7F83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2459" y="3820979"/>
            <a:ext cx="139012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500" b="1" i="1" dirty="0">
                <a:solidFill>
                  <a:srgbClr val="0000FF"/>
                </a:solidFill>
                <a:ea typeface="宋体" panose="02010600030101010101" pitchFamily="2" charset="-122"/>
              </a:rPr>
              <a:t>One to Many</a:t>
            </a:r>
          </a:p>
        </p:txBody>
      </p:sp>
    </p:spTree>
    <p:extLst>
      <p:ext uri="{BB962C8B-B14F-4D97-AF65-F5344CB8AC3E}">
        <p14:creationId xmlns:p14="http://schemas.microsoft.com/office/powerpoint/2010/main" val="207061416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66D9A-C970-474F-BDEB-C2369BB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码</a:t>
            </a:r>
            <a:r>
              <a:rPr lang="en-US" altLang="zh-CN" dirty="0"/>
              <a:t>/</a:t>
            </a:r>
            <a:r>
              <a:rPr lang="zh-CN" altLang="en-US" dirty="0"/>
              <a:t>键（</a:t>
            </a:r>
            <a:r>
              <a:rPr lang="en-US" altLang="zh-CN" dirty="0"/>
              <a:t>Keys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9ECC2-1ADA-400C-B8B2-E6E7E1BE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99288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A super key (</a:t>
            </a:r>
            <a:r>
              <a:rPr lang="zh-CN" altLang="en-US" sz="2000" dirty="0"/>
              <a:t>超码</a:t>
            </a:r>
            <a:r>
              <a:rPr lang="en-US" altLang="zh-CN" sz="2000" dirty="0"/>
              <a:t>) of an entity set is one or a set of attributes whose values uniquely determine each entity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A candidate key (</a:t>
            </a:r>
            <a:r>
              <a:rPr lang="zh-CN" altLang="en-US" sz="2000" dirty="0"/>
              <a:t>候选码</a:t>
            </a:r>
            <a:r>
              <a:rPr lang="en-US" altLang="zh-CN" sz="2000" dirty="0"/>
              <a:t>) of an entity set is a minimal super key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customer_id</a:t>
            </a:r>
            <a:r>
              <a:rPr lang="en-US" altLang="zh-CN" sz="1600" dirty="0"/>
              <a:t> is a candidate key of customer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account_number</a:t>
            </a:r>
            <a:r>
              <a:rPr lang="en-US" altLang="zh-CN" sz="1600" dirty="0"/>
              <a:t> is a candidate key of account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Although several candidate keys may exist, one of the candidate keys is selected to be the primary key (</a:t>
            </a:r>
            <a:r>
              <a:rPr lang="zh-CN" altLang="en-US" sz="2000" dirty="0"/>
              <a:t>主码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7728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1384-A90D-4D9A-B55A-44A5D42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联系集的码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AE9B-6A47-4FE8-B247-E919A02A6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06489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参与实体集的主码组合构成联系集的一个</a:t>
            </a:r>
            <a:r>
              <a:rPr lang="en-US" altLang="zh-CN" sz="2000" dirty="0"/>
              <a:t>super key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(</a:t>
            </a:r>
            <a:r>
              <a:rPr lang="en-US" altLang="zh-CN" sz="1800" dirty="0" err="1"/>
              <a:t>customer_id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account_number</a:t>
            </a:r>
            <a:r>
              <a:rPr lang="en-US" altLang="zh-CN" sz="1800" dirty="0"/>
              <a:t>) is the super key of </a:t>
            </a:r>
            <a:r>
              <a:rPr lang="en-US" altLang="zh-CN" sz="1800" dirty="0">
                <a:solidFill>
                  <a:srgbClr val="C00000"/>
                </a:solidFill>
              </a:rPr>
              <a:t>depositor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当存在多个候选码时，主码选择需要考虑联系集的语义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8235356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FA02E-448C-49BE-8B60-33394D1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实体集、属性和联系集的选择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06BE5-2651-45AF-BEF4-91BD405F7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实体集 </a:t>
            </a:r>
            <a:r>
              <a:rPr lang="en-US" altLang="zh-CN" b="1" dirty="0"/>
              <a:t>vs. </a:t>
            </a:r>
            <a:r>
              <a:rPr lang="zh-CN" altLang="en-US" b="1" dirty="0"/>
              <a:t>属性</a:t>
            </a:r>
            <a:endParaRPr lang="en-US" altLang="zh-CN" b="1" dirty="0"/>
          </a:p>
          <a:p>
            <a:pPr lvl="1"/>
            <a:r>
              <a:rPr lang="en-US" altLang="zh-CN" sz="1800" dirty="0"/>
              <a:t>depend on the structure of the enterprise being modeled, and on the semantics associated with the attribute in question</a:t>
            </a:r>
          </a:p>
          <a:p>
            <a:r>
              <a:rPr lang="zh-CN" altLang="en-US" b="1" dirty="0"/>
              <a:t>实体集 </a:t>
            </a:r>
            <a:r>
              <a:rPr lang="en-US" altLang="zh-CN" b="1" dirty="0"/>
              <a:t>vs. </a:t>
            </a:r>
            <a:r>
              <a:rPr lang="zh-CN" altLang="en-US" b="1" dirty="0"/>
              <a:t>关系集</a:t>
            </a:r>
            <a:endParaRPr lang="en-US" altLang="zh-CN" b="1" dirty="0"/>
          </a:p>
          <a:p>
            <a:pPr lvl="1"/>
            <a:r>
              <a:rPr lang="en-US" altLang="zh-CN" sz="1800" dirty="0"/>
              <a:t>Possible guideline is to designate a relationship set to describe an action that occurs between entities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52088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0B0AB-73E2-4925-AAA9-3EA5866B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弱实体集（</a:t>
            </a:r>
            <a:r>
              <a:rPr lang="en-US" altLang="zh-CN" dirty="0"/>
              <a:t>Weak Entity Sets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F9984-32DC-4CB0-8394-8E783F86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35292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An entity set that does not have a primary key is referred to as a weak entity set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The existence of a weak entity set depends on the existence of an identifying entity set</a:t>
            </a:r>
            <a:r>
              <a:rPr lang="zh-CN" altLang="en-US" sz="2000" dirty="0"/>
              <a:t>（标识实体集）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Identifying relationship depicted using a double diamond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The primary key of a weak entity set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Discriminator (</a:t>
            </a:r>
            <a:r>
              <a:rPr lang="zh-CN" altLang="en-US" sz="1800" dirty="0"/>
              <a:t>分辨符</a:t>
            </a:r>
            <a:r>
              <a:rPr lang="en-US" altLang="zh-CN" sz="1800" dirty="0"/>
              <a:t>) + primary keys of identifying entity sets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3473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21E64-FEFF-4181-A0BF-0DE32084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数据抽象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A7FBBC-AAC9-4A5C-899D-1C901134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84" y="3625228"/>
            <a:ext cx="2051447" cy="562076"/>
          </a:xfrm>
          <a:prstGeom prst="roundRect">
            <a:avLst/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indent="-257175" algn="ctr" defTabSz="685800" eaLnBrk="0" fontAlgn="auto" hangingPunct="0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35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Data model supported </a:t>
            </a:r>
          </a:p>
          <a:p>
            <a:pPr marL="257175" indent="-257175" algn="ctr" defTabSz="685800" eaLnBrk="0" fontAlgn="auto" hangingPunct="0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350" b="1" kern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</a:rPr>
              <a:t>by DBMS</a:t>
            </a:r>
            <a:endParaRPr kumimoji="0" lang="zh-CN" altLang="en-US" sz="1350" b="1" kern="0" dirty="0">
              <a:solidFill>
                <a:schemeClr val="bg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C69C86-78C8-42E3-A07A-00D86E50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2839065"/>
            <a:ext cx="2051435" cy="449413"/>
          </a:xfrm>
          <a:prstGeom prst="roundRect">
            <a:avLst/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Conceptual model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D9D99A7-49A5-4662-922F-35929D68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144" y="1995951"/>
            <a:ext cx="685800" cy="617788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D95A45C-A701-4B59-8104-7467A68A3C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44529" y="1659201"/>
            <a:ext cx="1613297" cy="516268"/>
          </a:xfrm>
          <a:prstGeom prst="wedgeEllipseCallout">
            <a:avLst>
              <a:gd name="adj1" fmla="val 78116"/>
              <a:gd name="adj2" fmla="val 5455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Abstraction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EE5042AA-1D49-4EAB-B707-86CD178E1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907158"/>
            <a:ext cx="1685925" cy="29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rPr>
              <a:t>Information world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4477F04-4882-4541-9935-7ACE674A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790999"/>
            <a:ext cx="1434703" cy="29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rPr>
              <a:t>Machine World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10" name="Cloud">
            <a:extLst>
              <a:ext uri="{FF2B5EF4-FFF2-40B4-BE49-F238E27FC236}">
                <a16:creationId xmlns:a16="http://schemas.microsoft.com/office/drawing/2014/main" id="{CBB33909-E0F9-4F60-86BC-D60C1EE293E9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860973" y="1203598"/>
            <a:ext cx="1782366" cy="55340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2 w 21600"/>
              <a:gd name="T13" fmla="*/ 3286 h 21600"/>
              <a:gd name="T14" fmla="*/ 17084 w 21600"/>
              <a:gd name="T15" fmla="*/ 173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Real Word 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BAD17C12-9D19-49DB-A828-E0A34F666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557" y="1771864"/>
            <a:ext cx="0" cy="224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10FD99C8-8FC3-43C6-A824-14246383C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557" y="2613740"/>
            <a:ext cx="0" cy="224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426FA64C-23C4-49BF-B985-C048DE2EB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557" y="3288478"/>
            <a:ext cx="0" cy="336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0662C326-4D5D-4FDA-A4C7-117F1EBCFE03}"/>
              </a:ext>
            </a:extLst>
          </p:cNvPr>
          <p:cNvGrpSpPr>
            <a:grpSpLocks/>
          </p:cNvGrpSpPr>
          <p:nvPr/>
        </p:nvGrpSpPr>
        <p:grpSpPr bwMode="auto">
          <a:xfrm>
            <a:off x="5273653" y="2561917"/>
            <a:ext cx="2898747" cy="461794"/>
            <a:chOff x="3407" y="2568"/>
            <a:chExt cx="2480" cy="373"/>
          </a:xfrm>
        </p:grpSpPr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3E42491E-3A20-41BB-B3BA-A11F373F1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" y="2568"/>
              <a:ext cx="2480" cy="37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Real world        </a:t>
              </a:r>
              <a:r>
                <a:rPr kumimoji="0" lang="zh-CN" altLang="en-US" sz="12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   </a:t>
              </a: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Conceptual model</a:t>
              </a:r>
              <a:endParaRPr kumimoji="0" lang="zh-CN" altLang="en-US" sz="1200" b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Database Designers</a:t>
              </a:r>
              <a:endParaRPr kumimoji="0" lang="zh-CN" altLang="en-US" sz="1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endParaRPr>
            </a:p>
          </p:txBody>
        </p:sp>
        <p:sp>
          <p:nvSpPr>
            <p:cNvPr id="16" name="AutoShape 18">
              <a:extLst>
                <a:ext uri="{FF2B5EF4-FFF2-40B4-BE49-F238E27FC236}">
                  <a16:creationId xmlns:a16="http://schemas.microsoft.com/office/drawing/2014/main" id="{569DA184-C18B-4C70-B5CF-B28FA7A8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2631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AF51361F-224B-436D-9B19-862B0E7A4519}"/>
              </a:ext>
            </a:extLst>
          </p:cNvPr>
          <p:cNvGrpSpPr>
            <a:grpSpLocks/>
          </p:cNvGrpSpPr>
          <p:nvPr/>
        </p:nvGrpSpPr>
        <p:grpSpPr bwMode="auto">
          <a:xfrm>
            <a:off x="5284370" y="3910156"/>
            <a:ext cx="2887992" cy="461794"/>
            <a:chOff x="3552" y="3203"/>
            <a:chExt cx="2213" cy="373"/>
          </a:xfrm>
        </p:grpSpPr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9D52E93B-4230-4AE9-8150-65F5B9DE0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203"/>
              <a:ext cx="2213" cy="37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Logical</a:t>
              </a:r>
              <a:r>
                <a:rPr kumimoji="0" lang="zh-CN" altLang="en-US" sz="12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 </a:t>
              </a: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model</a:t>
              </a:r>
              <a:r>
                <a:rPr kumimoji="0" lang="zh-CN" altLang="en-US" sz="12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          </a:t>
              </a: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Physical model</a:t>
              </a:r>
              <a:endParaRPr kumimoji="0" lang="zh-CN" altLang="en-US" sz="1200" b="1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DBMS</a:t>
              </a:r>
              <a:endParaRPr kumimoji="0" lang="zh-CN" altLang="en-US" sz="1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endParaRPr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FE3187F7-7288-4CFA-B29F-EF026996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3264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22">
            <a:extLst>
              <a:ext uri="{FF2B5EF4-FFF2-40B4-BE49-F238E27FC236}">
                <a16:creationId xmlns:a16="http://schemas.microsoft.com/office/drawing/2014/main" id="{F8A95904-98F0-40F1-B014-F80A5B5173A0}"/>
              </a:ext>
            </a:extLst>
          </p:cNvPr>
          <p:cNvGrpSpPr>
            <a:grpSpLocks/>
          </p:cNvGrpSpPr>
          <p:nvPr/>
        </p:nvGrpSpPr>
        <p:grpSpPr bwMode="auto">
          <a:xfrm>
            <a:off x="5273654" y="3203226"/>
            <a:ext cx="2898708" cy="461793"/>
            <a:chOff x="3414" y="2536"/>
            <a:chExt cx="2667" cy="373"/>
          </a:xfrm>
        </p:grpSpPr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FF7D246D-A32E-4709-9EF3-7290FCBE3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2536"/>
              <a:ext cx="2667" cy="37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Conceptual model</a:t>
              </a:r>
              <a:r>
                <a:rPr kumimoji="0" lang="zh-CN" altLang="en-US" sz="12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       </a:t>
              </a: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Logical model</a:t>
              </a:r>
              <a:endParaRPr kumimoji="0" lang="zh-CN" altLang="en-US" sz="12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2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华文中宋" panose="02010600040101010101" pitchFamily="2" charset="-122"/>
                </a:rPr>
                <a:t>Database Designers</a:t>
              </a:r>
              <a:endParaRPr kumimoji="0" lang="zh-CN" altLang="en-US" sz="1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</a:endParaRPr>
            </a:p>
          </p:txBody>
        </p:sp>
        <p:sp>
          <p:nvSpPr>
            <p:cNvPr id="22" name="AutoShape 24">
              <a:extLst>
                <a:ext uri="{FF2B5EF4-FFF2-40B4-BE49-F238E27FC236}">
                  <a16:creationId xmlns:a16="http://schemas.microsoft.com/office/drawing/2014/main" id="{7C4C1D6A-9D94-4515-B98C-98BBA6BB1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2618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48726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2414F-DE10-466B-AE13-51D23FAB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弱实体集（续）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3C1DF-A7FE-4B38-8B52-A55D7E63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弱实体集用双矩形表示</a:t>
            </a:r>
            <a:endParaRPr lang="en-US" altLang="zh-CN" sz="2000" b="1" dirty="0"/>
          </a:p>
          <a:p>
            <a:r>
              <a:rPr lang="zh-CN" altLang="en-US" sz="2000" b="1" dirty="0"/>
              <a:t>弱实体集的分辨符用虚下划线表示</a:t>
            </a:r>
            <a:endParaRPr lang="en-US" altLang="zh-CN" sz="2000" b="1" dirty="0"/>
          </a:p>
          <a:p>
            <a:pPr lvl="1"/>
            <a:r>
              <a:rPr lang="en-US" altLang="zh-CN" sz="1800" dirty="0" err="1"/>
              <a:t>payment_number</a:t>
            </a:r>
            <a:r>
              <a:rPr lang="en-US" altLang="zh-CN" sz="1800" dirty="0"/>
              <a:t> – discriminator of the payment entity set </a:t>
            </a:r>
          </a:p>
          <a:p>
            <a:pPr lvl="1"/>
            <a:r>
              <a:rPr lang="en-US" altLang="zh-CN" sz="1800" dirty="0"/>
              <a:t>primary key for payment – (</a:t>
            </a:r>
            <a:r>
              <a:rPr lang="en-US" altLang="zh-CN" sz="1800" dirty="0" err="1"/>
              <a:t>loan_number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payment_number</a:t>
            </a:r>
            <a:r>
              <a:rPr lang="en-US" altLang="zh-CN" sz="1800" dirty="0"/>
              <a:t>)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200" dirty="0"/>
              <a:t> </a:t>
            </a:r>
            <a:r>
              <a:rPr lang="zh-CN" altLang="en-US" sz="2200" b="1" dirty="0"/>
              <a:t>注意：</a:t>
            </a:r>
            <a:endParaRPr lang="en-US" altLang="zh-CN" sz="2200" b="1" dirty="0"/>
          </a:p>
          <a:p>
            <a:pPr lvl="1"/>
            <a:r>
              <a:rPr lang="zh-CN" altLang="en-US" sz="1800" dirty="0"/>
              <a:t>强实体集的主码不显式地与弱实体集存放在一起，通过关系隐含体现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如果显式存储</a:t>
            </a:r>
            <a:r>
              <a:rPr lang="en-US" altLang="zh-CN" sz="1800" dirty="0" err="1"/>
              <a:t>loan_number</a:t>
            </a:r>
            <a:r>
              <a:rPr lang="zh-CN" altLang="en-US" sz="1800" dirty="0"/>
              <a:t>到</a:t>
            </a:r>
            <a:r>
              <a:rPr lang="en-US" altLang="zh-CN" sz="1800" dirty="0"/>
              <a:t>payment</a:t>
            </a:r>
            <a:r>
              <a:rPr lang="zh-CN" altLang="en-US" sz="1800" dirty="0"/>
              <a:t>，则</a:t>
            </a:r>
            <a:r>
              <a:rPr lang="en-US" altLang="zh-CN" sz="1800" dirty="0"/>
              <a:t>payment</a:t>
            </a:r>
            <a:r>
              <a:rPr lang="zh-CN" altLang="en-US" sz="1800" dirty="0"/>
              <a:t>将是一个强实体集</a:t>
            </a: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D831B-DAE1-45B8-83A6-BBA44C6F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7869" r="1083" b="27650"/>
          <a:stretch>
            <a:fillRect/>
          </a:stretch>
        </p:blipFill>
        <p:spPr bwMode="auto">
          <a:xfrm>
            <a:off x="1907704" y="2355726"/>
            <a:ext cx="5088731" cy="173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615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3D7E-A43B-4F54-8161-CD5622A6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特化（</a:t>
            </a:r>
            <a:r>
              <a:rPr lang="en-US" altLang="zh-CN" dirty="0"/>
              <a:t>Specialization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E1249-09B1-42D9-9B06-EF4BF81E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自上而下的设计过程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Designate subgroupings within an entity set that are distinctive from other entities in the set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These subgroupings become lower-level entity sets that have attributes or participate in relationships that do not apply to the higher-level entity set.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Depicted by a triangle component labeled ISA, e.g., customer “is a” person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Attribute inheritance</a:t>
            </a:r>
            <a:r>
              <a:rPr lang="zh-CN" altLang="en-US" sz="2000" b="1" dirty="0"/>
              <a:t>（属性继承）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A lower-level entity set inherits all the attributes and relationship participation of the higher-level entity set to which it is linked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0968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9038-8D55-43D2-94F5-D393DB9F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特化举例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37D6B-1C99-4A5D-A4CC-9445E1773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4" t="1050" r="12601" b="787"/>
          <a:stretch>
            <a:fillRect/>
          </a:stretch>
        </p:blipFill>
        <p:spPr bwMode="auto">
          <a:xfrm>
            <a:off x="1763688" y="915566"/>
            <a:ext cx="5197079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47031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8A0E6-9F80-4230-8EDC-0B6820BE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泛化（</a:t>
            </a:r>
            <a:r>
              <a:rPr lang="en-US" altLang="zh-CN" dirty="0"/>
              <a:t>Generalization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9F46F-359A-4F94-B563-E0DB52B0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99288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自下而上的设计过程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Combine a number of entity sets that share the same features into a higher-level entity set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特化与泛化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Specialization and generalization are simple inversions of each other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They are represented in an E-R diagram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25150007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8857-2213-4791-AC2C-F2C0E70C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特化与泛化（续）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E446A-8A6E-47B6-8266-A5896440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Different specializations of an entity set based on different features  </a:t>
            </a:r>
          </a:p>
          <a:p>
            <a:pPr lvl="1"/>
            <a:r>
              <a:rPr lang="zh-CN" altLang="en-US" sz="1800" dirty="0"/>
              <a:t>例如：</a:t>
            </a:r>
            <a:r>
              <a:rPr lang="en-US" altLang="zh-CN" sz="1800" dirty="0"/>
              <a:t>permanent-employee vs. temporary-employee, in addition to officer vs. secretary vs. teller</a:t>
            </a:r>
          </a:p>
          <a:p>
            <a:pPr lvl="1"/>
            <a:r>
              <a:rPr lang="en-US" altLang="zh-CN" sz="1800" dirty="0"/>
              <a:t>Each particular employee would be </a:t>
            </a:r>
          </a:p>
          <a:p>
            <a:pPr lvl="2"/>
            <a:r>
              <a:rPr lang="en-US" altLang="zh-CN" sz="1600" dirty="0"/>
              <a:t>a member of one of permanent-employee or temporary-employee, </a:t>
            </a:r>
          </a:p>
          <a:p>
            <a:pPr lvl="2"/>
            <a:r>
              <a:rPr lang="en-US" altLang="zh-CN" sz="1600" dirty="0"/>
              <a:t>and also a member of one of officer, secretary, or teller</a:t>
            </a:r>
          </a:p>
          <a:p>
            <a:r>
              <a:rPr lang="en-US" altLang="zh-CN" sz="2000" dirty="0"/>
              <a:t>The ISA relationship is also referred to as superclass - subclass relationship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362803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2912-B05A-4DB1-9641-78D06EB5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银行企业</a:t>
            </a:r>
            <a:r>
              <a:rPr lang="pt-BR" altLang="zh-CN" dirty="0"/>
              <a:t>E-R</a:t>
            </a:r>
            <a:r>
              <a:rPr lang="zh-CN" altLang="en-US" dirty="0"/>
              <a:t>图</a:t>
            </a:r>
            <a:endParaRPr lang="pt-BR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DE707-1D97-4480-868F-94A1163E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1547664" y="699542"/>
            <a:ext cx="6048672" cy="435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05729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2912-B05A-4DB1-9641-78D06EB5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大学</a:t>
            </a:r>
            <a:r>
              <a:rPr lang="pt-BR" altLang="zh-CN" dirty="0"/>
              <a:t>E-R</a:t>
            </a:r>
            <a:r>
              <a:rPr lang="zh-CN" altLang="en-US" dirty="0"/>
              <a:t>图</a:t>
            </a:r>
            <a:endParaRPr lang="pt-BR" altLang="zh-CN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3CF68A6-0807-4EF6-9939-59698B33F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4"/>
          <a:stretch/>
        </p:blipFill>
        <p:spPr>
          <a:xfrm>
            <a:off x="1691680" y="641427"/>
            <a:ext cx="5040560" cy="44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278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6724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设计过程概览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实体联系模型（</a:t>
            </a:r>
            <a:r>
              <a:rPr lang="en-US" altLang="zh-CN" b="1" dirty="0"/>
              <a:t>Entity-Relationship model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约束（</a:t>
            </a:r>
            <a:r>
              <a:rPr lang="en-US" altLang="zh-CN" b="1" dirty="0"/>
              <a:t>Constraints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实体联系图（</a:t>
            </a:r>
            <a:r>
              <a:rPr lang="en-US" altLang="zh-CN" b="1" dirty="0"/>
              <a:t>Entity-Relationship diagram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关系模式转换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5288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AA1E1-5B6C-4CAE-A1D7-DE357132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模型→关系表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2B785-EAF9-4EBF-B8FE-77306735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0891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Converting an E-R diagram to a table format is the basis for deriving a relational database design from an E-R diagram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Reduction of an E-R schema to tables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For each entity set and relationship set, there is a unique table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Each table has a number of columns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Primary keys allow entity sets and relationship sets to be expressed uniformly as tables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43056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0BAF1-6E37-4A88-963E-40469EFC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实体集→关系表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2B0B4-2CAF-4EAE-B529-6802CBD1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A strong entity set reduces to a table with the same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97502-05F7-4793-BF00-709D9FD4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3232" r="1050" b="23494"/>
          <a:stretch>
            <a:fillRect/>
          </a:stretch>
        </p:blipFill>
        <p:spPr bwMode="auto">
          <a:xfrm>
            <a:off x="1259632" y="1352635"/>
            <a:ext cx="6054328" cy="267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5074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D7131-62CD-4C28-BF48-116EA7EE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8E7A5-91A0-435C-ABD3-682D5218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Conceptual design(</a:t>
            </a:r>
            <a:r>
              <a:rPr lang="zh-CN" altLang="en-US" sz="2000" b="1" dirty="0"/>
              <a:t>概念设计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Map a real world organization to a conceptual model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Logical design(</a:t>
            </a:r>
            <a:r>
              <a:rPr lang="zh-CN" altLang="en-US" sz="2000" b="1" dirty="0"/>
              <a:t>逻辑设计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Transform the conceptual model to a logical model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Physical design(</a:t>
            </a:r>
            <a:r>
              <a:rPr lang="zh-CN" altLang="en-US" sz="2000" b="1" dirty="0"/>
              <a:t>物理设计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Instantiate the logical model to physical organization and storage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8045154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AE382-61BF-47DB-8050-75871E39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复合与多值属性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D1509-F794-44BA-B9C4-9BA73637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复合属性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将复合属性展开，为每个子属性创建一个单独的属性</a:t>
            </a:r>
            <a:endParaRPr lang="en-US" altLang="zh-CN" sz="1600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多值属性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将实体</a:t>
            </a:r>
            <a:r>
              <a:rPr lang="en-US" altLang="zh-CN" sz="1600" dirty="0"/>
              <a:t>E</a:t>
            </a:r>
            <a:r>
              <a:rPr lang="zh-CN" altLang="en-US" sz="1600" dirty="0"/>
              <a:t>的多值属性</a:t>
            </a:r>
            <a:r>
              <a:rPr lang="en-US" altLang="zh-CN" sz="1600" dirty="0"/>
              <a:t>A</a:t>
            </a:r>
            <a:r>
              <a:rPr lang="zh-CN" altLang="en-US" sz="1600" dirty="0"/>
              <a:t>表示为一个单独的表</a:t>
            </a:r>
            <a:r>
              <a:rPr lang="en-US" altLang="zh-CN" sz="1600" dirty="0"/>
              <a:t>EM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EM</a:t>
            </a:r>
            <a:r>
              <a:rPr lang="zh-CN" altLang="en-US" sz="1600" dirty="0"/>
              <a:t>的属性包括实体</a:t>
            </a:r>
            <a:r>
              <a:rPr lang="en-US" altLang="zh-CN" sz="1600" dirty="0"/>
              <a:t>E</a:t>
            </a:r>
            <a:r>
              <a:rPr lang="zh-CN" altLang="en-US" sz="1600" dirty="0"/>
              <a:t>的主码和对应多值属性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多值属性的每一个取值对应</a:t>
            </a:r>
            <a:r>
              <a:rPr lang="en-US" altLang="zh-CN" sz="1600" dirty="0"/>
              <a:t>EM</a:t>
            </a:r>
            <a:r>
              <a:rPr lang="zh-CN" altLang="en-US" sz="1600" dirty="0"/>
              <a:t>中的一个元组</a:t>
            </a:r>
            <a:endParaRPr lang="en-US" altLang="zh-CN" sz="16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329585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A1993-9942-45BA-96F5-89D2AAC3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弱实体集的表示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F46AD-82D3-4218-A72A-95E54784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A weak entity set becomes a table that includes a column for the primary key of the identifying strong entity set</a:t>
            </a:r>
          </a:p>
          <a:p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8266C-757D-4753-8FBA-D19C58AC8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22269" r="919" b="22006"/>
          <a:stretch>
            <a:fillRect/>
          </a:stretch>
        </p:blipFill>
        <p:spPr bwMode="auto">
          <a:xfrm>
            <a:off x="1625203" y="1836057"/>
            <a:ext cx="5893594" cy="25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1">
            <a:extLst>
              <a:ext uri="{FF2B5EF4-FFF2-40B4-BE49-F238E27FC236}">
                <a16:creationId xmlns:a16="http://schemas.microsoft.com/office/drawing/2014/main" id="{C4F6B2CE-550E-45D9-8566-3A56EB890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1836057"/>
            <a:ext cx="1241822" cy="2563416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66997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92700-60DC-4DF8-84B4-8F1DDB88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联系集→关系表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85335-CE9E-4233-B7CC-A7994571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A many-to-many relationship set is represented as a table with columns for the primary keys of the two participating entity sets, and any descriptive attributes of the relationship set. </a:t>
            </a:r>
          </a:p>
          <a:p>
            <a:pPr lvl="1"/>
            <a:r>
              <a:rPr lang="en-US" altLang="zh-CN" sz="1800" dirty="0"/>
              <a:t>E.g., table for relationship set borrower</a:t>
            </a:r>
          </a:p>
          <a:p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39A32-40E4-4894-B7A8-D0C4E013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2582" r="10172" b="3018"/>
          <a:stretch>
            <a:fillRect/>
          </a:stretch>
        </p:blipFill>
        <p:spPr bwMode="auto">
          <a:xfrm>
            <a:off x="3340894" y="2633663"/>
            <a:ext cx="2365772" cy="209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1">
            <a:extLst>
              <a:ext uri="{FF2B5EF4-FFF2-40B4-BE49-F238E27FC236}">
                <a16:creationId xmlns:a16="http://schemas.microsoft.com/office/drawing/2014/main" id="{3A974EF1-AE05-4861-9372-1AC0E7EB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410" y="2571750"/>
            <a:ext cx="2474119" cy="3238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1581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CD6-1208-4E14-9955-2C1B493D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关系表的冗余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9A955-450C-4FE8-B98A-2BEFD558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Many-to-one and one-to-many relationship sets </a:t>
            </a:r>
          </a:p>
          <a:p>
            <a:pPr lvl="1"/>
            <a:r>
              <a:rPr lang="en-US" altLang="zh-CN" sz="1800" dirty="0"/>
              <a:t>Can be represented by adding an extra attribute to the many side, containing the primary key of the one side</a:t>
            </a:r>
          </a:p>
          <a:p>
            <a:pPr lvl="1"/>
            <a:r>
              <a:rPr lang="en-US" altLang="zh-CN" sz="1800" dirty="0"/>
              <a:t>E.g., instead of creating a table for relationship account-branch, add an attribute branch-name to the entity set account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70AD2-0375-4842-98A7-F1C3B6FD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30362" r="821" b="30362"/>
          <a:stretch>
            <a:fillRect/>
          </a:stretch>
        </p:blipFill>
        <p:spPr bwMode="auto">
          <a:xfrm>
            <a:off x="2000250" y="3053953"/>
            <a:ext cx="530423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1">
            <a:extLst>
              <a:ext uri="{FF2B5EF4-FFF2-40B4-BE49-F238E27FC236}">
                <a16:creationId xmlns:a16="http://schemas.microsoft.com/office/drawing/2014/main" id="{D0A5437A-169B-4603-A446-6C451621E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497" y="3057526"/>
            <a:ext cx="1295400" cy="43219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11">
            <a:extLst>
              <a:ext uri="{FF2B5EF4-FFF2-40B4-BE49-F238E27FC236}">
                <a16:creationId xmlns:a16="http://schemas.microsoft.com/office/drawing/2014/main" id="{757F72A0-9734-44D6-878B-97B04B8FC9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39804" y="3813572"/>
            <a:ext cx="1026319" cy="59412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12">
            <a:extLst>
              <a:ext uri="{FF2B5EF4-FFF2-40B4-BE49-F238E27FC236}">
                <a16:creationId xmlns:a16="http://schemas.microsoft.com/office/drawing/2014/main" id="{9BE1A059-31C1-4703-B443-5DBBB4027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069" y="4518422"/>
            <a:ext cx="10263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i="1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one side</a:t>
            </a:r>
            <a:endParaRPr kumimoji="0" lang="zh-CN" altLang="en-US" sz="1350" i="1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6">
            <a:extLst>
              <a:ext uri="{FF2B5EF4-FFF2-40B4-BE49-F238E27FC236}">
                <a16:creationId xmlns:a16="http://schemas.microsoft.com/office/drawing/2014/main" id="{31CDDB14-4D15-49CA-8D7A-5E5E7F48E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4516041"/>
            <a:ext cx="10263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i="1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many side</a:t>
            </a:r>
            <a:endParaRPr kumimoji="0" lang="zh-CN" altLang="en-US" sz="1350" i="1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曲线连接符 3">
            <a:extLst>
              <a:ext uri="{FF2B5EF4-FFF2-40B4-BE49-F238E27FC236}">
                <a16:creationId xmlns:a16="http://schemas.microsoft.com/office/drawing/2014/main" id="{DC2C3AE5-24CC-4297-BEA1-EF314473257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330179" y="3274219"/>
            <a:ext cx="971550" cy="539354"/>
          </a:xfrm>
          <a:prstGeom prst="curvedConnector3">
            <a:avLst>
              <a:gd name="adj1" fmla="val 102259"/>
            </a:avLst>
          </a:prstGeom>
          <a:noFill/>
          <a:ln w="381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632456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0A028-B8BB-41D0-BDA1-234E05B9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关系表的冗余（续）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ADCC9-4981-4BCB-82D7-C07FE33B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632848" cy="3805070"/>
          </a:xfrm>
        </p:spPr>
        <p:txBody>
          <a:bodyPr/>
          <a:lstStyle/>
          <a:p>
            <a:r>
              <a:rPr lang="en-US" altLang="zh-CN" sz="2000" dirty="0"/>
              <a:t>If participation is partial on the many side, it could result in null values</a:t>
            </a:r>
          </a:p>
          <a:p>
            <a:r>
              <a:rPr lang="en-US" altLang="zh-CN" sz="2000" dirty="0"/>
              <a:t>For one-to-one relationship sets, either side can be chosen to act as the “many” side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411626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F389-8E18-4A46-A813-0FA4A5A4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特化的关系表表示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025E4-CFA9-42FE-8A77-DE2C320F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Method 1</a:t>
            </a:r>
          </a:p>
          <a:p>
            <a:pPr lvl="1"/>
            <a:r>
              <a:rPr lang="en-US" altLang="zh-CN" sz="1800" dirty="0"/>
              <a:t>Form a table for the higher level entity </a:t>
            </a:r>
          </a:p>
          <a:p>
            <a:pPr lvl="1"/>
            <a:r>
              <a:rPr lang="en-US" altLang="zh-CN" sz="1800" dirty="0"/>
              <a:t>Form a table for each lower level entity set, include primary key of higher level entity set and local attributes</a:t>
            </a:r>
            <a:br>
              <a:rPr lang="en-US" altLang="zh-CN" sz="1800" dirty="0"/>
            </a:br>
            <a:endParaRPr lang="en-US" altLang="zh-CN" sz="18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	             table attributes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person	             name, street, city  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customer             name, credit-rating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            name, salary</a:t>
            </a:r>
          </a:p>
          <a:p>
            <a:endParaRPr lang="en-US" altLang="zh-CN" sz="2000" dirty="0"/>
          </a:p>
          <a:p>
            <a:pPr lvl="1"/>
            <a:r>
              <a:rPr lang="en-US" altLang="zh-CN" sz="1800" b="1" dirty="0"/>
              <a:t>Drawback</a:t>
            </a:r>
            <a:r>
              <a:rPr lang="en-US" altLang="zh-CN" sz="1800" dirty="0"/>
              <a:t>:  getting information about entities, e.g., employee, requires accessing two tables</a:t>
            </a:r>
          </a:p>
          <a:p>
            <a:endParaRPr lang="zh-CN" altLang="en-US" sz="2000" dirty="0"/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817E68C1-289A-4E98-BA77-FEF83F0D9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624" y="2751964"/>
            <a:ext cx="361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D3834E09-91AF-42B7-B43F-99428608B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3768" y="2428114"/>
            <a:ext cx="446" cy="129576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608052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826E2-534A-4C2C-828C-5A249964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特化的关系表表示（续）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150B6-D6B9-43A4-9386-F79F9F11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r>
              <a:rPr lang="en-US" altLang="zh-CN" sz="2000" b="1" dirty="0"/>
              <a:t>Method 2</a:t>
            </a:r>
          </a:p>
          <a:p>
            <a:pPr lvl="1"/>
            <a:r>
              <a:rPr lang="en-US" altLang="zh-CN" sz="1800" dirty="0"/>
              <a:t>Form a table for each entity set with all local and inherited attributes</a:t>
            </a:r>
            <a:r>
              <a:rPr lang="en-US" altLang="zh-CN" sz="1600" dirty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	   	table attributes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person	              name, street, city	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customer	name, street, city, credit-rating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 	name, street, city, salary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</a:p>
          <a:p>
            <a:pPr lvl="1"/>
            <a:r>
              <a:rPr lang="en-US" altLang="zh-CN" sz="1800" b="1" dirty="0"/>
              <a:t>Drawback:</a:t>
            </a:r>
            <a:r>
              <a:rPr lang="en-US" altLang="zh-CN" sz="1800" dirty="0"/>
              <a:t>  street and city may be stored redundantly for persons who are both customers and employees</a:t>
            </a:r>
          </a:p>
          <a:p>
            <a:endParaRPr lang="zh-CN" altLang="en-US" sz="2000" dirty="0"/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4FF7012B-3607-4E9B-A1CA-4CE8E0A2F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624" y="1851670"/>
            <a:ext cx="529232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D14D711C-A51A-44E1-897D-A1A29C654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9445" y="1419696"/>
            <a:ext cx="0" cy="151209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10980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59444-DC4C-4D1C-B6F3-D4072F86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银行企业的</a:t>
            </a:r>
            <a:r>
              <a:rPr lang="pt-BR" altLang="zh-CN" dirty="0"/>
              <a:t>E-R</a:t>
            </a:r>
            <a:r>
              <a:rPr lang="zh-CN" altLang="en-US" dirty="0"/>
              <a:t>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D59B5-4BD0-4F95-BF53-4E26B53C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1893094" y="822499"/>
            <a:ext cx="5732860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049560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287CD-292C-4A7A-A63F-09F0FC0A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Banking</a:t>
            </a:r>
            <a:r>
              <a:rPr lang="zh-CN" altLang="en-US" dirty="0"/>
              <a:t>关系数据库模式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31270-B886-429E-B4E9-D09C5059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/>
              <a:t>branch = (</a:t>
            </a:r>
            <a:r>
              <a:rPr lang="en-US" altLang="zh-CN" sz="1400" dirty="0" err="1"/>
              <a:t>branch_name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branch_city</a:t>
            </a:r>
            <a:r>
              <a:rPr lang="en-US" altLang="zh-CN" sz="1400" dirty="0"/>
              <a:t>, assets)</a:t>
            </a:r>
          </a:p>
          <a:p>
            <a:r>
              <a:rPr lang="en-US" altLang="zh-CN" sz="1400" dirty="0"/>
              <a:t>customer = (</a:t>
            </a:r>
            <a:r>
              <a:rPr lang="en-US" altLang="zh-CN" sz="1400" dirty="0" err="1"/>
              <a:t>customer_id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customer_name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customer_street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customer_city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loan = (</a:t>
            </a:r>
            <a:r>
              <a:rPr lang="en-US" altLang="zh-CN" sz="1400" dirty="0" err="1"/>
              <a:t>loan_number</a:t>
            </a:r>
            <a:r>
              <a:rPr lang="en-US" altLang="zh-CN" sz="1400" dirty="0"/>
              <a:t>, amount)</a:t>
            </a:r>
          </a:p>
          <a:p>
            <a:r>
              <a:rPr lang="en-US" altLang="zh-CN" sz="1400" dirty="0"/>
              <a:t>account = (</a:t>
            </a:r>
            <a:r>
              <a:rPr lang="en-US" altLang="zh-CN" sz="1400" dirty="0" err="1"/>
              <a:t>account_number</a:t>
            </a:r>
            <a:r>
              <a:rPr lang="en-US" altLang="zh-CN" sz="1400" dirty="0"/>
              <a:t>, balance)</a:t>
            </a:r>
          </a:p>
          <a:p>
            <a:r>
              <a:rPr lang="en-US" altLang="zh-CN" sz="1400" dirty="0"/>
              <a:t>employee = (</a:t>
            </a:r>
            <a:r>
              <a:rPr lang="en-US" altLang="zh-CN" sz="1400" dirty="0" err="1"/>
              <a:t>employee_id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employee_name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telephone_number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start_date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dependent_name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employee_id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dname</a:t>
            </a:r>
            <a:r>
              <a:rPr lang="en-US" altLang="zh-CN" sz="1400" dirty="0"/>
              <a:t>) (derived from a  multivalued attribute)</a:t>
            </a:r>
          </a:p>
          <a:p>
            <a:r>
              <a:rPr lang="en-US" altLang="zh-CN" sz="1400" dirty="0" err="1"/>
              <a:t>account_branch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account_number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branch_name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loan_branch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loan_number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branch_name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borrower = (</a:t>
            </a:r>
            <a:r>
              <a:rPr lang="en-US" altLang="zh-CN" sz="1400" dirty="0" err="1"/>
              <a:t>customer_id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loan_number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depositor = (</a:t>
            </a:r>
            <a:r>
              <a:rPr lang="en-US" altLang="zh-CN" sz="1400" dirty="0" err="1"/>
              <a:t>customer_id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account_number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access_date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cust_banker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customer_id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employee_id</a:t>
            </a:r>
            <a:r>
              <a:rPr lang="en-US" altLang="zh-CN" sz="1400" dirty="0"/>
              <a:t>, type)</a:t>
            </a:r>
          </a:p>
          <a:p>
            <a:r>
              <a:rPr lang="en-US" altLang="zh-CN" sz="1400" dirty="0" err="1"/>
              <a:t>works_for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worker_employee_id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manager_employee_id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payment =(</a:t>
            </a:r>
            <a:r>
              <a:rPr lang="en-US" altLang="zh-CN" sz="1400" dirty="0" err="1"/>
              <a:t>loan_number,payment_number,payment_date,payment_amount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savings_account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account_number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interest_rate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checking_account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account_number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overdraft_amount</a:t>
            </a:r>
            <a:r>
              <a:rPr lang="en-US" altLang="zh-CN" sz="1400" dirty="0"/>
              <a:t>)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411986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3C883-F843-436F-87E6-DE7420E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数据库设计过程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4FB8C-D4D7-4C45-A214-5BEDCDF3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需求分析</a:t>
            </a:r>
            <a:endParaRPr lang="en-US" altLang="zh-CN" sz="2000" b="1" dirty="0"/>
          </a:p>
          <a:p>
            <a:r>
              <a:rPr lang="zh-CN" altLang="en-US" sz="2000" b="1" dirty="0"/>
              <a:t>概念设计</a:t>
            </a:r>
            <a:r>
              <a:rPr lang="en-US" altLang="zh-CN" sz="2000" dirty="0"/>
              <a:t>(E-R Model)</a:t>
            </a:r>
          </a:p>
          <a:p>
            <a:r>
              <a:rPr lang="zh-CN" altLang="en-US" sz="2000" b="1" dirty="0"/>
              <a:t>功能需求分析</a:t>
            </a:r>
            <a:endParaRPr lang="en-US" altLang="zh-CN" sz="2000" b="1" dirty="0"/>
          </a:p>
          <a:p>
            <a:pPr lvl="1"/>
            <a:r>
              <a:rPr lang="en-US" altLang="zh-CN" sz="1600" dirty="0"/>
              <a:t>Describe the operations that will be performed on the data</a:t>
            </a:r>
          </a:p>
          <a:p>
            <a:pPr lvl="1"/>
            <a:r>
              <a:rPr lang="en-US" altLang="zh-CN" sz="1600" dirty="0"/>
              <a:t>Review the design</a:t>
            </a:r>
          </a:p>
          <a:p>
            <a:r>
              <a:rPr lang="zh-CN" altLang="en-US" sz="2000" b="1" dirty="0"/>
              <a:t>逻辑实现</a:t>
            </a:r>
            <a:endParaRPr lang="en-US" altLang="zh-CN" sz="2000" b="1" dirty="0"/>
          </a:p>
          <a:p>
            <a:pPr lvl="1"/>
            <a:r>
              <a:rPr lang="en-US" altLang="zh-CN" sz="1600" dirty="0"/>
              <a:t>Map from conceptual model to implementation model</a:t>
            </a:r>
          </a:p>
          <a:p>
            <a:pPr lvl="1"/>
            <a:r>
              <a:rPr lang="en-US" altLang="zh-CN" sz="1600" dirty="0"/>
              <a:t>E.g., relational model and OO model</a:t>
            </a:r>
          </a:p>
          <a:p>
            <a:r>
              <a:rPr lang="zh-CN" altLang="en-US" sz="2000" b="1" dirty="0"/>
              <a:t>物理实现</a:t>
            </a:r>
            <a:endParaRPr lang="en-US" altLang="zh-CN" sz="2000" b="1" dirty="0"/>
          </a:p>
          <a:p>
            <a:pPr lvl="1"/>
            <a:r>
              <a:rPr lang="en-US" altLang="zh-CN" sz="1600" dirty="0"/>
              <a:t>Specify physical features of the database</a:t>
            </a:r>
          </a:p>
          <a:p>
            <a:pPr lvl="1"/>
            <a:r>
              <a:rPr lang="en-US" altLang="zh-CN" sz="1600" dirty="0"/>
              <a:t>E.g., buffer size, index…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8612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8B0B1-2458-42F7-9492-F0403F18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数据库设计基本流程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92A2B-8C6A-40E4-81F3-78F2B097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Understand the real-world domain being modeled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Specify it using a database design model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Design models are especially convenient for schema design, but are not necessarily implemented by DBMS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Entity-Relationship (E-R) model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Object Definition Language (ODL)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Translate specification to the data model of DBMS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Relational, XML, object-oriented, etc.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Create the DBMS schema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4730370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FD38D-F9FC-4BB3-B5FB-2CEBF812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图符号总结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1396C-F972-4D65-9B90-3A6FC5D9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401" r="22772" b="53856"/>
          <a:stretch>
            <a:fillRect/>
          </a:stretch>
        </p:blipFill>
        <p:spPr bwMode="auto">
          <a:xfrm>
            <a:off x="1678781" y="910829"/>
            <a:ext cx="5786438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85280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B2EF1-619D-4D36-97A1-DA03FAA9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图符号总结（续）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A6C7D-6127-4672-A6DA-C999DDAE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6506" r="22772" b="6081"/>
          <a:stretch>
            <a:fillRect/>
          </a:stretch>
        </p:blipFill>
        <p:spPr bwMode="auto">
          <a:xfrm>
            <a:off x="1678782" y="857250"/>
            <a:ext cx="573286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45283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9AD76-395B-4D78-B8B9-E64C73B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图的另一种表示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089B2-07F9-4C22-9AFE-7D07BDC1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6169" r="1149" b="5644"/>
          <a:stretch>
            <a:fillRect/>
          </a:stretch>
        </p:blipFill>
        <p:spPr bwMode="auto">
          <a:xfrm>
            <a:off x="1785938" y="910829"/>
            <a:ext cx="5413772" cy="382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36961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366D1-4B3C-4D1B-89E7-5B798EC0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设计工具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BA205-8800-461F-9032-997BBEE2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sz="2000" b="1" dirty="0"/>
              <a:t>Rational Rose</a:t>
            </a:r>
          </a:p>
          <a:p>
            <a:pPr lvl="1"/>
            <a:r>
              <a:rPr lang="fr-FR" altLang="zh-CN" sz="1800" dirty="0"/>
              <a:t>http://www-306.ibm.com/software/rational/</a:t>
            </a:r>
          </a:p>
          <a:p>
            <a:r>
              <a:rPr lang="fr-FR" altLang="zh-CN" sz="2000" b="1" dirty="0"/>
              <a:t>Visio Enterprise</a:t>
            </a:r>
          </a:p>
          <a:p>
            <a:pPr lvl="1"/>
            <a:r>
              <a:rPr lang="fr-FR" altLang="zh-CN" sz="1800" dirty="0"/>
              <a:t>http://www.microsoft.com/china/office/xp/visio/default.asp</a:t>
            </a:r>
          </a:p>
          <a:p>
            <a:r>
              <a:rPr lang="fr-FR" altLang="zh-CN" sz="2000" b="1" dirty="0"/>
              <a:t>Erwin</a:t>
            </a:r>
          </a:p>
          <a:p>
            <a:pPr lvl="1"/>
            <a:r>
              <a:rPr lang="fr-FR" altLang="zh-CN" sz="1800" dirty="0"/>
              <a:t>http://www3.ca.com/Solutions/Product.asp?ID=260</a:t>
            </a:r>
          </a:p>
          <a:p>
            <a:r>
              <a:rPr lang="fr-FR" altLang="zh-CN" sz="2000" b="1" dirty="0"/>
              <a:t>Power Designer</a:t>
            </a:r>
          </a:p>
          <a:p>
            <a:pPr lvl="1"/>
            <a:r>
              <a:rPr lang="fr-FR" altLang="zh-CN" sz="1800" dirty="0"/>
              <a:t>http://www.sybase.com/products/developmentintegration/powerdesigner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785879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1502F-47D4-4613-B491-745A2C3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模型总结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E1EE1-D926-4899-945B-74312FEE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Conceptual design follows requirements analysis </a:t>
            </a:r>
          </a:p>
          <a:p>
            <a:pPr lvl="1"/>
            <a:r>
              <a:rPr lang="en-US" altLang="zh-CN" sz="1800" dirty="0"/>
              <a:t>Yields a high-level description of data to be stored </a:t>
            </a:r>
          </a:p>
          <a:p>
            <a:r>
              <a:rPr lang="en-US" altLang="zh-CN" sz="2000" b="1" dirty="0"/>
              <a:t>E-R model is popular for conceptual design</a:t>
            </a:r>
          </a:p>
          <a:p>
            <a:pPr lvl="1"/>
            <a:r>
              <a:rPr lang="en-US" altLang="zh-CN" sz="1800" dirty="0"/>
              <a:t>Constructs are expressive, close to the way people think about their applications</a:t>
            </a:r>
          </a:p>
          <a:p>
            <a:pPr lvl="1"/>
            <a:r>
              <a:rPr lang="en-US" altLang="zh-CN" sz="1800" dirty="0"/>
              <a:t>Basic constructs: entities, relationships, and attributes (of entities and relationships)</a:t>
            </a:r>
            <a:endParaRPr lang="en-US" altLang="zh-CN" sz="1600" dirty="0"/>
          </a:p>
          <a:p>
            <a:pPr lvl="1"/>
            <a:r>
              <a:rPr lang="en-US" altLang="zh-CN" sz="1800" dirty="0"/>
              <a:t>Some additional constructs: weak entities, ISA hierarchies</a:t>
            </a:r>
            <a:endParaRPr lang="en-US" altLang="zh-CN" sz="1600" dirty="0"/>
          </a:p>
          <a:p>
            <a:r>
              <a:rPr lang="zh-CN" altLang="en-US" sz="2000" dirty="0"/>
              <a:t>注意：</a:t>
            </a:r>
            <a:r>
              <a:rPr lang="en-US" altLang="zh-CN" sz="2000" dirty="0"/>
              <a:t>E-R</a:t>
            </a:r>
            <a:r>
              <a:rPr lang="zh-CN" altLang="en-US" sz="2000" dirty="0"/>
              <a:t>模型有多种变体</a:t>
            </a:r>
          </a:p>
        </p:txBody>
      </p:sp>
    </p:spTree>
    <p:extLst>
      <p:ext uri="{BB962C8B-B14F-4D97-AF65-F5344CB8AC3E}">
        <p14:creationId xmlns:p14="http://schemas.microsoft.com/office/powerpoint/2010/main" val="1555107328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DFBF2-EDE1-48CA-9994-48B10245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模型总结（续）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7969C-CAD6-4F54-9D4A-5BCF57A0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08912" cy="3805070"/>
          </a:xfrm>
        </p:spPr>
        <p:txBody>
          <a:bodyPr/>
          <a:lstStyle/>
          <a:p>
            <a:r>
              <a:rPr lang="en-US" altLang="zh-CN" sz="2000" b="1" dirty="0"/>
              <a:t>Integrity constraints in the E-R model</a:t>
            </a:r>
          </a:p>
          <a:p>
            <a:pPr lvl="1"/>
            <a:r>
              <a:rPr lang="en-US" altLang="zh-CN" sz="1800" dirty="0"/>
              <a:t>key constraints, participation constraints, and overlap/covering constraints for ISA hierarchies. Some foreign key constraints are also implicit in the definition of a relationship set</a:t>
            </a:r>
          </a:p>
          <a:p>
            <a:pPr lvl="1"/>
            <a:r>
              <a:rPr lang="en-US" altLang="zh-CN" sz="1800" dirty="0"/>
              <a:t>Some constraints (notably, functional dependencies) cannot be expressed in the E-R model</a:t>
            </a:r>
          </a:p>
          <a:p>
            <a:pPr lvl="1"/>
            <a:r>
              <a:rPr lang="en-US" altLang="zh-CN" sz="1800" dirty="0"/>
              <a:t>Constraints play an important role in determining the best database design for an enterprise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2460096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ECE6-2948-4FBF-8289-4FF9E504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模型总结（续）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694B9-52E5-4B5C-B9F3-8FB66434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ER design is subjective</a:t>
            </a:r>
          </a:p>
          <a:p>
            <a:pPr lvl="1"/>
            <a:r>
              <a:rPr lang="en-US" altLang="zh-CN" sz="1800" dirty="0"/>
              <a:t>There are often many ways to model a given scenario! Analyzing alternatives can be tricky, especially for a large enterprise. Common choices include:</a:t>
            </a:r>
          </a:p>
          <a:p>
            <a:pPr lvl="2"/>
            <a:r>
              <a:rPr lang="en-US" altLang="zh-CN" sz="1600" dirty="0"/>
              <a:t>Entity vs. attribute, entity vs. relationship, binary or n-</a:t>
            </a:r>
            <a:r>
              <a:rPr lang="en-US" altLang="zh-CN" sz="1600" dirty="0" err="1"/>
              <a:t>ary</a:t>
            </a:r>
            <a:r>
              <a:rPr lang="en-US" altLang="zh-CN" sz="1600" dirty="0"/>
              <a:t> relationship, whether or not to use ISA hierarchies</a:t>
            </a:r>
          </a:p>
          <a:p>
            <a:r>
              <a:rPr lang="en-US" altLang="zh-CN" sz="2000" b="1" dirty="0"/>
              <a:t>Ensuring good database design</a:t>
            </a:r>
          </a:p>
          <a:p>
            <a:pPr lvl="1"/>
            <a:r>
              <a:rPr lang="en-US" altLang="zh-CN" sz="1800" dirty="0"/>
              <a:t>Relational schema should be analyzed and refined further</a:t>
            </a:r>
          </a:p>
          <a:p>
            <a:pPr lvl="1"/>
            <a:r>
              <a:rPr lang="en-US" altLang="zh-CN" sz="1800" dirty="0"/>
              <a:t>FD information and normalization techniques are especially useful (cf.《</a:t>
            </a:r>
            <a:r>
              <a:rPr lang="zh-CN" altLang="en-US" sz="1800" dirty="0"/>
              <a:t>数据库系统概念</a:t>
            </a:r>
            <a:r>
              <a:rPr lang="en-US" altLang="zh-CN" sz="1800" dirty="0"/>
              <a:t>》</a:t>
            </a:r>
            <a:r>
              <a:rPr lang="zh-CN" altLang="en-US" sz="1800" dirty="0"/>
              <a:t>第</a:t>
            </a:r>
            <a:r>
              <a:rPr lang="en-US" altLang="zh-CN" sz="1800" dirty="0"/>
              <a:t>8</a:t>
            </a:r>
            <a:r>
              <a:rPr lang="zh-CN" altLang="en-US" sz="1800" dirty="0"/>
              <a:t>章</a:t>
            </a:r>
            <a:r>
              <a:rPr lang="en-US" altLang="zh-CN" sz="1800" dirty="0"/>
              <a:t>)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3725042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28E3B-E68C-4F68-92FC-9EA5FC85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其他重要内容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D7146-5051-44B9-882B-E63F49FF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关系规范化（第</a:t>
            </a:r>
            <a:r>
              <a:rPr lang="en-US" altLang="zh-CN" sz="2000" dirty="0"/>
              <a:t>8</a:t>
            </a:r>
            <a:r>
              <a:rPr lang="zh-CN" altLang="en-US" sz="2000" dirty="0"/>
              <a:t>章）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应用设计与开发（第</a:t>
            </a:r>
            <a:r>
              <a:rPr lang="en-US" altLang="zh-CN" sz="2000" dirty="0"/>
              <a:t>9</a:t>
            </a:r>
            <a:r>
              <a:rPr lang="zh-CN" altLang="en-US" sz="2000" dirty="0"/>
              <a:t>章）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事务处理（第</a:t>
            </a:r>
            <a:r>
              <a:rPr lang="en-US" altLang="zh-CN" sz="2000" dirty="0"/>
              <a:t>14</a:t>
            </a:r>
            <a:r>
              <a:rPr lang="zh-CN" altLang="en-US" sz="2000" dirty="0"/>
              <a:t>、</a:t>
            </a:r>
            <a:r>
              <a:rPr lang="en-US" altLang="zh-CN" sz="2000" dirty="0"/>
              <a:t>15</a:t>
            </a:r>
            <a:r>
              <a:rPr lang="zh-CN" altLang="en-US" sz="2000" dirty="0"/>
              <a:t>、</a:t>
            </a:r>
            <a:r>
              <a:rPr lang="en-US" altLang="zh-CN" sz="2000" dirty="0"/>
              <a:t>16</a:t>
            </a:r>
            <a:r>
              <a:rPr lang="zh-CN" altLang="en-US" sz="2000" dirty="0"/>
              <a:t>章）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索引结构（第</a:t>
            </a:r>
            <a:r>
              <a:rPr lang="en-US" altLang="zh-CN" sz="2000" dirty="0"/>
              <a:t>11</a:t>
            </a:r>
            <a:r>
              <a:rPr lang="zh-CN" altLang="en-US" sz="2000" dirty="0"/>
              <a:t>章）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查询优化（第</a:t>
            </a:r>
            <a:r>
              <a:rPr lang="en-US" altLang="zh-CN" sz="2000" dirty="0"/>
              <a:t>13</a:t>
            </a:r>
            <a:r>
              <a:rPr lang="zh-CN" altLang="en-US" sz="2000" dirty="0"/>
              <a:t>章）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7544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1590"/>
            <a:ext cx="8568952" cy="352839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设计过程概览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实体联系模型（</a:t>
            </a:r>
            <a:r>
              <a:rPr lang="en-US" altLang="zh-CN" b="1" dirty="0">
                <a:solidFill>
                  <a:srgbClr val="C00000"/>
                </a:solidFill>
              </a:rPr>
              <a:t>Entity-Relationship model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b="1" dirty="0"/>
              <a:t>约束（</a:t>
            </a:r>
            <a:r>
              <a:rPr lang="en-US" altLang="zh-CN" b="1" dirty="0"/>
              <a:t>Constraints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实体联系图（</a:t>
            </a:r>
            <a:r>
              <a:rPr lang="en-US" altLang="zh-CN" b="1" dirty="0"/>
              <a:t>Entity-Relationship diagram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关系模式转换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543562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2912-B05A-4DB1-9641-78D06EB5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银行企业</a:t>
            </a:r>
            <a:r>
              <a:rPr lang="pt-BR" altLang="zh-CN" dirty="0"/>
              <a:t>E-R</a:t>
            </a:r>
            <a:r>
              <a:rPr lang="zh-CN" altLang="en-US" dirty="0"/>
              <a:t>图</a:t>
            </a:r>
            <a:endParaRPr lang="pt-BR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DE707-1D97-4480-868F-94A1163E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1547664" y="699542"/>
            <a:ext cx="6048672" cy="435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2916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2912-B05A-4DB1-9641-78D06EB5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大学</a:t>
            </a:r>
            <a:r>
              <a:rPr lang="pt-BR" altLang="zh-CN" dirty="0"/>
              <a:t>E-R</a:t>
            </a:r>
            <a:r>
              <a:rPr lang="zh-CN" altLang="en-US" dirty="0"/>
              <a:t>图</a:t>
            </a:r>
            <a:endParaRPr lang="pt-BR" altLang="zh-CN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3CF68A6-0807-4EF6-9939-59698B33F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4"/>
          <a:stretch/>
        </p:blipFill>
        <p:spPr>
          <a:xfrm>
            <a:off x="1691680" y="641427"/>
            <a:ext cx="5040560" cy="44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1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25575</TotalTime>
  <Words>3680</Words>
  <Application>Microsoft Office PowerPoint</Application>
  <PresentationFormat>全屏显示(16:9)</PresentationFormat>
  <Paragraphs>394</Paragraphs>
  <Slides>67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2" baseType="lpstr">
      <vt:lpstr>黑体</vt:lpstr>
      <vt:lpstr>华文楷体</vt:lpstr>
      <vt:lpstr>华文中宋</vt:lpstr>
      <vt:lpstr>宋体</vt:lpstr>
      <vt:lpstr>微软雅黑</vt:lpstr>
      <vt:lpstr>Arial</vt:lpstr>
      <vt:lpstr>Calibri</vt:lpstr>
      <vt:lpstr>Cambria Math</vt:lpstr>
      <vt:lpstr>Comic Sans MS</vt:lpstr>
      <vt:lpstr>Helvetica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概要</vt:lpstr>
      <vt:lpstr>开发数据库应用包含的任务</vt:lpstr>
      <vt:lpstr>数据抽象</vt:lpstr>
      <vt:lpstr>数据库设计</vt:lpstr>
      <vt:lpstr>数据库设计基本流程</vt:lpstr>
      <vt:lpstr>概要</vt:lpstr>
      <vt:lpstr>银行企业E-R图</vt:lpstr>
      <vt:lpstr>大学E-R图</vt:lpstr>
      <vt:lpstr>数据库概念设计</vt:lpstr>
      <vt:lpstr>E-R模型</vt:lpstr>
      <vt:lpstr>Peter Pin-Shan Chen（陈品山）</vt:lpstr>
      <vt:lpstr>实体集（Entity Set）</vt:lpstr>
      <vt:lpstr>实体集customer和loan</vt:lpstr>
      <vt:lpstr>属性（Attributes）</vt:lpstr>
      <vt:lpstr>联系集（Relationship Set）</vt:lpstr>
      <vt:lpstr>联系集borrower</vt:lpstr>
      <vt:lpstr>联系集（续）</vt:lpstr>
      <vt:lpstr>联系集的度（Degree）</vt:lpstr>
      <vt:lpstr>概要</vt:lpstr>
      <vt:lpstr>映射基数（Mapping Cardinality）</vt:lpstr>
      <vt:lpstr>映射基数（续）</vt:lpstr>
      <vt:lpstr>映射基数（续）</vt:lpstr>
      <vt:lpstr>映射基数影响E-R设计</vt:lpstr>
      <vt:lpstr>参与约束（Participation Constraints）</vt:lpstr>
      <vt:lpstr>概要</vt:lpstr>
      <vt:lpstr>实体联系（E-R）图</vt:lpstr>
      <vt:lpstr>E-R图</vt:lpstr>
      <vt:lpstr>带属性的联系集</vt:lpstr>
      <vt:lpstr>角色（Roles）</vt:lpstr>
      <vt:lpstr>基数约束</vt:lpstr>
      <vt:lpstr>One-to-Many联系</vt:lpstr>
      <vt:lpstr>Many-to-One联系</vt:lpstr>
      <vt:lpstr>Many-to-Many联系</vt:lpstr>
      <vt:lpstr>参与约束</vt:lpstr>
      <vt:lpstr>码/键（Keys）</vt:lpstr>
      <vt:lpstr>联系集的码</vt:lpstr>
      <vt:lpstr>实体集、属性和联系集的选择</vt:lpstr>
      <vt:lpstr>弱实体集（Weak Entity Sets）</vt:lpstr>
      <vt:lpstr>弱实体集（续）</vt:lpstr>
      <vt:lpstr>特化（Specialization）</vt:lpstr>
      <vt:lpstr>特化举例</vt:lpstr>
      <vt:lpstr>泛化（Generalization）</vt:lpstr>
      <vt:lpstr>特化与泛化（续）</vt:lpstr>
      <vt:lpstr>银行企业E-R图</vt:lpstr>
      <vt:lpstr>大学E-R图</vt:lpstr>
      <vt:lpstr>概要</vt:lpstr>
      <vt:lpstr>E-R模型→关系表</vt:lpstr>
      <vt:lpstr>实体集→关系表</vt:lpstr>
      <vt:lpstr>复合与多值属性</vt:lpstr>
      <vt:lpstr>弱实体集的表示</vt:lpstr>
      <vt:lpstr>联系集→关系表</vt:lpstr>
      <vt:lpstr>关系表的冗余</vt:lpstr>
      <vt:lpstr>关系表的冗余（续）</vt:lpstr>
      <vt:lpstr>特化的关系表表示</vt:lpstr>
      <vt:lpstr>特化的关系表表示（续）</vt:lpstr>
      <vt:lpstr>银行企业的E-R图</vt:lpstr>
      <vt:lpstr>Banking关系数据库模式</vt:lpstr>
      <vt:lpstr>数据库设计过程</vt:lpstr>
      <vt:lpstr>E-R图符号总结</vt:lpstr>
      <vt:lpstr>E-R图符号总结（续）</vt:lpstr>
      <vt:lpstr>E-R图的另一种表示</vt:lpstr>
      <vt:lpstr>设计工具</vt:lpstr>
      <vt:lpstr>E-R模型总结</vt:lpstr>
      <vt:lpstr>E-R模型总结（续）</vt:lpstr>
      <vt:lpstr>E-R模型总结（续）</vt:lpstr>
      <vt:lpstr>其他重要内容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1989</cp:revision>
  <dcterms:created xsi:type="dcterms:W3CDTF">2007-09-26T12:04:45Z</dcterms:created>
  <dcterms:modified xsi:type="dcterms:W3CDTF">2021-10-18T06:43:10Z</dcterms:modified>
</cp:coreProperties>
</file>