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  <p:sldMasterId id="2147483741" r:id="rId3"/>
    <p:sldMasterId id="2147483745" r:id="rId4"/>
    <p:sldMasterId id="2147483751" r:id="rId5"/>
    <p:sldMasterId id="2147483755" r:id="rId6"/>
    <p:sldMasterId id="2147483761" r:id="rId7"/>
    <p:sldMasterId id="2147483766" r:id="rId8"/>
  </p:sldMasterIdLst>
  <p:notesMasterIdLst>
    <p:notesMasterId r:id="rId64"/>
  </p:notesMasterIdLst>
  <p:handoutMasterIdLst>
    <p:handoutMasterId r:id="rId65"/>
  </p:handoutMasterIdLst>
  <p:sldIdLst>
    <p:sldId id="1844" r:id="rId9"/>
    <p:sldId id="1917" r:id="rId10"/>
    <p:sldId id="1984" r:id="rId11"/>
    <p:sldId id="1918" r:id="rId12"/>
    <p:sldId id="1985" r:id="rId13"/>
    <p:sldId id="1919" r:id="rId14"/>
    <p:sldId id="1921" r:id="rId15"/>
    <p:sldId id="1920" r:id="rId16"/>
    <p:sldId id="1929" r:id="rId17"/>
    <p:sldId id="1930" r:id="rId18"/>
    <p:sldId id="1932" r:id="rId19"/>
    <p:sldId id="1931" r:id="rId20"/>
    <p:sldId id="1934" r:id="rId21"/>
    <p:sldId id="1935" r:id="rId22"/>
    <p:sldId id="1936" r:id="rId23"/>
    <p:sldId id="1937" r:id="rId24"/>
    <p:sldId id="1938" r:id="rId25"/>
    <p:sldId id="1940" r:id="rId26"/>
    <p:sldId id="1941" r:id="rId27"/>
    <p:sldId id="1942" r:id="rId28"/>
    <p:sldId id="1943" r:id="rId29"/>
    <p:sldId id="1945" r:id="rId30"/>
    <p:sldId id="1986" r:id="rId31"/>
    <p:sldId id="1946" r:id="rId32"/>
    <p:sldId id="1947" r:id="rId33"/>
    <p:sldId id="1948" r:id="rId34"/>
    <p:sldId id="1949" r:id="rId35"/>
    <p:sldId id="1951" r:id="rId36"/>
    <p:sldId id="1953" r:id="rId37"/>
    <p:sldId id="1955" r:id="rId38"/>
    <p:sldId id="1957" r:id="rId39"/>
    <p:sldId id="1958" r:id="rId40"/>
    <p:sldId id="1960" r:id="rId41"/>
    <p:sldId id="1962" r:id="rId42"/>
    <p:sldId id="1963" r:id="rId43"/>
    <p:sldId id="1964" r:id="rId44"/>
    <p:sldId id="1965" r:id="rId45"/>
    <p:sldId id="1966" r:id="rId46"/>
    <p:sldId id="1967" r:id="rId47"/>
    <p:sldId id="1968" r:id="rId48"/>
    <p:sldId id="1969" r:id="rId49"/>
    <p:sldId id="1970" r:id="rId50"/>
    <p:sldId id="1971" r:id="rId51"/>
    <p:sldId id="1972" r:id="rId52"/>
    <p:sldId id="1973" r:id="rId53"/>
    <p:sldId id="1974" r:id="rId54"/>
    <p:sldId id="1976" r:id="rId55"/>
    <p:sldId id="1975" r:id="rId56"/>
    <p:sldId id="1977" r:id="rId57"/>
    <p:sldId id="1978" r:id="rId58"/>
    <p:sldId id="1979" r:id="rId59"/>
    <p:sldId id="1980" r:id="rId60"/>
    <p:sldId id="1981" r:id="rId61"/>
    <p:sldId id="1982" r:id="rId62"/>
    <p:sldId id="1983" r:id="rId6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17"/>
            <p14:sldId id="1984"/>
            <p14:sldId id="1918"/>
            <p14:sldId id="1985"/>
            <p14:sldId id="1919"/>
            <p14:sldId id="1921"/>
            <p14:sldId id="1920"/>
            <p14:sldId id="1929"/>
            <p14:sldId id="1930"/>
            <p14:sldId id="1932"/>
            <p14:sldId id="1931"/>
            <p14:sldId id="1934"/>
            <p14:sldId id="1935"/>
            <p14:sldId id="1936"/>
            <p14:sldId id="1937"/>
            <p14:sldId id="1938"/>
            <p14:sldId id="1940"/>
            <p14:sldId id="1941"/>
            <p14:sldId id="1942"/>
            <p14:sldId id="1943"/>
            <p14:sldId id="1945"/>
            <p14:sldId id="1986"/>
            <p14:sldId id="1946"/>
            <p14:sldId id="1947"/>
            <p14:sldId id="1948"/>
            <p14:sldId id="1949"/>
            <p14:sldId id="1951"/>
            <p14:sldId id="1953"/>
            <p14:sldId id="1955"/>
            <p14:sldId id="1957"/>
            <p14:sldId id="1958"/>
            <p14:sldId id="1960"/>
            <p14:sldId id="1962"/>
            <p14:sldId id="1963"/>
            <p14:sldId id="1964"/>
            <p14:sldId id="1965"/>
            <p14:sldId id="1966"/>
            <p14:sldId id="1967"/>
            <p14:sldId id="1968"/>
            <p14:sldId id="1969"/>
            <p14:sldId id="1970"/>
            <p14:sldId id="1971"/>
            <p14:sldId id="1972"/>
            <p14:sldId id="1973"/>
            <p14:sldId id="1974"/>
            <p14:sldId id="1976"/>
            <p14:sldId id="1975"/>
            <p14:sldId id="1977"/>
            <p14:sldId id="1978"/>
            <p14:sldId id="1979"/>
            <p14:sldId id="1980"/>
            <p14:sldId id="1981"/>
            <p14:sldId id="1982"/>
            <p14:sldId id="1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92277" autoAdjust="0"/>
  </p:normalViewPr>
  <p:slideViewPr>
    <p:cSldViewPr>
      <p:cViewPr varScale="1">
        <p:scale>
          <a:sx n="83" d="100"/>
          <a:sy n="83" d="100"/>
        </p:scale>
        <p:origin x="788" y="4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表结构只有表名、列族及列族的属性等信息</a:t>
            </a:r>
            <a:endParaRPr lang="en-US" altLang="zh-CN" dirty="0"/>
          </a:p>
          <a:p>
            <a:r>
              <a:rPr lang="zh-CN" altLang="en-US" dirty="0"/>
              <a:t>详细对比需要从下两节引出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9771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HBAse</a:t>
            </a:r>
            <a:r>
              <a:rPr lang="zh-CN" altLang="en-US" dirty="0"/>
              <a:t>的存储模式下，空值不会被记录，也不会预留空间，因此</a:t>
            </a:r>
            <a:r>
              <a:rPr lang="en-US" altLang="zh-CN" dirty="0"/>
              <a:t>HBase</a:t>
            </a:r>
            <a:r>
              <a:rPr lang="zh-CN" altLang="en-US" dirty="0"/>
              <a:t>适合存储稀疏数据</a:t>
            </a:r>
          </a:p>
          <a:p>
            <a:r>
              <a:rPr lang="zh-CN" altLang="en-US" dirty="0"/>
              <a:t>局部排序的概念在下一章介绍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94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演示命令效果！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810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</a:t>
            </a:r>
            <a:r>
              <a:rPr lang="zh-CN" altLang="en-US" dirty="0"/>
              <a:t>查询到一个物理行时们需要判断该物理行属于哪个逻辑行（具有相同行键的行），因此需要扫描已经计数过的行键。当行数很多时，开销很大。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2680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演示命令效果！对行键的相对过滤会快一些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9592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“</a:t>
            </a:r>
            <a:r>
              <a:rPr lang="en-US" altLang="zh-CN" dirty="0"/>
              <a:t>player</a:t>
            </a:r>
            <a:r>
              <a:rPr lang="zh-CN" altLang="zh-CN" dirty="0"/>
              <a:t>”为表名。“</a:t>
            </a:r>
            <a:r>
              <a:rPr lang="en-US" altLang="zh-CN" dirty="0"/>
              <a:t>hdfs://namenode:8020/input/</a:t>
            </a:r>
            <a:r>
              <a:rPr lang="zh-CN" altLang="zh-CN" dirty="0"/>
              <a:t>”为需要导入文件所在的目录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2365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将一个表的内容复制到新表中，新表和原表可以在同一个集群内，也可以在不同的集群上。复制过程利用Mapreduce进行。此外在执行命令之前需要确认新表已经正确地建立起来。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41387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说明：可自行补充关系型数据库的主要机制，作为复习和对比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4198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1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9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1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65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495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543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22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9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</p:spTree>
    <p:extLst>
      <p:ext uri="{BB962C8B-B14F-4D97-AF65-F5344CB8AC3E}">
        <p14:creationId xmlns:p14="http://schemas.microsoft.com/office/powerpoint/2010/main" val="9449742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596" dirty="0">
                <a:solidFill>
                  <a:srgbClr val="7F7F7F"/>
                </a:solidFill>
                <a:cs typeface="Arial" panose="020B0604020202020204" pitchFamily="34" charset="0"/>
                <a:sym typeface="+mn-ea"/>
              </a:rPr>
              <a:t> </a:t>
            </a:r>
            <a:fld id="{1B858347-A66A-42BC-B1AA-583297C0440B}" type="slidenum">
              <a:rPr kumimoji="0" lang="en-US" altLang="zh-CN" sz="596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pPr algn="ctr" eaLnBrk="1" hangingPunct="1">
                <a:defRPr/>
              </a:pPr>
              <a:t>‹#›</a:t>
            </a:fld>
            <a:endParaRPr kumimoji="0" lang="en-US" altLang="zh-CN" sz="596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59756" y="4760119"/>
            <a:ext cx="929879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75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大数据挖掘专家</a:t>
            </a:r>
            <a:endParaRPr lang="en-US" altLang="zh-CN" sz="75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12" descr="泰迪logo无底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172642" y="4704160"/>
            <a:ext cx="1621631" cy="3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/>
              <a:t>Hadoop</a:t>
            </a:r>
            <a:r>
              <a:rPr lang="zh-CN" altLang="en-US" noProof="1"/>
              <a:t>简介及架构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3CD7-D42C-4334-B5C3-AEA8DE6F5196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D29A-65D8-4902-8C80-7FFA3F07B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95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46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 txBox="1"/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sp>
        <p:nvSpPr>
          <p:cNvPr id="22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</p:spTree>
    <p:extLst>
      <p:ext uri="{BB962C8B-B14F-4D97-AF65-F5344CB8AC3E}">
        <p14:creationId xmlns:p14="http://schemas.microsoft.com/office/powerpoint/2010/main" val="18629700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2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1981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1914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272117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544234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816351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088468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03597" indent="-203597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charset="0"/>
        </a:defRPr>
      </a:lvl1pPr>
      <a:lvl2pPr marL="441722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79847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310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64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6pPr>
      <a:lvl7pPr marL="1768760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7pPr>
      <a:lvl8pPr marL="2040877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8pPr>
      <a:lvl9pPr marL="231299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72117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44234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1635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4pPr>
      <a:lvl5pPr marL="108846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5pPr>
      <a:lvl6pPr marL="136058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6pPr>
      <a:lvl7pPr marL="163270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7pPr>
      <a:lvl8pPr marL="190481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97015" y="2289334"/>
            <a:ext cx="2546985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271939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544354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816293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088231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203835" indent="-203835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441960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80085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548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854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6pPr>
      <a:lvl7pPr marL="1768793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7pPr>
      <a:lvl8pPr marL="2040731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8pPr>
      <a:lvl9pPr marL="2313146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71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2pPr>
      <a:lvl3pPr marL="544354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3pPr>
      <a:lvl4pPr marL="816293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088231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360646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632585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190500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HBase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基本原理与使用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2B83-1B10-4809-A9E3-404A9465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406A8-C1F8-4B4C-9CE8-C4217A26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14" y="915566"/>
            <a:ext cx="388843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实际存储方式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每个物理行只有一个行键和列标识符（即表中的</a:t>
            </a:r>
            <a:r>
              <a:rPr lang="en-US" altLang="zh-CN" sz="1800" dirty="0"/>
              <a:t>Name</a:t>
            </a:r>
            <a:r>
              <a:rPr lang="zh-CN" altLang="en-US" sz="1800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如何利用时间戳实现数据随机更新和删除？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如何处理空值？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ED375C-24D1-4A60-AB10-2A17CFA4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45039"/>
              </p:ext>
            </p:extLst>
          </p:nvPr>
        </p:nvGraphicFramePr>
        <p:xfrm>
          <a:off x="4932040" y="870161"/>
          <a:ext cx="3816424" cy="3724462"/>
        </p:xfrm>
        <a:graphic>
          <a:graphicData uri="http://schemas.openxmlformats.org/drawingml/2006/table">
            <a:tbl>
              <a:tblPr firstRow="1" bandRow="1"/>
              <a:tblGrid>
                <a:gridCol w="833474">
                  <a:extLst>
                    <a:ext uri="{9D8B030D-6E8A-4147-A177-3AD203B41FA5}">
                      <a16:colId xmlns:a16="http://schemas.microsoft.com/office/drawing/2014/main" val="1671530827"/>
                    </a:ext>
                  </a:extLst>
                </a:gridCol>
                <a:gridCol w="966726">
                  <a:extLst>
                    <a:ext uri="{9D8B030D-6E8A-4147-A177-3AD203B41FA5}">
                      <a16:colId xmlns:a16="http://schemas.microsoft.com/office/drawing/2014/main" val="1559020710"/>
                    </a:ext>
                  </a:extLst>
                </a:gridCol>
                <a:gridCol w="869631">
                  <a:extLst>
                    <a:ext uri="{9D8B030D-6E8A-4147-A177-3AD203B41FA5}">
                      <a16:colId xmlns:a16="http://schemas.microsoft.com/office/drawing/2014/main" val="4023135611"/>
                    </a:ext>
                  </a:extLst>
                </a:gridCol>
                <a:gridCol w="1146593">
                  <a:extLst>
                    <a:ext uri="{9D8B030D-6E8A-4147-A177-3AD203B41FA5}">
                      <a16:colId xmlns:a16="http://schemas.microsoft.com/office/drawing/2014/main" val="3850084791"/>
                    </a:ext>
                  </a:extLst>
                </a:gridCol>
              </a:tblGrid>
              <a:tr h="270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ROWKEY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Timestamp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64070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playername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62417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22596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99375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244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93659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15523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8478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1270164055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689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1B7A-0078-4089-BD74-58CE5C7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BF7A-890C-41A4-A320-4679E8AD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如何处理空值？</a:t>
            </a:r>
          </a:p>
          <a:p>
            <a:endParaRPr lang="zh-CN" altLang="en-US" sz="20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44C8F6-5371-4052-BDA1-0037718E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07645"/>
              </p:ext>
            </p:extLst>
          </p:nvPr>
        </p:nvGraphicFramePr>
        <p:xfrm>
          <a:off x="1403648" y="1707654"/>
          <a:ext cx="6624734" cy="2016224"/>
        </p:xfrm>
        <a:graphic>
          <a:graphicData uri="http://schemas.openxmlformats.org/drawingml/2006/table">
            <a:tbl>
              <a:tblPr firstRow="1" firstCol="1" bandRow="1"/>
              <a:tblGrid>
                <a:gridCol w="439901">
                  <a:extLst>
                    <a:ext uri="{9D8B030D-6E8A-4147-A177-3AD203B41FA5}">
                      <a16:colId xmlns:a16="http://schemas.microsoft.com/office/drawing/2014/main" val="2675201590"/>
                    </a:ext>
                  </a:extLst>
                </a:gridCol>
                <a:gridCol w="785214">
                  <a:extLst>
                    <a:ext uri="{9D8B030D-6E8A-4147-A177-3AD203B41FA5}">
                      <a16:colId xmlns:a16="http://schemas.microsoft.com/office/drawing/2014/main" val="3568153949"/>
                    </a:ext>
                  </a:extLst>
                </a:gridCol>
                <a:gridCol w="618205">
                  <a:extLst>
                    <a:ext uri="{9D8B030D-6E8A-4147-A177-3AD203B41FA5}">
                      <a16:colId xmlns:a16="http://schemas.microsoft.com/office/drawing/2014/main" val="4198263782"/>
                    </a:ext>
                  </a:extLst>
                </a:gridCol>
                <a:gridCol w="702172">
                  <a:extLst>
                    <a:ext uri="{9D8B030D-6E8A-4147-A177-3AD203B41FA5}">
                      <a16:colId xmlns:a16="http://schemas.microsoft.com/office/drawing/2014/main" val="1257608778"/>
                    </a:ext>
                  </a:extLst>
                </a:gridCol>
                <a:gridCol w="785214">
                  <a:extLst>
                    <a:ext uri="{9D8B030D-6E8A-4147-A177-3AD203B41FA5}">
                      <a16:colId xmlns:a16="http://schemas.microsoft.com/office/drawing/2014/main" val="1177141157"/>
                    </a:ext>
                  </a:extLst>
                </a:gridCol>
                <a:gridCol w="869181">
                  <a:extLst>
                    <a:ext uri="{9D8B030D-6E8A-4147-A177-3AD203B41FA5}">
                      <a16:colId xmlns:a16="http://schemas.microsoft.com/office/drawing/2014/main" val="1954032420"/>
                    </a:ext>
                  </a:extLst>
                </a:gridCol>
                <a:gridCol w="702172">
                  <a:extLst>
                    <a:ext uri="{9D8B030D-6E8A-4147-A177-3AD203B41FA5}">
                      <a16:colId xmlns:a16="http://schemas.microsoft.com/office/drawing/2014/main" val="3862594865"/>
                    </a:ext>
                  </a:extLst>
                </a:gridCol>
                <a:gridCol w="869181">
                  <a:extLst>
                    <a:ext uri="{9D8B030D-6E8A-4147-A177-3AD203B41FA5}">
                      <a16:colId xmlns:a16="http://schemas.microsoft.com/office/drawing/2014/main" val="3146908240"/>
                    </a:ext>
                  </a:extLst>
                </a:gridCol>
                <a:gridCol w="853494">
                  <a:extLst>
                    <a:ext uri="{9D8B030D-6E8A-4147-A177-3AD203B41FA5}">
                      <a16:colId xmlns:a16="http://schemas.microsoft.com/office/drawing/2014/main" val="1584090673"/>
                    </a:ext>
                  </a:extLst>
                </a:gridCol>
              </a:tblGrid>
              <a:tr h="672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Rowkey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Player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First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Last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Position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Nick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8923"/>
                  </a:ext>
                </a:extLst>
              </a:tr>
              <a:tr h="672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Micheal</a:t>
                      </a:r>
                      <a:r>
                        <a:rPr lang="en-US" sz="1400" kern="100" dirty="0">
                          <a:effectLst/>
                        </a:rPr>
                        <a:t> Jordan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74779"/>
                  </a:ext>
                </a:extLst>
              </a:tr>
              <a:tr h="336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SG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698"/>
                  </a:ext>
                </a:extLst>
              </a:tr>
              <a:tr h="336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SG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NULL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2236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89DD7AD-186B-423C-AAAF-E9B948EF149E}"/>
              </a:ext>
            </a:extLst>
          </p:cNvPr>
          <p:cNvSpPr/>
          <p:nvPr/>
        </p:nvSpPr>
        <p:spPr>
          <a:xfrm>
            <a:off x="3779912" y="389638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对比：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面向行的记录方式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346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4.3 HBase</a:t>
            </a:r>
            <a:r>
              <a:rPr lang="zh-CN" altLang="en-US" b="1" dirty="0">
                <a:solidFill>
                  <a:srgbClr val="C00000"/>
                </a:solidFill>
              </a:rPr>
              <a:t>的拓扑结构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HBase*</a:t>
            </a:r>
          </a:p>
        </p:txBody>
      </p:sp>
    </p:spTree>
    <p:extLst>
      <p:ext uri="{BB962C8B-B14F-4D97-AF65-F5344CB8AC3E}">
        <p14:creationId xmlns:p14="http://schemas.microsoft.com/office/powerpoint/2010/main" val="13139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FDA2-4F06-4786-9584-E5ADF2C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B11-E1C7-4C32-8145-973C3A16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544616" cy="38950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主从结构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一个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节点和若干个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</a:t>
            </a:r>
            <a:r>
              <a:rPr lang="zh-CN" altLang="en-US" sz="1800" dirty="0"/>
              <a:t>：一个</a:t>
            </a:r>
            <a:r>
              <a:rPr lang="en-US" altLang="zh-CN" sz="1800" dirty="0"/>
              <a:t>active 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，多个</a:t>
            </a:r>
            <a:r>
              <a:rPr lang="en-US" altLang="zh-CN" sz="1800" dirty="0"/>
              <a:t>standby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底层采用</a:t>
            </a:r>
            <a:r>
              <a:rPr lang="en-US" altLang="zh-CN" sz="2000" b="1" dirty="0"/>
              <a:t>HDFS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可以复用节点共同部署</a:t>
            </a:r>
            <a:r>
              <a:rPr lang="en-US" altLang="zh-CN" sz="1800" dirty="0"/>
              <a:t>HDFS</a:t>
            </a:r>
            <a:r>
              <a:rPr lang="zh-CN" altLang="en-US" sz="1800" dirty="0"/>
              <a:t>和</a:t>
            </a:r>
            <a:r>
              <a:rPr lang="en-US" altLang="zh-CN" sz="1800" dirty="0"/>
              <a:t>HBase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节点无必然对应关系，如：</a:t>
            </a:r>
            <a:r>
              <a:rPr lang="en-US" altLang="zh-CN" sz="1800" dirty="0" err="1"/>
              <a:t>Datanode</a:t>
            </a:r>
            <a:r>
              <a:rPr lang="zh-CN" altLang="en-US" sz="1800" dirty="0"/>
              <a:t>节点不一定是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Zookeeper</a:t>
            </a:r>
            <a:r>
              <a:rPr lang="zh-CN" altLang="en-US" sz="2000" b="1" dirty="0"/>
              <a:t>管理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集群实现节点监控、活跃主节点选举、配置维护等功能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自带一个</a:t>
            </a:r>
            <a:r>
              <a:rPr lang="en-US" altLang="zh-CN" sz="1800" dirty="0"/>
              <a:t>Zookeeper</a:t>
            </a:r>
            <a:r>
              <a:rPr lang="zh-CN" altLang="en-US" sz="1800" dirty="0"/>
              <a:t>组件，也可以使用外部的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F1D38-9AE9-4BFF-8F35-E5235489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70202"/>
            <a:ext cx="2880320" cy="32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0EB1-D669-42BF-9828-C26D3B0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9523A-1878-4E3B-AFF8-AD5627D3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9685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err="1"/>
              <a:t>HMaster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所有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的管理者，负责对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的管理范围进行分配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不负责管理用户数据表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Hregionserver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用户数据表的实际管理者，在分布式集群中，数据表会进行水平分区，每个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只会对一部分分区进行管理</a:t>
            </a:r>
            <a:r>
              <a:rPr lang="en-US" altLang="zh-CN" sz="1800" dirty="0"/>
              <a:t>——</a:t>
            </a:r>
            <a:r>
              <a:rPr lang="zh-CN" altLang="en-US" sz="1800" dirty="0"/>
              <a:t>负责数据的写入、查询、缓存和故障恢复等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用户表最终是以文件形式存储在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上，但如何将写入并维护这些文件，则由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负责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B52B9-D9A7-40AB-B384-084F3C1B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70201"/>
            <a:ext cx="2952328" cy="33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3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4.4 HBase</a:t>
            </a:r>
            <a:r>
              <a:rPr lang="zh-CN" altLang="en-US" b="1" dirty="0">
                <a:solidFill>
                  <a:srgbClr val="C00000"/>
                </a:solidFill>
              </a:rPr>
              <a:t>部署与配置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6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278A6-AD79-4EF7-8FA1-0F0DF951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部署与配置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04661-30BC-4F57-9304-B7EF8856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209529" cy="3805070"/>
          </a:xfrm>
        </p:spPr>
        <p:txBody>
          <a:bodyPr/>
          <a:lstStyle/>
          <a:p>
            <a:r>
              <a:rPr lang="zh-CN" altLang="en-US" sz="2000" b="1" dirty="0"/>
              <a:t>前提：配置</a:t>
            </a:r>
            <a:r>
              <a:rPr lang="en-US" altLang="zh-CN" sz="2000" b="1" dirty="0"/>
              <a:t>Hadoop</a:t>
            </a:r>
          </a:p>
          <a:p>
            <a:pPr lvl="1"/>
            <a:r>
              <a:rPr lang="zh-CN" altLang="en-US" sz="1800" dirty="0"/>
              <a:t>规划集群、配置节点（</a:t>
            </a:r>
            <a:r>
              <a:rPr lang="en-US" altLang="zh-CN" sz="1800" dirty="0"/>
              <a:t>Linux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环境、网络环境</a:t>
            </a:r>
            <a:r>
              <a:rPr lang="en-US" altLang="zh-CN" sz="1800" dirty="0"/>
              <a:t>……</a:t>
            </a:r>
            <a:r>
              <a:rPr lang="zh-CN" altLang="en-US" sz="1800" dirty="0"/>
              <a:t>）</a:t>
            </a:r>
          </a:p>
          <a:p>
            <a:pPr lvl="1"/>
            <a:r>
              <a:rPr lang="zh-CN" altLang="en-US" sz="1800" dirty="0"/>
              <a:t>需要</a:t>
            </a:r>
            <a:r>
              <a:rPr lang="en-US" altLang="zh-CN" sz="1800" dirty="0"/>
              <a:t>HDFS</a:t>
            </a:r>
            <a:r>
              <a:rPr lang="zh-CN" altLang="en-US" sz="1800" dirty="0"/>
              <a:t>，如果无分布式处理需求，可以不部署（或不启动）</a:t>
            </a:r>
            <a:r>
              <a:rPr lang="en-US" altLang="zh-CN" sz="1800" dirty="0"/>
              <a:t>Yarn</a:t>
            </a:r>
          </a:p>
          <a:p>
            <a:pPr lvl="1"/>
            <a:r>
              <a:rPr lang="zh-CN" altLang="en-US" sz="1800" dirty="0"/>
              <a:t>通常会将</a:t>
            </a:r>
            <a:r>
              <a:rPr lang="en-US" altLang="zh-CN" sz="1800" dirty="0"/>
              <a:t>Hadoop</a:t>
            </a:r>
            <a:r>
              <a:rPr lang="zh-CN" altLang="en-US" sz="1800" dirty="0"/>
              <a:t>的主要配置文件，如</a:t>
            </a:r>
            <a:r>
              <a:rPr lang="en-US" altLang="zh-CN" sz="1800" dirty="0"/>
              <a:t>core-site.xml</a:t>
            </a:r>
            <a:r>
              <a:rPr lang="zh-CN" altLang="en-US" sz="1800" dirty="0"/>
              <a:t>和</a:t>
            </a:r>
            <a:r>
              <a:rPr lang="en-US" altLang="zh-CN" sz="1800" dirty="0"/>
              <a:t>hdfs-site.xml</a:t>
            </a:r>
            <a:r>
              <a:rPr lang="zh-CN" altLang="en-US" sz="1800" dirty="0"/>
              <a:t>等，拷贝到</a:t>
            </a:r>
            <a:r>
              <a:rPr lang="en-US" altLang="zh-CN" sz="1800" dirty="0"/>
              <a:t>HBase</a:t>
            </a:r>
            <a:r>
              <a:rPr lang="zh-CN" altLang="en-US" sz="1800" dirty="0"/>
              <a:t>的配置目录下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541246-CD97-4F93-9B3F-DDB262295911}"/>
              </a:ext>
            </a:extLst>
          </p:cNvPr>
          <p:cNvSpPr txBox="1">
            <a:spLocks/>
          </p:cNvSpPr>
          <p:nvPr/>
        </p:nvSpPr>
        <p:spPr bwMode="auto">
          <a:xfrm>
            <a:off x="4682952" y="789553"/>
            <a:ext cx="4281536" cy="3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2000" b="1" kern="0" dirty="0"/>
              <a:t>HBase</a:t>
            </a:r>
            <a:r>
              <a:rPr lang="zh-CN" altLang="en-US" sz="2000" b="1" kern="0" dirty="0"/>
              <a:t>的重要目录</a:t>
            </a:r>
          </a:p>
          <a:p>
            <a:pPr lvl="1">
              <a:buFontTx/>
            </a:pPr>
            <a:r>
              <a:rPr lang="en-US" altLang="zh-CN" sz="1800" kern="0" dirty="0"/>
              <a:t>bin</a:t>
            </a:r>
            <a:r>
              <a:rPr lang="zh-CN" altLang="en-US" sz="1800" kern="0" dirty="0"/>
              <a:t>目录中存放集群控制命令，以及启动</a:t>
            </a:r>
            <a:r>
              <a:rPr lang="en-US" altLang="zh-CN" sz="1800" kern="0" dirty="0"/>
              <a:t>HBase shell</a:t>
            </a:r>
            <a:r>
              <a:rPr lang="zh-CN" altLang="en-US" sz="1800" kern="0" dirty="0"/>
              <a:t>的指令</a:t>
            </a:r>
          </a:p>
          <a:p>
            <a:pPr lvl="1">
              <a:buFontTx/>
            </a:pPr>
            <a:r>
              <a:rPr lang="en-US" altLang="zh-CN" sz="1800" kern="0" dirty="0"/>
              <a:t>lib</a:t>
            </a:r>
            <a:r>
              <a:rPr lang="zh-CN" altLang="en-US" sz="1800" kern="0" dirty="0"/>
              <a:t>目录中存放</a:t>
            </a:r>
            <a:r>
              <a:rPr lang="en-US" altLang="zh-CN" sz="1800" kern="0" dirty="0"/>
              <a:t>HBase</a:t>
            </a:r>
            <a:r>
              <a:rPr lang="zh-CN" altLang="en-US" sz="1800" kern="0" dirty="0"/>
              <a:t>的各种库包（</a:t>
            </a:r>
            <a:r>
              <a:rPr lang="en-US" altLang="zh-CN" sz="1800" kern="0" dirty="0"/>
              <a:t>Jar</a:t>
            </a:r>
            <a:r>
              <a:rPr lang="zh-CN" altLang="en-US" sz="1800" kern="0" dirty="0"/>
              <a:t>包为主），即是</a:t>
            </a:r>
            <a:r>
              <a:rPr lang="en-US" altLang="zh-CN" sz="1800" kern="0" dirty="0"/>
              <a:t>HBase</a:t>
            </a:r>
            <a:r>
              <a:rPr lang="zh-CN" altLang="en-US" sz="1800" kern="0" dirty="0"/>
              <a:t>的核心组件所在目录</a:t>
            </a:r>
          </a:p>
          <a:p>
            <a:pPr lvl="1">
              <a:buFontTx/>
            </a:pPr>
            <a:r>
              <a:rPr lang="en-US" altLang="zh-CN" sz="1800" kern="0" dirty="0"/>
              <a:t>conf</a:t>
            </a:r>
            <a:r>
              <a:rPr lang="zh-CN" altLang="en-US" sz="1800" kern="0" dirty="0"/>
              <a:t>目录中存放各类配置文件</a:t>
            </a:r>
          </a:p>
          <a:p>
            <a:pPr>
              <a:buFontTx/>
            </a:pPr>
            <a:r>
              <a:rPr lang="en-US" altLang="zh-CN" sz="2000" b="1" kern="0" dirty="0"/>
              <a:t>HBase</a:t>
            </a:r>
            <a:r>
              <a:rPr lang="zh-CN" altLang="en-US" sz="2000" b="1" kern="0" dirty="0"/>
              <a:t>的重要配置文件</a:t>
            </a:r>
          </a:p>
          <a:p>
            <a:pPr lvl="1">
              <a:buFontTx/>
            </a:pPr>
            <a:r>
              <a:rPr lang="en-US" altLang="zh-CN" sz="1800" kern="0" dirty="0"/>
              <a:t>hbase-site.xml</a:t>
            </a:r>
            <a:r>
              <a:rPr lang="zh-CN" altLang="en-US" sz="1800" kern="0" dirty="0"/>
              <a:t>和</a:t>
            </a:r>
            <a:r>
              <a:rPr lang="en-US" altLang="zh-CN" sz="1800" kern="0" dirty="0"/>
              <a:t>hbase-env.sh</a:t>
            </a:r>
          </a:p>
          <a:p>
            <a:pPr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8278266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0AE5-BB9E-431F-BAC7-AB42123D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的重要配置文件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21765-0250-4E3F-8FA1-B1499993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66880"/>
            <a:ext cx="8856984" cy="3805070"/>
          </a:xfrm>
        </p:spPr>
        <p:txBody>
          <a:bodyPr/>
          <a:lstStyle/>
          <a:p>
            <a:r>
              <a:rPr lang="en-US" altLang="zh-CN" sz="2000" b="1" dirty="0"/>
              <a:t>hbase-site.xml</a:t>
            </a:r>
          </a:p>
          <a:p>
            <a:pPr lvl="1"/>
            <a:r>
              <a:rPr lang="en-US" altLang="zh-CN" sz="1800" dirty="0" err="1"/>
              <a:t>hbase.rootdir</a:t>
            </a:r>
            <a:r>
              <a:rPr lang="zh-CN" altLang="en-US" sz="1800" dirty="0"/>
              <a:t>，配置</a:t>
            </a:r>
            <a:r>
              <a:rPr lang="en-US" altLang="zh-CN" sz="1800" dirty="0"/>
              <a:t>HBase</a:t>
            </a:r>
            <a:r>
              <a:rPr lang="zh-CN" altLang="en-US" sz="1800" dirty="0"/>
              <a:t>数据在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上的根目录，如：</a:t>
            </a:r>
            <a:r>
              <a:rPr lang="en-US" altLang="zh-CN" sz="1800" dirty="0"/>
              <a:t>hdfs://node1:8020/hbase</a:t>
            </a:r>
          </a:p>
          <a:p>
            <a:pPr lvl="1"/>
            <a:r>
              <a:rPr lang="en-US" altLang="zh-CN" sz="1800" dirty="0" err="1"/>
              <a:t>hbase.cluster.distributed</a:t>
            </a:r>
            <a:r>
              <a:rPr lang="zh-CN" altLang="en-US" sz="1800" dirty="0"/>
              <a:t>，指明将</a:t>
            </a:r>
            <a:r>
              <a:rPr lang="en-US" altLang="zh-CN" sz="1800" dirty="0"/>
              <a:t>HBase</a:t>
            </a:r>
            <a:r>
              <a:rPr lang="zh-CN" altLang="en-US" sz="1800" dirty="0"/>
              <a:t>部署在单机上还是集群上，其值可以为“</a:t>
            </a:r>
            <a:r>
              <a:rPr lang="en-US" altLang="zh-CN" sz="1800" dirty="0"/>
              <a:t>true”</a:t>
            </a:r>
            <a:r>
              <a:rPr lang="zh-CN" altLang="en-US" sz="1800" dirty="0"/>
              <a:t>或“</a:t>
            </a:r>
            <a:r>
              <a:rPr lang="en-US" altLang="zh-CN" sz="1800" dirty="0"/>
              <a:t>false”</a:t>
            </a:r>
            <a:endParaRPr lang="zh-CN" altLang="en-US" sz="1800" dirty="0"/>
          </a:p>
          <a:p>
            <a:pPr lvl="1"/>
            <a:r>
              <a:rPr lang="en-US" altLang="zh-CN" sz="1800" dirty="0" err="1"/>
              <a:t>hbase.zookeeper.quorum</a:t>
            </a:r>
            <a:r>
              <a:rPr lang="zh-CN" altLang="en-US" sz="1800" dirty="0"/>
              <a:t>，</a:t>
            </a:r>
            <a:r>
              <a:rPr lang="en-US" altLang="zh-CN" sz="1800" dirty="0"/>
              <a:t>zookeeper</a:t>
            </a:r>
            <a:r>
              <a:rPr lang="zh-CN" altLang="en-US" sz="1800" dirty="0"/>
              <a:t>节点列表，如：</a:t>
            </a:r>
            <a:r>
              <a:rPr lang="en-US" altLang="zh-CN" sz="1800" dirty="0"/>
              <a:t>node1, node2, node3</a:t>
            </a:r>
            <a:r>
              <a:rPr lang="zh-CN" altLang="en-US" sz="1800" dirty="0"/>
              <a:t>。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服务的默认端口为</a:t>
            </a:r>
            <a:r>
              <a:rPr lang="en-US" altLang="zh-CN" sz="1800" dirty="0"/>
              <a:t>2181</a:t>
            </a:r>
            <a:endParaRPr lang="zh-CN" altLang="en-US" sz="1800" dirty="0"/>
          </a:p>
          <a:p>
            <a:r>
              <a:rPr lang="en-US" altLang="zh-CN" sz="2000" b="1" dirty="0"/>
              <a:t>hbase-env.sh</a:t>
            </a:r>
          </a:p>
          <a:p>
            <a:pPr lvl="1"/>
            <a:r>
              <a:rPr lang="en-US" altLang="zh-CN" sz="1800" dirty="0"/>
              <a:t>export JAVA_HOME=/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/java/</a:t>
            </a:r>
            <a:r>
              <a:rPr lang="en-US" altLang="zh-CN" sz="1800" dirty="0" err="1"/>
              <a:t>jdk</a:t>
            </a:r>
            <a:r>
              <a:rPr lang="zh-CN" altLang="en-US" sz="1800" dirty="0"/>
              <a:t>，指明</a:t>
            </a:r>
            <a:r>
              <a:rPr lang="en-US" altLang="zh-CN" sz="1800" dirty="0"/>
              <a:t>JAVA</a:t>
            </a:r>
            <a:r>
              <a:rPr lang="zh-CN" altLang="en-US" sz="1800" dirty="0"/>
              <a:t>环境的根目录</a:t>
            </a:r>
          </a:p>
          <a:p>
            <a:pPr lvl="1"/>
            <a:r>
              <a:rPr lang="en-US" altLang="zh-CN" sz="1800" dirty="0"/>
              <a:t>export HBASE_MANAGES_ZK=true</a:t>
            </a:r>
            <a:r>
              <a:rPr lang="zh-CN" altLang="en-US" sz="1800" dirty="0"/>
              <a:t>，该选项指明是采用独立的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集群还是采用</a:t>
            </a:r>
            <a:r>
              <a:rPr lang="en-US" altLang="zh-CN" sz="1800" dirty="0"/>
              <a:t>HBase</a:t>
            </a:r>
            <a:r>
              <a:rPr lang="zh-CN" altLang="en-US" sz="1800" dirty="0"/>
              <a:t>自带的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集群提供分布式协调服务</a:t>
            </a:r>
          </a:p>
          <a:p>
            <a:r>
              <a:rPr lang="en-US" altLang="zh-CN" sz="2000" b="1" dirty="0" err="1"/>
              <a:t>regionservers</a:t>
            </a:r>
            <a:r>
              <a:rPr lang="zh-CN" altLang="en-US" sz="2000" b="1" dirty="0"/>
              <a:t>文件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配置</a:t>
            </a:r>
            <a:r>
              <a:rPr lang="en-US" altLang="zh-CN" sz="1800" dirty="0" err="1"/>
              <a:t>regionservers</a:t>
            </a:r>
            <a:r>
              <a:rPr lang="zh-CN" altLang="en-US" sz="1800" dirty="0"/>
              <a:t>列表，类似于</a:t>
            </a:r>
            <a:r>
              <a:rPr lang="en-US" altLang="zh-CN" sz="1800" dirty="0"/>
              <a:t>HDFS</a:t>
            </a:r>
            <a:r>
              <a:rPr lang="zh-CN" altLang="en-US" sz="1800" dirty="0"/>
              <a:t>的</a:t>
            </a:r>
            <a:r>
              <a:rPr lang="en-US" altLang="zh-CN" sz="1800" dirty="0"/>
              <a:t>slaves</a:t>
            </a:r>
            <a:r>
              <a:rPr lang="zh-CN" altLang="en-US" sz="1800" dirty="0"/>
              <a:t>文件</a:t>
            </a:r>
          </a:p>
          <a:p>
            <a:r>
              <a:rPr lang="zh-CN" altLang="en-US" sz="2000" b="1" dirty="0"/>
              <a:t>重要配置文件应分发到集群的各个节点上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18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DC93-D6CB-4056-AEB8-0939EB95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部署与配置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C3BA7-6E93-49C8-AC2A-8454DBA7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通过浏览器访问：</a:t>
            </a:r>
            <a:r>
              <a:rPr lang="en-US" altLang="zh-CN" sz="2000" b="1" dirty="0"/>
              <a:t>http://hmaster:16010/ </a:t>
            </a:r>
            <a:r>
              <a:rPr lang="zh-CN" altLang="en-US" sz="2000" b="1" dirty="0"/>
              <a:t>查看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的运行情况</a:t>
            </a:r>
          </a:p>
          <a:p>
            <a:pPr lvl="1"/>
            <a:r>
              <a:rPr lang="en-US" altLang="zh-CN" sz="1800" dirty="0"/>
              <a:t>Master</a:t>
            </a:r>
            <a:r>
              <a:rPr lang="zh-CN" altLang="en-US" sz="1800" dirty="0"/>
              <a:t>节点，即当前节点的主机名</a:t>
            </a:r>
          </a:p>
          <a:p>
            <a:pPr lvl="1"/>
            <a:r>
              <a:rPr lang="en-US" altLang="zh-CN" sz="1800" dirty="0"/>
              <a:t>Region Servers</a:t>
            </a:r>
            <a:r>
              <a:rPr lang="zh-CN" altLang="en-US" sz="1800" dirty="0"/>
              <a:t>的列表和基本信息</a:t>
            </a:r>
          </a:p>
          <a:p>
            <a:pPr lvl="1"/>
            <a:r>
              <a:rPr lang="zh-CN" altLang="en-US" sz="1800" dirty="0"/>
              <a:t>备用</a:t>
            </a:r>
            <a:r>
              <a:rPr lang="en-US" altLang="zh-CN" sz="1800" dirty="0"/>
              <a:t>Master</a:t>
            </a:r>
            <a:r>
              <a:rPr lang="zh-CN" altLang="en-US" sz="1800" dirty="0"/>
              <a:t>节点的列表</a:t>
            </a:r>
          </a:p>
          <a:p>
            <a:pPr lvl="1"/>
            <a:r>
              <a:rPr lang="zh-CN" altLang="en-US" sz="1800" dirty="0"/>
              <a:t>当前可见的用户表列表，及其基本信息</a:t>
            </a:r>
          </a:p>
          <a:p>
            <a:r>
              <a:rPr lang="zh-CN" altLang="en-US" sz="2000" b="1" dirty="0"/>
              <a:t>可以从</a:t>
            </a:r>
            <a:r>
              <a:rPr lang="en-US" altLang="zh-CN" sz="2000" b="1" dirty="0"/>
              <a:t>HDFS</a:t>
            </a:r>
            <a:r>
              <a:rPr lang="zh-CN" altLang="en-US" sz="2000" b="1" dirty="0"/>
              <a:t>看到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所使用的目录，默认情况下为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hbase</a:t>
            </a:r>
            <a:endParaRPr lang="en-US" altLang="zh-CN" sz="2000" b="1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0EEF5-C299-44F1-AF2C-BFE5C33DD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147814"/>
            <a:ext cx="3456384" cy="1700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0168D0-D6D1-4163-8BA2-1304EDCDEB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6476" y="3226622"/>
            <a:ext cx="3305923" cy="16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83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3AF-FEB0-4CDD-9104-553458B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部署与配置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D2ABE-0CF4-400E-AF25-58C4EACB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r>
              <a:rPr lang="zh-CN" altLang="en-US" sz="2000" b="1" dirty="0"/>
              <a:t>启动</a:t>
            </a:r>
            <a:r>
              <a:rPr lang="en-US" altLang="zh-CN" sz="2000" b="1" dirty="0"/>
              <a:t>HBase</a:t>
            </a:r>
            <a:endParaRPr lang="zh-CN" altLang="en-US" sz="2000" b="1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Master</a:t>
            </a:r>
            <a:r>
              <a:rPr lang="zh-CN" altLang="en-US" sz="1800" dirty="0"/>
              <a:t>所在节点执行</a:t>
            </a:r>
            <a:r>
              <a:rPr lang="en-US" altLang="zh-CN" sz="1800" dirty="0">
                <a:solidFill>
                  <a:srgbClr val="C00000"/>
                </a:solidFill>
              </a:rPr>
              <a:t>/bin/start-hbase.sh</a:t>
            </a:r>
            <a:r>
              <a:rPr lang="zh-CN" altLang="en-US" sz="1800" dirty="0"/>
              <a:t>，将整个集群启动，停止整个集群，则执行</a:t>
            </a:r>
            <a:r>
              <a:rPr lang="en-US" altLang="zh-CN" sz="1800" dirty="0">
                <a:solidFill>
                  <a:srgbClr val="C00000"/>
                </a:solidFill>
              </a:rPr>
              <a:t>bin/stop-hbase.sh</a:t>
            </a:r>
            <a:r>
              <a:rPr lang="zh-CN" altLang="en-US" sz="1800" dirty="0"/>
              <a:t>命令</a:t>
            </a:r>
          </a:p>
          <a:p>
            <a:pPr lvl="1"/>
            <a:r>
              <a:rPr lang="zh-CN" altLang="en-US" sz="1800" dirty="0"/>
              <a:t>启动之后可以通过命令行键入</a:t>
            </a:r>
            <a:r>
              <a:rPr lang="en-US" altLang="zh-CN" sz="1800" dirty="0" err="1">
                <a:solidFill>
                  <a:srgbClr val="C00000"/>
                </a:solidFill>
              </a:rPr>
              <a:t>jps</a:t>
            </a:r>
            <a:r>
              <a:rPr lang="zh-CN" altLang="en-US" sz="1800" dirty="0"/>
              <a:t>命令查看各角色的启动情况</a:t>
            </a:r>
          </a:p>
          <a:p>
            <a:pPr lvl="1"/>
            <a:r>
              <a:rPr lang="zh-CN" altLang="en-US" sz="1800" dirty="0"/>
              <a:t>通过浏览器访问：</a:t>
            </a:r>
            <a:r>
              <a:rPr lang="en-US" altLang="zh-CN" sz="1800" dirty="0"/>
              <a:t>http://hmaster:16010/ </a:t>
            </a:r>
            <a:r>
              <a:rPr lang="zh-CN" altLang="en-US" sz="1800" dirty="0"/>
              <a:t>查看</a:t>
            </a:r>
            <a:r>
              <a:rPr lang="en-US" altLang="zh-CN" sz="1800" dirty="0"/>
              <a:t>HBase</a:t>
            </a:r>
            <a:r>
              <a:rPr lang="zh-CN" altLang="en-US" sz="1800" dirty="0"/>
              <a:t>的运行情况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967FF-487C-4930-B716-F196A02180BC}"/>
              </a:ext>
            </a:extLst>
          </p:cNvPr>
          <p:cNvPicPr/>
          <p:nvPr/>
        </p:nvPicPr>
        <p:blipFill rotWithShape="1">
          <a:blip r:embed="rId2"/>
          <a:srcRect t="17181" r="62080" b="52816"/>
          <a:stretch/>
        </p:blipFill>
        <p:spPr bwMode="auto">
          <a:xfrm>
            <a:off x="755576" y="2715766"/>
            <a:ext cx="3141315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4EE60C-3CF5-4E54-8B0A-D61CEFDEF9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34932" y="2715766"/>
            <a:ext cx="37214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6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4.1 HBase</a:t>
            </a:r>
            <a:r>
              <a:rPr lang="zh-CN" altLang="en-US" b="1" dirty="0">
                <a:solidFill>
                  <a:srgbClr val="C00000"/>
                </a:solidFill>
              </a:rPr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4.5 </a:t>
            </a:r>
            <a:r>
              <a:rPr lang="zh-CN" altLang="en-US" b="1" dirty="0">
                <a:solidFill>
                  <a:srgbClr val="C00000"/>
                </a:solidFill>
              </a:rPr>
              <a:t>子节点的伸缩性管理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4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11F5D-54CC-4234-BF2E-28D4E9B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子节点伸缩性管理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BB6CB-D728-4B16-B922-786E1BB4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动态添加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节点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在新节点部署配置</a:t>
            </a:r>
            <a:r>
              <a:rPr lang="en-US" altLang="zh-CN" sz="1600" dirty="0"/>
              <a:t>HBase</a:t>
            </a:r>
            <a:r>
              <a:rPr lang="zh-CN" altLang="en-US" sz="1600" dirty="0"/>
              <a:t>软件，并配置为</a:t>
            </a:r>
            <a:r>
              <a:rPr lang="en-US" altLang="zh-CN" sz="1600" dirty="0" err="1"/>
              <a:t>Hregionserver</a:t>
            </a:r>
            <a:r>
              <a:rPr lang="zh-CN" altLang="en-US" sz="1600" dirty="0"/>
              <a:t>，确认配置中的</a:t>
            </a:r>
            <a:r>
              <a:rPr lang="en-US" altLang="zh-CN" sz="1600" dirty="0" err="1"/>
              <a:t>Hmaster</a:t>
            </a:r>
            <a:r>
              <a:rPr lang="zh-CN" altLang="en-US" sz="1600" dirty="0"/>
              <a:t>地址等参数正确，确保网络通常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</a:t>
            </a:r>
            <a:r>
              <a:rPr lang="en-US" altLang="zh-CN" sz="1600" dirty="0" err="1"/>
              <a:t>Hmaster</a:t>
            </a:r>
            <a:r>
              <a:rPr lang="zh-CN" altLang="en-US" sz="1600" dirty="0"/>
              <a:t>中名为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的列表文件中添加新节点的主机名。注意要确保</a:t>
            </a:r>
            <a:r>
              <a:rPr lang="en-US" altLang="zh-CN" sz="1600" dirty="0" err="1"/>
              <a:t>Hmaster</a:t>
            </a:r>
            <a:r>
              <a:rPr lang="zh-CN" altLang="en-US" sz="1600" dirty="0"/>
              <a:t>可以通过主机名访问到新节点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在新节点运行：</a:t>
            </a:r>
            <a:r>
              <a:rPr lang="en-US" altLang="zh-CN" sz="1600" dirty="0"/>
              <a:t>hbase-daemon.sh start </a:t>
            </a:r>
            <a:r>
              <a:rPr lang="en-US" altLang="zh-CN" sz="1600" dirty="0" err="1"/>
              <a:t>regionserver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可以通过</a:t>
            </a:r>
            <a:r>
              <a:rPr lang="en-US" altLang="zh-CN" sz="1600" dirty="0" err="1"/>
              <a:t>hbase</a:t>
            </a:r>
            <a:r>
              <a:rPr lang="en-US" altLang="zh-CN" sz="1600" dirty="0"/>
              <a:t> shell</a:t>
            </a:r>
            <a:r>
              <a:rPr lang="zh-CN" altLang="en-US" sz="1600" dirty="0"/>
              <a:t>中运行</a:t>
            </a:r>
            <a:r>
              <a:rPr lang="en-US" altLang="zh-CN" sz="1600" dirty="0"/>
              <a:t>status</a:t>
            </a:r>
            <a:r>
              <a:rPr lang="zh-CN" altLang="en-US" sz="1600" dirty="0"/>
              <a:t>命令检查确认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动态删除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节点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在需要删除的节点上执行：</a:t>
            </a:r>
            <a:r>
              <a:rPr lang="en-US" altLang="zh-CN" sz="1600" dirty="0"/>
              <a:t>hbase-daemon.sh stop </a:t>
            </a:r>
            <a:r>
              <a:rPr lang="en-US" altLang="zh-CN" sz="1600" dirty="0" err="1"/>
              <a:t>regionserver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或者执行“优雅退出”（参数为主机名）：</a:t>
            </a:r>
            <a:r>
              <a:rPr lang="en-US" altLang="zh-CN" sz="1600" dirty="0"/>
              <a:t>graceful_stop.sh HOSTNAME</a:t>
            </a:r>
            <a:r>
              <a:rPr lang="zh-CN" altLang="en-US" sz="1600" dirty="0"/>
              <a:t>，该节点不接受新的服务请求，当前任务完成后退出进程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当节点退出进程后，</a:t>
            </a:r>
            <a:r>
              <a:rPr lang="en-US" altLang="zh-CN" sz="1600" dirty="0" err="1"/>
              <a:t>Hmaster</a:t>
            </a:r>
            <a:r>
              <a:rPr lang="zh-CN" altLang="en-US" sz="1600" dirty="0"/>
              <a:t>会通过</a:t>
            </a:r>
            <a:r>
              <a:rPr lang="en-US" altLang="zh-CN" sz="1600" dirty="0"/>
              <a:t>zookeeper</a:t>
            </a:r>
            <a:r>
              <a:rPr lang="zh-CN" altLang="en-US" sz="1600" dirty="0"/>
              <a:t>发现这一情况，并将该节点负责的分区重新分配给其他</a:t>
            </a:r>
            <a:r>
              <a:rPr lang="en-US" altLang="zh-CN" sz="1600" dirty="0" err="1"/>
              <a:t>Hregionserver</a:t>
            </a:r>
            <a:r>
              <a:rPr lang="zh-CN" altLang="en-US" sz="1600" dirty="0"/>
              <a:t>管理。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686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4.6 HBase</a:t>
            </a:r>
            <a:r>
              <a:rPr lang="zh-CN" altLang="en-US" b="1" dirty="0">
                <a:solidFill>
                  <a:srgbClr val="C00000"/>
                </a:solidFill>
              </a:rPr>
              <a:t>的基本操作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9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E196-BD5F-43E6-80D0-F07C12B7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数据操作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5C7548-DDDA-4317-8FC8-950B0393E0BF}"/>
              </a:ext>
            </a:extLst>
          </p:cNvPr>
          <p:cNvSpPr/>
          <p:nvPr/>
        </p:nvSpPr>
        <p:spPr>
          <a:xfrm>
            <a:off x="1259632" y="2427734"/>
            <a:ext cx="1656184" cy="720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HBase Shell</a:t>
            </a:r>
            <a:endParaRPr lang="zh-CN" altLang="en-US" sz="18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8AF82E-4475-4E20-8331-CC3618A7B24A}"/>
              </a:ext>
            </a:extLst>
          </p:cNvPr>
          <p:cNvSpPr/>
          <p:nvPr/>
        </p:nvSpPr>
        <p:spPr>
          <a:xfrm>
            <a:off x="3635896" y="2427734"/>
            <a:ext cx="1656184" cy="720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Java</a:t>
            </a:r>
            <a:endParaRPr lang="zh-CN" altLang="en-US" sz="1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B92CC3-0836-49F7-A8CA-F4A3AB96E512}"/>
              </a:ext>
            </a:extLst>
          </p:cNvPr>
          <p:cNvSpPr/>
          <p:nvPr/>
        </p:nvSpPr>
        <p:spPr>
          <a:xfrm>
            <a:off x="6012160" y="2427734"/>
            <a:ext cx="1656184" cy="720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Python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8A3AA-C9E5-4B68-B095-03567CA73321}"/>
              </a:ext>
            </a:extLst>
          </p:cNvPr>
          <p:cNvSpPr txBox="1"/>
          <p:nvPr/>
        </p:nvSpPr>
        <p:spPr>
          <a:xfrm>
            <a:off x="3203848" y="365187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主要数据操作方式</a:t>
            </a:r>
          </a:p>
        </p:txBody>
      </p:sp>
    </p:spTree>
    <p:extLst>
      <p:ext uri="{BB962C8B-B14F-4D97-AF65-F5344CB8AC3E}">
        <p14:creationId xmlns:p14="http://schemas.microsoft.com/office/powerpoint/2010/main" val="15934272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58C3-4B53-4B7F-AFC9-26CB5C6A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 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D35A4-AB53-44DC-8765-16A6FBC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一个基于</a:t>
            </a:r>
            <a:r>
              <a:rPr lang="en-US" altLang="zh-CN" sz="2000" dirty="0"/>
              <a:t>Ruby</a:t>
            </a:r>
            <a:r>
              <a:rPr lang="zh-CN" altLang="en-US" sz="2000" dirty="0"/>
              <a:t>语言开发的命令行操作环境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在</a:t>
            </a:r>
            <a:r>
              <a:rPr lang="en-US" altLang="zh-CN" sz="2000" dirty="0" err="1"/>
              <a:t>Hmaster</a:t>
            </a:r>
            <a:r>
              <a:rPr lang="zh-CN" altLang="en-US" sz="2000" dirty="0"/>
              <a:t>主机上，通过命令行键入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shell</a:t>
            </a:r>
            <a:r>
              <a:rPr lang="zh-CN" altLang="en-US" sz="2000" dirty="0"/>
              <a:t>进入，可以看到类似如下形式的命令提示符：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version: </a:t>
            </a:r>
            <a:r>
              <a:rPr lang="zh-CN" altLang="en-US" sz="1600" dirty="0"/>
              <a:t>显示当前</a:t>
            </a:r>
            <a:r>
              <a:rPr lang="en-US" altLang="zh-CN" sz="1600" dirty="0"/>
              <a:t>HBase</a:t>
            </a:r>
            <a:r>
              <a:rPr lang="zh-CN" altLang="en-US" sz="1600" dirty="0"/>
              <a:t>的版本号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status: </a:t>
            </a:r>
            <a:r>
              <a:rPr lang="zh-CN" altLang="en-US" sz="1600" dirty="0"/>
              <a:t>显示各主节点的状态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whoami</a:t>
            </a:r>
            <a:r>
              <a:rPr lang="en-US" altLang="zh-CN" sz="1600" dirty="0"/>
              <a:t>: </a:t>
            </a:r>
            <a:r>
              <a:rPr lang="zh-CN" altLang="en-US" sz="1600" dirty="0"/>
              <a:t>显示当前用户名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exit</a:t>
            </a:r>
            <a:r>
              <a:rPr lang="zh-CN" altLang="en-US" sz="1600" dirty="0"/>
              <a:t>或</a:t>
            </a:r>
            <a:r>
              <a:rPr lang="en-US" altLang="zh-CN" sz="1600" dirty="0"/>
              <a:t>quit</a:t>
            </a:r>
            <a:r>
              <a:rPr lang="zh-CN" altLang="en-US" sz="1600" dirty="0"/>
              <a:t>退出</a:t>
            </a:r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 marL="0" indent="0">
              <a:spcBef>
                <a:spcPts val="600"/>
              </a:spcBef>
              <a:buNone/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DE8D1-C153-4889-8516-D54E0D5B5FE5}"/>
              </a:ext>
            </a:extLst>
          </p:cNvPr>
          <p:cNvPicPr/>
          <p:nvPr/>
        </p:nvPicPr>
        <p:blipFill rotWithShape="1">
          <a:blip r:embed="rId2"/>
          <a:srcRect t="76813" r="55758" b="3520"/>
          <a:stretch/>
        </p:blipFill>
        <p:spPr bwMode="auto">
          <a:xfrm>
            <a:off x="2627784" y="3219822"/>
            <a:ext cx="4896544" cy="1699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03088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A804-1486-464B-98BF-83FEDC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 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7D97-2D43-4BBA-8F89-04ECF98C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不支持</a:t>
            </a:r>
            <a:r>
              <a:rPr lang="en-US" altLang="zh-CN" sz="2000" dirty="0"/>
              <a:t>SQL</a:t>
            </a:r>
            <a:r>
              <a:rPr lang="zh-CN" altLang="en-US" sz="2000" dirty="0"/>
              <a:t>语句！采用自定义的命令和语法</a:t>
            </a:r>
          </a:p>
          <a:p>
            <a:r>
              <a:rPr lang="zh-CN" altLang="en-US" sz="2000" dirty="0"/>
              <a:t>注意表名、列名一般采用单引号包括</a:t>
            </a:r>
          </a:p>
          <a:p>
            <a:r>
              <a:rPr lang="zh-CN" altLang="en-US" sz="2000" dirty="0"/>
              <a:t>参数大小写敏感</a:t>
            </a:r>
          </a:p>
          <a:p>
            <a:r>
              <a:rPr lang="zh-CN" altLang="en-US" sz="2000" dirty="0"/>
              <a:t>同一个表中不可有同名的列族</a:t>
            </a:r>
          </a:p>
          <a:p>
            <a:r>
              <a:rPr lang="zh-CN" altLang="en-US" sz="2000" dirty="0"/>
              <a:t>注意对列族参数的定义语法</a:t>
            </a:r>
          </a:p>
          <a:p>
            <a:r>
              <a:rPr lang="zh-CN" altLang="en-US" sz="2000" dirty="0"/>
              <a:t>可以通过命令行和</a:t>
            </a:r>
            <a:r>
              <a:rPr lang="en-US" altLang="zh-CN" sz="2000" dirty="0"/>
              <a:t>WEB</a:t>
            </a:r>
            <a:r>
              <a:rPr lang="zh-CN" altLang="en-US" sz="2000" dirty="0"/>
              <a:t>页面快速查看命令效果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19911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091F-B97D-4320-8517-A3AC1608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表和列族操作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692AC-548E-4686-96AE-9E710F78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89046"/>
          </a:xfrm>
        </p:spPr>
        <p:txBody>
          <a:bodyPr/>
          <a:lstStyle/>
          <a:p>
            <a:r>
              <a:rPr lang="en-US" altLang="zh-CN" sz="2000" dirty="0"/>
              <a:t>create</a:t>
            </a:r>
            <a:r>
              <a:rPr lang="zh-CN" altLang="en-US" sz="2000" dirty="0"/>
              <a:t>：创建表</a:t>
            </a:r>
          </a:p>
          <a:p>
            <a:r>
              <a:rPr lang="en-US" altLang="zh-CN" sz="2000" dirty="0"/>
              <a:t>alter</a:t>
            </a:r>
            <a:r>
              <a:rPr lang="zh-CN" altLang="en-US" sz="2000" dirty="0"/>
              <a:t>：修改表结构</a:t>
            </a:r>
          </a:p>
          <a:p>
            <a:r>
              <a:rPr lang="en-US" altLang="zh-CN" sz="2000" dirty="0"/>
              <a:t>describe</a:t>
            </a:r>
            <a:r>
              <a:rPr lang="zh-CN" altLang="en-US" sz="2000" dirty="0"/>
              <a:t>：描述表结构</a:t>
            </a:r>
          </a:p>
          <a:p>
            <a:r>
              <a:rPr lang="en-US" altLang="zh-CN" sz="2000" dirty="0"/>
              <a:t>exist</a:t>
            </a:r>
            <a:r>
              <a:rPr lang="zh-CN" altLang="en-US" sz="2000" dirty="0"/>
              <a:t>：确认表是否存在</a:t>
            </a:r>
          </a:p>
          <a:p>
            <a:r>
              <a:rPr lang="en-US" altLang="zh-CN" sz="2000" dirty="0"/>
              <a:t>list</a:t>
            </a:r>
            <a:r>
              <a:rPr lang="zh-CN" altLang="en-US" sz="2000" dirty="0"/>
              <a:t>：显示所有表名列表</a:t>
            </a:r>
          </a:p>
          <a:p>
            <a:r>
              <a:rPr lang="en-US" altLang="zh-CN" sz="2000" dirty="0"/>
              <a:t>disable/enable</a:t>
            </a:r>
            <a:r>
              <a:rPr lang="zh-CN" altLang="en-US" sz="2000" dirty="0"/>
              <a:t>：禁用</a:t>
            </a:r>
            <a:r>
              <a:rPr lang="en-US" altLang="zh-CN" sz="2000" dirty="0"/>
              <a:t>/</a:t>
            </a:r>
            <a:r>
              <a:rPr lang="zh-CN" altLang="en-US" sz="2000" dirty="0"/>
              <a:t>解禁一个表</a:t>
            </a:r>
          </a:p>
          <a:p>
            <a:r>
              <a:rPr lang="en-US" altLang="zh-CN" sz="2000" dirty="0" err="1"/>
              <a:t>disable_all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enable_all</a:t>
            </a:r>
            <a:r>
              <a:rPr lang="zh-CN" altLang="en-US" sz="2000" dirty="0"/>
              <a:t>：禁用</a:t>
            </a:r>
            <a:r>
              <a:rPr lang="en-US" altLang="zh-CN" sz="2000" dirty="0"/>
              <a:t>/</a:t>
            </a:r>
            <a:r>
              <a:rPr lang="zh-CN" altLang="en-US" sz="2000" dirty="0"/>
              <a:t>解禁所有表</a:t>
            </a:r>
          </a:p>
          <a:p>
            <a:r>
              <a:rPr lang="en-US" altLang="zh-CN" sz="2000" dirty="0" err="1"/>
              <a:t>is_disabled</a:t>
            </a:r>
            <a:r>
              <a:rPr lang="zh-CN" altLang="en-US" sz="2000" dirty="0"/>
              <a:t>：确认表是否被禁用</a:t>
            </a:r>
          </a:p>
          <a:p>
            <a:r>
              <a:rPr lang="en-US" altLang="zh-CN" sz="2000" dirty="0"/>
              <a:t>drop/</a:t>
            </a:r>
            <a:r>
              <a:rPr lang="en-US" altLang="zh-CN" sz="2000" dirty="0" err="1"/>
              <a:t>drop_all</a:t>
            </a:r>
            <a:r>
              <a:rPr lang="zh-CN" altLang="en-US" sz="2000" dirty="0"/>
              <a:t>：删除一个或全部表</a:t>
            </a:r>
          </a:p>
          <a:p>
            <a:r>
              <a:rPr lang="en-US" altLang="zh-CN" sz="2000" dirty="0"/>
              <a:t>truncate</a:t>
            </a:r>
            <a:r>
              <a:rPr lang="zh-CN" altLang="en-US" sz="2000" dirty="0"/>
              <a:t>：禁用、删除并重建一个表</a:t>
            </a:r>
          </a:p>
        </p:txBody>
      </p:sp>
    </p:spTree>
    <p:extLst>
      <p:ext uri="{BB962C8B-B14F-4D97-AF65-F5344CB8AC3E}">
        <p14:creationId xmlns:p14="http://schemas.microsoft.com/office/powerpoint/2010/main" val="13773243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410BB-B570-4CCC-B08E-062EECDF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快照操作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1380A-EE22-49EF-AB0A-244A9A81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快照是一种不拷贝数据就能建立表副本的方法，可以用于数据恢复，构建每日、每周或每月数据报告、以及在测试中使用等。</a:t>
            </a:r>
          </a:p>
          <a:p>
            <a:pPr lvl="1"/>
            <a:r>
              <a:rPr lang="zh-CN" altLang="en-US" sz="1800" dirty="0"/>
              <a:t>要使用快照，要确认</a:t>
            </a:r>
            <a:r>
              <a:rPr lang="en-US" altLang="zh-CN" sz="1800" dirty="0"/>
              <a:t>HBase</a:t>
            </a:r>
            <a:r>
              <a:rPr lang="zh-CN" altLang="en-US" sz="1800" dirty="0"/>
              <a:t>的配置文件：</a:t>
            </a:r>
            <a:r>
              <a:rPr lang="en-US" altLang="zh-CN" sz="1800" dirty="0"/>
              <a:t>hbase-site.xml</a:t>
            </a:r>
            <a:r>
              <a:rPr lang="zh-CN" altLang="en-US" sz="1800" dirty="0"/>
              <a:t>中配置“</a:t>
            </a:r>
            <a:r>
              <a:rPr lang="en-US" altLang="zh-CN" sz="1800" dirty="0" err="1"/>
              <a:t>hbase.snapshot.enabled</a:t>
            </a:r>
            <a:r>
              <a:rPr lang="en-US" altLang="zh-CN" sz="1800" dirty="0"/>
              <a:t>”</a:t>
            </a:r>
            <a:r>
              <a:rPr lang="zh-CN" altLang="en-US" sz="1800" dirty="0"/>
              <a:t>属性为</a:t>
            </a:r>
            <a:r>
              <a:rPr lang="en-US" altLang="zh-CN" sz="1800" dirty="0"/>
              <a:t>true</a:t>
            </a:r>
          </a:p>
          <a:p>
            <a:pPr lvl="1"/>
            <a:r>
              <a:rPr lang="zh-CN" altLang="en-US" sz="1800" dirty="0"/>
              <a:t>一般情况下，</a:t>
            </a:r>
            <a:r>
              <a:rPr lang="en-US" altLang="zh-CN" sz="1800" dirty="0"/>
              <a:t>HBase</a:t>
            </a:r>
            <a:r>
              <a:rPr lang="zh-CN" altLang="en-US" sz="1800" dirty="0"/>
              <a:t>的默认选项即为</a:t>
            </a:r>
            <a:r>
              <a:rPr lang="en-US" altLang="zh-CN" sz="1800" dirty="0"/>
              <a:t>true</a:t>
            </a:r>
            <a:endParaRPr lang="zh-CN" altLang="en-US" sz="1800" dirty="0"/>
          </a:p>
          <a:p>
            <a:r>
              <a:rPr lang="zh-CN" altLang="en-US" sz="2000" dirty="0"/>
              <a:t>利用快照实现表改名，方法是制作一个快照，再将快照生成为新表，最后将不需要的旧表和快照删除：</a:t>
            </a:r>
          </a:p>
          <a:p>
            <a:pPr lvl="1"/>
            <a:r>
              <a:rPr lang="en-US" altLang="zh-CN" sz="1800" dirty="0"/>
              <a:t>snapshot 'player ','p1'</a:t>
            </a:r>
          </a:p>
          <a:p>
            <a:pPr lvl="1"/>
            <a:r>
              <a:rPr lang="en-US" altLang="zh-CN" sz="1800" dirty="0" err="1"/>
              <a:t>clone_snapshot</a:t>
            </a:r>
            <a:r>
              <a:rPr lang="en-US" altLang="zh-CN" sz="1800" dirty="0"/>
              <a:t> 'p1', 'play_1'</a:t>
            </a:r>
          </a:p>
          <a:p>
            <a:pPr lvl="1"/>
            <a:r>
              <a:rPr lang="en-US" altLang="zh-CN" sz="1800" dirty="0"/>
              <a:t>disable 'player'</a:t>
            </a:r>
          </a:p>
          <a:p>
            <a:pPr lvl="1"/>
            <a:r>
              <a:rPr lang="en-US" altLang="zh-CN" sz="1800" dirty="0"/>
              <a:t>drop 'player'</a:t>
            </a:r>
          </a:p>
          <a:p>
            <a:pPr lvl="1"/>
            <a:r>
              <a:rPr lang="en-US" altLang="zh-CN" sz="1800" dirty="0" err="1"/>
              <a:t>delete_snapshot</a:t>
            </a:r>
            <a:r>
              <a:rPr lang="en-US" altLang="zh-CN" sz="1800" dirty="0"/>
              <a:t> 'p1'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5868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CFAE-1B5A-4B12-BFEE-8973324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3BA4-C85A-41C0-9297-312F9EA7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数据更新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put</a:t>
            </a:r>
            <a:r>
              <a:rPr lang="zh-CN" altLang="en-US" sz="1800" dirty="0"/>
              <a:t>：即插入（</a:t>
            </a:r>
            <a:r>
              <a:rPr lang="en-US" altLang="zh-CN" sz="1800" dirty="0"/>
              <a:t>insert</a:t>
            </a:r>
            <a:r>
              <a:rPr lang="zh-CN" altLang="en-US" sz="1800" dirty="0"/>
              <a:t>）和更新（</a:t>
            </a:r>
            <a:r>
              <a:rPr lang="en-US" altLang="zh-CN" sz="1800" dirty="0"/>
              <a:t>update</a:t>
            </a:r>
            <a:r>
              <a:rPr lang="zh-CN" altLang="en-US" sz="1800" dirty="0"/>
              <a:t>）</a:t>
            </a:r>
          </a:p>
          <a:p>
            <a:pPr lvl="1"/>
            <a:r>
              <a:rPr lang="en-US" altLang="zh-CN" sz="1800" dirty="0"/>
              <a:t>delete</a:t>
            </a:r>
          </a:p>
          <a:p>
            <a:pPr lvl="1"/>
            <a:r>
              <a:rPr lang="en-US" altLang="zh-CN" sz="1800" dirty="0" err="1"/>
              <a:t>deleteall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incr</a:t>
            </a:r>
            <a:r>
              <a:rPr lang="zh-CN" altLang="en-US" sz="1800" dirty="0"/>
              <a:t>：计数器（累加）</a:t>
            </a:r>
          </a:p>
          <a:p>
            <a:r>
              <a:rPr lang="zh-CN" altLang="en-US" sz="2000" b="1" dirty="0"/>
              <a:t>数据版本（</a:t>
            </a:r>
            <a:r>
              <a:rPr lang="en-US" altLang="zh-CN" sz="2000" b="1" dirty="0"/>
              <a:t>version</a:t>
            </a:r>
            <a:r>
              <a:rPr lang="zh-CN" altLang="en-US" sz="2000" b="1" dirty="0"/>
              <a:t>）与时间戳（</a:t>
            </a:r>
            <a:r>
              <a:rPr lang="en-US" altLang="zh-CN" sz="2000" b="1" dirty="0"/>
              <a:t>timestamp</a:t>
            </a:r>
            <a:r>
              <a:rPr lang="zh-CN" altLang="en-US" sz="2000" b="1" dirty="0"/>
              <a:t>）</a:t>
            </a:r>
          </a:p>
          <a:p>
            <a:pPr lvl="1"/>
            <a:r>
              <a:rPr lang="zh-CN" altLang="en-US" sz="1800" dirty="0"/>
              <a:t>可以指定报错（或显示）的数据版本</a:t>
            </a:r>
          </a:p>
          <a:p>
            <a:pPr lvl="1"/>
            <a:r>
              <a:rPr lang="zh-CN" altLang="en-US" sz="1800" dirty="0"/>
              <a:t>可以在</a:t>
            </a:r>
            <a:r>
              <a:rPr lang="en-US" altLang="zh-CN" sz="1800" dirty="0"/>
              <a:t>put</a:t>
            </a:r>
            <a:r>
              <a:rPr lang="zh-CN" altLang="en-US" sz="1800" dirty="0"/>
              <a:t>时指定时间戳，或在查询时指定时间戳</a:t>
            </a:r>
          </a:p>
          <a:p>
            <a:r>
              <a:rPr lang="zh-CN" altLang="en-US" sz="2000" b="1" dirty="0"/>
              <a:t>实际上</a:t>
            </a:r>
            <a:r>
              <a:rPr lang="en-US" altLang="zh-CN" sz="2000" b="1" dirty="0"/>
              <a:t>put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b="1" dirty="0"/>
              <a:t>都是“更新”</a:t>
            </a:r>
          </a:p>
          <a:p>
            <a:pPr lvl="1"/>
            <a:r>
              <a:rPr lang="zh-CN" altLang="en-US" sz="1800" dirty="0"/>
              <a:t>插入时设定不同的时间戳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删除时添加删除标记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74724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632EB-B598-42CF-822D-78D1E35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4067C-61DC-4BA6-87A1-8B26B07D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get</a:t>
            </a:r>
            <a:r>
              <a:rPr lang="zh-CN" altLang="en-US" sz="2000" dirty="0"/>
              <a:t>：根据行键获取一条数据</a:t>
            </a:r>
          </a:p>
          <a:p>
            <a:r>
              <a:rPr lang="en-US" altLang="zh-CN" sz="2000" dirty="0"/>
              <a:t>scan</a:t>
            </a:r>
            <a:r>
              <a:rPr lang="zh-CN" altLang="en-US" sz="2000" dirty="0"/>
              <a:t>：扫描一个表，可以指定行键范围或使用过滤器限制范围</a:t>
            </a:r>
          </a:p>
          <a:p>
            <a:r>
              <a:rPr lang="en-US" altLang="zh-CN" sz="2000" dirty="0"/>
              <a:t>count</a:t>
            </a:r>
            <a:r>
              <a:rPr lang="zh-CN" altLang="en-US" sz="2000" dirty="0"/>
              <a:t>：查询逻辑行的数量</a:t>
            </a:r>
          </a:p>
          <a:p>
            <a:pPr lvl="1"/>
            <a:r>
              <a:rPr lang="zh-CN" altLang="en-US" sz="1800" dirty="0"/>
              <a:t>但数据量较大时，该指令运行时间明显长于</a:t>
            </a:r>
            <a:r>
              <a:rPr lang="en-US" altLang="zh-CN" sz="1800" dirty="0"/>
              <a:t>RDBMS</a:t>
            </a:r>
            <a:r>
              <a:rPr lang="zh-CN" altLang="en-US" sz="1800" dirty="0"/>
              <a:t>的 </a:t>
            </a:r>
            <a:r>
              <a:rPr lang="en-US" altLang="zh-CN" sz="1800" dirty="0"/>
              <a:t>select count(*) from table1 </a:t>
            </a:r>
            <a:r>
              <a:rPr lang="zh-CN" altLang="en-US" sz="1800" dirty="0"/>
              <a:t>命令，为什么？</a:t>
            </a:r>
          </a:p>
          <a:p>
            <a:r>
              <a:rPr lang="zh-CN" altLang="en-US" sz="2000" dirty="0"/>
              <a:t>查询条件</a:t>
            </a:r>
          </a:p>
          <a:p>
            <a:pPr lvl="1"/>
            <a:r>
              <a:rPr lang="zh-CN" altLang="en-US" sz="1800" dirty="0"/>
              <a:t>必须指定表名</a:t>
            </a:r>
          </a:p>
          <a:p>
            <a:pPr lvl="1"/>
            <a:r>
              <a:rPr lang="zh-CN" altLang="en-US" sz="1800" dirty="0"/>
              <a:t>可以指定列族名、列名、时间戳（及范围）、版本</a:t>
            </a:r>
          </a:p>
          <a:p>
            <a:pPr lvl="1"/>
            <a:r>
              <a:rPr lang="zh-CN" altLang="en-US" sz="1800" dirty="0"/>
              <a:t>可以指定过滤器</a:t>
            </a:r>
            <a:r>
              <a:rPr lang="en-US" altLang="zh-CN" sz="1800" dirty="0"/>
              <a:t>(filter)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53341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1EFE-A50A-4BAE-9D9A-F1B7A4C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188B8-38E3-4126-BAD9-4CD783B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r>
              <a:rPr lang="zh-CN" altLang="en-US" sz="2000" dirty="0"/>
              <a:t>是一种</a:t>
            </a:r>
            <a:r>
              <a:rPr lang="zh-CN" altLang="en-US" sz="2000" b="1" dirty="0">
                <a:solidFill>
                  <a:srgbClr val="C00000"/>
                </a:solidFill>
              </a:rPr>
              <a:t>列存储模式</a:t>
            </a:r>
            <a:r>
              <a:rPr lang="zh-CN" altLang="en-US" sz="2000" dirty="0"/>
              <a:t>与</a:t>
            </a:r>
            <a:r>
              <a:rPr lang="zh-CN" altLang="en-US" sz="2000" b="1" dirty="0">
                <a:solidFill>
                  <a:srgbClr val="C00000"/>
                </a:solidFill>
              </a:rPr>
              <a:t>键值对存储模式</a:t>
            </a:r>
            <a:r>
              <a:rPr lang="zh-CN" altLang="en-US" sz="2000" dirty="0"/>
              <a:t>相结合的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</a:t>
            </a:r>
          </a:p>
          <a:p>
            <a:r>
              <a:rPr lang="en-US" altLang="zh-CN" sz="2000" dirty="0"/>
              <a:t>2007</a:t>
            </a:r>
            <a:r>
              <a:rPr lang="zh-CN" altLang="en-US" sz="2000" dirty="0"/>
              <a:t>年作为</a:t>
            </a:r>
            <a:r>
              <a:rPr lang="en-US" altLang="zh-CN" sz="2000" dirty="0"/>
              <a:t>Hadoop</a:t>
            </a:r>
            <a:r>
              <a:rPr lang="zh-CN" altLang="en-US" sz="2000" dirty="0"/>
              <a:t>的子项目被创建，原理来自</a:t>
            </a:r>
            <a:r>
              <a:rPr lang="en-US" altLang="zh-CN" sz="2000" dirty="0"/>
              <a:t>Google</a:t>
            </a:r>
            <a:r>
              <a:rPr lang="zh-CN" altLang="en-US" sz="2000" dirty="0"/>
              <a:t>的</a:t>
            </a:r>
            <a:r>
              <a:rPr lang="en-US" altLang="zh-CN" sz="2000" dirty="0"/>
              <a:t>Bigtable</a:t>
            </a:r>
          </a:p>
        </p:txBody>
      </p:sp>
      <p:pic>
        <p:nvPicPr>
          <p:cNvPr id="4" name="图片 3" descr="Apache HBase">
            <a:extLst>
              <a:ext uri="{FF2B5EF4-FFF2-40B4-BE49-F238E27FC236}">
                <a16:creationId xmlns:a16="http://schemas.microsoft.com/office/drawing/2014/main" id="{4A68E60B-F1CD-41B9-8EAC-81D459F013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50122"/>
            <a:ext cx="3190860" cy="104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521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6B4C-584F-49CA-A62B-7D5F6CEE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过滤（查询）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EB239-FAC0-4729-9C6E-12ACFDC3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608512" cy="3805070"/>
          </a:xfrm>
        </p:spPr>
        <p:txBody>
          <a:bodyPr/>
          <a:lstStyle/>
          <a:p>
            <a:r>
              <a:rPr lang="zh-CN" altLang="en-US" sz="2000" dirty="0"/>
              <a:t>一般在</a:t>
            </a:r>
            <a:r>
              <a:rPr lang="en-US" altLang="zh-CN" sz="2000" dirty="0"/>
              <a:t>scan</a:t>
            </a:r>
            <a:r>
              <a:rPr lang="zh-CN" altLang="en-US" sz="2000" dirty="0"/>
              <a:t>命令中使用</a:t>
            </a:r>
          </a:p>
          <a:p>
            <a:pPr lvl="1"/>
            <a:r>
              <a:rPr lang="zh-CN" altLang="en-US" sz="1800" dirty="0"/>
              <a:t>存在效率差异</a:t>
            </a:r>
          </a:p>
          <a:p>
            <a:r>
              <a:rPr lang="zh-CN" altLang="en-US" sz="2000" dirty="0"/>
              <a:t>比较运算符：大于、小于、等于</a:t>
            </a:r>
            <a:endParaRPr lang="en-US" altLang="zh-CN" sz="2000" dirty="0"/>
          </a:p>
          <a:p>
            <a:r>
              <a:rPr lang="zh-CN" altLang="en-US" sz="2000" dirty="0"/>
              <a:t>比较器的使用：字节、前缀、正则、子串、比特、空值等比较</a:t>
            </a:r>
          </a:p>
          <a:p>
            <a:r>
              <a:rPr lang="zh-CN" altLang="en-US" sz="2000" dirty="0"/>
              <a:t>显示过滤器列表：</a:t>
            </a:r>
            <a:r>
              <a:rPr lang="en-US" altLang="zh-CN" sz="2000" dirty="0"/>
              <a:t>show filters</a:t>
            </a:r>
          </a:p>
          <a:p>
            <a:r>
              <a:rPr lang="zh-CN" altLang="en-US" sz="2000" dirty="0"/>
              <a:t>过滤器的种类</a:t>
            </a:r>
          </a:p>
          <a:p>
            <a:pPr lvl="1"/>
            <a:r>
              <a:rPr lang="zh-CN" altLang="en-US" sz="1800" dirty="0"/>
              <a:t>行键类、列族和列类、值类、其他类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158B67-CF1B-49CD-8681-68437799D5DC}"/>
              </a:ext>
            </a:extLst>
          </p:cNvPr>
          <p:cNvPicPr/>
          <p:nvPr/>
        </p:nvPicPr>
        <p:blipFill rotWithShape="1">
          <a:blip r:embed="rId3"/>
          <a:srcRect l="-708" t="58123" r="82820" b="5624"/>
          <a:stretch/>
        </p:blipFill>
        <p:spPr bwMode="auto">
          <a:xfrm>
            <a:off x="5724128" y="982280"/>
            <a:ext cx="2208742" cy="3419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98170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4.7 </a:t>
            </a:r>
            <a:r>
              <a:rPr lang="zh-CN" altLang="en-US" b="1" dirty="0">
                <a:solidFill>
                  <a:srgbClr val="C00000"/>
                </a:solidFill>
              </a:rPr>
              <a:t>批量导入导出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5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BA72-B56C-4AD6-BDB6-AD91CF47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批量导入数据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ECFAC-6CA8-4C37-8390-BF52A270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利用</a:t>
            </a:r>
            <a:r>
              <a:rPr lang="en-US" altLang="zh-CN" sz="2000" b="1" dirty="0" err="1"/>
              <a:t>ImportTsv</a:t>
            </a:r>
            <a:r>
              <a:rPr lang="zh-CN" altLang="en-US" sz="2000" b="1" dirty="0"/>
              <a:t>的方法（</a:t>
            </a:r>
            <a:r>
              <a:rPr lang="en-US" altLang="zh-CN" sz="2000" b="1" dirty="0"/>
              <a:t>HDFS-&gt;HBase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Linux</a:t>
            </a:r>
            <a:r>
              <a:rPr lang="zh-CN" altLang="en-US" sz="1800" dirty="0"/>
              <a:t>命令，而非</a:t>
            </a:r>
            <a:r>
              <a:rPr lang="en-US" altLang="zh-CN" sz="1800" dirty="0"/>
              <a:t>HBase Shell</a:t>
            </a:r>
            <a:r>
              <a:rPr lang="zh-CN" altLang="en-US" sz="1800" dirty="0"/>
              <a:t>命令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MapReduce</a:t>
            </a:r>
            <a:r>
              <a:rPr lang="zh-CN" altLang="en-US" sz="1800" dirty="0"/>
              <a:t>快速构建数据文件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例如：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hbase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org.apache.hadoop.hbase.mapreduce.ImportTsv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Dimporttsv.columns</a:t>
            </a:r>
            <a:r>
              <a:rPr lang="en-US" altLang="zh-CN" sz="1800" dirty="0"/>
              <a:t>= HBASE_ROW_KEY, </a:t>
            </a:r>
            <a:r>
              <a:rPr lang="en-US" altLang="zh-CN" sz="1800" dirty="0" err="1"/>
              <a:t>basic:playername,advance:scores</a:t>
            </a:r>
            <a:r>
              <a:rPr lang="en-US" altLang="zh-CN" sz="1800" dirty="0"/>
              <a:t>  -</a:t>
            </a:r>
            <a:r>
              <a:rPr lang="en-US" altLang="zh-CN" sz="1800" dirty="0" err="1"/>
              <a:t>Dimporttsv.skip.bad.lines</a:t>
            </a:r>
            <a:r>
              <a:rPr lang="en-US" altLang="zh-CN" sz="1800" dirty="0"/>
              <a:t>=true player hdfs://namenode:8020/input/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-</a:t>
            </a:r>
            <a:r>
              <a:rPr lang="en-US" altLang="zh-CN" sz="1600" dirty="0" err="1"/>
              <a:t>Dimporttsv.columns</a:t>
            </a:r>
            <a:r>
              <a:rPr lang="en-US" altLang="zh-CN" sz="1600" dirty="0"/>
              <a:t> </a:t>
            </a:r>
            <a:r>
              <a:rPr lang="zh-CN" altLang="en-US" sz="1600" dirty="0"/>
              <a:t>指定行键（通过</a:t>
            </a:r>
            <a:r>
              <a:rPr lang="en-US" altLang="zh-CN" sz="1600" dirty="0"/>
              <a:t>HBASE_ROW_KEY</a:t>
            </a:r>
            <a:r>
              <a:rPr lang="zh-CN" altLang="en-US" sz="1600" dirty="0"/>
              <a:t>关键字指定），以及</a:t>
            </a:r>
            <a:r>
              <a:rPr lang="en-US" altLang="zh-CN" sz="1600" dirty="0"/>
              <a:t>HBase</a:t>
            </a:r>
            <a:r>
              <a:rPr lang="zh-CN" altLang="en-US" sz="1600" dirty="0"/>
              <a:t>列族、列名。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-</a:t>
            </a:r>
            <a:r>
              <a:rPr lang="en-US" altLang="zh-CN" sz="1600" dirty="0" err="1"/>
              <a:t>Dimporttsv.skip.bad.lines</a:t>
            </a:r>
            <a:r>
              <a:rPr lang="en-US" altLang="zh-CN" sz="1600" dirty="0"/>
              <a:t>=true</a:t>
            </a:r>
            <a:r>
              <a:rPr lang="zh-CN" altLang="en-US" sz="1600" dirty="0"/>
              <a:t>：略过无效的行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-</a:t>
            </a:r>
            <a:r>
              <a:rPr lang="en-US" altLang="zh-CN" sz="1600" dirty="0" err="1"/>
              <a:t>Dimporttsv.separator</a:t>
            </a:r>
            <a:r>
              <a:rPr lang="en-US" altLang="zh-CN" sz="1600" dirty="0"/>
              <a:t>=’,’ </a:t>
            </a:r>
            <a:r>
              <a:rPr lang="zh-CN" altLang="en-US" sz="1600" dirty="0"/>
              <a:t>，用逗号作为分割符，也可以指定为其他形式的分隔符，例如’</a:t>
            </a:r>
            <a:r>
              <a:rPr lang="en-US" altLang="zh-CN" sz="1600" dirty="0"/>
              <a:t>\0’</a:t>
            </a:r>
            <a:r>
              <a:rPr lang="zh-CN" altLang="en-US" sz="1600" dirty="0"/>
              <a:t>。默认情况下分割符为‘</a:t>
            </a:r>
            <a:r>
              <a:rPr lang="en-US" altLang="zh-CN" sz="1600" dirty="0"/>
              <a:t>\t’</a:t>
            </a:r>
            <a:r>
              <a:rPr lang="zh-CN" altLang="en-US" sz="1600" dirty="0"/>
              <a:t>。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-</a:t>
            </a:r>
            <a:r>
              <a:rPr lang="en-US" altLang="zh-CN" sz="1600" dirty="0" err="1"/>
              <a:t>Dimporttsv.timestamp</a:t>
            </a:r>
            <a:r>
              <a:rPr lang="zh-CN" altLang="en-US" sz="1600" dirty="0"/>
              <a:t>，导入时使用指定的时间戳，如果不指定则采用当前时间。注意时间戳要转换为</a:t>
            </a:r>
            <a:r>
              <a:rPr lang="en-US" altLang="zh-CN" sz="1600" dirty="0"/>
              <a:t>long</a:t>
            </a:r>
            <a:r>
              <a:rPr lang="zh-CN" altLang="en-US" sz="1600" dirty="0"/>
              <a:t>型。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978427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65C4-52C8-4B53-A14B-8216F35C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批量导入数据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655E3-3677-4745-8E78-ACF5322E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Bulk-load</a:t>
            </a:r>
            <a:r>
              <a:rPr lang="zh-CN" altLang="en-US" sz="2000" b="1" dirty="0"/>
              <a:t>方法（准备好</a:t>
            </a:r>
            <a:r>
              <a:rPr lang="en-US" altLang="zh-CN" sz="2000" b="1" dirty="0" err="1"/>
              <a:t>HFile</a:t>
            </a:r>
            <a:r>
              <a:rPr lang="zh-CN" altLang="en-US" sz="2000" b="1" dirty="0"/>
              <a:t>文件，并加载到指定位置）</a:t>
            </a:r>
          </a:p>
          <a:p>
            <a:pPr lvl="1"/>
            <a:r>
              <a:rPr lang="zh-CN" altLang="en-US" sz="1600" dirty="0"/>
              <a:t>第一步：利用</a:t>
            </a:r>
            <a:r>
              <a:rPr lang="en-US" altLang="zh-CN" sz="1600" dirty="0" err="1"/>
              <a:t>ImportTsv</a:t>
            </a:r>
            <a:r>
              <a:rPr lang="zh-CN" altLang="en-US" sz="1600" dirty="0"/>
              <a:t>生产文件</a:t>
            </a:r>
            <a:endParaRPr lang="en-US" altLang="zh-CN" sz="1600" dirty="0"/>
          </a:p>
          <a:p>
            <a:pPr lvl="2"/>
            <a:r>
              <a:rPr lang="en-US" altLang="zh-CN" sz="1400" dirty="0" err="1"/>
              <a:t>hbase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org.apache.hadoop.hbase.mapreduce.ImportTsv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Dimporttsv.columns</a:t>
            </a:r>
            <a:r>
              <a:rPr lang="en-US" altLang="zh-CN" sz="1400" dirty="0"/>
              <a:t>= HBASE_ROW_KEY, </a:t>
            </a:r>
            <a:r>
              <a:rPr lang="en-US" altLang="zh-CN" sz="1400" dirty="0" err="1"/>
              <a:t>basic:playername,advance:scores</a:t>
            </a:r>
            <a:r>
              <a:rPr lang="en-US" altLang="zh-CN" sz="1400" dirty="0"/>
              <a:t>  -</a:t>
            </a:r>
            <a:r>
              <a:rPr lang="en-US" altLang="zh-CN" sz="1400" dirty="0" err="1"/>
              <a:t>Dimporttsv.skip.bad.lines</a:t>
            </a:r>
            <a:r>
              <a:rPr lang="en-US" altLang="zh-CN" sz="1400" dirty="0"/>
              <a:t>=true -</a:t>
            </a:r>
            <a:r>
              <a:rPr lang="en-US" altLang="zh-CN" sz="1400" dirty="0" err="1"/>
              <a:t>Dimporttsv.bulk.output</a:t>
            </a:r>
            <a:r>
              <a:rPr lang="en-US" altLang="zh-CN" sz="1400" dirty="0"/>
              <a:t>= hdfs://namenode:8020/bulkload player hdfs://namenode:8020/input/</a:t>
            </a:r>
          </a:p>
          <a:p>
            <a:pPr lvl="2"/>
            <a:r>
              <a:rPr lang="en-US" altLang="zh-CN" sz="1400" dirty="0"/>
              <a:t>-</a:t>
            </a:r>
            <a:r>
              <a:rPr lang="en-US" altLang="zh-CN" sz="1400" dirty="0" err="1"/>
              <a:t>Dimporttsv.bulk.output</a:t>
            </a:r>
            <a:r>
              <a:rPr lang="en-US" altLang="zh-CN" sz="1400" dirty="0"/>
              <a:t>”</a:t>
            </a:r>
            <a:r>
              <a:rPr lang="zh-CN" altLang="en-US" sz="1400" dirty="0"/>
              <a:t>参数指定了一个</a:t>
            </a:r>
            <a:r>
              <a:rPr lang="en-US" altLang="zh-CN" sz="1400" dirty="0"/>
              <a:t>HDFS</a:t>
            </a:r>
            <a:r>
              <a:rPr lang="zh-CN" altLang="en-US" sz="1400" dirty="0"/>
              <a:t>路径，即</a:t>
            </a:r>
            <a:r>
              <a:rPr lang="en-US" altLang="zh-CN" sz="1400" dirty="0" err="1"/>
              <a:t>HFile</a:t>
            </a:r>
            <a:r>
              <a:rPr lang="zh-CN" altLang="en-US" sz="1400" dirty="0"/>
              <a:t>的存放地址。由于</a:t>
            </a:r>
            <a:r>
              <a:rPr lang="en-US" altLang="zh-CN" sz="1400" dirty="0" err="1"/>
              <a:t>Mapreduce</a:t>
            </a:r>
            <a:r>
              <a:rPr lang="zh-CN" altLang="en-US" sz="1400" dirty="0"/>
              <a:t>的特性，该目录不能提前存在</a:t>
            </a:r>
          </a:p>
          <a:p>
            <a:pPr lvl="2"/>
            <a:r>
              <a:rPr lang="zh-CN" altLang="en-US" sz="1400" dirty="0"/>
              <a:t>目标表结构已经建立好</a:t>
            </a:r>
            <a:endParaRPr lang="en-US" altLang="zh-CN" sz="1400" dirty="0"/>
          </a:p>
          <a:p>
            <a:pPr lvl="1"/>
            <a:r>
              <a:rPr lang="zh-CN" altLang="en-US" sz="1600" dirty="0"/>
              <a:t>第二步：复制</a:t>
            </a:r>
            <a:endParaRPr lang="en-US" altLang="zh-CN" sz="1600" dirty="0"/>
          </a:p>
          <a:p>
            <a:pPr lvl="2"/>
            <a:r>
              <a:rPr lang="en-US" altLang="zh-CN" sz="1400" dirty="0" err="1"/>
              <a:t>hbase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org.apache.hadoop.hbase.mapreduce.LoadIncrementalHFiles</a:t>
            </a:r>
            <a:r>
              <a:rPr lang="en-US" altLang="zh-CN" sz="1400" dirty="0"/>
              <a:t> hdfs://namenode:8020/bulkload player</a:t>
            </a:r>
          </a:p>
          <a:p>
            <a:pPr lvl="2"/>
            <a:r>
              <a:rPr lang="zh-CN" altLang="en-US" sz="1400" dirty="0"/>
              <a:t>该命令也是利用</a:t>
            </a:r>
            <a:r>
              <a:rPr lang="en-US" altLang="zh-CN" sz="1400" dirty="0" err="1"/>
              <a:t>Mapreduce</a:t>
            </a:r>
            <a:r>
              <a:rPr lang="zh-CN" altLang="en-US" sz="1400" dirty="0"/>
              <a:t>实现，参数为</a:t>
            </a:r>
            <a:r>
              <a:rPr lang="en-US" altLang="zh-CN" sz="1400" dirty="0" err="1"/>
              <a:t>HFile</a:t>
            </a:r>
            <a:r>
              <a:rPr lang="zh-CN" altLang="en-US" sz="1400" dirty="0"/>
              <a:t>文件所在路径和表名。由于只是执行文件拷贝，因此执行速度很快</a:t>
            </a:r>
          </a:p>
          <a:p>
            <a:pPr lvl="1"/>
            <a:endParaRPr lang="zh-CN" altLang="en-US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467036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45376-3013-4548-9EE6-161F9E6C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批量导入数据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BBE2B-9788-44BD-A166-5FF21534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从关系型数据库中导入数据到</a:t>
            </a:r>
            <a:r>
              <a:rPr lang="en-US" altLang="zh-CN" sz="2000" b="1" dirty="0"/>
              <a:t>HBase</a:t>
            </a:r>
          </a:p>
          <a:p>
            <a:pPr lvl="1"/>
            <a:r>
              <a:rPr lang="zh-CN" altLang="en-US" sz="1800" dirty="0"/>
              <a:t>利用</a:t>
            </a:r>
            <a:r>
              <a:rPr lang="en-US" altLang="zh-CN" sz="1800" dirty="0" err="1"/>
              <a:t>sqoop</a:t>
            </a:r>
            <a:r>
              <a:rPr lang="zh-CN" altLang="en-US" sz="1800" dirty="0"/>
              <a:t>工具</a:t>
            </a:r>
          </a:p>
          <a:p>
            <a:pPr lvl="2"/>
            <a:r>
              <a:rPr lang="en-US" altLang="zh-CN" sz="1600" dirty="0"/>
              <a:t>Hadoop</a:t>
            </a:r>
            <a:r>
              <a:rPr lang="zh-CN" altLang="en-US" sz="1600" dirty="0"/>
              <a:t>家族的开源组件</a:t>
            </a:r>
          </a:p>
          <a:p>
            <a:pPr lvl="2"/>
            <a:r>
              <a:rPr lang="zh-CN" altLang="en-US" sz="1600" dirty="0"/>
              <a:t>可以实现</a:t>
            </a:r>
            <a:r>
              <a:rPr lang="en-US" altLang="zh-CN" sz="1600" dirty="0"/>
              <a:t>Hadoop</a:t>
            </a:r>
            <a:r>
              <a:rPr lang="zh-CN" altLang="en-US" sz="1600" dirty="0"/>
              <a:t>、</a:t>
            </a:r>
            <a:r>
              <a:rPr lang="en-US" altLang="zh-CN" sz="1600" dirty="0"/>
              <a:t>Hive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Hbase</a:t>
            </a:r>
            <a:r>
              <a:rPr lang="zh-CN" altLang="en-US" sz="1600" dirty="0"/>
              <a:t>等大数据工具与关系型数据库（例如</a:t>
            </a:r>
            <a:r>
              <a:rPr lang="en-US" altLang="zh-CN" sz="1600" dirty="0"/>
              <a:t>MySQL</a:t>
            </a:r>
            <a:r>
              <a:rPr lang="zh-CN" altLang="en-US" sz="1600" dirty="0"/>
              <a:t>、</a:t>
            </a:r>
            <a:r>
              <a:rPr lang="en-US" altLang="zh-CN" sz="1600" dirty="0"/>
              <a:t>Oracle</a:t>
            </a:r>
            <a:r>
              <a:rPr lang="zh-CN" altLang="en-US" sz="1600" dirty="0"/>
              <a:t>）之间的数据导入、导出</a:t>
            </a:r>
          </a:p>
          <a:p>
            <a:pPr lvl="2"/>
            <a:r>
              <a:rPr lang="zh-CN" altLang="en-US" sz="1600" dirty="0"/>
              <a:t>分为</a:t>
            </a:r>
            <a:r>
              <a:rPr lang="en-US" altLang="zh-CN" sz="1600" dirty="0"/>
              <a:t>1</a:t>
            </a:r>
            <a:r>
              <a:rPr lang="zh-CN" altLang="en-US" sz="1600" dirty="0"/>
              <a:t>和</a:t>
            </a:r>
            <a:r>
              <a:rPr lang="en-US" altLang="zh-CN" sz="1600" dirty="0"/>
              <a:t>2</a:t>
            </a:r>
            <a:r>
              <a:rPr lang="zh-CN" altLang="en-US" sz="1600" dirty="0"/>
              <a:t>两个版本（实际为</a:t>
            </a:r>
            <a:r>
              <a:rPr lang="en-US" altLang="zh-CN" sz="1600" dirty="0"/>
              <a:t>1.4x</a:t>
            </a:r>
            <a:r>
              <a:rPr lang="zh-CN" altLang="en-US" sz="1600" dirty="0"/>
              <a:t>和</a:t>
            </a:r>
            <a:r>
              <a:rPr lang="en-US" altLang="zh-CN" sz="1600" dirty="0"/>
              <a:t>1.99</a:t>
            </a:r>
            <a:r>
              <a:rPr lang="zh-CN" altLang="en-US" sz="1600" dirty="0"/>
              <a:t>两个版本）</a:t>
            </a:r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 err="1"/>
              <a:t>sqoop</a:t>
            </a:r>
            <a:r>
              <a:rPr lang="en-US" altLang="zh-CN" sz="1800" dirty="0"/>
              <a:t> import --connect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://node1:3306/database1 --table table1 --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-table player --column-family f1 --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-row-key </a:t>
            </a:r>
            <a:r>
              <a:rPr lang="en-US" altLang="zh-CN" sz="1800" dirty="0" err="1"/>
              <a:t>playername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-create-table --username 'root' -password '123456‘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26885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42E0-BC7B-4BEE-812A-293761DE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备份和恢复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21404-1438-4A35-B223-8C0DD2C3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Export</a:t>
            </a:r>
            <a:r>
              <a:rPr lang="zh-CN" altLang="en-US" sz="2000" b="1" dirty="0"/>
              <a:t>（到</a:t>
            </a:r>
            <a:r>
              <a:rPr lang="en-US" altLang="zh-CN" sz="2000" b="1" dirty="0"/>
              <a:t>HDFS</a:t>
            </a:r>
            <a:r>
              <a:rPr lang="zh-CN" altLang="en-US" sz="2000" b="1" dirty="0"/>
              <a:t>）</a:t>
            </a:r>
          </a:p>
          <a:p>
            <a:pPr lvl="1"/>
            <a:r>
              <a:rPr lang="en-US" altLang="zh-CN" sz="1800" dirty="0" err="1"/>
              <a:t>hbase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org.apache.hadoop.hbase.mapreduce.Export</a:t>
            </a:r>
            <a:r>
              <a:rPr lang="en-US" altLang="zh-CN" sz="1800" dirty="0"/>
              <a:t> &lt;</a:t>
            </a:r>
            <a:r>
              <a:rPr lang="en-US" altLang="zh-CN" sz="1800" dirty="0" err="1"/>
              <a:t>tablename</a:t>
            </a:r>
            <a:r>
              <a:rPr lang="en-US" altLang="zh-CN" sz="1800" dirty="0"/>
              <a:t>&gt; &lt;</a:t>
            </a:r>
            <a:r>
              <a:rPr lang="en-US" altLang="zh-CN" sz="1800" dirty="0" err="1"/>
              <a:t>outputdir</a:t>
            </a:r>
            <a:r>
              <a:rPr lang="en-US" altLang="zh-CN" sz="1800" dirty="0"/>
              <a:t>&gt; </a:t>
            </a:r>
          </a:p>
          <a:p>
            <a:pPr lvl="1"/>
            <a:r>
              <a:rPr lang="zh-CN" altLang="en-US" sz="1800" dirty="0"/>
              <a:t>该命令导出数据的目的是进行备份，文件并不能直接以文本方式查看。参数中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tablename</a:t>
            </a:r>
            <a:r>
              <a:rPr lang="en-US" altLang="zh-CN" sz="1800" dirty="0"/>
              <a:t>&gt; </a:t>
            </a:r>
            <a:r>
              <a:rPr lang="zh-CN" altLang="en-US" sz="1800" dirty="0"/>
              <a:t>为表名，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outputdir</a:t>
            </a:r>
            <a:r>
              <a:rPr lang="en-US" altLang="zh-CN" sz="1800" dirty="0"/>
              <a:t>&gt;</a:t>
            </a:r>
            <a:r>
              <a:rPr lang="zh-CN" altLang="en-US" sz="1800" dirty="0"/>
              <a:t>为</a:t>
            </a:r>
            <a:r>
              <a:rPr lang="en-US" altLang="zh-CN" sz="1800" dirty="0"/>
              <a:t>HDFS</a:t>
            </a:r>
            <a:r>
              <a:rPr lang="zh-CN" altLang="en-US" sz="1800" dirty="0"/>
              <a:t>路径。</a:t>
            </a:r>
          </a:p>
          <a:p>
            <a:pPr lvl="1"/>
            <a:r>
              <a:rPr lang="zh-CN" altLang="en-US" sz="1800" dirty="0"/>
              <a:t>类似的命令：</a:t>
            </a:r>
            <a:r>
              <a:rPr lang="en-US" altLang="zh-CN" sz="1800" dirty="0" err="1"/>
              <a:t>ExportSnapshot</a:t>
            </a:r>
            <a:endParaRPr lang="en-US" altLang="zh-CN" sz="1800" dirty="0"/>
          </a:p>
          <a:p>
            <a:r>
              <a:rPr lang="en-US" altLang="zh-CN" sz="2000" b="1" dirty="0"/>
              <a:t>Import</a:t>
            </a:r>
            <a:r>
              <a:rPr lang="zh-CN" altLang="en-US" sz="2000" b="1" dirty="0"/>
              <a:t>（恢复到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）</a:t>
            </a:r>
          </a:p>
          <a:p>
            <a:pPr lvl="1"/>
            <a:r>
              <a:rPr lang="en-US" altLang="zh-CN" sz="1800" dirty="0" err="1"/>
              <a:t>hbase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org.apache.hadoop.hbase.mapreduce.Import</a:t>
            </a:r>
            <a:r>
              <a:rPr lang="en-US" altLang="zh-CN" sz="1800" dirty="0"/>
              <a:t> &lt;</a:t>
            </a:r>
            <a:r>
              <a:rPr lang="en-US" altLang="zh-CN" sz="1800" dirty="0" err="1"/>
              <a:t>tablename</a:t>
            </a:r>
            <a:r>
              <a:rPr lang="en-US" altLang="zh-CN" sz="1800" dirty="0"/>
              <a:t>&gt; &lt;</a:t>
            </a:r>
            <a:r>
              <a:rPr lang="en-US" altLang="zh-CN" sz="1800" dirty="0" err="1"/>
              <a:t>inputdir</a:t>
            </a:r>
            <a:r>
              <a:rPr lang="en-US" altLang="zh-CN" sz="1800" dirty="0"/>
              <a:t>&gt;</a:t>
            </a:r>
          </a:p>
          <a:p>
            <a:r>
              <a:rPr lang="en-US" altLang="zh-CN" sz="2000" b="1" dirty="0" err="1"/>
              <a:t>CopyTable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将一个表的内容复制到新表中，可以跨集群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632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4.8 </a:t>
            </a:r>
            <a:r>
              <a:rPr lang="zh-CN" altLang="en-US" b="1" dirty="0">
                <a:solidFill>
                  <a:srgbClr val="C00000"/>
                </a:solidFill>
              </a:rPr>
              <a:t>通过</a:t>
            </a:r>
            <a:r>
              <a:rPr lang="en-US" altLang="zh-CN" b="1" dirty="0">
                <a:solidFill>
                  <a:srgbClr val="C00000"/>
                </a:solidFill>
              </a:rPr>
              <a:t>Java</a:t>
            </a:r>
            <a:r>
              <a:rPr lang="zh-CN" altLang="en-US" b="1" dirty="0">
                <a:solidFill>
                  <a:srgbClr val="C00000"/>
                </a:solidFill>
              </a:rPr>
              <a:t>访问</a:t>
            </a:r>
            <a:r>
              <a:rPr lang="en-US" altLang="zh-CN" b="1" dirty="0">
                <a:solidFill>
                  <a:srgbClr val="C00000"/>
                </a:solidFill>
              </a:rPr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6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2EB78-CC0A-4794-9AD9-2F4B05C8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33F54-E6E8-4EBB-957D-A9EF2F38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语言编程访问</a:t>
            </a:r>
            <a:r>
              <a:rPr lang="en-US" altLang="zh-CN" sz="2000" dirty="0"/>
              <a:t>HBase</a:t>
            </a:r>
            <a:r>
              <a:rPr lang="zh-CN" altLang="en-US" sz="2000" dirty="0"/>
              <a:t>最方便</a:t>
            </a:r>
          </a:p>
          <a:p>
            <a:r>
              <a:rPr lang="zh-CN" altLang="en-US" sz="2000" dirty="0"/>
              <a:t>引入</a:t>
            </a:r>
            <a:r>
              <a:rPr lang="en-US" altLang="zh-CN" sz="2000" dirty="0"/>
              <a:t>HBase</a:t>
            </a:r>
            <a:r>
              <a:rPr lang="zh-CN" altLang="en-US" sz="2000" dirty="0"/>
              <a:t>包中</a:t>
            </a:r>
            <a:r>
              <a:rPr lang="en-US" altLang="zh-CN" sz="2000" dirty="0"/>
              <a:t>\lib</a:t>
            </a:r>
            <a:r>
              <a:rPr lang="zh-CN" altLang="en-US" sz="2000" dirty="0"/>
              <a:t>目录中的</a:t>
            </a:r>
            <a:r>
              <a:rPr lang="en-US" altLang="zh-CN" sz="2000" dirty="0"/>
              <a:t>jar</a:t>
            </a:r>
            <a:r>
              <a:rPr lang="zh-CN" altLang="en-US" sz="2000" dirty="0"/>
              <a:t>包</a:t>
            </a:r>
          </a:p>
          <a:p>
            <a:r>
              <a:rPr lang="zh-CN" altLang="en-US" sz="2000" dirty="0"/>
              <a:t>还需要引入</a:t>
            </a:r>
            <a:r>
              <a:rPr lang="en-US" altLang="zh-CN" sz="2000" dirty="0"/>
              <a:t>Hadoop(HDFS)</a:t>
            </a:r>
            <a:r>
              <a:rPr lang="zh-CN" altLang="en-US" sz="2000" dirty="0"/>
              <a:t>的相关</a:t>
            </a:r>
            <a:r>
              <a:rPr lang="en-US" altLang="zh-CN" sz="2000" dirty="0"/>
              <a:t>jar</a:t>
            </a:r>
            <a:r>
              <a:rPr lang="zh-CN" altLang="en-US" sz="2000" dirty="0"/>
              <a:t>包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3220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F8BD-8C73-468E-9A72-C69C1886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971BC-BAB8-479D-BEAF-2E1AD7DD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常用库包</a:t>
            </a:r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Hadoop</a:t>
            </a:r>
            <a:r>
              <a:rPr lang="zh-CN" altLang="en-US" sz="1800" dirty="0"/>
              <a:t>和</a:t>
            </a:r>
            <a:r>
              <a:rPr lang="en-US" altLang="zh-CN" sz="1800" dirty="0"/>
              <a:t>HBase</a:t>
            </a:r>
            <a:r>
              <a:rPr lang="zh-CN" altLang="en-US" sz="1800" dirty="0"/>
              <a:t>的环境配置：</a:t>
            </a:r>
          </a:p>
          <a:p>
            <a:pPr lvl="2"/>
            <a:r>
              <a:rPr lang="en-US" altLang="zh-CN" sz="1600" dirty="0"/>
              <a:t>import </a:t>
            </a:r>
            <a:r>
              <a:rPr lang="en-US" altLang="zh-CN" sz="1600" dirty="0" err="1"/>
              <a:t>org.apache.hadoop.conf.Configuration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800" dirty="0"/>
              <a:t>HBase</a:t>
            </a:r>
            <a:r>
              <a:rPr lang="zh-CN" altLang="en-US" sz="1800" dirty="0"/>
              <a:t>的客户端接口、工具等：</a:t>
            </a:r>
          </a:p>
          <a:p>
            <a:pPr lvl="2"/>
            <a:r>
              <a:rPr lang="en-US" altLang="zh-CN" sz="1600" dirty="0"/>
              <a:t>import </a:t>
            </a:r>
            <a:r>
              <a:rPr lang="en-US" altLang="zh-CN" sz="1600" dirty="0" err="1"/>
              <a:t>org.apache.hadoop.hbase</a:t>
            </a:r>
            <a:r>
              <a:rPr lang="en-US" altLang="zh-CN" sz="1600" dirty="0"/>
              <a:t>.*;</a:t>
            </a:r>
          </a:p>
          <a:p>
            <a:pPr lvl="2"/>
            <a:r>
              <a:rPr lang="en-US" altLang="zh-CN" sz="1600" dirty="0"/>
              <a:t>import </a:t>
            </a:r>
            <a:r>
              <a:rPr lang="en-US" altLang="zh-CN" sz="1600" dirty="0" err="1"/>
              <a:t>org.apache.hadoop.hbase.client</a:t>
            </a:r>
            <a:r>
              <a:rPr lang="en-US" altLang="zh-CN" sz="1600" dirty="0"/>
              <a:t>.*;</a:t>
            </a:r>
          </a:p>
          <a:p>
            <a:pPr lvl="2"/>
            <a:r>
              <a:rPr lang="en-US" altLang="zh-CN" sz="1600" dirty="0"/>
              <a:t>import </a:t>
            </a:r>
            <a:r>
              <a:rPr lang="en-US" altLang="zh-CN" sz="1600" dirty="0" err="1"/>
              <a:t>org.apache.hadoop.hbase.util.Bytes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800" dirty="0"/>
              <a:t>HBase</a:t>
            </a:r>
            <a:r>
              <a:rPr lang="zh-CN" altLang="en-US" sz="1800" dirty="0"/>
              <a:t>的过滤器：</a:t>
            </a:r>
          </a:p>
          <a:p>
            <a:pPr lvl="2"/>
            <a:r>
              <a:rPr lang="en-US" altLang="zh-CN" sz="1600" dirty="0"/>
              <a:t>import </a:t>
            </a:r>
            <a:r>
              <a:rPr lang="en-US" altLang="zh-CN" sz="1600" dirty="0" err="1"/>
              <a:t>org.apache.hadoop.hbase.filter</a:t>
            </a:r>
            <a:r>
              <a:rPr lang="en-US" altLang="zh-CN" sz="1600" dirty="0"/>
              <a:t>.*;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763217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6ADA-CA06-49EC-9DB3-B82E1257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表的连接和操作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B09B-091A-49DA-ABDB-A9787B8A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连接集群</a:t>
            </a:r>
          </a:p>
          <a:p>
            <a:pPr lvl="1"/>
            <a:r>
              <a:rPr lang="zh-CN" altLang="en-US" sz="1800" dirty="0"/>
              <a:t>注意如何设置链接地址（基于</a:t>
            </a:r>
            <a:r>
              <a:rPr lang="en-US" altLang="zh-CN" sz="1800" dirty="0"/>
              <a:t>TCP</a:t>
            </a:r>
            <a:r>
              <a:rPr lang="zh-CN" altLang="en-US" sz="1800" dirty="0"/>
              <a:t>端口的远程调用）</a:t>
            </a:r>
          </a:p>
          <a:p>
            <a:pPr lvl="1"/>
            <a:r>
              <a:rPr lang="zh-CN" altLang="en-US" sz="1800" dirty="0"/>
              <a:t>实际是连接</a:t>
            </a:r>
            <a:r>
              <a:rPr lang="en-US" altLang="zh-CN" sz="1800" dirty="0"/>
              <a:t>Zookeeper</a:t>
            </a:r>
            <a:r>
              <a:rPr lang="zh-CN" altLang="en-US" sz="1800" dirty="0"/>
              <a:t>中存储的接口地址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2307E-4FCA-49FA-A174-C2D1EF89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44416"/>
            <a:ext cx="4519824" cy="22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316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86D5-9566-447F-A411-07319116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B2D26-A0C1-433F-B44F-3625FFF1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424847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的优点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大文件分块存储、分布式均衡存储，具有好的横向扩展性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数据多副本存储，有效避免节点或网络故障造成的数据不可用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隐藏分块、副本等存储细节，易用性好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endParaRPr lang="zh-CN" altLang="en-US" sz="1600" dirty="0"/>
          </a:p>
          <a:p>
            <a:pPr>
              <a:spcBef>
                <a:spcPts val="1200"/>
              </a:spcBef>
            </a:pP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046422-8646-4FCC-B262-F1B304A63CC6}"/>
              </a:ext>
            </a:extLst>
          </p:cNvPr>
          <p:cNvSpPr txBox="1">
            <a:spLocks/>
          </p:cNvSpPr>
          <p:nvPr/>
        </p:nvSpPr>
        <p:spPr bwMode="auto">
          <a:xfrm>
            <a:off x="4580472" y="789553"/>
            <a:ext cx="4312008" cy="3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Tx/>
            </a:pPr>
            <a:r>
              <a:rPr lang="en-US" altLang="zh-CN" sz="2000" b="1" kern="0" dirty="0"/>
              <a:t>HDFS</a:t>
            </a:r>
            <a:r>
              <a:rPr lang="zh-CN" altLang="en-US" sz="2000" b="1" kern="0" dirty="0"/>
              <a:t>的缺点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不支持对数据随机改写，早期甚至不支持文件末尾追加</a:t>
            </a:r>
            <a:endParaRPr lang="en-US" altLang="zh-CN" sz="1600" kern="0" dirty="0"/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无数据表的概念，无法定义结构化文件的列名信息</a:t>
            </a:r>
            <a:endParaRPr lang="en-US" altLang="zh-CN" sz="1600" kern="0" dirty="0"/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无法对行数统计、过滤扫描等常见数据查询功能实现快捷操作，需要通过</a:t>
            </a:r>
            <a:r>
              <a:rPr lang="en-US" altLang="zh-CN" sz="1600" kern="0" dirty="0"/>
              <a:t>MapReduce</a:t>
            </a:r>
            <a:r>
              <a:rPr lang="zh-CN" altLang="en-US" sz="1600" kern="0" dirty="0"/>
              <a:t>编程实现，无法实现实时检索</a:t>
            </a:r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3017388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8E012-5AB4-41F5-B4D5-61241A86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表的连接和操作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34009-F68B-40B6-B0B0-43A28DDC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表的删除、建立（需要指定至少一个列族）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05A66-C53C-48E6-AD0F-273FC942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63638"/>
            <a:ext cx="5098721" cy="26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090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5F50-038E-4CA3-BF56-061AD6EB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表的连接和操作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79031-C7CF-4E46-881B-89D3878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描述表结构</a:t>
            </a:r>
          </a:p>
          <a:p>
            <a:pPr lvl="1"/>
            <a:r>
              <a:rPr lang="zh-CN" altLang="en-US" sz="1800" dirty="0"/>
              <a:t>表结构包括表名和列族的属性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9C6A44-9B6B-4F28-A2AF-28308452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82894"/>
            <a:ext cx="4304192" cy="2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72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C03E-D6BE-4662-9F6D-5C715F5F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FA2C7-9BFB-4E70-BBDA-AFD83115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388843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Put</a:t>
            </a:r>
            <a:r>
              <a:rPr lang="zh-CN" altLang="en-US" sz="2000" dirty="0"/>
              <a:t>方法：可以一次插入多列（多列族）数据，一次</a:t>
            </a:r>
            <a:r>
              <a:rPr lang="en-US" altLang="zh-CN" sz="2000" dirty="0"/>
              <a:t>put</a:t>
            </a:r>
            <a:r>
              <a:rPr lang="zh-CN" altLang="en-US" sz="2000" dirty="0"/>
              <a:t>一个逻辑行（行键相同的多个键值对）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flushCommits</a:t>
            </a:r>
            <a:r>
              <a:rPr lang="en-US" altLang="zh-CN" sz="2000" dirty="0"/>
              <a:t>()</a:t>
            </a:r>
            <a:r>
              <a:rPr lang="zh-CN" altLang="en-US" sz="2000" dirty="0"/>
              <a:t>的作用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批量化的</a:t>
            </a:r>
            <a:r>
              <a:rPr lang="en-US" altLang="zh-CN" sz="2000" dirty="0"/>
              <a:t>puts</a:t>
            </a:r>
            <a:r>
              <a:rPr lang="zh-CN" altLang="en-US" sz="2000" dirty="0"/>
              <a:t>方法：</a:t>
            </a:r>
            <a:r>
              <a:rPr lang="en-US" altLang="zh-CN" sz="2000" dirty="0" err="1"/>
              <a:t>putList</a:t>
            </a:r>
            <a:r>
              <a:rPr lang="en-US" altLang="zh-CN" sz="2000" dirty="0"/>
              <a:t>&lt;put&gt;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4FE40-83FE-43AE-9196-B7378CA8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19" y="1075134"/>
            <a:ext cx="4171950" cy="29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0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3C7D8-DF0D-4348-8D72-5635F24D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ED1AC-4314-4EBF-A187-B02DDB3A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352839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get</a:t>
            </a:r>
            <a:r>
              <a:rPr lang="zh-CN" altLang="en-US" sz="2000" dirty="0"/>
              <a:t>：得到一个指定行键的逻辑行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获取</a:t>
            </a:r>
            <a:r>
              <a:rPr lang="en-US" altLang="zh-CN" sz="1800" dirty="0"/>
              <a:t>cell</a:t>
            </a:r>
            <a:r>
              <a:rPr lang="zh-CN" altLang="en-US" sz="1800" dirty="0"/>
              <a:t>时，一般通过循环获取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scan</a:t>
            </a:r>
            <a:r>
              <a:rPr lang="zh-CN" altLang="en-US" sz="2000" dirty="0"/>
              <a:t>方法：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可以配合</a:t>
            </a:r>
            <a:r>
              <a:rPr lang="en-US" altLang="zh-CN" sz="1800" dirty="0"/>
              <a:t>filter</a:t>
            </a:r>
            <a:r>
              <a:rPr lang="zh-CN" altLang="en-US" sz="1800" dirty="0"/>
              <a:t>实现多种条件查询（遍历数据）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06A11-D385-4042-BE34-D69B9D15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885825"/>
            <a:ext cx="3857625" cy="1685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7C9B5D-F91A-480E-B577-E168B789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77" y="2814315"/>
            <a:ext cx="3783096" cy="18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397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2ED0-7E0F-4BAB-B922-1313283E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删除列和行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9EE6-FFAB-41E0-8D8B-37B02B97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77686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删除列族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禁用表，再执行</a:t>
            </a:r>
            <a:r>
              <a:rPr lang="en-US" altLang="zh-CN" sz="1800" dirty="0" err="1"/>
              <a:t>deleteColumn</a:t>
            </a:r>
            <a:r>
              <a:rPr lang="zh-CN" altLang="en-US" sz="1800" dirty="0"/>
              <a:t>方法，底层实际为删除</a:t>
            </a:r>
            <a:r>
              <a:rPr lang="en-US" altLang="zh-CN" sz="1800" dirty="0"/>
              <a:t>HDFS</a:t>
            </a:r>
            <a:r>
              <a:rPr lang="zh-CN" altLang="en-US" sz="1800" dirty="0"/>
              <a:t>上的文件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删除列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HTableDescriptor</a:t>
            </a:r>
            <a:r>
              <a:rPr lang="zh-CN" altLang="en-US" sz="1800" dirty="0"/>
              <a:t>类的</a:t>
            </a:r>
            <a:r>
              <a:rPr lang="en-US" altLang="zh-CN" sz="1800" dirty="0" err="1"/>
              <a:t>removeFamily</a:t>
            </a:r>
            <a:r>
              <a:rPr lang="zh-CN" altLang="en-US" sz="1800" dirty="0"/>
              <a:t>方法，遍历删除相关的列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删除行或键值对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Delete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651451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C64D-0F0A-4B5C-A280-7C280062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过滤器的使用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0FE87-D448-4134-ACF3-F7A30D62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首先定义</a:t>
            </a:r>
            <a:r>
              <a:rPr lang="en-US" altLang="zh-CN" sz="2000" dirty="0"/>
              <a:t>scan</a:t>
            </a:r>
            <a:r>
              <a:rPr lang="zh-CN" altLang="en-US" sz="2000" dirty="0"/>
              <a:t>，再定义</a:t>
            </a:r>
            <a:r>
              <a:rPr lang="en-US" altLang="zh-CN" sz="2000" dirty="0"/>
              <a:t>filter</a:t>
            </a:r>
            <a:r>
              <a:rPr lang="zh-CN" altLang="en-US" sz="2000" dirty="0"/>
              <a:t>或</a:t>
            </a:r>
            <a:r>
              <a:rPr lang="en-US" altLang="zh-CN" sz="2000" dirty="0"/>
              <a:t>filters</a:t>
            </a:r>
            <a:r>
              <a:rPr lang="zh-CN" altLang="en-US" sz="2000" dirty="0"/>
              <a:t>（过滤器列表）对象，对一个或一组过滤器进行设置后，采用</a:t>
            </a:r>
            <a:r>
              <a:rPr lang="en-US" altLang="zh-CN" sz="2000" dirty="0" err="1"/>
              <a:t>scan.setFilter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方法将过滤器或过滤器列表赋予</a:t>
            </a:r>
            <a:r>
              <a:rPr lang="en-US" altLang="zh-CN" sz="2000" dirty="0"/>
              <a:t>scan</a:t>
            </a:r>
            <a:r>
              <a:rPr lang="zh-CN" altLang="en-US" sz="2000" dirty="0"/>
              <a:t>对象，最后进行扫描和显示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94E23-1829-456D-99A7-D90B6F5E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95686"/>
            <a:ext cx="573959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829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7716-1DD3-4F66-BA31-C5FE86B3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过滤器的使用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AC55A-37DF-4261-92E5-541B7005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Filter</a:t>
            </a:r>
            <a:r>
              <a:rPr lang="zh-CN" altLang="en-US" sz="2000" b="1" dirty="0"/>
              <a:t>属性及其他过滤参数、方法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MUST_PASS_ALL</a:t>
            </a:r>
            <a:r>
              <a:rPr lang="zh-CN" altLang="en-US" sz="1800" dirty="0"/>
              <a:t>，表明列表中的过滤条件必须全部满足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MUST_PASS_ONE</a:t>
            </a:r>
            <a:r>
              <a:rPr lang="zh-CN" altLang="en-US" sz="1800" dirty="0"/>
              <a:t>，则说明列表中的过滤条件是或的关系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CompareFilter</a:t>
            </a:r>
            <a:endParaRPr lang="zh-CN" altLang="en-US" sz="1800" dirty="0"/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常见运算符包括</a:t>
            </a:r>
            <a:r>
              <a:rPr lang="en-US" altLang="zh-CN" sz="1600" dirty="0"/>
              <a:t>EQUAL</a:t>
            </a:r>
            <a:r>
              <a:rPr lang="zh-CN" altLang="en-US" sz="1600" dirty="0"/>
              <a:t>（等于）、</a:t>
            </a:r>
            <a:r>
              <a:rPr lang="en-US" altLang="zh-CN" sz="1600" dirty="0"/>
              <a:t>NOT_    EQUAL</a:t>
            </a:r>
            <a:r>
              <a:rPr lang="zh-CN" altLang="en-US" sz="1600" dirty="0"/>
              <a:t>（不等于）、</a:t>
            </a:r>
            <a:r>
              <a:rPr lang="en-US" altLang="zh-CN" sz="1600" dirty="0"/>
              <a:t>LESS_OR_EQUAL</a:t>
            </a:r>
            <a:r>
              <a:rPr lang="zh-CN" altLang="en-US" sz="1600" dirty="0"/>
              <a:t>（小于等于）、</a:t>
            </a:r>
            <a:r>
              <a:rPr lang="en-US" altLang="zh-CN" sz="1600" dirty="0"/>
              <a:t>GREATER_OR_EQUAL</a:t>
            </a:r>
            <a:r>
              <a:rPr lang="zh-CN" altLang="en-US" sz="1600" dirty="0"/>
              <a:t>（大于等于）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scan</a:t>
            </a:r>
            <a:r>
              <a:rPr lang="zh-CN" altLang="en-US" sz="1800" dirty="0"/>
              <a:t>自带的</a:t>
            </a:r>
            <a:r>
              <a:rPr lang="en-US" altLang="zh-CN" sz="1800" dirty="0" err="1"/>
              <a:t>setStartRow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setStopRow</a:t>
            </a:r>
            <a:r>
              <a:rPr lang="zh-CN" altLang="en-US" sz="1800" dirty="0"/>
              <a:t>属性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52660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4.9 </a:t>
            </a:r>
            <a:r>
              <a:rPr lang="zh-CN" altLang="en-US" b="1" dirty="0">
                <a:solidFill>
                  <a:srgbClr val="C00000"/>
                </a:solidFill>
              </a:rPr>
              <a:t>通过</a:t>
            </a:r>
            <a:r>
              <a:rPr lang="en-US" altLang="zh-CN" b="1" dirty="0">
                <a:solidFill>
                  <a:srgbClr val="C00000"/>
                </a:solidFill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</a:rPr>
              <a:t>访问</a:t>
            </a:r>
            <a:r>
              <a:rPr lang="en-US" altLang="zh-CN" b="1" dirty="0">
                <a:solidFill>
                  <a:srgbClr val="C00000"/>
                </a:solidFill>
              </a:rPr>
              <a:t>HBase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EC58-FD55-4C78-B210-0194EB0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Thrift</a:t>
            </a:r>
            <a:r>
              <a:rPr lang="zh-CN" altLang="en-US" dirty="0"/>
              <a:t>框架的多语言编程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B6AAC-3C21-4D40-B24D-90313EFB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Thrift</a:t>
            </a:r>
            <a:r>
              <a:rPr lang="zh-CN" altLang="en-US" sz="2000" dirty="0"/>
              <a:t>是一种由</a:t>
            </a:r>
            <a:r>
              <a:rPr lang="en-US" altLang="zh-CN" sz="2000" dirty="0"/>
              <a:t>Facebook</a:t>
            </a:r>
            <a:r>
              <a:rPr lang="zh-CN" altLang="en-US" sz="2000" dirty="0"/>
              <a:t>公司发布的远程</a:t>
            </a:r>
            <a:r>
              <a:rPr lang="en-US" altLang="zh-CN" sz="2000" dirty="0"/>
              <a:t>RPC</a:t>
            </a:r>
            <a:r>
              <a:rPr lang="zh-CN" altLang="en-US" sz="2000" dirty="0"/>
              <a:t>（远程过程调用，</a:t>
            </a:r>
            <a:r>
              <a:rPr lang="en-US" altLang="zh-CN" sz="2000" dirty="0"/>
              <a:t>Remote Procedure Call,</a:t>
            </a:r>
            <a:r>
              <a:rPr lang="zh-CN" altLang="en-US" sz="2000" dirty="0"/>
              <a:t>）框架。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跨语言、跨平台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IDL</a:t>
            </a:r>
            <a:r>
              <a:rPr lang="zh-CN" altLang="en-US" sz="1800" dirty="0"/>
              <a:t>接口：通过“</a:t>
            </a:r>
            <a:r>
              <a:rPr lang="en-US" altLang="zh-CN" sz="1800" dirty="0"/>
              <a:t>.thrift”</a:t>
            </a:r>
            <a:r>
              <a:rPr lang="zh-CN" altLang="en-US" sz="1800" dirty="0"/>
              <a:t>文件描述调用接口，一般由服务端组件提供</a:t>
            </a:r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例如：</a:t>
            </a:r>
            <a:r>
              <a:rPr lang="en-US" altLang="zh-CN" sz="1600" dirty="0" err="1"/>
              <a:t>hbase.thrift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通过编译生成不同语言的客户端接口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thrift --gen &lt;language&gt; &lt;Thrift filename&gt;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Python</a:t>
            </a:r>
            <a:r>
              <a:rPr lang="zh-CN" altLang="en-US" sz="2000" dirty="0"/>
              <a:t>对</a:t>
            </a:r>
            <a:r>
              <a:rPr lang="en-US" altLang="zh-CN" sz="2000" dirty="0"/>
              <a:t>thrift</a:t>
            </a:r>
            <a:r>
              <a:rPr lang="zh-CN" altLang="en-US" sz="2000" dirty="0"/>
              <a:t>的支持，可以通过</a:t>
            </a:r>
            <a:r>
              <a:rPr lang="en-US" altLang="zh-CN" sz="2000" dirty="0"/>
              <a:t>pip</a:t>
            </a:r>
            <a:r>
              <a:rPr lang="zh-CN" altLang="en-US" sz="2000" dirty="0"/>
              <a:t>进行管理（在客户端）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pip install thrift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624199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C5B8-73E7-4AF7-B641-466AD8CA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Thrift</a:t>
            </a:r>
            <a:r>
              <a:rPr lang="zh-CN" altLang="en-US" dirty="0"/>
              <a:t>框架的多语言编程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44110-E106-4CF5-AB6D-0FB9240E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thrift</a:t>
            </a:r>
            <a:r>
              <a:rPr lang="zh-CN" altLang="en-US" sz="2000" b="1" dirty="0"/>
              <a:t>接口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Thrift</a:t>
            </a:r>
            <a:r>
              <a:rPr lang="zh-CN" altLang="en-US" sz="1800" dirty="0"/>
              <a:t>和</a:t>
            </a:r>
            <a:r>
              <a:rPr lang="en-US" altLang="zh-CN" sz="1800" dirty="0"/>
              <a:t>thrift2</a:t>
            </a:r>
            <a:r>
              <a:rPr lang="zh-CN" altLang="en-US" sz="1800" dirty="0"/>
              <a:t>两种接口，前者功能更多，后者相对简洁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Hbase.thrift</a:t>
            </a:r>
            <a:r>
              <a:rPr lang="zh-CN" altLang="en-US" sz="1800" dirty="0"/>
              <a:t>的位置：</a:t>
            </a:r>
            <a:r>
              <a:rPr lang="en-US" altLang="zh-CN" sz="1800" dirty="0"/>
              <a:t>\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-thrift\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\main\resources\org\apache\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\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\thrift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注意需要下载</a:t>
            </a:r>
            <a:r>
              <a:rPr lang="en-US" altLang="zh-CN" sz="1800" dirty="0"/>
              <a:t>HBase</a:t>
            </a:r>
            <a:r>
              <a:rPr lang="zh-CN" altLang="en-US" sz="1800" dirty="0"/>
              <a:t>的源代码包，而非之前部署用的，编译好的组件包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Python</a:t>
            </a:r>
            <a:r>
              <a:rPr lang="zh-CN" altLang="en-US" sz="2000" b="1" dirty="0"/>
              <a:t>调用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注意</a:t>
            </a:r>
            <a:r>
              <a:rPr lang="en-US" altLang="zh-CN" sz="1800" dirty="0"/>
              <a:t>Python2</a:t>
            </a:r>
            <a:r>
              <a:rPr lang="zh-CN" altLang="en-US" sz="1800" dirty="0"/>
              <a:t>和</a:t>
            </a:r>
            <a:r>
              <a:rPr lang="en-US" altLang="zh-CN" sz="1800" dirty="0"/>
              <a:t>Python3</a:t>
            </a:r>
            <a:r>
              <a:rPr lang="zh-CN" altLang="en-US" sz="1800" dirty="0"/>
              <a:t>带来的版本差异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可能需要对编译生成的客户端接口文件进行一些修改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73426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86D5-9566-447F-A411-07319116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的特点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9EE99F-CF25-405C-B0B0-496CCA21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采用面向列（列族）</a:t>
            </a:r>
            <a:r>
              <a:rPr lang="en-US" altLang="zh-CN" sz="2000" dirty="0"/>
              <a:t>+ </a:t>
            </a:r>
            <a:r>
              <a:rPr lang="zh-CN" altLang="en-US" sz="2000" dirty="0"/>
              <a:t>键值对的存储模式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便捷的横向扩展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自动的数据分片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严格的读写一致性和自动的故障转移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数据和元数据都采用多副本机制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可以实现对全文的检索与过滤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支持通过命令行或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等语言进行数据操作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5843833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49CDB-3094-40B6-AE7C-7298969B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CD10-2491-413D-94D3-A5749EA5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926920"/>
            <a:ext cx="8244916" cy="3805070"/>
          </a:xfrm>
        </p:spPr>
        <p:txBody>
          <a:bodyPr/>
          <a:lstStyle/>
          <a:p>
            <a:r>
              <a:rPr lang="zh-CN" altLang="en-US" sz="2000" dirty="0"/>
              <a:t>编译完成后，可以在当前目录找到“</a:t>
            </a:r>
            <a:r>
              <a:rPr lang="en-US" altLang="zh-CN" sz="2000" dirty="0"/>
              <a:t>gen-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”</a:t>
            </a:r>
            <a:r>
              <a:rPr lang="zh-CN" altLang="en-US" sz="2000" dirty="0"/>
              <a:t>子目录，即为编译的生成物。而在“</a:t>
            </a:r>
            <a:r>
              <a:rPr lang="en-US" altLang="zh-CN" sz="2000" dirty="0"/>
              <a:t>\gen-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\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”</a:t>
            </a:r>
            <a:r>
              <a:rPr lang="zh-CN" altLang="en-US" sz="2000" dirty="0"/>
              <a:t>目录下可以看到如下文件：</a:t>
            </a:r>
          </a:p>
          <a:p>
            <a:pPr lvl="1"/>
            <a:r>
              <a:rPr lang="en-US" altLang="zh-CN" sz="1800" dirty="0"/>
              <a:t>constants.py</a:t>
            </a:r>
          </a:p>
          <a:p>
            <a:pPr lvl="1"/>
            <a:r>
              <a:rPr lang="en-US" altLang="zh-CN" sz="1800" dirty="0" err="1"/>
              <a:t>Hbase</a:t>
            </a:r>
            <a:r>
              <a:rPr lang="en-US" altLang="zh-CN" sz="1800" dirty="0"/>
              <a:t>-remote</a:t>
            </a:r>
          </a:p>
          <a:p>
            <a:pPr lvl="1"/>
            <a:r>
              <a:rPr lang="en-US" altLang="zh-CN" sz="1800" dirty="0"/>
              <a:t>Hbase.py</a:t>
            </a:r>
          </a:p>
          <a:p>
            <a:pPr lvl="1"/>
            <a:r>
              <a:rPr lang="en-US" altLang="zh-CN" sz="1800" dirty="0"/>
              <a:t>ttypes.py</a:t>
            </a:r>
          </a:p>
          <a:p>
            <a:pPr lvl="1"/>
            <a:r>
              <a:rPr lang="en-US" altLang="zh-CN" sz="1800" dirty="0"/>
              <a:t>__init__.py</a:t>
            </a:r>
          </a:p>
          <a:p>
            <a:r>
              <a:rPr lang="zh-CN" altLang="en-US" sz="2000" dirty="0"/>
              <a:t>将上述目录文件放置到合适位置</a:t>
            </a:r>
          </a:p>
          <a:p>
            <a:pPr lvl="1"/>
            <a:r>
              <a:rPr lang="zh-CN" altLang="en-US" sz="1800" dirty="0"/>
              <a:t>（如果使用</a:t>
            </a:r>
            <a:r>
              <a:rPr lang="en-US" altLang="zh-CN" sz="1800" dirty="0"/>
              <a:t>Python3</a:t>
            </a:r>
            <a:r>
              <a:rPr lang="zh-CN" altLang="en-US" sz="1800" dirty="0"/>
              <a:t>，则需要在编程调试时，根据报错信息，对上述文件进行微量修改）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623727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4992-E4BB-49A5-80EA-DA0CC0BE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91A54-AF63-421A-88A0-3F69793E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打开</a:t>
            </a:r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en-US" altLang="zh-CN" sz="2000" dirty="0"/>
              <a:t>Thrift</a:t>
            </a:r>
            <a:r>
              <a:rPr lang="zh-CN" altLang="en-US" sz="2000" dirty="0"/>
              <a:t>服务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</a:t>
            </a:r>
            <a:r>
              <a:rPr lang="en-US" altLang="zh-CN" sz="1800" dirty="0"/>
              <a:t>HBase</a:t>
            </a:r>
            <a:r>
              <a:rPr lang="zh-CN" altLang="en-US" sz="1800" dirty="0"/>
              <a:t>集群上，可以通过如下命令启动或停止</a:t>
            </a:r>
            <a:r>
              <a:rPr lang="en-US" altLang="zh-CN" sz="1800" dirty="0"/>
              <a:t>HBase</a:t>
            </a:r>
            <a:r>
              <a:rPr lang="zh-CN" altLang="en-US" sz="1800" dirty="0"/>
              <a:t>的</a:t>
            </a:r>
            <a:r>
              <a:rPr lang="en-US" altLang="zh-CN" sz="1800" dirty="0"/>
              <a:t>Thrift</a:t>
            </a:r>
            <a:r>
              <a:rPr lang="zh-CN" altLang="en-US" sz="1800" dirty="0"/>
              <a:t>服务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hbase-daemon.sh start thrift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可以通过</a:t>
            </a:r>
            <a:r>
              <a:rPr lang="en-US" altLang="zh-CN" sz="1800" dirty="0" err="1"/>
              <a:t>jps</a:t>
            </a:r>
            <a:r>
              <a:rPr lang="zh-CN" altLang="en-US" sz="1800" dirty="0"/>
              <a:t>命令查看进程是否成功运行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关闭服务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hbase-daemon.sh stop thrift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596861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A4C55-32D9-44A7-B29C-D70AC697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170F9-0339-484B-84D8-FC366C94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使用的基础类库</a:t>
            </a:r>
          </a:p>
          <a:p>
            <a:r>
              <a:rPr lang="en-US" altLang="zh-CN" sz="2000" dirty="0"/>
              <a:t>Thrift</a:t>
            </a:r>
            <a:r>
              <a:rPr lang="zh-CN" altLang="en-US" sz="2000" dirty="0"/>
              <a:t>协议支持：</a:t>
            </a:r>
          </a:p>
          <a:p>
            <a:pPr lvl="1"/>
            <a:r>
              <a:rPr lang="en-US" altLang="zh-CN" sz="1800" dirty="0"/>
              <a:t>from </a:t>
            </a:r>
            <a:r>
              <a:rPr lang="en-US" altLang="zh-CN" sz="1800" dirty="0" err="1"/>
              <a:t>thrift.transport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TSocket</a:t>
            </a:r>
            <a:endParaRPr lang="en-US" altLang="zh-CN" sz="1800" dirty="0"/>
          </a:p>
          <a:p>
            <a:pPr lvl="1"/>
            <a:r>
              <a:rPr lang="en-US" altLang="zh-CN" sz="1800" dirty="0"/>
              <a:t>from </a:t>
            </a:r>
            <a:r>
              <a:rPr lang="en-US" altLang="zh-CN" sz="1800" dirty="0" err="1"/>
              <a:t>thrift.protocol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TBinaryProtocol</a:t>
            </a:r>
            <a:endParaRPr lang="en-US" altLang="zh-CN" sz="1800" dirty="0"/>
          </a:p>
          <a:p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en-US" altLang="zh-CN" sz="2000" dirty="0"/>
              <a:t>thrift</a:t>
            </a:r>
            <a:r>
              <a:rPr lang="zh-CN" altLang="en-US" sz="2000" dirty="0"/>
              <a:t>接口支持：</a:t>
            </a:r>
          </a:p>
          <a:p>
            <a:pPr lvl="1"/>
            <a:r>
              <a:rPr lang="en-US" altLang="zh-CN" sz="1800" dirty="0"/>
              <a:t>from </a:t>
            </a:r>
            <a:r>
              <a:rPr lang="en-US" altLang="zh-CN" sz="1800" dirty="0" err="1"/>
              <a:t>hbase.Hbase</a:t>
            </a:r>
            <a:r>
              <a:rPr lang="en-US" altLang="zh-CN" sz="1800" dirty="0"/>
              <a:t> import *</a:t>
            </a:r>
          </a:p>
          <a:p>
            <a:pPr lvl="1"/>
            <a:r>
              <a:rPr lang="en-US" altLang="zh-CN" sz="1800" dirty="0"/>
              <a:t>from </a:t>
            </a:r>
            <a:r>
              <a:rPr lang="en-US" altLang="zh-CN" sz="1800" dirty="0" err="1"/>
              <a:t>hbase.ttypes</a:t>
            </a:r>
            <a:r>
              <a:rPr lang="en-US" altLang="zh-CN" sz="1800" dirty="0"/>
              <a:t> import *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664267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5DC8-F060-4802-A886-D8E63E6B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57AE3-E409-4B3D-B904-0B7BE1AD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建立连接，连接</a:t>
            </a:r>
            <a:r>
              <a:rPr lang="en-US" altLang="zh-CN" sz="2000" dirty="0"/>
              <a:t>thrift</a:t>
            </a:r>
            <a:r>
              <a:rPr lang="zh-CN" altLang="en-US" sz="2000" dirty="0"/>
              <a:t>默认的</a:t>
            </a:r>
            <a:r>
              <a:rPr lang="en-US" altLang="zh-CN" sz="2000" dirty="0"/>
              <a:t>9090</a:t>
            </a:r>
            <a:r>
              <a:rPr lang="zh-CN" altLang="en-US" sz="2000" dirty="0"/>
              <a:t>端口</a:t>
            </a:r>
          </a:p>
          <a:p>
            <a:r>
              <a:rPr lang="zh-CN" altLang="en-US" sz="2000" dirty="0"/>
              <a:t>主要通过</a:t>
            </a:r>
            <a:r>
              <a:rPr lang="en-US" altLang="zh-CN" sz="2000" dirty="0"/>
              <a:t>client’</a:t>
            </a:r>
            <a:r>
              <a:rPr lang="zh-CN" altLang="en-US" sz="2000" dirty="0"/>
              <a:t>对象完成数据操作</a:t>
            </a:r>
          </a:p>
          <a:p>
            <a:r>
              <a:rPr lang="zh-CN" altLang="en-US" sz="2000" dirty="0"/>
              <a:t>关闭连接，</a:t>
            </a:r>
            <a:r>
              <a:rPr lang="en-US" altLang="zh-CN" sz="2000" dirty="0" err="1"/>
              <a:t>transport.close</a:t>
            </a:r>
            <a:r>
              <a:rPr lang="en-US" altLang="zh-CN" sz="2000" dirty="0"/>
              <a:t>()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3773EA-2913-45C0-9554-F3892BC3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83718"/>
            <a:ext cx="3125258" cy="17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869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C3F7-BE6C-4CD4-A825-3D4B74CF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DE611-20E8-4A22-922E-34E8F963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常见操作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client.getTableNames</a:t>
            </a:r>
            <a:r>
              <a:rPr lang="en-US" altLang="zh-CN" sz="1800" dirty="0"/>
              <a:t>()</a:t>
            </a:r>
          </a:p>
          <a:p>
            <a:pPr lvl="1"/>
            <a:r>
              <a:rPr lang="zh-CN" altLang="en-US" sz="1800" dirty="0"/>
              <a:t>建表：</a:t>
            </a:r>
          </a:p>
          <a:p>
            <a:pPr lvl="1"/>
            <a:r>
              <a:rPr lang="zh-CN" altLang="en-US" sz="1800" dirty="0"/>
              <a:t>插入</a:t>
            </a:r>
            <a:r>
              <a:rPr lang="en-US" altLang="zh-CN" sz="1800" dirty="0"/>
              <a:t>/</a:t>
            </a:r>
            <a:r>
              <a:rPr lang="zh-CN" altLang="en-US" sz="1800" dirty="0"/>
              <a:t>删除数据：</a:t>
            </a:r>
          </a:p>
          <a:p>
            <a:pPr lvl="1"/>
            <a:r>
              <a:rPr lang="zh-CN" altLang="en-US" sz="1800" dirty="0"/>
              <a:t>检索数据</a:t>
            </a:r>
            <a:r>
              <a:rPr lang="en-US" altLang="zh-CN" sz="1800" dirty="0"/>
              <a:t>get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getRow</a:t>
            </a:r>
            <a:r>
              <a:rPr lang="zh-CN" altLang="en-US" sz="1800" dirty="0"/>
              <a:t>）或</a:t>
            </a:r>
            <a:r>
              <a:rPr lang="en-US" altLang="zh-CN" sz="1800" dirty="0"/>
              <a:t>scan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TScan</a:t>
            </a:r>
            <a:r>
              <a:rPr lang="en-US" altLang="zh-CN" sz="1800" dirty="0"/>
              <a:t>()</a:t>
            </a:r>
            <a:r>
              <a:rPr lang="zh-CN" altLang="en-US" sz="1800" dirty="0"/>
              <a:t>）：注意显示时需要循环显示</a:t>
            </a:r>
          </a:p>
          <a:p>
            <a:pPr lvl="2"/>
            <a:r>
              <a:rPr lang="zh-CN" altLang="en-US" sz="1600" dirty="0"/>
              <a:t>支持</a:t>
            </a:r>
            <a:r>
              <a:rPr lang="en-US" altLang="zh-CN" sz="1600" dirty="0"/>
              <a:t>filter</a:t>
            </a:r>
            <a:r>
              <a:rPr lang="zh-CN" altLang="en-US" sz="1600" dirty="0"/>
              <a:t>等条件查询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730871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6616-9894-499B-A7F1-8B955BA8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1FBCE-6F90-45EE-A8C0-095764FA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的基本特点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分布式、主从架构、底层基于</a:t>
            </a:r>
            <a:r>
              <a:rPr lang="en-US" altLang="zh-CN" sz="1800" dirty="0"/>
              <a:t>HDFS</a:t>
            </a:r>
            <a:r>
              <a:rPr lang="zh-CN" altLang="en-US" sz="1800" dirty="0"/>
              <a:t>，基于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语言开发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可伸缩、高可靠性、易于使用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基于键值对</a:t>
            </a:r>
            <a:r>
              <a:rPr lang="en-US" altLang="zh-CN" sz="1800" dirty="0"/>
              <a:t>+</a:t>
            </a:r>
            <a:r>
              <a:rPr lang="zh-CN" altLang="en-US" sz="1800" dirty="0"/>
              <a:t>基于列（族）的数据存储模式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可以基于</a:t>
            </a:r>
            <a:r>
              <a:rPr lang="en-US" altLang="zh-CN" sz="1800" dirty="0"/>
              <a:t>Shell</a:t>
            </a:r>
            <a:r>
              <a:rPr lang="zh-CN" altLang="en-US" sz="1800" dirty="0"/>
              <a:t>进行操作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原生的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语言调用接口，支持远程调用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支持通过</a:t>
            </a:r>
            <a:r>
              <a:rPr lang="en-US" altLang="zh-CN" sz="1800" dirty="0"/>
              <a:t>thrift</a:t>
            </a:r>
            <a:r>
              <a:rPr lang="zh-CN" altLang="en-US" sz="1800" dirty="0"/>
              <a:t>，实现跨语言、跨平台调用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2392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8823-E064-4F34-AEFF-6126EAD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 vs. </a:t>
            </a:r>
            <a:r>
              <a:rPr lang="zh-CN" altLang="en-US" dirty="0"/>
              <a:t>关系数据库和其他</a:t>
            </a:r>
            <a:r>
              <a:rPr lang="en-US" altLang="zh-CN" dirty="0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E0EEC-9C0C-4AA1-BF68-E6BCBFA3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32048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和关系型数据库对比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无模式（无表结构）、数据结构简单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无法实现事务、多表查询等机制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可以存储多个“版本”的数据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分布式存储、易扩展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面向列的存储模式，更适合存储稀疏数据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A7AEB-67C2-4A11-AC36-4B020DF6214D}"/>
              </a:ext>
            </a:extLst>
          </p:cNvPr>
          <p:cNvSpPr txBox="1">
            <a:spLocks/>
          </p:cNvSpPr>
          <p:nvPr/>
        </p:nvSpPr>
        <p:spPr bwMode="auto">
          <a:xfrm>
            <a:off x="4794837" y="722299"/>
            <a:ext cx="4349163" cy="387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Tx/>
            </a:pPr>
            <a:r>
              <a:rPr lang="zh-CN" altLang="en-US" sz="2000" b="1" kern="0" dirty="0"/>
              <a:t>和其他</a:t>
            </a:r>
            <a:r>
              <a:rPr lang="en-US" altLang="zh-CN" sz="2000" b="1" kern="0" dirty="0"/>
              <a:t>NoSQL</a:t>
            </a:r>
            <a:r>
              <a:rPr lang="zh-CN" altLang="en-US" sz="2000" b="1" kern="0" dirty="0"/>
              <a:t>数据库相比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实际需要部署</a:t>
            </a:r>
            <a:r>
              <a:rPr lang="en-US" altLang="zh-CN" sz="1800" kern="0" dirty="0" err="1"/>
              <a:t>HDFS+HBase</a:t>
            </a:r>
            <a:r>
              <a:rPr lang="zh-CN" altLang="en-US" sz="1800" kern="0" dirty="0"/>
              <a:t>，甚至</a:t>
            </a:r>
            <a:r>
              <a:rPr lang="en-US" altLang="zh-CN" sz="1800" kern="0" dirty="0"/>
              <a:t>Zookeeper</a:t>
            </a:r>
            <a:r>
              <a:rPr lang="zh-CN" altLang="en-US" sz="1800" kern="0" dirty="0"/>
              <a:t>等组件，部署过程相对复杂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大数据的（简单）查询功能出色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和</a:t>
            </a:r>
            <a:r>
              <a:rPr lang="en-US" altLang="zh-CN" sz="1800" kern="0" dirty="0"/>
              <a:t>MapReduce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Spark</a:t>
            </a:r>
            <a:r>
              <a:rPr lang="zh-CN" altLang="en-US" sz="1800" kern="0" dirty="0"/>
              <a:t>等大数据处理工具配合良好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采用主从式架构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应用广泛、扩展组件很多</a:t>
            </a:r>
          </a:p>
          <a:p>
            <a:pPr>
              <a:spcBef>
                <a:spcPts val="1200"/>
              </a:spcBef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262226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4.2 HBase</a:t>
            </a:r>
            <a:r>
              <a:rPr lang="zh-CN" altLang="en-US" b="1" dirty="0">
                <a:solidFill>
                  <a:srgbClr val="C00000"/>
                </a:solidFill>
              </a:rPr>
              <a:t>的数据模型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8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77E6-FB27-4EE9-871B-FBA0BC04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数据结构示意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7261BB-FF69-4798-AE8F-FB068CA36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1953"/>
              </p:ext>
            </p:extLst>
          </p:nvPr>
        </p:nvGraphicFramePr>
        <p:xfrm>
          <a:off x="899592" y="756799"/>
          <a:ext cx="7200800" cy="4335231"/>
        </p:xfrm>
        <a:graphic>
          <a:graphicData uri="http://schemas.openxmlformats.org/drawingml/2006/table">
            <a:tbl>
              <a:tblPr firstRow="1" bandRow="1"/>
              <a:tblGrid>
                <a:gridCol w="516270">
                  <a:extLst>
                    <a:ext uri="{9D8B030D-6E8A-4147-A177-3AD203B41FA5}">
                      <a16:colId xmlns:a16="http://schemas.microsoft.com/office/drawing/2014/main" val="595287446"/>
                    </a:ext>
                  </a:extLst>
                </a:gridCol>
                <a:gridCol w="1169200">
                  <a:extLst>
                    <a:ext uri="{9D8B030D-6E8A-4147-A177-3AD203B41FA5}">
                      <a16:colId xmlns:a16="http://schemas.microsoft.com/office/drawing/2014/main" val="2560177278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842250210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336722417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2765170191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993571278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434970913"/>
                    </a:ext>
                  </a:extLst>
                </a:gridCol>
              </a:tblGrid>
              <a:tr h="2654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advanced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84384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0488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</a:rPr>
                        <a:t>001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6882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playername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Nickname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4118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062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00643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C00000"/>
                          </a:solidFill>
                          <a:effectLst/>
                        </a:rPr>
                        <a:t>002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42862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84675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4735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12509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0415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1270164055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1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49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8DF9-34E2-46C5-9BD6-F279DAF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2A34-ABEA-405C-A6D0-C3AD0556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b="1" dirty="0"/>
              <a:t>固定元素</a:t>
            </a:r>
          </a:p>
          <a:p>
            <a:pPr lvl="1"/>
            <a:r>
              <a:rPr lang="zh-CN" altLang="en-US" sz="1800" dirty="0"/>
              <a:t>表名</a:t>
            </a:r>
          </a:p>
          <a:p>
            <a:pPr lvl="1"/>
            <a:r>
              <a:rPr lang="zh-CN" altLang="en-US" sz="1800" dirty="0"/>
              <a:t>列族名：面向“列”的概念，这里体现为列族，需要在建表时提前建立，也可以通过表管理指令新建列族、删除列族或修改属性。实际存储时，</a:t>
            </a:r>
            <a:r>
              <a:rPr lang="zh-CN" altLang="en-US" sz="1800" b="1" dirty="0">
                <a:solidFill>
                  <a:srgbClr val="C00000"/>
                </a:solidFill>
              </a:rPr>
              <a:t>不同列族存储为</a:t>
            </a:r>
            <a:r>
              <a:rPr lang="en-US" altLang="zh-CN" sz="1800" b="1" dirty="0">
                <a:solidFill>
                  <a:srgbClr val="C00000"/>
                </a:solidFill>
              </a:rPr>
              <a:t>HDFS</a:t>
            </a:r>
            <a:r>
              <a:rPr lang="zh-CN" altLang="en-US" sz="1800" b="1" dirty="0">
                <a:solidFill>
                  <a:srgbClr val="C00000"/>
                </a:solidFill>
              </a:rPr>
              <a:t>上的不同文件</a:t>
            </a:r>
          </a:p>
          <a:p>
            <a:r>
              <a:rPr lang="zh-CN" altLang="en-US" sz="2000" b="1" dirty="0"/>
              <a:t>随数据建立的元素</a:t>
            </a:r>
          </a:p>
          <a:p>
            <a:pPr lvl="1"/>
            <a:r>
              <a:rPr lang="zh-CN" altLang="en-US" sz="1800" dirty="0"/>
              <a:t>行键（</a:t>
            </a:r>
            <a:r>
              <a:rPr lang="en-US" altLang="zh-CN" sz="1800" dirty="0"/>
              <a:t>key</a:t>
            </a:r>
            <a:r>
              <a:rPr lang="zh-CN" altLang="en-US" sz="1800" dirty="0"/>
              <a:t>）：每行数据的唯一标识，数据存储时，用行键进行局部排序</a:t>
            </a:r>
          </a:p>
          <a:p>
            <a:pPr lvl="1"/>
            <a:r>
              <a:rPr lang="zh-CN" altLang="en-US" sz="1800" dirty="0"/>
              <a:t>列名（列标识符，</a:t>
            </a:r>
            <a:r>
              <a:rPr lang="en-US" altLang="zh-CN" sz="1800" dirty="0"/>
              <a:t>column qualifier</a:t>
            </a:r>
            <a:r>
              <a:rPr lang="zh-CN" altLang="en-US" sz="1800" dirty="0"/>
              <a:t>）：每行所涉及的列名可以各不相同，或者说每个表中，可能存在成千上万的列名</a:t>
            </a:r>
          </a:p>
          <a:p>
            <a:pPr lvl="1"/>
            <a:r>
              <a:rPr lang="zh-CN" altLang="en-US" sz="1800" dirty="0"/>
              <a:t>时间戳（</a:t>
            </a:r>
            <a:r>
              <a:rPr lang="en-US" altLang="zh-CN" sz="1800" dirty="0"/>
              <a:t>timestamp</a:t>
            </a:r>
            <a:r>
              <a:rPr lang="zh-CN" altLang="en-US" sz="1800" dirty="0"/>
              <a:t>）：时间转化为</a:t>
            </a:r>
            <a:r>
              <a:rPr lang="en-US" altLang="zh-CN" sz="1800" dirty="0"/>
              <a:t>long</a:t>
            </a:r>
            <a:r>
              <a:rPr lang="zh-CN" altLang="en-US" sz="1800" dirty="0"/>
              <a:t>型整数</a:t>
            </a:r>
          </a:p>
          <a:p>
            <a:pPr lvl="1"/>
            <a:r>
              <a:rPr lang="zh-CN" altLang="en-US" sz="1800" dirty="0"/>
              <a:t>值（</a:t>
            </a:r>
            <a:r>
              <a:rPr lang="en-US" altLang="zh-CN" sz="1800" dirty="0"/>
              <a:t>value</a:t>
            </a:r>
            <a:r>
              <a:rPr lang="zh-CN" altLang="en-US" sz="1800" dirty="0"/>
              <a:t>）：每个值对应一组行键名、列名和时间戳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979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7.xml><?xml version="1.0" encoding="utf-8"?>
<a:theme xmlns:a="http://schemas.openxmlformats.org/drawingml/2006/main" name="1_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9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28125</TotalTime>
  <Words>4117</Words>
  <Application>Microsoft Office PowerPoint</Application>
  <PresentationFormat>全屏显示(16:9)</PresentationFormat>
  <Paragraphs>588</Paragraphs>
  <Slides>55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55</vt:i4>
      </vt:variant>
    </vt:vector>
  </HeadingPairs>
  <TitlesOfParts>
    <vt:vector size="76" baseType="lpstr">
      <vt:lpstr>MS PGothic</vt:lpstr>
      <vt:lpstr>仿宋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Lucida Console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人邮在线师资培训PPT主题</vt:lpstr>
      <vt:lpstr>1_人邮在线师资培训PPT主题</vt:lpstr>
      <vt:lpstr>6_Office 主题</vt:lpstr>
      <vt:lpstr>PowerPoint 演示文稿</vt:lpstr>
      <vt:lpstr>概要</vt:lpstr>
      <vt:lpstr>HBase</vt:lpstr>
      <vt:lpstr>HDFS的优缺点</vt:lpstr>
      <vt:lpstr>HBase的特点</vt:lpstr>
      <vt:lpstr>HBase vs. 关系数据库和其他NoSQL数据库</vt:lpstr>
      <vt:lpstr>概要</vt:lpstr>
      <vt:lpstr>HBase数据结构示意</vt:lpstr>
      <vt:lpstr>HBase的数据模型</vt:lpstr>
      <vt:lpstr>HBase的数据模型</vt:lpstr>
      <vt:lpstr>HBase的数据模型</vt:lpstr>
      <vt:lpstr>概要</vt:lpstr>
      <vt:lpstr>HBase的拓扑结构</vt:lpstr>
      <vt:lpstr>HBase的拓扑结构</vt:lpstr>
      <vt:lpstr>概要</vt:lpstr>
      <vt:lpstr>HBase部署与配置</vt:lpstr>
      <vt:lpstr>HBase的重要配置文件</vt:lpstr>
      <vt:lpstr>HBase部署与配置</vt:lpstr>
      <vt:lpstr>HBase部署与配置</vt:lpstr>
      <vt:lpstr>概要</vt:lpstr>
      <vt:lpstr>子节点伸缩性管理</vt:lpstr>
      <vt:lpstr>概要</vt:lpstr>
      <vt:lpstr>HBase数据操作</vt:lpstr>
      <vt:lpstr>HBase Shell</vt:lpstr>
      <vt:lpstr>HBase Shell</vt:lpstr>
      <vt:lpstr>表和列族操作</vt:lpstr>
      <vt:lpstr>快照操作</vt:lpstr>
      <vt:lpstr>数据更新</vt:lpstr>
      <vt:lpstr>数据查询</vt:lpstr>
      <vt:lpstr>过滤（查询）</vt:lpstr>
      <vt:lpstr>概要</vt:lpstr>
      <vt:lpstr>批量导入数据</vt:lpstr>
      <vt:lpstr>批量导入数据</vt:lpstr>
      <vt:lpstr>批量导入数据</vt:lpstr>
      <vt:lpstr>备份和恢复</vt:lpstr>
      <vt:lpstr>概要</vt:lpstr>
      <vt:lpstr>开发环境配置</vt:lpstr>
      <vt:lpstr>开发环境配置</vt:lpstr>
      <vt:lpstr>表的连接和操作</vt:lpstr>
      <vt:lpstr>表的连接和操作</vt:lpstr>
      <vt:lpstr>表的连接和操作</vt:lpstr>
      <vt:lpstr>数据更新</vt:lpstr>
      <vt:lpstr>数据查询</vt:lpstr>
      <vt:lpstr>删除列和行</vt:lpstr>
      <vt:lpstr>过滤器的使用</vt:lpstr>
      <vt:lpstr>过滤器的使用</vt:lpstr>
      <vt:lpstr>概要</vt:lpstr>
      <vt:lpstr>基于Thrift框架的多语言编程</vt:lpstr>
      <vt:lpstr>基于Thrift框架的多语言编程</vt:lpstr>
      <vt:lpstr>环境准备</vt:lpstr>
      <vt:lpstr>环境准备</vt:lpstr>
      <vt:lpstr>代码分析</vt:lpstr>
      <vt:lpstr>代码分析</vt:lpstr>
      <vt:lpstr>代码分析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2343</cp:revision>
  <dcterms:created xsi:type="dcterms:W3CDTF">2007-09-26T12:04:45Z</dcterms:created>
  <dcterms:modified xsi:type="dcterms:W3CDTF">2021-10-31T23:00:38Z</dcterms:modified>
</cp:coreProperties>
</file>