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60"/>
  </p:notesMasterIdLst>
  <p:handoutMasterIdLst>
    <p:handoutMasterId r:id="rId61"/>
  </p:handoutMasterIdLst>
  <p:sldIdLst>
    <p:sldId id="1844" r:id="rId2"/>
    <p:sldId id="1934" r:id="rId3"/>
    <p:sldId id="1920" r:id="rId4"/>
    <p:sldId id="1986" r:id="rId5"/>
    <p:sldId id="2051" r:id="rId6"/>
    <p:sldId id="1917" r:id="rId7"/>
    <p:sldId id="1987" r:id="rId8"/>
    <p:sldId id="2049" r:id="rId9"/>
    <p:sldId id="1988" r:id="rId10"/>
    <p:sldId id="1989" r:id="rId11"/>
    <p:sldId id="1990" r:id="rId12"/>
    <p:sldId id="1991" r:id="rId13"/>
    <p:sldId id="1992" r:id="rId14"/>
    <p:sldId id="2044" r:id="rId15"/>
    <p:sldId id="1995" r:id="rId16"/>
    <p:sldId id="1996" r:id="rId17"/>
    <p:sldId id="1997" r:id="rId18"/>
    <p:sldId id="1998" r:id="rId19"/>
    <p:sldId id="1999" r:id="rId20"/>
    <p:sldId id="2001" r:id="rId21"/>
    <p:sldId id="2002" r:id="rId22"/>
    <p:sldId id="2003" r:id="rId23"/>
    <p:sldId id="2005" r:id="rId24"/>
    <p:sldId id="2052" r:id="rId25"/>
    <p:sldId id="2004" r:id="rId26"/>
    <p:sldId id="2006" r:id="rId27"/>
    <p:sldId id="2008" r:id="rId28"/>
    <p:sldId id="2010" r:id="rId29"/>
    <p:sldId id="2012" r:id="rId30"/>
    <p:sldId id="2013" r:id="rId31"/>
    <p:sldId id="2014" r:id="rId32"/>
    <p:sldId id="2053" r:id="rId33"/>
    <p:sldId id="2015" r:id="rId34"/>
    <p:sldId id="2016" r:id="rId35"/>
    <p:sldId id="2018" r:id="rId36"/>
    <p:sldId id="2019" r:id="rId37"/>
    <p:sldId id="2020" r:id="rId38"/>
    <p:sldId id="2021" r:id="rId39"/>
    <p:sldId id="2023" r:id="rId40"/>
    <p:sldId id="2025" r:id="rId41"/>
    <p:sldId id="2024" r:id="rId42"/>
    <p:sldId id="2026" r:id="rId43"/>
    <p:sldId id="2045" r:id="rId44"/>
    <p:sldId id="2027" r:id="rId45"/>
    <p:sldId id="2028" r:id="rId46"/>
    <p:sldId id="2029" r:id="rId47"/>
    <p:sldId id="2031" r:id="rId48"/>
    <p:sldId id="2032" r:id="rId49"/>
    <p:sldId id="2034" r:id="rId50"/>
    <p:sldId id="2033" r:id="rId51"/>
    <p:sldId id="2035" r:id="rId52"/>
    <p:sldId id="2036" r:id="rId53"/>
    <p:sldId id="2037" r:id="rId54"/>
    <p:sldId id="2038" r:id="rId55"/>
    <p:sldId id="2039" r:id="rId56"/>
    <p:sldId id="2041" r:id="rId57"/>
    <p:sldId id="2042" r:id="rId58"/>
    <p:sldId id="2043" r:id="rId59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844"/>
            <p14:sldId id="1934"/>
            <p14:sldId id="1920"/>
            <p14:sldId id="1986"/>
            <p14:sldId id="2051"/>
            <p14:sldId id="1917"/>
            <p14:sldId id="1987"/>
            <p14:sldId id="2049"/>
            <p14:sldId id="1988"/>
            <p14:sldId id="1989"/>
            <p14:sldId id="1990"/>
            <p14:sldId id="1991"/>
            <p14:sldId id="1992"/>
            <p14:sldId id="2044"/>
            <p14:sldId id="1995"/>
            <p14:sldId id="1996"/>
            <p14:sldId id="1997"/>
            <p14:sldId id="1998"/>
            <p14:sldId id="1999"/>
            <p14:sldId id="2001"/>
            <p14:sldId id="2002"/>
            <p14:sldId id="2003"/>
            <p14:sldId id="2005"/>
            <p14:sldId id="2052"/>
            <p14:sldId id="2004"/>
            <p14:sldId id="2006"/>
            <p14:sldId id="2008"/>
            <p14:sldId id="2010"/>
            <p14:sldId id="2012"/>
            <p14:sldId id="2013"/>
            <p14:sldId id="2014"/>
            <p14:sldId id="2053"/>
            <p14:sldId id="2015"/>
            <p14:sldId id="2016"/>
            <p14:sldId id="2018"/>
            <p14:sldId id="2019"/>
            <p14:sldId id="2020"/>
            <p14:sldId id="2021"/>
            <p14:sldId id="2023"/>
            <p14:sldId id="2025"/>
            <p14:sldId id="2024"/>
            <p14:sldId id="2026"/>
            <p14:sldId id="2045"/>
            <p14:sldId id="2027"/>
            <p14:sldId id="2028"/>
            <p14:sldId id="2029"/>
            <p14:sldId id="2031"/>
            <p14:sldId id="2032"/>
            <p14:sldId id="2034"/>
            <p14:sldId id="2033"/>
            <p14:sldId id="2035"/>
            <p14:sldId id="2036"/>
            <p14:sldId id="2037"/>
            <p14:sldId id="2038"/>
            <p14:sldId id="2039"/>
            <p14:sldId id="2041"/>
            <p14:sldId id="2042"/>
            <p14:sldId id="20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6BA"/>
    <a:srgbClr val="080808"/>
    <a:srgbClr val="339933"/>
    <a:srgbClr val="B5880B"/>
    <a:srgbClr val="E87071"/>
    <a:srgbClr val="00B3EE"/>
    <a:srgbClr val="93E5FF"/>
    <a:srgbClr val="F7FE98"/>
    <a:srgbClr val="FFFFF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6" autoAdjust="0"/>
    <p:restoredTop sz="82157" autoAdjust="0"/>
  </p:normalViewPr>
  <p:slideViewPr>
    <p:cSldViewPr>
      <p:cViewPr varScale="1">
        <p:scale>
          <a:sx n="73" d="100"/>
          <a:sy n="73" d="100"/>
        </p:scale>
        <p:origin x="1068" y="52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显然后者的存储开销更大，但控制粒度更精确。如果用户在检索数据时没有指定列名，则ROWCOL粒度的布隆过滤器无法发挥作用；如果用户指定了列名，则ROW粒度仍可以过滤掉不相关的行。具体应使用哪种粒度，需要根据用户的使用场景选择。此外，分析上面机制可知，scan操作无法从布隆过滤器获益，因为scan不能指明具体行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35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466910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Hadoop</a:t>
            </a:r>
            <a:r>
              <a:rPr lang="zh-CN" altLang="en-US" dirty="0"/>
              <a:t>配置多主节点的方法，所需配置过程较为繁琐，常见商业化、集成化工具如</a:t>
            </a:r>
            <a:r>
              <a:rPr lang="en-US" altLang="zh-CN" dirty="0" err="1"/>
              <a:t>cloudera</a:t>
            </a:r>
            <a:r>
              <a:rPr lang="en-US" altLang="zh-CN" dirty="0"/>
              <a:t> manager</a:t>
            </a:r>
            <a:r>
              <a:rPr lang="zh-CN" altLang="en-US" dirty="0"/>
              <a:t>，</a:t>
            </a:r>
            <a:r>
              <a:rPr lang="en-US" altLang="zh-CN" dirty="0"/>
              <a:t>apache </a:t>
            </a:r>
            <a:r>
              <a:rPr lang="en-US" altLang="zh-CN" dirty="0" err="1"/>
              <a:t>ambari</a:t>
            </a:r>
            <a:r>
              <a:rPr lang="zh-CN" altLang="en-US" dirty="0"/>
              <a:t>等一般会提供更易用的配置界面；</a:t>
            </a:r>
            <a:endParaRPr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此时，当执行start-hbase.sh命令时，backup-masters名单中的节点会作为待命Master节点，随集群其他角色启动。或者在集群启动后，直接在希望作为待命Master节点的主机上，执行：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	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hbase-daemon.sh start master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当该节点启动后，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Zookeeper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会自动将其看做待命节点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46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097339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行键结构是特色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55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341740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产生小文件，</a:t>
            </a:r>
            <a:r>
              <a:rPr lang="en-US" altLang="zh-CN" dirty="0"/>
              <a:t>HDFS</a:t>
            </a:r>
            <a:r>
              <a:rPr lang="zh-CN" altLang="en-US" dirty="0"/>
              <a:t>不善于处理</a:t>
            </a:r>
            <a:endParaRPr lang="en-US" altLang="zh-CN" dirty="0"/>
          </a:p>
          <a:p>
            <a:r>
              <a:rPr lang="en-US" altLang="zh-CN" dirty="0" err="1"/>
              <a:t>Hdfs</a:t>
            </a:r>
            <a:r>
              <a:rPr lang="zh-CN" altLang="en-US" dirty="0"/>
              <a:t>早期不支持</a:t>
            </a:r>
            <a:r>
              <a:rPr lang="en-US" altLang="zh-CN" dirty="0"/>
              <a:t>append</a:t>
            </a:r>
            <a:r>
              <a:rPr lang="zh-CN" altLang="en-US" dirty="0"/>
              <a:t>，此外文件内容需要按行键排序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12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86399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表刚被建立时，R=1，当表中数据累计到128M时，触发第一次分区，此时R变成2，触发条件变成512M（4×128M）。当有某个分区触发拆分后，R变成3，触发条件变成1152M（9×128M）。以此类推，当R变成9后，触发条件变成10368M，之后触发条件就会固定为10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17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472153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此时必须指定行键切分算法，如base自带的HexStringSplit或UniformSplit算法。HexStringSplit算法一般用于十六进制字符串，UniformSplit算法一般用于字节流。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20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807537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此时必须指定行键切分算法，如base自带的HexStringSplit或UniformSplit算法。HexStringSplit算法一般用于十六进制字符串，UniformSplit算法一般用于字节流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593502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/>
              <a:t>HDFS</a:t>
            </a:r>
            <a:r>
              <a:rPr lang="zh-CN" altLang="en-US" dirty="0"/>
              <a:t>的影响主要在</a:t>
            </a:r>
            <a:r>
              <a:rPr lang="en-US" altLang="zh-CN" dirty="0" err="1"/>
              <a:t>namenode</a:t>
            </a:r>
            <a:r>
              <a:rPr lang="zh-CN" altLang="en-US" dirty="0"/>
              <a:t>的元数据大小，以及启动时全部读入内存，导致启动速度降低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25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700852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可参与</a:t>
            </a:r>
            <a:r>
              <a:rPr lang="en-US" altLang="zh-CN" dirty="0" err="1"/>
              <a:t>hbase</a:t>
            </a:r>
            <a:r>
              <a:rPr lang="en-US" altLang="zh-CN" dirty="0"/>
              <a:t> shell</a:t>
            </a:r>
            <a:r>
              <a:rPr lang="zh-CN" altLang="en-US" dirty="0"/>
              <a:t>的建表语句讲解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04022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/>
              <a:t>其中data目录存储的是用户表数据，WALs目录顾名思义就是预写日志。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注意</a:t>
            </a:r>
            <a:r>
              <a:rPr lang="en-US" altLang="zh-CN" dirty="0"/>
              <a:t>default</a:t>
            </a:r>
            <a:r>
              <a:rPr lang="zh-CN" altLang="en-US" dirty="0"/>
              <a:t>是默认的命名空间，</a:t>
            </a:r>
            <a:r>
              <a:rPr lang="en-US" altLang="zh-CN" dirty="0" err="1"/>
              <a:t>hbase</a:t>
            </a:r>
            <a:r>
              <a:rPr lang="zh-CN" altLang="en-US" dirty="0"/>
              <a:t>中可以设置多个命名空间。该概念和相关操作在前文未提及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30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836512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Non-scanned-block: </a:t>
            </a:r>
            <a:r>
              <a:rPr lang="zh-CN" altLang="zh-CN" dirty="0"/>
              <a:t>元数据存储布隆过滤器信息，中间索引块存储各个数据索引的范围等信息，目的是在进行分区拆分时快速定位数据。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在进行scan时不会扫描这个区域的内容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34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564923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lwengen@tongji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77F71E-B605-4820-B913-56173A09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1995686"/>
            <a:ext cx="9156340" cy="1299018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zh-CN" sz="3600" b="1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HBase</a:t>
            </a:r>
            <a:r>
              <a:rPr lang="zh-CN" altLang="en-US" sz="3600" b="1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的高级原理</a:t>
            </a:r>
          </a:p>
          <a:p>
            <a:pPr algn="ctr">
              <a:spcBef>
                <a:spcPts val="60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《NoSQL</a:t>
            </a: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数据库系统原理</a:t>
            </a:r>
            <a:r>
              <a:rPr lang="en-US" altLang="zh-CN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第</a:t>
            </a:r>
            <a:r>
              <a:rPr lang="en-US" altLang="zh-CN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章）</a:t>
            </a:r>
            <a:endParaRPr lang="en-US" altLang="zh-CN" dirty="0">
              <a:solidFill>
                <a:prstClr val="black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B0D7027-3D69-4E35-939E-995F28B5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3291830"/>
            <a:ext cx="9156340" cy="11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李文根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GB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Email: </a:t>
            </a:r>
            <a:r>
              <a:rPr lang="en-GB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4"/>
              </a:rPr>
              <a:t>lwengen@tongji.edu.cn</a:t>
            </a:r>
            <a:endParaRPr lang="en-GB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计算机科学与技术系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同济大学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endParaRPr lang="de-CH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16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C0543-D400-4691-9265-C7747E40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META</a:t>
            </a:r>
            <a:r>
              <a:rPr lang="zh-CN" altLang="en-US" dirty="0"/>
              <a:t>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5FB93-C040-427E-97B5-EAC44CEC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4104456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查看</a:t>
            </a:r>
            <a:r>
              <a:rPr lang="en-US" altLang="zh-CN" sz="2000" b="1" dirty="0"/>
              <a:t>META</a:t>
            </a:r>
            <a:r>
              <a:rPr lang="zh-CN" altLang="en-US" sz="2000" b="1" dirty="0"/>
              <a:t>表键值对内容</a:t>
            </a:r>
            <a:endParaRPr lang="zh-CN" altLang="en-US" sz="2000" dirty="0"/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scan ‘</a:t>
            </a:r>
            <a:r>
              <a:rPr lang="en-US" altLang="zh-CN" sz="1600" dirty="0" err="1"/>
              <a:t>hbase:meta</a:t>
            </a:r>
            <a:r>
              <a:rPr lang="en-US" altLang="zh-CN" sz="1600" dirty="0"/>
              <a:t>’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Web</a:t>
            </a:r>
            <a:r>
              <a:rPr lang="zh-CN" altLang="en-US" sz="1600" dirty="0"/>
              <a:t>界面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列族</a:t>
            </a:r>
            <a:r>
              <a:rPr lang="en-US" altLang="zh-CN" sz="2000" b="1" dirty="0"/>
              <a:t>info</a:t>
            </a:r>
            <a:r>
              <a:rPr lang="zh-CN" altLang="en-US" sz="2000" b="1" dirty="0"/>
              <a:t>中包含三个列</a:t>
            </a:r>
            <a:endParaRPr lang="zh-CN" altLang="en-US" sz="2000" dirty="0"/>
          </a:p>
          <a:p>
            <a:pPr lvl="1">
              <a:spcBef>
                <a:spcPts val="600"/>
              </a:spcBef>
            </a:pPr>
            <a:r>
              <a:rPr lang="en-US" altLang="zh-CN" sz="1600" dirty="0" err="1"/>
              <a:t>regioninfo</a:t>
            </a:r>
            <a:r>
              <a:rPr lang="zh-CN" altLang="en-US" sz="1600" dirty="0"/>
              <a:t>：记录行键范围、列族列表和属性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server</a:t>
            </a:r>
            <a:r>
              <a:rPr lang="zh-CN" altLang="en-US" sz="1600" dirty="0"/>
              <a:t>：记录负责的</a:t>
            </a:r>
            <a:r>
              <a:rPr lang="en-US" altLang="zh-CN" sz="1600" dirty="0" err="1"/>
              <a:t>regionserver</a:t>
            </a:r>
            <a:r>
              <a:rPr lang="zh-CN" altLang="en-US" sz="1600" dirty="0"/>
              <a:t>地址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 err="1"/>
              <a:t>serverstartcode</a:t>
            </a:r>
            <a:r>
              <a:rPr lang="zh-CN" altLang="en-US" sz="1600" dirty="0"/>
              <a:t>：记录</a:t>
            </a:r>
            <a:r>
              <a:rPr lang="en-US" altLang="zh-CN" sz="1600" dirty="0" err="1"/>
              <a:t>regionserver</a:t>
            </a:r>
            <a:r>
              <a:rPr lang="zh-CN" altLang="en-US" sz="1600" dirty="0"/>
              <a:t>的启动时间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  <p:pic>
        <p:nvPicPr>
          <p:cNvPr id="4" name="图片 94">
            <a:extLst>
              <a:ext uri="{FF2B5EF4-FFF2-40B4-BE49-F238E27FC236}">
                <a16:creationId xmlns:a16="http://schemas.microsoft.com/office/drawing/2014/main" id="{9885D399-FED8-4B10-A213-8E90A3E27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7" r="36194" b="20732"/>
          <a:stretch>
            <a:fillRect/>
          </a:stretch>
        </p:blipFill>
        <p:spPr bwMode="auto">
          <a:xfrm>
            <a:off x="4647857" y="896955"/>
            <a:ext cx="3975675" cy="182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00">
            <a:extLst>
              <a:ext uri="{FF2B5EF4-FFF2-40B4-BE49-F238E27FC236}">
                <a16:creationId xmlns:a16="http://schemas.microsoft.com/office/drawing/2014/main" id="{2EF3C335-9CD1-4D35-81F2-076F51854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857" y="3000971"/>
            <a:ext cx="4096758" cy="15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AFDA207-E96A-48B1-A0DA-092C79040F0E}"/>
              </a:ext>
            </a:extLst>
          </p:cNvPr>
          <p:cNvSpPr/>
          <p:nvPr/>
        </p:nvSpPr>
        <p:spPr>
          <a:xfrm>
            <a:off x="6268950" y="1280898"/>
            <a:ext cx="93610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3636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C7401-2558-4B82-B4A4-126ADAE8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数据写入和读取机制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D122D-6B3A-4994-A964-A9730B32E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640960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Regionserver</a:t>
            </a:r>
            <a:r>
              <a:rPr lang="zh-CN" altLang="en-US" sz="2000" dirty="0"/>
              <a:t>负责向对应</a:t>
            </a:r>
            <a:r>
              <a:rPr lang="zh-CN" altLang="en-US" sz="2000" b="1" dirty="0">
                <a:solidFill>
                  <a:srgbClr val="C00000"/>
                </a:solidFill>
              </a:rPr>
              <a:t>表分区</a:t>
            </a:r>
            <a:r>
              <a:rPr lang="zh-CN" altLang="en-US" sz="2000" dirty="0"/>
              <a:t>和</a:t>
            </a:r>
            <a:r>
              <a:rPr lang="zh-CN" altLang="en-US" sz="2000" b="1" dirty="0">
                <a:solidFill>
                  <a:srgbClr val="C00000"/>
                </a:solidFill>
              </a:rPr>
              <a:t>列族</a:t>
            </a:r>
            <a:r>
              <a:rPr lang="zh-CN" altLang="en-US" sz="2000" dirty="0"/>
              <a:t>中写入数据，管理缓存和排序，以及实现容错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zh-CN" altLang="en-US" sz="2000" dirty="0"/>
              <a:t>每个</a:t>
            </a:r>
            <a:r>
              <a:rPr lang="en-US" altLang="zh-CN" sz="2000" dirty="0" err="1"/>
              <a:t>Regionserver</a:t>
            </a:r>
            <a:r>
              <a:rPr lang="zh-CN" altLang="en-US" sz="2000" dirty="0"/>
              <a:t>可以管理多个表和多个分区</a:t>
            </a:r>
            <a:r>
              <a:rPr lang="en-US" altLang="zh-CN" sz="2000" dirty="0"/>
              <a:t>(Region)</a:t>
            </a:r>
            <a:r>
              <a:rPr lang="zh-CN" altLang="en-US" sz="2000" dirty="0"/>
              <a:t>，分区对应表的横向拆分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store</a:t>
            </a:r>
            <a:r>
              <a:rPr lang="zh-CN" altLang="en-US" sz="2000" dirty="0"/>
              <a:t>：对应纵向拆分（列族）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数据先写入内存（</a:t>
            </a:r>
            <a:r>
              <a:rPr lang="en-US" altLang="zh-CN" sz="1800" dirty="0" err="1"/>
              <a:t>memstore</a:t>
            </a:r>
            <a:r>
              <a:rPr lang="zh-CN" altLang="en-US" sz="1800" dirty="0"/>
              <a:t>），根据时间、数据量、用户指令等进行</a:t>
            </a:r>
            <a:r>
              <a:rPr lang="en-US" altLang="zh-CN" sz="1800" dirty="0"/>
              <a:t>flush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每次</a:t>
            </a:r>
            <a:r>
              <a:rPr lang="en-US" altLang="zh-CN" sz="1800" dirty="0"/>
              <a:t>flush</a:t>
            </a:r>
            <a:r>
              <a:rPr lang="zh-CN" altLang="en-US" sz="1800" dirty="0"/>
              <a:t>形成一个</a:t>
            </a:r>
            <a:r>
              <a:rPr lang="en-US" altLang="zh-CN" sz="1800" dirty="0" err="1">
                <a:solidFill>
                  <a:srgbClr val="C00000"/>
                </a:solidFill>
              </a:rPr>
              <a:t>storefile</a:t>
            </a:r>
            <a:r>
              <a:rPr lang="zh-CN" altLang="en-US" sz="1800" dirty="0"/>
              <a:t>（持久化，写入</a:t>
            </a:r>
            <a:r>
              <a:rPr lang="en-US" altLang="zh-CN" sz="1800" dirty="0"/>
              <a:t>HDFS</a:t>
            </a:r>
            <a:r>
              <a:rPr lang="zh-CN" altLang="en-US" sz="1800" dirty="0"/>
              <a:t>）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 err="1">
                <a:solidFill>
                  <a:srgbClr val="C00000"/>
                </a:solidFill>
              </a:rPr>
              <a:t>storefile</a:t>
            </a:r>
            <a:r>
              <a:rPr lang="zh-CN" altLang="en-US" sz="1800" dirty="0"/>
              <a:t>中的行键是有序的，</a:t>
            </a:r>
            <a:r>
              <a:rPr lang="en-US" altLang="zh-CN" sz="1800" dirty="0"/>
              <a:t>store</a:t>
            </a:r>
            <a:r>
              <a:rPr lang="zh-CN" altLang="en-US" sz="1800" dirty="0"/>
              <a:t>之间无序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某个</a:t>
            </a:r>
            <a:r>
              <a:rPr lang="en-US" altLang="zh-CN" sz="1800" dirty="0"/>
              <a:t>store</a:t>
            </a:r>
            <a:r>
              <a:rPr lang="zh-CN" altLang="en-US" sz="1800" dirty="0"/>
              <a:t>触发</a:t>
            </a:r>
            <a:r>
              <a:rPr lang="en-US" altLang="zh-CN" sz="1800" dirty="0"/>
              <a:t>flush</a:t>
            </a:r>
            <a:r>
              <a:rPr lang="zh-CN" altLang="en-US" sz="1800" dirty="0"/>
              <a:t>，则分区内的</a:t>
            </a:r>
            <a:r>
              <a:rPr lang="zh-CN" altLang="en-US" sz="1800" dirty="0">
                <a:solidFill>
                  <a:srgbClr val="C00000"/>
                </a:solidFill>
              </a:rPr>
              <a:t>所有</a:t>
            </a:r>
            <a:r>
              <a:rPr lang="en-US" altLang="zh-CN" sz="1800" dirty="0">
                <a:solidFill>
                  <a:srgbClr val="C00000"/>
                </a:solidFill>
              </a:rPr>
              <a:t>store</a:t>
            </a:r>
            <a:r>
              <a:rPr lang="zh-CN" altLang="en-US" sz="1800" dirty="0"/>
              <a:t>都会进行</a:t>
            </a:r>
            <a:r>
              <a:rPr lang="en-US" altLang="zh-CN" sz="1800" dirty="0"/>
              <a:t>flush</a:t>
            </a:r>
            <a:r>
              <a:rPr lang="zh-CN" altLang="en-US" sz="1800" dirty="0"/>
              <a:t>，无论其是否达到触发条件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072263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F51C0-4FBD-4AC0-B51F-13DAB001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数据写入和读取机制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49B51-534E-4233-A797-81FC0AA83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列族过多的影响？</a:t>
            </a:r>
          </a:p>
          <a:p>
            <a:endParaRPr lang="zh-CN" alt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A0C801-45E9-4440-B2D3-357EE5D23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36888"/>
            <a:ext cx="5730236" cy="37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27442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3E6BF-E1D4-4907-8AA2-AE96F1EE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数据写入和读取机制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B6F22-C47B-4DD9-ABFB-7DB55FB91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1" dirty="0"/>
              <a:t>手动持久化操作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flush 'TABLENAME'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flush 'REGIONNAME'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REGIONNAME</a:t>
            </a:r>
            <a:r>
              <a:rPr lang="zh-CN" altLang="en-US" dirty="0"/>
              <a:t>是编码过的分区名，可以在</a:t>
            </a:r>
            <a:r>
              <a:rPr lang="en-US" altLang="zh-CN" dirty="0"/>
              <a:t>META</a:t>
            </a:r>
            <a:r>
              <a:rPr lang="zh-CN" altLang="en-US" dirty="0"/>
              <a:t>表中查询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操作的最小粒度是</a:t>
            </a:r>
            <a:r>
              <a:rPr lang="zh-CN" altLang="en-US" dirty="0">
                <a:solidFill>
                  <a:srgbClr val="C00000"/>
                </a:solidFill>
              </a:rPr>
              <a:t>分区</a:t>
            </a:r>
            <a:r>
              <a:rPr lang="en-US" altLang="zh-CN" dirty="0">
                <a:solidFill>
                  <a:srgbClr val="C00000"/>
                </a:solidFill>
              </a:rPr>
              <a:t>(region)</a:t>
            </a:r>
            <a:r>
              <a:rPr lang="zh-CN" altLang="en-US" dirty="0"/>
              <a:t>，无法对一个</a:t>
            </a:r>
            <a:r>
              <a:rPr lang="en-US" altLang="zh-CN" dirty="0"/>
              <a:t>store</a:t>
            </a:r>
            <a:r>
              <a:rPr lang="zh-CN" altLang="en-US" dirty="0"/>
              <a:t>进行持久化</a:t>
            </a:r>
          </a:p>
        </p:txBody>
      </p:sp>
    </p:spTree>
    <p:extLst>
      <p:ext uri="{BB962C8B-B14F-4D97-AF65-F5344CB8AC3E}">
        <p14:creationId xmlns:p14="http://schemas.microsoft.com/office/powerpoint/2010/main" val="25308513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54C2B-4CD1-42B1-9886-285B5E1E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写入机制的相关配置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07BC3-D11F-4B50-BD4F-AB49283B3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280920" cy="380507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000" b="1" dirty="0"/>
              <a:t>hbase-site.xml</a:t>
            </a:r>
            <a:r>
              <a:rPr lang="zh-CN" altLang="en-US" sz="2000" b="1" dirty="0"/>
              <a:t>中调整配置，对</a:t>
            </a:r>
            <a:r>
              <a:rPr lang="en-US" altLang="zh-CN" sz="2000" b="1" dirty="0" err="1"/>
              <a:t>memstore</a:t>
            </a:r>
            <a:r>
              <a:rPr lang="zh-CN" altLang="en-US" sz="2000" b="1" dirty="0"/>
              <a:t>和持久化等机制进行优化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zh-CN" sz="1800" b="1" dirty="0" err="1"/>
              <a:t>hbase.hregion.memstore.flush.size</a:t>
            </a:r>
            <a:r>
              <a:rPr lang="zh-CN" altLang="en-US" sz="1800" dirty="0"/>
              <a:t>：</a:t>
            </a:r>
            <a:r>
              <a:rPr lang="en-US" altLang="zh-CN" sz="1800" dirty="0" err="1"/>
              <a:t>memstore</a:t>
            </a:r>
            <a:r>
              <a:rPr lang="zh-CN" altLang="en-US" sz="1800" b="1" dirty="0">
                <a:solidFill>
                  <a:srgbClr val="C00000"/>
                </a:solidFill>
              </a:rPr>
              <a:t>持久化容量</a:t>
            </a:r>
            <a:r>
              <a:rPr lang="zh-CN" altLang="en-US" sz="1800" dirty="0"/>
              <a:t>。当</a:t>
            </a:r>
            <a:r>
              <a:rPr lang="en-US" altLang="zh-CN" sz="1800" dirty="0" err="1"/>
              <a:t>memstore</a:t>
            </a:r>
            <a:r>
              <a:rPr lang="zh-CN" altLang="en-US" sz="1800" dirty="0"/>
              <a:t>数据达到该数值时进行持久化。默认值为</a:t>
            </a:r>
            <a:r>
              <a:rPr lang="en-US" altLang="zh-CN" sz="1800" dirty="0"/>
              <a:t>128M</a:t>
            </a:r>
            <a:r>
              <a:rPr lang="zh-CN" altLang="en-US" sz="1800" dirty="0"/>
              <a:t>，如果内存充足可以适当调高，减少小文件的产生以及小文件合并产生的开销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zh-CN" sz="1800" b="1" dirty="0" err="1"/>
              <a:t>hbase.hregion.memstore.block.multiplier</a:t>
            </a:r>
            <a:r>
              <a:rPr lang="zh-CN" altLang="en-US" sz="1800" dirty="0"/>
              <a:t>：</a:t>
            </a:r>
            <a:r>
              <a:rPr lang="en-US" altLang="zh-CN" sz="1800" dirty="0" err="1"/>
              <a:t>memstore</a:t>
            </a:r>
            <a:r>
              <a:rPr lang="zh-CN" altLang="en-US" sz="1800" b="1" dirty="0">
                <a:solidFill>
                  <a:srgbClr val="C00000"/>
                </a:solidFill>
              </a:rPr>
              <a:t>阻塞系数</a:t>
            </a:r>
            <a:r>
              <a:rPr lang="zh-CN" altLang="en-US" sz="1800" dirty="0"/>
              <a:t>。当</a:t>
            </a:r>
            <a:r>
              <a:rPr lang="en-US" altLang="zh-CN" sz="1800" dirty="0" err="1"/>
              <a:t>memstore</a:t>
            </a:r>
            <a:r>
              <a:rPr lang="zh-CN" altLang="en-US" sz="1800" dirty="0"/>
              <a:t>数据为</a:t>
            </a:r>
            <a:r>
              <a:rPr lang="en-US" altLang="zh-CN" sz="1800" dirty="0" err="1"/>
              <a:t>hbase.hregion.memstore.flush.size</a:t>
            </a:r>
            <a:r>
              <a:rPr lang="zh-CN" altLang="en-US" sz="1800" dirty="0"/>
              <a:t>的阻塞系数倍时，强制阻塞所有更新操作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98892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1B3CB-987F-4D18-9B33-402E9E91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预写日志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C8D91-EA36-47E0-A510-CA191599C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352928" cy="380507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b="1" dirty="0"/>
              <a:t>预写日志（</a:t>
            </a:r>
            <a:r>
              <a:rPr lang="en-US" altLang="zh-CN" sz="2000" b="1" dirty="0"/>
              <a:t>WAL,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Write Ahead Log</a:t>
            </a:r>
            <a:r>
              <a:rPr lang="zh-CN" altLang="en-US" sz="2000" b="1" dirty="0"/>
              <a:t>）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sz="1800" dirty="0"/>
              <a:t>当数据被写入</a:t>
            </a:r>
            <a:r>
              <a:rPr lang="en-US" altLang="zh-CN" sz="1800" dirty="0" err="1"/>
              <a:t>memstore</a:t>
            </a:r>
            <a:r>
              <a:rPr lang="zh-CN" altLang="en-US" sz="1800" dirty="0"/>
              <a:t>之前，</a:t>
            </a:r>
            <a:r>
              <a:rPr lang="en-US" altLang="zh-CN" sz="1800" dirty="0" err="1"/>
              <a:t>regionserver</a:t>
            </a:r>
            <a:r>
              <a:rPr lang="zh-CN" altLang="en-US" sz="1800" dirty="0"/>
              <a:t>会先将数据写入预写日志</a:t>
            </a:r>
            <a:r>
              <a:rPr lang="en-US" altLang="zh-CN" sz="1800" dirty="0"/>
              <a:t>(WAL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Writeaheadlog</a:t>
            </a:r>
            <a:r>
              <a:rPr lang="en-US" altLang="zh-CN" sz="1800" dirty="0"/>
              <a:t>)</a:t>
            </a:r>
            <a:r>
              <a:rPr lang="zh-CN" altLang="en-US" sz="1800" dirty="0"/>
              <a:t>，预写日志一般被写入</a:t>
            </a:r>
            <a:r>
              <a:rPr lang="en-US" altLang="zh-CN" sz="1800" dirty="0"/>
              <a:t>HDFS</a:t>
            </a:r>
            <a:r>
              <a:rPr lang="zh-CN" altLang="en-US" sz="1800" dirty="0"/>
              <a:t>，但键值写入时不会被排序，也</a:t>
            </a:r>
            <a:r>
              <a:rPr lang="zh-CN" altLang="en-US" sz="1800" dirty="0">
                <a:solidFill>
                  <a:srgbClr val="C00000"/>
                </a:solidFill>
              </a:rPr>
              <a:t>不会区分</a:t>
            </a:r>
            <a:r>
              <a:rPr lang="en-US" altLang="zh-CN" sz="1800" dirty="0">
                <a:solidFill>
                  <a:srgbClr val="C00000"/>
                </a:solidFill>
              </a:rPr>
              <a:t>Region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sz="1800" dirty="0"/>
              <a:t>出现节点宕机、线程重启等问题时，</a:t>
            </a:r>
            <a:r>
              <a:rPr lang="en-US" altLang="zh-CN" sz="1800" dirty="0" err="1"/>
              <a:t>memstore</a:t>
            </a:r>
            <a:r>
              <a:rPr lang="zh-CN" altLang="en-US" sz="1800" dirty="0"/>
              <a:t>中未持久化的数据会丢失。当</a:t>
            </a:r>
            <a:r>
              <a:rPr lang="en-US" altLang="zh-CN" sz="1800" dirty="0" err="1"/>
              <a:t>Regionserver</a:t>
            </a:r>
            <a:r>
              <a:rPr lang="zh-CN" altLang="en-US" sz="1800" dirty="0"/>
              <a:t>恢复后，会查看当前</a:t>
            </a:r>
            <a:r>
              <a:rPr lang="en-US" altLang="zh-CN" sz="1800" dirty="0"/>
              <a:t>WAL</a:t>
            </a:r>
            <a:r>
              <a:rPr lang="zh-CN" altLang="en-US" sz="1800" dirty="0"/>
              <a:t>中的数据，并将记录进行重放</a:t>
            </a:r>
            <a:r>
              <a:rPr lang="en-US" altLang="zh-CN" sz="1800" dirty="0"/>
              <a:t>(replay)</a:t>
            </a:r>
            <a:r>
              <a:rPr lang="zh-CN" altLang="en-US" sz="1800" dirty="0"/>
              <a:t>，根据记录的表名和分区名，将数据恢复到指定</a:t>
            </a:r>
            <a:r>
              <a:rPr lang="en-US" altLang="zh-CN" sz="1800" dirty="0"/>
              <a:t>store</a:t>
            </a:r>
            <a:r>
              <a:rPr lang="zh-CN" altLang="en-US" sz="1800" dirty="0"/>
              <a:t>中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sz="1800" dirty="0"/>
              <a:t>在进行自动或手动的数据持久化操作之后，</a:t>
            </a:r>
            <a:r>
              <a:rPr lang="en-US" altLang="zh-CN" sz="1800" dirty="0" err="1"/>
              <a:t>Regionserver</a:t>
            </a:r>
            <a:r>
              <a:rPr lang="zh-CN" altLang="en-US" sz="1800" dirty="0"/>
              <a:t>会将不需要的</a:t>
            </a:r>
            <a:r>
              <a:rPr lang="en-US" altLang="zh-CN" sz="1800" dirty="0"/>
              <a:t>WAL</a:t>
            </a:r>
            <a:r>
              <a:rPr lang="zh-CN" altLang="en-US" sz="1800" dirty="0"/>
              <a:t>清除掉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91733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35A2-012A-4871-8872-8EB89FE1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预写日志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5765A-723E-4047-B156-93CC0323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43558"/>
            <a:ext cx="8208912" cy="366105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预写日志（</a:t>
            </a:r>
            <a:r>
              <a:rPr lang="en-US" altLang="zh-CN" sz="2000" b="1" dirty="0"/>
              <a:t>WAL</a:t>
            </a:r>
            <a:r>
              <a:rPr lang="zh-CN" altLang="en-US" sz="2000" b="1" dirty="0"/>
              <a:t>）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使用</a:t>
            </a:r>
            <a:r>
              <a:rPr lang="en-US" altLang="zh-CN" sz="1800" dirty="0" err="1"/>
              <a:t>setDurability</a:t>
            </a:r>
            <a:r>
              <a:rPr lang="zh-CN" altLang="en-US" sz="1800" dirty="0"/>
              <a:t>方法指定</a:t>
            </a:r>
            <a:r>
              <a:rPr lang="en-US" altLang="zh-CN" sz="1800" dirty="0"/>
              <a:t>WAL</a:t>
            </a:r>
            <a:r>
              <a:rPr lang="zh-CN" altLang="en-US" sz="1800" dirty="0"/>
              <a:t>级别：</a:t>
            </a:r>
          </a:p>
          <a:p>
            <a:pPr lvl="2">
              <a:spcBef>
                <a:spcPts val="1200"/>
              </a:spcBef>
            </a:pPr>
            <a:r>
              <a:rPr lang="en-US" altLang="zh-CN" sz="1600" dirty="0" err="1"/>
              <a:t>put.setDurability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Durability.SKIP_WAL</a:t>
            </a:r>
            <a:r>
              <a:rPr lang="en-US" altLang="zh-CN" sz="1600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 err="1"/>
              <a:t>setDurability</a:t>
            </a:r>
            <a:r>
              <a:rPr lang="zh-CN" altLang="en-US" sz="1800" dirty="0"/>
              <a:t>的参数</a:t>
            </a:r>
            <a:r>
              <a:rPr lang="en-US" altLang="zh-CN" sz="1800" dirty="0"/>
              <a:t>Durability</a:t>
            </a:r>
            <a:r>
              <a:rPr lang="zh-CN" altLang="en-US" sz="1800" dirty="0"/>
              <a:t>具有</a:t>
            </a:r>
            <a:r>
              <a:rPr lang="en-US" altLang="zh-CN" sz="1800" dirty="0"/>
              <a:t>5</a:t>
            </a:r>
            <a:r>
              <a:rPr lang="zh-CN" altLang="en-US" sz="1800" dirty="0"/>
              <a:t>个选项：</a:t>
            </a:r>
          </a:p>
          <a:p>
            <a:pPr lvl="2">
              <a:spcBef>
                <a:spcPts val="600"/>
              </a:spcBef>
            </a:pPr>
            <a:r>
              <a:rPr lang="en-US" altLang="zh-CN" sz="1600" b="1" dirty="0"/>
              <a:t>ASYNC_WAL</a:t>
            </a:r>
            <a:r>
              <a:rPr lang="zh-CN" altLang="en-US" sz="1600" b="1" dirty="0"/>
              <a:t>：</a:t>
            </a:r>
            <a:r>
              <a:rPr lang="zh-CN" altLang="en-US" sz="1600" dirty="0"/>
              <a:t>异步写</a:t>
            </a:r>
            <a:r>
              <a:rPr lang="en-US" altLang="zh-CN" sz="1600" dirty="0"/>
              <a:t>WAL</a:t>
            </a:r>
            <a:r>
              <a:rPr lang="zh-CN" altLang="en-US" sz="1600" dirty="0"/>
              <a:t>，先将</a:t>
            </a:r>
            <a:r>
              <a:rPr lang="en-US" altLang="zh-CN" sz="1600" dirty="0"/>
              <a:t>WAL</a:t>
            </a:r>
            <a:r>
              <a:rPr lang="zh-CN" altLang="en-US" sz="1600" dirty="0"/>
              <a:t>缓存，然后批量写入</a:t>
            </a:r>
            <a:r>
              <a:rPr lang="en-US" altLang="zh-CN" sz="1600" dirty="0"/>
              <a:t>HDFS</a:t>
            </a:r>
            <a:r>
              <a:rPr lang="zh-CN" altLang="en-US" sz="1600" dirty="0"/>
              <a:t>，仍可能丢失数据</a:t>
            </a:r>
          </a:p>
          <a:p>
            <a:pPr lvl="2">
              <a:spcBef>
                <a:spcPts val="600"/>
              </a:spcBef>
            </a:pPr>
            <a:r>
              <a:rPr lang="en-US" altLang="zh-CN" sz="1600" b="1" dirty="0"/>
              <a:t>SYNC_WAL</a:t>
            </a:r>
            <a:r>
              <a:rPr lang="zh-CN" altLang="en-US" sz="1600" b="1" dirty="0"/>
              <a:t>：</a:t>
            </a:r>
            <a:r>
              <a:rPr lang="zh-CN" altLang="en-US" sz="1600" dirty="0"/>
              <a:t>同步写</a:t>
            </a:r>
            <a:r>
              <a:rPr lang="en-US" altLang="zh-CN" sz="1600" dirty="0"/>
              <a:t>WAL</a:t>
            </a:r>
            <a:r>
              <a:rPr lang="zh-CN" altLang="en-US" sz="1600" dirty="0"/>
              <a:t>，即将</a:t>
            </a:r>
            <a:r>
              <a:rPr lang="en-US" altLang="zh-CN" sz="1600" dirty="0"/>
              <a:t>WAL</a:t>
            </a:r>
            <a:r>
              <a:rPr lang="zh-CN" altLang="en-US" sz="1600" dirty="0"/>
              <a:t>直接写入</a:t>
            </a:r>
            <a:r>
              <a:rPr lang="en-US" altLang="zh-CN" sz="1600" dirty="0"/>
              <a:t>HDFS</a:t>
            </a:r>
            <a:endParaRPr lang="zh-CN" altLang="en-US" sz="1600" dirty="0"/>
          </a:p>
          <a:p>
            <a:pPr lvl="2">
              <a:spcBef>
                <a:spcPts val="600"/>
              </a:spcBef>
            </a:pPr>
            <a:r>
              <a:rPr lang="en-US" altLang="zh-CN" sz="1600" b="1" dirty="0"/>
              <a:t>FSYNC_WAL</a:t>
            </a:r>
            <a:r>
              <a:rPr lang="zh-CN" altLang="en-US" sz="1600" b="1" dirty="0"/>
              <a:t>：</a:t>
            </a:r>
            <a:r>
              <a:rPr lang="zh-CN" altLang="en-US" sz="1600" dirty="0"/>
              <a:t>类似</a:t>
            </a:r>
            <a:r>
              <a:rPr lang="en-US" altLang="zh-CN" sz="1600" dirty="0"/>
              <a:t>SYNC_WAL</a:t>
            </a:r>
            <a:r>
              <a:rPr lang="zh-CN" altLang="en-US" sz="1600" dirty="0"/>
              <a:t>，最新版本不再支持</a:t>
            </a:r>
          </a:p>
          <a:p>
            <a:pPr lvl="2">
              <a:spcBef>
                <a:spcPts val="600"/>
              </a:spcBef>
            </a:pPr>
            <a:r>
              <a:rPr lang="en-US" altLang="zh-CN" sz="1600" b="1" dirty="0"/>
              <a:t>SKIP_WAL</a:t>
            </a:r>
            <a:r>
              <a:rPr lang="zh-CN" altLang="en-US" sz="1600" b="1" dirty="0"/>
              <a:t>：</a:t>
            </a:r>
            <a:r>
              <a:rPr lang="zh-CN" altLang="en-US" sz="1600" dirty="0"/>
              <a:t>不写</a:t>
            </a:r>
            <a:r>
              <a:rPr lang="en-US" altLang="zh-CN" sz="1600" dirty="0"/>
              <a:t>WAL</a:t>
            </a:r>
            <a:r>
              <a:rPr lang="zh-CN" altLang="en-US" sz="1600" dirty="0"/>
              <a:t>日志，类似</a:t>
            </a:r>
            <a:r>
              <a:rPr lang="en-US" altLang="zh-CN" sz="1600" dirty="0" err="1"/>
              <a:t>setWriteToWAL</a:t>
            </a:r>
            <a:r>
              <a:rPr lang="en-US" altLang="zh-CN" sz="1600" dirty="0"/>
              <a:t>(false)</a:t>
            </a:r>
            <a:endParaRPr lang="zh-CN" altLang="en-US" sz="1600" dirty="0"/>
          </a:p>
          <a:p>
            <a:pPr lvl="2">
              <a:spcBef>
                <a:spcPts val="600"/>
              </a:spcBef>
            </a:pPr>
            <a:r>
              <a:rPr lang="en-US" altLang="zh-CN" sz="1600" b="1" dirty="0"/>
              <a:t>USE_DEFAULT</a:t>
            </a:r>
            <a:r>
              <a:rPr lang="zh-CN" altLang="en-US" sz="1600" b="1" dirty="0"/>
              <a:t>：</a:t>
            </a:r>
            <a:r>
              <a:rPr lang="zh-CN" altLang="en-US" sz="1600" dirty="0"/>
              <a:t>使用</a:t>
            </a:r>
            <a:r>
              <a:rPr lang="en-US" altLang="zh-CN" sz="1600" dirty="0"/>
              <a:t>HBase</a:t>
            </a:r>
            <a:r>
              <a:rPr lang="zh-CN" altLang="en-US" sz="1600" dirty="0"/>
              <a:t>全局默认值，即</a:t>
            </a:r>
            <a:r>
              <a:rPr lang="en-US" altLang="zh-CN" sz="1600" dirty="0"/>
              <a:t>SYNC_WAL</a:t>
            </a:r>
            <a:r>
              <a:rPr lang="zh-CN" altLang="en-US" sz="1600" dirty="0"/>
              <a:t>方式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962153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A81F3-D9DB-4FEC-B709-29E4C1C9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分区拆分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57FE2-187C-452D-8229-61AA046F2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31590"/>
            <a:ext cx="8064896" cy="337302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/>
              <a:t>HBase</a:t>
            </a:r>
            <a:r>
              <a:rPr lang="zh-CN" altLang="en-US" sz="2000" dirty="0"/>
              <a:t>对表的拆分基于</a:t>
            </a:r>
            <a:r>
              <a:rPr lang="zh-CN" altLang="en-US" sz="2000" b="1" dirty="0">
                <a:solidFill>
                  <a:srgbClr val="C00000"/>
                </a:solidFill>
              </a:rPr>
              <a:t>行键</a:t>
            </a:r>
            <a:r>
              <a:rPr lang="zh-CN" altLang="en-US" sz="2000" dirty="0"/>
              <a:t>进行，有三种分区方式：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1800" b="1" dirty="0"/>
              <a:t>自动分区</a:t>
            </a:r>
            <a:endParaRPr lang="en-US" altLang="zh-CN" sz="1800" b="1" dirty="0"/>
          </a:p>
          <a:p>
            <a:pPr lvl="1">
              <a:spcBef>
                <a:spcPts val="1200"/>
              </a:spcBef>
            </a:pPr>
            <a:r>
              <a:rPr lang="zh-CN" altLang="en-US" sz="1800" b="1" dirty="0"/>
              <a:t>预分区</a:t>
            </a:r>
            <a:endParaRPr lang="en-US" altLang="zh-CN" sz="1800" b="1" dirty="0"/>
          </a:p>
          <a:p>
            <a:pPr lvl="1">
              <a:spcBef>
                <a:spcPts val="1200"/>
              </a:spcBef>
            </a:pPr>
            <a:r>
              <a:rPr lang="zh-CN" altLang="en-US" sz="1800" b="1" dirty="0"/>
              <a:t>手动拆分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采用默认策略建立数据表时，该表只有</a:t>
            </a:r>
            <a:r>
              <a:rPr lang="zh-CN" altLang="en-US" sz="2000" b="1" dirty="0">
                <a:solidFill>
                  <a:srgbClr val="C00000"/>
                </a:solidFill>
              </a:rPr>
              <a:t>一个分区</a:t>
            </a:r>
            <a:r>
              <a:rPr lang="zh-CN" altLang="en-US" sz="2000" dirty="0"/>
              <a:t>，之后随着数据的增多不断分区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67816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FC32A-E7FF-4B3A-BC73-7C80CA53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600"/>
              </a:spcBef>
            </a:pPr>
            <a:r>
              <a:rPr lang="zh-CN" altLang="en-US" dirty="0"/>
              <a:t>自动分区机制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DBA2F-D8BE-43D0-B023-B83FB0724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424936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1800" b="1" dirty="0"/>
              <a:t>分区触发条件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早期为固定的</a:t>
            </a:r>
            <a:r>
              <a:rPr lang="en-US" altLang="zh-CN" sz="1600" dirty="0" err="1"/>
              <a:t>hbase.hregion.max.filesize</a:t>
            </a:r>
            <a:r>
              <a:rPr lang="en-US" altLang="zh-CN" sz="1600" dirty="0"/>
              <a:t>=10GB</a:t>
            </a:r>
            <a:endParaRPr lang="en-US" altLang="zh-CN" sz="1400" dirty="0"/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0.94</a:t>
            </a:r>
            <a:r>
              <a:rPr lang="zh-CN" altLang="en-US" sz="1600" dirty="0"/>
              <a:t>版本之后采用采用</a:t>
            </a:r>
            <a:r>
              <a:rPr lang="en-US" altLang="zh-CN" sz="1600" dirty="0" err="1"/>
              <a:t>IncreasingToUpperBoundRegionSplitPolicy</a:t>
            </a:r>
            <a:r>
              <a:rPr lang="zh-CN" altLang="en-US" sz="1600" dirty="0"/>
              <a:t>策略，公式：</a:t>
            </a:r>
          </a:p>
          <a:p>
            <a:pPr lvl="2">
              <a:spcBef>
                <a:spcPts val="600"/>
              </a:spcBef>
            </a:pPr>
            <a:r>
              <a:rPr lang="en-US" altLang="zh-CN" sz="1400" dirty="0"/>
              <a:t>Min (R</a:t>
            </a:r>
            <a:r>
              <a:rPr lang="en-US" altLang="zh-CN" sz="1400" baseline="30000" dirty="0"/>
              <a:t>2</a:t>
            </a:r>
            <a:r>
              <a:rPr lang="en-US" altLang="zh-CN" sz="1400" dirty="0"/>
              <a:t> * </a:t>
            </a:r>
            <a:r>
              <a:rPr lang="en-US" altLang="zh-CN" sz="1400" dirty="0" err="1"/>
              <a:t>hbase.hregion.memstore.flush.size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hbase.hregion.max.filesize</a:t>
            </a:r>
            <a:r>
              <a:rPr lang="en-US" altLang="zh-CN" sz="1400" dirty="0"/>
              <a:t>)</a:t>
            </a:r>
          </a:p>
          <a:p>
            <a:pPr lvl="2">
              <a:spcBef>
                <a:spcPts val="600"/>
              </a:spcBef>
            </a:pPr>
            <a:r>
              <a:rPr lang="en-US" altLang="zh-CN" sz="1400" dirty="0" err="1"/>
              <a:t>hbase.hregion.memstore.flush.size</a:t>
            </a:r>
            <a:r>
              <a:rPr lang="zh-CN" altLang="en-US" sz="1400" dirty="0"/>
              <a:t>默认为</a:t>
            </a:r>
            <a:r>
              <a:rPr lang="en-US" altLang="zh-CN" sz="1400" dirty="0"/>
              <a:t>128M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hbase.hregion.max.filesize</a:t>
            </a:r>
            <a:r>
              <a:rPr lang="zh-CN" altLang="en-US" sz="1400" dirty="0"/>
              <a:t>默认为</a:t>
            </a:r>
            <a:r>
              <a:rPr lang="en-US" altLang="zh-CN" sz="1400" dirty="0"/>
              <a:t>10G</a:t>
            </a:r>
            <a:r>
              <a:rPr lang="zh-CN" altLang="en-US" sz="1400" dirty="0"/>
              <a:t>，参数</a:t>
            </a:r>
            <a:r>
              <a:rPr lang="en-US" altLang="zh-CN" sz="1400" dirty="0"/>
              <a:t>R</a:t>
            </a:r>
            <a:r>
              <a:rPr lang="zh-CN" altLang="en-US" sz="1400" dirty="0"/>
              <a:t>随着分区次数依次加</a:t>
            </a:r>
            <a:r>
              <a:rPr lang="en-US" altLang="zh-CN" sz="1400" dirty="0"/>
              <a:t>1</a:t>
            </a:r>
            <a:r>
              <a:rPr lang="zh-CN" altLang="en-US" sz="1400" dirty="0"/>
              <a:t>，初始值为</a:t>
            </a:r>
            <a:r>
              <a:rPr lang="en-US" altLang="zh-CN" sz="1400" dirty="0"/>
              <a:t>1</a:t>
            </a:r>
          </a:p>
          <a:p>
            <a:pPr lvl="2">
              <a:spcBef>
                <a:spcPts val="600"/>
              </a:spcBef>
            </a:pPr>
            <a:r>
              <a:rPr lang="zh-CN" altLang="en-US" sz="1400" dirty="0"/>
              <a:t>触发条件：</a:t>
            </a:r>
            <a:r>
              <a:rPr lang="en-US" altLang="zh-CN" sz="1400" dirty="0"/>
              <a:t>128M-&gt;512M-&gt;……-&gt;10G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HBase2.0</a:t>
            </a:r>
            <a:r>
              <a:rPr lang="zh-CN" altLang="en-US" sz="1800" b="1" dirty="0"/>
              <a:t>版本之后，</a:t>
            </a:r>
            <a:r>
              <a:rPr lang="en-US" altLang="zh-CN" sz="1800" b="1" dirty="0"/>
              <a:t>HBase</a:t>
            </a:r>
            <a:r>
              <a:rPr lang="zh-CN" altLang="en-US" sz="1800" b="1" dirty="0"/>
              <a:t>默认采用</a:t>
            </a:r>
            <a:r>
              <a:rPr lang="en-US" altLang="zh-CN" sz="1800" b="1" dirty="0" err="1"/>
              <a:t>SteppingSplitPolicy</a:t>
            </a:r>
            <a:r>
              <a:rPr lang="zh-CN" altLang="en-US" sz="1800" b="1" dirty="0"/>
              <a:t>策略，规则为：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1600" b="1" dirty="0"/>
              <a:t>if</a:t>
            </a:r>
            <a:r>
              <a:rPr lang="en-US" altLang="zh-CN" sz="1600" dirty="0"/>
              <a:t> region=1 </a:t>
            </a:r>
            <a:r>
              <a:rPr lang="en-US" altLang="zh-CN" sz="1600" b="1" dirty="0"/>
              <a:t>then</a:t>
            </a:r>
            <a:r>
              <a:rPr lang="en-US" altLang="zh-CN" sz="1600" dirty="0"/>
              <a:t>: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1600" dirty="0"/>
              <a:t>     </a:t>
            </a:r>
            <a:r>
              <a:rPr lang="en-US" altLang="zh-CN" sz="1600" dirty="0" err="1"/>
              <a:t>hbase.hregion.memstore.flush.size</a:t>
            </a:r>
            <a:r>
              <a:rPr lang="en-US" altLang="zh-CN" sz="1600" dirty="0"/>
              <a:t> * 2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1600" b="1" dirty="0"/>
              <a:t>else</a:t>
            </a:r>
            <a:r>
              <a:rPr lang="en-US" altLang="zh-CN" sz="1600" dirty="0"/>
              <a:t>: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hbase.hregion.max.filesize</a:t>
            </a:r>
            <a:endParaRPr lang="en-US" altLang="zh-CN" sz="160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zh-CN" altLang="en-US" sz="1600" dirty="0"/>
              <a:t>当表中分区数为</a:t>
            </a:r>
            <a:r>
              <a:rPr lang="en-US" altLang="zh-CN" sz="1600" dirty="0"/>
              <a:t>1</a:t>
            </a:r>
            <a:r>
              <a:rPr lang="zh-CN" altLang="en-US" sz="1600" dirty="0"/>
              <a:t>时，触发条件是</a:t>
            </a:r>
            <a:r>
              <a:rPr lang="en-US" altLang="zh-CN" sz="1600" dirty="0"/>
              <a:t>256M</a:t>
            </a:r>
            <a:r>
              <a:rPr lang="zh-CN" altLang="en-US" sz="1600" dirty="0"/>
              <a:t>，之后都是</a:t>
            </a:r>
            <a:r>
              <a:rPr lang="en-US" altLang="zh-CN" sz="1600" dirty="0"/>
              <a:t>10G</a:t>
            </a:r>
            <a:endParaRPr lang="zh-CN" altLang="en-US" sz="1600" dirty="0"/>
          </a:p>
          <a:p>
            <a:pPr>
              <a:spcBef>
                <a:spcPts val="600"/>
              </a:spcBef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429713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9A31E-EFD0-42F6-94CB-F5363674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自动分区机制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543BF-5CCA-4815-B7A5-7E8FFDCA9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其他分区设置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 err="1"/>
              <a:t>KeyPrefixRegionSplitPolicy</a:t>
            </a:r>
            <a:r>
              <a:rPr lang="zh-CN" altLang="en-US" sz="1800" dirty="0"/>
              <a:t>：保证相同前缀的行键在同一个分区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 err="1"/>
              <a:t>DelimitedKeyPrefixRegionSplitPolicy</a:t>
            </a:r>
            <a:r>
              <a:rPr lang="zh-CN" altLang="en-US" sz="1800" dirty="0"/>
              <a:t>：保障某个分隔符之前相同的行键在同一个分区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上述策略通过配置项</a:t>
            </a:r>
            <a:r>
              <a:rPr lang="en-US" altLang="zh-CN" sz="2000" dirty="0" err="1"/>
              <a:t>base.regionserver.region.split.policy</a:t>
            </a:r>
            <a:r>
              <a:rPr lang="zh-CN" altLang="en-US" sz="2000" dirty="0"/>
              <a:t>设定，可以为整个集群定义全局的默认分区策略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配置</a:t>
            </a:r>
            <a:r>
              <a:rPr lang="en-US" altLang="zh-CN" sz="2000" dirty="0" err="1"/>
              <a:t>hbase.hregion.memstore.flush.size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hbase.hregion.max.filesize</a:t>
            </a:r>
            <a:r>
              <a:rPr lang="zh-CN" altLang="en-US" sz="2000" dirty="0"/>
              <a:t>也会对自动分区过程产生影响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可以在命令行中为单独的表设置最大文件容量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create 't1', MAX_FILESIZE =&gt; '134217728'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48218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3FDA2-4F06-4786-9584-E5ADF2CF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r>
              <a:rPr lang="zh-CN" altLang="en-US" dirty="0"/>
              <a:t>的拓扑结构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2AB11-E1C7-4C32-8145-973C3A16B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9542"/>
            <a:ext cx="5544616" cy="389508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主从结构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一个</a:t>
            </a:r>
            <a:r>
              <a:rPr lang="en-US" altLang="zh-CN" sz="1800" dirty="0" err="1"/>
              <a:t>Hmaster</a:t>
            </a:r>
            <a:r>
              <a:rPr lang="zh-CN" altLang="en-US" sz="1800" dirty="0"/>
              <a:t>节点和若干个</a:t>
            </a:r>
            <a:r>
              <a:rPr lang="en-US" altLang="zh-CN" sz="1800" dirty="0" err="1"/>
              <a:t>Hregionserver</a:t>
            </a:r>
            <a:r>
              <a:rPr lang="zh-CN" altLang="en-US" sz="1800" dirty="0"/>
              <a:t>节点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HA</a:t>
            </a:r>
            <a:r>
              <a:rPr lang="zh-CN" altLang="en-US" sz="1800" dirty="0"/>
              <a:t>：一个</a:t>
            </a:r>
            <a:r>
              <a:rPr lang="en-US" altLang="zh-CN" sz="1800" dirty="0"/>
              <a:t>active </a:t>
            </a:r>
            <a:r>
              <a:rPr lang="en-US" altLang="zh-CN" sz="1800" dirty="0" err="1"/>
              <a:t>Hmaster</a:t>
            </a:r>
            <a:r>
              <a:rPr lang="zh-CN" altLang="en-US" sz="1800" dirty="0"/>
              <a:t>，多个</a:t>
            </a:r>
            <a:r>
              <a:rPr lang="en-US" altLang="zh-CN" sz="1800" dirty="0"/>
              <a:t>standby</a:t>
            </a:r>
            <a:r>
              <a:rPr lang="zh-CN" altLang="en-US" sz="1800" dirty="0"/>
              <a:t>节点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底层采用</a:t>
            </a:r>
            <a:r>
              <a:rPr lang="en-US" altLang="zh-CN" sz="2000" b="1" dirty="0"/>
              <a:t>HDFS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可以复用节点共同部署</a:t>
            </a:r>
            <a:r>
              <a:rPr lang="en-US" altLang="zh-CN" sz="1800" dirty="0"/>
              <a:t>HDFS</a:t>
            </a:r>
            <a:r>
              <a:rPr lang="zh-CN" altLang="en-US" sz="1800" dirty="0"/>
              <a:t>和</a:t>
            </a:r>
            <a:r>
              <a:rPr lang="en-US" altLang="zh-CN" sz="1800" dirty="0"/>
              <a:t>HBase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节点无必然对应关系，如：</a:t>
            </a:r>
            <a:r>
              <a:rPr lang="en-US" altLang="zh-CN" sz="1800" dirty="0" err="1"/>
              <a:t>Datanode</a:t>
            </a:r>
            <a:r>
              <a:rPr lang="zh-CN" altLang="en-US" sz="1800" dirty="0"/>
              <a:t>节点不一定是</a:t>
            </a:r>
            <a:r>
              <a:rPr lang="en-US" altLang="zh-CN" sz="1800" dirty="0" err="1"/>
              <a:t>Hregionserver</a:t>
            </a:r>
            <a:r>
              <a:rPr lang="zh-CN" altLang="en-US" sz="1800" dirty="0"/>
              <a:t>节点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Zookeeper</a:t>
            </a:r>
            <a:r>
              <a:rPr lang="zh-CN" altLang="en-US" sz="2000" b="1" dirty="0"/>
              <a:t>管理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利用</a:t>
            </a:r>
            <a:r>
              <a:rPr lang="en-US" altLang="zh-CN" sz="1800" dirty="0"/>
              <a:t>Zookeeper</a:t>
            </a:r>
            <a:r>
              <a:rPr lang="zh-CN" altLang="en-US" sz="1800" dirty="0"/>
              <a:t>集群实现节点监控、活跃主节点选举、配置维护等功能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HBase</a:t>
            </a:r>
            <a:r>
              <a:rPr lang="zh-CN" altLang="en-US" sz="1800" dirty="0"/>
              <a:t>自带一个</a:t>
            </a:r>
            <a:r>
              <a:rPr lang="en-US" altLang="zh-CN" sz="1800" dirty="0"/>
              <a:t>Zookeeper</a:t>
            </a:r>
            <a:r>
              <a:rPr lang="zh-CN" altLang="en-US" sz="1800" dirty="0"/>
              <a:t>组件，也可以使用外部的</a:t>
            </a:r>
            <a:r>
              <a:rPr lang="en-US" altLang="zh-CN" sz="1800" dirty="0"/>
              <a:t>Zookeeper</a:t>
            </a:r>
            <a:r>
              <a:rPr lang="zh-CN" altLang="en-US" sz="1800" dirty="0"/>
              <a:t>服务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1F1D38-9AE9-4BFF-8F35-E52354896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957452"/>
            <a:ext cx="3203848" cy="359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29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027ED-7E11-4212-BD46-19041092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预分区机制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6267E-0053-410D-8157-B370B54F8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84976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预分区机制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指定分区数量和每个分区的行键范围</a:t>
            </a:r>
            <a:endParaRPr lang="en-US" altLang="zh-CN" sz="1600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一般需要保证分区数据均匀分布，防止出现过热分区</a:t>
            </a:r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方法一：给出分区间隔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create 'player', 'basic’, {SPLITS =&gt; ['aa','</a:t>
            </a:r>
            <a:r>
              <a:rPr lang="en-US" altLang="zh-CN" sz="1800" dirty="0" err="1"/>
              <a:t>hb</a:t>
            </a:r>
            <a:r>
              <a:rPr lang="en-US" altLang="zh-CN" sz="1800" dirty="0"/>
              <a:t>','</a:t>
            </a:r>
            <a:r>
              <a:rPr lang="en-US" altLang="zh-CN" sz="1800" dirty="0" err="1"/>
              <a:t>nc</a:t>
            </a:r>
            <a:r>
              <a:rPr lang="en-US" altLang="zh-CN" sz="1800" dirty="0"/>
              <a:t>']}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建立一个表，并预先分为三个分区，行键的起始值（切分点）为</a:t>
            </a:r>
            <a:r>
              <a:rPr lang="en-US" altLang="zh-CN" sz="1800" dirty="0"/>
              <a:t>aa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hb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nc</a:t>
            </a:r>
            <a:endParaRPr lang="zh-CN" altLang="en-US" sz="1800" dirty="0"/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方法二：指定分区的数量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create '</a:t>
            </a:r>
            <a:r>
              <a:rPr lang="en-US" altLang="zh-CN" sz="1800" dirty="0" err="1"/>
              <a:t>player','basic</a:t>
            </a:r>
            <a:r>
              <a:rPr lang="en-US" altLang="zh-CN" sz="1800" dirty="0"/>
              <a:t>’, {NUMREGIONS =&gt; 5, SPLITALGO =&gt;'</a:t>
            </a:r>
            <a:r>
              <a:rPr lang="en-US" altLang="zh-CN" sz="1800" dirty="0" err="1"/>
              <a:t>HexStringSplit</a:t>
            </a:r>
            <a:r>
              <a:rPr lang="en-US" altLang="zh-CN" sz="1800" dirty="0"/>
              <a:t>’}</a:t>
            </a:r>
          </a:p>
          <a:p>
            <a:pPr lvl="2">
              <a:spcBef>
                <a:spcPts val="1200"/>
              </a:spcBef>
            </a:pPr>
            <a:r>
              <a:rPr lang="en-US" altLang="zh-CN" sz="1600" dirty="0" err="1"/>
              <a:t>HexStringSplit</a:t>
            </a:r>
            <a:r>
              <a:rPr lang="zh-CN" altLang="en-US" sz="1600" dirty="0"/>
              <a:t>是行键切分算法</a:t>
            </a:r>
            <a:endParaRPr lang="en-US" altLang="zh-CN" sz="1600" dirty="0"/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55476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A3AEA-E870-4FDE-BDEF-B987D4C4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手动分区机制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062AA-3876-419B-985E-5BB1E6478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15565"/>
            <a:ext cx="4680520" cy="36790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在</a:t>
            </a:r>
            <a:r>
              <a:rPr lang="en-US" altLang="zh-CN" sz="2000" b="1" dirty="0" err="1"/>
              <a:t>HBaseShell</a:t>
            </a:r>
            <a:r>
              <a:rPr lang="zh-CN" altLang="en-US" sz="2000" b="1" dirty="0"/>
              <a:t>中执行：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split 'player', 'aa'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将表进行手动切分，切分点为</a:t>
            </a:r>
            <a:r>
              <a:rPr lang="en-US" altLang="zh-CN" sz="1800" dirty="0"/>
              <a:t>aa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切分针对分区中的所有列族（</a:t>
            </a:r>
            <a:r>
              <a:rPr lang="en-US" altLang="zh-CN" sz="1800" dirty="0"/>
              <a:t>store</a:t>
            </a:r>
            <a:r>
              <a:rPr lang="zh-CN" altLang="en-US" sz="1800" dirty="0"/>
              <a:t>）</a:t>
            </a:r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通过</a:t>
            </a:r>
            <a:r>
              <a:rPr lang="en-US" altLang="zh-CN" sz="2000" b="1" dirty="0"/>
              <a:t>Web</a:t>
            </a:r>
            <a:r>
              <a:rPr lang="zh-CN" altLang="en-US" sz="2000" b="1" dirty="0"/>
              <a:t>界面可以对表的所有分区进行拆分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  <p:pic>
        <p:nvPicPr>
          <p:cNvPr id="4" name="图片 84">
            <a:extLst>
              <a:ext uri="{FF2B5EF4-FFF2-40B4-BE49-F238E27FC236}">
                <a16:creationId xmlns:a16="http://schemas.microsoft.com/office/drawing/2014/main" id="{7B1006B0-1E94-4FC6-9483-76AB33C2A6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33" r="66635"/>
          <a:stretch/>
        </p:blipFill>
        <p:spPr bwMode="auto">
          <a:xfrm>
            <a:off x="5724128" y="835251"/>
            <a:ext cx="2771432" cy="383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9444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528EF-3DAE-4B3D-AAE9-91EC2384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分区拆分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9F167-2495-427A-8D41-D4CD945C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分区拆分（</a:t>
            </a:r>
            <a:r>
              <a:rPr lang="en-US" altLang="zh-CN" sz="2000" b="1" dirty="0"/>
              <a:t>split</a:t>
            </a:r>
            <a:r>
              <a:rPr lang="zh-CN" altLang="en-US" sz="2000" b="1" dirty="0"/>
              <a:t>）对系统性能的影响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重新拆分</a:t>
            </a:r>
            <a:r>
              <a:rPr lang="en-US" altLang="zh-CN" sz="1800" dirty="0" err="1"/>
              <a:t>storefile</a:t>
            </a:r>
            <a:r>
              <a:rPr lang="zh-CN" altLang="en-US" sz="1800" dirty="0"/>
              <a:t>文件，生成两个新文件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由于</a:t>
            </a:r>
            <a:r>
              <a:rPr lang="en-US" altLang="zh-CN" sz="1800" dirty="0" err="1"/>
              <a:t>storefile</a:t>
            </a:r>
            <a:r>
              <a:rPr lang="zh-CN" altLang="en-US" sz="1800" dirty="0"/>
              <a:t>本身按照行键序，因此（按行键）拆分时不需要重新排序，对性能影响相对较小</a:t>
            </a:r>
            <a:endParaRPr lang="en-US" altLang="zh-CN" sz="1800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新文件存储在</a:t>
            </a:r>
            <a:r>
              <a:rPr lang="en-US" altLang="zh-CN" sz="1800" dirty="0"/>
              <a:t>HDFS</a:t>
            </a:r>
            <a:r>
              <a:rPr lang="zh-CN" altLang="en-US" sz="1800" dirty="0"/>
              <a:t>上，需要根据复制因子复制为多副本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78361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1059582"/>
            <a:ext cx="856895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5.1 </a:t>
            </a:r>
            <a:r>
              <a:rPr lang="zh-CN" altLang="en-US" dirty="0"/>
              <a:t>水平分区原理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5.2 </a:t>
            </a:r>
            <a:r>
              <a:rPr lang="zh-CN" altLang="en-US" b="1" dirty="0">
                <a:solidFill>
                  <a:srgbClr val="C00000"/>
                </a:solidFill>
              </a:rPr>
              <a:t>列族</a:t>
            </a:r>
            <a:r>
              <a:rPr lang="en-US" altLang="zh-CN" b="1" dirty="0">
                <a:solidFill>
                  <a:srgbClr val="C00000"/>
                </a:solidFill>
              </a:rPr>
              <a:t>store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5.3 </a:t>
            </a:r>
            <a:r>
              <a:rPr lang="zh-CN" altLang="en-US" dirty="0"/>
              <a:t>数据表的基本设计原则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5.4 HBase</a:t>
            </a:r>
            <a:r>
              <a:rPr lang="zh-CN" altLang="en-US" dirty="0"/>
              <a:t>集群的高可用性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5.5 HBase</a:t>
            </a:r>
            <a:r>
              <a:rPr lang="zh-CN" altLang="en-US" dirty="0"/>
              <a:t>的扩展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630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D2C6F-4E1D-463F-92D2-9BEBD5F7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r>
              <a:rPr lang="zh-CN" altLang="en-US" dirty="0"/>
              <a:t>架构</a:t>
            </a:r>
          </a:p>
        </p:txBody>
      </p:sp>
      <p:pic>
        <p:nvPicPr>
          <p:cNvPr id="4098" name="Picture 2" descr="https://gimg2.baidu.com/image_search/src=http%3A%2F%2Fs1.ax1x.com%2F2018%2F12%2F30%2FFfvrb4.png&amp;refer=http%3A%2F%2Fs1.ax1x.com&amp;app=2002&amp;size=f9999,10000&amp;q=a80&amp;n=0&amp;g=0n&amp;fmt=jpeg?sec=1638590499&amp;t=1be7ed45e060c57d8b418e96a0daa41c">
            <a:extLst>
              <a:ext uri="{FF2B5EF4-FFF2-40B4-BE49-F238E27FC236}">
                <a16:creationId xmlns:a16="http://schemas.microsoft.com/office/drawing/2014/main" id="{03F241B3-5F04-4EE1-BE2D-76736EB93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9582"/>
            <a:ext cx="7488832" cy="379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15526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48E66-C791-4BCE-953B-E04EC352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列族与</a:t>
            </a:r>
            <a:r>
              <a:rPr lang="en-US" altLang="zh-CN" dirty="0"/>
              <a:t>Store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8756C-3803-41F6-BC09-540C83A4A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9581"/>
            <a:ext cx="8568952" cy="353504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列族在存储上对应</a:t>
            </a:r>
            <a:r>
              <a:rPr lang="en-US" altLang="zh-CN" sz="2000" dirty="0"/>
              <a:t>store</a:t>
            </a:r>
            <a:r>
              <a:rPr lang="zh-CN" altLang="en-US" sz="2000" dirty="0"/>
              <a:t>的概念，</a:t>
            </a:r>
            <a:r>
              <a:rPr lang="en-US" altLang="zh-CN" sz="2000" dirty="0"/>
              <a:t>store</a:t>
            </a:r>
            <a:r>
              <a:rPr lang="zh-CN" altLang="en-US" sz="2000" dirty="0"/>
              <a:t>中的数据持久化存储在</a:t>
            </a:r>
            <a:r>
              <a:rPr lang="en-US" altLang="zh-CN" sz="2000" dirty="0"/>
              <a:t>HDFS</a:t>
            </a:r>
            <a:r>
              <a:rPr lang="zh-CN" altLang="en-US" sz="2000" dirty="0"/>
              <a:t>上，其格式为</a:t>
            </a:r>
            <a:r>
              <a:rPr lang="en-US" altLang="zh-CN" sz="2000" dirty="0" err="1"/>
              <a:t>HFile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storefile</a:t>
            </a:r>
            <a:r>
              <a:rPr lang="zh-CN" altLang="en-US" sz="2000" dirty="0"/>
              <a:t>的底层实现）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每次数据</a:t>
            </a:r>
            <a:r>
              <a:rPr lang="en-US" altLang="zh-CN" sz="2000" dirty="0"/>
              <a:t>flush</a:t>
            </a:r>
            <a:r>
              <a:rPr lang="zh-CN" altLang="en-US" sz="2000" dirty="0"/>
              <a:t>都会形成新的</a:t>
            </a:r>
            <a:r>
              <a:rPr lang="en-US" altLang="zh-CN" sz="2000" dirty="0" err="1"/>
              <a:t>HFile</a:t>
            </a:r>
            <a:r>
              <a:rPr lang="zh-CN" altLang="en-US" sz="2000" dirty="0"/>
              <a:t>，这样会在</a:t>
            </a:r>
            <a:r>
              <a:rPr lang="en-US" altLang="zh-CN" sz="2000" dirty="0"/>
              <a:t>HDFS</a:t>
            </a:r>
            <a:r>
              <a:rPr lang="zh-CN" altLang="en-US" sz="2000" dirty="0"/>
              <a:t>产生很多小文件，影响存储性能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>
                <a:solidFill>
                  <a:srgbClr val="C00000"/>
                </a:solidFill>
              </a:rPr>
              <a:t>为什么？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HBase</a:t>
            </a:r>
            <a:r>
              <a:rPr lang="zh-CN" altLang="en-US" sz="2000" dirty="0"/>
              <a:t>设计了</a:t>
            </a:r>
            <a:r>
              <a:rPr lang="en-US" altLang="zh-CN" sz="2000" dirty="0" err="1"/>
              <a:t>HFile</a:t>
            </a:r>
            <a:r>
              <a:rPr lang="zh-CN" altLang="en-US" sz="2000" dirty="0"/>
              <a:t>的合并机制，将多个小文件合成一个大文件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对性能的潜在影响较大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08572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B6537-D2A4-41FC-8502-8261B8A9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列族的属性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045B9-93A2-4719-8472-7128E71D1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r>
              <a:rPr lang="en-US" altLang="zh-CN" sz="1600" b="1" dirty="0"/>
              <a:t>NAME</a:t>
            </a:r>
            <a:r>
              <a:rPr lang="zh-CN" altLang="en-US" sz="1600" b="1" dirty="0"/>
              <a:t>：</a:t>
            </a:r>
            <a:r>
              <a:rPr lang="zh-CN" altLang="en-US" sz="1600" dirty="0"/>
              <a:t>列族的名称</a:t>
            </a:r>
          </a:p>
          <a:p>
            <a:r>
              <a:rPr lang="en-US" altLang="zh-CN" sz="1600" b="1" dirty="0"/>
              <a:t>BLOOMFILTER</a:t>
            </a:r>
            <a:r>
              <a:rPr lang="zh-CN" altLang="en-US" sz="1600" b="1" dirty="0"/>
              <a:t>：</a:t>
            </a:r>
            <a:r>
              <a:rPr lang="zh-CN" altLang="en-US" sz="1600" dirty="0"/>
              <a:t>布隆过滤器的粒度，</a:t>
            </a:r>
            <a:r>
              <a:rPr lang="en-US" altLang="zh-CN" sz="1600" dirty="0"/>
              <a:t>ROW</a:t>
            </a:r>
            <a:r>
              <a:rPr lang="zh-CN" altLang="en-US" sz="1600" dirty="0"/>
              <a:t>或</a:t>
            </a:r>
            <a:r>
              <a:rPr lang="en-US" altLang="zh-CN" sz="1600" dirty="0"/>
              <a:t>ROWCOL</a:t>
            </a:r>
            <a:r>
              <a:rPr lang="zh-CN" altLang="en-US" sz="1600" dirty="0"/>
              <a:t>，默认为</a:t>
            </a:r>
            <a:r>
              <a:rPr lang="en-US" altLang="zh-CN" sz="1600" dirty="0"/>
              <a:t>ROW</a:t>
            </a:r>
            <a:endParaRPr lang="zh-CN" altLang="en-US" sz="1600" dirty="0"/>
          </a:p>
          <a:p>
            <a:r>
              <a:rPr lang="en-US" altLang="zh-CN" sz="1600" b="1" dirty="0"/>
              <a:t>BLOCKSIZE</a:t>
            </a:r>
            <a:r>
              <a:rPr lang="zh-CN" altLang="en-US" sz="1600" b="1" dirty="0"/>
              <a:t>：</a:t>
            </a:r>
            <a:r>
              <a:rPr lang="zh-CN" altLang="en-US" sz="1600" dirty="0"/>
              <a:t>定义</a:t>
            </a:r>
            <a:r>
              <a:rPr lang="en-US" altLang="zh-CN" sz="1600" dirty="0" err="1"/>
              <a:t>HFile</a:t>
            </a:r>
            <a:r>
              <a:rPr lang="zh-CN" altLang="en-US" sz="1600" dirty="0"/>
              <a:t>中的数据块大小，默认为</a:t>
            </a:r>
            <a:r>
              <a:rPr lang="en-US" altLang="zh-CN" sz="1600" dirty="0"/>
              <a:t>64k</a:t>
            </a:r>
            <a:endParaRPr lang="zh-CN" altLang="en-US" sz="1600" dirty="0"/>
          </a:p>
          <a:p>
            <a:r>
              <a:rPr lang="en-US" altLang="zh-CN" sz="1600" b="1" dirty="0"/>
              <a:t>BLOCKCACHE</a:t>
            </a:r>
            <a:r>
              <a:rPr lang="zh-CN" altLang="en-US" sz="1600" b="1" dirty="0"/>
              <a:t>：</a:t>
            </a:r>
            <a:r>
              <a:rPr lang="zh-CN" altLang="en-US" sz="1600" dirty="0"/>
              <a:t>代表是否将数据块缓存，以提高下次读取速度，该属性为布尔类型，默认为</a:t>
            </a:r>
            <a:r>
              <a:rPr lang="en-US" altLang="zh-CN" sz="1600" dirty="0"/>
              <a:t>true</a:t>
            </a:r>
            <a:r>
              <a:rPr lang="zh-CN" altLang="en-US" sz="1600" dirty="0"/>
              <a:t>。注意该缓存不是写入时的</a:t>
            </a:r>
            <a:r>
              <a:rPr lang="en-US" altLang="zh-CN" sz="1600" dirty="0" err="1"/>
              <a:t>memstore</a:t>
            </a:r>
            <a:endParaRPr lang="zh-CN" altLang="en-US" sz="1600" dirty="0"/>
          </a:p>
          <a:p>
            <a:r>
              <a:rPr lang="en-US" altLang="zh-CN" sz="1600" b="1" dirty="0"/>
              <a:t>IN_MEMORY</a:t>
            </a:r>
            <a:r>
              <a:rPr lang="zh-CN" altLang="en-US" sz="1600" b="1" dirty="0"/>
              <a:t>：</a:t>
            </a:r>
            <a:r>
              <a:rPr lang="zh-CN" altLang="en-US" sz="1600" dirty="0"/>
              <a:t>表示是否给予较高优先级的读缓存，布尔类型，默认为</a:t>
            </a:r>
            <a:r>
              <a:rPr lang="en-US" altLang="zh-CN" sz="1600" dirty="0"/>
              <a:t>false</a:t>
            </a:r>
            <a:endParaRPr lang="zh-CN" altLang="en-US" sz="1600" dirty="0"/>
          </a:p>
          <a:p>
            <a:r>
              <a:rPr lang="en-US" altLang="zh-CN" sz="1600" b="1" dirty="0"/>
              <a:t>VERSIONS</a:t>
            </a:r>
            <a:r>
              <a:rPr lang="zh-CN" altLang="en-US" sz="1600" b="1" dirty="0"/>
              <a:t>：</a:t>
            </a:r>
            <a:r>
              <a:rPr lang="zh-CN" altLang="en-US" sz="1600" dirty="0"/>
              <a:t>表示保存数据版本（以时间戳体现）的数量，整型，</a:t>
            </a:r>
            <a:r>
              <a:rPr lang="en-US" altLang="zh-CN" sz="1600" dirty="0"/>
              <a:t>HBase</a:t>
            </a:r>
            <a:r>
              <a:rPr lang="zh-CN" altLang="en-US" sz="1600" dirty="0"/>
              <a:t>默认为</a:t>
            </a:r>
            <a:r>
              <a:rPr lang="en-US" altLang="zh-CN" sz="1600" dirty="0"/>
              <a:t>1</a:t>
            </a:r>
          </a:p>
          <a:p>
            <a:r>
              <a:rPr lang="en-US" altLang="zh-CN" sz="1600" b="1" dirty="0"/>
              <a:t>KEEP_DELETED_CELLS</a:t>
            </a:r>
            <a:r>
              <a:rPr lang="zh-CN" altLang="en-US" sz="1600" b="1" dirty="0"/>
              <a:t>：</a:t>
            </a:r>
            <a:r>
              <a:rPr lang="zh-CN" altLang="en-US" sz="1600" dirty="0"/>
              <a:t>表示是否可以查询到标记为删除的数据，布尔类型，默认为</a:t>
            </a:r>
            <a:r>
              <a:rPr lang="en-US" altLang="zh-CN" sz="1600" dirty="0"/>
              <a:t>false</a:t>
            </a:r>
            <a:r>
              <a:rPr lang="zh-CN" altLang="en-US" sz="1600" dirty="0"/>
              <a:t>。在默认情况下，当数据被删除后，无论采用何种</a:t>
            </a:r>
            <a:r>
              <a:rPr lang="en-US" altLang="zh-CN" sz="1600" dirty="0"/>
              <a:t>scan</a:t>
            </a:r>
            <a:r>
              <a:rPr lang="zh-CN" altLang="en-US" sz="1600" dirty="0"/>
              <a:t>或</a:t>
            </a:r>
            <a:r>
              <a:rPr lang="en-US" altLang="zh-CN" sz="1600" dirty="0"/>
              <a:t>get</a:t>
            </a:r>
            <a:r>
              <a:rPr lang="zh-CN" altLang="en-US" sz="1600" dirty="0"/>
              <a:t>方法，均无法获取数据。如果将该属性设置为</a:t>
            </a:r>
            <a:r>
              <a:rPr lang="en-US" altLang="zh-CN" sz="1600" dirty="0"/>
              <a:t>true</a:t>
            </a:r>
            <a:r>
              <a:rPr lang="zh-CN" altLang="en-US" sz="1600" dirty="0"/>
              <a:t>，则采用限定时间戳等查询方式可以查询到被删除的数据</a:t>
            </a:r>
          </a:p>
          <a:p>
            <a:r>
              <a:rPr lang="en-US" altLang="zh-CN" sz="1600" b="1" dirty="0"/>
              <a:t>TTL</a:t>
            </a:r>
            <a:r>
              <a:rPr lang="zh-CN" altLang="en-US" sz="1600" b="1" dirty="0"/>
              <a:t>：</a:t>
            </a:r>
            <a:r>
              <a:rPr lang="zh-CN" altLang="en-US" sz="1600" dirty="0"/>
              <a:t>表示以秒计算键值对的生存期，过期后系统会删除此列族中该行的所有键值对。整型，默认值为</a:t>
            </a:r>
            <a:r>
              <a:rPr lang="en-US" altLang="zh-CN" sz="1600" dirty="0"/>
              <a:t>INT.MAX_VALUE</a:t>
            </a:r>
            <a:r>
              <a:rPr lang="zh-CN" altLang="en-US" sz="1600" dirty="0"/>
              <a:t>（</a:t>
            </a:r>
            <a:r>
              <a:rPr lang="en-US" altLang="zh-CN" sz="1600" dirty="0"/>
              <a:t>2147483647</a:t>
            </a:r>
            <a:r>
              <a:rPr lang="zh-CN" altLang="en-US" sz="1600" dirty="0"/>
              <a:t>或可以设置为</a:t>
            </a:r>
            <a:r>
              <a:rPr lang="en-US" altLang="zh-CN" sz="1600" dirty="0"/>
              <a:t>TTL =&gt; 'FOREVER'</a:t>
            </a:r>
            <a:r>
              <a:rPr lang="zh-CN" altLang="en-US" sz="1600" dirty="0"/>
              <a:t>），即永远打开</a:t>
            </a:r>
          </a:p>
          <a:p>
            <a:r>
              <a:rPr lang="en-US" altLang="zh-CN" sz="1600" b="1" dirty="0"/>
              <a:t>MIN_VERSION</a:t>
            </a:r>
            <a:r>
              <a:rPr lang="zh-CN" altLang="en-US" sz="1600" b="1" dirty="0"/>
              <a:t>：</a:t>
            </a:r>
            <a:r>
              <a:rPr lang="zh-CN" altLang="en-US" sz="1600" dirty="0"/>
              <a:t>表示在设置了</a:t>
            </a:r>
            <a:r>
              <a:rPr lang="en-US" altLang="zh-CN" sz="1600" dirty="0"/>
              <a:t>TTL</a:t>
            </a:r>
            <a:r>
              <a:rPr lang="zh-CN" altLang="en-US" sz="1600" dirty="0"/>
              <a:t>的情况下，如果当前存储的所有数据版的都过期了，则至少保留</a:t>
            </a:r>
            <a:r>
              <a:rPr lang="en-US" altLang="zh-CN" sz="1600" dirty="0"/>
              <a:t>MIN_VERSION</a:t>
            </a:r>
            <a:r>
              <a:rPr lang="zh-CN" altLang="en-US" sz="1600" dirty="0"/>
              <a:t>个最新版本。如果不设置</a:t>
            </a:r>
            <a:r>
              <a:rPr lang="en-US" altLang="zh-CN" sz="1600" dirty="0"/>
              <a:t>TTL</a:t>
            </a:r>
            <a:r>
              <a:rPr lang="zh-CN" altLang="en-US" sz="1600" dirty="0"/>
              <a:t>，则无意义，默认值为</a:t>
            </a:r>
            <a:r>
              <a:rPr lang="en-US" altLang="zh-CN" sz="1600" dirty="0"/>
              <a:t>0</a:t>
            </a:r>
            <a:endParaRPr lang="zh-CN" altLang="en-US" sz="1600" dirty="0"/>
          </a:p>
          <a:p>
            <a:endParaRPr lang="zh-CN" altLang="en-US" sz="1600" dirty="0"/>
          </a:p>
          <a:p>
            <a:endParaRPr lang="zh-CN" altLang="en-US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295226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B6B59-67BF-419E-9641-CC5BB2D2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列族的属性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56248-5233-41F9-B0B4-CACE401A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280920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1600" b="1" dirty="0"/>
              <a:t>REPLICATION_SCOPE</a:t>
            </a:r>
            <a:r>
              <a:rPr lang="zh-CN" altLang="en-US" sz="1600" b="1" dirty="0"/>
              <a:t>：</a:t>
            </a:r>
            <a:r>
              <a:rPr lang="zh-CN" altLang="en-US" sz="1600" dirty="0"/>
              <a:t>表示</a:t>
            </a:r>
            <a:r>
              <a:rPr lang="en-US" altLang="zh-CN" sz="1600" dirty="0"/>
              <a:t>HBase</a:t>
            </a:r>
            <a:r>
              <a:rPr lang="zh-CN" altLang="en-US" sz="1600" dirty="0"/>
              <a:t>具有的跨集群复制机制，允许将一个集群上的数据复制到另一个从集群，类似于关系型数据库的主从式读写分离机制</a:t>
            </a:r>
          </a:p>
          <a:p>
            <a:pPr lvl="1">
              <a:spcBef>
                <a:spcPts val="600"/>
              </a:spcBef>
            </a:pPr>
            <a:r>
              <a:rPr lang="zh-CN" altLang="en-US" sz="1200" dirty="0"/>
              <a:t>默认为</a:t>
            </a:r>
            <a:r>
              <a:rPr lang="en-US" altLang="zh-CN" sz="1200" dirty="0"/>
              <a:t>0</a:t>
            </a:r>
            <a:r>
              <a:rPr lang="zh-CN" altLang="en-US" sz="1200" dirty="0"/>
              <a:t>（编程用</a:t>
            </a:r>
            <a:r>
              <a:rPr lang="en-US" altLang="zh-CN" sz="1200" dirty="0" err="1"/>
              <a:t>HConstants.REPLICATION_SCOPE_GLOBAL</a:t>
            </a:r>
            <a:r>
              <a:rPr lang="zh-CN" altLang="en-US" sz="1200" dirty="0"/>
              <a:t>），则允许复制，</a:t>
            </a:r>
          </a:p>
          <a:p>
            <a:pPr lvl="1">
              <a:spcBef>
                <a:spcPts val="600"/>
              </a:spcBef>
            </a:pPr>
            <a:r>
              <a:rPr lang="zh-CN" altLang="en-US" sz="1200" dirty="0"/>
              <a:t>设置为</a:t>
            </a:r>
            <a:r>
              <a:rPr lang="en-US" altLang="zh-CN" sz="1200" dirty="0"/>
              <a:t>1</a:t>
            </a:r>
            <a:r>
              <a:rPr lang="zh-CN" altLang="en-US" sz="1200" dirty="0"/>
              <a:t>（编程时可用</a:t>
            </a:r>
            <a:r>
              <a:rPr lang="en-US" altLang="zh-CN" sz="1200" dirty="0" err="1"/>
              <a:t>HConstants.REPLICATION_SCOPE_LOCAL</a:t>
            </a:r>
            <a:r>
              <a:rPr lang="zh-CN" altLang="en-US" sz="1200" dirty="0"/>
              <a:t>），则不允许复制。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/>
              <a:t>COMPRESSTION</a:t>
            </a:r>
            <a:r>
              <a:rPr lang="zh-CN" altLang="en-US" sz="1600" b="1" dirty="0"/>
              <a:t>：</a:t>
            </a:r>
            <a:r>
              <a:rPr lang="zh-CN" altLang="en-US" sz="1600" dirty="0"/>
              <a:t>表示是否允许数据压缩，支持</a:t>
            </a:r>
            <a:r>
              <a:rPr lang="en-US" altLang="zh-CN" sz="1600" dirty="0"/>
              <a:t>LZO</a:t>
            </a:r>
            <a:r>
              <a:rPr lang="zh-CN" altLang="en-US" sz="1600" dirty="0"/>
              <a:t>、</a:t>
            </a:r>
            <a:r>
              <a:rPr lang="en-US" altLang="zh-CN" sz="1600" dirty="0"/>
              <a:t>Snappy</a:t>
            </a:r>
            <a:r>
              <a:rPr lang="zh-CN" altLang="en-US" sz="1600" dirty="0"/>
              <a:t>和</a:t>
            </a:r>
            <a:r>
              <a:rPr lang="en-US" altLang="zh-CN" sz="1600" dirty="0"/>
              <a:t>GZIP</a:t>
            </a:r>
            <a:r>
              <a:rPr lang="zh-CN" altLang="en-US" sz="1600" dirty="0"/>
              <a:t>等算法，默认是不采用压缩。</a:t>
            </a:r>
          </a:p>
          <a:p>
            <a:pPr lvl="1">
              <a:spcBef>
                <a:spcPts val="600"/>
              </a:spcBef>
            </a:pPr>
            <a:r>
              <a:rPr lang="zh-CN" altLang="en-US" sz="1200" dirty="0"/>
              <a:t>可使用下面的</a:t>
            </a:r>
            <a:r>
              <a:rPr lang="en-US" altLang="zh-CN" sz="1200" dirty="0"/>
              <a:t>shell</a:t>
            </a:r>
            <a:r>
              <a:rPr lang="zh-CN" altLang="en-US" sz="1200" dirty="0"/>
              <a:t>命令：</a:t>
            </a:r>
          </a:p>
          <a:p>
            <a:pPr lvl="1">
              <a:spcBef>
                <a:spcPts val="600"/>
              </a:spcBef>
            </a:pPr>
            <a:r>
              <a:rPr lang="en-US" altLang="zh-CN" sz="1200" dirty="0"/>
              <a:t>create 'player ', {NAME =&gt; '</a:t>
            </a:r>
            <a:r>
              <a:rPr lang="en-US" altLang="zh-CN" sz="1200" dirty="0" err="1"/>
              <a:t>basic',COMPRESSION</a:t>
            </a:r>
            <a:r>
              <a:rPr lang="en-US" altLang="zh-CN" sz="1200" dirty="0"/>
              <a:t> =&gt; 'SNAPPY '}</a:t>
            </a:r>
          </a:p>
          <a:p>
            <a:pPr lvl="1">
              <a:spcBef>
                <a:spcPts val="600"/>
              </a:spcBef>
            </a:pPr>
            <a:r>
              <a:rPr lang="zh-CN" altLang="en-US" sz="1200" dirty="0"/>
              <a:t>或在</a:t>
            </a:r>
            <a:r>
              <a:rPr lang="en-US" altLang="zh-CN" sz="1200" dirty="0"/>
              <a:t>Java</a:t>
            </a:r>
            <a:r>
              <a:rPr lang="zh-CN" altLang="en-US" sz="1200" dirty="0"/>
              <a:t>编程时使用下面的代码：</a:t>
            </a:r>
          </a:p>
          <a:p>
            <a:pPr lvl="1">
              <a:spcBef>
                <a:spcPts val="600"/>
              </a:spcBef>
            </a:pPr>
            <a:r>
              <a:rPr lang="en-US" altLang="zh-CN" sz="1200" dirty="0" err="1"/>
              <a:t>colDesc.setCompressionType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Algorithm.SNAPPY</a:t>
            </a:r>
            <a:r>
              <a:rPr lang="en-US" altLang="zh-CN" sz="1200" dirty="0"/>
              <a:t>);</a:t>
            </a:r>
          </a:p>
          <a:p>
            <a:r>
              <a:rPr lang="en-US" altLang="zh-CN" sz="1600" b="1" dirty="0"/>
              <a:t>DATA_BLOCK_ENCODING</a:t>
            </a:r>
            <a:r>
              <a:rPr lang="zh-CN" altLang="en-US" sz="1600" b="1" dirty="0"/>
              <a:t>：</a:t>
            </a:r>
            <a:r>
              <a:rPr lang="zh-CN" altLang="en-US" sz="1600" dirty="0"/>
              <a:t>表示数据编码，也可以看作是一种对重复信息的压缩，但不是针对数据块，而是针对键值对，特别是行键。当数据</a:t>
            </a:r>
            <a:r>
              <a:rPr lang="en-US" altLang="zh-CN" sz="1600" dirty="0"/>
              <a:t>flush</a:t>
            </a:r>
            <a:r>
              <a:rPr lang="zh-CN" altLang="en-US" sz="1600" dirty="0"/>
              <a:t>时，系统先对键值对进行编码，再进行数据块压缩。</a:t>
            </a:r>
          </a:p>
          <a:p>
            <a:pPr lvl="1"/>
            <a:r>
              <a:rPr lang="zh-CN" altLang="en-US" sz="1200" dirty="0"/>
              <a:t>可以选择</a:t>
            </a:r>
            <a:r>
              <a:rPr lang="en-US" altLang="zh-CN" sz="1200" dirty="0"/>
              <a:t>4</a:t>
            </a:r>
            <a:r>
              <a:rPr lang="zh-CN" altLang="en-US" sz="1200" dirty="0"/>
              <a:t>种方式：</a:t>
            </a:r>
            <a:r>
              <a:rPr lang="en-US" altLang="zh-CN" sz="1200" dirty="0"/>
              <a:t>NONE</a:t>
            </a:r>
            <a:r>
              <a:rPr lang="zh-CN" altLang="en-US" sz="1200" dirty="0"/>
              <a:t>（不编码，默认值）、</a:t>
            </a:r>
            <a:r>
              <a:rPr lang="en-US" altLang="zh-CN" sz="1200" dirty="0"/>
              <a:t>PREFIX</a:t>
            </a:r>
            <a:r>
              <a:rPr lang="zh-CN" altLang="en-US" sz="1200" dirty="0"/>
              <a:t>（前缀树）、</a:t>
            </a:r>
            <a:r>
              <a:rPr lang="en-US" altLang="zh-CN" sz="1200" dirty="0"/>
              <a:t>DIFF</a:t>
            </a:r>
            <a:r>
              <a:rPr lang="zh-CN" altLang="en-US" sz="1200" dirty="0"/>
              <a:t>或</a:t>
            </a:r>
            <a:r>
              <a:rPr lang="en-US" altLang="zh-CN" sz="1200" dirty="0"/>
              <a:t>FAST_DIFF</a:t>
            </a:r>
            <a:r>
              <a:rPr lang="zh-CN" altLang="en-US" sz="1200" dirty="0"/>
              <a:t>。</a:t>
            </a:r>
          </a:p>
          <a:p>
            <a:pPr>
              <a:spcBef>
                <a:spcPts val="600"/>
              </a:spcBef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6614321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4F4A4-0B70-4B0D-BA52-EF69C205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设置列族的属性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68F88-8CF2-472E-94FA-C23C7F19B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352928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命令行方式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create 'player', {NAME =&gt; 'basic', VERSIONS =&gt; 5, BLOCKCACHE =&gt; true}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alter 'player', 'basic', {NAME =&gt; 'advanced', IN_MEMORY =&gt; true}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Java</a:t>
            </a:r>
            <a:r>
              <a:rPr lang="zh-CN" altLang="en-US" sz="2000" b="1" dirty="0"/>
              <a:t>编程方式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例如，对</a:t>
            </a:r>
            <a:r>
              <a:rPr lang="en-US" altLang="zh-CN" sz="1800" dirty="0" err="1"/>
              <a:t>HColumnDescriptor</a:t>
            </a:r>
            <a:r>
              <a:rPr lang="zh-CN" altLang="en-US" sz="1800" dirty="0"/>
              <a:t>的实例设置属</a:t>
            </a:r>
            <a:endParaRPr lang="en-US" altLang="zh-CN" sz="1800" dirty="0"/>
          </a:p>
          <a:p>
            <a:pPr lvl="2">
              <a:spcBef>
                <a:spcPts val="600"/>
              </a:spcBef>
            </a:pPr>
            <a:r>
              <a:rPr lang="en-US" altLang="zh-CN" sz="1600" dirty="0" err="1"/>
              <a:t>HColumnDescriptorcolDesc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HColumnDescriptor</a:t>
            </a:r>
            <a:r>
              <a:rPr lang="en-US" altLang="zh-CN" sz="1600" dirty="0"/>
              <a:t>("basic");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 err="1"/>
              <a:t>colDesc.setMaxVersions</a:t>
            </a:r>
            <a:r>
              <a:rPr lang="en-US" altLang="zh-CN" sz="1600" dirty="0"/>
              <a:t>(3);//</a:t>
            </a:r>
            <a:r>
              <a:rPr lang="zh-CN" altLang="en-US" sz="1600" dirty="0"/>
              <a:t>设置最大版本数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 err="1"/>
              <a:t>colDesc.setDataBlockEncoding</a:t>
            </a:r>
            <a:r>
              <a:rPr lang="en-US" altLang="zh-CN" sz="1600" dirty="0"/>
              <a:t>(</a:t>
            </a:r>
            <a:r>
              <a:rPr lang="en-US" altLang="zh-CN" sz="1600" dirty="0" err="1"/>
              <a:t>DataBlockEncoding.PREFIX</a:t>
            </a:r>
            <a:r>
              <a:rPr lang="en-US" altLang="zh-CN" sz="1600" dirty="0"/>
              <a:t>);//</a:t>
            </a:r>
            <a:r>
              <a:rPr lang="zh-CN" altLang="en-US" sz="1600" dirty="0"/>
              <a:t>设置编码方式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 err="1"/>
              <a:t>colDesc.setScope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HConstants.REPLICATION_SCOPE_GLOBAL</a:t>
            </a:r>
            <a:r>
              <a:rPr lang="en-US" altLang="zh-CN" sz="1600" dirty="0"/>
              <a:t>);//</a:t>
            </a:r>
            <a:r>
              <a:rPr lang="zh-CN" altLang="en-US" sz="1600" dirty="0"/>
              <a:t>设置复制范围</a:t>
            </a:r>
          </a:p>
          <a:p>
            <a:pPr marL="914400" lvl="2" indent="0">
              <a:spcBef>
                <a:spcPts val="600"/>
              </a:spcBef>
              <a:buNone/>
            </a:pPr>
            <a:endParaRPr lang="en-US" altLang="zh-CN" sz="1600" dirty="0"/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236718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B23C7-C8D5-4D0E-BCF8-33B35C1C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查看列族的属性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6970A-F208-43B7-BF17-8436010E7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059582"/>
            <a:ext cx="3888432" cy="3805070"/>
          </a:xfrm>
        </p:spPr>
        <p:txBody>
          <a:bodyPr/>
          <a:lstStyle/>
          <a:p>
            <a:r>
              <a:rPr lang="en-US" altLang="zh-CN" sz="2000" b="1" dirty="0"/>
              <a:t>Describe</a:t>
            </a:r>
            <a:r>
              <a:rPr lang="zh-CN" altLang="en-US" sz="2000" b="1" dirty="0"/>
              <a:t>命令</a:t>
            </a:r>
          </a:p>
          <a:p>
            <a:r>
              <a:rPr lang="en-US" altLang="zh-CN" sz="2000" b="1" dirty="0"/>
              <a:t>Web</a:t>
            </a:r>
            <a:r>
              <a:rPr lang="zh-CN" altLang="en-US" sz="2000" b="1" dirty="0"/>
              <a:t>界面</a:t>
            </a:r>
          </a:p>
          <a:p>
            <a:pPr lvl="1"/>
            <a:r>
              <a:rPr lang="en-US" altLang="zh-CN" sz="1600" dirty="0"/>
              <a:t>http://hmaster:16010/tablesDetailed.jsp</a:t>
            </a:r>
          </a:p>
          <a:p>
            <a:endParaRPr lang="zh-CN" altLang="en-US" sz="2000" dirty="0"/>
          </a:p>
        </p:txBody>
      </p:sp>
      <p:pic>
        <p:nvPicPr>
          <p:cNvPr id="4" name="图片 102">
            <a:extLst>
              <a:ext uri="{FF2B5EF4-FFF2-40B4-BE49-F238E27FC236}">
                <a16:creationId xmlns:a16="http://schemas.microsoft.com/office/drawing/2014/main" id="{AC018ABA-E776-498F-8D69-C9764E86C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0" t="37555" r="42023" b="42253"/>
          <a:stretch>
            <a:fillRect/>
          </a:stretch>
        </p:blipFill>
        <p:spPr bwMode="auto">
          <a:xfrm>
            <a:off x="4355976" y="840630"/>
            <a:ext cx="4404842" cy="133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03">
            <a:extLst>
              <a:ext uri="{FF2B5EF4-FFF2-40B4-BE49-F238E27FC236}">
                <a16:creationId xmlns:a16="http://schemas.microsoft.com/office/drawing/2014/main" id="{E39E504E-1CB3-4D30-B384-53EAE9999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28" b="54382"/>
          <a:stretch>
            <a:fillRect/>
          </a:stretch>
        </p:blipFill>
        <p:spPr bwMode="auto">
          <a:xfrm>
            <a:off x="4332685" y="2499742"/>
            <a:ext cx="4271663" cy="223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4317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D77E6-FB27-4EE9-871B-FBA0BC04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r>
              <a:rPr lang="zh-CN" altLang="en-US" dirty="0"/>
              <a:t>数据结构示意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27261BB-FF69-4798-AE8F-FB068CA36F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9592" y="756799"/>
          <a:ext cx="7200800" cy="4335231"/>
        </p:xfrm>
        <a:graphic>
          <a:graphicData uri="http://schemas.openxmlformats.org/drawingml/2006/table">
            <a:tbl>
              <a:tblPr firstRow="1" bandRow="1"/>
              <a:tblGrid>
                <a:gridCol w="516270">
                  <a:extLst>
                    <a:ext uri="{9D8B030D-6E8A-4147-A177-3AD203B41FA5}">
                      <a16:colId xmlns:a16="http://schemas.microsoft.com/office/drawing/2014/main" val="595287446"/>
                    </a:ext>
                  </a:extLst>
                </a:gridCol>
                <a:gridCol w="1169200">
                  <a:extLst>
                    <a:ext uri="{9D8B030D-6E8A-4147-A177-3AD203B41FA5}">
                      <a16:colId xmlns:a16="http://schemas.microsoft.com/office/drawing/2014/main" val="2560177278"/>
                    </a:ext>
                  </a:extLst>
                </a:gridCol>
                <a:gridCol w="951206">
                  <a:extLst>
                    <a:ext uri="{9D8B030D-6E8A-4147-A177-3AD203B41FA5}">
                      <a16:colId xmlns:a16="http://schemas.microsoft.com/office/drawing/2014/main" val="1842250210"/>
                    </a:ext>
                  </a:extLst>
                </a:gridCol>
                <a:gridCol w="1330856">
                  <a:extLst>
                    <a:ext uri="{9D8B030D-6E8A-4147-A177-3AD203B41FA5}">
                      <a16:colId xmlns:a16="http://schemas.microsoft.com/office/drawing/2014/main" val="1336722417"/>
                    </a:ext>
                  </a:extLst>
                </a:gridCol>
                <a:gridCol w="951206">
                  <a:extLst>
                    <a:ext uri="{9D8B030D-6E8A-4147-A177-3AD203B41FA5}">
                      <a16:colId xmlns:a16="http://schemas.microsoft.com/office/drawing/2014/main" val="2765170191"/>
                    </a:ext>
                  </a:extLst>
                </a:gridCol>
                <a:gridCol w="951206">
                  <a:extLst>
                    <a:ext uri="{9D8B030D-6E8A-4147-A177-3AD203B41FA5}">
                      <a16:colId xmlns:a16="http://schemas.microsoft.com/office/drawing/2014/main" val="1993571278"/>
                    </a:ext>
                  </a:extLst>
                </a:gridCol>
                <a:gridCol w="1330856">
                  <a:extLst>
                    <a:ext uri="{9D8B030D-6E8A-4147-A177-3AD203B41FA5}">
                      <a16:colId xmlns:a16="http://schemas.microsoft.com/office/drawing/2014/main" val="1434970913"/>
                    </a:ext>
                  </a:extLst>
                </a:gridCol>
              </a:tblGrid>
              <a:tr h="265476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</a:rPr>
                        <a:t>Column Family</a:t>
                      </a:r>
                      <a:r>
                        <a:rPr lang="zh-CN" sz="1400" kern="1200" dirty="0">
                          <a:solidFill>
                            <a:schemeClr val="bg1"/>
                          </a:solidFill>
                          <a:effectLst/>
                        </a:rPr>
                        <a:t>：</a:t>
                      </a: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</a:rPr>
                        <a:t>basic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</a:rPr>
                        <a:t>Column Family</a:t>
                      </a:r>
                      <a:r>
                        <a:rPr lang="zh-CN" sz="1400" kern="1200" dirty="0">
                          <a:solidFill>
                            <a:schemeClr val="bg1"/>
                          </a:solidFill>
                          <a:effectLst/>
                        </a:rPr>
                        <a:t>：</a:t>
                      </a: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</a:rPr>
                        <a:t>advanced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84384"/>
                  </a:ext>
                </a:extLst>
              </a:tr>
              <a:tr h="2654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Key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Columns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Columns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60488"/>
                  </a:ext>
                </a:extLst>
              </a:tr>
              <a:tr h="415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C00000"/>
                          </a:solidFill>
                          <a:effectLst/>
                        </a:rPr>
                        <a:t>001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Column qualifier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Value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Timestamp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Column qualifier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Value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Timestamp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968821"/>
                  </a:ext>
                </a:extLst>
              </a:tr>
              <a:tr h="415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endParaRPr lang="zh-CN" sz="14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playername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Micheal Jordan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1270073054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Nickname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Air Jordan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1270073054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41181"/>
                  </a:ext>
                </a:extLst>
              </a:tr>
              <a:tr h="415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endParaRPr lang="zh-CN" sz="14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Uniform Number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1270073054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Born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February 17, 1963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1270073054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11062"/>
                  </a:ext>
                </a:extLst>
              </a:tr>
              <a:tr h="415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endParaRPr lang="zh-CN" sz="14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Position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Shooting guard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1270073054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Career points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32292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1270073054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900643"/>
                  </a:ext>
                </a:extLst>
              </a:tr>
              <a:tr h="2654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C00000"/>
                          </a:solidFill>
                          <a:effectLst/>
                        </a:rPr>
                        <a:t>002</a:t>
                      </a:r>
                      <a:endParaRPr lang="zh-CN" sz="1400" kern="1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effectLst/>
                        </a:rPr>
                        <a:t>Column qualifier</a:t>
                      </a:r>
                      <a:endParaRPr lang="zh-CN" alt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C00000"/>
                          </a:solidFill>
                          <a:effectLst/>
                        </a:rPr>
                        <a:t>Value</a:t>
                      </a:r>
                      <a:endParaRPr lang="zh-CN" sz="1400" kern="1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Timestamp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effectLst/>
                        </a:rPr>
                        <a:t>Column qualifier</a:t>
                      </a:r>
                      <a:endParaRPr lang="zh-CN" alt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Value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Timestamp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542862"/>
                  </a:ext>
                </a:extLst>
              </a:tr>
              <a:tr h="272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endParaRPr lang="zh-CN" sz="14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Firstname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Kobe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1270084021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884675"/>
                  </a:ext>
                </a:extLst>
              </a:tr>
              <a:tr h="272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endParaRPr lang="zh-CN" sz="14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Lastname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bryant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1270084021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847351"/>
                  </a:ext>
                </a:extLst>
              </a:tr>
              <a:tr h="415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Uniform Number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1270084021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012509"/>
                  </a:ext>
                </a:extLst>
              </a:tr>
              <a:tr h="272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endParaRPr lang="zh-CN" sz="14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Position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SG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1270084021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0415"/>
                  </a:ext>
                </a:extLst>
              </a:tr>
              <a:tr h="415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Uniform Number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1270164055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316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44951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A6B55-471D-4AED-A41E-7CE78A02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表在</a:t>
            </a:r>
            <a:r>
              <a:rPr lang="en-US" altLang="zh-CN" dirty="0"/>
              <a:t>HDFS</a:t>
            </a:r>
            <a:r>
              <a:rPr lang="zh-CN" altLang="en-US" dirty="0"/>
              <a:t>上的存储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36A2D-7BC1-433C-A9EA-10CEA7F02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15566"/>
            <a:ext cx="8712968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通过</a:t>
            </a:r>
            <a:r>
              <a:rPr lang="en-US" altLang="zh-CN" sz="2000" b="1" dirty="0"/>
              <a:t>http://namenode:50070/hbase/ </a:t>
            </a:r>
            <a:r>
              <a:rPr lang="zh-CN" altLang="en-US" sz="2000" b="1" dirty="0"/>
              <a:t>访问</a:t>
            </a:r>
            <a:r>
              <a:rPr lang="en-US" altLang="zh-CN" sz="2000" b="1" dirty="0"/>
              <a:t>HBase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HDFS</a:t>
            </a:r>
            <a:r>
              <a:rPr lang="zh-CN" altLang="en-US" sz="2000" b="1" dirty="0"/>
              <a:t>根目录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查看总存储量等信息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在</a:t>
            </a:r>
            <a:r>
              <a:rPr lang="en-US" altLang="zh-CN" sz="1800" dirty="0"/>
              <a:t>/</a:t>
            </a:r>
            <a:r>
              <a:rPr lang="en-US" altLang="zh-CN" sz="1800" dirty="0" err="1"/>
              <a:t>hbase</a:t>
            </a:r>
            <a:r>
              <a:rPr lang="en-US" altLang="zh-CN" sz="1800" dirty="0"/>
              <a:t>/data/default</a:t>
            </a:r>
            <a:r>
              <a:rPr lang="zh-CN" altLang="en-US" sz="1800" dirty="0"/>
              <a:t>目录下，可以逐级看到各个表格、编码过的分区名称、</a:t>
            </a:r>
            <a:r>
              <a:rPr lang="en-US" altLang="zh-CN" sz="1800" dirty="0" err="1"/>
              <a:t>storefile</a:t>
            </a:r>
            <a:r>
              <a:rPr lang="zh-CN" altLang="en-US" sz="1800" dirty="0"/>
              <a:t>等信息</a:t>
            </a:r>
          </a:p>
          <a:p>
            <a:pPr marL="0" indent="0">
              <a:spcBef>
                <a:spcPts val="600"/>
              </a:spcBef>
              <a:buNone/>
            </a:pPr>
            <a:endParaRPr lang="zh-CN" altLang="en-US" sz="2000" dirty="0"/>
          </a:p>
        </p:txBody>
      </p:sp>
      <p:pic>
        <p:nvPicPr>
          <p:cNvPr id="4" name="图片 40">
            <a:extLst>
              <a:ext uri="{FF2B5EF4-FFF2-40B4-BE49-F238E27FC236}">
                <a16:creationId xmlns:a16="http://schemas.microsoft.com/office/drawing/2014/main" id="{C880643F-040D-4F48-90D1-7383A18D0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" r="7365" b="11621"/>
          <a:stretch>
            <a:fillRect/>
          </a:stretch>
        </p:blipFill>
        <p:spPr bwMode="auto">
          <a:xfrm>
            <a:off x="1763688" y="2438751"/>
            <a:ext cx="4968552" cy="256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03342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51F58-9184-48A7-9BC2-798CE94D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HFile</a:t>
            </a:r>
            <a:r>
              <a:rPr lang="zh-CN" altLang="en-US" dirty="0"/>
              <a:t>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2ECA7-29D0-43B8-B9A1-8A35E386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b="1" dirty="0" err="1"/>
              <a:t>storefile</a:t>
            </a:r>
            <a:r>
              <a:rPr lang="zh-CN" altLang="en-US" sz="2000" b="1" dirty="0"/>
              <a:t>可以看作简单封装的</a:t>
            </a:r>
            <a:r>
              <a:rPr lang="en-US" altLang="zh-CN" sz="2000" b="1" dirty="0" err="1"/>
              <a:t>HFile</a:t>
            </a:r>
            <a:r>
              <a:rPr lang="zh-CN" altLang="en-US" sz="2000" b="1" dirty="0"/>
              <a:t>，其内容一旦写入就无法更改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 err="1"/>
              <a:t>HFile</a:t>
            </a:r>
            <a:r>
              <a:rPr lang="zh-CN" altLang="en-US" sz="1800" dirty="0"/>
              <a:t>是一种经过排序的序列化文件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内容以键值对方式存储，易于被</a:t>
            </a:r>
            <a:r>
              <a:rPr lang="en-US" altLang="zh-CN" sz="1800" dirty="0"/>
              <a:t>HDFS</a:t>
            </a:r>
            <a:r>
              <a:rPr lang="zh-CN" altLang="en-US" sz="1800" dirty="0"/>
              <a:t>分块</a:t>
            </a:r>
          </a:p>
          <a:p>
            <a:pPr lvl="1">
              <a:spcBef>
                <a:spcPts val="1200"/>
              </a:spcBef>
            </a:pPr>
            <a:r>
              <a:rPr lang="en-US" altLang="zh-CN" sz="1800" b="1" dirty="0" err="1"/>
              <a:t>HFile</a:t>
            </a:r>
            <a:r>
              <a:rPr lang="zh-CN" altLang="en-US" sz="1800" b="1" dirty="0"/>
              <a:t>的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个版本</a:t>
            </a:r>
            <a:endParaRPr lang="en-US" altLang="zh-CN" sz="1800" b="1" dirty="0"/>
          </a:p>
          <a:p>
            <a:pPr lvl="2">
              <a:spcBef>
                <a:spcPts val="1200"/>
              </a:spcBef>
            </a:pPr>
            <a:r>
              <a:rPr lang="en-US" altLang="zh-CN" sz="1600" dirty="0"/>
              <a:t>V1</a:t>
            </a:r>
            <a:r>
              <a:rPr lang="zh-CN" altLang="en-US" sz="1600" dirty="0"/>
              <a:t>：</a:t>
            </a:r>
            <a:r>
              <a:rPr lang="en-US" altLang="zh-CN" sz="1600" dirty="0"/>
              <a:t> </a:t>
            </a:r>
            <a:r>
              <a:rPr lang="zh-CN" altLang="en-US" sz="1600" dirty="0"/>
              <a:t>在实际使用过程中占用内存多</a:t>
            </a:r>
            <a:endParaRPr lang="en-US" altLang="zh-CN" sz="1600" dirty="0"/>
          </a:p>
          <a:p>
            <a:pPr lvl="2">
              <a:spcBef>
                <a:spcPts val="1200"/>
              </a:spcBef>
            </a:pPr>
            <a:r>
              <a:rPr lang="en-US" altLang="zh-CN" sz="1600" dirty="0"/>
              <a:t>V2</a:t>
            </a:r>
            <a:r>
              <a:rPr lang="zh-CN" altLang="en-US" sz="1600" dirty="0"/>
              <a:t>：在</a:t>
            </a:r>
            <a:r>
              <a:rPr lang="en-US" altLang="zh-CN" sz="1600" dirty="0"/>
              <a:t>0.92</a:t>
            </a:r>
            <a:r>
              <a:rPr lang="zh-CN" altLang="en-US" sz="1600" dirty="0"/>
              <a:t>版本引入，对内存使用进行了优化</a:t>
            </a:r>
            <a:endParaRPr lang="en-US" altLang="zh-CN" sz="1600" dirty="0"/>
          </a:p>
          <a:p>
            <a:pPr lvl="2">
              <a:spcBef>
                <a:spcPts val="1200"/>
              </a:spcBef>
            </a:pPr>
            <a:r>
              <a:rPr lang="en-US" altLang="zh-CN" sz="1600" dirty="0"/>
              <a:t>V3</a:t>
            </a:r>
            <a:r>
              <a:rPr lang="zh-CN" altLang="en-US" sz="1600" dirty="0"/>
              <a:t>：在</a:t>
            </a:r>
            <a:r>
              <a:rPr lang="en-US" altLang="zh-CN" sz="1600" dirty="0"/>
              <a:t>0.98</a:t>
            </a:r>
            <a:r>
              <a:rPr lang="zh-CN" altLang="en-US" sz="1600" dirty="0"/>
              <a:t>版本引入，在</a:t>
            </a:r>
            <a:r>
              <a:rPr lang="en-US" altLang="zh-CN" sz="1600" dirty="0"/>
              <a:t>cell</a:t>
            </a:r>
            <a:r>
              <a:rPr lang="zh-CN" altLang="en-US" sz="1600" dirty="0"/>
              <a:t>层面添加了</a:t>
            </a:r>
            <a:r>
              <a:rPr lang="en-US" altLang="zh-CN" sz="1600" dirty="0"/>
              <a:t>tag</a:t>
            </a:r>
            <a:r>
              <a:rPr lang="zh-CN" altLang="en-US" sz="1600" dirty="0"/>
              <a:t>数组的支持，是目前的通用版本</a:t>
            </a:r>
            <a:endParaRPr lang="en-US" altLang="zh-CN" sz="1600" dirty="0"/>
          </a:p>
          <a:p>
            <a:pPr marL="0" indent="0">
              <a:spcBef>
                <a:spcPts val="1200"/>
              </a:spcBef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931251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53DED-D8CC-4734-A4E6-092AFA3A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HFile</a:t>
            </a:r>
            <a:r>
              <a:rPr lang="zh-CN" altLang="en-US" dirty="0"/>
              <a:t>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1A2E9-5C3C-4E5B-B071-065984149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HFile</a:t>
            </a:r>
            <a:r>
              <a:rPr lang="zh-CN" altLang="en-US" b="1" dirty="0"/>
              <a:t>包含排序的键值对数据和分级索引信息（加快查询）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6A42E25-0B75-4A79-8D74-6EBDBEF8C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12280"/>
            <a:ext cx="4968552" cy="308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41293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3C52C-475C-4D57-BBF7-7E6A4E3C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HFile</a:t>
            </a:r>
            <a:r>
              <a:rPr lang="zh-CN" altLang="en-US" dirty="0"/>
              <a:t>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54FF4-0F5A-46D4-8ECE-D855C7A32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984" y="843558"/>
            <a:ext cx="4536504" cy="3805070"/>
          </a:xfrm>
        </p:spPr>
        <p:txBody>
          <a:bodyPr/>
          <a:lstStyle/>
          <a:p>
            <a:r>
              <a:rPr lang="en-US" altLang="zh-CN" sz="2000" b="1" dirty="0"/>
              <a:t>Trailer</a:t>
            </a:r>
          </a:p>
          <a:p>
            <a:pPr lvl="1"/>
            <a:r>
              <a:rPr lang="zh-CN" altLang="en-US" sz="1800" dirty="0"/>
              <a:t>处于文件的尾部，最先被加载，通过其记录的偏移量信息读取文件的其他部分</a:t>
            </a:r>
            <a:endParaRPr lang="en-US" altLang="zh-CN" sz="1800" dirty="0"/>
          </a:p>
          <a:p>
            <a:pPr lvl="1"/>
            <a:r>
              <a:rPr lang="en-US" altLang="zh-CN" sz="1800" dirty="0"/>
              <a:t>Trailer</a:t>
            </a:r>
            <a:r>
              <a:rPr lang="zh-CN" altLang="en-US" sz="1800" dirty="0"/>
              <a:t>记录的信息有：</a:t>
            </a:r>
          </a:p>
          <a:p>
            <a:pPr lvl="2"/>
            <a:r>
              <a:rPr lang="en-US" altLang="zh-CN" sz="1600" dirty="0" err="1"/>
              <a:t>FileInfo</a:t>
            </a:r>
            <a:r>
              <a:rPr lang="zh-CN" altLang="en-US" sz="1600" dirty="0"/>
              <a:t>的偏移量</a:t>
            </a:r>
          </a:p>
          <a:p>
            <a:pPr lvl="2"/>
            <a:r>
              <a:rPr lang="en-US" altLang="zh-CN" sz="1600" dirty="0"/>
              <a:t>Load-on-open</a:t>
            </a:r>
            <a:r>
              <a:rPr lang="zh-CN" altLang="en-US" sz="1600" dirty="0"/>
              <a:t>区域的偏移量</a:t>
            </a:r>
          </a:p>
          <a:p>
            <a:pPr lvl="2"/>
            <a:r>
              <a:rPr lang="zh-CN" altLang="en-US" sz="1600" dirty="0"/>
              <a:t>一些文件的基本信息，例如所采取的压缩方式、文件中键值对的总数等</a:t>
            </a:r>
          </a:p>
          <a:p>
            <a:pPr lvl="2"/>
            <a:r>
              <a:rPr lang="zh-CN" altLang="en-US" sz="1600" dirty="0"/>
              <a:t>版本号，系统根据版本号确定读文件的方式</a:t>
            </a:r>
          </a:p>
          <a:p>
            <a:endParaRPr lang="zh-CN" alt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A3C4E49-5F63-4AE2-9067-2A8C8F805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9622"/>
            <a:ext cx="3946468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57650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A1416-E011-4470-9C13-BDCC6F73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HFile</a:t>
            </a:r>
            <a:r>
              <a:rPr lang="zh-CN" altLang="en-US" dirty="0"/>
              <a:t>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D5013-9B5C-4CAB-AAEA-4BF1AF0F0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936" y="771550"/>
            <a:ext cx="5112568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/>
              <a:t>Load-on-open</a:t>
            </a:r>
            <a:r>
              <a:rPr lang="zh-CN" altLang="en-US" sz="2000" b="1" dirty="0"/>
              <a:t>区域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包含文件元数据（</a:t>
            </a:r>
            <a:r>
              <a:rPr lang="en-US" altLang="zh-CN" sz="1600" dirty="0" err="1"/>
              <a:t>FileInfo</a:t>
            </a:r>
            <a:r>
              <a:rPr lang="zh-CN" altLang="en-US" sz="1600" dirty="0"/>
              <a:t>）和根数据索引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RootDataIndex</a:t>
            </a:r>
            <a:r>
              <a:rPr lang="zh-CN" altLang="en-US" sz="1600" dirty="0"/>
              <a:t>）、元数据索引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MetaIndex</a:t>
            </a:r>
            <a:r>
              <a:rPr lang="zh-CN" altLang="en-US" sz="1600" dirty="0"/>
              <a:t>）、布隆过滤器的指示信息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bloomfilter</a:t>
            </a:r>
            <a:r>
              <a:rPr lang="zh-CN" altLang="en-US" sz="1600" dirty="0"/>
              <a:t>）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Non-Scanned-Block</a:t>
            </a:r>
            <a:r>
              <a:rPr lang="zh-CN" altLang="en-US" sz="2000" b="1" dirty="0"/>
              <a:t>区域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包含多个元数据块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Metablock</a:t>
            </a:r>
            <a:r>
              <a:rPr lang="zh-CN" altLang="en-US" sz="1600" dirty="0"/>
              <a:t>）和一个中间索引块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Intermediatelevel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DataIndexBlocks</a:t>
            </a:r>
            <a:r>
              <a:rPr lang="zh-CN" altLang="en-US" sz="1600" dirty="0"/>
              <a:t>）</a:t>
            </a:r>
            <a:endParaRPr lang="en-US" altLang="zh-CN" sz="1400" dirty="0"/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Scanned-Block</a:t>
            </a:r>
            <a:r>
              <a:rPr lang="zh-CN" altLang="en-US" sz="2000" b="1" dirty="0"/>
              <a:t>区域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为数据存储区域，包含数据块</a:t>
            </a:r>
            <a:r>
              <a:rPr lang="en-US" altLang="zh-CN" sz="1600" dirty="0"/>
              <a:t>(</a:t>
            </a:r>
            <a:r>
              <a:rPr lang="en-US" altLang="zh-CN" sz="1600" dirty="0" err="1"/>
              <a:t>datablock</a:t>
            </a:r>
            <a:r>
              <a:rPr lang="zh-CN" altLang="en-US" sz="1600" dirty="0"/>
              <a:t>），以及每个数据块对应的布隆数据块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bloomblock</a:t>
            </a:r>
            <a:r>
              <a:rPr lang="zh-CN" altLang="en-US" sz="1600" dirty="0"/>
              <a:t>）和叶子索引块</a:t>
            </a:r>
            <a:r>
              <a:rPr lang="en-US" altLang="zh-CN" sz="1600" dirty="0"/>
              <a:t>(</a:t>
            </a:r>
            <a:r>
              <a:rPr lang="en-US" altLang="zh-CN" sz="1600" dirty="0" err="1"/>
              <a:t>leafindexblock</a:t>
            </a:r>
            <a:r>
              <a:rPr lang="zh-CN" altLang="en-US" sz="1600" dirty="0"/>
              <a:t>）</a:t>
            </a:r>
            <a:endParaRPr lang="zh-CN" altLang="en-US" sz="1400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数据块大小可以在建立时调整：</a:t>
            </a:r>
          </a:p>
          <a:p>
            <a:pPr lvl="2">
              <a:spcBef>
                <a:spcPts val="600"/>
              </a:spcBef>
            </a:pPr>
            <a:r>
              <a:rPr lang="en-US" altLang="zh-CN" sz="1400" dirty="0" err="1"/>
              <a:t>ColumnDescriptor.setBlockSize</a:t>
            </a:r>
            <a:r>
              <a:rPr lang="en-US" altLang="zh-CN" sz="1400" dirty="0"/>
              <a:t>(int n)</a:t>
            </a:r>
          </a:p>
          <a:p>
            <a:pPr>
              <a:spcBef>
                <a:spcPts val="600"/>
              </a:spcBef>
            </a:pPr>
            <a:endParaRPr lang="zh-CN" altLang="en-US" sz="1800" dirty="0"/>
          </a:p>
          <a:p>
            <a:pPr>
              <a:spcBef>
                <a:spcPts val="600"/>
              </a:spcBef>
            </a:pPr>
            <a:endParaRPr lang="zh-CN" altLang="en-US" sz="1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1C2EBFA-02E7-4C69-BA2C-2622BE91C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" y="1419622"/>
            <a:ext cx="3946468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322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10A23-03C6-4AE3-B57F-D51D6F6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HFile</a:t>
            </a:r>
            <a:r>
              <a:rPr lang="zh-CN" altLang="en-US" dirty="0"/>
              <a:t>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A46EE-7C4A-4AD8-A426-5EABF979C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20891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b="1" dirty="0"/>
              <a:t>HBase</a:t>
            </a:r>
            <a:r>
              <a:rPr lang="zh-CN" altLang="en-US" sz="2000" b="1" dirty="0"/>
              <a:t>的布隆过滤器建立在列族之上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具有</a:t>
            </a:r>
            <a:r>
              <a:rPr lang="en-US" altLang="zh-CN" sz="1800" b="1" dirty="0">
                <a:solidFill>
                  <a:srgbClr val="C00000"/>
                </a:solidFill>
              </a:rPr>
              <a:t>ROW</a:t>
            </a:r>
            <a:r>
              <a:rPr lang="zh-CN" altLang="en-US" sz="1800" dirty="0"/>
              <a:t>（面向行）和</a:t>
            </a:r>
            <a:r>
              <a:rPr lang="en-US" altLang="zh-CN" sz="1800" b="1" dirty="0">
                <a:solidFill>
                  <a:srgbClr val="C00000"/>
                </a:solidFill>
              </a:rPr>
              <a:t>ROWCOL</a:t>
            </a:r>
            <a:r>
              <a:rPr lang="zh-CN" altLang="en-US" sz="1800" dirty="0"/>
              <a:t>（面向行</a:t>
            </a:r>
            <a:r>
              <a:rPr lang="en-US" altLang="zh-CN" sz="1800" dirty="0"/>
              <a:t>+</a:t>
            </a:r>
            <a:r>
              <a:rPr lang="zh-CN" altLang="en-US" sz="1800" dirty="0"/>
              <a:t>列名）两种粒度，前者只对行键进行判断，后者对行键</a:t>
            </a:r>
            <a:r>
              <a:rPr lang="en-US" altLang="zh-CN" sz="1800" dirty="0"/>
              <a:t>+</a:t>
            </a:r>
            <a:r>
              <a:rPr lang="zh-CN" altLang="en-US" sz="1800" dirty="0"/>
              <a:t>列名的组合进行判断</a:t>
            </a:r>
            <a:endParaRPr lang="en-US" altLang="zh-CN" sz="1800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设置方式：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命令行：</a:t>
            </a:r>
            <a:r>
              <a:rPr lang="en-US" altLang="zh-CN" dirty="0"/>
              <a:t>create 'player', {NAME =&gt; 'basic', BLOOMFILTER =&gt;'ROWCOL’}  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编程：</a:t>
            </a:r>
            <a:r>
              <a:rPr lang="en-US" altLang="zh-CN" dirty="0" err="1"/>
              <a:t>colDesc.setBloomFilterType</a:t>
            </a:r>
            <a:r>
              <a:rPr lang="en-US" altLang="zh-CN" dirty="0"/>
              <a:t>(</a:t>
            </a:r>
            <a:r>
              <a:rPr lang="en-US" altLang="zh-CN" dirty="0" err="1"/>
              <a:t>BloomType.ROWCOL</a:t>
            </a:r>
            <a:r>
              <a:rPr lang="en-US" altLang="zh-CN" dirty="0"/>
              <a:t>);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813532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E2C40-26EC-402B-9496-B7AC5537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HFile</a:t>
            </a:r>
            <a:r>
              <a:rPr lang="zh-CN" altLang="en-US" dirty="0"/>
              <a:t>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E2397D-C817-4E45-BCAE-745FC5DB3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496944" cy="3805070"/>
          </a:xfrm>
        </p:spPr>
        <p:txBody>
          <a:bodyPr/>
          <a:lstStyle/>
          <a:p>
            <a:r>
              <a:rPr lang="zh-CN" altLang="en-US" sz="2000" b="1" dirty="0"/>
              <a:t>可以通过</a:t>
            </a:r>
            <a:r>
              <a:rPr lang="en-US" altLang="zh-CN" sz="2000" b="1" dirty="0"/>
              <a:t>HBase</a:t>
            </a:r>
            <a:r>
              <a:rPr lang="zh-CN" altLang="en-US" sz="2000" b="1" dirty="0"/>
              <a:t>指令调用</a:t>
            </a:r>
            <a:r>
              <a:rPr lang="en-US" altLang="zh-CN" sz="2000" b="1" dirty="0"/>
              <a:t>HBase</a:t>
            </a:r>
            <a:r>
              <a:rPr lang="zh-CN" altLang="en-US" sz="2000" b="1" dirty="0"/>
              <a:t>的工具类查看</a:t>
            </a:r>
            <a:r>
              <a:rPr lang="en-US" altLang="zh-CN" sz="2000" b="1" dirty="0" err="1"/>
              <a:t>HFile</a:t>
            </a:r>
            <a:r>
              <a:rPr lang="zh-CN" altLang="en-US" sz="2000" b="1" dirty="0"/>
              <a:t>的内容</a:t>
            </a:r>
          </a:p>
          <a:p>
            <a:pPr lvl="1"/>
            <a:r>
              <a:rPr lang="en-US" altLang="zh-CN" sz="1600" dirty="0" err="1"/>
              <a:t>hbase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org.apache.hadoop.hbase.io.hfile.HFile</a:t>
            </a:r>
            <a:r>
              <a:rPr lang="en-US" altLang="zh-CN" sz="1600" dirty="0"/>
              <a:t> -m –f /</a:t>
            </a:r>
            <a:r>
              <a:rPr lang="en-US" altLang="zh-CN" sz="1600" dirty="0" err="1"/>
              <a:t>hbase</a:t>
            </a:r>
            <a:r>
              <a:rPr lang="en-US" altLang="zh-CN" sz="1600" dirty="0"/>
              <a:t>/data/default/player/ </a:t>
            </a:r>
            <a:r>
              <a:rPr lang="en-US" altLang="zh-CN" sz="1600" dirty="0" err="1"/>
              <a:t>regionname</a:t>
            </a:r>
            <a:r>
              <a:rPr lang="en-US" altLang="zh-CN" sz="1600" dirty="0"/>
              <a:t>/basic/</a:t>
            </a:r>
            <a:r>
              <a:rPr lang="en-US" altLang="zh-CN" sz="1600" dirty="0" err="1"/>
              <a:t>hfilename</a:t>
            </a:r>
            <a:endParaRPr lang="en-US" altLang="zh-CN" sz="1600" dirty="0"/>
          </a:p>
          <a:p>
            <a:endParaRPr lang="zh-CN" altLang="en-US" sz="2000" dirty="0"/>
          </a:p>
        </p:txBody>
      </p:sp>
      <p:pic>
        <p:nvPicPr>
          <p:cNvPr id="4" name="图片 104">
            <a:extLst>
              <a:ext uri="{FF2B5EF4-FFF2-40B4-BE49-F238E27FC236}">
                <a16:creationId xmlns:a16="http://schemas.microsoft.com/office/drawing/2014/main" id="{1D6DB7A3-712D-46D9-960E-30C096E7E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5" t="21326" r="41154" b="19472"/>
          <a:stretch>
            <a:fillRect/>
          </a:stretch>
        </p:blipFill>
        <p:spPr bwMode="auto">
          <a:xfrm>
            <a:off x="2411760" y="1851670"/>
            <a:ext cx="3600400" cy="3148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78248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950F5-FA60-4C4B-A0E7-2D66049B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Storefile</a:t>
            </a:r>
            <a:r>
              <a:rPr lang="zh-CN" altLang="en-US" dirty="0"/>
              <a:t>合并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A415F-1C9B-45D3-88FF-51B74BACD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7992888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当</a:t>
            </a:r>
            <a:r>
              <a:rPr lang="en-US" altLang="zh-CN" sz="2000" dirty="0" err="1"/>
              <a:t>storefile</a:t>
            </a:r>
            <a:r>
              <a:rPr lang="zh-CN" altLang="en-US" sz="2000" dirty="0"/>
              <a:t>数量过多时，会造成</a:t>
            </a:r>
            <a:r>
              <a:rPr lang="en-US" altLang="zh-CN" sz="2000" dirty="0"/>
              <a:t>HDFS </a:t>
            </a:r>
            <a:r>
              <a:rPr lang="en-US" altLang="zh-CN" sz="2000" dirty="0" err="1"/>
              <a:t>Namenode</a:t>
            </a:r>
            <a:r>
              <a:rPr lang="zh-CN" altLang="en-US" sz="2000" dirty="0"/>
              <a:t>负担过重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HBase</a:t>
            </a:r>
            <a:r>
              <a:rPr lang="zh-CN" altLang="en-US" sz="2000" dirty="0"/>
              <a:t>中设计了合并（</a:t>
            </a:r>
            <a:r>
              <a:rPr lang="en-US" altLang="zh-CN" sz="2000" dirty="0"/>
              <a:t>compact</a:t>
            </a:r>
            <a:r>
              <a:rPr lang="zh-CN" altLang="en-US" sz="2000" dirty="0"/>
              <a:t>）机制，通过读取多个小文件，处理并写入一个新的大文件的方式，实现</a:t>
            </a:r>
            <a:r>
              <a:rPr lang="en-US" altLang="zh-CN" sz="2000" dirty="0" err="1"/>
              <a:t>storefile</a:t>
            </a:r>
            <a:r>
              <a:rPr lang="zh-CN" altLang="en-US" sz="2000" dirty="0"/>
              <a:t>的合并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进行合并时，需要对多个小文件进行多路归并的外部排序，内存和</a:t>
            </a:r>
            <a:r>
              <a:rPr lang="en-US" altLang="zh-CN" sz="1800" dirty="0"/>
              <a:t>IO</a:t>
            </a:r>
            <a:r>
              <a:rPr lang="zh-CN" altLang="en-US" sz="1800" dirty="0"/>
              <a:t>占用较多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具有</a:t>
            </a:r>
            <a:r>
              <a:rPr lang="en-US" altLang="zh-CN" sz="1800" b="1" dirty="0">
                <a:solidFill>
                  <a:srgbClr val="C00000"/>
                </a:solidFill>
              </a:rPr>
              <a:t>Minor Compact</a:t>
            </a:r>
            <a:r>
              <a:rPr lang="zh-CN" altLang="en-US" sz="1800" dirty="0"/>
              <a:t>和</a:t>
            </a:r>
            <a:r>
              <a:rPr lang="en-US" altLang="zh-CN" sz="1800" b="1" dirty="0">
                <a:solidFill>
                  <a:srgbClr val="C00000"/>
                </a:solidFill>
              </a:rPr>
              <a:t>Major Compact</a:t>
            </a:r>
            <a:r>
              <a:rPr lang="zh-CN" altLang="en-US" sz="1800" dirty="0"/>
              <a:t>两种合并方式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779886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4B9C1-9CA3-4EE5-AC5B-20DA6757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Minor Compact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38836-076A-493D-8B49-F7ED5B6FB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只对部分文件进行合并，会清除过期数据，但不做其他清理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当在某个</a:t>
            </a:r>
            <a:r>
              <a:rPr lang="en-US" altLang="zh-CN" sz="1600" dirty="0"/>
              <a:t>Region</a:t>
            </a:r>
            <a:r>
              <a:rPr lang="zh-CN" altLang="en-US" sz="1600" dirty="0"/>
              <a:t>的任意</a:t>
            </a:r>
            <a:r>
              <a:rPr lang="en-US" altLang="zh-CN" sz="1600" dirty="0"/>
              <a:t>store</a:t>
            </a:r>
            <a:r>
              <a:rPr lang="zh-CN" altLang="en-US" sz="1600" dirty="0"/>
              <a:t>中</a:t>
            </a:r>
            <a:r>
              <a:rPr lang="en-US" altLang="zh-CN" sz="1600" dirty="0" err="1"/>
              <a:t>storefile</a:t>
            </a:r>
            <a:r>
              <a:rPr lang="zh-CN" altLang="en-US" sz="1600" dirty="0"/>
              <a:t>的数量达到</a:t>
            </a:r>
            <a:r>
              <a:rPr lang="en-US" altLang="zh-CN" sz="1600" dirty="0" err="1"/>
              <a:t>hbase.hstore.blockingStoreFiles</a:t>
            </a:r>
            <a:r>
              <a:rPr lang="en-US" altLang="zh-CN" sz="1600" dirty="0"/>
              <a:t>(</a:t>
            </a:r>
            <a:r>
              <a:rPr lang="zh-CN" altLang="en-US" sz="1600" dirty="0"/>
              <a:t>默认为</a:t>
            </a:r>
            <a:r>
              <a:rPr lang="en-US" altLang="zh-CN" sz="1600" dirty="0"/>
              <a:t>16)</a:t>
            </a:r>
            <a:r>
              <a:rPr lang="zh-CN" altLang="en-US" sz="1600" dirty="0"/>
              <a:t>时，会触发合并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整个分区的所有</a:t>
            </a:r>
            <a:r>
              <a:rPr lang="en-US" altLang="zh-CN" sz="1600" dirty="0"/>
              <a:t>Store</a:t>
            </a:r>
            <a:r>
              <a:rPr lang="zh-CN" altLang="en-US" sz="1600" dirty="0"/>
              <a:t>共同执行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会对</a:t>
            </a:r>
            <a:r>
              <a:rPr lang="en-US" altLang="zh-CN" sz="1600" dirty="0"/>
              <a:t>region</a:t>
            </a:r>
            <a:r>
              <a:rPr lang="zh-CN" altLang="en-US" sz="1600" dirty="0"/>
              <a:t>加写锁，阻塞所有更新，直到合并完成，或等待时间达到</a:t>
            </a:r>
            <a:r>
              <a:rPr lang="en-US" altLang="zh-CN" sz="1600" dirty="0" err="1"/>
              <a:t>hbase.hstore.blockingWaitTime</a:t>
            </a:r>
            <a:r>
              <a:rPr lang="zh-CN" altLang="en-US" sz="1600" dirty="0"/>
              <a:t>（默认为</a:t>
            </a:r>
            <a:r>
              <a:rPr lang="en-US" altLang="zh-CN" sz="1600" dirty="0"/>
              <a:t>90000</a:t>
            </a:r>
            <a:r>
              <a:rPr lang="zh-CN" altLang="en-US" sz="1600" dirty="0"/>
              <a:t>毫秒）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Minor Compact</a:t>
            </a:r>
            <a:r>
              <a:rPr lang="zh-CN" altLang="en-US" sz="2000" b="1" dirty="0"/>
              <a:t>扫描判断文件是否纳入合并的主要依据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文件小于配置值</a:t>
            </a:r>
            <a:r>
              <a:rPr lang="en-US" altLang="zh-CN" sz="1600" dirty="0" err="1"/>
              <a:t>hbase.hstore.compaction.min.size</a:t>
            </a:r>
            <a:r>
              <a:rPr lang="zh-CN" altLang="en-US" sz="1600" dirty="0"/>
              <a:t>（默认为</a:t>
            </a:r>
            <a:r>
              <a:rPr lang="en-US" altLang="zh-CN" sz="1600" dirty="0"/>
              <a:t>128M</a:t>
            </a:r>
            <a:r>
              <a:rPr lang="zh-CN" altLang="en-US" sz="1600" dirty="0"/>
              <a:t>）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文件小于</a:t>
            </a:r>
            <a:r>
              <a:rPr lang="en-US" altLang="zh-CN" sz="1600" dirty="0" err="1"/>
              <a:t>hbase.hstore.compaction.max.size</a:t>
            </a:r>
            <a:r>
              <a:rPr lang="zh-CN" altLang="en-US" sz="1600" dirty="0"/>
              <a:t>（默认为</a:t>
            </a:r>
            <a:r>
              <a:rPr lang="en-US" altLang="zh-CN" sz="1600" dirty="0" err="1"/>
              <a:t>Long.MAX_VALUE</a:t>
            </a:r>
            <a:r>
              <a:rPr lang="zh-CN" altLang="en-US" sz="1600" dirty="0"/>
              <a:t>）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文件大于</a:t>
            </a:r>
            <a:r>
              <a:rPr lang="en-US" altLang="zh-CN" sz="1600" dirty="0" err="1"/>
              <a:t>hbase.hstore.compaction.min.size</a:t>
            </a:r>
            <a:r>
              <a:rPr lang="zh-CN" altLang="en-US" sz="1600" dirty="0"/>
              <a:t>，且该大小乘以</a:t>
            </a:r>
            <a:r>
              <a:rPr lang="en-US" altLang="zh-CN" sz="1600" dirty="0" err="1"/>
              <a:t>hbase.hstore.compaction.ratio</a:t>
            </a:r>
            <a:r>
              <a:rPr lang="zh-CN" altLang="en-US" sz="1600" dirty="0"/>
              <a:t>（默认为</a:t>
            </a:r>
            <a:r>
              <a:rPr lang="en-US" altLang="zh-CN" sz="1600" dirty="0"/>
              <a:t>1.2</a:t>
            </a:r>
            <a:r>
              <a:rPr lang="zh-CN" altLang="en-US" sz="1600" dirty="0"/>
              <a:t>）后小于列表中最多</a:t>
            </a:r>
            <a:r>
              <a:rPr lang="en-US" altLang="zh-CN" sz="1600" dirty="0" err="1"/>
              <a:t>hbase.hstore.compaction.max</a:t>
            </a:r>
            <a:r>
              <a:rPr lang="zh-CN" altLang="en-US" sz="1600" dirty="0"/>
              <a:t>（默认是</a:t>
            </a:r>
            <a:r>
              <a:rPr lang="en-US" altLang="zh-CN" sz="1600" dirty="0"/>
              <a:t>10</a:t>
            </a:r>
            <a:r>
              <a:rPr lang="zh-CN" altLang="en-US" sz="1600" dirty="0"/>
              <a:t>）个文件的大小之和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可以设置闲时（</a:t>
            </a:r>
            <a:r>
              <a:rPr lang="en-US" altLang="zh-CN" sz="2000" b="1" dirty="0" err="1"/>
              <a:t>offpeak</a:t>
            </a:r>
            <a:r>
              <a:rPr lang="zh-CN" altLang="en-US" sz="2000" b="1" dirty="0"/>
              <a:t>）和忙时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设置</a:t>
            </a:r>
            <a:r>
              <a:rPr lang="en-US" altLang="zh-CN" sz="1600" dirty="0" err="1"/>
              <a:t>hbase.offpeak.start.hour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hbase.offpeak.end.hour</a:t>
            </a:r>
            <a:endParaRPr lang="zh-CN" altLang="en-US" sz="1200" dirty="0"/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67080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83142-6FA3-4B29-8C5C-072DB694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Major Compact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97F4E-3A75-4841-8CC3-4006A5D39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对</a:t>
            </a:r>
            <a:r>
              <a:rPr lang="en-US" altLang="zh-CN" sz="2000" b="1" dirty="0"/>
              <a:t>store</a:t>
            </a:r>
            <a:r>
              <a:rPr lang="zh-CN" altLang="en-US" sz="2000" b="1" dirty="0"/>
              <a:t>中所有的</a:t>
            </a:r>
            <a:r>
              <a:rPr lang="en-US" altLang="zh-CN" sz="2000" b="1" dirty="0" err="1"/>
              <a:t>storefile</a:t>
            </a:r>
            <a:r>
              <a:rPr lang="zh-CN" altLang="en-US" sz="2000" b="1" dirty="0"/>
              <a:t>进行合并，形成一个唯一的</a:t>
            </a:r>
            <a:r>
              <a:rPr lang="en-US" altLang="zh-CN" sz="2000" b="1" dirty="0" err="1"/>
              <a:t>storefile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所有的无效数据都会被处理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会将排序后的内容写入一个临时文件，最后将临时文件纳入系统管理，并删除旧文件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合并过程使用预写日志机制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开销大且耗时长。默认情况下，</a:t>
            </a:r>
            <a:r>
              <a:rPr lang="en-US" altLang="zh-CN" sz="1800" dirty="0"/>
              <a:t>HBase</a:t>
            </a:r>
            <a:r>
              <a:rPr lang="zh-CN" altLang="en-US" sz="1800" dirty="0"/>
              <a:t>每</a:t>
            </a:r>
            <a:r>
              <a:rPr lang="en-US" altLang="zh-CN" sz="1800" dirty="0"/>
              <a:t>7</a:t>
            </a:r>
            <a:r>
              <a:rPr lang="zh-CN" altLang="en-US" sz="1800" dirty="0"/>
              <a:t>天左右自动执行一次</a:t>
            </a:r>
            <a:r>
              <a:rPr lang="en-US" altLang="zh-CN" sz="1800" dirty="0"/>
              <a:t>Major </a:t>
            </a:r>
            <a:r>
              <a:rPr lang="en-US" altLang="zh-CN" sz="1800" dirty="0" err="1"/>
              <a:t>Compcat</a:t>
            </a:r>
            <a:r>
              <a:rPr lang="zh-CN" altLang="en-US" sz="1800" dirty="0"/>
              <a:t>。实际应用中，自动</a:t>
            </a:r>
            <a:r>
              <a:rPr lang="en-US" altLang="zh-CN" sz="1800" dirty="0"/>
              <a:t>Major </a:t>
            </a:r>
            <a:r>
              <a:rPr lang="en-US" altLang="zh-CN" sz="1800" dirty="0" err="1"/>
              <a:t>Compcat</a:t>
            </a:r>
            <a:r>
              <a:rPr lang="zh-CN" altLang="en-US" sz="1800" dirty="0"/>
              <a:t>可能会被关闭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通过过命令行语句或</a:t>
            </a:r>
            <a:r>
              <a:rPr lang="en-US" altLang="zh-CN" sz="2000" b="1" dirty="0"/>
              <a:t>WEB</a:t>
            </a:r>
            <a:r>
              <a:rPr lang="zh-CN" altLang="en-US" sz="2000" b="1" dirty="0"/>
              <a:t>方式执行两种</a:t>
            </a:r>
            <a:r>
              <a:rPr lang="en-US" altLang="zh-CN" sz="2000" b="1" dirty="0"/>
              <a:t>Compact</a:t>
            </a:r>
            <a:endParaRPr lang="zh-CN" altLang="en-US" sz="2000" b="1" dirty="0"/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compact 'player’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compact ‘player’, ‘basic’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compact ‘</a:t>
            </a:r>
            <a:r>
              <a:rPr lang="en-US" altLang="zh-CN" sz="1800" dirty="0" err="1"/>
              <a:t>regionname</a:t>
            </a:r>
            <a:r>
              <a:rPr lang="en-US" altLang="zh-CN" sz="1800" dirty="0"/>
              <a:t>’, ‘basic’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 err="1"/>
              <a:t>major_compact</a:t>
            </a:r>
            <a:r>
              <a:rPr lang="en-US" altLang="zh-CN" sz="1800" dirty="0"/>
              <a:t> 'player'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18533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FF6FC-5942-4579-8AC6-986B3D26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深入学习</a:t>
            </a:r>
            <a:r>
              <a:rPr lang="en-US" altLang="zh-CN" dirty="0"/>
              <a:t>HBase</a:t>
            </a:r>
            <a:r>
              <a:rPr lang="zh-CN" altLang="en-US" dirty="0"/>
              <a:t>相关机制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8D067-68BB-4C84-80E6-9B9D8EF7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987574"/>
            <a:ext cx="8568952" cy="353504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更深入地理解</a:t>
            </a:r>
            <a:r>
              <a:rPr lang="en-US" altLang="zh-CN" sz="2000" dirty="0"/>
              <a:t>NoSQL</a:t>
            </a:r>
            <a:r>
              <a:rPr lang="zh-CN" altLang="en-US" sz="2000" dirty="0"/>
              <a:t>数据库和</a:t>
            </a:r>
            <a:r>
              <a:rPr lang="en-US" altLang="zh-CN" sz="2000" dirty="0"/>
              <a:t>RDBMS</a:t>
            </a:r>
            <a:r>
              <a:rPr lang="zh-CN" altLang="en-US" sz="2000" dirty="0"/>
              <a:t>数据库的差别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理解</a:t>
            </a:r>
            <a:r>
              <a:rPr lang="en-US" altLang="zh-CN" sz="2000" dirty="0"/>
              <a:t>HBase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C00000"/>
                </a:solidFill>
              </a:rPr>
              <a:t>数据管理</a:t>
            </a:r>
            <a:r>
              <a:rPr lang="zh-CN" altLang="en-US" sz="2000" dirty="0"/>
              <a:t>、</a:t>
            </a:r>
            <a:r>
              <a:rPr lang="zh-CN" altLang="en-US" sz="2000" b="1" dirty="0">
                <a:solidFill>
                  <a:srgbClr val="C00000"/>
                </a:solidFill>
              </a:rPr>
              <a:t>存储</a:t>
            </a:r>
            <a:r>
              <a:rPr lang="zh-CN" altLang="en-US" sz="2000" dirty="0"/>
              <a:t>与</a:t>
            </a:r>
            <a:r>
              <a:rPr lang="zh-CN" altLang="en-US" sz="2000" b="1" dirty="0">
                <a:solidFill>
                  <a:srgbClr val="C00000"/>
                </a:solidFill>
              </a:rPr>
              <a:t>读写机制</a:t>
            </a:r>
            <a:r>
              <a:rPr lang="zh-CN" altLang="en-US" sz="2000" dirty="0"/>
              <a:t>，可以更深入的理解</a:t>
            </a:r>
            <a:r>
              <a:rPr lang="en-US" altLang="zh-CN" sz="2000" dirty="0"/>
              <a:t>HBase</a:t>
            </a:r>
            <a:r>
              <a:rPr lang="zh-CN" altLang="en-US" sz="2000" dirty="0"/>
              <a:t>的优缺点，在实际应用时扬长避短，发挥最大效用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理解</a:t>
            </a:r>
            <a:r>
              <a:rPr lang="en-US" altLang="zh-CN" sz="2000" dirty="0"/>
              <a:t>HBase</a:t>
            </a:r>
            <a:r>
              <a:rPr lang="zh-CN" altLang="en-US" sz="2000" dirty="0"/>
              <a:t>和</a:t>
            </a:r>
            <a:r>
              <a:rPr lang="en-US" altLang="zh-CN" sz="2000" dirty="0"/>
              <a:t>HDFS</a:t>
            </a:r>
            <a:r>
              <a:rPr lang="zh-CN" altLang="en-US" sz="2000" dirty="0"/>
              <a:t>的关系，可以更好地管理和配置</a:t>
            </a:r>
            <a:r>
              <a:rPr lang="en-US" altLang="zh-CN" sz="2000" dirty="0" err="1"/>
              <a:t>Hadoop+HBase</a:t>
            </a:r>
            <a:r>
              <a:rPr lang="zh-CN" altLang="en-US" sz="2000" dirty="0"/>
              <a:t>集群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了解如何让</a:t>
            </a:r>
            <a:r>
              <a:rPr lang="en-US" altLang="zh-CN" sz="2000" dirty="0"/>
              <a:t>HBase</a:t>
            </a:r>
            <a:r>
              <a:rPr lang="zh-CN" altLang="en-US" sz="2000" b="1" dirty="0">
                <a:solidFill>
                  <a:srgbClr val="C00000"/>
                </a:solidFill>
              </a:rPr>
              <a:t>更可靠</a:t>
            </a:r>
            <a:r>
              <a:rPr lang="zh-CN" altLang="en-US" sz="2000" dirty="0"/>
              <a:t>，以及如何通过开源软件</a:t>
            </a:r>
            <a:r>
              <a:rPr lang="zh-CN" altLang="en-US" sz="2000" b="1" dirty="0">
                <a:solidFill>
                  <a:srgbClr val="C00000"/>
                </a:solidFill>
              </a:rPr>
              <a:t>扩展</a:t>
            </a:r>
            <a:r>
              <a:rPr lang="en-US" altLang="zh-CN" sz="2000" b="1" dirty="0">
                <a:solidFill>
                  <a:srgbClr val="C00000"/>
                </a:solidFill>
              </a:rPr>
              <a:t>HBase</a:t>
            </a:r>
            <a:r>
              <a:rPr lang="zh-CN" altLang="en-US" sz="2000" b="1" dirty="0">
                <a:solidFill>
                  <a:srgbClr val="C00000"/>
                </a:solidFill>
              </a:rPr>
              <a:t>的功能</a:t>
            </a:r>
          </a:p>
        </p:txBody>
      </p:sp>
    </p:spTree>
    <p:extLst>
      <p:ext uri="{BB962C8B-B14F-4D97-AF65-F5344CB8AC3E}">
        <p14:creationId xmlns:p14="http://schemas.microsoft.com/office/powerpoint/2010/main" val="143757972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59582"/>
            <a:ext cx="856895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5.1 </a:t>
            </a:r>
            <a:r>
              <a:rPr lang="zh-CN" altLang="en-US" dirty="0"/>
              <a:t>水平分区原理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5.2 </a:t>
            </a:r>
            <a:r>
              <a:rPr lang="zh-CN" altLang="en-US" dirty="0"/>
              <a:t>列族</a:t>
            </a:r>
            <a:r>
              <a:rPr lang="en-US" altLang="zh-CN" dirty="0"/>
              <a:t>store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5.3 </a:t>
            </a:r>
            <a:r>
              <a:rPr lang="zh-CN" altLang="en-US" b="1" dirty="0">
                <a:solidFill>
                  <a:srgbClr val="C00000"/>
                </a:solidFill>
              </a:rPr>
              <a:t>数据表的基本设计原则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dirty="0"/>
              <a:t>5.4 HBase</a:t>
            </a:r>
            <a:r>
              <a:rPr lang="zh-CN" altLang="en-US" dirty="0"/>
              <a:t>集群的高可用性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5.5 HBase</a:t>
            </a:r>
            <a:r>
              <a:rPr lang="zh-CN" altLang="en-US" dirty="0"/>
              <a:t>的扩展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26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603AF-83BC-4E6E-9366-8932F6ED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数据表的基本设计原则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282B9-54C7-43E9-B9B5-5F37315C3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31589"/>
            <a:ext cx="8568952" cy="346303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行键分布尽量均匀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避免出现“热点数据”，考虑数据的时效性</a:t>
            </a:r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行键和列族名尽量短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大量重复存储</a:t>
            </a:r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列族尽量少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单个</a:t>
            </a:r>
            <a:r>
              <a:rPr lang="en-US" altLang="zh-CN" sz="1800" dirty="0"/>
              <a:t>store</a:t>
            </a:r>
            <a:r>
              <a:rPr lang="zh-CN" altLang="en-US" sz="1800" dirty="0"/>
              <a:t>达到</a:t>
            </a:r>
            <a:r>
              <a:rPr lang="en-US" altLang="zh-CN" sz="1800" dirty="0"/>
              <a:t>flush</a:t>
            </a:r>
            <a:r>
              <a:rPr lang="zh-CN" altLang="en-US" sz="1800" dirty="0"/>
              <a:t>条件时会引发所有</a:t>
            </a:r>
            <a:r>
              <a:rPr lang="en-US" altLang="zh-CN" sz="1800" dirty="0"/>
              <a:t>store</a:t>
            </a:r>
            <a:r>
              <a:rPr lang="zh-CN" altLang="en-US" sz="1800" dirty="0"/>
              <a:t>进行</a:t>
            </a:r>
            <a:r>
              <a:rPr lang="en-US" altLang="zh-CN" sz="1800" dirty="0"/>
              <a:t>flush</a:t>
            </a:r>
            <a:r>
              <a:rPr lang="zh-CN" altLang="en-US" sz="1800" dirty="0"/>
              <a:t>，列族过多将导致</a:t>
            </a:r>
            <a:r>
              <a:rPr lang="en-US" altLang="zh-CN" sz="1800" dirty="0" err="1"/>
              <a:t>storefile</a:t>
            </a:r>
            <a:r>
              <a:rPr lang="zh-CN" altLang="en-US" sz="1800" dirty="0"/>
              <a:t>过多，引发频繁的</a:t>
            </a:r>
            <a:r>
              <a:rPr lang="en-US" altLang="zh-CN" sz="1800" dirty="0" err="1"/>
              <a:t>storefile</a:t>
            </a:r>
            <a:r>
              <a:rPr lang="zh-CN" altLang="en-US" sz="1800" dirty="0"/>
              <a:t>合并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8808836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31590"/>
            <a:ext cx="8568952" cy="312667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5.1 </a:t>
            </a:r>
            <a:r>
              <a:rPr lang="zh-CN" altLang="en-US" dirty="0"/>
              <a:t>水平分区原理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5.2 </a:t>
            </a:r>
            <a:r>
              <a:rPr lang="zh-CN" altLang="en-US" dirty="0"/>
              <a:t>列族</a:t>
            </a:r>
            <a:r>
              <a:rPr lang="en-US" altLang="zh-CN" dirty="0"/>
              <a:t>store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5.3 </a:t>
            </a:r>
            <a:r>
              <a:rPr lang="zh-CN" altLang="en-US" dirty="0"/>
              <a:t>数据表的基本设计原则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5.4 HBase</a:t>
            </a:r>
            <a:r>
              <a:rPr lang="zh-CN" altLang="en-US" b="1" dirty="0">
                <a:solidFill>
                  <a:srgbClr val="C00000"/>
                </a:solidFill>
              </a:rPr>
              <a:t>集群的高可用性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dirty="0"/>
              <a:t>5.5 HBase</a:t>
            </a:r>
            <a:r>
              <a:rPr lang="zh-CN" altLang="en-US" dirty="0"/>
              <a:t>的扩展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459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272CB-C16B-434A-BC00-299E4674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r>
              <a:rPr lang="zh-CN" altLang="en-US" dirty="0"/>
              <a:t>的高可用性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84F41-FCC0-4EF1-AD32-5A127D38B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75605"/>
            <a:ext cx="5544616" cy="331901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基于</a:t>
            </a:r>
            <a:r>
              <a:rPr lang="en-US" altLang="zh-CN" sz="2000" b="1" dirty="0"/>
              <a:t>Zookeeper</a:t>
            </a:r>
            <a:r>
              <a:rPr lang="zh-CN" altLang="en-US" sz="2000" b="1" dirty="0"/>
              <a:t>实现</a:t>
            </a:r>
            <a:endParaRPr lang="en-US" altLang="zh-CN" sz="1600" b="1" dirty="0"/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部署多个</a:t>
            </a:r>
            <a:r>
              <a:rPr lang="en-US" altLang="zh-CN" sz="2000" b="1" dirty="0"/>
              <a:t>Master</a:t>
            </a:r>
            <a:r>
              <a:rPr lang="zh-CN" altLang="en-US" sz="2000" b="1" dirty="0"/>
              <a:t>节点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活跃节点</a:t>
            </a:r>
            <a:r>
              <a:rPr lang="en-US" altLang="zh-CN" sz="1800" dirty="0"/>
              <a:t>(Active node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待命节点</a:t>
            </a:r>
            <a:r>
              <a:rPr lang="en-US" altLang="zh-CN" sz="1800" dirty="0"/>
              <a:t>(Standby nodes</a:t>
            </a:r>
            <a:r>
              <a:rPr lang="zh-CN" altLang="en-US" sz="1800" dirty="0"/>
              <a:t>）</a:t>
            </a:r>
            <a:r>
              <a:rPr lang="en-US" altLang="zh-CN" sz="1800" dirty="0"/>
              <a:t> 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Zookeeper</a:t>
            </a:r>
            <a:r>
              <a:rPr lang="zh-CN" altLang="en-US" sz="1800" dirty="0"/>
              <a:t>负责监控活跃节点，以及在活跃节点故障后选举新的活跃节点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3AC1A2-D340-4A12-9561-947BB236D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956718"/>
            <a:ext cx="3096344" cy="347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42669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9F629-BEC8-4366-BE34-1176DC89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ZooKeeper</a:t>
            </a:r>
            <a:r>
              <a:rPr lang="zh-CN" altLang="en-US" dirty="0"/>
              <a:t>基本原理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B3B9C-218A-4F41-A3ED-2EF88E226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892480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dirty="0"/>
              <a:t>ASF</a:t>
            </a:r>
            <a:r>
              <a:rPr lang="zh-CN" altLang="en-US" sz="2000" dirty="0"/>
              <a:t>旗下一个提供</a:t>
            </a:r>
            <a:r>
              <a:rPr lang="zh-CN" altLang="en-US" sz="2000" b="1" dirty="0">
                <a:solidFill>
                  <a:srgbClr val="C00000"/>
                </a:solidFill>
              </a:rPr>
              <a:t>分布式协调服务</a:t>
            </a:r>
            <a:r>
              <a:rPr lang="zh-CN" altLang="en-US" sz="2000" dirty="0"/>
              <a:t>的开源软件</a:t>
            </a:r>
          </a:p>
          <a:p>
            <a:pPr>
              <a:spcBef>
                <a:spcPts val="600"/>
              </a:spcBef>
            </a:pPr>
            <a:r>
              <a:rPr lang="zh-CN" altLang="en-US" sz="2000" dirty="0"/>
              <a:t>以</a:t>
            </a:r>
            <a:r>
              <a:rPr lang="en-US" altLang="zh-CN" sz="2000" dirty="0"/>
              <a:t>Fast </a:t>
            </a:r>
            <a:r>
              <a:rPr lang="en-US" altLang="zh-CN" sz="2000" dirty="0" err="1"/>
              <a:t>Paxos</a:t>
            </a:r>
            <a:r>
              <a:rPr lang="zh-CN" altLang="en-US" sz="2000" dirty="0"/>
              <a:t>算法为基础，提供分布式协调、选举和锁服务，并基于此扩展出配置维护、组服务、分布式消息队列、分布式通知</a:t>
            </a:r>
            <a:r>
              <a:rPr lang="en-US" altLang="zh-CN" sz="2000" dirty="0"/>
              <a:t>/</a:t>
            </a:r>
            <a:r>
              <a:rPr lang="zh-CN" altLang="en-US" sz="2000" dirty="0"/>
              <a:t>协调等功能</a:t>
            </a:r>
          </a:p>
          <a:p>
            <a:pPr>
              <a:spcBef>
                <a:spcPts val="600"/>
              </a:spcBef>
            </a:pPr>
            <a:r>
              <a:rPr lang="zh-CN" altLang="en-US" sz="2000" dirty="0"/>
              <a:t>一般采用集群化部署奇数个节点，具有 </a:t>
            </a:r>
            <a:r>
              <a:rPr lang="en-US" altLang="zh-CN" sz="2000" dirty="0"/>
              <a:t>leader</a:t>
            </a:r>
            <a:r>
              <a:rPr lang="zh-CN" altLang="en-US" sz="2000" dirty="0"/>
              <a:t>、</a:t>
            </a:r>
            <a:r>
              <a:rPr lang="en-US" altLang="zh-CN" sz="2000" dirty="0"/>
              <a:t>follower</a:t>
            </a:r>
            <a:r>
              <a:rPr lang="zh-CN" altLang="en-US" sz="2000" dirty="0"/>
              <a:t>和</a:t>
            </a:r>
            <a:r>
              <a:rPr lang="en-US" altLang="zh-CN" sz="2000" dirty="0"/>
              <a:t>observer</a:t>
            </a:r>
            <a:r>
              <a:rPr lang="zh-CN" altLang="en-US" sz="2000" dirty="0"/>
              <a:t>等角色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1FE2F2C-6F47-4C5D-B2AD-FB5F423D2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64" y="2523084"/>
            <a:ext cx="7250272" cy="208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45173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5F4D6-2394-4330-965E-E570F4F5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ZooKeeper</a:t>
            </a:r>
            <a:r>
              <a:rPr lang="zh-CN" altLang="en-US" dirty="0"/>
              <a:t>基本原理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21544-7EA7-42A0-94D1-CFA1E7D02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424936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dirty="0"/>
              <a:t>层次化目录结构存储数据（</a:t>
            </a:r>
            <a:r>
              <a:rPr lang="en-US" altLang="zh-CN" sz="2000" dirty="0" err="1"/>
              <a:t>Znode</a:t>
            </a:r>
            <a:r>
              <a:rPr lang="zh-CN" altLang="en-US" sz="2000" dirty="0"/>
              <a:t>结构）</a:t>
            </a:r>
          </a:p>
          <a:p>
            <a:pPr>
              <a:spcBef>
                <a:spcPts val="600"/>
              </a:spcBef>
            </a:pPr>
            <a:r>
              <a:rPr lang="zh-CN" altLang="en-US" sz="2000" dirty="0"/>
              <a:t>客户端可以通过</a:t>
            </a:r>
            <a:r>
              <a:rPr lang="en-US" altLang="zh-CN" sz="2000" dirty="0"/>
              <a:t>Watch</a:t>
            </a:r>
            <a:r>
              <a:rPr lang="zh-CN" altLang="en-US" sz="2000" dirty="0"/>
              <a:t>机制关注</a:t>
            </a:r>
            <a:r>
              <a:rPr lang="en-US" altLang="zh-CN" sz="2000" dirty="0" err="1"/>
              <a:t>Znode</a:t>
            </a:r>
            <a:r>
              <a:rPr lang="zh-CN" altLang="en-US" sz="2000" dirty="0"/>
              <a:t>的信息变化，实现配置管理、数据同步和分布式锁等功能</a:t>
            </a:r>
            <a:endParaRPr lang="en-US" altLang="zh-CN" sz="2000" dirty="0"/>
          </a:p>
          <a:p>
            <a:pPr marL="0" indent="0">
              <a:spcBef>
                <a:spcPts val="600"/>
              </a:spcBef>
              <a:buNone/>
            </a:pPr>
            <a:endParaRPr lang="zh-CN" altLang="en-US" dirty="0"/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7C7AC-696C-44DA-B2FB-04E689771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995686"/>
            <a:ext cx="3620888" cy="242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0B2C671-2799-4953-BF2E-379C771D6E89}"/>
              </a:ext>
            </a:extLst>
          </p:cNvPr>
          <p:cNvSpPr txBox="1">
            <a:spLocks/>
          </p:cNvSpPr>
          <p:nvPr/>
        </p:nvSpPr>
        <p:spPr bwMode="auto">
          <a:xfrm>
            <a:off x="251520" y="1851670"/>
            <a:ext cx="4896544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</a:pPr>
            <a:r>
              <a:rPr lang="en-US" altLang="zh-CN" sz="2000" kern="0" dirty="0" err="1"/>
              <a:t>Znode</a:t>
            </a:r>
            <a:r>
              <a:rPr lang="zh-CN" altLang="en-US" sz="2000" kern="0" dirty="0"/>
              <a:t>的特点</a:t>
            </a:r>
            <a:endParaRPr lang="en-US" altLang="zh-CN" sz="2000" kern="0" dirty="0"/>
          </a:p>
          <a:p>
            <a:pPr lvl="1">
              <a:buFontTx/>
            </a:pPr>
            <a:r>
              <a:rPr lang="zh-CN" altLang="en-US" sz="1600" kern="0" dirty="0"/>
              <a:t>一次写入、多次读取，数据写入后不可更改</a:t>
            </a:r>
            <a:endParaRPr lang="en-US" altLang="zh-CN" sz="1600" kern="0" dirty="0"/>
          </a:p>
          <a:p>
            <a:pPr lvl="1">
              <a:buFontTx/>
            </a:pPr>
            <a:r>
              <a:rPr lang="zh-CN" altLang="en-US" sz="1600" kern="0" dirty="0"/>
              <a:t>可存储多个版本的数据，以实现更新顺序性</a:t>
            </a:r>
            <a:endParaRPr lang="en-US" altLang="zh-CN" sz="1600" kern="0" dirty="0"/>
          </a:p>
          <a:p>
            <a:pPr lvl="1">
              <a:buFontTx/>
            </a:pPr>
            <a:r>
              <a:rPr lang="zh-CN" altLang="en-US" sz="1600" kern="0" dirty="0"/>
              <a:t>一次性读取整个</a:t>
            </a:r>
            <a:r>
              <a:rPr lang="en-US" altLang="zh-CN" sz="1600" kern="0" dirty="0" err="1"/>
              <a:t>Znode</a:t>
            </a:r>
            <a:r>
              <a:rPr lang="zh-CN" altLang="en-US" sz="1600" kern="0" dirty="0"/>
              <a:t>，不支持部分读取</a:t>
            </a:r>
            <a:endParaRPr lang="en-US" altLang="zh-CN" sz="1600" kern="0" dirty="0"/>
          </a:p>
          <a:p>
            <a:pPr lvl="1">
              <a:buFontTx/>
            </a:pPr>
            <a:r>
              <a:rPr lang="zh-CN" altLang="en-US" sz="1600" kern="0" dirty="0"/>
              <a:t>根据数据的生命周期，具有</a:t>
            </a:r>
            <a:r>
              <a:rPr lang="en-US" altLang="zh-CN" sz="1600" kern="0" dirty="0"/>
              <a:t>4</a:t>
            </a:r>
            <a:r>
              <a:rPr lang="zh-CN" altLang="en-US" sz="1600" kern="0" dirty="0"/>
              <a:t>种节点，在创建时确定且不能再修改</a:t>
            </a:r>
            <a:endParaRPr lang="en-US" altLang="zh-CN" sz="1600" kern="0" dirty="0"/>
          </a:p>
          <a:p>
            <a:pPr lvl="2">
              <a:buFontTx/>
            </a:pPr>
            <a:r>
              <a:rPr lang="zh-CN" altLang="en-US" sz="1400" kern="0" dirty="0"/>
              <a:t>临时节点</a:t>
            </a:r>
            <a:endParaRPr lang="en-US" altLang="zh-CN" sz="1400" kern="0" dirty="0"/>
          </a:p>
          <a:p>
            <a:pPr lvl="2">
              <a:buFontTx/>
            </a:pPr>
            <a:r>
              <a:rPr lang="zh-CN" altLang="en-US" sz="1400" kern="0" dirty="0"/>
              <a:t>临时顺序节点</a:t>
            </a:r>
            <a:endParaRPr lang="en-US" altLang="zh-CN" sz="1400" kern="0" dirty="0"/>
          </a:p>
          <a:p>
            <a:pPr lvl="2">
              <a:buFontTx/>
            </a:pPr>
            <a:r>
              <a:rPr lang="zh-CN" altLang="en-US" sz="1400" kern="0" dirty="0"/>
              <a:t>持久节点</a:t>
            </a:r>
            <a:endParaRPr lang="en-US" altLang="zh-CN" sz="1400" kern="0" dirty="0"/>
          </a:p>
          <a:p>
            <a:pPr lvl="2">
              <a:buFontTx/>
            </a:pPr>
            <a:r>
              <a:rPr lang="zh-CN" altLang="en-US" sz="1400" kern="0" dirty="0"/>
              <a:t>持久顺序节点</a:t>
            </a:r>
          </a:p>
        </p:txBody>
      </p:sp>
    </p:spTree>
    <p:extLst>
      <p:ext uri="{BB962C8B-B14F-4D97-AF65-F5344CB8AC3E}">
        <p14:creationId xmlns:p14="http://schemas.microsoft.com/office/powerpoint/2010/main" val="72188876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1A85-2A19-475E-980E-5D273101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主节点高可用性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944AE3-2D60-4B98-8C76-48EB72632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43558"/>
            <a:ext cx="4608512" cy="315034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/>
              <a:t>HDFS</a:t>
            </a:r>
            <a:r>
              <a:rPr lang="zh-CN" altLang="en-US" sz="2000" dirty="0"/>
              <a:t>可以通过借助</a:t>
            </a:r>
            <a:r>
              <a:rPr lang="en-US" altLang="zh-CN" sz="2000" dirty="0"/>
              <a:t>Zookeeper</a:t>
            </a:r>
            <a:r>
              <a:rPr lang="zh-CN" altLang="en-US" sz="2000" dirty="0"/>
              <a:t>的协调能力实现主节点的高可用性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HBase </a:t>
            </a:r>
            <a:r>
              <a:rPr lang="en-US" altLang="zh-CN" sz="2000" dirty="0" err="1"/>
              <a:t>Hmaster</a:t>
            </a:r>
            <a:r>
              <a:rPr lang="zh-CN" altLang="en-US" sz="2000" dirty="0"/>
              <a:t>的高可用性原理与此类似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需要在各节点的配置目录下建立一个文本文件，命名为</a:t>
            </a:r>
            <a:r>
              <a:rPr lang="en-US" altLang="zh-CN" sz="1600" dirty="0"/>
              <a:t>backup-masters</a:t>
            </a:r>
            <a:r>
              <a:rPr lang="zh-CN" altLang="en-US" sz="1600" dirty="0"/>
              <a:t>，并在其中每行写入一个主机名（</a:t>
            </a:r>
            <a:r>
              <a:rPr lang="en-US" altLang="zh-CN" sz="1600" dirty="0"/>
              <a:t>standby master</a:t>
            </a:r>
            <a:r>
              <a:rPr lang="zh-CN" altLang="en-US" sz="1600" dirty="0"/>
              <a:t>），即可完成配置</a:t>
            </a:r>
            <a:endParaRPr lang="en-US" altLang="zh-CN" sz="1600" dirty="0"/>
          </a:p>
          <a:p>
            <a:pPr lvl="1"/>
            <a:r>
              <a:rPr lang="zh-CN" altLang="en-US" sz="1600" dirty="0"/>
              <a:t>利用</a:t>
            </a:r>
            <a:r>
              <a:rPr lang="en-US" altLang="zh-CN" sz="1600" dirty="0" err="1"/>
              <a:t>ZooKeeper</a:t>
            </a:r>
            <a:r>
              <a:rPr lang="zh-CN" altLang="en-US" sz="1600" dirty="0"/>
              <a:t>实现</a:t>
            </a:r>
            <a:r>
              <a:rPr lang="en-US" altLang="zh-CN" sz="1600" dirty="0" err="1"/>
              <a:t>Regionserver</a:t>
            </a:r>
            <a:r>
              <a:rPr lang="zh-CN" altLang="en-US" sz="1600" dirty="0"/>
              <a:t>监控、多</a:t>
            </a:r>
            <a:r>
              <a:rPr lang="en-US" altLang="zh-CN" sz="1600" dirty="0"/>
              <a:t>Master</a:t>
            </a:r>
            <a:r>
              <a:rPr lang="zh-CN" altLang="en-US" sz="1600" dirty="0"/>
              <a:t>高可用性管理以及</a:t>
            </a:r>
            <a:r>
              <a:rPr lang="en-US" altLang="zh-CN" sz="1600" dirty="0"/>
              <a:t>META</a:t>
            </a:r>
            <a:r>
              <a:rPr lang="zh-CN" altLang="en-US" sz="1600" dirty="0"/>
              <a:t>表入口存储等功能</a:t>
            </a:r>
          </a:p>
          <a:p>
            <a:pPr lvl="1"/>
            <a:r>
              <a:rPr lang="en-US" altLang="zh-CN" sz="1600" dirty="0"/>
              <a:t>HBase</a:t>
            </a:r>
            <a:r>
              <a:rPr lang="zh-CN" altLang="en-US" sz="1600" dirty="0"/>
              <a:t>中自带</a:t>
            </a:r>
            <a:r>
              <a:rPr lang="en-US" altLang="zh-CN" sz="1600" dirty="0" err="1"/>
              <a:t>ZooKeeper</a:t>
            </a:r>
            <a:r>
              <a:rPr lang="zh-CN" altLang="en-US" sz="1600" dirty="0"/>
              <a:t>服务，但也可以禁用后选择外部独立安装的</a:t>
            </a:r>
            <a:r>
              <a:rPr lang="en-US" altLang="zh-CN" sz="1600" dirty="0" err="1"/>
              <a:t>ZooKeeper</a:t>
            </a:r>
            <a:r>
              <a:rPr lang="zh-CN" altLang="en-US" sz="1600" dirty="0"/>
              <a:t>为其提供服务。</a:t>
            </a:r>
          </a:p>
          <a:p>
            <a:pPr lvl="1">
              <a:spcBef>
                <a:spcPts val="1200"/>
              </a:spcBef>
            </a:pPr>
            <a:endParaRPr lang="zh-CN" altLang="en-US" sz="1600" dirty="0"/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F652BAD-47BF-4389-AF25-EC547D3A9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080" y="942162"/>
            <a:ext cx="3495392" cy="325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11EB82D-7B39-42D9-A005-B515C5305347}"/>
              </a:ext>
            </a:extLst>
          </p:cNvPr>
          <p:cNvSpPr txBox="1"/>
          <p:nvPr/>
        </p:nvSpPr>
        <p:spPr>
          <a:xfrm>
            <a:off x="6012160" y="4393436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/>
              <a:t>NameNode</a:t>
            </a:r>
            <a:r>
              <a:rPr lang="en-US" altLang="zh-CN" sz="1600" b="1" dirty="0"/>
              <a:t> HA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5613620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D47C8-0663-4C16-BBFD-575E0176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独立部署</a:t>
            </a:r>
            <a:r>
              <a:rPr lang="en-US" altLang="zh-CN" dirty="0"/>
              <a:t>Zookeeper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7BEB2-13AF-4E14-8182-262CFCBA4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r>
              <a:rPr lang="zh-CN" altLang="en-US" sz="2000" dirty="0"/>
              <a:t>解压独立</a:t>
            </a:r>
            <a:r>
              <a:rPr lang="en-US" altLang="zh-CN" sz="2000" dirty="0"/>
              <a:t>Zookeeper</a:t>
            </a:r>
            <a:r>
              <a:rPr lang="zh-CN" altLang="en-US" sz="2000" dirty="0"/>
              <a:t>安装包到合适位置，配置</a:t>
            </a:r>
            <a:r>
              <a:rPr lang="en-US" altLang="zh-CN" sz="2000" dirty="0" err="1"/>
              <a:t>zoo.cfg</a:t>
            </a:r>
            <a:endParaRPr lang="en-US" altLang="zh-CN" sz="2000" dirty="0"/>
          </a:p>
          <a:p>
            <a:pPr lvl="1"/>
            <a:r>
              <a:rPr lang="en-US" altLang="zh-CN" sz="1600" dirty="0" err="1"/>
              <a:t>tickTime</a:t>
            </a:r>
            <a:r>
              <a:rPr lang="en-US" altLang="zh-CN" sz="1600" dirty="0"/>
              <a:t>=2000</a:t>
            </a:r>
          </a:p>
          <a:p>
            <a:pPr lvl="1"/>
            <a:r>
              <a:rPr lang="en-US" altLang="zh-CN" sz="1600" dirty="0" err="1"/>
              <a:t>dataDir</a:t>
            </a:r>
            <a:r>
              <a:rPr lang="en-US" altLang="zh-CN" sz="1600" dirty="0"/>
              <a:t>=/zookeeper /data</a:t>
            </a:r>
          </a:p>
          <a:p>
            <a:pPr lvl="1"/>
            <a:r>
              <a:rPr lang="en-US" altLang="zh-CN" sz="1600" dirty="0" err="1"/>
              <a:t>dataLogDir</a:t>
            </a:r>
            <a:r>
              <a:rPr lang="en-US" altLang="zh-CN" sz="1600" dirty="0"/>
              <a:t>=/zookeeper/logs</a:t>
            </a:r>
          </a:p>
          <a:p>
            <a:pPr lvl="1"/>
            <a:r>
              <a:rPr lang="en-US" altLang="zh-CN" sz="1600" dirty="0" err="1"/>
              <a:t>clientPort</a:t>
            </a:r>
            <a:r>
              <a:rPr lang="en-US" altLang="zh-CN" sz="1600" dirty="0"/>
              <a:t>=2181</a:t>
            </a:r>
          </a:p>
          <a:p>
            <a:pPr lvl="1"/>
            <a:r>
              <a:rPr lang="en-US" altLang="zh-CN" sz="1600" dirty="0" err="1"/>
              <a:t>initLimit</a:t>
            </a:r>
            <a:r>
              <a:rPr lang="en-US" altLang="zh-CN" sz="1600" dirty="0"/>
              <a:t>=5</a:t>
            </a:r>
          </a:p>
          <a:p>
            <a:pPr lvl="1"/>
            <a:r>
              <a:rPr lang="en-US" altLang="zh-CN" sz="1600" dirty="0" err="1"/>
              <a:t>syncLimit</a:t>
            </a:r>
            <a:r>
              <a:rPr lang="en-US" altLang="zh-CN" sz="1600" dirty="0"/>
              <a:t>=2</a:t>
            </a:r>
          </a:p>
          <a:p>
            <a:pPr lvl="1"/>
            <a:r>
              <a:rPr lang="en-US" altLang="zh-CN" sz="1600" dirty="0"/>
              <a:t>server.1=192.168.10.1:2888:3888</a:t>
            </a:r>
          </a:p>
          <a:p>
            <a:pPr lvl="1"/>
            <a:r>
              <a:rPr lang="en-US" altLang="zh-CN" sz="1600" dirty="0"/>
              <a:t>server.2=192.168.10.2:2888:3888</a:t>
            </a:r>
          </a:p>
          <a:p>
            <a:pPr lvl="1"/>
            <a:r>
              <a:rPr lang="en-US" altLang="zh-CN" sz="1600" dirty="0"/>
              <a:t>server.3=192.168.10.3:2888:3888</a:t>
            </a:r>
          </a:p>
          <a:p>
            <a:r>
              <a:rPr lang="zh-CN" altLang="en-US" sz="2000" dirty="0"/>
              <a:t>配置文件需要拷贝到所有主机的相应位置上</a:t>
            </a:r>
          </a:p>
          <a:p>
            <a:r>
              <a:rPr lang="en-US" altLang="zh-CN" sz="2000" dirty="0"/>
              <a:t>HBase</a:t>
            </a:r>
            <a:r>
              <a:rPr lang="zh-CN" altLang="en-US" sz="2000" dirty="0"/>
              <a:t>的</a:t>
            </a:r>
            <a:r>
              <a:rPr lang="en-US" altLang="zh-CN" sz="2000" dirty="0"/>
              <a:t>conf/hbase-env.sh</a:t>
            </a:r>
            <a:r>
              <a:rPr lang="zh-CN" altLang="en-US" sz="2000" dirty="0"/>
              <a:t>文件设置禁用自带的</a:t>
            </a:r>
            <a:r>
              <a:rPr lang="en-US" altLang="zh-CN" sz="2000" dirty="0" err="1"/>
              <a:t>ZooKeeper</a:t>
            </a:r>
            <a:r>
              <a:rPr lang="zh-CN" altLang="en-US" sz="2000" dirty="0"/>
              <a:t>：</a:t>
            </a:r>
          </a:p>
          <a:p>
            <a:pPr lvl="1"/>
            <a:r>
              <a:rPr lang="en-US" altLang="zh-CN" sz="1600" dirty="0"/>
              <a:t>HBASE_MANAGES_ZK=false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856241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15922-AD79-464F-8F2A-030D015F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集群间同步复制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B34D0-650B-48B3-89AD-DE7B3653D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4104456" cy="3805070"/>
          </a:xfrm>
        </p:spPr>
        <p:txBody>
          <a:bodyPr/>
          <a:lstStyle/>
          <a:p>
            <a:r>
              <a:rPr lang="zh-CN" altLang="en-US" sz="2000" b="1" dirty="0"/>
              <a:t>读写分离，同时配置两个</a:t>
            </a:r>
            <a:r>
              <a:rPr lang="en-US" altLang="zh-CN" sz="2000" b="1" dirty="0"/>
              <a:t>HBase</a:t>
            </a:r>
            <a:r>
              <a:rPr lang="zh-CN" altLang="en-US" sz="2000" b="1" dirty="0"/>
              <a:t>集群</a:t>
            </a:r>
            <a:endParaRPr lang="en-US" altLang="zh-CN" sz="2000" b="1" dirty="0"/>
          </a:p>
          <a:p>
            <a:pPr lvl="1"/>
            <a:r>
              <a:rPr lang="zh-CN" altLang="en-US" sz="1600" dirty="0"/>
              <a:t>主集群负责接收所有的写操作</a:t>
            </a:r>
            <a:endParaRPr lang="en-US" altLang="zh-CN" sz="1600" dirty="0"/>
          </a:p>
          <a:p>
            <a:pPr lvl="1"/>
            <a:r>
              <a:rPr lang="zh-CN" altLang="en-US" sz="1600" dirty="0"/>
              <a:t>从集群节点不断从主集群同步数据，提供读操作</a:t>
            </a:r>
            <a:endParaRPr lang="en-US" altLang="zh-CN" sz="1600" dirty="0"/>
          </a:p>
          <a:p>
            <a:r>
              <a:rPr lang="zh-CN" altLang="en-US" sz="2000" b="1" dirty="0"/>
              <a:t>特点：</a:t>
            </a:r>
          </a:p>
          <a:p>
            <a:pPr lvl="1"/>
            <a:r>
              <a:rPr lang="zh-CN" altLang="en-US" sz="1800" dirty="0"/>
              <a:t>跨集群</a:t>
            </a:r>
          </a:p>
          <a:p>
            <a:pPr lvl="1"/>
            <a:r>
              <a:rPr lang="zh-CN" altLang="en-US" sz="1800" dirty="0"/>
              <a:t>通过</a:t>
            </a:r>
            <a:r>
              <a:rPr lang="en-US" altLang="zh-CN" sz="1800" dirty="0"/>
              <a:t>WAL</a:t>
            </a:r>
            <a:r>
              <a:rPr lang="zh-CN" altLang="en-US" sz="1800" dirty="0"/>
              <a:t>实现同步复制，即从集群读取主集群的</a:t>
            </a:r>
            <a:r>
              <a:rPr lang="en-US" altLang="zh-CN" sz="1800" dirty="0"/>
              <a:t>WAL</a:t>
            </a:r>
            <a:r>
              <a:rPr lang="zh-CN" altLang="en-US" sz="1800" dirty="0"/>
              <a:t>重建数据</a:t>
            </a:r>
            <a:endParaRPr lang="en-US" altLang="zh-CN" sz="1800" dirty="0"/>
          </a:p>
          <a:p>
            <a:pPr lvl="1"/>
            <a:r>
              <a:rPr lang="zh-CN" altLang="en-US" sz="1800" dirty="0"/>
              <a:t>同步工作异步进行，主从集群保持最终一致性</a:t>
            </a:r>
          </a:p>
          <a:p>
            <a:endParaRPr lang="zh-CN" alt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9DC923A-26D6-47AE-8D12-93648EAEE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264691"/>
            <a:ext cx="4624916" cy="2854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517822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1338430"/>
            <a:ext cx="8568952" cy="29615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5.1 </a:t>
            </a:r>
            <a:r>
              <a:rPr lang="zh-CN" altLang="en-US" dirty="0"/>
              <a:t>水平分区原理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5.2 </a:t>
            </a:r>
            <a:r>
              <a:rPr lang="zh-CN" altLang="en-US" dirty="0"/>
              <a:t>列族</a:t>
            </a:r>
            <a:r>
              <a:rPr lang="en-US" altLang="zh-CN" dirty="0"/>
              <a:t>Store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5.3 </a:t>
            </a:r>
            <a:r>
              <a:rPr lang="zh-CN" altLang="en-US" dirty="0"/>
              <a:t>数据表的基本设计原则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5.4 HBase</a:t>
            </a:r>
            <a:r>
              <a:rPr lang="zh-CN" altLang="en-US" dirty="0"/>
              <a:t>集群的高可用性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5.5 HBase</a:t>
            </a:r>
            <a:r>
              <a:rPr lang="zh-CN" altLang="en-US" b="1" dirty="0">
                <a:solidFill>
                  <a:srgbClr val="C00000"/>
                </a:solidFill>
              </a:rPr>
              <a:t>的扩展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98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D2C6F-4E1D-463F-92D2-9BEBD5F7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r>
              <a:rPr lang="zh-CN" altLang="en-US" dirty="0"/>
              <a:t>架构</a:t>
            </a:r>
          </a:p>
        </p:txBody>
      </p:sp>
      <p:pic>
        <p:nvPicPr>
          <p:cNvPr id="4098" name="Picture 2" descr="https://gimg2.baidu.com/image_search/src=http%3A%2F%2Fs1.ax1x.com%2F2018%2F12%2F30%2FFfvrb4.png&amp;refer=http%3A%2F%2Fs1.ax1x.com&amp;app=2002&amp;size=f9999,10000&amp;q=a80&amp;n=0&amp;g=0n&amp;fmt=jpeg?sec=1638590499&amp;t=1be7ed45e060c57d8b418e96a0daa41c">
            <a:extLst>
              <a:ext uri="{FF2B5EF4-FFF2-40B4-BE49-F238E27FC236}">
                <a16:creationId xmlns:a16="http://schemas.microsoft.com/office/drawing/2014/main" id="{03F241B3-5F04-4EE1-BE2D-76736EB93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9582"/>
            <a:ext cx="7488832" cy="379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312697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8939C-5124-4ADC-AC28-47792E2E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r>
              <a:rPr lang="zh-CN" altLang="en-US" dirty="0"/>
              <a:t>的主要缺点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57DD0-5FF6-43DB-BE44-40C7059A9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7704856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分布式数据处理和统计问题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HBase</a:t>
            </a:r>
            <a:r>
              <a:rPr lang="zh-CN" altLang="en-US" sz="1600" dirty="0"/>
              <a:t>只支持对数据的简单查询</a:t>
            </a:r>
            <a:endParaRPr lang="en-US" altLang="zh-CN" sz="1600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不支持复杂的统计和处理操作，需要借助</a:t>
            </a:r>
            <a:r>
              <a:rPr lang="en-US" altLang="zh-CN" sz="1600" dirty="0"/>
              <a:t>Spark</a:t>
            </a:r>
            <a:r>
              <a:rPr lang="zh-CN" altLang="en-US" sz="1600" dirty="0"/>
              <a:t>、</a:t>
            </a:r>
            <a:r>
              <a:rPr lang="en-US" altLang="zh-CN" sz="1600" dirty="0"/>
              <a:t>MapReduce</a:t>
            </a:r>
            <a:r>
              <a:rPr lang="zh-CN" altLang="en-US" sz="1600" dirty="0"/>
              <a:t>等实现</a:t>
            </a:r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二级索引问题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HBase</a:t>
            </a:r>
            <a:r>
              <a:rPr lang="zh-CN" altLang="en-US" sz="1600" dirty="0"/>
              <a:t>只支持对行键的索引和过滤</a:t>
            </a:r>
            <a:endParaRPr lang="en-US" altLang="zh-CN" sz="1600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不支持二级索引，对于键值对内容无法方便地实现索引</a:t>
            </a:r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时序数据存储问题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不能有效考虑热点问题，如日志数据</a:t>
            </a:r>
            <a:endParaRPr lang="en-US" altLang="zh-CN" sz="1600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需要针对时序数据的特征设计有效的压缩方法，减小存储压力</a:t>
            </a:r>
          </a:p>
          <a:p>
            <a:pPr>
              <a:spcBef>
                <a:spcPts val="1200"/>
              </a:spcBef>
            </a:pPr>
            <a:r>
              <a:rPr lang="zh-CN" altLang="en-US" sz="2000" b="1" dirty="0"/>
              <a:t>提供类似关系型数据库的功能和操作方式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不支持</a:t>
            </a:r>
            <a:r>
              <a:rPr lang="en-US" altLang="zh-CN" sz="1600" dirty="0"/>
              <a:t>SQL</a:t>
            </a:r>
            <a:r>
              <a:rPr lang="zh-CN" altLang="en-US" sz="1600" dirty="0"/>
              <a:t>语言，需要借助扩展插件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0248691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99E31-10CB-4385-B6A7-1E31572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协处理器机制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55F94-F03D-49ED-A27C-4DA982B46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84976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协处理器（</a:t>
            </a:r>
            <a:r>
              <a:rPr lang="en-US" altLang="zh-CN" sz="2000" dirty="0"/>
              <a:t>Coprocessor</a:t>
            </a:r>
            <a:r>
              <a:rPr lang="zh-CN" altLang="en-US" sz="2000" dirty="0"/>
              <a:t>）是</a:t>
            </a:r>
            <a:r>
              <a:rPr lang="en-US" altLang="zh-CN" sz="2000" dirty="0"/>
              <a:t>HBase0.92</a:t>
            </a:r>
            <a:r>
              <a:rPr lang="zh-CN" altLang="en-US" sz="2000" dirty="0"/>
              <a:t>版本引入的新特性，其原型也是来源于谷歌的</a:t>
            </a:r>
            <a:r>
              <a:rPr lang="en-US" altLang="zh-CN" sz="2000" dirty="0"/>
              <a:t>Bigtable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是一个类似</a:t>
            </a:r>
            <a:r>
              <a:rPr lang="en-US" altLang="zh-CN" sz="2000" dirty="0"/>
              <a:t>MapReduce</a:t>
            </a:r>
            <a:r>
              <a:rPr lang="zh-CN" altLang="en-US" sz="2000" dirty="0"/>
              <a:t>的并行处理组件，通过</a:t>
            </a:r>
            <a:r>
              <a:rPr lang="zh-CN" altLang="en-US" sz="2000" b="1" dirty="0">
                <a:solidFill>
                  <a:srgbClr val="C00000"/>
                </a:solidFill>
              </a:rPr>
              <a:t>移动计算</a:t>
            </a:r>
            <a:r>
              <a:rPr lang="zh-CN" altLang="en-US" sz="2000" dirty="0"/>
              <a:t>的思想实现比</a:t>
            </a:r>
            <a:r>
              <a:rPr lang="en-US" altLang="zh-CN" sz="2000" dirty="0"/>
              <a:t>MapReduce</a:t>
            </a:r>
            <a:r>
              <a:rPr lang="zh-CN" altLang="en-US" sz="2000" dirty="0"/>
              <a:t>更灵活、快捷的任务处理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sz="2000" dirty="0"/>
              <a:t>Observer</a:t>
            </a:r>
            <a:r>
              <a:rPr lang="zh-CN" altLang="en-US" sz="2000" dirty="0"/>
              <a:t>和</a:t>
            </a:r>
            <a:r>
              <a:rPr lang="en-US" altLang="zh-CN" sz="2000" dirty="0"/>
              <a:t>Endpoint</a:t>
            </a:r>
            <a:r>
              <a:rPr lang="zh-CN" altLang="en-US" sz="2000" dirty="0"/>
              <a:t>两种模式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en-US" altLang="zh-CN" sz="1600" dirty="0"/>
              <a:t>Observer</a:t>
            </a:r>
            <a:r>
              <a:rPr lang="zh-CN" altLang="en-US" sz="1600" dirty="0"/>
              <a:t>模式就如同关系型数据库中的触发器，可以分为三种类型：</a:t>
            </a:r>
            <a:r>
              <a:rPr lang="en-US" altLang="zh-CN" sz="1600" dirty="0" err="1"/>
              <a:t>RegionObserver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MasterObserver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WALObserver</a:t>
            </a:r>
            <a:endParaRPr lang="en-US" altLang="zh-CN" sz="1600" dirty="0"/>
          </a:p>
          <a:p>
            <a:pPr lvl="1">
              <a:spcBef>
                <a:spcPts val="1200"/>
              </a:spcBef>
            </a:pPr>
            <a:r>
              <a:rPr lang="en-US" altLang="zh-CN" sz="1600" dirty="0"/>
              <a:t>Endpoint</a:t>
            </a:r>
            <a:r>
              <a:rPr lang="zh-CN" altLang="en-US" sz="1600" dirty="0"/>
              <a:t>如同关系型数据库中的存储过程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85685524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F27A1-09EA-462C-BA44-08E38FA7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基于</a:t>
            </a:r>
            <a:r>
              <a:rPr lang="en-US" altLang="zh-CN" dirty="0"/>
              <a:t>HBase</a:t>
            </a:r>
            <a:r>
              <a:rPr lang="zh-CN" altLang="en-US" dirty="0"/>
              <a:t>的分布式处理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795859-E0A9-4C5B-B93E-6F6565C8B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5040560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dirty="0"/>
              <a:t>HBase</a:t>
            </a:r>
            <a:r>
              <a:rPr lang="zh-CN" altLang="en-US" sz="2000" dirty="0"/>
              <a:t>只提供数据管理与查询功能，对数据进行统计、聚合需要借助分布式处理架构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基于</a:t>
            </a:r>
            <a:r>
              <a:rPr lang="en-US" altLang="zh-CN" sz="1600" dirty="0"/>
              <a:t>MapReduce</a:t>
            </a:r>
            <a:r>
              <a:rPr lang="zh-CN" altLang="en-US" sz="1600" dirty="0"/>
              <a:t>的分布式处理</a:t>
            </a:r>
            <a:endParaRPr lang="en-US" altLang="zh-CN" sz="1200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基于</a:t>
            </a:r>
            <a:r>
              <a:rPr lang="en-US" altLang="zh-CN" sz="1600" dirty="0"/>
              <a:t>Spark</a:t>
            </a:r>
            <a:r>
              <a:rPr lang="zh-CN" altLang="en-US" sz="1600" dirty="0"/>
              <a:t>的分布式处理</a:t>
            </a:r>
            <a:endParaRPr lang="en-US" altLang="zh-CN" sz="1600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与</a:t>
            </a:r>
            <a:r>
              <a:rPr lang="en-US" altLang="zh-CN" sz="1600" dirty="0"/>
              <a:t>Hive</a:t>
            </a:r>
            <a:r>
              <a:rPr lang="zh-CN" altLang="en-US" sz="1600" dirty="0"/>
              <a:t>工具联合使用</a:t>
            </a:r>
            <a:endParaRPr lang="en-US" altLang="zh-CN" sz="16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Hive</a:t>
            </a:r>
            <a:r>
              <a:rPr lang="zh-CN" altLang="en-US" sz="2000" dirty="0"/>
              <a:t>可以直接建立、读取</a:t>
            </a:r>
            <a:r>
              <a:rPr lang="en-US" altLang="zh-CN" sz="2000" dirty="0"/>
              <a:t>HBase</a:t>
            </a:r>
            <a:r>
              <a:rPr lang="zh-CN" altLang="en-US" sz="2000" dirty="0"/>
              <a:t>的表 ，并映射为</a:t>
            </a:r>
            <a:r>
              <a:rPr lang="en-US" altLang="zh-CN" sz="2000" dirty="0"/>
              <a:t>Hive</a:t>
            </a:r>
            <a:r>
              <a:rPr lang="zh-CN" altLang="en-US" sz="2000" dirty="0"/>
              <a:t>表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支持采用类似</a:t>
            </a:r>
            <a:r>
              <a:rPr lang="en-US" altLang="zh-CN" sz="1600" dirty="0"/>
              <a:t>SQL</a:t>
            </a:r>
            <a:r>
              <a:rPr lang="zh-CN" altLang="en-US" sz="1600" dirty="0"/>
              <a:t>的</a:t>
            </a:r>
            <a:r>
              <a:rPr lang="en-US" altLang="zh-CN" sz="1600" dirty="0"/>
              <a:t>HQL</a:t>
            </a:r>
            <a:r>
              <a:rPr lang="zh-CN" altLang="en-US" sz="1600" dirty="0"/>
              <a:t>语言进行数据处理，并奖处理过程转化为</a:t>
            </a:r>
            <a:r>
              <a:rPr lang="en-US" altLang="zh-CN" sz="1600" dirty="0"/>
              <a:t>MapReduce</a:t>
            </a:r>
          </a:p>
          <a:p>
            <a:pPr marL="0" indent="0">
              <a:spcBef>
                <a:spcPts val="600"/>
              </a:spcBef>
              <a:buNone/>
            </a:pPr>
            <a:endParaRPr lang="zh-CN" alt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47B2F8B-AB07-4A33-8904-3F11E50E2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347614"/>
            <a:ext cx="3024336" cy="270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385567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F24DB-0BAC-471F-B30E-8C17AAB9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基于</a:t>
            </a:r>
            <a:r>
              <a:rPr lang="en-US" altLang="zh-CN" dirty="0"/>
              <a:t>HBase</a:t>
            </a:r>
            <a:r>
              <a:rPr lang="zh-CN" altLang="en-US" dirty="0"/>
              <a:t>的分布式处理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3491E-F1FC-4ED9-93F4-8AF24A82B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Hive</a:t>
            </a:r>
            <a:r>
              <a:rPr lang="zh-CN" altLang="en-US" sz="2000" dirty="0"/>
              <a:t>可以直接建立、读取</a:t>
            </a:r>
            <a:r>
              <a:rPr lang="en-US" altLang="zh-CN" sz="2000" dirty="0"/>
              <a:t>HBase</a:t>
            </a:r>
            <a:r>
              <a:rPr lang="zh-CN" altLang="en-US" sz="2000" dirty="0"/>
              <a:t>的表 ，并映射为</a:t>
            </a:r>
            <a:r>
              <a:rPr lang="en-US" altLang="zh-CN" sz="2000" dirty="0"/>
              <a:t>Hive</a:t>
            </a:r>
            <a:r>
              <a:rPr lang="zh-CN" altLang="en-US" sz="2000" dirty="0"/>
              <a:t>表</a:t>
            </a:r>
          </a:p>
          <a:p>
            <a:r>
              <a:rPr lang="zh-CN" altLang="en-US" sz="2000" dirty="0"/>
              <a:t>建表</a:t>
            </a:r>
          </a:p>
          <a:p>
            <a:pPr lvl="1"/>
            <a:r>
              <a:rPr lang="en-US" altLang="zh-CN" sz="1800" dirty="0"/>
              <a:t>CREATE TABLE </a:t>
            </a:r>
            <a:r>
              <a:rPr lang="en-US" altLang="zh-CN" sz="1800" dirty="0" err="1"/>
              <a:t>thehivetable</a:t>
            </a:r>
            <a:r>
              <a:rPr lang="en-US" altLang="zh-CN" sz="1800" dirty="0"/>
              <a:t>(key int, value string) STORED BY '</a:t>
            </a:r>
            <a:r>
              <a:rPr lang="en-US" altLang="zh-CN" sz="1800" dirty="0" err="1"/>
              <a:t>org.apache.hadoop.hive</a:t>
            </a:r>
            <a:r>
              <a:rPr lang="en-US" altLang="zh-CN" sz="1800" dirty="0"/>
              <a:t>.</a:t>
            </a:r>
            <a:br>
              <a:rPr lang="en-US" altLang="zh-CN" sz="1800" dirty="0"/>
            </a:br>
            <a:r>
              <a:rPr lang="en-US" altLang="zh-CN" sz="1800" dirty="0" err="1"/>
              <a:t>hbase.HBaseStorageHandler</a:t>
            </a:r>
            <a:r>
              <a:rPr lang="en-US" altLang="zh-CN" sz="1800" dirty="0"/>
              <a:t>' WITH SERDEPROPERTIES ("</a:t>
            </a:r>
            <a:r>
              <a:rPr lang="en-US" altLang="zh-CN" sz="1800" dirty="0" err="1"/>
              <a:t>hbase.columns.mapping</a:t>
            </a:r>
            <a:r>
              <a:rPr lang="en-US" altLang="zh-CN" sz="1800" dirty="0"/>
              <a:t>" = ":key,cf1:val") TBLPROPERTIES ("hbase.table.name" = "</a:t>
            </a:r>
            <a:r>
              <a:rPr lang="en-US" altLang="zh-CN" sz="1800" dirty="0" err="1"/>
              <a:t>thehbasetable</a:t>
            </a:r>
            <a:r>
              <a:rPr lang="en-US" altLang="zh-CN" sz="1800" dirty="0"/>
              <a:t>");</a:t>
            </a:r>
          </a:p>
          <a:p>
            <a:pPr lvl="1"/>
            <a:r>
              <a:rPr lang="zh-CN" altLang="en-US" sz="1800" dirty="0"/>
              <a:t>建立之后可以在</a:t>
            </a:r>
            <a:r>
              <a:rPr lang="en-US" altLang="zh-CN" sz="1800" dirty="0"/>
              <a:t>Hive</a:t>
            </a:r>
            <a:r>
              <a:rPr lang="zh-CN" altLang="en-US" sz="1800" dirty="0"/>
              <a:t>中查看该表，可以利用</a:t>
            </a:r>
            <a:r>
              <a:rPr lang="en-US" altLang="zh-CN" sz="1800" dirty="0"/>
              <a:t>Hive</a:t>
            </a:r>
            <a:r>
              <a:rPr lang="zh-CN" altLang="en-US" sz="1800" dirty="0"/>
              <a:t>删除该表</a:t>
            </a:r>
          </a:p>
          <a:p>
            <a:pPr lvl="1"/>
            <a:r>
              <a:rPr lang="en-US" altLang="zh-CN" sz="1800" dirty="0"/>
              <a:t>Impala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SparkSQL</a:t>
            </a:r>
            <a:r>
              <a:rPr lang="zh-CN" altLang="en-US" sz="1800" dirty="0"/>
              <a:t>等支持</a:t>
            </a:r>
            <a:r>
              <a:rPr lang="en-US" altLang="zh-CN" sz="1800" dirty="0"/>
              <a:t>Hive</a:t>
            </a:r>
            <a:r>
              <a:rPr lang="zh-CN" altLang="en-US" sz="1800" dirty="0"/>
              <a:t>表的工具也可以读取该表</a:t>
            </a:r>
          </a:p>
          <a:p>
            <a:pPr lvl="1"/>
            <a:r>
              <a:rPr lang="zh-CN" altLang="en-US" sz="1800" dirty="0"/>
              <a:t>建议不使用</a:t>
            </a:r>
            <a:r>
              <a:rPr lang="en-US" altLang="zh-CN" sz="1800" dirty="0"/>
              <a:t>HBase</a:t>
            </a:r>
            <a:r>
              <a:rPr lang="zh-CN" altLang="en-US" sz="1800" dirty="0"/>
              <a:t>命令修改表结构或删除表，可能会引起元数据混乱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39753451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D4119-50E1-4BA0-AE2D-D13C70B0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基于</a:t>
            </a:r>
            <a:r>
              <a:rPr lang="en-US" altLang="zh-CN" dirty="0"/>
              <a:t>HBase</a:t>
            </a:r>
            <a:r>
              <a:rPr lang="zh-CN" altLang="en-US" dirty="0"/>
              <a:t>的分布式处理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C8CAC-7EC9-427C-8D3B-5733FA80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 err="1"/>
              <a:t>Mapreduce</a:t>
            </a:r>
            <a:r>
              <a:rPr lang="zh-CN" altLang="en-US" sz="2000" dirty="0"/>
              <a:t>可以直接将</a:t>
            </a:r>
            <a:r>
              <a:rPr lang="en-US" altLang="zh-CN" sz="2000" dirty="0"/>
              <a:t>HBase</a:t>
            </a:r>
            <a:r>
              <a:rPr lang="zh-CN" altLang="en-US" sz="2000" dirty="0"/>
              <a:t>表作为数据源或作为处理目的地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目前</a:t>
            </a:r>
            <a:r>
              <a:rPr lang="en-US" altLang="zh-CN" sz="2000" dirty="0"/>
              <a:t>Spark</a:t>
            </a:r>
            <a:r>
              <a:rPr lang="zh-CN" altLang="en-US" sz="2000" dirty="0"/>
              <a:t>操作</a:t>
            </a:r>
            <a:r>
              <a:rPr lang="en-US" altLang="zh-CN" sz="2000" dirty="0"/>
              <a:t>HBase</a:t>
            </a:r>
            <a:r>
              <a:rPr lang="zh-CN" altLang="en-US" sz="2000" dirty="0"/>
              <a:t>的的方便程度略低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/>
              <a:t>Solr</a:t>
            </a:r>
            <a:r>
              <a:rPr lang="en-US" altLang="zh-CN" sz="2000" dirty="0"/>
              <a:t> + HBase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将</a:t>
            </a:r>
            <a:r>
              <a:rPr lang="en-US" altLang="zh-CN" sz="1800" dirty="0"/>
              <a:t>HBase</a:t>
            </a:r>
            <a:r>
              <a:rPr lang="zh-CN" altLang="en-US" sz="1800" dirty="0"/>
              <a:t>作为存储引擎，对原始数据进行管理，可以解决</a:t>
            </a:r>
            <a:r>
              <a:rPr lang="en-US" altLang="zh-CN" sz="1800" dirty="0"/>
              <a:t>HBase</a:t>
            </a:r>
            <a:r>
              <a:rPr lang="zh-CN" altLang="en-US" sz="1800" dirty="0"/>
              <a:t>不支持二级索引的问题，利用</a:t>
            </a:r>
            <a:r>
              <a:rPr lang="en-US" altLang="zh-CN" sz="1800" dirty="0" err="1"/>
              <a:t>Solr</a:t>
            </a:r>
            <a:r>
              <a:rPr lang="zh-CN" altLang="en-US" sz="1800" dirty="0"/>
              <a:t>将</a:t>
            </a:r>
            <a:r>
              <a:rPr lang="en-US" altLang="zh-CN" sz="1800" dirty="0"/>
              <a:t>HBase</a:t>
            </a:r>
            <a:r>
              <a:rPr lang="zh-CN" altLang="en-US" sz="1800" dirty="0"/>
              <a:t>中的列映射为</a:t>
            </a:r>
            <a:r>
              <a:rPr lang="en-US" altLang="zh-CN" sz="1800" dirty="0"/>
              <a:t>Field</a:t>
            </a:r>
            <a:r>
              <a:rPr lang="zh-CN" altLang="en-US" sz="1800" dirty="0"/>
              <a:t>，并建立全文索引，通过</a:t>
            </a:r>
            <a:r>
              <a:rPr lang="en-US" altLang="zh-CN" sz="1800" dirty="0" err="1"/>
              <a:t>Solr</a:t>
            </a:r>
            <a:r>
              <a:rPr lang="zh-CN" altLang="en-US" sz="1800" dirty="0"/>
              <a:t>的查询结构进行查询。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5973332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13C67-CDF0-4F65-9193-1BCA354B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扩展开源软件</a:t>
            </a:r>
            <a:r>
              <a:rPr lang="en-US" altLang="zh-CN" dirty="0" err="1"/>
              <a:t>OpenTSDB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CA0FA-B893-40C1-9666-990AE8A1F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1" y="771550"/>
            <a:ext cx="4292815" cy="3805070"/>
          </a:xfrm>
        </p:spPr>
        <p:txBody>
          <a:bodyPr/>
          <a:lstStyle/>
          <a:p>
            <a:r>
              <a:rPr lang="zh-CN" altLang="en-US" sz="1600" dirty="0"/>
              <a:t>面向时序数据管理的</a:t>
            </a:r>
            <a:r>
              <a:rPr lang="en-US" altLang="zh-CN" sz="1600" dirty="0" err="1"/>
              <a:t>OpenTSDB</a:t>
            </a:r>
            <a:endParaRPr lang="en-US" altLang="zh-CN" sz="1600" dirty="0"/>
          </a:p>
          <a:p>
            <a:pPr lvl="1"/>
            <a:r>
              <a:rPr lang="zh-CN" altLang="en-US" sz="1400" dirty="0"/>
              <a:t>行键设计很有特色，提供</a:t>
            </a:r>
            <a:r>
              <a:rPr lang="en-US" altLang="zh-CN" sz="1400" dirty="0"/>
              <a:t>web</a:t>
            </a:r>
            <a:r>
              <a:rPr lang="zh-CN" altLang="en-US" sz="1400" dirty="0"/>
              <a:t>界面</a:t>
            </a:r>
            <a:endParaRPr lang="en-US" altLang="zh-CN" sz="1400" dirty="0"/>
          </a:p>
          <a:p>
            <a:r>
              <a:rPr lang="en-US" altLang="zh-CN" sz="1600" dirty="0" err="1"/>
              <a:t>OpenTSDB</a:t>
            </a:r>
            <a:r>
              <a:rPr lang="zh-CN" altLang="en-US" sz="1600" dirty="0"/>
              <a:t>所存储的实际数据都存储在名为</a:t>
            </a:r>
            <a:r>
              <a:rPr lang="en-US" altLang="zh-CN" sz="1600" dirty="0" err="1"/>
              <a:t>tsdb</a:t>
            </a:r>
            <a:r>
              <a:rPr lang="zh-CN" altLang="en-US" sz="1600" dirty="0"/>
              <a:t>的</a:t>
            </a:r>
            <a:r>
              <a:rPr lang="en-US" altLang="zh-CN" sz="1600" dirty="0"/>
              <a:t>HBase</a:t>
            </a:r>
            <a:r>
              <a:rPr lang="zh-CN" altLang="en-US" sz="1600" dirty="0"/>
              <a:t>表中</a:t>
            </a:r>
          </a:p>
          <a:p>
            <a:r>
              <a:rPr lang="en-US" altLang="zh-CN" sz="1600" dirty="0"/>
              <a:t>metric</a:t>
            </a:r>
            <a:r>
              <a:rPr lang="zh-CN" altLang="en-US" sz="1600" dirty="0"/>
              <a:t>、</a:t>
            </a:r>
            <a:r>
              <a:rPr lang="en-US" altLang="zh-CN" sz="1600" dirty="0"/>
              <a:t>timestamp</a:t>
            </a:r>
            <a:r>
              <a:rPr lang="zh-CN" altLang="en-US" sz="1600" dirty="0"/>
              <a:t>和</a:t>
            </a:r>
            <a:r>
              <a:rPr lang="en-US" altLang="zh-CN" sz="1600" dirty="0"/>
              <a:t>tags</a:t>
            </a:r>
            <a:r>
              <a:rPr lang="zh-CN" altLang="en-US" sz="1600" dirty="0"/>
              <a:t>被编码写入键值对的行键</a:t>
            </a:r>
          </a:p>
          <a:p>
            <a:pPr lvl="1"/>
            <a:r>
              <a:rPr lang="en-US" altLang="zh-CN" sz="1400" dirty="0"/>
              <a:t>metric</a:t>
            </a:r>
            <a:r>
              <a:rPr lang="zh-CN" altLang="en-US" sz="1400" dirty="0"/>
              <a:t>：监控项的名称</a:t>
            </a:r>
          </a:p>
          <a:p>
            <a:pPr lvl="1"/>
            <a:r>
              <a:rPr lang="en-US" altLang="zh-CN" sz="1400" dirty="0"/>
              <a:t>timestamp</a:t>
            </a:r>
            <a:r>
              <a:rPr lang="zh-CN" altLang="en-US" sz="1400" dirty="0"/>
              <a:t>：</a:t>
            </a:r>
            <a:r>
              <a:rPr lang="en-US" altLang="zh-CN" sz="1400" dirty="0"/>
              <a:t>Long</a:t>
            </a:r>
            <a:r>
              <a:rPr lang="zh-CN" altLang="en-US" sz="1400" dirty="0"/>
              <a:t>型结构存储的时间戳。表明该</a:t>
            </a:r>
            <a:r>
              <a:rPr lang="en-US" altLang="zh-CN" sz="1400" dirty="0"/>
              <a:t>metric</a:t>
            </a:r>
            <a:r>
              <a:rPr lang="zh-CN" altLang="en-US" sz="1400" dirty="0"/>
              <a:t>的时间。</a:t>
            </a:r>
          </a:p>
          <a:p>
            <a:pPr lvl="1"/>
            <a:r>
              <a:rPr lang="en-US" altLang="zh-CN" sz="1400" dirty="0"/>
              <a:t>tags</a:t>
            </a:r>
            <a:r>
              <a:rPr lang="zh-CN" altLang="en-US" sz="1400" dirty="0"/>
              <a:t>：标签（组），描述当前</a:t>
            </a:r>
            <a:r>
              <a:rPr lang="en-US" altLang="zh-CN" sz="1400" dirty="0"/>
              <a:t>metric</a:t>
            </a:r>
            <a:r>
              <a:rPr lang="zh-CN" altLang="en-US" sz="1400" dirty="0"/>
              <a:t>的属性，如记录主机名等，每个</a:t>
            </a:r>
            <a:r>
              <a:rPr lang="en-US" altLang="zh-CN" sz="1400" dirty="0"/>
              <a:t>metric</a:t>
            </a:r>
            <a:r>
              <a:rPr lang="zh-CN" altLang="en-US" sz="1400" dirty="0"/>
              <a:t>可以有多个标签。</a:t>
            </a:r>
          </a:p>
          <a:p>
            <a:pPr lvl="1"/>
            <a:r>
              <a:rPr lang="en-US" altLang="zh-CN" sz="1400" dirty="0"/>
              <a:t>value</a:t>
            </a:r>
            <a:r>
              <a:rPr lang="zh-CN" altLang="en-US" sz="1400" dirty="0"/>
              <a:t>：数值，比如</a:t>
            </a:r>
            <a:r>
              <a:rPr lang="en-US" altLang="zh-CN" sz="1400" dirty="0"/>
              <a:t>0.5</a:t>
            </a:r>
            <a:r>
              <a:rPr lang="zh-CN" altLang="en-US" sz="1400" dirty="0"/>
              <a:t>，可能表示当前</a:t>
            </a:r>
            <a:r>
              <a:rPr lang="en-US" altLang="zh-CN" sz="1400" dirty="0"/>
              <a:t>CPU</a:t>
            </a:r>
            <a:r>
              <a:rPr lang="zh-CN" altLang="en-US" sz="1400" dirty="0"/>
              <a:t>使用率为</a:t>
            </a:r>
            <a:r>
              <a:rPr lang="en-US" altLang="zh-CN" sz="1400" dirty="0"/>
              <a:t>50%</a:t>
            </a:r>
            <a:r>
              <a:rPr lang="zh-CN" altLang="en-US" sz="1400" dirty="0"/>
              <a:t>。也支持用</a:t>
            </a:r>
            <a:r>
              <a:rPr lang="en-US" altLang="zh-CN" sz="1400" dirty="0"/>
              <a:t>JSON</a:t>
            </a:r>
            <a:r>
              <a:rPr lang="zh-CN" altLang="en-US" sz="1400" dirty="0"/>
              <a:t>格式存储结构化数据内容。</a:t>
            </a:r>
          </a:p>
          <a:p>
            <a:endParaRPr lang="zh-CN" altLang="en-US" sz="1600" dirty="0"/>
          </a:p>
          <a:p>
            <a:endParaRPr lang="zh-CN" altLang="en-US" sz="1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39CFAA1-D4B0-45BA-85D1-0BEF7E746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782664"/>
            <a:ext cx="3455600" cy="220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5" descr="../../_images/gui_error.png">
            <a:extLst>
              <a:ext uri="{FF2B5EF4-FFF2-40B4-BE49-F238E27FC236}">
                <a16:creationId xmlns:a16="http://schemas.microsoft.com/office/drawing/2014/main" id="{C4E45709-F041-4C2C-8A92-F4679EA3B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754" y="3173126"/>
            <a:ext cx="4577422" cy="147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930852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E49D1-8097-439D-B42F-8A361333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扩展开源软件</a:t>
            </a:r>
            <a:r>
              <a:rPr lang="en-US" altLang="zh-CN" dirty="0"/>
              <a:t>Apache Phoenix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89ECA-14F5-4A26-AE73-02A2BAFA6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提供</a:t>
            </a:r>
            <a:r>
              <a:rPr lang="en-US" altLang="zh-CN" sz="2000" b="1" dirty="0"/>
              <a:t>SQL</a:t>
            </a:r>
            <a:r>
              <a:rPr lang="zh-CN" altLang="en-US" sz="2000" b="1" dirty="0"/>
              <a:t>语言支持的</a:t>
            </a:r>
            <a:r>
              <a:rPr lang="en-US" altLang="zh-CN" sz="2000" b="1" dirty="0"/>
              <a:t>Apache Phoenix</a:t>
            </a:r>
          </a:p>
          <a:p>
            <a:pPr lvl="1"/>
            <a:r>
              <a:rPr lang="zh-CN" altLang="en-US" sz="1800" dirty="0"/>
              <a:t>用户可以通过标准</a:t>
            </a:r>
            <a:r>
              <a:rPr lang="en-US" altLang="zh-CN" sz="1800" dirty="0"/>
              <a:t>SQL</a:t>
            </a:r>
            <a:r>
              <a:rPr lang="zh-CN" altLang="en-US" sz="1800" dirty="0"/>
              <a:t>客户端，通过</a:t>
            </a:r>
            <a:r>
              <a:rPr lang="en-US" altLang="zh-CN" sz="1800" dirty="0"/>
              <a:t>JDBC</a:t>
            </a:r>
            <a:r>
              <a:rPr lang="zh-CN" altLang="en-US" sz="1800" dirty="0"/>
              <a:t>接口访问</a:t>
            </a:r>
            <a:r>
              <a:rPr lang="en-US" altLang="zh-CN" sz="1800" dirty="0"/>
              <a:t>HBase</a:t>
            </a:r>
            <a:r>
              <a:rPr lang="zh-CN" altLang="en-US" sz="1800" dirty="0"/>
              <a:t>，不再需要</a:t>
            </a:r>
            <a:r>
              <a:rPr lang="en-US" altLang="zh-CN" sz="1800" dirty="0"/>
              <a:t>thrift</a:t>
            </a:r>
            <a:r>
              <a:rPr lang="zh-CN" altLang="en-US" sz="1800" dirty="0"/>
              <a:t>接口</a:t>
            </a:r>
          </a:p>
          <a:p>
            <a:pPr lvl="1"/>
            <a:r>
              <a:rPr lang="zh-CN" altLang="en-US" sz="1800" dirty="0"/>
              <a:t>还提供了多种新特性，诸如二级索引、游标、抽样</a:t>
            </a:r>
            <a:r>
              <a:rPr lang="en-US" altLang="zh-CN" sz="1800" dirty="0"/>
              <a:t>……</a:t>
            </a:r>
          </a:p>
          <a:p>
            <a:pPr lvl="1"/>
            <a:r>
              <a:rPr lang="zh-CN" altLang="en-US" sz="1800" dirty="0"/>
              <a:t>目前项目的活跃度较高</a:t>
            </a:r>
          </a:p>
          <a:p>
            <a:endParaRPr lang="zh-CN" altLang="en-US" sz="2000" dirty="0"/>
          </a:p>
        </p:txBody>
      </p:sp>
      <p:pic>
        <p:nvPicPr>
          <p:cNvPr id="4" name="Picture 2" descr="http://phoenix.apache.org/images/phoenix-logo-small.png">
            <a:extLst>
              <a:ext uri="{FF2B5EF4-FFF2-40B4-BE49-F238E27FC236}">
                <a16:creationId xmlns:a16="http://schemas.microsoft.com/office/drawing/2014/main" id="{0486D36A-BE8C-4F84-930E-B41408003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859782"/>
            <a:ext cx="2571750" cy="69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218439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80016-01B5-4B64-9CCB-9E3F40B6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扩展开源软件</a:t>
            </a:r>
            <a:r>
              <a:rPr lang="en-US" altLang="zh-CN" dirty="0"/>
              <a:t>Apache </a:t>
            </a:r>
            <a:r>
              <a:rPr lang="en-US" altLang="zh-CN" dirty="0" err="1"/>
              <a:t>Kylin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068B8-3080-4600-B664-3C963E1DC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b="1" dirty="0"/>
              <a:t>Apache </a:t>
            </a:r>
            <a:r>
              <a:rPr lang="en-US" altLang="zh-CN" sz="2000" b="1" dirty="0" err="1"/>
              <a:t>Kylin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en-US" altLang="zh-CN" sz="1800" dirty="0" err="1"/>
              <a:t>Kylin</a:t>
            </a:r>
            <a:r>
              <a:rPr lang="zh-CN" altLang="en-US" sz="1800" dirty="0"/>
              <a:t>（麒麟）是由来自</a:t>
            </a:r>
            <a:r>
              <a:rPr lang="en-US" altLang="zh-CN" sz="1800" dirty="0" err="1"/>
              <a:t>Ebay</a:t>
            </a:r>
            <a:r>
              <a:rPr lang="zh-CN" altLang="en-US" sz="1800" dirty="0"/>
              <a:t>公司的中国团队创立并捐献给</a:t>
            </a:r>
            <a:r>
              <a:rPr lang="en-US" altLang="zh-CN" sz="1800" dirty="0"/>
              <a:t>Apache</a:t>
            </a:r>
            <a:r>
              <a:rPr lang="zh-CN" altLang="en-US" sz="1800" dirty="0"/>
              <a:t>软件基金会的开源软件，其主旨是提供大数据</a:t>
            </a:r>
            <a:r>
              <a:rPr lang="en-US" altLang="zh-CN" sz="1800" dirty="0"/>
              <a:t>OLAP</a:t>
            </a:r>
            <a:r>
              <a:rPr lang="zh-CN" altLang="en-US" sz="1800" dirty="0"/>
              <a:t>和数据仓库服务，并且也提供</a:t>
            </a:r>
            <a:r>
              <a:rPr lang="en-US" altLang="zh-CN" sz="1800" dirty="0"/>
              <a:t>SQL</a:t>
            </a:r>
            <a:r>
              <a:rPr lang="zh-CN" altLang="en-US" sz="1800" dirty="0"/>
              <a:t>语句的操作支持。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 err="1"/>
              <a:t>Kylin</a:t>
            </a:r>
            <a:r>
              <a:rPr lang="zh-CN" altLang="en-US" sz="1800" dirty="0"/>
              <a:t>会根据需求构建数据仓库中的多维立方体（</a:t>
            </a:r>
            <a:r>
              <a:rPr lang="en-US" altLang="zh-CN" sz="1800" dirty="0"/>
              <a:t>Cube</a:t>
            </a:r>
            <a:r>
              <a:rPr lang="zh-CN" altLang="en-US" sz="1800" dirty="0"/>
              <a:t>），并将涉及到的多维度数据（</a:t>
            </a:r>
            <a:r>
              <a:rPr lang="en-US" altLang="zh-CN" sz="1800" dirty="0"/>
              <a:t>HDFS</a:t>
            </a:r>
            <a:r>
              <a:rPr lang="zh-CN" altLang="en-US" sz="1800" dirty="0"/>
              <a:t>、</a:t>
            </a:r>
            <a:r>
              <a:rPr lang="en-US" altLang="zh-CN" sz="1800" dirty="0"/>
              <a:t>Hive</a:t>
            </a:r>
            <a:r>
              <a:rPr lang="zh-CN" altLang="en-US" sz="1800" dirty="0"/>
              <a:t>等方式存储）进行预计算，再缓存结果到</a:t>
            </a:r>
            <a:r>
              <a:rPr lang="en-US" altLang="zh-CN" sz="1800" dirty="0"/>
              <a:t>HBase</a:t>
            </a:r>
            <a:r>
              <a:rPr lang="zh-CN" altLang="en-US" sz="1800" dirty="0"/>
              <a:t>，即采用空间换时间的方式提高分布式在线查询效率。计算的过程可通过</a:t>
            </a:r>
            <a:r>
              <a:rPr lang="en-US" altLang="zh-CN" sz="1800" dirty="0"/>
              <a:t>MapReduce</a:t>
            </a:r>
            <a:r>
              <a:rPr lang="zh-CN" altLang="en-US" sz="1800" dirty="0"/>
              <a:t>实现。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  <p:pic>
        <p:nvPicPr>
          <p:cNvPr id="4" name="Picture 2" descr="http://kylin.apache.org/assets/images/kylin_logo.png">
            <a:extLst>
              <a:ext uri="{FF2B5EF4-FFF2-40B4-BE49-F238E27FC236}">
                <a16:creationId xmlns:a16="http://schemas.microsoft.com/office/drawing/2014/main" id="{6F0A39F1-6225-4C2F-9C04-F3930C892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363838"/>
            <a:ext cx="1430791" cy="131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685312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4AFFA-604B-4987-876E-332CAECE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11AE7-E93D-4EB7-B6F3-F3F4526C0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b="1" dirty="0"/>
              <a:t>HBase</a:t>
            </a:r>
            <a:r>
              <a:rPr lang="zh-CN" altLang="en-US" sz="2000" b="1" dirty="0"/>
              <a:t>的存储和读写机制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WAL</a:t>
            </a:r>
            <a:r>
              <a:rPr lang="zh-CN" altLang="en-US" sz="1800" dirty="0"/>
              <a:t>的作用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数据如何写入？如何打破</a:t>
            </a:r>
            <a:r>
              <a:rPr lang="en-US" altLang="zh-CN" sz="1800" dirty="0"/>
              <a:t>HDFS</a:t>
            </a:r>
            <a:r>
              <a:rPr lang="zh-CN" altLang="en-US" sz="1800" dirty="0"/>
              <a:t>不能随机更新的限制（结合数据版本机制）？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 err="1"/>
              <a:t>HFile</a:t>
            </a:r>
            <a:r>
              <a:rPr lang="zh-CN" altLang="en-US" sz="1800" dirty="0"/>
              <a:t>的结构，布隆过滤器的作用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什么是合并？什么是拆分？这两种操作面向列族或分区？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/>
              <a:t>HBase</a:t>
            </a:r>
            <a:r>
              <a:rPr lang="zh-CN" altLang="en-US" sz="2000" b="1" dirty="0"/>
              <a:t>高可用性机制有哪些？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/>
              <a:t>HBase</a:t>
            </a:r>
            <a:r>
              <a:rPr lang="zh-CN" altLang="en-US" sz="2000" b="1" dirty="0"/>
              <a:t>可以进行何种扩展操作？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229248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01263"/>
            <a:ext cx="8568952" cy="276663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5.1 </a:t>
            </a:r>
            <a:r>
              <a:rPr lang="zh-CN" altLang="en-US" b="1" dirty="0">
                <a:solidFill>
                  <a:srgbClr val="C00000"/>
                </a:solidFill>
              </a:rPr>
              <a:t>水平分区原理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5.2 </a:t>
            </a:r>
            <a:r>
              <a:rPr lang="zh-CN" altLang="en-US" dirty="0"/>
              <a:t>列族</a:t>
            </a:r>
            <a:r>
              <a:rPr lang="en-US" altLang="zh-CN" dirty="0"/>
              <a:t>store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5.3 </a:t>
            </a:r>
            <a:r>
              <a:rPr lang="zh-CN" altLang="en-US" dirty="0"/>
              <a:t>数据表的基本设计原则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5.4 HBase</a:t>
            </a:r>
            <a:r>
              <a:rPr lang="zh-CN" altLang="en-US" dirty="0"/>
              <a:t>集群的高可用性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5.5 HBase</a:t>
            </a:r>
            <a:r>
              <a:rPr lang="zh-CN" altLang="en-US" dirty="0"/>
              <a:t>的扩展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43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30384-286D-4F6E-BB12-55C42C2B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水平分区原理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E17E6-4456-4394-B37E-D30D98186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6891"/>
            <a:ext cx="8712968" cy="129614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/>
              <a:t>HBase</a:t>
            </a:r>
            <a:r>
              <a:rPr lang="zh-CN" altLang="en-US" sz="2000" dirty="0"/>
              <a:t>对大数据表进行</a:t>
            </a:r>
            <a:r>
              <a:rPr lang="zh-CN" altLang="en-US" sz="2000" b="1" dirty="0">
                <a:solidFill>
                  <a:srgbClr val="C00000"/>
                </a:solidFill>
              </a:rPr>
              <a:t>水平分割</a:t>
            </a:r>
            <a:r>
              <a:rPr lang="zh-CN" altLang="en-US" sz="2000" dirty="0"/>
              <a:t>，形成不同</a:t>
            </a:r>
            <a:r>
              <a:rPr lang="zh-CN" altLang="en-US" sz="2000" b="1" dirty="0">
                <a:solidFill>
                  <a:srgbClr val="C00000"/>
                </a:solidFill>
              </a:rPr>
              <a:t>区域</a:t>
            </a:r>
            <a:r>
              <a:rPr lang="en-US" altLang="zh-CN" sz="2000" dirty="0"/>
              <a:t>(region)</a:t>
            </a:r>
            <a:r>
              <a:rPr lang="zh-CN" altLang="en-US" sz="2000" dirty="0"/>
              <a:t>，由不同的</a:t>
            </a:r>
            <a:r>
              <a:rPr lang="en-US" altLang="zh-CN" sz="2000" dirty="0" err="1"/>
              <a:t>Regionserver</a:t>
            </a:r>
            <a:r>
              <a:rPr lang="zh-CN" altLang="en-US" sz="2000" dirty="0"/>
              <a:t>进行管理，分区过程可以自动进行，不需要用户干预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56FDFC8-13DE-460F-9E34-6DD46A7BF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683" y="1635646"/>
            <a:ext cx="5872634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4421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30384-286D-4F6E-BB12-55C42C2B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水平分区原理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E17E6-4456-4394-B37E-D30D98186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15566"/>
            <a:ext cx="8352928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分区原则</a:t>
            </a:r>
            <a:endParaRPr lang="en-US" altLang="zh-CN" sz="2000" b="1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基于行键进行分区，行键按</a:t>
            </a:r>
            <a:r>
              <a:rPr lang="zh-CN" altLang="en-US" sz="1800" dirty="0">
                <a:solidFill>
                  <a:srgbClr val="C00000"/>
                </a:solidFill>
              </a:rPr>
              <a:t>字典顺序</a:t>
            </a:r>
            <a:r>
              <a:rPr lang="zh-CN" altLang="en-US" sz="1800" dirty="0"/>
              <a:t>排序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和某个行键相关的数据一定在同一个分区</a:t>
            </a:r>
            <a:endParaRPr lang="en-US" altLang="zh-CN" sz="1800" dirty="0"/>
          </a:p>
          <a:p>
            <a:pPr lvl="2">
              <a:spcBef>
                <a:spcPts val="1200"/>
              </a:spcBef>
            </a:pPr>
            <a:r>
              <a:rPr lang="zh-CN" altLang="en-US" sz="1600" dirty="0"/>
              <a:t>如果一个表有多个列族，这些列族怎么分区？</a:t>
            </a:r>
          </a:p>
        </p:txBody>
      </p:sp>
    </p:spTree>
    <p:extLst>
      <p:ext uri="{BB962C8B-B14F-4D97-AF65-F5344CB8AC3E}">
        <p14:creationId xmlns:p14="http://schemas.microsoft.com/office/powerpoint/2010/main" val="1522588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35DEC-32B9-4AC3-A82A-354AF813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META</a:t>
            </a:r>
            <a:r>
              <a:rPr lang="zh-CN" altLang="en-US" dirty="0"/>
              <a:t>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EF628-4C00-4AAF-8001-42A4ACE09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03597"/>
            <a:ext cx="4320480" cy="33910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b="1" dirty="0" err="1"/>
              <a:t>Regionserver</a:t>
            </a:r>
            <a:r>
              <a:rPr lang="zh-CN" altLang="en-US" sz="2000" b="1" dirty="0"/>
              <a:t>管理的表和分区记录在</a:t>
            </a:r>
            <a:r>
              <a:rPr lang="en-US" altLang="zh-CN" sz="2000" b="1" dirty="0"/>
              <a:t>META</a:t>
            </a:r>
            <a:r>
              <a:rPr lang="zh-CN" altLang="en-US" sz="2000" b="1" dirty="0"/>
              <a:t>表中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结构仍是键值对形式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会进行自动分区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META</a:t>
            </a:r>
            <a:r>
              <a:rPr lang="zh-CN" altLang="en-US" sz="1800" dirty="0"/>
              <a:t>表的入口地址存储在</a:t>
            </a:r>
            <a:r>
              <a:rPr lang="en-US" altLang="zh-CN" sz="1800" dirty="0" err="1"/>
              <a:t>ZooKeeper</a:t>
            </a:r>
            <a:r>
              <a:rPr lang="zh-CN" altLang="en-US" sz="1800" dirty="0"/>
              <a:t>集群，表的实体由若干个</a:t>
            </a:r>
            <a:r>
              <a:rPr lang="en-US" altLang="zh-CN" sz="1800" dirty="0" err="1"/>
              <a:t>Regionserver</a:t>
            </a:r>
            <a:r>
              <a:rPr lang="zh-CN" altLang="en-US" sz="1800" dirty="0"/>
              <a:t>进行管理（持久化在</a:t>
            </a:r>
            <a:r>
              <a:rPr lang="en-US" altLang="zh-CN" sz="1800" dirty="0"/>
              <a:t>HDFS</a:t>
            </a:r>
            <a:r>
              <a:rPr lang="zh-CN" altLang="en-US" sz="1800" dirty="0"/>
              <a:t>上）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746A7E9-3AC4-4CC3-81F0-88C399AAF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51705"/>
            <a:ext cx="3672408" cy="408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68B6DA3-5518-4FF1-860F-F29C25E9B002}"/>
              </a:ext>
            </a:extLst>
          </p:cNvPr>
          <p:cNvSpPr txBox="1"/>
          <p:nvPr/>
        </p:nvSpPr>
        <p:spPr>
          <a:xfrm>
            <a:off x="4984003" y="4767133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Zookeeper-&gt;META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dirty="0"/>
              <a:t>-&gt;</a:t>
            </a:r>
            <a:r>
              <a:rPr lang="en-US" altLang="zh-CN" dirty="0" err="1"/>
              <a:t>Regionserver</a:t>
            </a:r>
            <a:r>
              <a:rPr lang="en-US" altLang="zh-CN" dirty="0"/>
              <a:t>-&gt;Region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1693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30197</TotalTime>
  <Words>5040</Words>
  <Application>Microsoft Office PowerPoint</Application>
  <PresentationFormat>全屏显示(16:9)</PresentationFormat>
  <Paragraphs>485</Paragraphs>
  <Slides>58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7" baseType="lpstr">
      <vt:lpstr>MS PGothic</vt:lpstr>
      <vt:lpstr>华文楷体</vt:lpstr>
      <vt:lpstr>宋体</vt:lpstr>
      <vt:lpstr>微软雅黑</vt:lpstr>
      <vt:lpstr>Arial</vt:lpstr>
      <vt:lpstr>Calibri</vt:lpstr>
      <vt:lpstr>Times New Roman</vt:lpstr>
      <vt:lpstr>Trebuchet MS</vt:lpstr>
      <vt:lpstr>默认设计模板</vt:lpstr>
      <vt:lpstr>PowerPoint 演示文稿</vt:lpstr>
      <vt:lpstr>HBase的拓扑结构</vt:lpstr>
      <vt:lpstr>HBase数据结构示意</vt:lpstr>
      <vt:lpstr>深入学习HBase相关机制</vt:lpstr>
      <vt:lpstr>HBase架构</vt:lpstr>
      <vt:lpstr>概要</vt:lpstr>
      <vt:lpstr>水平分区原理</vt:lpstr>
      <vt:lpstr>水平分区原理</vt:lpstr>
      <vt:lpstr>META表</vt:lpstr>
      <vt:lpstr>META表</vt:lpstr>
      <vt:lpstr>数据写入和读取机制</vt:lpstr>
      <vt:lpstr>数据写入和读取机制</vt:lpstr>
      <vt:lpstr>数据写入和读取机制</vt:lpstr>
      <vt:lpstr>写入机制的相关配置</vt:lpstr>
      <vt:lpstr>预写日志</vt:lpstr>
      <vt:lpstr>预写日志</vt:lpstr>
      <vt:lpstr>分区拆分</vt:lpstr>
      <vt:lpstr>自动分区机制</vt:lpstr>
      <vt:lpstr>自动分区机制</vt:lpstr>
      <vt:lpstr>预分区机制</vt:lpstr>
      <vt:lpstr>手动分区机制</vt:lpstr>
      <vt:lpstr>分区拆分</vt:lpstr>
      <vt:lpstr>概要</vt:lpstr>
      <vt:lpstr>HBase架构</vt:lpstr>
      <vt:lpstr>列族与Store</vt:lpstr>
      <vt:lpstr>列族的属性</vt:lpstr>
      <vt:lpstr>列族的属性</vt:lpstr>
      <vt:lpstr>设置列族的属性</vt:lpstr>
      <vt:lpstr>查看列族的属性</vt:lpstr>
      <vt:lpstr>表在HDFS上的存储</vt:lpstr>
      <vt:lpstr>HFile结构</vt:lpstr>
      <vt:lpstr>HFile结构</vt:lpstr>
      <vt:lpstr>HFile结构</vt:lpstr>
      <vt:lpstr>HFile结构</vt:lpstr>
      <vt:lpstr>HFile结构</vt:lpstr>
      <vt:lpstr>HFile结构</vt:lpstr>
      <vt:lpstr>Storefile合并</vt:lpstr>
      <vt:lpstr>Minor Compact</vt:lpstr>
      <vt:lpstr>Major Compact</vt:lpstr>
      <vt:lpstr>概要</vt:lpstr>
      <vt:lpstr>数据表的基本设计原则</vt:lpstr>
      <vt:lpstr>概要</vt:lpstr>
      <vt:lpstr>HBase的高可用性</vt:lpstr>
      <vt:lpstr>ZooKeeper基本原理</vt:lpstr>
      <vt:lpstr>ZooKeeper基本原理</vt:lpstr>
      <vt:lpstr>主节点高可用性</vt:lpstr>
      <vt:lpstr>独立部署Zookeeper</vt:lpstr>
      <vt:lpstr>集群间同步复制</vt:lpstr>
      <vt:lpstr>概要</vt:lpstr>
      <vt:lpstr>HBase的主要缺点</vt:lpstr>
      <vt:lpstr>协处理器机制</vt:lpstr>
      <vt:lpstr>基于HBase的分布式处理</vt:lpstr>
      <vt:lpstr>基于HBase的分布式处理</vt:lpstr>
      <vt:lpstr>基于HBase的分布式处理</vt:lpstr>
      <vt:lpstr>扩展开源软件OpenTSDB</vt:lpstr>
      <vt:lpstr>扩展开源软件Apache Phoenix</vt:lpstr>
      <vt:lpstr>扩展开源软件Apache Kylin</vt:lpstr>
      <vt:lpstr>小结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Wengen Li</cp:lastModifiedBy>
  <cp:revision>2460</cp:revision>
  <dcterms:created xsi:type="dcterms:W3CDTF">2007-09-26T12:04:45Z</dcterms:created>
  <dcterms:modified xsi:type="dcterms:W3CDTF">2021-11-04T05:14:34Z</dcterms:modified>
</cp:coreProperties>
</file>